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729" y="634999"/>
            <a:ext cx="320294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5070" y="1296416"/>
            <a:ext cx="8288258" cy="203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071" y="1466331"/>
            <a:ext cx="519049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0735" marR="5080" indent="-78867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006500"/>
                </a:solidFill>
              </a:rPr>
              <a:t>Analog</a:t>
            </a:r>
            <a:r>
              <a:rPr dirty="0" sz="4000" spc="-75">
                <a:solidFill>
                  <a:srgbClr val="006500"/>
                </a:solidFill>
              </a:rPr>
              <a:t> </a:t>
            </a:r>
            <a:r>
              <a:rPr dirty="0" sz="4000" spc="-5">
                <a:solidFill>
                  <a:srgbClr val="006500"/>
                </a:solidFill>
              </a:rPr>
              <a:t>Transmission </a:t>
            </a:r>
            <a:r>
              <a:rPr dirty="0" sz="4000" spc="-5">
                <a:solidFill>
                  <a:srgbClr val="006500"/>
                </a:solidFill>
              </a:rPr>
              <a:t> </a:t>
            </a:r>
            <a:r>
              <a:rPr dirty="0" sz="4000">
                <a:solidFill>
                  <a:srgbClr val="006500"/>
                </a:solidFill>
              </a:rPr>
              <a:t>of</a:t>
            </a:r>
            <a:r>
              <a:rPr dirty="0" sz="4000">
                <a:solidFill>
                  <a:srgbClr val="006500"/>
                </a:solidFill>
              </a:rPr>
              <a:t> </a:t>
            </a:r>
            <a:r>
              <a:rPr dirty="0" sz="4000">
                <a:solidFill>
                  <a:srgbClr val="006500"/>
                </a:solidFill>
              </a:rPr>
              <a:t>Digital</a:t>
            </a:r>
            <a:r>
              <a:rPr dirty="0" sz="4000" spc="-15">
                <a:solidFill>
                  <a:srgbClr val="006500"/>
                </a:solidFill>
              </a:rPr>
              <a:t> </a:t>
            </a:r>
            <a:r>
              <a:rPr dirty="0" sz="4000">
                <a:solidFill>
                  <a:srgbClr val="006500"/>
                </a:solidFill>
              </a:rPr>
              <a:t>Data: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434834" y="2930103"/>
            <a:ext cx="5188585" cy="154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ASK,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FSK,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PSK,</a:t>
            </a:r>
            <a:r>
              <a:rPr dirty="0" sz="4000" spc="-7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QAM</a:t>
            </a:r>
            <a:endParaRPr sz="4000">
              <a:latin typeface="Arial"/>
              <a:cs typeface="Arial"/>
            </a:endParaRPr>
          </a:p>
          <a:p>
            <a:pPr algn="ctr" marL="1507490" marR="1499235">
              <a:lnSpc>
                <a:spcPct val="100000"/>
              </a:lnSpc>
              <a:spcBef>
                <a:spcPts val="2335"/>
              </a:spcBef>
              <a:tabLst>
                <a:tab pos="2506345" algn="l"/>
              </a:tabLst>
            </a:pPr>
            <a:r>
              <a:rPr dirty="0" sz="2000" spc="-5" b="1">
                <a:solidFill>
                  <a:srgbClr val="CC0000"/>
                </a:solidFill>
                <a:latin typeface="Arial"/>
                <a:cs typeface="Arial"/>
              </a:rPr>
              <a:t>Required</a:t>
            </a:r>
            <a:r>
              <a:rPr dirty="0" sz="2000" spc="-4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CC0000"/>
                </a:solidFill>
                <a:latin typeface="Arial"/>
                <a:cs typeface="Arial"/>
              </a:rPr>
              <a:t>reading:  </a:t>
            </a:r>
            <a:r>
              <a:rPr dirty="0" sz="2000" spc="-10" b="1">
                <a:solidFill>
                  <a:srgbClr val="CC0000"/>
                </a:solidFill>
                <a:latin typeface="Arial"/>
                <a:cs typeface="Arial"/>
              </a:rPr>
              <a:t>Garcia	3.7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1570" y="6350000"/>
            <a:ext cx="27165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0825" algn="l"/>
              </a:tabLst>
            </a:pPr>
            <a:r>
              <a:rPr dirty="0" sz="2200" b="1">
                <a:latin typeface="Arial"/>
                <a:cs typeface="Arial"/>
              </a:rPr>
              <a:t>CSE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3213,	Fall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2010</a:t>
            </a:r>
            <a:endParaRPr sz="22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Instructor: N.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Vlajic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410" y="634999"/>
            <a:ext cx="48228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of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	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FSK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3299" y="634999"/>
            <a:ext cx="963294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B2B2B2"/>
                </a:solidFill>
                <a:latin typeface="Arial"/>
                <a:cs typeface="Arial"/>
              </a:rPr>
              <a:t>(cont.)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894" y="1320792"/>
            <a:ext cx="61074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9620" algn="l"/>
              </a:tabLst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FSK-Modulated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Signal: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Frequency</a:t>
            </a:r>
            <a:r>
              <a:rPr dirty="0" sz="2200" spc="-6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Spectrum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2768" y="1934719"/>
            <a:ext cx="3310254" cy="6997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dirty="0" baseline="-3472" sz="2400" spc="89">
                <a:latin typeface="Arial"/>
                <a:cs typeface="Arial"/>
              </a:rPr>
              <a:t>v</a:t>
            </a:r>
            <a:r>
              <a:rPr dirty="0" baseline="-29239" sz="1425" spc="89">
                <a:latin typeface="Arial"/>
                <a:cs typeface="Arial"/>
              </a:rPr>
              <a:t>d </a:t>
            </a:r>
            <a:r>
              <a:rPr dirty="0" baseline="-3472" sz="2400" spc="7">
                <a:latin typeface="Arial"/>
                <a:cs typeface="Arial"/>
              </a:rPr>
              <a:t>(t) </a:t>
            </a:r>
            <a:r>
              <a:rPr dirty="0" sz="1600" b="1">
                <a:latin typeface="Arial"/>
                <a:cs typeface="Arial"/>
              </a:rPr>
              <a:t>- modulated with </a:t>
            </a:r>
            <a:r>
              <a:rPr dirty="0" sz="1600" spc="-5" b="1">
                <a:latin typeface="Symbol"/>
                <a:cs typeface="Symbol"/>
              </a:rPr>
              <a:t></a:t>
            </a:r>
            <a:r>
              <a:rPr dirty="0" baseline="-20202" sz="1650" spc="-7" b="1">
                <a:latin typeface="Arial"/>
                <a:cs typeface="Arial"/>
              </a:rPr>
              <a:t>1 </a:t>
            </a:r>
            <a:r>
              <a:rPr dirty="0" sz="1600" b="1">
                <a:latin typeface="Arial"/>
                <a:cs typeface="Arial"/>
              </a:rPr>
              <a:t>,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45"/>
              </a:spcBef>
            </a:pPr>
            <a:r>
              <a:rPr dirty="0" baseline="3472" sz="2400" spc="89">
                <a:latin typeface="Arial"/>
                <a:cs typeface="Arial"/>
              </a:rPr>
              <a:t>v</a:t>
            </a:r>
            <a:r>
              <a:rPr dirty="0" baseline="-17543" sz="1425" spc="89">
                <a:latin typeface="Arial"/>
                <a:cs typeface="Arial"/>
              </a:rPr>
              <a:t>d</a:t>
            </a:r>
            <a:r>
              <a:rPr dirty="0" baseline="-17543" sz="1425" spc="-202">
                <a:latin typeface="Arial"/>
                <a:cs typeface="Arial"/>
              </a:rPr>
              <a:t> </a:t>
            </a:r>
            <a:r>
              <a:rPr dirty="0" baseline="3472" sz="2400" spc="44">
                <a:latin typeface="Arial"/>
                <a:cs typeface="Arial"/>
              </a:rPr>
              <a:t>'(t)</a:t>
            </a:r>
            <a:r>
              <a:rPr dirty="0" baseline="3472" sz="2400" spc="-187">
                <a:latin typeface="Arial"/>
                <a:cs typeface="Arial"/>
              </a:rPr>
              <a:t> </a:t>
            </a:r>
            <a:r>
              <a:rPr dirty="0" baseline="3472" sz="2400" spc="7">
                <a:latin typeface="Symbol"/>
                <a:cs typeface="Symbol"/>
              </a:rPr>
              <a:t></a:t>
            </a:r>
            <a:r>
              <a:rPr dirty="0" baseline="3472" sz="2400" spc="-262">
                <a:latin typeface="Times New Roman"/>
                <a:cs typeface="Times New Roman"/>
              </a:rPr>
              <a:t> </a:t>
            </a:r>
            <a:r>
              <a:rPr dirty="0" baseline="3472" sz="2400">
                <a:latin typeface="Arial"/>
                <a:cs typeface="Arial"/>
              </a:rPr>
              <a:t>1-</a:t>
            </a:r>
            <a:r>
              <a:rPr dirty="0" baseline="3472" sz="2400" spc="-247">
                <a:latin typeface="Arial"/>
                <a:cs typeface="Arial"/>
              </a:rPr>
              <a:t> </a:t>
            </a:r>
            <a:r>
              <a:rPr dirty="0" baseline="3472" sz="2400" spc="89">
                <a:latin typeface="Arial"/>
                <a:cs typeface="Arial"/>
              </a:rPr>
              <a:t>v</a:t>
            </a:r>
            <a:r>
              <a:rPr dirty="0" baseline="-17543" sz="1425" spc="89">
                <a:latin typeface="Arial"/>
                <a:cs typeface="Arial"/>
              </a:rPr>
              <a:t>d</a:t>
            </a:r>
            <a:r>
              <a:rPr dirty="0" baseline="-17543" sz="1425" spc="-232">
                <a:latin typeface="Arial"/>
                <a:cs typeface="Arial"/>
              </a:rPr>
              <a:t> </a:t>
            </a:r>
            <a:r>
              <a:rPr dirty="0" baseline="3472" sz="2400" spc="7">
                <a:latin typeface="Arial"/>
                <a:cs typeface="Arial"/>
              </a:rPr>
              <a:t>(t)</a:t>
            </a:r>
            <a:r>
              <a:rPr dirty="0" baseline="3472" sz="2400" spc="465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modulated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with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2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902" y="1936495"/>
            <a:ext cx="13646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Digital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signal: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2" y="3093974"/>
            <a:ext cx="18116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Modulated</a:t>
            </a:r>
            <a:r>
              <a:rPr dirty="0" sz="1600" spc="3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signal: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161" y="371779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52821" y="371779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64758" y="371779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06818" y="371779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55464" y="432815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80076" y="4328159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95821" y="432815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34071" y="432815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38778" y="523112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1278" y="5231129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72990" y="5783579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654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3058" y="633984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66894" y="633984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6038" y="689229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61404" y="4624187"/>
            <a:ext cx="32893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7347" y="3088749"/>
            <a:ext cx="377062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20">
                <a:latin typeface="Arial"/>
                <a:cs typeface="Arial"/>
              </a:rPr>
              <a:t>v</a:t>
            </a:r>
            <a:r>
              <a:rPr dirty="0" baseline="-23391" sz="1425" spc="30">
                <a:latin typeface="Arial"/>
                <a:cs typeface="Arial"/>
              </a:rPr>
              <a:t>FSK</a:t>
            </a:r>
            <a:r>
              <a:rPr dirty="0" baseline="-23391" sz="1425" spc="-13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(t)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cosω</a:t>
            </a:r>
            <a:r>
              <a:rPr dirty="0" baseline="-23391" sz="1425" spc="-7">
                <a:latin typeface="Arial"/>
                <a:cs typeface="Arial"/>
              </a:rPr>
              <a:t>1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215">
                <a:latin typeface="Arial"/>
                <a:cs typeface="Arial"/>
              </a:rPr>
              <a:t>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 spc="60">
                <a:latin typeface="Arial"/>
                <a:cs typeface="Arial"/>
              </a:rPr>
              <a:t>v</a:t>
            </a:r>
            <a:r>
              <a:rPr dirty="0" baseline="-23391" sz="1425" spc="89">
                <a:latin typeface="Arial"/>
                <a:cs typeface="Arial"/>
              </a:rPr>
              <a:t>d</a:t>
            </a:r>
            <a:r>
              <a:rPr dirty="0" baseline="-23391" sz="1425" spc="-24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(t)</a:t>
            </a:r>
            <a:r>
              <a:rPr dirty="0" sz="1600" spc="-229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-155">
                <a:latin typeface="Times New Roman"/>
                <a:cs typeface="Times New Roman"/>
              </a:rPr>
              <a:t> </a:t>
            </a:r>
            <a:r>
              <a:rPr dirty="0" sz="1600" spc="30">
                <a:latin typeface="Arial"/>
                <a:cs typeface="Arial"/>
              </a:rPr>
              <a:t>cosω</a:t>
            </a:r>
            <a:r>
              <a:rPr dirty="0" baseline="-23391" sz="1425" spc="44">
                <a:latin typeface="Arial"/>
                <a:cs typeface="Arial"/>
              </a:rPr>
              <a:t>2</a:t>
            </a:r>
            <a:r>
              <a:rPr dirty="0" sz="1600" spc="30">
                <a:latin typeface="Arial"/>
                <a:cs typeface="Arial"/>
              </a:rPr>
              <a:t>t</a:t>
            </a:r>
            <a:r>
              <a:rPr dirty="0" sz="1600" spc="-215">
                <a:latin typeface="Arial"/>
                <a:cs typeface="Arial"/>
              </a:rPr>
              <a:t>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-22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(1</a:t>
            </a:r>
            <a:r>
              <a:rPr dirty="0" sz="1600" spc="5">
                <a:latin typeface="Symbol"/>
                <a:cs typeface="Symbol"/>
              </a:rPr>
              <a:t></a:t>
            </a:r>
            <a:r>
              <a:rPr dirty="0" sz="1600" spc="-125">
                <a:latin typeface="Times New Roman"/>
                <a:cs typeface="Times New Roman"/>
              </a:rPr>
              <a:t> </a:t>
            </a:r>
            <a:r>
              <a:rPr dirty="0" sz="1600" spc="65">
                <a:latin typeface="Arial"/>
                <a:cs typeface="Arial"/>
              </a:rPr>
              <a:t>v</a:t>
            </a:r>
            <a:r>
              <a:rPr dirty="0" baseline="-23391" sz="1425" spc="97">
                <a:latin typeface="Arial"/>
                <a:cs typeface="Arial"/>
              </a:rPr>
              <a:t>d</a:t>
            </a:r>
            <a:r>
              <a:rPr dirty="0" baseline="-23391" sz="1425" spc="-247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(t))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0875" y="6885813"/>
            <a:ext cx="2844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3226" y="6649222"/>
            <a:ext cx="3916679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2575" algn="l"/>
              </a:tabLst>
            </a:pP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	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3ω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Arial"/>
                <a:cs typeface="Arial"/>
              </a:rPr>
              <a:t>cos</a:t>
            </a:r>
            <a:r>
              <a:rPr dirty="0" sz="2150" spc="-40">
                <a:latin typeface="Symbol"/>
                <a:cs typeface="Symbol"/>
              </a:rPr>
              <a:t></a:t>
            </a:r>
            <a:r>
              <a:rPr dirty="0" sz="1600" spc="-4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3ω </a:t>
            </a:r>
            <a:r>
              <a:rPr dirty="0" sz="2150" spc="-75">
                <a:latin typeface="Symbol"/>
                <a:cs typeface="Symbol"/>
              </a:rPr>
              <a:t></a:t>
            </a:r>
            <a:r>
              <a:rPr dirty="0" sz="1600" spc="-75">
                <a:latin typeface="Arial"/>
                <a:cs typeface="Arial"/>
              </a:rPr>
              <a:t>t</a:t>
            </a:r>
            <a:r>
              <a:rPr dirty="0" sz="2200" spc="-75">
                <a:latin typeface="Symbol"/>
                <a:cs typeface="Symbol"/>
              </a:rPr>
              <a:t></a:t>
            </a:r>
            <a:r>
              <a:rPr dirty="0" sz="1600" spc="-75">
                <a:latin typeface="Symbol"/>
                <a:cs typeface="Symbol"/>
              </a:rPr>
              <a:t>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Arial"/>
                <a:cs typeface="Arial"/>
              </a:rPr>
              <a:t>... </a:t>
            </a:r>
            <a:r>
              <a:rPr dirty="0" sz="1600" spc="1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1745" y="6333368"/>
            <a:ext cx="1144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89330" algn="l"/>
              </a:tabLst>
            </a:pPr>
            <a:r>
              <a:rPr dirty="0" sz="1600" spc="10">
                <a:latin typeface="Arial"/>
                <a:cs typeface="Arial"/>
              </a:rPr>
              <a:t>2</a:t>
            </a:r>
            <a:r>
              <a:rPr dirty="0" sz="1600" spc="10">
                <a:latin typeface="Arial"/>
                <a:cs typeface="Arial"/>
              </a:rPr>
              <a:t>	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70927" y="6096034"/>
            <a:ext cx="399796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34722" sz="2400" spc="15">
                <a:latin typeface="Arial"/>
                <a:cs typeface="Arial"/>
              </a:rPr>
              <a:t>1 </a:t>
            </a:r>
            <a:r>
              <a:rPr dirty="0" sz="1600" spc="10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4722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Arial"/>
                <a:cs typeface="Arial"/>
              </a:rPr>
              <a:t>cos</a:t>
            </a:r>
            <a:r>
              <a:rPr dirty="0" sz="2150" spc="-40">
                <a:latin typeface="Symbol"/>
                <a:cs typeface="Symbol"/>
              </a:rPr>
              <a:t></a:t>
            </a:r>
            <a:r>
              <a:rPr dirty="0" sz="1600" spc="-4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ω</a:t>
            </a:r>
            <a:r>
              <a:rPr dirty="0" sz="1600" spc="180">
                <a:latin typeface="Arial"/>
                <a:cs typeface="Arial"/>
              </a:rPr>
              <a:t> </a:t>
            </a:r>
            <a:r>
              <a:rPr dirty="0" sz="2150" spc="-80">
                <a:latin typeface="Symbol"/>
                <a:cs typeface="Symbol"/>
              </a:rPr>
              <a:t></a:t>
            </a:r>
            <a:r>
              <a:rPr dirty="0" sz="1600" spc="-80">
                <a:latin typeface="Arial"/>
                <a:cs typeface="Arial"/>
              </a:rPr>
              <a:t>t</a:t>
            </a:r>
            <a:r>
              <a:rPr dirty="0" sz="2200" spc="-80">
                <a:latin typeface="Symbol"/>
                <a:cs typeface="Symbol"/>
              </a:rPr>
              <a:t></a:t>
            </a:r>
            <a:r>
              <a:rPr dirty="0" sz="1600" spc="-8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67883" y="5777869"/>
            <a:ext cx="2838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3185" y="5540514"/>
            <a:ext cx="386524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9400" algn="l"/>
              </a:tabLst>
            </a:pP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	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3ω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Arial"/>
                <a:cs typeface="Arial"/>
              </a:rPr>
              <a:t>cos</a:t>
            </a:r>
            <a:r>
              <a:rPr dirty="0" sz="2150" spc="-40">
                <a:latin typeface="Symbol"/>
                <a:cs typeface="Symbol"/>
              </a:rPr>
              <a:t></a:t>
            </a:r>
            <a:r>
              <a:rPr dirty="0" sz="1600" spc="-4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3ω </a:t>
            </a:r>
            <a:r>
              <a:rPr dirty="0" sz="2150" spc="-75">
                <a:latin typeface="Symbol"/>
                <a:cs typeface="Symbol"/>
              </a:rPr>
              <a:t></a:t>
            </a:r>
            <a:r>
              <a:rPr dirty="0" sz="1600" spc="-75">
                <a:latin typeface="Arial"/>
                <a:cs typeface="Arial"/>
              </a:rPr>
              <a:t>t</a:t>
            </a:r>
            <a:r>
              <a:rPr dirty="0" sz="2200" spc="-75">
                <a:latin typeface="Symbol"/>
                <a:cs typeface="Symbol"/>
              </a:rPr>
              <a:t></a:t>
            </a:r>
            <a:r>
              <a:rPr dirty="0" sz="1600" spc="-75">
                <a:latin typeface="Symbol"/>
                <a:cs typeface="Symbol"/>
              </a:rPr>
              <a:t>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Arial"/>
                <a:cs typeface="Arial"/>
              </a:rPr>
              <a:t>... </a:t>
            </a:r>
            <a:r>
              <a:rPr dirty="0" sz="1600" spc="1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6719" y="5225401"/>
            <a:ext cx="112458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8375" algn="l"/>
              </a:tabLst>
            </a:pPr>
            <a:r>
              <a:rPr dirty="0" sz="1600" spc="10">
                <a:latin typeface="Arial"/>
                <a:cs typeface="Arial"/>
              </a:rPr>
              <a:t>2</a:t>
            </a:r>
            <a:r>
              <a:rPr dirty="0" sz="1600" spc="10">
                <a:latin typeface="Arial"/>
                <a:cs typeface="Arial"/>
              </a:rPr>
              <a:t>	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6004" y="4988070"/>
            <a:ext cx="410908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Arial"/>
                <a:cs typeface="Arial"/>
              </a:rPr>
              <a:t>cos</a:t>
            </a:r>
            <a:r>
              <a:rPr dirty="0" sz="2150" spc="-40">
                <a:latin typeface="Symbol"/>
                <a:cs typeface="Symbol"/>
              </a:rPr>
              <a:t></a:t>
            </a:r>
            <a:r>
              <a:rPr dirty="0" sz="1600" spc="-4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ω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2150" spc="-80">
                <a:latin typeface="Symbol"/>
                <a:cs typeface="Symbol"/>
              </a:rPr>
              <a:t></a:t>
            </a:r>
            <a:r>
              <a:rPr dirty="0" sz="1600" spc="-80">
                <a:latin typeface="Arial"/>
                <a:cs typeface="Arial"/>
              </a:rPr>
              <a:t>t</a:t>
            </a:r>
            <a:r>
              <a:rPr dirty="0" sz="2200" spc="-80">
                <a:latin typeface="Symbol"/>
                <a:cs typeface="Symbol"/>
              </a:rPr>
              <a:t></a:t>
            </a:r>
            <a:r>
              <a:rPr dirty="0" sz="1600" spc="-8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28207" y="4322431"/>
            <a:ext cx="2844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>
                <a:latin typeface="Arial"/>
                <a:cs typeface="Arial"/>
              </a:rPr>
              <a:t>5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0707" y="4322431"/>
            <a:ext cx="2838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1071" y="4322431"/>
            <a:ext cx="16827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17708" y="4243940"/>
            <a:ext cx="423291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102100" algn="l"/>
              </a:tabLst>
            </a:pPr>
            <a:r>
              <a:rPr dirty="0" sz="1600" spc="-400">
                <a:latin typeface="Symbol"/>
                <a:cs typeface="Symbol"/>
              </a:rPr>
              <a:t>⎢</a:t>
            </a:r>
            <a:r>
              <a:rPr dirty="0" baseline="-27777" sz="2400" spc="-600">
                <a:latin typeface="Symbol"/>
                <a:cs typeface="Symbol"/>
              </a:rPr>
              <a:t>⎣</a:t>
            </a:r>
            <a:r>
              <a:rPr dirty="0" baseline="-20833" sz="2400" spc="15">
                <a:latin typeface="Arial"/>
                <a:cs typeface="Arial"/>
              </a:rPr>
              <a:t>2	</a:t>
            </a:r>
            <a:r>
              <a:rPr dirty="0" sz="1600" spc="-400">
                <a:latin typeface="Symbol"/>
                <a:cs typeface="Symbol"/>
              </a:rPr>
              <a:t>⎥</a:t>
            </a:r>
            <a:r>
              <a:rPr dirty="0" baseline="-27777" sz="2400" spc="-600">
                <a:latin typeface="Symbol"/>
                <a:cs typeface="Symbol"/>
              </a:rPr>
              <a:t>⎦</a:t>
            </a:r>
            <a:endParaRPr baseline="-27777" sz="24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51835" y="4160886"/>
            <a:ext cx="525145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3515" indent="-146050">
              <a:lnSpc>
                <a:spcPct val="100000"/>
              </a:lnSpc>
              <a:spcBef>
                <a:spcPts val="125"/>
              </a:spcBef>
              <a:buFont typeface="Symbol"/>
              <a:buChar char=""/>
              <a:tabLst>
                <a:tab pos="184150" algn="l"/>
              </a:tabLst>
            </a:pP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1250" sz="2400" spc="-135">
                <a:latin typeface="Symbol"/>
                <a:cs typeface="Symbol"/>
              </a:rPr>
              <a:t>⎡</a:t>
            </a:r>
            <a:r>
              <a:rPr dirty="0" baseline="31250" sz="2400" spc="-135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cos3ω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cos5ω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Arial"/>
                <a:cs typeface="Arial"/>
              </a:rPr>
              <a:t>...</a:t>
            </a:r>
            <a:r>
              <a:rPr dirty="0" baseline="31250" sz="2400" spc="15">
                <a:latin typeface="Symbol"/>
                <a:cs typeface="Symbol"/>
              </a:rPr>
              <a:t>⎤</a:t>
            </a:r>
            <a:r>
              <a:rPr dirty="0" baseline="31250" sz="2400" spc="-44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0962" y="3711307"/>
            <a:ext cx="2844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>
                <a:latin typeface="Arial"/>
                <a:cs typeface="Arial"/>
              </a:rPr>
              <a:t>5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59665" y="3711307"/>
            <a:ext cx="2844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0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3826" y="3711307"/>
            <a:ext cx="16827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86666" y="3632817"/>
            <a:ext cx="423672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105910" algn="l"/>
              </a:tabLst>
            </a:pPr>
            <a:r>
              <a:rPr dirty="0" sz="1600" spc="-400">
                <a:latin typeface="Symbol"/>
                <a:cs typeface="Symbol"/>
              </a:rPr>
              <a:t>⎢</a:t>
            </a:r>
            <a:r>
              <a:rPr dirty="0" baseline="-27777" sz="2400" spc="-600">
                <a:latin typeface="Symbol"/>
                <a:cs typeface="Symbol"/>
              </a:rPr>
              <a:t>⎣</a:t>
            </a:r>
            <a:r>
              <a:rPr dirty="0" baseline="-20833" sz="2400" spc="15">
                <a:latin typeface="Arial"/>
                <a:cs typeface="Arial"/>
              </a:rPr>
              <a:t>2	</a:t>
            </a:r>
            <a:r>
              <a:rPr dirty="0" sz="1600" spc="-400">
                <a:latin typeface="Symbol"/>
                <a:cs typeface="Symbol"/>
              </a:rPr>
              <a:t>⎥</a:t>
            </a:r>
            <a:r>
              <a:rPr dirty="0" baseline="-27777" sz="2400" spc="-600">
                <a:latin typeface="Symbol"/>
                <a:cs typeface="Symbol"/>
              </a:rPr>
              <a:t>⎦</a:t>
            </a:r>
            <a:endParaRPr baseline="-27777" sz="2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36025" y="3550526"/>
            <a:ext cx="522732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1250" sz="2400" spc="-135">
                <a:latin typeface="Symbol"/>
                <a:cs typeface="Symbol"/>
              </a:rPr>
              <a:t>⎡</a:t>
            </a:r>
            <a:r>
              <a:rPr dirty="0" baseline="31250" sz="2400" spc="-135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0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cos3ω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cos5ω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Arial"/>
                <a:cs typeface="Arial"/>
              </a:rPr>
              <a:t>...</a:t>
            </a:r>
            <a:r>
              <a:rPr dirty="0" baseline="31250" sz="2400" spc="15">
                <a:latin typeface="Symbol"/>
                <a:cs typeface="Symbol"/>
              </a:rPr>
              <a:t>⎤</a:t>
            </a:r>
            <a:r>
              <a:rPr dirty="0" baseline="31250" sz="2400" spc="15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67844" y="6862061"/>
            <a:ext cx="21278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6895" algn="l"/>
                <a:tab pos="1499870" algn="l"/>
                <a:tab pos="2047875" algn="l"/>
              </a:tabLst>
            </a:pPr>
            <a:r>
              <a:rPr dirty="0" sz="950" spc="-5">
                <a:latin typeface="Arial"/>
                <a:cs typeface="Arial"/>
              </a:rPr>
              <a:t>2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2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0364" y="6309612"/>
            <a:ext cx="30143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0935" algn="l"/>
                <a:tab pos="1560195" algn="l"/>
                <a:tab pos="2502535" algn="l"/>
                <a:tab pos="2933700" algn="l"/>
              </a:tabLst>
            </a:pPr>
            <a:r>
              <a:rPr dirty="0" sz="950" spc="-5">
                <a:latin typeface="Arial"/>
                <a:cs typeface="Arial"/>
              </a:rPr>
              <a:t>2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2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2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55660" y="5754117"/>
            <a:ext cx="2088514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655" algn="l"/>
                <a:tab pos="1475105" algn="l"/>
                <a:tab pos="2007870" algn="l"/>
              </a:tabLst>
            </a:pPr>
            <a:r>
              <a:rPr dirty="0" sz="950" spc="-5">
                <a:latin typeface="Arial"/>
                <a:cs typeface="Arial"/>
              </a:rPr>
              <a:t>1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1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66183" y="5201669"/>
            <a:ext cx="295465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0615" algn="l"/>
                <a:tab pos="1524000" algn="l"/>
                <a:tab pos="2457450" algn="l"/>
                <a:tab pos="2874645" algn="l"/>
              </a:tabLst>
            </a:pPr>
            <a:r>
              <a:rPr dirty="0" sz="950" spc="-5">
                <a:latin typeface="Arial"/>
                <a:cs typeface="Arial"/>
              </a:rPr>
              <a:t>1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1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1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33501" y="4298704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53953" y="4298704"/>
            <a:ext cx="13341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3490" algn="l"/>
              </a:tabLst>
            </a:pP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12076" y="4298704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06240" y="3687585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26704" y="3687585"/>
            <a:ext cx="13303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9680" algn="l"/>
              </a:tabLst>
            </a:pP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96252" y="3687585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4130" y="6677408"/>
            <a:ext cx="1430655" cy="316865"/>
          </a:xfrm>
          <a:custGeom>
            <a:avLst/>
            <a:gdLst/>
            <a:ahLst/>
            <a:cxnLst/>
            <a:rect l="l" t="t" r="r" b="b"/>
            <a:pathLst>
              <a:path w="1430654" h="316865">
                <a:moveTo>
                  <a:pt x="1430126" y="184295"/>
                </a:moveTo>
                <a:lnTo>
                  <a:pt x="1430126" y="132540"/>
                </a:lnTo>
                <a:lnTo>
                  <a:pt x="1420981" y="82407"/>
                </a:lnTo>
                <a:lnTo>
                  <a:pt x="1402692" y="37145"/>
                </a:lnTo>
                <a:lnTo>
                  <a:pt x="1375259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375259" y="316835"/>
                </a:lnTo>
                <a:lnTo>
                  <a:pt x="1402692" y="279690"/>
                </a:lnTo>
                <a:lnTo>
                  <a:pt x="1420981" y="234427"/>
                </a:lnTo>
                <a:lnTo>
                  <a:pt x="1430126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14548" y="5380483"/>
            <a:ext cx="1239520" cy="316865"/>
          </a:xfrm>
          <a:custGeom>
            <a:avLst/>
            <a:gdLst/>
            <a:ahLst/>
            <a:cxnLst/>
            <a:rect l="l" t="t" r="r" b="b"/>
            <a:pathLst>
              <a:path w="1239520" h="316864">
                <a:moveTo>
                  <a:pt x="1239459" y="184295"/>
                </a:moveTo>
                <a:lnTo>
                  <a:pt x="1239459" y="132540"/>
                </a:lnTo>
                <a:lnTo>
                  <a:pt x="1230315" y="82407"/>
                </a:lnTo>
                <a:lnTo>
                  <a:pt x="1212026" y="37145"/>
                </a:lnTo>
                <a:lnTo>
                  <a:pt x="1184593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184593" y="316835"/>
                </a:lnTo>
                <a:lnTo>
                  <a:pt x="1212026" y="279690"/>
                </a:lnTo>
                <a:lnTo>
                  <a:pt x="1230315" y="234427"/>
                </a:lnTo>
                <a:lnTo>
                  <a:pt x="1239459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4130" y="4709174"/>
            <a:ext cx="1543685" cy="316865"/>
          </a:xfrm>
          <a:custGeom>
            <a:avLst/>
            <a:gdLst/>
            <a:ahLst/>
            <a:cxnLst/>
            <a:rect l="l" t="t" r="r" b="b"/>
            <a:pathLst>
              <a:path w="1543685" h="316864">
                <a:moveTo>
                  <a:pt x="1543602" y="184296"/>
                </a:moveTo>
                <a:lnTo>
                  <a:pt x="1543602" y="132540"/>
                </a:lnTo>
                <a:lnTo>
                  <a:pt x="1534458" y="82408"/>
                </a:lnTo>
                <a:lnTo>
                  <a:pt x="1516169" y="37146"/>
                </a:lnTo>
                <a:lnTo>
                  <a:pt x="1488736" y="0"/>
                </a:lnTo>
                <a:lnTo>
                  <a:pt x="54865" y="0"/>
                </a:lnTo>
                <a:lnTo>
                  <a:pt x="27432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2" y="279691"/>
                </a:lnTo>
                <a:lnTo>
                  <a:pt x="54865" y="316837"/>
                </a:lnTo>
                <a:lnTo>
                  <a:pt x="1488736" y="316837"/>
                </a:lnTo>
                <a:lnTo>
                  <a:pt x="1516169" y="279691"/>
                </a:lnTo>
                <a:lnTo>
                  <a:pt x="1534458" y="234428"/>
                </a:lnTo>
                <a:lnTo>
                  <a:pt x="1543602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8221" y="3426966"/>
            <a:ext cx="1245870" cy="282575"/>
          </a:xfrm>
          <a:custGeom>
            <a:avLst/>
            <a:gdLst/>
            <a:ahLst/>
            <a:cxnLst/>
            <a:rect l="l" t="t" r="r" b="b"/>
            <a:pathLst>
              <a:path w="1245870" h="282575">
                <a:moveTo>
                  <a:pt x="1245690" y="164023"/>
                </a:moveTo>
                <a:lnTo>
                  <a:pt x="1245690" y="117960"/>
                </a:lnTo>
                <a:lnTo>
                  <a:pt x="1237552" y="73343"/>
                </a:lnTo>
                <a:lnTo>
                  <a:pt x="1221275" y="33059"/>
                </a:lnTo>
                <a:lnTo>
                  <a:pt x="1196860" y="0"/>
                </a:lnTo>
                <a:lnTo>
                  <a:pt x="48830" y="0"/>
                </a:lnTo>
                <a:lnTo>
                  <a:pt x="24415" y="33059"/>
                </a:lnTo>
                <a:lnTo>
                  <a:pt x="8138" y="73343"/>
                </a:lnTo>
                <a:lnTo>
                  <a:pt x="0" y="117960"/>
                </a:lnTo>
                <a:lnTo>
                  <a:pt x="0" y="164023"/>
                </a:lnTo>
                <a:lnTo>
                  <a:pt x="8138" y="208641"/>
                </a:lnTo>
                <a:lnTo>
                  <a:pt x="24415" y="248924"/>
                </a:lnTo>
                <a:lnTo>
                  <a:pt x="48830" y="281984"/>
                </a:lnTo>
                <a:lnTo>
                  <a:pt x="1196860" y="281984"/>
                </a:lnTo>
                <a:lnTo>
                  <a:pt x="1221275" y="248924"/>
                </a:lnTo>
                <a:lnTo>
                  <a:pt x="1237552" y="208641"/>
                </a:lnTo>
                <a:lnTo>
                  <a:pt x="1245690" y="1640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94712" y="2362961"/>
            <a:ext cx="7200900" cy="588645"/>
          </a:xfrm>
          <a:custGeom>
            <a:avLst/>
            <a:gdLst/>
            <a:ahLst/>
            <a:cxnLst/>
            <a:rect l="l" t="t" r="r" b="b"/>
            <a:pathLst>
              <a:path w="7200900" h="588644">
                <a:moveTo>
                  <a:pt x="7200900" y="132537"/>
                </a:moveTo>
                <a:lnTo>
                  <a:pt x="7191756" y="82410"/>
                </a:lnTo>
                <a:lnTo>
                  <a:pt x="7173468" y="37147"/>
                </a:lnTo>
                <a:lnTo>
                  <a:pt x="7146023" y="0"/>
                </a:lnTo>
                <a:lnTo>
                  <a:pt x="457962" y="0"/>
                </a:lnTo>
                <a:lnTo>
                  <a:pt x="430530" y="37147"/>
                </a:lnTo>
                <a:lnTo>
                  <a:pt x="412242" y="82410"/>
                </a:lnTo>
                <a:lnTo>
                  <a:pt x="403098" y="132537"/>
                </a:lnTo>
                <a:lnTo>
                  <a:pt x="403098" y="184289"/>
                </a:lnTo>
                <a:lnTo>
                  <a:pt x="412242" y="234429"/>
                </a:lnTo>
                <a:lnTo>
                  <a:pt x="427126" y="271284"/>
                </a:lnTo>
                <a:lnTo>
                  <a:pt x="54864" y="271284"/>
                </a:lnTo>
                <a:lnTo>
                  <a:pt x="27432" y="308419"/>
                </a:lnTo>
                <a:lnTo>
                  <a:pt x="9144" y="353682"/>
                </a:lnTo>
                <a:lnTo>
                  <a:pt x="0" y="403821"/>
                </a:lnTo>
                <a:lnTo>
                  <a:pt x="0" y="455574"/>
                </a:lnTo>
                <a:lnTo>
                  <a:pt x="9144" y="505701"/>
                </a:lnTo>
                <a:lnTo>
                  <a:pt x="27432" y="550964"/>
                </a:lnTo>
                <a:lnTo>
                  <a:pt x="54864" y="588111"/>
                </a:lnTo>
                <a:lnTo>
                  <a:pt x="1756333" y="588111"/>
                </a:lnTo>
                <a:lnTo>
                  <a:pt x="1783765" y="550964"/>
                </a:lnTo>
                <a:lnTo>
                  <a:pt x="1802053" y="505701"/>
                </a:lnTo>
                <a:lnTo>
                  <a:pt x="1811197" y="455574"/>
                </a:lnTo>
                <a:lnTo>
                  <a:pt x="1811197" y="403821"/>
                </a:lnTo>
                <a:lnTo>
                  <a:pt x="1802053" y="353682"/>
                </a:lnTo>
                <a:lnTo>
                  <a:pt x="1787156" y="316839"/>
                </a:lnTo>
                <a:lnTo>
                  <a:pt x="1852358" y="316839"/>
                </a:lnTo>
                <a:lnTo>
                  <a:pt x="1837474" y="353682"/>
                </a:lnTo>
                <a:lnTo>
                  <a:pt x="1828330" y="403821"/>
                </a:lnTo>
                <a:lnTo>
                  <a:pt x="1828330" y="455574"/>
                </a:lnTo>
                <a:lnTo>
                  <a:pt x="1837474" y="505701"/>
                </a:lnTo>
                <a:lnTo>
                  <a:pt x="1855762" y="550964"/>
                </a:lnTo>
                <a:lnTo>
                  <a:pt x="1883194" y="588111"/>
                </a:lnTo>
                <a:lnTo>
                  <a:pt x="5704789" y="588111"/>
                </a:lnTo>
                <a:lnTo>
                  <a:pt x="5732221" y="550964"/>
                </a:lnTo>
                <a:lnTo>
                  <a:pt x="5750509" y="505701"/>
                </a:lnTo>
                <a:lnTo>
                  <a:pt x="5759653" y="455574"/>
                </a:lnTo>
                <a:lnTo>
                  <a:pt x="5759653" y="403821"/>
                </a:lnTo>
                <a:lnTo>
                  <a:pt x="5750509" y="353682"/>
                </a:lnTo>
                <a:lnTo>
                  <a:pt x="5735612" y="316839"/>
                </a:lnTo>
                <a:lnTo>
                  <a:pt x="7146023" y="316839"/>
                </a:lnTo>
                <a:lnTo>
                  <a:pt x="7173468" y="279692"/>
                </a:lnTo>
                <a:lnTo>
                  <a:pt x="7191756" y="234429"/>
                </a:lnTo>
                <a:lnTo>
                  <a:pt x="7200900" y="184289"/>
                </a:lnTo>
                <a:lnTo>
                  <a:pt x="7200900" y="1325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12143" y="1261621"/>
            <a:ext cx="7046595" cy="351790"/>
          </a:xfrm>
          <a:custGeom>
            <a:avLst/>
            <a:gdLst/>
            <a:ahLst/>
            <a:cxnLst/>
            <a:rect l="l" t="t" r="r" b="b"/>
            <a:pathLst>
              <a:path w="7046595" h="351790">
                <a:moveTo>
                  <a:pt x="7046255" y="175844"/>
                </a:moveTo>
                <a:lnTo>
                  <a:pt x="7042369" y="125847"/>
                </a:lnTo>
                <a:lnTo>
                  <a:pt x="7030712" y="78265"/>
                </a:lnTo>
                <a:lnTo>
                  <a:pt x="7011284" y="35511"/>
                </a:lnTo>
                <a:lnTo>
                  <a:pt x="6984084" y="0"/>
                </a:lnTo>
                <a:lnTo>
                  <a:pt x="62170" y="0"/>
                </a:lnTo>
                <a:lnTo>
                  <a:pt x="34970" y="35511"/>
                </a:lnTo>
                <a:lnTo>
                  <a:pt x="15542" y="78265"/>
                </a:lnTo>
                <a:lnTo>
                  <a:pt x="3885" y="125847"/>
                </a:lnTo>
                <a:lnTo>
                  <a:pt x="0" y="175844"/>
                </a:lnTo>
                <a:lnTo>
                  <a:pt x="3885" y="225840"/>
                </a:lnTo>
                <a:lnTo>
                  <a:pt x="15542" y="273423"/>
                </a:lnTo>
                <a:lnTo>
                  <a:pt x="34970" y="316177"/>
                </a:lnTo>
                <a:lnTo>
                  <a:pt x="62170" y="351688"/>
                </a:lnTo>
                <a:lnTo>
                  <a:pt x="6984084" y="351688"/>
                </a:lnTo>
                <a:lnTo>
                  <a:pt x="7011284" y="316177"/>
                </a:lnTo>
                <a:lnTo>
                  <a:pt x="7030712" y="273423"/>
                </a:lnTo>
                <a:lnTo>
                  <a:pt x="7042369" y="225840"/>
                </a:lnTo>
                <a:lnTo>
                  <a:pt x="7046255" y="1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8362" y="1254497"/>
            <a:ext cx="713740" cy="399415"/>
          </a:xfrm>
          <a:custGeom>
            <a:avLst/>
            <a:gdLst/>
            <a:ahLst/>
            <a:cxnLst/>
            <a:rect l="l" t="t" r="r" b="b"/>
            <a:pathLst>
              <a:path w="713739" h="399414">
                <a:moveTo>
                  <a:pt x="713133" y="224892"/>
                </a:moveTo>
                <a:lnTo>
                  <a:pt x="713133" y="174142"/>
                </a:lnTo>
                <a:lnTo>
                  <a:pt x="706166" y="124354"/>
                </a:lnTo>
                <a:lnTo>
                  <a:pt x="692232" y="77451"/>
                </a:lnTo>
                <a:lnTo>
                  <a:pt x="671332" y="35359"/>
                </a:lnTo>
                <a:lnTo>
                  <a:pt x="643464" y="0"/>
                </a:lnTo>
                <a:lnTo>
                  <a:pt x="69669" y="0"/>
                </a:lnTo>
                <a:lnTo>
                  <a:pt x="41801" y="35359"/>
                </a:lnTo>
                <a:lnTo>
                  <a:pt x="20900" y="77451"/>
                </a:lnTo>
                <a:lnTo>
                  <a:pt x="6966" y="124354"/>
                </a:lnTo>
                <a:lnTo>
                  <a:pt x="0" y="174142"/>
                </a:lnTo>
                <a:lnTo>
                  <a:pt x="0" y="224892"/>
                </a:lnTo>
                <a:lnTo>
                  <a:pt x="6966" y="274680"/>
                </a:lnTo>
                <a:lnTo>
                  <a:pt x="20900" y="321582"/>
                </a:lnTo>
                <a:lnTo>
                  <a:pt x="41801" y="363675"/>
                </a:lnTo>
                <a:lnTo>
                  <a:pt x="69669" y="399033"/>
                </a:lnTo>
                <a:lnTo>
                  <a:pt x="643464" y="399033"/>
                </a:lnTo>
                <a:lnTo>
                  <a:pt x="671332" y="363675"/>
                </a:lnTo>
                <a:lnTo>
                  <a:pt x="692232" y="321582"/>
                </a:lnTo>
                <a:lnTo>
                  <a:pt x="706166" y="274680"/>
                </a:lnTo>
                <a:lnTo>
                  <a:pt x="713133" y="2248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894" y="1082366"/>
            <a:ext cx="8260080" cy="184150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979805" algn="l"/>
              </a:tabLst>
            </a:pPr>
            <a:r>
              <a:rPr dirty="0" baseline="-3787" sz="3300" spc="-7" b="1">
                <a:solidFill>
                  <a:srgbClr val="3333CC"/>
                </a:solidFill>
                <a:latin typeface="Arial"/>
                <a:cs typeface="Arial"/>
              </a:rPr>
              <a:t>PSK</a:t>
            </a:r>
            <a:r>
              <a:rPr dirty="0" baseline="-3787" sz="3300" spc="419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</a:t>
            </a:r>
            <a:r>
              <a:rPr dirty="0" sz="2000" spc="-10" b="1">
                <a:latin typeface="Arial"/>
                <a:cs typeface="Arial"/>
              </a:rPr>
              <a:t>phase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spc="-10" b="1">
                <a:latin typeface="Arial"/>
                <a:cs typeface="Arial"/>
              </a:rPr>
              <a:t>carrier </a:t>
            </a:r>
            <a:r>
              <a:rPr dirty="0" sz="2000" spc="-5" b="1">
                <a:latin typeface="Arial"/>
                <a:cs typeface="Arial"/>
              </a:rPr>
              <a:t>signal is varied to </a:t>
            </a:r>
            <a:r>
              <a:rPr dirty="0" sz="2000" spc="-10" b="1">
                <a:latin typeface="Arial"/>
                <a:cs typeface="Arial"/>
              </a:rPr>
              <a:t>represent binary </a:t>
            </a:r>
            <a:r>
              <a:rPr dirty="0" sz="2000" spc="-5" b="1">
                <a:latin typeface="Arial"/>
                <a:cs typeface="Arial"/>
              </a:rPr>
              <a:t>1 or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175385" indent="-181610">
              <a:lnSpc>
                <a:spcPct val="100000"/>
              </a:lnSpc>
              <a:spcBef>
                <a:spcPts val="919"/>
              </a:spcBef>
              <a:buSzPct val="77777"/>
              <a:buFont typeface="Symbol"/>
              <a:buChar char=""/>
              <a:tabLst>
                <a:tab pos="1176020" algn="l"/>
              </a:tabLst>
            </a:pPr>
            <a:r>
              <a:rPr dirty="0" sz="1800" spc="-5" b="1">
                <a:latin typeface="Arial"/>
                <a:cs typeface="Arial"/>
              </a:rPr>
              <a:t>peak </a:t>
            </a:r>
            <a:r>
              <a:rPr dirty="0" sz="1800" b="1">
                <a:latin typeface="Arial"/>
                <a:cs typeface="Arial"/>
              </a:rPr>
              <a:t>amplitude </a:t>
            </a:r>
            <a:r>
              <a:rPr dirty="0" sz="1800" spc="-5" b="1">
                <a:latin typeface="Arial"/>
                <a:cs typeface="Arial"/>
              </a:rPr>
              <a:t>&amp; </a:t>
            </a:r>
            <a:r>
              <a:rPr dirty="0" sz="1800" b="1">
                <a:latin typeface="Arial"/>
                <a:cs typeface="Arial"/>
              </a:rPr>
              <a:t>freq. remain constant during </a:t>
            </a:r>
            <a:r>
              <a:rPr dirty="0" sz="1800" spc="-5" b="1">
                <a:latin typeface="Arial"/>
                <a:cs typeface="Arial"/>
              </a:rPr>
              <a:t>each </a:t>
            </a:r>
            <a:r>
              <a:rPr dirty="0" sz="1800" b="1">
                <a:latin typeface="Arial"/>
                <a:cs typeface="Arial"/>
              </a:rPr>
              <a:t>bit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  <a:p>
            <a:pPr marL="1175385" indent="-181610">
              <a:lnSpc>
                <a:spcPct val="100000"/>
              </a:lnSpc>
              <a:spcBef>
                <a:spcPts val="985"/>
              </a:spcBef>
              <a:buSzPct val="77777"/>
              <a:buFont typeface="Symbol"/>
              <a:buChar char=""/>
              <a:tabLst>
                <a:tab pos="1176020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b="1">
                <a:latin typeface="Arial"/>
                <a:cs typeface="Arial"/>
              </a:rPr>
              <a:t>binary </a:t>
            </a:r>
            <a:r>
              <a:rPr dirty="0" sz="1800" spc="-5" b="1">
                <a:latin typeface="Arial"/>
                <a:cs typeface="Arial"/>
              </a:rPr>
              <a:t>1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>
                <a:latin typeface="Arial"/>
                <a:cs typeface="Arial"/>
              </a:rPr>
              <a:t>0º </a:t>
            </a:r>
            <a:r>
              <a:rPr dirty="0" sz="1800" b="1">
                <a:latin typeface="Arial"/>
                <a:cs typeface="Arial"/>
              </a:rPr>
              <a:t>phase, binary </a:t>
            </a:r>
            <a:r>
              <a:rPr dirty="0" sz="1800" spc="-5" b="1">
                <a:latin typeface="Arial"/>
                <a:cs typeface="Arial"/>
              </a:rPr>
              <a:t>0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>
                <a:latin typeface="Arial"/>
                <a:cs typeface="Arial"/>
              </a:rPr>
              <a:t>180º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latin typeface="Symbol"/>
                <a:cs typeface="Symbol"/>
              </a:rPr>
              <a:t></a:t>
            </a:r>
            <a:r>
              <a:rPr dirty="0" sz="1800" b="1">
                <a:latin typeface="Arial"/>
                <a:cs typeface="Arial"/>
              </a:rPr>
              <a:t>rad)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  <a:p>
            <a:pPr marL="1155065" marR="5080" indent="-13970">
              <a:lnSpc>
                <a:spcPts val="2140"/>
              </a:lnSpc>
              <a:spcBef>
                <a:spcPts val="95"/>
              </a:spcBef>
              <a:tabLst>
                <a:tab pos="1558290" algn="l"/>
              </a:tabLst>
            </a:pPr>
            <a:r>
              <a:rPr dirty="0" sz="1800" spc="-5" b="1">
                <a:latin typeface="Symbol"/>
                <a:cs typeface="Symbol"/>
              </a:rPr>
              <a:t>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PSK is equivalent to multiplying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carrier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signal by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+1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when</a:t>
            </a:r>
            <a:r>
              <a:rPr dirty="0" sz="1800" spc="-90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the 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information is 1, and by -1 when the information is</a:t>
            </a:r>
            <a:r>
              <a:rPr dirty="0" sz="1800" spc="-20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120" y="4698745"/>
            <a:ext cx="1779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3333CC"/>
                </a:solidFill>
                <a:latin typeface="Arial"/>
                <a:cs typeface="Arial"/>
              </a:rPr>
              <a:t>demodulation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0294" y="4698745"/>
            <a:ext cx="557720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" marR="5080" indent="-317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demodulator </a:t>
            </a:r>
            <a:r>
              <a:rPr dirty="0" sz="1800" spc="-5" b="1">
                <a:latin typeface="Arial"/>
                <a:cs typeface="Arial"/>
              </a:rPr>
              <a:t>must determine the phase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received  </a:t>
            </a:r>
            <a:r>
              <a:rPr dirty="0" sz="1800" b="1">
                <a:latin typeface="Arial"/>
                <a:cs typeface="Arial"/>
              </a:rPr>
              <a:t>sinusoid with </a:t>
            </a:r>
            <a:r>
              <a:rPr dirty="0" sz="1800" spc="-5" b="1">
                <a:latin typeface="Arial"/>
                <a:cs typeface="Arial"/>
              </a:rPr>
              <a:t>respect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some reference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5370067"/>
            <a:ext cx="1412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advantage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9190" y="5370067"/>
            <a:ext cx="5807710" cy="1200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4574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5745" algn="l"/>
                <a:tab pos="246379" algn="l"/>
              </a:tabLst>
            </a:pPr>
            <a:r>
              <a:rPr dirty="0" sz="1800" spc="-5" b="1">
                <a:latin typeface="Arial"/>
                <a:cs typeface="Arial"/>
              </a:rPr>
              <a:t>PSK is less susceptible to errors than ASK, while it  </a:t>
            </a:r>
            <a:r>
              <a:rPr dirty="0" sz="1800" b="1">
                <a:latin typeface="Arial"/>
                <a:cs typeface="Arial"/>
              </a:rPr>
              <a:t>requires/occupies the </a:t>
            </a:r>
            <a:r>
              <a:rPr dirty="0" sz="1800" spc="-5" b="1">
                <a:latin typeface="Arial"/>
                <a:cs typeface="Arial"/>
              </a:rPr>
              <a:t>same </a:t>
            </a:r>
            <a:r>
              <a:rPr dirty="0" sz="1800" b="1">
                <a:latin typeface="Arial"/>
                <a:cs typeface="Arial"/>
              </a:rPr>
              <a:t>bandwidth </a:t>
            </a:r>
            <a:r>
              <a:rPr dirty="0" sz="1800" spc="-5" b="1">
                <a:latin typeface="Arial"/>
                <a:cs typeface="Arial"/>
              </a:rPr>
              <a:t>as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  <a:p>
            <a:pPr marL="285115" marR="143510" indent="-246379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71145" algn="l"/>
              </a:tabLst>
            </a:pPr>
            <a:r>
              <a:rPr dirty="0" sz="1800" spc="-5" b="1">
                <a:latin typeface="Arial"/>
                <a:cs typeface="Arial"/>
              </a:rPr>
              <a:t>more </a:t>
            </a:r>
            <a:r>
              <a:rPr dirty="0" sz="1800" b="1">
                <a:latin typeface="Arial"/>
                <a:cs typeface="Arial"/>
              </a:rPr>
              <a:t>efficient use of bandwidth (higher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data-rate)  are </a:t>
            </a:r>
            <a:r>
              <a:rPr dirty="0" sz="1800" b="1">
                <a:latin typeface="Arial"/>
                <a:cs typeface="Arial"/>
              </a:rPr>
              <a:t>possible, compared to FSK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6120" y="6666992"/>
            <a:ext cx="17424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disadvantage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918" y="6666992"/>
            <a:ext cx="552513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more complex signal detection </a:t>
            </a:r>
            <a:r>
              <a:rPr dirty="0" sz="1800" b="1">
                <a:latin typeface="Arial"/>
                <a:cs typeface="Arial"/>
              </a:rPr>
              <a:t>/ </a:t>
            </a:r>
            <a:r>
              <a:rPr dirty="0" sz="1800" spc="-5" b="1">
                <a:latin typeface="Arial"/>
                <a:cs typeface="Arial"/>
              </a:rPr>
              <a:t>recovery process,  </a:t>
            </a:r>
            <a:r>
              <a:rPr dirty="0" sz="1800" b="1">
                <a:latin typeface="Arial"/>
                <a:cs typeface="Arial"/>
              </a:rPr>
              <a:t>than in </a:t>
            </a:r>
            <a:r>
              <a:rPr dirty="0" sz="1800" spc="-5" b="1">
                <a:latin typeface="Arial"/>
                <a:cs typeface="Arial"/>
              </a:rPr>
              <a:t>ASK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8317" y="3493222"/>
            <a:ext cx="127000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85">
                <a:latin typeface="Symbol"/>
                <a:cs typeface="Symbol"/>
              </a:rPr>
              <a:t>⎩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6099" y="3126671"/>
            <a:ext cx="1741170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41666" sz="2400" spc="7">
                <a:latin typeface="Arial"/>
                <a:cs typeface="Arial"/>
              </a:rPr>
              <a:t>s(t)</a:t>
            </a:r>
            <a:r>
              <a:rPr dirty="0" baseline="-41666" sz="2400" spc="-225">
                <a:latin typeface="Arial"/>
                <a:cs typeface="Arial"/>
              </a:rPr>
              <a:t> </a:t>
            </a:r>
            <a:r>
              <a:rPr dirty="0" baseline="-41666" sz="2400" spc="7">
                <a:latin typeface="Symbol"/>
                <a:cs typeface="Symbol"/>
              </a:rPr>
              <a:t></a:t>
            </a:r>
            <a:r>
              <a:rPr dirty="0" baseline="-41666" sz="2400" spc="-82">
                <a:latin typeface="Times New Roman"/>
                <a:cs typeface="Times New Roman"/>
              </a:rPr>
              <a:t> </a:t>
            </a:r>
            <a:r>
              <a:rPr dirty="0" baseline="-3472" sz="2400" spc="30">
                <a:latin typeface="Symbol"/>
                <a:cs typeface="Symbol"/>
              </a:rPr>
              <a:t>⎧</a:t>
            </a:r>
            <a:r>
              <a:rPr dirty="0" sz="1600" spc="20">
                <a:latin typeface="Arial"/>
                <a:cs typeface="Arial"/>
              </a:rPr>
              <a:t>Acos(2</a:t>
            </a:r>
            <a:r>
              <a:rPr dirty="0" sz="1600" spc="20">
                <a:latin typeface="Times New Roman"/>
                <a:cs typeface="Times New Roman"/>
              </a:rPr>
              <a:t>π</a:t>
            </a:r>
            <a:r>
              <a:rPr dirty="0" sz="1600" spc="20">
                <a:latin typeface="Arial"/>
                <a:cs typeface="Arial"/>
              </a:rPr>
              <a:t>f</a:t>
            </a:r>
            <a:r>
              <a:rPr dirty="0" baseline="-23391" sz="1425" spc="30">
                <a:latin typeface="Arial"/>
                <a:cs typeface="Arial"/>
              </a:rPr>
              <a:t>c</a:t>
            </a:r>
            <a:r>
              <a:rPr dirty="0" baseline="-23391" sz="1425" spc="-217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8247" y="3060266"/>
            <a:ext cx="762000" cy="6508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>
                <a:latin typeface="Arial"/>
                <a:cs typeface="Arial"/>
              </a:rPr>
              <a:t>binary</a:t>
            </a:r>
            <a:r>
              <a:rPr dirty="0" sz="1600" spc="-204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540"/>
              </a:spcBef>
            </a:pPr>
            <a:r>
              <a:rPr dirty="0" sz="1600">
                <a:latin typeface="Arial"/>
                <a:cs typeface="Arial"/>
              </a:rPr>
              <a:t>binary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7384" y="3576361"/>
            <a:ext cx="8572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5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2917" y="3439098"/>
            <a:ext cx="1550035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32986" sz="2400" spc="30">
                <a:latin typeface="Symbol"/>
                <a:cs typeface="Symbol"/>
              </a:rPr>
              <a:t>⎨</a:t>
            </a:r>
            <a:r>
              <a:rPr dirty="0" sz="1600" spc="20">
                <a:latin typeface="Arial"/>
                <a:cs typeface="Arial"/>
              </a:rPr>
              <a:t>Acos(2</a:t>
            </a:r>
            <a:r>
              <a:rPr dirty="0" sz="1600" spc="20">
                <a:latin typeface="Times New Roman"/>
                <a:cs typeface="Times New Roman"/>
              </a:rPr>
              <a:t>π</a:t>
            </a:r>
            <a:r>
              <a:rPr dirty="0" sz="1600" spc="20">
                <a:latin typeface="Arial"/>
                <a:cs typeface="Arial"/>
              </a:rPr>
              <a:t>f </a:t>
            </a:r>
            <a:r>
              <a:rPr dirty="0" sz="1600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</a:t>
            </a:r>
            <a:r>
              <a:rPr dirty="0" sz="1600" spc="-125">
                <a:latin typeface="Times New Roman"/>
                <a:cs typeface="Times New Roman"/>
              </a:rPr>
              <a:t> </a:t>
            </a:r>
            <a:r>
              <a:rPr dirty="0" sz="1600" spc="25">
                <a:latin typeface="Times New Roman"/>
                <a:cs typeface="Times New Roman"/>
              </a:rPr>
              <a:t>π</a:t>
            </a:r>
            <a:r>
              <a:rPr dirty="0" sz="1600" spc="25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46273" y="634999"/>
            <a:ext cx="5167630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4845" algn="l"/>
              </a:tabLst>
            </a:pPr>
            <a:r>
              <a:rPr dirty="0" spc="-5"/>
              <a:t>Modulation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Digital</a:t>
            </a:r>
            <a:r>
              <a:rPr dirty="0" spc="-5"/>
              <a:t> </a:t>
            </a:r>
            <a:r>
              <a:rPr dirty="0" spc="-5"/>
              <a:t>Data:</a:t>
            </a:r>
            <a:r>
              <a:rPr dirty="0" spc="-5"/>
              <a:t>	</a:t>
            </a:r>
            <a:r>
              <a:rPr dirty="0" spc="-5"/>
              <a:t>PSK</a:t>
            </a:r>
          </a:p>
        </p:txBody>
      </p:sp>
      <p:sp>
        <p:nvSpPr>
          <p:cNvPr id="23" name="object 23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5638800" y="3048000"/>
            <a:ext cx="3656329" cy="1210310"/>
            <a:chOff x="5638800" y="3048000"/>
            <a:chExt cx="3656329" cy="1210310"/>
          </a:xfrm>
        </p:grpSpPr>
        <p:sp>
          <p:nvSpPr>
            <p:cNvPr id="25" name="object 25"/>
            <p:cNvSpPr/>
            <p:nvPr/>
          </p:nvSpPr>
          <p:spPr>
            <a:xfrm>
              <a:off x="5781337" y="3352800"/>
              <a:ext cx="3513538" cy="905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19800" y="3048000"/>
              <a:ext cx="2800350" cy="390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38800" y="3352800"/>
              <a:ext cx="382905" cy="274320"/>
            </a:xfrm>
            <a:custGeom>
              <a:avLst/>
              <a:gdLst/>
              <a:ahLst/>
              <a:cxnLst/>
              <a:rect l="l" t="t" r="r" b="b"/>
              <a:pathLst>
                <a:path w="382904" h="274320">
                  <a:moveTo>
                    <a:pt x="382524" y="274320"/>
                  </a:moveTo>
                  <a:lnTo>
                    <a:pt x="382524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382524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85800" y="3200400"/>
            <a:ext cx="1371600" cy="106680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370"/>
              </a:spcBef>
            </a:pPr>
            <a:r>
              <a:rPr dirty="0" sz="1200" spc="-5" b="1">
                <a:latin typeface="Arial"/>
                <a:cs typeface="Arial"/>
              </a:rPr>
              <a:t>2-PSK,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914"/>
              </a:lnSpc>
            </a:pP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Binary</a:t>
            </a:r>
            <a:r>
              <a:rPr dirty="0" sz="1600" spc="-30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PSK</a:t>
            </a:r>
            <a:r>
              <a:rPr dirty="0" sz="1200" spc="-5" b="1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algn="ctr" marL="96520" marR="89535" indent="635">
              <a:lnSpc>
                <a:spcPct val="100000"/>
              </a:lnSpc>
              <a:spcBef>
                <a:spcPts val="15"/>
              </a:spcBef>
            </a:pPr>
            <a:r>
              <a:rPr dirty="0" sz="1200" spc="-5" b="1">
                <a:latin typeface="Arial"/>
                <a:cs typeface="Arial"/>
              </a:rPr>
              <a:t>since </a:t>
            </a:r>
            <a:r>
              <a:rPr dirty="0" sz="1200" b="1">
                <a:latin typeface="Arial"/>
                <a:cs typeface="Arial"/>
              </a:rPr>
              <a:t>only </a:t>
            </a:r>
            <a:r>
              <a:rPr dirty="0" sz="1200" spc="-5" b="1">
                <a:latin typeface="Arial"/>
                <a:cs typeface="Arial"/>
              </a:rPr>
              <a:t>2  different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phases  are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used.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8302" y="3382771"/>
            <a:ext cx="224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+A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38800" y="3962400"/>
            <a:ext cx="344805" cy="274320"/>
          </a:xfrm>
          <a:custGeom>
            <a:avLst/>
            <a:gdLst/>
            <a:ahLst/>
            <a:cxnLst/>
            <a:rect l="l" t="t" r="r" b="b"/>
            <a:pathLst>
              <a:path w="344804" h="274320">
                <a:moveTo>
                  <a:pt x="344424" y="274320"/>
                </a:moveTo>
                <a:lnTo>
                  <a:pt x="344424" y="0"/>
                </a:lnTo>
                <a:lnTo>
                  <a:pt x="0" y="0"/>
                </a:lnTo>
                <a:lnTo>
                  <a:pt x="0" y="274320"/>
                </a:lnTo>
                <a:lnTo>
                  <a:pt x="344424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18302" y="3992371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6099" y="4044136"/>
            <a:ext cx="674370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600" spc="5">
                <a:latin typeface="Arial"/>
                <a:cs typeface="Arial"/>
              </a:rPr>
              <a:t>s(t) </a:t>
            </a:r>
            <a:r>
              <a:rPr dirty="0" sz="1600" spc="5">
                <a:latin typeface="Symbol"/>
                <a:cs typeface="Symbol"/>
              </a:rPr>
              <a:t>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baseline="-10416" sz="2400" spc="127">
                <a:latin typeface="Symbol"/>
                <a:cs typeface="Symbol"/>
              </a:rPr>
              <a:t>⎨</a:t>
            </a:r>
            <a:endParaRPr baseline="-10416" sz="24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8247" y="3822286"/>
            <a:ext cx="762000" cy="6508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>
                <a:latin typeface="Arial"/>
                <a:cs typeface="Arial"/>
              </a:rPr>
              <a:t>binary</a:t>
            </a:r>
            <a:r>
              <a:rPr dirty="0" sz="1600" spc="-204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540"/>
              </a:spcBef>
            </a:pPr>
            <a:r>
              <a:rPr dirty="0" sz="1600">
                <a:latin typeface="Arial"/>
                <a:cs typeface="Arial"/>
              </a:rPr>
              <a:t>binary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7382" y="4025939"/>
            <a:ext cx="8572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5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2917" y="4201118"/>
            <a:ext cx="1343025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15625" sz="2400" spc="52">
                <a:latin typeface="Symbol"/>
                <a:cs typeface="Symbol"/>
              </a:rPr>
              <a:t>⎩</a:t>
            </a:r>
            <a:r>
              <a:rPr dirty="0" sz="1600" spc="35">
                <a:latin typeface="Arial"/>
                <a:cs typeface="Arial"/>
              </a:rPr>
              <a:t>-</a:t>
            </a:r>
            <a:r>
              <a:rPr dirty="0" sz="1600" spc="-32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Acos(2</a:t>
            </a:r>
            <a:r>
              <a:rPr dirty="0" sz="1600" spc="5">
                <a:latin typeface="Times New Roman"/>
                <a:cs typeface="Times New Roman"/>
              </a:rPr>
              <a:t>π</a:t>
            </a:r>
            <a:r>
              <a:rPr dirty="0" sz="1600" spc="5">
                <a:latin typeface="Arial"/>
                <a:cs typeface="Arial"/>
              </a:rPr>
              <a:t>f</a:t>
            </a:r>
            <a:r>
              <a:rPr dirty="0" baseline="-23391" sz="1425" spc="7">
                <a:latin typeface="Arial"/>
                <a:cs typeface="Arial"/>
              </a:rPr>
              <a:t>c </a:t>
            </a:r>
            <a:r>
              <a:rPr dirty="0" sz="1600">
                <a:latin typeface="Arial"/>
                <a:cs typeface="Arial"/>
              </a:rPr>
              <a:t>t),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8317" y="3888692"/>
            <a:ext cx="1193165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baseline="-3472" sz="2400" spc="30">
                <a:latin typeface="Symbol"/>
                <a:cs typeface="Symbol"/>
              </a:rPr>
              <a:t>⎧</a:t>
            </a:r>
            <a:r>
              <a:rPr dirty="0" sz="1600" spc="20">
                <a:latin typeface="Arial"/>
                <a:cs typeface="Arial"/>
              </a:rPr>
              <a:t>Acos(2</a:t>
            </a:r>
            <a:r>
              <a:rPr dirty="0" sz="1600" spc="20">
                <a:latin typeface="Times New Roman"/>
                <a:cs typeface="Times New Roman"/>
              </a:rPr>
              <a:t>π</a:t>
            </a:r>
            <a:r>
              <a:rPr dirty="0" sz="1600" spc="20">
                <a:latin typeface="Arial"/>
                <a:cs typeface="Arial"/>
              </a:rPr>
              <a:t>f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t),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795" y="1434085"/>
            <a:ext cx="852169" cy="316865"/>
          </a:xfrm>
          <a:custGeom>
            <a:avLst/>
            <a:gdLst/>
            <a:ahLst/>
            <a:cxnLst/>
            <a:rect l="l" t="t" r="r" b="b"/>
            <a:pathLst>
              <a:path w="852169" h="316864">
                <a:moveTo>
                  <a:pt x="851836" y="184296"/>
                </a:moveTo>
                <a:lnTo>
                  <a:pt x="851836" y="132540"/>
                </a:lnTo>
                <a:lnTo>
                  <a:pt x="842692" y="82408"/>
                </a:lnTo>
                <a:lnTo>
                  <a:pt x="824403" y="37146"/>
                </a:lnTo>
                <a:lnTo>
                  <a:pt x="796970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3" y="279691"/>
                </a:lnTo>
                <a:lnTo>
                  <a:pt x="54866" y="316837"/>
                </a:lnTo>
                <a:lnTo>
                  <a:pt x="796970" y="316837"/>
                </a:lnTo>
                <a:lnTo>
                  <a:pt x="824403" y="279691"/>
                </a:lnTo>
                <a:lnTo>
                  <a:pt x="842692" y="234428"/>
                </a:lnTo>
                <a:lnTo>
                  <a:pt x="851836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4431" y="1408687"/>
            <a:ext cx="1169035" cy="351790"/>
          </a:xfrm>
          <a:custGeom>
            <a:avLst/>
            <a:gdLst/>
            <a:ahLst/>
            <a:cxnLst/>
            <a:rect l="l" t="t" r="r" b="b"/>
            <a:pathLst>
              <a:path w="1169035" h="351789">
                <a:moveTo>
                  <a:pt x="1168603" y="175844"/>
                </a:moveTo>
                <a:lnTo>
                  <a:pt x="1164718" y="125847"/>
                </a:lnTo>
                <a:lnTo>
                  <a:pt x="1153061" y="78265"/>
                </a:lnTo>
                <a:lnTo>
                  <a:pt x="1133632" y="35511"/>
                </a:lnTo>
                <a:lnTo>
                  <a:pt x="1106433" y="0"/>
                </a:lnTo>
                <a:lnTo>
                  <a:pt x="62170" y="0"/>
                </a:lnTo>
                <a:lnTo>
                  <a:pt x="34970" y="35511"/>
                </a:lnTo>
                <a:lnTo>
                  <a:pt x="15542" y="78265"/>
                </a:lnTo>
                <a:lnTo>
                  <a:pt x="3885" y="125847"/>
                </a:lnTo>
                <a:lnTo>
                  <a:pt x="0" y="175844"/>
                </a:lnTo>
                <a:lnTo>
                  <a:pt x="3885" y="225841"/>
                </a:lnTo>
                <a:lnTo>
                  <a:pt x="15542" y="273423"/>
                </a:lnTo>
                <a:lnTo>
                  <a:pt x="34970" y="316177"/>
                </a:lnTo>
                <a:lnTo>
                  <a:pt x="62170" y="351688"/>
                </a:lnTo>
                <a:lnTo>
                  <a:pt x="1106433" y="351688"/>
                </a:lnTo>
                <a:lnTo>
                  <a:pt x="1133632" y="316177"/>
                </a:lnTo>
                <a:lnTo>
                  <a:pt x="1153061" y="273423"/>
                </a:lnTo>
                <a:lnTo>
                  <a:pt x="1164718" y="225841"/>
                </a:lnTo>
                <a:lnTo>
                  <a:pt x="1168603" y="1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PSK	(cont.)</a:t>
            </a:r>
          </a:p>
        </p:txBody>
      </p:sp>
      <p:sp>
        <p:nvSpPr>
          <p:cNvPr id="6" name="object 6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902" y="1398524"/>
            <a:ext cx="1069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961" y="1423670"/>
            <a:ext cx="767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[ </a:t>
            </a:r>
            <a:r>
              <a:rPr dirty="0" sz="1800" spc="-5" b="1">
                <a:latin typeface="Arial"/>
                <a:cs typeface="Arial"/>
              </a:rPr>
              <a:t>PSK</a:t>
            </a:r>
            <a:r>
              <a:rPr dirty="0" sz="1800" spc="-1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08" y="2617723"/>
            <a:ext cx="73596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  <a:p>
            <a:pPr marL="50800" marR="43180" indent="74930">
              <a:lnSpc>
                <a:spcPct val="250000"/>
              </a:lnSpc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(t)  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PSK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1200" y="2362200"/>
            <a:ext cx="6737604" cy="213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909637" y="5257800"/>
            <a:ext cx="3281679" cy="1071880"/>
            <a:chOff x="909637" y="5257800"/>
            <a:chExt cx="3281679" cy="1071880"/>
          </a:xfrm>
        </p:grpSpPr>
        <p:sp>
          <p:nvSpPr>
            <p:cNvPr id="12" name="object 12"/>
            <p:cNvSpPr/>
            <p:nvPr/>
          </p:nvSpPr>
          <p:spPr>
            <a:xfrm>
              <a:off x="1143000" y="54864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43000" y="54864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4400" y="5410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45720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4400" y="5410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66800" y="58674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6800" y="58674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6028" y="5257799"/>
              <a:ext cx="3205480" cy="767080"/>
            </a:xfrm>
            <a:custGeom>
              <a:avLst/>
              <a:gdLst/>
              <a:ahLst/>
              <a:cxnLst/>
              <a:rect l="l" t="t" r="r" b="b"/>
              <a:pathLst>
                <a:path w="3205479" h="767079">
                  <a:moveTo>
                    <a:pt x="3204972" y="609600"/>
                  </a:moveTo>
                  <a:lnTo>
                    <a:pt x="3128772" y="571500"/>
                  </a:lnTo>
                  <a:lnTo>
                    <a:pt x="3128772" y="605028"/>
                  </a:lnTo>
                  <a:lnTo>
                    <a:pt x="542544" y="605028"/>
                  </a:lnTo>
                  <a:lnTo>
                    <a:pt x="542544" y="76200"/>
                  </a:lnTo>
                  <a:lnTo>
                    <a:pt x="576072" y="76200"/>
                  </a:lnTo>
                  <a:lnTo>
                    <a:pt x="537972" y="0"/>
                  </a:lnTo>
                  <a:lnTo>
                    <a:pt x="499872" y="76200"/>
                  </a:lnTo>
                  <a:lnTo>
                    <a:pt x="533400" y="76200"/>
                  </a:lnTo>
                  <a:lnTo>
                    <a:pt x="533400" y="605028"/>
                  </a:lnTo>
                  <a:lnTo>
                    <a:pt x="2286" y="605028"/>
                  </a:lnTo>
                  <a:lnTo>
                    <a:pt x="0" y="607314"/>
                  </a:lnTo>
                  <a:lnTo>
                    <a:pt x="0" y="611886"/>
                  </a:lnTo>
                  <a:lnTo>
                    <a:pt x="2286" y="614172"/>
                  </a:lnTo>
                  <a:lnTo>
                    <a:pt x="533400" y="614172"/>
                  </a:lnTo>
                  <a:lnTo>
                    <a:pt x="533400" y="764286"/>
                  </a:lnTo>
                  <a:lnTo>
                    <a:pt x="535686" y="766572"/>
                  </a:lnTo>
                  <a:lnTo>
                    <a:pt x="540258" y="766572"/>
                  </a:lnTo>
                  <a:lnTo>
                    <a:pt x="542544" y="764286"/>
                  </a:lnTo>
                  <a:lnTo>
                    <a:pt x="542544" y="614172"/>
                  </a:lnTo>
                  <a:lnTo>
                    <a:pt x="3128772" y="614172"/>
                  </a:lnTo>
                  <a:lnTo>
                    <a:pt x="3128772" y="647700"/>
                  </a:lnTo>
                  <a:lnTo>
                    <a:pt x="3146298" y="638937"/>
                  </a:lnTo>
                  <a:lnTo>
                    <a:pt x="3204972" y="6096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05100" y="54864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6"/>
                  </a:lnTo>
                  <a:lnTo>
                    <a:pt x="35813" y="385572"/>
                  </a:lnTo>
                  <a:lnTo>
                    <a:pt x="40386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644901" y="5898896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c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1902" y="5898896"/>
            <a:ext cx="1651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4299" y="5949950"/>
            <a:ext cx="6591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34228" y="5334000"/>
            <a:ext cx="3205480" cy="995680"/>
            <a:chOff x="5634228" y="5334000"/>
            <a:chExt cx="3205480" cy="995680"/>
          </a:xfrm>
        </p:grpSpPr>
        <p:sp>
          <p:nvSpPr>
            <p:cNvPr id="24" name="object 24"/>
            <p:cNvSpPr/>
            <p:nvPr/>
          </p:nvSpPr>
          <p:spPr>
            <a:xfrm>
              <a:off x="7010400" y="54864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10400" y="54864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34200" y="58674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34200" y="58674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34228" y="5333999"/>
              <a:ext cx="3205480" cy="690880"/>
            </a:xfrm>
            <a:custGeom>
              <a:avLst/>
              <a:gdLst/>
              <a:ahLst/>
              <a:cxnLst/>
              <a:rect l="l" t="t" r="r" b="b"/>
              <a:pathLst>
                <a:path w="3205479" h="690879">
                  <a:moveTo>
                    <a:pt x="3204972" y="533400"/>
                  </a:moveTo>
                  <a:lnTo>
                    <a:pt x="3128772" y="495300"/>
                  </a:lnTo>
                  <a:lnTo>
                    <a:pt x="3128772" y="528828"/>
                  </a:lnTo>
                  <a:lnTo>
                    <a:pt x="542544" y="528828"/>
                  </a:lnTo>
                  <a:lnTo>
                    <a:pt x="542544" y="76200"/>
                  </a:lnTo>
                  <a:lnTo>
                    <a:pt x="576072" y="76200"/>
                  </a:lnTo>
                  <a:lnTo>
                    <a:pt x="537972" y="0"/>
                  </a:lnTo>
                  <a:lnTo>
                    <a:pt x="499872" y="76200"/>
                  </a:lnTo>
                  <a:lnTo>
                    <a:pt x="533400" y="76200"/>
                  </a:lnTo>
                  <a:lnTo>
                    <a:pt x="533400" y="528828"/>
                  </a:lnTo>
                  <a:lnTo>
                    <a:pt x="2286" y="528828"/>
                  </a:lnTo>
                  <a:lnTo>
                    <a:pt x="0" y="531114"/>
                  </a:lnTo>
                  <a:lnTo>
                    <a:pt x="0" y="535686"/>
                  </a:lnTo>
                  <a:lnTo>
                    <a:pt x="2286" y="537972"/>
                  </a:lnTo>
                  <a:lnTo>
                    <a:pt x="533400" y="537972"/>
                  </a:lnTo>
                  <a:lnTo>
                    <a:pt x="533400" y="688086"/>
                  </a:lnTo>
                  <a:lnTo>
                    <a:pt x="535686" y="690372"/>
                  </a:lnTo>
                  <a:lnTo>
                    <a:pt x="540258" y="690372"/>
                  </a:lnTo>
                  <a:lnTo>
                    <a:pt x="542544" y="688086"/>
                  </a:lnTo>
                  <a:lnTo>
                    <a:pt x="542544" y="537972"/>
                  </a:lnTo>
                  <a:lnTo>
                    <a:pt x="3128772" y="537972"/>
                  </a:lnTo>
                  <a:lnTo>
                    <a:pt x="3128772" y="571500"/>
                  </a:lnTo>
                  <a:lnTo>
                    <a:pt x="3146298" y="562737"/>
                  </a:lnTo>
                  <a:lnTo>
                    <a:pt x="3204972" y="5334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53300" y="54864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6"/>
                  </a:lnTo>
                  <a:lnTo>
                    <a:pt x="35814" y="385572"/>
                  </a:lnTo>
                  <a:lnTo>
                    <a:pt x="40385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293102" y="5898896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c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74104" y="5949950"/>
            <a:ext cx="12065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c</a:t>
            </a:r>
            <a:r>
              <a:rPr dirty="0" baseline="13888" sz="2400" spc="-7" b="1">
                <a:latin typeface="Arial"/>
                <a:cs typeface="Arial"/>
              </a:rPr>
              <a:t>+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r>
              <a:rPr dirty="0" sz="1100" spc="210" b="1">
                <a:latin typeface="Arial"/>
                <a:cs typeface="Arial"/>
              </a:rPr>
              <a:t> </a:t>
            </a:r>
            <a:r>
              <a:rPr dirty="0" baseline="13888" sz="2400" b="1">
                <a:latin typeface="Symbol"/>
                <a:cs typeface="Symbol"/>
              </a:rPr>
              <a:t></a:t>
            </a:r>
            <a:endParaRPr baseline="13888"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02502" y="5949950"/>
            <a:ext cx="94424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c</a:t>
            </a:r>
            <a:r>
              <a:rPr dirty="0" baseline="13888" sz="2400" spc="-7" b="1">
                <a:latin typeface="Arial"/>
                <a:cs typeface="Arial"/>
              </a:rPr>
              <a:t>-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85900" y="5486400"/>
            <a:ext cx="304800" cy="392430"/>
            <a:chOff x="1485900" y="5486400"/>
            <a:chExt cx="304800" cy="392430"/>
          </a:xfrm>
        </p:grpSpPr>
        <p:sp>
          <p:nvSpPr>
            <p:cNvPr id="34" name="object 34"/>
            <p:cNvSpPr/>
            <p:nvPr/>
          </p:nvSpPr>
          <p:spPr>
            <a:xfrm>
              <a:off x="1597152" y="55260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60">
                  <a:moveTo>
                    <a:pt x="76199" y="76200"/>
                  </a:moveTo>
                  <a:lnTo>
                    <a:pt x="38099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0960"/>
                  </a:lnTo>
                  <a:lnTo>
                    <a:pt x="35052" y="58674"/>
                  </a:lnTo>
                  <a:lnTo>
                    <a:pt x="40385" y="58674"/>
                  </a:lnTo>
                  <a:lnTo>
                    <a:pt x="42671" y="60960"/>
                  </a:lnTo>
                  <a:lnTo>
                    <a:pt x="42671" y="76200"/>
                  </a:lnTo>
                  <a:lnTo>
                    <a:pt x="76199" y="76200"/>
                  </a:lnTo>
                  <a:close/>
                </a:path>
                <a:path w="76200" h="353060">
                  <a:moveTo>
                    <a:pt x="42671" y="76200"/>
                  </a:moveTo>
                  <a:lnTo>
                    <a:pt x="42671" y="60960"/>
                  </a:lnTo>
                  <a:lnTo>
                    <a:pt x="40385" y="58674"/>
                  </a:lnTo>
                  <a:lnTo>
                    <a:pt x="35052" y="58674"/>
                  </a:lnTo>
                  <a:lnTo>
                    <a:pt x="33528" y="60960"/>
                  </a:lnTo>
                  <a:lnTo>
                    <a:pt x="33528" y="76200"/>
                  </a:lnTo>
                  <a:lnTo>
                    <a:pt x="42671" y="76200"/>
                  </a:lnTo>
                  <a:close/>
                </a:path>
                <a:path w="76200" h="353060">
                  <a:moveTo>
                    <a:pt x="42671" y="350520"/>
                  </a:moveTo>
                  <a:lnTo>
                    <a:pt x="42671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5"/>
                  </a:lnTo>
                  <a:lnTo>
                    <a:pt x="40385" y="352805"/>
                  </a:lnTo>
                  <a:lnTo>
                    <a:pt x="42671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14500" y="5562600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6"/>
                  </a:lnTo>
                  <a:lnTo>
                    <a:pt x="35813" y="309372"/>
                  </a:lnTo>
                  <a:lnTo>
                    <a:pt x="40386" y="309372"/>
                  </a:lnTo>
                  <a:lnTo>
                    <a:pt x="42672" y="307086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85900" y="5486400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1" y="60960"/>
                  </a:lnTo>
                  <a:lnTo>
                    <a:pt x="42671" y="76200"/>
                  </a:lnTo>
                  <a:lnTo>
                    <a:pt x="76200" y="76200"/>
                  </a:lnTo>
                  <a:close/>
                </a:path>
                <a:path w="76200" h="352425">
                  <a:moveTo>
                    <a:pt x="42671" y="76200"/>
                  </a:moveTo>
                  <a:lnTo>
                    <a:pt x="42671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8" y="60960"/>
                  </a:lnTo>
                  <a:lnTo>
                    <a:pt x="33528" y="76200"/>
                  </a:lnTo>
                  <a:lnTo>
                    <a:pt x="42671" y="76200"/>
                  </a:lnTo>
                  <a:close/>
                </a:path>
                <a:path w="76200" h="352425">
                  <a:moveTo>
                    <a:pt x="42671" y="350520"/>
                  </a:moveTo>
                  <a:lnTo>
                    <a:pt x="42671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813" y="352044"/>
                  </a:lnTo>
                  <a:lnTo>
                    <a:pt x="40386" y="352044"/>
                  </a:lnTo>
                  <a:lnTo>
                    <a:pt x="42671" y="350520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7124700" y="5526023"/>
            <a:ext cx="533400" cy="353060"/>
            <a:chOff x="7124700" y="5526023"/>
            <a:chExt cx="533400" cy="353060"/>
          </a:xfrm>
        </p:grpSpPr>
        <p:sp>
          <p:nvSpPr>
            <p:cNvPr id="38" name="object 38"/>
            <p:cNvSpPr/>
            <p:nvPr/>
          </p:nvSpPr>
          <p:spPr>
            <a:xfrm>
              <a:off x="7237476" y="5526023"/>
              <a:ext cx="304800" cy="353060"/>
            </a:xfrm>
            <a:custGeom>
              <a:avLst/>
              <a:gdLst/>
              <a:ahLst/>
              <a:cxnLst/>
              <a:rect l="l" t="t" r="r" b="b"/>
              <a:pathLst>
                <a:path w="304800" h="3530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6"/>
                  </a:lnTo>
                  <a:lnTo>
                    <a:pt x="40386" y="352806"/>
                  </a:lnTo>
                  <a:lnTo>
                    <a:pt x="42672" y="35052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304800" h="353060">
                  <a:moveTo>
                    <a:pt x="304800" y="76200"/>
                  </a:moveTo>
                  <a:lnTo>
                    <a:pt x="266700" y="0"/>
                  </a:lnTo>
                  <a:lnTo>
                    <a:pt x="228600" y="76200"/>
                  </a:lnTo>
                  <a:lnTo>
                    <a:pt x="262128" y="76200"/>
                  </a:lnTo>
                  <a:lnTo>
                    <a:pt x="262128" y="350520"/>
                  </a:lnTo>
                  <a:lnTo>
                    <a:pt x="263652" y="352806"/>
                  </a:lnTo>
                  <a:lnTo>
                    <a:pt x="268986" y="352806"/>
                  </a:lnTo>
                  <a:lnTo>
                    <a:pt x="271272" y="350520"/>
                  </a:lnTo>
                  <a:lnTo>
                    <a:pt x="271272" y="76200"/>
                  </a:lnTo>
                  <a:lnTo>
                    <a:pt x="304800" y="7620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24700" y="5562599"/>
              <a:ext cx="533400" cy="309880"/>
            </a:xfrm>
            <a:custGeom>
              <a:avLst/>
              <a:gdLst/>
              <a:ahLst/>
              <a:cxnLst/>
              <a:rect l="l" t="t" r="r" b="b"/>
              <a:pathLst>
                <a:path w="5334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07086"/>
                  </a:lnTo>
                  <a:lnTo>
                    <a:pt x="35814" y="309372"/>
                  </a:lnTo>
                  <a:lnTo>
                    <a:pt x="40386" y="309372"/>
                  </a:lnTo>
                  <a:lnTo>
                    <a:pt x="42672" y="30708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533400" h="309879">
                  <a:moveTo>
                    <a:pt x="533400" y="76200"/>
                  </a:moveTo>
                  <a:lnTo>
                    <a:pt x="495300" y="0"/>
                  </a:lnTo>
                  <a:lnTo>
                    <a:pt x="457200" y="76200"/>
                  </a:lnTo>
                  <a:lnTo>
                    <a:pt x="490728" y="76200"/>
                  </a:lnTo>
                  <a:lnTo>
                    <a:pt x="490728" y="307086"/>
                  </a:lnTo>
                  <a:lnTo>
                    <a:pt x="493014" y="309372"/>
                  </a:lnTo>
                  <a:lnTo>
                    <a:pt x="497586" y="309372"/>
                  </a:lnTo>
                  <a:lnTo>
                    <a:pt x="499872" y="307086"/>
                  </a:lnTo>
                  <a:lnTo>
                    <a:pt x="499872" y="76200"/>
                  </a:lnTo>
                  <a:lnTo>
                    <a:pt x="533400" y="76200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PSK	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894" y="1358892"/>
            <a:ext cx="19513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3333CC"/>
                </a:solidFill>
                <a:latin typeface="Arial"/>
                <a:cs typeface="Arial"/>
              </a:rPr>
              <a:t>PSK</a:t>
            </a:r>
            <a:r>
              <a:rPr dirty="0" sz="2200" spc="-7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3333CC"/>
                </a:solidFill>
                <a:latin typeface="Arial"/>
                <a:cs typeface="Arial"/>
              </a:rPr>
              <a:t>Detection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4102" y="1373377"/>
            <a:ext cx="5177790" cy="1091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9405" indent="-281940">
              <a:lnSpc>
                <a:spcPts val="2350"/>
              </a:lnSpc>
              <a:spcBef>
                <a:spcPts val="95"/>
              </a:spcBef>
              <a:buChar char="–"/>
              <a:tabLst>
                <a:tab pos="319405" algn="l"/>
                <a:tab pos="320040" algn="l"/>
              </a:tabLst>
            </a:pPr>
            <a:r>
              <a:rPr dirty="0" sz="2000" spc="-10" b="1">
                <a:latin typeface="Arial"/>
                <a:cs typeface="Arial"/>
              </a:rPr>
              <a:t>multiply </a:t>
            </a:r>
            <a:r>
              <a:rPr dirty="0" sz="2000" spc="-5" b="1">
                <a:latin typeface="Arial"/>
                <a:cs typeface="Arial"/>
              </a:rPr>
              <a:t>the </a:t>
            </a:r>
            <a:r>
              <a:rPr dirty="0" sz="2000" spc="-10" b="1">
                <a:latin typeface="Arial"/>
                <a:cs typeface="Arial"/>
              </a:rPr>
              <a:t>received </a:t>
            </a:r>
            <a:r>
              <a:rPr dirty="0" sz="2000" spc="-5" b="1">
                <a:latin typeface="Arial"/>
                <a:cs typeface="Arial"/>
              </a:rPr>
              <a:t>/ </a:t>
            </a:r>
            <a:r>
              <a:rPr dirty="0" sz="2000" spc="-10" b="1">
                <a:latin typeface="Arial"/>
                <a:cs typeface="Arial"/>
              </a:rPr>
              <a:t>modulated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marL="368300">
              <a:lnSpc>
                <a:spcPts val="2530"/>
              </a:lnSpc>
              <a:tabLst>
                <a:tab pos="2431415" algn="l"/>
              </a:tabLst>
            </a:pPr>
            <a:r>
              <a:rPr dirty="0" sz="2150" spc="5">
                <a:latin typeface="Symbol"/>
                <a:cs typeface="Symbol"/>
              </a:rPr>
              <a:t>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Arial"/>
                <a:cs typeface="Arial"/>
              </a:rPr>
              <a:t>Acos(2</a:t>
            </a:r>
            <a:r>
              <a:rPr dirty="0" sz="2150" spc="10">
                <a:latin typeface="Times New Roman"/>
                <a:cs typeface="Times New Roman"/>
              </a:rPr>
              <a:t>π</a:t>
            </a:r>
            <a:r>
              <a:rPr dirty="0" sz="2150" spc="10">
                <a:latin typeface="Arial"/>
                <a:cs typeface="Arial"/>
              </a:rPr>
              <a:t>f</a:t>
            </a:r>
            <a:r>
              <a:rPr dirty="0" baseline="-24444" sz="1875" spc="15">
                <a:latin typeface="Arial"/>
                <a:cs typeface="Arial"/>
              </a:rPr>
              <a:t>c</a:t>
            </a:r>
            <a:r>
              <a:rPr dirty="0" baseline="-24444" sz="1875" spc="-434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t) </a:t>
            </a:r>
            <a:r>
              <a:rPr dirty="0" sz="2000" spc="-5" b="1">
                <a:latin typeface="Arial"/>
                <a:cs typeface="Arial"/>
              </a:rPr>
              <a:t>by	</a:t>
            </a:r>
            <a:r>
              <a:rPr dirty="0" u="heavy" sz="2000" spc="-10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2*cos(2</a:t>
            </a:r>
            <a:r>
              <a:rPr dirty="0" u="heavy" sz="2000" spc="-10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Symbol"/>
                <a:cs typeface="Symbol"/>
              </a:rPr>
              <a:t></a:t>
            </a:r>
            <a:r>
              <a:rPr dirty="0" u="heavy" sz="2000" spc="-10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f</a:t>
            </a:r>
            <a:r>
              <a:rPr dirty="0" u="heavy" baseline="-19230" sz="1950" spc="-15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000" spc="-10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  <a:p>
            <a:pPr lvl="1" marL="514984" indent="-181610">
              <a:lnSpc>
                <a:spcPct val="100000"/>
              </a:lnSpc>
              <a:spcBef>
                <a:spcPts val="1360"/>
              </a:spcBef>
              <a:buSzPct val="77777"/>
              <a:buFont typeface="Symbol"/>
              <a:buChar char=""/>
              <a:tabLst>
                <a:tab pos="515620" algn="l"/>
              </a:tabLst>
            </a:pPr>
            <a:r>
              <a:rPr dirty="0" sz="1800" spc="-5" b="1">
                <a:latin typeface="Arial"/>
                <a:cs typeface="Arial"/>
              </a:rPr>
              <a:t>resulting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signal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5920" y="3844544"/>
            <a:ext cx="4924425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latin typeface="Arial"/>
                <a:cs typeface="Arial"/>
              </a:rPr>
              <a:t>by removing the oscillatory part with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59385" marR="5080" indent="63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low-pass filter, the original baseband</a:t>
            </a:r>
            <a:r>
              <a:rPr dirty="0" sz="1800" spc="-1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signal  (i.e. the original binary sequence) can be  easily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determined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8015" y="2596388"/>
            <a:ext cx="7816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24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6470" y="2515806"/>
            <a:ext cx="3364865" cy="939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3825">
              <a:lnSpc>
                <a:spcPts val="2300"/>
              </a:lnSpc>
              <a:spcBef>
                <a:spcPts val="110"/>
              </a:spcBef>
            </a:pPr>
            <a:r>
              <a:rPr dirty="0" sz="1700" spc="20">
                <a:latin typeface="Arial"/>
                <a:cs typeface="Arial"/>
              </a:rPr>
              <a:t>2Acos</a:t>
            </a:r>
            <a:r>
              <a:rPr dirty="0" baseline="41666" sz="1500" spc="30">
                <a:latin typeface="Arial"/>
                <a:cs typeface="Arial"/>
              </a:rPr>
              <a:t>2 </a:t>
            </a:r>
            <a:r>
              <a:rPr dirty="0" sz="1700" spc="15">
                <a:latin typeface="Arial"/>
                <a:cs typeface="Arial"/>
              </a:rPr>
              <a:t>(2</a:t>
            </a:r>
            <a:r>
              <a:rPr dirty="0" sz="1700" spc="15">
                <a:latin typeface="Times New Roman"/>
                <a:cs typeface="Times New Roman"/>
              </a:rPr>
              <a:t>π</a:t>
            </a:r>
            <a:r>
              <a:rPr dirty="0" sz="1700" spc="15">
                <a:latin typeface="Arial"/>
                <a:cs typeface="Arial"/>
              </a:rPr>
              <a:t>f </a:t>
            </a:r>
            <a:r>
              <a:rPr dirty="0" sz="1700" spc="5">
                <a:latin typeface="Arial"/>
                <a:cs typeface="Arial"/>
              </a:rPr>
              <a:t>t)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90">
                <a:latin typeface="Arial"/>
                <a:cs typeface="Arial"/>
              </a:rPr>
              <a:t>A</a:t>
            </a:r>
            <a:r>
              <a:rPr dirty="0" sz="2350" spc="-90">
                <a:latin typeface="Symbol"/>
                <a:cs typeface="Symbol"/>
              </a:rPr>
              <a:t></a:t>
            </a:r>
            <a:r>
              <a:rPr dirty="0" sz="1700" spc="-90">
                <a:latin typeface="Arial"/>
                <a:cs typeface="Arial"/>
              </a:rPr>
              <a:t>1</a:t>
            </a:r>
            <a:r>
              <a:rPr dirty="0" sz="1700" spc="-90">
                <a:latin typeface="Symbol"/>
                <a:cs typeface="Symbol"/>
              </a:rPr>
              <a:t>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Arial"/>
                <a:cs typeface="Arial"/>
              </a:rPr>
              <a:t>cos(4</a:t>
            </a:r>
            <a:r>
              <a:rPr dirty="0" sz="1700" spc="20">
                <a:latin typeface="Times New Roman"/>
                <a:cs typeface="Times New Roman"/>
              </a:rPr>
              <a:t>π</a:t>
            </a:r>
            <a:r>
              <a:rPr dirty="0" sz="1700" spc="20">
                <a:latin typeface="Arial"/>
                <a:cs typeface="Arial"/>
              </a:rPr>
              <a:t>f</a:t>
            </a:r>
            <a:r>
              <a:rPr dirty="0" sz="1700" spc="-120">
                <a:latin typeface="Arial"/>
                <a:cs typeface="Arial"/>
              </a:rPr>
              <a:t> </a:t>
            </a:r>
            <a:r>
              <a:rPr dirty="0" sz="1700" spc="-35">
                <a:latin typeface="Arial"/>
                <a:cs typeface="Arial"/>
              </a:rPr>
              <a:t>t)</a:t>
            </a:r>
            <a:r>
              <a:rPr dirty="0" sz="2350" spc="-35">
                <a:latin typeface="Symbol"/>
                <a:cs typeface="Symbol"/>
              </a:rPr>
              <a:t></a:t>
            </a:r>
            <a:r>
              <a:rPr dirty="0" sz="1700" spc="-35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1200150">
              <a:lnSpc>
                <a:spcPts val="680"/>
              </a:lnSpc>
              <a:tabLst>
                <a:tab pos="2821940" algn="l"/>
              </a:tabLst>
            </a:pPr>
            <a:r>
              <a:rPr dirty="0" sz="1000">
                <a:latin typeface="Arial"/>
                <a:cs typeface="Arial"/>
              </a:rPr>
              <a:t>c	c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38100">
              <a:lnSpc>
                <a:spcPts val="2300"/>
              </a:lnSpc>
            </a:pPr>
            <a:r>
              <a:rPr dirty="0" sz="1700" spc="5">
                <a:latin typeface="Arial"/>
                <a:cs typeface="Arial"/>
              </a:rPr>
              <a:t>-</a:t>
            </a:r>
            <a:r>
              <a:rPr dirty="0" sz="1700" spc="-215">
                <a:latin typeface="Arial"/>
                <a:cs typeface="Arial"/>
              </a:rPr>
              <a:t> </a:t>
            </a:r>
            <a:r>
              <a:rPr dirty="0" sz="1700" spc="20">
                <a:latin typeface="Arial"/>
                <a:cs typeface="Arial"/>
              </a:rPr>
              <a:t>2Acos</a:t>
            </a:r>
            <a:r>
              <a:rPr dirty="0" baseline="41666" sz="1500" spc="30">
                <a:latin typeface="Arial"/>
                <a:cs typeface="Arial"/>
              </a:rPr>
              <a:t>2</a:t>
            </a:r>
            <a:r>
              <a:rPr dirty="0" baseline="41666" sz="1500" spc="-22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(2</a:t>
            </a:r>
            <a:r>
              <a:rPr dirty="0" sz="1700" spc="15">
                <a:latin typeface="Times New Roman"/>
                <a:cs typeface="Times New Roman"/>
              </a:rPr>
              <a:t>π</a:t>
            </a:r>
            <a:r>
              <a:rPr dirty="0" sz="1700" spc="15">
                <a:latin typeface="Arial"/>
                <a:cs typeface="Arial"/>
              </a:rPr>
              <a:t>f</a:t>
            </a:r>
            <a:r>
              <a:rPr dirty="0" sz="1700" spc="14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t)</a:t>
            </a:r>
            <a:r>
              <a:rPr dirty="0" sz="1700" spc="-130">
                <a:latin typeface="Arial"/>
                <a:cs typeface="Arial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</a:t>
            </a:r>
            <a:r>
              <a:rPr dirty="0" sz="1700" spc="-50">
                <a:latin typeface="Arial"/>
                <a:cs typeface="Arial"/>
              </a:rPr>
              <a:t>A</a:t>
            </a:r>
            <a:r>
              <a:rPr dirty="0" sz="2350" spc="-50">
                <a:latin typeface="Symbol"/>
                <a:cs typeface="Symbol"/>
              </a:rPr>
              <a:t></a:t>
            </a:r>
            <a:r>
              <a:rPr dirty="0" sz="1700" spc="-50">
                <a:latin typeface="Arial"/>
                <a:cs typeface="Arial"/>
              </a:rPr>
              <a:t>1</a:t>
            </a:r>
            <a:r>
              <a:rPr dirty="0" sz="1700" spc="-50">
                <a:latin typeface="Symbol"/>
                <a:cs typeface="Symbol"/>
              </a:rPr>
              <a:t>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Arial"/>
                <a:cs typeface="Arial"/>
              </a:rPr>
              <a:t>cos(4</a:t>
            </a:r>
            <a:r>
              <a:rPr dirty="0" sz="1700" spc="20">
                <a:latin typeface="Times New Roman"/>
                <a:cs typeface="Times New Roman"/>
              </a:rPr>
              <a:t>π</a:t>
            </a:r>
            <a:r>
              <a:rPr dirty="0" sz="1700" spc="20">
                <a:latin typeface="Arial"/>
                <a:cs typeface="Arial"/>
              </a:rPr>
              <a:t>f</a:t>
            </a:r>
            <a:r>
              <a:rPr dirty="0" sz="1700" spc="150">
                <a:latin typeface="Arial"/>
                <a:cs typeface="Arial"/>
              </a:rPr>
              <a:t> </a:t>
            </a:r>
            <a:r>
              <a:rPr dirty="0" sz="1700" spc="-40">
                <a:latin typeface="Arial"/>
                <a:cs typeface="Arial"/>
              </a:rPr>
              <a:t>t)</a:t>
            </a:r>
            <a:r>
              <a:rPr dirty="0" sz="2350" spc="-40">
                <a:latin typeface="Symbol"/>
                <a:cs typeface="Symbol"/>
              </a:rPr>
              <a:t></a:t>
            </a:r>
            <a:r>
              <a:rPr dirty="0" sz="1700" spc="-4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1220470">
              <a:lnSpc>
                <a:spcPts val="680"/>
              </a:lnSpc>
              <a:tabLst>
                <a:tab pos="2969895" algn="l"/>
              </a:tabLst>
            </a:pPr>
            <a:r>
              <a:rPr dirty="0" sz="1000">
                <a:latin typeface="Arial"/>
                <a:cs typeface="Arial"/>
              </a:rPr>
              <a:t>c	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5837" y="3129788"/>
            <a:ext cx="7962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13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76356" y="5486400"/>
            <a:ext cx="7720330" cy="1638300"/>
            <a:chOff x="1576356" y="5486400"/>
            <a:chExt cx="7720330" cy="1638300"/>
          </a:xfrm>
        </p:grpSpPr>
        <p:sp>
          <p:nvSpPr>
            <p:cNvPr id="12" name="object 12"/>
            <p:cNvSpPr/>
            <p:nvPr/>
          </p:nvSpPr>
          <p:spPr>
            <a:xfrm>
              <a:off x="1576356" y="5486400"/>
              <a:ext cx="6764495" cy="1517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5027" y="7048500"/>
              <a:ext cx="1071880" cy="76200"/>
            </a:xfrm>
            <a:custGeom>
              <a:avLst/>
              <a:gdLst/>
              <a:ahLst/>
              <a:cxnLst/>
              <a:rect l="l" t="t" r="r" b="b"/>
              <a:pathLst>
                <a:path w="1071879" h="76200">
                  <a:moveTo>
                    <a:pt x="1012698" y="40385"/>
                  </a:moveTo>
                  <a:lnTo>
                    <a:pt x="1012698" y="35814"/>
                  </a:lnTo>
                  <a:lnTo>
                    <a:pt x="1010412" y="33527"/>
                  </a:lnTo>
                  <a:lnTo>
                    <a:pt x="2286" y="33527"/>
                  </a:lnTo>
                  <a:lnTo>
                    <a:pt x="0" y="35814"/>
                  </a:lnTo>
                  <a:lnTo>
                    <a:pt x="0" y="40385"/>
                  </a:lnTo>
                  <a:lnTo>
                    <a:pt x="2286" y="42672"/>
                  </a:lnTo>
                  <a:lnTo>
                    <a:pt x="1010412" y="42672"/>
                  </a:lnTo>
                  <a:lnTo>
                    <a:pt x="1012698" y="40385"/>
                  </a:lnTo>
                  <a:close/>
                </a:path>
                <a:path w="1071879" h="76200">
                  <a:moveTo>
                    <a:pt x="1071372" y="38100"/>
                  </a:moveTo>
                  <a:lnTo>
                    <a:pt x="995172" y="0"/>
                  </a:lnTo>
                  <a:lnTo>
                    <a:pt x="995172" y="33527"/>
                  </a:lnTo>
                  <a:lnTo>
                    <a:pt x="1010412" y="33527"/>
                  </a:lnTo>
                  <a:lnTo>
                    <a:pt x="1012698" y="35814"/>
                  </a:lnTo>
                  <a:lnTo>
                    <a:pt x="1012698" y="67436"/>
                  </a:lnTo>
                  <a:lnTo>
                    <a:pt x="1071372" y="38100"/>
                  </a:lnTo>
                  <a:close/>
                </a:path>
                <a:path w="1071879" h="76200">
                  <a:moveTo>
                    <a:pt x="1012698" y="67436"/>
                  </a:moveTo>
                  <a:lnTo>
                    <a:pt x="1012698" y="40385"/>
                  </a:lnTo>
                  <a:lnTo>
                    <a:pt x="1010412" y="42672"/>
                  </a:lnTo>
                  <a:lnTo>
                    <a:pt x="995172" y="42672"/>
                  </a:lnTo>
                  <a:lnTo>
                    <a:pt x="995172" y="76200"/>
                  </a:lnTo>
                  <a:lnTo>
                    <a:pt x="1012698" y="6743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202423" y="2590800"/>
            <a:ext cx="341630" cy="304800"/>
          </a:xfrm>
          <a:custGeom>
            <a:avLst/>
            <a:gdLst/>
            <a:ahLst/>
            <a:cxnLst/>
            <a:rect l="l" t="t" r="r" b="b"/>
            <a:pathLst>
              <a:path w="341629" h="3048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53745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3" y="304799"/>
                </a:lnTo>
                <a:lnTo>
                  <a:pt x="290322" y="304799"/>
                </a:lnTo>
                <a:lnTo>
                  <a:pt x="310193" y="300787"/>
                </a:lnTo>
                <a:lnTo>
                  <a:pt x="326421" y="289845"/>
                </a:lnTo>
                <a:lnTo>
                  <a:pt x="337363" y="273617"/>
                </a:lnTo>
                <a:lnTo>
                  <a:pt x="341375" y="253745"/>
                </a:lnTo>
                <a:lnTo>
                  <a:pt x="341375" y="51053"/>
                </a:lnTo>
                <a:lnTo>
                  <a:pt x="337363" y="31182"/>
                </a:lnTo>
                <a:lnTo>
                  <a:pt x="326421" y="14954"/>
                </a:lnTo>
                <a:lnTo>
                  <a:pt x="310193" y="4012"/>
                </a:lnTo>
                <a:lnTo>
                  <a:pt x="290322" y="0"/>
                </a:lnTo>
                <a:lnTo>
                  <a:pt x="51053" y="0"/>
                </a:lnTo>
                <a:close/>
              </a:path>
            </a:pathLst>
          </a:custGeom>
          <a:ln w="12700">
            <a:solidFill>
              <a:srgbClr val="FF010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67778" y="3124200"/>
            <a:ext cx="328930" cy="304800"/>
          </a:xfrm>
          <a:custGeom>
            <a:avLst/>
            <a:gdLst/>
            <a:ahLst/>
            <a:cxnLst/>
            <a:rect l="l" t="t" r="r" b="b"/>
            <a:pathLst>
              <a:path w="328929" h="304800">
                <a:moveTo>
                  <a:pt x="50292" y="0"/>
                </a:moveTo>
                <a:lnTo>
                  <a:pt x="30861" y="4012"/>
                </a:lnTo>
                <a:lnTo>
                  <a:pt x="14859" y="14954"/>
                </a:lnTo>
                <a:lnTo>
                  <a:pt x="4000" y="31182"/>
                </a:lnTo>
                <a:lnTo>
                  <a:pt x="0" y="51053"/>
                </a:lnTo>
                <a:lnTo>
                  <a:pt x="0" y="253745"/>
                </a:lnTo>
                <a:lnTo>
                  <a:pt x="4000" y="273617"/>
                </a:lnTo>
                <a:lnTo>
                  <a:pt x="14859" y="289845"/>
                </a:lnTo>
                <a:lnTo>
                  <a:pt x="30861" y="300787"/>
                </a:lnTo>
                <a:lnTo>
                  <a:pt x="50292" y="304799"/>
                </a:lnTo>
                <a:lnTo>
                  <a:pt x="277368" y="304799"/>
                </a:lnTo>
                <a:lnTo>
                  <a:pt x="297239" y="300787"/>
                </a:lnTo>
                <a:lnTo>
                  <a:pt x="313467" y="289845"/>
                </a:lnTo>
                <a:lnTo>
                  <a:pt x="324409" y="273617"/>
                </a:lnTo>
                <a:lnTo>
                  <a:pt x="328422" y="253745"/>
                </a:lnTo>
                <a:lnTo>
                  <a:pt x="328422" y="51053"/>
                </a:lnTo>
                <a:lnTo>
                  <a:pt x="324409" y="31182"/>
                </a:lnTo>
                <a:lnTo>
                  <a:pt x="313467" y="14954"/>
                </a:lnTo>
                <a:lnTo>
                  <a:pt x="297239" y="4012"/>
                </a:lnTo>
                <a:lnTo>
                  <a:pt x="277368" y="0"/>
                </a:lnTo>
                <a:lnTo>
                  <a:pt x="50292" y="0"/>
                </a:lnTo>
                <a:close/>
              </a:path>
            </a:pathLst>
          </a:custGeom>
          <a:ln w="12699">
            <a:solidFill>
              <a:srgbClr val="FF010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984313" y="1900237"/>
            <a:ext cx="1990725" cy="466725"/>
            <a:chOff x="984313" y="1900237"/>
            <a:chExt cx="1990725" cy="466725"/>
          </a:xfrm>
        </p:grpSpPr>
        <p:sp>
          <p:nvSpPr>
            <p:cNvPr id="17" name="object 17"/>
            <p:cNvSpPr/>
            <p:nvPr/>
          </p:nvSpPr>
          <p:spPr>
            <a:xfrm>
              <a:off x="988313" y="1905000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1981200" y="457199"/>
                  </a:moveTo>
                  <a:lnTo>
                    <a:pt x="1981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1981200" y="4571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9075" y="1905000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0" y="0"/>
                  </a:moveTo>
                  <a:lnTo>
                    <a:pt x="0" y="457200"/>
                  </a:lnTo>
                  <a:lnTo>
                    <a:pt x="1981200" y="457199"/>
                  </a:lnTo>
                  <a:lnTo>
                    <a:pt x="1981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780792" y="2142882"/>
            <a:ext cx="11493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3503" y="1940758"/>
            <a:ext cx="179260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10">
                <a:latin typeface="Arial"/>
                <a:cs typeface="Arial"/>
              </a:rPr>
              <a:t>cos</a:t>
            </a:r>
            <a:r>
              <a:rPr dirty="0" baseline="42483" sz="1275" spc="15">
                <a:latin typeface="Arial"/>
                <a:cs typeface="Arial"/>
              </a:rPr>
              <a:t>2</a:t>
            </a:r>
            <a:r>
              <a:rPr dirty="0" baseline="42483" sz="1275" spc="-232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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u="sng" baseline="34482" sz="2175" spc="-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baseline="34482" sz="2175" spc="-270">
                <a:latin typeface="Arial"/>
                <a:cs typeface="Arial"/>
              </a:rPr>
              <a:t> </a:t>
            </a:r>
            <a:r>
              <a:rPr dirty="0" sz="1900" spc="-100">
                <a:latin typeface="Symbol"/>
                <a:cs typeface="Symbol"/>
              </a:rPr>
              <a:t></a:t>
            </a:r>
            <a:r>
              <a:rPr dirty="0" sz="1450" spc="-100">
                <a:latin typeface="Arial"/>
                <a:cs typeface="Arial"/>
              </a:rPr>
              <a:t>1</a:t>
            </a:r>
            <a:r>
              <a:rPr dirty="0" sz="1450" spc="-100">
                <a:latin typeface="Symbol"/>
                <a:cs typeface="Symbol"/>
              </a:rPr>
              <a:t></a:t>
            </a:r>
            <a:r>
              <a:rPr dirty="0" sz="1450" spc="-1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Arial"/>
                <a:cs typeface="Arial"/>
              </a:rPr>
              <a:t>cos</a:t>
            </a:r>
            <a:r>
              <a:rPr dirty="0" sz="1450" spc="-11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2A</a:t>
            </a:r>
            <a:r>
              <a:rPr dirty="0" sz="1450" spc="-280">
                <a:latin typeface="Arial"/>
                <a:cs typeface="Arial"/>
              </a:rPr>
              <a:t> </a:t>
            </a:r>
            <a:r>
              <a:rPr dirty="0" sz="1900" spc="-16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PSK	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60823" y="1409971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266" y="1409971"/>
            <a:ext cx="591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76250" algn="l"/>
              </a:tabLst>
            </a:pPr>
            <a:r>
              <a:rPr dirty="0" sz="1400" spc="20">
                <a:latin typeface="Arial"/>
                <a:cs typeface="Arial"/>
              </a:rPr>
              <a:t>0</a:t>
            </a:r>
            <a:r>
              <a:rPr dirty="0" sz="1400" spc="20">
                <a:latin typeface="Arial"/>
                <a:cs typeface="Arial"/>
              </a:rPr>
              <a:t>	</a:t>
            </a:r>
            <a:r>
              <a:rPr dirty="0" sz="1400" spc="2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302" y="1409971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1763" y="1409971"/>
            <a:ext cx="54546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30530" algn="l"/>
              </a:tabLst>
            </a:pPr>
            <a:r>
              <a:rPr dirty="0" sz="1400" spc="20">
                <a:latin typeface="Arial"/>
                <a:cs typeface="Arial"/>
              </a:rPr>
              <a:t>0</a:t>
            </a:r>
            <a:r>
              <a:rPr dirty="0" sz="1400" spc="20">
                <a:latin typeface="Arial"/>
                <a:cs typeface="Arial"/>
              </a:rPr>
              <a:t>	</a:t>
            </a:r>
            <a:r>
              <a:rPr dirty="0" sz="1400" spc="2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3464" y="1410427"/>
            <a:ext cx="7874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5368" y="2115282"/>
            <a:ext cx="7137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aseb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nd  </a:t>
            </a:r>
            <a:r>
              <a:rPr dirty="0" sz="1200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5013" y="1990344"/>
            <a:ext cx="3504565" cy="814069"/>
            <a:chOff x="4295013" y="1990344"/>
            <a:chExt cx="3504565" cy="814069"/>
          </a:xfrm>
        </p:grpSpPr>
        <p:sp>
          <p:nvSpPr>
            <p:cNvPr id="12" name="object 12"/>
            <p:cNvSpPr/>
            <p:nvPr/>
          </p:nvSpPr>
          <p:spPr>
            <a:xfrm>
              <a:off x="4295394" y="2383536"/>
              <a:ext cx="3503929" cy="45720"/>
            </a:xfrm>
            <a:custGeom>
              <a:avLst/>
              <a:gdLst/>
              <a:ahLst/>
              <a:cxnLst/>
              <a:rect l="l" t="t" r="r" b="b"/>
              <a:pathLst>
                <a:path w="3503929" h="45719">
                  <a:moveTo>
                    <a:pt x="3466338" y="29718"/>
                  </a:moveTo>
                  <a:lnTo>
                    <a:pt x="3466338" y="14478"/>
                  </a:lnTo>
                  <a:lnTo>
                    <a:pt x="0" y="14478"/>
                  </a:lnTo>
                  <a:lnTo>
                    <a:pt x="0" y="29718"/>
                  </a:lnTo>
                  <a:lnTo>
                    <a:pt x="3466338" y="29718"/>
                  </a:lnTo>
                  <a:close/>
                </a:path>
                <a:path w="3503929" h="45719">
                  <a:moveTo>
                    <a:pt x="3503676" y="22860"/>
                  </a:moveTo>
                  <a:lnTo>
                    <a:pt x="3457955" y="0"/>
                  </a:lnTo>
                  <a:lnTo>
                    <a:pt x="3457955" y="14478"/>
                  </a:lnTo>
                  <a:lnTo>
                    <a:pt x="3466338" y="14478"/>
                  </a:lnTo>
                  <a:lnTo>
                    <a:pt x="3466338" y="41528"/>
                  </a:lnTo>
                  <a:lnTo>
                    <a:pt x="3503676" y="22860"/>
                  </a:lnTo>
                  <a:close/>
                </a:path>
                <a:path w="3503929" h="45719">
                  <a:moveTo>
                    <a:pt x="3466338" y="41528"/>
                  </a:moveTo>
                  <a:lnTo>
                    <a:pt x="3466338" y="29718"/>
                  </a:lnTo>
                  <a:lnTo>
                    <a:pt x="3457955" y="29718"/>
                  </a:lnTo>
                  <a:lnTo>
                    <a:pt x="3457955" y="45720"/>
                  </a:lnTo>
                  <a:lnTo>
                    <a:pt x="3466338" y="4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95394" y="2383536"/>
              <a:ext cx="3503929" cy="45720"/>
            </a:xfrm>
            <a:custGeom>
              <a:avLst/>
              <a:gdLst/>
              <a:ahLst/>
              <a:cxnLst/>
              <a:rect l="l" t="t" r="r" b="b"/>
              <a:pathLst>
                <a:path w="3503929" h="45719">
                  <a:moveTo>
                    <a:pt x="0" y="29718"/>
                  </a:moveTo>
                  <a:lnTo>
                    <a:pt x="0" y="14478"/>
                  </a:lnTo>
                  <a:lnTo>
                    <a:pt x="3466338" y="14478"/>
                  </a:lnTo>
                  <a:lnTo>
                    <a:pt x="3466338" y="29718"/>
                  </a:lnTo>
                  <a:lnTo>
                    <a:pt x="0" y="29718"/>
                  </a:lnTo>
                  <a:close/>
                </a:path>
                <a:path w="3503929" h="45719">
                  <a:moveTo>
                    <a:pt x="3457955" y="0"/>
                  </a:moveTo>
                  <a:lnTo>
                    <a:pt x="3503676" y="22860"/>
                  </a:lnTo>
                  <a:lnTo>
                    <a:pt x="3457955" y="45720"/>
                  </a:lnTo>
                  <a:lnTo>
                    <a:pt x="34579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86834" y="1990344"/>
              <a:ext cx="2834005" cy="477520"/>
            </a:xfrm>
            <a:custGeom>
              <a:avLst/>
              <a:gdLst/>
              <a:ahLst/>
              <a:cxnLst/>
              <a:rect l="l" t="t" r="r" b="b"/>
              <a:pathLst>
                <a:path w="2834004" h="477519">
                  <a:moveTo>
                    <a:pt x="0" y="361950"/>
                  </a:moveTo>
                  <a:lnTo>
                    <a:pt x="0" y="477012"/>
                  </a:lnTo>
                </a:path>
                <a:path w="2834004" h="477519">
                  <a:moveTo>
                    <a:pt x="471677" y="353568"/>
                  </a:moveTo>
                  <a:lnTo>
                    <a:pt x="471677" y="468630"/>
                  </a:lnTo>
                </a:path>
                <a:path w="2834004" h="477519">
                  <a:moveTo>
                    <a:pt x="944117" y="353568"/>
                  </a:moveTo>
                  <a:lnTo>
                    <a:pt x="944117" y="468630"/>
                  </a:lnTo>
                </a:path>
                <a:path w="2834004" h="477519">
                  <a:moveTo>
                    <a:pt x="1416557" y="353568"/>
                  </a:moveTo>
                  <a:lnTo>
                    <a:pt x="1416557" y="468630"/>
                  </a:lnTo>
                </a:path>
                <a:path w="2834004" h="477519">
                  <a:moveTo>
                    <a:pt x="1889760" y="353568"/>
                  </a:moveTo>
                  <a:lnTo>
                    <a:pt x="1889760" y="468630"/>
                  </a:lnTo>
                </a:path>
                <a:path w="2834004" h="477519">
                  <a:moveTo>
                    <a:pt x="2361438" y="353568"/>
                  </a:moveTo>
                  <a:lnTo>
                    <a:pt x="2361438" y="468630"/>
                  </a:lnTo>
                </a:path>
                <a:path w="2834004" h="477519">
                  <a:moveTo>
                    <a:pt x="2833877" y="353568"/>
                  </a:moveTo>
                  <a:lnTo>
                    <a:pt x="2833877" y="468630"/>
                  </a:lnTo>
                </a:path>
                <a:path w="2834004" h="477519">
                  <a:moveTo>
                    <a:pt x="0" y="397001"/>
                  </a:moveTo>
                  <a:lnTo>
                    <a:pt x="0" y="9143"/>
                  </a:lnTo>
                </a:path>
                <a:path w="2834004" h="477519">
                  <a:moveTo>
                    <a:pt x="471677" y="387857"/>
                  </a:moveTo>
                  <a:lnTo>
                    <a:pt x="471677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4454" y="1998579"/>
              <a:ext cx="456565" cy="15875"/>
            </a:xfrm>
            <a:custGeom>
              <a:avLst/>
              <a:gdLst/>
              <a:ahLst/>
              <a:cxnLst/>
              <a:rect l="l" t="t" r="r" b="b"/>
              <a:pathLst>
                <a:path w="456564" h="15875">
                  <a:moveTo>
                    <a:pt x="0" y="0"/>
                  </a:moveTo>
                  <a:lnTo>
                    <a:pt x="0" y="15532"/>
                  </a:lnTo>
                  <a:lnTo>
                    <a:pt x="456438" y="15532"/>
                  </a:lnTo>
                  <a:lnTo>
                    <a:pt x="4564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58512" y="2407158"/>
              <a:ext cx="472440" cy="388620"/>
            </a:xfrm>
            <a:custGeom>
              <a:avLst/>
              <a:gdLst/>
              <a:ahLst/>
              <a:cxnLst/>
              <a:rect l="l" t="t" r="r" b="b"/>
              <a:pathLst>
                <a:path w="472439" h="388619">
                  <a:moveTo>
                    <a:pt x="0" y="388619"/>
                  </a:moveTo>
                  <a:lnTo>
                    <a:pt x="0" y="0"/>
                  </a:lnTo>
                </a:path>
                <a:path w="472439" h="388619">
                  <a:moveTo>
                    <a:pt x="472439" y="388619"/>
                  </a:moveTo>
                  <a:lnTo>
                    <a:pt x="472439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66894" y="2788773"/>
              <a:ext cx="457200" cy="15875"/>
            </a:xfrm>
            <a:custGeom>
              <a:avLst/>
              <a:gdLst/>
              <a:ahLst/>
              <a:cxnLst/>
              <a:rect l="l" t="t" r="r" b="b"/>
              <a:pathLst>
                <a:path w="457200" h="15875">
                  <a:moveTo>
                    <a:pt x="0" y="0"/>
                  </a:moveTo>
                  <a:lnTo>
                    <a:pt x="0" y="15532"/>
                  </a:lnTo>
                  <a:lnTo>
                    <a:pt x="457200" y="15532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30952" y="2007870"/>
              <a:ext cx="1417320" cy="788035"/>
            </a:xfrm>
            <a:custGeom>
              <a:avLst/>
              <a:gdLst/>
              <a:ahLst/>
              <a:cxnLst/>
              <a:rect l="l" t="t" r="r" b="b"/>
              <a:pathLst>
                <a:path w="1417320" h="788035">
                  <a:moveTo>
                    <a:pt x="0" y="388619"/>
                  </a:moveTo>
                  <a:lnTo>
                    <a:pt x="0" y="0"/>
                  </a:lnTo>
                </a:path>
                <a:path w="1417320" h="788035">
                  <a:moveTo>
                    <a:pt x="945642" y="397763"/>
                  </a:moveTo>
                  <a:lnTo>
                    <a:pt x="945642" y="9143"/>
                  </a:lnTo>
                </a:path>
                <a:path w="1417320" h="788035">
                  <a:moveTo>
                    <a:pt x="1417320" y="787907"/>
                  </a:moveTo>
                  <a:lnTo>
                    <a:pt x="1417320" y="399288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39334" y="2016105"/>
              <a:ext cx="929005" cy="15875"/>
            </a:xfrm>
            <a:custGeom>
              <a:avLst/>
              <a:gdLst/>
              <a:ahLst/>
              <a:cxnLst/>
              <a:rect l="l" t="t" r="r" b="b"/>
              <a:pathLst>
                <a:path w="929004" h="15875">
                  <a:moveTo>
                    <a:pt x="0" y="0"/>
                  </a:moveTo>
                  <a:lnTo>
                    <a:pt x="0" y="15532"/>
                  </a:lnTo>
                  <a:lnTo>
                    <a:pt x="928877" y="15532"/>
                  </a:lnTo>
                  <a:lnTo>
                    <a:pt x="928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76594" y="2407158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w="0" h="388619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83452" y="2016112"/>
              <a:ext cx="921385" cy="788670"/>
            </a:xfrm>
            <a:custGeom>
              <a:avLst/>
              <a:gdLst/>
              <a:ahLst/>
              <a:cxnLst/>
              <a:rect l="l" t="t" r="r" b="b"/>
              <a:pathLst>
                <a:path w="921384" h="788669">
                  <a:moveTo>
                    <a:pt x="457200" y="772668"/>
                  </a:moveTo>
                  <a:lnTo>
                    <a:pt x="0" y="772668"/>
                  </a:lnTo>
                  <a:lnTo>
                    <a:pt x="0" y="788200"/>
                  </a:lnTo>
                  <a:lnTo>
                    <a:pt x="457200" y="788200"/>
                  </a:lnTo>
                  <a:lnTo>
                    <a:pt x="457200" y="772668"/>
                  </a:lnTo>
                  <a:close/>
                </a:path>
                <a:path w="921384" h="788669">
                  <a:moveTo>
                    <a:pt x="921258" y="0"/>
                  </a:moveTo>
                  <a:lnTo>
                    <a:pt x="464820" y="0"/>
                  </a:lnTo>
                  <a:lnTo>
                    <a:pt x="464820" y="15532"/>
                  </a:lnTo>
                  <a:lnTo>
                    <a:pt x="921258" y="15532"/>
                  </a:lnTo>
                  <a:lnTo>
                    <a:pt x="921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8272" y="2007870"/>
              <a:ext cx="472440" cy="398145"/>
            </a:xfrm>
            <a:custGeom>
              <a:avLst/>
              <a:gdLst/>
              <a:ahLst/>
              <a:cxnLst/>
              <a:rect l="l" t="t" r="r" b="b"/>
              <a:pathLst>
                <a:path w="472440" h="398144">
                  <a:moveTo>
                    <a:pt x="0" y="397763"/>
                  </a:moveTo>
                  <a:lnTo>
                    <a:pt x="0" y="9143"/>
                  </a:lnTo>
                </a:path>
                <a:path w="472440" h="398144">
                  <a:moveTo>
                    <a:pt x="472439" y="388619"/>
                  </a:moveTo>
                  <a:lnTo>
                    <a:pt x="472439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95394" y="2383536"/>
              <a:ext cx="3503929" cy="45720"/>
            </a:xfrm>
            <a:custGeom>
              <a:avLst/>
              <a:gdLst/>
              <a:ahLst/>
              <a:cxnLst/>
              <a:rect l="l" t="t" r="r" b="b"/>
              <a:pathLst>
                <a:path w="3503929" h="45719">
                  <a:moveTo>
                    <a:pt x="3466338" y="29718"/>
                  </a:moveTo>
                  <a:lnTo>
                    <a:pt x="3466338" y="14478"/>
                  </a:lnTo>
                  <a:lnTo>
                    <a:pt x="0" y="14478"/>
                  </a:lnTo>
                  <a:lnTo>
                    <a:pt x="0" y="29718"/>
                  </a:lnTo>
                  <a:lnTo>
                    <a:pt x="3466338" y="29718"/>
                  </a:lnTo>
                  <a:close/>
                </a:path>
                <a:path w="3503929" h="45719">
                  <a:moveTo>
                    <a:pt x="3503676" y="22860"/>
                  </a:moveTo>
                  <a:lnTo>
                    <a:pt x="3457955" y="0"/>
                  </a:lnTo>
                  <a:lnTo>
                    <a:pt x="3457955" y="14478"/>
                  </a:lnTo>
                  <a:lnTo>
                    <a:pt x="3466338" y="14478"/>
                  </a:lnTo>
                  <a:lnTo>
                    <a:pt x="3466338" y="41528"/>
                  </a:lnTo>
                  <a:lnTo>
                    <a:pt x="3503676" y="22860"/>
                  </a:lnTo>
                  <a:close/>
                </a:path>
                <a:path w="3503929" h="45719">
                  <a:moveTo>
                    <a:pt x="3466338" y="41528"/>
                  </a:moveTo>
                  <a:lnTo>
                    <a:pt x="3466338" y="29718"/>
                  </a:lnTo>
                  <a:lnTo>
                    <a:pt x="3457955" y="29718"/>
                  </a:lnTo>
                  <a:lnTo>
                    <a:pt x="3457955" y="45720"/>
                  </a:lnTo>
                  <a:lnTo>
                    <a:pt x="3466338" y="4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95394" y="2383536"/>
              <a:ext cx="3503929" cy="45720"/>
            </a:xfrm>
            <a:custGeom>
              <a:avLst/>
              <a:gdLst/>
              <a:ahLst/>
              <a:cxnLst/>
              <a:rect l="l" t="t" r="r" b="b"/>
              <a:pathLst>
                <a:path w="3503929" h="45719">
                  <a:moveTo>
                    <a:pt x="0" y="29718"/>
                  </a:moveTo>
                  <a:lnTo>
                    <a:pt x="0" y="14478"/>
                  </a:lnTo>
                  <a:lnTo>
                    <a:pt x="3466338" y="14478"/>
                  </a:lnTo>
                  <a:lnTo>
                    <a:pt x="3466338" y="29718"/>
                  </a:lnTo>
                  <a:lnTo>
                    <a:pt x="0" y="29718"/>
                  </a:lnTo>
                  <a:close/>
                </a:path>
                <a:path w="3503929" h="45719">
                  <a:moveTo>
                    <a:pt x="3457955" y="0"/>
                  </a:moveTo>
                  <a:lnTo>
                    <a:pt x="3503676" y="22860"/>
                  </a:lnTo>
                  <a:lnTo>
                    <a:pt x="3457955" y="45720"/>
                  </a:lnTo>
                  <a:lnTo>
                    <a:pt x="34579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86834" y="1990344"/>
              <a:ext cx="2834005" cy="477520"/>
            </a:xfrm>
            <a:custGeom>
              <a:avLst/>
              <a:gdLst/>
              <a:ahLst/>
              <a:cxnLst/>
              <a:rect l="l" t="t" r="r" b="b"/>
              <a:pathLst>
                <a:path w="2834004" h="477519">
                  <a:moveTo>
                    <a:pt x="0" y="361950"/>
                  </a:moveTo>
                  <a:lnTo>
                    <a:pt x="0" y="477012"/>
                  </a:lnTo>
                </a:path>
                <a:path w="2834004" h="477519">
                  <a:moveTo>
                    <a:pt x="471677" y="353568"/>
                  </a:moveTo>
                  <a:lnTo>
                    <a:pt x="471677" y="468630"/>
                  </a:lnTo>
                </a:path>
                <a:path w="2834004" h="477519">
                  <a:moveTo>
                    <a:pt x="944117" y="353568"/>
                  </a:moveTo>
                  <a:lnTo>
                    <a:pt x="944117" y="468630"/>
                  </a:lnTo>
                </a:path>
                <a:path w="2834004" h="477519">
                  <a:moveTo>
                    <a:pt x="1416557" y="353568"/>
                  </a:moveTo>
                  <a:lnTo>
                    <a:pt x="1416557" y="468630"/>
                  </a:lnTo>
                </a:path>
                <a:path w="2834004" h="477519">
                  <a:moveTo>
                    <a:pt x="1889760" y="353568"/>
                  </a:moveTo>
                  <a:lnTo>
                    <a:pt x="1889760" y="468630"/>
                  </a:lnTo>
                </a:path>
                <a:path w="2834004" h="477519">
                  <a:moveTo>
                    <a:pt x="2361438" y="353568"/>
                  </a:moveTo>
                  <a:lnTo>
                    <a:pt x="2361438" y="468630"/>
                  </a:lnTo>
                </a:path>
                <a:path w="2834004" h="477519">
                  <a:moveTo>
                    <a:pt x="2833877" y="353568"/>
                  </a:moveTo>
                  <a:lnTo>
                    <a:pt x="2833877" y="468630"/>
                  </a:lnTo>
                </a:path>
                <a:path w="2834004" h="477519">
                  <a:moveTo>
                    <a:pt x="0" y="397001"/>
                  </a:moveTo>
                  <a:lnTo>
                    <a:pt x="0" y="9143"/>
                  </a:lnTo>
                </a:path>
                <a:path w="2834004" h="477519">
                  <a:moveTo>
                    <a:pt x="471677" y="387857"/>
                  </a:moveTo>
                  <a:lnTo>
                    <a:pt x="471677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94454" y="1998579"/>
              <a:ext cx="456565" cy="15875"/>
            </a:xfrm>
            <a:custGeom>
              <a:avLst/>
              <a:gdLst/>
              <a:ahLst/>
              <a:cxnLst/>
              <a:rect l="l" t="t" r="r" b="b"/>
              <a:pathLst>
                <a:path w="456564" h="15875">
                  <a:moveTo>
                    <a:pt x="0" y="0"/>
                  </a:moveTo>
                  <a:lnTo>
                    <a:pt x="0" y="15532"/>
                  </a:lnTo>
                  <a:lnTo>
                    <a:pt x="456438" y="15532"/>
                  </a:lnTo>
                  <a:lnTo>
                    <a:pt x="4564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58512" y="2407158"/>
              <a:ext cx="472440" cy="388620"/>
            </a:xfrm>
            <a:custGeom>
              <a:avLst/>
              <a:gdLst/>
              <a:ahLst/>
              <a:cxnLst/>
              <a:rect l="l" t="t" r="r" b="b"/>
              <a:pathLst>
                <a:path w="472439" h="388619">
                  <a:moveTo>
                    <a:pt x="0" y="388619"/>
                  </a:moveTo>
                  <a:lnTo>
                    <a:pt x="0" y="0"/>
                  </a:lnTo>
                </a:path>
                <a:path w="472439" h="388619">
                  <a:moveTo>
                    <a:pt x="472439" y="388619"/>
                  </a:moveTo>
                  <a:lnTo>
                    <a:pt x="472439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66894" y="2788773"/>
              <a:ext cx="457200" cy="15875"/>
            </a:xfrm>
            <a:custGeom>
              <a:avLst/>
              <a:gdLst/>
              <a:ahLst/>
              <a:cxnLst/>
              <a:rect l="l" t="t" r="r" b="b"/>
              <a:pathLst>
                <a:path w="457200" h="15875">
                  <a:moveTo>
                    <a:pt x="0" y="0"/>
                  </a:moveTo>
                  <a:lnTo>
                    <a:pt x="0" y="15532"/>
                  </a:lnTo>
                  <a:lnTo>
                    <a:pt x="457200" y="15532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0952" y="2007870"/>
              <a:ext cx="1417320" cy="788035"/>
            </a:xfrm>
            <a:custGeom>
              <a:avLst/>
              <a:gdLst/>
              <a:ahLst/>
              <a:cxnLst/>
              <a:rect l="l" t="t" r="r" b="b"/>
              <a:pathLst>
                <a:path w="1417320" h="788035">
                  <a:moveTo>
                    <a:pt x="0" y="388619"/>
                  </a:moveTo>
                  <a:lnTo>
                    <a:pt x="0" y="0"/>
                  </a:lnTo>
                </a:path>
                <a:path w="1417320" h="788035">
                  <a:moveTo>
                    <a:pt x="945642" y="397763"/>
                  </a:moveTo>
                  <a:lnTo>
                    <a:pt x="945642" y="9143"/>
                  </a:lnTo>
                </a:path>
                <a:path w="1417320" h="788035">
                  <a:moveTo>
                    <a:pt x="1417320" y="787907"/>
                  </a:moveTo>
                  <a:lnTo>
                    <a:pt x="1417320" y="399288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9334" y="2016105"/>
              <a:ext cx="929005" cy="15875"/>
            </a:xfrm>
            <a:custGeom>
              <a:avLst/>
              <a:gdLst/>
              <a:ahLst/>
              <a:cxnLst/>
              <a:rect l="l" t="t" r="r" b="b"/>
              <a:pathLst>
                <a:path w="929004" h="15875">
                  <a:moveTo>
                    <a:pt x="0" y="0"/>
                  </a:moveTo>
                  <a:lnTo>
                    <a:pt x="0" y="15532"/>
                  </a:lnTo>
                  <a:lnTo>
                    <a:pt x="928877" y="15532"/>
                  </a:lnTo>
                  <a:lnTo>
                    <a:pt x="928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76594" y="2407158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w="0" h="388619">
                  <a:moveTo>
                    <a:pt x="0" y="388619"/>
                  </a:moveTo>
                  <a:lnTo>
                    <a:pt x="0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83452" y="2016112"/>
              <a:ext cx="921385" cy="788670"/>
            </a:xfrm>
            <a:custGeom>
              <a:avLst/>
              <a:gdLst/>
              <a:ahLst/>
              <a:cxnLst/>
              <a:rect l="l" t="t" r="r" b="b"/>
              <a:pathLst>
                <a:path w="921384" h="788669">
                  <a:moveTo>
                    <a:pt x="457200" y="772668"/>
                  </a:moveTo>
                  <a:lnTo>
                    <a:pt x="0" y="772668"/>
                  </a:lnTo>
                  <a:lnTo>
                    <a:pt x="0" y="788200"/>
                  </a:lnTo>
                  <a:lnTo>
                    <a:pt x="457200" y="788200"/>
                  </a:lnTo>
                  <a:lnTo>
                    <a:pt x="457200" y="772668"/>
                  </a:lnTo>
                  <a:close/>
                </a:path>
                <a:path w="921384" h="788669">
                  <a:moveTo>
                    <a:pt x="921258" y="0"/>
                  </a:moveTo>
                  <a:lnTo>
                    <a:pt x="464820" y="0"/>
                  </a:lnTo>
                  <a:lnTo>
                    <a:pt x="464820" y="15532"/>
                  </a:lnTo>
                  <a:lnTo>
                    <a:pt x="921258" y="15532"/>
                  </a:lnTo>
                  <a:lnTo>
                    <a:pt x="921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48272" y="2007870"/>
              <a:ext cx="472440" cy="398145"/>
            </a:xfrm>
            <a:custGeom>
              <a:avLst/>
              <a:gdLst/>
              <a:ahLst/>
              <a:cxnLst/>
              <a:rect l="l" t="t" r="r" b="b"/>
              <a:pathLst>
                <a:path w="472440" h="398144">
                  <a:moveTo>
                    <a:pt x="0" y="397763"/>
                  </a:moveTo>
                  <a:lnTo>
                    <a:pt x="0" y="9143"/>
                  </a:lnTo>
                </a:path>
                <a:path w="472440" h="398144">
                  <a:moveTo>
                    <a:pt x="472439" y="388619"/>
                  </a:moveTo>
                  <a:lnTo>
                    <a:pt x="472439" y="0"/>
                  </a:lnTo>
                </a:path>
              </a:pathLst>
            </a:custGeom>
            <a:ln w="1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001515" y="1955563"/>
            <a:ext cx="2540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+A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6748" y="2538491"/>
            <a:ext cx="20891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-A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74134" y="2439431"/>
            <a:ext cx="1022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2273" y="2405145"/>
            <a:ext cx="1092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3749" y="2413524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2T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07633" y="2439431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3T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03872" y="2413524"/>
            <a:ext cx="60388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0530" algn="l"/>
              </a:tabLst>
            </a:pPr>
            <a:r>
              <a:rPr dirty="0" sz="1050" spc="5">
                <a:latin typeface="Arial"/>
                <a:cs typeface="Arial"/>
              </a:rPr>
              <a:t>4</a:t>
            </a:r>
            <a:r>
              <a:rPr dirty="0" sz="1050" spc="15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10">
                <a:latin typeface="Arial"/>
                <a:cs typeface="Arial"/>
              </a:rPr>
              <a:t>5</a:t>
            </a:r>
            <a:r>
              <a:rPr dirty="0" sz="1050" spc="15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08951" y="2431051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6T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77486" y="3131673"/>
            <a:ext cx="3284220" cy="848994"/>
            <a:chOff x="4277486" y="3131673"/>
            <a:chExt cx="3284220" cy="848994"/>
          </a:xfrm>
        </p:grpSpPr>
        <p:sp>
          <p:nvSpPr>
            <p:cNvPr id="43" name="object 43"/>
            <p:cNvSpPr/>
            <p:nvPr/>
          </p:nvSpPr>
          <p:spPr>
            <a:xfrm>
              <a:off x="4277867" y="3523488"/>
              <a:ext cx="3283585" cy="45720"/>
            </a:xfrm>
            <a:custGeom>
              <a:avLst/>
              <a:gdLst/>
              <a:ahLst/>
              <a:cxnLst/>
              <a:rect l="l" t="t" r="r" b="b"/>
              <a:pathLst>
                <a:path w="3283584" h="45720">
                  <a:moveTo>
                    <a:pt x="3245358" y="30479"/>
                  </a:moveTo>
                  <a:lnTo>
                    <a:pt x="3245358" y="14477"/>
                  </a:lnTo>
                  <a:lnTo>
                    <a:pt x="0" y="14478"/>
                  </a:lnTo>
                  <a:lnTo>
                    <a:pt x="0" y="30480"/>
                  </a:lnTo>
                  <a:lnTo>
                    <a:pt x="3245358" y="30479"/>
                  </a:lnTo>
                  <a:close/>
                </a:path>
                <a:path w="3283584" h="45720">
                  <a:moveTo>
                    <a:pt x="3283458" y="22860"/>
                  </a:moveTo>
                  <a:lnTo>
                    <a:pt x="3237738" y="0"/>
                  </a:lnTo>
                  <a:lnTo>
                    <a:pt x="3237738" y="14477"/>
                  </a:lnTo>
                  <a:lnTo>
                    <a:pt x="3245358" y="14477"/>
                  </a:lnTo>
                  <a:lnTo>
                    <a:pt x="3245358" y="41910"/>
                  </a:lnTo>
                  <a:lnTo>
                    <a:pt x="3283458" y="22860"/>
                  </a:lnTo>
                  <a:close/>
                </a:path>
                <a:path w="3283584" h="45720">
                  <a:moveTo>
                    <a:pt x="3245358" y="41910"/>
                  </a:moveTo>
                  <a:lnTo>
                    <a:pt x="3245358" y="30479"/>
                  </a:lnTo>
                  <a:lnTo>
                    <a:pt x="3237738" y="30479"/>
                  </a:lnTo>
                  <a:lnTo>
                    <a:pt x="3237738" y="45720"/>
                  </a:lnTo>
                  <a:lnTo>
                    <a:pt x="3245358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277867" y="3523488"/>
              <a:ext cx="3283585" cy="45720"/>
            </a:xfrm>
            <a:custGeom>
              <a:avLst/>
              <a:gdLst/>
              <a:ahLst/>
              <a:cxnLst/>
              <a:rect l="l" t="t" r="r" b="b"/>
              <a:pathLst>
                <a:path w="3283584" h="45720">
                  <a:moveTo>
                    <a:pt x="0" y="30480"/>
                  </a:moveTo>
                  <a:lnTo>
                    <a:pt x="0" y="14478"/>
                  </a:lnTo>
                  <a:lnTo>
                    <a:pt x="3245358" y="14477"/>
                  </a:lnTo>
                  <a:lnTo>
                    <a:pt x="3245358" y="30479"/>
                  </a:lnTo>
                  <a:lnTo>
                    <a:pt x="0" y="30480"/>
                  </a:lnTo>
                  <a:close/>
                </a:path>
                <a:path w="3283584" h="45720">
                  <a:moveTo>
                    <a:pt x="3237738" y="0"/>
                  </a:moveTo>
                  <a:lnTo>
                    <a:pt x="3283458" y="22860"/>
                  </a:lnTo>
                  <a:lnTo>
                    <a:pt x="3237738" y="45720"/>
                  </a:lnTo>
                  <a:lnTo>
                    <a:pt x="323773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365650" y="3131673"/>
              <a:ext cx="2845301" cy="848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277867" y="3523488"/>
              <a:ext cx="3283585" cy="45720"/>
            </a:xfrm>
            <a:custGeom>
              <a:avLst/>
              <a:gdLst/>
              <a:ahLst/>
              <a:cxnLst/>
              <a:rect l="l" t="t" r="r" b="b"/>
              <a:pathLst>
                <a:path w="3283584" h="45720">
                  <a:moveTo>
                    <a:pt x="3245358" y="30479"/>
                  </a:moveTo>
                  <a:lnTo>
                    <a:pt x="3245358" y="14477"/>
                  </a:lnTo>
                  <a:lnTo>
                    <a:pt x="0" y="14478"/>
                  </a:lnTo>
                  <a:lnTo>
                    <a:pt x="0" y="30480"/>
                  </a:lnTo>
                  <a:lnTo>
                    <a:pt x="3245358" y="30479"/>
                  </a:lnTo>
                  <a:close/>
                </a:path>
                <a:path w="3283584" h="45720">
                  <a:moveTo>
                    <a:pt x="3283458" y="22860"/>
                  </a:moveTo>
                  <a:lnTo>
                    <a:pt x="3237738" y="0"/>
                  </a:lnTo>
                  <a:lnTo>
                    <a:pt x="3237738" y="14477"/>
                  </a:lnTo>
                  <a:lnTo>
                    <a:pt x="3245358" y="14477"/>
                  </a:lnTo>
                  <a:lnTo>
                    <a:pt x="3245358" y="41910"/>
                  </a:lnTo>
                  <a:lnTo>
                    <a:pt x="3283458" y="22860"/>
                  </a:lnTo>
                  <a:close/>
                </a:path>
                <a:path w="3283584" h="45720">
                  <a:moveTo>
                    <a:pt x="3245358" y="41910"/>
                  </a:moveTo>
                  <a:lnTo>
                    <a:pt x="3245358" y="30479"/>
                  </a:lnTo>
                  <a:lnTo>
                    <a:pt x="3237738" y="30479"/>
                  </a:lnTo>
                  <a:lnTo>
                    <a:pt x="3237738" y="45720"/>
                  </a:lnTo>
                  <a:lnTo>
                    <a:pt x="3245358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77867" y="3523488"/>
              <a:ext cx="3283585" cy="45720"/>
            </a:xfrm>
            <a:custGeom>
              <a:avLst/>
              <a:gdLst/>
              <a:ahLst/>
              <a:cxnLst/>
              <a:rect l="l" t="t" r="r" b="b"/>
              <a:pathLst>
                <a:path w="3283584" h="45720">
                  <a:moveTo>
                    <a:pt x="0" y="30480"/>
                  </a:moveTo>
                  <a:lnTo>
                    <a:pt x="0" y="14478"/>
                  </a:lnTo>
                  <a:lnTo>
                    <a:pt x="3245358" y="14477"/>
                  </a:lnTo>
                  <a:lnTo>
                    <a:pt x="3245358" y="30479"/>
                  </a:lnTo>
                  <a:lnTo>
                    <a:pt x="0" y="30480"/>
                  </a:lnTo>
                  <a:close/>
                </a:path>
                <a:path w="3283584" h="45720">
                  <a:moveTo>
                    <a:pt x="3237738" y="0"/>
                  </a:moveTo>
                  <a:lnTo>
                    <a:pt x="3283458" y="22860"/>
                  </a:lnTo>
                  <a:lnTo>
                    <a:pt x="3237738" y="45720"/>
                  </a:lnTo>
                  <a:lnTo>
                    <a:pt x="323773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65650" y="3131673"/>
              <a:ext cx="2845301" cy="848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966464" y="3100849"/>
            <a:ext cx="2540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+A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87803" y="3702832"/>
            <a:ext cx="20891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-A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6608" y="3580145"/>
            <a:ext cx="1022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14747" y="3545859"/>
            <a:ext cx="1092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26223" y="3553484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2T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90107" y="3580158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3T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86346" y="3553484"/>
            <a:ext cx="60388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0530" algn="l"/>
              </a:tabLst>
            </a:pPr>
            <a:r>
              <a:rPr dirty="0" sz="1050" spc="5">
                <a:latin typeface="Arial"/>
                <a:cs typeface="Arial"/>
              </a:rPr>
              <a:t>4</a:t>
            </a:r>
            <a:r>
              <a:rPr dirty="0" sz="1050" spc="15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10">
                <a:latin typeface="Arial"/>
                <a:cs typeface="Arial"/>
              </a:rPr>
              <a:t>5</a:t>
            </a:r>
            <a:r>
              <a:rPr dirty="0" sz="1050" spc="15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91425" y="3571765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6T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23464" y="3284947"/>
            <a:ext cx="7378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Modula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d  </a:t>
            </a:r>
            <a:r>
              <a:rPr dirty="0" sz="1200" spc="-5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  <a:p>
            <a:pPr algn="ctr" marL="40005">
              <a:lnSpc>
                <a:spcPct val="100000"/>
              </a:lnSpc>
            </a:pPr>
            <a:r>
              <a:rPr dirty="0" sz="1200" spc="-10" i="1">
                <a:latin typeface="Arial"/>
                <a:cs typeface="Arial"/>
              </a:rPr>
              <a:t>x(t)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41140" y="4378721"/>
            <a:ext cx="6870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A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cos(2</a:t>
            </a:r>
            <a:r>
              <a:rPr dirty="0" sz="1050" spc="10">
                <a:latin typeface="Symbol"/>
                <a:cs typeface="Symbol"/>
              </a:rPr>
              <a:t></a:t>
            </a:r>
            <a:r>
              <a:rPr dirty="0" sz="1050" spc="10">
                <a:latin typeface="Arial"/>
                <a:cs typeface="Arial"/>
              </a:rPr>
              <a:t>ft)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68764" y="4378721"/>
            <a:ext cx="73279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-A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cos(2</a:t>
            </a:r>
            <a:r>
              <a:rPr dirty="0" sz="1050" spc="10">
                <a:latin typeface="Symbol"/>
                <a:cs typeface="Symbol"/>
              </a:rPr>
              <a:t></a:t>
            </a:r>
            <a:r>
              <a:rPr dirty="0" sz="1050" spc="10">
                <a:latin typeface="Arial"/>
                <a:cs typeface="Arial"/>
              </a:rPr>
              <a:t>ft)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403978" y="4058792"/>
            <a:ext cx="159385" cy="334010"/>
            <a:chOff x="4403978" y="4058792"/>
            <a:chExt cx="159385" cy="334010"/>
          </a:xfrm>
        </p:grpSpPr>
        <p:sp>
          <p:nvSpPr>
            <p:cNvPr id="61" name="object 61"/>
            <p:cNvSpPr/>
            <p:nvPr/>
          </p:nvSpPr>
          <p:spPr>
            <a:xfrm>
              <a:off x="4404359" y="4059173"/>
              <a:ext cx="158750" cy="333375"/>
            </a:xfrm>
            <a:custGeom>
              <a:avLst/>
              <a:gdLst/>
              <a:ahLst/>
              <a:cxnLst/>
              <a:rect l="l" t="t" r="r" b="b"/>
              <a:pathLst>
                <a:path w="158750" h="333375">
                  <a:moveTo>
                    <a:pt x="141724" y="43142"/>
                  </a:moveTo>
                  <a:lnTo>
                    <a:pt x="134653" y="39807"/>
                  </a:lnTo>
                  <a:lnTo>
                    <a:pt x="0" y="329946"/>
                  </a:lnTo>
                  <a:lnTo>
                    <a:pt x="6857" y="332993"/>
                  </a:lnTo>
                  <a:lnTo>
                    <a:pt x="141724" y="43142"/>
                  </a:lnTo>
                  <a:close/>
                </a:path>
                <a:path w="158750" h="333375">
                  <a:moveTo>
                    <a:pt x="158495" y="51053"/>
                  </a:moveTo>
                  <a:lnTo>
                    <a:pt x="157734" y="0"/>
                  </a:lnTo>
                  <a:lnTo>
                    <a:pt x="118110" y="32003"/>
                  </a:lnTo>
                  <a:lnTo>
                    <a:pt x="134653" y="39807"/>
                  </a:lnTo>
                  <a:lnTo>
                    <a:pt x="137922" y="32765"/>
                  </a:lnTo>
                  <a:lnTo>
                    <a:pt x="144779" y="36575"/>
                  </a:lnTo>
                  <a:lnTo>
                    <a:pt x="144779" y="44584"/>
                  </a:lnTo>
                  <a:lnTo>
                    <a:pt x="158495" y="51053"/>
                  </a:lnTo>
                  <a:close/>
                </a:path>
                <a:path w="158750" h="333375">
                  <a:moveTo>
                    <a:pt x="144779" y="36575"/>
                  </a:moveTo>
                  <a:lnTo>
                    <a:pt x="137922" y="32765"/>
                  </a:lnTo>
                  <a:lnTo>
                    <a:pt x="134653" y="39807"/>
                  </a:lnTo>
                  <a:lnTo>
                    <a:pt x="141724" y="43142"/>
                  </a:lnTo>
                  <a:lnTo>
                    <a:pt x="144779" y="36575"/>
                  </a:lnTo>
                  <a:close/>
                </a:path>
                <a:path w="158750" h="333375">
                  <a:moveTo>
                    <a:pt x="144779" y="44584"/>
                  </a:moveTo>
                  <a:lnTo>
                    <a:pt x="144779" y="36575"/>
                  </a:lnTo>
                  <a:lnTo>
                    <a:pt x="141724" y="43142"/>
                  </a:lnTo>
                  <a:lnTo>
                    <a:pt x="144779" y="4458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404359" y="4059173"/>
              <a:ext cx="158750" cy="333375"/>
            </a:xfrm>
            <a:custGeom>
              <a:avLst/>
              <a:gdLst/>
              <a:ahLst/>
              <a:cxnLst/>
              <a:rect l="l" t="t" r="r" b="b"/>
              <a:pathLst>
                <a:path w="158750" h="333375">
                  <a:moveTo>
                    <a:pt x="144779" y="36575"/>
                  </a:moveTo>
                  <a:lnTo>
                    <a:pt x="6857" y="332993"/>
                  </a:lnTo>
                  <a:lnTo>
                    <a:pt x="0" y="329946"/>
                  </a:lnTo>
                  <a:lnTo>
                    <a:pt x="137922" y="32765"/>
                  </a:lnTo>
                  <a:lnTo>
                    <a:pt x="144779" y="36575"/>
                  </a:lnTo>
                  <a:close/>
                </a:path>
                <a:path w="158750" h="333375">
                  <a:moveTo>
                    <a:pt x="118110" y="32003"/>
                  </a:moveTo>
                  <a:lnTo>
                    <a:pt x="157734" y="0"/>
                  </a:lnTo>
                  <a:lnTo>
                    <a:pt x="158495" y="51053"/>
                  </a:lnTo>
                  <a:lnTo>
                    <a:pt x="118110" y="32003"/>
                  </a:lnTo>
                  <a:close/>
                </a:path>
              </a:pathLst>
            </a:custGeom>
            <a:ln w="31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5127116" y="4053459"/>
            <a:ext cx="198120" cy="345440"/>
            <a:chOff x="5127116" y="4053459"/>
            <a:chExt cx="198120" cy="345440"/>
          </a:xfrm>
        </p:grpSpPr>
        <p:sp>
          <p:nvSpPr>
            <p:cNvPr id="64" name="object 64"/>
            <p:cNvSpPr/>
            <p:nvPr/>
          </p:nvSpPr>
          <p:spPr>
            <a:xfrm>
              <a:off x="5127497" y="4053840"/>
              <a:ext cx="197485" cy="344805"/>
            </a:xfrm>
            <a:custGeom>
              <a:avLst/>
              <a:gdLst/>
              <a:ahLst/>
              <a:cxnLst/>
              <a:rect l="l" t="t" r="r" b="b"/>
              <a:pathLst>
                <a:path w="197485" h="344804">
                  <a:moveTo>
                    <a:pt x="42672" y="28194"/>
                  </a:moveTo>
                  <a:lnTo>
                    <a:pt x="0" y="0"/>
                  </a:lnTo>
                  <a:lnTo>
                    <a:pt x="2286" y="51054"/>
                  </a:lnTo>
                  <a:lnTo>
                    <a:pt x="15239" y="43721"/>
                  </a:lnTo>
                  <a:lnTo>
                    <a:pt x="15239" y="35051"/>
                  </a:lnTo>
                  <a:lnTo>
                    <a:pt x="22860" y="31242"/>
                  </a:lnTo>
                  <a:lnTo>
                    <a:pt x="26351" y="37432"/>
                  </a:lnTo>
                  <a:lnTo>
                    <a:pt x="42672" y="28194"/>
                  </a:lnTo>
                  <a:close/>
                </a:path>
                <a:path w="197485" h="344804">
                  <a:moveTo>
                    <a:pt x="26351" y="37432"/>
                  </a:moveTo>
                  <a:lnTo>
                    <a:pt x="22860" y="31242"/>
                  </a:lnTo>
                  <a:lnTo>
                    <a:pt x="15239" y="35051"/>
                  </a:lnTo>
                  <a:lnTo>
                    <a:pt x="18958" y="41616"/>
                  </a:lnTo>
                  <a:lnTo>
                    <a:pt x="26351" y="37432"/>
                  </a:lnTo>
                  <a:close/>
                </a:path>
                <a:path w="197485" h="344804">
                  <a:moveTo>
                    <a:pt x="18958" y="41616"/>
                  </a:moveTo>
                  <a:lnTo>
                    <a:pt x="15239" y="35051"/>
                  </a:lnTo>
                  <a:lnTo>
                    <a:pt x="15239" y="43721"/>
                  </a:lnTo>
                  <a:lnTo>
                    <a:pt x="18958" y="41616"/>
                  </a:lnTo>
                  <a:close/>
                </a:path>
                <a:path w="197485" h="344804">
                  <a:moveTo>
                    <a:pt x="197357" y="340613"/>
                  </a:moveTo>
                  <a:lnTo>
                    <a:pt x="26351" y="37432"/>
                  </a:lnTo>
                  <a:lnTo>
                    <a:pt x="18958" y="41616"/>
                  </a:lnTo>
                  <a:lnTo>
                    <a:pt x="190500" y="344424"/>
                  </a:lnTo>
                  <a:lnTo>
                    <a:pt x="197357" y="340613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27497" y="4053840"/>
              <a:ext cx="197485" cy="344805"/>
            </a:xfrm>
            <a:custGeom>
              <a:avLst/>
              <a:gdLst/>
              <a:ahLst/>
              <a:cxnLst/>
              <a:rect l="l" t="t" r="r" b="b"/>
              <a:pathLst>
                <a:path w="197485" h="344804">
                  <a:moveTo>
                    <a:pt x="22860" y="31242"/>
                  </a:moveTo>
                  <a:lnTo>
                    <a:pt x="197357" y="340613"/>
                  </a:lnTo>
                  <a:lnTo>
                    <a:pt x="190500" y="344424"/>
                  </a:lnTo>
                  <a:lnTo>
                    <a:pt x="15239" y="35051"/>
                  </a:lnTo>
                  <a:lnTo>
                    <a:pt x="22860" y="31242"/>
                  </a:lnTo>
                  <a:close/>
                </a:path>
                <a:path w="197485" h="344804">
                  <a:moveTo>
                    <a:pt x="2286" y="51054"/>
                  </a:moveTo>
                  <a:lnTo>
                    <a:pt x="0" y="0"/>
                  </a:lnTo>
                  <a:lnTo>
                    <a:pt x="42672" y="28194"/>
                  </a:lnTo>
                  <a:lnTo>
                    <a:pt x="2286" y="51054"/>
                  </a:lnTo>
                  <a:close/>
                </a:path>
              </a:pathLst>
            </a:custGeom>
            <a:ln w="31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530601" y="5376119"/>
            <a:ext cx="1325880" cy="579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Arial"/>
                <a:cs typeface="Arial"/>
              </a:rPr>
              <a:t>After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multiplication  at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receiver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latin typeface="Arial"/>
                <a:cs typeface="Arial"/>
              </a:rPr>
              <a:t>x(t)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cos(2</a:t>
            </a:r>
            <a:r>
              <a:rPr dirty="0" sz="1200" spc="-5">
                <a:latin typeface="Symbol"/>
                <a:cs typeface="Symbol"/>
              </a:rPr>
              <a:t>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baseline="-22222" sz="1125" spc="-7" i="1">
                <a:latin typeface="Arial"/>
                <a:cs typeface="Arial"/>
              </a:rPr>
              <a:t>c</a:t>
            </a:r>
            <a:r>
              <a:rPr dirty="0" sz="1200" spc="-5" i="1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236846" y="4960239"/>
            <a:ext cx="3517265" cy="1130300"/>
            <a:chOff x="4236846" y="4960239"/>
            <a:chExt cx="3517265" cy="1130300"/>
          </a:xfrm>
        </p:grpSpPr>
        <p:sp>
          <p:nvSpPr>
            <p:cNvPr id="68" name="object 68"/>
            <p:cNvSpPr/>
            <p:nvPr/>
          </p:nvSpPr>
          <p:spPr>
            <a:xfrm>
              <a:off x="4237481" y="5667756"/>
              <a:ext cx="3515995" cy="45720"/>
            </a:xfrm>
            <a:custGeom>
              <a:avLst/>
              <a:gdLst/>
              <a:ahLst/>
              <a:cxnLst/>
              <a:rect l="l" t="t" r="r" b="b"/>
              <a:pathLst>
                <a:path w="3515995" h="45720">
                  <a:moveTo>
                    <a:pt x="3477767" y="31242"/>
                  </a:moveTo>
                  <a:lnTo>
                    <a:pt x="3477767" y="16002"/>
                  </a:lnTo>
                  <a:lnTo>
                    <a:pt x="0" y="16002"/>
                  </a:lnTo>
                  <a:lnTo>
                    <a:pt x="0" y="31242"/>
                  </a:lnTo>
                  <a:lnTo>
                    <a:pt x="3477767" y="31242"/>
                  </a:lnTo>
                  <a:close/>
                </a:path>
                <a:path w="3515995" h="45720">
                  <a:moveTo>
                    <a:pt x="3515867" y="22860"/>
                  </a:moveTo>
                  <a:lnTo>
                    <a:pt x="3470147" y="0"/>
                  </a:lnTo>
                  <a:lnTo>
                    <a:pt x="3470147" y="16002"/>
                  </a:lnTo>
                  <a:lnTo>
                    <a:pt x="3477767" y="16002"/>
                  </a:lnTo>
                  <a:lnTo>
                    <a:pt x="3477767" y="41910"/>
                  </a:lnTo>
                  <a:lnTo>
                    <a:pt x="3515867" y="22860"/>
                  </a:lnTo>
                  <a:close/>
                </a:path>
                <a:path w="3515995" h="45720">
                  <a:moveTo>
                    <a:pt x="3477767" y="41910"/>
                  </a:moveTo>
                  <a:lnTo>
                    <a:pt x="3477767" y="31242"/>
                  </a:lnTo>
                  <a:lnTo>
                    <a:pt x="3470147" y="31242"/>
                  </a:lnTo>
                  <a:lnTo>
                    <a:pt x="3470147" y="45720"/>
                  </a:lnTo>
                  <a:lnTo>
                    <a:pt x="3477767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237481" y="5667756"/>
              <a:ext cx="3515995" cy="45720"/>
            </a:xfrm>
            <a:custGeom>
              <a:avLst/>
              <a:gdLst/>
              <a:ahLst/>
              <a:cxnLst/>
              <a:rect l="l" t="t" r="r" b="b"/>
              <a:pathLst>
                <a:path w="3515995" h="45720">
                  <a:moveTo>
                    <a:pt x="0" y="31242"/>
                  </a:moveTo>
                  <a:lnTo>
                    <a:pt x="0" y="16002"/>
                  </a:lnTo>
                  <a:lnTo>
                    <a:pt x="3477767" y="16002"/>
                  </a:lnTo>
                  <a:lnTo>
                    <a:pt x="3477767" y="31242"/>
                  </a:lnTo>
                  <a:lnTo>
                    <a:pt x="0" y="31242"/>
                  </a:lnTo>
                  <a:close/>
                </a:path>
                <a:path w="3515995" h="45720">
                  <a:moveTo>
                    <a:pt x="3470147" y="0"/>
                  </a:moveTo>
                  <a:lnTo>
                    <a:pt x="3515867" y="22860"/>
                  </a:lnTo>
                  <a:lnTo>
                    <a:pt x="3470147" y="45720"/>
                  </a:lnTo>
                  <a:lnTo>
                    <a:pt x="34701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321130" y="5274564"/>
              <a:ext cx="2861652" cy="8155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237481" y="5667756"/>
              <a:ext cx="3515995" cy="45720"/>
            </a:xfrm>
            <a:custGeom>
              <a:avLst/>
              <a:gdLst/>
              <a:ahLst/>
              <a:cxnLst/>
              <a:rect l="l" t="t" r="r" b="b"/>
              <a:pathLst>
                <a:path w="3515995" h="45720">
                  <a:moveTo>
                    <a:pt x="3477767" y="31242"/>
                  </a:moveTo>
                  <a:lnTo>
                    <a:pt x="3477767" y="16002"/>
                  </a:lnTo>
                  <a:lnTo>
                    <a:pt x="0" y="16002"/>
                  </a:lnTo>
                  <a:lnTo>
                    <a:pt x="0" y="31242"/>
                  </a:lnTo>
                  <a:lnTo>
                    <a:pt x="3477767" y="31242"/>
                  </a:lnTo>
                  <a:close/>
                </a:path>
                <a:path w="3515995" h="45720">
                  <a:moveTo>
                    <a:pt x="3515867" y="22860"/>
                  </a:moveTo>
                  <a:lnTo>
                    <a:pt x="3470147" y="0"/>
                  </a:lnTo>
                  <a:lnTo>
                    <a:pt x="3470147" y="16002"/>
                  </a:lnTo>
                  <a:lnTo>
                    <a:pt x="3477767" y="16002"/>
                  </a:lnTo>
                  <a:lnTo>
                    <a:pt x="3477767" y="41910"/>
                  </a:lnTo>
                  <a:lnTo>
                    <a:pt x="3515867" y="22860"/>
                  </a:lnTo>
                  <a:close/>
                </a:path>
                <a:path w="3515995" h="45720">
                  <a:moveTo>
                    <a:pt x="3477767" y="41910"/>
                  </a:moveTo>
                  <a:lnTo>
                    <a:pt x="3477767" y="31242"/>
                  </a:lnTo>
                  <a:lnTo>
                    <a:pt x="3470147" y="31242"/>
                  </a:lnTo>
                  <a:lnTo>
                    <a:pt x="3470147" y="45720"/>
                  </a:lnTo>
                  <a:lnTo>
                    <a:pt x="3477767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237481" y="5667756"/>
              <a:ext cx="3515995" cy="45720"/>
            </a:xfrm>
            <a:custGeom>
              <a:avLst/>
              <a:gdLst/>
              <a:ahLst/>
              <a:cxnLst/>
              <a:rect l="l" t="t" r="r" b="b"/>
              <a:pathLst>
                <a:path w="3515995" h="45720">
                  <a:moveTo>
                    <a:pt x="0" y="31242"/>
                  </a:moveTo>
                  <a:lnTo>
                    <a:pt x="0" y="16002"/>
                  </a:lnTo>
                  <a:lnTo>
                    <a:pt x="3477767" y="16002"/>
                  </a:lnTo>
                  <a:lnTo>
                    <a:pt x="3477767" y="31242"/>
                  </a:lnTo>
                  <a:lnTo>
                    <a:pt x="0" y="31242"/>
                  </a:lnTo>
                  <a:close/>
                </a:path>
                <a:path w="3515995" h="45720">
                  <a:moveTo>
                    <a:pt x="3470147" y="0"/>
                  </a:moveTo>
                  <a:lnTo>
                    <a:pt x="3515867" y="22860"/>
                  </a:lnTo>
                  <a:lnTo>
                    <a:pt x="3470147" y="45720"/>
                  </a:lnTo>
                  <a:lnTo>
                    <a:pt x="34701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321130" y="4960239"/>
              <a:ext cx="2861652" cy="1129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3929888" y="5261263"/>
            <a:ext cx="255904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+A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74088" y="5825136"/>
            <a:ext cx="21018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-A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16221" y="5724710"/>
            <a:ext cx="102235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75892" y="5690418"/>
            <a:ext cx="109855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88899" y="5699569"/>
            <a:ext cx="185420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2T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53539" y="5724710"/>
            <a:ext cx="185420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3T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52070" y="5699569"/>
            <a:ext cx="605155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2434" algn="l"/>
              </a:tabLst>
            </a:pPr>
            <a:r>
              <a:rPr dirty="0" sz="1050" spc="10">
                <a:latin typeface="Arial"/>
                <a:cs typeface="Arial"/>
              </a:rPr>
              <a:t>4</a:t>
            </a:r>
            <a:r>
              <a:rPr dirty="0" sz="1050" spc="2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10">
                <a:latin typeface="Arial"/>
                <a:cs typeface="Arial"/>
              </a:rPr>
              <a:t>5T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60955" y="5716330"/>
            <a:ext cx="185420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6T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42079" y="4766876"/>
            <a:ext cx="1016000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Arial"/>
                <a:cs typeface="Arial"/>
              </a:rPr>
              <a:t>A </a:t>
            </a:r>
            <a:r>
              <a:rPr dirty="0" sz="1050" spc="10">
                <a:latin typeface="Arial"/>
                <a:cs typeface="Arial"/>
              </a:rPr>
              <a:t>{1 </a:t>
            </a:r>
            <a:r>
              <a:rPr dirty="0" sz="1050" spc="15">
                <a:latin typeface="Arial"/>
                <a:cs typeface="Arial"/>
              </a:rPr>
              <a:t>+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cos(4</a:t>
            </a:r>
            <a:r>
              <a:rPr dirty="0" sz="1050" spc="10">
                <a:latin typeface="Symbol"/>
                <a:cs typeface="Symbol"/>
              </a:rPr>
              <a:t></a:t>
            </a:r>
            <a:r>
              <a:rPr dirty="0" sz="1050" spc="10" i="1">
                <a:latin typeface="Arial"/>
                <a:cs typeface="Arial"/>
              </a:rPr>
              <a:t>ft</a:t>
            </a:r>
            <a:r>
              <a:rPr dirty="0" sz="1050" spc="10">
                <a:latin typeface="Arial"/>
                <a:cs typeface="Arial"/>
              </a:rPr>
              <a:t>)}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48503" y="4789736"/>
            <a:ext cx="1061720" cy="191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-A {1 </a:t>
            </a:r>
            <a:r>
              <a:rPr dirty="0" sz="1050" spc="15">
                <a:latin typeface="Arial"/>
                <a:cs typeface="Arial"/>
              </a:rPr>
              <a:t>+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cos(4</a:t>
            </a:r>
            <a:r>
              <a:rPr dirty="0" sz="1050" spc="10">
                <a:latin typeface="Symbol"/>
                <a:cs typeface="Symbol"/>
              </a:rPr>
              <a:t></a:t>
            </a:r>
            <a:r>
              <a:rPr dirty="0" sz="1050" spc="10" i="1">
                <a:latin typeface="Arial"/>
                <a:cs typeface="Arial"/>
              </a:rPr>
              <a:t>ft</a:t>
            </a:r>
            <a:r>
              <a:rPr dirty="0" sz="1050" spc="10">
                <a:latin typeface="Arial"/>
                <a:cs typeface="Arial"/>
              </a:rPr>
              <a:t>)}</a:t>
            </a:r>
            <a:endParaRPr sz="10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92574" y="6513088"/>
            <a:ext cx="1251585" cy="57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Baseband  signal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discernable  </a:t>
            </a:r>
            <a:r>
              <a:rPr dirty="0" sz="1200" spc="-5">
                <a:latin typeface="Arial"/>
                <a:cs typeface="Arial"/>
              </a:rPr>
              <a:t>after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smoothing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251325" y="6422135"/>
            <a:ext cx="3520440" cy="810895"/>
            <a:chOff x="4251325" y="6422135"/>
            <a:chExt cx="3520440" cy="810895"/>
          </a:xfrm>
        </p:grpSpPr>
        <p:sp>
          <p:nvSpPr>
            <p:cNvPr id="86" name="object 86"/>
            <p:cNvSpPr/>
            <p:nvPr/>
          </p:nvSpPr>
          <p:spPr>
            <a:xfrm>
              <a:off x="4251960" y="6809231"/>
              <a:ext cx="3519170" cy="45720"/>
            </a:xfrm>
            <a:custGeom>
              <a:avLst/>
              <a:gdLst/>
              <a:ahLst/>
              <a:cxnLst/>
              <a:rect l="l" t="t" r="r" b="b"/>
              <a:pathLst>
                <a:path w="3519170" h="45720">
                  <a:moveTo>
                    <a:pt x="3480815" y="31242"/>
                  </a:moveTo>
                  <a:lnTo>
                    <a:pt x="3480815" y="15241"/>
                  </a:lnTo>
                  <a:lnTo>
                    <a:pt x="0" y="15241"/>
                  </a:lnTo>
                  <a:lnTo>
                    <a:pt x="0" y="31242"/>
                  </a:lnTo>
                  <a:lnTo>
                    <a:pt x="3480815" y="31242"/>
                  </a:lnTo>
                  <a:close/>
                </a:path>
                <a:path w="3519170" h="45720">
                  <a:moveTo>
                    <a:pt x="3518915" y="22860"/>
                  </a:moveTo>
                  <a:lnTo>
                    <a:pt x="3473195" y="0"/>
                  </a:lnTo>
                  <a:lnTo>
                    <a:pt x="3473195" y="15241"/>
                  </a:lnTo>
                  <a:lnTo>
                    <a:pt x="3480815" y="15241"/>
                  </a:lnTo>
                  <a:lnTo>
                    <a:pt x="3480815" y="41910"/>
                  </a:lnTo>
                  <a:lnTo>
                    <a:pt x="3518915" y="22860"/>
                  </a:lnTo>
                  <a:close/>
                </a:path>
                <a:path w="3519170" h="45720">
                  <a:moveTo>
                    <a:pt x="3480815" y="41910"/>
                  </a:moveTo>
                  <a:lnTo>
                    <a:pt x="3480815" y="31242"/>
                  </a:lnTo>
                  <a:lnTo>
                    <a:pt x="3473195" y="31242"/>
                  </a:lnTo>
                  <a:lnTo>
                    <a:pt x="3473195" y="45720"/>
                  </a:lnTo>
                  <a:lnTo>
                    <a:pt x="348081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251960" y="6809231"/>
              <a:ext cx="3519170" cy="45720"/>
            </a:xfrm>
            <a:custGeom>
              <a:avLst/>
              <a:gdLst/>
              <a:ahLst/>
              <a:cxnLst/>
              <a:rect l="l" t="t" r="r" b="b"/>
              <a:pathLst>
                <a:path w="3519170" h="45720">
                  <a:moveTo>
                    <a:pt x="0" y="31242"/>
                  </a:moveTo>
                  <a:lnTo>
                    <a:pt x="0" y="15241"/>
                  </a:lnTo>
                  <a:lnTo>
                    <a:pt x="3480815" y="15241"/>
                  </a:lnTo>
                  <a:lnTo>
                    <a:pt x="3480815" y="31242"/>
                  </a:lnTo>
                  <a:lnTo>
                    <a:pt x="0" y="31242"/>
                  </a:lnTo>
                  <a:close/>
                </a:path>
                <a:path w="3519170" h="45720">
                  <a:moveTo>
                    <a:pt x="3473195" y="0"/>
                  </a:moveTo>
                  <a:lnTo>
                    <a:pt x="3518915" y="22860"/>
                  </a:lnTo>
                  <a:lnTo>
                    <a:pt x="3473195" y="45720"/>
                  </a:lnTo>
                  <a:lnTo>
                    <a:pt x="3473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344161" y="6758939"/>
              <a:ext cx="474345" cy="135890"/>
            </a:xfrm>
            <a:custGeom>
              <a:avLst/>
              <a:gdLst/>
              <a:ahLst/>
              <a:cxnLst/>
              <a:rect l="l" t="t" r="r" b="b"/>
              <a:pathLst>
                <a:path w="474345" h="135890">
                  <a:moveTo>
                    <a:pt x="0" y="7620"/>
                  </a:moveTo>
                  <a:lnTo>
                    <a:pt x="0" y="135636"/>
                  </a:lnTo>
                </a:path>
                <a:path w="474345" h="135890">
                  <a:moveTo>
                    <a:pt x="473963" y="0"/>
                  </a:moveTo>
                  <a:lnTo>
                    <a:pt x="473963" y="128016"/>
                  </a:lnTo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292556" y="6746747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4">
                  <a:moveTo>
                    <a:pt x="0" y="0"/>
                  </a:moveTo>
                  <a:lnTo>
                    <a:pt x="0" y="140207"/>
                  </a:lnTo>
                </a:path>
              </a:pathLst>
            </a:custGeom>
            <a:ln w="16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766816" y="6770369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w="0" h="116204">
                  <a:moveTo>
                    <a:pt x="0" y="0"/>
                  </a:moveTo>
                  <a:lnTo>
                    <a:pt x="0" y="115824"/>
                  </a:lnTo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240779" y="6755129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w="0" h="132079">
                  <a:moveTo>
                    <a:pt x="0" y="0"/>
                  </a:moveTo>
                  <a:lnTo>
                    <a:pt x="0" y="131825"/>
                  </a:lnTo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715210" y="6755129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w="0" h="132079">
                  <a:moveTo>
                    <a:pt x="0" y="0"/>
                  </a:moveTo>
                  <a:lnTo>
                    <a:pt x="0" y="131825"/>
                  </a:lnTo>
                </a:path>
              </a:pathLst>
            </a:custGeom>
            <a:ln w="16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189470" y="674674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0"/>
                  </a:moveTo>
                  <a:lnTo>
                    <a:pt x="0" y="139446"/>
                  </a:lnTo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336542" y="6422135"/>
              <a:ext cx="489584" cy="330200"/>
            </a:xfrm>
            <a:custGeom>
              <a:avLst/>
              <a:gdLst/>
              <a:ahLst/>
              <a:cxnLst/>
              <a:rect l="l" t="t" r="r" b="b"/>
              <a:pathLst>
                <a:path w="489585" h="330200">
                  <a:moveTo>
                    <a:pt x="15240" y="314706"/>
                  </a:moveTo>
                  <a:lnTo>
                    <a:pt x="0" y="314706"/>
                  </a:lnTo>
                  <a:lnTo>
                    <a:pt x="0" y="329946"/>
                  </a:lnTo>
                  <a:lnTo>
                    <a:pt x="15240" y="329946"/>
                  </a:lnTo>
                  <a:lnTo>
                    <a:pt x="15240" y="314706"/>
                  </a:lnTo>
                  <a:close/>
                </a:path>
                <a:path w="489585" h="330200">
                  <a:moveTo>
                    <a:pt x="15240" y="284238"/>
                  </a:moveTo>
                  <a:lnTo>
                    <a:pt x="0" y="284238"/>
                  </a:lnTo>
                  <a:lnTo>
                    <a:pt x="0" y="298704"/>
                  </a:lnTo>
                  <a:lnTo>
                    <a:pt x="15240" y="298704"/>
                  </a:lnTo>
                  <a:lnTo>
                    <a:pt x="15240" y="284238"/>
                  </a:lnTo>
                  <a:close/>
                </a:path>
                <a:path w="489585" h="330200">
                  <a:moveTo>
                    <a:pt x="15240" y="252984"/>
                  </a:moveTo>
                  <a:lnTo>
                    <a:pt x="0" y="252984"/>
                  </a:lnTo>
                  <a:lnTo>
                    <a:pt x="0" y="268224"/>
                  </a:lnTo>
                  <a:lnTo>
                    <a:pt x="15240" y="268224"/>
                  </a:lnTo>
                  <a:lnTo>
                    <a:pt x="15240" y="252984"/>
                  </a:lnTo>
                  <a:close/>
                </a:path>
                <a:path w="489585" h="330200">
                  <a:moveTo>
                    <a:pt x="15240" y="222516"/>
                  </a:moveTo>
                  <a:lnTo>
                    <a:pt x="0" y="222516"/>
                  </a:lnTo>
                  <a:lnTo>
                    <a:pt x="0" y="238506"/>
                  </a:lnTo>
                  <a:lnTo>
                    <a:pt x="15240" y="238506"/>
                  </a:lnTo>
                  <a:lnTo>
                    <a:pt x="15240" y="222516"/>
                  </a:lnTo>
                  <a:close/>
                </a:path>
                <a:path w="489585" h="330200">
                  <a:moveTo>
                    <a:pt x="15240" y="192786"/>
                  </a:moveTo>
                  <a:lnTo>
                    <a:pt x="0" y="192786"/>
                  </a:lnTo>
                  <a:lnTo>
                    <a:pt x="0" y="207264"/>
                  </a:lnTo>
                  <a:lnTo>
                    <a:pt x="15240" y="207264"/>
                  </a:lnTo>
                  <a:lnTo>
                    <a:pt x="15240" y="192786"/>
                  </a:lnTo>
                  <a:close/>
                </a:path>
                <a:path w="489585" h="330200">
                  <a:moveTo>
                    <a:pt x="15240" y="161544"/>
                  </a:moveTo>
                  <a:lnTo>
                    <a:pt x="0" y="161544"/>
                  </a:lnTo>
                  <a:lnTo>
                    <a:pt x="0" y="176784"/>
                  </a:lnTo>
                  <a:lnTo>
                    <a:pt x="15240" y="176784"/>
                  </a:lnTo>
                  <a:lnTo>
                    <a:pt x="15240" y="161544"/>
                  </a:lnTo>
                  <a:close/>
                </a:path>
                <a:path w="489585" h="330200">
                  <a:moveTo>
                    <a:pt x="15240" y="131064"/>
                  </a:moveTo>
                  <a:lnTo>
                    <a:pt x="0" y="131064"/>
                  </a:lnTo>
                  <a:lnTo>
                    <a:pt x="0" y="146316"/>
                  </a:lnTo>
                  <a:lnTo>
                    <a:pt x="15240" y="146316"/>
                  </a:lnTo>
                  <a:lnTo>
                    <a:pt x="15240" y="131064"/>
                  </a:lnTo>
                  <a:close/>
                </a:path>
                <a:path w="489585" h="330200">
                  <a:moveTo>
                    <a:pt x="15240" y="100584"/>
                  </a:moveTo>
                  <a:lnTo>
                    <a:pt x="0" y="100584"/>
                  </a:lnTo>
                  <a:lnTo>
                    <a:pt x="0" y="115824"/>
                  </a:lnTo>
                  <a:lnTo>
                    <a:pt x="15240" y="115824"/>
                  </a:lnTo>
                  <a:lnTo>
                    <a:pt x="15240" y="100584"/>
                  </a:lnTo>
                  <a:close/>
                </a:path>
                <a:path w="489585" h="330200">
                  <a:moveTo>
                    <a:pt x="15240" y="69342"/>
                  </a:moveTo>
                  <a:lnTo>
                    <a:pt x="0" y="69342"/>
                  </a:lnTo>
                  <a:lnTo>
                    <a:pt x="0" y="85344"/>
                  </a:lnTo>
                  <a:lnTo>
                    <a:pt x="15240" y="85344"/>
                  </a:lnTo>
                  <a:lnTo>
                    <a:pt x="15240" y="69342"/>
                  </a:lnTo>
                  <a:close/>
                </a:path>
                <a:path w="489585" h="330200">
                  <a:moveTo>
                    <a:pt x="15240" y="39624"/>
                  </a:moveTo>
                  <a:lnTo>
                    <a:pt x="0" y="39624"/>
                  </a:lnTo>
                  <a:lnTo>
                    <a:pt x="0" y="54864"/>
                  </a:lnTo>
                  <a:lnTo>
                    <a:pt x="15240" y="54864"/>
                  </a:lnTo>
                  <a:lnTo>
                    <a:pt x="15240" y="39624"/>
                  </a:lnTo>
                  <a:close/>
                </a:path>
                <a:path w="489585" h="330200">
                  <a:moveTo>
                    <a:pt x="30480" y="2286"/>
                  </a:moveTo>
                  <a:lnTo>
                    <a:pt x="15240" y="2286"/>
                  </a:lnTo>
                  <a:lnTo>
                    <a:pt x="15240" y="9156"/>
                  </a:lnTo>
                  <a:lnTo>
                    <a:pt x="0" y="9156"/>
                  </a:lnTo>
                  <a:lnTo>
                    <a:pt x="0" y="23622"/>
                  </a:lnTo>
                  <a:lnTo>
                    <a:pt x="15240" y="23622"/>
                  </a:lnTo>
                  <a:lnTo>
                    <a:pt x="15240" y="17526"/>
                  </a:lnTo>
                  <a:lnTo>
                    <a:pt x="30480" y="17526"/>
                  </a:lnTo>
                  <a:lnTo>
                    <a:pt x="30480" y="2286"/>
                  </a:lnTo>
                  <a:close/>
                </a:path>
                <a:path w="489585" h="330200">
                  <a:moveTo>
                    <a:pt x="61722" y="2286"/>
                  </a:moveTo>
                  <a:lnTo>
                    <a:pt x="45720" y="2286"/>
                  </a:lnTo>
                  <a:lnTo>
                    <a:pt x="45720" y="17526"/>
                  </a:lnTo>
                  <a:lnTo>
                    <a:pt x="61722" y="17526"/>
                  </a:lnTo>
                  <a:lnTo>
                    <a:pt x="61722" y="2286"/>
                  </a:lnTo>
                  <a:close/>
                </a:path>
                <a:path w="489585" h="330200">
                  <a:moveTo>
                    <a:pt x="91440" y="2286"/>
                  </a:moveTo>
                  <a:lnTo>
                    <a:pt x="76200" y="2286"/>
                  </a:lnTo>
                  <a:lnTo>
                    <a:pt x="76200" y="17526"/>
                  </a:lnTo>
                  <a:lnTo>
                    <a:pt x="91440" y="17526"/>
                  </a:lnTo>
                  <a:lnTo>
                    <a:pt x="91440" y="2286"/>
                  </a:lnTo>
                  <a:close/>
                </a:path>
                <a:path w="489585" h="330200">
                  <a:moveTo>
                    <a:pt x="121920" y="2286"/>
                  </a:moveTo>
                  <a:lnTo>
                    <a:pt x="107442" y="2286"/>
                  </a:lnTo>
                  <a:lnTo>
                    <a:pt x="107442" y="17526"/>
                  </a:lnTo>
                  <a:lnTo>
                    <a:pt x="121920" y="17526"/>
                  </a:lnTo>
                  <a:lnTo>
                    <a:pt x="121920" y="2286"/>
                  </a:lnTo>
                  <a:close/>
                </a:path>
                <a:path w="489585" h="330200">
                  <a:moveTo>
                    <a:pt x="153162" y="2286"/>
                  </a:moveTo>
                  <a:lnTo>
                    <a:pt x="137922" y="2286"/>
                  </a:lnTo>
                  <a:lnTo>
                    <a:pt x="137922" y="17526"/>
                  </a:lnTo>
                  <a:lnTo>
                    <a:pt x="153162" y="17526"/>
                  </a:lnTo>
                  <a:lnTo>
                    <a:pt x="153162" y="2286"/>
                  </a:lnTo>
                  <a:close/>
                </a:path>
                <a:path w="489585" h="330200">
                  <a:moveTo>
                    <a:pt x="183642" y="2286"/>
                  </a:moveTo>
                  <a:lnTo>
                    <a:pt x="167640" y="2286"/>
                  </a:lnTo>
                  <a:lnTo>
                    <a:pt x="167640" y="17526"/>
                  </a:lnTo>
                  <a:lnTo>
                    <a:pt x="183642" y="17526"/>
                  </a:lnTo>
                  <a:lnTo>
                    <a:pt x="183642" y="2286"/>
                  </a:lnTo>
                  <a:close/>
                </a:path>
                <a:path w="489585" h="330200">
                  <a:moveTo>
                    <a:pt x="214122" y="2286"/>
                  </a:moveTo>
                  <a:lnTo>
                    <a:pt x="198882" y="2286"/>
                  </a:lnTo>
                  <a:lnTo>
                    <a:pt x="198882" y="17526"/>
                  </a:lnTo>
                  <a:lnTo>
                    <a:pt x="214122" y="17526"/>
                  </a:lnTo>
                  <a:lnTo>
                    <a:pt x="214122" y="2286"/>
                  </a:lnTo>
                  <a:close/>
                </a:path>
                <a:path w="489585" h="330200">
                  <a:moveTo>
                    <a:pt x="245364" y="2286"/>
                  </a:moveTo>
                  <a:lnTo>
                    <a:pt x="229362" y="2286"/>
                  </a:lnTo>
                  <a:lnTo>
                    <a:pt x="229362" y="17526"/>
                  </a:lnTo>
                  <a:lnTo>
                    <a:pt x="245364" y="17526"/>
                  </a:lnTo>
                  <a:lnTo>
                    <a:pt x="245364" y="2286"/>
                  </a:lnTo>
                  <a:close/>
                </a:path>
                <a:path w="489585" h="330200">
                  <a:moveTo>
                    <a:pt x="275082" y="2286"/>
                  </a:moveTo>
                  <a:lnTo>
                    <a:pt x="259842" y="2286"/>
                  </a:lnTo>
                  <a:lnTo>
                    <a:pt x="259842" y="17526"/>
                  </a:lnTo>
                  <a:lnTo>
                    <a:pt x="275082" y="17526"/>
                  </a:lnTo>
                  <a:lnTo>
                    <a:pt x="275082" y="2286"/>
                  </a:lnTo>
                  <a:close/>
                </a:path>
                <a:path w="489585" h="330200">
                  <a:moveTo>
                    <a:pt x="305562" y="2286"/>
                  </a:moveTo>
                  <a:lnTo>
                    <a:pt x="291084" y="2286"/>
                  </a:lnTo>
                  <a:lnTo>
                    <a:pt x="291084" y="17526"/>
                  </a:lnTo>
                  <a:lnTo>
                    <a:pt x="305562" y="17526"/>
                  </a:lnTo>
                  <a:lnTo>
                    <a:pt x="305562" y="2286"/>
                  </a:lnTo>
                  <a:close/>
                </a:path>
                <a:path w="489585" h="330200">
                  <a:moveTo>
                    <a:pt x="336804" y="2286"/>
                  </a:moveTo>
                  <a:lnTo>
                    <a:pt x="321564" y="2286"/>
                  </a:lnTo>
                  <a:lnTo>
                    <a:pt x="321564" y="17526"/>
                  </a:lnTo>
                  <a:lnTo>
                    <a:pt x="336804" y="17526"/>
                  </a:lnTo>
                  <a:lnTo>
                    <a:pt x="336804" y="2286"/>
                  </a:lnTo>
                  <a:close/>
                </a:path>
                <a:path w="489585" h="330200">
                  <a:moveTo>
                    <a:pt x="367284" y="2286"/>
                  </a:moveTo>
                  <a:lnTo>
                    <a:pt x="351282" y="2286"/>
                  </a:lnTo>
                  <a:lnTo>
                    <a:pt x="351282" y="17526"/>
                  </a:lnTo>
                  <a:lnTo>
                    <a:pt x="367284" y="17526"/>
                  </a:lnTo>
                  <a:lnTo>
                    <a:pt x="367284" y="2286"/>
                  </a:lnTo>
                  <a:close/>
                </a:path>
                <a:path w="489585" h="330200">
                  <a:moveTo>
                    <a:pt x="397764" y="2286"/>
                  </a:moveTo>
                  <a:lnTo>
                    <a:pt x="382524" y="2286"/>
                  </a:lnTo>
                  <a:lnTo>
                    <a:pt x="382524" y="17526"/>
                  </a:lnTo>
                  <a:lnTo>
                    <a:pt x="397764" y="17526"/>
                  </a:lnTo>
                  <a:lnTo>
                    <a:pt x="397764" y="2286"/>
                  </a:lnTo>
                  <a:close/>
                </a:path>
                <a:path w="489585" h="330200">
                  <a:moveTo>
                    <a:pt x="428244" y="2286"/>
                  </a:moveTo>
                  <a:lnTo>
                    <a:pt x="413004" y="2286"/>
                  </a:lnTo>
                  <a:lnTo>
                    <a:pt x="413004" y="17526"/>
                  </a:lnTo>
                  <a:lnTo>
                    <a:pt x="428244" y="17526"/>
                  </a:lnTo>
                  <a:lnTo>
                    <a:pt x="428244" y="2286"/>
                  </a:lnTo>
                  <a:close/>
                </a:path>
                <a:path w="489585" h="330200">
                  <a:moveTo>
                    <a:pt x="458724" y="2286"/>
                  </a:moveTo>
                  <a:lnTo>
                    <a:pt x="443484" y="2286"/>
                  </a:lnTo>
                  <a:lnTo>
                    <a:pt x="443484" y="17526"/>
                  </a:lnTo>
                  <a:lnTo>
                    <a:pt x="458724" y="17526"/>
                  </a:lnTo>
                  <a:lnTo>
                    <a:pt x="458724" y="2286"/>
                  </a:lnTo>
                  <a:close/>
                </a:path>
                <a:path w="489585" h="330200">
                  <a:moveTo>
                    <a:pt x="489204" y="306336"/>
                  </a:moveTo>
                  <a:lnTo>
                    <a:pt x="474726" y="306336"/>
                  </a:lnTo>
                  <a:lnTo>
                    <a:pt x="474726" y="320802"/>
                  </a:lnTo>
                  <a:lnTo>
                    <a:pt x="489204" y="320802"/>
                  </a:lnTo>
                  <a:lnTo>
                    <a:pt x="489204" y="306336"/>
                  </a:lnTo>
                  <a:close/>
                </a:path>
                <a:path w="489585" h="330200">
                  <a:moveTo>
                    <a:pt x="489204" y="275082"/>
                  </a:moveTo>
                  <a:lnTo>
                    <a:pt x="474726" y="275082"/>
                  </a:lnTo>
                  <a:lnTo>
                    <a:pt x="474726" y="290322"/>
                  </a:lnTo>
                  <a:lnTo>
                    <a:pt x="489204" y="290322"/>
                  </a:lnTo>
                  <a:lnTo>
                    <a:pt x="489204" y="275082"/>
                  </a:lnTo>
                  <a:close/>
                </a:path>
                <a:path w="489585" h="330200">
                  <a:moveTo>
                    <a:pt x="489204" y="244602"/>
                  </a:moveTo>
                  <a:lnTo>
                    <a:pt x="474726" y="244602"/>
                  </a:lnTo>
                  <a:lnTo>
                    <a:pt x="474726" y="260604"/>
                  </a:lnTo>
                  <a:lnTo>
                    <a:pt x="489204" y="260604"/>
                  </a:lnTo>
                  <a:lnTo>
                    <a:pt x="489204" y="244602"/>
                  </a:lnTo>
                  <a:close/>
                </a:path>
                <a:path w="489585" h="330200">
                  <a:moveTo>
                    <a:pt x="489204" y="214122"/>
                  </a:moveTo>
                  <a:lnTo>
                    <a:pt x="474726" y="214122"/>
                  </a:lnTo>
                  <a:lnTo>
                    <a:pt x="474726" y="229362"/>
                  </a:lnTo>
                  <a:lnTo>
                    <a:pt x="489204" y="229362"/>
                  </a:lnTo>
                  <a:lnTo>
                    <a:pt x="489204" y="214122"/>
                  </a:lnTo>
                  <a:close/>
                </a:path>
                <a:path w="489585" h="330200">
                  <a:moveTo>
                    <a:pt x="489204" y="183642"/>
                  </a:moveTo>
                  <a:lnTo>
                    <a:pt x="474726" y="183642"/>
                  </a:lnTo>
                  <a:lnTo>
                    <a:pt x="474726" y="198894"/>
                  </a:lnTo>
                  <a:lnTo>
                    <a:pt x="489204" y="198894"/>
                  </a:lnTo>
                  <a:lnTo>
                    <a:pt x="489204" y="183642"/>
                  </a:lnTo>
                  <a:close/>
                </a:path>
                <a:path w="489585" h="330200">
                  <a:moveTo>
                    <a:pt x="489204" y="153162"/>
                  </a:moveTo>
                  <a:lnTo>
                    <a:pt x="474726" y="153162"/>
                  </a:lnTo>
                  <a:lnTo>
                    <a:pt x="474726" y="168414"/>
                  </a:lnTo>
                  <a:lnTo>
                    <a:pt x="489204" y="168414"/>
                  </a:lnTo>
                  <a:lnTo>
                    <a:pt x="489204" y="153162"/>
                  </a:lnTo>
                  <a:close/>
                </a:path>
                <a:path w="489585" h="330200">
                  <a:moveTo>
                    <a:pt x="489204" y="122694"/>
                  </a:moveTo>
                  <a:lnTo>
                    <a:pt x="474726" y="122694"/>
                  </a:lnTo>
                  <a:lnTo>
                    <a:pt x="474726" y="137160"/>
                  </a:lnTo>
                  <a:lnTo>
                    <a:pt x="489204" y="137160"/>
                  </a:lnTo>
                  <a:lnTo>
                    <a:pt x="489204" y="122694"/>
                  </a:lnTo>
                  <a:close/>
                </a:path>
                <a:path w="489585" h="330200">
                  <a:moveTo>
                    <a:pt x="489204" y="91440"/>
                  </a:moveTo>
                  <a:lnTo>
                    <a:pt x="474726" y="91440"/>
                  </a:lnTo>
                  <a:lnTo>
                    <a:pt x="474726" y="107442"/>
                  </a:lnTo>
                  <a:lnTo>
                    <a:pt x="489204" y="107442"/>
                  </a:lnTo>
                  <a:lnTo>
                    <a:pt x="489204" y="91440"/>
                  </a:lnTo>
                  <a:close/>
                </a:path>
                <a:path w="489585" h="330200">
                  <a:moveTo>
                    <a:pt x="489204" y="61722"/>
                  </a:moveTo>
                  <a:lnTo>
                    <a:pt x="474726" y="61722"/>
                  </a:lnTo>
                  <a:lnTo>
                    <a:pt x="474726" y="76962"/>
                  </a:lnTo>
                  <a:lnTo>
                    <a:pt x="489204" y="76962"/>
                  </a:lnTo>
                  <a:lnTo>
                    <a:pt x="489204" y="61722"/>
                  </a:lnTo>
                  <a:close/>
                </a:path>
                <a:path w="489585" h="330200">
                  <a:moveTo>
                    <a:pt x="489204" y="31242"/>
                  </a:moveTo>
                  <a:lnTo>
                    <a:pt x="474726" y="31242"/>
                  </a:lnTo>
                  <a:lnTo>
                    <a:pt x="474726" y="45720"/>
                  </a:lnTo>
                  <a:lnTo>
                    <a:pt x="489204" y="45720"/>
                  </a:lnTo>
                  <a:lnTo>
                    <a:pt x="489204" y="31242"/>
                  </a:lnTo>
                  <a:close/>
                </a:path>
                <a:path w="489585" h="330200">
                  <a:moveTo>
                    <a:pt x="489204" y="0"/>
                  </a:moveTo>
                  <a:lnTo>
                    <a:pt x="474726" y="0"/>
                  </a:lnTo>
                  <a:lnTo>
                    <a:pt x="474726" y="15240"/>
                  </a:lnTo>
                  <a:lnTo>
                    <a:pt x="489204" y="15240"/>
                  </a:lnTo>
                  <a:lnTo>
                    <a:pt x="489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351781" y="6424421"/>
              <a:ext cx="443865" cy="15240"/>
            </a:xfrm>
            <a:custGeom>
              <a:avLst/>
              <a:gdLst/>
              <a:ahLst/>
              <a:cxnLst/>
              <a:rect l="l" t="t" r="r" b="b"/>
              <a:pathLst>
                <a:path w="443864" h="15239">
                  <a:moveTo>
                    <a:pt x="0" y="15239"/>
                  </a:moveTo>
                  <a:lnTo>
                    <a:pt x="0" y="0"/>
                  </a:lnTo>
                  <a:lnTo>
                    <a:pt x="15239" y="0"/>
                  </a:lnTo>
                  <a:lnTo>
                    <a:pt x="15239" y="15239"/>
                  </a:lnTo>
                  <a:lnTo>
                    <a:pt x="0" y="15239"/>
                  </a:lnTo>
                  <a:close/>
                </a:path>
                <a:path w="443864" h="15239">
                  <a:moveTo>
                    <a:pt x="30479" y="15239"/>
                  </a:moveTo>
                  <a:lnTo>
                    <a:pt x="30479" y="0"/>
                  </a:lnTo>
                  <a:lnTo>
                    <a:pt x="46481" y="0"/>
                  </a:lnTo>
                  <a:lnTo>
                    <a:pt x="46481" y="15239"/>
                  </a:lnTo>
                  <a:lnTo>
                    <a:pt x="30479" y="15239"/>
                  </a:lnTo>
                  <a:close/>
                </a:path>
                <a:path w="443864" h="15239">
                  <a:moveTo>
                    <a:pt x="60959" y="15239"/>
                  </a:moveTo>
                  <a:lnTo>
                    <a:pt x="60959" y="0"/>
                  </a:lnTo>
                  <a:lnTo>
                    <a:pt x="76199" y="0"/>
                  </a:lnTo>
                  <a:lnTo>
                    <a:pt x="76199" y="15239"/>
                  </a:lnTo>
                  <a:lnTo>
                    <a:pt x="60959" y="15239"/>
                  </a:lnTo>
                  <a:close/>
                </a:path>
                <a:path w="443864" h="15239">
                  <a:moveTo>
                    <a:pt x="92201" y="15239"/>
                  </a:moveTo>
                  <a:lnTo>
                    <a:pt x="92201" y="0"/>
                  </a:lnTo>
                  <a:lnTo>
                    <a:pt x="106679" y="0"/>
                  </a:lnTo>
                  <a:lnTo>
                    <a:pt x="106679" y="15239"/>
                  </a:lnTo>
                  <a:lnTo>
                    <a:pt x="92201" y="15239"/>
                  </a:lnTo>
                  <a:close/>
                </a:path>
                <a:path w="443864" h="15239">
                  <a:moveTo>
                    <a:pt x="122681" y="15239"/>
                  </a:moveTo>
                  <a:lnTo>
                    <a:pt x="122681" y="0"/>
                  </a:lnTo>
                  <a:lnTo>
                    <a:pt x="137921" y="0"/>
                  </a:lnTo>
                  <a:lnTo>
                    <a:pt x="137921" y="15239"/>
                  </a:lnTo>
                  <a:lnTo>
                    <a:pt x="122681" y="15239"/>
                  </a:lnTo>
                  <a:close/>
                </a:path>
                <a:path w="443864" h="15239">
                  <a:moveTo>
                    <a:pt x="152400" y="15239"/>
                  </a:moveTo>
                  <a:lnTo>
                    <a:pt x="152400" y="0"/>
                  </a:lnTo>
                  <a:lnTo>
                    <a:pt x="168401" y="0"/>
                  </a:lnTo>
                  <a:lnTo>
                    <a:pt x="168401" y="15239"/>
                  </a:lnTo>
                  <a:lnTo>
                    <a:pt x="152400" y="15239"/>
                  </a:lnTo>
                  <a:close/>
                </a:path>
                <a:path w="443864" h="15239">
                  <a:moveTo>
                    <a:pt x="183641" y="15239"/>
                  </a:moveTo>
                  <a:lnTo>
                    <a:pt x="183641" y="0"/>
                  </a:lnTo>
                  <a:lnTo>
                    <a:pt x="198881" y="0"/>
                  </a:lnTo>
                  <a:lnTo>
                    <a:pt x="198881" y="15239"/>
                  </a:lnTo>
                  <a:lnTo>
                    <a:pt x="183641" y="15239"/>
                  </a:lnTo>
                  <a:close/>
                </a:path>
                <a:path w="443864" h="15239">
                  <a:moveTo>
                    <a:pt x="214121" y="15239"/>
                  </a:moveTo>
                  <a:lnTo>
                    <a:pt x="214121" y="0"/>
                  </a:lnTo>
                  <a:lnTo>
                    <a:pt x="230123" y="0"/>
                  </a:lnTo>
                  <a:lnTo>
                    <a:pt x="230123" y="15239"/>
                  </a:lnTo>
                  <a:lnTo>
                    <a:pt x="214121" y="15239"/>
                  </a:lnTo>
                  <a:close/>
                </a:path>
                <a:path w="443864" h="15239">
                  <a:moveTo>
                    <a:pt x="244601" y="15239"/>
                  </a:moveTo>
                  <a:lnTo>
                    <a:pt x="244601" y="0"/>
                  </a:lnTo>
                  <a:lnTo>
                    <a:pt x="259841" y="0"/>
                  </a:lnTo>
                  <a:lnTo>
                    <a:pt x="259841" y="15239"/>
                  </a:lnTo>
                  <a:lnTo>
                    <a:pt x="244601" y="15239"/>
                  </a:lnTo>
                  <a:close/>
                </a:path>
                <a:path w="443864" h="15239">
                  <a:moveTo>
                    <a:pt x="275843" y="15239"/>
                  </a:moveTo>
                  <a:lnTo>
                    <a:pt x="275843" y="0"/>
                  </a:lnTo>
                  <a:lnTo>
                    <a:pt x="290321" y="0"/>
                  </a:lnTo>
                  <a:lnTo>
                    <a:pt x="290321" y="15239"/>
                  </a:lnTo>
                  <a:lnTo>
                    <a:pt x="275843" y="15239"/>
                  </a:lnTo>
                  <a:close/>
                </a:path>
                <a:path w="443864" h="15239">
                  <a:moveTo>
                    <a:pt x="306323" y="15239"/>
                  </a:moveTo>
                  <a:lnTo>
                    <a:pt x="306323" y="0"/>
                  </a:lnTo>
                  <a:lnTo>
                    <a:pt x="321563" y="0"/>
                  </a:lnTo>
                  <a:lnTo>
                    <a:pt x="321563" y="15239"/>
                  </a:lnTo>
                  <a:lnTo>
                    <a:pt x="306323" y="15239"/>
                  </a:lnTo>
                  <a:close/>
                </a:path>
                <a:path w="443864" h="15239">
                  <a:moveTo>
                    <a:pt x="336041" y="15239"/>
                  </a:moveTo>
                  <a:lnTo>
                    <a:pt x="336041" y="0"/>
                  </a:lnTo>
                  <a:lnTo>
                    <a:pt x="352043" y="0"/>
                  </a:lnTo>
                  <a:lnTo>
                    <a:pt x="352043" y="15239"/>
                  </a:lnTo>
                  <a:lnTo>
                    <a:pt x="336041" y="15239"/>
                  </a:lnTo>
                  <a:close/>
                </a:path>
                <a:path w="443864" h="15239">
                  <a:moveTo>
                    <a:pt x="367283" y="15239"/>
                  </a:moveTo>
                  <a:lnTo>
                    <a:pt x="367283" y="0"/>
                  </a:lnTo>
                  <a:lnTo>
                    <a:pt x="382523" y="0"/>
                  </a:lnTo>
                  <a:lnTo>
                    <a:pt x="382523" y="15239"/>
                  </a:lnTo>
                  <a:lnTo>
                    <a:pt x="367283" y="15239"/>
                  </a:lnTo>
                  <a:close/>
                </a:path>
                <a:path w="443864" h="15239">
                  <a:moveTo>
                    <a:pt x="397763" y="15239"/>
                  </a:moveTo>
                  <a:lnTo>
                    <a:pt x="397763" y="0"/>
                  </a:lnTo>
                  <a:lnTo>
                    <a:pt x="413003" y="0"/>
                  </a:lnTo>
                  <a:lnTo>
                    <a:pt x="413003" y="15239"/>
                  </a:lnTo>
                  <a:lnTo>
                    <a:pt x="397763" y="15239"/>
                  </a:lnTo>
                  <a:close/>
                </a:path>
                <a:path w="443864" h="15239">
                  <a:moveTo>
                    <a:pt x="428243" y="15239"/>
                  </a:moveTo>
                  <a:lnTo>
                    <a:pt x="428243" y="0"/>
                  </a:lnTo>
                  <a:lnTo>
                    <a:pt x="443483" y="0"/>
                  </a:lnTo>
                  <a:lnTo>
                    <a:pt x="443483" y="15239"/>
                  </a:lnTo>
                  <a:lnTo>
                    <a:pt x="428243" y="1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811268" y="6901433"/>
              <a:ext cx="489584" cy="330835"/>
            </a:xfrm>
            <a:custGeom>
              <a:avLst/>
              <a:gdLst/>
              <a:ahLst/>
              <a:cxnLst/>
              <a:rect l="l" t="t" r="r" b="b"/>
              <a:pathLst>
                <a:path w="489585" h="330834">
                  <a:moveTo>
                    <a:pt x="14478" y="275082"/>
                  </a:moveTo>
                  <a:lnTo>
                    <a:pt x="0" y="275082"/>
                  </a:lnTo>
                  <a:lnTo>
                    <a:pt x="0" y="291084"/>
                  </a:lnTo>
                  <a:lnTo>
                    <a:pt x="14478" y="291084"/>
                  </a:lnTo>
                  <a:lnTo>
                    <a:pt x="14478" y="275082"/>
                  </a:lnTo>
                  <a:close/>
                </a:path>
                <a:path w="489585" h="330834">
                  <a:moveTo>
                    <a:pt x="14478" y="245364"/>
                  </a:moveTo>
                  <a:lnTo>
                    <a:pt x="0" y="245364"/>
                  </a:lnTo>
                  <a:lnTo>
                    <a:pt x="0" y="260604"/>
                  </a:lnTo>
                  <a:lnTo>
                    <a:pt x="14478" y="260604"/>
                  </a:lnTo>
                  <a:lnTo>
                    <a:pt x="14478" y="245364"/>
                  </a:lnTo>
                  <a:close/>
                </a:path>
                <a:path w="489585" h="330834">
                  <a:moveTo>
                    <a:pt x="14478" y="214884"/>
                  </a:moveTo>
                  <a:lnTo>
                    <a:pt x="0" y="214884"/>
                  </a:lnTo>
                  <a:lnTo>
                    <a:pt x="0" y="229362"/>
                  </a:lnTo>
                  <a:lnTo>
                    <a:pt x="14478" y="229362"/>
                  </a:lnTo>
                  <a:lnTo>
                    <a:pt x="14478" y="214884"/>
                  </a:lnTo>
                  <a:close/>
                </a:path>
                <a:path w="489585" h="330834">
                  <a:moveTo>
                    <a:pt x="14478" y="183642"/>
                  </a:moveTo>
                  <a:lnTo>
                    <a:pt x="0" y="183642"/>
                  </a:lnTo>
                  <a:lnTo>
                    <a:pt x="0" y="198882"/>
                  </a:lnTo>
                  <a:lnTo>
                    <a:pt x="14478" y="198882"/>
                  </a:lnTo>
                  <a:lnTo>
                    <a:pt x="14478" y="183642"/>
                  </a:lnTo>
                  <a:close/>
                </a:path>
                <a:path w="489585" h="330834">
                  <a:moveTo>
                    <a:pt x="14478" y="153174"/>
                  </a:moveTo>
                  <a:lnTo>
                    <a:pt x="0" y="153174"/>
                  </a:lnTo>
                  <a:lnTo>
                    <a:pt x="0" y="169164"/>
                  </a:lnTo>
                  <a:lnTo>
                    <a:pt x="14478" y="169164"/>
                  </a:lnTo>
                  <a:lnTo>
                    <a:pt x="14478" y="153174"/>
                  </a:lnTo>
                  <a:close/>
                </a:path>
                <a:path w="489585" h="330834">
                  <a:moveTo>
                    <a:pt x="14478" y="123444"/>
                  </a:moveTo>
                  <a:lnTo>
                    <a:pt x="0" y="123444"/>
                  </a:lnTo>
                  <a:lnTo>
                    <a:pt x="0" y="137922"/>
                  </a:lnTo>
                  <a:lnTo>
                    <a:pt x="14478" y="137922"/>
                  </a:lnTo>
                  <a:lnTo>
                    <a:pt x="14478" y="123444"/>
                  </a:lnTo>
                  <a:close/>
                </a:path>
                <a:path w="489585" h="330834">
                  <a:moveTo>
                    <a:pt x="14478" y="92202"/>
                  </a:moveTo>
                  <a:lnTo>
                    <a:pt x="0" y="92202"/>
                  </a:lnTo>
                  <a:lnTo>
                    <a:pt x="0" y="107442"/>
                  </a:lnTo>
                  <a:lnTo>
                    <a:pt x="14478" y="107442"/>
                  </a:lnTo>
                  <a:lnTo>
                    <a:pt x="14478" y="92202"/>
                  </a:lnTo>
                  <a:close/>
                </a:path>
                <a:path w="489585" h="330834">
                  <a:moveTo>
                    <a:pt x="14478" y="61722"/>
                  </a:moveTo>
                  <a:lnTo>
                    <a:pt x="0" y="61722"/>
                  </a:lnTo>
                  <a:lnTo>
                    <a:pt x="0" y="76962"/>
                  </a:lnTo>
                  <a:lnTo>
                    <a:pt x="14478" y="76962"/>
                  </a:lnTo>
                  <a:lnTo>
                    <a:pt x="14478" y="61722"/>
                  </a:lnTo>
                  <a:close/>
                </a:path>
                <a:path w="489585" h="330834">
                  <a:moveTo>
                    <a:pt x="14478" y="31242"/>
                  </a:moveTo>
                  <a:lnTo>
                    <a:pt x="0" y="31242"/>
                  </a:lnTo>
                  <a:lnTo>
                    <a:pt x="0" y="45720"/>
                  </a:lnTo>
                  <a:lnTo>
                    <a:pt x="14478" y="45720"/>
                  </a:lnTo>
                  <a:lnTo>
                    <a:pt x="14478" y="31242"/>
                  </a:lnTo>
                  <a:close/>
                </a:path>
                <a:path w="489585" h="330834">
                  <a:moveTo>
                    <a:pt x="14478" y="0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14478" y="16002"/>
                  </a:lnTo>
                  <a:lnTo>
                    <a:pt x="14478" y="0"/>
                  </a:lnTo>
                  <a:close/>
                </a:path>
                <a:path w="489585" h="330834">
                  <a:moveTo>
                    <a:pt x="29718" y="314706"/>
                  </a:moveTo>
                  <a:lnTo>
                    <a:pt x="14478" y="314706"/>
                  </a:lnTo>
                  <a:lnTo>
                    <a:pt x="14478" y="306324"/>
                  </a:lnTo>
                  <a:lnTo>
                    <a:pt x="0" y="306324"/>
                  </a:lnTo>
                  <a:lnTo>
                    <a:pt x="0" y="320802"/>
                  </a:lnTo>
                  <a:lnTo>
                    <a:pt x="14478" y="320802"/>
                  </a:lnTo>
                  <a:lnTo>
                    <a:pt x="14478" y="330708"/>
                  </a:lnTo>
                  <a:lnTo>
                    <a:pt x="29718" y="330708"/>
                  </a:lnTo>
                  <a:lnTo>
                    <a:pt x="29718" y="314706"/>
                  </a:lnTo>
                  <a:close/>
                </a:path>
                <a:path w="489585" h="330834">
                  <a:moveTo>
                    <a:pt x="60198" y="314706"/>
                  </a:moveTo>
                  <a:lnTo>
                    <a:pt x="45720" y="314706"/>
                  </a:lnTo>
                  <a:lnTo>
                    <a:pt x="45720" y="330708"/>
                  </a:lnTo>
                  <a:lnTo>
                    <a:pt x="60198" y="330708"/>
                  </a:lnTo>
                  <a:lnTo>
                    <a:pt x="60198" y="314706"/>
                  </a:lnTo>
                  <a:close/>
                </a:path>
                <a:path w="489585" h="330834">
                  <a:moveTo>
                    <a:pt x="91440" y="314706"/>
                  </a:moveTo>
                  <a:lnTo>
                    <a:pt x="76200" y="314706"/>
                  </a:lnTo>
                  <a:lnTo>
                    <a:pt x="76200" y="330708"/>
                  </a:lnTo>
                  <a:lnTo>
                    <a:pt x="91440" y="330708"/>
                  </a:lnTo>
                  <a:lnTo>
                    <a:pt x="91440" y="314706"/>
                  </a:lnTo>
                  <a:close/>
                </a:path>
                <a:path w="489585" h="330834">
                  <a:moveTo>
                    <a:pt x="121920" y="314706"/>
                  </a:moveTo>
                  <a:lnTo>
                    <a:pt x="105918" y="314706"/>
                  </a:lnTo>
                  <a:lnTo>
                    <a:pt x="105918" y="330708"/>
                  </a:lnTo>
                  <a:lnTo>
                    <a:pt x="121920" y="330708"/>
                  </a:lnTo>
                  <a:lnTo>
                    <a:pt x="121920" y="314706"/>
                  </a:lnTo>
                  <a:close/>
                </a:path>
                <a:path w="489585" h="330834">
                  <a:moveTo>
                    <a:pt x="152400" y="314706"/>
                  </a:moveTo>
                  <a:lnTo>
                    <a:pt x="137160" y="314706"/>
                  </a:lnTo>
                  <a:lnTo>
                    <a:pt x="137160" y="330708"/>
                  </a:lnTo>
                  <a:lnTo>
                    <a:pt x="152400" y="330708"/>
                  </a:lnTo>
                  <a:lnTo>
                    <a:pt x="152400" y="314706"/>
                  </a:lnTo>
                  <a:close/>
                </a:path>
                <a:path w="489585" h="330834">
                  <a:moveTo>
                    <a:pt x="183642" y="314706"/>
                  </a:moveTo>
                  <a:lnTo>
                    <a:pt x="167640" y="314706"/>
                  </a:lnTo>
                  <a:lnTo>
                    <a:pt x="167640" y="330708"/>
                  </a:lnTo>
                  <a:lnTo>
                    <a:pt x="183642" y="330708"/>
                  </a:lnTo>
                  <a:lnTo>
                    <a:pt x="183642" y="314706"/>
                  </a:lnTo>
                  <a:close/>
                </a:path>
                <a:path w="489585" h="330834">
                  <a:moveTo>
                    <a:pt x="213360" y="314706"/>
                  </a:moveTo>
                  <a:lnTo>
                    <a:pt x="198120" y="314706"/>
                  </a:lnTo>
                  <a:lnTo>
                    <a:pt x="198120" y="330708"/>
                  </a:lnTo>
                  <a:lnTo>
                    <a:pt x="213360" y="330708"/>
                  </a:lnTo>
                  <a:lnTo>
                    <a:pt x="213360" y="314706"/>
                  </a:lnTo>
                  <a:close/>
                </a:path>
                <a:path w="489585" h="330834">
                  <a:moveTo>
                    <a:pt x="243840" y="314706"/>
                  </a:moveTo>
                  <a:lnTo>
                    <a:pt x="229362" y="314706"/>
                  </a:lnTo>
                  <a:lnTo>
                    <a:pt x="229362" y="330708"/>
                  </a:lnTo>
                  <a:lnTo>
                    <a:pt x="243840" y="330708"/>
                  </a:lnTo>
                  <a:lnTo>
                    <a:pt x="243840" y="314706"/>
                  </a:lnTo>
                  <a:close/>
                </a:path>
                <a:path w="489585" h="330834">
                  <a:moveTo>
                    <a:pt x="275082" y="314706"/>
                  </a:moveTo>
                  <a:lnTo>
                    <a:pt x="259842" y="314706"/>
                  </a:lnTo>
                  <a:lnTo>
                    <a:pt x="259842" y="330708"/>
                  </a:lnTo>
                  <a:lnTo>
                    <a:pt x="275082" y="330708"/>
                  </a:lnTo>
                  <a:lnTo>
                    <a:pt x="275082" y="314706"/>
                  </a:lnTo>
                  <a:close/>
                </a:path>
                <a:path w="489585" h="330834">
                  <a:moveTo>
                    <a:pt x="305562" y="314706"/>
                  </a:moveTo>
                  <a:lnTo>
                    <a:pt x="289560" y="314706"/>
                  </a:lnTo>
                  <a:lnTo>
                    <a:pt x="289560" y="330708"/>
                  </a:lnTo>
                  <a:lnTo>
                    <a:pt x="305562" y="330708"/>
                  </a:lnTo>
                  <a:lnTo>
                    <a:pt x="305562" y="314706"/>
                  </a:lnTo>
                  <a:close/>
                </a:path>
                <a:path w="489585" h="330834">
                  <a:moveTo>
                    <a:pt x="336042" y="314706"/>
                  </a:moveTo>
                  <a:lnTo>
                    <a:pt x="320802" y="314706"/>
                  </a:lnTo>
                  <a:lnTo>
                    <a:pt x="320802" y="330708"/>
                  </a:lnTo>
                  <a:lnTo>
                    <a:pt x="336042" y="330708"/>
                  </a:lnTo>
                  <a:lnTo>
                    <a:pt x="336042" y="314706"/>
                  </a:lnTo>
                  <a:close/>
                </a:path>
                <a:path w="489585" h="330834">
                  <a:moveTo>
                    <a:pt x="366522" y="314706"/>
                  </a:moveTo>
                  <a:lnTo>
                    <a:pt x="351282" y="314706"/>
                  </a:lnTo>
                  <a:lnTo>
                    <a:pt x="351282" y="330708"/>
                  </a:lnTo>
                  <a:lnTo>
                    <a:pt x="366522" y="330708"/>
                  </a:lnTo>
                  <a:lnTo>
                    <a:pt x="366522" y="314706"/>
                  </a:lnTo>
                  <a:close/>
                </a:path>
                <a:path w="489585" h="330834">
                  <a:moveTo>
                    <a:pt x="397002" y="314706"/>
                  </a:moveTo>
                  <a:lnTo>
                    <a:pt x="381762" y="314706"/>
                  </a:lnTo>
                  <a:lnTo>
                    <a:pt x="381762" y="330708"/>
                  </a:lnTo>
                  <a:lnTo>
                    <a:pt x="397002" y="330708"/>
                  </a:lnTo>
                  <a:lnTo>
                    <a:pt x="397002" y="314706"/>
                  </a:lnTo>
                  <a:close/>
                </a:path>
                <a:path w="489585" h="330834">
                  <a:moveTo>
                    <a:pt x="427482" y="314706"/>
                  </a:moveTo>
                  <a:lnTo>
                    <a:pt x="413004" y="314706"/>
                  </a:lnTo>
                  <a:lnTo>
                    <a:pt x="413004" y="330708"/>
                  </a:lnTo>
                  <a:lnTo>
                    <a:pt x="427482" y="330708"/>
                  </a:lnTo>
                  <a:lnTo>
                    <a:pt x="427482" y="314706"/>
                  </a:lnTo>
                  <a:close/>
                </a:path>
                <a:path w="489585" h="330834">
                  <a:moveTo>
                    <a:pt x="458724" y="314706"/>
                  </a:moveTo>
                  <a:lnTo>
                    <a:pt x="442722" y="314706"/>
                  </a:lnTo>
                  <a:lnTo>
                    <a:pt x="442722" y="330708"/>
                  </a:lnTo>
                  <a:lnTo>
                    <a:pt x="458724" y="330708"/>
                  </a:lnTo>
                  <a:lnTo>
                    <a:pt x="458724" y="314706"/>
                  </a:lnTo>
                  <a:close/>
                </a:path>
                <a:path w="489585" h="330834">
                  <a:moveTo>
                    <a:pt x="489204" y="306324"/>
                  </a:moveTo>
                  <a:lnTo>
                    <a:pt x="473202" y="306324"/>
                  </a:lnTo>
                  <a:lnTo>
                    <a:pt x="473202" y="320802"/>
                  </a:lnTo>
                  <a:lnTo>
                    <a:pt x="489204" y="320802"/>
                  </a:lnTo>
                  <a:lnTo>
                    <a:pt x="489204" y="306324"/>
                  </a:lnTo>
                  <a:close/>
                </a:path>
                <a:path w="489585" h="330834">
                  <a:moveTo>
                    <a:pt x="489204" y="275082"/>
                  </a:moveTo>
                  <a:lnTo>
                    <a:pt x="473202" y="275082"/>
                  </a:lnTo>
                  <a:lnTo>
                    <a:pt x="473202" y="291084"/>
                  </a:lnTo>
                  <a:lnTo>
                    <a:pt x="489204" y="291084"/>
                  </a:lnTo>
                  <a:lnTo>
                    <a:pt x="489204" y="275082"/>
                  </a:lnTo>
                  <a:close/>
                </a:path>
                <a:path w="489585" h="330834">
                  <a:moveTo>
                    <a:pt x="489204" y="245364"/>
                  </a:moveTo>
                  <a:lnTo>
                    <a:pt x="473202" y="245364"/>
                  </a:lnTo>
                  <a:lnTo>
                    <a:pt x="473202" y="260604"/>
                  </a:lnTo>
                  <a:lnTo>
                    <a:pt x="489204" y="260604"/>
                  </a:lnTo>
                  <a:lnTo>
                    <a:pt x="489204" y="245364"/>
                  </a:lnTo>
                  <a:close/>
                </a:path>
                <a:path w="489585" h="330834">
                  <a:moveTo>
                    <a:pt x="489204" y="214884"/>
                  </a:moveTo>
                  <a:lnTo>
                    <a:pt x="473202" y="214884"/>
                  </a:lnTo>
                  <a:lnTo>
                    <a:pt x="473202" y="229362"/>
                  </a:lnTo>
                  <a:lnTo>
                    <a:pt x="489204" y="229362"/>
                  </a:lnTo>
                  <a:lnTo>
                    <a:pt x="489204" y="214884"/>
                  </a:lnTo>
                  <a:close/>
                </a:path>
                <a:path w="489585" h="330834">
                  <a:moveTo>
                    <a:pt x="489204" y="183642"/>
                  </a:moveTo>
                  <a:lnTo>
                    <a:pt x="473202" y="183642"/>
                  </a:lnTo>
                  <a:lnTo>
                    <a:pt x="473202" y="198882"/>
                  </a:lnTo>
                  <a:lnTo>
                    <a:pt x="489204" y="198882"/>
                  </a:lnTo>
                  <a:lnTo>
                    <a:pt x="489204" y="183642"/>
                  </a:lnTo>
                  <a:close/>
                </a:path>
                <a:path w="489585" h="330834">
                  <a:moveTo>
                    <a:pt x="489204" y="153174"/>
                  </a:moveTo>
                  <a:lnTo>
                    <a:pt x="473202" y="153174"/>
                  </a:lnTo>
                  <a:lnTo>
                    <a:pt x="473202" y="169164"/>
                  </a:lnTo>
                  <a:lnTo>
                    <a:pt x="489204" y="169164"/>
                  </a:lnTo>
                  <a:lnTo>
                    <a:pt x="489204" y="153174"/>
                  </a:lnTo>
                  <a:close/>
                </a:path>
                <a:path w="489585" h="330834">
                  <a:moveTo>
                    <a:pt x="489204" y="123444"/>
                  </a:moveTo>
                  <a:lnTo>
                    <a:pt x="473202" y="123444"/>
                  </a:lnTo>
                  <a:lnTo>
                    <a:pt x="473202" y="137922"/>
                  </a:lnTo>
                  <a:lnTo>
                    <a:pt x="489204" y="137922"/>
                  </a:lnTo>
                  <a:lnTo>
                    <a:pt x="489204" y="123444"/>
                  </a:lnTo>
                  <a:close/>
                </a:path>
                <a:path w="489585" h="330834">
                  <a:moveTo>
                    <a:pt x="489204" y="92202"/>
                  </a:moveTo>
                  <a:lnTo>
                    <a:pt x="473202" y="92202"/>
                  </a:lnTo>
                  <a:lnTo>
                    <a:pt x="473202" y="107442"/>
                  </a:lnTo>
                  <a:lnTo>
                    <a:pt x="489204" y="107442"/>
                  </a:lnTo>
                  <a:lnTo>
                    <a:pt x="489204" y="92202"/>
                  </a:lnTo>
                  <a:close/>
                </a:path>
                <a:path w="489585" h="330834">
                  <a:moveTo>
                    <a:pt x="489204" y="61722"/>
                  </a:moveTo>
                  <a:lnTo>
                    <a:pt x="473202" y="61722"/>
                  </a:lnTo>
                  <a:lnTo>
                    <a:pt x="473202" y="76962"/>
                  </a:lnTo>
                  <a:lnTo>
                    <a:pt x="489204" y="76962"/>
                  </a:lnTo>
                  <a:lnTo>
                    <a:pt x="489204" y="61722"/>
                  </a:lnTo>
                  <a:close/>
                </a:path>
                <a:path w="489585" h="330834">
                  <a:moveTo>
                    <a:pt x="489204" y="31242"/>
                  </a:moveTo>
                  <a:lnTo>
                    <a:pt x="473202" y="31242"/>
                  </a:lnTo>
                  <a:lnTo>
                    <a:pt x="473202" y="45720"/>
                  </a:lnTo>
                  <a:lnTo>
                    <a:pt x="489204" y="45720"/>
                  </a:lnTo>
                  <a:lnTo>
                    <a:pt x="489204" y="31242"/>
                  </a:lnTo>
                  <a:close/>
                </a:path>
                <a:path w="489585" h="330834">
                  <a:moveTo>
                    <a:pt x="489204" y="0"/>
                  </a:moveTo>
                  <a:lnTo>
                    <a:pt x="473202" y="0"/>
                  </a:lnTo>
                  <a:lnTo>
                    <a:pt x="473202" y="16002"/>
                  </a:lnTo>
                  <a:lnTo>
                    <a:pt x="489204" y="16002"/>
                  </a:lnTo>
                  <a:lnTo>
                    <a:pt x="489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825745" y="7216139"/>
              <a:ext cx="444500" cy="16510"/>
            </a:xfrm>
            <a:custGeom>
              <a:avLst/>
              <a:gdLst/>
              <a:ahLst/>
              <a:cxnLst/>
              <a:rect l="l" t="t" r="r" b="b"/>
              <a:pathLst>
                <a:path w="444500" h="16509">
                  <a:moveTo>
                    <a:pt x="0" y="16001"/>
                  </a:moveTo>
                  <a:lnTo>
                    <a:pt x="0" y="0"/>
                  </a:lnTo>
                  <a:lnTo>
                    <a:pt x="15239" y="0"/>
                  </a:lnTo>
                  <a:lnTo>
                    <a:pt x="15239" y="16001"/>
                  </a:lnTo>
                  <a:lnTo>
                    <a:pt x="0" y="16001"/>
                  </a:lnTo>
                  <a:close/>
                </a:path>
                <a:path w="444500" h="16509">
                  <a:moveTo>
                    <a:pt x="31241" y="16001"/>
                  </a:moveTo>
                  <a:lnTo>
                    <a:pt x="31241" y="0"/>
                  </a:lnTo>
                  <a:lnTo>
                    <a:pt x="45719" y="0"/>
                  </a:lnTo>
                  <a:lnTo>
                    <a:pt x="45719" y="16001"/>
                  </a:lnTo>
                  <a:lnTo>
                    <a:pt x="31241" y="16001"/>
                  </a:lnTo>
                  <a:close/>
                </a:path>
                <a:path w="444500" h="16509">
                  <a:moveTo>
                    <a:pt x="61721" y="16001"/>
                  </a:moveTo>
                  <a:lnTo>
                    <a:pt x="61721" y="0"/>
                  </a:lnTo>
                  <a:lnTo>
                    <a:pt x="76961" y="0"/>
                  </a:lnTo>
                  <a:lnTo>
                    <a:pt x="76961" y="16001"/>
                  </a:lnTo>
                  <a:lnTo>
                    <a:pt x="61721" y="16001"/>
                  </a:lnTo>
                  <a:close/>
                </a:path>
                <a:path w="444500" h="16509">
                  <a:moveTo>
                    <a:pt x="91439" y="16001"/>
                  </a:moveTo>
                  <a:lnTo>
                    <a:pt x="91439" y="0"/>
                  </a:lnTo>
                  <a:lnTo>
                    <a:pt x="107441" y="0"/>
                  </a:lnTo>
                  <a:lnTo>
                    <a:pt x="107441" y="16001"/>
                  </a:lnTo>
                  <a:lnTo>
                    <a:pt x="91439" y="16001"/>
                  </a:lnTo>
                  <a:close/>
                </a:path>
                <a:path w="444500" h="16509">
                  <a:moveTo>
                    <a:pt x="122681" y="16001"/>
                  </a:moveTo>
                  <a:lnTo>
                    <a:pt x="122681" y="0"/>
                  </a:lnTo>
                  <a:lnTo>
                    <a:pt x="137921" y="0"/>
                  </a:lnTo>
                  <a:lnTo>
                    <a:pt x="137921" y="16001"/>
                  </a:lnTo>
                  <a:lnTo>
                    <a:pt x="122681" y="16001"/>
                  </a:lnTo>
                  <a:close/>
                </a:path>
                <a:path w="444500" h="16509">
                  <a:moveTo>
                    <a:pt x="153162" y="16001"/>
                  </a:moveTo>
                  <a:lnTo>
                    <a:pt x="153162" y="0"/>
                  </a:lnTo>
                  <a:lnTo>
                    <a:pt x="169163" y="0"/>
                  </a:lnTo>
                  <a:lnTo>
                    <a:pt x="169163" y="16001"/>
                  </a:lnTo>
                  <a:lnTo>
                    <a:pt x="153162" y="16001"/>
                  </a:lnTo>
                  <a:close/>
                </a:path>
                <a:path w="444500" h="16509">
                  <a:moveTo>
                    <a:pt x="183641" y="16001"/>
                  </a:moveTo>
                  <a:lnTo>
                    <a:pt x="183641" y="0"/>
                  </a:lnTo>
                  <a:lnTo>
                    <a:pt x="198881" y="0"/>
                  </a:lnTo>
                  <a:lnTo>
                    <a:pt x="198881" y="16001"/>
                  </a:lnTo>
                  <a:lnTo>
                    <a:pt x="183641" y="16001"/>
                  </a:lnTo>
                  <a:close/>
                </a:path>
                <a:path w="444500" h="16509">
                  <a:moveTo>
                    <a:pt x="214883" y="16001"/>
                  </a:moveTo>
                  <a:lnTo>
                    <a:pt x="214883" y="0"/>
                  </a:lnTo>
                  <a:lnTo>
                    <a:pt x="229361" y="0"/>
                  </a:lnTo>
                  <a:lnTo>
                    <a:pt x="229361" y="16001"/>
                  </a:lnTo>
                  <a:lnTo>
                    <a:pt x="214883" y="16001"/>
                  </a:lnTo>
                  <a:close/>
                </a:path>
                <a:path w="444500" h="16509">
                  <a:moveTo>
                    <a:pt x="245363" y="16001"/>
                  </a:moveTo>
                  <a:lnTo>
                    <a:pt x="245363" y="0"/>
                  </a:lnTo>
                  <a:lnTo>
                    <a:pt x="260603" y="0"/>
                  </a:lnTo>
                  <a:lnTo>
                    <a:pt x="260603" y="16001"/>
                  </a:lnTo>
                  <a:lnTo>
                    <a:pt x="245363" y="16001"/>
                  </a:lnTo>
                  <a:close/>
                </a:path>
                <a:path w="444500" h="16509">
                  <a:moveTo>
                    <a:pt x="275081" y="16001"/>
                  </a:moveTo>
                  <a:lnTo>
                    <a:pt x="275081" y="0"/>
                  </a:lnTo>
                  <a:lnTo>
                    <a:pt x="291083" y="0"/>
                  </a:lnTo>
                  <a:lnTo>
                    <a:pt x="291083" y="16001"/>
                  </a:lnTo>
                  <a:lnTo>
                    <a:pt x="275081" y="16001"/>
                  </a:lnTo>
                  <a:close/>
                </a:path>
                <a:path w="444500" h="16509">
                  <a:moveTo>
                    <a:pt x="306324" y="16001"/>
                  </a:moveTo>
                  <a:lnTo>
                    <a:pt x="306324" y="0"/>
                  </a:lnTo>
                  <a:lnTo>
                    <a:pt x="321563" y="0"/>
                  </a:lnTo>
                  <a:lnTo>
                    <a:pt x="321563" y="16001"/>
                  </a:lnTo>
                  <a:lnTo>
                    <a:pt x="306324" y="16001"/>
                  </a:lnTo>
                  <a:close/>
                </a:path>
                <a:path w="444500" h="16509">
                  <a:moveTo>
                    <a:pt x="336803" y="16001"/>
                  </a:moveTo>
                  <a:lnTo>
                    <a:pt x="336803" y="0"/>
                  </a:lnTo>
                  <a:lnTo>
                    <a:pt x="352043" y="0"/>
                  </a:lnTo>
                  <a:lnTo>
                    <a:pt x="352043" y="16001"/>
                  </a:lnTo>
                  <a:lnTo>
                    <a:pt x="336803" y="16001"/>
                  </a:lnTo>
                  <a:close/>
                </a:path>
                <a:path w="444500" h="16509">
                  <a:moveTo>
                    <a:pt x="367283" y="16001"/>
                  </a:moveTo>
                  <a:lnTo>
                    <a:pt x="367283" y="0"/>
                  </a:lnTo>
                  <a:lnTo>
                    <a:pt x="382523" y="0"/>
                  </a:lnTo>
                  <a:lnTo>
                    <a:pt x="382523" y="16001"/>
                  </a:lnTo>
                  <a:lnTo>
                    <a:pt x="367283" y="16001"/>
                  </a:lnTo>
                  <a:close/>
                </a:path>
                <a:path w="444500" h="16509">
                  <a:moveTo>
                    <a:pt x="398525" y="16001"/>
                  </a:moveTo>
                  <a:lnTo>
                    <a:pt x="398525" y="0"/>
                  </a:lnTo>
                  <a:lnTo>
                    <a:pt x="413003" y="0"/>
                  </a:lnTo>
                  <a:lnTo>
                    <a:pt x="413003" y="16001"/>
                  </a:lnTo>
                  <a:lnTo>
                    <a:pt x="398525" y="16001"/>
                  </a:lnTo>
                  <a:close/>
                </a:path>
                <a:path w="444500" h="16509">
                  <a:moveTo>
                    <a:pt x="428243" y="16001"/>
                  </a:moveTo>
                  <a:lnTo>
                    <a:pt x="428243" y="0"/>
                  </a:lnTo>
                  <a:lnTo>
                    <a:pt x="444245" y="0"/>
                  </a:lnTo>
                  <a:lnTo>
                    <a:pt x="444245" y="16001"/>
                  </a:lnTo>
                  <a:lnTo>
                    <a:pt x="428243" y="16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284470" y="6440423"/>
              <a:ext cx="1438910" cy="782320"/>
            </a:xfrm>
            <a:custGeom>
              <a:avLst/>
              <a:gdLst/>
              <a:ahLst/>
              <a:cxnLst/>
              <a:rect l="l" t="t" r="r" b="b"/>
              <a:pathLst>
                <a:path w="1438909" h="782320">
                  <a:moveTo>
                    <a:pt x="16002" y="275082"/>
                  </a:moveTo>
                  <a:lnTo>
                    <a:pt x="0" y="275082"/>
                  </a:lnTo>
                  <a:lnTo>
                    <a:pt x="0" y="290322"/>
                  </a:lnTo>
                  <a:lnTo>
                    <a:pt x="16002" y="290322"/>
                  </a:lnTo>
                  <a:lnTo>
                    <a:pt x="16002" y="275082"/>
                  </a:lnTo>
                  <a:close/>
                </a:path>
                <a:path w="1438909" h="782320">
                  <a:moveTo>
                    <a:pt x="16002" y="244602"/>
                  </a:moveTo>
                  <a:lnTo>
                    <a:pt x="0" y="244602"/>
                  </a:lnTo>
                  <a:lnTo>
                    <a:pt x="0" y="260604"/>
                  </a:lnTo>
                  <a:lnTo>
                    <a:pt x="16002" y="260604"/>
                  </a:lnTo>
                  <a:lnTo>
                    <a:pt x="16002" y="244602"/>
                  </a:lnTo>
                  <a:close/>
                </a:path>
                <a:path w="1438909" h="782320">
                  <a:moveTo>
                    <a:pt x="16002" y="214884"/>
                  </a:moveTo>
                  <a:lnTo>
                    <a:pt x="0" y="214884"/>
                  </a:lnTo>
                  <a:lnTo>
                    <a:pt x="0" y="229362"/>
                  </a:lnTo>
                  <a:lnTo>
                    <a:pt x="16002" y="229362"/>
                  </a:lnTo>
                  <a:lnTo>
                    <a:pt x="16002" y="214884"/>
                  </a:lnTo>
                  <a:close/>
                </a:path>
                <a:path w="1438909" h="782320">
                  <a:moveTo>
                    <a:pt x="16002" y="183642"/>
                  </a:moveTo>
                  <a:lnTo>
                    <a:pt x="0" y="183642"/>
                  </a:lnTo>
                  <a:lnTo>
                    <a:pt x="0" y="198882"/>
                  </a:lnTo>
                  <a:lnTo>
                    <a:pt x="16002" y="198882"/>
                  </a:lnTo>
                  <a:lnTo>
                    <a:pt x="16002" y="183642"/>
                  </a:lnTo>
                  <a:close/>
                </a:path>
                <a:path w="1438909" h="782320">
                  <a:moveTo>
                    <a:pt x="16002" y="153162"/>
                  </a:moveTo>
                  <a:lnTo>
                    <a:pt x="0" y="153162"/>
                  </a:lnTo>
                  <a:lnTo>
                    <a:pt x="0" y="168402"/>
                  </a:lnTo>
                  <a:lnTo>
                    <a:pt x="16002" y="168402"/>
                  </a:lnTo>
                  <a:lnTo>
                    <a:pt x="16002" y="153162"/>
                  </a:lnTo>
                  <a:close/>
                </a:path>
                <a:path w="1438909" h="782320">
                  <a:moveTo>
                    <a:pt x="16002" y="122682"/>
                  </a:moveTo>
                  <a:lnTo>
                    <a:pt x="0" y="122682"/>
                  </a:lnTo>
                  <a:lnTo>
                    <a:pt x="0" y="137160"/>
                  </a:lnTo>
                  <a:lnTo>
                    <a:pt x="16002" y="137160"/>
                  </a:lnTo>
                  <a:lnTo>
                    <a:pt x="16002" y="122682"/>
                  </a:lnTo>
                  <a:close/>
                </a:path>
                <a:path w="1438909" h="782320">
                  <a:moveTo>
                    <a:pt x="16002" y="91452"/>
                  </a:moveTo>
                  <a:lnTo>
                    <a:pt x="0" y="91452"/>
                  </a:lnTo>
                  <a:lnTo>
                    <a:pt x="0" y="107454"/>
                  </a:lnTo>
                  <a:lnTo>
                    <a:pt x="16002" y="107454"/>
                  </a:lnTo>
                  <a:lnTo>
                    <a:pt x="16002" y="91452"/>
                  </a:lnTo>
                  <a:close/>
                </a:path>
                <a:path w="1438909" h="782320">
                  <a:moveTo>
                    <a:pt x="16002" y="61722"/>
                  </a:moveTo>
                  <a:lnTo>
                    <a:pt x="0" y="61722"/>
                  </a:lnTo>
                  <a:lnTo>
                    <a:pt x="0" y="76962"/>
                  </a:lnTo>
                  <a:lnTo>
                    <a:pt x="16002" y="76962"/>
                  </a:lnTo>
                  <a:lnTo>
                    <a:pt x="16002" y="61722"/>
                  </a:lnTo>
                  <a:close/>
                </a:path>
                <a:path w="1438909" h="782320">
                  <a:moveTo>
                    <a:pt x="16002" y="31254"/>
                  </a:moveTo>
                  <a:lnTo>
                    <a:pt x="0" y="31254"/>
                  </a:lnTo>
                  <a:lnTo>
                    <a:pt x="0" y="45720"/>
                  </a:lnTo>
                  <a:lnTo>
                    <a:pt x="16002" y="45720"/>
                  </a:lnTo>
                  <a:lnTo>
                    <a:pt x="16002" y="31254"/>
                  </a:lnTo>
                  <a:close/>
                </a:path>
                <a:path w="1438909" h="782320">
                  <a:moveTo>
                    <a:pt x="31242" y="762"/>
                  </a:moveTo>
                  <a:lnTo>
                    <a:pt x="16002" y="762"/>
                  </a:lnTo>
                  <a:lnTo>
                    <a:pt x="1600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16002" y="15240"/>
                  </a:lnTo>
                  <a:lnTo>
                    <a:pt x="16002" y="16764"/>
                  </a:lnTo>
                  <a:lnTo>
                    <a:pt x="31242" y="16764"/>
                  </a:lnTo>
                  <a:lnTo>
                    <a:pt x="31242" y="762"/>
                  </a:lnTo>
                  <a:close/>
                </a:path>
                <a:path w="1438909" h="782320">
                  <a:moveTo>
                    <a:pt x="61722" y="762"/>
                  </a:moveTo>
                  <a:lnTo>
                    <a:pt x="45720" y="762"/>
                  </a:lnTo>
                  <a:lnTo>
                    <a:pt x="45720" y="16764"/>
                  </a:lnTo>
                  <a:lnTo>
                    <a:pt x="61722" y="16764"/>
                  </a:lnTo>
                  <a:lnTo>
                    <a:pt x="61722" y="762"/>
                  </a:lnTo>
                  <a:close/>
                </a:path>
                <a:path w="1438909" h="782320">
                  <a:moveTo>
                    <a:pt x="92202" y="762"/>
                  </a:moveTo>
                  <a:lnTo>
                    <a:pt x="76962" y="762"/>
                  </a:lnTo>
                  <a:lnTo>
                    <a:pt x="76962" y="16764"/>
                  </a:lnTo>
                  <a:lnTo>
                    <a:pt x="92202" y="16764"/>
                  </a:lnTo>
                  <a:lnTo>
                    <a:pt x="92202" y="762"/>
                  </a:lnTo>
                  <a:close/>
                </a:path>
                <a:path w="1438909" h="782320">
                  <a:moveTo>
                    <a:pt x="123444" y="762"/>
                  </a:moveTo>
                  <a:lnTo>
                    <a:pt x="107442" y="762"/>
                  </a:lnTo>
                  <a:lnTo>
                    <a:pt x="107442" y="16764"/>
                  </a:lnTo>
                  <a:lnTo>
                    <a:pt x="123444" y="16764"/>
                  </a:lnTo>
                  <a:lnTo>
                    <a:pt x="123444" y="762"/>
                  </a:lnTo>
                  <a:close/>
                </a:path>
                <a:path w="1438909" h="782320">
                  <a:moveTo>
                    <a:pt x="153162" y="762"/>
                  </a:moveTo>
                  <a:lnTo>
                    <a:pt x="137922" y="762"/>
                  </a:lnTo>
                  <a:lnTo>
                    <a:pt x="137922" y="16764"/>
                  </a:lnTo>
                  <a:lnTo>
                    <a:pt x="153162" y="16764"/>
                  </a:lnTo>
                  <a:lnTo>
                    <a:pt x="153162" y="762"/>
                  </a:lnTo>
                  <a:close/>
                </a:path>
                <a:path w="1438909" h="782320">
                  <a:moveTo>
                    <a:pt x="183642" y="762"/>
                  </a:moveTo>
                  <a:lnTo>
                    <a:pt x="169164" y="762"/>
                  </a:lnTo>
                  <a:lnTo>
                    <a:pt x="169164" y="16764"/>
                  </a:lnTo>
                  <a:lnTo>
                    <a:pt x="183642" y="16764"/>
                  </a:lnTo>
                  <a:lnTo>
                    <a:pt x="183642" y="762"/>
                  </a:lnTo>
                  <a:close/>
                </a:path>
                <a:path w="1438909" h="782320">
                  <a:moveTo>
                    <a:pt x="214884" y="762"/>
                  </a:moveTo>
                  <a:lnTo>
                    <a:pt x="199644" y="762"/>
                  </a:lnTo>
                  <a:lnTo>
                    <a:pt x="199644" y="16764"/>
                  </a:lnTo>
                  <a:lnTo>
                    <a:pt x="214884" y="16764"/>
                  </a:lnTo>
                  <a:lnTo>
                    <a:pt x="214884" y="762"/>
                  </a:lnTo>
                  <a:close/>
                </a:path>
                <a:path w="1438909" h="782320">
                  <a:moveTo>
                    <a:pt x="245364" y="762"/>
                  </a:moveTo>
                  <a:lnTo>
                    <a:pt x="229362" y="762"/>
                  </a:lnTo>
                  <a:lnTo>
                    <a:pt x="229362" y="16764"/>
                  </a:lnTo>
                  <a:lnTo>
                    <a:pt x="245364" y="16764"/>
                  </a:lnTo>
                  <a:lnTo>
                    <a:pt x="245364" y="762"/>
                  </a:lnTo>
                  <a:close/>
                </a:path>
                <a:path w="1438909" h="782320">
                  <a:moveTo>
                    <a:pt x="275844" y="762"/>
                  </a:moveTo>
                  <a:lnTo>
                    <a:pt x="260604" y="762"/>
                  </a:lnTo>
                  <a:lnTo>
                    <a:pt x="260604" y="16764"/>
                  </a:lnTo>
                  <a:lnTo>
                    <a:pt x="275844" y="16764"/>
                  </a:lnTo>
                  <a:lnTo>
                    <a:pt x="275844" y="762"/>
                  </a:lnTo>
                  <a:close/>
                </a:path>
                <a:path w="1438909" h="782320">
                  <a:moveTo>
                    <a:pt x="307086" y="762"/>
                  </a:moveTo>
                  <a:lnTo>
                    <a:pt x="291084" y="762"/>
                  </a:lnTo>
                  <a:lnTo>
                    <a:pt x="291084" y="16764"/>
                  </a:lnTo>
                  <a:lnTo>
                    <a:pt x="307086" y="16764"/>
                  </a:lnTo>
                  <a:lnTo>
                    <a:pt x="307086" y="762"/>
                  </a:lnTo>
                  <a:close/>
                </a:path>
                <a:path w="1438909" h="782320">
                  <a:moveTo>
                    <a:pt x="336804" y="762"/>
                  </a:moveTo>
                  <a:lnTo>
                    <a:pt x="321564" y="762"/>
                  </a:lnTo>
                  <a:lnTo>
                    <a:pt x="321564" y="16764"/>
                  </a:lnTo>
                  <a:lnTo>
                    <a:pt x="336804" y="16764"/>
                  </a:lnTo>
                  <a:lnTo>
                    <a:pt x="336804" y="762"/>
                  </a:lnTo>
                  <a:close/>
                </a:path>
                <a:path w="1438909" h="782320">
                  <a:moveTo>
                    <a:pt x="367284" y="762"/>
                  </a:moveTo>
                  <a:lnTo>
                    <a:pt x="352806" y="762"/>
                  </a:lnTo>
                  <a:lnTo>
                    <a:pt x="352806" y="16764"/>
                  </a:lnTo>
                  <a:lnTo>
                    <a:pt x="367284" y="16764"/>
                  </a:lnTo>
                  <a:lnTo>
                    <a:pt x="367284" y="762"/>
                  </a:lnTo>
                  <a:close/>
                </a:path>
                <a:path w="1438909" h="782320">
                  <a:moveTo>
                    <a:pt x="398526" y="762"/>
                  </a:moveTo>
                  <a:lnTo>
                    <a:pt x="382524" y="762"/>
                  </a:lnTo>
                  <a:lnTo>
                    <a:pt x="382524" y="16764"/>
                  </a:lnTo>
                  <a:lnTo>
                    <a:pt x="398526" y="16764"/>
                  </a:lnTo>
                  <a:lnTo>
                    <a:pt x="398526" y="762"/>
                  </a:lnTo>
                  <a:close/>
                </a:path>
                <a:path w="1438909" h="782320">
                  <a:moveTo>
                    <a:pt x="429006" y="762"/>
                  </a:moveTo>
                  <a:lnTo>
                    <a:pt x="413004" y="762"/>
                  </a:lnTo>
                  <a:lnTo>
                    <a:pt x="413004" y="16764"/>
                  </a:lnTo>
                  <a:lnTo>
                    <a:pt x="429006" y="16764"/>
                  </a:lnTo>
                  <a:lnTo>
                    <a:pt x="429006" y="762"/>
                  </a:lnTo>
                  <a:close/>
                </a:path>
                <a:path w="1438909" h="782320">
                  <a:moveTo>
                    <a:pt x="458724" y="762"/>
                  </a:moveTo>
                  <a:lnTo>
                    <a:pt x="444246" y="762"/>
                  </a:lnTo>
                  <a:lnTo>
                    <a:pt x="444246" y="16764"/>
                  </a:lnTo>
                  <a:lnTo>
                    <a:pt x="458724" y="16764"/>
                  </a:lnTo>
                  <a:lnTo>
                    <a:pt x="458724" y="762"/>
                  </a:lnTo>
                  <a:close/>
                </a:path>
                <a:path w="1438909" h="782320">
                  <a:moveTo>
                    <a:pt x="489966" y="762"/>
                  </a:moveTo>
                  <a:lnTo>
                    <a:pt x="474726" y="762"/>
                  </a:lnTo>
                  <a:lnTo>
                    <a:pt x="474726" y="16764"/>
                  </a:lnTo>
                  <a:lnTo>
                    <a:pt x="489966" y="16764"/>
                  </a:lnTo>
                  <a:lnTo>
                    <a:pt x="489966" y="762"/>
                  </a:lnTo>
                  <a:close/>
                </a:path>
                <a:path w="1438909" h="782320">
                  <a:moveTo>
                    <a:pt x="520446" y="762"/>
                  </a:moveTo>
                  <a:lnTo>
                    <a:pt x="505206" y="762"/>
                  </a:lnTo>
                  <a:lnTo>
                    <a:pt x="505206" y="16764"/>
                  </a:lnTo>
                  <a:lnTo>
                    <a:pt x="520446" y="16764"/>
                  </a:lnTo>
                  <a:lnTo>
                    <a:pt x="520446" y="762"/>
                  </a:lnTo>
                  <a:close/>
                </a:path>
                <a:path w="1438909" h="782320">
                  <a:moveTo>
                    <a:pt x="550926" y="762"/>
                  </a:moveTo>
                  <a:lnTo>
                    <a:pt x="536448" y="762"/>
                  </a:lnTo>
                  <a:lnTo>
                    <a:pt x="536448" y="16764"/>
                  </a:lnTo>
                  <a:lnTo>
                    <a:pt x="550926" y="16764"/>
                  </a:lnTo>
                  <a:lnTo>
                    <a:pt x="550926" y="762"/>
                  </a:lnTo>
                  <a:close/>
                </a:path>
                <a:path w="1438909" h="782320">
                  <a:moveTo>
                    <a:pt x="582168" y="762"/>
                  </a:moveTo>
                  <a:lnTo>
                    <a:pt x="566166" y="762"/>
                  </a:lnTo>
                  <a:lnTo>
                    <a:pt x="566166" y="16764"/>
                  </a:lnTo>
                  <a:lnTo>
                    <a:pt x="582168" y="16764"/>
                  </a:lnTo>
                  <a:lnTo>
                    <a:pt x="582168" y="762"/>
                  </a:lnTo>
                  <a:close/>
                </a:path>
                <a:path w="1438909" h="782320">
                  <a:moveTo>
                    <a:pt x="612648" y="762"/>
                  </a:moveTo>
                  <a:lnTo>
                    <a:pt x="596646" y="762"/>
                  </a:lnTo>
                  <a:lnTo>
                    <a:pt x="596646" y="16764"/>
                  </a:lnTo>
                  <a:lnTo>
                    <a:pt x="612648" y="16764"/>
                  </a:lnTo>
                  <a:lnTo>
                    <a:pt x="612648" y="762"/>
                  </a:lnTo>
                  <a:close/>
                </a:path>
                <a:path w="1438909" h="782320">
                  <a:moveTo>
                    <a:pt x="642366" y="762"/>
                  </a:moveTo>
                  <a:lnTo>
                    <a:pt x="627888" y="762"/>
                  </a:lnTo>
                  <a:lnTo>
                    <a:pt x="627888" y="16764"/>
                  </a:lnTo>
                  <a:lnTo>
                    <a:pt x="642366" y="16764"/>
                  </a:lnTo>
                  <a:lnTo>
                    <a:pt x="642366" y="762"/>
                  </a:lnTo>
                  <a:close/>
                </a:path>
                <a:path w="1438909" h="782320">
                  <a:moveTo>
                    <a:pt x="673608" y="762"/>
                  </a:moveTo>
                  <a:lnTo>
                    <a:pt x="658368" y="762"/>
                  </a:lnTo>
                  <a:lnTo>
                    <a:pt x="658368" y="16764"/>
                  </a:lnTo>
                  <a:lnTo>
                    <a:pt x="673608" y="16764"/>
                  </a:lnTo>
                  <a:lnTo>
                    <a:pt x="673608" y="762"/>
                  </a:lnTo>
                  <a:close/>
                </a:path>
                <a:path w="1438909" h="782320">
                  <a:moveTo>
                    <a:pt x="704088" y="762"/>
                  </a:moveTo>
                  <a:lnTo>
                    <a:pt x="688848" y="762"/>
                  </a:lnTo>
                  <a:lnTo>
                    <a:pt x="688848" y="16764"/>
                  </a:lnTo>
                  <a:lnTo>
                    <a:pt x="704088" y="16764"/>
                  </a:lnTo>
                  <a:lnTo>
                    <a:pt x="704088" y="762"/>
                  </a:lnTo>
                  <a:close/>
                </a:path>
                <a:path w="1438909" h="782320">
                  <a:moveTo>
                    <a:pt x="734568" y="762"/>
                  </a:moveTo>
                  <a:lnTo>
                    <a:pt x="720090" y="762"/>
                  </a:lnTo>
                  <a:lnTo>
                    <a:pt x="720090" y="16764"/>
                  </a:lnTo>
                  <a:lnTo>
                    <a:pt x="734568" y="16764"/>
                  </a:lnTo>
                  <a:lnTo>
                    <a:pt x="734568" y="762"/>
                  </a:lnTo>
                  <a:close/>
                </a:path>
                <a:path w="1438909" h="782320">
                  <a:moveTo>
                    <a:pt x="765810" y="762"/>
                  </a:moveTo>
                  <a:lnTo>
                    <a:pt x="749808" y="762"/>
                  </a:lnTo>
                  <a:lnTo>
                    <a:pt x="749808" y="16764"/>
                  </a:lnTo>
                  <a:lnTo>
                    <a:pt x="765810" y="16764"/>
                  </a:lnTo>
                  <a:lnTo>
                    <a:pt x="765810" y="762"/>
                  </a:lnTo>
                  <a:close/>
                </a:path>
                <a:path w="1438909" h="782320">
                  <a:moveTo>
                    <a:pt x="796290" y="762"/>
                  </a:moveTo>
                  <a:lnTo>
                    <a:pt x="780288" y="762"/>
                  </a:lnTo>
                  <a:lnTo>
                    <a:pt x="780288" y="16764"/>
                  </a:lnTo>
                  <a:lnTo>
                    <a:pt x="796290" y="16764"/>
                  </a:lnTo>
                  <a:lnTo>
                    <a:pt x="796290" y="762"/>
                  </a:lnTo>
                  <a:close/>
                </a:path>
                <a:path w="1438909" h="782320">
                  <a:moveTo>
                    <a:pt x="826008" y="762"/>
                  </a:moveTo>
                  <a:lnTo>
                    <a:pt x="811530" y="762"/>
                  </a:lnTo>
                  <a:lnTo>
                    <a:pt x="811530" y="16764"/>
                  </a:lnTo>
                  <a:lnTo>
                    <a:pt x="826008" y="16764"/>
                  </a:lnTo>
                  <a:lnTo>
                    <a:pt x="826008" y="762"/>
                  </a:lnTo>
                  <a:close/>
                </a:path>
                <a:path w="1438909" h="782320">
                  <a:moveTo>
                    <a:pt x="857250" y="762"/>
                  </a:moveTo>
                  <a:lnTo>
                    <a:pt x="842010" y="762"/>
                  </a:lnTo>
                  <a:lnTo>
                    <a:pt x="842010" y="16764"/>
                  </a:lnTo>
                  <a:lnTo>
                    <a:pt x="857250" y="16764"/>
                  </a:lnTo>
                  <a:lnTo>
                    <a:pt x="857250" y="762"/>
                  </a:lnTo>
                  <a:close/>
                </a:path>
                <a:path w="1438909" h="782320">
                  <a:moveTo>
                    <a:pt x="887730" y="762"/>
                  </a:moveTo>
                  <a:lnTo>
                    <a:pt x="871728" y="762"/>
                  </a:lnTo>
                  <a:lnTo>
                    <a:pt x="871728" y="16764"/>
                  </a:lnTo>
                  <a:lnTo>
                    <a:pt x="887730" y="16764"/>
                  </a:lnTo>
                  <a:lnTo>
                    <a:pt x="887730" y="762"/>
                  </a:lnTo>
                  <a:close/>
                </a:path>
                <a:path w="1438909" h="782320">
                  <a:moveTo>
                    <a:pt x="918210" y="762"/>
                  </a:moveTo>
                  <a:lnTo>
                    <a:pt x="902970" y="762"/>
                  </a:lnTo>
                  <a:lnTo>
                    <a:pt x="902970" y="16764"/>
                  </a:lnTo>
                  <a:lnTo>
                    <a:pt x="918210" y="16764"/>
                  </a:lnTo>
                  <a:lnTo>
                    <a:pt x="918210" y="762"/>
                  </a:lnTo>
                  <a:close/>
                </a:path>
                <a:path w="1438909" h="782320">
                  <a:moveTo>
                    <a:pt x="963930" y="284226"/>
                  </a:moveTo>
                  <a:lnTo>
                    <a:pt x="949452" y="284226"/>
                  </a:lnTo>
                  <a:lnTo>
                    <a:pt x="949452" y="298704"/>
                  </a:lnTo>
                  <a:lnTo>
                    <a:pt x="963930" y="298704"/>
                  </a:lnTo>
                  <a:lnTo>
                    <a:pt x="963930" y="284226"/>
                  </a:lnTo>
                  <a:close/>
                </a:path>
                <a:path w="1438909" h="782320">
                  <a:moveTo>
                    <a:pt x="963930" y="252984"/>
                  </a:moveTo>
                  <a:lnTo>
                    <a:pt x="949452" y="252984"/>
                  </a:lnTo>
                  <a:lnTo>
                    <a:pt x="949452" y="268986"/>
                  </a:lnTo>
                  <a:lnTo>
                    <a:pt x="963930" y="268986"/>
                  </a:lnTo>
                  <a:lnTo>
                    <a:pt x="963930" y="252984"/>
                  </a:lnTo>
                  <a:close/>
                </a:path>
                <a:path w="1438909" h="782320">
                  <a:moveTo>
                    <a:pt x="963930" y="222504"/>
                  </a:moveTo>
                  <a:lnTo>
                    <a:pt x="949452" y="222504"/>
                  </a:lnTo>
                  <a:lnTo>
                    <a:pt x="949452" y="238506"/>
                  </a:lnTo>
                  <a:lnTo>
                    <a:pt x="963930" y="238506"/>
                  </a:lnTo>
                  <a:lnTo>
                    <a:pt x="963930" y="222504"/>
                  </a:lnTo>
                  <a:close/>
                </a:path>
                <a:path w="1438909" h="782320">
                  <a:moveTo>
                    <a:pt x="963930" y="192786"/>
                  </a:moveTo>
                  <a:lnTo>
                    <a:pt x="949452" y="192786"/>
                  </a:lnTo>
                  <a:lnTo>
                    <a:pt x="949452" y="207264"/>
                  </a:lnTo>
                  <a:lnTo>
                    <a:pt x="963930" y="207264"/>
                  </a:lnTo>
                  <a:lnTo>
                    <a:pt x="963930" y="192786"/>
                  </a:lnTo>
                  <a:close/>
                </a:path>
                <a:path w="1438909" h="782320">
                  <a:moveTo>
                    <a:pt x="963930" y="161544"/>
                  </a:moveTo>
                  <a:lnTo>
                    <a:pt x="949452" y="161544"/>
                  </a:lnTo>
                  <a:lnTo>
                    <a:pt x="949452" y="176784"/>
                  </a:lnTo>
                  <a:lnTo>
                    <a:pt x="963930" y="176784"/>
                  </a:lnTo>
                  <a:lnTo>
                    <a:pt x="963930" y="161544"/>
                  </a:lnTo>
                  <a:close/>
                </a:path>
                <a:path w="1438909" h="782320">
                  <a:moveTo>
                    <a:pt x="963930" y="131064"/>
                  </a:moveTo>
                  <a:lnTo>
                    <a:pt x="949452" y="131064"/>
                  </a:lnTo>
                  <a:lnTo>
                    <a:pt x="949452" y="146304"/>
                  </a:lnTo>
                  <a:lnTo>
                    <a:pt x="963930" y="146304"/>
                  </a:lnTo>
                  <a:lnTo>
                    <a:pt x="963930" y="131064"/>
                  </a:lnTo>
                  <a:close/>
                </a:path>
                <a:path w="1438909" h="782320">
                  <a:moveTo>
                    <a:pt x="963930" y="100584"/>
                  </a:moveTo>
                  <a:lnTo>
                    <a:pt x="949452" y="100584"/>
                  </a:lnTo>
                  <a:lnTo>
                    <a:pt x="949452" y="115824"/>
                  </a:lnTo>
                  <a:lnTo>
                    <a:pt x="963930" y="115824"/>
                  </a:lnTo>
                  <a:lnTo>
                    <a:pt x="963930" y="100584"/>
                  </a:lnTo>
                  <a:close/>
                </a:path>
                <a:path w="1438909" h="782320">
                  <a:moveTo>
                    <a:pt x="963930" y="69342"/>
                  </a:moveTo>
                  <a:lnTo>
                    <a:pt x="949452" y="69342"/>
                  </a:lnTo>
                  <a:lnTo>
                    <a:pt x="949452" y="85344"/>
                  </a:lnTo>
                  <a:lnTo>
                    <a:pt x="963930" y="85344"/>
                  </a:lnTo>
                  <a:lnTo>
                    <a:pt x="963930" y="69342"/>
                  </a:lnTo>
                  <a:close/>
                </a:path>
                <a:path w="1438909" h="782320">
                  <a:moveTo>
                    <a:pt x="963930" y="39624"/>
                  </a:moveTo>
                  <a:lnTo>
                    <a:pt x="949452" y="39624"/>
                  </a:lnTo>
                  <a:lnTo>
                    <a:pt x="949452" y="54864"/>
                  </a:lnTo>
                  <a:lnTo>
                    <a:pt x="963930" y="54864"/>
                  </a:lnTo>
                  <a:lnTo>
                    <a:pt x="963930" y="39624"/>
                  </a:lnTo>
                  <a:close/>
                </a:path>
                <a:path w="1438909" h="782320">
                  <a:moveTo>
                    <a:pt x="963930" y="9144"/>
                  </a:moveTo>
                  <a:lnTo>
                    <a:pt x="949452" y="9144"/>
                  </a:lnTo>
                  <a:lnTo>
                    <a:pt x="949452" y="762"/>
                  </a:lnTo>
                  <a:lnTo>
                    <a:pt x="933450" y="762"/>
                  </a:lnTo>
                  <a:lnTo>
                    <a:pt x="933450" y="16764"/>
                  </a:lnTo>
                  <a:lnTo>
                    <a:pt x="949452" y="16764"/>
                  </a:lnTo>
                  <a:lnTo>
                    <a:pt x="949452" y="23622"/>
                  </a:lnTo>
                  <a:lnTo>
                    <a:pt x="963930" y="23622"/>
                  </a:lnTo>
                  <a:lnTo>
                    <a:pt x="963930" y="9144"/>
                  </a:lnTo>
                  <a:close/>
                </a:path>
                <a:path w="1438909" h="782320">
                  <a:moveTo>
                    <a:pt x="1438656" y="767334"/>
                  </a:moveTo>
                  <a:lnTo>
                    <a:pt x="1422654" y="767334"/>
                  </a:lnTo>
                  <a:lnTo>
                    <a:pt x="1422654" y="781812"/>
                  </a:lnTo>
                  <a:lnTo>
                    <a:pt x="1438656" y="781812"/>
                  </a:lnTo>
                  <a:lnTo>
                    <a:pt x="1438656" y="767334"/>
                  </a:lnTo>
                  <a:close/>
                </a:path>
                <a:path w="1438909" h="782320">
                  <a:moveTo>
                    <a:pt x="1438656" y="736092"/>
                  </a:moveTo>
                  <a:lnTo>
                    <a:pt x="1422654" y="736092"/>
                  </a:lnTo>
                  <a:lnTo>
                    <a:pt x="1422654" y="752094"/>
                  </a:lnTo>
                  <a:lnTo>
                    <a:pt x="1438656" y="752094"/>
                  </a:lnTo>
                  <a:lnTo>
                    <a:pt x="1438656" y="736092"/>
                  </a:lnTo>
                  <a:close/>
                </a:path>
                <a:path w="1438909" h="782320">
                  <a:moveTo>
                    <a:pt x="1438656" y="706374"/>
                  </a:moveTo>
                  <a:lnTo>
                    <a:pt x="1422654" y="706374"/>
                  </a:lnTo>
                  <a:lnTo>
                    <a:pt x="1422654" y="721614"/>
                  </a:lnTo>
                  <a:lnTo>
                    <a:pt x="1438656" y="721614"/>
                  </a:lnTo>
                  <a:lnTo>
                    <a:pt x="1438656" y="706374"/>
                  </a:lnTo>
                  <a:close/>
                </a:path>
                <a:path w="1438909" h="782320">
                  <a:moveTo>
                    <a:pt x="1438656" y="675894"/>
                  </a:moveTo>
                  <a:lnTo>
                    <a:pt x="1422654" y="675894"/>
                  </a:lnTo>
                  <a:lnTo>
                    <a:pt x="1422654" y="690372"/>
                  </a:lnTo>
                  <a:lnTo>
                    <a:pt x="1438656" y="690372"/>
                  </a:lnTo>
                  <a:lnTo>
                    <a:pt x="1438656" y="675894"/>
                  </a:lnTo>
                  <a:close/>
                </a:path>
                <a:path w="1438909" h="782320">
                  <a:moveTo>
                    <a:pt x="1438656" y="644652"/>
                  </a:moveTo>
                  <a:lnTo>
                    <a:pt x="1422654" y="644652"/>
                  </a:lnTo>
                  <a:lnTo>
                    <a:pt x="1422654" y="659892"/>
                  </a:lnTo>
                  <a:lnTo>
                    <a:pt x="1438656" y="659892"/>
                  </a:lnTo>
                  <a:lnTo>
                    <a:pt x="1438656" y="644652"/>
                  </a:lnTo>
                  <a:close/>
                </a:path>
                <a:path w="1438909" h="782320">
                  <a:moveTo>
                    <a:pt x="1438656" y="614184"/>
                  </a:moveTo>
                  <a:lnTo>
                    <a:pt x="1422654" y="614184"/>
                  </a:lnTo>
                  <a:lnTo>
                    <a:pt x="1422654" y="630174"/>
                  </a:lnTo>
                  <a:lnTo>
                    <a:pt x="1438656" y="630174"/>
                  </a:lnTo>
                  <a:lnTo>
                    <a:pt x="1438656" y="614184"/>
                  </a:lnTo>
                  <a:close/>
                </a:path>
                <a:path w="1438909" h="782320">
                  <a:moveTo>
                    <a:pt x="1438656" y="584454"/>
                  </a:moveTo>
                  <a:lnTo>
                    <a:pt x="1422654" y="584454"/>
                  </a:lnTo>
                  <a:lnTo>
                    <a:pt x="1422654" y="598932"/>
                  </a:lnTo>
                  <a:lnTo>
                    <a:pt x="1438656" y="598932"/>
                  </a:lnTo>
                  <a:lnTo>
                    <a:pt x="1438656" y="584454"/>
                  </a:lnTo>
                  <a:close/>
                </a:path>
                <a:path w="1438909" h="782320">
                  <a:moveTo>
                    <a:pt x="1438656" y="553212"/>
                  </a:moveTo>
                  <a:lnTo>
                    <a:pt x="1422654" y="553212"/>
                  </a:lnTo>
                  <a:lnTo>
                    <a:pt x="1422654" y="568452"/>
                  </a:lnTo>
                  <a:lnTo>
                    <a:pt x="1438656" y="568452"/>
                  </a:lnTo>
                  <a:lnTo>
                    <a:pt x="1438656" y="553212"/>
                  </a:lnTo>
                  <a:close/>
                </a:path>
                <a:path w="1438909" h="782320">
                  <a:moveTo>
                    <a:pt x="1438656" y="522732"/>
                  </a:moveTo>
                  <a:lnTo>
                    <a:pt x="1422654" y="522732"/>
                  </a:lnTo>
                  <a:lnTo>
                    <a:pt x="1422654" y="537972"/>
                  </a:lnTo>
                  <a:lnTo>
                    <a:pt x="1438656" y="537972"/>
                  </a:lnTo>
                  <a:lnTo>
                    <a:pt x="1438656" y="522732"/>
                  </a:lnTo>
                  <a:close/>
                </a:path>
                <a:path w="1438909" h="782320">
                  <a:moveTo>
                    <a:pt x="1438656" y="492252"/>
                  </a:moveTo>
                  <a:lnTo>
                    <a:pt x="1422654" y="492252"/>
                  </a:lnTo>
                  <a:lnTo>
                    <a:pt x="1422654" y="506730"/>
                  </a:lnTo>
                  <a:lnTo>
                    <a:pt x="1438656" y="506730"/>
                  </a:lnTo>
                  <a:lnTo>
                    <a:pt x="1438656" y="492252"/>
                  </a:lnTo>
                  <a:close/>
                </a:path>
                <a:path w="1438909" h="782320">
                  <a:moveTo>
                    <a:pt x="1438656" y="461010"/>
                  </a:moveTo>
                  <a:lnTo>
                    <a:pt x="1422654" y="461010"/>
                  </a:lnTo>
                  <a:lnTo>
                    <a:pt x="1422654" y="477012"/>
                  </a:lnTo>
                  <a:lnTo>
                    <a:pt x="1438656" y="477012"/>
                  </a:lnTo>
                  <a:lnTo>
                    <a:pt x="1438656" y="461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300472" y="6441185"/>
              <a:ext cx="933450" cy="16510"/>
            </a:xfrm>
            <a:custGeom>
              <a:avLst/>
              <a:gdLst/>
              <a:ahLst/>
              <a:cxnLst/>
              <a:rect l="l" t="t" r="r" b="b"/>
              <a:pathLst>
                <a:path w="933450" h="16510">
                  <a:moveTo>
                    <a:pt x="0" y="16002"/>
                  </a:moveTo>
                  <a:lnTo>
                    <a:pt x="0" y="0"/>
                  </a:lnTo>
                  <a:lnTo>
                    <a:pt x="15239" y="0"/>
                  </a:lnTo>
                  <a:lnTo>
                    <a:pt x="15239" y="16002"/>
                  </a:lnTo>
                  <a:lnTo>
                    <a:pt x="0" y="16002"/>
                  </a:lnTo>
                  <a:close/>
                </a:path>
                <a:path w="933450" h="16510">
                  <a:moveTo>
                    <a:pt x="29717" y="16002"/>
                  </a:moveTo>
                  <a:lnTo>
                    <a:pt x="29717" y="0"/>
                  </a:lnTo>
                  <a:lnTo>
                    <a:pt x="45719" y="0"/>
                  </a:lnTo>
                  <a:lnTo>
                    <a:pt x="45719" y="16002"/>
                  </a:lnTo>
                  <a:lnTo>
                    <a:pt x="29717" y="16002"/>
                  </a:lnTo>
                  <a:close/>
                </a:path>
                <a:path w="933450" h="16510">
                  <a:moveTo>
                    <a:pt x="60960" y="16002"/>
                  </a:moveTo>
                  <a:lnTo>
                    <a:pt x="60960" y="0"/>
                  </a:lnTo>
                  <a:lnTo>
                    <a:pt x="76200" y="0"/>
                  </a:lnTo>
                  <a:lnTo>
                    <a:pt x="76200" y="16002"/>
                  </a:lnTo>
                  <a:lnTo>
                    <a:pt x="60960" y="16002"/>
                  </a:lnTo>
                  <a:close/>
                </a:path>
                <a:path w="933450" h="16510">
                  <a:moveTo>
                    <a:pt x="91439" y="16002"/>
                  </a:moveTo>
                  <a:lnTo>
                    <a:pt x="91439" y="0"/>
                  </a:lnTo>
                  <a:lnTo>
                    <a:pt x="107441" y="0"/>
                  </a:lnTo>
                  <a:lnTo>
                    <a:pt x="107441" y="16002"/>
                  </a:lnTo>
                  <a:lnTo>
                    <a:pt x="91439" y="16002"/>
                  </a:lnTo>
                  <a:close/>
                </a:path>
                <a:path w="933450" h="16510">
                  <a:moveTo>
                    <a:pt x="121919" y="16002"/>
                  </a:moveTo>
                  <a:lnTo>
                    <a:pt x="121919" y="0"/>
                  </a:lnTo>
                  <a:lnTo>
                    <a:pt x="137159" y="0"/>
                  </a:lnTo>
                  <a:lnTo>
                    <a:pt x="137159" y="16002"/>
                  </a:lnTo>
                  <a:lnTo>
                    <a:pt x="121919" y="16002"/>
                  </a:lnTo>
                  <a:close/>
                </a:path>
                <a:path w="933450" h="16510">
                  <a:moveTo>
                    <a:pt x="153162" y="16002"/>
                  </a:moveTo>
                  <a:lnTo>
                    <a:pt x="153162" y="0"/>
                  </a:lnTo>
                  <a:lnTo>
                    <a:pt x="167639" y="0"/>
                  </a:lnTo>
                  <a:lnTo>
                    <a:pt x="167639" y="16002"/>
                  </a:lnTo>
                  <a:lnTo>
                    <a:pt x="153162" y="16002"/>
                  </a:lnTo>
                  <a:close/>
                </a:path>
                <a:path w="933450" h="16510">
                  <a:moveTo>
                    <a:pt x="183641" y="16002"/>
                  </a:moveTo>
                  <a:lnTo>
                    <a:pt x="183641" y="0"/>
                  </a:lnTo>
                  <a:lnTo>
                    <a:pt x="198881" y="0"/>
                  </a:lnTo>
                  <a:lnTo>
                    <a:pt x="198881" y="16002"/>
                  </a:lnTo>
                  <a:lnTo>
                    <a:pt x="183641" y="16002"/>
                  </a:lnTo>
                  <a:close/>
                </a:path>
                <a:path w="933450" h="16510">
                  <a:moveTo>
                    <a:pt x="213360" y="16002"/>
                  </a:moveTo>
                  <a:lnTo>
                    <a:pt x="213360" y="0"/>
                  </a:lnTo>
                  <a:lnTo>
                    <a:pt x="229362" y="0"/>
                  </a:lnTo>
                  <a:lnTo>
                    <a:pt x="229362" y="16002"/>
                  </a:lnTo>
                  <a:lnTo>
                    <a:pt x="213360" y="16002"/>
                  </a:lnTo>
                  <a:close/>
                </a:path>
                <a:path w="933450" h="16510">
                  <a:moveTo>
                    <a:pt x="244601" y="16002"/>
                  </a:moveTo>
                  <a:lnTo>
                    <a:pt x="244601" y="0"/>
                  </a:lnTo>
                  <a:lnTo>
                    <a:pt x="259841" y="0"/>
                  </a:lnTo>
                  <a:lnTo>
                    <a:pt x="259841" y="16002"/>
                  </a:lnTo>
                  <a:lnTo>
                    <a:pt x="244601" y="16002"/>
                  </a:lnTo>
                  <a:close/>
                </a:path>
                <a:path w="933450" h="16510">
                  <a:moveTo>
                    <a:pt x="275081" y="16002"/>
                  </a:moveTo>
                  <a:lnTo>
                    <a:pt x="275081" y="0"/>
                  </a:lnTo>
                  <a:lnTo>
                    <a:pt x="291083" y="0"/>
                  </a:lnTo>
                  <a:lnTo>
                    <a:pt x="291083" y="16002"/>
                  </a:lnTo>
                  <a:lnTo>
                    <a:pt x="275081" y="16002"/>
                  </a:lnTo>
                  <a:close/>
                </a:path>
                <a:path w="933450" h="16510">
                  <a:moveTo>
                    <a:pt x="305562" y="16002"/>
                  </a:moveTo>
                  <a:lnTo>
                    <a:pt x="305562" y="0"/>
                  </a:lnTo>
                  <a:lnTo>
                    <a:pt x="320801" y="0"/>
                  </a:lnTo>
                  <a:lnTo>
                    <a:pt x="320801" y="16002"/>
                  </a:lnTo>
                  <a:lnTo>
                    <a:pt x="305562" y="16002"/>
                  </a:lnTo>
                  <a:close/>
                </a:path>
                <a:path w="933450" h="16510">
                  <a:moveTo>
                    <a:pt x="336803" y="16002"/>
                  </a:moveTo>
                  <a:lnTo>
                    <a:pt x="336803" y="0"/>
                  </a:lnTo>
                  <a:lnTo>
                    <a:pt x="351281" y="0"/>
                  </a:lnTo>
                  <a:lnTo>
                    <a:pt x="351281" y="16002"/>
                  </a:lnTo>
                  <a:lnTo>
                    <a:pt x="336803" y="16002"/>
                  </a:lnTo>
                  <a:close/>
                </a:path>
                <a:path w="933450" h="16510">
                  <a:moveTo>
                    <a:pt x="366522" y="16002"/>
                  </a:moveTo>
                  <a:lnTo>
                    <a:pt x="366522" y="0"/>
                  </a:lnTo>
                  <a:lnTo>
                    <a:pt x="382524" y="0"/>
                  </a:lnTo>
                  <a:lnTo>
                    <a:pt x="382524" y="16002"/>
                  </a:lnTo>
                  <a:lnTo>
                    <a:pt x="366522" y="16002"/>
                  </a:lnTo>
                  <a:close/>
                </a:path>
                <a:path w="933450" h="16510">
                  <a:moveTo>
                    <a:pt x="397001" y="16002"/>
                  </a:moveTo>
                  <a:lnTo>
                    <a:pt x="397001" y="0"/>
                  </a:lnTo>
                  <a:lnTo>
                    <a:pt x="413003" y="0"/>
                  </a:lnTo>
                  <a:lnTo>
                    <a:pt x="413003" y="16002"/>
                  </a:lnTo>
                  <a:lnTo>
                    <a:pt x="397001" y="16002"/>
                  </a:lnTo>
                  <a:close/>
                </a:path>
                <a:path w="933450" h="16510">
                  <a:moveTo>
                    <a:pt x="428243" y="16002"/>
                  </a:moveTo>
                  <a:lnTo>
                    <a:pt x="428243" y="0"/>
                  </a:lnTo>
                  <a:lnTo>
                    <a:pt x="442721" y="0"/>
                  </a:lnTo>
                  <a:lnTo>
                    <a:pt x="442721" y="16002"/>
                  </a:lnTo>
                  <a:lnTo>
                    <a:pt x="428243" y="16002"/>
                  </a:lnTo>
                  <a:close/>
                </a:path>
                <a:path w="933450" h="16510">
                  <a:moveTo>
                    <a:pt x="458724" y="16002"/>
                  </a:moveTo>
                  <a:lnTo>
                    <a:pt x="458724" y="0"/>
                  </a:lnTo>
                  <a:lnTo>
                    <a:pt x="473963" y="0"/>
                  </a:lnTo>
                  <a:lnTo>
                    <a:pt x="473963" y="16002"/>
                  </a:lnTo>
                  <a:lnTo>
                    <a:pt x="458724" y="16002"/>
                  </a:lnTo>
                  <a:close/>
                </a:path>
                <a:path w="933450" h="16510">
                  <a:moveTo>
                    <a:pt x="489203" y="16002"/>
                  </a:moveTo>
                  <a:lnTo>
                    <a:pt x="489203" y="0"/>
                  </a:lnTo>
                  <a:lnTo>
                    <a:pt x="504443" y="0"/>
                  </a:lnTo>
                  <a:lnTo>
                    <a:pt x="504443" y="16002"/>
                  </a:lnTo>
                  <a:lnTo>
                    <a:pt x="489203" y="16002"/>
                  </a:lnTo>
                  <a:close/>
                </a:path>
                <a:path w="933450" h="16510">
                  <a:moveTo>
                    <a:pt x="520445" y="16002"/>
                  </a:moveTo>
                  <a:lnTo>
                    <a:pt x="520445" y="0"/>
                  </a:lnTo>
                  <a:lnTo>
                    <a:pt x="534923" y="0"/>
                  </a:lnTo>
                  <a:lnTo>
                    <a:pt x="534923" y="16002"/>
                  </a:lnTo>
                  <a:lnTo>
                    <a:pt x="520445" y="16002"/>
                  </a:lnTo>
                  <a:close/>
                </a:path>
                <a:path w="933450" h="16510">
                  <a:moveTo>
                    <a:pt x="550163" y="16002"/>
                  </a:moveTo>
                  <a:lnTo>
                    <a:pt x="550163" y="0"/>
                  </a:lnTo>
                  <a:lnTo>
                    <a:pt x="566165" y="0"/>
                  </a:lnTo>
                  <a:lnTo>
                    <a:pt x="566165" y="16002"/>
                  </a:lnTo>
                  <a:lnTo>
                    <a:pt x="550163" y="16002"/>
                  </a:lnTo>
                  <a:close/>
                </a:path>
                <a:path w="933450" h="16510">
                  <a:moveTo>
                    <a:pt x="580643" y="16002"/>
                  </a:moveTo>
                  <a:lnTo>
                    <a:pt x="580643" y="0"/>
                  </a:lnTo>
                  <a:lnTo>
                    <a:pt x="596645" y="0"/>
                  </a:lnTo>
                  <a:lnTo>
                    <a:pt x="596645" y="16001"/>
                  </a:lnTo>
                  <a:lnTo>
                    <a:pt x="580643" y="16002"/>
                  </a:lnTo>
                  <a:close/>
                </a:path>
                <a:path w="933450" h="16510">
                  <a:moveTo>
                    <a:pt x="611886" y="16001"/>
                  </a:moveTo>
                  <a:lnTo>
                    <a:pt x="611886" y="0"/>
                  </a:lnTo>
                  <a:lnTo>
                    <a:pt x="626363" y="0"/>
                  </a:lnTo>
                  <a:lnTo>
                    <a:pt x="626363" y="16001"/>
                  </a:lnTo>
                  <a:lnTo>
                    <a:pt x="611886" y="16001"/>
                  </a:lnTo>
                  <a:close/>
                </a:path>
                <a:path w="933450" h="16510">
                  <a:moveTo>
                    <a:pt x="642365" y="16001"/>
                  </a:moveTo>
                  <a:lnTo>
                    <a:pt x="642365" y="0"/>
                  </a:lnTo>
                  <a:lnTo>
                    <a:pt x="657605" y="0"/>
                  </a:lnTo>
                  <a:lnTo>
                    <a:pt x="657605" y="16001"/>
                  </a:lnTo>
                  <a:lnTo>
                    <a:pt x="642365" y="16001"/>
                  </a:lnTo>
                  <a:close/>
                </a:path>
                <a:path w="933450" h="16510">
                  <a:moveTo>
                    <a:pt x="672845" y="16001"/>
                  </a:moveTo>
                  <a:lnTo>
                    <a:pt x="672845" y="0"/>
                  </a:lnTo>
                  <a:lnTo>
                    <a:pt x="688085" y="0"/>
                  </a:lnTo>
                  <a:lnTo>
                    <a:pt x="688085" y="16001"/>
                  </a:lnTo>
                  <a:lnTo>
                    <a:pt x="672845" y="16001"/>
                  </a:lnTo>
                  <a:close/>
                </a:path>
                <a:path w="933450" h="16510">
                  <a:moveTo>
                    <a:pt x="704088" y="16001"/>
                  </a:moveTo>
                  <a:lnTo>
                    <a:pt x="704088" y="0"/>
                  </a:lnTo>
                  <a:lnTo>
                    <a:pt x="718565" y="0"/>
                  </a:lnTo>
                  <a:lnTo>
                    <a:pt x="718565" y="16001"/>
                  </a:lnTo>
                  <a:lnTo>
                    <a:pt x="704088" y="16001"/>
                  </a:lnTo>
                  <a:close/>
                </a:path>
                <a:path w="933450" h="16510">
                  <a:moveTo>
                    <a:pt x="733805" y="16001"/>
                  </a:moveTo>
                  <a:lnTo>
                    <a:pt x="733805" y="0"/>
                  </a:lnTo>
                  <a:lnTo>
                    <a:pt x="749807" y="0"/>
                  </a:lnTo>
                  <a:lnTo>
                    <a:pt x="749807" y="16001"/>
                  </a:lnTo>
                  <a:lnTo>
                    <a:pt x="733805" y="16001"/>
                  </a:lnTo>
                  <a:close/>
                </a:path>
                <a:path w="933450" h="16510">
                  <a:moveTo>
                    <a:pt x="764286" y="16001"/>
                  </a:moveTo>
                  <a:lnTo>
                    <a:pt x="764286" y="0"/>
                  </a:lnTo>
                  <a:lnTo>
                    <a:pt x="780288" y="0"/>
                  </a:lnTo>
                  <a:lnTo>
                    <a:pt x="780288" y="16001"/>
                  </a:lnTo>
                  <a:lnTo>
                    <a:pt x="764286" y="16001"/>
                  </a:lnTo>
                  <a:close/>
                </a:path>
                <a:path w="933450" h="16510">
                  <a:moveTo>
                    <a:pt x="795527" y="16001"/>
                  </a:moveTo>
                  <a:lnTo>
                    <a:pt x="795527" y="0"/>
                  </a:lnTo>
                  <a:lnTo>
                    <a:pt x="810005" y="0"/>
                  </a:lnTo>
                  <a:lnTo>
                    <a:pt x="810005" y="16001"/>
                  </a:lnTo>
                  <a:lnTo>
                    <a:pt x="795527" y="16001"/>
                  </a:lnTo>
                  <a:close/>
                </a:path>
                <a:path w="933450" h="16510">
                  <a:moveTo>
                    <a:pt x="826007" y="16001"/>
                  </a:moveTo>
                  <a:lnTo>
                    <a:pt x="826007" y="0"/>
                  </a:lnTo>
                  <a:lnTo>
                    <a:pt x="841247" y="0"/>
                  </a:lnTo>
                  <a:lnTo>
                    <a:pt x="841247" y="16001"/>
                  </a:lnTo>
                  <a:lnTo>
                    <a:pt x="826007" y="16001"/>
                  </a:lnTo>
                  <a:close/>
                </a:path>
                <a:path w="933450" h="16510">
                  <a:moveTo>
                    <a:pt x="855726" y="16001"/>
                  </a:moveTo>
                  <a:lnTo>
                    <a:pt x="855726" y="0"/>
                  </a:lnTo>
                  <a:lnTo>
                    <a:pt x="871727" y="0"/>
                  </a:lnTo>
                  <a:lnTo>
                    <a:pt x="871727" y="16001"/>
                  </a:lnTo>
                  <a:lnTo>
                    <a:pt x="855726" y="16001"/>
                  </a:lnTo>
                  <a:close/>
                </a:path>
                <a:path w="933450" h="16510">
                  <a:moveTo>
                    <a:pt x="886967" y="16001"/>
                  </a:moveTo>
                  <a:lnTo>
                    <a:pt x="886967" y="0"/>
                  </a:lnTo>
                  <a:lnTo>
                    <a:pt x="902207" y="0"/>
                  </a:lnTo>
                  <a:lnTo>
                    <a:pt x="902207" y="16001"/>
                  </a:lnTo>
                  <a:lnTo>
                    <a:pt x="886967" y="16001"/>
                  </a:lnTo>
                  <a:close/>
                </a:path>
                <a:path w="933450" h="16510">
                  <a:moveTo>
                    <a:pt x="917448" y="16001"/>
                  </a:moveTo>
                  <a:lnTo>
                    <a:pt x="917448" y="0"/>
                  </a:lnTo>
                  <a:lnTo>
                    <a:pt x="933450" y="0"/>
                  </a:lnTo>
                  <a:lnTo>
                    <a:pt x="933450" y="16001"/>
                  </a:lnTo>
                  <a:lnTo>
                    <a:pt x="917448" y="16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233922" y="6901433"/>
              <a:ext cx="459105" cy="330835"/>
            </a:xfrm>
            <a:custGeom>
              <a:avLst/>
              <a:gdLst/>
              <a:ahLst/>
              <a:cxnLst/>
              <a:rect l="l" t="t" r="r" b="b"/>
              <a:pathLst>
                <a:path w="459104" h="330834">
                  <a:moveTo>
                    <a:pt x="14478" y="275082"/>
                  </a:moveTo>
                  <a:lnTo>
                    <a:pt x="0" y="275082"/>
                  </a:lnTo>
                  <a:lnTo>
                    <a:pt x="0" y="291084"/>
                  </a:lnTo>
                  <a:lnTo>
                    <a:pt x="14478" y="291084"/>
                  </a:lnTo>
                  <a:lnTo>
                    <a:pt x="14478" y="275082"/>
                  </a:lnTo>
                  <a:close/>
                </a:path>
                <a:path w="459104" h="330834">
                  <a:moveTo>
                    <a:pt x="14478" y="245364"/>
                  </a:moveTo>
                  <a:lnTo>
                    <a:pt x="0" y="245364"/>
                  </a:lnTo>
                  <a:lnTo>
                    <a:pt x="0" y="260604"/>
                  </a:lnTo>
                  <a:lnTo>
                    <a:pt x="14478" y="260604"/>
                  </a:lnTo>
                  <a:lnTo>
                    <a:pt x="14478" y="245364"/>
                  </a:lnTo>
                  <a:close/>
                </a:path>
                <a:path w="459104" h="330834">
                  <a:moveTo>
                    <a:pt x="14478" y="214884"/>
                  </a:moveTo>
                  <a:lnTo>
                    <a:pt x="0" y="214884"/>
                  </a:lnTo>
                  <a:lnTo>
                    <a:pt x="0" y="229362"/>
                  </a:lnTo>
                  <a:lnTo>
                    <a:pt x="14478" y="229362"/>
                  </a:lnTo>
                  <a:lnTo>
                    <a:pt x="14478" y="214884"/>
                  </a:lnTo>
                  <a:close/>
                </a:path>
                <a:path w="459104" h="330834">
                  <a:moveTo>
                    <a:pt x="14478" y="183642"/>
                  </a:moveTo>
                  <a:lnTo>
                    <a:pt x="0" y="183642"/>
                  </a:lnTo>
                  <a:lnTo>
                    <a:pt x="0" y="198882"/>
                  </a:lnTo>
                  <a:lnTo>
                    <a:pt x="14478" y="198882"/>
                  </a:lnTo>
                  <a:lnTo>
                    <a:pt x="14478" y="183642"/>
                  </a:lnTo>
                  <a:close/>
                </a:path>
                <a:path w="459104" h="330834">
                  <a:moveTo>
                    <a:pt x="14478" y="153174"/>
                  </a:moveTo>
                  <a:lnTo>
                    <a:pt x="0" y="153174"/>
                  </a:lnTo>
                  <a:lnTo>
                    <a:pt x="0" y="169164"/>
                  </a:lnTo>
                  <a:lnTo>
                    <a:pt x="14478" y="169164"/>
                  </a:lnTo>
                  <a:lnTo>
                    <a:pt x="14478" y="153174"/>
                  </a:lnTo>
                  <a:close/>
                </a:path>
                <a:path w="459104" h="330834">
                  <a:moveTo>
                    <a:pt x="14478" y="123444"/>
                  </a:moveTo>
                  <a:lnTo>
                    <a:pt x="0" y="123444"/>
                  </a:lnTo>
                  <a:lnTo>
                    <a:pt x="0" y="137922"/>
                  </a:lnTo>
                  <a:lnTo>
                    <a:pt x="14478" y="137922"/>
                  </a:lnTo>
                  <a:lnTo>
                    <a:pt x="14478" y="123444"/>
                  </a:lnTo>
                  <a:close/>
                </a:path>
                <a:path w="459104" h="330834">
                  <a:moveTo>
                    <a:pt x="14478" y="92202"/>
                  </a:moveTo>
                  <a:lnTo>
                    <a:pt x="0" y="92202"/>
                  </a:lnTo>
                  <a:lnTo>
                    <a:pt x="0" y="107442"/>
                  </a:lnTo>
                  <a:lnTo>
                    <a:pt x="14478" y="107442"/>
                  </a:lnTo>
                  <a:lnTo>
                    <a:pt x="14478" y="92202"/>
                  </a:lnTo>
                  <a:close/>
                </a:path>
                <a:path w="459104" h="330834">
                  <a:moveTo>
                    <a:pt x="14478" y="61722"/>
                  </a:moveTo>
                  <a:lnTo>
                    <a:pt x="0" y="61722"/>
                  </a:lnTo>
                  <a:lnTo>
                    <a:pt x="0" y="76962"/>
                  </a:lnTo>
                  <a:lnTo>
                    <a:pt x="14478" y="76962"/>
                  </a:lnTo>
                  <a:lnTo>
                    <a:pt x="14478" y="61722"/>
                  </a:lnTo>
                  <a:close/>
                </a:path>
                <a:path w="459104" h="330834">
                  <a:moveTo>
                    <a:pt x="14478" y="31242"/>
                  </a:moveTo>
                  <a:lnTo>
                    <a:pt x="0" y="31242"/>
                  </a:lnTo>
                  <a:lnTo>
                    <a:pt x="0" y="45720"/>
                  </a:lnTo>
                  <a:lnTo>
                    <a:pt x="14478" y="45720"/>
                  </a:lnTo>
                  <a:lnTo>
                    <a:pt x="14478" y="31242"/>
                  </a:lnTo>
                  <a:close/>
                </a:path>
                <a:path w="459104" h="330834">
                  <a:moveTo>
                    <a:pt x="14478" y="0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14478" y="16002"/>
                  </a:lnTo>
                  <a:lnTo>
                    <a:pt x="14478" y="0"/>
                  </a:lnTo>
                  <a:close/>
                </a:path>
                <a:path w="459104" h="330834">
                  <a:moveTo>
                    <a:pt x="29718" y="314706"/>
                  </a:moveTo>
                  <a:lnTo>
                    <a:pt x="14478" y="314706"/>
                  </a:lnTo>
                  <a:lnTo>
                    <a:pt x="14478" y="306324"/>
                  </a:lnTo>
                  <a:lnTo>
                    <a:pt x="0" y="306324"/>
                  </a:lnTo>
                  <a:lnTo>
                    <a:pt x="0" y="320802"/>
                  </a:lnTo>
                  <a:lnTo>
                    <a:pt x="14478" y="320802"/>
                  </a:lnTo>
                  <a:lnTo>
                    <a:pt x="14478" y="330708"/>
                  </a:lnTo>
                  <a:lnTo>
                    <a:pt x="29718" y="330708"/>
                  </a:lnTo>
                  <a:lnTo>
                    <a:pt x="29718" y="314706"/>
                  </a:lnTo>
                  <a:close/>
                </a:path>
                <a:path w="459104" h="330834">
                  <a:moveTo>
                    <a:pt x="60198" y="314706"/>
                  </a:moveTo>
                  <a:lnTo>
                    <a:pt x="45720" y="314706"/>
                  </a:lnTo>
                  <a:lnTo>
                    <a:pt x="45720" y="330708"/>
                  </a:lnTo>
                  <a:lnTo>
                    <a:pt x="60198" y="330708"/>
                  </a:lnTo>
                  <a:lnTo>
                    <a:pt x="60198" y="314706"/>
                  </a:lnTo>
                  <a:close/>
                </a:path>
                <a:path w="459104" h="330834">
                  <a:moveTo>
                    <a:pt x="91440" y="314706"/>
                  </a:moveTo>
                  <a:lnTo>
                    <a:pt x="76200" y="314706"/>
                  </a:lnTo>
                  <a:lnTo>
                    <a:pt x="76200" y="330708"/>
                  </a:lnTo>
                  <a:lnTo>
                    <a:pt x="91440" y="330708"/>
                  </a:lnTo>
                  <a:lnTo>
                    <a:pt x="91440" y="314706"/>
                  </a:lnTo>
                  <a:close/>
                </a:path>
                <a:path w="459104" h="330834">
                  <a:moveTo>
                    <a:pt x="121920" y="314706"/>
                  </a:moveTo>
                  <a:lnTo>
                    <a:pt x="105918" y="314706"/>
                  </a:lnTo>
                  <a:lnTo>
                    <a:pt x="105918" y="330708"/>
                  </a:lnTo>
                  <a:lnTo>
                    <a:pt x="121920" y="330708"/>
                  </a:lnTo>
                  <a:lnTo>
                    <a:pt x="121920" y="314706"/>
                  </a:lnTo>
                  <a:close/>
                </a:path>
                <a:path w="459104" h="330834">
                  <a:moveTo>
                    <a:pt x="152400" y="314706"/>
                  </a:moveTo>
                  <a:lnTo>
                    <a:pt x="137160" y="314706"/>
                  </a:lnTo>
                  <a:lnTo>
                    <a:pt x="137160" y="330708"/>
                  </a:lnTo>
                  <a:lnTo>
                    <a:pt x="152400" y="330708"/>
                  </a:lnTo>
                  <a:lnTo>
                    <a:pt x="152400" y="314706"/>
                  </a:lnTo>
                  <a:close/>
                </a:path>
                <a:path w="459104" h="330834">
                  <a:moveTo>
                    <a:pt x="183642" y="314706"/>
                  </a:moveTo>
                  <a:lnTo>
                    <a:pt x="167640" y="314706"/>
                  </a:lnTo>
                  <a:lnTo>
                    <a:pt x="167640" y="330708"/>
                  </a:lnTo>
                  <a:lnTo>
                    <a:pt x="183642" y="330708"/>
                  </a:lnTo>
                  <a:lnTo>
                    <a:pt x="183642" y="314706"/>
                  </a:lnTo>
                  <a:close/>
                </a:path>
                <a:path w="459104" h="330834">
                  <a:moveTo>
                    <a:pt x="213360" y="314706"/>
                  </a:moveTo>
                  <a:lnTo>
                    <a:pt x="198120" y="314706"/>
                  </a:lnTo>
                  <a:lnTo>
                    <a:pt x="198120" y="330708"/>
                  </a:lnTo>
                  <a:lnTo>
                    <a:pt x="213360" y="330708"/>
                  </a:lnTo>
                  <a:lnTo>
                    <a:pt x="213360" y="314706"/>
                  </a:lnTo>
                  <a:close/>
                </a:path>
                <a:path w="459104" h="330834">
                  <a:moveTo>
                    <a:pt x="243840" y="314706"/>
                  </a:moveTo>
                  <a:lnTo>
                    <a:pt x="229362" y="314706"/>
                  </a:lnTo>
                  <a:lnTo>
                    <a:pt x="229362" y="330708"/>
                  </a:lnTo>
                  <a:lnTo>
                    <a:pt x="243840" y="330708"/>
                  </a:lnTo>
                  <a:lnTo>
                    <a:pt x="243840" y="314706"/>
                  </a:lnTo>
                  <a:close/>
                </a:path>
                <a:path w="459104" h="330834">
                  <a:moveTo>
                    <a:pt x="275082" y="314706"/>
                  </a:moveTo>
                  <a:lnTo>
                    <a:pt x="259842" y="314706"/>
                  </a:lnTo>
                  <a:lnTo>
                    <a:pt x="259842" y="330708"/>
                  </a:lnTo>
                  <a:lnTo>
                    <a:pt x="275082" y="330708"/>
                  </a:lnTo>
                  <a:lnTo>
                    <a:pt x="275082" y="314706"/>
                  </a:lnTo>
                  <a:close/>
                </a:path>
                <a:path w="459104" h="330834">
                  <a:moveTo>
                    <a:pt x="305562" y="314706"/>
                  </a:moveTo>
                  <a:lnTo>
                    <a:pt x="289560" y="314706"/>
                  </a:lnTo>
                  <a:lnTo>
                    <a:pt x="289560" y="330708"/>
                  </a:lnTo>
                  <a:lnTo>
                    <a:pt x="305562" y="330708"/>
                  </a:lnTo>
                  <a:lnTo>
                    <a:pt x="305562" y="314706"/>
                  </a:lnTo>
                  <a:close/>
                </a:path>
                <a:path w="459104" h="330834">
                  <a:moveTo>
                    <a:pt x="335280" y="314706"/>
                  </a:moveTo>
                  <a:lnTo>
                    <a:pt x="320802" y="314706"/>
                  </a:lnTo>
                  <a:lnTo>
                    <a:pt x="320802" y="330708"/>
                  </a:lnTo>
                  <a:lnTo>
                    <a:pt x="335280" y="330708"/>
                  </a:lnTo>
                  <a:lnTo>
                    <a:pt x="335280" y="314706"/>
                  </a:lnTo>
                  <a:close/>
                </a:path>
                <a:path w="459104" h="330834">
                  <a:moveTo>
                    <a:pt x="366522" y="314706"/>
                  </a:moveTo>
                  <a:lnTo>
                    <a:pt x="351282" y="314706"/>
                  </a:lnTo>
                  <a:lnTo>
                    <a:pt x="351282" y="330708"/>
                  </a:lnTo>
                  <a:lnTo>
                    <a:pt x="366522" y="330708"/>
                  </a:lnTo>
                  <a:lnTo>
                    <a:pt x="366522" y="314706"/>
                  </a:lnTo>
                  <a:close/>
                </a:path>
                <a:path w="459104" h="330834">
                  <a:moveTo>
                    <a:pt x="397002" y="314706"/>
                  </a:moveTo>
                  <a:lnTo>
                    <a:pt x="381762" y="314706"/>
                  </a:lnTo>
                  <a:lnTo>
                    <a:pt x="381762" y="330708"/>
                  </a:lnTo>
                  <a:lnTo>
                    <a:pt x="397002" y="330708"/>
                  </a:lnTo>
                  <a:lnTo>
                    <a:pt x="397002" y="314706"/>
                  </a:lnTo>
                  <a:close/>
                </a:path>
                <a:path w="459104" h="330834">
                  <a:moveTo>
                    <a:pt x="427482" y="314706"/>
                  </a:moveTo>
                  <a:lnTo>
                    <a:pt x="413004" y="314706"/>
                  </a:lnTo>
                  <a:lnTo>
                    <a:pt x="413004" y="330708"/>
                  </a:lnTo>
                  <a:lnTo>
                    <a:pt x="427482" y="330708"/>
                  </a:lnTo>
                  <a:lnTo>
                    <a:pt x="427482" y="314706"/>
                  </a:lnTo>
                  <a:close/>
                </a:path>
                <a:path w="459104" h="330834">
                  <a:moveTo>
                    <a:pt x="458724" y="314706"/>
                  </a:moveTo>
                  <a:lnTo>
                    <a:pt x="442722" y="314706"/>
                  </a:lnTo>
                  <a:lnTo>
                    <a:pt x="442722" y="330708"/>
                  </a:lnTo>
                  <a:lnTo>
                    <a:pt x="458724" y="330708"/>
                  </a:lnTo>
                  <a:lnTo>
                    <a:pt x="458724" y="314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248400" y="7216139"/>
              <a:ext cx="444500" cy="16510"/>
            </a:xfrm>
            <a:custGeom>
              <a:avLst/>
              <a:gdLst/>
              <a:ahLst/>
              <a:cxnLst/>
              <a:rect l="l" t="t" r="r" b="b"/>
              <a:pathLst>
                <a:path w="444500" h="16509">
                  <a:moveTo>
                    <a:pt x="0" y="16001"/>
                  </a:moveTo>
                  <a:lnTo>
                    <a:pt x="0" y="0"/>
                  </a:lnTo>
                  <a:lnTo>
                    <a:pt x="15239" y="0"/>
                  </a:lnTo>
                  <a:lnTo>
                    <a:pt x="15239" y="16001"/>
                  </a:lnTo>
                  <a:lnTo>
                    <a:pt x="0" y="16001"/>
                  </a:lnTo>
                  <a:close/>
                </a:path>
                <a:path w="444500" h="16509">
                  <a:moveTo>
                    <a:pt x="31241" y="16001"/>
                  </a:moveTo>
                  <a:lnTo>
                    <a:pt x="31241" y="0"/>
                  </a:lnTo>
                  <a:lnTo>
                    <a:pt x="45719" y="0"/>
                  </a:lnTo>
                  <a:lnTo>
                    <a:pt x="45719" y="16001"/>
                  </a:lnTo>
                  <a:lnTo>
                    <a:pt x="31241" y="16001"/>
                  </a:lnTo>
                  <a:close/>
                </a:path>
                <a:path w="444500" h="16509">
                  <a:moveTo>
                    <a:pt x="61722" y="16001"/>
                  </a:moveTo>
                  <a:lnTo>
                    <a:pt x="61722" y="0"/>
                  </a:lnTo>
                  <a:lnTo>
                    <a:pt x="76962" y="0"/>
                  </a:lnTo>
                  <a:lnTo>
                    <a:pt x="76962" y="16001"/>
                  </a:lnTo>
                  <a:lnTo>
                    <a:pt x="61722" y="16001"/>
                  </a:lnTo>
                  <a:close/>
                </a:path>
                <a:path w="444500" h="16509">
                  <a:moveTo>
                    <a:pt x="91439" y="16001"/>
                  </a:moveTo>
                  <a:lnTo>
                    <a:pt x="91439" y="0"/>
                  </a:lnTo>
                  <a:lnTo>
                    <a:pt x="107441" y="0"/>
                  </a:lnTo>
                  <a:lnTo>
                    <a:pt x="107441" y="16001"/>
                  </a:lnTo>
                  <a:lnTo>
                    <a:pt x="91439" y="16001"/>
                  </a:lnTo>
                  <a:close/>
                </a:path>
                <a:path w="444500" h="16509">
                  <a:moveTo>
                    <a:pt x="122682" y="16001"/>
                  </a:moveTo>
                  <a:lnTo>
                    <a:pt x="122682" y="0"/>
                  </a:lnTo>
                  <a:lnTo>
                    <a:pt x="137922" y="0"/>
                  </a:lnTo>
                  <a:lnTo>
                    <a:pt x="137922" y="16001"/>
                  </a:lnTo>
                  <a:lnTo>
                    <a:pt x="122682" y="16001"/>
                  </a:lnTo>
                  <a:close/>
                </a:path>
                <a:path w="444500" h="16509">
                  <a:moveTo>
                    <a:pt x="153162" y="16001"/>
                  </a:moveTo>
                  <a:lnTo>
                    <a:pt x="153162" y="0"/>
                  </a:lnTo>
                  <a:lnTo>
                    <a:pt x="169163" y="0"/>
                  </a:lnTo>
                  <a:lnTo>
                    <a:pt x="169163" y="16001"/>
                  </a:lnTo>
                  <a:lnTo>
                    <a:pt x="153162" y="16001"/>
                  </a:lnTo>
                  <a:close/>
                </a:path>
                <a:path w="444500" h="16509">
                  <a:moveTo>
                    <a:pt x="183641" y="16001"/>
                  </a:moveTo>
                  <a:lnTo>
                    <a:pt x="183641" y="0"/>
                  </a:lnTo>
                  <a:lnTo>
                    <a:pt x="198881" y="0"/>
                  </a:lnTo>
                  <a:lnTo>
                    <a:pt x="198881" y="16001"/>
                  </a:lnTo>
                  <a:lnTo>
                    <a:pt x="183641" y="16001"/>
                  </a:lnTo>
                  <a:close/>
                </a:path>
                <a:path w="444500" h="16509">
                  <a:moveTo>
                    <a:pt x="214884" y="16001"/>
                  </a:moveTo>
                  <a:lnTo>
                    <a:pt x="214884" y="0"/>
                  </a:lnTo>
                  <a:lnTo>
                    <a:pt x="229362" y="0"/>
                  </a:lnTo>
                  <a:lnTo>
                    <a:pt x="229362" y="16001"/>
                  </a:lnTo>
                  <a:lnTo>
                    <a:pt x="214884" y="16001"/>
                  </a:lnTo>
                  <a:close/>
                </a:path>
                <a:path w="444500" h="16509">
                  <a:moveTo>
                    <a:pt x="245363" y="16001"/>
                  </a:moveTo>
                  <a:lnTo>
                    <a:pt x="245363" y="0"/>
                  </a:lnTo>
                  <a:lnTo>
                    <a:pt x="260603" y="0"/>
                  </a:lnTo>
                  <a:lnTo>
                    <a:pt x="260603" y="16001"/>
                  </a:lnTo>
                  <a:lnTo>
                    <a:pt x="245363" y="16001"/>
                  </a:lnTo>
                  <a:close/>
                </a:path>
                <a:path w="444500" h="16509">
                  <a:moveTo>
                    <a:pt x="275081" y="16001"/>
                  </a:moveTo>
                  <a:lnTo>
                    <a:pt x="275081" y="0"/>
                  </a:lnTo>
                  <a:lnTo>
                    <a:pt x="291083" y="0"/>
                  </a:lnTo>
                  <a:lnTo>
                    <a:pt x="291083" y="16001"/>
                  </a:lnTo>
                  <a:lnTo>
                    <a:pt x="275081" y="16001"/>
                  </a:lnTo>
                  <a:close/>
                </a:path>
                <a:path w="444500" h="16509">
                  <a:moveTo>
                    <a:pt x="306323" y="16001"/>
                  </a:moveTo>
                  <a:lnTo>
                    <a:pt x="306323" y="0"/>
                  </a:lnTo>
                  <a:lnTo>
                    <a:pt x="320801" y="0"/>
                  </a:lnTo>
                  <a:lnTo>
                    <a:pt x="320801" y="16001"/>
                  </a:lnTo>
                  <a:lnTo>
                    <a:pt x="306323" y="16001"/>
                  </a:lnTo>
                  <a:close/>
                </a:path>
                <a:path w="444500" h="16509">
                  <a:moveTo>
                    <a:pt x="336803" y="16001"/>
                  </a:moveTo>
                  <a:lnTo>
                    <a:pt x="336803" y="0"/>
                  </a:lnTo>
                  <a:lnTo>
                    <a:pt x="352043" y="0"/>
                  </a:lnTo>
                  <a:lnTo>
                    <a:pt x="352043" y="16001"/>
                  </a:lnTo>
                  <a:lnTo>
                    <a:pt x="336803" y="16001"/>
                  </a:lnTo>
                  <a:close/>
                </a:path>
                <a:path w="444500" h="16509">
                  <a:moveTo>
                    <a:pt x="367283" y="16001"/>
                  </a:moveTo>
                  <a:lnTo>
                    <a:pt x="367283" y="0"/>
                  </a:lnTo>
                  <a:lnTo>
                    <a:pt x="382523" y="0"/>
                  </a:lnTo>
                  <a:lnTo>
                    <a:pt x="382523" y="16001"/>
                  </a:lnTo>
                  <a:lnTo>
                    <a:pt x="367283" y="16001"/>
                  </a:lnTo>
                  <a:close/>
                </a:path>
                <a:path w="444500" h="16509">
                  <a:moveTo>
                    <a:pt x="398525" y="16001"/>
                  </a:moveTo>
                  <a:lnTo>
                    <a:pt x="398525" y="0"/>
                  </a:lnTo>
                  <a:lnTo>
                    <a:pt x="413003" y="0"/>
                  </a:lnTo>
                  <a:lnTo>
                    <a:pt x="413003" y="16001"/>
                  </a:lnTo>
                  <a:lnTo>
                    <a:pt x="398525" y="16001"/>
                  </a:lnTo>
                  <a:close/>
                </a:path>
                <a:path w="444500" h="16509">
                  <a:moveTo>
                    <a:pt x="428243" y="16001"/>
                  </a:moveTo>
                  <a:lnTo>
                    <a:pt x="428243" y="0"/>
                  </a:lnTo>
                  <a:lnTo>
                    <a:pt x="444245" y="0"/>
                  </a:lnTo>
                  <a:lnTo>
                    <a:pt x="444245" y="16001"/>
                  </a:lnTo>
                  <a:lnTo>
                    <a:pt x="428243" y="16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6715506" y="6441185"/>
              <a:ext cx="443865" cy="16510"/>
            </a:xfrm>
            <a:custGeom>
              <a:avLst/>
              <a:gdLst/>
              <a:ahLst/>
              <a:cxnLst/>
              <a:rect l="l" t="t" r="r" b="b"/>
              <a:pathLst>
                <a:path w="443865" h="16510">
                  <a:moveTo>
                    <a:pt x="14478" y="0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14478" y="16002"/>
                  </a:lnTo>
                  <a:lnTo>
                    <a:pt x="14478" y="0"/>
                  </a:lnTo>
                  <a:close/>
                </a:path>
                <a:path w="443865" h="16510">
                  <a:moveTo>
                    <a:pt x="45720" y="0"/>
                  </a:moveTo>
                  <a:lnTo>
                    <a:pt x="30480" y="0"/>
                  </a:lnTo>
                  <a:lnTo>
                    <a:pt x="30480" y="16002"/>
                  </a:lnTo>
                  <a:lnTo>
                    <a:pt x="45720" y="16002"/>
                  </a:lnTo>
                  <a:lnTo>
                    <a:pt x="45720" y="0"/>
                  </a:lnTo>
                  <a:close/>
                </a:path>
                <a:path w="443865" h="16510">
                  <a:moveTo>
                    <a:pt x="76200" y="0"/>
                  </a:moveTo>
                  <a:lnTo>
                    <a:pt x="60960" y="0"/>
                  </a:lnTo>
                  <a:lnTo>
                    <a:pt x="60960" y="16002"/>
                  </a:lnTo>
                  <a:lnTo>
                    <a:pt x="76200" y="16002"/>
                  </a:lnTo>
                  <a:lnTo>
                    <a:pt x="76200" y="0"/>
                  </a:lnTo>
                  <a:close/>
                </a:path>
                <a:path w="443865" h="16510">
                  <a:moveTo>
                    <a:pt x="106680" y="0"/>
                  </a:moveTo>
                  <a:lnTo>
                    <a:pt x="91440" y="0"/>
                  </a:lnTo>
                  <a:lnTo>
                    <a:pt x="91440" y="16002"/>
                  </a:lnTo>
                  <a:lnTo>
                    <a:pt x="106680" y="16002"/>
                  </a:lnTo>
                  <a:lnTo>
                    <a:pt x="106680" y="0"/>
                  </a:lnTo>
                  <a:close/>
                </a:path>
                <a:path w="443865" h="16510">
                  <a:moveTo>
                    <a:pt x="137909" y="0"/>
                  </a:moveTo>
                  <a:lnTo>
                    <a:pt x="121920" y="0"/>
                  </a:lnTo>
                  <a:lnTo>
                    <a:pt x="121920" y="16002"/>
                  </a:lnTo>
                  <a:lnTo>
                    <a:pt x="137909" y="16002"/>
                  </a:lnTo>
                  <a:lnTo>
                    <a:pt x="137909" y="0"/>
                  </a:lnTo>
                  <a:close/>
                </a:path>
                <a:path w="443865" h="16510">
                  <a:moveTo>
                    <a:pt x="167640" y="0"/>
                  </a:moveTo>
                  <a:lnTo>
                    <a:pt x="152400" y="0"/>
                  </a:lnTo>
                  <a:lnTo>
                    <a:pt x="152400" y="16002"/>
                  </a:lnTo>
                  <a:lnTo>
                    <a:pt x="167640" y="16002"/>
                  </a:lnTo>
                  <a:lnTo>
                    <a:pt x="167640" y="0"/>
                  </a:lnTo>
                  <a:close/>
                </a:path>
                <a:path w="443865" h="16510">
                  <a:moveTo>
                    <a:pt x="198120" y="0"/>
                  </a:moveTo>
                  <a:lnTo>
                    <a:pt x="183642" y="0"/>
                  </a:lnTo>
                  <a:lnTo>
                    <a:pt x="183642" y="16002"/>
                  </a:lnTo>
                  <a:lnTo>
                    <a:pt x="198120" y="16002"/>
                  </a:lnTo>
                  <a:lnTo>
                    <a:pt x="198120" y="0"/>
                  </a:lnTo>
                  <a:close/>
                </a:path>
                <a:path w="443865" h="16510">
                  <a:moveTo>
                    <a:pt x="229362" y="0"/>
                  </a:moveTo>
                  <a:lnTo>
                    <a:pt x="214122" y="0"/>
                  </a:lnTo>
                  <a:lnTo>
                    <a:pt x="214122" y="16002"/>
                  </a:lnTo>
                  <a:lnTo>
                    <a:pt x="229362" y="16002"/>
                  </a:lnTo>
                  <a:lnTo>
                    <a:pt x="229362" y="0"/>
                  </a:lnTo>
                  <a:close/>
                </a:path>
                <a:path w="443865" h="16510">
                  <a:moveTo>
                    <a:pt x="259842" y="0"/>
                  </a:moveTo>
                  <a:lnTo>
                    <a:pt x="243840" y="0"/>
                  </a:lnTo>
                  <a:lnTo>
                    <a:pt x="243840" y="16002"/>
                  </a:lnTo>
                  <a:lnTo>
                    <a:pt x="259842" y="16002"/>
                  </a:lnTo>
                  <a:lnTo>
                    <a:pt x="259842" y="0"/>
                  </a:lnTo>
                  <a:close/>
                </a:path>
                <a:path w="443865" h="16510">
                  <a:moveTo>
                    <a:pt x="290322" y="0"/>
                  </a:moveTo>
                  <a:lnTo>
                    <a:pt x="275082" y="0"/>
                  </a:lnTo>
                  <a:lnTo>
                    <a:pt x="275082" y="16002"/>
                  </a:lnTo>
                  <a:lnTo>
                    <a:pt x="290322" y="16002"/>
                  </a:lnTo>
                  <a:lnTo>
                    <a:pt x="290322" y="0"/>
                  </a:lnTo>
                  <a:close/>
                </a:path>
                <a:path w="443865" h="16510">
                  <a:moveTo>
                    <a:pt x="321564" y="0"/>
                  </a:moveTo>
                  <a:lnTo>
                    <a:pt x="305562" y="0"/>
                  </a:lnTo>
                  <a:lnTo>
                    <a:pt x="305562" y="16002"/>
                  </a:lnTo>
                  <a:lnTo>
                    <a:pt x="321564" y="16002"/>
                  </a:lnTo>
                  <a:lnTo>
                    <a:pt x="321564" y="0"/>
                  </a:lnTo>
                  <a:close/>
                </a:path>
                <a:path w="443865" h="16510">
                  <a:moveTo>
                    <a:pt x="351282" y="0"/>
                  </a:moveTo>
                  <a:lnTo>
                    <a:pt x="336042" y="0"/>
                  </a:lnTo>
                  <a:lnTo>
                    <a:pt x="336042" y="16002"/>
                  </a:lnTo>
                  <a:lnTo>
                    <a:pt x="351282" y="16002"/>
                  </a:lnTo>
                  <a:lnTo>
                    <a:pt x="351282" y="0"/>
                  </a:lnTo>
                  <a:close/>
                </a:path>
                <a:path w="443865" h="16510">
                  <a:moveTo>
                    <a:pt x="381762" y="0"/>
                  </a:moveTo>
                  <a:lnTo>
                    <a:pt x="367284" y="0"/>
                  </a:lnTo>
                  <a:lnTo>
                    <a:pt x="367284" y="16002"/>
                  </a:lnTo>
                  <a:lnTo>
                    <a:pt x="381762" y="16002"/>
                  </a:lnTo>
                  <a:lnTo>
                    <a:pt x="381762" y="0"/>
                  </a:lnTo>
                  <a:close/>
                </a:path>
                <a:path w="443865" h="16510">
                  <a:moveTo>
                    <a:pt x="413004" y="0"/>
                  </a:moveTo>
                  <a:lnTo>
                    <a:pt x="397764" y="0"/>
                  </a:lnTo>
                  <a:lnTo>
                    <a:pt x="397764" y="16002"/>
                  </a:lnTo>
                  <a:lnTo>
                    <a:pt x="413004" y="16002"/>
                  </a:lnTo>
                  <a:lnTo>
                    <a:pt x="413004" y="0"/>
                  </a:lnTo>
                  <a:close/>
                </a:path>
                <a:path w="443865" h="16510">
                  <a:moveTo>
                    <a:pt x="443484" y="0"/>
                  </a:moveTo>
                  <a:lnTo>
                    <a:pt x="427482" y="0"/>
                  </a:lnTo>
                  <a:lnTo>
                    <a:pt x="427482" y="16002"/>
                  </a:lnTo>
                  <a:lnTo>
                    <a:pt x="443484" y="16002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715505" y="6441185"/>
              <a:ext cx="443865" cy="16510"/>
            </a:xfrm>
            <a:custGeom>
              <a:avLst/>
              <a:gdLst/>
              <a:ahLst/>
              <a:cxnLst/>
              <a:rect l="l" t="t" r="r" b="b"/>
              <a:pathLst>
                <a:path w="443865" h="16510">
                  <a:moveTo>
                    <a:pt x="0" y="16001"/>
                  </a:moveTo>
                  <a:lnTo>
                    <a:pt x="0" y="0"/>
                  </a:lnTo>
                  <a:lnTo>
                    <a:pt x="14477" y="0"/>
                  </a:lnTo>
                  <a:lnTo>
                    <a:pt x="14477" y="16001"/>
                  </a:lnTo>
                  <a:lnTo>
                    <a:pt x="0" y="16001"/>
                  </a:lnTo>
                  <a:close/>
                </a:path>
                <a:path w="443865" h="16510">
                  <a:moveTo>
                    <a:pt x="30479" y="16001"/>
                  </a:moveTo>
                  <a:lnTo>
                    <a:pt x="30479" y="0"/>
                  </a:lnTo>
                  <a:lnTo>
                    <a:pt x="45720" y="0"/>
                  </a:lnTo>
                  <a:lnTo>
                    <a:pt x="45720" y="16001"/>
                  </a:lnTo>
                  <a:lnTo>
                    <a:pt x="30479" y="16001"/>
                  </a:lnTo>
                  <a:close/>
                </a:path>
                <a:path w="443865" h="16510">
                  <a:moveTo>
                    <a:pt x="60960" y="16001"/>
                  </a:moveTo>
                  <a:lnTo>
                    <a:pt x="60960" y="0"/>
                  </a:lnTo>
                  <a:lnTo>
                    <a:pt x="76200" y="0"/>
                  </a:lnTo>
                  <a:lnTo>
                    <a:pt x="76200" y="16001"/>
                  </a:lnTo>
                  <a:lnTo>
                    <a:pt x="60960" y="16001"/>
                  </a:lnTo>
                  <a:close/>
                </a:path>
                <a:path w="443865" h="16510">
                  <a:moveTo>
                    <a:pt x="91440" y="16001"/>
                  </a:moveTo>
                  <a:lnTo>
                    <a:pt x="91440" y="0"/>
                  </a:lnTo>
                  <a:lnTo>
                    <a:pt x="106680" y="0"/>
                  </a:lnTo>
                  <a:lnTo>
                    <a:pt x="106680" y="16001"/>
                  </a:lnTo>
                  <a:lnTo>
                    <a:pt x="91440" y="16001"/>
                  </a:lnTo>
                  <a:close/>
                </a:path>
                <a:path w="443865" h="16510">
                  <a:moveTo>
                    <a:pt x="121920" y="16001"/>
                  </a:moveTo>
                  <a:lnTo>
                    <a:pt x="121920" y="0"/>
                  </a:lnTo>
                  <a:lnTo>
                    <a:pt x="137920" y="0"/>
                  </a:lnTo>
                  <a:lnTo>
                    <a:pt x="137920" y="16001"/>
                  </a:lnTo>
                  <a:lnTo>
                    <a:pt x="121920" y="16001"/>
                  </a:lnTo>
                  <a:close/>
                </a:path>
                <a:path w="443865" h="16510">
                  <a:moveTo>
                    <a:pt x="152400" y="16001"/>
                  </a:moveTo>
                  <a:lnTo>
                    <a:pt x="152400" y="0"/>
                  </a:lnTo>
                  <a:lnTo>
                    <a:pt x="167640" y="0"/>
                  </a:lnTo>
                  <a:lnTo>
                    <a:pt x="167640" y="16001"/>
                  </a:lnTo>
                  <a:lnTo>
                    <a:pt x="152400" y="16001"/>
                  </a:lnTo>
                  <a:close/>
                </a:path>
                <a:path w="443865" h="16510">
                  <a:moveTo>
                    <a:pt x="183642" y="16001"/>
                  </a:moveTo>
                  <a:lnTo>
                    <a:pt x="183642" y="0"/>
                  </a:lnTo>
                  <a:lnTo>
                    <a:pt x="198120" y="0"/>
                  </a:lnTo>
                  <a:lnTo>
                    <a:pt x="198120" y="16001"/>
                  </a:lnTo>
                  <a:lnTo>
                    <a:pt x="183642" y="16001"/>
                  </a:lnTo>
                  <a:close/>
                </a:path>
                <a:path w="443865" h="16510">
                  <a:moveTo>
                    <a:pt x="214122" y="16001"/>
                  </a:moveTo>
                  <a:lnTo>
                    <a:pt x="214122" y="0"/>
                  </a:lnTo>
                  <a:lnTo>
                    <a:pt x="229362" y="0"/>
                  </a:lnTo>
                  <a:lnTo>
                    <a:pt x="229362" y="16001"/>
                  </a:lnTo>
                  <a:lnTo>
                    <a:pt x="214122" y="16001"/>
                  </a:lnTo>
                  <a:close/>
                </a:path>
                <a:path w="443865" h="16510">
                  <a:moveTo>
                    <a:pt x="243840" y="16001"/>
                  </a:moveTo>
                  <a:lnTo>
                    <a:pt x="243840" y="0"/>
                  </a:lnTo>
                  <a:lnTo>
                    <a:pt x="259842" y="0"/>
                  </a:lnTo>
                  <a:lnTo>
                    <a:pt x="259842" y="16001"/>
                  </a:lnTo>
                  <a:lnTo>
                    <a:pt x="243840" y="16001"/>
                  </a:lnTo>
                  <a:close/>
                </a:path>
                <a:path w="443865" h="16510">
                  <a:moveTo>
                    <a:pt x="275082" y="16001"/>
                  </a:moveTo>
                  <a:lnTo>
                    <a:pt x="275082" y="0"/>
                  </a:lnTo>
                  <a:lnTo>
                    <a:pt x="290323" y="0"/>
                  </a:lnTo>
                  <a:lnTo>
                    <a:pt x="290323" y="16001"/>
                  </a:lnTo>
                  <a:lnTo>
                    <a:pt x="275082" y="16001"/>
                  </a:lnTo>
                  <a:close/>
                </a:path>
                <a:path w="443865" h="16510">
                  <a:moveTo>
                    <a:pt x="305562" y="16001"/>
                  </a:moveTo>
                  <a:lnTo>
                    <a:pt x="305562" y="0"/>
                  </a:lnTo>
                  <a:lnTo>
                    <a:pt x="321564" y="0"/>
                  </a:lnTo>
                  <a:lnTo>
                    <a:pt x="321564" y="16001"/>
                  </a:lnTo>
                  <a:lnTo>
                    <a:pt x="305562" y="16001"/>
                  </a:lnTo>
                  <a:close/>
                </a:path>
                <a:path w="443865" h="16510">
                  <a:moveTo>
                    <a:pt x="336042" y="16001"/>
                  </a:moveTo>
                  <a:lnTo>
                    <a:pt x="336042" y="0"/>
                  </a:lnTo>
                  <a:lnTo>
                    <a:pt x="351282" y="0"/>
                  </a:lnTo>
                  <a:lnTo>
                    <a:pt x="351282" y="16001"/>
                  </a:lnTo>
                  <a:lnTo>
                    <a:pt x="336042" y="16001"/>
                  </a:lnTo>
                  <a:close/>
                </a:path>
                <a:path w="443865" h="16510">
                  <a:moveTo>
                    <a:pt x="367284" y="16001"/>
                  </a:moveTo>
                  <a:lnTo>
                    <a:pt x="367284" y="0"/>
                  </a:lnTo>
                  <a:lnTo>
                    <a:pt x="381762" y="0"/>
                  </a:lnTo>
                  <a:lnTo>
                    <a:pt x="381762" y="16001"/>
                  </a:lnTo>
                  <a:lnTo>
                    <a:pt x="367284" y="16001"/>
                  </a:lnTo>
                  <a:close/>
                </a:path>
                <a:path w="443865" h="16510">
                  <a:moveTo>
                    <a:pt x="397764" y="16001"/>
                  </a:moveTo>
                  <a:lnTo>
                    <a:pt x="397764" y="0"/>
                  </a:lnTo>
                  <a:lnTo>
                    <a:pt x="413004" y="0"/>
                  </a:lnTo>
                  <a:lnTo>
                    <a:pt x="413004" y="16001"/>
                  </a:lnTo>
                  <a:lnTo>
                    <a:pt x="397764" y="16001"/>
                  </a:lnTo>
                  <a:close/>
                </a:path>
                <a:path w="443865" h="16510">
                  <a:moveTo>
                    <a:pt x="427482" y="16001"/>
                  </a:moveTo>
                  <a:lnTo>
                    <a:pt x="427482" y="0"/>
                  </a:lnTo>
                  <a:lnTo>
                    <a:pt x="443484" y="0"/>
                  </a:lnTo>
                  <a:lnTo>
                    <a:pt x="443484" y="16001"/>
                  </a:lnTo>
                  <a:lnTo>
                    <a:pt x="427482" y="16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707124" y="6440423"/>
              <a:ext cx="490220" cy="299085"/>
            </a:xfrm>
            <a:custGeom>
              <a:avLst/>
              <a:gdLst/>
              <a:ahLst/>
              <a:cxnLst/>
              <a:rect l="l" t="t" r="r" b="b"/>
              <a:pathLst>
                <a:path w="490220" h="299084">
                  <a:moveTo>
                    <a:pt x="16002" y="284226"/>
                  </a:moveTo>
                  <a:lnTo>
                    <a:pt x="0" y="284226"/>
                  </a:lnTo>
                  <a:lnTo>
                    <a:pt x="0" y="298704"/>
                  </a:lnTo>
                  <a:lnTo>
                    <a:pt x="16002" y="298704"/>
                  </a:lnTo>
                  <a:lnTo>
                    <a:pt x="16002" y="284226"/>
                  </a:lnTo>
                  <a:close/>
                </a:path>
                <a:path w="490220" h="299084">
                  <a:moveTo>
                    <a:pt x="16002" y="252984"/>
                  </a:moveTo>
                  <a:lnTo>
                    <a:pt x="0" y="252984"/>
                  </a:lnTo>
                  <a:lnTo>
                    <a:pt x="0" y="268986"/>
                  </a:lnTo>
                  <a:lnTo>
                    <a:pt x="16002" y="268986"/>
                  </a:lnTo>
                  <a:lnTo>
                    <a:pt x="16002" y="252984"/>
                  </a:lnTo>
                  <a:close/>
                </a:path>
                <a:path w="490220" h="299084">
                  <a:moveTo>
                    <a:pt x="16002" y="222504"/>
                  </a:moveTo>
                  <a:lnTo>
                    <a:pt x="0" y="222504"/>
                  </a:lnTo>
                  <a:lnTo>
                    <a:pt x="0" y="238506"/>
                  </a:lnTo>
                  <a:lnTo>
                    <a:pt x="16002" y="238506"/>
                  </a:lnTo>
                  <a:lnTo>
                    <a:pt x="16002" y="222504"/>
                  </a:lnTo>
                  <a:close/>
                </a:path>
                <a:path w="490220" h="299084">
                  <a:moveTo>
                    <a:pt x="16002" y="192786"/>
                  </a:moveTo>
                  <a:lnTo>
                    <a:pt x="0" y="192786"/>
                  </a:lnTo>
                  <a:lnTo>
                    <a:pt x="0" y="207264"/>
                  </a:lnTo>
                  <a:lnTo>
                    <a:pt x="16002" y="207264"/>
                  </a:lnTo>
                  <a:lnTo>
                    <a:pt x="16002" y="192786"/>
                  </a:lnTo>
                  <a:close/>
                </a:path>
                <a:path w="490220" h="299084">
                  <a:moveTo>
                    <a:pt x="16002" y="161544"/>
                  </a:moveTo>
                  <a:lnTo>
                    <a:pt x="0" y="161544"/>
                  </a:lnTo>
                  <a:lnTo>
                    <a:pt x="0" y="176784"/>
                  </a:lnTo>
                  <a:lnTo>
                    <a:pt x="16002" y="176784"/>
                  </a:lnTo>
                  <a:lnTo>
                    <a:pt x="16002" y="161544"/>
                  </a:lnTo>
                  <a:close/>
                </a:path>
                <a:path w="490220" h="299084">
                  <a:moveTo>
                    <a:pt x="16002" y="131064"/>
                  </a:moveTo>
                  <a:lnTo>
                    <a:pt x="0" y="131064"/>
                  </a:lnTo>
                  <a:lnTo>
                    <a:pt x="0" y="146304"/>
                  </a:lnTo>
                  <a:lnTo>
                    <a:pt x="16002" y="146304"/>
                  </a:lnTo>
                  <a:lnTo>
                    <a:pt x="16002" y="131064"/>
                  </a:lnTo>
                  <a:close/>
                </a:path>
                <a:path w="490220" h="299084">
                  <a:moveTo>
                    <a:pt x="16002" y="100584"/>
                  </a:moveTo>
                  <a:lnTo>
                    <a:pt x="0" y="100584"/>
                  </a:lnTo>
                  <a:lnTo>
                    <a:pt x="0" y="115824"/>
                  </a:lnTo>
                  <a:lnTo>
                    <a:pt x="16002" y="115824"/>
                  </a:lnTo>
                  <a:lnTo>
                    <a:pt x="16002" y="100584"/>
                  </a:lnTo>
                  <a:close/>
                </a:path>
                <a:path w="490220" h="299084">
                  <a:moveTo>
                    <a:pt x="16002" y="69342"/>
                  </a:moveTo>
                  <a:lnTo>
                    <a:pt x="0" y="69342"/>
                  </a:lnTo>
                  <a:lnTo>
                    <a:pt x="0" y="85344"/>
                  </a:lnTo>
                  <a:lnTo>
                    <a:pt x="16002" y="85344"/>
                  </a:lnTo>
                  <a:lnTo>
                    <a:pt x="16002" y="69342"/>
                  </a:lnTo>
                  <a:close/>
                </a:path>
                <a:path w="490220" h="299084">
                  <a:moveTo>
                    <a:pt x="16002" y="39624"/>
                  </a:moveTo>
                  <a:lnTo>
                    <a:pt x="0" y="39624"/>
                  </a:lnTo>
                  <a:lnTo>
                    <a:pt x="0" y="54864"/>
                  </a:lnTo>
                  <a:lnTo>
                    <a:pt x="16002" y="54864"/>
                  </a:lnTo>
                  <a:lnTo>
                    <a:pt x="16002" y="39624"/>
                  </a:lnTo>
                  <a:close/>
                </a:path>
                <a:path w="490220" h="299084">
                  <a:moveTo>
                    <a:pt x="16002" y="9144"/>
                  </a:moveTo>
                  <a:lnTo>
                    <a:pt x="0" y="9144"/>
                  </a:lnTo>
                  <a:lnTo>
                    <a:pt x="0" y="23622"/>
                  </a:lnTo>
                  <a:lnTo>
                    <a:pt x="16002" y="23622"/>
                  </a:lnTo>
                  <a:lnTo>
                    <a:pt x="16002" y="9144"/>
                  </a:lnTo>
                  <a:close/>
                </a:path>
                <a:path w="490220" h="299084">
                  <a:moveTo>
                    <a:pt x="489966" y="275082"/>
                  </a:moveTo>
                  <a:lnTo>
                    <a:pt x="474726" y="275082"/>
                  </a:lnTo>
                  <a:lnTo>
                    <a:pt x="474726" y="290322"/>
                  </a:lnTo>
                  <a:lnTo>
                    <a:pt x="489966" y="290322"/>
                  </a:lnTo>
                  <a:lnTo>
                    <a:pt x="489966" y="275082"/>
                  </a:lnTo>
                  <a:close/>
                </a:path>
                <a:path w="490220" h="299084">
                  <a:moveTo>
                    <a:pt x="489966" y="244602"/>
                  </a:moveTo>
                  <a:lnTo>
                    <a:pt x="474726" y="244602"/>
                  </a:lnTo>
                  <a:lnTo>
                    <a:pt x="474726" y="260604"/>
                  </a:lnTo>
                  <a:lnTo>
                    <a:pt x="489966" y="260604"/>
                  </a:lnTo>
                  <a:lnTo>
                    <a:pt x="489966" y="244602"/>
                  </a:lnTo>
                  <a:close/>
                </a:path>
                <a:path w="490220" h="299084">
                  <a:moveTo>
                    <a:pt x="489966" y="214884"/>
                  </a:moveTo>
                  <a:lnTo>
                    <a:pt x="474726" y="214884"/>
                  </a:lnTo>
                  <a:lnTo>
                    <a:pt x="474726" y="229362"/>
                  </a:lnTo>
                  <a:lnTo>
                    <a:pt x="489966" y="229362"/>
                  </a:lnTo>
                  <a:lnTo>
                    <a:pt x="489966" y="214884"/>
                  </a:lnTo>
                  <a:close/>
                </a:path>
                <a:path w="490220" h="299084">
                  <a:moveTo>
                    <a:pt x="489966" y="183642"/>
                  </a:moveTo>
                  <a:lnTo>
                    <a:pt x="474726" y="183642"/>
                  </a:lnTo>
                  <a:lnTo>
                    <a:pt x="474726" y="198882"/>
                  </a:lnTo>
                  <a:lnTo>
                    <a:pt x="489966" y="198882"/>
                  </a:lnTo>
                  <a:lnTo>
                    <a:pt x="489966" y="183642"/>
                  </a:lnTo>
                  <a:close/>
                </a:path>
                <a:path w="490220" h="299084">
                  <a:moveTo>
                    <a:pt x="489966" y="153162"/>
                  </a:moveTo>
                  <a:lnTo>
                    <a:pt x="474726" y="153162"/>
                  </a:lnTo>
                  <a:lnTo>
                    <a:pt x="474726" y="168402"/>
                  </a:lnTo>
                  <a:lnTo>
                    <a:pt x="489966" y="168402"/>
                  </a:lnTo>
                  <a:lnTo>
                    <a:pt x="489966" y="153162"/>
                  </a:lnTo>
                  <a:close/>
                </a:path>
                <a:path w="490220" h="299084">
                  <a:moveTo>
                    <a:pt x="489966" y="122682"/>
                  </a:moveTo>
                  <a:lnTo>
                    <a:pt x="474726" y="122682"/>
                  </a:lnTo>
                  <a:lnTo>
                    <a:pt x="474726" y="137160"/>
                  </a:lnTo>
                  <a:lnTo>
                    <a:pt x="489966" y="137160"/>
                  </a:lnTo>
                  <a:lnTo>
                    <a:pt x="489966" y="122682"/>
                  </a:lnTo>
                  <a:close/>
                </a:path>
                <a:path w="490220" h="299084">
                  <a:moveTo>
                    <a:pt x="489966" y="91440"/>
                  </a:moveTo>
                  <a:lnTo>
                    <a:pt x="474726" y="91440"/>
                  </a:lnTo>
                  <a:lnTo>
                    <a:pt x="474726" y="107442"/>
                  </a:lnTo>
                  <a:lnTo>
                    <a:pt x="489966" y="107442"/>
                  </a:lnTo>
                  <a:lnTo>
                    <a:pt x="489966" y="91440"/>
                  </a:lnTo>
                  <a:close/>
                </a:path>
                <a:path w="490220" h="299084">
                  <a:moveTo>
                    <a:pt x="489966" y="61722"/>
                  </a:moveTo>
                  <a:lnTo>
                    <a:pt x="474726" y="61722"/>
                  </a:lnTo>
                  <a:lnTo>
                    <a:pt x="474726" y="76962"/>
                  </a:lnTo>
                  <a:lnTo>
                    <a:pt x="489966" y="76962"/>
                  </a:lnTo>
                  <a:lnTo>
                    <a:pt x="489966" y="61722"/>
                  </a:lnTo>
                  <a:close/>
                </a:path>
                <a:path w="490220" h="299084">
                  <a:moveTo>
                    <a:pt x="489966" y="31242"/>
                  </a:moveTo>
                  <a:lnTo>
                    <a:pt x="474726" y="31242"/>
                  </a:lnTo>
                  <a:lnTo>
                    <a:pt x="474726" y="45720"/>
                  </a:lnTo>
                  <a:lnTo>
                    <a:pt x="489966" y="45720"/>
                  </a:lnTo>
                  <a:lnTo>
                    <a:pt x="489966" y="31242"/>
                  </a:lnTo>
                  <a:close/>
                </a:path>
                <a:path w="490220" h="299084">
                  <a:moveTo>
                    <a:pt x="489966" y="0"/>
                  </a:moveTo>
                  <a:lnTo>
                    <a:pt x="474726" y="0"/>
                  </a:lnTo>
                  <a:lnTo>
                    <a:pt x="474726" y="15240"/>
                  </a:lnTo>
                  <a:lnTo>
                    <a:pt x="489966" y="15240"/>
                  </a:lnTo>
                  <a:lnTo>
                    <a:pt x="489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3956558" y="6379955"/>
            <a:ext cx="255904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+A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72550" y="6965932"/>
            <a:ext cx="20891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-A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32223" y="6866242"/>
            <a:ext cx="1022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91129" y="6831950"/>
            <a:ext cx="10985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104134" y="6840327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2T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670305" y="6866242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3T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068069" y="6840327"/>
            <a:ext cx="60642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3070" algn="l"/>
              </a:tabLst>
            </a:pPr>
            <a:r>
              <a:rPr dirty="0" sz="1050" spc="10">
                <a:latin typeface="Arial"/>
                <a:cs typeface="Arial"/>
              </a:rPr>
              <a:t>4</a:t>
            </a:r>
            <a:r>
              <a:rPr dirty="0" sz="1050" spc="2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10">
                <a:latin typeface="Arial"/>
                <a:cs typeface="Arial"/>
              </a:rPr>
              <a:t>5T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076956" y="6857851"/>
            <a:ext cx="1854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>
                <a:latin typeface="Arial"/>
                <a:cs typeface="Arial"/>
              </a:rPr>
              <a:t>6T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351782" y="6397102"/>
            <a:ext cx="2834005" cy="879475"/>
          </a:xfrm>
          <a:custGeom>
            <a:avLst/>
            <a:gdLst/>
            <a:ahLst/>
            <a:cxnLst/>
            <a:rect l="l" t="t" r="r" b="b"/>
            <a:pathLst>
              <a:path w="2834004" h="879475">
                <a:moveTo>
                  <a:pt x="0" y="412891"/>
                </a:moveTo>
                <a:lnTo>
                  <a:pt x="2384" y="359807"/>
                </a:lnTo>
                <a:lnTo>
                  <a:pt x="4462" y="306683"/>
                </a:lnTo>
                <a:lnTo>
                  <a:pt x="6872" y="253584"/>
                </a:lnTo>
                <a:lnTo>
                  <a:pt x="10252" y="200573"/>
                </a:lnTo>
                <a:lnTo>
                  <a:pt x="15239" y="147715"/>
                </a:lnTo>
                <a:lnTo>
                  <a:pt x="21702" y="104719"/>
                </a:lnTo>
                <a:lnTo>
                  <a:pt x="25635" y="83303"/>
                </a:lnTo>
                <a:lnTo>
                  <a:pt x="28193" y="61609"/>
                </a:lnTo>
                <a:lnTo>
                  <a:pt x="79917" y="28862"/>
                </a:lnTo>
                <a:lnTo>
                  <a:pt x="136347" y="18846"/>
                </a:lnTo>
                <a:lnTo>
                  <a:pt x="164591" y="13603"/>
                </a:lnTo>
                <a:lnTo>
                  <a:pt x="214092" y="6735"/>
                </a:lnTo>
                <a:lnTo>
                  <a:pt x="263942" y="1225"/>
                </a:lnTo>
                <a:lnTo>
                  <a:pt x="313837" y="0"/>
                </a:lnTo>
                <a:lnTo>
                  <a:pt x="363473" y="5983"/>
                </a:lnTo>
                <a:lnTo>
                  <a:pt x="401796" y="18040"/>
                </a:lnTo>
                <a:lnTo>
                  <a:pt x="444809" y="69459"/>
                </a:lnTo>
                <a:lnTo>
                  <a:pt x="454913" y="108091"/>
                </a:lnTo>
                <a:lnTo>
                  <a:pt x="459674" y="154054"/>
                </a:lnTo>
                <a:lnTo>
                  <a:pt x="461317" y="200945"/>
                </a:lnTo>
                <a:lnTo>
                  <a:pt x="461019" y="248337"/>
                </a:lnTo>
                <a:lnTo>
                  <a:pt x="459957" y="295805"/>
                </a:lnTo>
                <a:lnTo>
                  <a:pt x="459307" y="342925"/>
                </a:lnTo>
                <a:lnTo>
                  <a:pt x="460247" y="389269"/>
                </a:lnTo>
                <a:lnTo>
                  <a:pt x="464868" y="437573"/>
                </a:lnTo>
                <a:lnTo>
                  <a:pt x="469200" y="485405"/>
                </a:lnTo>
                <a:lnTo>
                  <a:pt x="473254" y="533030"/>
                </a:lnTo>
                <a:lnTo>
                  <a:pt x="477043" y="580712"/>
                </a:lnTo>
                <a:lnTo>
                  <a:pt x="480577" y="628715"/>
                </a:lnTo>
                <a:lnTo>
                  <a:pt x="483869" y="677305"/>
                </a:lnTo>
                <a:lnTo>
                  <a:pt x="493454" y="733979"/>
                </a:lnTo>
                <a:lnTo>
                  <a:pt x="506121" y="778939"/>
                </a:lnTo>
                <a:lnTo>
                  <a:pt x="523894" y="813429"/>
                </a:lnTo>
                <a:lnTo>
                  <a:pt x="582862" y="855986"/>
                </a:lnTo>
                <a:lnTo>
                  <a:pt x="628107" y="866544"/>
                </a:lnTo>
                <a:lnTo>
                  <a:pt x="686562" y="871615"/>
                </a:lnTo>
                <a:lnTo>
                  <a:pt x="737844" y="867655"/>
                </a:lnTo>
                <a:lnTo>
                  <a:pt x="785917" y="860443"/>
                </a:lnTo>
                <a:lnTo>
                  <a:pt x="829199" y="847866"/>
                </a:lnTo>
                <a:lnTo>
                  <a:pt x="866107" y="827814"/>
                </a:lnTo>
                <a:lnTo>
                  <a:pt x="895062" y="798174"/>
                </a:lnTo>
                <a:lnTo>
                  <a:pt x="914480" y="756836"/>
                </a:lnTo>
                <a:lnTo>
                  <a:pt x="922781" y="701689"/>
                </a:lnTo>
                <a:lnTo>
                  <a:pt x="924981" y="649606"/>
                </a:lnTo>
                <a:lnTo>
                  <a:pt x="925515" y="597015"/>
                </a:lnTo>
                <a:lnTo>
                  <a:pt x="926168" y="544482"/>
                </a:lnTo>
                <a:lnTo>
                  <a:pt x="928726" y="492571"/>
                </a:lnTo>
                <a:lnTo>
                  <a:pt x="934973" y="441847"/>
                </a:lnTo>
                <a:lnTo>
                  <a:pt x="943121" y="387156"/>
                </a:lnTo>
                <a:lnTo>
                  <a:pt x="948892" y="331690"/>
                </a:lnTo>
                <a:lnTo>
                  <a:pt x="954019" y="275986"/>
                </a:lnTo>
                <a:lnTo>
                  <a:pt x="960232" y="220578"/>
                </a:lnTo>
                <a:lnTo>
                  <a:pt x="969263" y="166003"/>
                </a:lnTo>
                <a:lnTo>
                  <a:pt x="982871" y="114313"/>
                </a:lnTo>
                <a:lnTo>
                  <a:pt x="1001561" y="75584"/>
                </a:lnTo>
                <a:lnTo>
                  <a:pt x="1053214" y="30523"/>
                </a:lnTo>
                <a:lnTo>
                  <a:pt x="1122276" y="17839"/>
                </a:lnTo>
                <a:lnTo>
                  <a:pt x="1162727" y="19583"/>
                </a:lnTo>
                <a:lnTo>
                  <a:pt x="1206800" y="24554"/>
                </a:lnTo>
                <a:lnTo>
                  <a:pt x="1254252" y="31129"/>
                </a:lnTo>
                <a:lnTo>
                  <a:pt x="1309053" y="40481"/>
                </a:lnTo>
                <a:lnTo>
                  <a:pt x="1359002" y="47702"/>
                </a:lnTo>
                <a:lnTo>
                  <a:pt x="1407381" y="51846"/>
                </a:lnTo>
                <a:lnTo>
                  <a:pt x="1457475" y="51970"/>
                </a:lnTo>
                <a:lnTo>
                  <a:pt x="1512569" y="47131"/>
                </a:lnTo>
                <a:lnTo>
                  <a:pt x="1558054" y="43306"/>
                </a:lnTo>
                <a:lnTo>
                  <a:pt x="1606025" y="38830"/>
                </a:lnTo>
                <a:lnTo>
                  <a:pt x="1654724" y="36266"/>
                </a:lnTo>
                <a:lnTo>
                  <a:pt x="1702390" y="38178"/>
                </a:lnTo>
                <a:lnTo>
                  <a:pt x="1747265" y="47131"/>
                </a:lnTo>
                <a:lnTo>
                  <a:pt x="1782439" y="63149"/>
                </a:lnTo>
                <a:lnTo>
                  <a:pt x="1825554" y="122417"/>
                </a:lnTo>
                <a:lnTo>
                  <a:pt x="1837181" y="159145"/>
                </a:lnTo>
                <a:lnTo>
                  <a:pt x="1845871" y="212672"/>
                </a:lnTo>
                <a:lnTo>
                  <a:pt x="1851316" y="266628"/>
                </a:lnTo>
                <a:lnTo>
                  <a:pt x="1855389" y="320873"/>
                </a:lnTo>
                <a:lnTo>
                  <a:pt x="1859960" y="375263"/>
                </a:lnTo>
                <a:lnTo>
                  <a:pt x="1866900" y="429655"/>
                </a:lnTo>
                <a:lnTo>
                  <a:pt x="1876179" y="469315"/>
                </a:lnTo>
                <a:lnTo>
                  <a:pt x="1882501" y="517073"/>
                </a:lnTo>
                <a:lnTo>
                  <a:pt x="1887372" y="570199"/>
                </a:lnTo>
                <a:lnTo>
                  <a:pt x="1892299" y="625961"/>
                </a:lnTo>
                <a:lnTo>
                  <a:pt x="1898791" y="681630"/>
                </a:lnTo>
                <a:lnTo>
                  <a:pt x="1908352" y="734475"/>
                </a:lnTo>
                <a:lnTo>
                  <a:pt x="1922492" y="781764"/>
                </a:lnTo>
                <a:lnTo>
                  <a:pt x="1942716" y="820768"/>
                </a:lnTo>
                <a:lnTo>
                  <a:pt x="1970531" y="848755"/>
                </a:lnTo>
                <a:lnTo>
                  <a:pt x="2009018" y="865957"/>
                </a:lnTo>
                <a:lnTo>
                  <a:pt x="2056102" y="876006"/>
                </a:lnTo>
                <a:lnTo>
                  <a:pt x="2108006" y="878926"/>
                </a:lnTo>
                <a:lnTo>
                  <a:pt x="2160953" y="874742"/>
                </a:lnTo>
                <a:lnTo>
                  <a:pt x="2211167" y="863476"/>
                </a:lnTo>
                <a:lnTo>
                  <a:pt x="2254870" y="845154"/>
                </a:lnTo>
                <a:lnTo>
                  <a:pt x="2288285" y="819799"/>
                </a:lnTo>
                <a:lnTo>
                  <a:pt x="2310448" y="788265"/>
                </a:lnTo>
                <a:lnTo>
                  <a:pt x="2325885" y="747919"/>
                </a:lnTo>
                <a:lnTo>
                  <a:pt x="2335858" y="705222"/>
                </a:lnTo>
                <a:lnTo>
                  <a:pt x="2341625" y="666637"/>
                </a:lnTo>
                <a:lnTo>
                  <a:pt x="2347295" y="619763"/>
                </a:lnTo>
                <a:lnTo>
                  <a:pt x="2351579" y="573385"/>
                </a:lnTo>
                <a:lnTo>
                  <a:pt x="2355380" y="527248"/>
                </a:lnTo>
                <a:lnTo>
                  <a:pt x="2359595" y="481098"/>
                </a:lnTo>
                <a:lnTo>
                  <a:pt x="2365124" y="434682"/>
                </a:lnTo>
                <a:lnTo>
                  <a:pt x="2372867" y="387745"/>
                </a:lnTo>
                <a:lnTo>
                  <a:pt x="2379220" y="333811"/>
                </a:lnTo>
                <a:lnTo>
                  <a:pt x="2383231" y="279265"/>
                </a:lnTo>
                <a:lnTo>
                  <a:pt x="2386885" y="224559"/>
                </a:lnTo>
                <a:lnTo>
                  <a:pt x="2392167" y="170145"/>
                </a:lnTo>
                <a:lnTo>
                  <a:pt x="2401061" y="116473"/>
                </a:lnTo>
                <a:lnTo>
                  <a:pt x="2427736" y="52298"/>
                </a:lnTo>
                <a:lnTo>
                  <a:pt x="2484881" y="13603"/>
                </a:lnTo>
                <a:lnTo>
                  <a:pt x="2527834" y="4345"/>
                </a:lnTo>
                <a:lnTo>
                  <a:pt x="2579234" y="1250"/>
                </a:lnTo>
                <a:lnTo>
                  <a:pt x="2633843" y="5064"/>
                </a:lnTo>
                <a:lnTo>
                  <a:pt x="2686422" y="16532"/>
                </a:lnTo>
                <a:lnTo>
                  <a:pt x="2731732" y="36402"/>
                </a:lnTo>
                <a:lnTo>
                  <a:pt x="2764535" y="65419"/>
                </a:lnTo>
                <a:lnTo>
                  <a:pt x="2787938" y="110267"/>
                </a:lnTo>
                <a:lnTo>
                  <a:pt x="2802907" y="163707"/>
                </a:lnTo>
                <a:lnTo>
                  <a:pt x="2812597" y="218867"/>
                </a:lnTo>
                <a:lnTo>
                  <a:pt x="2820161" y="268873"/>
                </a:lnTo>
                <a:lnTo>
                  <a:pt x="2826143" y="335577"/>
                </a:lnTo>
                <a:lnTo>
                  <a:pt x="2829606" y="369353"/>
                </a:lnTo>
                <a:lnTo>
                  <a:pt x="2833877" y="401461"/>
                </a:lnTo>
              </a:path>
            </a:pathLst>
          </a:custGeom>
          <a:ln w="17411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171700" y="1443227"/>
            <a:ext cx="76200" cy="2976880"/>
          </a:xfrm>
          <a:custGeom>
            <a:avLst/>
            <a:gdLst/>
            <a:ahLst/>
            <a:cxnLst/>
            <a:rect l="l" t="t" r="r" b="b"/>
            <a:pathLst>
              <a:path w="76200" h="2976879">
                <a:moveTo>
                  <a:pt x="76200" y="2900172"/>
                </a:moveTo>
                <a:lnTo>
                  <a:pt x="0" y="2900172"/>
                </a:lnTo>
                <a:lnTo>
                  <a:pt x="33527" y="2967228"/>
                </a:lnTo>
                <a:lnTo>
                  <a:pt x="33527" y="2915412"/>
                </a:lnTo>
                <a:lnTo>
                  <a:pt x="35813" y="2917698"/>
                </a:lnTo>
                <a:lnTo>
                  <a:pt x="40386" y="2917698"/>
                </a:lnTo>
                <a:lnTo>
                  <a:pt x="42672" y="2915412"/>
                </a:lnTo>
                <a:lnTo>
                  <a:pt x="42672" y="2967228"/>
                </a:lnTo>
                <a:lnTo>
                  <a:pt x="76200" y="2900172"/>
                </a:lnTo>
                <a:close/>
              </a:path>
              <a:path w="76200" h="2976879">
                <a:moveTo>
                  <a:pt x="42672" y="2900172"/>
                </a:moveTo>
                <a:lnTo>
                  <a:pt x="42671" y="2285"/>
                </a:lnTo>
                <a:lnTo>
                  <a:pt x="40385" y="0"/>
                </a:lnTo>
                <a:lnTo>
                  <a:pt x="35813" y="0"/>
                </a:lnTo>
                <a:lnTo>
                  <a:pt x="33527" y="2285"/>
                </a:lnTo>
                <a:lnTo>
                  <a:pt x="33527" y="2900172"/>
                </a:lnTo>
                <a:lnTo>
                  <a:pt x="42672" y="2900172"/>
                </a:lnTo>
                <a:close/>
              </a:path>
              <a:path w="76200" h="2976879">
                <a:moveTo>
                  <a:pt x="42672" y="2967228"/>
                </a:moveTo>
                <a:lnTo>
                  <a:pt x="42672" y="2915412"/>
                </a:lnTo>
                <a:lnTo>
                  <a:pt x="40386" y="2917698"/>
                </a:lnTo>
                <a:lnTo>
                  <a:pt x="35813" y="2917698"/>
                </a:lnTo>
                <a:lnTo>
                  <a:pt x="33527" y="2915412"/>
                </a:lnTo>
                <a:lnTo>
                  <a:pt x="33527" y="2967228"/>
                </a:lnTo>
                <a:lnTo>
                  <a:pt x="38100" y="2976372"/>
                </a:lnTo>
                <a:lnTo>
                  <a:pt x="42672" y="29672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90600" y="45720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525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171700" y="4719828"/>
            <a:ext cx="76200" cy="2443480"/>
          </a:xfrm>
          <a:custGeom>
            <a:avLst/>
            <a:gdLst/>
            <a:ahLst/>
            <a:cxnLst/>
            <a:rect l="l" t="t" r="r" b="b"/>
            <a:pathLst>
              <a:path w="76200" h="2443479">
                <a:moveTo>
                  <a:pt x="76200" y="2366772"/>
                </a:moveTo>
                <a:lnTo>
                  <a:pt x="0" y="2366772"/>
                </a:lnTo>
                <a:lnTo>
                  <a:pt x="33527" y="2433828"/>
                </a:lnTo>
                <a:lnTo>
                  <a:pt x="33527" y="2382012"/>
                </a:lnTo>
                <a:lnTo>
                  <a:pt x="35813" y="2384298"/>
                </a:lnTo>
                <a:lnTo>
                  <a:pt x="40386" y="2384298"/>
                </a:lnTo>
                <a:lnTo>
                  <a:pt x="42672" y="2382012"/>
                </a:lnTo>
                <a:lnTo>
                  <a:pt x="42672" y="2433828"/>
                </a:lnTo>
                <a:lnTo>
                  <a:pt x="76200" y="2366772"/>
                </a:lnTo>
                <a:close/>
              </a:path>
              <a:path w="76200" h="2443479">
                <a:moveTo>
                  <a:pt x="42672" y="2366772"/>
                </a:moveTo>
                <a:lnTo>
                  <a:pt x="42672" y="2286"/>
                </a:lnTo>
                <a:lnTo>
                  <a:pt x="40386" y="0"/>
                </a:lnTo>
                <a:lnTo>
                  <a:pt x="35813" y="0"/>
                </a:lnTo>
                <a:lnTo>
                  <a:pt x="33527" y="2286"/>
                </a:lnTo>
                <a:lnTo>
                  <a:pt x="33527" y="2366772"/>
                </a:lnTo>
                <a:lnTo>
                  <a:pt x="42672" y="2366772"/>
                </a:lnTo>
                <a:close/>
              </a:path>
              <a:path w="76200" h="2443479">
                <a:moveTo>
                  <a:pt x="42672" y="2433828"/>
                </a:moveTo>
                <a:lnTo>
                  <a:pt x="42672" y="2382012"/>
                </a:lnTo>
                <a:lnTo>
                  <a:pt x="40386" y="2384298"/>
                </a:lnTo>
                <a:lnTo>
                  <a:pt x="35813" y="2384298"/>
                </a:lnTo>
                <a:lnTo>
                  <a:pt x="33527" y="2382012"/>
                </a:lnTo>
                <a:lnTo>
                  <a:pt x="33527" y="2433828"/>
                </a:lnTo>
                <a:lnTo>
                  <a:pt x="38100" y="2442972"/>
                </a:lnTo>
                <a:lnTo>
                  <a:pt x="42672" y="24338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1168400" y="2847848"/>
            <a:ext cx="646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7F7F7F"/>
                </a:solidFill>
                <a:latin typeface="Arial"/>
                <a:cs typeface="Arial"/>
              </a:rPr>
              <a:t>sender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12002" y="5743445"/>
            <a:ext cx="7473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7F7F7F"/>
                </a:solidFill>
                <a:latin typeface="Arial"/>
                <a:cs typeface="Arial"/>
              </a:rPr>
              <a:t>rece</a:t>
            </a:r>
            <a:r>
              <a:rPr dirty="0" sz="1600" spc="-1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60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1600" spc="-5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191000" y="4643749"/>
            <a:ext cx="5257800" cy="309245"/>
            <a:chOff x="4191000" y="4643749"/>
            <a:chExt cx="5257800" cy="309245"/>
          </a:xfrm>
        </p:grpSpPr>
        <p:sp>
          <p:nvSpPr>
            <p:cNvPr id="120" name="object 120"/>
            <p:cNvSpPr/>
            <p:nvPr/>
          </p:nvSpPr>
          <p:spPr>
            <a:xfrm>
              <a:off x="4191000" y="4643754"/>
              <a:ext cx="2013585" cy="156210"/>
            </a:xfrm>
            <a:custGeom>
              <a:avLst/>
              <a:gdLst/>
              <a:ahLst/>
              <a:cxnLst/>
              <a:rect l="l" t="t" r="r" b="b"/>
              <a:pathLst>
                <a:path w="2013585" h="156210">
                  <a:moveTo>
                    <a:pt x="1986534" y="149987"/>
                  </a:moveTo>
                  <a:lnTo>
                    <a:pt x="1939086" y="130695"/>
                  </a:lnTo>
                  <a:lnTo>
                    <a:pt x="1893658" y="117284"/>
                  </a:lnTo>
                  <a:lnTo>
                    <a:pt x="1846656" y="105867"/>
                  </a:lnTo>
                  <a:lnTo>
                    <a:pt x="1798345" y="96380"/>
                  </a:lnTo>
                  <a:lnTo>
                    <a:pt x="1748955" y="88747"/>
                  </a:lnTo>
                  <a:lnTo>
                    <a:pt x="1698739" y="82905"/>
                  </a:lnTo>
                  <a:lnTo>
                    <a:pt x="1647926" y="78765"/>
                  </a:lnTo>
                  <a:lnTo>
                    <a:pt x="1596758" y="76263"/>
                  </a:lnTo>
                  <a:lnTo>
                    <a:pt x="1545488" y="75336"/>
                  </a:lnTo>
                  <a:lnTo>
                    <a:pt x="1494104" y="75895"/>
                  </a:lnTo>
                  <a:lnTo>
                    <a:pt x="1443570" y="77876"/>
                  </a:lnTo>
                  <a:lnTo>
                    <a:pt x="1393456" y="81203"/>
                  </a:lnTo>
                  <a:lnTo>
                    <a:pt x="1344180" y="85801"/>
                  </a:lnTo>
                  <a:lnTo>
                    <a:pt x="1296009" y="91617"/>
                  </a:lnTo>
                  <a:lnTo>
                    <a:pt x="1249184" y="98552"/>
                  </a:lnTo>
                  <a:lnTo>
                    <a:pt x="1216317" y="104368"/>
                  </a:lnTo>
                  <a:lnTo>
                    <a:pt x="1208532" y="71501"/>
                  </a:lnTo>
                  <a:lnTo>
                    <a:pt x="1143000" y="126365"/>
                  </a:lnTo>
                  <a:lnTo>
                    <a:pt x="1199388" y="139306"/>
                  </a:lnTo>
                  <a:lnTo>
                    <a:pt x="1226058" y="145415"/>
                  </a:lnTo>
                  <a:lnTo>
                    <a:pt x="1218463" y="113411"/>
                  </a:lnTo>
                  <a:lnTo>
                    <a:pt x="1250327" y="107772"/>
                  </a:lnTo>
                  <a:lnTo>
                    <a:pt x="1296809" y="100901"/>
                  </a:lnTo>
                  <a:lnTo>
                    <a:pt x="1344676" y="95148"/>
                  </a:lnTo>
                  <a:lnTo>
                    <a:pt x="1393685" y="90589"/>
                  </a:lnTo>
                  <a:lnTo>
                    <a:pt x="1443596" y="87299"/>
                  </a:lnTo>
                  <a:lnTo>
                    <a:pt x="1494358" y="85344"/>
                  </a:lnTo>
                  <a:lnTo>
                    <a:pt x="1545018" y="84797"/>
                  </a:lnTo>
                  <a:lnTo>
                    <a:pt x="1596072" y="85737"/>
                  </a:lnTo>
                  <a:lnTo>
                    <a:pt x="1647024" y="88239"/>
                  </a:lnTo>
                  <a:lnTo>
                    <a:pt x="1697609" y="92367"/>
                  </a:lnTo>
                  <a:lnTo>
                    <a:pt x="1747596" y="98183"/>
                  </a:lnTo>
                  <a:lnTo>
                    <a:pt x="1796719" y="105778"/>
                  </a:lnTo>
                  <a:lnTo>
                    <a:pt x="1844738" y="115227"/>
                  </a:lnTo>
                  <a:lnTo>
                    <a:pt x="1891398" y="126580"/>
                  </a:lnTo>
                  <a:lnTo>
                    <a:pt x="1936457" y="139928"/>
                  </a:lnTo>
                  <a:lnTo>
                    <a:pt x="1979676" y="155321"/>
                  </a:lnTo>
                  <a:lnTo>
                    <a:pt x="1981962" y="156083"/>
                  </a:lnTo>
                  <a:lnTo>
                    <a:pt x="1984248" y="155321"/>
                  </a:lnTo>
                  <a:lnTo>
                    <a:pt x="1985772" y="153035"/>
                  </a:lnTo>
                  <a:lnTo>
                    <a:pt x="1986534" y="149987"/>
                  </a:lnTo>
                  <a:close/>
                </a:path>
                <a:path w="2013585" h="156210">
                  <a:moveTo>
                    <a:pt x="2013204" y="108839"/>
                  </a:moveTo>
                  <a:lnTo>
                    <a:pt x="1961743" y="93167"/>
                  </a:lnTo>
                  <a:lnTo>
                    <a:pt x="1913458" y="82296"/>
                  </a:lnTo>
                  <a:lnTo>
                    <a:pt x="1864626" y="72364"/>
                  </a:lnTo>
                  <a:lnTo>
                    <a:pt x="1815299" y="63334"/>
                  </a:lnTo>
                  <a:lnTo>
                    <a:pt x="1765566" y="55143"/>
                  </a:lnTo>
                  <a:lnTo>
                    <a:pt x="1715503" y="47752"/>
                  </a:lnTo>
                  <a:lnTo>
                    <a:pt x="1665185" y="41084"/>
                  </a:lnTo>
                  <a:lnTo>
                    <a:pt x="1614678" y="35115"/>
                  </a:lnTo>
                  <a:lnTo>
                    <a:pt x="1564068" y="29768"/>
                  </a:lnTo>
                  <a:lnTo>
                    <a:pt x="1513420" y="25019"/>
                  </a:lnTo>
                  <a:lnTo>
                    <a:pt x="1462824" y="20789"/>
                  </a:lnTo>
                  <a:lnTo>
                    <a:pt x="1412341" y="17043"/>
                  </a:lnTo>
                  <a:lnTo>
                    <a:pt x="1362049" y="13728"/>
                  </a:lnTo>
                  <a:lnTo>
                    <a:pt x="1312024" y="10782"/>
                  </a:lnTo>
                  <a:lnTo>
                    <a:pt x="1262354" y="8166"/>
                  </a:lnTo>
                  <a:lnTo>
                    <a:pt x="1213091" y="5816"/>
                  </a:lnTo>
                  <a:lnTo>
                    <a:pt x="1164336" y="3683"/>
                  </a:lnTo>
                  <a:lnTo>
                    <a:pt x="1114856" y="2374"/>
                  </a:lnTo>
                  <a:lnTo>
                    <a:pt x="1065174" y="1333"/>
                  </a:lnTo>
                  <a:lnTo>
                    <a:pt x="1015276" y="558"/>
                  </a:lnTo>
                  <a:lnTo>
                    <a:pt x="965212" y="76"/>
                  </a:lnTo>
                  <a:lnTo>
                    <a:pt x="884135" y="0"/>
                  </a:lnTo>
                  <a:lnTo>
                    <a:pt x="864641" y="63"/>
                  </a:lnTo>
                  <a:lnTo>
                    <a:pt x="814197" y="546"/>
                  </a:lnTo>
                  <a:lnTo>
                    <a:pt x="763663" y="1371"/>
                  </a:lnTo>
                  <a:lnTo>
                    <a:pt x="713079" y="2565"/>
                  </a:lnTo>
                  <a:lnTo>
                    <a:pt x="662470" y="4140"/>
                  </a:lnTo>
                  <a:lnTo>
                    <a:pt x="611860" y="6108"/>
                  </a:lnTo>
                  <a:lnTo>
                    <a:pt x="561263" y="8483"/>
                  </a:lnTo>
                  <a:lnTo>
                    <a:pt x="510705" y="11290"/>
                  </a:lnTo>
                  <a:lnTo>
                    <a:pt x="460222" y="14516"/>
                  </a:lnTo>
                  <a:lnTo>
                    <a:pt x="409829" y="18199"/>
                  </a:lnTo>
                  <a:lnTo>
                    <a:pt x="359549" y="22339"/>
                  </a:lnTo>
                  <a:lnTo>
                    <a:pt x="309422" y="26974"/>
                  </a:lnTo>
                  <a:lnTo>
                    <a:pt x="259448" y="32092"/>
                  </a:lnTo>
                  <a:lnTo>
                    <a:pt x="209664" y="37719"/>
                  </a:lnTo>
                  <a:lnTo>
                    <a:pt x="160108" y="43865"/>
                  </a:lnTo>
                  <a:lnTo>
                    <a:pt x="110782" y="50558"/>
                  </a:lnTo>
                  <a:lnTo>
                    <a:pt x="74269" y="55943"/>
                  </a:lnTo>
                  <a:lnTo>
                    <a:pt x="68580" y="22733"/>
                  </a:lnTo>
                  <a:lnTo>
                    <a:pt x="0" y="73025"/>
                  </a:lnTo>
                  <a:lnTo>
                    <a:pt x="57150" y="90652"/>
                  </a:lnTo>
                  <a:lnTo>
                    <a:pt x="81534" y="98171"/>
                  </a:lnTo>
                  <a:lnTo>
                    <a:pt x="75844" y="65112"/>
                  </a:lnTo>
                  <a:lnTo>
                    <a:pt x="113715" y="59651"/>
                  </a:lnTo>
                  <a:lnTo>
                    <a:pt x="164376" y="52908"/>
                  </a:lnTo>
                  <a:lnTo>
                    <a:pt x="215214" y="46710"/>
                  </a:lnTo>
                  <a:lnTo>
                    <a:pt x="266192" y="41046"/>
                  </a:lnTo>
                  <a:lnTo>
                    <a:pt x="317322" y="35877"/>
                  </a:lnTo>
                  <a:lnTo>
                    <a:pt x="368554" y="31216"/>
                  </a:lnTo>
                  <a:lnTo>
                    <a:pt x="419900" y="27038"/>
                  </a:lnTo>
                  <a:lnTo>
                    <a:pt x="471347" y="23342"/>
                  </a:lnTo>
                  <a:lnTo>
                    <a:pt x="522846" y="20116"/>
                  </a:lnTo>
                  <a:lnTo>
                    <a:pt x="574421" y="17322"/>
                  </a:lnTo>
                  <a:lnTo>
                    <a:pt x="626021" y="14986"/>
                  </a:lnTo>
                  <a:lnTo>
                    <a:pt x="677659" y="13068"/>
                  </a:lnTo>
                  <a:lnTo>
                    <a:pt x="729310" y="11557"/>
                  </a:lnTo>
                  <a:lnTo>
                    <a:pt x="780948" y="10464"/>
                  </a:lnTo>
                  <a:lnTo>
                    <a:pt x="832561" y="9753"/>
                  </a:lnTo>
                  <a:lnTo>
                    <a:pt x="935672" y="9448"/>
                  </a:lnTo>
                  <a:lnTo>
                    <a:pt x="987120" y="9842"/>
                  </a:lnTo>
                  <a:lnTo>
                    <a:pt x="1038491" y="10566"/>
                  </a:lnTo>
                  <a:lnTo>
                    <a:pt x="1089761" y="11620"/>
                  </a:lnTo>
                  <a:lnTo>
                    <a:pt x="1140917" y="12992"/>
                  </a:lnTo>
                  <a:lnTo>
                    <a:pt x="1191945" y="14668"/>
                  </a:lnTo>
                  <a:lnTo>
                    <a:pt x="1242822" y="16637"/>
                  </a:lnTo>
                  <a:lnTo>
                    <a:pt x="1293583" y="19304"/>
                  </a:lnTo>
                  <a:lnTo>
                    <a:pt x="1344612" y="22250"/>
                  </a:lnTo>
                  <a:lnTo>
                    <a:pt x="1395831" y="25527"/>
                  </a:lnTo>
                  <a:lnTo>
                    <a:pt x="1447203" y="29222"/>
                  </a:lnTo>
                  <a:lnTo>
                    <a:pt x="1498676" y="33375"/>
                  </a:lnTo>
                  <a:lnTo>
                    <a:pt x="1550187" y="38061"/>
                  </a:lnTo>
                  <a:lnTo>
                    <a:pt x="1601685" y="43345"/>
                  </a:lnTo>
                  <a:lnTo>
                    <a:pt x="1653120" y="49263"/>
                  </a:lnTo>
                  <a:lnTo>
                    <a:pt x="1704454" y="55905"/>
                  </a:lnTo>
                  <a:lnTo>
                    <a:pt x="1755622" y="63322"/>
                  </a:lnTo>
                  <a:lnTo>
                    <a:pt x="1806562" y="71577"/>
                  </a:lnTo>
                  <a:lnTo>
                    <a:pt x="1857235" y="80721"/>
                  </a:lnTo>
                  <a:lnTo>
                    <a:pt x="1907578" y="90830"/>
                  </a:lnTo>
                  <a:lnTo>
                    <a:pt x="1957552" y="101968"/>
                  </a:lnTo>
                  <a:lnTo>
                    <a:pt x="2007108" y="114173"/>
                  </a:lnTo>
                  <a:lnTo>
                    <a:pt x="2009394" y="114935"/>
                  </a:lnTo>
                  <a:lnTo>
                    <a:pt x="2012442" y="113411"/>
                  </a:lnTo>
                  <a:lnTo>
                    <a:pt x="2012442" y="111125"/>
                  </a:lnTo>
                  <a:lnTo>
                    <a:pt x="2013204" y="108839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172200" y="4648200"/>
              <a:ext cx="3276600" cy="304800"/>
            </a:xfrm>
            <a:custGeom>
              <a:avLst/>
              <a:gdLst/>
              <a:ahLst/>
              <a:cxnLst/>
              <a:rect l="l" t="t" r="r" b="b"/>
              <a:pathLst>
                <a:path w="3276600" h="304800">
                  <a:moveTo>
                    <a:pt x="3276600" y="304800"/>
                  </a:moveTo>
                  <a:lnTo>
                    <a:pt x="3276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3276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6172200" y="4648200"/>
            <a:ext cx="3276600" cy="304800"/>
          </a:xfrm>
          <a:prstGeom prst="rect">
            <a:avLst/>
          </a:prstGeom>
          <a:ln w="9525">
            <a:solidFill>
              <a:srgbClr val="010101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315"/>
              </a:spcBef>
            </a:pPr>
            <a:r>
              <a:rPr dirty="0" sz="1400" spc="-10">
                <a:solidFill>
                  <a:srgbClr val="9A3365"/>
                </a:solidFill>
                <a:latin typeface="Arial"/>
                <a:cs typeface="Arial"/>
              </a:rPr>
              <a:t>Signal </a:t>
            </a:r>
            <a:r>
              <a:rPr dirty="0" sz="1400" spc="-5">
                <a:solidFill>
                  <a:srgbClr val="9A3365"/>
                </a:solidFill>
                <a:latin typeface="Arial"/>
                <a:cs typeface="Arial"/>
              </a:rPr>
              <a:t>shifted </a:t>
            </a:r>
            <a:r>
              <a:rPr dirty="0" sz="1400" spc="-10">
                <a:solidFill>
                  <a:srgbClr val="9A3365"/>
                </a:solidFill>
                <a:latin typeface="Arial"/>
                <a:cs typeface="Arial"/>
              </a:rPr>
              <a:t>above </a:t>
            </a:r>
            <a:r>
              <a:rPr dirty="0" sz="1400" spc="-5">
                <a:solidFill>
                  <a:srgbClr val="9A3365"/>
                </a:solidFill>
                <a:latin typeface="Arial"/>
                <a:cs typeface="Arial"/>
              </a:rPr>
              <a:t>/ below zero</a:t>
            </a:r>
            <a:r>
              <a:rPr dirty="0" sz="1400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9A3365"/>
                </a:solidFill>
                <a:latin typeface="Arial"/>
                <a:cs typeface="Arial"/>
              </a:rPr>
              <a:t>level.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PSK	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690871" y="2057400"/>
            <a:ext cx="3336925" cy="830580"/>
            <a:chOff x="4690871" y="2057400"/>
            <a:chExt cx="3336925" cy="830580"/>
          </a:xfrm>
        </p:grpSpPr>
        <p:sp>
          <p:nvSpPr>
            <p:cNvPr id="6" name="object 6"/>
            <p:cNvSpPr/>
            <p:nvPr/>
          </p:nvSpPr>
          <p:spPr>
            <a:xfrm>
              <a:off x="4719827" y="2811780"/>
              <a:ext cx="3308350" cy="76200"/>
            </a:xfrm>
            <a:custGeom>
              <a:avLst/>
              <a:gdLst/>
              <a:ahLst/>
              <a:cxnLst/>
              <a:rect l="l" t="t" r="r" b="b"/>
              <a:pathLst>
                <a:path w="3308350" h="76200">
                  <a:moveTo>
                    <a:pt x="3249168" y="40386"/>
                  </a:moveTo>
                  <a:lnTo>
                    <a:pt x="3249168" y="35051"/>
                  </a:lnTo>
                  <a:lnTo>
                    <a:pt x="3247644" y="32765"/>
                  </a:lnTo>
                  <a:lnTo>
                    <a:pt x="2286" y="32765"/>
                  </a:lnTo>
                  <a:lnTo>
                    <a:pt x="0" y="35051"/>
                  </a:lnTo>
                  <a:lnTo>
                    <a:pt x="0" y="40386"/>
                  </a:lnTo>
                  <a:lnTo>
                    <a:pt x="2286" y="42671"/>
                  </a:lnTo>
                  <a:lnTo>
                    <a:pt x="3247644" y="42671"/>
                  </a:lnTo>
                  <a:lnTo>
                    <a:pt x="3249168" y="40386"/>
                  </a:lnTo>
                  <a:close/>
                </a:path>
                <a:path w="3308350" h="76200">
                  <a:moveTo>
                    <a:pt x="3307842" y="38100"/>
                  </a:moveTo>
                  <a:lnTo>
                    <a:pt x="3231642" y="0"/>
                  </a:lnTo>
                  <a:lnTo>
                    <a:pt x="3231642" y="32765"/>
                  </a:lnTo>
                  <a:lnTo>
                    <a:pt x="3247644" y="32765"/>
                  </a:lnTo>
                  <a:lnTo>
                    <a:pt x="3249168" y="35051"/>
                  </a:lnTo>
                  <a:lnTo>
                    <a:pt x="3249168" y="67437"/>
                  </a:lnTo>
                  <a:lnTo>
                    <a:pt x="3307842" y="38100"/>
                  </a:lnTo>
                  <a:close/>
                </a:path>
                <a:path w="3308350" h="76200">
                  <a:moveTo>
                    <a:pt x="3249168" y="67437"/>
                  </a:moveTo>
                  <a:lnTo>
                    <a:pt x="3249168" y="40386"/>
                  </a:lnTo>
                  <a:lnTo>
                    <a:pt x="3247644" y="42671"/>
                  </a:lnTo>
                  <a:lnTo>
                    <a:pt x="3231642" y="42671"/>
                  </a:lnTo>
                  <a:lnTo>
                    <a:pt x="3231642" y="76200"/>
                  </a:lnTo>
                  <a:lnTo>
                    <a:pt x="3249168" y="6743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8971" y="2490216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936498" y="358901"/>
                  </a:moveTo>
                  <a:lnTo>
                    <a:pt x="936498" y="0"/>
                  </a:lnTo>
                  <a:lnTo>
                    <a:pt x="0" y="0"/>
                  </a:lnTo>
                  <a:lnTo>
                    <a:pt x="0" y="358901"/>
                  </a:lnTo>
                  <a:lnTo>
                    <a:pt x="936498" y="358901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28971" y="2490977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0" y="0"/>
                  </a:moveTo>
                  <a:lnTo>
                    <a:pt x="0" y="358901"/>
                  </a:lnTo>
                  <a:lnTo>
                    <a:pt x="936498" y="358901"/>
                  </a:lnTo>
                  <a:lnTo>
                    <a:pt x="93649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90871" y="2057400"/>
              <a:ext cx="76200" cy="797560"/>
            </a:xfrm>
            <a:custGeom>
              <a:avLst/>
              <a:gdLst/>
              <a:ahLst/>
              <a:cxnLst/>
              <a:rect l="l" t="t" r="r" b="b"/>
              <a:pathLst>
                <a:path w="76200" h="797560">
                  <a:moveTo>
                    <a:pt x="76200" y="76199"/>
                  </a:moveTo>
                  <a:lnTo>
                    <a:pt x="38100" y="0"/>
                  </a:lnTo>
                  <a:lnTo>
                    <a:pt x="0" y="76199"/>
                  </a:lnTo>
                  <a:lnTo>
                    <a:pt x="33527" y="76199"/>
                  </a:lnTo>
                  <a:lnTo>
                    <a:pt x="33527" y="60959"/>
                  </a:lnTo>
                  <a:lnTo>
                    <a:pt x="35813" y="58673"/>
                  </a:lnTo>
                  <a:lnTo>
                    <a:pt x="41148" y="58673"/>
                  </a:lnTo>
                  <a:lnTo>
                    <a:pt x="42672" y="60959"/>
                  </a:lnTo>
                  <a:lnTo>
                    <a:pt x="42672" y="76199"/>
                  </a:lnTo>
                  <a:lnTo>
                    <a:pt x="76200" y="76199"/>
                  </a:lnTo>
                  <a:close/>
                </a:path>
                <a:path w="76200" h="797560">
                  <a:moveTo>
                    <a:pt x="42672" y="76199"/>
                  </a:moveTo>
                  <a:lnTo>
                    <a:pt x="42672" y="60959"/>
                  </a:lnTo>
                  <a:lnTo>
                    <a:pt x="41148" y="58673"/>
                  </a:lnTo>
                  <a:lnTo>
                    <a:pt x="35813" y="58673"/>
                  </a:lnTo>
                  <a:lnTo>
                    <a:pt x="33527" y="60959"/>
                  </a:lnTo>
                  <a:lnTo>
                    <a:pt x="33527" y="76199"/>
                  </a:lnTo>
                  <a:lnTo>
                    <a:pt x="42672" y="76199"/>
                  </a:lnTo>
                  <a:close/>
                </a:path>
                <a:path w="76200" h="797560">
                  <a:moveTo>
                    <a:pt x="42672" y="794765"/>
                  </a:moveTo>
                  <a:lnTo>
                    <a:pt x="42672" y="76199"/>
                  </a:lnTo>
                  <a:lnTo>
                    <a:pt x="33527" y="76199"/>
                  </a:lnTo>
                  <a:lnTo>
                    <a:pt x="33527" y="794765"/>
                  </a:lnTo>
                  <a:lnTo>
                    <a:pt x="35813" y="797051"/>
                  </a:lnTo>
                  <a:lnTo>
                    <a:pt x="41148" y="797051"/>
                  </a:lnTo>
                  <a:lnTo>
                    <a:pt x="42672" y="79476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24399" y="23241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099"/>
                  </a:lnTo>
                  <a:lnTo>
                    <a:pt x="58674" y="67436"/>
                  </a:lnTo>
                  <a:lnTo>
                    <a:pt x="58674" y="35813"/>
                  </a:lnTo>
                  <a:lnTo>
                    <a:pt x="60960" y="33527"/>
                  </a:lnTo>
                  <a:lnTo>
                    <a:pt x="76200" y="33527"/>
                  </a:lnTo>
                  <a:close/>
                </a:path>
                <a:path w="914400" h="76200">
                  <a:moveTo>
                    <a:pt x="855726" y="40385"/>
                  </a:moveTo>
                  <a:lnTo>
                    <a:pt x="855726" y="35813"/>
                  </a:lnTo>
                  <a:lnTo>
                    <a:pt x="853439" y="33527"/>
                  </a:lnTo>
                  <a:lnTo>
                    <a:pt x="60960" y="33527"/>
                  </a:lnTo>
                  <a:lnTo>
                    <a:pt x="58674" y="35813"/>
                  </a:lnTo>
                  <a:lnTo>
                    <a:pt x="58674" y="40385"/>
                  </a:lnTo>
                  <a:lnTo>
                    <a:pt x="60960" y="42671"/>
                  </a:lnTo>
                  <a:lnTo>
                    <a:pt x="853439" y="42671"/>
                  </a:lnTo>
                  <a:lnTo>
                    <a:pt x="855726" y="40385"/>
                  </a:lnTo>
                  <a:close/>
                </a:path>
                <a:path w="914400" h="76200">
                  <a:moveTo>
                    <a:pt x="76200" y="76199"/>
                  </a:moveTo>
                  <a:lnTo>
                    <a:pt x="76200" y="42671"/>
                  </a:lnTo>
                  <a:lnTo>
                    <a:pt x="60960" y="42671"/>
                  </a:lnTo>
                  <a:lnTo>
                    <a:pt x="58674" y="40385"/>
                  </a:lnTo>
                  <a:lnTo>
                    <a:pt x="58674" y="67436"/>
                  </a:lnTo>
                  <a:lnTo>
                    <a:pt x="76200" y="76199"/>
                  </a:lnTo>
                  <a:close/>
                </a:path>
                <a:path w="914400" h="76200">
                  <a:moveTo>
                    <a:pt x="914400" y="38099"/>
                  </a:moveTo>
                  <a:lnTo>
                    <a:pt x="838200" y="0"/>
                  </a:lnTo>
                  <a:lnTo>
                    <a:pt x="838200" y="33527"/>
                  </a:lnTo>
                  <a:lnTo>
                    <a:pt x="853439" y="33527"/>
                  </a:lnTo>
                  <a:lnTo>
                    <a:pt x="855726" y="35813"/>
                  </a:lnTo>
                  <a:lnTo>
                    <a:pt x="855726" y="67436"/>
                  </a:lnTo>
                  <a:lnTo>
                    <a:pt x="914400" y="38099"/>
                  </a:lnTo>
                  <a:close/>
                </a:path>
                <a:path w="914400" h="76200">
                  <a:moveTo>
                    <a:pt x="855726" y="67436"/>
                  </a:moveTo>
                  <a:lnTo>
                    <a:pt x="855726" y="40385"/>
                  </a:lnTo>
                  <a:lnTo>
                    <a:pt x="853439" y="42671"/>
                  </a:lnTo>
                  <a:lnTo>
                    <a:pt x="838200" y="42671"/>
                  </a:lnTo>
                  <a:lnTo>
                    <a:pt x="838200" y="76199"/>
                  </a:lnTo>
                  <a:lnTo>
                    <a:pt x="855726" y="6743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52947" y="2892806"/>
            <a:ext cx="194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5430" y="4265167"/>
            <a:ext cx="1085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5322" y="4113527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f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+B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1837" y="2673343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0871" y="3219450"/>
            <a:ext cx="3956685" cy="830580"/>
            <a:chOff x="4690871" y="3219450"/>
            <a:chExt cx="3956685" cy="830580"/>
          </a:xfrm>
        </p:grpSpPr>
        <p:sp>
          <p:nvSpPr>
            <p:cNvPr id="16" name="object 16"/>
            <p:cNvSpPr/>
            <p:nvPr/>
          </p:nvSpPr>
          <p:spPr>
            <a:xfrm>
              <a:off x="4719827" y="3973830"/>
              <a:ext cx="3927475" cy="76200"/>
            </a:xfrm>
            <a:custGeom>
              <a:avLst/>
              <a:gdLst/>
              <a:ahLst/>
              <a:cxnLst/>
              <a:rect l="l" t="t" r="r" b="b"/>
              <a:pathLst>
                <a:path w="3927475" h="76200">
                  <a:moveTo>
                    <a:pt x="3868674" y="40386"/>
                  </a:moveTo>
                  <a:lnTo>
                    <a:pt x="3868674" y="35052"/>
                  </a:lnTo>
                  <a:lnTo>
                    <a:pt x="3866388" y="32766"/>
                  </a:lnTo>
                  <a:lnTo>
                    <a:pt x="2286" y="32766"/>
                  </a:lnTo>
                  <a:lnTo>
                    <a:pt x="0" y="35052"/>
                  </a:lnTo>
                  <a:lnTo>
                    <a:pt x="0" y="40386"/>
                  </a:lnTo>
                  <a:lnTo>
                    <a:pt x="2286" y="42672"/>
                  </a:lnTo>
                  <a:lnTo>
                    <a:pt x="3866388" y="42672"/>
                  </a:lnTo>
                  <a:lnTo>
                    <a:pt x="3868674" y="40386"/>
                  </a:lnTo>
                  <a:close/>
                </a:path>
                <a:path w="3927475" h="76200">
                  <a:moveTo>
                    <a:pt x="3927348" y="38100"/>
                  </a:moveTo>
                  <a:lnTo>
                    <a:pt x="3851148" y="0"/>
                  </a:lnTo>
                  <a:lnTo>
                    <a:pt x="3851148" y="32766"/>
                  </a:lnTo>
                  <a:lnTo>
                    <a:pt x="3866388" y="32766"/>
                  </a:lnTo>
                  <a:lnTo>
                    <a:pt x="3868674" y="35052"/>
                  </a:lnTo>
                  <a:lnTo>
                    <a:pt x="3868674" y="67437"/>
                  </a:lnTo>
                  <a:lnTo>
                    <a:pt x="3927348" y="38100"/>
                  </a:lnTo>
                  <a:close/>
                </a:path>
                <a:path w="3927475" h="76200">
                  <a:moveTo>
                    <a:pt x="3868674" y="67437"/>
                  </a:moveTo>
                  <a:lnTo>
                    <a:pt x="3868674" y="40386"/>
                  </a:lnTo>
                  <a:lnTo>
                    <a:pt x="3866388" y="42672"/>
                  </a:lnTo>
                  <a:lnTo>
                    <a:pt x="3851148" y="42672"/>
                  </a:lnTo>
                  <a:lnTo>
                    <a:pt x="3851148" y="76200"/>
                  </a:lnTo>
                  <a:lnTo>
                    <a:pt x="3868674" y="6743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95821" y="3652266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936498" y="358901"/>
                  </a:moveTo>
                  <a:lnTo>
                    <a:pt x="936498" y="0"/>
                  </a:lnTo>
                  <a:lnTo>
                    <a:pt x="0" y="0"/>
                  </a:lnTo>
                  <a:lnTo>
                    <a:pt x="0" y="358901"/>
                  </a:lnTo>
                  <a:lnTo>
                    <a:pt x="936498" y="358901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95821" y="3653027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0" y="0"/>
                  </a:moveTo>
                  <a:lnTo>
                    <a:pt x="0" y="358901"/>
                  </a:lnTo>
                  <a:lnTo>
                    <a:pt x="936498" y="358901"/>
                  </a:lnTo>
                  <a:lnTo>
                    <a:pt x="93649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90871" y="3219450"/>
              <a:ext cx="76200" cy="797560"/>
            </a:xfrm>
            <a:custGeom>
              <a:avLst/>
              <a:gdLst/>
              <a:ahLst/>
              <a:cxnLst/>
              <a:rect l="l" t="t" r="r" b="b"/>
              <a:pathLst>
                <a:path w="76200" h="7975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1148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797560">
                  <a:moveTo>
                    <a:pt x="42672" y="76200"/>
                  </a:moveTo>
                  <a:lnTo>
                    <a:pt x="42672" y="60960"/>
                  </a:lnTo>
                  <a:lnTo>
                    <a:pt x="41148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797560">
                  <a:moveTo>
                    <a:pt x="42672" y="79476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794765"/>
                  </a:lnTo>
                  <a:lnTo>
                    <a:pt x="35813" y="797051"/>
                  </a:lnTo>
                  <a:lnTo>
                    <a:pt x="41148" y="797051"/>
                  </a:lnTo>
                  <a:lnTo>
                    <a:pt x="42672" y="79476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29271" y="3652266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936498" y="358901"/>
                  </a:moveTo>
                  <a:lnTo>
                    <a:pt x="936498" y="0"/>
                  </a:lnTo>
                  <a:lnTo>
                    <a:pt x="0" y="0"/>
                  </a:lnTo>
                  <a:lnTo>
                    <a:pt x="0" y="358901"/>
                  </a:lnTo>
                  <a:lnTo>
                    <a:pt x="936498" y="358901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29271" y="3653027"/>
              <a:ext cx="936625" cy="359410"/>
            </a:xfrm>
            <a:custGeom>
              <a:avLst/>
              <a:gdLst/>
              <a:ahLst/>
              <a:cxnLst/>
              <a:rect l="l" t="t" r="r" b="b"/>
              <a:pathLst>
                <a:path w="936625" h="359410">
                  <a:moveTo>
                    <a:pt x="0" y="0"/>
                  </a:moveTo>
                  <a:lnTo>
                    <a:pt x="0" y="358901"/>
                  </a:lnTo>
                  <a:lnTo>
                    <a:pt x="936498" y="358901"/>
                  </a:lnTo>
                  <a:lnTo>
                    <a:pt x="93649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72199" y="3467100"/>
              <a:ext cx="1905000" cy="76200"/>
            </a:xfrm>
            <a:custGeom>
              <a:avLst/>
              <a:gdLst/>
              <a:ahLst/>
              <a:cxnLst/>
              <a:rect l="l" t="t" r="r" b="b"/>
              <a:pathLst>
                <a:path w="190500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5813"/>
                  </a:lnTo>
                  <a:lnTo>
                    <a:pt x="60960" y="33527"/>
                  </a:lnTo>
                  <a:lnTo>
                    <a:pt x="76200" y="33527"/>
                  </a:lnTo>
                  <a:close/>
                </a:path>
                <a:path w="1905000" h="76200">
                  <a:moveTo>
                    <a:pt x="1846326" y="40386"/>
                  </a:moveTo>
                  <a:lnTo>
                    <a:pt x="1846326" y="35813"/>
                  </a:lnTo>
                  <a:lnTo>
                    <a:pt x="1844040" y="33527"/>
                  </a:lnTo>
                  <a:lnTo>
                    <a:pt x="60960" y="33527"/>
                  </a:lnTo>
                  <a:lnTo>
                    <a:pt x="58674" y="35813"/>
                  </a:lnTo>
                  <a:lnTo>
                    <a:pt x="58674" y="40386"/>
                  </a:lnTo>
                  <a:lnTo>
                    <a:pt x="60960" y="42672"/>
                  </a:lnTo>
                  <a:lnTo>
                    <a:pt x="1844040" y="42672"/>
                  </a:lnTo>
                  <a:lnTo>
                    <a:pt x="1846326" y="40386"/>
                  </a:lnTo>
                  <a:close/>
                </a:path>
                <a:path w="1905000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0960" y="42672"/>
                  </a:lnTo>
                  <a:lnTo>
                    <a:pt x="58674" y="40386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1905000" h="76200">
                  <a:moveTo>
                    <a:pt x="1905000" y="38100"/>
                  </a:moveTo>
                  <a:lnTo>
                    <a:pt x="1828800" y="0"/>
                  </a:lnTo>
                  <a:lnTo>
                    <a:pt x="1828800" y="33527"/>
                  </a:lnTo>
                  <a:lnTo>
                    <a:pt x="1844040" y="33527"/>
                  </a:lnTo>
                  <a:lnTo>
                    <a:pt x="1846326" y="35813"/>
                  </a:lnTo>
                  <a:lnTo>
                    <a:pt x="1846326" y="67437"/>
                  </a:lnTo>
                  <a:lnTo>
                    <a:pt x="1905000" y="38100"/>
                  </a:lnTo>
                  <a:close/>
                </a:path>
                <a:path w="1905000" h="76200">
                  <a:moveTo>
                    <a:pt x="1846326" y="67437"/>
                  </a:moveTo>
                  <a:lnTo>
                    <a:pt x="1846326" y="40386"/>
                  </a:lnTo>
                  <a:lnTo>
                    <a:pt x="1844040" y="42672"/>
                  </a:lnTo>
                  <a:lnTo>
                    <a:pt x="1828800" y="42672"/>
                  </a:lnTo>
                  <a:lnTo>
                    <a:pt x="1828800" y="76200"/>
                  </a:lnTo>
                  <a:lnTo>
                    <a:pt x="1846326" y="6743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715247" y="3797300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46723" y="4265167"/>
            <a:ext cx="1085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6620" y="4113529"/>
            <a:ext cx="431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f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-B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4284" y="4084577"/>
            <a:ext cx="96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4380" y="4236211"/>
            <a:ext cx="1085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8032" y="4679695"/>
            <a:ext cx="6170930" cy="122110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68605" indent="-231140">
              <a:lnSpc>
                <a:spcPct val="100000"/>
              </a:lnSpc>
              <a:spcBef>
                <a:spcPts val="1265"/>
              </a:spcBef>
              <a:buSzPct val="77777"/>
              <a:buFont typeface="Symbol"/>
              <a:buChar char=""/>
              <a:tabLst>
                <a:tab pos="268605" algn="l"/>
                <a:tab pos="269240" algn="l"/>
              </a:tabLst>
            </a:pPr>
            <a:r>
              <a:rPr dirty="0" sz="1800" spc="-5" b="1">
                <a:latin typeface="Arial"/>
                <a:cs typeface="Arial"/>
              </a:rPr>
              <a:t>If bandpass channel has bandwidth </a:t>
            </a:r>
            <a:r>
              <a:rPr dirty="0" sz="1800" spc="-5" b="1" i="1">
                <a:latin typeface="Arial"/>
                <a:cs typeface="Arial"/>
              </a:rPr>
              <a:t>W</a:t>
            </a:r>
            <a:r>
              <a:rPr dirty="0" baseline="-23148" sz="1800" spc="-7" b="1" i="1">
                <a:latin typeface="Arial"/>
                <a:cs typeface="Arial"/>
              </a:rPr>
              <a:t>c</a:t>
            </a:r>
            <a:r>
              <a:rPr dirty="0" baseline="-23148" sz="1800" spc="217" b="1" i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[Hz],</a:t>
            </a:r>
            <a:endParaRPr sz="1800">
              <a:latin typeface="Arial"/>
              <a:cs typeface="Arial"/>
            </a:endParaRPr>
          </a:p>
          <a:p>
            <a:pPr lvl="1" marL="421005" indent="-187325">
              <a:lnSpc>
                <a:spcPct val="100000"/>
              </a:lnSpc>
              <a:spcBef>
                <a:spcPts val="1160"/>
              </a:spcBef>
              <a:buSzPct val="77777"/>
              <a:buFont typeface="Wingdings"/>
              <a:buChar char=""/>
              <a:tabLst>
                <a:tab pos="421640" algn="l"/>
              </a:tabLst>
            </a:pPr>
            <a:r>
              <a:rPr dirty="0" sz="1800" spc="-5" b="1">
                <a:latin typeface="Arial"/>
                <a:cs typeface="Arial"/>
              </a:rPr>
              <a:t>then baseband channel has </a:t>
            </a:r>
            <a:r>
              <a:rPr dirty="0" sz="1800" spc="-5" b="1" i="1">
                <a:latin typeface="Arial"/>
                <a:cs typeface="Arial"/>
              </a:rPr>
              <a:t>W</a:t>
            </a:r>
            <a:r>
              <a:rPr dirty="0" baseline="-23148" sz="1800" spc="-7" b="1" i="1">
                <a:latin typeface="Arial"/>
                <a:cs typeface="Arial"/>
              </a:rPr>
              <a:t>c</a:t>
            </a:r>
            <a:r>
              <a:rPr dirty="0" sz="1800" spc="-5" b="1">
                <a:latin typeface="Arial"/>
                <a:cs typeface="Arial"/>
              </a:rPr>
              <a:t>/2 [Hz] available,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  <a:p>
            <a:pPr lvl="1" marL="421005" indent="-187325">
              <a:lnSpc>
                <a:spcPct val="100000"/>
              </a:lnSpc>
              <a:spcBef>
                <a:spcPts val="844"/>
              </a:spcBef>
              <a:buClr>
                <a:srgbClr val="000000"/>
              </a:buClr>
              <a:buSzPct val="87500"/>
              <a:buFont typeface="Wingdings"/>
              <a:buChar char=""/>
              <a:tabLst>
                <a:tab pos="421640" algn="l"/>
              </a:tabLst>
            </a:pP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modulation system supports </a:t>
            </a:r>
            <a:r>
              <a:rPr dirty="0" sz="1600" b="1">
                <a:solidFill>
                  <a:srgbClr val="A50021"/>
                </a:solidFill>
                <a:latin typeface="Arial"/>
                <a:cs typeface="Arial"/>
              </a:rPr>
              <a:t>2*(</a:t>
            </a:r>
            <a:r>
              <a:rPr dirty="0" sz="1600" b="1" i="1">
                <a:solidFill>
                  <a:srgbClr val="A50021"/>
                </a:solidFill>
                <a:latin typeface="Arial"/>
                <a:cs typeface="Arial"/>
              </a:rPr>
              <a:t>W</a:t>
            </a:r>
            <a:r>
              <a:rPr dirty="0" baseline="-20202" sz="1650" b="1" i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r>
              <a:rPr dirty="0" sz="1600" b="1">
                <a:solidFill>
                  <a:srgbClr val="A50021"/>
                </a:solidFill>
                <a:latin typeface="Arial"/>
                <a:cs typeface="Arial"/>
              </a:rPr>
              <a:t>/2) = </a:t>
            </a: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W</a:t>
            </a:r>
            <a:r>
              <a:rPr dirty="0" baseline="-20202" sz="1650" spc="-7" b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r>
              <a:rPr dirty="0" baseline="-20202" sz="1650" spc="202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[pulses/second]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0027" y="6019291"/>
            <a:ext cx="2280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"/>
              <a:tabLst>
                <a:tab pos="198755" algn="l"/>
              </a:tabLst>
            </a:pPr>
            <a:r>
              <a:rPr dirty="0" sz="1800" spc="-5" b="1">
                <a:latin typeface="Arial"/>
                <a:cs typeface="Arial"/>
              </a:rPr>
              <a:t>recall Nyqyist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2540" y="6019291"/>
            <a:ext cx="586422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baseband transmission system of bandwidth </a:t>
            </a:r>
            <a:r>
              <a:rPr dirty="0" sz="1800" b="1" i="1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dirty="0" baseline="-23148" sz="1800" b="1" i="1">
                <a:solidFill>
                  <a:srgbClr val="006500"/>
                </a:solidFill>
                <a:latin typeface="Arial"/>
                <a:cs typeface="Arial"/>
              </a:rPr>
              <a:t>c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[Hz]  can theoretically support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2 </a:t>
            </a:r>
            <a:r>
              <a:rPr dirty="0" sz="1800" spc="-5" b="1" i="1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dirty="0" baseline="-23148" sz="1800" spc="-7" b="1" i="1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dirty="0" baseline="-23148" sz="1800" spc="187" b="1" i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pulses/sec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911" y="1360433"/>
            <a:ext cx="36633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Facts</a:t>
            </a: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Modulation</a:t>
            </a:r>
            <a:r>
              <a:rPr dirty="0" sz="2000" spc="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CC"/>
                </a:solidFill>
                <a:latin typeface="Arial"/>
                <a:cs typeface="Arial"/>
              </a:rPr>
              <a:t>Theory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1726" y="3228848"/>
            <a:ext cx="3460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W</a:t>
            </a:r>
            <a:r>
              <a:rPr dirty="0" baseline="-20202" sz="1650" spc="-7" b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3282" y="2085848"/>
            <a:ext cx="5156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W</a:t>
            </a:r>
            <a:r>
              <a:rPr dirty="0" baseline="-20202" sz="1650" spc="-7" b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/2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2954" y="2267206"/>
            <a:ext cx="252984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Baseband signal </a:t>
            </a:r>
            <a:r>
              <a:rPr dirty="0" sz="1600" b="1" i="1">
                <a:latin typeface="Arial"/>
                <a:cs typeface="Arial"/>
              </a:rPr>
              <a:t>x(t) </a:t>
            </a:r>
            <a:r>
              <a:rPr dirty="0" sz="1600" b="1">
                <a:latin typeface="Arial"/>
                <a:cs typeface="Arial"/>
              </a:rPr>
              <a:t>with  </a:t>
            </a:r>
            <a:r>
              <a:rPr dirty="0" sz="1600" spc="-5" b="1">
                <a:latin typeface="Arial"/>
                <a:cs typeface="Arial"/>
              </a:rPr>
              <a:t>bandwidth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W</a:t>
            </a:r>
            <a:r>
              <a:rPr dirty="0" baseline="-20202" sz="1650" b="1" i="1">
                <a:latin typeface="Arial"/>
                <a:cs typeface="Arial"/>
              </a:rPr>
              <a:t>c</a:t>
            </a:r>
            <a:r>
              <a:rPr dirty="0" sz="1600" b="1" i="1">
                <a:latin typeface="Arial"/>
                <a:cs typeface="Arial"/>
              </a:rPr>
              <a:t>/2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7080" y="1998979"/>
            <a:ext cx="1511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3917" y="3001763"/>
            <a:ext cx="45465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69944" y="3457440"/>
            <a:ext cx="1737360" cy="75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3815" marR="30480" indent="-6350">
              <a:lnSpc>
                <a:spcPct val="100299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Modulated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signal  </a:t>
            </a:r>
            <a:r>
              <a:rPr dirty="0" sz="1600" spc="-5" b="1" i="1">
                <a:latin typeface="Arial"/>
                <a:cs typeface="Arial"/>
              </a:rPr>
              <a:t>x(t)</a:t>
            </a:r>
            <a:r>
              <a:rPr dirty="0" sz="1600" spc="-5" b="1">
                <a:latin typeface="Arial"/>
                <a:cs typeface="Arial"/>
              </a:rPr>
              <a:t>cos(2</a:t>
            </a:r>
            <a:r>
              <a:rPr dirty="0" sz="1600" spc="-5" b="1">
                <a:latin typeface="Symbol"/>
                <a:cs typeface="Symbol"/>
              </a:rPr>
              <a:t></a:t>
            </a:r>
            <a:r>
              <a:rPr dirty="0" sz="1600" spc="-5" b="1" i="1">
                <a:latin typeface="Arial"/>
                <a:cs typeface="Arial"/>
              </a:rPr>
              <a:t>f</a:t>
            </a:r>
            <a:r>
              <a:rPr dirty="0" baseline="-20202" sz="1650" spc="-7" b="1" i="1">
                <a:latin typeface="Arial"/>
                <a:cs typeface="Arial"/>
              </a:rPr>
              <a:t>c</a:t>
            </a:r>
            <a:r>
              <a:rPr dirty="0" sz="1600" spc="-5" b="1" i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) has  bandwidth W</a:t>
            </a:r>
            <a:r>
              <a:rPr dirty="0" baseline="-20202" sz="1650" spc="-7" b="1">
                <a:latin typeface="Arial"/>
                <a:cs typeface="Arial"/>
              </a:rPr>
              <a:t>c</a:t>
            </a:r>
            <a:r>
              <a:rPr dirty="0" baseline="-20202" sz="1650" spc="1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Hz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2176" y="6945883"/>
            <a:ext cx="6960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How can we recover the factor 2 in supported data-rate</a:t>
            </a:r>
            <a:r>
              <a:rPr dirty="0" sz="2000" spc="6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!?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7702" y="2085086"/>
            <a:ext cx="23971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9A3365"/>
                </a:solidFill>
                <a:latin typeface="Arial"/>
                <a:cs typeface="Arial"/>
              </a:rPr>
              <a:t>Data rate = 2*W</a:t>
            </a:r>
            <a:r>
              <a:rPr dirty="0" baseline="-24691" sz="1350" spc="-7" b="1">
                <a:solidFill>
                  <a:srgbClr val="9A3365"/>
                </a:solidFill>
                <a:latin typeface="Arial"/>
                <a:cs typeface="Arial"/>
              </a:rPr>
              <a:t>c</a:t>
            </a:r>
            <a:r>
              <a:rPr dirty="0" sz="1400" spc="-5" b="1">
                <a:solidFill>
                  <a:srgbClr val="9A3365"/>
                </a:solidFill>
                <a:latin typeface="Arial"/>
                <a:cs typeface="Arial"/>
              </a:rPr>
              <a:t>/2 = B</a:t>
            </a:r>
            <a:r>
              <a:rPr dirty="0" sz="1400" spc="-65" b="1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9A3365"/>
                </a:solidFill>
                <a:latin typeface="Arial"/>
                <a:cs typeface="Arial"/>
              </a:rPr>
              <a:t>[bps]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9879" y="5428489"/>
            <a:ext cx="1402715" cy="316865"/>
            <a:chOff x="3219879" y="5428489"/>
            <a:chExt cx="1402715" cy="316865"/>
          </a:xfrm>
        </p:grpSpPr>
        <p:sp>
          <p:nvSpPr>
            <p:cNvPr id="3" name="object 3"/>
            <p:cNvSpPr/>
            <p:nvPr/>
          </p:nvSpPr>
          <p:spPr>
            <a:xfrm>
              <a:off x="3219879" y="5480942"/>
              <a:ext cx="155311" cy="21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19879" y="5480942"/>
              <a:ext cx="155311" cy="21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19879" y="5480942"/>
              <a:ext cx="155311" cy="21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82516" y="5428489"/>
              <a:ext cx="1239520" cy="316865"/>
            </a:xfrm>
            <a:custGeom>
              <a:avLst/>
              <a:gdLst/>
              <a:ahLst/>
              <a:cxnLst/>
              <a:rect l="l" t="t" r="r" b="b"/>
              <a:pathLst>
                <a:path w="1239520" h="316864">
                  <a:moveTo>
                    <a:pt x="1239459" y="184295"/>
                  </a:moveTo>
                  <a:lnTo>
                    <a:pt x="1239459" y="132540"/>
                  </a:lnTo>
                  <a:lnTo>
                    <a:pt x="1230315" y="82407"/>
                  </a:lnTo>
                  <a:lnTo>
                    <a:pt x="1212026" y="37145"/>
                  </a:lnTo>
                  <a:lnTo>
                    <a:pt x="1184593" y="0"/>
                  </a:lnTo>
                  <a:lnTo>
                    <a:pt x="54865" y="0"/>
                  </a:lnTo>
                  <a:lnTo>
                    <a:pt x="27432" y="37145"/>
                  </a:lnTo>
                  <a:lnTo>
                    <a:pt x="9144" y="82407"/>
                  </a:lnTo>
                  <a:lnTo>
                    <a:pt x="0" y="132540"/>
                  </a:lnTo>
                  <a:lnTo>
                    <a:pt x="0" y="184295"/>
                  </a:lnTo>
                  <a:lnTo>
                    <a:pt x="9144" y="234427"/>
                  </a:lnTo>
                  <a:lnTo>
                    <a:pt x="27432" y="279690"/>
                  </a:lnTo>
                  <a:lnTo>
                    <a:pt x="54865" y="316835"/>
                  </a:lnTo>
                  <a:lnTo>
                    <a:pt x="1184593" y="316835"/>
                  </a:lnTo>
                  <a:lnTo>
                    <a:pt x="1212026" y="279690"/>
                  </a:lnTo>
                  <a:lnTo>
                    <a:pt x="1230315" y="234427"/>
                  </a:lnTo>
                  <a:lnTo>
                    <a:pt x="1239459" y="18429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382516" y="5428489"/>
            <a:ext cx="1239520" cy="316865"/>
          </a:xfrm>
          <a:custGeom>
            <a:avLst/>
            <a:gdLst/>
            <a:ahLst/>
            <a:cxnLst/>
            <a:rect l="l" t="t" r="r" b="b"/>
            <a:pathLst>
              <a:path w="1239520" h="316864">
                <a:moveTo>
                  <a:pt x="1239459" y="184295"/>
                </a:moveTo>
                <a:lnTo>
                  <a:pt x="1239459" y="132540"/>
                </a:lnTo>
                <a:lnTo>
                  <a:pt x="1230315" y="82407"/>
                </a:lnTo>
                <a:lnTo>
                  <a:pt x="1212026" y="37145"/>
                </a:lnTo>
                <a:lnTo>
                  <a:pt x="1184593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184593" y="316835"/>
                </a:lnTo>
                <a:lnTo>
                  <a:pt x="1212026" y="279690"/>
                </a:lnTo>
                <a:lnTo>
                  <a:pt x="1230315" y="234427"/>
                </a:lnTo>
                <a:lnTo>
                  <a:pt x="1239459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2516" y="5428489"/>
            <a:ext cx="1239520" cy="316865"/>
          </a:xfrm>
          <a:custGeom>
            <a:avLst/>
            <a:gdLst/>
            <a:ahLst/>
            <a:cxnLst/>
            <a:rect l="l" t="t" r="r" b="b"/>
            <a:pathLst>
              <a:path w="1239520" h="316864">
                <a:moveTo>
                  <a:pt x="1239459" y="184295"/>
                </a:moveTo>
                <a:lnTo>
                  <a:pt x="1239459" y="132540"/>
                </a:lnTo>
                <a:lnTo>
                  <a:pt x="1230315" y="82407"/>
                </a:lnTo>
                <a:lnTo>
                  <a:pt x="1212026" y="37145"/>
                </a:lnTo>
                <a:lnTo>
                  <a:pt x="1184593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184593" y="316835"/>
                </a:lnTo>
                <a:lnTo>
                  <a:pt x="1212026" y="279690"/>
                </a:lnTo>
                <a:lnTo>
                  <a:pt x="1230315" y="234427"/>
                </a:lnTo>
                <a:lnTo>
                  <a:pt x="1239459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2516" y="6099809"/>
            <a:ext cx="5544185" cy="316865"/>
          </a:xfrm>
          <a:custGeom>
            <a:avLst/>
            <a:gdLst/>
            <a:ahLst/>
            <a:cxnLst/>
            <a:rect l="l" t="t" r="r" b="b"/>
            <a:pathLst>
              <a:path w="5544184" h="316864">
                <a:moveTo>
                  <a:pt x="5544019" y="184295"/>
                </a:moveTo>
                <a:lnTo>
                  <a:pt x="5544019" y="132540"/>
                </a:lnTo>
                <a:lnTo>
                  <a:pt x="5534875" y="82407"/>
                </a:lnTo>
                <a:lnTo>
                  <a:pt x="5516586" y="37145"/>
                </a:lnTo>
                <a:lnTo>
                  <a:pt x="5489152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5489152" y="316835"/>
                </a:lnTo>
                <a:lnTo>
                  <a:pt x="5516586" y="279690"/>
                </a:lnTo>
                <a:lnTo>
                  <a:pt x="5534875" y="234427"/>
                </a:lnTo>
                <a:lnTo>
                  <a:pt x="5544019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72162" y="1330697"/>
            <a:ext cx="8682990" cy="658495"/>
            <a:chOff x="872162" y="1330697"/>
            <a:chExt cx="8682990" cy="658495"/>
          </a:xfrm>
        </p:grpSpPr>
        <p:sp>
          <p:nvSpPr>
            <p:cNvPr id="11" name="object 11"/>
            <p:cNvSpPr/>
            <p:nvPr/>
          </p:nvSpPr>
          <p:spPr>
            <a:xfrm>
              <a:off x="3130575" y="1335544"/>
              <a:ext cx="6424295" cy="654050"/>
            </a:xfrm>
            <a:custGeom>
              <a:avLst/>
              <a:gdLst/>
              <a:ahLst/>
              <a:cxnLst/>
              <a:rect l="l" t="t" r="r" b="b"/>
              <a:pathLst>
                <a:path w="6424295" h="654050">
                  <a:moveTo>
                    <a:pt x="6424054" y="477596"/>
                  </a:moveTo>
                  <a:lnTo>
                    <a:pt x="6420167" y="427596"/>
                  </a:lnTo>
                  <a:lnTo>
                    <a:pt x="6408521" y="380022"/>
                  </a:lnTo>
                  <a:lnTo>
                    <a:pt x="6389090" y="337261"/>
                  </a:lnTo>
                  <a:lnTo>
                    <a:pt x="6361887" y="301752"/>
                  </a:lnTo>
                  <a:lnTo>
                    <a:pt x="5746254" y="301752"/>
                  </a:lnTo>
                  <a:lnTo>
                    <a:pt x="5759132" y="273418"/>
                  </a:lnTo>
                  <a:lnTo>
                    <a:pt x="5770791" y="225844"/>
                  </a:lnTo>
                  <a:lnTo>
                    <a:pt x="5774677" y="175844"/>
                  </a:lnTo>
                  <a:lnTo>
                    <a:pt x="5770791" y="125844"/>
                  </a:lnTo>
                  <a:lnTo>
                    <a:pt x="5759132" y="78257"/>
                  </a:lnTo>
                  <a:lnTo>
                    <a:pt x="5739714" y="35509"/>
                  </a:lnTo>
                  <a:lnTo>
                    <a:pt x="5712511" y="0"/>
                  </a:lnTo>
                  <a:lnTo>
                    <a:pt x="5571426" y="0"/>
                  </a:lnTo>
                  <a:lnTo>
                    <a:pt x="5544223" y="35509"/>
                  </a:lnTo>
                  <a:lnTo>
                    <a:pt x="5524805" y="78257"/>
                  </a:lnTo>
                  <a:lnTo>
                    <a:pt x="5513146" y="125844"/>
                  </a:lnTo>
                  <a:lnTo>
                    <a:pt x="5509260" y="175844"/>
                  </a:lnTo>
                  <a:lnTo>
                    <a:pt x="5513146" y="225844"/>
                  </a:lnTo>
                  <a:lnTo>
                    <a:pt x="5524805" y="273418"/>
                  </a:lnTo>
                  <a:lnTo>
                    <a:pt x="5537670" y="301752"/>
                  </a:lnTo>
                  <a:lnTo>
                    <a:pt x="62166" y="301752"/>
                  </a:lnTo>
                  <a:lnTo>
                    <a:pt x="34975" y="337261"/>
                  </a:lnTo>
                  <a:lnTo>
                    <a:pt x="15544" y="380022"/>
                  </a:lnTo>
                  <a:lnTo>
                    <a:pt x="3886" y="427596"/>
                  </a:lnTo>
                  <a:lnTo>
                    <a:pt x="0" y="477596"/>
                  </a:lnTo>
                  <a:lnTo>
                    <a:pt x="3886" y="527596"/>
                  </a:lnTo>
                  <a:lnTo>
                    <a:pt x="15544" y="575170"/>
                  </a:lnTo>
                  <a:lnTo>
                    <a:pt x="34975" y="617931"/>
                  </a:lnTo>
                  <a:lnTo>
                    <a:pt x="62166" y="653440"/>
                  </a:lnTo>
                  <a:lnTo>
                    <a:pt x="6361887" y="653440"/>
                  </a:lnTo>
                  <a:lnTo>
                    <a:pt x="6389090" y="617931"/>
                  </a:lnTo>
                  <a:lnTo>
                    <a:pt x="6408521" y="575170"/>
                  </a:lnTo>
                  <a:lnTo>
                    <a:pt x="6420167" y="527596"/>
                  </a:lnTo>
                  <a:lnTo>
                    <a:pt x="6424054" y="4775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56525" y="1336805"/>
              <a:ext cx="358140" cy="311150"/>
            </a:xfrm>
            <a:custGeom>
              <a:avLst/>
              <a:gdLst/>
              <a:ahLst/>
              <a:cxnLst/>
              <a:rect l="l" t="t" r="r" b="b"/>
              <a:pathLst>
                <a:path w="358140" h="311150">
                  <a:moveTo>
                    <a:pt x="357845" y="180803"/>
                  </a:moveTo>
                  <a:lnTo>
                    <a:pt x="357845" y="130028"/>
                  </a:lnTo>
                  <a:lnTo>
                    <a:pt x="348874" y="80846"/>
                  </a:lnTo>
                  <a:lnTo>
                    <a:pt x="330931" y="36441"/>
                  </a:lnTo>
                  <a:lnTo>
                    <a:pt x="304018" y="0"/>
                  </a:lnTo>
                  <a:lnTo>
                    <a:pt x="53827" y="0"/>
                  </a:lnTo>
                  <a:lnTo>
                    <a:pt x="26913" y="36441"/>
                  </a:lnTo>
                  <a:lnTo>
                    <a:pt x="8971" y="80846"/>
                  </a:lnTo>
                  <a:lnTo>
                    <a:pt x="0" y="130028"/>
                  </a:lnTo>
                  <a:lnTo>
                    <a:pt x="0" y="180803"/>
                  </a:lnTo>
                  <a:lnTo>
                    <a:pt x="8971" y="229986"/>
                  </a:lnTo>
                  <a:lnTo>
                    <a:pt x="26913" y="274390"/>
                  </a:lnTo>
                  <a:lnTo>
                    <a:pt x="53827" y="310832"/>
                  </a:lnTo>
                  <a:lnTo>
                    <a:pt x="304018" y="310832"/>
                  </a:lnTo>
                  <a:lnTo>
                    <a:pt x="330931" y="274390"/>
                  </a:lnTo>
                  <a:lnTo>
                    <a:pt x="348874" y="229986"/>
                  </a:lnTo>
                  <a:lnTo>
                    <a:pt x="357845" y="18080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31343" y="1335535"/>
              <a:ext cx="5101590" cy="351790"/>
            </a:xfrm>
            <a:custGeom>
              <a:avLst/>
              <a:gdLst/>
              <a:ahLst/>
              <a:cxnLst/>
              <a:rect l="l" t="t" r="r" b="b"/>
              <a:pathLst>
                <a:path w="5101590" h="351789">
                  <a:moveTo>
                    <a:pt x="5101064" y="175844"/>
                  </a:moveTo>
                  <a:lnTo>
                    <a:pt x="5097179" y="125847"/>
                  </a:lnTo>
                  <a:lnTo>
                    <a:pt x="5085522" y="78265"/>
                  </a:lnTo>
                  <a:lnTo>
                    <a:pt x="5066093" y="35511"/>
                  </a:lnTo>
                  <a:lnTo>
                    <a:pt x="5038894" y="0"/>
                  </a:lnTo>
                  <a:lnTo>
                    <a:pt x="62170" y="0"/>
                  </a:lnTo>
                  <a:lnTo>
                    <a:pt x="34970" y="35511"/>
                  </a:lnTo>
                  <a:lnTo>
                    <a:pt x="15542" y="78265"/>
                  </a:lnTo>
                  <a:lnTo>
                    <a:pt x="3885" y="125847"/>
                  </a:lnTo>
                  <a:lnTo>
                    <a:pt x="0" y="175844"/>
                  </a:lnTo>
                  <a:lnTo>
                    <a:pt x="3885" y="225840"/>
                  </a:lnTo>
                  <a:lnTo>
                    <a:pt x="15542" y="273423"/>
                  </a:lnTo>
                  <a:lnTo>
                    <a:pt x="34970" y="316177"/>
                  </a:lnTo>
                  <a:lnTo>
                    <a:pt x="62170" y="351688"/>
                  </a:lnTo>
                  <a:lnTo>
                    <a:pt x="5038894" y="351688"/>
                  </a:lnTo>
                  <a:lnTo>
                    <a:pt x="5066093" y="316177"/>
                  </a:lnTo>
                  <a:lnTo>
                    <a:pt x="5085522" y="273423"/>
                  </a:lnTo>
                  <a:lnTo>
                    <a:pt x="5097179" y="225840"/>
                  </a:lnTo>
                  <a:lnTo>
                    <a:pt x="5101064" y="17584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82155" y="1330697"/>
              <a:ext cx="1140460" cy="399415"/>
            </a:xfrm>
            <a:custGeom>
              <a:avLst/>
              <a:gdLst/>
              <a:ahLst/>
              <a:cxnLst/>
              <a:rect l="l" t="t" r="r" b="b"/>
              <a:pathLst>
                <a:path w="1140460" h="399414">
                  <a:moveTo>
                    <a:pt x="1140198" y="224892"/>
                  </a:moveTo>
                  <a:lnTo>
                    <a:pt x="1140198" y="174142"/>
                  </a:lnTo>
                  <a:lnTo>
                    <a:pt x="1133231" y="124354"/>
                  </a:lnTo>
                  <a:lnTo>
                    <a:pt x="1119297" y="77451"/>
                  </a:lnTo>
                  <a:lnTo>
                    <a:pt x="1098397" y="35359"/>
                  </a:lnTo>
                  <a:lnTo>
                    <a:pt x="1070529" y="0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4"/>
                  </a:lnTo>
                  <a:lnTo>
                    <a:pt x="1070529" y="399033"/>
                  </a:lnTo>
                  <a:lnTo>
                    <a:pt x="1098397" y="363675"/>
                  </a:lnTo>
                  <a:lnTo>
                    <a:pt x="1119297" y="321582"/>
                  </a:lnTo>
                  <a:lnTo>
                    <a:pt x="1133231" y="274680"/>
                  </a:lnTo>
                  <a:lnTo>
                    <a:pt x="1140198" y="2248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2162" y="1330697"/>
              <a:ext cx="1170305" cy="399415"/>
            </a:xfrm>
            <a:custGeom>
              <a:avLst/>
              <a:gdLst/>
              <a:ahLst/>
              <a:cxnLst/>
              <a:rect l="l" t="t" r="r" b="b"/>
              <a:pathLst>
                <a:path w="1170305" h="399414">
                  <a:moveTo>
                    <a:pt x="1169846" y="229883"/>
                  </a:moveTo>
                  <a:lnTo>
                    <a:pt x="1169846" y="180588"/>
                  </a:lnTo>
                  <a:lnTo>
                    <a:pt x="1163079" y="132227"/>
                  </a:lnTo>
                  <a:lnTo>
                    <a:pt x="1149544" y="86669"/>
                  </a:lnTo>
                  <a:lnTo>
                    <a:pt x="1129243" y="45783"/>
                  </a:lnTo>
                  <a:lnTo>
                    <a:pt x="1102174" y="11437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3"/>
                  </a:lnTo>
                  <a:lnTo>
                    <a:pt x="1102174" y="399033"/>
                  </a:lnTo>
                  <a:lnTo>
                    <a:pt x="1129243" y="364688"/>
                  </a:lnTo>
                  <a:lnTo>
                    <a:pt x="1149544" y="323802"/>
                  </a:lnTo>
                  <a:lnTo>
                    <a:pt x="1163079" y="278244"/>
                  </a:lnTo>
                  <a:lnTo>
                    <a:pt x="1169846" y="2298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72162" y="1330697"/>
            <a:ext cx="8682990" cy="658495"/>
            <a:chOff x="872162" y="1330697"/>
            <a:chExt cx="8682990" cy="658495"/>
          </a:xfrm>
        </p:grpSpPr>
        <p:sp>
          <p:nvSpPr>
            <p:cNvPr id="17" name="object 17"/>
            <p:cNvSpPr/>
            <p:nvPr/>
          </p:nvSpPr>
          <p:spPr>
            <a:xfrm>
              <a:off x="3130575" y="1335544"/>
              <a:ext cx="6424295" cy="654050"/>
            </a:xfrm>
            <a:custGeom>
              <a:avLst/>
              <a:gdLst/>
              <a:ahLst/>
              <a:cxnLst/>
              <a:rect l="l" t="t" r="r" b="b"/>
              <a:pathLst>
                <a:path w="6424295" h="654050">
                  <a:moveTo>
                    <a:pt x="6424054" y="477596"/>
                  </a:moveTo>
                  <a:lnTo>
                    <a:pt x="6420167" y="427596"/>
                  </a:lnTo>
                  <a:lnTo>
                    <a:pt x="6408521" y="380022"/>
                  </a:lnTo>
                  <a:lnTo>
                    <a:pt x="6389090" y="337261"/>
                  </a:lnTo>
                  <a:lnTo>
                    <a:pt x="6361887" y="301752"/>
                  </a:lnTo>
                  <a:lnTo>
                    <a:pt x="5746254" y="301752"/>
                  </a:lnTo>
                  <a:lnTo>
                    <a:pt x="5759132" y="273418"/>
                  </a:lnTo>
                  <a:lnTo>
                    <a:pt x="5770791" y="225844"/>
                  </a:lnTo>
                  <a:lnTo>
                    <a:pt x="5774677" y="175844"/>
                  </a:lnTo>
                  <a:lnTo>
                    <a:pt x="5770791" y="125844"/>
                  </a:lnTo>
                  <a:lnTo>
                    <a:pt x="5759132" y="78257"/>
                  </a:lnTo>
                  <a:lnTo>
                    <a:pt x="5739714" y="35509"/>
                  </a:lnTo>
                  <a:lnTo>
                    <a:pt x="5712511" y="0"/>
                  </a:lnTo>
                  <a:lnTo>
                    <a:pt x="5571426" y="0"/>
                  </a:lnTo>
                  <a:lnTo>
                    <a:pt x="5544223" y="35509"/>
                  </a:lnTo>
                  <a:lnTo>
                    <a:pt x="5524805" y="78257"/>
                  </a:lnTo>
                  <a:lnTo>
                    <a:pt x="5513146" y="125844"/>
                  </a:lnTo>
                  <a:lnTo>
                    <a:pt x="5509260" y="175844"/>
                  </a:lnTo>
                  <a:lnTo>
                    <a:pt x="5513146" y="225844"/>
                  </a:lnTo>
                  <a:lnTo>
                    <a:pt x="5524805" y="273418"/>
                  </a:lnTo>
                  <a:lnTo>
                    <a:pt x="5537670" y="301752"/>
                  </a:lnTo>
                  <a:lnTo>
                    <a:pt x="62166" y="301752"/>
                  </a:lnTo>
                  <a:lnTo>
                    <a:pt x="34975" y="337261"/>
                  </a:lnTo>
                  <a:lnTo>
                    <a:pt x="15544" y="380022"/>
                  </a:lnTo>
                  <a:lnTo>
                    <a:pt x="3886" y="427596"/>
                  </a:lnTo>
                  <a:lnTo>
                    <a:pt x="0" y="477596"/>
                  </a:lnTo>
                  <a:lnTo>
                    <a:pt x="3886" y="527596"/>
                  </a:lnTo>
                  <a:lnTo>
                    <a:pt x="15544" y="575170"/>
                  </a:lnTo>
                  <a:lnTo>
                    <a:pt x="34975" y="617931"/>
                  </a:lnTo>
                  <a:lnTo>
                    <a:pt x="62166" y="653440"/>
                  </a:lnTo>
                  <a:lnTo>
                    <a:pt x="6361887" y="653440"/>
                  </a:lnTo>
                  <a:lnTo>
                    <a:pt x="6389090" y="617931"/>
                  </a:lnTo>
                  <a:lnTo>
                    <a:pt x="6408521" y="575170"/>
                  </a:lnTo>
                  <a:lnTo>
                    <a:pt x="6420167" y="527596"/>
                  </a:lnTo>
                  <a:lnTo>
                    <a:pt x="6424054" y="4775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56525" y="1336805"/>
              <a:ext cx="358140" cy="311150"/>
            </a:xfrm>
            <a:custGeom>
              <a:avLst/>
              <a:gdLst/>
              <a:ahLst/>
              <a:cxnLst/>
              <a:rect l="l" t="t" r="r" b="b"/>
              <a:pathLst>
                <a:path w="358140" h="311150">
                  <a:moveTo>
                    <a:pt x="357845" y="180803"/>
                  </a:moveTo>
                  <a:lnTo>
                    <a:pt x="357845" y="130028"/>
                  </a:lnTo>
                  <a:lnTo>
                    <a:pt x="348874" y="80846"/>
                  </a:lnTo>
                  <a:lnTo>
                    <a:pt x="330931" y="36441"/>
                  </a:lnTo>
                  <a:lnTo>
                    <a:pt x="304018" y="0"/>
                  </a:lnTo>
                  <a:lnTo>
                    <a:pt x="53827" y="0"/>
                  </a:lnTo>
                  <a:lnTo>
                    <a:pt x="26913" y="36441"/>
                  </a:lnTo>
                  <a:lnTo>
                    <a:pt x="8971" y="80846"/>
                  </a:lnTo>
                  <a:lnTo>
                    <a:pt x="0" y="130028"/>
                  </a:lnTo>
                  <a:lnTo>
                    <a:pt x="0" y="180803"/>
                  </a:lnTo>
                  <a:lnTo>
                    <a:pt x="8971" y="229986"/>
                  </a:lnTo>
                  <a:lnTo>
                    <a:pt x="26913" y="274390"/>
                  </a:lnTo>
                  <a:lnTo>
                    <a:pt x="53827" y="310832"/>
                  </a:lnTo>
                  <a:lnTo>
                    <a:pt x="304018" y="310832"/>
                  </a:lnTo>
                  <a:lnTo>
                    <a:pt x="330931" y="274390"/>
                  </a:lnTo>
                  <a:lnTo>
                    <a:pt x="348874" y="229986"/>
                  </a:lnTo>
                  <a:lnTo>
                    <a:pt x="357845" y="18080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31343" y="1335535"/>
              <a:ext cx="5101590" cy="351790"/>
            </a:xfrm>
            <a:custGeom>
              <a:avLst/>
              <a:gdLst/>
              <a:ahLst/>
              <a:cxnLst/>
              <a:rect l="l" t="t" r="r" b="b"/>
              <a:pathLst>
                <a:path w="5101590" h="351789">
                  <a:moveTo>
                    <a:pt x="5101064" y="175844"/>
                  </a:moveTo>
                  <a:lnTo>
                    <a:pt x="5097179" y="125847"/>
                  </a:lnTo>
                  <a:lnTo>
                    <a:pt x="5085522" y="78265"/>
                  </a:lnTo>
                  <a:lnTo>
                    <a:pt x="5066093" y="35511"/>
                  </a:lnTo>
                  <a:lnTo>
                    <a:pt x="5038894" y="0"/>
                  </a:lnTo>
                  <a:lnTo>
                    <a:pt x="62170" y="0"/>
                  </a:lnTo>
                  <a:lnTo>
                    <a:pt x="34970" y="35511"/>
                  </a:lnTo>
                  <a:lnTo>
                    <a:pt x="15542" y="78265"/>
                  </a:lnTo>
                  <a:lnTo>
                    <a:pt x="3885" y="125847"/>
                  </a:lnTo>
                  <a:lnTo>
                    <a:pt x="0" y="175844"/>
                  </a:lnTo>
                  <a:lnTo>
                    <a:pt x="3885" y="225840"/>
                  </a:lnTo>
                  <a:lnTo>
                    <a:pt x="15542" y="273423"/>
                  </a:lnTo>
                  <a:lnTo>
                    <a:pt x="34970" y="316177"/>
                  </a:lnTo>
                  <a:lnTo>
                    <a:pt x="62170" y="351688"/>
                  </a:lnTo>
                  <a:lnTo>
                    <a:pt x="5038894" y="351688"/>
                  </a:lnTo>
                  <a:lnTo>
                    <a:pt x="5066093" y="316177"/>
                  </a:lnTo>
                  <a:lnTo>
                    <a:pt x="5085522" y="273423"/>
                  </a:lnTo>
                  <a:lnTo>
                    <a:pt x="5097179" y="225840"/>
                  </a:lnTo>
                  <a:lnTo>
                    <a:pt x="5101064" y="17584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82155" y="1330697"/>
              <a:ext cx="1140460" cy="399415"/>
            </a:xfrm>
            <a:custGeom>
              <a:avLst/>
              <a:gdLst/>
              <a:ahLst/>
              <a:cxnLst/>
              <a:rect l="l" t="t" r="r" b="b"/>
              <a:pathLst>
                <a:path w="1140460" h="399414">
                  <a:moveTo>
                    <a:pt x="1140198" y="224892"/>
                  </a:moveTo>
                  <a:lnTo>
                    <a:pt x="1140198" y="174142"/>
                  </a:lnTo>
                  <a:lnTo>
                    <a:pt x="1133231" y="124354"/>
                  </a:lnTo>
                  <a:lnTo>
                    <a:pt x="1119297" y="77451"/>
                  </a:lnTo>
                  <a:lnTo>
                    <a:pt x="1098397" y="35359"/>
                  </a:lnTo>
                  <a:lnTo>
                    <a:pt x="1070529" y="0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4"/>
                  </a:lnTo>
                  <a:lnTo>
                    <a:pt x="1070529" y="399033"/>
                  </a:lnTo>
                  <a:lnTo>
                    <a:pt x="1098397" y="363675"/>
                  </a:lnTo>
                  <a:lnTo>
                    <a:pt x="1119297" y="321582"/>
                  </a:lnTo>
                  <a:lnTo>
                    <a:pt x="1133231" y="274680"/>
                  </a:lnTo>
                  <a:lnTo>
                    <a:pt x="1140198" y="2248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2162" y="1330697"/>
              <a:ext cx="1170305" cy="399415"/>
            </a:xfrm>
            <a:custGeom>
              <a:avLst/>
              <a:gdLst/>
              <a:ahLst/>
              <a:cxnLst/>
              <a:rect l="l" t="t" r="r" b="b"/>
              <a:pathLst>
                <a:path w="1170305" h="399414">
                  <a:moveTo>
                    <a:pt x="1169846" y="229883"/>
                  </a:moveTo>
                  <a:lnTo>
                    <a:pt x="1169846" y="180588"/>
                  </a:lnTo>
                  <a:lnTo>
                    <a:pt x="1163079" y="132227"/>
                  </a:lnTo>
                  <a:lnTo>
                    <a:pt x="1149544" y="86669"/>
                  </a:lnTo>
                  <a:lnTo>
                    <a:pt x="1129243" y="45783"/>
                  </a:lnTo>
                  <a:lnTo>
                    <a:pt x="1102174" y="11437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3"/>
                  </a:lnTo>
                  <a:lnTo>
                    <a:pt x="1102174" y="399033"/>
                  </a:lnTo>
                  <a:lnTo>
                    <a:pt x="1129243" y="364688"/>
                  </a:lnTo>
                  <a:lnTo>
                    <a:pt x="1149544" y="323802"/>
                  </a:lnTo>
                  <a:lnTo>
                    <a:pt x="1163079" y="278244"/>
                  </a:lnTo>
                  <a:lnTo>
                    <a:pt x="1169846" y="2298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72162" y="1330697"/>
            <a:ext cx="2250440" cy="399415"/>
            <a:chOff x="872162" y="1330697"/>
            <a:chExt cx="2250440" cy="399415"/>
          </a:xfrm>
        </p:grpSpPr>
        <p:sp>
          <p:nvSpPr>
            <p:cNvPr id="23" name="object 23"/>
            <p:cNvSpPr/>
            <p:nvPr/>
          </p:nvSpPr>
          <p:spPr>
            <a:xfrm>
              <a:off x="1982155" y="1330697"/>
              <a:ext cx="1140460" cy="399415"/>
            </a:xfrm>
            <a:custGeom>
              <a:avLst/>
              <a:gdLst/>
              <a:ahLst/>
              <a:cxnLst/>
              <a:rect l="l" t="t" r="r" b="b"/>
              <a:pathLst>
                <a:path w="1140460" h="399414">
                  <a:moveTo>
                    <a:pt x="1140198" y="224892"/>
                  </a:moveTo>
                  <a:lnTo>
                    <a:pt x="1140198" y="174142"/>
                  </a:lnTo>
                  <a:lnTo>
                    <a:pt x="1133231" y="124354"/>
                  </a:lnTo>
                  <a:lnTo>
                    <a:pt x="1119297" y="77451"/>
                  </a:lnTo>
                  <a:lnTo>
                    <a:pt x="1098397" y="35359"/>
                  </a:lnTo>
                  <a:lnTo>
                    <a:pt x="1070529" y="0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4"/>
                  </a:lnTo>
                  <a:lnTo>
                    <a:pt x="1070529" y="399033"/>
                  </a:lnTo>
                  <a:lnTo>
                    <a:pt x="1098397" y="363675"/>
                  </a:lnTo>
                  <a:lnTo>
                    <a:pt x="1119297" y="321582"/>
                  </a:lnTo>
                  <a:lnTo>
                    <a:pt x="1133231" y="274680"/>
                  </a:lnTo>
                  <a:lnTo>
                    <a:pt x="1140198" y="2248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72162" y="1330697"/>
              <a:ext cx="1170305" cy="399415"/>
            </a:xfrm>
            <a:custGeom>
              <a:avLst/>
              <a:gdLst/>
              <a:ahLst/>
              <a:cxnLst/>
              <a:rect l="l" t="t" r="r" b="b"/>
              <a:pathLst>
                <a:path w="1170305" h="399414">
                  <a:moveTo>
                    <a:pt x="1169846" y="229883"/>
                  </a:moveTo>
                  <a:lnTo>
                    <a:pt x="1169846" y="180588"/>
                  </a:lnTo>
                  <a:lnTo>
                    <a:pt x="1163079" y="132227"/>
                  </a:lnTo>
                  <a:lnTo>
                    <a:pt x="1149544" y="86669"/>
                  </a:lnTo>
                  <a:lnTo>
                    <a:pt x="1129243" y="45783"/>
                  </a:lnTo>
                  <a:lnTo>
                    <a:pt x="1102174" y="11437"/>
                  </a:lnTo>
                  <a:lnTo>
                    <a:pt x="69669" y="0"/>
                  </a:lnTo>
                  <a:lnTo>
                    <a:pt x="41801" y="35359"/>
                  </a:lnTo>
                  <a:lnTo>
                    <a:pt x="20900" y="77451"/>
                  </a:lnTo>
                  <a:lnTo>
                    <a:pt x="6966" y="124354"/>
                  </a:lnTo>
                  <a:lnTo>
                    <a:pt x="0" y="174142"/>
                  </a:lnTo>
                  <a:lnTo>
                    <a:pt x="0" y="224892"/>
                  </a:lnTo>
                  <a:lnTo>
                    <a:pt x="6966" y="274680"/>
                  </a:lnTo>
                  <a:lnTo>
                    <a:pt x="20900" y="321582"/>
                  </a:lnTo>
                  <a:lnTo>
                    <a:pt x="41801" y="363675"/>
                  </a:lnTo>
                  <a:lnTo>
                    <a:pt x="69669" y="399033"/>
                  </a:lnTo>
                  <a:lnTo>
                    <a:pt x="1102174" y="399033"/>
                  </a:lnTo>
                  <a:lnTo>
                    <a:pt x="1129243" y="364688"/>
                  </a:lnTo>
                  <a:lnTo>
                    <a:pt x="1149544" y="323802"/>
                  </a:lnTo>
                  <a:lnTo>
                    <a:pt x="1163079" y="278244"/>
                  </a:lnTo>
                  <a:lnTo>
                    <a:pt x="1169846" y="2298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753294" y="2145512"/>
            <a:ext cx="1116965" cy="263525"/>
          </a:xfrm>
          <a:custGeom>
            <a:avLst/>
            <a:gdLst/>
            <a:ahLst/>
            <a:cxnLst/>
            <a:rect l="l" t="t" r="r" b="b"/>
            <a:pathLst>
              <a:path w="1116964" h="263525">
                <a:moveTo>
                  <a:pt x="1116446" y="131727"/>
                </a:moveTo>
                <a:lnTo>
                  <a:pt x="1111271" y="82102"/>
                </a:lnTo>
                <a:lnTo>
                  <a:pt x="1095747" y="36764"/>
                </a:lnTo>
                <a:lnTo>
                  <a:pt x="1069873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2"/>
                </a:lnTo>
                <a:lnTo>
                  <a:pt x="0" y="131727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1069873" y="263455"/>
                </a:lnTo>
                <a:lnTo>
                  <a:pt x="1095747" y="226690"/>
                </a:lnTo>
                <a:lnTo>
                  <a:pt x="1111271" y="181352"/>
                </a:lnTo>
                <a:lnTo>
                  <a:pt x="1116446" y="1317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0074" y="2145512"/>
            <a:ext cx="954405" cy="263525"/>
          </a:xfrm>
          <a:custGeom>
            <a:avLst/>
            <a:gdLst/>
            <a:ahLst/>
            <a:cxnLst/>
            <a:rect l="l" t="t" r="r" b="b"/>
            <a:pathLst>
              <a:path w="954404" h="263525">
                <a:moveTo>
                  <a:pt x="954097" y="131727"/>
                </a:moveTo>
                <a:lnTo>
                  <a:pt x="948922" y="82102"/>
                </a:lnTo>
                <a:lnTo>
                  <a:pt x="933398" y="36764"/>
                </a:lnTo>
                <a:lnTo>
                  <a:pt x="907524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2"/>
                </a:lnTo>
                <a:lnTo>
                  <a:pt x="0" y="131727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907524" y="263455"/>
                </a:lnTo>
                <a:lnTo>
                  <a:pt x="933398" y="226690"/>
                </a:lnTo>
                <a:lnTo>
                  <a:pt x="948922" y="181352"/>
                </a:lnTo>
                <a:lnTo>
                  <a:pt x="954097" y="1317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53294" y="2571475"/>
            <a:ext cx="599440" cy="263525"/>
          </a:xfrm>
          <a:custGeom>
            <a:avLst/>
            <a:gdLst/>
            <a:ahLst/>
            <a:cxnLst/>
            <a:rect l="l" t="t" r="r" b="b"/>
            <a:pathLst>
              <a:path w="599439" h="263525">
                <a:moveTo>
                  <a:pt x="599074" y="131728"/>
                </a:moveTo>
                <a:lnTo>
                  <a:pt x="593900" y="82103"/>
                </a:lnTo>
                <a:lnTo>
                  <a:pt x="578375" y="36764"/>
                </a:lnTo>
                <a:lnTo>
                  <a:pt x="552502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3"/>
                </a:lnTo>
                <a:lnTo>
                  <a:pt x="0" y="131728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552502" y="263455"/>
                </a:lnTo>
                <a:lnTo>
                  <a:pt x="578375" y="226690"/>
                </a:lnTo>
                <a:lnTo>
                  <a:pt x="593900" y="181352"/>
                </a:lnTo>
                <a:lnTo>
                  <a:pt x="599074" y="1317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54367" y="2726165"/>
            <a:ext cx="203200" cy="263525"/>
          </a:xfrm>
          <a:custGeom>
            <a:avLst/>
            <a:gdLst/>
            <a:ahLst/>
            <a:cxnLst/>
            <a:rect l="l" t="t" r="r" b="b"/>
            <a:pathLst>
              <a:path w="203200" h="263525">
                <a:moveTo>
                  <a:pt x="203198" y="131726"/>
                </a:moveTo>
                <a:lnTo>
                  <a:pt x="198023" y="82102"/>
                </a:lnTo>
                <a:lnTo>
                  <a:pt x="182499" y="36764"/>
                </a:lnTo>
                <a:lnTo>
                  <a:pt x="156625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2"/>
                </a:lnTo>
                <a:lnTo>
                  <a:pt x="0" y="131726"/>
                </a:lnTo>
                <a:lnTo>
                  <a:pt x="5174" y="181351"/>
                </a:lnTo>
                <a:lnTo>
                  <a:pt x="20698" y="226689"/>
                </a:lnTo>
                <a:lnTo>
                  <a:pt x="46572" y="263453"/>
                </a:lnTo>
                <a:lnTo>
                  <a:pt x="156625" y="263453"/>
                </a:lnTo>
                <a:lnTo>
                  <a:pt x="182499" y="226689"/>
                </a:lnTo>
                <a:lnTo>
                  <a:pt x="198023" y="181351"/>
                </a:lnTo>
                <a:lnTo>
                  <a:pt x="203198" y="1317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49056" y="2571475"/>
            <a:ext cx="148590" cy="263525"/>
          </a:xfrm>
          <a:custGeom>
            <a:avLst/>
            <a:gdLst/>
            <a:ahLst/>
            <a:cxnLst/>
            <a:rect l="l" t="t" r="r" b="b"/>
            <a:pathLst>
              <a:path w="148589" h="263525">
                <a:moveTo>
                  <a:pt x="148172" y="131728"/>
                </a:moveTo>
                <a:lnTo>
                  <a:pt x="142997" y="82103"/>
                </a:lnTo>
                <a:lnTo>
                  <a:pt x="127473" y="36764"/>
                </a:lnTo>
                <a:lnTo>
                  <a:pt x="101599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3"/>
                </a:lnTo>
                <a:lnTo>
                  <a:pt x="0" y="131728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101599" y="263455"/>
                </a:lnTo>
                <a:lnTo>
                  <a:pt x="127473" y="226690"/>
                </a:lnTo>
                <a:lnTo>
                  <a:pt x="142997" y="181352"/>
                </a:lnTo>
                <a:lnTo>
                  <a:pt x="148172" y="1317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39461" y="648745"/>
            <a:ext cx="257175" cy="233679"/>
          </a:xfrm>
          <a:custGeom>
            <a:avLst/>
            <a:gdLst/>
            <a:ahLst/>
            <a:cxnLst/>
            <a:rect l="l" t="t" r="r" b="b"/>
            <a:pathLst>
              <a:path w="257175" h="233680">
                <a:moveTo>
                  <a:pt x="257102" y="143254"/>
                </a:moveTo>
                <a:lnTo>
                  <a:pt x="257102" y="90036"/>
                </a:lnTo>
                <a:lnTo>
                  <a:pt x="243905" y="40098"/>
                </a:lnTo>
                <a:lnTo>
                  <a:pt x="217511" y="0"/>
                </a:lnTo>
                <a:lnTo>
                  <a:pt x="39590" y="0"/>
                </a:lnTo>
                <a:lnTo>
                  <a:pt x="13196" y="40098"/>
                </a:lnTo>
                <a:lnTo>
                  <a:pt x="0" y="90036"/>
                </a:lnTo>
                <a:lnTo>
                  <a:pt x="0" y="143254"/>
                </a:lnTo>
                <a:lnTo>
                  <a:pt x="13196" y="193193"/>
                </a:lnTo>
                <a:lnTo>
                  <a:pt x="39590" y="233292"/>
                </a:lnTo>
                <a:lnTo>
                  <a:pt x="217511" y="233292"/>
                </a:lnTo>
                <a:lnTo>
                  <a:pt x="243905" y="193193"/>
                </a:lnTo>
                <a:lnTo>
                  <a:pt x="257102" y="14325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39461" y="648745"/>
            <a:ext cx="257175" cy="233679"/>
          </a:xfrm>
          <a:custGeom>
            <a:avLst/>
            <a:gdLst/>
            <a:ahLst/>
            <a:cxnLst/>
            <a:rect l="l" t="t" r="r" b="b"/>
            <a:pathLst>
              <a:path w="257175" h="233680">
                <a:moveTo>
                  <a:pt x="257102" y="143254"/>
                </a:moveTo>
                <a:lnTo>
                  <a:pt x="257102" y="90036"/>
                </a:lnTo>
                <a:lnTo>
                  <a:pt x="243905" y="40098"/>
                </a:lnTo>
                <a:lnTo>
                  <a:pt x="217511" y="0"/>
                </a:lnTo>
                <a:lnTo>
                  <a:pt x="39590" y="0"/>
                </a:lnTo>
                <a:lnTo>
                  <a:pt x="13196" y="40098"/>
                </a:lnTo>
                <a:lnTo>
                  <a:pt x="0" y="90036"/>
                </a:lnTo>
                <a:lnTo>
                  <a:pt x="0" y="143254"/>
                </a:lnTo>
                <a:lnTo>
                  <a:pt x="13196" y="193193"/>
                </a:lnTo>
                <a:lnTo>
                  <a:pt x="39590" y="233292"/>
                </a:lnTo>
                <a:lnTo>
                  <a:pt x="217511" y="233292"/>
                </a:lnTo>
                <a:lnTo>
                  <a:pt x="243905" y="193193"/>
                </a:lnTo>
                <a:lnTo>
                  <a:pt x="257102" y="14325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36333" y="645721"/>
            <a:ext cx="6184900" cy="439420"/>
          </a:xfrm>
          <a:custGeom>
            <a:avLst/>
            <a:gdLst/>
            <a:ahLst/>
            <a:cxnLst/>
            <a:rect l="l" t="t" r="r" b="b"/>
            <a:pathLst>
              <a:path w="6184900" h="439419">
                <a:moveTo>
                  <a:pt x="6184501" y="219577"/>
                </a:moveTo>
                <a:lnTo>
                  <a:pt x="6181395" y="169488"/>
                </a:lnTo>
                <a:lnTo>
                  <a:pt x="6172080" y="120942"/>
                </a:lnTo>
                <a:lnTo>
                  <a:pt x="6156553" y="75483"/>
                </a:lnTo>
                <a:lnTo>
                  <a:pt x="6134816" y="34654"/>
                </a:lnTo>
                <a:lnTo>
                  <a:pt x="6106868" y="0"/>
                </a:lnTo>
                <a:lnTo>
                  <a:pt x="77632" y="0"/>
                </a:lnTo>
                <a:lnTo>
                  <a:pt x="49684" y="34654"/>
                </a:lnTo>
                <a:lnTo>
                  <a:pt x="27947" y="75483"/>
                </a:lnTo>
                <a:lnTo>
                  <a:pt x="12421" y="120942"/>
                </a:lnTo>
                <a:lnTo>
                  <a:pt x="3105" y="169488"/>
                </a:lnTo>
                <a:lnTo>
                  <a:pt x="0" y="219577"/>
                </a:lnTo>
                <a:lnTo>
                  <a:pt x="3105" y="269667"/>
                </a:lnTo>
                <a:lnTo>
                  <a:pt x="12421" y="318213"/>
                </a:lnTo>
                <a:lnTo>
                  <a:pt x="27947" y="363672"/>
                </a:lnTo>
                <a:lnTo>
                  <a:pt x="49684" y="404501"/>
                </a:lnTo>
                <a:lnTo>
                  <a:pt x="77632" y="439155"/>
                </a:lnTo>
                <a:lnTo>
                  <a:pt x="6106868" y="439155"/>
                </a:lnTo>
                <a:lnTo>
                  <a:pt x="6134816" y="404501"/>
                </a:lnTo>
                <a:lnTo>
                  <a:pt x="6156553" y="363672"/>
                </a:lnTo>
                <a:lnTo>
                  <a:pt x="6172080" y="318213"/>
                </a:lnTo>
                <a:lnTo>
                  <a:pt x="6181395" y="269667"/>
                </a:lnTo>
                <a:lnTo>
                  <a:pt x="6184501" y="2195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36333" y="645721"/>
            <a:ext cx="430530" cy="439420"/>
          </a:xfrm>
          <a:custGeom>
            <a:avLst/>
            <a:gdLst/>
            <a:ahLst/>
            <a:cxnLst/>
            <a:rect l="l" t="t" r="r" b="b"/>
            <a:pathLst>
              <a:path w="430530" h="439419">
                <a:moveTo>
                  <a:pt x="430107" y="219577"/>
                </a:moveTo>
                <a:lnTo>
                  <a:pt x="427001" y="169488"/>
                </a:lnTo>
                <a:lnTo>
                  <a:pt x="417685" y="120942"/>
                </a:lnTo>
                <a:lnTo>
                  <a:pt x="402159" y="75483"/>
                </a:lnTo>
                <a:lnTo>
                  <a:pt x="380422" y="34654"/>
                </a:lnTo>
                <a:lnTo>
                  <a:pt x="352474" y="0"/>
                </a:lnTo>
                <a:lnTo>
                  <a:pt x="77632" y="0"/>
                </a:lnTo>
                <a:lnTo>
                  <a:pt x="49684" y="34654"/>
                </a:lnTo>
                <a:lnTo>
                  <a:pt x="27947" y="75483"/>
                </a:lnTo>
                <a:lnTo>
                  <a:pt x="12421" y="120942"/>
                </a:lnTo>
                <a:lnTo>
                  <a:pt x="3105" y="169488"/>
                </a:lnTo>
                <a:lnTo>
                  <a:pt x="0" y="219577"/>
                </a:lnTo>
                <a:lnTo>
                  <a:pt x="3105" y="269667"/>
                </a:lnTo>
                <a:lnTo>
                  <a:pt x="12421" y="318213"/>
                </a:lnTo>
                <a:lnTo>
                  <a:pt x="27947" y="363672"/>
                </a:lnTo>
                <a:lnTo>
                  <a:pt x="49684" y="404501"/>
                </a:lnTo>
                <a:lnTo>
                  <a:pt x="77632" y="439155"/>
                </a:lnTo>
                <a:lnTo>
                  <a:pt x="352474" y="439155"/>
                </a:lnTo>
                <a:lnTo>
                  <a:pt x="380422" y="404501"/>
                </a:lnTo>
                <a:lnTo>
                  <a:pt x="402159" y="363672"/>
                </a:lnTo>
                <a:lnTo>
                  <a:pt x="417685" y="318213"/>
                </a:lnTo>
                <a:lnTo>
                  <a:pt x="427001" y="269667"/>
                </a:lnTo>
                <a:lnTo>
                  <a:pt x="430107" y="2195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36333" y="645721"/>
            <a:ext cx="6184900" cy="439420"/>
          </a:xfrm>
          <a:custGeom>
            <a:avLst/>
            <a:gdLst/>
            <a:ahLst/>
            <a:cxnLst/>
            <a:rect l="l" t="t" r="r" b="b"/>
            <a:pathLst>
              <a:path w="6184900" h="439419">
                <a:moveTo>
                  <a:pt x="6184501" y="219577"/>
                </a:moveTo>
                <a:lnTo>
                  <a:pt x="6181395" y="169488"/>
                </a:lnTo>
                <a:lnTo>
                  <a:pt x="6172080" y="120942"/>
                </a:lnTo>
                <a:lnTo>
                  <a:pt x="6156553" y="75483"/>
                </a:lnTo>
                <a:lnTo>
                  <a:pt x="6134816" y="34654"/>
                </a:lnTo>
                <a:lnTo>
                  <a:pt x="6106868" y="0"/>
                </a:lnTo>
                <a:lnTo>
                  <a:pt x="77632" y="0"/>
                </a:lnTo>
                <a:lnTo>
                  <a:pt x="49684" y="34654"/>
                </a:lnTo>
                <a:lnTo>
                  <a:pt x="27947" y="75483"/>
                </a:lnTo>
                <a:lnTo>
                  <a:pt x="12421" y="120942"/>
                </a:lnTo>
                <a:lnTo>
                  <a:pt x="3105" y="169488"/>
                </a:lnTo>
                <a:lnTo>
                  <a:pt x="0" y="219577"/>
                </a:lnTo>
                <a:lnTo>
                  <a:pt x="3105" y="269667"/>
                </a:lnTo>
                <a:lnTo>
                  <a:pt x="12421" y="318213"/>
                </a:lnTo>
                <a:lnTo>
                  <a:pt x="27947" y="363672"/>
                </a:lnTo>
                <a:lnTo>
                  <a:pt x="49684" y="404501"/>
                </a:lnTo>
                <a:lnTo>
                  <a:pt x="77632" y="439155"/>
                </a:lnTo>
                <a:lnTo>
                  <a:pt x="6106868" y="439155"/>
                </a:lnTo>
                <a:lnTo>
                  <a:pt x="6134816" y="404501"/>
                </a:lnTo>
                <a:lnTo>
                  <a:pt x="6156553" y="363672"/>
                </a:lnTo>
                <a:lnTo>
                  <a:pt x="6172080" y="318213"/>
                </a:lnTo>
                <a:lnTo>
                  <a:pt x="6181395" y="269667"/>
                </a:lnTo>
                <a:lnTo>
                  <a:pt x="6184501" y="2195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79218" y="2571475"/>
            <a:ext cx="954405" cy="263525"/>
          </a:xfrm>
          <a:custGeom>
            <a:avLst/>
            <a:gdLst/>
            <a:ahLst/>
            <a:cxnLst/>
            <a:rect l="l" t="t" r="r" b="b"/>
            <a:pathLst>
              <a:path w="954404" h="263525">
                <a:moveTo>
                  <a:pt x="954097" y="131728"/>
                </a:moveTo>
                <a:lnTo>
                  <a:pt x="948922" y="82103"/>
                </a:lnTo>
                <a:lnTo>
                  <a:pt x="933398" y="36764"/>
                </a:lnTo>
                <a:lnTo>
                  <a:pt x="907524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3"/>
                </a:lnTo>
                <a:lnTo>
                  <a:pt x="0" y="131728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907524" y="263455"/>
                </a:lnTo>
                <a:lnTo>
                  <a:pt x="933398" y="226690"/>
                </a:lnTo>
                <a:lnTo>
                  <a:pt x="948922" y="181352"/>
                </a:lnTo>
                <a:lnTo>
                  <a:pt x="954097" y="1317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79218" y="2571475"/>
            <a:ext cx="954405" cy="263525"/>
          </a:xfrm>
          <a:custGeom>
            <a:avLst/>
            <a:gdLst/>
            <a:ahLst/>
            <a:cxnLst/>
            <a:rect l="l" t="t" r="r" b="b"/>
            <a:pathLst>
              <a:path w="954404" h="263525">
                <a:moveTo>
                  <a:pt x="954097" y="131728"/>
                </a:moveTo>
                <a:lnTo>
                  <a:pt x="948922" y="82103"/>
                </a:lnTo>
                <a:lnTo>
                  <a:pt x="933398" y="36764"/>
                </a:lnTo>
                <a:lnTo>
                  <a:pt x="907524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3"/>
                </a:lnTo>
                <a:lnTo>
                  <a:pt x="0" y="131728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907524" y="263455"/>
                </a:lnTo>
                <a:lnTo>
                  <a:pt x="933398" y="226690"/>
                </a:lnTo>
                <a:lnTo>
                  <a:pt x="948922" y="181352"/>
                </a:lnTo>
                <a:lnTo>
                  <a:pt x="954097" y="1317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86086" y="2976853"/>
            <a:ext cx="941705" cy="263525"/>
          </a:xfrm>
          <a:custGeom>
            <a:avLst/>
            <a:gdLst/>
            <a:ahLst/>
            <a:cxnLst/>
            <a:rect l="l" t="t" r="r" b="b"/>
            <a:pathLst>
              <a:path w="941704" h="263525">
                <a:moveTo>
                  <a:pt x="941131" y="131728"/>
                </a:moveTo>
                <a:lnTo>
                  <a:pt x="935956" y="82103"/>
                </a:lnTo>
                <a:lnTo>
                  <a:pt x="920432" y="36764"/>
                </a:lnTo>
                <a:lnTo>
                  <a:pt x="894559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3"/>
                </a:lnTo>
                <a:lnTo>
                  <a:pt x="0" y="131728"/>
                </a:lnTo>
                <a:lnTo>
                  <a:pt x="5174" y="181352"/>
                </a:lnTo>
                <a:lnTo>
                  <a:pt x="20698" y="226690"/>
                </a:lnTo>
                <a:lnTo>
                  <a:pt x="46572" y="263455"/>
                </a:lnTo>
                <a:lnTo>
                  <a:pt x="894559" y="263455"/>
                </a:lnTo>
                <a:lnTo>
                  <a:pt x="920432" y="226690"/>
                </a:lnTo>
                <a:lnTo>
                  <a:pt x="935956" y="181352"/>
                </a:lnTo>
                <a:lnTo>
                  <a:pt x="941131" y="1317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0175" y="3402817"/>
            <a:ext cx="941705" cy="263525"/>
          </a:xfrm>
          <a:custGeom>
            <a:avLst/>
            <a:gdLst/>
            <a:ahLst/>
            <a:cxnLst/>
            <a:rect l="l" t="t" r="r" b="b"/>
            <a:pathLst>
              <a:path w="941704" h="263525">
                <a:moveTo>
                  <a:pt x="941132" y="131726"/>
                </a:moveTo>
                <a:lnTo>
                  <a:pt x="935957" y="82102"/>
                </a:lnTo>
                <a:lnTo>
                  <a:pt x="920433" y="36764"/>
                </a:lnTo>
                <a:lnTo>
                  <a:pt x="894559" y="0"/>
                </a:lnTo>
                <a:lnTo>
                  <a:pt x="46572" y="0"/>
                </a:lnTo>
                <a:lnTo>
                  <a:pt x="20698" y="36764"/>
                </a:lnTo>
                <a:lnTo>
                  <a:pt x="5174" y="82102"/>
                </a:lnTo>
                <a:lnTo>
                  <a:pt x="0" y="131726"/>
                </a:lnTo>
                <a:lnTo>
                  <a:pt x="5174" y="181351"/>
                </a:lnTo>
                <a:lnTo>
                  <a:pt x="20698" y="226689"/>
                </a:lnTo>
                <a:lnTo>
                  <a:pt x="46572" y="263453"/>
                </a:lnTo>
                <a:lnTo>
                  <a:pt x="894559" y="263453"/>
                </a:lnTo>
                <a:lnTo>
                  <a:pt x="920433" y="226689"/>
                </a:lnTo>
                <a:lnTo>
                  <a:pt x="935957" y="181351"/>
                </a:lnTo>
                <a:lnTo>
                  <a:pt x="941132" y="1317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PSK	(cont.)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244088" y="5418073"/>
            <a:ext cx="6235065" cy="191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25" marR="5080" indent="-16256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  <a:tab pos="158940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advantage</a:t>
            </a:r>
            <a:r>
              <a:rPr dirty="0" sz="1800" spc="-5" b="1">
                <a:latin typeface="Arial"/>
                <a:cs typeface="Arial"/>
              </a:rPr>
              <a:t>:	</a:t>
            </a:r>
            <a:r>
              <a:rPr dirty="0" sz="1800" b="1">
                <a:latin typeface="Arial"/>
                <a:cs typeface="Arial"/>
              </a:rPr>
              <a:t>higher data </a:t>
            </a:r>
            <a:r>
              <a:rPr dirty="0" sz="1800" spc="-5" b="1">
                <a:latin typeface="Arial"/>
                <a:cs typeface="Arial"/>
              </a:rPr>
              <a:t>rate </a:t>
            </a:r>
            <a:r>
              <a:rPr dirty="0" sz="1800" b="1">
                <a:latin typeface="Arial"/>
                <a:cs typeface="Arial"/>
              </a:rPr>
              <a:t>than in PSK </a:t>
            </a:r>
            <a:r>
              <a:rPr dirty="0" sz="1800" spc="-5" b="1">
                <a:latin typeface="Arial"/>
                <a:cs typeface="Arial"/>
              </a:rPr>
              <a:t>(2 </a:t>
            </a:r>
            <a:r>
              <a:rPr dirty="0" sz="1800" b="1">
                <a:latin typeface="Arial"/>
                <a:cs typeface="Arial"/>
              </a:rPr>
              <a:t>bits per bit  interval), while bandwidth occupancy </a:t>
            </a:r>
            <a:r>
              <a:rPr dirty="0" sz="1800" spc="-5" b="1">
                <a:latin typeface="Arial"/>
                <a:cs typeface="Arial"/>
              </a:rPr>
              <a:t>remains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same</a:t>
            </a:r>
            <a:endParaRPr sz="1800">
              <a:latin typeface="Arial"/>
              <a:cs typeface="Arial"/>
            </a:endParaRPr>
          </a:p>
          <a:p>
            <a:pPr marL="193040" indent="-180975">
              <a:lnSpc>
                <a:spcPct val="100000"/>
              </a:lnSpc>
              <a:spcBef>
                <a:spcPts val="965"/>
              </a:spcBef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latin typeface="Arial"/>
                <a:cs typeface="Arial"/>
              </a:rPr>
              <a:t>4-PSK can easily be extended to 8-PSK, i.e.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n-PSK</a:t>
            </a:r>
            <a:endParaRPr sz="1800">
              <a:latin typeface="Arial"/>
              <a:cs typeface="Arial"/>
            </a:endParaRPr>
          </a:p>
          <a:p>
            <a:pPr marL="174625" marR="133350" indent="-162560">
              <a:lnSpc>
                <a:spcPct val="100000"/>
              </a:lnSpc>
              <a:spcBef>
                <a:spcPts val="965"/>
              </a:spcBef>
              <a:buSzPct val="77777"/>
              <a:buFont typeface="Symbol"/>
              <a:buChar char=""/>
              <a:tabLst>
                <a:tab pos="194310" algn="l"/>
              </a:tabLst>
            </a:pPr>
            <a:r>
              <a:rPr dirty="0" sz="1800" spc="-5" b="1">
                <a:latin typeface="Arial"/>
                <a:cs typeface="Arial"/>
              </a:rPr>
              <a:t>however,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higher rate PSK schemes are limited by the 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ability of equipment to distinguish small differences</a:t>
            </a:r>
            <a:r>
              <a:rPr dirty="0" sz="1800" spc="-135" b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in  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88735" y="272110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 h="0">
                <a:moveTo>
                  <a:pt x="0" y="0"/>
                </a:moveTo>
                <a:lnTo>
                  <a:pt x="128777" y="0"/>
                </a:lnTo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685029" y="3416481"/>
            <a:ext cx="12382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80">
                <a:latin typeface="Symbol"/>
                <a:cs typeface="Symbol"/>
              </a:rPr>
              <a:t>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85029" y="3037766"/>
            <a:ext cx="12382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80">
                <a:latin typeface="Symbol"/>
                <a:cs typeface="Symbol"/>
              </a:rPr>
              <a:t>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85029" y="2338232"/>
            <a:ext cx="12382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80">
                <a:latin typeface="Symbol"/>
                <a:cs typeface="Symbol"/>
              </a:rPr>
              <a:t>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85029" y="3547536"/>
            <a:ext cx="1393190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9365" algn="l"/>
              </a:tabLst>
            </a:pPr>
            <a:r>
              <a:rPr dirty="0" sz="1550" spc="80">
                <a:latin typeface="Symbol"/>
                <a:cs typeface="Symbol"/>
              </a:rPr>
              <a:t>⎩</a:t>
            </a:r>
            <a:r>
              <a:rPr dirty="0" sz="1550" spc="80">
                <a:latin typeface="Times New Roman"/>
                <a:cs typeface="Times New Roman"/>
              </a:rPr>
              <a:t>	</a:t>
            </a:r>
            <a:r>
              <a:rPr dirty="0" sz="155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4048" y="3391303"/>
            <a:ext cx="873760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">
                <a:latin typeface="Arial"/>
                <a:cs typeface="Arial"/>
              </a:rPr>
              <a:t>binary</a:t>
            </a:r>
            <a:r>
              <a:rPr dirty="0" sz="1550" spc="21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11</a:t>
            </a:r>
            <a:endParaRPr sz="1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13090" y="2559962"/>
            <a:ext cx="886460" cy="668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">
                <a:latin typeface="Arial"/>
                <a:cs typeface="Arial"/>
              </a:rPr>
              <a:t>binary</a:t>
            </a:r>
            <a:r>
              <a:rPr dirty="0" sz="1550" spc="30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01</a:t>
            </a:r>
            <a:endParaRPr sz="155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1335"/>
              </a:spcBef>
            </a:pPr>
            <a:r>
              <a:rPr dirty="0" sz="1550" spc="-5">
                <a:latin typeface="Arial"/>
                <a:cs typeface="Arial"/>
              </a:rPr>
              <a:t>binary</a:t>
            </a:r>
            <a:r>
              <a:rPr dirty="0" sz="1550" spc="204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10</a:t>
            </a:r>
            <a:endParaRPr sz="1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88238" y="2714651"/>
            <a:ext cx="135890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79589" y="2813699"/>
            <a:ext cx="654050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Arial"/>
                <a:cs typeface="Arial"/>
              </a:rPr>
              <a:t>s(t)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baseline="32258" sz="2325" spc="120">
                <a:latin typeface="Symbol"/>
                <a:cs typeface="Symbol"/>
              </a:rPr>
              <a:t>⎪</a:t>
            </a:r>
            <a:endParaRPr baseline="32258" sz="2325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61329" y="3523340"/>
            <a:ext cx="831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61329" y="3097384"/>
            <a:ext cx="831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59629" y="3267097"/>
            <a:ext cx="1637664" cy="387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420"/>
              </a:lnSpc>
              <a:spcBef>
                <a:spcPts val="105"/>
              </a:spcBef>
              <a:tabLst>
                <a:tab pos="1235710" algn="l"/>
              </a:tabLst>
            </a:pPr>
            <a:r>
              <a:rPr dirty="0" baseline="10752" sz="2325" spc="120">
                <a:latin typeface="Symbol"/>
                <a:cs typeface="Symbol"/>
              </a:rPr>
              <a:t>⎪</a:t>
            </a:r>
            <a:r>
              <a:rPr dirty="0" baseline="10752" sz="2325" spc="120">
                <a:latin typeface="Times New Roman"/>
                <a:cs typeface="Times New Roman"/>
              </a:rPr>
              <a:t>	</a:t>
            </a:r>
            <a:r>
              <a:rPr dirty="0" u="sng" sz="155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dirty="0" u="sng" sz="15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endParaRPr sz="1550">
              <a:latin typeface="Times New Roman"/>
              <a:cs typeface="Times New Roman"/>
            </a:endParaRPr>
          </a:p>
          <a:p>
            <a:pPr marL="139700">
              <a:lnSpc>
                <a:spcPts val="1420"/>
              </a:lnSpc>
              <a:tabLst>
                <a:tab pos="1477645" algn="l"/>
              </a:tabLst>
            </a:pPr>
            <a:r>
              <a:rPr dirty="0" sz="1550" spc="5">
                <a:latin typeface="Arial"/>
                <a:cs typeface="Arial"/>
              </a:rPr>
              <a:t>Acos(2</a:t>
            </a:r>
            <a:r>
              <a:rPr dirty="0" sz="1550" spc="5">
                <a:latin typeface="Times New Roman"/>
                <a:cs typeface="Times New Roman"/>
              </a:rPr>
              <a:t>π</a:t>
            </a:r>
            <a:r>
              <a:rPr dirty="0" sz="1550" spc="5">
                <a:latin typeface="Arial"/>
                <a:cs typeface="Arial"/>
              </a:rPr>
              <a:t>f</a:t>
            </a:r>
            <a:r>
              <a:rPr dirty="0" sz="1550" spc="1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</a:t>
            </a:r>
            <a:r>
              <a:rPr dirty="0" sz="1550" spc="-130">
                <a:latin typeface="Arial"/>
                <a:cs typeface="Arial"/>
              </a:rPr>
              <a:t> </a:t>
            </a:r>
            <a:r>
              <a:rPr dirty="0" sz="1550">
                <a:latin typeface="Symbol"/>
                <a:cs typeface="Symbol"/>
              </a:rPr>
              <a:t>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>
                <a:latin typeface="Arial"/>
                <a:cs typeface="Arial"/>
              </a:rPr>
              <a:t>),</a:t>
            </a:r>
            <a:endParaRPr sz="1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59629" y="2965340"/>
            <a:ext cx="149669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32258" sz="2325" spc="30">
                <a:latin typeface="Symbol"/>
                <a:cs typeface="Symbol"/>
              </a:rPr>
              <a:t>⎨</a:t>
            </a:r>
            <a:r>
              <a:rPr dirty="0" sz="1550" spc="20">
                <a:latin typeface="Arial"/>
                <a:cs typeface="Arial"/>
              </a:rPr>
              <a:t>Acos(2</a:t>
            </a:r>
            <a:r>
              <a:rPr dirty="0" sz="1550" spc="20">
                <a:latin typeface="Times New Roman"/>
                <a:cs typeface="Times New Roman"/>
              </a:rPr>
              <a:t>π</a:t>
            </a:r>
            <a:r>
              <a:rPr dirty="0" sz="1550" spc="20">
                <a:latin typeface="Arial"/>
                <a:cs typeface="Arial"/>
              </a:rPr>
              <a:t>f </a:t>
            </a:r>
            <a:r>
              <a:rPr dirty="0" sz="1550">
                <a:latin typeface="Arial"/>
                <a:cs typeface="Arial"/>
              </a:rPr>
              <a:t>t </a:t>
            </a:r>
            <a:r>
              <a:rPr dirty="0" sz="1550">
                <a:latin typeface="Symbol"/>
                <a:cs typeface="Symbol"/>
              </a:rPr>
              <a:t></a:t>
            </a:r>
            <a:r>
              <a:rPr dirty="0" sz="1550" spc="-16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π</a:t>
            </a:r>
            <a:r>
              <a:rPr dirty="0" sz="1550" spc="20">
                <a:latin typeface="Arial"/>
                <a:cs typeface="Arial"/>
              </a:rPr>
              <a:t>),</a:t>
            </a:r>
            <a:endParaRPr sz="1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92791" y="2435016"/>
            <a:ext cx="125730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π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59629" y="2559962"/>
            <a:ext cx="152971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69695" algn="l"/>
              </a:tabLst>
            </a:pPr>
            <a:r>
              <a:rPr dirty="0" baseline="8960" sz="2325" spc="22">
                <a:latin typeface="Symbol"/>
                <a:cs typeface="Symbol"/>
              </a:rPr>
              <a:t>⎪</a:t>
            </a:r>
            <a:r>
              <a:rPr dirty="0" sz="1550" spc="15">
                <a:latin typeface="Arial"/>
                <a:cs typeface="Arial"/>
              </a:rPr>
              <a:t>Acos(2</a:t>
            </a:r>
            <a:r>
              <a:rPr dirty="0" sz="1550" spc="15">
                <a:latin typeface="Times New Roman"/>
                <a:cs typeface="Times New Roman"/>
              </a:rPr>
              <a:t>π</a:t>
            </a:r>
            <a:r>
              <a:rPr dirty="0" sz="1550" spc="15">
                <a:latin typeface="Arial"/>
                <a:cs typeface="Arial"/>
              </a:rPr>
              <a:t>f</a:t>
            </a:r>
            <a:r>
              <a:rPr dirty="0" baseline="-24691" sz="1350" spc="22">
                <a:latin typeface="Arial"/>
                <a:cs typeface="Arial"/>
              </a:rPr>
              <a:t>c</a:t>
            </a:r>
            <a:r>
              <a:rPr dirty="0" baseline="-24691" sz="1350" spc="-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</a:t>
            </a:r>
            <a:r>
              <a:rPr dirty="0" sz="1550" spc="-130">
                <a:latin typeface="Arial"/>
                <a:cs typeface="Arial"/>
              </a:rPr>
              <a:t> </a:t>
            </a:r>
            <a:r>
              <a:rPr dirty="0" sz="1550">
                <a:latin typeface="Symbol"/>
                <a:cs typeface="Symbol"/>
              </a:rPr>
              <a:t>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>
                <a:latin typeface="Arial"/>
                <a:cs typeface="Arial"/>
              </a:rPr>
              <a:t>),</a:t>
            </a:r>
            <a:endParaRPr sz="15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4994" y="1299463"/>
            <a:ext cx="8613140" cy="10979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287270" marR="17780" indent="-2262505">
              <a:lnSpc>
                <a:spcPts val="2380"/>
              </a:lnSpc>
              <a:spcBef>
                <a:spcPts val="395"/>
              </a:spcBef>
              <a:tabLst>
                <a:tab pos="2287905" algn="l"/>
                <a:tab pos="7404734" algn="l"/>
                <a:tab pos="7796530" algn="l"/>
              </a:tabLst>
            </a:pPr>
            <a:r>
              <a:rPr dirty="0" baseline="-3787" sz="3300" spc="-7" b="1">
                <a:solidFill>
                  <a:srgbClr val="3333CC"/>
                </a:solidFill>
                <a:latin typeface="Arial"/>
                <a:cs typeface="Arial"/>
              </a:rPr>
              <a:t>QPSK</a:t>
            </a:r>
            <a:r>
              <a:rPr dirty="0" baseline="-3787" sz="3300" spc="-7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3787" sz="3300" b="1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baseline="-3787" sz="3300" spc="1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3787" sz="3300" spc="-7" b="1">
                <a:solidFill>
                  <a:srgbClr val="3333CC"/>
                </a:solidFill>
                <a:latin typeface="Arial"/>
                <a:cs typeface="Arial"/>
              </a:rPr>
              <a:t>4-PSK</a:t>
            </a:r>
            <a:r>
              <a:rPr dirty="0" baseline="-3787" sz="3300" spc="-33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	PSK that uses phase shifts of</a:t>
            </a:r>
            <a:r>
              <a:rPr dirty="0" sz="2000" spc="8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90º=</a:t>
            </a:r>
            <a:r>
              <a:rPr dirty="0" sz="2000" spc="-5" b="1">
                <a:latin typeface="Symbol"/>
                <a:cs typeface="Symbol"/>
              </a:rPr>
              <a:t></a:t>
            </a:r>
            <a:r>
              <a:rPr dirty="0" sz="2000" spc="-5" b="1">
                <a:latin typeface="Arial"/>
                <a:cs typeface="Arial"/>
              </a:rPr>
              <a:t>/2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rad	</a:t>
            </a:r>
            <a:r>
              <a:rPr dirty="0" sz="2000" spc="-5" b="1">
                <a:latin typeface="Symbol"/>
                <a:cs typeface="Symbol"/>
              </a:rPr>
              <a:t>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000" spc="-5" b="1">
                <a:latin typeface="Arial"/>
                <a:cs typeface="Arial"/>
              </a:rPr>
              <a:t>4  </a:t>
            </a:r>
            <a:r>
              <a:rPr dirty="0" sz="2000" spc="-10" b="1">
                <a:latin typeface="Arial"/>
                <a:cs typeface="Arial"/>
              </a:rPr>
              <a:t>different signals </a:t>
            </a:r>
            <a:r>
              <a:rPr dirty="0" sz="2000" spc="-5" b="1">
                <a:latin typeface="Arial"/>
                <a:cs typeface="Arial"/>
              </a:rPr>
              <a:t>generated, each </a:t>
            </a:r>
            <a:r>
              <a:rPr dirty="0" sz="2000" spc="-10" b="1">
                <a:latin typeface="Arial"/>
                <a:cs typeface="Arial"/>
              </a:rPr>
              <a:t>representing </a:t>
            </a:r>
            <a:r>
              <a:rPr dirty="0" sz="2000" spc="-5" b="1">
                <a:latin typeface="Arial"/>
                <a:cs typeface="Arial"/>
              </a:rPr>
              <a:t>2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  <a:p>
            <a:pPr marL="3792220">
              <a:lnSpc>
                <a:spcPct val="100000"/>
              </a:lnSpc>
              <a:spcBef>
                <a:spcPts val="1525"/>
              </a:spcBef>
              <a:tabLst>
                <a:tab pos="5611495" algn="l"/>
              </a:tabLst>
            </a:pPr>
            <a:r>
              <a:rPr dirty="0" baseline="-3584" sz="2325" spc="22">
                <a:latin typeface="Symbol"/>
                <a:cs typeface="Symbol"/>
              </a:rPr>
              <a:t>⎧</a:t>
            </a:r>
            <a:r>
              <a:rPr dirty="0" sz="1550" spc="15">
                <a:latin typeface="Arial"/>
                <a:cs typeface="Arial"/>
              </a:rPr>
              <a:t>Acos(2</a:t>
            </a:r>
            <a:r>
              <a:rPr dirty="0" sz="1550" spc="15">
                <a:latin typeface="Times New Roman"/>
                <a:cs typeface="Times New Roman"/>
              </a:rPr>
              <a:t>π</a:t>
            </a:r>
            <a:r>
              <a:rPr dirty="0" sz="1550" spc="15">
                <a:latin typeface="Arial"/>
                <a:cs typeface="Arial"/>
              </a:rPr>
              <a:t>f</a:t>
            </a:r>
            <a:r>
              <a:rPr dirty="0" baseline="-24691" sz="1350" spc="22">
                <a:latin typeface="Arial"/>
                <a:cs typeface="Arial"/>
              </a:rPr>
              <a:t>c</a:t>
            </a:r>
            <a:r>
              <a:rPr dirty="0" baseline="-24691" sz="1350" spc="-1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t),	</a:t>
            </a:r>
            <a:r>
              <a:rPr dirty="0" sz="1550" spc="-5">
                <a:latin typeface="Arial"/>
                <a:cs typeface="Arial"/>
              </a:rPr>
              <a:t>binary</a:t>
            </a:r>
            <a:r>
              <a:rPr dirty="0" sz="1550" spc="37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24400" y="3886200"/>
            <a:ext cx="4424171" cy="1251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66800" y="3733800"/>
            <a:ext cx="3112770" cy="151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9312" y="4601519"/>
            <a:ext cx="152299" cy="21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194164" y="4417942"/>
            <a:ext cx="2995295" cy="365125"/>
            <a:chOff x="5194164" y="4417942"/>
            <a:chExt cx="2995295" cy="365125"/>
          </a:xfrm>
        </p:grpSpPr>
        <p:sp>
          <p:nvSpPr>
            <p:cNvPr id="4" name="object 4"/>
            <p:cNvSpPr/>
            <p:nvPr/>
          </p:nvSpPr>
          <p:spPr>
            <a:xfrm>
              <a:off x="6691400" y="4417942"/>
              <a:ext cx="1497965" cy="365125"/>
            </a:xfrm>
            <a:custGeom>
              <a:avLst/>
              <a:gdLst/>
              <a:ahLst/>
              <a:cxnLst/>
              <a:rect l="l" t="t" r="r" b="b"/>
              <a:pathLst>
                <a:path w="1497965" h="365125">
                  <a:moveTo>
                    <a:pt x="1497530" y="205777"/>
                  </a:moveTo>
                  <a:lnTo>
                    <a:pt x="1497530" y="159341"/>
                  </a:lnTo>
                  <a:lnTo>
                    <a:pt x="1491155" y="113784"/>
                  </a:lnTo>
                  <a:lnTo>
                    <a:pt x="1478405" y="70868"/>
                  </a:lnTo>
                  <a:lnTo>
                    <a:pt x="1459281" y="32353"/>
                  </a:lnTo>
                  <a:lnTo>
                    <a:pt x="1433782" y="0"/>
                  </a:lnTo>
                  <a:lnTo>
                    <a:pt x="63747" y="0"/>
                  </a:lnTo>
                  <a:lnTo>
                    <a:pt x="38248" y="32353"/>
                  </a:lnTo>
                  <a:lnTo>
                    <a:pt x="19124" y="70868"/>
                  </a:lnTo>
                  <a:lnTo>
                    <a:pt x="6374" y="113784"/>
                  </a:lnTo>
                  <a:lnTo>
                    <a:pt x="0" y="159341"/>
                  </a:lnTo>
                  <a:lnTo>
                    <a:pt x="0" y="205777"/>
                  </a:lnTo>
                  <a:lnTo>
                    <a:pt x="6374" y="251334"/>
                  </a:lnTo>
                  <a:lnTo>
                    <a:pt x="19124" y="294249"/>
                  </a:lnTo>
                  <a:lnTo>
                    <a:pt x="38248" y="332764"/>
                  </a:lnTo>
                  <a:lnTo>
                    <a:pt x="63747" y="365118"/>
                  </a:lnTo>
                  <a:lnTo>
                    <a:pt x="1433782" y="365118"/>
                  </a:lnTo>
                  <a:lnTo>
                    <a:pt x="1459281" y="332764"/>
                  </a:lnTo>
                  <a:lnTo>
                    <a:pt x="1478405" y="294249"/>
                  </a:lnTo>
                  <a:lnTo>
                    <a:pt x="1491155" y="251334"/>
                  </a:lnTo>
                  <a:lnTo>
                    <a:pt x="1497530" y="2057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10559" y="4418231"/>
              <a:ext cx="269240" cy="336550"/>
            </a:xfrm>
            <a:custGeom>
              <a:avLst/>
              <a:gdLst/>
              <a:ahLst/>
              <a:cxnLst/>
              <a:rect l="l" t="t" r="r" b="b"/>
              <a:pathLst>
                <a:path w="269240" h="336550">
                  <a:moveTo>
                    <a:pt x="269135" y="168017"/>
                  </a:moveTo>
                  <a:lnTo>
                    <a:pt x="265423" y="120246"/>
                  </a:lnTo>
                  <a:lnTo>
                    <a:pt x="254284" y="74781"/>
                  </a:lnTo>
                  <a:lnTo>
                    <a:pt x="235721" y="33930"/>
                  </a:lnTo>
                  <a:lnTo>
                    <a:pt x="209732" y="0"/>
                  </a:lnTo>
                  <a:lnTo>
                    <a:pt x="59403" y="0"/>
                  </a:lnTo>
                  <a:lnTo>
                    <a:pt x="33414" y="33930"/>
                  </a:lnTo>
                  <a:lnTo>
                    <a:pt x="14850" y="74781"/>
                  </a:lnTo>
                  <a:lnTo>
                    <a:pt x="3712" y="120246"/>
                  </a:lnTo>
                  <a:lnTo>
                    <a:pt x="0" y="168017"/>
                  </a:lnTo>
                  <a:lnTo>
                    <a:pt x="3712" y="215789"/>
                  </a:lnTo>
                  <a:lnTo>
                    <a:pt x="14850" y="261253"/>
                  </a:lnTo>
                  <a:lnTo>
                    <a:pt x="33414" y="302104"/>
                  </a:lnTo>
                  <a:lnTo>
                    <a:pt x="59403" y="336035"/>
                  </a:lnTo>
                  <a:lnTo>
                    <a:pt x="209732" y="336035"/>
                  </a:lnTo>
                  <a:lnTo>
                    <a:pt x="235721" y="302104"/>
                  </a:lnTo>
                  <a:lnTo>
                    <a:pt x="254284" y="261253"/>
                  </a:lnTo>
                  <a:lnTo>
                    <a:pt x="265423" y="215789"/>
                  </a:lnTo>
                  <a:lnTo>
                    <a:pt x="269135" y="16801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4164" y="4417942"/>
              <a:ext cx="1400810" cy="365125"/>
            </a:xfrm>
            <a:custGeom>
              <a:avLst/>
              <a:gdLst/>
              <a:ahLst/>
              <a:cxnLst/>
              <a:rect l="l" t="t" r="r" b="b"/>
              <a:pathLst>
                <a:path w="1400809" h="365125">
                  <a:moveTo>
                    <a:pt x="1400664" y="205777"/>
                  </a:moveTo>
                  <a:lnTo>
                    <a:pt x="1400664" y="159341"/>
                  </a:lnTo>
                  <a:lnTo>
                    <a:pt x="1394290" y="113784"/>
                  </a:lnTo>
                  <a:lnTo>
                    <a:pt x="1381540" y="70868"/>
                  </a:lnTo>
                  <a:lnTo>
                    <a:pt x="1362416" y="32353"/>
                  </a:lnTo>
                  <a:lnTo>
                    <a:pt x="1336917" y="0"/>
                  </a:lnTo>
                  <a:lnTo>
                    <a:pt x="63747" y="0"/>
                  </a:lnTo>
                  <a:lnTo>
                    <a:pt x="38248" y="32353"/>
                  </a:lnTo>
                  <a:lnTo>
                    <a:pt x="19124" y="70868"/>
                  </a:lnTo>
                  <a:lnTo>
                    <a:pt x="6374" y="113784"/>
                  </a:lnTo>
                  <a:lnTo>
                    <a:pt x="0" y="159341"/>
                  </a:lnTo>
                  <a:lnTo>
                    <a:pt x="0" y="205777"/>
                  </a:lnTo>
                  <a:lnTo>
                    <a:pt x="6374" y="251334"/>
                  </a:lnTo>
                  <a:lnTo>
                    <a:pt x="19124" y="294249"/>
                  </a:lnTo>
                  <a:lnTo>
                    <a:pt x="38248" y="332764"/>
                  </a:lnTo>
                  <a:lnTo>
                    <a:pt x="63747" y="365118"/>
                  </a:lnTo>
                  <a:lnTo>
                    <a:pt x="1336917" y="365118"/>
                  </a:lnTo>
                  <a:lnTo>
                    <a:pt x="1362416" y="332764"/>
                  </a:lnTo>
                  <a:lnTo>
                    <a:pt x="1381540" y="294249"/>
                  </a:lnTo>
                  <a:lnTo>
                    <a:pt x="1394290" y="251334"/>
                  </a:lnTo>
                  <a:lnTo>
                    <a:pt x="1400664" y="20577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907198" y="4601519"/>
            <a:ext cx="152299" cy="21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25209" y="4601519"/>
            <a:ext cx="152299" cy="21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9950" y="4601519"/>
            <a:ext cx="152299" cy="21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8948" y="4401313"/>
            <a:ext cx="1976120" cy="316865"/>
          </a:xfrm>
          <a:custGeom>
            <a:avLst/>
            <a:gdLst/>
            <a:ahLst/>
            <a:cxnLst/>
            <a:rect l="l" t="t" r="r" b="b"/>
            <a:pathLst>
              <a:path w="1976120" h="316864">
                <a:moveTo>
                  <a:pt x="1976109" y="184295"/>
                </a:moveTo>
                <a:lnTo>
                  <a:pt x="1976109" y="132540"/>
                </a:lnTo>
                <a:lnTo>
                  <a:pt x="1966965" y="82407"/>
                </a:lnTo>
                <a:lnTo>
                  <a:pt x="1948676" y="37145"/>
                </a:lnTo>
                <a:lnTo>
                  <a:pt x="1921243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921243" y="316835"/>
                </a:lnTo>
                <a:lnTo>
                  <a:pt x="1948676" y="279690"/>
                </a:lnTo>
                <a:lnTo>
                  <a:pt x="1966965" y="234427"/>
                </a:lnTo>
                <a:lnTo>
                  <a:pt x="1976109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8359" y="1254505"/>
            <a:ext cx="1647189" cy="1404620"/>
          </a:xfrm>
          <a:custGeom>
            <a:avLst/>
            <a:gdLst/>
            <a:ahLst/>
            <a:cxnLst/>
            <a:rect l="l" t="t" r="r" b="b"/>
            <a:pathLst>
              <a:path w="1647189" h="1404620">
                <a:moveTo>
                  <a:pt x="1646669" y="174142"/>
                </a:moveTo>
                <a:lnTo>
                  <a:pt x="1639697" y="124345"/>
                </a:lnTo>
                <a:lnTo>
                  <a:pt x="1625765" y="77444"/>
                </a:lnTo>
                <a:lnTo>
                  <a:pt x="1604860" y="35356"/>
                </a:lnTo>
                <a:lnTo>
                  <a:pt x="1576997" y="0"/>
                </a:lnTo>
                <a:lnTo>
                  <a:pt x="69672" y="0"/>
                </a:lnTo>
                <a:lnTo>
                  <a:pt x="41795" y="35356"/>
                </a:lnTo>
                <a:lnTo>
                  <a:pt x="20891" y="77444"/>
                </a:lnTo>
                <a:lnTo>
                  <a:pt x="6959" y="124345"/>
                </a:lnTo>
                <a:lnTo>
                  <a:pt x="0" y="174142"/>
                </a:lnTo>
                <a:lnTo>
                  <a:pt x="0" y="224891"/>
                </a:lnTo>
                <a:lnTo>
                  <a:pt x="6959" y="274675"/>
                </a:lnTo>
                <a:lnTo>
                  <a:pt x="20891" y="321576"/>
                </a:lnTo>
                <a:lnTo>
                  <a:pt x="41795" y="363677"/>
                </a:lnTo>
                <a:lnTo>
                  <a:pt x="44538" y="367157"/>
                </a:lnTo>
                <a:lnTo>
                  <a:pt x="41795" y="370636"/>
                </a:lnTo>
                <a:lnTo>
                  <a:pt x="20891" y="412724"/>
                </a:lnTo>
                <a:lnTo>
                  <a:pt x="6959" y="459625"/>
                </a:lnTo>
                <a:lnTo>
                  <a:pt x="0" y="509422"/>
                </a:lnTo>
                <a:lnTo>
                  <a:pt x="0" y="560171"/>
                </a:lnTo>
                <a:lnTo>
                  <a:pt x="6959" y="609955"/>
                </a:lnTo>
                <a:lnTo>
                  <a:pt x="20891" y="656856"/>
                </a:lnTo>
                <a:lnTo>
                  <a:pt x="41795" y="698944"/>
                </a:lnTo>
                <a:lnTo>
                  <a:pt x="44234" y="702056"/>
                </a:lnTo>
                <a:lnTo>
                  <a:pt x="41795" y="705154"/>
                </a:lnTo>
                <a:lnTo>
                  <a:pt x="20891" y="747242"/>
                </a:lnTo>
                <a:lnTo>
                  <a:pt x="6959" y="794156"/>
                </a:lnTo>
                <a:lnTo>
                  <a:pt x="0" y="843940"/>
                </a:lnTo>
                <a:lnTo>
                  <a:pt x="0" y="894689"/>
                </a:lnTo>
                <a:lnTo>
                  <a:pt x="6959" y="944473"/>
                </a:lnTo>
                <a:lnTo>
                  <a:pt x="20891" y="991374"/>
                </a:lnTo>
                <a:lnTo>
                  <a:pt x="41795" y="1033475"/>
                </a:lnTo>
                <a:lnTo>
                  <a:pt x="49047" y="1042682"/>
                </a:lnTo>
                <a:lnTo>
                  <a:pt x="42595" y="1050861"/>
                </a:lnTo>
                <a:lnTo>
                  <a:pt x="22301" y="1091742"/>
                </a:lnTo>
                <a:lnTo>
                  <a:pt x="8763" y="1137297"/>
                </a:lnTo>
                <a:lnTo>
                  <a:pt x="1993" y="1185659"/>
                </a:lnTo>
                <a:lnTo>
                  <a:pt x="1993" y="1234960"/>
                </a:lnTo>
                <a:lnTo>
                  <a:pt x="8763" y="1283322"/>
                </a:lnTo>
                <a:lnTo>
                  <a:pt x="22301" y="1328877"/>
                </a:lnTo>
                <a:lnTo>
                  <a:pt x="42595" y="1369758"/>
                </a:lnTo>
                <a:lnTo>
                  <a:pt x="69672" y="1404112"/>
                </a:lnTo>
                <a:lnTo>
                  <a:pt x="908786" y="1404112"/>
                </a:lnTo>
                <a:lnTo>
                  <a:pt x="936650" y="1368755"/>
                </a:lnTo>
                <a:lnTo>
                  <a:pt x="957554" y="1326654"/>
                </a:lnTo>
                <a:lnTo>
                  <a:pt x="971486" y="1279753"/>
                </a:lnTo>
                <a:lnTo>
                  <a:pt x="978458" y="1229969"/>
                </a:lnTo>
                <a:lnTo>
                  <a:pt x="978458" y="1179220"/>
                </a:lnTo>
                <a:lnTo>
                  <a:pt x="971486" y="1129423"/>
                </a:lnTo>
                <a:lnTo>
                  <a:pt x="957554" y="1082522"/>
                </a:lnTo>
                <a:lnTo>
                  <a:pt x="950747" y="1068832"/>
                </a:lnTo>
                <a:lnTo>
                  <a:pt x="1564805" y="1068832"/>
                </a:lnTo>
                <a:lnTo>
                  <a:pt x="1592681" y="1033475"/>
                </a:lnTo>
                <a:lnTo>
                  <a:pt x="1613573" y="991374"/>
                </a:lnTo>
                <a:lnTo>
                  <a:pt x="1627517" y="944473"/>
                </a:lnTo>
                <a:lnTo>
                  <a:pt x="1634477" y="894689"/>
                </a:lnTo>
                <a:lnTo>
                  <a:pt x="1634477" y="843940"/>
                </a:lnTo>
                <a:lnTo>
                  <a:pt x="1627517" y="794156"/>
                </a:lnTo>
                <a:lnTo>
                  <a:pt x="1613573" y="747242"/>
                </a:lnTo>
                <a:lnTo>
                  <a:pt x="1592681" y="705154"/>
                </a:lnTo>
                <a:lnTo>
                  <a:pt x="1564805" y="669798"/>
                </a:lnTo>
                <a:lnTo>
                  <a:pt x="1479905" y="669798"/>
                </a:lnTo>
                <a:lnTo>
                  <a:pt x="1486344" y="656856"/>
                </a:lnTo>
                <a:lnTo>
                  <a:pt x="1500276" y="609955"/>
                </a:lnTo>
                <a:lnTo>
                  <a:pt x="1507236" y="560171"/>
                </a:lnTo>
                <a:lnTo>
                  <a:pt x="1507236" y="509422"/>
                </a:lnTo>
                <a:lnTo>
                  <a:pt x="1500276" y="459625"/>
                </a:lnTo>
                <a:lnTo>
                  <a:pt x="1486344" y="412724"/>
                </a:lnTo>
                <a:lnTo>
                  <a:pt x="1479537" y="399034"/>
                </a:lnTo>
                <a:lnTo>
                  <a:pt x="1576997" y="399034"/>
                </a:lnTo>
                <a:lnTo>
                  <a:pt x="1604860" y="363677"/>
                </a:lnTo>
                <a:lnTo>
                  <a:pt x="1625765" y="321576"/>
                </a:lnTo>
                <a:lnTo>
                  <a:pt x="1639697" y="274675"/>
                </a:lnTo>
                <a:lnTo>
                  <a:pt x="1646669" y="224891"/>
                </a:lnTo>
                <a:lnTo>
                  <a:pt x="1646669" y="17414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6867" y="6161620"/>
            <a:ext cx="874394" cy="386715"/>
          </a:xfrm>
          <a:custGeom>
            <a:avLst/>
            <a:gdLst/>
            <a:ahLst/>
            <a:cxnLst/>
            <a:rect l="l" t="t" r="r" b="b"/>
            <a:pathLst>
              <a:path w="874395" h="386715">
                <a:moveTo>
                  <a:pt x="874217" y="78168"/>
                </a:moveTo>
                <a:lnTo>
                  <a:pt x="862761" y="34810"/>
                </a:lnTo>
                <a:lnTo>
                  <a:pt x="839838" y="0"/>
                </a:lnTo>
                <a:lnTo>
                  <a:pt x="34378" y="0"/>
                </a:lnTo>
                <a:lnTo>
                  <a:pt x="11455" y="34810"/>
                </a:lnTo>
                <a:lnTo>
                  <a:pt x="0" y="78168"/>
                </a:lnTo>
                <a:lnTo>
                  <a:pt x="0" y="124371"/>
                </a:lnTo>
                <a:lnTo>
                  <a:pt x="11455" y="167716"/>
                </a:lnTo>
                <a:lnTo>
                  <a:pt x="34378" y="202539"/>
                </a:lnTo>
                <a:lnTo>
                  <a:pt x="213182" y="202539"/>
                </a:lnTo>
                <a:lnTo>
                  <a:pt x="202717" y="218452"/>
                </a:lnTo>
                <a:lnTo>
                  <a:pt x="191262" y="261797"/>
                </a:lnTo>
                <a:lnTo>
                  <a:pt x="191262" y="308000"/>
                </a:lnTo>
                <a:lnTo>
                  <a:pt x="202717" y="351358"/>
                </a:lnTo>
                <a:lnTo>
                  <a:pt x="225640" y="386168"/>
                </a:lnTo>
                <a:lnTo>
                  <a:pt x="648754" y="386168"/>
                </a:lnTo>
                <a:lnTo>
                  <a:pt x="671664" y="351358"/>
                </a:lnTo>
                <a:lnTo>
                  <a:pt x="683120" y="308000"/>
                </a:lnTo>
                <a:lnTo>
                  <a:pt x="683120" y="261797"/>
                </a:lnTo>
                <a:lnTo>
                  <a:pt x="671664" y="218452"/>
                </a:lnTo>
                <a:lnTo>
                  <a:pt x="661187" y="202539"/>
                </a:lnTo>
                <a:lnTo>
                  <a:pt x="839838" y="202539"/>
                </a:lnTo>
                <a:lnTo>
                  <a:pt x="862761" y="167716"/>
                </a:lnTo>
                <a:lnTo>
                  <a:pt x="874217" y="124371"/>
                </a:lnTo>
                <a:lnTo>
                  <a:pt x="874217" y="781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05664" y="5773575"/>
            <a:ext cx="208915" cy="266700"/>
          </a:xfrm>
          <a:custGeom>
            <a:avLst/>
            <a:gdLst/>
            <a:ahLst/>
            <a:cxnLst/>
            <a:rect l="l" t="t" r="r" b="b"/>
            <a:pathLst>
              <a:path w="208915" h="266700">
                <a:moveTo>
                  <a:pt x="208692" y="133301"/>
                </a:moveTo>
                <a:lnTo>
                  <a:pt x="203456" y="83083"/>
                </a:lnTo>
                <a:lnTo>
                  <a:pt x="187746" y="37203"/>
                </a:lnTo>
                <a:lnTo>
                  <a:pt x="161563" y="0"/>
                </a:lnTo>
                <a:lnTo>
                  <a:pt x="47129" y="0"/>
                </a:lnTo>
                <a:lnTo>
                  <a:pt x="20946" y="37203"/>
                </a:lnTo>
                <a:lnTo>
                  <a:pt x="5236" y="83083"/>
                </a:lnTo>
                <a:lnTo>
                  <a:pt x="0" y="133301"/>
                </a:lnTo>
                <a:lnTo>
                  <a:pt x="5236" y="183519"/>
                </a:lnTo>
                <a:lnTo>
                  <a:pt x="20946" y="229399"/>
                </a:lnTo>
                <a:lnTo>
                  <a:pt x="47129" y="266603"/>
                </a:lnTo>
                <a:lnTo>
                  <a:pt x="161563" y="266603"/>
                </a:lnTo>
                <a:lnTo>
                  <a:pt x="187746" y="229399"/>
                </a:lnTo>
                <a:lnTo>
                  <a:pt x="203456" y="183519"/>
                </a:lnTo>
                <a:lnTo>
                  <a:pt x="208692" y="13330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436838" y="6263891"/>
            <a:ext cx="1438275" cy="248920"/>
            <a:chOff x="4436838" y="6263891"/>
            <a:chExt cx="1438275" cy="248920"/>
          </a:xfrm>
        </p:grpSpPr>
        <p:sp>
          <p:nvSpPr>
            <p:cNvPr id="15" name="object 15"/>
            <p:cNvSpPr/>
            <p:nvPr/>
          </p:nvSpPr>
          <p:spPr>
            <a:xfrm>
              <a:off x="5450242" y="6263891"/>
              <a:ext cx="424815" cy="248920"/>
            </a:xfrm>
            <a:custGeom>
              <a:avLst/>
              <a:gdLst/>
              <a:ahLst/>
              <a:cxnLst/>
              <a:rect l="l" t="t" r="r" b="b"/>
              <a:pathLst>
                <a:path w="424814" h="248920">
                  <a:moveTo>
                    <a:pt x="424402" y="124357"/>
                  </a:moveTo>
                  <a:lnTo>
                    <a:pt x="419517" y="77509"/>
                  </a:lnTo>
                  <a:lnTo>
                    <a:pt x="404862" y="34707"/>
                  </a:lnTo>
                  <a:lnTo>
                    <a:pt x="380436" y="0"/>
                  </a:lnTo>
                  <a:lnTo>
                    <a:pt x="43966" y="0"/>
                  </a:lnTo>
                  <a:lnTo>
                    <a:pt x="19540" y="34707"/>
                  </a:lnTo>
                  <a:lnTo>
                    <a:pt x="4885" y="77509"/>
                  </a:lnTo>
                  <a:lnTo>
                    <a:pt x="0" y="124357"/>
                  </a:lnTo>
                  <a:lnTo>
                    <a:pt x="4885" y="171206"/>
                  </a:lnTo>
                  <a:lnTo>
                    <a:pt x="19540" y="214007"/>
                  </a:lnTo>
                  <a:lnTo>
                    <a:pt x="43966" y="248715"/>
                  </a:lnTo>
                  <a:lnTo>
                    <a:pt x="380436" y="248715"/>
                  </a:lnTo>
                  <a:lnTo>
                    <a:pt x="404862" y="214007"/>
                  </a:lnTo>
                  <a:lnTo>
                    <a:pt x="419517" y="171206"/>
                  </a:lnTo>
                  <a:lnTo>
                    <a:pt x="424402" y="12435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82193" y="6263891"/>
              <a:ext cx="350520" cy="226060"/>
            </a:xfrm>
            <a:custGeom>
              <a:avLst/>
              <a:gdLst/>
              <a:ahLst/>
              <a:cxnLst/>
              <a:rect l="l" t="t" r="r" b="b"/>
              <a:pathLst>
                <a:path w="350520" h="226060">
                  <a:moveTo>
                    <a:pt x="349912" y="138469"/>
                  </a:moveTo>
                  <a:lnTo>
                    <a:pt x="349912" y="87029"/>
                  </a:lnTo>
                  <a:lnTo>
                    <a:pt x="337156" y="38759"/>
                  </a:lnTo>
                  <a:lnTo>
                    <a:pt x="311643" y="0"/>
                  </a:lnTo>
                  <a:lnTo>
                    <a:pt x="38268" y="0"/>
                  </a:lnTo>
                  <a:lnTo>
                    <a:pt x="12756" y="38759"/>
                  </a:lnTo>
                  <a:lnTo>
                    <a:pt x="0" y="87029"/>
                  </a:lnTo>
                  <a:lnTo>
                    <a:pt x="0" y="138469"/>
                  </a:lnTo>
                  <a:lnTo>
                    <a:pt x="12756" y="186738"/>
                  </a:lnTo>
                  <a:lnTo>
                    <a:pt x="38268" y="225497"/>
                  </a:lnTo>
                  <a:lnTo>
                    <a:pt x="311643" y="225497"/>
                  </a:lnTo>
                  <a:lnTo>
                    <a:pt x="337156" y="186738"/>
                  </a:lnTo>
                  <a:lnTo>
                    <a:pt x="349912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63387" y="6265248"/>
              <a:ext cx="255270" cy="247650"/>
            </a:xfrm>
            <a:custGeom>
              <a:avLst/>
              <a:gdLst/>
              <a:ahLst/>
              <a:cxnLst/>
              <a:rect l="l" t="t" r="r" b="b"/>
              <a:pathLst>
                <a:path w="255270" h="247650">
                  <a:moveTo>
                    <a:pt x="254999" y="123678"/>
                  </a:moveTo>
                  <a:lnTo>
                    <a:pt x="250141" y="77086"/>
                  </a:lnTo>
                  <a:lnTo>
                    <a:pt x="235565" y="34518"/>
                  </a:lnTo>
                  <a:lnTo>
                    <a:pt x="211273" y="0"/>
                  </a:lnTo>
                  <a:lnTo>
                    <a:pt x="43727" y="0"/>
                  </a:lnTo>
                  <a:lnTo>
                    <a:pt x="19434" y="34518"/>
                  </a:lnTo>
                  <a:lnTo>
                    <a:pt x="4858" y="77086"/>
                  </a:lnTo>
                  <a:lnTo>
                    <a:pt x="0" y="123678"/>
                  </a:lnTo>
                  <a:lnTo>
                    <a:pt x="4858" y="170271"/>
                  </a:lnTo>
                  <a:lnTo>
                    <a:pt x="19434" y="212839"/>
                  </a:lnTo>
                  <a:lnTo>
                    <a:pt x="43727" y="247357"/>
                  </a:lnTo>
                  <a:lnTo>
                    <a:pt x="211273" y="247357"/>
                  </a:lnTo>
                  <a:lnTo>
                    <a:pt x="235565" y="212839"/>
                  </a:lnTo>
                  <a:lnTo>
                    <a:pt x="250141" y="170271"/>
                  </a:lnTo>
                  <a:lnTo>
                    <a:pt x="254999" y="12367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73402" y="6263891"/>
              <a:ext cx="325120" cy="226060"/>
            </a:xfrm>
            <a:custGeom>
              <a:avLst/>
              <a:gdLst/>
              <a:ahLst/>
              <a:cxnLst/>
              <a:rect l="l" t="t" r="r" b="b"/>
              <a:pathLst>
                <a:path w="325120" h="226060">
                  <a:moveTo>
                    <a:pt x="324609" y="138469"/>
                  </a:moveTo>
                  <a:lnTo>
                    <a:pt x="324609" y="87029"/>
                  </a:lnTo>
                  <a:lnTo>
                    <a:pt x="311853" y="38759"/>
                  </a:lnTo>
                  <a:lnTo>
                    <a:pt x="286342" y="0"/>
                  </a:lnTo>
                  <a:lnTo>
                    <a:pt x="38038" y="1357"/>
                  </a:lnTo>
                  <a:lnTo>
                    <a:pt x="12679" y="39883"/>
                  </a:lnTo>
                  <a:lnTo>
                    <a:pt x="0" y="87862"/>
                  </a:lnTo>
                  <a:lnTo>
                    <a:pt x="0" y="138993"/>
                  </a:lnTo>
                  <a:lnTo>
                    <a:pt x="12679" y="186972"/>
                  </a:lnTo>
                  <a:lnTo>
                    <a:pt x="38038" y="225497"/>
                  </a:lnTo>
                  <a:lnTo>
                    <a:pt x="286342" y="225497"/>
                  </a:lnTo>
                  <a:lnTo>
                    <a:pt x="311853" y="186738"/>
                  </a:lnTo>
                  <a:lnTo>
                    <a:pt x="324609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36838" y="6265248"/>
              <a:ext cx="318135" cy="247650"/>
            </a:xfrm>
            <a:custGeom>
              <a:avLst/>
              <a:gdLst/>
              <a:ahLst/>
              <a:cxnLst/>
              <a:rect l="l" t="t" r="r" b="b"/>
              <a:pathLst>
                <a:path w="318135" h="247650">
                  <a:moveTo>
                    <a:pt x="317600" y="123678"/>
                  </a:moveTo>
                  <a:lnTo>
                    <a:pt x="312741" y="77086"/>
                  </a:lnTo>
                  <a:lnTo>
                    <a:pt x="298165" y="34518"/>
                  </a:lnTo>
                  <a:lnTo>
                    <a:pt x="273872" y="0"/>
                  </a:lnTo>
                  <a:lnTo>
                    <a:pt x="43727" y="0"/>
                  </a:lnTo>
                  <a:lnTo>
                    <a:pt x="19434" y="34518"/>
                  </a:lnTo>
                  <a:lnTo>
                    <a:pt x="4858" y="77086"/>
                  </a:lnTo>
                  <a:lnTo>
                    <a:pt x="0" y="123678"/>
                  </a:lnTo>
                  <a:lnTo>
                    <a:pt x="4858" y="170271"/>
                  </a:lnTo>
                  <a:lnTo>
                    <a:pt x="19434" y="212839"/>
                  </a:lnTo>
                  <a:lnTo>
                    <a:pt x="43727" y="247357"/>
                  </a:lnTo>
                  <a:lnTo>
                    <a:pt x="273872" y="247357"/>
                  </a:lnTo>
                  <a:lnTo>
                    <a:pt x="298165" y="212839"/>
                  </a:lnTo>
                  <a:lnTo>
                    <a:pt x="312741" y="170271"/>
                  </a:lnTo>
                  <a:lnTo>
                    <a:pt x="317600" y="12367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410941" y="5348729"/>
            <a:ext cx="1503045" cy="248920"/>
            <a:chOff x="4410941" y="5348729"/>
            <a:chExt cx="1503045" cy="248920"/>
          </a:xfrm>
        </p:grpSpPr>
        <p:sp>
          <p:nvSpPr>
            <p:cNvPr id="21" name="object 21"/>
            <p:cNvSpPr/>
            <p:nvPr/>
          </p:nvSpPr>
          <p:spPr>
            <a:xfrm>
              <a:off x="5433265" y="5348729"/>
              <a:ext cx="480695" cy="248920"/>
            </a:xfrm>
            <a:custGeom>
              <a:avLst/>
              <a:gdLst/>
              <a:ahLst/>
              <a:cxnLst/>
              <a:rect l="l" t="t" r="r" b="b"/>
              <a:pathLst>
                <a:path w="480695" h="248920">
                  <a:moveTo>
                    <a:pt x="480421" y="124358"/>
                  </a:moveTo>
                  <a:lnTo>
                    <a:pt x="475536" y="77509"/>
                  </a:lnTo>
                  <a:lnTo>
                    <a:pt x="460880" y="34707"/>
                  </a:lnTo>
                  <a:lnTo>
                    <a:pt x="436454" y="0"/>
                  </a:lnTo>
                  <a:lnTo>
                    <a:pt x="43967" y="0"/>
                  </a:lnTo>
                  <a:lnTo>
                    <a:pt x="19541" y="34707"/>
                  </a:lnTo>
                  <a:lnTo>
                    <a:pt x="4885" y="77509"/>
                  </a:lnTo>
                  <a:lnTo>
                    <a:pt x="0" y="124358"/>
                  </a:lnTo>
                  <a:lnTo>
                    <a:pt x="4885" y="171207"/>
                  </a:lnTo>
                  <a:lnTo>
                    <a:pt x="19541" y="214009"/>
                  </a:lnTo>
                  <a:lnTo>
                    <a:pt x="43967" y="248716"/>
                  </a:lnTo>
                  <a:lnTo>
                    <a:pt x="436454" y="248716"/>
                  </a:lnTo>
                  <a:lnTo>
                    <a:pt x="460880" y="214009"/>
                  </a:lnTo>
                  <a:lnTo>
                    <a:pt x="475536" y="171207"/>
                  </a:lnTo>
                  <a:lnTo>
                    <a:pt x="480421" y="12435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20471" y="5348729"/>
              <a:ext cx="396240" cy="226060"/>
            </a:xfrm>
            <a:custGeom>
              <a:avLst/>
              <a:gdLst/>
              <a:ahLst/>
              <a:cxnLst/>
              <a:rect l="l" t="t" r="r" b="b"/>
              <a:pathLst>
                <a:path w="396239" h="226060">
                  <a:moveTo>
                    <a:pt x="395825" y="138469"/>
                  </a:moveTo>
                  <a:lnTo>
                    <a:pt x="395825" y="87029"/>
                  </a:lnTo>
                  <a:lnTo>
                    <a:pt x="383069" y="38759"/>
                  </a:lnTo>
                  <a:lnTo>
                    <a:pt x="357556" y="0"/>
                  </a:lnTo>
                  <a:lnTo>
                    <a:pt x="38268" y="0"/>
                  </a:lnTo>
                  <a:lnTo>
                    <a:pt x="12756" y="38759"/>
                  </a:lnTo>
                  <a:lnTo>
                    <a:pt x="0" y="87029"/>
                  </a:lnTo>
                  <a:lnTo>
                    <a:pt x="0" y="138469"/>
                  </a:lnTo>
                  <a:lnTo>
                    <a:pt x="12756" y="186738"/>
                  </a:lnTo>
                  <a:lnTo>
                    <a:pt x="38268" y="225497"/>
                  </a:lnTo>
                  <a:lnTo>
                    <a:pt x="357556" y="225497"/>
                  </a:lnTo>
                  <a:lnTo>
                    <a:pt x="383069" y="186738"/>
                  </a:lnTo>
                  <a:lnTo>
                    <a:pt x="395825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00140" y="5350086"/>
              <a:ext cx="255270" cy="247650"/>
            </a:xfrm>
            <a:custGeom>
              <a:avLst/>
              <a:gdLst/>
              <a:ahLst/>
              <a:cxnLst/>
              <a:rect l="l" t="t" r="r" b="b"/>
              <a:pathLst>
                <a:path w="255270" h="247650">
                  <a:moveTo>
                    <a:pt x="255002" y="123679"/>
                  </a:moveTo>
                  <a:lnTo>
                    <a:pt x="250143" y="77086"/>
                  </a:lnTo>
                  <a:lnTo>
                    <a:pt x="235567" y="34518"/>
                  </a:lnTo>
                  <a:lnTo>
                    <a:pt x="211274" y="0"/>
                  </a:lnTo>
                  <a:lnTo>
                    <a:pt x="43727" y="0"/>
                  </a:lnTo>
                  <a:lnTo>
                    <a:pt x="19434" y="34518"/>
                  </a:lnTo>
                  <a:lnTo>
                    <a:pt x="4858" y="77086"/>
                  </a:lnTo>
                  <a:lnTo>
                    <a:pt x="0" y="123679"/>
                  </a:lnTo>
                  <a:lnTo>
                    <a:pt x="4858" y="170272"/>
                  </a:lnTo>
                  <a:lnTo>
                    <a:pt x="19434" y="212840"/>
                  </a:lnTo>
                  <a:lnTo>
                    <a:pt x="43727" y="247359"/>
                  </a:lnTo>
                  <a:lnTo>
                    <a:pt x="211274" y="247359"/>
                  </a:lnTo>
                  <a:lnTo>
                    <a:pt x="235567" y="212840"/>
                  </a:lnTo>
                  <a:lnTo>
                    <a:pt x="250143" y="170272"/>
                  </a:lnTo>
                  <a:lnTo>
                    <a:pt x="255002" y="12367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10647" y="5348729"/>
              <a:ext cx="324485" cy="226060"/>
            </a:xfrm>
            <a:custGeom>
              <a:avLst/>
              <a:gdLst/>
              <a:ahLst/>
              <a:cxnLst/>
              <a:rect l="l" t="t" r="r" b="b"/>
              <a:pathLst>
                <a:path w="324485" h="226060">
                  <a:moveTo>
                    <a:pt x="324119" y="138469"/>
                  </a:moveTo>
                  <a:lnTo>
                    <a:pt x="324119" y="87029"/>
                  </a:lnTo>
                  <a:lnTo>
                    <a:pt x="311363" y="38759"/>
                  </a:lnTo>
                  <a:lnTo>
                    <a:pt x="285850" y="0"/>
                  </a:lnTo>
                  <a:lnTo>
                    <a:pt x="38038" y="1357"/>
                  </a:lnTo>
                  <a:lnTo>
                    <a:pt x="12679" y="39882"/>
                  </a:lnTo>
                  <a:lnTo>
                    <a:pt x="0" y="87861"/>
                  </a:lnTo>
                  <a:lnTo>
                    <a:pt x="0" y="138992"/>
                  </a:lnTo>
                  <a:lnTo>
                    <a:pt x="12679" y="186971"/>
                  </a:lnTo>
                  <a:lnTo>
                    <a:pt x="38038" y="225497"/>
                  </a:lnTo>
                  <a:lnTo>
                    <a:pt x="285850" y="225497"/>
                  </a:lnTo>
                  <a:lnTo>
                    <a:pt x="311363" y="186738"/>
                  </a:lnTo>
                  <a:lnTo>
                    <a:pt x="324119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10941" y="5350086"/>
              <a:ext cx="281305" cy="247650"/>
            </a:xfrm>
            <a:custGeom>
              <a:avLst/>
              <a:gdLst/>
              <a:ahLst/>
              <a:cxnLst/>
              <a:rect l="l" t="t" r="r" b="b"/>
              <a:pathLst>
                <a:path w="281304" h="247650">
                  <a:moveTo>
                    <a:pt x="281014" y="123679"/>
                  </a:moveTo>
                  <a:lnTo>
                    <a:pt x="276155" y="77086"/>
                  </a:lnTo>
                  <a:lnTo>
                    <a:pt x="261579" y="34518"/>
                  </a:lnTo>
                  <a:lnTo>
                    <a:pt x="237286" y="0"/>
                  </a:lnTo>
                  <a:lnTo>
                    <a:pt x="43727" y="0"/>
                  </a:lnTo>
                  <a:lnTo>
                    <a:pt x="19434" y="34518"/>
                  </a:lnTo>
                  <a:lnTo>
                    <a:pt x="4858" y="77086"/>
                  </a:lnTo>
                  <a:lnTo>
                    <a:pt x="0" y="123679"/>
                  </a:lnTo>
                  <a:lnTo>
                    <a:pt x="4858" y="170272"/>
                  </a:lnTo>
                  <a:lnTo>
                    <a:pt x="19434" y="212840"/>
                  </a:lnTo>
                  <a:lnTo>
                    <a:pt x="43727" y="247359"/>
                  </a:lnTo>
                  <a:lnTo>
                    <a:pt x="237286" y="247359"/>
                  </a:lnTo>
                  <a:lnTo>
                    <a:pt x="261579" y="212840"/>
                  </a:lnTo>
                  <a:lnTo>
                    <a:pt x="276155" y="170272"/>
                  </a:lnTo>
                  <a:lnTo>
                    <a:pt x="281014" y="12367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603329" y="6720329"/>
            <a:ext cx="692785" cy="248920"/>
            <a:chOff x="3603329" y="6720329"/>
            <a:chExt cx="692785" cy="248920"/>
          </a:xfrm>
        </p:grpSpPr>
        <p:sp>
          <p:nvSpPr>
            <p:cNvPr id="27" name="object 27"/>
            <p:cNvSpPr/>
            <p:nvPr/>
          </p:nvSpPr>
          <p:spPr>
            <a:xfrm>
              <a:off x="3870989" y="6720329"/>
              <a:ext cx="424815" cy="248920"/>
            </a:xfrm>
            <a:custGeom>
              <a:avLst/>
              <a:gdLst/>
              <a:ahLst/>
              <a:cxnLst/>
              <a:rect l="l" t="t" r="r" b="b"/>
              <a:pathLst>
                <a:path w="424814" h="248920">
                  <a:moveTo>
                    <a:pt x="424792" y="124357"/>
                  </a:moveTo>
                  <a:lnTo>
                    <a:pt x="419907" y="77509"/>
                  </a:lnTo>
                  <a:lnTo>
                    <a:pt x="405251" y="34707"/>
                  </a:lnTo>
                  <a:lnTo>
                    <a:pt x="380826" y="0"/>
                  </a:lnTo>
                  <a:lnTo>
                    <a:pt x="43967" y="0"/>
                  </a:lnTo>
                  <a:lnTo>
                    <a:pt x="19541" y="34707"/>
                  </a:lnTo>
                  <a:lnTo>
                    <a:pt x="4885" y="77509"/>
                  </a:lnTo>
                  <a:lnTo>
                    <a:pt x="0" y="124357"/>
                  </a:lnTo>
                  <a:lnTo>
                    <a:pt x="4885" y="171206"/>
                  </a:lnTo>
                  <a:lnTo>
                    <a:pt x="19541" y="214007"/>
                  </a:lnTo>
                  <a:lnTo>
                    <a:pt x="43967" y="248715"/>
                  </a:lnTo>
                  <a:lnTo>
                    <a:pt x="380826" y="248715"/>
                  </a:lnTo>
                  <a:lnTo>
                    <a:pt x="405251" y="214007"/>
                  </a:lnTo>
                  <a:lnTo>
                    <a:pt x="419907" y="171206"/>
                  </a:lnTo>
                  <a:lnTo>
                    <a:pt x="424792" y="12435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03329" y="6720329"/>
              <a:ext cx="351155" cy="226060"/>
            </a:xfrm>
            <a:custGeom>
              <a:avLst/>
              <a:gdLst/>
              <a:ahLst/>
              <a:cxnLst/>
              <a:rect l="l" t="t" r="r" b="b"/>
              <a:pathLst>
                <a:path w="351154" h="226059">
                  <a:moveTo>
                    <a:pt x="350689" y="138469"/>
                  </a:moveTo>
                  <a:lnTo>
                    <a:pt x="350689" y="87029"/>
                  </a:lnTo>
                  <a:lnTo>
                    <a:pt x="337933" y="38759"/>
                  </a:lnTo>
                  <a:lnTo>
                    <a:pt x="312420" y="0"/>
                  </a:lnTo>
                  <a:lnTo>
                    <a:pt x="38268" y="0"/>
                  </a:lnTo>
                  <a:lnTo>
                    <a:pt x="12756" y="38759"/>
                  </a:lnTo>
                  <a:lnTo>
                    <a:pt x="0" y="87029"/>
                  </a:lnTo>
                  <a:lnTo>
                    <a:pt x="0" y="138469"/>
                  </a:lnTo>
                  <a:lnTo>
                    <a:pt x="12756" y="186738"/>
                  </a:lnTo>
                  <a:lnTo>
                    <a:pt x="38268" y="225497"/>
                  </a:lnTo>
                  <a:lnTo>
                    <a:pt x="312420" y="225497"/>
                  </a:lnTo>
                  <a:lnTo>
                    <a:pt x="337933" y="186738"/>
                  </a:lnTo>
                  <a:lnTo>
                    <a:pt x="350689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3077716" y="7027162"/>
            <a:ext cx="1239520" cy="316865"/>
          </a:xfrm>
          <a:custGeom>
            <a:avLst/>
            <a:gdLst/>
            <a:ahLst/>
            <a:cxnLst/>
            <a:rect l="l" t="t" r="r" b="b"/>
            <a:pathLst>
              <a:path w="1239520" h="316865">
                <a:moveTo>
                  <a:pt x="1239459" y="184296"/>
                </a:moveTo>
                <a:lnTo>
                  <a:pt x="1239459" y="132541"/>
                </a:lnTo>
                <a:lnTo>
                  <a:pt x="1230315" y="82408"/>
                </a:lnTo>
                <a:lnTo>
                  <a:pt x="1212026" y="37146"/>
                </a:lnTo>
                <a:lnTo>
                  <a:pt x="1184593" y="0"/>
                </a:lnTo>
                <a:lnTo>
                  <a:pt x="54865" y="0"/>
                </a:lnTo>
                <a:lnTo>
                  <a:pt x="27432" y="37146"/>
                </a:lnTo>
                <a:lnTo>
                  <a:pt x="9144" y="82408"/>
                </a:lnTo>
                <a:lnTo>
                  <a:pt x="0" y="132541"/>
                </a:lnTo>
                <a:lnTo>
                  <a:pt x="0" y="184296"/>
                </a:lnTo>
                <a:lnTo>
                  <a:pt x="9144" y="234429"/>
                </a:lnTo>
                <a:lnTo>
                  <a:pt x="27432" y="279691"/>
                </a:lnTo>
                <a:lnTo>
                  <a:pt x="54865" y="316837"/>
                </a:lnTo>
                <a:lnTo>
                  <a:pt x="1184593" y="316837"/>
                </a:lnTo>
                <a:lnTo>
                  <a:pt x="1212026" y="279691"/>
                </a:lnTo>
                <a:lnTo>
                  <a:pt x="1230315" y="234429"/>
                </a:lnTo>
                <a:lnTo>
                  <a:pt x="1239459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3578183" y="5797547"/>
            <a:ext cx="794385" cy="248920"/>
            <a:chOff x="3578183" y="5797547"/>
            <a:chExt cx="794385" cy="248920"/>
          </a:xfrm>
        </p:grpSpPr>
        <p:sp>
          <p:nvSpPr>
            <p:cNvPr id="31" name="object 31"/>
            <p:cNvSpPr/>
            <p:nvPr/>
          </p:nvSpPr>
          <p:spPr>
            <a:xfrm>
              <a:off x="3892485" y="5797547"/>
              <a:ext cx="480059" cy="248920"/>
            </a:xfrm>
            <a:custGeom>
              <a:avLst/>
              <a:gdLst/>
              <a:ahLst/>
              <a:cxnLst/>
              <a:rect l="l" t="t" r="r" b="b"/>
              <a:pathLst>
                <a:path w="480060" h="248920">
                  <a:moveTo>
                    <a:pt x="479676" y="124358"/>
                  </a:moveTo>
                  <a:lnTo>
                    <a:pt x="474791" y="77509"/>
                  </a:lnTo>
                  <a:lnTo>
                    <a:pt x="460135" y="34707"/>
                  </a:lnTo>
                  <a:lnTo>
                    <a:pt x="435709" y="0"/>
                  </a:lnTo>
                  <a:lnTo>
                    <a:pt x="43967" y="0"/>
                  </a:lnTo>
                  <a:lnTo>
                    <a:pt x="19541" y="34707"/>
                  </a:lnTo>
                  <a:lnTo>
                    <a:pt x="4885" y="77509"/>
                  </a:lnTo>
                  <a:lnTo>
                    <a:pt x="0" y="124358"/>
                  </a:lnTo>
                  <a:lnTo>
                    <a:pt x="4885" y="171207"/>
                  </a:lnTo>
                  <a:lnTo>
                    <a:pt x="19541" y="214009"/>
                  </a:lnTo>
                  <a:lnTo>
                    <a:pt x="43967" y="248716"/>
                  </a:lnTo>
                  <a:lnTo>
                    <a:pt x="435709" y="248716"/>
                  </a:lnTo>
                  <a:lnTo>
                    <a:pt x="460135" y="214009"/>
                  </a:lnTo>
                  <a:lnTo>
                    <a:pt x="474791" y="171207"/>
                  </a:lnTo>
                  <a:lnTo>
                    <a:pt x="479676" y="12435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78183" y="5797547"/>
              <a:ext cx="397510" cy="226060"/>
            </a:xfrm>
            <a:custGeom>
              <a:avLst/>
              <a:gdLst/>
              <a:ahLst/>
              <a:cxnLst/>
              <a:rect l="l" t="t" r="r" b="b"/>
              <a:pathLst>
                <a:path w="397510" h="226060">
                  <a:moveTo>
                    <a:pt x="397331" y="138469"/>
                  </a:moveTo>
                  <a:lnTo>
                    <a:pt x="397331" y="87029"/>
                  </a:lnTo>
                  <a:lnTo>
                    <a:pt x="384575" y="38759"/>
                  </a:lnTo>
                  <a:lnTo>
                    <a:pt x="359064" y="0"/>
                  </a:lnTo>
                  <a:lnTo>
                    <a:pt x="38268" y="0"/>
                  </a:lnTo>
                  <a:lnTo>
                    <a:pt x="12756" y="38759"/>
                  </a:lnTo>
                  <a:lnTo>
                    <a:pt x="0" y="87029"/>
                  </a:lnTo>
                  <a:lnTo>
                    <a:pt x="0" y="138469"/>
                  </a:lnTo>
                  <a:lnTo>
                    <a:pt x="12756" y="186739"/>
                  </a:lnTo>
                  <a:lnTo>
                    <a:pt x="38268" y="225498"/>
                  </a:lnTo>
                  <a:lnTo>
                    <a:pt x="359064" y="225498"/>
                  </a:lnTo>
                  <a:lnTo>
                    <a:pt x="384575" y="186739"/>
                  </a:lnTo>
                  <a:lnTo>
                    <a:pt x="397331" y="13846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3064473" y="6262196"/>
            <a:ext cx="255270" cy="247650"/>
          </a:xfrm>
          <a:custGeom>
            <a:avLst/>
            <a:gdLst/>
            <a:ahLst/>
            <a:cxnLst/>
            <a:rect l="l" t="t" r="r" b="b"/>
            <a:pathLst>
              <a:path w="255270" h="247650">
                <a:moveTo>
                  <a:pt x="255010" y="123681"/>
                </a:moveTo>
                <a:lnTo>
                  <a:pt x="250151" y="77087"/>
                </a:lnTo>
                <a:lnTo>
                  <a:pt x="235575" y="34518"/>
                </a:lnTo>
                <a:lnTo>
                  <a:pt x="211282" y="0"/>
                </a:lnTo>
                <a:lnTo>
                  <a:pt x="43727" y="0"/>
                </a:lnTo>
                <a:lnTo>
                  <a:pt x="19434" y="34518"/>
                </a:lnTo>
                <a:lnTo>
                  <a:pt x="4858" y="77087"/>
                </a:lnTo>
                <a:lnTo>
                  <a:pt x="0" y="123681"/>
                </a:lnTo>
                <a:lnTo>
                  <a:pt x="4858" y="170275"/>
                </a:lnTo>
                <a:lnTo>
                  <a:pt x="19434" y="212844"/>
                </a:lnTo>
                <a:lnTo>
                  <a:pt x="43727" y="247362"/>
                </a:lnTo>
                <a:lnTo>
                  <a:pt x="211282" y="247362"/>
                </a:lnTo>
                <a:lnTo>
                  <a:pt x="235575" y="212844"/>
                </a:lnTo>
                <a:lnTo>
                  <a:pt x="250151" y="170275"/>
                </a:lnTo>
                <a:lnTo>
                  <a:pt x="255010" y="1236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4470" y="5299033"/>
            <a:ext cx="255270" cy="247650"/>
          </a:xfrm>
          <a:custGeom>
            <a:avLst/>
            <a:gdLst/>
            <a:ahLst/>
            <a:cxnLst/>
            <a:rect l="l" t="t" r="r" b="b"/>
            <a:pathLst>
              <a:path w="255270" h="247650">
                <a:moveTo>
                  <a:pt x="255012" y="123679"/>
                </a:moveTo>
                <a:lnTo>
                  <a:pt x="250153" y="77086"/>
                </a:lnTo>
                <a:lnTo>
                  <a:pt x="235577" y="34518"/>
                </a:lnTo>
                <a:lnTo>
                  <a:pt x="211284" y="0"/>
                </a:lnTo>
                <a:lnTo>
                  <a:pt x="43727" y="0"/>
                </a:lnTo>
                <a:lnTo>
                  <a:pt x="19434" y="34518"/>
                </a:lnTo>
                <a:lnTo>
                  <a:pt x="4858" y="77086"/>
                </a:lnTo>
                <a:lnTo>
                  <a:pt x="0" y="123679"/>
                </a:lnTo>
                <a:lnTo>
                  <a:pt x="4858" y="170272"/>
                </a:lnTo>
                <a:lnTo>
                  <a:pt x="19434" y="212840"/>
                </a:lnTo>
                <a:lnTo>
                  <a:pt x="43727" y="247359"/>
                </a:lnTo>
                <a:lnTo>
                  <a:pt x="211284" y="247359"/>
                </a:lnTo>
                <a:lnTo>
                  <a:pt x="235577" y="212840"/>
                </a:lnTo>
                <a:lnTo>
                  <a:pt x="250153" y="170272"/>
                </a:lnTo>
                <a:lnTo>
                  <a:pt x="255012" y="1236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33082" y="644403"/>
            <a:ext cx="5393055" cy="457834"/>
          </a:xfrm>
          <a:custGeom>
            <a:avLst/>
            <a:gdLst/>
            <a:ahLst/>
            <a:cxnLst/>
            <a:rect l="l" t="t" r="r" b="b"/>
            <a:pathLst>
              <a:path w="5393055" h="457834">
                <a:moveTo>
                  <a:pt x="5393050" y="252455"/>
                </a:moveTo>
                <a:lnTo>
                  <a:pt x="5393050" y="204844"/>
                </a:lnTo>
                <a:lnTo>
                  <a:pt x="5387705" y="157837"/>
                </a:lnTo>
                <a:lnTo>
                  <a:pt x="5377016" y="112642"/>
                </a:lnTo>
                <a:lnTo>
                  <a:pt x="5360981" y="70465"/>
                </a:lnTo>
                <a:lnTo>
                  <a:pt x="5339602" y="32515"/>
                </a:lnTo>
                <a:lnTo>
                  <a:pt x="5312878" y="0"/>
                </a:lnTo>
                <a:lnTo>
                  <a:pt x="80171" y="0"/>
                </a:lnTo>
                <a:lnTo>
                  <a:pt x="53447" y="32515"/>
                </a:lnTo>
                <a:lnTo>
                  <a:pt x="32068" y="70465"/>
                </a:lnTo>
                <a:lnTo>
                  <a:pt x="16034" y="112642"/>
                </a:lnTo>
                <a:lnTo>
                  <a:pt x="5344" y="157837"/>
                </a:lnTo>
                <a:lnTo>
                  <a:pt x="0" y="204844"/>
                </a:lnTo>
                <a:lnTo>
                  <a:pt x="0" y="252455"/>
                </a:lnTo>
                <a:lnTo>
                  <a:pt x="5344" y="299461"/>
                </a:lnTo>
                <a:lnTo>
                  <a:pt x="16034" y="344657"/>
                </a:lnTo>
                <a:lnTo>
                  <a:pt x="32068" y="386834"/>
                </a:lnTo>
                <a:lnTo>
                  <a:pt x="53447" y="424784"/>
                </a:lnTo>
                <a:lnTo>
                  <a:pt x="80171" y="457300"/>
                </a:lnTo>
                <a:lnTo>
                  <a:pt x="5312878" y="457300"/>
                </a:lnTo>
                <a:lnTo>
                  <a:pt x="5339602" y="424784"/>
                </a:lnTo>
                <a:lnTo>
                  <a:pt x="5360981" y="386834"/>
                </a:lnTo>
                <a:lnTo>
                  <a:pt x="5377016" y="344657"/>
                </a:lnTo>
                <a:lnTo>
                  <a:pt x="5387705" y="299461"/>
                </a:lnTo>
                <a:lnTo>
                  <a:pt x="5393050" y="2524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400554" y="634999"/>
            <a:ext cx="5259070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4845" algn="l"/>
              </a:tabLst>
            </a:pPr>
            <a:r>
              <a:rPr dirty="0" spc="-5"/>
              <a:t>Modulation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Digital</a:t>
            </a:r>
            <a:r>
              <a:rPr dirty="0" spc="-5"/>
              <a:t> </a:t>
            </a:r>
            <a:r>
              <a:rPr dirty="0" spc="-5"/>
              <a:t>Data:</a:t>
            </a:r>
            <a:r>
              <a:rPr dirty="0" spc="-5"/>
              <a:t>	</a:t>
            </a:r>
            <a:r>
              <a:rPr dirty="0" spc="-5"/>
              <a:t>QAM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93894" y="1579869"/>
            <a:ext cx="15214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Amplitude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Modulation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894" y="1220216"/>
            <a:ext cx="60674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205" algn="l"/>
              </a:tabLst>
            </a:pP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Quadrature</a:t>
            </a:r>
            <a:r>
              <a:rPr dirty="0" baseline="-5050" sz="3300" spc="187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uses </a:t>
            </a:r>
            <a:r>
              <a:rPr dirty="0" sz="2000" spc="-10" b="1">
                <a:latin typeface="Arial"/>
                <a:cs typeface="Arial"/>
              </a:rPr>
              <a:t>“two-dimensional”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signalling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74844" y="2288859"/>
          <a:ext cx="6073775" cy="97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/>
                <a:gridCol w="1471294"/>
                <a:gridCol w="433704"/>
                <a:gridCol w="419735"/>
                <a:gridCol w="412750"/>
                <a:gridCol w="429895"/>
                <a:gridCol w="383539"/>
                <a:gridCol w="475614"/>
              </a:tblGrid>
              <a:tr h="337393">
                <a:tc>
                  <a:txBody>
                    <a:bodyPr/>
                    <a:lstStyle/>
                    <a:p>
                      <a:pPr marL="31750">
                        <a:lnSpc>
                          <a:spcPts val="2435"/>
                        </a:lnSpc>
                      </a:pPr>
                      <a:r>
                        <a:rPr dirty="0" sz="2200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(QAM)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1244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298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0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340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24691" sz="135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24691" sz="1350" spc="-7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24691" sz="1350" spc="-7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algn="r" marR="1003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24691" sz="135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24691" sz="1350" spc="-7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24691" sz="1350" spc="-7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24691" sz="1350">
                        <a:latin typeface="Arial"/>
                        <a:cs typeface="Arial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900" b="1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23495"/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865120" y="1672844"/>
            <a:ext cx="667194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30480" indent="-147320">
              <a:lnSpc>
                <a:spcPct val="100000"/>
              </a:lnSpc>
              <a:spcBef>
                <a:spcPts val="100"/>
              </a:spcBef>
              <a:buSzPct val="77777"/>
              <a:buFont typeface="Symbol"/>
              <a:buChar char=""/>
              <a:tabLst>
                <a:tab pos="219075" algn="l"/>
              </a:tabLst>
            </a:pPr>
            <a:r>
              <a:rPr dirty="0"/>
              <a:t>	</a:t>
            </a:r>
            <a:r>
              <a:rPr dirty="0" sz="1800" b="1">
                <a:latin typeface="Arial"/>
                <a:cs typeface="Arial"/>
              </a:rPr>
              <a:t>original information </a:t>
            </a:r>
            <a:r>
              <a:rPr dirty="0" sz="1800" spc="-5" b="1">
                <a:latin typeface="Arial"/>
                <a:cs typeface="Arial"/>
              </a:rPr>
              <a:t>stream </a:t>
            </a:r>
            <a:r>
              <a:rPr dirty="0" sz="1800" b="1">
                <a:latin typeface="Arial"/>
                <a:cs typeface="Arial"/>
              </a:rPr>
              <a:t>is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split into two sequences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  </a:t>
            </a:r>
            <a:r>
              <a:rPr dirty="0" sz="1800" spc="-5" b="1">
                <a:latin typeface="Arial"/>
                <a:cs typeface="Arial"/>
              </a:rPr>
              <a:t>consist of odd and even symbols, e.g. </a:t>
            </a:r>
            <a:r>
              <a:rPr dirty="0" sz="1800" b="1">
                <a:latin typeface="Arial"/>
                <a:cs typeface="Arial"/>
              </a:rPr>
              <a:t>B</a:t>
            </a:r>
            <a:r>
              <a:rPr dirty="0" baseline="-23148" sz="1800" b="1">
                <a:latin typeface="Arial"/>
                <a:cs typeface="Arial"/>
              </a:rPr>
              <a:t>k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9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baseline="-23148" sz="1800" spc="-7" b="1">
                <a:latin typeface="Arial"/>
                <a:cs typeface="Arial"/>
              </a:rPr>
              <a:t>k</a:t>
            </a:r>
            <a:endParaRPr baseline="-23148"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39720" y="3314448"/>
            <a:ext cx="6643370" cy="16510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10185" marR="55880" indent="-147320">
              <a:lnSpc>
                <a:spcPct val="93000"/>
              </a:lnSpc>
              <a:spcBef>
                <a:spcPts val="280"/>
              </a:spcBef>
              <a:buSzPct val="77777"/>
              <a:buFont typeface="Symbol"/>
              <a:buChar char=""/>
              <a:tabLst>
                <a:tab pos="244475" algn="l"/>
              </a:tabLst>
            </a:pPr>
            <a:r>
              <a:rPr dirty="0"/>
              <a:t>	</a:t>
            </a:r>
            <a:r>
              <a:rPr dirty="0" baseline="1543" sz="2700" spc="-7" b="1">
                <a:latin typeface="Arial"/>
                <a:cs typeface="Arial"/>
              </a:rPr>
              <a:t>A</a:t>
            </a:r>
            <a:r>
              <a:rPr dirty="0" baseline="-20833" sz="1800" spc="-7" b="1">
                <a:latin typeface="Arial"/>
                <a:cs typeface="Arial"/>
              </a:rPr>
              <a:t>k </a:t>
            </a:r>
            <a:r>
              <a:rPr dirty="0" baseline="1543" sz="2700" b="1">
                <a:latin typeface="Arial"/>
                <a:cs typeface="Arial"/>
              </a:rPr>
              <a:t>sequence </a:t>
            </a:r>
            <a:r>
              <a:rPr dirty="0" baseline="1543" sz="2700" spc="-7" b="1">
                <a:latin typeface="Arial"/>
                <a:cs typeface="Arial"/>
              </a:rPr>
              <a:t>(</a:t>
            </a:r>
            <a:r>
              <a:rPr dirty="0" baseline="1543" sz="2700" spc="-7" b="1">
                <a:solidFill>
                  <a:srgbClr val="A50021"/>
                </a:solidFill>
                <a:latin typeface="Arial"/>
                <a:cs typeface="Arial"/>
              </a:rPr>
              <a:t>in-phase </a:t>
            </a:r>
            <a:r>
              <a:rPr dirty="0" baseline="1543" sz="2700" b="1">
                <a:solidFill>
                  <a:srgbClr val="A50021"/>
                </a:solidFill>
                <a:latin typeface="Arial"/>
                <a:cs typeface="Arial"/>
              </a:rPr>
              <a:t>comp.</a:t>
            </a:r>
            <a:r>
              <a:rPr dirty="0" baseline="1543" sz="2700" b="1">
                <a:latin typeface="Arial"/>
                <a:cs typeface="Arial"/>
              </a:rPr>
              <a:t>) </a:t>
            </a:r>
            <a:r>
              <a:rPr dirty="0" baseline="1543" sz="2700" spc="-7" b="1">
                <a:latin typeface="Arial"/>
                <a:cs typeface="Arial"/>
              </a:rPr>
              <a:t>is modulated by </a:t>
            </a:r>
            <a:r>
              <a:rPr dirty="0" sz="2150" spc="5">
                <a:latin typeface="Arial"/>
                <a:cs typeface="Arial"/>
              </a:rPr>
              <a:t>cos(2</a:t>
            </a:r>
            <a:r>
              <a:rPr dirty="0" sz="2150" spc="5">
                <a:latin typeface="Times New Roman"/>
                <a:cs typeface="Times New Roman"/>
              </a:rPr>
              <a:t>π</a:t>
            </a:r>
            <a:r>
              <a:rPr dirty="0" sz="2150" spc="5">
                <a:latin typeface="Arial"/>
                <a:cs typeface="Arial"/>
              </a:rPr>
              <a:t>f</a:t>
            </a:r>
            <a:r>
              <a:rPr dirty="0" baseline="-24444" sz="1875" spc="7">
                <a:latin typeface="Arial"/>
                <a:cs typeface="Arial"/>
              </a:rPr>
              <a:t>c </a:t>
            </a:r>
            <a:r>
              <a:rPr dirty="0" sz="2150">
                <a:latin typeface="Arial"/>
                <a:cs typeface="Arial"/>
              </a:rPr>
              <a:t>t)  </a:t>
            </a:r>
            <a:r>
              <a:rPr dirty="0" sz="1800" spc="-5" b="1">
                <a:latin typeface="Arial"/>
                <a:cs typeface="Arial"/>
              </a:rPr>
              <a:t>B</a:t>
            </a:r>
            <a:r>
              <a:rPr dirty="0" baseline="-23148" sz="1800" spc="-7" b="1">
                <a:latin typeface="Arial"/>
                <a:cs typeface="Arial"/>
              </a:rPr>
              <a:t>k </a:t>
            </a:r>
            <a:r>
              <a:rPr dirty="0" sz="1800" b="1">
                <a:latin typeface="Arial"/>
                <a:cs typeface="Arial"/>
              </a:rPr>
              <a:t>sequence </a:t>
            </a:r>
            <a:r>
              <a:rPr dirty="0" sz="1800" spc="-5" b="1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quadrature-phase comp.</a:t>
            </a:r>
            <a:r>
              <a:rPr dirty="0" sz="1800" spc="-5" b="1">
                <a:latin typeface="Arial"/>
                <a:cs typeface="Arial"/>
              </a:rPr>
              <a:t>) </a:t>
            </a:r>
            <a:r>
              <a:rPr dirty="0" sz="1800" b="1">
                <a:latin typeface="Arial"/>
                <a:cs typeface="Arial"/>
              </a:rPr>
              <a:t>is modulated by  </a:t>
            </a:r>
            <a:r>
              <a:rPr dirty="0" sz="2150" spc="5">
                <a:latin typeface="Arial"/>
                <a:cs typeface="Arial"/>
              </a:rPr>
              <a:t>sin(2</a:t>
            </a:r>
            <a:r>
              <a:rPr dirty="0" sz="2150" spc="5">
                <a:latin typeface="Times New Roman"/>
                <a:cs typeface="Times New Roman"/>
              </a:rPr>
              <a:t>π</a:t>
            </a:r>
            <a:r>
              <a:rPr dirty="0" sz="2150" spc="5">
                <a:latin typeface="Arial"/>
                <a:cs typeface="Arial"/>
              </a:rPr>
              <a:t>f</a:t>
            </a:r>
            <a:r>
              <a:rPr dirty="0" baseline="-24444" sz="1875" spc="7">
                <a:latin typeface="Arial"/>
                <a:cs typeface="Arial"/>
              </a:rPr>
              <a:t>c</a:t>
            </a:r>
            <a:r>
              <a:rPr dirty="0" baseline="-24444" sz="1875" spc="-27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t)</a:t>
            </a:r>
            <a:endParaRPr sz="2150">
              <a:latin typeface="Arial"/>
              <a:cs typeface="Arial"/>
            </a:endParaRPr>
          </a:p>
          <a:p>
            <a:pPr marL="224154" marR="497840" indent="-161290">
              <a:lnSpc>
                <a:spcPts val="2160"/>
              </a:lnSpc>
              <a:spcBef>
                <a:spcPts val="1555"/>
              </a:spcBef>
              <a:buSzPct val="77777"/>
              <a:buFont typeface="Symbol"/>
              <a:buChar char=""/>
              <a:tabLst>
                <a:tab pos="244475" algn="l"/>
                <a:tab pos="5412105" algn="l"/>
              </a:tabLst>
            </a:pPr>
            <a:r>
              <a:rPr dirty="0" sz="1800" spc="-5" b="1">
                <a:latin typeface="Arial"/>
                <a:cs typeface="Arial"/>
              </a:rPr>
              <a:t>composite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signal 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baseline="-12919" sz="3225" spc="44">
                <a:latin typeface="Arial"/>
                <a:cs typeface="Arial"/>
              </a:rPr>
              <a:t>A</a:t>
            </a:r>
            <a:r>
              <a:rPr dirty="0" baseline="-46666" sz="1875" spc="44">
                <a:latin typeface="Arial"/>
                <a:cs typeface="Arial"/>
              </a:rPr>
              <a:t>k</a:t>
            </a:r>
            <a:r>
              <a:rPr dirty="0" baseline="-12919" sz="3225" spc="44">
                <a:latin typeface="Arial"/>
                <a:cs typeface="Arial"/>
              </a:rPr>
              <a:t>cos(2</a:t>
            </a:r>
            <a:r>
              <a:rPr dirty="0" baseline="-12919" sz="3225" spc="44">
                <a:latin typeface="Times New Roman"/>
                <a:cs typeface="Times New Roman"/>
              </a:rPr>
              <a:t>π</a:t>
            </a:r>
            <a:r>
              <a:rPr dirty="0" baseline="-12919" sz="3225" spc="44">
                <a:latin typeface="Arial"/>
                <a:cs typeface="Arial"/>
              </a:rPr>
              <a:t>f</a:t>
            </a:r>
            <a:r>
              <a:rPr dirty="0" baseline="-46666" sz="1875" spc="44">
                <a:latin typeface="Arial"/>
                <a:cs typeface="Arial"/>
              </a:rPr>
              <a:t>c</a:t>
            </a:r>
            <a:r>
              <a:rPr dirty="0" baseline="-46666" sz="1875" spc="-254">
                <a:latin typeface="Arial"/>
                <a:cs typeface="Arial"/>
              </a:rPr>
              <a:t> </a:t>
            </a:r>
            <a:r>
              <a:rPr dirty="0" baseline="-12919" sz="3225">
                <a:latin typeface="Arial"/>
                <a:cs typeface="Arial"/>
              </a:rPr>
              <a:t>t)</a:t>
            </a:r>
            <a:r>
              <a:rPr dirty="0" baseline="-12919" sz="3225" spc="-434">
                <a:latin typeface="Arial"/>
                <a:cs typeface="Arial"/>
              </a:rPr>
              <a:t> </a:t>
            </a:r>
            <a:r>
              <a:rPr dirty="0" baseline="-12919" sz="3225" spc="7">
                <a:latin typeface="Symbol"/>
                <a:cs typeface="Symbol"/>
              </a:rPr>
              <a:t></a:t>
            </a:r>
            <a:r>
              <a:rPr dirty="0" baseline="-12919" sz="3225" spc="-382">
                <a:latin typeface="Times New Roman"/>
                <a:cs typeface="Times New Roman"/>
              </a:rPr>
              <a:t> </a:t>
            </a:r>
            <a:r>
              <a:rPr dirty="0" baseline="-12919" sz="3225" spc="37">
                <a:latin typeface="Arial"/>
                <a:cs typeface="Arial"/>
              </a:rPr>
              <a:t>B</a:t>
            </a:r>
            <a:r>
              <a:rPr dirty="0" baseline="-46666" sz="1875" spc="37">
                <a:latin typeface="Arial"/>
                <a:cs typeface="Arial"/>
              </a:rPr>
              <a:t>k</a:t>
            </a:r>
            <a:r>
              <a:rPr dirty="0" baseline="-46666" sz="1875" spc="-307">
                <a:latin typeface="Arial"/>
                <a:cs typeface="Arial"/>
              </a:rPr>
              <a:t> </a:t>
            </a:r>
            <a:r>
              <a:rPr dirty="0" baseline="-12919" sz="3225" spc="7">
                <a:latin typeface="Arial"/>
                <a:cs typeface="Arial"/>
              </a:rPr>
              <a:t>sin(2</a:t>
            </a:r>
            <a:r>
              <a:rPr dirty="0" baseline="-12919" sz="3225" spc="7">
                <a:latin typeface="Times New Roman"/>
                <a:cs typeface="Times New Roman"/>
              </a:rPr>
              <a:t>π</a:t>
            </a:r>
            <a:r>
              <a:rPr dirty="0" baseline="-12919" sz="3225" spc="7">
                <a:latin typeface="Arial"/>
                <a:cs typeface="Arial"/>
              </a:rPr>
              <a:t>f</a:t>
            </a:r>
            <a:r>
              <a:rPr dirty="0" baseline="-46666" sz="1875" spc="7">
                <a:latin typeface="Arial"/>
                <a:cs typeface="Arial"/>
              </a:rPr>
              <a:t>c</a:t>
            </a:r>
            <a:r>
              <a:rPr dirty="0" baseline="-46666" sz="1875" spc="-254">
                <a:latin typeface="Arial"/>
                <a:cs typeface="Arial"/>
              </a:rPr>
              <a:t> </a:t>
            </a:r>
            <a:r>
              <a:rPr dirty="0" baseline="-12919" sz="3225">
                <a:latin typeface="Arial"/>
                <a:cs typeface="Arial"/>
              </a:rPr>
              <a:t>t)	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sent  through 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15873" y="7016750"/>
            <a:ext cx="3562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data rate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>
                <a:latin typeface="Arial"/>
                <a:cs typeface="Arial"/>
              </a:rPr>
              <a:t>2 </a:t>
            </a:r>
            <a:r>
              <a:rPr dirty="0" sz="1800" b="1">
                <a:latin typeface="Arial"/>
                <a:cs typeface="Arial"/>
              </a:rPr>
              <a:t>bits per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bit-interval!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70098" y="5285991"/>
            <a:ext cx="24384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0" i="1">
                <a:latin typeface="Arial"/>
                <a:cs typeface="Arial"/>
              </a:rPr>
              <a:t>A</a:t>
            </a:r>
            <a:r>
              <a:rPr dirty="0" baseline="-22875" sz="1275" spc="15" i="1">
                <a:latin typeface="Arial"/>
                <a:cs typeface="Arial"/>
              </a:rPr>
              <a:t>k</a:t>
            </a:r>
            <a:endParaRPr baseline="-22875" sz="1275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37509" y="5309108"/>
            <a:ext cx="550545" cy="271145"/>
            <a:chOff x="3437509" y="5309108"/>
            <a:chExt cx="550545" cy="271145"/>
          </a:xfrm>
        </p:grpSpPr>
        <p:sp>
          <p:nvSpPr>
            <p:cNvPr id="47" name="object 47"/>
            <p:cNvSpPr/>
            <p:nvPr/>
          </p:nvSpPr>
          <p:spPr>
            <a:xfrm>
              <a:off x="3438144" y="5410962"/>
              <a:ext cx="262890" cy="51435"/>
            </a:xfrm>
            <a:custGeom>
              <a:avLst/>
              <a:gdLst/>
              <a:ahLst/>
              <a:cxnLst/>
              <a:rect l="l" t="t" r="r" b="b"/>
              <a:pathLst>
                <a:path w="262889" h="51435">
                  <a:moveTo>
                    <a:pt x="220979" y="33527"/>
                  </a:moveTo>
                  <a:lnTo>
                    <a:pt x="220979" y="17525"/>
                  </a:lnTo>
                  <a:lnTo>
                    <a:pt x="0" y="17525"/>
                  </a:lnTo>
                  <a:lnTo>
                    <a:pt x="0" y="33527"/>
                  </a:lnTo>
                  <a:lnTo>
                    <a:pt x="220979" y="33527"/>
                  </a:lnTo>
                  <a:close/>
                </a:path>
                <a:path w="262889" h="51435">
                  <a:moveTo>
                    <a:pt x="262889" y="25146"/>
                  </a:moveTo>
                  <a:lnTo>
                    <a:pt x="211835" y="0"/>
                  </a:lnTo>
                  <a:lnTo>
                    <a:pt x="211835" y="17525"/>
                  </a:lnTo>
                  <a:lnTo>
                    <a:pt x="220979" y="17525"/>
                  </a:lnTo>
                  <a:lnTo>
                    <a:pt x="220979" y="46413"/>
                  </a:lnTo>
                  <a:lnTo>
                    <a:pt x="262889" y="25146"/>
                  </a:lnTo>
                  <a:close/>
                </a:path>
                <a:path w="262889" h="51435">
                  <a:moveTo>
                    <a:pt x="220979" y="46413"/>
                  </a:moveTo>
                  <a:lnTo>
                    <a:pt x="220979" y="33527"/>
                  </a:lnTo>
                  <a:lnTo>
                    <a:pt x="211835" y="33527"/>
                  </a:lnTo>
                  <a:lnTo>
                    <a:pt x="211835" y="51053"/>
                  </a:lnTo>
                  <a:lnTo>
                    <a:pt x="220979" y="46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438144" y="5410962"/>
              <a:ext cx="262890" cy="51435"/>
            </a:xfrm>
            <a:custGeom>
              <a:avLst/>
              <a:gdLst/>
              <a:ahLst/>
              <a:cxnLst/>
              <a:rect l="l" t="t" r="r" b="b"/>
              <a:pathLst>
                <a:path w="262889" h="51435">
                  <a:moveTo>
                    <a:pt x="0" y="33527"/>
                  </a:moveTo>
                  <a:lnTo>
                    <a:pt x="0" y="17525"/>
                  </a:lnTo>
                  <a:lnTo>
                    <a:pt x="220979" y="17525"/>
                  </a:lnTo>
                  <a:lnTo>
                    <a:pt x="220979" y="33527"/>
                  </a:lnTo>
                  <a:lnTo>
                    <a:pt x="0" y="33527"/>
                  </a:lnTo>
                  <a:close/>
                </a:path>
                <a:path w="262889" h="51435">
                  <a:moveTo>
                    <a:pt x="211835" y="0"/>
                  </a:moveTo>
                  <a:lnTo>
                    <a:pt x="262889" y="25146"/>
                  </a:lnTo>
                  <a:lnTo>
                    <a:pt x="211835" y="51053"/>
                  </a:lnTo>
                  <a:lnTo>
                    <a:pt x="2118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36570" y="5317998"/>
              <a:ext cx="242249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36570" y="5317998"/>
              <a:ext cx="242570" cy="253365"/>
            </a:xfrm>
            <a:custGeom>
              <a:avLst/>
              <a:gdLst/>
              <a:ahLst/>
              <a:cxnLst/>
              <a:rect l="l" t="t" r="r" b="b"/>
              <a:pathLst>
                <a:path w="242570" h="253364">
                  <a:moveTo>
                    <a:pt x="120673" y="0"/>
                  </a:moveTo>
                  <a:lnTo>
                    <a:pt x="80456" y="7295"/>
                  </a:lnTo>
                  <a:lnTo>
                    <a:pt x="24145" y="48223"/>
                  </a:lnTo>
                  <a:lnTo>
                    <a:pt x="4" y="110169"/>
                  </a:lnTo>
                  <a:lnTo>
                    <a:pt x="0" y="143739"/>
                  </a:lnTo>
                  <a:lnTo>
                    <a:pt x="8040" y="176221"/>
                  </a:lnTo>
                  <a:lnTo>
                    <a:pt x="24127" y="205501"/>
                  </a:lnTo>
                  <a:lnTo>
                    <a:pt x="48261" y="229464"/>
                  </a:lnTo>
                  <a:lnTo>
                    <a:pt x="80443" y="245996"/>
                  </a:lnTo>
                  <a:lnTo>
                    <a:pt x="120673" y="252984"/>
                  </a:lnTo>
                  <a:lnTo>
                    <a:pt x="161158" y="246324"/>
                  </a:lnTo>
                  <a:lnTo>
                    <a:pt x="217876" y="205958"/>
                  </a:lnTo>
                  <a:lnTo>
                    <a:pt x="242225" y="143899"/>
                  </a:lnTo>
                  <a:lnTo>
                    <a:pt x="242249" y="110123"/>
                  </a:lnTo>
                  <a:lnTo>
                    <a:pt x="234167" y="77390"/>
                  </a:lnTo>
                  <a:lnTo>
                    <a:pt x="217973" y="47856"/>
                  </a:lnTo>
                  <a:lnTo>
                    <a:pt x="193662" y="23676"/>
                  </a:lnTo>
                  <a:lnTo>
                    <a:pt x="161231" y="7005"/>
                  </a:lnTo>
                  <a:lnTo>
                    <a:pt x="120673" y="0"/>
                  </a:lnTo>
                </a:path>
              </a:pathLst>
            </a:custGeom>
            <a:ln w="17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798823" y="526775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44671" y="5418963"/>
            <a:ext cx="450850" cy="381000"/>
            <a:chOff x="3844671" y="5418963"/>
            <a:chExt cx="450850" cy="381000"/>
          </a:xfrm>
        </p:grpSpPr>
        <p:sp>
          <p:nvSpPr>
            <p:cNvPr id="53" name="object 53"/>
            <p:cNvSpPr/>
            <p:nvPr/>
          </p:nvSpPr>
          <p:spPr>
            <a:xfrm>
              <a:off x="4030980" y="5419344"/>
              <a:ext cx="264160" cy="50800"/>
            </a:xfrm>
            <a:custGeom>
              <a:avLst/>
              <a:gdLst/>
              <a:ahLst/>
              <a:cxnLst/>
              <a:rect l="l" t="t" r="r" b="b"/>
              <a:pathLst>
                <a:path w="264160" h="50800">
                  <a:moveTo>
                    <a:pt x="220979" y="34289"/>
                  </a:moveTo>
                  <a:lnTo>
                    <a:pt x="220979" y="16763"/>
                  </a:lnTo>
                  <a:lnTo>
                    <a:pt x="0" y="16763"/>
                  </a:lnTo>
                  <a:lnTo>
                    <a:pt x="0" y="34289"/>
                  </a:lnTo>
                  <a:lnTo>
                    <a:pt x="220979" y="34289"/>
                  </a:lnTo>
                  <a:close/>
                </a:path>
                <a:path w="264160" h="50800">
                  <a:moveTo>
                    <a:pt x="263652" y="25145"/>
                  </a:moveTo>
                  <a:lnTo>
                    <a:pt x="212598" y="0"/>
                  </a:lnTo>
                  <a:lnTo>
                    <a:pt x="212598" y="16763"/>
                  </a:lnTo>
                  <a:lnTo>
                    <a:pt x="220979" y="16763"/>
                  </a:lnTo>
                  <a:lnTo>
                    <a:pt x="220979" y="46163"/>
                  </a:lnTo>
                  <a:lnTo>
                    <a:pt x="263652" y="25145"/>
                  </a:lnTo>
                  <a:close/>
                </a:path>
                <a:path w="264160" h="50800">
                  <a:moveTo>
                    <a:pt x="220979" y="46163"/>
                  </a:moveTo>
                  <a:lnTo>
                    <a:pt x="220979" y="34289"/>
                  </a:lnTo>
                  <a:lnTo>
                    <a:pt x="212598" y="34289"/>
                  </a:lnTo>
                  <a:lnTo>
                    <a:pt x="212598" y="50291"/>
                  </a:lnTo>
                  <a:lnTo>
                    <a:pt x="220979" y="46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030980" y="5419344"/>
              <a:ext cx="264160" cy="50800"/>
            </a:xfrm>
            <a:custGeom>
              <a:avLst/>
              <a:gdLst/>
              <a:ahLst/>
              <a:cxnLst/>
              <a:rect l="l" t="t" r="r" b="b"/>
              <a:pathLst>
                <a:path w="264160" h="50800">
                  <a:moveTo>
                    <a:pt x="0" y="34289"/>
                  </a:moveTo>
                  <a:lnTo>
                    <a:pt x="0" y="16763"/>
                  </a:lnTo>
                  <a:lnTo>
                    <a:pt x="220979" y="16763"/>
                  </a:lnTo>
                  <a:lnTo>
                    <a:pt x="220979" y="34289"/>
                  </a:lnTo>
                  <a:lnTo>
                    <a:pt x="0" y="34289"/>
                  </a:lnTo>
                  <a:close/>
                </a:path>
                <a:path w="264160" h="50800">
                  <a:moveTo>
                    <a:pt x="212598" y="0"/>
                  </a:moveTo>
                  <a:lnTo>
                    <a:pt x="263652" y="25145"/>
                  </a:lnTo>
                  <a:lnTo>
                    <a:pt x="212598" y="50291"/>
                  </a:lnTo>
                  <a:lnTo>
                    <a:pt x="2125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845052" y="5570982"/>
              <a:ext cx="51435" cy="228600"/>
            </a:xfrm>
            <a:custGeom>
              <a:avLst/>
              <a:gdLst/>
              <a:ahLst/>
              <a:cxnLst/>
              <a:rect l="l" t="t" r="r" b="b"/>
              <a:pathLst>
                <a:path w="51435" h="228600">
                  <a:moveTo>
                    <a:pt x="51053" y="51053"/>
                  </a:moveTo>
                  <a:lnTo>
                    <a:pt x="25146" y="0"/>
                  </a:lnTo>
                  <a:lnTo>
                    <a:pt x="0" y="51053"/>
                  </a:lnTo>
                  <a:lnTo>
                    <a:pt x="17525" y="51053"/>
                  </a:lnTo>
                  <a:lnTo>
                    <a:pt x="17525" y="42672"/>
                  </a:lnTo>
                  <a:lnTo>
                    <a:pt x="33527" y="42672"/>
                  </a:lnTo>
                  <a:lnTo>
                    <a:pt x="33527" y="51053"/>
                  </a:lnTo>
                  <a:lnTo>
                    <a:pt x="51053" y="51053"/>
                  </a:lnTo>
                  <a:close/>
                </a:path>
                <a:path w="51435" h="228600">
                  <a:moveTo>
                    <a:pt x="33527" y="51053"/>
                  </a:moveTo>
                  <a:lnTo>
                    <a:pt x="33527" y="42672"/>
                  </a:lnTo>
                  <a:lnTo>
                    <a:pt x="17525" y="42672"/>
                  </a:lnTo>
                  <a:lnTo>
                    <a:pt x="17525" y="51053"/>
                  </a:lnTo>
                  <a:lnTo>
                    <a:pt x="33527" y="51053"/>
                  </a:lnTo>
                  <a:close/>
                </a:path>
                <a:path w="51435" h="228600">
                  <a:moveTo>
                    <a:pt x="33527" y="228600"/>
                  </a:moveTo>
                  <a:lnTo>
                    <a:pt x="33527" y="51053"/>
                  </a:lnTo>
                  <a:lnTo>
                    <a:pt x="17525" y="51053"/>
                  </a:lnTo>
                  <a:lnTo>
                    <a:pt x="17525" y="228600"/>
                  </a:lnTo>
                  <a:lnTo>
                    <a:pt x="33527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45052" y="5570982"/>
              <a:ext cx="51435" cy="228600"/>
            </a:xfrm>
            <a:custGeom>
              <a:avLst/>
              <a:gdLst/>
              <a:ahLst/>
              <a:cxnLst/>
              <a:rect l="l" t="t" r="r" b="b"/>
              <a:pathLst>
                <a:path w="51435" h="228600">
                  <a:moveTo>
                    <a:pt x="17525" y="228600"/>
                  </a:moveTo>
                  <a:lnTo>
                    <a:pt x="17525" y="42672"/>
                  </a:lnTo>
                  <a:lnTo>
                    <a:pt x="33527" y="42672"/>
                  </a:lnTo>
                  <a:lnTo>
                    <a:pt x="33527" y="228600"/>
                  </a:lnTo>
                  <a:lnTo>
                    <a:pt x="17525" y="228600"/>
                  </a:lnTo>
                  <a:close/>
                </a:path>
                <a:path w="51435" h="228600">
                  <a:moveTo>
                    <a:pt x="0" y="51053"/>
                  </a:moveTo>
                  <a:lnTo>
                    <a:pt x="25146" y="0"/>
                  </a:lnTo>
                  <a:lnTo>
                    <a:pt x="51053" y="51053"/>
                  </a:lnTo>
                  <a:lnTo>
                    <a:pt x="0" y="510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578352" y="5785863"/>
            <a:ext cx="78803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0">
                <a:latin typeface="Arial"/>
                <a:cs typeface="Arial"/>
              </a:rPr>
              <a:t>cos(2</a:t>
            </a:r>
            <a:r>
              <a:rPr dirty="0" sz="1300" spc="10">
                <a:latin typeface="Symbol"/>
                <a:cs typeface="Symbol"/>
              </a:rPr>
              <a:t></a:t>
            </a:r>
            <a:r>
              <a:rPr dirty="0" sz="1300" spc="10" i="1">
                <a:latin typeface="Arial"/>
                <a:cs typeface="Arial"/>
              </a:rPr>
              <a:t>f</a:t>
            </a:r>
            <a:r>
              <a:rPr dirty="0" baseline="-22875" sz="1275" spc="15" i="1">
                <a:latin typeface="Arial"/>
                <a:cs typeface="Arial"/>
              </a:rPr>
              <a:t>c</a:t>
            </a:r>
            <a:r>
              <a:rPr dirty="0" sz="1300" spc="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16568" y="5337051"/>
            <a:ext cx="149161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0" i="1">
                <a:latin typeface="Arial"/>
                <a:cs typeface="Arial"/>
              </a:rPr>
              <a:t>Y</a:t>
            </a:r>
            <a:r>
              <a:rPr dirty="0" baseline="-22875" sz="1275" spc="15" i="1">
                <a:latin typeface="Arial"/>
                <a:cs typeface="Arial"/>
              </a:rPr>
              <a:t>i</a:t>
            </a:r>
            <a:r>
              <a:rPr dirty="0" sz="1300" spc="10" i="1">
                <a:latin typeface="Arial"/>
                <a:cs typeface="Arial"/>
              </a:rPr>
              <a:t>(t) </a:t>
            </a:r>
            <a:r>
              <a:rPr dirty="0" sz="1300" spc="15">
                <a:latin typeface="Arial"/>
                <a:cs typeface="Arial"/>
              </a:rPr>
              <a:t>= </a:t>
            </a:r>
            <a:r>
              <a:rPr dirty="0" sz="1300" spc="10" i="1">
                <a:latin typeface="Arial"/>
                <a:cs typeface="Arial"/>
              </a:rPr>
              <a:t>A</a:t>
            </a:r>
            <a:r>
              <a:rPr dirty="0" baseline="-22875" sz="1275" spc="15" i="1">
                <a:latin typeface="Arial"/>
                <a:cs typeface="Arial"/>
              </a:rPr>
              <a:t>k</a:t>
            </a:r>
            <a:r>
              <a:rPr dirty="0" baseline="-22875" sz="1275" spc="67" i="1">
                <a:latin typeface="Arial"/>
                <a:cs typeface="Arial"/>
              </a:rPr>
              <a:t> </a:t>
            </a:r>
            <a:r>
              <a:rPr dirty="0" sz="1300" spc="10">
                <a:latin typeface="Arial"/>
                <a:cs typeface="Arial"/>
              </a:rPr>
              <a:t>cos(2</a:t>
            </a:r>
            <a:r>
              <a:rPr dirty="0" sz="1300" spc="10">
                <a:latin typeface="Symbol"/>
                <a:cs typeface="Symbol"/>
              </a:rPr>
              <a:t></a:t>
            </a:r>
            <a:r>
              <a:rPr dirty="0" sz="1300" spc="10" i="1">
                <a:latin typeface="Arial"/>
                <a:cs typeface="Arial"/>
              </a:rPr>
              <a:t>f</a:t>
            </a:r>
            <a:r>
              <a:rPr dirty="0" baseline="-22875" sz="1275" spc="15" i="1">
                <a:latin typeface="Arial"/>
                <a:cs typeface="Arial"/>
              </a:rPr>
              <a:t>c</a:t>
            </a:r>
            <a:r>
              <a:rPr dirty="0" sz="1300" spc="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95500" y="6249154"/>
            <a:ext cx="13843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i="1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08273" y="6351687"/>
            <a:ext cx="806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i="1">
                <a:latin typeface="Arial"/>
                <a:cs typeface="Arial"/>
              </a:rPr>
              <a:t>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463416" y="6232652"/>
            <a:ext cx="550545" cy="271780"/>
            <a:chOff x="3463416" y="6232652"/>
            <a:chExt cx="550545" cy="271780"/>
          </a:xfrm>
        </p:grpSpPr>
        <p:sp>
          <p:nvSpPr>
            <p:cNvPr id="62" name="object 62"/>
            <p:cNvSpPr/>
            <p:nvPr/>
          </p:nvSpPr>
          <p:spPr>
            <a:xfrm>
              <a:off x="3464051" y="6334506"/>
              <a:ext cx="262255" cy="50800"/>
            </a:xfrm>
            <a:custGeom>
              <a:avLst/>
              <a:gdLst/>
              <a:ahLst/>
              <a:cxnLst/>
              <a:rect l="l" t="t" r="r" b="b"/>
              <a:pathLst>
                <a:path w="262254" h="50800">
                  <a:moveTo>
                    <a:pt x="220217" y="34290"/>
                  </a:moveTo>
                  <a:lnTo>
                    <a:pt x="220217" y="16764"/>
                  </a:lnTo>
                  <a:lnTo>
                    <a:pt x="0" y="16764"/>
                  </a:lnTo>
                  <a:lnTo>
                    <a:pt x="0" y="34290"/>
                  </a:lnTo>
                  <a:lnTo>
                    <a:pt x="220217" y="34290"/>
                  </a:lnTo>
                  <a:close/>
                </a:path>
                <a:path w="262254" h="50800">
                  <a:moveTo>
                    <a:pt x="262127" y="25146"/>
                  </a:moveTo>
                  <a:lnTo>
                    <a:pt x="211074" y="0"/>
                  </a:lnTo>
                  <a:lnTo>
                    <a:pt x="211074" y="16764"/>
                  </a:lnTo>
                  <a:lnTo>
                    <a:pt x="220217" y="16764"/>
                  </a:lnTo>
                  <a:lnTo>
                    <a:pt x="220217" y="45788"/>
                  </a:lnTo>
                  <a:lnTo>
                    <a:pt x="262127" y="25146"/>
                  </a:lnTo>
                  <a:close/>
                </a:path>
                <a:path w="262254" h="50800">
                  <a:moveTo>
                    <a:pt x="220217" y="45788"/>
                  </a:moveTo>
                  <a:lnTo>
                    <a:pt x="220217" y="34290"/>
                  </a:lnTo>
                  <a:lnTo>
                    <a:pt x="211074" y="34290"/>
                  </a:lnTo>
                  <a:lnTo>
                    <a:pt x="211074" y="50292"/>
                  </a:lnTo>
                  <a:lnTo>
                    <a:pt x="220217" y="45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464051" y="6334506"/>
              <a:ext cx="262255" cy="50800"/>
            </a:xfrm>
            <a:custGeom>
              <a:avLst/>
              <a:gdLst/>
              <a:ahLst/>
              <a:cxnLst/>
              <a:rect l="l" t="t" r="r" b="b"/>
              <a:pathLst>
                <a:path w="262254" h="50800">
                  <a:moveTo>
                    <a:pt x="0" y="34290"/>
                  </a:moveTo>
                  <a:lnTo>
                    <a:pt x="0" y="16764"/>
                  </a:lnTo>
                  <a:lnTo>
                    <a:pt x="220217" y="16764"/>
                  </a:lnTo>
                  <a:lnTo>
                    <a:pt x="220217" y="34290"/>
                  </a:lnTo>
                  <a:lnTo>
                    <a:pt x="0" y="34290"/>
                  </a:lnTo>
                  <a:close/>
                </a:path>
                <a:path w="262254" h="50800">
                  <a:moveTo>
                    <a:pt x="211074" y="0"/>
                  </a:moveTo>
                  <a:lnTo>
                    <a:pt x="262127" y="25146"/>
                  </a:lnTo>
                  <a:lnTo>
                    <a:pt x="211074" y="50292"/>
                  </a:lnTo>
                  <a:lnTo>
                    <a:pt x="2110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761669" y="6241542"/>
              <a:ext cx="242822" cy="253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761669" y="6241542"/>
              <a:ext cx="243204" cy="254000"/>
            </a:xfrm>
            <a:custGeom>
              <a:avLst/>
              <a:gdLst/>
              <a:ahLst/>
              <a:cxnLst/>
              <a:rect l="l" t="t" r="r" b="b"/>
              <a:pathLst>
                <a:path w="243204" h="254000">
                  <a:moveTo>
                    <a:pt x="120720" y="0"/>
                  </a:moveTo>
                  <a:lnTo>
                    <a:pt x="80531" y="7474"/>
                  </a:lnTo>
                  <a:lnTo>
                    <a:pt x="24218" y="48337"/>
                  </a:lnTo>
                  <a:lnTo>
                    <a:pt x="30" y="109956"/>
                  </a:lnTo>
                  <a:lnTo>
                    <a:pt x="0" y="143373"/>
                  </a:lnTo>
                  <a:lnTo>
                    <a:pt x="8019" y="175770"/>
                  </a:lnTo>
                  <a:lnTo>
                    <a:pt x="24094" y="205075"/>
                  </a:lnTo>
                  <a:lnTo>
                    <a:pt x="48232" y="229220"/>
                  </a:lnTo>
                  <a:lnTo>
                    <a:pt x="80438" y="246133"/>
                  </a:lnTo>
                  <a:lnTo>
                    <a:pt x="120720" y="253746"/>
                  </a:lnTo>
                  <a:lnTo>
                    <a:pt x="161483" y="246448"/>
                  </a:lnTo>
                  <a:lnTo>
                    <a:pt x="194066" y="229657"/>
                  </a:lnTo>
                  <a:lnTo>
                    <a:pt x="218477" y="205485"/>
                  </a:lnTo>
                  <a:lnTo>
                    <a:pt x="234726" y="176046"/>
                  </a:lnTo>
                  <a:lnTo>
                    <a:pt x="242822" y="143453"/>
                  </a:lnTo>
                  <a:lnTo>
                    <a:pt x="242775" y="109819"/>
                  </a:lnTo>
                  <a:lnTo>
                    <a:pt x="218288" y="47882"/>
                  </a:lnTo>
                  <a:lnTo>
                    <a:pt x="161342" y="7139"/>
                  </a:lnTo>
                  <a:lnTo>
                    <a:pt x="120720" y="0"/>
                  </a:lnTo>
                </a:path>
              </a:pathLst>
            </a:custGeom>
            <a:ln w="17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3823970" y="619129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869816" y="6343269"/>
            <a:ext cx="450850" cy="381000"/>
            <a:chOff x="3869816" y="6343269"/>
            <a:chExt cx="450850" cy="381000"/>
          </a:xfrm>
        </p:grpSpPr>
        <p:sp>
          <p:nvSpPr>
            <p:cNvPr id="68" name="object 68"/>
            <p:cNvSpPr/>
            <p:nvPr/>
          </p:nvSpPr>
          <p:spPr>
            <a:xfrm>
              <a:off x="4056125" y="6343650"/>
              <a:ext cx="264160" cy="50800"/>
            </a:xfrm>
            <a:custGeom>
              <a:avLst/>
              <a:gdLst/>
              <a:ahLst/>
              <a:cxnLst/>
              <a:rect l="l" t="t" r="r" b="b"/>
              <a:pathLst>
                <a:path w="264160" h="50800">
                  <a:moveTo>
                    <a:pt x="220979" y="32765"/>
                  </a:moveTo>
                  <a:lnTo>
                    <a:pt x="220979" y="16001"/>
                  </a:lnTo>
                  <a:lnTo>
                    <a:pt x="0" y="16001"/>
                  </a:lnTo>
                  <a:lnTo>
                    <a:pt x="0" y="32765"/>
                  </a:lnTo>
                  <a:lnTo>
                    <a:pt x="220979" y="32765"/>
                  </a:lnTo>
                  <a:close/>
                </a:path>
                <a:path w="264160" h="50800">
                  <a:moveTo>
                    <a:pt x="263651" y="25146"/>
                  </a:moveTo>
                  <a:lnTo>
                    <a:pt x="212598" y="0"/>
                  </a:lnTo>
                  <a:lnTo>
                    <a:pt x="212598" y="16001"/>
                  </a:lnTo>
                  <a:lnTo>
                    <a:pt x="220979" y="16001"/>
                  </a:lnTo>
                  <a:lnTo>
                    <a:pt x="220979" y="46163"/>
                  </a:lnTo>
                  <a:lnTo>
                    <a:pt x="263651" y="25146"/>
                  </a:lnTo>
                  <a:close/>
                </a:path>
                <a:path w="264160" h="50800">
                  <a:moveTo>
                    <a:pt x="220979" y="46163"/>
                  </a:moveTo>
                  <a:lnTo>
                    <a:pt x="220979" y="32765"/>
                  </a:lnTo>
                  <a:lnTo>
                    <a:pt x="212598" y="32765"/>
                  </a:lnTo>
                  <a:lnTo>
                    <a:pt x="212598" y="50291"/>
                  </a:lnTo>
                  <a:lnTo>
                    <a:pt x="220979" y="46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056125" y="6343650"/>
              <a:ext cx="264160" cy="50800"/>
            </a:xfrm>
            <a:custGeom>
              <a:avLst/>
              <a:gdLst/>
              <a:ahLst/>
              <a:cxnLst/>
              <a:rect l="l" t="t" r="r" b="b"/>
              <a:pathLst>
                <a:path w="264160" h="50800">
                  <a:moveTo>
                    <a:pt x="0" y="32765"/>
                  </a:moveTo>
                  <a:lnTo>
                    <a:pt x="0" y="16001"/>
                  </a:lnTo>
                  <a:lnTo>
                    <a:pt x="220979" y="16001"/>
                  </a:lnTo>
                  <a:lnTo>
                    <a:pt x="220979" y="32765"/>
                  </a:lnTo>
                  <a:lnTo>
                    <a:pt x="0" y="32765"/>
                  </a:lnTo>
                  <a:close/>
                </a:path>
                <a:path w="264160" h="50800">
                  <a:moveTo>
                    <a:pt x="212598" y="0"/>
                  </a:moveTo>
                  <a:lnTo>
                    <a:pt x="263651" y="25146"/>
                  </a:lnTo>
                  <a:lnTo>
                    <a:pt x="212598" y="50291"/>
                  </a:lnTo>
                  <a:lnTo>
                    <a:pt x="2125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870197" y="6495288"/>
              <a:ext cx="51435" cy="228600"/>
            </a:xfrm>
            <a:custGeom>
              <a:avLst/>
              <a:gdLst/>
              <a:ahLst/>
              <a:cxnLst/>
              <a:rect l="l" t="t" r="r" b="b"/>
              <a:pathLst>
                <a:path w="51435" h="228600">
                  <a:moveTo>
                    <a:pt x="51053" y="51054"/>
                  </a:moveTo>
                  <a:lnTo>
                    <a:pt x="25907" y="0"/>
                  </a:lnTo>
                  <a:lnTo>
                    <a:pt x="0" y="51054"/>
                  </a:lnTo>
                  <a:lnTo>
                    <a:pt x="17525" y="51054"/>
                  </a:lnTo>
                  <a:lnTo>
                    <a:pt x="17525" y="42672"/>
                  </a:lnTo>
                  <a:lnTo>
                    <a:pt x="33527" y="42672"/>
                  </a:lnTo>
                  <a:lnTo>
                    <a:pt x="33527" y="51054"/>
                  </a:lnTo>
                  <a:lnTo>
                    <a:pt x="51053" y="51054"/>
                  </a:lnTo>
                  <a:close/>
                </a:path>
                <a:path w="51435" h="228600">
                  <a:moveTo>
                    <a:pt x="33527" y="51054"/>
                  </a:moveTo>
                  <a:lnTo>
                    <a:pt x="33527" y="42672"/>
                  </a:lnTo>
                  <a:lnTo>
                    <a:pt x="17525" y="42672"/>
                  </a:lnTo>
                  <a:lnTo>
                    <a:pt x="17525" y="51054"/>
                  </a:lnTo>
                  <a:lnTo>
                    <a:pt x="33527" y="51054"/>
                  </a:lnTo>
                  <a:close/>
                </a:path>
                <a:path w="51435" h="228600">
                  <a:moveTo>
                    <a:pt x="33527" y="228600"/>
                  </a:moveTo>
                  <a:lnTo>
                    <a:pt x="33527" y="51054"/>
                  </a:lnTo>
                  <a:lnTo>
                    <a:pt x="17525" y="51054"/>
                  </a:lnTo>
                  <a:lnTo>
                    <a:pt x="17525" y="228600"/>
                  </a:lnTo>
                  <a:lnTo>
                    <a:pt x="33527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70197" y="6495288"/>
              <a:ext cx="51435" cy="228600"/>
            </a:xfrm>
            <a:custGeom>
              <a:avLst/>
              <a:gdLst/>
              <a:ahLst/>
              <a:cxnLst/>
              <a:rect l="l" t="t" r="r" b="b"/>
              <a:pathLst>
                <a:path w="51435" h="228600">
                  <a:moveTo>
                    <a:pt x="17525" y="228600"/>
                  </a:moveTo>
                  <a:lnTo>
                    <a:pt x="17525" y="42672"/>
                  </a:lnTo>
                  <a:lnTo>
                    <a:pt x="33527" y="42672"/>
                  </a:lnTo>
                  <a:lnTo>
                    <a:pt x="33527" y="228600"/>
                  </a:lnTo>
                  <a:lnTo>
                    <a:pt x="17525" y="228600"/>
                  </a:lnTo>
                  <a:close/>
                </a:path>
                <a:path w="51435" h="228600">
                  <a:moveTo>
                    <a:pt x="0" y="51054"/>
                  </a:moveTo>
                  <a:lnTo>
                    <a:pt x="25907" y="0"/>
                  </a:lnTo>
                  <a:lnTo>
                    <a:pt x="51053" y="51054"/>
                  </a:lnTo>
                  <a:lnTo>
                    <a:pt x="0" y="510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913888" y="6630975"/>
            <a:ext cx="1463040" cy="6858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r" marR="62230">
              <a:lnSpc>
                <a:spcPct val="100000"/>
              </a:lnSpc>
              <a:spcBef>
                <a:spcPts val="745"/>
              </a:spcBef>
            </a:pPr>
            <a:r>
              <a:rPr dirty="0" sz="1300" spc="10">
                <a:latin typeface="Arial"/>
                <a:cs typeface="Arial"/>
              </a:rPr>
              <a:t>sin</a:t>
            </a:r>
            <a:r>
              <a:rPr dirty="0" sz="1300">
                <a:latin typeface="Arial"/>
                <a:cs typeface="Arial"/>
              </a:rPr>
              <a:t>(</a:t>
            </a:r>
            <a:r>
              <a:rPr dirty="0" sz="1300" spc="15">
                <a:latin typeface="Arial"/>
                <a:cs typeface="Arial"/>
              </a:rPr>
              <a:t>2</a:t>
            </a:r>
            <a:r>
              <a:rPr dirty="0" sz="1300" spc="20">
                <a:latin typeface="Symbol"/>
                <a:cs typeface="Symbol"/>
              </a:rPr>
              <a:t></a:t>
            </a:r>
            <a:r>
              <a:rPr dirty="0" sz="1300" i="1">
                <a:latin typeface="Arial"/>
                <a:cs typeface="Arial"/>
              </a:rPr>
              <a:t>f</a:t>
            </a:r>
            <a:r>
              <a:rPr dirty="0" baseline="-22875" sz="1275" spc="7" i="1">
                <a:latin typeface="Arial"/>
                <a:cs typeface="Arial"/>
              </a:rPr>
              <a:t>c</a:t>
            </a:r>
            <a:r>
              <a:rPr dirty="0" sz="1300" spc="-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 algn="r" marL="180975" marR="30480" indent="-180975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809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advantag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42466" y="6252209"/>
            <a:ext cx="148145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0" i="1">
                <a:latin typeface="Arial"/>
                <a:cs typeface="Arial"/>
              </a:rPr>
              <a:t>Y</a:t>
            </a:r>
            <a:r>
              <a:rPr dirty="0" baseline="-22875" sz="1275" spc="15" i="1">
                <a:latin typeface="Arial"/>
                <a:cs typeface="Arial"/>
              </a:rPr>
              <a:t>q</a:t>
            </a:r>
            <a:r>
              <a:rPr dirty="0" sz="1300" spc="10" i="1">
                <a:latin typeface="Arial"/>
                <a:cs typeface="Arial"/>
              </a:rPr>
              <a:t>(t) </a:t>
            </a:r>
            <a:r>
              <a:rPr dirty="0" sz="1300" spc="15">
                <a:latin typeface="Arial"/>
                <a:cs typeface="Arial"/>
              </a:rPr>
              <a:t>= </a:t>
            </a:r>
            <a:r>
              <a:rPr dirty="0" sz="1300" spc="10" i="1">
                <a:latin typeface="Arial"/>
                <a:cs typeface="Arial"/>
              </a:rPr>
              <a:t>B</a:t>
            </a:r>
            <a:r>
              <a:rPr dirty="0" baseline="-22875" sz="1275" spc="15" i="1">
                <a:latin typeface="Arial"/>
                <a:cs typeface="Arial"/>
              </a:rPr>
              <a:t>k</a:t>
            </a:r>
            <a:r>
              <a:rPr dirty="0" baseline="-22875" sz="1275" spc="67" i="1">
                <a:latin typeface="Arial"/>
                <a:cs typeface="Arial"/>
              </a:rPr>
              <a:t> </a:t>
            </a:r>
            <a:r>
              <a:rPr dirty="0" sz="1300" spc="10">
                <a:latin typeface="Arial"/>
                <a:cs typeface="Arial"/>
              </a:rPr>
              <a:t>sin(2</a:t>
            </a:r>
            <a:r>
              <a:rPr dirty="0" sz="1300" spc="10">
                <a:latin typeface="Symbol"/>
                <a:cs typeface="Symbol"/>
              </a:rPr>
              <a:t></a:t>
            </a:r>
            <a:r>
              <a:rPr dirty="0" sz="1300" spc="10" i="1">
                <a:latin typeface="Arial"/>
                <a:cs typeface="Arial"/>
              </a:rPr>
              <a:t>f</a:t>
            </a:r>
            <a:r>
              <a:rPr dirty="0" baseline="-22875" sz="1275" spc="15" i="1">
                <a:latin typeface="Arial"/>
                <a:cs typeface="Arial"/>
              </a:rPr>
              <a:t>c</a:t>
            </a:r>
            <a:r>
              <a:rPr dirty="0" sz="1300" spc="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849239" y="5498719"/>
            <a:ext cx="686435" cy="545465"/>
            <a:chOff x="5849239" y="5498719"/>
            <a:chExt cx="686435" cy="545465"/>
          </a:xfrm>
        </p:grpSpPr>
        <p:sp>
          <p:nvSpPr>
            <p:cNvPr id="75" name="object 75"/>
            <p:cNvSpPr/>
            <p:nvPr/>
          </p:nvSpPr>
          <p:spPr>
            <a:xfrm>
              <a:off x="5849874" y="5499354"/>
              <a:ext cx="424815" cy="300355"/>
            </a:xfrm>
            <a:custGeom>
              <a:avLst/>
              <a:gdLst/>
              <a:ahLst/>
              <a:cxnLst/>
              <a:rect l="l" t="t" r="r" b="b"/>
              <a:pathLst>
                <a:path w="424814" h="300354">
                  <a:moveTo>
                    <a:pt x="387022" y="264879"/>
                  </a:moveTo>
                  <a:lnTo>
                    <a:pt x="9905" y="0"/>
                  </a:lnTo>
                  <a:lnTo>
                    <a:pt x="0" y="14478"/>
                  </a:lnTo>
                  <a:lnTo>
                    <a:pt x="377879" y="277871"/>
                  </a:lnTo>
                  <a:lnTo>
                    <a:pt x="387022" y="264879"/>
                  </a:lnTo>
                  <a:close/>
                </a:path>
                <a:path w="424814" h="300354">
                  <a:moveTo>
                    <a:pt x="393953" y="295697"/>
                  </a:moveTo>
                  <a:lnTo>
                    <a:pt x="393953" y="269747"/>
                  </a:lnTo>
                  <a:lnTo>
                    <a:pt x="384810" y="282701"/>
                  </a:lnTo>
                  <a:lnTo>
                    <a:pt x="377879" y="277871"/>
                  </a:lnTo>
                  <a:lnTo>
                    <a:pt x="368046" y="291845"/>
                  </a:lnTo>
                  <a:lnTo>
                    <a:pt x="393953" y="295697"/>
                  </a:lnTo>
                  <a:close/>
                </a:path>
                <a:path w="424814" h="300354">
                  <a:moveTo>
                    <a:pt x="393953" y="269747"/>
                  </a:moveTo>
                  <a:lnTo>
                    <a:pt x="387022" y="264879"/>
                  </a:lnTo>
                  <a:lnTo>
                    <a:pt x="377879" y="277871"/>
                  </a:lnTo>
                  <a:lnTo>
                    <a:pt x="384810" y="282701"/>
                  </a:lnTo>
                  <a:lnTo>
                    <a:pt x="393953" y="269747"/>
                  </a:lnTo>
                  <a:close/>
                </a:path>
                <a:path w="424814" h="300354">
                  <a:moveTo>
                    <a:pt x="424434" y="300227"/>
                  </a:moveTo>
                  <a:lnTo>
                    <a:pt x="397001" y="250697"/>
                  </a:lnTo>
                  <a:lnTo>
                    <a:pt x="387022" y="264879"/>
                  </a:lnTo>
                  <a:lnTo>
                    <a:pt x="393953" y="269747"/>
                  </a:lnTo>
                  <a:lnTo>
                    <a:pt x="393953" y="295697"/>
                  </a:lnTo>
                  <a:lnTo>
                    <a:pt x="424434" y="300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849874" y="5499354"/>
              <a:ext cx="394335" cy="283210"/>
            </a:xfrm>
            <a:custGeom>
              <a:avLst/>
              <a:gdLst/>
              <a:ahLst/>
              <a:cxnLst/>
              <a:rect l="l" t="t" r="r" b="b"/>
              <a:pathLst>
                <a:path w="394335" h="283210">
                  <a:moveTo>
                    <a:pt x="9905" y="0"/>
                  </a:moveTo>
                  <a:lnTo>
                    <a:pt x="393953" y="269747"/>
                  </a:lnTo>
                  <a:lnTo>
                    <a:pt x="384810" y="282701"/>
                  </a:lnTo>
                  <a:lnTo>
                    <a:pt x="0" y="14478"/>
                  </a:lnTo>
                  <a:lnTo>
                    <a:pt x="990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217539" y="5749671"/>
              <a:ext cx="308990" cy="285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280404" y="5781294"/>
              <a:ext cx="246379" cy="254000"/>
            </a:xfrm>
            <a:custGeom>
              <a:avLst/>
              <a:gdLst/>
              <a:ahLst/>
              <a:cxnLst/>
              <a:rect l="l" t="t" r="r" b="b"/>
              <a:pathLst>
                <a:path w="246379" h="254000">
                  <a:moveTo>
                    <a:pt x="123443" y="0"/>
                  </a:moveTo>
                  <a:lnTo>
                    <a:pt x="75016" y="9355"/>
                  </a:lnTo>
                  <a:lnTo>
                    <a:pt x="35585" y="36976"/>
                  </a:lnTo>
                  <a:lnTo>
                    <a:pt x="9222" y="77731"/>
                  </a:lnTo>
                  <a:lnTo>
                    <a:pt x="0" y="126491"/>
                  </a:lnTo>
                  <a:lnTo>
                    <a:pt x="1991" y="150010"/>
                  </a:lnTo>
                  <a:lnTo>
                    <a:pt x="20934" y="198333"/>
                  </a:lnTo>
                  <a:lnTo>
                    <a:pt x="56976" y="233397"/>
                  </a:lnTo>
                  <a:lnTo>
                    <a:pt x="97516" y="250230"/>
                  </a:lnTo>
                  <a:lnTo>
                    <a:pt x="123444" y="253745"/>
                  </a:lnTo>
                  <a:lnTo>
                    <a:pt x="148672" y="250219"/>
                  </a:lnTo>
                  <a:lnTo>
                    <a:pt x="189128" y="233293"/>
                  </a:lnTo>
                  <a:lnTo>
                    <a:pt x="225262" y="197045"/>
                  </a:lnTo>
                  <a:lnTo>
                    <a:pt x="243514" y="151233"/>
                  </a:lnTo>
                  <a:lnTo>
                    <a:pt x="246125" y="126491"/>
                  </a:lnTo>
                  <a:lnTo>
                    <a:pt x="236586" y="78070"/>
                  </a:lnTo>
                  <a:lnTo>
                    <a:pt x="210435" y="37337"/>
                  </a:lnTo>
                  <a:lnTo>
                    <a:pt x="171459" y="9559"/>
                  </a:lnTo>
                  <a:lnTo>
                    <a:pt x="123443" y="0"/>
                  </a:lnTo>
                </a:path>
              </a:pathLst>
            </a:custGeom>
            <a:ln w="17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340094" y="5762292"/>
            <a:ext cx="140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863209" y="5869304"/>
            <a:ext cx="938530" cy="528955"/>
            <a:chOff x="5863209" y="5869304"/>
            <a:chExt cx="938530" cy="528955"/>
          </a:xfrm>
        </p:grpSpPr>
        <p:sp>
          <p:nvSpPr>
            <p:cNvPr id="81" name="object 81"/>
            <p:cNvSpPr/>
            <p:nvPr/>
          </p:nvSpPr>
          <p:spPr>
            <a:xfrm>
              <a:off x="5863590" y="6007607"/>
              <a:ext cx="466090" cy="390525"/>
            </a:xfrm>
            <a:custGeom>
              <a:avLst/>
              <a:gdLst/>
              <a:ahLst/>
              <a:cxnLst/>
              <a:rect l="l" t="t" r="r" b="b"/>
              <a:pathLst>
                <a:path w="466089" h="390525">
                  <a:moveTo>
                    <a:pt x="432081" y="38599"/>
                  </a:moveTo>
                  <a:lnTo>
                    <a:pt x="421427" y="26250"/>
                  </a:lnTo>
                  <a:lnTo>
                    <a:pt x="0" y="377190"/>
                  </a:lnTo>
                  <a:lnTo>
                    <a:pt x="11430" y="390144"/>
                  </a:lnTo>
                  <a:lnTo>
                    <a:pt x="432081" y="38599"/>
                  </a:lnTo>
                  <a:close/>
                </a:path>
                <a:path w="466089" h="390525">
                  <a:moveTo>
                    <a:pt x="465582" y="0"/>
                  </a:moveTo>
                  <a:lnTo>
                    <a:pt x="409956" y="12953"/>
                  </a:lnTo>
                  <a:lnTo>
                    <a:pt x="421427" y="26250"/>
                  </a:lnTo>
                  <a:lnTo>
                    <a:pt x="428244" y="20574"/>
                  </a:lnTo>
                  <a:lnTo>
                    <a:pt x="438150" y="33527"/>
                  </a:lnTo>
                  <a:lnTo>
                    <a:pt x="438150" y="45633"/>
                  </a:lnTo>
                  <a:lnTo>
                    <a:pt x="443484" y="51815"/>
                  </a:lnTo>
                  <a:lnTo>
                    <a:pt x="465582" y="0"/>
                  </a:lnTo>
                  <a:close/>
                </a:path>
                <a:path w="466089" h="390525">
                  <a:moveTo>
                    <a:pt x="438150" y="33527"/>
                  </a:moveTo>
                  <a:lnTo>
                    <a:pt x="428244" y="20574"/>
                  </a:lnTo>
                  <a:lnTo>
                    <a:pt x="421427" y="26250"/>
                  </a:lnTo>
                  <a:lnTo>
                    <a:pt x="432081" y="38599"/>
                  </a:lnTo>
                  <a:lnTo>
                    <a:pt x="438150" y="33527"/>
                  </a:lnTo>
                  <a:close/>
                </a:path>
                <a:path w="466089" h="390525">
                  <a:moveTo>
                    <a:pt x="438150" y="45633"/>
                  </a:moveTo>
                  <a:lnTo>
                    <a:pt x="438150" y="33527"/>
                  </a:lnTo>
                  <a:lnTo>
                    <a:pt x="432081" y="38599"/>
                  </a:lnTo>
                  <a:lnTo>
                    <a:pt x="438150" y="45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863590" y="6007607"/>
              <a:ext cx="466090" cy="390525"/>
            </a:xfrm>
            <a:custGeom>
              <a:avLst/>
              <a:gdLst/>
              <a:ahLst/>
              <a:cxnLst/>
              <a:rect l="l" t="t" r="r" b="b"/>
              <a:pathLst>
                <a:path w="466089" h="390525">
                  <a:moveTo>
                    <a:pt x="0" y="377190"/>
                  </a:moveTo>
                  <a:lnTo>
                    <a:pt x="428244" y="20574"/>
                  </a:lnTo>
                  <a:lnTo>
                    <a:pt x="438150" y="33527"/>
                  </a:lnTo>
                  <a:lnTo>
                    <a:pt x="11430" y="390144"/>
                  </a:lnTo>
                  <a:lnTo>
                    <a:pt x="0" y="377190"/>
                  </a:lnTo>
                  <a:close/>
                </a:path>
                <a:path w="466089" h="390525">
                  <a:moveTo>
                    <a:pt x="409956" y="12953"/>
                  </a:moveTo>
                  <a:lnTo>
                    <a:pt x="465582" y="0"/>
                  </a:lnTo>
                  <a:lnTo>
                    <a:pt x="443484" y="51815"/>
                  </a:lnTo>
                  <a:lnTo>
                    <a:pt x="409956" y="12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564630" y="5869685"/>
              <a:ext cx="236220" cy="50800"/>
            </a:xfrm>
            <a:custGeom>
              <a:avLst/>
              <a:gdLst/>
              <a:ahLst/>
              <a:cxnLst/>
              <a:rect l="l" t="t" r="r" b="b"/>
              <a:pathLst>
                <a:path w="236220" h="50800">
                  <a:moveTo>
                    <a:pt x="195072" y="34289"/>
                  </a:moveTo>
                  <a:lnTo>
                    <a:pt x="195072" y="16763"/>
                  </a:lnTo>
                  <a:lnTo>
                    <a:pt x="0" y="16763"/>
                  </a:lnTo>
                  <a:lnTo>
                    <a:pt x="0" y="34289"/>
                  </a:lnTo>
                  <a:lnTo>
                    <a:pt x="195072" y="34289"/>
                  </a:lnTo>
                  <a:close/>
                </a:path>
                <a:path w="236220" h="50800">
                  <a:moveTo>
                    <a:pt x="236220" y="25146"/>
                  </a:moveTo>
                  <a:lnTo>
                    <a:pt x="185927" y="0"/>
                  </a:lnTo>
                  <a:lnTo>
                    <a:pt x="185927" y="16763"/>
                  </a:lnTo>
                  <a:lnTo>
                    <a:pt x="195072" y="16763"/>
                  </a:lnTo>
                  <a:lnTo>
                    <a:pt x="195072" y="45719"/>
                  </a:lnTo>
                  <a:lnTo>
                    <a:pt x="236220" y="25146"/>
                  </a:lnTo>
                  <a:close/>
                </a:path>
                <a:path w="236220" h="50800">
                  <a:moveTo>
                    <a:pt x="195072" y="45719"/>
                  </a:moveTo>
                  <a:lnTo>
                    <a:pt x="195072" y="34289"/>
                  </a:lnTo>
                  <a:lnTo>
                    <a:pt x="185927" y="34289"/>
                  </a:lnTo>
                  <a:lnTo>
                    <a:pt x="185927" y="50291"/>
                  </a:lnTo>
                  <a:lnTo>
                    <a:pt x="195072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564630" y="5869685"/>
              <a:ext cx="236220" cy="50800"/>
            </a:xfrm>
            <a:custGeom>
              <a:avLst/>
              <a:gdLst/>
              <a:ahLst/>
              <a:cxnLst/>
              <a:rect l="l" t="t" r="r" b="b"/>
              <a:pathLst>
                <a:path w="236220" h="50800">
                  <a:moveTo>
                    <a:pt x="0" y="34289"/>
                  </a:moveTo>
                  <a:lnTo>
                    <a:pt x="0" y="16763"/>
                  </a:lnTo>
                  <a:lnTo>
                    <a:pt x="195072" y="16763"/>
                  </a:lnTo>
                  <a:lnTo>
                    <a:pt x="195072" y="34289"/>
                  </a:lnTo>
                  <a:lnTo>
                    <a:pt x="0" y="34289"/>
                  </a:lnTo>
                  <a:close/>
                </a:path>
                <a:path w="236220" h="50800">
                  <a:moveTo>
                    <a:pt x="185927" y="0"/>
                  </a:moveTo>
                  <a:lnTo>
                    <a:pt x="236220" y="25146"/>
                  </a:lnTo>
                  <a:lnTo>
                    <a:pt x="185927" y="50291"/>
                  </a:lnTo>
                  <a:lnTo>
                    <a:pt x="18592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831330" y="5795769"/>
            <a:ext cx="2539365" cy="746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0" i="1">
                <a:latin typeface="Arial"/>
                <a:cs typeface="Arial"/>
              </a:rPr>
              <a:t>Y(t) </a:t>
            </a:r>
            <a:r>
              <a:rPr dirty="0" sz="1300" spc="15">
                <a:latin typeface="Arial"/>
                <a:cs typeface="Arial"/>
              </a:rPr>
              <a:t>= </a:t>
            </a:r>
            <a:r>
              <a:rPr dirty="0" sz="1300" spc="10" i="1">
                <a:latin typeface="Arial"/>
                <a:cs typeface="Arial"/>
              </a:rPr>
              <a:t>A</a:t>
            </a:r>
            <a:r>
              <a:rPr dirty="0" baseline="-22875" sz="1275" spc="15" i="1">
                <a:latin typeface="Arial"/>
                <a:cs typeface="Arial"/>
              </a:rPr>
              <a:t>k </a:t>
            </a:r>
            <a:r>
              <a:rPr dirty="0" sz="1300" spc="10">
                <a:latin typeface="Arial"/>
                <a:cs typeface="Arial"/>
              </a:rPr>
              <a:t>cos(2</a:t>
            </a:r>
            <a:r>
              <a:rPr dirty="0" sz="1300" spc="10">
                <a:latin typeface="Symbol"/>
                <a:cs typeface="Symbol"/>
              </a:rPr>
              <a:t></a:t>
            </a:r>
            <a:r>
              <a:rPr dirty="0" sz="1300" spc="10" i="1">
                <a:latin typeface="Arial"/>
                <a:cs typeface="Arial"/>
              </a:rPr>
              <a:t>f</a:t>
            </a:r>
            <a:r>
              <a:rPr dirty="0" baseline="-22875" sz="1275" spc="15" i="1">
                <a:latin typeface="Arial"/>
                <a:cs typeface="Arial"/>
              </a:rPr>
              <a:t>c</a:t>
            </a:r>
            <a:r>
              <a:rPr dirty="0" sz="1300" spc="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 </a:t>
            </a:r>
            <a:r>
              <a:rPr dirty="0" sz="1300" spc="15">
                <a:latin typeface="Arial"/>
                <a:cs typeface="Arial"/>
              </a:rPr>
              <a:t>+ </a:t>
            </a:r>
            <a:r>
              <a:rPr dirty="0" sz="1300" spc="10" i="1">
                <a:latin typeface="Arial"/>
                <a:cs typeface="Arial"/>
              </a:rPr>
              <a:t>B</a:t>
            </a:r>
            <a:r>
              <a:rPr dirty="0" baseline="-22875" sz="1275" spc="15" i="1">
                <a:latin typeface="Arial"/>
                <a:cs typeface="Arial"/>
              </a:rPr>
              <a:t>k</a:t>
            </a:r>
            <a:r>
              <a:rPr dirty="0" baseline="-22875" sz="1275" spc="-120" i="1">
                <a:latin typeface="Arial"/>
                <a:cs typeface="Arial"/>
              </a:rPr>
              <a:t> </a:t>
            </a:r>
            <a:r>
              <a:rPr dirty="0" sz="1300" spc="10">
                <a:latin typeface="Arial"/>
                <a:cs typeface="Arial"/>
              </a:rPr>
              <a:t>sin(2</a:t>
            </a:r>
            <a:r>
              <a:rPr dirty="0" sz="1300" spc="10">
                <a:latin typeface="Symbol"/>
                <a:cs typeface="Symbol"/>
              </a:rPr>
              <a:t></a:t>
            </a:r>
            <a:r>
              <a:rPr dirty="0" sz="1300" spc="10" i="1">
                <a:latin typeface="Arial"/>
                <a:cs typeface="Arial"/>
              </a:rPr>
              <a:t>f</a:t>
            </a:r>
            <a:r>
              <a:rPr dirty="0" baseline="-22875" sz="1275" spc="15" i="1">
                <a:latin typeface="Arial"/>
                <a:cs typeface="Arial"/>
              </a:rPr>
              <a:t>c</a:t>
            </a:r>
            <a:r>
              <a:rPr dirty="0" sz="1300" spc="10" i="1">
                <a:latin typeface="Arial"/>
                <a:cs typeface="Arial"/>
              </a:rPr>
              <a:t>t</a:t>
            </a:r>
            <a:r>
              <a:rPr dirty="0" sz="1300" spc="1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 marL="280670" marR="1635760" indent="-191770">
              <a:lnSpc>
                <a:spcPct val="100000"/>
              </a:lnSpc>
              <a:spcBef>
                <a:spcPts val="1190"/>
              </a:spcBef>
            </a:pPr>
            <a:r>
              <a:rPr dirty="0" sz="1200" spc="5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smitted  </a:t>
            </a:r>
            <a:r>
              <a:rPr dirty="0" sz="1200" spc="-5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46043" y="5562600"/>
            <a:ext cx="2230328" cy="603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795" y="1434085"/>
            <a:ext cx="915669" cy="316865"/>
          </a:xfrm>
          <a:custGeom>
            <a:avLst/>
            <a:gdLst/>
            <a:ahLst/>
            <a:cxnLst/>
            <a:rect l="l" t="t" r="r" b="b"/>
            <a:pathLst>
              <a:path w="915669" h="316864">
                <a:moveTo>
                  <a:pt x="915176" y="184296"/>
                </a:moveTo>
                <a:lnTo>
                  <a:pt x="915176" y="132540"/>
                </a:lnTo>
                <a:lnTo>
                  <a:pt x="906032" y="82408"/>
                </a:lnTo>
                <a:lnTo>
                  <a:pt x="887743" y="37146"/>
                </a:lnTo>
                <a:lnTo>
                  <a:pt x="860310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3" y="279691"/>
                </a:lnTo>
                <a:lnTo>
                  <a:pt x="54866" y="316837"/>
                </a:lnTo>
                <a:lnTo>
                  <a:pt x="860310" y="316837"/>
                </a:lnTo>
                <a:lnTo>
                  <a:pt x="887743" y="279691"/>
                </a:lnTo>
                <a:lnTo>
                  <a:pt x="906032" y="234428"/>
                </a:lnTo>
                <a:lnTo>
                  <a:pt x="915176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4431" y="1408687"/>
            <a:ext cx="1169035" cy="351790"/>
          </a:xfrm>
          <a:custGeom>
            <a:avLst/>
            <a:gdLst/>
            <a:ahLst/>
            <a:cxnLst/>
            <a:rect l="l" t="t" r="r" b="b"/>
            <a:pathLst>
              <a:path w="1169035" h="351789">
                <a:moveTo>
                  <a:pt x="1168603" y="175844"/>
                </a:moveTo>
                <a:lnTo>
                  <a:pt x="1164718" y="125847"/>
                </a:lnTo>
                <a:lnTo>
                  <a:pt x="1153061" y="78265"/>
                </a:lnTo>
                <a:lnTo>
                  <a:pt x="1133632" y="35511"/>
                </a:lnTo>
                <a:lnTo>
                  <a:pt x="1106433" y="0"/>
                </a:lnTo>
                <a:lnTo>
                  <a:pt x="62170" y="0"/>
                </a:lnTo>
                <a:lnTo>
                  <a:pt x="34970" y="35511"/>
                </a:lnTo>
                <a:lnTo>
                  <a:pt x="15542" y="78265"/>
                </a:lnTo>
                <a:lnTo>
                  <a:pt x="3885" y="125847"/>
                </a:lnTo>
                <a:lnTo>
                  <a:pt x="0" y="175844"/>
                </a:lnTo>
                <a:lnTo>
                  <a:pt x="3885" y="225841"/>
                </a:lnTo>
                <a:lnTo>
                  <a:pt x="15542" y="273423"/>
                </a:lnTo>
                <a:lnTo>
                  <a:pt x="34970" y="316177"/>
                </a:lnTo>
                <a:lnTo>
                  <a:pt x="62170" y="351688"/>
                </a:lnTo>
                <a:lnTo>
                  <a:pt x="1106433" y="351688"/>
                </a:lnTo>
                <a:lnTo>
                  <a:pt x="1133632" y="316177"/>
                </a:lnTo>
                <a:lnTo>
                  <a:pt x="1153061" y="273423"/>
                </a:lnTo>
                <a:lnTo>
                  <a:pt x="1164718" y="225841"/>
                </a:lnTo>
                <a:lnTo>
                  <a:pt x="1168603" y="1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3434" y="645731"/>
            <a:ext cx="1222375" cy="439420"/>
          </a:xfrm>
          <a:custGeom>
            <a:avLst/>
            <a:gdLst/>
            <a:ahLst/>
            <a:cxnLst/>
            <a:rect l="l" t="t" r="r" b="b"/>
            <a:pathLst>
              <a:path w="1222375" h="439419">
                <a:moveTo>
                  <a:pt x="1221816" y="219570"/>
                </a:moveTo>
                <a:lnTo>
                  <a:pt x="1218704" y="169481"/>
                </a:lnTo>
                <a:lnTo>
                  <a:pt x="1209395" y="120942"/>
                </a:lnTo>
                <a:lnTo>
                  <a:pt x="1193863" y="75476"/>
                </a:lnTo>
                <a:lnTo>
                  <a:pt x="1172133" y="34645"/>
                </a:lnTo>
                <a:lnTo>
                  <a:pt x="1144181" y="0"/>
                </a:lnTo>
                <a:lnTo>
                  <a:pt x="1051826" y="0"/>
                </a:lnTo>
                <a:lnTo>
                  <a:pt x="77635" y="0"/>
                </a:lnTo>
                <a:lnTo>
                  <a:pt x="49682" y="34645"/>
                </a:lnTo>
                <a:lnTo>
                  <a:pt x="27952" y="75476"/>
                </a:lnTo>
                <a:lnTo>
                  <a:pt x="12420" y="120942"/>
                </a:lnTo>
                <a:lnTo>
                  <a:pt x="3111" y="169481"/>
                </a:lnTo>
                <a:lnTo>
                  <a:pt x="0" y="219570"/>
                </a:lnTo>
                <a:lnTo>
                  <a:pt x="3111" y="269659"/>
                </a:lnTo>
                <a:lnTo>
                  <a:pt x="12420" y="318211"/>
                </a:lnTo>
                <a:lnTo>
                  <a:pt x="27952" y="363664"/>
                </a:lnTo>
                <a:lnTo>
                  <a:pt x="49682" y="404495"/>
                </a:lnTo>
                <a:lnTo>
                  <a:pt x="77635" y="439153"/>
                </a:lnTo>
                <a:lnTo>
                  <a:pt x="1051826" y="439153"/>
                </a:lnTo>
                <a:lnTo>
                  <a:pt x="1144181" y="439153"/>
                </a:lnTo>
                <a:lnTo>
                  <a:pt x="1172133" y="404495"/>
                </a:lnTo>
                <a:lnTo>
                  <a:pt x="1193863" y="363664"/>
                </a:lnTo>
                <a:lnTo>
                  <a:pt x="1209395" y="318211"/>
                </a:lnTo>
                <a:lnTo>
                  <a:pt x="1218704" y="269659"/>
                </a:lnTo>
                <a:lnTo>
                  <a:pt x="1221816" y="2195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37682" y="3241700"/>
            <a:ext cx="854710" cy="343535"/>
            <a:chOff x="637682" y="3241700"/>
            <a:chExt cx="854710" cy="343535"/>
          </a:xfrm>
        </p:grpSpPr>
        <p:sp>
          <p:nvSpPr>
            <p:cNvPr id="6" name="object 6"/>
            <p:cNvSpPr/>
            <p:nvPr/>
          </p:nvSpPr>
          <p:spPr>
            <a:xfrm>
              <a:off x="998540" y="3241700"/>
              <a:ext cx="494030" cy="343535"/>
            </a:xfrm>
            <a:custGeom>
              <a:avLst/>
              <a:gdLst/>
              <a:ahLst/>
              <a:cxnLst/>
              <a:rect l="l" t="t" r="r" b="b"/>
              <a:pathLst>
                <a:path w="494030" h="343535">
                  <a:moveTo>
                    <a:pt x="493842" y="171494"/>
                  </a:moveTo>
                  <a:lnTo>
                    <a:pt x="490052" y="122734"/>
                  </a:lnTo>
                  <a:lnTo>
                    <a:pt x="478683" y="76329"/>
                  </a:lnTo>
                  <a:lnTo>
                    <a:pt x="459736" y="34632"/>
                  </a:lnTo>
                  <a:lnTo>
                    <a:pt x="433209" y="0"/>
                  </a:lnTo>
                  <a:lnTo>
                    <a:pt x="60632" y="0"/>
                  </a:lnTo>
                  <a:lnTo>
                    <a:pt x="34105" y="34632"/>
                  </a:lnTo>
                  <a:lnTo>
                    <a:pt x="15158" y="76329"/>
                  </a:lnTo>
                  <a:lnTo>
                    <a:pt x="3789" y="122734"/>
                  </a:lnTo>
                  <a:lnTo>
                    <a:pt x="0" y="171494"/>
                  </a:lnTo>
                  <a:lnTo>
                    <a:pt x="3789" y="220254"/>
                  </a:lnTo>
                  <a:lnTo>
                    <a:pt x="15158" y="266659"/>
                  </a:lnTo>
                  <a:lnTo>
                    <a:pt x="34105" y="308355"/>
                  </a:lnTo>
                  <a:lnTo>
                    <a:pt x="60632" y="342987"/>
                  </a:lnTo>
                  <a:lnTo>
                    <a:pt x="433209" y="342987"/>
                  </a:lnTo>
                  <a:lnTo>
                    <a:pt x="459736" y="308355"/>
                  </a:lnTo>
                  <a:lnTo>
                    <a:pt x="478683" y="266659"/>
                  </a:lnTo>
                  <a:lnTo>
                    <a:pt x="490052" y="220254"/>
                  </a:lnTo>
                  <a:lnTo>
                    <a:pt x="493842" y="17149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7682" y="3241700"/>
              <a:ext cx="474345" cy="304800"/>
            </a:xfrm>
            <a:custGeom>
              <a:avLst/>
              <a:gdLst/>
              <a:ahLst/>
              <a:cxnLst/>
              <a:rect l="l" t="t" r="r" b="b"/>
              <a:pathLst>
                <a:path w="474344" h="304800">
                  <a:moveTo>
                    <a:pt x="474059" y="176984"/>
                  </a:moveTo>
                  <a:lnTo>
                    <a:pt x="474059" y="127282"/>
                  </a:lnTo>
                  <a:lnTo>
                    <a:pt x="465277" y="79138"/>
                  </a:lnTo>
                  <a:lnTo>
                    <a:pt x="447714" y="35672"/>
                  </a:lnTo>
                  <a:lnTo>
                    <a:pt x="421370" y="0"/>
                  </a:lnTo>
                  <a:lnTo>
                    <a:pt x="52689" y="0"/>
                  </a:lnTo>
                  <a:lnTo>
                    <a:pt x="26344" y="35672"/>
                  </a:lnTo>
                  <a:lnTo>
                    <a:pt x="8781" y="79138"/>
                  </a:lnTo>
                  <a:lnTo>
                    <a:pt x="0" y="127282"/>
                  </a:lnTo>
                  <a:lnTo>
                    <a:pt x="0" y="176984"/>
                  </a:lnTo>
                  <a:lnTo>
                    <a:pt x="8781" y="225127"/>
                  </a:lnTo>
                  <a:lnTo>
                    <a:pt x="26344" y="268593"/>
                  </a:lnTo>
                  <a:lnTo>
                    <a:pt x="52689" y="304265"/>
                  </a:lnTo>
                  <a:lnTo>
                    <a:pt x="421370" y="304265"/>
                  </a:lnTo>
                  <a:lnTo>
                    <a:pt x="447714" y="268593"/>
                  </a:lnTo>
                  <a:lnTo>
                    <a:pt x="465277" y="225127"/>
                  </a:lnTo>
                  <a:lnTo>
                    <a:pt x="474059" y="1769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55545" y="634999"/>
            <a:ext cx="614616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9493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QAM	(cont.)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902" y="1398524"/>
            <a:ext cx="1069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5961" y="1423670"/>
            <a:ext cx="831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[ QAM</a:t>
            </a:r>
            <a:r>
              <a:rPr dirty="0" sz="1800" spc="-1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3835" y="2271078"/>
            <a:ext cx="4146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4437" y="2133600"/>
            <a:ext cx="7567930" cy="4913630"/>
            <a:chOff x="1214437" y="2133600"/>
            <a:chExt cx="7567930" cy="4913630"/>
          </a:xfrm>
        </p:grpSpPr>
        <p:sp>
          <p:nvSpPr>
            <p:cNvPr id="15" name="object 15"/>
            <p:cNvSpPr/>
            <p:nvPr/>
          </p:nvSpPr>
          <p:spPr>
            <a:xfrm>
              <a:off x="1524000" y="2133600"/>
              <a:ext cx="7258050" cy="491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2438400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 h="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39572" y="2465323"/>
            <a:ext cx="85979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</a:t>
            </a:r>
            <a:r>
              <a:rPr dirty="0" baseline="-23148" sz="1800">
                <a:latin typeface="Arial"/>
                <a:cs typeface="Arial"/>
              </a:rPr>
              <a:t>k</a:t>
            </a:r>
            <a:endParaRPr baseline="-23148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sin(</a:t>
            </a:r>
            <a:r>
              <a:rPr dirty="0" sz="1800" spc="-5">
                <a:latin typeface="Symbol"/>
                <a:cs typeface="Symbol"/>
              </a:rPr>
              <a:t>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4267200"/>
            <a:ext cx="3200400" cy="1981200"/>
          </a:xfrm>
          <a:custGeom>
            <a:avLst/>
            <a:gdLst/>
            <a:ahLst/>
            <a:cxnLst/>
            <a:rect l="l" t="t" r="r" b="b"/>
            <a:pathLst>
              <a:path w="3200400" h="1981200">
                <a:moveTo>
                  <a:pt x="0" y="0"/>
                </a:moveTo>
                <a:lnTo>
                  <a:pt x="3200400" y="0"/>
                </a:lnTo>
              </a:path>
              <a:path w="3200400" h="1981200">
                <a:moveTo>
                  <a:pt x="0" y="1981200"/>
                </a:moveTo>
                <a:lnTo>
                  <a:pt x="3200400" y="1981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6326" y="4370323"/>
            <a:ext cx="922655" cy="1141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</a:t>
            </a:r>
            <a:r>
              <a:rPr dirty="0" baseline="-23148" sz="1800">
                <a:latin typeface="Arial"/>
                <a:cs typeface="Arial"/>
              </a:rPr>
              <a:t>k</a:t>
            </a:r>
            <a:endParaRPr baseline="-23148"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05"/>
              </a:spcBef>
            </a:pPr>
            <a:r>
              <a:rPr dirty="0" sz="1800" spc="-5">
                <a:latin typeface="Arial"/>
                <a:cs typeface="Arial"/>
              </a:rPr>
              <a:t>cos(</a:t>
            </a:r>
            <a:r>
              <a:rPr dirty="0" sz="1800" spc="-5">
                <a:latin typeface="Symbol"/>
                <a:cs typeface="Symbol"/>
              </a:rPr>
              <a:t>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037" y="5481637"/>
            <a:ext cx="2295525" cy="1609725"/>
            <a:chOff x="681037" y="5481637"/>
            <a:chExt cx="2295525" cy="1609725"/>
          </a:xfrm>
        </p:grpSpPr>
        <p:sp>
          <p:nvSpPr>
            <p:cNvPr id="4" name="object 4"/>
            <p:cNvSpPr/>
            <p:nvPr/>
          </p:nvSpPr>
          <p:spPr>
            <a:xfrm>
              <a:off x="685800" y="5486400"/>
              <a:ext cx="2286000" cy="1600200"/>
            </a:xfrm>
            <a:custGeom>
              <a:avLst/>
              <a:gdLst/>
              <a:ahLst/>
              <a:cxnLst/>
              <a:rect l="l" t="t" r="r" b="b"/>
              <a:pathLst>
                <a:path w="2286000" h="1600200">
                  <a:moveTo>
                    <a:pt x="2286000" y="1600200"/>
                  </a:moveTo>
                  <a:lnTo>
                    <a:pt x="2286000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2286000" y="16002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0" y="5486400"/>
              <a:ext cx="2286000" cy="1600200"/>
            </a:xfrm>
            <a:custGeom>
              <a:avLst/>
              <a:gdLst/>
              <a:ahLst/>
              <a:cxnLst/>
              <a:rect l="l" t="t" r="r" b="b"/>
              <a:pathLst>
                <a:path w="2286000" h="1600200">
                  <a:moveTo>
                    <a:pt x="0" y="0"/>
                  </a:moveTo>
                  <a:lnTo>
                    <a:pt x="0" y="1600200"/>
                  </a:lnTo>
                  <a:lnTo>
                    <a:pt x="2286000" y="160020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4302" y="5807963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39" h="0">
                  <a:moveTo>
                    <a:pt x="0" y="0"/>
                  </a:moveTo>
                  <a:lnTo>
                    <a:pt x="11658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2098" y="634999"/>
            <a:ext cx="493204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of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	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QAM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7694" y="1320792"/>
            <a:ext cx="26225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QAM</a:t>
            </a:r>
            <a:r>
              <a:rPr dirty="0" sz="2200" spc="-7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Demodulation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9659" y="1398523"/>
            <a:ext cx="2586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SzPct val="77777"/>
              <a:buFont typeface="Symbol"/>
              <a:buChar char=""/>
              <a:tabLst>
                <a:tab pos="250190" algn="l"/>
                <a:tab pos="250825" algn="l"/>
              </a:tabLst>
            </a:pPr>
            <a:r>
              <a:rPr dirty="0" sz="1800" spc="-5" b="1">
                <a:latin typeface="Arial"/>
                <a:cs typeface="Arial"/>
              </a:rPr>
              <a:t>by multiplying Y(t)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4094" y="1672844"/>
            <a:ext cx="54051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pass filtering the resultant signal, sequence A</a:t>
            </a:r>
            <a:r>
              <a:rPr dirty="0" baseline="-23148" sz="1800" spc="-7" b="1">
                <a:latin typeface="Arial"/>
                <a:cs typeface="Arial"/>
              </a:rPr>
              <a:t>k </a:t>
            </a:r>
            <a:r>
              <a:rPr dirty="0" sz="1800" spc="-5" b="1">
                <a:latin typeface="Arial"/>
                <a:cs typeface="Arial"/>
              </a:rPr>
              <a:t>is  </a:t>
            </a:r>
            <a:r>
              <a:rPr dirty="0" sz="1800" b="1">
                <a:latin typeface="Arial"/>
                <a:cs typeface="Arial"/>
              </a:rPr>
              <a:t>obtained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3863" y="1358647"/>
            <a:ext cx="310705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150" spc="10">
                <a:latin typeface="Arial"/>
                <a:cs typeface="Arial"/>
              </a:rPr>
              <a:t>2</a:t>
            </a:r>
            <a:r>
              <a:rPr dirty="0" sz="2150" spc="-390">
                <a:latin typeface="Arial"/>
                <a:cs typeface="Arial"/>
              </a:rPr>
              <a:t> </a:t>
            </a:r>
            <a:r>
              <a:rPr dirty="0" sz="2150">
                <a:latin typeface="Symbol"/>
                <a:cs typeface="Symbol"/>
              </a:rPr>
              <a:t></a:t>
            </a:r>
            <a:r>
              <a:rPr dirty="0" sz="2150" spc="-340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Arial"/>
                <a:cs typeface="Arial"/>
              </a:rPr>
              <a:t>cos(2</a:t>
            </a:r>
            <a:r>
              <a:rPr dirty="0" sz="2150" spc="10">
                <a:latin typeface="Times New Roman"/>
                <a:cs typeface="Times New Roman"/>
              </a:rPr>
              <a:t>π</a:t>
            </a:r>
            <a:r>
              <a:rPr dirty="0" sz="2150" spc="10">
                <a:latin typeface="Arial"/>
                <a:cs typeface="Arial"/>
              </a:rPr>
              <a:t>f</a:t>
            </a:r>
            <a:r>
              <a:rPr dirty="0" baseline="-24444" sz="1875" spc="15">
                <a:latin typeface="Arial"/>
                <a:cs typeface="Arial"/>
              </a:rPr>
              <a:t>c</a:t>
            </a:r>
            <a:r>
              <a:rPr dirty="0" baseline="-24444" sz="1875" spc="-277">
                <a:latin typeface="Arial"/>
                <a:cs typeface="Arial"/>
              </a:rPr>
              <a:t> </a:t>
            </a:r>
            <a:r>
              <a:rPr dirty="0" sz="2150" spc="5">
                <a:latin typeface="Arial"/>
                <a:cs typeface="Arial"/>
              </a:rPr>
              <a:t>t)</a:t>
            </a:r>
            <a:r>
              <a:rPr dirty="0" sz="2150" spc="290">
                <a:latin typeface="Arial"/>
                <a:cs typeface="Arial"/>
              </a:rPr>
              <a:t> </a:t>
            </a:r>
            <a:r>
              <a:rPr dirty="0" baseline="1543" sz="2700" b="1">
                <a:latin typeface="Arial"/>
                <a:cs typeface="Arial"/>
              </a:rPr>
              <a:t>and</a:t>
            </a:r>
            <a:r>
              <a:rPr dirty="0" baseline="1543" sz="2700" spc="-22" b="1">
                <a:latin typeface="Arial"/>
                <a:cs typeface="Arial"/>
              </a:rPr>
              <a:t> </a:t>
            </a:r>
            <a:r>
              <a:rPr dirty="0" baseline="1543" sz="2700" b="1">
                <a:latin typeface="Arial"/>
                <a:cs typeface="Arial"/>
              </a:rPr>
              <a:t>then</a:t>
            </a:r>
            <a:r>
              <a:rPr dirty="0" baseline="1543" sz="2700" spc="-15" b="1">
                <a:latin typeface="Arial"/>
                <a:cs typeface="Arial"/>
              </a:rPr>
              <a:t> </a:t>
            </a:r>
            <a:r>
              <a:rPr dirty="0" baseline="1543" sz="2700" b="1">
                <a:latin typeface="Arial"/>
                <a:cs typeface="Arial"/>
              </a:rPr>
              <a:t>low-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9659" y="2312923"/>
            <a:ext cx="2587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SzPct val="77777"/>
              <a:buFont typeface="Symbol"/>
              <a:buChar char=""/>
              <a:tabLst>
                <a:tab pos="250190" algn="l"/>
                <a:tab pos="250825" algn="l"/>
              </a:tabLst>
            </a:pPr>
            <a:r>
              <a:rPr dirty="0" sz="1800" b="1">
                <a:latin typeface="Arial"/>
                <a:cs typeface="Arial"/>
              </a:rPr>
              <a:t>by multiplying Y(t)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1155" y="2587244"/>
            <a:ext cx="54178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pass filtering the resultant signal, sequence B</a:t>
            </a:r>
            <a:r>
              <a:rPr dirty="0" baseline="-23148" sz="1800" spc="-7" b="1">
                <a:latin typeface="Arial"/>
                <a:cs typeface="Arial"/>
              </a:rPr>
              <a:t>k </a:t>
            </a:r>
            <a:r>
              <a:rPr dirty="0" sz="1800" spc="-5" b="1">
                <a:latin typeface="Arial"/>
                <a:cs typeface="Arial"/>
              </a:rPr>
              <a:t>is  </a:t>
            </a:r>
            <a:r>
              <a:rPr dirty="0" sz="1800" b="1">
                <a:latin typeface="Arial"/>
                <a:cs typeface="Arial"/>
              </a:rPr>
              <a:t>obtained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3874" y="2273300"/>
            <a:ext cx="297815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latin typeface="Arial"/>
                <a:cs typeface="Arial"/>
              </a:rPr>
              <a:t>2</a:t>
            </a:r>
            <a:r>
              <a:rPr dirty="0" sz="2150" spc="-385">
                <a:latin typeface="Arial"/>
                <a:cs typeface="Arial"/>
              </a:rPr>
              <a:t> </a:t>
            </a:r>
            <a:r>
              <a:rPr dirty="0" sz="2150">
                <a:latin typeface="Symbol"/>
                <a:cs typeface="Symbol"/>
              </a:rPr>
              <a:t></a:t>
            </a:r>
            <a:r>
              <a:rPr dirty="0" sz="2150" spc="-310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Arial"/>
                <a:cs typeface="Arial"/>
              </a:rPr>
              <a:t>sin(2</a:t>
            </a:r>
            <a:r>
              <a:rPr dirty="0" sz="2150" spc="5">
                <a:latin typeface="Times New Roman"/>
                <a:cs typeface="Times New Roman"/>
              </a:rPr>
              <a:t>π</a:t>
            </a:r>
            <a:r>
              <a:rPr dirty="0" sz="2150" spc="5">
                <a:latin typeface="Arial"/>
                <a:cs typeface="Arial"/>
              </a:rPr>
              <a:t>f</a:t>
            </a:r>
            <a:r>
              <a:rPr dirty="0" baseline="-24444" sz="1875" spc="7">
                <a:latin typeface="Arial"/>
                <a:cs typeface="Arial"/>
              </a:rPr>
              <a:t>c</a:t>
            </a:r>
            <a:r>
              <a:rPr dirty="0" baseline="-24444" sz="1875" spc="-27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t)</a:t>
            </a:r>
            <a:r>
              <a:rPr dirty="0" sz="2150" spc="-95">
                <a:latin typeface="Arial"/>
                <a:cs typeface="Arial"/>
              </a:rPr>
              <a:t> </a:t>
            </a:r>
            <a:r>
              <a:rPr dirty="0" baseline="1543" sz="2700" spc="-7" b="1">
                <a:latin typeface="Arial"/>
                <a:cs typeface="Arial"/>
              </a:rPr>
              <a:t>and</a:t>
            </a:r>
            <a:r>
              <a:rPr dirty="0" baseline="1543" sz="2700" spc="-22" b="1">
                <a:latin typeface="Arial"/>
                <a:cs typeface="Arial"/>
              </a:rPr>
              <a:t> </a:t>
            </a:r>
            <a:r>
              <a:rPr dirty="0" baseline="1543" sz="2700" spc="-7" b="1">
                <a:latin typeface="Arial"/>
                <a:cs typeface="Arial"/>
              </a:rPr>
              <a:t>then</a:t>
            </a:r>
            <a:r>
              <a:rPr dirty="0" baseline="1543" sz="2700" spc="-22" b="1">
                <a:latin typeface="Arial"/>
                <a:cs typeface="Arial"/>
              </a:rPr>
              <a:t> </a:t>
            </a:r>
            <a:r>
              <a:rPr dirty="0" baseline="1543" sz="2700" spc="-7" b="1">
                <a:latin typeface="Arial"/>
                <a:cs typeface="Arial"/>
              </a:rPr>
              <a:t>low-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3441" y="5800482"/>
            <a:ext cx="11493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901" y="5598358"/>
            <a:ext cx="197548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10">
                <a:latin typeface="Arial"/>
                <a:cs typeface="Arial"/>
              </a:rPr>
              <a:t>cos</a:t>
            </a:r>
            <a:r>
              <a:rPr dirty="0" baseline="42483" sz="1275" spc="15">
                <a:latin typeface="Arial"/>
                <a:cs typeface="Arial"/>
              </a:rPr>
              <a:t>2</a:t>
            </a:r>
            <a:r>
              <a:rPr dirty="0" baseline="42483" sz="1275" spc="-202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(A)</a:t>
            </a:r>
            <a:r>
              <a:rPr dirty="0" sz="1450" spc="-125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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baseline="34482" sz="2175" spc="-7">
                <a:latin typeface="Arial"/>
                <a:cs typeface="Arial"/>
              </a:rPr>
              <a:t>1</a:t>
            </a:r>
            <a:r>
              <a:rPr dirty="0" baseline="34482" sz="2175" spc="-284">
                <a:latin typeface="Arial"/>
                <a:cs typeface="Arial"/>
              </a:rPr>
              <a:t> </a:t>
            </a:r>
            <a:r>
              <a:rPr dirty="0" sz="1900" spc="-100">
                <a:latin typeface="Symbol"/>
                <a:cs typeface="Symbol"/>
              </a:rPr>
              <a:t></a:t>
            </a:r>
            <a:r>
              <a:rPr dirty="0" sz="1450" spc="-100">
                <a:latin typeface="Arial"/>
                <a:cs typeface="Arial"/>
              </a:rPr>
              <a:t>1</a:t>
            </a:r>
            <a:r>
              <a:rPr dirty="0" sz="1450" spc="-100">
                <a:latin typeface="Symbol"/>
                <a:cs typeface="Symbol"/>
              </a:rPr>
              <a:t></a:t>
            </a:r>
            <a:r>
              <a:rPr dirty="0" sz="1450" spc="-14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Arial"/>
                <a:cs typeface="Arial"/>
              </a:rPr>
              <a:t>cos(2A)</a:t>
            </a:r>
            <a:r>
              <a:rPr dirty="0" sz="1900" spc="-2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941" y="6131758"/>
            <a:ext cx="191833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latin typeface="Arial"/>
                <a:cs typeface="Arial"/>
              </a:rPr>
              <a:t>sin</a:t>
            </a:r>
            <a:r>
              <a:rPr dirty="0" baseline="42483" sz="1275">
                <a:latin typeface="Arial"/>
                <a:cs typeface="Arial"/>
              </a:rPr>
              <a:t>2</a:t>
            </a:r>
            <a:r>
              <a:rPr dirty="0" baseline="42483" sz="1275" spc="-19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(A)</a:t>
            </a:r>
            <a:r>
              <a:rPr dirty="0" sz="1450" spc="-125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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u="sng" baseline="34482" sz="2175" spc="-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baseline="34482" sz="2175" spc="-277">
                <a:latin typeface="Arial"/>
                <a:cs typeface="Arial"/>
              </a:rPr>
              <a:t> </a:t>
            </a:r>
            <a:r>
              <a:rPr dirty="0" sz="1900" spc="-100">
                <a:latin typeface="Symbol"/>
                <a:cs typeface="Symbol"/>
              </a:rPr>
              <a:t></a:t>
            </a:r>
            <a:r>
              <a:rPr dirty="0" sz="1450" spc="-100">
                <a:latin typeface="Arial"/>
                <a:cs typeface="Arial"/>
              </a:rPr>
              <a:t>1</a:t>
            </a:r>
            <a:r>
              <a:rPr dirty="0" sz="1450" spc="-100">
                <a:latin typeface="Symbol"/>
                <a:cs typeface="Symbol"/>
              </a:rPr>
              <a:t></a:t>
            </a:r>
            <a:r>
              <a:rPr dirty="0" sz="1450" spc="-17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Arial"/>
                <a:cs typeface="Arial"/>
              </a:rPr>
              <a:t>cos(2A)</a:t>
            </a:r>
            <a:r>
              <a:rPr dirty="0" sz="1900" spc="-2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353" y="6210220"/>
            <a:ext cx="1889125" cy="7137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 marR="280670">
              <a:lnSpc>
                <a:spcPct val="100000"/>
              </a:lnSpc>
              <a:spcBef>
                <a:spcPts val="1070"/>
              </a:spcBef>
            </a:pPr>
            <a:r>
              <a:rPr dirty="0" sz="1450" spc="-5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dirty="0" sz="1450" spc="-5">
                <a:latin typeface="Arial"/>
                <a:cs typeface="Arial"/>
              </a:rPr>
              <a:t>sin(2A) </a:t>
            </a:r>
            <a:r>
              <a:rPr dirty="0" sz="1450" spc="-5">
                <a:latin typeface="Symbol"/>
                <a:cs typeface="Symbol"/>
              </a:rPr>
              <a:t></a:t>
            </a:r>
            <a:r>
              <a:rPr dirty="0" sz="1450" spc="-19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Arial"/>
                <a:cs typeface="Arial"/>
              </a:rPr>
              <a:t>2sin(A)cos(A)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84219" y="3352228"/>
            <a:ext cx="2651760" cy="793115"/>
            <a:chOff x="3784219" y="3352228"/>
            <a:chExt cx="2651760" cy="793115"/>
          </a:xfrm>
        </p:grpSpPr>
        <p:sp>
          <p:nvSpPr>
            <p:cNvPr id="21" name="object 21"/>
            <p:cNvSpPr/>
            <p:nvPr/>
          </p:nvSpPr>
          <p:spPr>
            <a:xfrm>
              <a:off x="3784854" y="3676649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264413" y="41910"/>
                  </a:moveTo>
                  <a:lnTo>
                    <a:pt x="264413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264413" y="41910"/>
                  </a:lnTo>
                  <a:close/>
                </a:path>
                <a:path w="315595" h="60960">
                  <a:moveTo>
                    <a:pt x="315468" y="30479"/>
                  </a:moveTo>
                  <a:lnTo>
                    <a:pt x="254508" y="0"/>
                  </a:lnTo>
                  <a:lnTo>
                    <a:pt x="254508" y="21336"/>
                  </a:lnTo>
                  <a:lnTo>
                    <a:pt x="264413" y="21336"/>
                  </a:lnTo>
                  <a:lnTo>
                    <a:pt x="264413" y="56007"/>
                  </a:lnTo>
                  <a:lnTo>
                    <a:pt x="315468" y="30479"/>
                  </a:lnTo>
                  <a:close/>
                </a:path>
                <a:path w="315595" h="60960">
                  <a:moveTo>
                    <a:pt x="264413" y="56007"/>
                  </a:moveTo>
                  <a:lnTo>
                    <a:pt x="264413" y="41910"/>
                  </a:lnTo>
                  <a:lnTo>
                    <a:pt x="254508" y="41910"/>
                  </a:lnTo>
                  <a:lnTo>
                    <a:pt x="254508" y="60960"/>
                  </a:lnTo>
                  <a:lnTo>
                    <a:pt x="264413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84854" y="3676649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0" y="41910"/>
                  </a:moveTo>
                  <a:lnTo>
                    <a:pt x="0" y="21336"/>
                  </a:lnTo>
                  <a:lnTo>
                    <a:pt x="264413" y="21336"/>
                  </a:lnTo>
                  <a:lnTo>
                    <a:pt x="264413" y="41910"/>
                  </a:lnTo>
                  <a:lnTo>
                    <a:pt x="0" y="41910"/>
                  </a:lnTo>
                  <a:close/>
                </a:path>
                <a:path w="315595" h="60960">
                  <a:moveTo>
                    <a:pt x="254508" y="0"/>
                  </a:moveTo>
                  <a:lnTo>
                    <a:pt x="315468" y="30479"/>
                  </a:lnTo>
                  <a:lnTo>
                    <a:pt x="254508" y="60960"/>
                  </a:lnTo>
                  <a:lnTo>
                    <a:pt x="2545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41938" y="3566159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631" y="168102"/>
                  </a:move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31" y="168102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41938" y="3566159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835" y="0"/>
                  </a:move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45" y="134102"/>
                  </a:ln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</a:path>
              </a:pathLst>
            </a:custGeom>
            <a:ln w="20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71772" y="3870959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60960" y="60960"/>
                  </a:moveTo>
                  <a:lnTo>
                    <a:pt x="30479" y="0"/>
                  </a:lnTo>
                  <a:lnTo>
                    <a:pt x="0" y="60960"/>
                  </a:lnTo>
                  <a:lnTo>
                    <a:pt x="21336" y="60960"/>
                  </a:lnTo>
                  <a:lnTo>
                    <a:pt x="21336" y="49529"/>
                  </a:lnTo>
                  <a:lnTo>
                    <a:pt x="41910" y="49529"/>
                  </a:lnTo>
                  <a:lnTo>
                    <a:pt x="41910" y="60960"/>
                  </a:lnTo>
                  <a:lnTo>
                    <a:pt x="60960" y="60960"/>
                  </a:lnTo>
                  <a:close/>
                </a:path>
                <a:path w="60960" h="273685">
                  <a:moveTo>
                    <a:pt x="41910" y="60960"/>
                  </a:moveTo>
                  <a:lnTo>
                    <a:pt x="41910" y="49529"/>
                  </a:lnTo>
                  <a:lnTo>
                    <a:pt x="21336" y="49529"/>
                  </a:lnTo>
                  <a:lnTo>
                    <a:pt x="21336" y="60960"/>
                  </a:lnTo>
                  <a:lnTo>
                    <a:pt x="41910" y="60960"/>
                  </a:lnTo>
                  <a:close/>
                </a:path>
                <a:path w="60960" h="273685">
                  <a:moveTo>
                    <a:pt x="41910" y="273557"/>
                  </a:moveTo>
                  <a:lnTo>
                    <a:pt x="41910" y="60960"/>
                  </a:lnTo>
                  <a:lnTo>
                    <a:pt x="21336" y="60960"/>
                  </a:lnTo>
                  <a:lnTo>
                    <a:pt x="21336" y="273557"/>
                  </a:lnTo>
                  <a:lnTo>
                    <a:pt x="41910" y="2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71772" y="3870959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21336" y="273557"/>
                  </a:moveTo>
                  <a:lnTo>
                    <a:pt x="21336" y="49529"/>
                  </a:lnTo>
                  <a:lnTo>
                    <a:pt x="41910" y="49529"/>
                  </a:lnTo>
                  <a:lnTo>
                    <a:pt x="41910" y="273557"/>
                  </a:lnTo>
                  <a:lnTo>
                    <a:pt x="21336" y="273557"/>
                  </a:lnTo>
                  <a:close/>
                </a:path>
                <a:path w="60960" h="273685">
                  <a:moveTo>
                    <a:pt x="0" y="60960"/>
                  </a:moveTo>
                  <a:lnTo>
                    <a:pt x="30479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94732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1330452" y="751331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1332"/>
                  </a:lnTo>
                  <a:lnTo>
                    <a:pt x="1330452" y="751331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94732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0" y="0"/>
                  </a:moveTo>
                  <a:lnTo>
                    <a:pt x="0" y="751332"/>
                  </a:lnTo>
                  <a:lnTo>
                    <a:pt x="1330452" y="751331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301245" y="3419001"/>
            <a:ext cx="88265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85"/>
              </a:lnSpc>
            </a:pPr>
            <a:r>
              <a:rPr dirty="0" sz="1400" spc="15">
                <a:latin typeface="Arial"/>
                <a:cs typeface="Arial"/>
              </a:rPr>
              <a:t>Lowpass</a:t>
            </a:r>
            <a:endParaRPr sz="1400">
              <a:latin typeface="Arial"/>
              <a:cs typeface="Arial"/>
            </a:endParaRPr>
          </a:p>
          <a:p>
            <a:pPr algn="ctr" indent="-49530">
              <a:lnSpc>
                <a:spcPct val="102499"/>
              </a:lnSpc>
              <a:spcBef>
                <a:spcPts val="5"/>
              </a:spcBef>
            </a:pP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20740" y="6249161"/>
            <a:ext cx="1514475" cy="304165"/>
          </a:xfrm>
          <a:custGeom>
            <a:avLst/>
            <a:gdLst/>
            <a:ahLst/>
            <a:cxnLst/>
            <a:rect l="l" t="t" r="r" b="b"/>
            <a:pathLst>
              <a:path w="1514475" h="304165">
                <a:moveTo>
                  <a:pt x="0" y="0"/>
                </a:moveTo>
                <a:lnTo>
                  <a:pt x="0" y="304038"/>
                </a:lnTo>
                <a:lnTo>
                  <a:pt x="1514093" y="304038"/>
                </a:lnTo>
                <a:lnTo>
                  <a:pt x="1514093" y="0"/>
                </a:lnTo>
                <a:lnTo>
                  <a:pt x="0" y="0"/>
                </a:lnTo>
                <a:close/>
              </a:path>
            </a:pathLst>
          </a:custGeom>
          <a:ln w="2313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3516185" y="3676015"/>
            <a:ext cx="3858895" cy="2325370"/>
            <a:chOff x="3516185" y="3676015"/>
            <a:chExt cx="3858895" cy="2325370"/>
          </a:xfrm>
        </p:grpSpPr>
        <p:sp>
          <p:nvSpPr>
            <p:cNvPr id="32" name="object 32"/>
            <p:cNvSpPr/>
            <p:nvPr/>
          </p:nvSpPr>
          <p:spPr>
            <a:xfrm>
              <a:off x="4454651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910"/>
                  </a:moveTo>
                  <a:lnTo>
                    <a:pt x="579120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579120" y="41910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3" y="0"/>
                  </a:lnTo>
                  <a:lnTo>
                    <a:pt x="569213" y="21336"/>
                  </a:lnTo>
                  <a:lnTo>
                    <a:pt x="579120" y="21336"/>
                  </a:lnTo>
                  <a:lnTo>
                    <a:pt x="579120" y="56006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6"/>
                  </a:moveTo>
                  <a:lnTo>
                    <a:pt x="579120" y="41910"/>
                  </a:lnTo>
                  <a:lnTo>
                    <a:pt x="569213" y="41910"/>
                  </a:lnTo>
                  <a:lnTo>
                    <a:pt x="569213" y="60960"/>
                  </a:lnTo>
                  <a:lnTo>
                    <a:pt x="57912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54651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910"/>
                  </a:moveTo>
                  <a:lnTo>
                    <a:pt x="0" y="21336"/>
                  </a:lnTo>
                  <a:lnTo>
                    <a:pt x="579120" y="21336"/>
                  </a:lnTo>
                  <a:lnTo>
                    <a:pt x="579120" y="41910"/>
                  </a:lnTo>
                  <a:lnTo>
                    <a:pt x="0" y="41910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4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64807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579119" y="39624"/>
                  </a:moveTo>
                  <a:lnTo>
                    <a:pt x="579119" y="20574"/>
                  </a:lnTo>
                  <a:lnTo>
                    <a:pt x="0" y="20574"/>
                  </a:lnTo>
                  <a:lnTo>
                    <a:pt x="0" y="39624"/>
                  </a:lnTo>
                  <a:lnTo>
                    <a:pt x="579119" y="39624"/>
                  </a:lnTo>
                  <a:close/>
                </a:path>
                <a:path w="630554" h="60325">
                  <a:moveTo>
                    <a:pt x="630173" y="30479"/>
                  </a:moveTo>
                  <a:lnTo>
                    <a:pt x="569213" y="0"/>
                  </a:lnTo>
                  <a:lnTo>
                    <a:pt x="569213" y="20574"/>
                  </a:lnTo>
                  <a:lnTo>
                    <a:pt x="579119" y="20574"/>
                  </a:lnTo>
                  <a:lnTo>
                    <a:pt x="579119" y="55368"/>
                  </a:lnTo>
                  <a:lnTo>
                    <a:pt x="630173" y="30479"/>
                  </a:lnTo>
                  <a:close/>
                </a:path>
                <a:path w="630554" h="60325">
                  <a:moveTo>
                    <a:pt x="579119" y="55368"/>
                  </a:moveTo>
                  <a:lnTo>
                    <a:pt x="579119" y="39624"/>
                  </a:lnTo>
                  <a:lnTo>
                    <a:pt x="569213" y="39624"/>
                  </a:lnTo>
                  <a:lnTo>
                    <a:pt x="569213" y="60198"/>
                  </a:lnTo>
                  <a:lnTo>
                    <a:pt x="579119" y="55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64807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0" y="39624"/>
                  </a:moveTo>
                  <a:lnTo>
                    <a:pt x="0" y="20574"/>
                  </a:lnTo>
                  <a:lnTo>
                    <a:pt x="579119" y="20574"/>
                  </a:lnTo>
                  <a:lnTo>
                    <a:pt x="579119" y="39624"/>
                  </a:lnTo>
                  <a:lnTo>
                    <a:pt x="0" y="39624"/>
                  </a:lnTo>
                  <a:close/>
                </a:path>
                <a:path w="630554" h="60325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198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64769" y="22098"/>
                  </a:moveTo>
                  <a:lnTo>
                    <a:pt x="0" y="0"/>
                  </a:lnTo>
                  <a:lnTo>
                    <a:pt x="20574" y="64770"/>
                  </a:lnTo>
                  <a:lnTo>
                    <a:pt x="31241" y="54469"/>
                  </a:lnTo>
                  <a:lnTo>
                    <a:pt x="31241" y="38862"/>
                  </a:lnTo>
                  <a:lnTo>
                    <a:pt x="38862" y="32765"/>
                  </a:lnTo>
                  <a:lnTo>
                    <a:pt x="46099" y="40124"/>
                  </a:lnTo>
                  <a:lnTo>
                    <a:pt x="64769" y="22098"/>
                  </a:lnTo>
                  <a:close/>
                </a:path>
                <a:path w="582295" h="592454">
                  <a:moveTo>
                    <a:pt x="46099" y="40124"/>
                  </a:moveTo>
                  <a:lnTo>
                    <a:pt x="38862" y="32765"/>
                  </a:lnTo>
                  <a:lnTo>
                    <a:pt x="31241" y="38862"/>
                  </a:lnTo>
                  <a:lnTo>
                    <a:pt x="39115" y="46867"/>
                  </a:lnTo>
                  <a:lnTo>
                    <a:pt x="46099" y="40124"/>
                  </a:lnTo>
                  <a:close/>
                </a:path>
                <a:path w="582295" h="592454">
                  <a:moveTo>
                    <a:pt x="39115" y="46867"/>
                  </a:moveTo>
                  <a:lnTo>
                    <a:pt x="31241" y="38862"/>
                  </a:lnTo>
                  <a:lnTo>
                    <a:pt x="31241" y="54469"/>
                  </a:lnTo>
                  <a:lnTo>
                    <a:pt x="39115" y="46867"/>
                  </a:lnTo>
                  <a:close/>
                </a:path>
                <a:path w="582295" h="592454">
                  <a:moveTo>
                    <a:pt x="582167" y="585215"/>
                  </a:moveTo>
                  <a:lnTo>
                    <a:pt x="46099" y="40124"/>
                  </a:lnTo>
                  <a:lnTo>
                    <a:pt x="39115" y="46867"/>
                  </a:lnTo>
                  <a:lnTo>
                    <a:pt x="575310" y="592074"/>
                  </a:lnTo>
                  <a:lnTo>
                    <a:pt x="582167" y="585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38862" y="32765"/>
                  </a:moveTo>
                  <a:lnTo>
                    <a:pt x="582167" y="585215"/>
                  </a:lnTo>
                  <a:lnTo>
                    <a:pt x="575310" y="592074"/>
                  </a:lnTo>
                  <a:lnTo>
                    <a:pt x="31241" y="38862"/>
                  </a:lnTo>
                  <a:lnTo>
                    <a:pt x="38862" y="32765"/>
                  </a:lnTo>
                  <a:close/>
                </a:path>
                <a:path w="582295" h="592454">
                  <a:moveTo>
                    <a:pt x="20574" y="64770"/>
                  </a:moveTo>
                  <a:lnTo>
                    <a:pt x="0" y="0"/>
                  </a:lnTo>
                  <a:lnTo>
                    <a:pt x="64769" y="22098"/>
                  </a:lnTo>
                  <a:lnTo>
                    <a:pt x="20574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47109" y="5372862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598170" y="40386"/>
                  </a:moveTo>
                  <a:lnTo>
                    <a:pt x="598170" y="20574"/>
                  </a:lnTo>
                  <a:lnTo>
                    <a:pt x="0" y="20574"/>
                  </a:lnTo>
                  <a:lnTo>
                    <a:pt x="0" y="40386"/>
                  </a:lnTo>
                  <a:lnTo>
                    <a:pt x="598170" y="40386"/>
                  </a:lnTo>
                  <a:close/>
                </a:path>
                <a:path w="649604" h="60960">
                  <a:moveTo>
                    <a:pt x="649224" y="30479"/>
                  </a:moveTo>
                  <a:lnTo>
                    <a:pt x="588263" y="0"/>
                  </a:lnTo>
                  <a:lnTo>
                    <a:pt x="588263" y="20574"/>
                  </a:lnTo>
                  <a:lnTo>
                    <a:pt x="598170" y="20574"/>
                  </a:lnTo>
                  <a:lnTo>
                    <a:pt x="598170" y="56006"/>
                  </a:lnTo>
                  <a:lnTo>
                    <a:pt x="649224" y="30479"/>
                  </a:lnTo>
                  <a:close/>
                </a:path>
                <a:path w="649604" h="60960">
                  <a:moveTo>
                    <a:pt x="598170" y="56006"/>
                  </a:moveTo>
                  <a:lnTo>
                    <a:pt x="598170" y="40386"/>
                  </a:lnTo>
                  <a:lnTo>
                    <a:pt x="588263" y="40386"/>
                  </a:lnTo>
                  <a:lnTo>
                    <a:pt x="588263" y="60960"/>
                  </a:lnTo>
                  <a:lnTo>
                    <a:pt x="59817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47109" y="5372862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0" y="40386"/>
                  </a:moveTo>
                  <a:lnTo>
                    <a:pt x="0" y="20574"/>
                  </a:lnTo>
                  <a:lnTo>
                    <a:pt x="598170" y="20574"/>
                  </a:lnTo>
                  <a:lnTo>
                    <a:pt x="598170" y="40386"/>
                  </a:lnTo>
                  <a:lnTo>
                    <a:pt x="0" y="40386"/>
                  </a:lnTo>
                  <a:close/>
                </a:path>
                <a:path w="649604" h="60960">
                  <a:moveTo>
                    <a:pt x="588263" y="0"/>
                  </a:moveTo>
                  <a:lnTo>
                    <a:pt x="649224" y="30479"/>
                  </a:lnTo>
                  <a:lnTo>
                    <a:pt x="588263" y="60960"/>
                  </a:lnTo>
                  <a:lnTo>
                    <a:pt x="58826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48641" y="5220462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773" y="169091"/>
                  </a:moveTo>
                  <a:lnTo>
                    <a:pt x="284728" y="101519"/>
                  </a:lnTo>
                  <a:lnTo>
                    <a:pt x="249765" y="43221"/>
                  </a:lnTo>
                  <a:lnTo>
                    <a:pt x="186919" y="6466"/>
                  </a:lnTo>
                  <a:lnTo>
                    <a:pt x="145050" y="0"/>
                  </a:ln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248641" y="5220462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050" y="0"/>
                  </a:move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lnTo>
                    <a:pt x="291742" y="134912"/>
                  </a:lnTo>
                  <a:lnTo>
                    <a:pt x="270734" y="70444"/>
                  </a:lnTo>
                  <a:lnTo>
                    <a:pt x="221825" y="21384"/>
                  </a:lnTo>
                  <a:lnTo>
                    <a:pt x="145050" y="0"/>
                  </a:lnTo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379213" y="5525262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60960" y="60960"/>
                  </a:moveTo>
                  <a:lnTo>
                    <a:pt x="30480" y="0"/>
                  </a:lnTo>
                  <a:lnTo>
                    <a:pt x="0" y="60960"/>
                  </a:lnTo>
                  <a:lnTo>
                    <a:pt x="20574" y="60960"/>
                  </a:lnTo>
                  <a:lnTo>
                    <a:pt x="20574" y="51054"/>
                  </a:lnTo>
                  <a:lnTo>
                    <a:pt x="40386" y="51054"/>
                  </a:lnTo>
                  <a:lnTo>
                    <a:pt x="40386" y="60960"/>
                  </a:lnTo>
                  <a:lnTo>
                    <a:pt x="60960" y="60960"/>
                  </a:lnTo>
                  <a:close/>
                </a:path>
                <a:path w="60960" h="274320">
                  <a:moveTo>
                    <a:pt x="40386" y="60960"/>
                  </a:moveTo>
                  <a:lnTo>
                    <a:pt x="40386" y="51054"/>
                  </a:lnTo>
                  <a:lnTo>
                    <a:pt x="20574" y="51054"/>
                  </a:lnTo>
                  <a:lnTo>
                    <a:pt x="20574" y="60960"/>
                  </a:lnTo>
                  <a:lnTo>
                    <a:pt x="40386" y="60960"/>
                  </a:lnTo>
                  <a:close/>
                </a:path>
                <a:path w="60960" h="274320">
                  <a:moveTo>
                    <a:pt x="40386" y="274320"/>
                  </a:moveTo>
                  <a:lnTo>
                    <a:pt x="40386" y="60960"/>
                  </a:lnTo>
                  <a:lnTo>
                    <a:pt x="20574" y="60960"/>
                  </a:lnTo>
                  <a:lnTo>
                    <a:pt x="20574" y="274320"/>
                  </a:lnTo>
                  <a:lnTo>
                    <a:pt x="40386" y="274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9213" y="5525262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20574" y="274320"/>
                  </a:moveTo>
                  <a:lnTo>
                    <a:pt x="20574" y="51054"/>
                  </a:lnTo>
                  <a:lnTo>
                    <a:pt x="40386" y="51054"/>
                  </a:lnTo>
                  <a:lnTo>
                    <a:pt x="40386" y="274320"/>
                  </a:lnTo>
                  <a:lnTo>
                    <a:pt x="20574" y="274320"/>
                  </a:lnTo>
                  <a:close/>
                </a:path>
                <a:path w="60960" h="274320">
                  <a:moveTo>
                    <a:pt x="0" y="60960"/>
                  </a:moveTo>
                  <a:lnTo>
                    <a:pt x="30480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201411" y="5017008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1330452" y="752093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2094"/>
                  </a:lnTo>
                  <a:lnTo>
                    <a:pt x="1330452" y="752093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01411" y="5017008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0" y="0"/>
                  </a:moveTo>
                  <a:lnTo>
                    <a:pt x="0" y="752094"/>
                  </a:lnTo>
                  <a:lnTo>
                    <a:pt x="1330452" y="752093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2093" y="5332476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8358" y="40386"/>
                  </a:moveTo>
                  <a:lnTo>
                    <a:pt x="578358" y="19812"/>
                  </a:lnTo>
                  <a:lnTo>
                    <a:pt x="0" y="19812"/>
                  </a:lnTo>
                  <a:lnTo>
                    <a:pt x="0" y="40386"/>
                  </a:lnTo>
                  <a:lnTo>
                    <a:pt x="578358" y="40386"/>
                  </a:lnTo>
                  <a:close/>
                </a:path>
                <a:path w="630554" h="60960">
                  <a:moveTo>
                    <a:pt x="630173" y="30479"/>
                  </a:moveTo>
                  <a:lnTo>
                    <a:pt x="569213" y="0"/>
                  </a:lnTo>
                  <a:lnTo>
                    <a:pt x="569213" y="19812"/>
                  </a:lnTo>
                  <a:lnTo>
                    <a:pt x="578358" y="19812"/>
                  </a:lnTo>
                  <a:lnTo>
                    <a:pt x="578358" y="56387"/>
                  </a:lnTo>
                  <a:lnTo>
                    <a:pt x="630173" y="30479"/>
                  </a:lnTo>
                  <a:close/>
                </a:path>
                <a:path w="630554" h="60960">
                  <a:moveTo>
                    <a:pt x="578358" y="56387"/>
                  </a:moveTo>
                  <a:lnTo>
                    <a:pt x="578358" y="40386"/>
                  </a:lnTo>
                  <a:lnTo>
                    <a:pt x="569213" y="40386"/>
                  </a:lnTo>
                  <a:lnTo>
                    <a:pt x="569213" y="60960"/>
                  </a:lnTo>
                  <a:lnTo>
                    <a:pt x="578358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62093" y="5332476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0386"/>
                  </a:moveTo>
                  <a:lnTo>
                    <a:pt x="0" y="19812"/>
                  </a:lnTo>
                  <a:lnTo>
                    <a:pt x="578358" y="19812"/>
                  </a:lnTo>
                  <a:lnTo>
                    <a:pt x="578358" y="40386"/>
                  </a:lnTo>
                  <a:lnTo>
                    <a:pt x="0" y="40386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572249" y="5352288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148"/>
                  </a:moveTo>
                  <a:lnTo>
                    <a:pt x="579120" y="20574"/>
                  </a:lnTo>
                  <a:lnTo>
                    <a:pt x="0" y="20574"/>
                  </a:lnTo>
                  <a:lnTo>
                    <a:pt x="0" y="41148"/>
                  </a:lnTo>
                  <a:lnTo>
                    <a:pt x="579120" y="41148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4" y="0"/>
                  </a:lnTo>
                  <a:lnTo>
                    <a:pt x="569214" y="20574"/>
                  </a:lnTo>
                  <a:lnTo>
                    <a:pt x="579120" y="20574"/>
                  </a:lnTo>
                  <a:lnTo>
                    <a:pt x="579120" y="56007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7"/>
                  </a:moveTo>
                  <a:lnTo>
                    <a:pt x="579120" y="41148"/>
                  </a:lnTo>
                  <a:lnTo>
                    <a:pt x="569214" y="41148"/>
                  </a:lnTo>
                  <a:lnTo>
                    <a:pt x="569214" y="60960"/>
                  </a:lnTo>
                  <a:lnTo>
                    <a:pt x="579120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572249" y="5352288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148"/>
                  </a:moveTo>
                  <a:lnTo>
                    <a:pt x="0" y="20574"/>
                  </a:lnTo>
                  <a:lnTo>
                    <a:pt x="579120" y="20574"/>
                  </a:lnTo>
                  <a:lnTo>
                    <a:pt x="579120" y="41148"/>
                  </a:lnTo>
                  <a:lnTo>
                    <a:pt x="0" y="41148"/>
                  </a:lnTo>
                  <a:close/>
                </a:path>
                <a:path w="630554" h="60960">
                  <a:moveTo>
                    <a:pt x="569214" y="0"/>
                  </a:moveTo>
                  <a:lnTo>
                    <a:pt x="630174" y="30479"/>
                  </a:lnTo>
                  <a:lnTo>
                    <a:pt x="569214" y="60960"/>
                  </a:lnTo>
                  <a:lnTo>
                    <a:pt x="5692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59451" y="5407914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64770" y="22098"/>
                  </a:moveTo>
                  <a:lnTo>
                    <a:pt x="0" y="0"/>
                  </a:lnTo>
                  <a:lnTo>
                    <a:pt x="22098" y="64770"/>
                  </a:lnTo>
                  <a:lnTo>
                    <a:pt x="32765" y="54102"/>
                  </a:lnTo>
                  <a:lnTo>
                    <a:pt x="32765" y="40386"/>
                  </a:lnTo>
                  <a:lnTo>
                    <a:pt x="40386" y="33527"/>
                  </a:lnTo>
                  <a:lnTo>
                    <a:pt x="46795" y="40072"/>
                  </a:lnTo>
                  <a:lnTo>
                    <a:pt x="64770" y="22098"/>
                  </a:lnTo>
                  <a:close/>
                </a:path>
                <a:path w="582295" h="593089">
                  <a:moveTo>
                    <a:pt x="46795" y="40072"/>
                  </a:moveTo>
                  <a:lnTo>
                    <a:pt x="40386" y="33527"/>
                  </a:lnTo>
                  <a:lnTo>
                    <a:pt x="32765" y="40386"/>
                  </a:lnTo>
                  <a:lnTo>
                    <a:pt x="39566" y="47301"/>
                  </a:lnTo>
                  <a:lnTo>
                    <a:pt x="46795" y="40072"/>
                  </a:lnTo>
                  <a:close/>
                </a:path>
                <a:path w="582295" h="593089">
                  <a:moveTo>
                    <a:pt x="39566" y="47301"/>
                  </a:moveTo>
                  <a:lnTo>
                    <a:pt x="32765" y="40386"/>
                  </a:lnTo>
                  <a:lnTo>
                    <a:pt x="32765" y="54102"/>
                  </a:lnTo>
                  <a:lnTo>
                    <a:pt x="39566" y="47301"/>
                  </a:lnTo>
                  <a:close/>
                </a:path>
                <a:path w="582295" h="593089">
                  <a:moveTo>
                    <a:pt x="582168" y="586739"/>
                  </a:moveTo>
                  <a:lnTo>
                    <a:pt x="46795" y="40072"/>
                  </a:lnTo>
                  <a:lnTo>
                    <a:pt x="39566" y="47301"/>
                  </a:lnTo>
                  <a:lnTo>
                    <a:pt x="576072" y="592836"/>
                  </a:lnTo>
                  <a:lnTo>
                    <a:pt x="582168" y="586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59451" y="5407914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40386" y="33527"/>
                  </a:moveTo>
                  <a:lnTo>
                    <a:pt x="582168" y="586739"/>
                  </a:lnTo>
                  <a:lnTo>
                    <a:pt x="576072" y="592836"/>
                  </a:lnTo>
                  <a:lnTo>
                    <a:pt x="32765" y="40386"/>
                  </a:lnTo>
                  <a:lnTo>
                    <a:pt x="40386" y="33527"/>
                  </a:lnTo>
                  <a:close/>
                </a:path>
                <a:path w="582295" h="593089">
                  <a:moveTo>
                    <a:pt x="22098" y="64770"/>
                  </a:moveTo>
                  <a:lnTo>
                    <a:pt x="0" y="0"/>
                  </a:lnTo>
                  <a:lnTo>
                    <a:pt x="64770" y="22098"/>
                  </a:lnTo>
                  <a:lnTo>
                    <a:pt x="22098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516185" y="3890010"/>
              <a:ext cx="20955" cy="1492885"/>
            </a:xfrm>
            <a:custGeom>
              <a:avLst/>
              <a:gdLst/>
              <a:ahLst/>
              <a:cxnLst/>
              <a:rect l="l" t="t" r="r" b="b"/>
              <a:pathLst>
                <a:path w="20954" h="1492885">
                  <a:moveTo>
                    <a:pt x="0" y="0"/>
                  </a:moveTo>
                  <a:lnTo>
                    <a:pt x="0" y="1492757"/>
                  </a:lnTo>
                  <a:lnTo>
                    <a:pt x="20700" y="1492757"/>
                  </a:lnTo>
                  <a:lnTo>
                    <a:pt x="2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724143" y="4604004"/>
              <a:ext cx="1639570" cy="304800"/>
            </a:xfrm>
            <a:custGeom>
              <a:avLst/>
              <a:gdLst/>
              <a:ahLst/>
              <a:cxnLst/>
              <a:rect l="l" t="t" r="r" b="b"/>
              <a:pathLst>
                <a:path w="1639570" h="304800">
                  <a:moveTo>
                    <a:pt x="0" y="0"/>
                  </a:moveTo>
                  <a:lnTo>
                    <a:pt x="0" y="304800"/>
                  </a:lnTo>
                  <a:lnTo>
                    <a:pt x="1639061" y="304800"/>
                  </a:lnTo>
                  <a:lnTo>
                    <a:pt x="1639061" y="0"/>
                  </a:lnTo>
                  <a:lnTo>
                    <a:pt x="0" y="0"/>
                  </a:lnTo>
                  <a:close/>
                </a:path>
              </a:pathLst>
            </a:custGeom>
            <a:ln w="2313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392685" y="5109117"/>
            <a:ext cx="882650" cy="643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85"/>
              </a:lnSpc>
            </a:pPr>
            <a:r>
              <a:rPr dirty="0" sz="1400" spc="15">
                <a:latin typeface="Arial"/>
                <a:cs typeface="Arial"/>
              </a:rPr>
              <a:t>Lowpass</a:t>
            </a:r>
            <a:endParaRPr sz="1400">
              <a:latin typeface="Arial"/>
              <a:cs typeface="Arial"/>
            </a:endParaRPr>
          </a:p>
          <a:p>
            <a:pPr algn="ctr" indent="-49530">
              <a:lnSpc>
                <a:spcPct val="102899"/>
              </a:lnSpc>
              <a:spcBef>
                <a:spcPts val="5"/>
              </a:spcBef>
            </a:pP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526273" y="4857750"/>
            <a:ext cx="1379220" cy="154940"/>
          </a:xfrm>
          <a:custGeom>
            <a:avLst/>
            <a:gdLst/>
            <a:ahLst/>
            <a:cxnLst/>
            <a:rect l="l" t="t" r="r" b="b"/>
            <a:pathLst>
              <a:path w="1379220" h="154939">
                <a:moveTo>
                  <a:pt x="0" y="0"/>
                </a:moveTo>
                <a:lnTo>
                  <a:pt x="13262" y="35388"/>
                </a:lnTo>
                <a:lnTo>
                  <a:pt x="41714" y="59250"/>
                </a:lnTo>
                <a:lnTo>
                  <a:pt x="78265" y="72918"/>
                </a:lnTo>
                <a:lnTo>
                  <a:pt x="115824" y="77724"/>
                </a:lnTo>
                <a:lnTo>
                  <a:pt x="585977" y="77724"/>
                </a:lnTo>
                <a:lnTo>
                  <a:pt x="598170" y="79248"/>
                </a:lnTo>
                <a:lnTo>
                  <a:pt x="609600" y="80010"/>
                </a:lnTo>
                <a:lnTo>
                  <a:pt x="618744" y="83820"/>
                </a:lnTo>
                <a:lnTo>
                  <a:pt x="630174" y="86105"/>
                </a:lnTo>
                <a:lnTo>
                  <a:pt x="664374" y="106851"/>
                </a:lnTo>
                <a:lnTo>
                  <a:pt x="689609" y="154686"/>
                </a:lnTo>
                <a:lnTo>
                  <a:pt x="701793" y="119993"/>
                </a:lnTo>
                <a:lnTo>
                  <a:pt x="730405" y="95440"/>
                </a:lnTo>
                <a:lnTo>
                  <a:pt x="767194" y="81269"/>
                </a:lnTo>
                <a:lnTo>
                  <a:pt x="803909" y="77724"/>
                </a:lnTo>
                <a:lnTo>
                  <a:pt x="1263396" y="77724"/>
                </a:lnTo>
                <a:lnTo>
                  <a:pt x="1275587" y="76200"/>
                </a:lnTo>
                <a:lnTo>
                  <a:pt x="1328166" y="64008"/>
                </a:lnTo>
                <a:lnTo>
                  <a:pt x="1365861" y="35056"/>
                </a:lnTo>
                <a:lnTo>
                  <a:pt x="1375822" y="17904"/>
                </a:lnTo>
                <a:lnTo>
                  <a:pt x="1379220" y="0"/>
                </a:lnTo>
              </a:path>
            </a:pathLst>
          </a:custGeom>
          <a:ln w="974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09072" y="3559538"/>
            <a:ext cx="28060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latin typeface="Arial"/>
                <a:cs typeface="Arial"/>
              </a:rPr>
              <a:t>A</a:t>
            </a:r>
            <a:r>
              <a:rPr dirty="0" baseline="-24691" sz="1350" spc="44">
                <a:latin typeface="Arial"/>
                <a:cs typeface="Arial"/>
              </a:rPr>
              <a:t>k</a:t>
            </a:r>
            <a:r>
              <a:rPr dirty="0" sz="1500" spc="30">
                <a:latin typeface="Arial"/>
                <a:cs typeface="Arial"/>
              </a:rPr>
              <a:t>cos(2</a:t>
            </a:r>
            <a:r>
              <a:rPr dirty="0" sz="1500" spc="30">
                <a:latin typeface="Times New Roman"/>
                <a:cs typeface="Times New Roman"/>
              </a:rPr>
              <a:t>π</a:t>
            </a:r>
            <a:r>
              <a:rPr dirty="0" sz="1500" spc="30">
                <a:latin typeface="Arial"/>
                <a:cs typeface="Arial"/>
              </a:rPr>
              <a:t>f</a:t>
            </a:r>
            <a:r>
              <a:rPr dirty="0" baseline="-24691" sz="1350" spc="44">
                <a:latin typeface="Arial"/>
                <a:cs typeface="Arial"/>
              </a:rPr>
              <a:t>c</a:t>
            </a:r>
            <a:r>
              <a:rPr dirty="0" baseline="-24691" sz="1350" spc="-202">
                <a:latin typeface="Arial"/>
                <a:cs typeface="Arial"/>
              </a:rPr>
              <a:t> </a:t>
            </a:r>
            <a:r>
              <a:rPr dirty="0" sz="1500" spc="5">
                <a:latin typeface="Arial"/>
                <a:cs typeface="Arial"/>
              </a:rPr>
              <a:t>t)</a:t>
            </a:r>
            <a:r>
              <a:rPr dirty="0" sz="1500" spc="-210">
                <a:latin typeface="Arial"/>
                <a:cs typeface="Arial"/>
              </a:rPr>
              <a:t> </a:t>
            </a:r>
            <a:r>
              <a:rPr dirty="0" sz="1500" spc="15">
                <a:latin typeface="Symbol"/>
                <a:cs typeface="Symbol"/>
              </a:rPr>
              <a:t></a:t>
            </a:r>
            <a:r>
              <a:rPr dirty="0" sz="1500" spc="-18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Arial"/>
                <a:cs typeface="Arial"/>
              </a:rPr>
              <a:t>B</a:t>
            </a:r>
            <a:r>
              <a:rPr dirty="0" baseline="-24691" sz="1350" spc="30">
                <a:latin typeface="Arial"/>
                <a:cs typeface="Arial"/>
              </a:rPr>
              <a:t>k</a:t>
            </a:r>
            <a:r>
              <a:rPr dirty="0" baseline="-24691" sz="1350" spc="-232">
                <a:latin typeface="Arial"/>
                <a:cs typeface="Arial"/>
              </a:rPr>
              <a:t> </a:t>
            </a:r>
            <a:r>
              <a:rPr dirty="0" sz="1500" spc="15">
                <a:latin typeface="Arial"/>
                <a:cs typeface="Arial"/>
              </a:rPr>
              <a:t>sin(2</a:t>
            </a:r>
            <a:r>
              <a:rPr dirty="0" sz="1500" spc="15">
                <a:latin typeface="Times New Roman"/>
                <a:cs typeface="Times New Roman"/>
              </a:rPr>
              <a:t>π</a:t>
            </a:r>
            <a:r>
              <a:rPr dirty="0" sz="1500" spc="15">
                <a:latin typeface="Arial"/>
                <a:cs typeface="Arial"/>
              </a:rPr>
              <a:t>f</a:t>
            </a:r>
            <a:r>
              <a:rPr dirty="0" baseline="-24691" sz="1350" spc="22">
                <a:latin typeface="Arial"/>
                <a:cs typeface="Arial"/>
              </a:rPr>
              <a:t>c</a:t>
            </a:r>
            <a:r>
              <a:rPr dirty="0" baseline="-24691" sz="1350" spc="-202">
                <a:latin typeface="Arial"/>
                <a:cs typeface="Arial"/>
              </a:rPr>
              <a:t> </a:t>
            </a:r>
            <a:r>
              <a:rPr dirty="0" sz="1500" spc="5">
                <a:latin typeface="Arial"/>
                <a:cs typeface="Arial"/>
              </a:rPr>
              <a:t>t)</a:t>
            </a:r>
            <a:r>
              <a:rPr dirty="0" sz="1500" spc="-110">
                <a:latin typeface="Arial"/>
                <a:cs typeface="Arial"/>
              </a:rPr>
              <a:t> </a:t>
            </a:r>
            <a:r>
              <a:rPr dirty="0" sz="1500" spc="15">
                <a:latin typeface="Symbol"/>
                <a:cs typeface="Symbol"/>
              </a:rPr>
              <a:t>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baseline="-5208" sz="2400" spc="-7" i="1">
                <a:latin typeface="Arial"/>
                <a:cs typeface="Arial"/>
              </a:rPr>
              <a:t>Y(t)</a:t>
            </a:r>
            <a:endParaRPr baseline="-5208"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72756" y="6563106"/>
            <a:ext cx="1377950" cy="154940"/>
          </a:xfrm>
          <a:custGeom>
            <a:avLst/>
            <a:gdLst/>
            <a:ahLst/>
            <a:cxnLst/>
            <a:rect l="l" t="t" r="r" b="b"/>
            <a:pathLst>
              <a:path w="1377950" h="154940">
                <a:moveTo>
                  <a:pt x="0" y="0"/>
                </a:moveTo>
                <a:lnTo>
                  <a:pt x="11876" y="35655"/>
                </a:lnTo>
                <a:lnTo>
                  <a:pt x="40195" y="59740"/>
                </a:lnTo>
                <a:lnTo>
                  <a:pt x="76991" y="73577"/>
                </a:lnTo>
                <a:lnTo>
                  <a:pt x="114300" y="78486"/>
                </a:lnTo>
                <a:lnTo>
                  <a:pt x="585977" y="78486"/>
                </a:lnTo>
                <a:lnTo>
                  <a:pt x="596646" y="79248"/>
                </a:lnTo>
                <a:lnTo>
                  <a:pt x="608076" y="80772"/>
                </a:lnTo>
                <a:lnTo>
                  <a:pt x="618744" y="84582"/>
                </a:lnTo>
                <a:lnTo>
                  <a:pt x="628650" y="86868"/>
                </a:lnTo>
                <a:lnTo>
                  <a:pt x="662847" y="105801"/>
                </a:lnTo>
                <a:lnTo>
                  <a:pt x="689610" y="154686"/>
                </a:lnTo>
                <a:lnTo>
                  <a:pt x="700386" y="120616"/>
                </a:lnTo>
                <a:lnTo>
                  <a:pt x="729662" y="95935"/>
                </a:lnTo>
                <a:lnTo>
                  <a:pt x="767487" y="81580"/>
                </a:lnTo>
                <a:lnTo>
                  <a:pt x="803910" y="78486"/>
                </a:lnTo>
                <a:lnTo>
                  <a:pt x="1263396" y="78486"/>
                </a:lnTo>
                <a:lnTo>
                  <a:pt x="1274064" y="76962"/>
                </a:lnTo>
                <a:lnTo>
                  <a:pt x="1286255" y="75438"/>
                </a:lnTo>
                <a:lnTo>
                  <a:pt x="1297686" y="74675"/>
                </a:lnTo>
                <a:lnTo>
                  <a:pt x="1307592" y="72390"/>
                </a:lnTo>
                <a:lnTo>
                  <a:pt x="1352551" y="48398"/>
                </a:lnTo>
                <a:lnTo>
                  <a:pt x="1374458" y="20228"/>
                </a:lnTo>
                <a:lnTo>
                  <a:pt x="1377696" y="0"/>
                </a:lnTo>
              </a:path>
              <a:path w="1377950" h="154940">
                <a:moveTo>
                  <a:pt x="0" y="0"/>
                </a:moveTo>
                <a:lnTo>
                  <a:pt x="11876" y="35655"/>
                </a:lnTo>
                <a:lnTo>
                  <a:pt x="40195" y="59740"/>
                </a:lnTo>
                <a:lnTo>
                  <a:pt x="76991" y="73577"/>
                </a:lnTo>
                <a:lnTo>
                  <a:pt x="114300" y="78486"/>
                </a:lnTo>
                <a:lnTo>
                  <a:pt x="585977" y="78486"/>
                </a:lnTo>
                <a:lnTo>
                  <a:pt x="596646" y="79248"/>
                </a:lnTo>
                <a:lnTo>
                  <a:pt x="608076" y="80772"/>
                </a:lnTo>
                <a:lnTo>
                  <a:pt x="618744" y="84582"/>
                </a:lnTo>
                <a:lnTo>
                  <a:pt x="628650" y="86868"/>
                </a:lnTo>
                <a:lnTo>
                  <a:pt x="662847" y="105801"/>
                </a:lnTo>
                <a:lnTo>
                  <a:pt x="689610" y="154686"/>
                </a:lnTo>
                <a:lnTo>
                  <a:pt x="700386" y="120616"/>
                </a:lnTo>
                <a:lnTo>
                  <a:pt x="729662" y="95935"/>
                </a:lnTo>
                <a:lnTo>
                  <a:pt x="767487" y="81580"/>
                </a:lnTo>
                <a:lnTo>
                  <a:pt x="803910" y="78486"/>
                </a:lnTo>
                <a:lnTo>
                  <a:pt x="1263396" y="78486"/>
                </a:lnTo>
                <a:lnTo>
                  <a:pt x="1274064" y="76962"/>
                </a:lnTo>
                <a:lnTo>
                  <a:pt x="1286255" y="75438"/>
                </a:lnTo>
                <a:lnTo>
                  <a:pt x="1297686" y="74675"/>
                </a:lnTo>
                <a:lnTo>
                  <a:pt x="1307592" y="72390"/>
                </a:lnTo>
                <a:lnTo>
                  <a:pt x="1352551" y="48398"/>
                </a:lnTo>
                <a:lnTo>
                  <a:pt x="1374458" y="20228"/>
                </a:lnTo>
                <a:lnTo>
                  <a:pt x="1377696" y="0"/>
                </a:lnTo>
              </a:path>
            </a:pathLst>
          </a:custGeom>
          <a:ln w="974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3784219" y="3352228"/>
            <a:ext cx="2651760" cy="793115"/>
            <a:chOff x="3784219" y="3352228"/>
            <a:chExt cx="2651760" cy="793115"/>
          </a:xfrm>
        </p:grpSpPr>
        <p:sp>
          <p:nvSpPr>
            <p:cNvPr id="59" name="object 59"/>
            <p:cNvSpPr/>
            <p:nvPr/>
          </p:nvSpPr>
          <p:spPr>
            <a:xfrm>
              <a:off x="3784854" y="3676649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264413" y="41910"/>
                  </a:moveTo>
                  <a:lnTo>
                    <a:pt x="264413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264413" y="41910"/>
                  </a:lnTo>
                  <a:close/>
                </a:path>
                <a:path w="315595" h="60960">
                  <a:moveTo>
                    <a:pt x="315468" y="30479"/>
                  </a:moveTo>
                  <a:lnTo>
                    <a:pt x="254508" y="0"/>
                  </a:lnTo>
                  <a:lnTo>
                    <a:pt x="254508" y="21336"/>
                  </a:lnTo>
                  <a:lnTo>
                    <a:pt x="264413" y="21336"/>
                  </a:lnTo>
                  <a:lnTo>
                    <a:pt x="264413" y="56007"/>
                  </a:lnTo>
                  <a:lnTo>
                    <a:pt x="315468" y="30479"/>
                  </a:lnTo>
                  <a:close/>
                </a:path>
                <a:path w="315595" h="60960">
                  <a:moveTo>
                    <a:pt x="264413" y="56007"/>
                  </a:moveTo>
                  <a:lnTo>
                    <a:pt x="264413" y="41910"/>
                  </a:lnTo>
                  <a:lnTo>
                    <a:pt x="254508" y="41910"/>
                  </a:lnTo>
                  <a:lnTo>
                    <a:pt x="254508" y="60960"/>
                  </a:lnTo>
                  <a:lnTo>
                    <a:pt x="264413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784854" y="3676649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0" y="41910"/>
                  </a:moveTo>
                  <a:lnTo>
                    <a:pt x="0" y="21336"/>
                  </a:lnTo>
                  <a:lnTo>
                    <a:pt x="264413" y="21336"/>
                  </a:lnTo>
                  <a:lnTo>
                    <a:pt x="264413" y="41910"/>
                  </a:lnTo>
                  <a:lnTo>
                    <a:pt x="0" y="41910"/>
                  </a:lnTo>
                  <a:close/>
                </a:path>
                <a:path w="315595" h="60960">
                  <a:moveTo>
                    <a:pt x="254508" y="0"/>
                  </a:moveTo>
                  <a:lnTo>
                    <a:pt x="315468" y="30479"/>
                  </a:lnTo>
                  <a:lnTo>
                    <a:pt x="254508" y="60960"/>
                  </a:lnTo>
                  <a:lnTo>
                    <a:pt x="2545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141938" y="3566159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631" y="168102"/>
                  </a:move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31" y="168102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41938" y="3566159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835" y="0"/>
                  </a:move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45" y="134102"/>
                  </a:ln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</a:path>
              </a:pathLst>
            </a:custGeom>
            <a:ln w="20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271772" y="3870959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60960" y="60960"/>
                  </a:moveTo>
                  <a:lnTo>
                    <a:pt x="30479" y="0"/>
                  </a:lnTo>
                  <a:lnTo>
                    <a:pt x="0" y="60960"/>
                  </a:lnTo>
                  <a:lnTo>
                    <a:pt x="21336" y="60960"/>
                  </a:lnTo>
                  <a:lnTo>
                    <a:pt x="21336" y="49529"/>
                  </a:lnTo>
                  <a:lnTo>
                    <a:pt x="41910" y="49529"/>
                  </a:lnTo>
                  <a:lnTo>
                    <a:pt x="41910" y="60960"/>
                  </a:lnTo>
                  <a:lnTo>
                    <a:pt x="60960" y="60960"/>
                  </a:lnTo>
                  <a:close/>
                </a:path>
                <a:path w="60960" h="273685">
                  <a:moveTo>
                    <a:pt x="41910" y="60960"/>
                  </a:moveTo>
                  <a:lnTo>
                    <a:pt x="41910" y="49529"/>
                  </a:lnTo>
                  <a:lnTo>
                    <a:pt x="21336" y="49529"/>
                  </a:lnTo>
                  <a:lnTo>
                    <a:pt x="21336" y="60960"/>
                  </a:lnTo>
                  <a:lnTo>
                    <a:pt x="41910" y="60960"/>
                  </a:lnTo>
                  <a:close/>
                </a:path>
                <a:path w="60960" h="273685">
                  <a:moveTo>
                    <a:pt x="41910" y="273557"/>
                  </a:moveTo>
                  <a:lnTo>
                    <a:pt x="41910" y="60960"/>
                  </a:lnTo>
                  <a:lnTo>
                    <a:pt x="21336" y="60960"/>
                  </a:lnTo>
                  <a:lnTo>
                    <a:pt x="21336" y="273557"/>
                  </a:lnTo>
                  <a:lnTo>
                    <a:pt x="41910" y="2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271772" y="3870959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21336" y="273557"/>
                  </a:moveTo>
                  <a:lnTo>
                    <a:pt x="21336" y="49529"/>
                  </a:lnTo>
                  <a:lnTo>
                    <a:pt x="41910" y="49529"/>
                  </a:lnTo>
                  <a:lnTo>
                    <a:pt x="41910" y="273557"/>
                  </a:lnTo>
                  <a:lnTo>
                    <a:pt x="21336" y="273557"/>
                  </a:lnTo>
                  <a:close/>
                </a:path>
                <a:path w="60960" h="273685">
                  <a:moveTo>
                    <a:pt x="0" y="60960"/>
                  </a:moveTo>
                  <a:lnTo>
                    <a:pt x="30479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094732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1330452" y="751331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1332"/>
                  </a:lnTo>
                  <a:lnTo>
                    <a:pt x="1330452" y="751331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094732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0" y="0"/>
                  </a:moveTo>
                  <a:lnTo>
                    <a:pt x="0" y="751332"/>
                  </a:lnTo>
                  <a:lnTo>
                    <a:pt x="1330452" y="751331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5301245" y="3419001"/>
            <a:ext cx="882650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85"/>
              </a:lnSpc>
            </a:pPr>
            <a:r>
              <a:rPr dirty="0" sz="1400" spc="15">
                <a:latin typeface="Arial"/>
                <a:cs typeface="Arial"/>
              </a:rPr>
              <a:t>Lowpass</a:t>
            </a:r>
            <a:endParaRPr sz="1400">
              <a:latin typeface="Arial"/>
              <a:cs typeface="Arial"/>
            </a:endParaRPr>
          </a:p>
          <a:p>
            <a:pPr algn="ctr" indent="-49530">
              <a:lnSpc>
                <a:spcPct val="102499"/>
              </a:lnSpc>
              <a:spcBef>
                <a:spcPts val="5"/>
              </a:spcBef>
            </a:pP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84219" y="3555682"/>
            <a:ext cx="3311525" cy="791210"/>
            <a:chOff x="3784219" y="3555682"/>
            <a:chExt cx="3311525" cy="791210"/>
          </a:xfrm>
        </p:grpSpPr>
        <p:sp>
          <p:nvSpPr>
            <p:cNvPr id="69" name="object 69"/>
            <p:cNvSpPr/>
            <p:nvPr/>
          </p:nvSpPr>
          <p:spPr>
            <a:xfrm>
              <a:off x="4454652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910"/>
                  </a:moveTo>
                  <a:lnTo>
                    <a:pt x="579120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579120" y="41910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3" y="0"/>
                  </a:lnTo>
                  <a:lnTo>
                    <a:pt x="569213" y="21336"/>
                  </a:lnTo>
                  <a:lnTo>
                    <a:pt x="579120" y="21336"/>
                  </a:lnTo>
                  <a:lnTo>
                    <a:pt x="579120" y="56006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6"/>
                  </a:moveTo>
                  <a:lnTo>
                    <a:pt x="579120" y="41910"/>
                  </a:lnTo>
                  <a:lnTo>
                    <a:pt x="569213" y="41910"/>
                  </a:lnTo>
                  <a:lnTo>
                    <a:pt x="569213" y="60960"/>
                  </a:lnTo>
                  <a:lnTo>
                    <a:pt x="57912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454652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910"/>
                  </a:moveTo>
                  <a:lnTo>
                    <a:pt x="0" y="21336"/>
                  </a:lnTo>
                  <a:lnTo>
                    <a:pt x="579120" y="21336"/>
                  </a:lnTo>
                  <a:lnTo>
                    <a:pt x="579120" y="41910"/>
                  </a:lnTo>
                  <a:lnTo>
                    <a:pt x="0" y="41910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4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464808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579119" y="39624"/>
                  </a:moveTo>
                  <a:lnTo>
                    <a:pt x="579119" y="20574"/>
                  </a:lnTo>
                  <a:lnTo>
                    <a:pt x="0" y="20574"/>
                  </a:lnTo>
                  <a:lnTo>
                    <a:pt x="0" y="39624"/>
                  </a:lnTo>
                  <a:lnTo>
                    <a:pt x="579119" y="39624"/>
                  </a:lnTo>
                  <a:close/>
                </a:path>
                <a:path w="630554" h="60325">
                  <a:moveTo>
                    <a:pt x="630173" y="30479"/>
                  </a:moveTo>
                  <a:lnTo>
                    <a:pt x="569213" y="0"/>
                  </a:lnTo>
                  <a:lnTo>
                    <a:pt x="569213" y="20574"/>
                  </a:lnTo>
                  <a:lnTo>
                    <a:pt x="579119" y="20574"/>
                  </a:lnTo>
                  <a:lnTo>
                    <a:pt x="579119" y="55368"/>
                  </a:lnTo>
                  <a:lnTo>
                    <a:pt x="630173" y="30479"/>
                  </a:lnTo>
                  <a:close/>
                </a:path>
                <a:path w="630554" h="60325">
                  <a:moveTo>
                    <a:pt x="579119" y="55368"/>
                  </a:moveTo>
                  <a:lnTo>
                    <a:pt x="579119" y="39624"/>
                  </a:lnTo>
                  <a:lnTo>
                    <a:pt x="569213" y="39624"/>
                  </a:lnTo>
                  <a:lnTo>
                    <a:pt x="569213" y="60198"/>
                  </a:lnTo>
                  <a:lnTo>
                    <a:pt x="579119" y="55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464808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0" y="39624"/>
                  </a:moveTo>
                  <a:lnTo>
                    <a:pt x="0" y="20574"/>
                  </a:lnTo>
                  <a:lnTo>
                    <a:pt x="579119" y="20574"/>
                  </a:lnTo>
                  <a:lnTo>
                    <a:pt x="579119" y="39624"/>
                  </a:lnTo>
                  <a:lnTo>
                    <a:pt x="0" y="39624"/>
                  </a:lnTo>
                  <a:close/>
                </a:path>
                <a:path w="630554" h="60325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198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64769" y="22098"/>
                  </a:moveTo>
                  <a:lnTo>
                    <a:pt x="0" y="0"/>
                  </a:lnTo>
                  <a:lnTo>
                    <a:pt x="20574" y="64770"/>
                  </a:lnTo>
                  <a:lnTo>
                    <a:pt x="31241" y="54469"/>
                  </a:lnTo>
                  <a:lnTo>
                    <a:pt x="31241" y="38862"/>
                  </a:lnTo>
                  <a:lnTo>
                    <a:pt x="38862" y="32765"/>
                  </a:lnTo>
                  <a:lnTo>
                    <a:pt x="46099" y="40124"/>
                  </a:lnTo>
                  <a:lnTo>
                    <a:pt x="64769" y="22098"/>
                  </a:lnTo>
                  <a:close/>
                </a:path>
                <a:path w="582295" h="592454">
                  <a:moveTo>
                    <a:pt x="46099" y="40124"/>
                  </a:moveTo>
                  <a:lnTo>
                    <a:pt x="38862" y="32765"/>
                  </a:lnTo>
                  <a:lnTo>
                    <a:pt x="31241" y="38862"/>
                  </a:lnTo>
                  <a:lnTo>
                    <a:pt x="39115" y="46867"/>
                  </a:lnTo>
                  <a:lnTo>
                    <a:pt x="46099" y="40124"/>
                  </a:lnTo>
                  <a:close/>
                </a:path>
                <a:path w="582295" h="592454">
                  <a:moveTo>
                    <a:pt x="39115" y="46867"/>
                  </a:moveTo>
                  <a:lnTo>
                    <a:pt x="31241" y="38862"/>
                  </a:lnTo>
                  <a:lnTo>
                    <a:pt x="31241" y="54469"/>
                  </a:lnTo>
                  <a:lnTo>
                    <a:pt x="39115" y="46867"/>
                  </a:lnTo>
                  <a:close/>
                </a:path>
                <a:path w="582295" h="592454">
                  <a:moveTo>
                    <a:pt x="582167" y="585215"/>
                  </a:moveTo>
                  <a:lnTo>
                    <a:pt x="46099" y="40124"/>
                  </a:lnTo>
                  <a:lnTo>
                    <a:pt x="39115" y="46867"/>
                  </a:lnTo>
                  <a:lnTo>
                    <a:pt x="575310" y="592074"/>
                  </a:lnTo>
                  <a:lnTo>
                    <a:pt x="582167" y="585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38862" y="32765"/>
                  </a:moveTo>
                  <a:lnTo>
                    <a:pt x="582167" y="585215"/>
                  </a:lnTo>
                  <a:lnTo>
                    <a:pt x="575310" y="592074"/>
                  </a:lnTo>
                  <a:lnTo>
                    <a:pt x="31241" y="38862"/>
                  </a:lnTo>
                  <a:lnTo>
                    <a:pt x="38862" y="32765"/>
                  </a:lnTo>
                  <a:close/>
                </a:path>
                <a:path w="582295" h="592454">
                  <a:moveTo>
                    <a:pt x="20574" y="64770"/>
                  </a:moveTo>
                  <a:lnTo>
                    <a:pt x="0" y="0"/>
                  </a:lnTo>
                  <a:lnTo>
                    <a:pt x="64769" y="22098"/>
                  </a:lnTo>
                  <a:lnTo>
                    <a:pt x="20574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784854" y="3676650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264413" y="41910"/>
                  </a:moveTo>
                  <a:lnTo>
                    <a:pt x="264413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264413" y="41910"/>
                  </a:lnTo>
                  <a:close/>
                </a:path>
                <a:path w="315595" h="60960">
                  <a:moveTo>
                    <a:pt x="315468" y="30479"/>
                  </a:moveTo>
                  <a:lnTo>
                    <a:pt x="254508" y="0"/>
                  </a:lnTo>
                  <a:lnTo>
                    <a:pt x="254508" y="21336"/>
                  </a:lnTo>
                  <a:lnTo>
                    <a:pt x="264413" y="21336"/>
                  </a:lnTo>
                  <a:lnTo>
                    <a:pt x="264413" y="56007"/>
                  </a:lnTo>
                  <a:lnTo>
                    <a:pt x="315468" y="30479"/>
                  </a:lnTo>
                  <a:close/>
                </a:path>
                <a:path w="315595" h="60960">
                  <a:moveTo>
                    <a:pt x="264413" y="56007"/>
                  </a:moveTo>
                  <a:lnTo>
                    <a:pt x="264413" y="41910"/>
                  </a:lnTo>
                  <a:lnTo>
                    <a:pt x="254508" y="41910"/>
                  </a:lnTo>
                  <a:lnTo>
                    <a:pt x="254508" y="60960"/>
                  </a:lnTo>
                  <a:lnTo>
                    <a:pt x="264413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784854" y="3676650"/>
              <a:ext cx="315595" cy="60960"/>
            </a:xfrm>
            <a:custGeom>
              <a:avLst/>
              <a:gdLst/>
              <a:ahLst/>
              <a:cxnLst/>
              <a:rect l="l" t="t" r="r" b="b"/>
              <a:pathLst>
                <a:path w="315595" h="60960">
                  <a:moveTo>
                    <a:pt x="0" y="41910"/>
                  </a:moveTo>
                  <a:lnTo>
                    <a:pt x="0" y="21336"/>
                  </a:lnTo>
                  <a:lnTo>
                    <a:pt x="264413" y="21336"/>
                  </a:lnTo>
                  <a:lnTo>
                    <a:pt x="264413" y="41910"/>
                  </a:lnTo>
                  <a:lnTo>
                    <a:pt x="0" y="41910"/>
                  </a:lnTo>
                  <a:close/>
                </a:path>
                <a:path w="315595" h="60960">
                  <a:moveTo>
                    <a:pt x="254508" y="0"/>
                  </a:moveTo>
                  <a:lnTo>
                    <a:pt x="315468" y="30479"/>
                  </a:lnTo>
                  <a:lnTo>
                    <a:pt x="254508" y="60960"/>
                  </a:lnTo>
                  <a:lnTo>
                    <a:pt x="2545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141938" y="3566160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631" y="168102"/>
                  </a:move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31" y="168102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141938" y="3566160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835" y="0"/>
                  </a:moveTo>
                  <a:lnTo>
                    <a:pt x="104181" y="6430"/>
                  </a:lnTo>
                  <a:lnTo>
                    <a:pt x="41690" y="42897"/>
                  </a:lnTo>
                  <a:lnTo>
                    <a:pt x="6959" y="100774"/>
                  </a:lnTo>
                  <a:lnTo>
                    <a:pt x="0" y="167982"/>
                  </a:lnTo>
                  <a:lnTo>
                    <a:pt x="6936" y="201310"/>
                  </a:lnTo>
                  <a:lnTo>
                    <a:pt x="41650" y="259866"/>
                  </a:lnTo>
                  <a:lnTo>
                    <a:pt x="104156" y="297555"/>
                  </a:lnTo>
                  <a:lnTo>
                    <a:pt x="145835" y="304800"/>
                  </a:lnTo>
                  <a:lnTo>
                    <a:pt x="187471" y="297567"/>
                  </a:lnTo>
                  <a:lnTo>
                    <a:pt x="249945" y="259919"/>
                  </a:lnTo>
                  <a:lnTo>
                    <a:pt x="284675" y="201410"/>
                  </a:lnTo>
                  <a:lnTo>
                    <a:pt x="291645" y="134102"/>
                  </a:lnTo>
                  <a:lnTo>
                    <a:pt x="284714" y="100918"/>
                  </a:lnTo>
                  <a:lnTo>
                    <a:pt x="250014" y="43027"/>
                  </a:lnTo>
                  <a:lnTo>
                    <a:pt x="187514" y="6490"/>
                  </a:lnTo>
                  <a:lnTo>
                    <a:pt x="145835" y="0"/>
                  </a:lnTo>
                </a:path>
              </a:pathLst>
            </a:custGeom>
            <a:ln w="20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220209" y="3507903"/>
            <a:ext cx="14732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5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271136" y="3870325"/>
            <a:ext cx="62230" cy="274955"/>
            <a:chOff x="4271136" y="3870325"/>
            <a:chExt cx="62230" cy="274955"/>
          </a:xfrm>
        </p:grpSpPr>
        <p:sp>
          <p:nvSpPr>
            <p:cNvPr id="81" name="object 81"/>
            <p:cNvSpPr/>
            <p:nvPr/>
          </p:nvSpPr>
          <p:spPr>
            <a:xfrm>
              <a:off x="4271771" y="3870960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60960" y="60960"/>
                  </a:moveTo>
                  <a:lnTo>
                    <a:pt x="30479" y="0"/>
                  </a:lnTo>
                  <a:lnTo>
                    <a:pt x="0" y="60960"/>
                  </a:lnTo>
                  <a:lnTo>
                    <a:pt x="21336" y="60960"/>
                  </a:lnTo>
                  <a:lnTo>
                    <a:pt x="21336" y="49529"/>
                  </a:lnTo>
                  <a:lnTo>
                    <a:pt x="41910" y="49529"/>
                  </a:lnTo>
                  <a:lnTo>
                    <a:pt x="41910" y="60960"/>
                  </a:lnTo>
                  <a:lnTo>
                    <a:pt x="60960" y="60960"/>
                  </a:lnTo>
                  <a:close/>
                </a:path>
                <a:path w="60960" h="273685">
                  <a:moveTo>
                    <a:pt x="41910" y="60960"/>
                  </a:moveTo>
                  <a:lnTo>
                    <a:pt x="41910" y="49529"/>
                  </a:lnTo>
                  <a:lnTo>
                    <a:pt x="21336" y="49529"/>
                  </a:lnTo>
                  <a:lnTo>
                    <a:pt x="21336" y="60960"/>
                  </a:lnTo>
                  <a:lnTo>
                    <a:pt x="41910" y="60960"/>
                  </a:lnTo>
                  <a:close/>
                </a:path>
                <a:path w="60960" h="273685">
                  <a:moveTo>
                    <a:pt x="41910" y="273557"/>
                  </a:moveTo>
                  <a:lnTo>
                    <a:pt x="41910" y="60960"/>
                  </a:lnTo>
                  <a:lnTo>
                    <a:pt x="21336" y="60960"/>
                  </a:lnTo>
                  <a:lnTo>
                    <a:pt x="21336" y="273557"/>
                  </a:lnTo>
                  <a:lnTo>
                    <a:pt x="41910" y="2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271771" y="3870960"/>
              <a:ext cx="60960" cy="273685"/>
            </a:xfrm>
            <a:custGeom>
              <a:avLst/>
              <a:gdLst/>
              <a:ahLst/>
              <a:cxnLst/>
              <a:rect l="l" t="t" r="r" b="b"/>
              <a:pathLst>
                <a:path w="60960" h="273685">
                  <a:moveTo>
                    <a:pt x="21336" y="273557"/>
                  </a:moveTo>
                  <a:lnTo>
                    <a:pt x="21336" y="49529"/>
                  </a:lnTo>
                  <a:lnTo>
                    <a:pt x="41910" y="49529"/>
                  </a:lnTo>
                  <a:lnTo>
                    <a:pt x="41910" y="273557"/>
                  </a:lnTo>
                  <a:lnTo>
                    <a:pt x="21336" y="273557"/>
                  </a:lnTo>
                  <a:close/>
                </a:path>
                <a:path w="60960" h="273685">
                  <a:moveTo>
                    <a:pt x="0" y="60960"/>
                  </a:moveTo>
                  <a:lnTo>
                    <a:pt x="30479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960876" y="4117943"/>
            <a:ext cx="104330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00" spc="-10">
                <a:latin typeface="Arial"/>
                <a:cs typeface="Arial"/>
              </a:rPr>
              <a:t>2cos(2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09807" y="4287609"/>
            <a:ext cx="3802379" cy="5880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sz="1600" spc="-5">
                <a:latin typeface="Arial"/>
                <a:cs typeface="Arial"/>
              </a:rPr>
              <a:t>2A</a:t>
            </a:r>
            <a:r>
              <a:rPr dirty="0" baseline="-22222" sz="1500" spc="-7">
                <a:latin typeface="Arial"/>
                <a:cs typeface="Arial"/>
              </a:rPr>
              <a:t>k</a:t>
            </a:r>
            <a:r>
              <a:rPr dirty="0" sz="1600" spc="-5">
                <a:latin typeface="Arial"/>
                <a:cs typeface="Arial"/>
              </a:rPr>
              <a:t>cos</a:t>
            </a:r>
            <a:r>
              <a:rPr dirty="0" baseline="27777" sz="1500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(2</a:t>
            </a:r>
            <a:r>
              <a:rPr dirty="0" sz="1700" spc="-5" i="1">
                <a:latin typeface="Symbol"/>
                <a:cs typeface="Symbol"/>
              </a:rPr>
              <a:t></a:t>
            </a:r>
            <a:r>
              <a:rPr dirty="0" sz="1600" spc="-5" i="1">
                <a:latin typeface="Arial"/>
                <a:cs typeface="Arial"/>
              </a:rPr>
              <a:t>f</a:t>
            </a:r>
            <a:r>
              <a:rPr dirty="0" baseline="-22222" sz="1500" spc="-7" i="1">
                <a:latin typeface="Arial"/>
                <a:cs typeface="Arial"/>
              </a:rPr>
              <a:t>c</a:t>
            </a: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)+2B</a:t>
            </a:r>
            <a:r>
              <a:rPr dirty="0" baseline="-22222" sz="1500" spc="-7">
                <a:latin typeface="Arial"/>
                <a:cs typeface="Arial"/>
              </a:rPr>
              <a:t>k</a:t>
            </a:r>
            <a:r>
              <a:rPr dirty="0" baseline="-22222" sz="15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cos(2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)sin(2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  <a:spcBef>
                <a:spcPts val="175"/>
              </a:spcBef>
            </a:pPr>
            <a:r>
              <a:rPr dirty="0" sz="1600">
                <a:latin typeface="Arial"/>
                <a:cs typeface="Arial"/>
              </a:rPr>
              <a:t>= </a:t>
            </a:r>
            <a:r>
              <a:rPr dirty="0" sz="1600" spc="5" i="1">
                <a:latin typeface="Arial"/>
                <a:cs typeface="Arial"/>
              </a:rPr>
              <a:t>A</a:t>
            </a:r>
            <a:r>
              <a:rPr dirty="0" baseline="-22222" sz="1500" spc="7" i="1">
                <a:latin typeface="Arial"/>
                <a:cs typeface="Arial"/>
              </a:rPr>
              <a:t>k </a:t>
            </a:r>
            <a:r>
              <a:rPr dirty="0" sz="1600">
                <a:latin typeface="Arial"/>
                <a:cs typeface="Arial"/>
              </a:rPr>
              <a:t>{1 + </a:t>
            </a:r>
            <a:r>
              <a:rPr dirty="0" sz="1600" spc="-10">
                <a:latin typeface="Arial"/>
                <a:cs typeface="Arial"/>
              </a:rPr>
              <a:t>cos(4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)}+</a:t>
            </a:r>
            <a:r>
              <a:rPr dirty="0" sz="1600" spc="-10" i="1">
                <a:latin typeface="Arial"/>
                <a:cs typeface="Arial"/>
              </a:rPr>
              <a:t>B</a:t>
            </a:r>
            <a:r>
              <a:rPr dirty="0" baseline="-22222" sz="1500" spc="-15" i="1">
                <a:latin typeface="Arial"/>
                <a:cs typeface="Arial"/>
              </a:rPr>
              <a:t>k </a:t>
            </a:r>
            <a:r>
              <a:rPr dirty="0" sz="1600">
                <a:latin typeface="Arial"/>
                <a:cs typeface="Arial"/>
              </a:rPr>
              <a:t>{0 +</a:t>
            </a:r>
            <a:r>
              <a:rPr dirty="0" sz="1600" spc="-1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sin(4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084254" y="3352228"/>
            <a:ext cx="1351915" cy="772795"/>
            <a:chOff x="5084254" y="3352228"/>
            <a:chExt cx="1351915" cy="772795"/>
          </a:xfrm>
        </p:grpSpPr>
        <p:sp>
          <p:nvSpPr>
            <p:cNvPr id="86" name="object 86"/>
            <p:cNvSpPr/>
            <p:nvPr/>
          </p:nvSpPr>
          <p:spPr>
            <a:xfrm>
              <a:off x="5094731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1330452" y="751331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1332"/>
                  </a:lnTo>
                  <a:lnTo>
                    <a:pt x="1330452" y="751331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094731" y="3362705"/>
              <a:ext cx="1330960" cy="751840"/>
            </a:xfrm>
            <a:custGeom>
              <a:avLst/>
              <a:gdLst/>
              <a:ahLst/>
              <a:cxnLst/>
              <a:rect l="l" t="t" r="r" b="b"/>
              <a:pathLst>
                <a:path w="1330960" h="751839">
                  <a:moveTo>
                    <a:pt x="0" y="0"/>
                  </a:moveTo>
                  <a:lnTo>
                    <a:pt x="0" y="751332"/>
                  </a:lnTo>
                  <a:lnTo>
                    <a:pt x="1330452" y="751331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288545" y="3388989"/>
            <a:ext cx="908050" cy="683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1270">
              <a:lnSpc>
                <a:spcPct val="102699"/>
              </a:lnSpc>
              <a:spcBef>
                <a:spcPts val="90"/>
              </a:spcBef>
            </a:pPr>
            <a:r>
              <a:rPr dirty="0" sz="1400" spc="15">
                <a:latin typeface="Arial"/>
                <a:cs typeface="Arial"/>
              </a:rPr>
              <a:t>Lowpass  </a:t>
            </a: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454016" y="3676015"/>
            <a:ext cx="2641600" cy="670560"/>
            <a:chOff x="4454016" y="3676015"/>
            <a:chExt cx="2641600" cy="670560"/>
          </a:xfrm>
        </p:grpSpPr>
        <p:sp>
          <p:nvSpPr>
            <p:cNvPr id="90" name="object 90"/>
            <p:cNvSpPr/>
            <p:nvPr/>
          </p:nvSpPr>
          <p:spPr>
            <a:xfrm>
              <a:off x="4454651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910"/>
                  </a:moveTo>
                  <a:lnTo>
                    <a:pt x="579120" y="21336"/>
                  </a:lnTo>
                  <a:lnTo>
                    <a:pt x="0" y="21336"/>
                  </a:lnTo>
                  <a:lnTo>
                    <a:pt x="0" y="41910"/>
                  </a:lnTo>
                  <a:lnTo>
                    <a:pt x="579120" y="41910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3" y="0"/>
                  </a:lnTo>
                  <a:lnTo>
                    <a:pt x="569213" y="21336"/>
                  </a:lnTo>
                  <a:lnTo>
                    <a:pt x="579120" y="21336"/>
                  </a:lnTo>
                  <a:lnTo>
                    <a:pt x="579120" y="56006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6"/>
                  </a:moveTo>
                  <a:lnTo>
                    <a:pt x="579120" y="41910"/>
                  </a:lnTo>
                  <a:lnTo>
                    <a:pt x="569213" y="41910"/>
                  </a:lnTo>
                  <a:lnTo>
                    <a:pt x="569213" y="60960"/>
                  </a:lnTo>
                  <a:lnTo>
                    <a:pt x="57912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454651" y="3676650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910"/>
                  </a:moveTo>
                  <a:lnTo>
                    <a:pt x="0" y="21336"/>
                  </a:lnTo>
                  <a:lnTo>
                    <a:pt x="579120" y="21336"/>
                  </a:lnTo>
                  <a:lnTo>
                    <a:pt x="579120" y="41910"/>
                  </a:lnTo>
                  <a:lnTo>
                    <a:pt x="0" y="41910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4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464807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579119" y="39624"/>
                  </a:moveTo>
                  <a:lnTo>
                    <a:pt x="579119" y="20574"/>
                  </a:lnTo>
                  <a:lnTo>
                    <a:pt x="0" y="20574"/>
                  </a:lnTo>
                  <a:lnTo>
                    <a:pt x="0" y="39624"/>
                  </a:lnTo>
                  <a:lnTo>
                    <a:pt x="579119" y="39624"/>
                  </a:lnTo>
                  <a:close/>
                </a:path>
                <a:path w="630554" h="60325">
                  <a:moveTo>
                    <a:pt x="630173" y="30479"/>
                  </a:moveTo>
                  <a:lnTo>
                    <a:pt x="569213" y="0"/>
                  </a:lnTo>
                  <a:lnTo>
                    <a:pt x="569213" y="20574"/>
                  </a:lnTo>
                  <a:lnTo>
                    <a:pt x="579119" y="20574"/>
                  </a:lnTo>
                  <a:lnTo>
                    <a:pt x="579119" y="55368"/>
                  </a:lnTo>
                  <a:lnTo>
                    <a:pt x="630173" y="30479"/>
                  </a:lnTo>
                  <a:close/>
                </a:path>
                <a:path w="630554" h="60325">
                  <a:moveTo>
                    <a:pt x="579119" y="55368"/>
                  </a:moveTo>
                  <a:lnTo>
                    <a:pt x="579119" y="39624"/>
                  </a:lnTo>
                  <a:lnTo>
                    <a:pt x="569213" y="39624"/>
                  </a:lnTo>
                  <a:lnTo>
                    <a:pt x="569213" y="60198"/>
                  </a:lnTo>
                  <a:lnTo>
                    <a:pt x="579119" y="55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464807" y="3697986"/>
              <a:ext cx="630555" cy="60325"/>
            </a:xfrm>
            <a:custGeom>
              <a:avLst/>
              <a:gdLst/>
              <a:ahLst/>
              <a:cxnLst/>
              <a:rect l="l" t="t" r="r" b="b"/>
              <a:pathLst>
                <a:path w="630554" h="60325">
                  <a:moveTo>
                    <a:pt x="0" y="39624"/>
                  </a:moveTo>
                  <a:lnTo>
                    <a:pt x="0" y="20574"/>
                  </a:lnTo>
                  <a:lnTo>
                    <a:pt x="579119" y="20574"/>
                  </a:lnTo>
                  <a:lnTo>
                    <a:pt x="579119" y="39624"/>
                  </a:lnTo>
                  <a:lnTo>
                    <a:pt x="0" y="39624"/>
                  </a:lnTo>
                  <a:close/>
                </a:path>
                <a:path w="630554" h="60325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198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64769" y="22098"/>
                  </a:moveTo>
                  <a:lnTo>
                    <a:pt x="0" y="0"/>
                  </a:lnTo>
                  <a:lnTo>
                    <a:pt x="20574" y="64770"/>
                  </a:lnTo>
                  <a:lnTo>
                    <a:pt x="31241" y="54469"/>
                  </a:lnTo>
                  <a:lnTo>
                    <a:pt x="31241" y="38862"/>
                  </a:lnTo>
                  <a:lnTo>
                    <a:pt x="38862" y="32765"/>
                  </a:lnTo>
                  <a:lnTo>
                    <a:pt x="46099" y="40124"/>
                  </a:lnTo>
                  <a:lnTo>
                    <a:pt x="64769" y="22098"/>
                  </a:lnTo>
                  <a:close/>
                </a:path>
                <a:path w="582295" h="592454">
                  <a:moveTo>
                    <a:pt x="46099" y="40124"/>
                  </a:moveTo>
                  <a:lnTo>
                    <a:pt x="38862" y="32765"/>
                  </a:lnTo>
                  <a:lnTo>
                    <a:pt x="31241" y="38862"/>
                  </a:lnTo>
                  <a:lnTo>
                    <a:pt x="39115" y="46867"/>
                  </a:lnTo>
                  <a:lnTo>
                    <a:pt x="46099" y="40124"/>
                  </a:lnTo>
                  <a:close/>
                </a:path>
                <a:path w="582295" h="592454">
                  <a:moveTo>
                    <a:pt x="39115" y="46867"/>
                  </a:moveTo>
                  <a:lnTo>
                    <a:pt x="31241" y="38862"/>
                  </a:lnTo>
                  <a:lnTo>
                    <a:pt x="31241" y="54469"/>
                  </a:lnTo>
                  <a:lnTo>
                    <a:pt x="39115" y="46867"/>
                  </a:lnTo>
                  <a:close/>
                </a:path>
                <a:path w="582295" h="592454">
                  <a:moveTo>
                    <a:pt x="582167" y="585215"/>
                  </a:moveTo>
                  <a:lnTo>
                    <a:pt x="46099" y="40124"/>
                  </a:lnTo>
                  <a:lnTo>
                    <a:pt x="39115" y="46867"/>
                  </a:lnTo>
                  <a:lnTo>
                    <a:pt x="575310" y="592074"/>
                  </a:lnTo>
                  <a:lnTo>
                    <a:pt x="582167" y="585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653533" y="3753612"/>
              <a:ext cx="582295" cy="592455"/>
            </a:xfrm>
            <a:custGeom>
              <a:avLst/>
              <a:gdLst/>
              <a:ahLst/>
              <a:cxnLst/>
              <a:rect l="l" t="t" r="r" b="b"/>
              <a:pathLst>
                <a:path w="582295" h="592454">
                  <a:moveTo>
                    <a:pt x="38862" y="32765"/>
                  </a:moveTo>
                  <a:lnTo>
                    <a:pt x="582167" y="585215"/>
                  </a:lnTo>
                  <a:lnTo>
                    <a:pt x="575310" y="592074"/>
                  </a:lnTo>
                  <a:lnTo>
                    <a:pt x="31241" y="38862"/>
                  </a:lnTo>
                  <a:lnTo>
                    <a:pt x="38862" y="32765"/>
                  </a:lnTo>
                  <a:close/>
                </a:path>
                <a:path w="582295" h="592454">
                  <a:moveTo>
                    <a:pt x="20574" y="64770"/>
                  </a:moveTo>
                  <a:lnTo>
                    <a:pt x="0" y="0"/>
                  </a:lnTo>
                  <a:lnTo>
                    <a:pt x="64769" y="22098"/>
                  </a:lnTo>
                  <a:lnTo>
                    <a:pt x="20574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7199376" y="3587732"/>
            <a:ext cx="2781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5" i="1">
                <a:latin typeface="Arial"/>
                <a:cs typeface="Arial"/>
              </a:rPr>
              <a:t>A</a:t>
            </a:r>
            <a:r>
              <a:rPr dirty="0" baseline="-22222" sz="1500" spc="7" i="1">
                <a:latin typeface="Arial"/>
                <a:cs typeface="Arial"/>
              </a:rPr>
              <a:t>k</a:t>
            </a:r>
            <a:endParaRPr baseline="-22222" sz="15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362194" y="5944181"/>
            <a:ext cx="3754120" cy="586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latin typeface="Arial"/>
                <a:cs typeface="Arial"/>
              </a:rPr>
              <a:t>2</a:t>
            </a:r>
            <a:r>
              <a:rPr dirty="0" sz="1600" i="1">
                <a:latin typeface="Arial"/>
                <a:cs typeface="Arial"/>
              </a:rPr>
              <a:t>B</a:t>
            </a:r>
            <a:r>
              <a:rPr dirty="0" baseline="-22222" sz="1500" i="1">
                <a:latin typeface="Arial"/>
                <a:cs typeface="Arial"/>
              </a:rPr>
              <a:t>k </a:t>
            </a:r>
            <a:r>
              <a:rPr dirty="0" sz="1600" spc="-5">
                <a:latin typeface="Arial"/>
                <a:cs typeface="Arial"/>
              </a:rPr>
              <a:t>sin</a:t>
            </a:r>
            <a:r>
              <a:rPr dirty="0" baseline="27777" sz="1500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(2</a:t>
            </a:r>
            <a:r>
              <a:rPr dirty="0" sz="1700" spc="-5" i="1">
                <a:latin typeface="Symbol"/>
                <a:cs typeface="Symbol"/>
              </a:rPr>
              <a:t></a:t>
            </a:r>
            <a:r>
              <a:rPr dirty="0" sz="1600" spc="-5" i="1">
                <a:latin typeface="Arial"/>
                <a:cs typeface="Arial"/>
              </a:rPr>
              <a:t>f</a:t>
            </a:r>
            <a:r>
              <a:rPr dirty="0" baseline="-22222" sz="1500" spc="-7" i="1">
                <a:latin typeface="Arial"/>
                <a:cs typeface="Arial"/>
              </a:rPr>
              <a:t>c</a:t>
            </a: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)+2A</a:t>
            </a:r>
            <a:r>
              <a:rPr dirty="0" baseline="-22222" sz="1500" spc="-7">
                <a:latin typeface="Arial"/>
                <a:cs typeface="Arial"/>
              </a:rPr>
              <a:t>k</a:t>
            </a:r>
            <a:r>
              <a:rPr dirty="0" baseline="-22222" sz="15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cos(2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)sin(2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  <a:spcBef>
                <a:spcPts val="165"/>
              </a:spcBef>
            </a:pPr>
            <a:r>
              <a:rPr dirty="0" sz="1600">
                <a:latin typeface="Arial"/>
                <a:cs typeface="Arial"/>
              </a:rPr>
              <a:t>= </a:t>
            </a:r>
            <a:r>
              <a:rPr dirty="0" sz="1600" i="1">
                <a:latin typeface="Arial"/>
                <a:cs typeface="Arial"/>
              </a:rPr>
              <a:t>B</a:t>
            </a:r>
            <a:r>
              <a:rPr dirty="0" baseline="-22222" sz="1500" i="1">
                <a:latin typeface="Arial"/>
                <a:cs typeface="Arial"/>
              </a:rPr>
              <a:t>k </a:t>
            </a:r>
            <a:r>
              <a:rPr dirty="0" sz="1600" spc="-5">
                <a:latin typeface="Arial"/>
                <a:cs typeface="Arial"/>
              </a:rPr>
              <a:t>{1 </a:t>
            </a:r>
            <a:r>
              <a:rPr dirty="0" sz="1600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cos(4</a:t>
            </a:r>
            <a:r>
              <a:rPr dirty="0" sz="1700" spc="-5" i="1">
                <a:latin typeface="Symbol"/>
                <a:cs typeface="Symbol"/>
              </a:rPr>
              <a:t></a:t>
            </a:r>
            <a:r>
              <a:rPr dirty="0" sz="1600" spc="-5" i="1">
                <a:latin typeface="Arial"/>
                <a:cs typeface="Arial"/>
              </a:rPr>
              <a:t>f</a:t>
            </a:r>
            <a:r>
              <a:rPr dirty="0" baseline="-22222" sz="1500" spc="-7" i="1">
                <a:latin typeface="Arial"/>
                <a:cs typeface="Arial"/>
              </a:rPr>
              <a:t>c</a:t>
            </a: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)}+</a:t>
            </a:r>
            <a:r>
              <a:rPr dirty="0" sz="1600" spc="-5" i="1">
                <a:latin typeface="Arial"/>
                <a:cs typeface="Arial"/>
              </a:rPr>
              <a:t>A</a:t>
            </a:r>
            <a:r>
              <a:rPr dirty="0" baseline="-22222" sz="1500" spc="-7" i="1">
                <a:latin typeface="Arial"/>
                <a:cs typeface="Arial"/>
              </a:rPr>
              <a:t>k </a:t>
            </a:r>
            <a:r>
              <a:rPr dirty="0" sz="1600">
                <a:latin typeface="Arial"/>
                <a:cs typeface="Arial"/>
              </a:rPr>
              <a:t>{0 +</a:t>
            </a:r>
            <a:r>
              <a:rPr dirty="0" sz="1600" spc="-19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sin(4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)}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920740" y="6249161"/>
            <a:ext cx="1514475" cy="304165"/>
          </a:xfrm>
          <a:custGeom>
            <a:avLst/>
            <a:gdLst/>
            <a:ahLst/>
            <a:cxnLst/>
            <a:rect l="l" t="t" r="r" b="b"/>
            <a:pathLst>
              <a:path w="1514475" h="304165">
                <a:moveTo>
                  <a:pt x="0" y="0"/>
                </a:moveTo>
                <a:lnTo>
                  <a:pt x="0" y="304038"/>
                </a:lnTo>
                <a:lnTo>
                  <a:pt x="1514093" y="304038"/>
                </a:lnTo>
                <a:lnTo>
                  <a:pt x="1514093" y="0"/>
                </a:lnTo>
                <a:lnTo>
                  <a:pt x="0" y="0"/>
                </a:lnTo>
                <a:close/>
              </a:path>
            </a:pathLst>
          </a:custGeom>
          <a:ln w="2313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9" name="object 99"/>
          <p:cNvGrpSpPr/>
          <p:nvPr/>
        </p:nvGrpSpPr>
        <p:grpSpPr>
          <a:xfrm>
            <a:off x="3516185" y="3890009"/>
            <a:ext cx="3858895" cy="2111375"/>
            <a:chOff x="3516185" y="3890009"/>
            <a:chExt cx="3858895" cy="2111375"/>
          </a:xfrm>
        </p:grpSpPr>
        <p:sp>
          <p:nvSpPr>
            <p:cNvPr id="100" name="object 100"/>
            <p:cNvSpPr/>
            <p:nvPr/>
          </p:nvSpPr>
          <p:spPr>
            <a:xfrm>
              <a:off x="5724143" y="4604003"/>
              <a:ext cx="1639570" cy="304800"/>
            </a:xfrm>
            <a:custGeom>
              <a:avLst/>
              <a:gdLst/>
              <a:ahLst/>
              <a:cxnLst/>
              <a:rect l="l" t="t" r="r" b="b"/>
              <a:pathLst>
                <a:path w="1639570" h="304800">
                  <a:moveTo>
                    <a:pt x="0" y="0"/>
                  </a:moveTo>
                  <a:lnTo>
                    <a:pt x="0" y="304800"/>
                  </a:lnTo>
                  <a:lnTo>
                    <a:pt x="1639061" y="304800"/>
                  </a:lnTo>
                  <a:lnTo>
                    <a:pt x="1639061" y="0"/>
                  </a:lnTo>
                  <a:lnTo>
                    <a:pt x="0" y="0"/>
                  </a:lnTo>
                  <a:close/>
                </a:path>
              </a:pathLst>
            </a:custGeom>
            <a:ln w="2313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547109" y="5372861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598170" y="40386"/>
                  </a:moveTo>
                  <a:lnTo>
                    <a:pt x="598170" y="20574"/>
                  </a:lnTo>
                  <a:lnTo>
                    <a:pt x="0" y="20574"/>
                  </a:lnTo>
                  <a:lnTo>
                    <a:pt x="0" y="40386"/>
                  </a:lnTo>
                  <a:lnTo>
                    <a:pt x="598170" y="40386"/>
                  </a:lnTo>
                  <a:close/>
                </a:path>
                <a:path w="649604" h="60960">
                  <a:moveTo>
                    <a:pt x="649224" y="30479"/>
                  </a:moveTo>
                  <a:lnTo>
                    <a:pt x="588263" y="0"/>
                  </a:lnTo>
                  <a:lnTo>
                    <a:pt x="588263" y="20574"/>
                  </a:lnTo>
                  <a:lnTo>
                    <a:pt x="598170" y="20574"/>
                  </a:lnTo>
                  <a:lnTo>
                    <a:pt x="598170" y="56006"/>
                  </a:lnTo>
                  <a:lnTo>
                    <a:pt x="649224" y="30479"/>
                  </a:lnTo>
                  <a:close/>
                </a:path>
                <a:path w="649604" h="60960">
                  <a:moveTo>
                    <a:pt x="598170" y="56006"/>
                  </a:moveTo>
                  <a:lnTo>
                    <a:pt x="598170" y="40386"/>
                  </a:lnTo>
                  <a:lnTo>
                    <a:pt x="588263" y="40386"/>
                  </a:lnTo>
                  <a:lnTo>
                    <a:pt x="588263" y="60960"/>
                  </a:lnTo>
                  <a:lnTo>
                    <a:pt x="59817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547109" y="5372861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0" y="40386"/>
                  </a:moveTo>
                  <a:lnTo>
                    <a:pt x="0" y="20574"/>
                  </a:lnTo>
                  <a:lnTo>
                    <a:pt x="598170" y="20574"/>
                  </a:lnTo>
                  <a:lnTo>
                    <a:pt x="598170" y="40386"/>
                  </a:lnTo>
                  <a:lnTo>
                    <a:pt x="0" y="40386"/>
                  </a:lnTo>
                  <a:close/>
                </a:path>
                <a:path w="649604" h="60960">
                  <a:moveTo>
                    <a:pt x="588263" y="0"/>
                  </a:moveTo>
                  <a:lnTo>
                    <a:pt x="649224" y="30479"/>
                  </a:lnTo>
                  <a:lnTo>
                    <a:pt x="588263" y="60960"/>
                  </a:lnTo>
                  <a:lnTo>
                    <a:pt x="58826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248641" y="5220461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773" y="169091"/>
                  </a:moveTo>
                  <a:lnTo>
                    <a:pt x="284728" y="101519"/>
                  </a:lnTo>
                  <a:lnTo>
                    <a:pt x="249765" y="43221"/>
                  </a:lnTo>
                  <a:lnTo>
                    <a:pt x="186919" y="6466"/>
                  </a:lnTo>
                  <a:lnTo>
                    <a:pt x="145050" y="0"/>
                  </a:ln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248641" y="5220461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050" y="0"/>
                  </a:move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lnTo>
                    <a:pt x="291742" y="134912"/>
                  </a:lnTo>
                  <a:lnTo>
                    <a:pt x="270734" y="70444"/>
                  </a:lnTo>
                  <a:lnTo>
                    <a:pt x="221825" y="21384"/>
                  </a:lnTo>
                  <a:lnTo>
                    <a:pt x="145050" y="0"/>
                  </a:lnTo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379213" y="5525261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60960" y="60960"/>
                  </a:moveTo>
                  <a:lnTo>
                    <a:pt x="30480" y="0"/>
                  </a:lnTo>
                  <a:lnTo>
                    <a:pt x="0" y="60960"/>
                  </a:lnTo>
                  <a:lnTo>
                    <a:pt x="20574" y="60960"/>
                  </a:lnTo>
                  <a:lnTo>
                    <a:pt x="20574" y="51054"/>
                  </a:lnTo>
                  <a:lnTo>
                    <a:pt x="40386" y="51054"/>
                  </a:lnTo>
                  <a:lnTo>
                    <a:pt x="40386" y="60960"/>
                  </a:lnTo>
                  <a:lnTo>
                    <a:pt x="60960" y="60960"/>
                  </a:lnTo>
                  <a:close/>
                </a:path>
                <a:path w="60960" h="274320">
                  <a:moveTo>
                    <a:pt x="40386" y="60960"/>
                  </a:moveTo>
                  <a:lnTo>
                    <a:pt x="40386" y="51054"/>
                  </a:lnTo>
                  <a:lnTo>
                    <a:pt x="20574" y="51054"/>
                  </a:lnTo>
                  <a:lnTo>
                    <a:pt x="20574" y="60960"/>
                  </a:lnTo>
                  <a:lnTo>
                    <a:pt x="40386" y="60960"/>
                  </a:lnTo>
                  <a:close/>
                </a:path>
                <a:path w="60960" h="274320">
                  <a:moveTo>
                    <a:pt x="40386" y="274320"/>
                  </a:moveTo>
                  <a:lnTo>
                    <a:pt x="40386" y="60960"/>
                  </a:lnTo>
                  <a:lnTo>
                    <a:pt x="20574" y="60960"/>
                  </a:lnTo>
                  <a:lnTo>
                    <a:pt x="20574" y="274320"/>
                  </a:lnTo>
                  <a:lnTo>
                    <a:pt x="40386" y="274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379213" y="5525261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20574" y="274320"/>
                  </a:moveTo>
                  <a:lnTo>
                    <a:pt x="20574" y="51054"/>
                  </a:lnTo>
                  <a:lnTo>
                    <a:pt x="40386" y="51054"/>
                  </a:lnTo>
                  <a:lnTo>
                    <a:pt x="40386" y="274320"/>
                  </a:lnTo>
                  <a:lnTo>
                    <a:pt x="20574" y="274320"/>
                  </a:lnTo>
                  <a:close/>
                </a:path>
                <a:path w="60960" h="274320">
                  <a:moveTo>
                    <a:pt x="0" y="60960"/>
                  </a:moveTo>
                  <a:lnTo>
                    <a:pt x="30480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201411" y="5017007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1330452" y="752093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2094"/>
                  </a:lnTo>
                  <a:lnTo>
                    <a:pt x="1330452" y="752093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201411" y="5017007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0" y="0"/>
                  </a:moveTo>
                  <a:lnTo>
                    <a:pt x="0" y="752094"/>
                  </a:lnTo>
                  <a:lnTo>
                    <a:pt x="1330452" y="752093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562093" y="5332475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8358" y="40386"/>
                  </a:moveTo>
                  <a:lnTo>
                    <a:pt x="578358" y="19812"/>
                  </a:lnTo>
                  <a:lnTo>
                    <a:pt x="0" y="19812"/>
                  </a:lnTo>
                  <a:lnTo>
                    <a:pt x="0" y="40386"/>
                  </a:lnTo>
                  <a:lnTo>
                    <a:pt x="578358" y="40386"/>
                  </a:lnTo>
                  <a:close/>
                </a:path>
                <a:path w="630554" h="60960">
                  <a:moveTo>
                    <a:pt x="630173" y="30479"/>
                  </a:moveTo>
                  <a:lnTo>
                    <a:pt x="569213" y="0"/>
                  </a:lnTo>
                  <a:lnTo>
                    <a:pt x="569213" y="19812"/>
                  </a:lnTo>
                  <a:lnTo>
                    <a:pt x="578358" y="19812"/>
                  </a:lnTo>
                  <a:lnTo>
                    <a:pt x="578358" y="56387"/>
                  </a:lnTo>
                  <a:lnTo>
                    <a:pt x="630173" y="30479"/>
                  </a:lnTo>
                  <a:close/>
                </a:path>
                <a:path w="630554" h="60960">
                  <a:moveTo>
                    <a:pt x="578358" y="56387"/>
                  </a:moveTo>
                  <a:lnTo>
                    <a:pt x="578358" y="40386"/>
                  </a:lnTo>
                  <a:lnTo>
                    <a:pt x="569213" y="40386"/>
                  </a:lnTo>
                  <a:lnTo>
                    <a:pt x="569213" y="60960"/>
                  </a:lnTo>
                  <a:lnTo>
                    <a:pt x="578358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562093" y="5332475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0386"/>
                  </a:moveTo>
                  <a:lnTo>
                    <a:pt x="0" y="19812"/>
                  </a:lnTo>
                  <a:lnTo>
                    <a:pt x="578358" y="19812"/>
                  </a:lnTo>
                  <a:lnTo>
                    <a:pt x="578358" y="40386"/>
                  </a:lnTo>
                  <a:lnTo>
                    <a:pt x="0" y="40386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572249" y="5352287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148"/>
                  </a:moveTo>
                  <a:lnTo>
                    <a:pt x="579120" y="20574"/>
                  </a:lnTo>
                  <a:lnTo>
                    <a:pt x="0" y="20574"/>
                  </a:lnTo>
                  <a:lnTo>
                    <a:pt x="0" y="41148"/>
                  </a:lnTo>
                  <a:lnTo>
                    <a:pt x="579120" y="41148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4" y="0"/>
                  </a:lnTo>
                  <a:lnTo>
                    <a:pt x="569214" y="20574"/>
                  </a:lnTo>
                  <a:lnTo>
                    <a:pt x="579120" y="20574"/>
                  </a:lnTo>
                  <a:lnTo>
                    <a:pt x="579120" y="56007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7"/>
                  </a:moveTo>
                  <a:lnTo>
                    <a:pt x="579120" y="41148"/>
                  </a:lnTo>
                  <a:lnTo>
                    <a:pt x="569214" y="41148"/>
                  </a:lnTo>
                  <a:lnTo>
                    <a:pt x="569214" y="60960"/>
                  </a:lnTo>
                  <a:lnTo>
                    <a:pt x="579120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572249" y="5352287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148"/>
                  </a:moveTo>
                  <a:lnTo>
                    <a:pt x="0" y="20574"/>
                  </a:lnTo>
                  <a:lnTo>
                    <a:pt x="579120" y="20574"/>
                  </a:lnTo>
                  <a:lnTo>
                    <a:pt x="579120" y="41148"/>
                  </a:lnTo>
                  <a:lnTo>
                    <a:pt x="0" y="41148"/>
                  </a:lnTo>
                  <a:close/>
                </a:path>
                <a:path w="630554" h="60960">
                  <a:moveTo>
                    <a:pt x="569214" y="0"/>
                  </a:moveTo>
                  <a:lnTo>
                    <a:pt x="630174" y="30479"/>
                  </a:lnTo>
                  <a:lnTo>
                    <a:pt x="569214" y="60960"/>
                  </a:lnTo>
                  <a:lnTo>
                    <a:pt x="5692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759451" y="5407913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64770" y="22098"/>
                  </a:moveTo>
                  <a:lnTo>
                    <a:pt x="0" y="0"/>
                  </a:lnTo>
                  <a:lnTo>
                    <a:pt x="22098" y="64770"/>
                  </a:lnTo>
                  <a:lnTo>
                    <a:pt x="32765" y="54102"/>
                  </a:lnTo>
                  <a:lnTo>
                    <a:pt x="32765" y="40386"/>
                  </a:lnTo>
                  <a:lnTo>
                    <a:pt x="40386" y="33527"/>
                  </a:lnTo>
                  <a:lnTo>
                    <a:pt x="46795" y="40072"/>
                  </a:lnTo>
                  <a:lnTo>
                    <a:pt x="64770" y="22098"/>
                  </a:lnTo>
                  <a:close/>
                </a:path>
                <a:path w="582295" h="593089">
                  <a:moveTo>
                    <a:pt x="46795" y="40072"/>
                  </a:moveTo>
                  <a:lnTo>
                    <a:pt x="40386" y="33527"/>
                  </a:lnTo>
                  <a:lnTo>
                    <a:pt x="32765" y="40386"/>
                  </a:lnTo>
                  <a:lnTo>
                    <a:pt x="39566" y="47301"/>
                  </a:lnTo>
                  <a:lnTo>
                    <a:pt x="46795" y="40072"/>
                  </a:lnTo>
                  <a:close/>
                </a:path>
                <a:path w="582295" h="593089">
                  <a:moveTo>
                    <a:pt x="39566" y="47301"/>
                  </a:moveTo>
                  <a:lnTo>
                    <a:pt x="32765" y="40386"/>
                  </a:lnTo>
                  <a:lnTo>
                    <a:pt x="32765" y="54102"/>
                  </a:lnTo>
                  <a:lnTo>
                    <a:pt x="39566" y="47301"/>
                  </a:lnTo>
                  <a:close/>
                </a:path>
                <a:path w="582295" h="593089">
                  <a:moveTo>
                    <a:pt x="582168" y="586739"/>
                  </a:moveTo>
                  <a:lnTo>
                    <a:pt x="46795" y="40072"/>
                  </a:lnTo>
                  <a:lnTo>
                    <a:pt x="39566" y="47301"/>
                  </a:lnTo>
                  <a:lnTo>
                    <a:pt x="576072" y="592836"/>
                  </a:lnTo>
                  <a:lnTo>
                    <a:pt x="582168" y="586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759451" y="5407913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40386" y="33527"/>
                  </a:moveTo>
                  <a:lnTo>
                    <a:pt x="582168" y="586739"/>
                  </a:lnTo>
                  <a:lnTo>
                    <a:pt x="576072" y="592836"/>
                  </a:lnTo>
                  <a:lnTo>
                    <a:pt x="32765" y="40386"/>
                  </a:lnTo>
                  <a:lnTo>
                    <a:pt x="40386" y="33527"/>
                  </a:lnTo>
                  <a:close/>
                </a:path>
                <a:path w="582295" h="593089">
                  <a:moveTo>
                    <a:pt x="22098" y="64770"/>
                  </a:moveTo>
                  <a:lnTo>
                    <a:pt x="0" y="0"/>
                  </a:lnTo>
                  <a:lnTo>
                    <a:pt x="64770" y="22098"/>
                  </a:lnTo>
                  <a:lnTo>
                    <a:pt x="22098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516185" y="3890009"/>
              <a:ext cx="20955" cy="1492885"/>
            </a:xfrm>
            <a:custGeom>
              <a:avLst/>
              <a:gdLst/>
              <a:ahLst/>
              <a:cxnLst/>
              <a:rect l="l" t="t" r="r" b="b"/>
              <a:pathLst>
                <a:path w="20954" h="1492885">
                  <a:moveTo>
                    <a:pt x="0" y="0"/>
                  </a:moveTo>
                  <a:lnTo>
                    <a:pt x="0" y="1492757"/>
                  </a:lnTo>
                  <a:lnTo>
                    <a:pt x="20700" y="1492757"/>
                  </a:lnTo>
                  <a:lnTo>
                    <a:pt x="2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5392685" y="5109117"/>
            <a:ext cx="882650" cy="643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85"/>
              </a:lnSpc>
            </a:pPr>
            <a:r>
              <a:rPr dirty="0" sz="1400" spc="15">
                <a:latin typeface="Arial"/>
                <a:cs typeface="Arial"/>
              </a:rPr>
              <a:t>Lowpass</a:t>
            </a:r>
            <a:endParaRPr sz="1400">
              <a:latin typeface="Arial"/>
              <a:cs typeface="Arial"/>
            </a:endParaRPr>
          </a:p>
          <a:p>
            <a:pPr algn="ctr" indent="-49530">
              <a:lnSpc>
                <a:spcPct val="102899"/>
              </a:lnSpc>
              <a:spcBef>
                <a:spcPts val="5"/>
              </a:spcBef>
            </a:pP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3546475" y="5209984"/>
            <a:ext cx="1004569" cy="325755"/>
            <a:chOff x="3546475" y="5209984"/>
            <a:chExt cx="1004569" cy="325755"/>
          </a:xfrm>
        </p:grpSpPr>
        <p:sp>
          <p:nvSpPr>
            <p:cNvPr id="118" name="object 118"/>
            <p:cNvSpPr/>
            <p:nvPr/>
          </p:nvSpPr>
          <p:spPr>
            <a:xfrm>
              <a:off x="3547110" y="5372861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598170" y="40386"/>
                  </a:moveTo>
                  <a:lnTo>
                    <a:pt x="598170" y="20574"/>
                  </a:lnTo>
                  <a:lnTo>
                    <a:pt x="0" y="20574"/>
                  </a:lnTo>
                  <a:lnTo>
                    <a:pt x="0" y="40386"/>
                  </a:lnTo>
                  <a:lnTo>
                    <a:pt x="598170" y="40386"/>
                  </a:lnTo>
                  <a:close/>
                </a:path>
                <a:path w="649604" h="60960">
                  <a:moveTo>
                    <a:pt x="649224" y="30479"/>
                  </a:moveTo>
                  <a:lnTo>
                    <a:pt x="588263" y="0"/>
                  </a:lnTo>
                  <a:lnTo>
                    <a:pt x="588263" y="20574"/>
                  </a:lnTo>
                  <a:lnTo>
                    <a:pt x="598170" y="20574"/>
                  </a:lnTo>
                  <a:lnTo>
                    <a:pt x="598170" y="56006"/>
                  </a:lnTo>
                  <a:lnTo>
                    <a:pt x="649224" y="30479"/>
                  </a:lnTo>
                  <a:close/>
                </a:path>
                <a:path w="649604" h="60960">
                  <a:moveTo>
                    <a:pt x="598170" y="56006"/>
                  </a:moveTo>
                  <a:lnTo>
                    <a:pt x="598170" y="40386"/>
                  </a:lnTo>
                  <a:lnTo>
                    <a:pt x="588263" y="40386"/>
                  </a:lnTo>
                  <a:lnTo>
                    <a:pt x="588263" y="60960"/>
                  </a:lnTo>
                  <a:lnTo>
                    <a:pt x="598170" y="56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547110" y="5372861"/>
              <a:ext cx="649605" cy="60960"/>
            </a:xfrm>
            <a:custGeom>
              <a:avLst/>
              <a:gdLst/>
              <a:ahLst/>
              <a:cxnLst/>
              <a:rect l="l" t="t" r="r" b="b"/>
              <a:pathLst>
                <a:path w="649604" h="60960">
                  <a:moveTo>
                    <a:pt x="0" y="40386"/>
                  </a:moveTo>
                  <a:lnTo>
                    <a:pt x="0" y="20574"/>
                  </a:lnTo>
                  <a:lnTo>
                    <a:pt x="598170" y="20574"/>
                  </a:lnTo>
                  <a:lnTo>
                    <a:pt x="598170" y="40386"/>
                  </a:lnTo>
                  <a:lnTo>
                    <a:pt x="0" y="40386"/>
                  </a:lnTo>
                  <a:close/>
                </a:path>
                <a:path w="649604" h="60960">
                  <a:moveTo>
                    <a:pt x="588263" y="0"/>
                  </a:moveTo>
                  <a:lnTo>
                    <a:pt x="649224" y="30479"/>
                  </a:lnTo>
                  <a:lnTo>
                    <a:pt x="588263" y="60960"/>
                  </a:lnTo>
                  <a:lnTo>
                    <a:pt x="58826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4248641" y="5220461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291773" y="169091"/>
                  </a:moveTo>
                  <a:lnTo>
                    <a:pt x="284728" y="101519"/>
                  </a:lnTo>
                  <a:lnTo>
                    <a:pt x="249765" y="43221"/>
                  </a:lnTo>
                  <a:lnTo>
                    <a:pt x="186919" y="6466"/>
                  </a:lnTo>
                  <a:lnTo>
                    <a:pt x="145050" y="0"/>
                  </a:ln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248641" y="5220461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145050" y="0"/>
                  </a:moveTo>
                  <a:lnTo>
                    <a:pt x="103626" y="6702"/>
                  </a:lnTo>
                  <a:lnTo>
                    <a:pt x="41474" y="43616"/>
                  </a:lnTo>
                  <a:lnTo>
                    <a:pt x="6927" y="101783"/>
                  </a:lnTo>
                  <a:lnTo>
                    <a:pt x="0" y="169094"/>
                  </a:lnTo>
                  <a:lnTo>
                    <a:pt x="6896" y="202394"/>
                  </a:lnTo>
                  <a:lnTo>
                    <a:pt x="41419" y="260716"/>
                  </a:lnTo>
                  <a:lnTo>
                    <a:pt x="103592" y="297910"/>
                  </a:lnTo>
                  <a:lnTo>
                    <a:pt x="145050" y="304800"/>
                  </a:lnTo>
                  <a:lnTo>
                    <a:pt x="187015" y="298106"/>
                  </a:lnTo>
                  <a:lnTo>
                    <a:pt x="249918" y="261010"/>
                  </a:lnTo>
                  <a:lnTo>
                    <a:pt x="284815" y="202523"/>
                  </a:lnTo>
                  <a:lnTo>
                    <a:pt x="291773" y="169091"/>
                  </a:lnTo>
                  <a:lnTo>
                    <a:pt x="291742" y="134912"/>
                  </a:lnTo>
                  <a:lnTo>
                    <a:pt x="270734" y="70444"/>
                  </a:lnTo>
                  <a:lnTo>
                    <a:pt x="221825" y="21384"/>
                  </a:lnTo>
                  <a:lnTo>
                    <a:pt x="145050" y="0"/>
                  </a:lnTo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4326128" y="5163729"/>
            <a:ext cx="14732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5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378578" y="5524627"/>
            <a:ext cx="62230" cy="275590"/>
            <a:chOff x="4378578" y="5524627"/>
            <a:chExt cx="62230" cy="275590"/>
          </a:xfrm>
        </p:grpSpPr>
        <p:sp>
          <p:nvSpPr>
            <p:cNvPr id="124" name="object 124"/>
            <p:cNvSpPr/>
            <p:nvPr/>
          </p:nvSpPr>
          <p:spPr>
            <a:xfrm>
              <a:off x="4379213" y="5525262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60960" y="60960"/>
                  </a:moveTo>
                  <a:lnTo>
                    <a:pt x="30480" y="0"/>
                  </a:lnTo>
                  <a:lnTo>
                    <a:pt x="0" y="60960"/>
                  </a:lnTo>
                  <a:lnTo>
                    <a:pt x="20574" y="60960"/>
                  </a:lnTo>
                  <a:lnTo>
                    <a:pt x="20574" y="51054"/>
                  </a:lnTo>
                  <a:lnTo>
                    <a:pt x="40386" y="51054"/>
                  </a:lnTo>
                  <a:lnTo>
                    <a:pt x="40386" y="60960"/>
                  </a:lnTo>
                  <a:lnTo>
                    <a:pt x="60960" y="60960"/>
                  </a:lnTo>
                  <a:close/>
                </a:path>
                <a:path w="60960" h="274320">
                  <a:moveTo>
                    <a:pt x="40386" y="60960"/>
                  </a:moveTo>
                  <a:lnTo>
                    <a:pt x="40386" y="51054"/>
                  </a:lnTo>
                  <a:lnTo>
                    <a:pt x="20574" y="51054"/>
                  </a:lnTo>
                  <a:lnTo>
                    <a:pt x="20574" y="60960"/>
                  </a:lnTo>
                  <a:lnTo>
                    <a:pt x="40386" y="60960"/>
                  </a:lnTo>
                  <a:close/>
                </a:path>
                <a:path w="60960" h="274320">
                  <a:moveTo>
                    <a:pt x="40386" y="274320"/>
                  </a:moveTo>
                  <a:lnTo>
                    <a:pt x="40386" y="60960"/>
                  </a:lnTo>
                  <a:lnTo>
                    <a:pt x="20574" y="60960"/>
                  </a:lnTo>
                  <a:lnTo>
                    <a:pt x="20574" y="274320"/>
                  </a:lnTo>
                  <a:lnTo>
                    <a:pt x="40386" y="274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379213" y="5525262"/>
              <a:ext cx="60960" cy="274320"/>
            </a:xfrm>
            <a:custGeom>
              <a:avLst/>
              <a:gdLst/>
              <a:ahLst/>
              <a:cxnLst/>
              <a:rect l="l" t="t" r="r" b="b"/>
              <a:pathLst>
                <a:path w="60960" h="274320">
                  <a:moveTo>
                    <a:pt x="20574" y="274320"/>
                  </a:moveTo>
                  <a:lnTo>
                    <a:pt x="20574" y="51054"/>
                  </a:lnTo>
                  <a:lnTo>
                    <a:pt x="40386" y="51054"/>
                  </a:lnTo>
                  <a:lnTo>
                    <a:pt x="40386" y="274320"/>
                  </a:lnTo>
                  <a:lnTo>
                    <a:pt x="20574" y="274320"/>
                  </a:lnTo>
                  <a:close/>
                </a:path>
                <a:path w="60960" h="274320">
                  <a:moveTo>
                    <a:pt x="0" y="60960"/>
                  </a:moveTo>
                  <a:lnTo>
                    <a:pt x="30480" y="0"/>
                  </a:lnTo>
                  <a:lnTo>
                    <a:pt x="60960" y="60960"/>
                  </a:lnTo>
                  <a:lnTo>
                    <a:pt x="0" y="6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/>
          <p:cNvSpPr txBox="1"/>
          <p:nvPr/>
        </p:nvSpPr>
        <p:spPr>
          <a:xfrm>
            <a:off x="4066794" y="5773007"/>
            <a:ext cx="98806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00" spc="-10">
                <a:latin typeface="Arial"/>
                <a:cs typeface="Arial"/>
              </a:rPr>
              <a:t>2sin(2</a:t>
            </a:r>
            <a:r>
              <a:rPr dirty="0" sz="1700" spc="-10" i="1">
                <a:latin typeface="Symbol"/>
                <a:cs typeface="Symbol"/>
              </a:rPr>
              <a:t></a:t>
            </a:r>
            <a:r>
              <a:rPr dirty="0" sz="1600" spc="-10" i="1">
                <a:latin typeface="Arial"/>
                <a:cs typeface="Arial"/>
              </a:rPr>
              <a:t>f</a:t>
            </a:r>
            <a:r>
              <a:rPr dirty="0" baseline="-22222" sz="1500" spc="-1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516185" y="3890009"/>
            <a:ext cx="3687445" cy="2111375"/>
            <a:chOff x="3516185" y="3890009"/>
            <a:chExt cx="3687445" cy="2111375"/>
          </a:xfrm>
        </p:grpSpPr>
        <p:sp>
          <p:nvSpPr>
            <p:cNvPr id="128" name="object 128"/>
            <p:cNvSpPr/>
            <p:nvPr/>
          </p:nvSpPr>
          <p:spPr>
            <a:xfrm>
              <a:off x="5201411" y="5017007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1330452" y="752093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752094"/>
                  </a:lnTo>
                  <a:lnTo>
                    <a:pt x="1330452" y="752093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201411" y="5017007"/>
              <a:ext cx="1330960" cy="752475"/>
            </a:xfrm>
            <a:custGeom>
              <a:avLst/>
              <a:gdLst/>
              <a:ahLst/>
              <a:cxnLst/>
              <a:rect l="l" t="t" r="r" b="b"/>
              <a:pathLst>
                <a:path w="1330959" h="752475">
                  <a:moveTo>
                    <a:pt x="0" y="0"/>
                  </a:moveTo>
                  <a:lnTo>
                    <a:pt x="0" y="752094"/>
                  </a:lnTo>
                  <a:lnTo>
                    <a:pt x="1330452" y="752093"/>
                  </a:lnTo>
                  <a:lnTo>
                    <a:pt x="1330452" y="0"/>
                  </a:lnTo>
                  <a:lnTo>
                    <a:pt x="0" y="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4562093" y="5332475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8358" y="40386"/>
                  </a:moveTo>
                  <a:lnTo>
                    <a:pt x="578358" y="19812"/>
                  </a:lnTo>
                  <a:lnTo>
                    <a:pt x="0" y="19812"/>
                  </a:lnTo>
                  <a:lnTo>
                    <a:pt x="0" y="40386"/>
                  </a:lnTo>
                  <a:lnTo>
                    <a:pt x="578358" y="40386"/>
                  </a:lnTo>
                  <a:close/>
                </a:path>
                <a:path w="630554" h="60960">
                  <a:moveTo>
                    <a:pt x="630173" y="30479"/>
                  </a:moveTo>
                  <a:lnTo>
                    <a:pt x="569213" y="0"/>
                  </a:lnTo>
                  <a:lnTo>
                    <a:pt x="569213" y="19812"/>
                  </a:lnTo>
                  <a:lnTo>
                    <a:pt x="578358" y="19812"/>
                  </a:lnTo>
                  <a:lnTo>
                    <a:pt x="578358" y="56387"/>
                  </a:lnTo>
                  <a:lnTo>
                    <a:pt x="630173" y="30479"/>
                  </a:lnTo>
                  <a:close/>
                </a:path>
                <a:path w="630554" h="60960">
                  <a:moveTo>
                    <a:pt x="578358" y="56387"/>
                  </a:moveTo>
                  <a:lnTo>
                    <a:pt x="578358" y="40386"/>
                  </a:lnTo>
                  <a:lnTo>
                    <a:pt x="569213" y="40386"/>
                  </a:lnTo>
                  <a:lnTo>
                    <a:pt x="569213" y="60960"/>
                  </a:lnTo>
                  <a:lnTo>
                    <a:pt x="578358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4562093" y="5332475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0386"/>
                  </a:moveTo>
                  <a:lnTo>
                    <a:pt x="0" y="19812"/>
                  </a:lnTo>
                  <a:lnTo>
                    <a:pt x="578358" y="19812"/>
                  </a:lnTo>
                  <a:lnTo>
                    <a:pt x="578358" y="40386"/>
                  </a:lnTo>
                  <a:lnTo>
                    <a:pt x="0" y="40386"/>
                  </a:lnTo>
                  <a:close/>
                </a:path>
                <a:path w="630554" h="60960">
                  <a:moveTo>
                    <a:pt x="569213" y="0"/>
                  </a:moveTo>
                  <a:lnTo>
                    <a:pt x="630173" y="30479"/>
                  </a:lnTo>
                  <a:lnTo>
                    <a:pt x="569213" y="60960"/>
                  </a:lnTo>
                  <a:lnTo>
                    <a:pt x="5692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572249" y="5352287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579120" y="41148"/>
                  </a:moveTo>
                  <a:lnTo>
                    <a:pt x="579120" y="20574"/>
                  </a:lnTo>
                  <a:lnTo>
                    <a:pt x="0" y="20574"/>
                  </a:lnTo>
                  <a:lnTo>
                    <a:pt x="0" y="41148"/>
                  </a:lnTo>
                  <a:lnTo>
                    <a:pt x="579120" y="41148"/>
                  </a:lnTo>
                  <a:close/>
                </a:path>
                <a:path w="630554" h="60960">
                  <a:moveTo>
                    <a:pt x="630174" y="30479"/>
                  </a:moveTo>
                  <a:lnTo>
                    <a:pt x="569214" y="0"/>
                  </a:lnTo>
                  <a:lnTo>
                    <a:pt x="569214" y="20574"/>
                  </a:lnTo>
                  <a:lnTo>
                    <a:pt x="579120" y="20574"/>
                  </a:lnTo>
                  <a:lnTo>
                    <a:pt x="579120" y="56007"/>
                  </a:lnTo>
                  <a:lnTo>
                    <a:pt x="630174" y="30479"/>
                  </a:lnTo>
                  <a:close/>
                </a:path>
                <a:path w="630554" h="60960">
                  <a:moveTo>
                    <a:pt x="579120" y="56007"/>
                  </a:moveTo>
                  <a:lnTo>
                    <a:pt x="579120" y="41148"/>
                  </a:lnTo>
                  <a:lnTo>
                    <a:pt x="569214" y="41148"/>
                  </a:lnTo>
                  <a:lnTo>
                    <a:pt x="569214" y="60960"/>
                  </a:lnTo>
                  <a:lnTo>
                    <a:pt x="579120" y="5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572249" y="5352287"/>
              <a:ext cx="630555" cy="60960"/>
            </a:xfrm>
            <a:custGeom>
              <a:avLst/>
              <a:gdLst/>
              <a:ahLst/>
              <a:cxnLst/>
              <a:rect l="l" t="t" r="r" b="b"/>
              <a:pathLst>
                <a:path w="630554" h="60960">
                  <a:moveTo>
                    <a:pt x="0" y="41148"/>
                  </a:moveTo>
                  <a:lnTo>
                    <a:pt x="0" y="20574"/>
                  </a:lnTo>
                  <a:lnTo>
                    <a:pt x="579120" y="20574"/>
                  </a:lnTo>
                  <a:lnTo>
                    <a:pt x="579120" y="41148"/>
                  </a:lnTo>
                  <a:lnTo>
                    <a:pt x="0" y="41148"/>
                  </a:lnTo>
                  <a:close/>
                </a:path>
                <a:path w="630554" h="60960">
                  <a:moveTo>
                    <a:pt x="569214" y="0"/>
                  </a:moveTo>
                  <a:lnTo>
                    <a:pt x="630174" y="30479"/>
                  </a:lnTo>
                  <a:lnTo>
                    <a:pt x="569214" y="60960"/>
                  </a:lnTo>
                  <a:lnTo>
                    <a:pt x="5692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759451" y="5407913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64770" y="22098"/>
                  </a:moveTo>
                  <a:lnTo>
                    <a:pt x="0" y="0"/>
                  </a:lnTo>
                  <a:lnTo>
                    <a:pt x="22098" y="64770"/>
                  </a:lnTo>
                  <a:lnTo>
                    <a:pt x="32765" y="54102"/>
                  </a:lnTo>
                  <a:lnTo>
                    <a:pt x="32765" y="40386"/>
                  </a:lnTo>
                  <a:lnTo>
                    <a:pt x="40386" y="33527"/>
                  </a:lnTo>
                  <a:lnTo>
                    <a:pt x="46795" y="40072"/>
                  </a:lnTo>
                  <a:lnTo>
                    <a:pt x="64770" y="22098"/>
                  </a:lnTo>
                  <a:close/>
                </a:path>
                <a:path w="582295" h="593089">
                  <a:moveTo>
                    <a:pt x="46795" y="40072"/>
                  </a:moveTo>
                  <a:lnTo>
                    <a:pt x="40386" y="33527"/>
                  </a:lnTo>
                  <a:lnTo>
                    <a:pt x="32765" y="40386"/>
                  </a:lnTo>
                  <a:lnTo>
                    <a:pt x="39566" y="47301"/>
                  </a:lnTo>
                  <a:lnTo>
                    <a:pt x="46795" y="40072"/>
                  </a:lnTo>
                  <a:close/>
                </a:path>
                <a:path w="582295" h="593089">
                  <a:moveTo>
                    <a:pt x="39566" y="47301"/>
                  </a:moveTo>
                  <a:lnTo>
                    <a:pt x="32765" y="40386"/>
                  </a:lnTo>
                  <a:lnTo>
                    <a:pt x="32765" y="54102"/>
                  </a:lnTo>
                  <a:lnTo>
                    <a:pt x="39566" y="47301"/>
                  </a:lnTo>
                  <a:close/>
                </a:path>
                <a:path w="582295" h="593089">
                  <a:moveTo>
                    <a:pt x="582168" y="586739"/>
                  </a:moveTo>
                  <a:lnTo>
                    <a:pt x="46795" y="40072"/>
                  </a:lnTo>
                  <a:lnTo>
                    <a:pt x="39566" y="47301"/>
                  </a:lnTo>
                  <a:lnTo>
                    <a:pt x="576072" y="592836"/>
                  </a:lnTo>
                  <a:lnTo>
                    <a:pt x="582168" y="586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759451" y="5407913"/>
              <a:ext cx="582295" cy="593090"/>
            </a:xfrm>
            <a:custGeom>
              <a:avLst/>
              <a:gdLst/>
              <a:ahLst/>
              <a:cxnLst/>
              <a:rect l="l" t="t" r="r" b="b"/>
              <a:pathLst>
                <a:path w="582295" h="593089">
                  <a:moveTo>
                    <a:pt x="40386" y="33527"/>
                  </a:moveTo>
                  <a:lnTo>
                    <a:pt x="582168" y="586739"/>
                  </a:lnTo>
                  <a:lnTo>
                    <a:pt x="576072" y="592836"/>
                  </a:lnTo>
                  <a:lnTo>
                    <a:pt x="32765" y="40386"/>
                  </a:lnTo>
                  <a:lnTo>
                    <a:pt x="40386" y="33527"/>
                  </a:lnTo>
                  <a:close/>
                </a:path>
                <a:path w="582295" h="593089">
                  <a:moveTo>
                    <a:pt x="22098" y="64770"/>
                  </a:moveTo>
                  <a:lnTo>
                    <a:pt x="0" y="0"/>
                  </a:lnTo>
                  <a:lnTo>
                    <a:pt x="64770" y="22098"/>
                  </a:lnTo>
                  <a:lnTo>
                    <a:pt x="22098" y="64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516185" y="3890009"/>
              <a:ext cx="20955" cy="1492885"/>
            </a:xfrm>
            <a:custGeom>
              <a:avLst/>
              <a:gdLst/>
              <a:ahLst/>
              <a:cxnLst/>
              <a:rect l="l" t="t" r="r" b="b"/>
              <a:pathLst>
                <a:path w="20954" h="1492885">
                  <a:moveTo>
                    <a:pt x="0" y="0"/>
                  </a:moveTo>
                  <a:lnTo>
                    <a:pt x="0" y="1492757"/>
                  </a:lnTo>
                  <a:lnTo>
                    <a:pt x="20700" y="1492757"/>
                  </a:lnTo>
                  <a:lnTo>
                    <a:pt x="2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7306818" y="5243558"/>
            <a:ext cx="2774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Arial"/>
                <a:cs typeface="Arial"/>
              </a:rPr>
              <a:t>B</a:t>
            </a:r>
            <a:r>
              <a:rPr dirty="0" baseline="-22222" sz="1500" i="1">
                <a:latin typeface="Arial"/>
                <a:cs typeface="Arial"/>
              </a:rPr>
              <a:t>k</a:t>
            </a:r>
            <a:endParaRPr baseline="-22222" sz="15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79985" y="5079105"/>
            <a:ext cx="908050" cy="6845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1270">
              <a:lnSpc>
                <a:spcPct val="103000"/>
              </a:lnSpc>
              <a:spcBef>
                <a:spcPts val="85"/>
              </a:spcBef>
            </a:pPr>
            <a:r>
              <a:rPr dirty="0" sz="1400" spc="15">
                <a:latin typeface="Arial"/>
                <a:cs typeface="Arial"/>
              </a:rPr>
              <a:t>Lowpass  </a:t>
            </a:r>
            <a:r>
              <a:rPr dirty="0" sz="1400" spc="10">
                <a:latin typeface="Arial"/>
                <a:cs typeface="Arial"/>
              </a:rPr>
              <a:t>filter  </a:t>
            </a:r>
            <a:r>
              <a:rPr dirty="0" sz="1400" spc="15">
                <a:latin typeface="Arial"/>
                <a:cs typeface="Arial"/>
              </a:rPr>
              <a:t>(smoot</a:t>
            </a:r>
            <a:r>
              <a:rPr dirty="0" sz="1400" spc="10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e</a:t>
            </a:r>
            <a:r>
              <a:rPr dirty="0" sz="1400" spc="10">
                <a:latin typeface="Arial"/>
                <a:cs typeface="Arial"/>
              </a:rPr>
              <a:t>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526273" y="4857750"/>
            <a:ext cx="1379220" cy="154940"/>
          </a:xfrm>
          <a:custGeom>
            <a:avLst/>
            <a:gdLst/>
            <a:ahLst/>
            <a:cxnLst/>
            <a:rect l="l" t="t" r="r" b="b"/>
            <a:pathLst>
              <a:path w="1379220" h="154939">
                <a:moveTo>
                  <a:pt x="0" y="0"/>
                </a:moveTo>
                <a:lnTo>
                  <a:pt x="13262" y="35388"/>
                </a:lnTo>
                <a:lnTo>
                  <a:pt x="41714" y="59250"/>
                </a:lnTo>
                <a:lnTo>
                  <a:pt x="78265" y="72918"/>
                </a:lnTo>
                <a:lnTo>
                  <a:pt x="115824" y="77724"/>
                </a:lnTo>
                <a:lnTo>
                  <a:pt x="585977" y="77724"/>
                </a:lnTo>
                <a:lnTo>
                  <a:pt x="598170" y="79248"/>
                </a:lnTo>
                <a:lnTo>
                  <a:pt x="609600" y="80010"/>
                </a:lnTo>
                <a:lnTo>
                  <a:pt x="618744" y="83820"/>
                </a:lnTo>
                <a:lnTo>
                  <a:pt x="630174" y="86105"/>
                </a:lnTo>
                <a:lnTo>
                  <a:pt x="664374" y="106851"/>
                </a:lnTo>
                <a:lnTo>
                  <a:pt x="689609" y="154686"/>
                </a:lnTo>
                <a:lnTo>
                  <a:pt x="701793" y="119993"/>
                </a:lnTo>
                <a:lnTo>
                  <a:pt x="730405" y="95440"/>
                </a:lnTo>
                <a:lnTo>
                  <a:pt x="767194" y="81269"/>
                </a:lnTo>
                <a:lnTo>
                  <a:pt x="803909" y="77724"/>
                </a:lnTo>
                <a:lnTo>
                  <a:pt x="1263396" y="77724"/>
                </a:lnTo>
                <a:lnTo>
                  <a:pt x="1275587" y="76200"/>
                </a:lnTo>
                <a:lnTo>
                  <a:pt x="1328166" y="64008"/>
                </a:lnTo>
                <a:lnTo>
                  <a:pt x="1365861" y="35056"/>
                </a:lnTo>
                <a:lnTo>
                  <a:pt x="1375822" y="17904"/>
                </a:lnTo>
                <a:lnTo>
                  <a:pt x="1379220" y="0"/>
                </a:lnTo>
              </a:path>
            </a:pathLst>
          </a:custGeom>
          <a:ln w="974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7710169" y="4957185"/>
            <a:ext cx="143637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FF3300"/>
                </a:solidFill>
                <a:latin typeface="Arial"/>
                <a:cs typeface="Arial"/>
              </a:rPr>
              <a:t>smoothed </a:t>
            </a:r>
            <a:r>
              <a:rPr dirty="0" sz="1400" spc="10">
                <a:solidFill>
                  <a:srgbClr val="FF3300"/>
                </a:solidFill>
                <a:latin typeface="Arial"/>
                <a:cs typeface="Arial"/>
              </a:rPr>
              <a:t>to</a:t>
            </a:r>
            <a:r>
              <a:rPr dirty="0" sz="1400" spc="-55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3300"/>
                </a:solidFill>
                <a:latin typeface="Arial"/>
                <a:cs typeface="Arial"/>
              </a:rPr>
              <a:t>zero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618736" y="6762360"/>
            <a:ext cx="143764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FF3300"/>
                </a:solidFill>
                <a:latin typeface="Arial"/>
                <a:cs typeface="Arial"/>
              </a:rPr>
              <a:t>smoothed </a:t>
            </a:r>
            <a:r>
              <a:rPr dirty="0" sz="1400" spc="10">
                <a:solidFill>
                  <a:srgbClr val="FF3300"/>
                </a:solidFill>
                <a:latin typeface="Arial"/>
                <a:cs typeface="Arial"/>
              </a:rPr>
              <a:t>to</a:t>
            </a:r>
            <a:r>
              <a:rPr dirty="0" sz="1400" spc="-5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3300"/>
                </a:solidFill>
                <a:latin typeface="Arial"/>
                <a:cs typeface="Arial"/>
              </a:rPr>
              <a:t>zero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1600" y="1524000"/>
            <a:ext cx="7413625" cy="4223385"/>
            <a:chOff x="1371600" y="1524000"/>
            <a:chExt cx="7413625" cy="4223385"/>
          </a:xfrm>
        </p:grpSpPr>
        <p:sp>
          <p:nvSpPr>
            <p:cNvPr id="4" name="object 4"/>
            <p:cNvSpPr/>
            <p:nvPr/>
          </p:nvSpPr>
          <p:spPr>
            <a:xfrm>
              <a:off x="1371600" y="1524000"/>
              <a:ext cx="7413497" cy="2167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05200" y="3352800"/>
              <a:ext cx="2860548" cy="2394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1447" y="634999"/>
            <a:ext cx="771715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Why Do We Need Digital-to-Analog</a:t>
            </a:r>
            <a:r>
              <a:rPr dirty="0" spc="75"/>
              <a:t> </a:t>
            </a:r>
            <a:r>
              <a:rPr dirty="0" spc="-5"/>
              <a:t>Conversion?!</a:t>
            </a:r>
          </a:p>
        </p:txBody>
      </p:sp>
      <p:sp>
        <p:nvSpPr>
          <p:cNvPr id="7" name="object 7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55951" y="6275019"/>
            <a:ext cx="544131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00"/>
              </a:spcBef>
              <a:buAutoNum type="arabicParenR"/>
              <a:tabLst>
                <a:tab pos="379095" algn="l"/>
                <a:tab pos="379730" algn="l"/>
              </a:tabLst>
            </a:pPr>
            <a:r>
              <a:rPr dirty="0" sz="2000" spc="-5" b="1">
                <a:latin typeface="Arial"/>
                <a:cs typeface="Arial"/>
              </a:rPr>
              <a:t>The medium/channel is band pass,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and/or</a:t>
            </a:r>
            <a:endParaRPr sz="2000">
              <a:latin typeface="Arial"/>
              <a:cs typeface="Arial"/>
            </a:endParaRPr>
          </a:p>
          <a:p>
            <a:pPr marL="408940" indent="-36703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408940" algn="l"/>
                <a:tab pos="409575" algn="l"/>
              </a:tabLst>
            </a:pPr>
            <a:r>
              <a:rPr dirty="0" sz="2000" spc="-10" b="1">
                <a:latin typeface="Arial"/>
                <a:cs typeface="Arial"/>
              </a:rPr>
              <a:t>Multiple users </a:t>
            </a:r>
            <a:r>
              <a:rPr dirty="0" sz="2000" spc="-5" b="1">
                <a:latin typeface="Arial"/>
                <a:cs typeface="Arial"/>
              </a:rPr>
              <a:t>need to </a:t>
            </a:r>
            <a:r>
              <a:rPr dirty="0" sz="2000" spc="-10" b="1">
                <a:latin typeface="Arial"/>
                <a:cs typeface="Arial"/>
              </a:rPr>
              <a:t>share </a:t>
            </a: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medium.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254" y="644410"/>
            <a:ext cx="3337560" cy="457834"/>
          </a:xfrm>
          <a:custGeom>
            <a:avLst/>
            <a:gdLst/>
            <a:ahLst/>
            <a:cxnLst/>
            <a:rect l="l" t="t" r="r" b="b"/>
            <a:pathLst>
              <a:path w="3337559" h="457834">
                <a:moveTo>
                  <a:pt x="3337204" y="204838"/>
                </a:moveTo>
                <a:lnTo>
                  <a:pt x="3331870" y="157835"/>
                </a:lnTo>
                <a:lnTo>
                  <a:pt x="3321177" y="112636"/>
                </a:lnTo>
                <a:lnTo>
                  <a:pt x="3305137" y="70459"/>
                </a:lnTo>
                <a:lnTo>
                  <a:pt x="3283762" y="32512"/>
                </a:lnTo>
                <a:lnTo>
                  <a:pt x="3257042" y="0"/>
                </a:lnTo>
                <a:lnTo>
                  <a:pt x="1163612" y="0"/>
                </a:lnTo>
                <a:lnTo>
                  <a:pt x="1071816" y="0"/>
                </a:lnTo>
                <a:lnTo>
                  <a:pt x="796353" y="0"/>
                </a:lnTo>
                <a:lnTo>
                  <a:pt x="80175" y="0"/>
                </a:lnTo>
                <a:lnTo>
                  <a:pt x="53441" y="32512"/>
                </a:lnTo>
                <a:lnTo>
                  <a:pt x="32067" y="70459"/>
                </a:lnTo>
                <a:lnTo>
                  <a:pt x="16027" y="112636"/>
                </a:lnTo>
                <a:lnTo>
                  <a:pt x="5346" y="157835"/>
                </a:lnTo>
                <a:lnTo>
                  <a:pt x="0" y="204838"/>
                </a:lnTo>
                <a:lnTo>
                  <a:pt x="0" y="252450"/>
                </a:lnTo>
                <a:lnTo>
                  <a:pt x="5346" y="299466"/>
                </a:lnTo>
                <a:lnTo>
                  <a:pt x="16027" y="344652"/>
                </a:lnTo>
                <a:lnTo>
                  <a:pt x="32067" y="386829"/>
                </a:lnTo>
                <a:lnTo>
                  <a:pt x="53441" y="424776"/>
                </a:lnTo>
                <a:lnTo>
                  <a:pt x="80175" y="457301"/>
                </a:lnTo>
                <a:lnTo>
                  <a:pt x="796353" y="457301"/>
                </a:lnTo>
                <a:lnTo>
                  <a:pt x="1071816" y="457301"/>
                </a:lnTo>
                <a:lnTo>
                  <a:pt x="1163612" y="457301"/>
                </a:lnTo>
                <a:lnTo>
                  <a:pt x="3257042" y="457301"/>
                </a:lnTo>
                <a:lnTo>
                  <a:pt x="3283762" y="424776"/>
                </a:lnTo>
                <a:lnTo>
                  <a:pt x="3305137" y="386829"/>
                </a:lnTo>
                <a:lnTo>
                  <a:pt x="3321177" y="344652"/>
                </a:lnTo>
                <a:lnTo>
                  <a:pt x="3331870" y="299466"/>
                </a:lnTo>
                <a:lnTo>
                  <a:pt x="3337204" y="252450"/>
                </a:lnTo>
                <a:lnTo>
                  <a:pt x="3337204" y="2048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Signal</a:t>
            </a:r>
            <a:r>
              <a:rPr dirty="0" spc="-20"/>
              <a:t> </a:t>
            </a:r>
            <a:r>
              <a:rPr dirty="0" spc="-5"/>
              <a:t>Constellation</a:t>
            </a:r>
          </a:p>
        </p:txBody>
      </p:sp>
      <p:sp>
        <p:nvSpPr>
          <p:cNvPr id="6" name="object 6"/>
          <p:cNvSpPr/>
          <p:nvPr/>
        </p:nvSpPr>
        <p:spPr>
          <a:xfrm>
            <a:off x="685800" y="2819400"/>
            <a:ext cx="3198876" cy="208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2294" y="1296416"/>
            <a:ext cx="8595360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620"/>
              </a:lnSpc>
              <a:spcBef>
                <a:spcPts val="100"/>
              </a:spcBef>
              <a:tabLst>
                <a:tab pos="3367404" algn="l"/>
              </a:tabLst>
            </a:pP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Constellation</a:t>
            </a:r>
            <a:r>
              <a:rPr dirty="0" baseline="-5050" sz="3300" spc="7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Diagram</a:t>
            </a:r>
            <a:r>
              <a:rPr dirty="0" baseline="-5050" sz="3300" spc="-7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</a:t>
            </a:r>
            <a:r>
              <a:rPr dirty="0" sz="1800" spc="-5" b="1">
                <a:latin typeface="Arial"/>
                <a:cs typeface="Arial"/>
              </a:rPr>
              <a:t>used to represents possible symbols that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may</a:t>
            </a:r>
            <a:endParaRPr sz="1800">
              <a:latin typeface="Arial"/>
              <a:cs typeface="Arial"/>
            </a:endParaRPr>
          </a:p>
          <a:p>
            <a:pPr marL="3339465" marR="293370">
              <a:lnSpc>
                <a:spcPts val="2160"/>
              </a:lnSpc>
              <a:spcBef>
                <a:spcPts val="55"/>
              </a:spcBef>
            </a:pPr>
            <a:r>
              <a:rPr dirty="0" sz="1800" spc="-5" b="1">
                <a:latin typeface="Arial"/>
                <a:cs typeface="Arial"/>
              </a:rPr>
              <a:t>be selected by a given modulation scheme </a:t>
            </a:r>
            <a:r>
              <a:rPr dirty="0" sz="1800" spc="-10" b="1">
                <a:latin typeface="Arial"/>
                <a:cs typeface="Arial"/>
              </a:rPr>
              <a:t>as 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points</a:t>
            </a:r>
            <a:r>
              <a:rPr dirty="0" sz="1800" b="1">
                <a:latin typeface="Arial"/>
                <a:cs typeface="Arial"/>
              </a:rPr>
              <a:t> in </a:t>
            </a:r>
            <a:r>
              <a:rPr dirty="0" sz="1800" spc="-5" b="1">
                <a:latin typeface="Arial"/>
                <a:cs typeface="Arial"/>
              </a:rPr>
              <a:t>2-D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plane</a:t>
            </a:r>
            <a:endParaRPr sz="1800">
              <a:latin typeface="Arial"/>
              <a:cs typeface="Arial"/>
            </a:endParaRPr>
          </a:p>
          <a:p>
            <a:pPr marL="3562985" indent="-181610">
              <a:lnSpc>
                <a:spcPct val="100000"/>
              </a:lnSpc>
              <a:spcBef>
                <a:spcPts val="915"/>
              </a:spcBef>
              <a:buSzPct val="77777"/>
              <a:buFont typeface="Symbol"/>
              <a:buChar char=""/>
              <a:tabLst>
                <a:tab pos="3563620" algn="l"/>
                <a:tab pos="7561580" algn="l"/>
              </a:tabLst>
            </a:pPr>
            <a:r>
              <a:rPr dirty="0" sz="1800" spc="-5" b="1">
                <a:latin typeface="Arial"/>
                <a:cs typeface="Arial"/>
              </a:rPr>
              <a:t>X-axis is related to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in-phase carrier:	</a:t>
            </a:r>
            <a:r>
              <a:rPr dirty="0" sz="1800" spc="-5">
                <a:latin typeface="Arial"/>
                <a:cs typeface="Arial"/>
              </a:rPr>
              <a:t>cos(</a:t>
            </a:r>
            <a:r>
              <a:rPr dirty="0" sz="1800" spc="-5">
                <a:latin typeface="Symbol"/>
                <a:cs typeface="Symbol"/>
              </a:rPr>
              <a:t>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lvl="1" marL="3771900" marR="222250" indent="-193675">
              <a:lnSpc>
                <a:spcPct val="100000"/>
              </a:lnSpc>
              <a:spcBef>
                <a:spcPts val="600"/>
              </a:spcBef>
              <a:buSzPct val="87500"/>
              <a:buFont typeface="Wingdings"/>
              <a:buChar char=""/>
              <a:tabLst>
                <a:tab pos="3765550" algn="l"/>
              </a:tabLst>
            </a:pPr>
            <a:r>
              <a:rPr dirty="0" sz="1600" spc="-5" b="1">
                <a:latin typeface="Arial"/>
                <a:cs typeface="Arial"/>
              </a:rPr>
              <a:t>the projection of the point on the X-axis defines  the peak amplitude of the in-phase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  <a:p>
            <a:pPr marL="3562985" indent="-181610">
              <a:lnSpc>
                <a:spcPct val="100000"/>
              </a:lnSpc>
              <a:spcBef>
                <a:spcPts val="980"/>
              </a:spcBef>
              <a:buSzPct val="77777"/>
              <a:buFont typeface="Symbol"/>
              <a:buChar char=""/>
              <a:tabLst>
                <a:tab pos="3563620" algn="l"/>
                <a:tab pos="7816215" algn="l"/>
              </a:tabLst>
            </a:pPr>
            <a:r>
              <a:rPr dirty="0" sz="1800" spc="-5" b="1">
                <a:latin typeface="Arial"/>
                <a:cs typeface="Arial"/>
              </a:rPr>
              <a:t>Y-axis is related to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quadrature carrier:	</a:t>
            </a:r>
            <a:r>
              <a:rPr dirty="0" sz="1800" spc="-5">
                <a:latin typeface="Arial"/>
                <a:cs typeface="Arial"/>
              </a:rPr>
              <a:t>sin(</a:t>
            </a:r>
            <a:r>
              <a:rPr dirty="0" sz="1800" spc="-5">
                <a:latin typeface="Symbol"/>
                <a:cs typeface="Symbol"/>
              </a:rPr>
              <a:t>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lvl="1" marL="3771900" marR="92075" indent="-193675">
              <a:lnSpc>
                <a:spcPct val="100000"/>
              </a:lnSpc>
              <a:spcBef>
                <a:spcPts val="590"/>
              </a:spcBef>
              <a:buSzPct val="87500"/>
              <a:buFont typeface="Wingdings"/>
              <a:buChar char=""/>
              <a:tabLst>
                <a:tab pos="3765550" algn="l"/>
              </a:tabLst>
            </a:pPr>
            <a:r>
              <a:rPr dirty="0" sz="1600" spc="-5" b="1">
                <a:latin typeface="Arial"/>
                <a:cs typeface="Arial"/>
              </a:rPr>
              <a:t>the projection of the point on the Y-axis defines  the peak amplitude of the quadrature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  <a:p>
            <a:pPr marL="3529329" marR="217170" indent="-147320">
              <a:lnSpc>
                <a:spcPct val="100000"/>
              </a:lnSpc>
              <a:spcBef>
                <a:spcPts val="960"/>
              </a:spcBef>
              <a:buSzPct val="77777"/>
              <a:buFont typeface="Symbol"/>
              <a:buChar char=""/>
              <a:tabLst>
                <a:tab pos="3563620" algn="l"/>
              </a:tabLst>
            </a:pPr>
            <a:r>
              <a:rPr dirty="0"/>
              <a:t>	</a:t>
            </a:r>
            <a:r>
              <a:rPr dirty="0" sz="1800" b="1">
                <a:latin typeface="Arial"/>
                <a:cs typeface="Arial"/>
              </a:rPr>
              <a:t>the length of line that connects the point to  the origin is the </a:t>
            </a:r>
            <a:r>
              <a:rPr dirty="0" sz="1800" spc="-5" b="1">
                <a:latin typeface="Arial"/>
                <a:cs typeface="Arial"/>
              </a:rPr>
              <a:t>peak </a:t>
            </a:r>
            <a:r>
              <a:rPr dirty="0" sz="1800" b="1">
                <a:latin typeface="Arial"/>
                <a:cs typeface="Arial"/>
              </a:rPr>
              <a:t>amplitude of the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signal  </a:t>
            </a:r>
            <a:r>
              <a:rPr dirty="0" sz="1800" spc="-5" b="1">
                <a:latin typeface="Arial"/>
                <a:cs typeface="Arial"/>
              </a:rPr>
              <a:t>element </a:t>
            </a:r>
            <a:r>
              <a:rPr dirty="0" sz="1800" b="1">
                <a:latin typeface="Arial"/>
                <a:cs typeface="Arial"/>
              </a:rPr>
              <a:t>(combination of X </a:t>
            </a:r>
            <a:r>
              <a:rPr dirty="0" sz="1800" spc="-5" b="1">
                <a:latin typeface="Arial"/>
                <a:cs typeface="Arial"/>
              </a:rPr>
              <a:t>&amp; </a:t>
            </a:r>
            <a:r>
              <a:rPr dirty="0" sz="1800" b="1">
                <a:latin typeface="Arial"/>
                <a:cs typeface="Arial"/>
              </a:rPr>
              <a:t>Y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components)</a:t>
            </a:r>
            <a:endParaRPr sz="1800">
              <a:latin typeface="Arial"/>
              <a:cs typeface="Arial"/>
            </a:endParaRPr>
          </a:p>
          <a:p>
            <a:pPr marL="3529965" marR="59055" indent="-147955">
              <a:lnSpc>
                <a:spcPct val="100000"/>
              </a:lnSpc>
              <a:spcBef>
                <a:spcPts val="969"/>
              </a:spcBef>
              <a:buSzPct val="77777"/>
              <a:buFont typeface="Symbol"/>
              <a:buChar char=""/>
              <a:tabLst>
                <a:tab pos="3563620" algn="l"/>
              </a:tabLst>
            </a:pPr>
            <a:r>
              <a:rPr dirty="0"/>
              <a:t>	</a:t>
            </a:r>
            <a:r>
              <a:rPr dirty="0" sz="1800" b="1">
                <a:latin typeface="Arial"/>
                <a:cs typeface="Arial"/>
              </a:rPr>
              <a:t>the angle the line </a:t>
            </a:r>
            <a:r>
              <a:rPr dirty="0" sz="1800" spc="-5" b="1">
                <a:latin typeface="Arial"/>
                <a:cs typeface="Arial"/>
              </a:rPr>
              <a:t>makes </a:t>
            </a:r>
            <a:r>
              <a:rPr dirty="0" sz="1800" b="1">
                <a:latin typeface="Arial"/>
                <a:cs typeface="Arial"/>
              </a:rPr>
              <a:t>with the X-axis is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  phase of the signal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9800" y="5962650"/>
            <a:ext cx="5483860" cy="1352550"/>
            <a:chOff x="2209800" y="5962650"/>
            <a:chExt cx="5483860" cy="1352550"/>
          </a:xfrm>
        </p:grpSpPr>
        <p:sp>
          <p:nvSpPr>
            <p:cNvPr id="9" name="object 9"/>
            <p:cNvSpPr/>
            <p:nvPr/>
          </p:nvSpPr>
          <p:spPr>
            <a:xfrm>
              <a:off x="2209800" y="5972555"/>
              <a:ext cx="5414949" cy="1342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1200" y="5962650"/>
              <a:ext cx="1901951" cy="13525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2098" y="634999"/>
            <a:ext cx="493204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of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	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QAM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8494" y="1296416"/>
            <a:ext cx="84829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dirty="0" baseline="-7575" sz="3300" b="1">
                <a:solidFill>
                  <a:srgbClr val="3333CC"/>
                </a:solidFill>
                <a:latin typeface="Arial"/>
                <a:cs typeface="Arial"/>
              </a:rPr>
              <a:t>QAM</a:t>
            </a:r>
            <a:r>
              <a:rPr dirty="0" baseline="-7575" sz="33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7575" sz="3300" b="1">
                <a:solidFill>
                  <a:srgbClr val="3333CC"/>
                </a:solidFill>
                <a:latin typeface="Arial"/>
                <a:cs typeface="Arial"/>
              </a:rPr>
              <a:t>cont.</a:t>
            </a:r>
            <a:r>
              <a:rPr dirty="0" baseline="-7575" sz="3300" spc="5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QAM can also be seen as a combination of ASK &amp;</a:t>
            </a:r>
            <a:r>
              <a:rPr dirty="0" sz="2000" spc="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PSK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2195" y="195452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 h="0">
                <a:moveTo>
                  <a:pt x="0" y="0"/>
                </a:moveTo>
                <a:lnTo>
                  <a:pt x="8000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72507" y="2089658"/>
            <a:ext cx="309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Arial"/>
                <a:cs typeface="Arial"/>
              </a:rPr>
              <a:t>A</a:t>
            </a:r>
            <a:r>
              <a:rPr dirty="0" baseline="-23809" sz="1575" spc="82">
                <a:latin typeface="Arial"/>
                <a:cs typeface="Arial"/>
              </a:rPr>
              <a:t>k</a:t>
            </a:r>
            <a:endParaRPr baseline="-23809" sz="15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896" y="1824487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k</a:t>
            </a:r>
            <a:r>
              <a:rPr dirty="0" sz="1050" spc="190">
                <a:latin typeface="Arial"/>
                <a:cs typeface="Arial"/>
              </a:rPr>
              <a:t> </a:t>
            </a:r>
            <a:r>
              <a:rPr dirty="0" baseline="-21604" sz="2700">
                <a:latin typeface="Arial"/>
                <a:cs typeface="Arial"/>
              </a:rPr>
              <a:t>)</a:t>
            </a:r>
            <a:endParaRPr baseline="-21604"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9522" y="1809245"/>
            <a:ext cx="523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Arial"/>
                <a:cs typeface="Arial"/>
              </a:rPr>
              <a:t>-1</a:t>
            </a:r>
            <a:r>
              <a:rPr dirty="0" sz="1050" spc="114">
                <a:latin typeface="Arial"/>
                <a:cs typeface="Arial"/>
              </a:rPr>
              <a:t> </a:t>
            </a:r>
            <a:r>
              <a:rPr dirty="0" u="sng" baseline="10802" sz="27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10802" sz="2700" spc="-2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baseline="10802"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1907" y="1736923"/>
            <a:ext cx="4468495" cy="509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999865" algn="l"/>
              </a:tabLst>
            </a:pPr>
            <a:r>
              <a:rPr dirty="0" sz="1800">
                <a:latin typeface="Arial"/>
                <a:cs typeface="Arial"/>
              </a:rPr>
              <a:t>Y(t)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Arial"/>
                <a:cs typeface="Arial"/>
              </a:rPr>
              <a:t>A</a:t>
            </a:r>
            <a:r>
              <a:rPr dirty="0" baseline="-23809" sz="1575" spc="120">
                <a:latin typeface="Arial"/>
                <a:cs typeface="Arial"/>
              </a:rPr>
              <a:t>k</a:t>
            </a:r>
            <a:r>
              <a:rPr dirty="0" sz="1800">
                <a:latin typeface="Arial"/>
                <a:cs typeface="Arial"/>
              </a:rPr>
              <a:t>cos(</a:t>
            </a:r>
            <a:r>
              <a:rPr dirty="0" sz="1800" spc="50">
                <a:latin typeface="Arial"/>
                <a:cs typeface="Arial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π</a:t>
            </a:r>
            <a:r>
              <a:rPr dirty="0" sz="1800" spc="-15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3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t)</a:t>
            </a:r>
            <a:r>
              <a:rPr dirty="0" sz="1800" spc="-24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Arial"/>
                <a:cs typeface="Arial"/>
              </a:rPr>
              <a:t>B</a:t>
            </a:r>
            <a:r>
              <a:rPr dirty="0" baseline="-23809" sz="1575">
                <a:latin typeface="Arial"/>
                <a:cs typeface="Arial"/>
              </a:rPr>
              <a:t>k</a:t>
            </a:r>
            <a:r>
              <a:rPr dirty="0" baseline="-23809" sz="1575" spc="-277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sin(</a:t>
            </a:r>
            <a:r>
              <a:rPr dirty="0" sz="1800" spc="40">
                <a:latin typeface="Arial"/>
                <a:cs typeface="Arial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π</a:t>
            </a:r>
            <a:r>
              <a:rPr dirty="0" sz="1800" spc="-15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3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t)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3150" spc="-575">
                <a:latin typeface="Symbol"/>
                <a:cs typeface="Symbol"/>
              </a:rPr>
              <a:t></a:t>
            </a:r>
            <a:r>
              <a:rPr dirty="0" sz="1800" spc="110">
                <a:latin typeface="Arial"/>
                <a:cs typeface="Arial"/>
              </a:rPr>
              <a:t>A</a:t>
            </a:r>
            <a:r>
              <a:rPr dirty="0" baseline="-23809" sz="1575">
                <a:latin typeface="Arial"/>
                <a:cs typeface="Arial"/>
              </a:rPr>
              <a:t>k	</a:t>
            </a:r>
            <a:r>
              <a:rPr dirty="0" sz="1800" spc="25">
                <a:latin typeface="Arial"/>
                <a:cs typeface="Arial"/>
              </a:rPr>
              <a:t>B</a:t>
            </a:r>
            <a:r>
              <a:rPr dirty="0" baseline="-23809" sz="1575">
                <a:latin typeface="Arial"/>
                <a:cs typeface="Arial"/>
              </a:rPr>
              <a:t>k  </a:t>
            </a:r>
            <a:r>
              <a:rPr dirty="0" baseline="-23809" sz="1575" spc="89">
                <a:latin typeface="Arial"/>
                <a:cs typeface="Arial"/>
              </a:rPr>
              <a:t> </a:t>
            </a:r>
            <a:r>
              <a:rPr dirty="0" sz="3150" spc="-459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3240" y="1911350"/>
            <a:ext cx="159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6455" sz="1575">
                <a:latin typeface="Times New Roman"/>
                <a:cs typeface="Times New Roman"/>
              </a:rPr>
              <a:t>2</a:t>
            </a:r>
            <a:r>
              <a:rPr dirty="0" baseline="26455" sz="1575" spc="-37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cos(2</a:t>
            </a:r>
            <a:r>
              <a:rPr dirty="0" sz="1800">
                <a:latin typeface="Times New Roman"/>
                <a:cs typeface="Times New Roman"/>
              </a:rPr>
              <a:t>π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5586" y="1758189"/>
            <a:ext cx="920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9400" y="1792476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dirty="0" sz="1050">
                <a:latin typeface="Times New Roman"/>
                <a:cs typeface="Times New Roman"/>
              </a:rPr>
              <a:t>2</a:t>
            </a:r>
            <a:r>
              <a:rPr dirty="0" sz="1050" spc="215">
                <a:latin typeface="Times New Roman"/>
                <a:cs typeface="Times New Roman"/>
              </a:rPr>
              <a:t> </a:t>
            </a:r>
            <a:r>
              <a:rPr dirty="0" baseline="-29320" sz="2700">
                <a:latin typeface="Symbol"/>
                <a:cs typeface="Symbol"/>
              </a:rPr>
              <a:t></a:t>
            </a:r>
            <a:r>
              <a:rPr dirty="0" baseline="-29320" sz="2700"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80203" y="2814827"/>
            <a:ext cx="1841500" cy="1640839"/>
            <a:chOff x="4680203" y="2814827"/>
            <a:chExt cx="1841500" cy="1640839"/>
          </a:xfrm>
        </p:grpSpPr>
        <p:sp>
          <p:nvSpPr>
            <p:cNvPr id="15" name="object 15"/>
            <p:cNvSpPr/>
            <p:nvPr/>
          </p:nvSpPr>
          <p:spPr>
            <a:xfrm>
              <a:off x="4680204" y="2814827"/>
              <a:ext cx="1841500" cy="1640839"/>
            </a:xfrm>
            <a:custGeom>
              <a:avLst/>
              <a:gdLst/>
              <a:ahLst/>
              <a:cxnLst/>
              <a:rect l="l" t="t" r="r" b="b"/>
              <a:pathLst>
                <a:path w="1841500" h="1640839">
                  <a:moveTo>
                    <a:pt x="1840992" y="852678"/>
                  </a:moveTo>
                  <a:lnTo>
                    <a:pt x="1736598" y="800862"/>
                  </a:lnTo>
                  <a:lnTo>
                    <a:pt x="1736598" y="842772"/>
                  </a:lnTo>
                  <a:lnTo>
                    <a:pt x="851916" y="842772"/>
                  </a:lnTo>
                  <a:lnTo>
                    <a:pt x="851916" y="104394"/>
                  </a:lnTo>
                  <a:lnTo>
                    <a:pt x="894588" y="104394"/>
                  </a:lnTo>
                  <a:lnTo>
                    <a:pt x="842010" y="0"/>
                  </a:lnTo>
                  <a:lnTo>
                    <a:pt x="790956" y="104394"/>
                  </a:lnTo>
                  <a:lnTo>
                    <a:pt x="832866" y="104394"/>
                  </a:lnTo>
                  <a:lnTo>
                    <a:pt x="832866" y="842772"/>
                  </a:lnTo>
                  <a:lnTo>
                    <a:pt x="0" y="842772"/>
                  </a:lnTo>
                  <a:lnTo>
                    <a:pt x="0" y="861822"/>
                  </a:lnTo>
                  <a:lnTo>
                    <a:pt x="832866" y="861822"/>
                  </a:lnTo>
                  <a:lnTo>
                    <a:pt x="832866" y="1640586"/>
                  </a:lnTo>
                  <a:lnTo>
                    <a:pt x="851916" y="1640586"/>
                  </a:lnTo>
                  <a:lnTo>
                    <a:pt x="851916" y="861822"/>
                  </a:lnTo>
                  <a:lnTo>
                    <a:pt x="1736598" y="861822"/>
                  </a:lnTo>
                  <a:lnTo>
                    <a:pt x="1736598" y="904494"/>
                  </a:lnTo>
                  <a:lnTo>
                    <a:pt x="1840992" y="852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20639" y="3318509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20639" y="3318509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80204" y="2814827"/>
              <a:ext cx="1841500" cy="1640839"/>
            </a:xfrm>
            <a:custGeom>
              <a:avLst/>
              <a:gdLst/>
              <a:ahLst/>
              <a:cxnLst/>
              <a:rect l="l" t="t" r="r" b="b"/>
              <a:pathLst>
                <a:path w="1841500" h="1640839">
                  <a:moveTo>
                    <a:pt x="480060" y="535686"/>
                  </a:moveTo>
                  <a:lnTo>
                    <a:pt x="478459" y="523303"/>
                  </a:lnTo>
                  <a:lnTo>
                    <a:pt x="474141" y="513118"/>
                  </a:lnTo>
                  <a:lnTo>
                    <a:pt x="467842" y="506222"/>
                  </a:lnTo>
                  <a:lnTo>
                    <a:pt x="460248" y="503682"/>
                  </a:lnTo>
                  <a:lnTo>
                    <a:pt x="452323" y="506222"/>
                  </a:lnTo>
                  <a:lnTo>
                    <a:pt x="446049" y="513118"/>
                  </a:lnTo>
                  <a:lnTo>
                    <a:pt x="441921" y="523303"/>
                  </a:lnTo>
                  <a:lnTo>
                    <a:pt x="440436" y="535686"/>
                  </a:lnTo>
                  <a:lnTo>
                    <a:pt x="441921" y="548208"/>
                  </a:lnTo>
                  <a:lnTo>
                    <a:pt x="446049" y="558647"/>
                  </a:lnTo>
                  <a:lnTo>
                    <a:pt x="452323" y="565797"/>
                  </a:lnTo>
                  <a:lnTo>
                    <a:pt x="460248" y="568452"/>
                  </a:lnTo>
                  <a:lnTo>
                    <a:pt x="467842" y="565797"/>
                  </a:lnTo>
                  <a:lnTo>
                    <a:pt x="474154" y="558647"/>
                  </a:lnTo>
                  <a:lnTo>
                    <a:pt x="478459" y="548208"/>
                  </a:lnTo>
                  <a:lnTo>
                    <a:pt x="480060" y="535686"/>
                  </a:lnTo>
                  <a:close/>
                </a:path>
                <a:path w="1841500" h="1640839">
                  <a:moveTo>
                    <a:pt x="1840992" y="852678"/>
                  </a:moveTo>
                  <a:lnTo>
                    <a:pt x="1736598" y="800862"/>
                  </a:lnTo>
                  <a:lnTo>
                    <a:pt x="1736598" y="842772"/>
                  </a:lnTo>
                  <a:lnTo>
                    <a:pt x="851916" y="842772"/>
                  </a:lnTo>
                  <a:lnTo>
                    <a:pt x="851916" y="104394"/>
                  </a:lnTo>
                  <a:lnTo>
                    <a:pt x="894588" y="104394"/>
                  </a:lnTo>
                  <a:lnTo>
                    <a:pt x="842010" y="0"/>
                  </a:lnTo>
                  <a:lnTo>
                    <a:pt x="790956" y="104394"/>
                  </a:lnTo>
                  <a:lnTo>
                    <a:pt x="832866" y="104394"/>
                  </a:lnTo>
                  <a:lnTo>
                    <a:pt x="832866" y="842772"/>
                  </a:lnTo>
                  <a:lnTo>
                    <a:pt x="0" y="842772"/>
                  </a:lnTo>
                  <a:lnTo>
                    <a:pt x="0" y="861822"/>
                  </a:lnTo>
                  <a:lnTo>
                    <a:pt x="832866" y="861822"/>
                  </a:lnTo>
                  <a:lnTo>
                    <a:pt x="832866" y="1640586"/>
                  </a:lnTo>
                  <a:lnTo>
                    <a:pt x="851916" y="1640586"/>
                  </a:lnTo>
                  <a:lnTo>
                    <a:pt x="851916" y="861822"/>
                  </a:lnTo>
                  <a:lnTo>
                    <a:pt x="1736598" y="861822"/>
                  </a:lnTo>
                  <a:lnTo>
                    <a:pt x="1736598" y="904494"/>
                  </a:lnTo>
                  <a:lnTo>
                    <a:pt x="1840992" y="852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20639" y="3318509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80204" y="2814827"/>
              <a:ext cx="1841500" cy="1640839"/>
            </a:xfrm>
            <a:custGeom>
              <a:avLst/>
              <a:gdLst/>
              <a:ahLst/>
              <a:cxnLst/>
              <a:rect l="l" t="t" r="r" b="b"/>
              <a:pathLst>
                <a:path w="1841500" h="1640839">
                  <a:moveTo>
                    <a:pt x="480060" y="535686"/>
                  </a:moveTo>
                  <a:lnTo>
                    <a:pt x="478459" y="523303"/>
                  </a:lnTo>
                  <a:lnTo>
                    <a:pt x="474141" y="513118"/>
                  </a:lnTo>
                  <a:lnTo>
                    <a:pt x="467842" y="506222"/>
                  </a:lnTo>
                  <a:lnTo>
                    <a:pt x="460248" y="503682"/>
                  </a:lnTo>
                  <a:lnTo>
                    <a:pt x="452323" y="506222"/>
                  </a:lnTo>
                  <a:lnTo>
                    <a:pt x="446049" y="513118"/>
                  </a:lnTo>
                  <a:lnTo>
                    <a:pt x="441921" y="523303"/>
                  </a:lnTo>
                  <a:lnTo>
                    <a:pt x="440436" y="535686"/>
                  </a:lnTo>
                  <a:lnTo>
                    <a:pt x="441921" y="548208"/>
                  </a:lnTo>
                  <a:lnTo>
                    <a:pt x="446049" y="558647"/>
                  </a:lnTo>
                  <a:lnTo>
                    <a:pt x="452323" y="565797"/>
                  </a:lnTo>
                  <a:lnTo>
                    <a:pt x="460248" y="568452"/>
                  </a:lnTo>
                  <a:lnTo>
                    <a:pt x="467842" y="565797"/>
                  </a:lnTo>
                  <a:lnTo>
                    <a:pt x="474154" y="558647"/>
                  </a:lnTo>
                  <a:lnTo>
                    <a:pt x="478459" y="548208"/>
                  </a:lnTo>
                  <a:lnTo>
                    <a:pt x="480060" y="535686"/>
                  </a:lnTo>
                  <a:close/>
                </a:path>
                <a:path w="1841500" h="1640839">
                  <a:moveTo>
                    <a:pt x="1840992" y="852678"/>
                  </a:moveTo>
                  <a:lnTo>
                    <a:pt x="1736598" y="800862"/>
                  </a:lnTo>
                  <a:lnTo>
                    <a:pt x="1736598" y="842772"/>
                  </a:lnTo>
                  <a:lnTo>
                    <a:pt x="851916" y="842772"/>
                  </a:lnTo>
                  <a:lnTo>
                    <a:pt x="851916" y="104394"/>
                  </a:lnTo>
                  <a:lnTo>
                    <a:pt x="894588" y="104394"/>
                  </a:lnTo>
                  <a:lnTo>
                    <a:pt x="842010" y="0"/>
                  </a:lnTo>
                  <a:lnTo>
                    <a:pt x="790956" y="104394"/>
                  </a:lnTo>
                  <a:lnTo>
                    <a:pt x="832866" y="104394"/>
                  </a:lnTo>
                  <a:lnTo>
                    <a:pt x="832866" y="842772"/>
                  </a:lnTo>
                  <a:lnTo>
                    <a:pt x="0" y="842772"/>
                  </a:lnTo>
                  <a:lnTo>
                    <a:pt x="0" y="861822"/>
                  </a:lnTo>
                  <a:lnTo>
                    <a:pt x="832866" y="861822"/>
                  </a:lnTo>
                  <a:lnTo>
                    <a:pt x="832866" y="1640586"/>
                  </a:lnTo>
                  <a:lnTo>
                    <a:pt x="851916" y="1640586"/>
                  </a:lnTo>
                  <a:lnTo>
                    <a:pt x="851916" y="861822"/>
                  </a:lnTo>
                  <a:lnTo>
                    <a:pt x="1736598" y="861822"/>
                  </a:lnTo>
                  <a:lnTo>
                    <a:pt x="1736598" y="904494"/>
                  </a:lnTo>
                  <a:lnTo>
                    <a:pt x="1840992" y="852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20639" y="3318509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33109" y="333146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33593" y="3861053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3" y="32004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1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4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1" y="64770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3" y="32004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46063" y="3874008"/>
              <a:ext cx="40005" cy="64769"/>
            </a:xfrm>
            <a:custGeom>
              <a:avLst/>
              <a:gdLst/>
              <a:ahLst/>
              <a:cxnLst/>
              <a:rect l="l" t="t" r="r" b="b"/>
              <a:pathLst>
                <a:path w="40004" h="64770">
                  <a:moveTo>
                    <a:pt x="39624" y="32003"/>
                  </a:moveTo>
                  <a:lnTo>
                    <a:pt x="38028" y="19609"/>
                  </a:lnTo>
                  <a:lnTo>
                    <a:pt x="33718" y="9429"/>
                  </a:lnTo>
                  <a:lnTo>
                    <a:pt x="27408" y="2536"/>
                  </a:lnTo>
                  <a:lnTo>
                    <a:pt x="19812" y="0"/>
                  </a:lnTo>
                  <a:lnTo>
                    <a:pt x="11894" y="2536"/>
                  </a:lnTo>
                  <a:lnTo>
                    <a:pt x="5619" y="9429"/>
                  </a:lnTo>
                  <a:lnTo>
                    <a:pt x="1488" y="19609"/>
                  </a:lnTo>
                  <a:lnTo>
                    <a:pt x="0" y="32003"/>
                  </a:lnTo>
                  <a:lnTo>
                    <a:pt x="1488" y="44517"/>
                  </a:lnTo>
                  <a:lnTo>
                    <a:pt x="5619" y="54959"/>
                  </a:lnTo>
                  <a:lnTo>
                    <a:pt x="11894" y="62114"/>
                  </a:lnTo>
                  <a:lnTo>
                    <a:pt x="19812" y="64769"/>
                  </a:lnTo>
                  <a:lnTo>
                    <a:pt x="27408" y="62114"/>
                  </a:lnTo>
                  <a:lnTo>
                    <a:pt x="33718" y="54959"/>
                  </a:lnTo>
                  <a:lnTo>
                    <a:pt x="38028" y="44517"/>
                  </a:lnTo>
                  <a:lnTo>
                    <a:pt x="39624" y="32003"/>
                  </a:lnTo>
                  <a:close/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522719" y="3469640"/>
            <a:ext cx="265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Arial"/>
                <a:cs typeface="Arial"/>
              </a:rPr>
              <a:t>A</a:t>
            </a:r>
            <a:r>
              <a:rPr dirty="0" baseline="-23391" sz="1425" spc="7">
                <a:latin typeface="Arial"/>
                <a:cs typeface="Arial"/>
              </a:rPr>
              <a:t>k</a:t>
            </a:r>
            <a:endParaRPr baseline="-23391" sz="142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4040" y="2678175"/>
            <a:ext cx="667385" cy="61468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dirty="0" sz="1500" spc="5">
                <a:latin typeface="Arial"/>
                <a:cs typeface="Arial"/>
              </a:rPr>
              <a:t>B</a:t>
            </a:r>
            <a:r>
              <a:rPr dirty="0" baseline="-20467" sz="1425" spc="7">
                <a:latin typeface="Arial"/>
                <a:cs typeface="Arial"/>
              </a:rPr>
              <a:t>k</a:t>
            </a:r>
            <a:endParaRPr baseline="-20467" sz="1425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575"/>
              </a:spcBef>
            </a:pPr>
            <a:r>
              <a:rPr dirty="0" sz="1350" spc="-5">
                <a:latin typeface="Arial"/>
                <a:cs typeface="Arial"/>
              </a:rPr>
              <a:t>(A,</a:t>
            </a:r>
            <a:r>
              <a:rPr dirty="0" sz="1350" spc="-6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2790" y="4004560"/>
            <a:ext cx="4730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Arial"/>
                <a:cs typeface="Arial"/>
              </a:rPr>
              <a:t>(A,-A)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04845" y="3951976"/>
            <a:ext cx="52895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Arial"/>
                <a:cs typeface="Arial"/>
              </a:rPr>
              <a:t>(-A</a:t>
            </a:r>
            <a:r>
              <a:rPr dirty="0" sz="1350">
                <a:latin typeface="Arial"/>
                <a:cs typeface="Arial"/>
              </a:rPr>
              <a:t>,</a:t>
            </a:r>
            <a:r>
              <a:rPr dirty="0" sz="1350" spc="-5">
                <a:latin typeface="Arial"/>
                <a:cs typeface="Arial"/>
              </a:rPr>
              <a:t>-A)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26174" y="3039107"/>
            <a:ext cx="4730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Arial"/>
                <a:cs typeface="Arial"/>
              </a:rPr>
              <a:t>(-A,A)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6501" y="3457448"/>
            <a:ext cx="11912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4-level</a:t>
            </a:r>
            <a:r>
              <a:rPr dirty="0" sz="1600" spc="-55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A50021"/>
                </a:solidFill>
                <a:latin typeface="Arial"/>
                <a:cs typeface="Arial"/>
              </a:rPr>
              <a:t>QAM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2" y="637285"/>
            <a:ext cx="203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84346" y="4191127"/>
            <a:ext cx="2186940" cy="1558290"/>
            <a:chOff x="3284346" y="4191127"/>
            <a:chExt cx="2186940" cy="1558290"/>
          </a:xfrm>
        </p:grpSpPr>
        <p:sp>
          <p:nvSpPr>
            <p:cNvPr id="4" name="object 4"/>
            <p:cNvSpPr/>
            <p:nvPr/>
          </p:nvSpPr>
          <p:spPr>
            <a:xfrm>
              <a:off x="4258817" y="4191762"/>
              <a:ext cx="53340" cy="1557020"/>
            </a:xfrm>
            <a:custGeom>
              <a:avLst/>
              <a:gdLst/>
              <a:ahLst/>
              <a:cxnLst/>
              <a:rect l="l" t="t" r="r" b="b"/>
              <a:pathLst>
                <a:path w="53339" h="1557020">
                  <a:moveTo>
                    <a:pt x="53340" y="53339"/>
                  </a:moveTo>
                  <a:lnTo>
                    <a:pt x="26670" y="0"/>
                  </a:lnTo>
                  <a:lnTo>
                    <a:pt x="0" y="53339"/>
                  </a:lnTo>
                  <a:lnTo>
                    <a:pt x="18287" y="53339"/>
                  </a:lnTo>
                  <a:lnTo>
                    <a:pt x="18287" y="44957"/>
                  </a:lnTo>
                  <a:lnTo>
                    <a:pt x="35051" y="44957"/>
                  </a:lnTo>
                  <a:lnTo>
                    <a:pt x="35051" y="53339"/>
                  </a:lnTo>
                  <a:lnTo>
                    <a:pt x="53340" y="53339"/>
                  </a:lnTo>
                  <a:close/>
                </a:path>
                <a:path w="53339" h="1557020">
                  <a:moveTo>
                    <a:pt x="35051" y="53339"/>
                  </a:moveTo>
                  <a:lnTo>
                    <a:pt x="35051" y="44957"/>
                  </a:lnTo>
                  <a:lnTo>
                    <a:pt x="18287" y="44957"/>
                  </a:lnTo>
                  <a:lnTo>
                    <a:pt x="18287" y="53339"/>
                  </a:lnTo>
                  <a:lnTo>
                    <a:pt x="35051" y="53339"/>
                  </a:lnTo>
                  <a:close/>
                </a:path>
                <a:path w="53339" h="1557020">
                  <a:moveTo>
                    <a:pt x="35051" y="1556765"/>
                  </a:moveTo>
                  <a:lnTo>
                    <a:pt x="35051" y="53339"/>
                  </a:lnTo>
                  <a:lnTo>
                    <a:pt x="18287" y="53339"/>
                  </a:lnTo>
                  <a:lnTo>
                    <a:pt x="18287" y="1556765"/>
                  </a:lnTo>
                  <a:lnTo>
                    <a:pt x="35051" y="1556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58817" y="4191762"/>
              <a:ext cx="53340" cy="1557020"/>
            </a:xfrm>
            <a:custGeom>
              <a:avLst/>
              <a:gdLst/>
              <a:ahLst/>
              <a:cxnLst/>
              <a:rect l="l" t="t" r="r" b="b"/>
              <a:pathLst>
                <a:path w="53339" h="1557020">
                  <a:moveTo>
                    <a:pt x="18287" y="1556765"/>
                  </a:moveTo>
                  <a:lnTo>
                    <a:pt x="18287" y="44957"/>
                  </a:lnTo>
                  <a:lnTo>
                    <a:pt x="35051" y="44957"/>
                  </a:lnTo>
                  <a:lnTo>
                    <a:pt x="35051" y="1556765"/>
                  </a:lnTo>
                  <a:lnTo>
                    <a:pt x="18287" y="1556765"/>
                  </a:lnTo>
                  <a:close/>
                </a:path>
                <a:path w="53339" h="1557020">
                  <a:moveTo>
                    <a:pt x="0" y="53339"/>
                  </a:moveTo>
                  <a:lnTo>
                    <a:pt x="26670" y="0"/>
                  </a:lnTo>
                  <a:lnTo>
                    <a:pt x="53340" y="53339"/>
                  </a:lnTo>
                  <a:lnTo>
                    <a:pt x="0" y="533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84981" y="4972812"/>
              <a:ext cx="2185670" cy="54610"/>
            </a:xfrm>
            <a:custGeom>
              <a:avLst/>
              <a:gdLst/>
              <a:ahLst/>
              <a:cxnLst/>
              <a:rect l="l" t="t" r="r" b="b"/>
              <a:pathLst>
                <a:path w="2185670" h="54610">
                  <a:moveTo>
                    <a:pt x="2141982" y="36575"/>
                  </a:moveTo>
                  <a:lnTo>
                    <a:pt x="2141982" y="18287"/>
                  </a:lnTo>
                  <a:lnTo>
                    <a:pt x="0" y="18287"/>
                  </a:lnTo>
                  <a:lnTo>
                    <a:pt x="0" y="36575"/>
                  </a:lnTo>
                  <a:lnTo>
                    <a:pt x="2141982" y="36575"/>
                  </a:lnTo>
                  <a:close/>
                </a:path>
                <a:path w="2185670" h="54610">
                  <a:moveTo>
                    <a:pt x="2185416" y="27432"/>
                  </a:moveTo>
                  <a:lnTo>
                    <a:pt x="2132076" y="0"/>
                  </a:lnTo>
                  <a:lnTo>
                    <a:pt x="2132076" y="18287"/>
                  </a:lnTo>
                  <a:lnTo>
                    <a:pt x="2141982" y="18287"/>
                  </a:lnTo>
                  <a:lnTo>
                    <a:pt x="2141982" y="49149"/>
                  </a:lnTo>
                  <a:lnTo>
                    <a:pt x="2185416" y="27432"/>
                  </a:lnTo>
                  <a:close/>
                </a:path>
                <a:path w="2185670" h="54610">
                  <a:moveTo>
                    <a:pt x="2141982" y="49149"/>
                  </a:moveTo>
                  <a:lnTo>
                    <a:pt x="2141982" y="36575"/>
                  </a:lnTo>
                  <a:lnTo>
                    <a:pt x="2132076" y="36575"/>
                  </a:lnTo>
                  <a:lnTo>
                    <a:pt x="2132076" y="54101"/>
                  </a:lnTo>
                  <a:lnTo>
                    <a:pt x="2141982" y="49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84981" y="4972812"/>
              <a:ext cx="2185670" cy="54610"/>
            </a:xfrm>
            <a:custGeom>
              <a:avLst/>
              <a:gdLst/>
              <a:ahLst/>
              <a:cxnLst/>
              <a:rect l="l" t="t" r="r" b="b"/>
              <a:pathLst>
                <a:path w="2185670" h="54610">
                  <a:moveTo>
                    <a:pt x="0" y="36575"/>
                  </a:moveTo>
                  <a:lnTo>
                    <a:pt x="0" y="18287"/>
                  </a:lnTo>
                  <a:lnTo>
                    <a:pt x="2141982" y="18287"/>
                  </a:lnTo>
                  <a:lnTo>
                    <a:pt x="2141982" y="36575"/>
                  </a:lnTo>
                  <a:lnTo>
                    <a:pt x="0" y="36575"/>
                  </a:lnTo>
                  <a:close/>
                </a:path>
                <a:path w="2185670" h="54610">
                  <a:moveTo>
                    <a:pt x="2132076" y="0"/>
                  </a:moveTo>
                  <a:lnTo>
                    <a:pt x="2185416" y="27432"/>
                  </a:lnTo>
                  <a:lnTo>
                    <a:pt x="2132076" y="54101"/>
                  </a:lnTo>
                  <a:lnTo>
                    <a:pt x="21320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68153" y="4574552"/>
              <a:ext cx="65404" cy="79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61523" y="4574870"/>
              <a:ext cx="63880" cy="79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84155" y="4806759"/>
              <a:ext cx="64642" cy="806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76001" y="4806759"/>
              <a:ext cx="64642" cy="806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09736" y="4583722"/>
              <a:ext cx="45085" cy="61594"/>
            </a:xfrm>
            <a:custGeom>
              <a:avLst/>
              <a:gdLst/>
              <a:ahLst/>
              <a:cxnLst/>
              <a:rect l="l" t="t" r="r" b="b"/>
              <a:pathLst>
                <a:path w="45085" h="61595">
                  <a:moveTo>
                    <a:pt x="44915" y="30949"/>
                  </a:moveTo>
                  <a:lnTo>
                    <a:pt x="26385" y="1358"/>
                  </a:lnTo>
                  <a:lnTo>
                    <a:pt x="32138" y="177"/>
                  </a:lnTo>
                  <a:lnTo>
                    <a:pt x="22055" y="469"/>
                  </a:lnTo>
                  <a:lnTo>
                    <a:pt x="14600" y="0"/>
                  </a:lnTo>
                  <a:lnTo>
                    <a:pt x="15679" y="2209"/>
                  </a:lnTo>
                  <a:lnTo>
                    <a:pt x="9101" y="5803"/>
                  </a:lnTo>
                  <a:lnTo>
                    <a:pt x="4186" y="11358"/>
                  </a:lnTo>
                  <a:lnTo>
                    <a:pt x="1281" y="17157"/>
                  </a:lnTo>
                  <a:lnTo>
                    <a:pt x="0" y="23566"/>
                  </a:lnTo>
                  <a:lnTo>
                    <a:pt x="3" y="38658"/>
                  </a:lnTo>
                  <a:lnTo>
                    <a:pt x="15959" y="59905"/>
                  </a:lnTo>
                  <a:lnTo>
                    <a:pt x="18245" y="59905"/>
                  </a:lnTo>
                  <a:lnTo>
                    <a:pt x="19769" y="61429"/>
                  </a:lnTo>
                  <a:lnTo>
                    <a:pt x="22055" y="61429"/>
                  </a:lnTo>
                  <a:lnTo>
                    <a:pt x="26550" y="60642"/>
                  </a:lnTo>
                  <a:lnTo>
                    <a:pt x="44621" y="38607"/>
                  </a:lnTo>
                  <a:lnTo>
                    <a:pt x="44915" y="30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09693" y="4583722"/>
              <a:ext cx="45085" cy="61594"/>
            </a:xfrm>
            <a:custGeom>
              <a:avLst/>
              <a:gdLst/>
              <a:ahLst/>
              <a:cxnLst/>
              <a:rect l="l" t="t" r="r" b="b"/>
              <a:pathLst>
                <a:path w="45085" h="61595">
                  <a:moveTo>
                    <a:pt x="22097" y="469"/>
                  </a:moveTo>
                  <a:lnTo>
                    <a:pt x="14643" y="0"/>
                  </a:lnTo>
                  <a:lnTo>
                    <a:pt x="15722" y="2209"/>
                  </a:lnTo>
                  <a:lnTo>
                    <a:pt x="9143" y="5803"/>
                  </a:lnTo>
                  <a:lnTo>
                    <a:pt x="4229" y="11358"/>
                  </a:lnTo>
                  <a:lnTo>
                    <a:pt x="1323" y="17157"/>
                  </a:lnTo>
                  <a:lnTo>
                    <a:pt x="42" y="23566"/>
                  </a:lnTo>
                  <a:lnTo>
                    <a:pt x="0" y="30949"/>
                  </a:lnTo>
                  <a:lnTo>
                    <a:pt x="46" y="38658"/>
                  </a:lnTo>
                  <a:lnTo>
                    <a:pt x="16001" y="59905"/>
                  </a:lnTo>
                  <a:lnTo>
                    <a:pt x="18287" y="59905"/>
                  </a:lnTo>
                  <a:lnTo>
                    <a:pt x="19811" y="61429"/>
                  </a:lnTo>
                  <a:lnTo>
                    <a:pt x="22097" y="61429"/>
                  </a:lnTo>
                  <a:lnTo>
                    <a:pt x="26593" y="60642"/>
                  </a:lnTo>
                  <a:lnTo>
                    <a:pt x="44957" y="30949"/>
                  </a:lnTo>
                  <a:lnTo>
                    <a:pt x="44685" y="23681"/>
                  </a:lnTo>
                  <a:lnTo>
                    <a:pt x="43176" y="17014"/>
                  </a:lnTo>
                  <a:lnTo>
                    <a:pt x="40082" y="11029"/>
                  </a:lnTo>
                  <a:lnTo>
                    <a:pt x="35051" y="5803"/>
                  </a:lnTo>
                  <a:lnTo>
                    <a:pt x="26428" y="1358"/>
                  </a:lnTo>
                  <a:lnTo>
                    <a:pt x="32181" y="177"/>
                  </a:lnTo>
                  <a:lnTo>
                    <a:pt x="22097" y="469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92459" y="4574667"/>
              <a:ext cx="63880" cy="795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5091" y="4808283"/>
              <a:ext cx="64642" cy="79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7699" y="4794605"/>
              <a:ext cx="64609" cy="79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68324" y="5077269"/>
              <a:ext cx="65233" cy="791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70603" y="5086350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20" h="60960">
                  <a:moveTo>
                    <a:pt x="45210" y="29679"/>
                  </a:moveTo>
                  <a:lnTo>
                    <a:pt x="39280" y="9242"/>
                  </a:lnTo>
                  <a:lnTo>
                    <a:pt x="22098" y="0"/>
                  </a:lnTo>
                  <a:lnTo>
                    <a:pt x="18287" y="0"/>
                  </a:lnTo>
                  <a:lnTo>
                    <a:pt x="16001" y="1524"/>
                  </a:lnTo>
                  <a:lnTo>
                    <a:pt x="13716" y="2286"/>
                  </a:lnTo>
                  <a:lnTo>
                    <a:pt x="9144" y="4572"/>
                  </a:lnTo>
                  <a:lnTo>
                    <a:pt x="6096" y="8382"/>
                  </a:lnTo>
                  <a:lnTo>
                    <a:pt x="3810" y="12953"/>
                  </a:lnTo>
                  <a:lnTo>
                    <a:pt x="2286" y="18287"/>
                  </a:lnTo>
                  <a:lnTo>
                    <a:pt x="0" y="23622"/>
                  </a:lnTo>
                  <a:lnTo>
                    <a:pt x="0" y="36575"/>
                  </a:lnTo>
                  <a:lnTo>
                    <a:pt x="2286" y="41910"/>
                  </a:lnTo>
                  <a:lnTo>
                    <a:pt x="3810" y="47244"/>
                  </a:lnTo>
                  <a:lnTo>
                    <a:pt x="6096" y="51815"/>
                  </a:lnTo>
                  <a:lnTo>
                    <a:pt x="9144" y="55625"/>
                  </a:lnTo>
                  <a:lnTo>
                    <a:pt x="13716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2" y="60960"/>
                  </a:lnTo>
                  <a:lnTo>
                    <a:pt x="22098" y="60960"/>
                  </a:lnTo>
                  <a:lnTo>
                    <a:pt x="39584" y="50517"/>
                  </a:lnTo>
                  <a:lnTo>
                    <a:pt x="45210" y="29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70603" y="5086350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20" h="60960">
                  <a:moveTo>
                    <a:pt x="22098" y="0"/>
                  </a:moveTo>
                  <a:lnTo>
                    <a:pt x="18287" y="0"/>
                  </a:lnTo>
                  <a:lnTo>
                    <a:pt x="16001" y="1524"/>
                  </a:lnTo>
                  <a:lnTo>
                    <a:pt x="13716" y="2286"/>
                  </a:lnTo>
                  <a:lnTo>
                    <a:pt x="9144" y="4572"/>
                  </a:lnTo>
                  <a:lnTo>
                    <a:pt x="6096" y="8382"/>
                  </a:lnTo>
                  <a:lnTo>
                    <a:pt x="3810" y="12953"/>
                  </a:lnTo>
                  <a:lnTo>
                    <a:pt x="2286" y="18287"/>
                  </a:lnTo>
                  <a:lnTo>
                    <a:pt x="0" y="23622"/>
                  </a:lnTo>
                  <a:lnTo>
                    <a:pt x="0" y="36575"/>
                  </a:lnTo>
                  <a:lnTo>
                    <a:pt x="2286" y="41910"/>
                  </a:lnTo>
                  <a:lnTo>
                    <a:pt x="3810" y="47244"/>
                  </a:lnTo>
                  <a:lnTo>
                    <a:pt x="6096" y="51815"/>
                  </a:lnTo>
                  <a:lnTo>
                    <a:pt x="9144" y="55625"/>
                  </a:lnTo>
                  <a:lnTo>
                    <a:pt x="13716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2" y="60960"/>
                  </a:lnTo>
                  <a:lnTo>
                    <a:pt x="22098" y="60960"/>
                  </a:lnTo>
                  <a:lnTo>
                    <a:pt x="39584" y="50517"/>
                  </a:lnTo>
                  <a:lnTo>
                    <a:pt x="45210" y="29679"/>
                  </a:lnTo>
                  <a:lnTo>
                    <a:pt x="39280" y="9242"/>
                  </a:lnTo>
                  <a:lnTo>
                    <a:pt x="22098" y="0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84155" y="5310441"/>
              <a:ext cx="64642" cy="815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76001" y="5310441"/>
              <a:ext cx="64642" cy="815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09693" y="5086350"/>
              <a:ext cx="45085" cy="60960"/>
            </a:xfrm>
            <a:custGeom>
              <a:avLst/>
              <a:gdLst/>
              <a:ahLst/>
              <a:cxnLst/>
              <a:rect l="l" t="t" r="r" b="b"/>
              <a:pathLst>
                <a:path w="45085" h="60960">
                  <a:moveTo>
                    <a:pt x="44957" y="30479"/>
                  </a:moveTo>
                  <a:lnTo>
                    <a:pt x="44152" y="19891"/>
                  </a:lnTo>
                  <a:lnTo>
                    <a:pt x="39666" y="10039"/>
                  </a:lnTo>
                  <a:lnTo>
                    <a:pt x="32111" y="2787"/>
                  </a:lnTo>
                  <a:lnTo>
                    <a:pt x="22097" y="0"/>
                  </a:lnTo>
                  <a:lnTo>
                    <a:pt x="12080" y="2912"/>
                  </a:lnTo>
                  <a:lnTo>
                    <a:pt x="4714" y="10067"/>
                  </a:lnTo>
                  <a:lnTo>
                    <a:pt x="516" y="19809"/>
                  </a:lnTo>
                  <a:lnTo>
                    <a:pt x="0" y="30479"/>
                  </a:lnTo>
                  <a:lnTo>
                    <a:pt x="119" y="38234"/>
                  </a:lnTo>
                  <a:lnTo>
                    <a:pt x="1528" y="44157"/>
                  </a:lnTo>
                  <a:lnTo>
                    <a:pt x="4459" y="49528"/>
                  </a:lnTo>
                  <a:lnTo>
                    <a:pt x="9143" y="55625"/>
                  </a:lnTo>
                  <a:lnTo>
                    <a:pt x="13715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1" y="60960"/>
                  </a:lnTo>
                  <a:lnTo>
                    <a:pt x="22097" y="60960"/>
                  </a:lnTo>
                  <a:lnTo>
                    <a:pt x="31879" y="57686"/>
                  </a:lnTo>
                  <a:lnTo>
                    <a:pt x="39419" y="50539"/>
                  </a:lnTo>
                  <a:lnTo>
                    <a:pt x="44013" y="40982"/>
                  </a:lnTo>
                  <a:lnTo>
                    <a:pt x="44957" y="30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09693" y="5086350"/>
              <a:ext cx="45085" cy="60960"/>
            </a:xfrm>
            <a:custGeom>
              <a:avLst/>
              <a:gdLst/>
              <a:ahLst/>
              <a:cxnLst/>
              <a:rect l="l" t="t" r="r" b="b"/>
              <a:pathLst>
                <a:path w="45085" h="60960">
                  <a:moveTo>
                    <a:pt x="22097" y="0"/>
                  </a:moveTo>
                  <a:lnTo>
                    <a:pt x="12080" y="2912"/>
                  </a:lnTo>
                  <a:lnTo>
                    <a:pt x="4714" y="10067"/>
                  </a:lnTo>
                  <a:lnTo>
                    <a:pt x="516" y="19809"/>
                  </a:lnTo>
                  <a:lnTo>
                    <a:pt x="0" y="30479"/>
                  </a:lnTo>
                  <a:lnTo>
                    <a:pt x="119" y="38234"/>
                  </a:lnTo>
                  <a:lnTo>
                    <a:pt x="1528" y="44157"/>
                  </a:lnTo>
                  <a:lnTo>
                    <a:pt x="4459" y="49528"/>
                  </a:lnTo>
                  <a:lnTo>
                    <a:pt x="9143" y="55625"/>
                  </a:lnTo>
                  <a:lnTo>
                    <a:pt x="13715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1" y="60960"/>
                  </a:lnTo>
                  <a:lnTo>
                    <a:pt x="22097" y="60960"/>
                  </a:lnTo>
                  <a:lnTo>
                    <a:pt x="31879" y="57686"/>
                  </a:lnTo>
                  <a:lnTo>
                    <a:pt x="39419" y="50539"/>
                  </a:lnTo>
                  <a:lnTo>
                    <a:pt x="44013" y="40982"/>
                  </a:lnTo>
                  <a:lnTo>
                    <a:pt x="44957" y="30479"/>
                  </a:lnTo>
                  <a:lnTo>
                    <a:pt x="44152" y="19891"/>
                  </a:lnTo>
                  <a:lnTo>
                    <a:pt x="39666" y="10039"/>
                  </a:lnTo>
                  <a:lnTo>
                    <a:pt x="32111" y="2787"/>
                  </a:lnTo>
                  <a:lnTo>
                    <a:pt x="22097" y="0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92459" y="5077269"/>
              <a:ext cx="63880" cy="791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15091" y="5310441"/>
              <a:ext cx="64642" cy="825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07699" y="5299011"/>
              <a:ext cx="64642" cy="791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58817" y="4191762"/>
              <a:ext cx="53340" cy="1557020"/>
            </a:xfrm>
            <a:custGeom>
              <a:avLst/>
              <a:gdLst/>
              <a:ahLst/>
              <a:cxnLst/>
              <a:rect l="l" t="t" r="r" b="b"/>
              <a:pathLst>
                <a:path w="53339" h="1557020">
                  <a:moveTo>
                    <a:pt x="53340" y="53339"/>
                  </a:moveTo>
                  <a:lnTo>
                    <a:pt x="26670" y="0"/>
                  </a:lnTo>
                  <a:lnTo>
                    <a:pt x="0" y="53339"/>
                  </a:lnTo>
                  <a:lnTo>
                    <a:pt x="18287" y="53339"/>
                  </a:lnTo>
                  <a:lnTo>
                    <a:pt x="18287" y="44957"/>
                  </a:lnTo>
                  <a:lnTo>
                    <a:pt x="35051" y="44957"/>
                  </a:lnTo>
                  <a:lnTo>
                    <a:pt x="35051" y="53339"/>
                  </a:lnTo>
                  <a:lnTo>
                    <a:pt x="53340" y="53339"/>
                  </a:lnTo>
                  <a:close/>
                </a:path>
                <a:path w="53339" h="1557020">
                  <a:moveTo>
                    <a:pt x="35051" y="53339"/>
                  </a:moveTo>
                  <a:lnTo>
                    <a:pt x="35051" y="44957"/>
                  </a:lnTo>
                  <a:lnTo>
                    <a:pt x="18287" y="44957"/>
                  </a:lnTo>
                  <a:lnTo>
                    <a:pt x="18287" y="53339"/>
                  </a:lnTo>
                  <a:lnTo>
                    <a:pt x="35051" y="53339"/>
                  </a:lnTo>
                  <a:close/>
                </a:path>
                <a:path w="53339" h="1557020">
                  <a:moveTo>
                    <a:pt x="35051" y="1556765"/>
                  </a:moveTo>
                  <a:lnTo>
                    <a:pt x="35051" y="53339"/>
                  </a:lnTo>
                  <a:lnTo>
                    <a:pt x="18287" y="53339"/>
                  </a:lnTo>
                  <a:lnTo>
                    <a:pt x="18287" y="1556765"/>
                  </a:lnTo>
                  <a:lnTo>
                    <a:pt x="35051" y="1556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58817" y="4191762"/>
              <a:ext cx="53340" cy="1557020"/>
            </a:xfrm>
            <a:custGeom>
              <a:avLst/>
              <a:gdLst/>
              <a:ahLst/>
              <a:cxnLst/>
              <a:rect l="l" t="t" r="r" b="b"/>
              <a:pathLst>
                <a:path w="53339" h="1557020">
                  <a:moveTo>
                    <a:pt x="18287" y="1556765"/>
                  </a:moveTo>
                  <a:lnTo>
                    <a:pt x="18287" y="44957"/>
                  </a:lnTo>
                  <a:lnTo>
                    <a:pt x="35051" y="44957"/>
                  </a:lnTo>
                  <a:lnTo>
                    <a:pt x="35051" y="1556765"/>
                  </a:lnTo>
                  <a:lnTo>
                    <a:pt x="18287" y="1556765"/>
                  </a:lnTo>
                  <a:close/>
                </a:path>
                <a:path w="53339" h="1557020">
                  <a:moveTo>
                    <a:pt x="0" y="53339"/>
                  </a:moveTo>
                  <a:lnTo>
                    <a:pt x="26670" y="0"/>
                  </a:lnTo>
                  <a:lnTo>
                    <a:pt x="53340" y="53339"/>
                  </a:lnTo>
                  <a:lnTo>
                    <a:pt x="0" y="533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84981" y="4972812"/>
              <a:ext cx="2185670" cy="54610"/>
            </a:xfrm>
            <a:custGeom>
              <a:avLst/>
              <a:gdLst/>
              <a:ahLst/>
              <a:cxnLst/>
              <a:rect l="l" t="t" r="r" b="b"/>
              <a:pathLst>
                <a:path w="2185670" h="54610">
                  <a:moveTo>
                    <a:pt x="2141982" y="36575"/>
                  </a:moveTo>
                  <a:lnTo>
                    <a:pt x="2141982" y="18287"/>
                  </a:lnTo>
                  <a:lnTo>
                    <a:pt x="0" y="18287"/>
                  </a:lnTo>
                  <a:lnTo>
                    <a:pt x="0" y="36575"/>
                  </a:lnTo>
                  <a:lnTo>
                    <a:pt x="2141982" y="36575"/>
                  </a:lnTo>
                  <a:close/>
                </a:path>
                <a:path w="2185670" h="54610">
                  <a:moveTo>
                    <a:pt x="2185416" y="27432"/>
                  </a:moveTo>
                  <a:lnTo>
                    <a:pt x="2132076" y="0"/>
                  </a:lnTo>
                  <a:lnTo>
                    <a:pt x="2132076" y="18287"/>
                  </a:lnTo>
                  <a:lnTo>
                    <a:pt x="2141982" y="18287"/>
                  </a:lnTo>
                  <a:lnTo>
                    <a:pt x="2141982" y="49149"/>
                  </a:lnTo>
                  <a:lnTo>
                    <a:pt x="2185416" y="27432"/>
                  </a:lnTo>
                  <a:close/>
                </a:path>
                <a:path w="2185670" h="54610">
                  <a:moveTo>
                    <a:pt x="2141982" y="49149"/>
                  </a:moveTo>
                  <a:lnTo>
                    <a:pt x="2141982" y="36575"/>
                  </a:lnTo>
                  <a:lnTo>
                    <a:pt x="2132076" y="36575"/>
                  </a:lnTo>
                  <a:lnTo>
                    <a:pt x="2132076" y="54101"/>
                  </a:lnTo>
                  <a:lnTo>
                    <a:pt x="2141982" y="49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84981" y="4972812"/>
              <a:ext cx="2185670" cy="54610"/>
            </a:xfrm>
            <a:custGeom>
              <a:avLst/>
              <a:gdLst/>
              <a:ahLst/>
              <a:cxnLst/>
              <a:rect l="l" t="t" r="r" b="b"/>
              <a:pathLst>
                <a:path w="2185670" h="54610">
                  <a:moveTo>
                    <a:pt x="0" y="36575"/>
                  </a:moveTo>
                  <a:lnTo>
                    <a:pt x="0" y="18287"/>
                  </a:lnTo>
                  <a:lnTo>
                    <a:pt x="2141982" y="18287"/>
                  </a:lnTo>
                  <a:lnTo>
                    <a:pt x="2141982" y="36575"/>
                  </a:lnTo>
                  <a:lnTo>
                    <a:pt x="0" y="36575"/>
                  </a:lnTo>
                  <a:close/>
                </a:path>
                <a:path w="2185670" h="54610">
                  <a:moveTo>
                    <a:pt x="2132076" y="0"/>
                  </a:moveTo>
                  <a:lnTo>
                    <a:pt x="2185416" y="27432"/>
                  </a:lnTo>
                  <a:lnTo>
                    <a:pt x="2132076" y="54101"/>
                  </a:lnTo>
                  <a:lnTo>
                    <a:pt x="21320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68153" y="4574552"/>
              <a:ext cx="65404" cy="79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61523" y="4574870"/>
              <a:ext cx="63880" cy="79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84155" y="4806759"/>
              <a:ext cx="64642" cy="806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76001" y="4806759"/>
              <a:ext cx="64642" cy="806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465064" y="4812027"/>
            <a:ext cx="252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A</a:t>
            </a:r>
            <a:r>
              <a:rPr dirty="0" baseline="-21604" sz="1350" spc="-7">
                <a:latin typeface="Arial"/>
                <a:cs typeface="Arial"/>
              </a:rPr>
              <a:t>k</a:t>
            </a:r>
            <a:endParaRPr baseline="-21604"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7314" y="4051551"/>
            <a:ext cx="2533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B</a:t>
            </a:r>
            <a:r>
              <a:rPr dirty="0" baseline="-21604" sz="1350">
                <a:latin typeface="Arial"/>
                <a:cs typeface="Arial"/>
              </a:rPr>
              <a:t>k</a:t>
            </a:r>
            <a:endParaRPr baseline="-21604" sz="13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68325" y="4574641"/>
            <a:ext cx="1004569" cy="818515"/>
            <a:chOff x="3768325" y="4574641"/>
            <a:chExt cx="1004569" cy="818515"/>
          </a:xfrm>
        </p:grpSpPr>
        <p:sp>
          <p:nvSpPr>
            <p:cNvPr id="38" name="object 38"/>
            <p:cNvSpPr/>
            <p:nvPr/>
          </p:nvSpPr>
          <p:spPr>
            <a:xfrm>
              <a:off x="4409736" y="4583722"/>
              <a:ext cx="45085" cy="61594"/>
            </a:xfrm>
            <a:custGeom>
              <a:avLst/>
              <a:gdLst/>
              <a:ahLst/>
              <a:cxnLst/>
              <a:rect l="l" t="t" r="r" b="b"/>
              <a:pathLst>
                <a:path w="45085" h="61595">
                  <a:moveTo>
                    <a:pt x="44915" y="30949"/>
                  </a:moveTo>
                  <a:lnTo>
                    <a:pt x="26385" y="1358"/>
                  </a:lnTo>
                  <a:lnTo>
                    <a:pt x="32138" y="177"/>
                  </a:lnTo>
                  <a:lnTo>
                    <a:pt x="22055" y="469"/>
                  </a:lnTo>
                  <a:lnTo>
                    <a:pt x="14600" y="0"/>
                  </a:lnTo>
                  <a:lnTo>
                    <a:pt x="15679" y="2209"/>
                  </a:lnTo>
                  <a:lnTo>
                    <a:pt x="9101" y="5803"/>
                  </a:lnTo>
                  <a:lnTo>
                    <a:pt x="4186" y="11358"/>
                  </a:lnTo>
                  <a:lnTo>
                    <a:pt x="1281" y="17157"/>
                  </a:lnTo>
                  <a:lnTo>
                    <a:pt x="0" y="23566"/>
                  </a:lnTo>
                  <a:lnTo>
                    <a:pt x="3" y="38658"/>
                  </a:lnTo>
                  <a:lnTo>
                    <a:pt x="15959" y="59905"/>
                  </a:lnTo>
                  <a:lnTo>
                    <a:pt x="18245" y="59905"/>
                  </a:lnTo>
                  <a:lnTo>
                    <a:pt x="19769" y="61429"/>
                  </a:lnTo>
                  <a:lnTo>
                    <a:pt x="22055" y="61429"/>
                  </a:lnTo>
                  <a:lnTo>
                    <a:pt x="26550" y="60642"/>
                  </a:lnTo>
                  <a:lnTo>
                    <a:pt x="44621" y="38607"/>
                  </a:lnTo>
                  <a:lnTo>
                    <a:pt x="44915" y="30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09694" y="4583722"/>
              <a:ext cx="45085" cy="61594"/>
            </a:xfrm>
            <a:custGeom>
              <a:avLst/>
              <a:gdLst/>
              <a:ahLst/>
              <a:cxnLst/>
              <a:rect l="l" t="t" r="r" b="b"/>
              <a:pathLst>
                <a:path w="45085" h="61595">
                  <a:moveTo>
                    <a:pt x="22097" y="469"/>
                  </a:moveTo>
                  <a:lnTo>
                    <a:pt x="14643" y="0"/>
                  </a:lnTo>
                  <a:lnTo>
                    <a:pt x="15722" y="2209"/>
                  </a:lnTo>
                  <a:lnTo>
                    <a:pt x="9143" y="5803"/>
                  </a:lnTo>
                  <a:lnTo>
                    <a:pt x="4229" y="11358"/>
                  </a:lnTo>
                  <a:lnTo>
                    <a:pt x="1323" y="17157"/>
                  </a:lnTo>
                  <a:lnTo>
                    <a:pt x="42" y="23566"/>
                  </a:lnTo>
                  <a:lnTo>
                    <a:pt x="0" y="30949"/>
                  </a:lnTo>
                  <a:lnTo>
                    <a:pt x="46" y="38658"/>
                  </a:lnTo>
                  <a:lnTo>
                    <a:pt x="16001" y="59905"/>
                  </a:lnTo>
                  <a:lnTo>
                    <a:pt x="18287" y="59905"/>
                  </a:lnTo>
                  <a:lnTo>
                    <a:pt x="19811" y="61429"/>
                  </a:lnTo>
                  <a:lnTo>
                    <a:pt x="22097" y="61429"/>
                  </a:lnTo>
                  <a:lnTo>
                    <a:pt x="26593" y="60642"/>
                  </a:lnTo>
                  <a:lnTo>
                    <a:pt x="44957" y="30949"/>
                  </a:lnTo>
                  <a:lnTo>
                    <a:pt x="44685" y="23681"/>
                  </a:lnTo>
                  <a:lnTo>
                    <a:pt x="43176" y="17014"/>
                  </a:lnTo>
                  <a:lnTo>
                    <a:pt x="40082" y="11029"/>
                  </a:lnTo>
                  <a:lnTo>
                    <a:pt x="35051" y="5803"/>
                  </a:lnTo>
                  <a:lnTo>
                    <a:pt x="26428" y="1358"/>
                  </a:lnTo>
                  <a:lnTo>
                    <a:pt x="32181" y="177"/>
                  </a:lnTo>
                  <a:lnTo>
                    <a:pt x="22097" y="469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92459" y="4574667"/>
              <a:ext cx="63880" cy="795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15091" y="4808283"/>
              <a:ext cx="64642" cy="79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07699" y="4794605"/>
              <a:ext cx="64609" cy="79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768325" y="5077269"/>
              <a:ext cx="65233" cy="791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70604" y="5086350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20" h="60960">
                  <a:moveTo>
                    <a:pt x="45210" y="29679"/>
                  </a:moveTo>
                  <a:lnTo>
                    <a:pt x="39280" y="9242"/>
                  </a:lnTo>
                  <a:lnTo>
                    <a:pt x="22098" y="0"/>
                  </a:lnTo>
                  <a:lnTo>
                    <a:pt x="18287" y="0"/>
                  </a:lnTo>
                  <a:lnTo>
                    <a:pt x="16001" y="1524"/>
                  </a:lnTo>
                  <a:lnTo>
                    <a:pt x="13716" y="2286"/>
                  </a:lnTo>
                  <a:lnTo>
                    <a:pt x="9144" y="4572"/>
                  </a:lnTo>
                  <a:lnTo>
                    <a:pt x="6096" y="8382"/>
                  </a:lnTo>
                  <a:lnTo>
                    <a:pt x="3810" y="12953"/>
                  </a:lnTo>
                  <a:lnTo>
                    <a:pt x="2286" y="18287"/>
                  </a:lnTo>
                  <a:lnTo>
                    <a:pt x="0" y="23622"/>
                  </a:lnTo>
                  <a:lnTo>
                    <a:pt x="0" y="36575"/>
                  </a:lnTo>
                  <a:lnTo>
                    <a:pt x="2286" y="41910"/>
                  </a:lnTo>
                  <a:lnTo>
                    <a:pt x="3810" y="47244"/>
                  </a:lnTo>
                  <a:lnTo>
                    <a:pt x="6096" y="51815"/>
                  </a:lnTo>
                  <a:lnTo>
                    <a:pt x="9144" y="55625"/>
                  </a:lnTo>
                  <a:lnTo>
                    <a:pt x="13716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2" y="60960"/>
                  </a:lnTo>
                  <a:lnTo>
                    <a:pt x="22098" y="60960"/>
                  </a:lnTo>
                  <a:lnTo>
                    <a:pt x="39584" y="50517"/>
                  </a:lnTo>
                  <a:lnTo>
                    <a:pt x="45210" y="29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070604" y="5086350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20" h="60960">
                  <a:moveTo>
                    <a:pt x="22098" y="0"/>
                  </a:moveTo>
                  <a:lnTo>
                    <a:pt x="18287" y="0"/>
                  </a:lnTo>
                  <a:lnTo>
                    <a:pt x="16001" y="1524"/>
                  </a:lnTo>
                  <a:lnTo>
                    <a:pt x="13716" y="2286"/>
                  </a:lnTo>
                  <a:lnTo>
                    <a:pt x="9144" y="4572"/>
                  </a:lnTo>
                  <a:lnTo>
                    <a:pt x="6096" y="8382"/>
                  </a:lnTo>
                  <a:lnTo>
                    <a:pt x="3810" y="12953"/>
                  </a:lnTo>
                  <a:lnTo>
                    <a:pt x="2286" y="18287"/>
                  </a:lnTo>
                  <a:lnTo>
                    <a:pt x="0" y="23622"/>
                  </a:lnTo>
                  <a:lnTo>
                    <a:pt x="0" y="36575"/>
                  </a:lnTo>
                  <a:lnTo>
                    <a:pt x="2286" y="41910"/>
                  </a:lnTo>
                  <a:lnTo>
                    <a:pt x="3810" y="47244"/>
                  </a:lnTo>
                  <a:lnTo>
                    <a:pt x="6096" y="51815"/>
                  </a:lnTo>
                  <a:lnTo>
                    <a:pt x="9144" y="55625"/>
                  </a:lnTo>
                  <a:lnTo>
                    <a:pt x="13716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2" y="60960"/>
                  </a:lnTo>
                  <a:lnTo>
                    <a:pt x="22098" y="60960"/>
                  </a:lnTo>
                  <a:lnTo>
                    <a:pt x="39584" y="50517"/>
                  </a:lnTo>
                  <a:lnTo>
                    <a:pt x="45210" y="29679"/>
                  </a:lnTo>
                  <a:lnTo>
                    <a:pt x="39280" y="9242"/>
                  </a:lnTo>
                  <a:lnTo>
                    <a:pt x="22098" y="0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84155" y="5310441"/>
              <a:ext cx="64642" cy="815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76001" y="5310441"/>
              <a:ext cx="64642" cy="815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09694" y="5086350"/>
              <a:ext cx="45085" cy="60960"/>
            </a:xfrm>
            <a:custGeom>
              <a:avLst/>
              <a:gdLst/>
              <a:ahLst/>
              <a:cxnLst/>
              <a:rect l="l" t="t" r="r" b="b"/>
              <a:pathLst>
                <a:path w="45085" h="60960">
                  <a:moveTo>
                    <a:pt x="44957" y="30479"/>
                  </a:moveTo>
                  <a:lnTo>
                    <a:pt x="44152" y="19891"/>
                  </a:lnTo>
                  <a:lnTo>
                    <a:pt x="39666" y="10039"/>
                  </a:lnTo>
                  <a:lnTo>
                    <a:pt x="32111" y="2787"/>
                  </a:lnTo>
                  <a:lnTo>
                    <a:pt x="22097" y="0"/>
                  </a:lnTo>
                  <a:lnTo>
                    <a:pt x="12080" y="2912"/>
                  </a:lnTo>
                  <a:lnTo>
                    <a:pt x="4714" y="10067"/>
                  </a:lnTo>
                  <a:lnTo>
                    <a:pt x="516" y="19809"/>
                  </a:lnTo>
                  <a:lnTo>
                    <a:pt x="0" y="30479"/>
                  </a:lnTo>
                  <a:lnTo>
                    <a:pt x="119" y="38234"/>
                  </a:lnTo>
                  <a:lnTo>
                    <a:pt x="1528" y="44157"/>
                  </a:lnTo>
                  <a:lnTo>
                    <a:pt x="4459" y="49528"/>
                  </a:lnTo>
                  <a:lnTo>
                    <a:pt x="9143" y="55625"/>
                  </a:lnTo>
                  <a:lnTo>
                    <a:pt x="13715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1" y="60960"/>
                  </a:lnTo>
                  <a:lnTo>
                    <a:pt x="22097" y="60960"/>
                  </a:lnTo>
                  <a:lnTo>
                    <a:pt x="31879" y="57686"/>
                  </a:lnTo>
                  <a:lnTo>
                    <a:pt x="39419" y="50539"/>
                  </a:lnTo>
                  <a:lnTo>
                    <a:pt x="44013" y="40982"/>
                  </a:lnTo>
                  <a:lnTo>
                    <a:pt x="44957" y="30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09694" y="5086350"/>
              <a:ext cx="45085" cy="60960"/>
            </a:xfrm>
            <a:custGeom>
              <a:avLst/>
              <a:gdLst/>
              <a:ahLst/>
              <a:cxnLst/>
              <a:rect l="l" t="t" r="r" b="b"/>
              <a:pathLst>
                <a:path w="45085" h="60960">
                  <a:moveTo>
                    <a:pt x="22097" y="0"/>
                  </a:moveTo>
                  <a:lnTo>
                    <a:pt x="12080" y="2912"/>
                  </a:lnTo>
                  <a:lnTo>
                    <a:pt x="4714" y="10067"/>
                  </a:lnTo>
                  <a:lnTo>
                    <a:pt x="516" y="19809"/>
                  </a:lnTo>
                  <a:lnTo>
                    <a:pt x="0" y="30479"/>
                  </a:lnTo>
                  <a:lnTo>
                    <a:pt x="119" y="38234"/>
                  </a:lnTo>
                  <a:lnTo>
                    <a:pt x="1528" y="44157"/>
                  </a:lnTo>
                  <a:lnTo>
                    <a:pt x="4459" y="49528"/>
                  </a:lnTo>
                  <a:lnTo>
                    <a:pt x="9143" y="55625"/>
                  </a:lnTo>
                  <a:lnTo>
                    <a:pt x="13715" y="58674"/>
                  </a:lnTo>
                  <a:lnTo>
                    <a:pt x="16001" y="58674"/>
                  </a:lnTo>
                  <a:lnTo>
                    <a:pt x="18287" y="60198"/>
                  </a:lnTo>
                  <a:lnTo>
                    <a:pt x="19811" y="60960"/>
                  </a:lnTo>
                  <a:lnTo>
                    <a:pt x="22097" y="60960"/>
                  </a:lnTo>
                  <a:lnTo>
                    <a:pt x="31879" y="57686"/>
                  </a:lnTo>
                  <a:lnTo>
                    <a:pt x="39419" y="50539"/>
                  </a:lnTo>
                  <a:lnTo>
                    <a:pt x="44013" y="40982"/>
                  </a:lnTo>
                  <a:lnTo>
                    <a:pt x="44957" y="30479"/>
                  </a:lnTo>
                  <a:lnTo>
                    <a:pt x="44152" y="19891"/>
                  </a:lnTo>
                  <a:lnTo>
                    <a:pt x="39666" y="10039"/>
                  </a:lnTo>
                  <a:lnTo>
                    <a:pt x="32111" y="2787"/>
                  </a:lnTo>
                  <a:lnTo>
                    <a:pt x="22097" y="0"/>
                  </a:lnTo>
                </a:path>
              </a:pathLst>
            </a:custGeom>
            <a:ln w="1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692459" y="5077269"/>
              <a:ext cx="63880" cy="791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15091" y="5310441"/>
              <a:ext cx="64642" cy="825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07699" y="5299011"/>
              <a:ext cx="64642" cy="791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562098" y="634999"/>
            <a:ext cx="493204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of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	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QAM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450215" marR="17780" indent="-450215">
              <a:lnSpc>
                <a:spcPts val="2400"/>
              </a:lnSpc>
              <a:spcBef>
                <a:spcPts val="380"/>
              </a:spcBef>
              <a:buSzPct val="95454"/>
              <a:buAutoNum type="arabicPlain" startAt="16"/>
              <a:tabLst>
                <a:tab pos="450215" algn="l"/>
                <a:tab pos="2154555" algn="l"/>
              </a:tabLst>
            </a:pPr>
            <a:r>
              <a:rPr dirty="0" baseline="-5050" sz="3300">
                <a:solidFill>
                  <a:srgbClr val="3333CC"/>
                </a:solidFill>
              </a:rPr>
              <a:t>level</a:t>
            </a:r>
            <a:r>
              <a:rPr dirty="0" baseline="-5050" sz="3300" spc="7">
                <a:solidFill>
                  <a:srgbClr val="3333CC"/>
                </a:solidFill>
              </a:rPr>
              <a:t> </a:t>
            </a:r>
            <a:r>
              <a:rPr dirty="0" baseline="-5050" sz="3300">
                <a:solidFill>
                  <a:srgbClr val="3333CC"/>
                </a:solidFill>
              </a:rPr>
              <a:t>QAM</a:t>
            </a:r>
            <a:r>
              <a:rPr dirty="0" baseline="-5050" sz="3300" spc="-75">
                <a:solidFill>
                  <a:srgbClr val="3333CC"/>
                </a:solidFill>
              </a:rPr>
              <a:t> </a:t>
            </a:r>
            <a:r>
              <a:rPr dirty="0" sz="2000" spc="-5"/>
              <a:t>–		the </a:t>
            </a:r>
            <a:r>
              <a:rPr dirty="0" sz="2000" spc="-10"/>
              <a:t>number </a:t>
            </a:r>
            <a:r>
              <a:rPr dirty="0" sz="2000" spc="-5"/>
              <a:t>of bits </a:t>
            </a:r>
            <a:r>
              <a:rPr dirty="0" sz="2000" spc="-10"/>
              <a:t>transmitted </a:t>
            </a:r>
            <a:r>
              <a:rPr dirty="0" sz="2000" spc="-5"/>
              <a:t>per T </a:t>
            </a:r>
            <a:r>
              <a:rPr dirty="0" sz="2000" spc="-10"/>
              <a:t>[sec] interval  </a:t>
            </a:r>
            <a:r>
              <a:rPr dirty="0" sz="2000" spc="-5"/>
              <a:t>can be further increased by increasing the number  of </a:t>
            </a:r>
            <a:r>
              <a:rPr dirty="0" sz="2000" spc="-10"/>
              <a:t>levels used</a:t>
            </a:r>
            <a:endParaRPr sz="2000"/>
          </a:p>
          <a:p>
            <a:pPr lvl="1" marL="2381250" marR="389890" indent="-211454">
              <a:lnSpc>
                <a:spcPct val="100000"/>
              </a:lnSpc>
              <a:spcBef>
                <a:spcPts val="880"/>
              </a:spcBef>
              <a:buSzPct val="77777"/>
              <a:buFont typeface="Symbol"/>
              <a:buChar char=""/>
              <a:tabLst>
                <a:tab pos="2400300" algn="l"/>
                <a:tab pos="2400935" algn="l"/>
              </a:tabLst>
            </a:pPr>
            <a:r>
              <a:rPr dirty="0" sz="1800" spc="-5" b="1">
                <a:latin typeface="Arial"/>
                <a:cs typeface="Arial"/>
              </a:rPr>
              <a:t>in case of 16-level QAM,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baseline="-23148" sz="1800" b="1">
                <a:latin typeface="Arial"/>
                <a:cs typeface="Arial"/>
              </a:rPr>
              <a:t>k </a:t>
            </a:r>
            <a:r>
              <a:rPr dirty="0" sz="1800" spc="-5" b="1">
                <a:latin typeface="Arial"/>
                <a:cs typeface="Arial"/>
              </a:rPr>
              <a:t>and B</a:t>
            </a:r>
            <a:r>
              <a:rPr dirty="0" baseline="-23148" sz="1800" spc="-7" b="1">
                <a:latin typeface="Arial"/>
                <a:cs typeface="Arial"/>
              </a:rPr>
              <a:t>k </a:t>
            </a:r>
            <a:r>
              <a:rPr dirty="0" sz="1800" b="1">
                <a:latin typeface="Arial"/>
                <a:cs typeface="Arial"/>
              </a:rPr>
              <a:t>individually can  </a:t>
            </a:r>
            <a:r>
              <a:rPr dirty="0" sz="1800" spc="-5" b="1">
                <a:latin typeface="Arial"/>
                <a:cs typeface="Arial"/>
              </a:rPr>
              <a:t>assume 4 different levels: -1, -1/3, 1/3,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lvl="1" marL="2400300" indent="-231140">
              <a:lnSpc>
                <a:spcPct val="100000"/>
              </a:lnSpc>
              <a:spcBef>
                <a:spcPts val="1000"/>
              </a:spcBef>
              <a:buSzPct val="77777"/>
              <a:buFont typeface="Symbol"/>
              <a:buChar char=""/>
              <a:tabLst>
                <a:tab pos="2400300" algn="l"/>
                <a:tab pos="2400935" algn="l"/>
                <a:tab pos="3617595" algn="l"/>
              </a:tabLst>
            </a:pPr>
            <a:r>
              <a:rPr dirty="0" sz="1800" spc="-5" b="1">
                <a:latin typeface="Arial"/>
                <a:cs typeface="Arial"/>
              </a:rPr>
              <a:t>data rate:	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4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bits/pulse </a:t>
            </a:r>
            <a:r>
              <a:rPr dirty="0" sz="1800" spc="-5" b="1">
                <a:solidFill>
                  <a:srgbClr val="A50021"/>
                </a:solidFill>
                <a:latin typeface="Symbol"/>
                <a:cs typeface="Symbol"/>
              </a:rPr>
              <a:t></a:t>
            </a:r>
            <a:r>
              <a:rPr dirty="0" sz="1800" spc="-5" b="1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4W</a:t>
            </a:r>
            <a:r>
              <a:rPr dirty="0" sz="1800" spc="80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bits/second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59395" y="355472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 h="0">
                <a:moveTo>
                  <a:pt x="0" y="0"/>
                </a:moveTo>
                <a:lnTo>
                  <a:pt x="8000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029707" y="3689858"/>
            <a:ext cx="309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Arial"/>
                <a:cs typeface="Arial"/>
              </a:rPr>
              <a:t>A</a:t>
            </a:r>
            <a:r>
              <a:rPr dirty="0" baseline="-23809" sz="1575" spc="82">
                <a:latin typeface="Arial"/>
                <a:cs typeface="Arial"/>
              </a:rPr>
              <a:t>k</a:t>
            </a:r>
            <a:endParaRPr baseline="-23809" sz="157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82096" y="3424687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k</a:t>
            </a:r>
            <a:r>
              <a:rPr dirty="0" sz="1050" spc="190">
                <a:latin typeface="Arial"/>
                <a:cs typeface="Arial"/>
              </a:rPr>
              <a:t> </a:t>
            </a:r>
            <a:r>
              <a:rPr dirty="0" baseline="-21604" sz="2700">
                <a:latin typeface="Arial"/>
                <a:cs typeface="Arial"/>
              </a:rPr>
              <a:t>)</a:t>
            </a:r>
            <a:endParaRPr baseline="-21604" sz="2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56722" y="3409445"/>
            <a:ext cx="523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Arial"/>
                <a:cs typeface="Arial"/>
              </a:rPr>
              <a:t>-1</a:t>
            </a:r>
            <a:r>
              <a:rPr dirty="0" sz="1050" spc="114">
                <a:latin typeface="Arial"/>
                <a:cs typeface="Arial"/>
              </a:rPr>
              <a:t> </a:t>
            </a:r>
            <a:r>
              <a:rPr dirty="0" u="sng" baseline="10802" sz="27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10802" sz="2700" spc="-2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baseline="10802" sz="2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9107" y="3337123"/>
            <a:ext cx="4468495" cy="509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999865" algn="l"/>
              </a:tabLst>
            </a:pPr>
            <a:r>
              <a:rPr dirty="0" sz="1800">
                <a:latin typeface="Arial"/>
                <a:cs typeface="Arial"/>
              </a:rPr>
              <a:t>Y(t)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Arial"/>
                <a:cs typeface="Arial"/>
              </a:rPr>
              <a:t>A</a:t>
            </a:r>
            <a:r>
              <a:rPr dirty="0" baseline="-23809" sz="1575" spc="120">
                <a:latin typeface="Arial"/>
                <a:cs typeface="Arial"/>
              </a:rPr>
              <a:t>k</a:t>
            </a:r>
            <a:r>
              <a:rPr dirty="0" sz="1800">
                <a:latin typeface="Arial"/>
                <a:cs typeface="Arial"/>
              </a:rPr>
              <a:t>cos(</a:t>
            </a:r>
            <a:r>
              <a:rPr dirty="0" sz="1800" spc="50">
                <a:latin typeface="Arial"/>
                <a:cs typeface="Arial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π</a:t>
            </a:r>
            <a:r>
              <a:rPr dirty="0" sz="1800" spc="-15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3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t)</a:t>
            </a:r>
            <a:r>
              <a:rPr dirty="0" sz="1800" spc="-24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Arial"/>
                <a:cs typeface="Arial"/>
              </a:rPr>
              <a:t>B</a:t>
            </a:r>
            <a:r>
              <a:rPr dirty="0" baseline="-23809" sz="1575">
                <a:latin typeface="Arial"/>
                <a:cs typeface="Arial"/>
              </a:rPr>
              <a:t>k</a:t>
            </a:r>
            <a:r>
              <a:rPr dirty="0" baseline="-23809" sz="1575" spc="-277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sin(</a:t>
            </a:r>
            <a:r>
              <a:rPr dirty="0" sz="1800" spc="40">
                <a:latin typeface="Arial"/>
                <a:cs typeface="Arial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π</a:t>
            </a:r>
            <a:r>
              <a:rPr dirty="0" sz="1800" spc="-15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3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t)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3150" spc="-575">
                <a:latin typeface="Symbol"/>
                <a:cs typeface="Symbol"/>
              </a:rPr>
              <a:t></a:t>
            </a:r>
            <a:r>
              <a:rPr dirty="0" sz="1800" spc="110">
                <a:latin typeface="Arial"/>
                <a:cs typeface="Arial"/>
              </a:rPr>
              <a:t>A</a:t>
            </a:r>
            <a:r>
              <a:rPr dirty="0" baseline="-23809" sz="1575">
                <a:latin typeface="Arial"/>
                <a:cs typeface="Arial"/>
              </a:rPr>
              <a:t>k	</a:t>
            </a:r>
            <a:r>
              <a:rPr dirty="0" sz="1800" spc="25">
                <a:latin typeface="Arial"/>
                <a:cs typeface="Arial"/>
              </a:rPr>
              <a:t>B</a:t>
            </a:r>
            <a:r>
              <a:rPr dirty="0" baseline="-23809" sz="1575">
                <a:latin typeface="Arial"/>
                <a:cs typeface="Arial"/>
              </a:rPr>
              <a:t>k  </a:t>
            </a:r>
            <a:r>
              <a:rPr dirty="0" baseline="-23809" sz="1575" spc="89">
                <a:latin typeface="Arial"/>
                <a:cs typeface="Arial"/>
              </a:rPr>
              <a:t> </a:t>
            </a:r>
            <a:r>
              <a:rPr dirty="0" sz="3150" spc="-459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30440" y="3511550"/>
            <a:ext cx="159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6455" sz="1575">
                <a:latin typeface="Times New Roman"/>
                <a:cs typeface="Times New Roman"/>
              </a:rPr>
              <a:t>2</a:t>
            </a:r>
            <a:r>
              <a:rPr dirty="0" baseline="26455" sz="1575" spc="-37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cos(2</a:t>
            </a:r>
            <a:r>
              <a:rPr dirty="0" sz="1800">
                <a:latin typeface="Times New Roman"/>
                <a:cs typeface="Times New Roman"/>
              </a:rPr>
              <a:t>π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baseline="-23809" sz="1575">
                <a:latin typeface="Arial"/>
                <a:cs typeface="Arial"/>
              </a:rPr>
              <a:t>c</a:t>
            </a:r>
            <a:r>
              <a:rPr dirty="0" baseline="-23809" sz="1575" spc="-2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52786" y="3358389"/>
            <a:ext cx="920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26600" y="3392676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dirty="0" sz="1050">
                <a:latin typeface="Times New Roman"/>
                <a:cs typeface="Times New Roman"/>
              </a:rPr>
              <a:t>2</a:t>
            </a:r>
            <a:r>
              <a:rPr dirty="0" sz="1050" spc="215">
                <a:latin typeface="Times New Roman"/>
                <a:cs typeface="Times New Roman"/>
              </a:rPr>
              <a:t> </a:t>
            </a:r>
            <a:r>
              <a:rPr dirty="0" baseline="-29320" sz="2700">
                <a:latin typeface="Symbol"/>
                <a:cs typeface="Symbol"/>
              </a:rPr>
              <a:t></a:t>
            </a:r>
            <a:r>
              <a:rPr dirty="0" baseline="-29320" sz="2700"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95400" y="5943600"/>
            <a:ext cx="7620000" cy="685800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898014" marR="113664" indent="-1778000">
              <a:lnSpc>
                <a:spcPct val="100000"/>
              </a:lnSpc>
              <a:spcBef>
                <a:spcPts val="310"/>
              </a:spcBef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In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QAM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various combinations of amplitude and phase are employed 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achieve </a:t>
            </a:r>
            <a:r>
              <a:rPr dirty="0" sz="1800" b="1">
                <a:solidFill>
                  <a:srgbClr val="A50021"/>
                </a:solidFill>
                <a:latin typeface="Arial"/>
                <a:cs typeface="Arial"/>
              </a:rPr>
              <a:t>higher digital data</a:t>
            </a:r>
            <a:r>
              <a:rPr dirty="0" sz="1800" spc="-30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rates.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0427" y="6703575"/>
            <a:ext cx="8797925" cy="5721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486409" marR="5080" indent="-474345">
              <a:lnSpc>
                <a:spcPts val="2140"/>
              </a:lnSpc>
              <a:spcBef>
                <a:spcPts val="185"/>
              </a:spcBef>
              <a:tabLst>
                <a:tab pos="5267325" algn="l"/>
              </a:tabLst>
            </a:pPr>
            <a:r>
              <a:rPr dirty="0" sz="1800" b="1">
                <a:latin typeface="Arial"/>
                <a:cs typeface="Arial"/>
              </a:rPr>
              <a:t>Amplitude changes </a:t>
            </a:r>
            <a:r>
              <a:rPr dirty="0" sz="1800" spc="-5" b="1">
                <a:latin typeface="Arial"/>
                <a:cs typeface="Arial"/>
              </a:rPr>
              <a:t>are </a:t>
            </a:r>
            <a:r>
              <a:rPr dirty="0" sz="1800" b="1">
                <a:latin typeface="Arial"/>
                <a:cs typeface="Arial"/>
              </a:rPr>
              <a:t>susceptible 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noise</a:t>
            </a:r>
            <a:r>
              <a:rPr dirty="0" sz="1800" spc="495" b="1">
                <a:latin typeface="Arial"/>
                <a:cs typeface="Arial"/>
              </a:rPr>
              <a:t> </a:t>
            </a:r>
            <a:r>
              <a:rPr dirty="0" sz="1800" spc="-5" b="1">
                <a:latin typeface="Symbol"/>
                <a:cs typeface="Symbol"/>
              </a:rPr>
              <a:t>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sz="1800" b="1">
                <a:latin typeface="Arial"/>
                <a:cs typeface="Arial"/>
              </a:rPr>
              <a:t>the number of phase shifts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used  by </a:t>
            </a:r>
            <a:r>
              <a:rPr dirty="0" sz="1800" spc="-5" b="1">
                <a:latin typeface="Arial"/>
                <a:cs typeface="Arial"/>
              </a:rPr>
              <a:t>a </a:t>
            </a:r>
            <a:r>
              <a:rPr dirty="0" sz="1800" b="1">
                <a:latin typeface="Arial"/>
                <a:cs typeface="Arial"/>
              </a:rPr>
              <a:t>QAM </a:t>
            </a:r>
            <a:r>
              <a:rPr dirty="0" sz="1800" spc="-5" b="1">
                <a:latin typeface="Arial"/>
                <a:cs typeface="Arial"/>
              </a:rPr>
              <a:t>system </a:t>
            </a:r>
            <a:r>
              <a:rPr dirty="0" sz="1800" b="1">
                <a:latin typeface="Arial"/>
                <a:cs typeface="Arial"/>
              </a:rPr>
              <a:t>is always </a:t>
            </a:r>
            <a:r>
              <a:rPr dirty="0" sz="1800" spc="-5" b="1">
                <a:latin typeface="Arial"/>
                <a:cs typeface="Arial"/>
              </a:rPr>
              <a:t>greater </a:t>
            </a:r>
            <a:r>
              <a:rPr dirty="0" sz="1800" b="1">
                <a:latin typeface="Arial"/>
                <a:cs typeface="Arial"/>
              </a:rPr>
              <a:t>than the number of amplitude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shifts.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97702" y="4447285"/>
            <a:ext cx="2440940" cy="87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3180">
              <a:lnSpc>
                <a:spcPts val="1675"/>
              </a:lnSpc>
              <a:spcBef>
                <a:spcPts val="95"/>
              </a:spcBef>
            </a:pPr>
            <a:r>
              <a:rPr dirty="0" sz="1400" spc="-5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baseline="-24691" sz="1350" spc="-7">
                <a:solidFill>
                  <a:srgbClr val="7F7F7F"/>
                </a:solidFill>
                <a:latin typeface="Arial"/>
                <a:cs typeface="Arial"/>
              </a:rPr>
              <a:t>k </a:t>
            </a:r>
            <a:r>
              <a:rPr dirty="0" sz="1400" spc="-5">
                <a:solidFill>
                  <a:srgbClr val="7F7F7F"/>
                </a:solidFill>
                <a:latin typeface="Arial"/>
                <a:cs typeface="Arial"/>
              </a:rPr>
              <a:t>and B</a:t>
            </a:r>
            <a:r>
              <a:rPr dirty="0" baseline="-24691" sz="1350" spc="-7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dirty="0" baseline="-24691" sz="1350" spc="37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7F7F7F"/>
                </a:solidFill>
                <a:latin typeface="Arial"/>
                <a:cs typeface="Arial"/>
              </a:rPr>
              <a:t>individually</a:t>
            </a:r>
            <a:endParaRPr sz="1400">
              <a:latin typeface="Arial"/>
              <a:cs typeface="Arial"/>
            </a:endParaRPr>
          </a:p>
          <a:p>
            <a:pPr algn="ctr" marL="37465" marR="30480">
              <a:lnSpc>
                <a:spcPts val="1670"/>
              </a:lnSpc>
              <a:spcBef>
                <a:spcPts val="60"/>
              </a:spcBef>
            </a:pPr>
            <a:r>
              <a:rPr dirty="0" sz="1400" spc="-5">
                <a:solidFill>
                  <a:srgbClr val="7F7F7F"/>
                </a:solidFill>
                <a:latin typeface="Arial"/>
                <a:cs typeface="Arial"/>
              </a:rPr>
              <a:t>can take on 4 </a:t>
            </a:r>
            <a:r>
              <a:rPr dirty="0" sz="1400" spc="-10">
                <a:solidFill>
                  <a:srgbClr val="7F7F7F"/>
                </a:solidFill>
                <a:latin typeface="Arial"/>
                <a:cs typeface="Arial"/>
              </a:rPr>
              <a:t>different values;  </a:t>
            </a:r>
            <a:r>
              <a:rPr dirty="0" sz="1400" spc="-5">
                <a:solidFill>
                  <a:srgbClr val="7F7F7F"/>
                </a:solidFill>
                <a:latin typeface="Arial"/>
                <a:cs typeface="Arial"/>
              </a:rPr>
              <a:t>the resultant signal can take  on (only) 3 </a:t>
            </a:r>
            <a:r>
              <a:rPr dirty="0" sz="1400" spc="-10">
                <a:solidFill>
                  <a:srgbClr val="7F7F7F"/>
                </a:solidFill>
                <a:latin typeface="Arial"/>
                <a:cs typeface="Arial"/>
              </a:rPr>
              <a:t>different</a:t>
            </a:r>
            <a:r>
              <a:rPr dirty="0" sz="1400" spc="-1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7F7F7F"/>
                </a:solidFill>
                <a:latin typeface="Arial"/>
                <a:cs typeface="Arial"/>
              </a:rPr>
              <a:t>values!!!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948" y="5493259"/>
            <a:ext cx="5075555" cy="316865"/>
          </a:xfrm>
          <a:custGeom>
            <a:avLst/>
            <a:gdLst/>
            <a:ahLst/>
            <a:cxnLst/>
            <a:rect l="l" t="t" r="r" b="b"/>
            <a:pathLst>
              <a:path w="5075555" h="316864">
                <a:moveTo>
                  <a:pt x="5075482" y="184295"/>
                </a:moveTo>
                <a:lnTo>
                  <a:pt x="5075482" y="132540"/>
                </a:lnTo>
                <a:lnTo>
                  <a:pt x="5066338" y="82407"/>
                </a:lnTo>
                <a:lnTo>
                  <a:pt x="5048049" y="37145"/>
                </a:lnTo>
                <a:lnTo>
                  <a:pt x="5020616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8"/>
                </a:lnTo>
                <a:lnTo>
                  <a:pt x="27432" y="279690"/>
                </a:lnTo>
                <a:lnTo>
                  <a:pt x="54865" y="316837"/>
                </a:lnTo>
                <a:lnTo>
                  <a:pt x="5020616" y="316837"/>
                </a:lnTo>
                <a:lnTo>
                  <a:pt x="5048049" y="279690"/>
                </a:lnTo>
                <a:lnTo>
                  <a:pt x="5066338" y="234428"/>
                </a:lnTo>
                <a:lnTo>
                  <a:pt x="5075482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0397" y="3698238"/>
            <a:ext cx="1783714" cy="176530"/>
          </a:xfrm>
          <a:custGeom>
            <a:avLst/>
            <a:gdLst/>
            <a:ahLst/>
            <a:cxnLst/>
            <a:rect l="l" t="t" r="r" b="b"/>
            <a:pathLst>
              <a:path w="1783714" h="176529">
                <a:moveTo>
                  <a:pt x="1783260" y="88185"/>
                </a:moveTo>
                <a:lnTo>
                  <a:pt x="1775466" y="39249"/>
                </a:lnTo>
                <a:lnTo>
                  <a:pt x="1752082" y="0"/>
                </a:lnTo>
                <a:lnTo>
                  <a:pt x="31178" y="0"/>
                </a:lnTo>
                <a:lnTo>
                  <a:pt x="7794" y="39249"/>
                </a:lnTo>
                <a:lnTo>
                  <a:pt x="0" y="88185"/>
                </a:lnTo>
                <a:lnTo>
                  <a:pt x="7794" y="137121"/>
                </a:lnTo>
                <a:lnTo>
                  <a:pt x="31178" y="176372"/>
                </a:lnTo>
                <a:lnTo>
                  <a:pt x="1752082" y="176372"/>
                </a:lnTo>
                <a:lnTo>
                  <a:pt x="1775466" y="137121"/>
                </a:lnTo>
                <a:lnTo>
                  <a:pt x="1783260" y="8818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1" y="634999"/>
            <a:ext cx="4100829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Modulation of Digital</a:t>
            </a:r>
            <a:r>
              <a:rPr dirty="0"/>
              <a:t> </a:t>
            </a:r>
            <a:r>
              <a:rPr dirty="0" spc="-5"/>
              <a:t>Data</a:t>
            </a:r>
          </a:p>
        </p:txBody>
      </p:sp>
      <p:sp>
        <p:nvSpPr>
          <p:cNvPr id="6" name="object 6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894" y="1372616"/>
            <a:ext cx="8382634" cy="6610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892935" marR="5080" indent="-1880870">
              <a:lnSpc>
                <a:spcPts val="2400"/>
              </a:lnSpc>
              <a:spcBef>
                <a:spcPts val="380"/>
              </a:spcBef>
              <a:tabLst>
                <a:tab pos="1894205" algn="l"/>
              </a:tabLst>
            </a:pP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Modulation</a:t>
            </a:r>
            <a:r>
              <a:rPr dirty="0" baseline="-5050" sz="3300" spc="33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	</a:t>
            </a:r>
            <a:r>
              <a:rPr dirty="0" sz="2000" spc="-10" b="1">
                <a:latin typeface="Arial"/>
                <a:cs typeface="Arial"/>
              </a:rPr>
              <a:t>process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spc="-10" b="1">
                <a:latin typeface="Arial"/>
                <a:cs typeface="Arial"/>
              </a:rPr>
              <a:t>converting </a:t>
            </a:r>
            <a:r>
              <a:rPr dirty="0" sz="2000" spc="-5" b="1">
                <a:latin typeface="Arial"/>
                <a:cs typeface="Arial"/>
              </a:rPr>
              <a:t>digital data or a </a:t>
            </a:r>
            <a:r>
              <a:rPr dirty="0" sz="2000" spc="-10" b="1">
                <a:latin typeface="Arial"/>
                <a:cs typeface="Arial"/>
              </a:rPr>
              <a:t>low-pass  </a:t>
            </a:r>
            <a:r>
              <a:rPr dirty="0" sz="2000" spc="-5" b="1">
                <a:latin typeface="Arial"/>
                <a:cs typeface="Arial"/>
              </a:rPr>
              <a:t>analog to band-pass </a:t>
            </a:r>
            <a:r>
              <a:rPr dirty="0" sz="2000" spc="-5" b="1">
                <a:solidFill>
                  <a:srgbClr val="7F7F7F"/>
                </a:solidFill>
                <a:latin typeface="Arial"/>
                <a:cs typeface="Arial"/>
              </a:rPr>
              <a:t>(higher-frequency) </a:t>
            </a:r>
            <a:r>
              <a:rPr dirty="0" sz="2000" spc="-5" b="1">
                <a:latin typeface="Arial"/>
                <a:cs typeface="Arial"/>
              </a:rPr>
              <a:t>analog</a:t>
            </a:r>
            <a:r>
              <a:rPr dirty="0" sz="2000" spc="10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200" y="2209800"/>
            <a:ext cx="2714244" cy="191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2590800"/>
            <a:ext cx="276225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28876" y="3686810"/>
            <a:ext cx="17818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Digital-to-analog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modulation.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5378" y="4144010"/>
            <a:ext cx="18262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Analog-to-analog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modulation.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34028" y="6096000"/>
            <a:ext cx="2138680" cy="843280"/>
            <a:chOff x="4034028" y="6096000"/>
            <a:chExt cx="2138680" cy="843280"/>
          </a:xfrm>
        </p:grpSpPr>
        <p:sp>
          <p:nvSpPr>
            <p:cNvPr id="13" name="object 13"/>
            <p:cNvSpPr/>
            <p:nvPr/>
          </p:nvSpPr>
          <p:spPr>
            <a:xfrm>
              <a:off x="5334000" y="64770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34000" y="64770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0" y="304800"/>
                  </a:ln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34028" y="6095999"/>
              <a:ext cx="2138680" cy="843280"/>
            </a:xfrm>
            <a:custGeom>
              <a:avLst/>
              <a:gdLst/>
              <a:ahLst/>
              <a:cxnLst/>
              <a:rect l="l" t="t" r="r" b="b"/>
              <a:pathLst>
                <a:path w="2138679" h="843279">
                  <a:moveTo>
                    <a:pt x="2138172" y="685800"/>
                  </a:moveTo>
                  <a:lnTo>
                    <a:pt x="2061972" y="647700"/>
                  </a:lnTo>
                  <a:lnTo>
                    <a:pt x="2061972" y="681228"/>
                  </a:lnTo>
                  <a:lnTo>
                    <a:pt x="390144" y="681228"/>
                  </a:lnTo>
                  <a:lnTo>
                    <a:pt x="390144" y="76200"/>
                  </a:lnTo>
                  <a:lnTo>
                    <a:pt x="423672" y="76200"/>
                  </a:lnTo>
                  <a:lnTo>
                    <a:pt x="385572" y="0"/>
                  </a:lnTo>
                  <a:lnTo>
                    <a:pt x="347472" y="76200"/>
                  </a:lnTo>
                  <a:lnTo>
                    <a:pt x="381000" y="76200"/>
                  </a:lnTo>
                  <a:lnTo>
                    <a:pt x="381000" y="681228"/>
                  </a:lnTo>
                  <a:lnTo>
                    <a:pt x="2286" y="681228"/>
                  </a:lnTo>
                  <a:lnTo>
                    <a:pt x="0" y="683514"/>
                  </a:lnTo>
                  <a:lnTo>
                    <a:pt x="0" y="688086"/>
                  </a:lnTo>
                  <a:lnTo>
                    <a:pt x="2286" y="690372"/>
                  </a:lnTo>
                  <a:lnTo>
                    <a:pt x="381000" y="690372"/>
                  </a:lnTo>
                  <a:lnTo>
                    <a:pt x="381000" y="840486"/>
                  </a:lnTo>
                  <a:lnTo>
                    <a:pt x="383286" y="842772"/>
                  </a:lnTo>
                  <a:lnTo>
                    <a:pt x="387858" y="842772"/>
                  </a:lnTo>
                  <a:lnTo>
                    <a:pt x="390144" y="840486"/>
                  </a:lnTo>
                  <a:lnTo>
                    <a:pt x="390144" y="690372"/>
                  </a:lnTo>
                  <a:lnTo>
                    <a:pt x="2061972" y="690372"/>
                  </a:lnTo>
                  <a:lnTo>
                    <a:pt x="2061972" y="723900"/>
                  </a:lnTo>
                  <a:lnTo>
                    <a:pt x="2079498" y="715137"/>
                  </a:lnTo>
                  <a:lnTo>
                    <a:pt x="2138172" y="6858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9852" y="64770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304800"/>
                  </a:moveTo>
                  <a:lnTo>
                    <a:pt x="266700" y="0"/>
                  </a:lnTo>
                  <a:lnTo>
                    <a:pt x="0" y="304800"/>
                  </a:lnTo>
                  <a:lnTo>
                    <a:pt x="533400" y="304800"/>
                  </a:lnTo>
                  <a:close/>
                </a:path>
              </a:pathLst>
            </a:custGeom>
            <a:solidFill>
              <a:srgbClr val="016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49852" y="64770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0" y="304800"/>
                  </a:lnTo>
                  <a:lnTo>
                    <a:pt x="533400" y="304800"/>
                  </a:lnTo>
                  <a:lnTo>
                    <a:pt x="266700" y="0"/>
                  </a:lnTo>
                  <a:close/>
                </a:path>
              </a:pathLst>
            </a:custGeom>
            <a:ln w="9525">
              <a:solidFill>
                <a:srgbClr val="0167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00700" y="6477000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59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59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59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59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5"/>
                  </a:lnTo>
                  <a:lnTo>
                    <a:pt x="35813" y="309372"/>
                  </a:lnTo>
                  <a:lnTo>
                    <a:pt x="40386" y="309372"/>
                  </a:lnTo>
                  <a:lnTo>
                    <a:pt x="42672" y="307085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93894" y="4725416"/>
            <a:ext cx="8543925" cy="10572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73935" marR="5080" indent="-2261870">
              <a:lnSpc>
                <a:spcPts val="2400"/>
              </a:lnSpc>
              <a:spcBef>
                <a:spcPts val="380"/>
              </a:spcBef>
              <a:tabLst>
                <a:tab pos="1993264" algn="l"/>
                <a:tab pos="2275205" algn="l"/>
              </a:tabLst>
            </a:pPr>
            <a:r>
              <a:rPr dirty="0" baseline="-5050" sz="3300" spc="-7" b="1">
                <a:solidFill>
                  <a:srgbClr val="3333CC"/>
                </a:solidFill>
                <a:latin typeface="Arial"/>
                <a:cs typeface="Arial"/>
              </a:rPr>
              <a:t>Carrier</a:t>
            </a: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5050" sz="3300" spc="-7" b="1">
                <a:solidFill>
                  <a:srgbClr val="3333CC"/>
                </a:solidFill>
                <a:latin typeface="Arial"/>
                <a:cs typeface="Arial"/>
              </a:rPr>
              <a:t>Signal</a:t>
            </a:r>
            <a:r>
              <a:rPr dirty="0" baseline="-5050" sz="3300" spc="-7" b="1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–		aka </a:t>
            </a:r>
            <a:r>
              <a:rPr dirty="0" sz="2000" spc="-10" b="1">
                <a:latin typeface="Arial"/>
                <a:cs typeface="Arial"/>
              </a:rPr>
              <a:t>carrier </a:t>
            </a:r>
            <a:r>
              <a:rPr dirty="0" sz="2000" spc="-5" b="1">
                <a:latin typeface="Arial"/>
                <a:cs typeface="Arial"/>
              </a:rPr>
              <a:t>freq. or </a:t>
            </a:r>
            <a:r>
              <a:rPr dirty="0" u="heavy" sz="2000" spc="-10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modulated </a:t>
            </a:r>
            <a:r>
              <a:rPr dirty="0" u="heavy" sz="2000" spc="-5" b="1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signal</a:t>
            </a:r>
            <a:r>
              <a:rPr dirty="0" sz="2000" spc="-5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- high freq.  signal that acts as a </a:t>
            </a:r>
            <a:r>
              <a:rPr dirty="0" sz="2000" spc="-10" b="1">
                <a:latin typeface="Arial"/>
                <a:cs typeface="Arial"/>
              </a:rPr>
              <a:t>basis </a:t>
            </a:r>
            <a:r>
              <a:rPr dirty="0" sz="2000" spc="-5" b="1">
                <a:latin typeface="Arial"/>
                <a:cs typeface="Arial"/>
              </a:rPr>
              <a:t>for the </a:t>
            </a:r>
            <a:r>
              <a:rPr dirty="0" sz="2000" spc="-10" b="1">
                <a:latin typeface="Arial"/>
                <a:cs typeface="Arial"/>
              </a:rPr>
              <a:t>information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marL="2470785" indent="-181610">
              <a:lnSpc>
                <a:spcPct val="100000"/>
              </a:lnSpc>
              <a:spcBef>
                <a:spcPts val="880"/>
              </a:spcBef>
              <a:buSzPct val="77777"/>
              <a:buFont typeface="Symbol"/>
              <a:buChar char=""/>
              <a:tabLst>
                <a:tab pos="2471420" algn="l"/>
              </a:tabLst>
            </a:pPr>
            <a:r>
              <a:rPr dirty="0" sz="1800" spc="-5" b="1">
                <a:latin typeface="Arial"/>
                <a:cs typeface="Arial"/>
              </a:rPr>
              <a:t>information signal is called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u="heavy" sz="1800" b="1">
                <a:solidFill>
                  <a:srgbClr val="006500"/>
                </a:solidFill>
                <a:uFill>
                  <a:solidFill>
                    <a:srgbClr val="006500"/>
                  </a:solidFill>
                </a:uFill>
                <a:latin typeface="Arial"/>
                <a:cs typeface="Arial"/>
              </a:rPr>
              <a:t>modulating</a:t>
            </a:r>
            <a:r>
              <a:rPr dirty="0" u="heavy" sz="1800" spc="-15" b="1">
                <a:solidFill>
                  <a:srgbClr val="006500"/>
                </a:solidFill>
                <a:uFill>
                  <a:solidFill>
                    <a:srgbClr val="0065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b="1">
                <a:solidFill>
                  <a:srgbClr val="006500"/>
                </a:solidFill>
                <a:uFill>
                  <a:solidFill>
                    <a:srgbClr val="006500"/>
                  </a:solidFill>
                </a:uFill>
                <a:latin typeface="Arial"/>
                <a:cs typeface="Arial"/>
              </a:rPr>
              <a:t>signal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58100" y="2743200"/>
            <a:ext cx="304800" cy="2748280"/>
            <a:chOff x="7658100" y="2743200"/>
            <a:chExt cx="304800" cy="2748280"/>
          </a:xfrm>
        </p:grpSpPr>
        <p:sp>
          <p:nvSpPr>
            <p:cNvPr id="21" name="object 21"/>
            <p:cNvSpPr/>
            <p:nvPr/>
          </p:nvSpPr>
          <p:spPr>
            <a:xfrm>
              <a:off x="7658100" y="3810000"/>
              <a:ext cx="76200" cy="1224280"/>
            </a:xfrm>
            <a:custGeom>
              <a:avLst/>
              <a:gdLst/>
              <a:ahLst/>
              <a:cxnLst/>
              <a:rect l="l" t="t" r="r" b="b"/>
              <a:pathLst>
                <a:path w="76200" h="12242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12242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1224279">
                  <a:moveTo>
                    <a:pt x="42672" y="12214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1221486"/>
                  </a:lnTo>
                  <a:lnTo>
                    <a:pt x="35814" y="1223772"/>
                  </a:lnTo>
                  <a:lnTo>
                    <a:pt x="40385" y="1223772"/>
                  </a:lnTo>
                  <a:lnTo>
                    <a:pt x="42672" y="1221486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86700" y="2743200"/>
              <a:ext cx="76200" cy="2748280"/>
            </a:xfrm>
            <a:custGeom>
              <a:avLst/>
              <a:gdLst/>
              <a:ahLst/>
              <a:cxnLst/>
              <a:rect l="l" t="t" r="r" b="b"/>
              <a:pathLst>
                <a:path w="76200" h="2748279">
                  <a:moveTo>
                    <a:pt x="76200" y="76199"/>
                  </a:moveTo>
                  <a:lnTo>
                    <a:pt x="38100" y="0"/>
                  </a:lnTo>
                  <a:lnTo>
                    <a:pt x="0" y="76199"/>
                  </a:lnTo>
                  <a:lnTo>
                    <a:pt x="33527" y="76199"/>
                  </a:lnTo>
                  <a:lnTo>
                    <a:pt x="33527" y="60959"/>
                  </a:lnTo>
                  <a:lnTo>
                    <a:pt x="35814" y="58673"/>
                  </a:lnTo>
                  <a:lnTo>
                    <a:pt x="40385" y="58673"/>
                  </a:lnTo>
                  <a:lnTo>
                    <a:pt x="42672" y="60959"/>
                  </a:lnTo>
                  <a:lnTo>
                    <a:pt x="42672" y="76199"/>
                  </a:lnTo>
                  <a:lnTo>
                    <a:pt x="76200" y="76199"/>
                  </a:lnTo>
                  <a:close/>
                </a:path>
                <a:path w="76200" h="2748279">
                  <a:moveTo>
                    <a:pt x="42672" y="76199"/>
                  </a:moveTo>
                  <a:lnTo>
                    <a:pt x="42672" y="60959"/>
                  </a:lnTo>
                  <a:lnTo>
                    <a:pt x="40385" y="58673"/>
                  </a:lnTo>
                  <a:lnTo>
                    <a:pt x="35814" y="58673"/>
                  </a:lnTo>
                  <a:lnTo>
                    <a:pt x="33527" y="60959"/>
                  </a:lnTo>
                  <a:lnTo>
                    <a:pt x="33527" y="76199"/>
                  </a:lnTo>
                  <a:lnTo>
                    <a:pt x="42672" y="76199"/>
                  </a:lnTo>
                  <a:close/>
                </a:path>
                <a:path w="76200" h="2748279">
                  <a:moveTo>
                    <a:pt x="42672" y="2745485"/>
                  </a:moveTo>
                  <a:lnTo>
                    <a:pt x="42672" y="76199"/>
                  </a:lnTo>
                  <a:lnTo>
                    <a:pt x="33527" y="76199"/>
                  </a:lnTo>
                  <a:lnTo>
                    <a:pt x="33527" y="2745485"/>
                  </a:lnTo>
                  <a:lnTo>
                    <a:pt x="35814" y="2747771"/>
                  </a:lnTo>
                  <a:lnTo>
                    <a:pt x="40385" y="2747771"/>
                  </a:lnTo>
                  <a:lnTo>
                    <a:pt x="42672" y="2745485"/>
                  </a:lnTo>
                  <a:close/>
                </a:path>
              </a:pathLst>
            </a:custGeom>
            <a:solidFill>
              <a:srgbClr val="0167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946902" y="6833869"/>
            <a:ext cx="313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f</a:t>
            </a:r>
            <a:r>
              <a:rPr dirty="0" sz="1200" spc="-10" b="1">
                <a:latin typeface="Arial"/>
                <a:cs typeface="Arial"/>
              </a:rPr>
              <a:t>r</a:t>
            </a:r>
            <a:r>
              <a:rPr dirty="0" sz="1200" b="1">
                <a:latin typeface="Arial"/>
                <a:cs typeface="Arial"/>
              </a:rPr>
              <a:t>eq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3650" y="6277609"/>
            <a:ext cx="11303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F7F7F"/>
                </a:solidFill>
                <a:latin typeface="Arial"/>
                <a:cs typeface="Arial"/>
              </a:rPr>
              <a:t>bandpass</a:t>
            </a:r>
            <a:r>
              <a:rPr dirty="0" sz="10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F7F7F"/>
                </a:solidFill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95800" y="5100065"/>
            <a:ext cx="2977515" cy="1529715"/>
            <a:chOff x="4495800" y="5100065"/>
            <a:chExt cx="2977515" cy="1529715"/>
          </a:xfrm>
        </p:grpSpPr>
        <p:sp>
          <p:nvSpPr>
            <p:cNvPr id="26" name="object 26"/>
            <p:cNvSpPr/>
            <p:nvPr/>
          </p:nvSpPr>
          <p:spPr>
            <a:xfrm>
              <a:off x="4495800" y="5709665"/>
              <a:ext cx="1986914" cy="848994"/>
            </a:xfrm>
            <a:custGeom>
              <a:avLst/>
              <a:gdLst/>
              <a:ahLst/>
              <a:cxnLst/>
              <a:rect l="l" t="t" r="r" b="b"/>
              <a:pathLst>
                <a:path w="1986914" h="848995">
                  <a:moveTo>
                    <a:pt x="1986533" y="6096"/>
                  </a:moveTo>
                  <a:lnTo>
                    <a:pt x="1985009" y="1524"/>
                  </a:lnTo>
                  <a:lnTo>
                    <a:pt x="1981961" y="0"/>
                  </a:lnTo>
                  <a:lnTo>
                    <a:pt x="1977389" y="1524"/>
                  </a:lnTo>
                  <a:lnTo>
                    <a:pt x="1975865" y="4572"/>
                  </a:lnTo>
                  <a:lnTo>
                    <a:pt x="1977389" y="9144"/>
                  </a:lnTo>
                  <a:lnTo>
                    <a:pt x="1980437" y="10668"/>
                  </a:lnTo>
                  <a:lnTo>
                    <a:pt x="1985009" y="9144"/>
                  </a:lnTo>
                  <a:lnTo>
                    <a:pt x="1986533" y="6096"/>
                  </a:lnTo>
                  <a:close/>
                </a:path>
                <a:path w="1986914" h="848995">
                  <a:moveTo>
                    <a:pt x="1969007" y="13716"/>
                  </a:moveTo>
                  <a:lnTo>
                    <a:pt x="1968245" y="11430"/>
                  </a:lnTo>
                  <a:lnTo>
                    <a:pt x="1967483" y="8382"/>
                  </a:lnTo>
                  <a:lnTo>
                    <a:pt x="1964435" y="7620"/>
                  </a:lnTo>
                  <a:lnTo>
                    <a:pt x="1962149" y="8382"/>
                  </a:lnTo>
                  <a:lnTo>
                    <a:pt x="1959101" y="9144"/>
                  </a:lnTo>
                  <a:lnTo>
                    <a:pt x="1958339" y="12192"/>
                  </a:lnTo>
                  <a:lnTo>
                    <a:pt x="1959863" y="16763"/>
                  </a:lnTo>
                  <a:lnTo>
                    <a:pt x="1962911" y="18287"/>
                  </a:lnTo>
                  <a:lnTo>
                    <a:pt x="1965197" y="17525"/>
                  </a:lnTo>
                  <a:lnTo>
                    <a:pt x="1967483" y="16001"/>
                  </a:lnTo>
                  <a:lnTo>
                    <a:pt x="1969007" y="13716"/>
                  </a:lnTo>
                  <a:close/>
                </a:path>
                <a:path w="1986914" h="848995">
                  <a:moveTo>
                    <a:pt x="1951481" y="20574"/>
                  </a:moveTo>
                  <a:lnTo>
                    <a:pt x="1949957" y="16001"/>
                  </a:lnTo>
                  <a:lnTo>
                    <a:pt x="1946909" y="14478"/>
                  </a:lnTo>
                  <a:lnTo>
                    <a:pt x="1944623" y="16001"/>
                  </a:lnTo>
                  <a:lnTo>
                    <a:pt x="1941575" y="16763"/>
                  </a:lnTo>
                  <a:lnTo>
                    <a:pt x="1940813" y="19050"/>
                  </a:lnTo>
                  <a:lnTo>
                    <a:pt x="1941575" y="22098"/>
                  </a:lnTo>
                  <a:lnTo>
                    <a:pt x="1942337" y="24384"/>
                  </a:lnTo>
                  <a:lnTo>
                    <a:pt x="1945385" y="25908"/>
                  </a:lnTo>
                  <a:lnTo>
                    <a:pt x="1947671" y="24384"/>
                  </a:lnTo>
                  <a:lnTo>
                    <a:pt x="1949957" y="23622"/>
                  </a:lnTo>
                  <a:lnTo>
                    <a:pt x="1951481" y="20574"/>
                  </a:lnTo>
                  <a:close/>
                </a:path>
                <a:path w="1986914" h="848995">
                  <a:moveTo>
                    <a:pt x="1933955" y="28194"/>
                  </a:moveTo>
                  <a:lnTo>
                    <a:pt x="1932431" y="23622"/>
                  </a:lnTo>
                  <a:lnTo>
                    <a:pt x="1929383" y="22098"/>
                  </a:lnTo>
                  <a:lnTo>
                    <a:pt x="1927097" y="22860"/>
                  </a:lnTo>
                  <a:lnTo>
                    <a:pt x="1924049" y="24384"/>
                  </a:lnTo>
                  <a:lnTo>
                    <a:pt x="1923287" y="26670"/>
                  </a:lnTo>
                  <a:lnTo>
                    <a:pt x="1924049" y="28956"/>
                  </a:lnTo>
                  <a:lnTo>
                    <a:pt x="1924811" y="32004"/>
                  </a:lnTo>
                  <a:lnTo>
                    <a:pt x="1927859" y="32766"/>
                  </a:lnTo>
                  <a:lnTo>
                    <a:pt x="1932431" y="31242"/>
                  </a:lnTo>
                  <a:lnTo>
                    <a:pt x="1933955" y="28194"/>
                  </a:lnTo>
                  <a:close/>
                </a:path>
                <a:path w="1986914" h="848995">
                  <a:moveTo>
                    <a:pt x="1916429" y="35813"/>
                  </a:moveTo>
                  <a:lnTo>
                    <a:pt x="1915667" y="33528"/>
                  </a:lnTo>
                  <a:lnTo>
                    <a:pt x="1914143" y="31242"/>
                  </a:lnTo>
                  <a:lnTo>
                    <a:pt x="1911857" y="29718"/>
                  </a:lnTo>
                  <a:lnTo>
                    <a:pt x="1909571" y="30480"/>
                  </a:lnTo>
                  <a:lnTo>
                    <a:pt x="1906523" y="31242"/>
                  </a:lnTo>
                  <a:lnTo>
                    <a:pt x="1905761" y="34289"/>
                  </a:lnTo>
                  <a:lnTo>
                    <a:pt x="1907285" y="38862"/>
                  </a:lnTo>
                  <a:lnTo>
                    <a:pt x="1910333" y="40386"/>
                  </a:lnTo>
                  <a:lnTo>
                    <a:pt x="1914905" y="38862"/>
                  </a:lnTo>
                  <a:lnTo>
                    <a:pt x="1916429" y="35813"/>
                  </a:lnTo>
                  <a:close/>
                </a:path>
                <a:path w="1986914" h="848995">
                  <a:moveTo>
                    <a:pt x="1898903" y="43434"/>
                  </a:moveTo>
                  <a:lnTo>
                    <a:pt x="1898141" y="40386"/>
                  </a:lnTo>
                  <a:lnTo>
                    <a:pt x="1896617" y="38100"/>
                  </a:lnTo>
                  <a:lnTo>
                    <a:pt x="1894331" y="37337"/>
                  </a:lnTo>
                  <a:lnTo>
                    <a:pt x="1892045" y="38100"/>
                  </a:lnTo>
                  <a:lnTo>
                    <a:pt x="1888997" y="38862"/>
                  </a:lnTo>
                  <a:lnTo>
                    <a:pt x="1888235" y="41910"/>
                  </a:lnTo>
                  <a:lnTo>
                    <a:pt x="1889759" y="46482"/>
                  </a:lnTo>
                  <a:lnTo>
                    <a:pt x="1892807" y="48006"/>
                  </a:lnTo>
                  <a:lnTo>
                    <a:pt x="1895093" y="47244"/>
                  </a:lnTo>
                  <a:lnTo>
                    <a:pt x="1897379" y="45720"/>
                  </a:lnTo>
                  <a:lnTo>
                    <a:pt x="1898903" y="43434"/>
                  </a:lnTo>
                  <a:close/>
                </a:path>
                <a:path w="1986914" h="848995">
                  <a:moveTo>
                    <a:pt x="1881377" y="50292"/>
                  </a:moveTo>
                  <a:lnTo>
                    <a:pt x="1880615" y="48006"/>
                  </a:lnTo>
                  <a:lnTo>
                    <a:pt x="1879091" y="45720"/>
                  </a:lnTo>
                  <a:lnTo>
                    <a:pt x="1876805" y="44196"/>
                  </a:lnTo>
                  <a:lnTo>
                    <a:pt x="1874519" y="45720"/>
                  </a:lnTo>
                  <a:lnTo>
                    <a:pt x="1871471" y="46482"/>
                  </a:lnTo>
                  <a:lnTo>
                    <a:pt x="1870709" y="48768"/>
                  </a:lnTo>
                  <a:lnTo>
                    <a:pt x="1871471" y="51816"/>
                  </a:lnTo>
                  <a:lnTo>
                    <a:pt x="1872233" y="54101"/>
                  </a:lnTo>
                  <a:lnTo>
                    <a:pt x="1875281" y="55625"/>
                  </a:lnTo>
                  <a:lnTo>
                    <a:pt x="1877567" y="54101"/>
                  </a:lnTo>
                  <a:lnTo>
                    <a:pt x="1879853" y="53339"/>
                  </a:lnTo>
                  <a:lnTo>
                    <a:pt x="1881377" y="50292"/>
                  </a:lnTo>
                  <a:close/>
                </a:path>
                <a:path w="1986914" h="848995">
                  <a:moveTo>
                    <a:pt x="1863851" y="57912"/>
                  </a:moveTo>
                  <a:lnTo>
                    <a:pt x="1863089" y="55625"/>
                  </a:lnTo>
                  <a:lnTo>
                    <a:pt x="1861565" y="53339"/>
                  </a:lnTo>
                  <a:lnTo>
                    <a:pt x="1859279" y="51816"/>
                  </a:lnTo>
                  <a:lnTo>
                    <a:pt x="1856993" y="52578"/>
                  </a:lnTo>
                  <a:lnTo>
                    <a:pt x="1853945" y="54101"/>
                  </a:lnTo>
                  <a:lnTo>
                    <a:pt x="1853183" y="56387"/>
                  </a:lnTo>
                  <a:lnTo>
                    <a:pt x="1853945" y="58674"/>
                  </a:lnTo>
                  <a:lnTo>
                    <a:pt x="1854707" y="61722"/>
                  </a:lnTo>
                  <a:lnTo>
                    <a:pt x="1857755" y="62484"/>
                  </a:lnTo>
                  <a:lnTo>
                    <a:pt x="1862327" y="60960"/>
                  </a:lnTo>
                  <a:lnTo>
                    <a:pt x="1863851" y="57912"/>
                  </a:lnTo>
                  <a:close/>
                </a:path>
                <a:path w="1986914" h="848995">
                  <a:moveTo>
                    <a:pt x="1846325" y="65532"/>
                  </a:moveTo>
                  <a:lnTo>
                    <a:pt x="1845563" y="63246"/>
                  </a:lnTo>
                  <a:lnTo>
                    <a:pt x="1844039" y="60960"/>
                  </a:lnTo>
                  <a:lnTo>
                    <a:pt x="1841753" y="59436"/>
                  </a:lnTo>
                  <a:lnTo>
                    <a:pt x="1838705" y="60198"/>
                  </a:lnTo>
                  <a:lnTo>
                    <a:pt x="1836419" y="60960"/>
                  </a:lnTo>
                  <a:lnTo>
                    <a:pt x="1835657" y="64008"/>
                  </a:lnTo>
                  <a:lnTo>
                    <a:pt x="1837181" y="68580"/>
                  </a:lnTo>
                  <a:lnTo>
                    <a:pt x="1840229" y="70104"/>
                  </a:lnTo>
                  <a:lnTo>
                    <a:pt x="1844801" y="68580"/>
                  </a:lnTo>
                  <a:lnTo>
                    <a:pt x="1846325" y="65532"/>
                  </a:lnTo>
                  <a:close/>
                </a:path>
                <a:path w="1986914" h="848995">
                  <a:moveTo>
                    <a:pt x="1828799" y="73151"/>
                  </a:moveTo>
                  <a:lnTo>
                    <a:pt x="1827275" y="70104"/>
                  </a:lnTo>
                  <a:lnTo>
                    <a:pt x="1826513" y="67818"/>
                  </a:lnTo>
                  <a:lnTo>
                    <a:pt x="1824227" y="67056"/>
                  </a:lnTo>
                  <a:lnTo>
                    <a:pt x="1821179" y="67818"/>
                  </a:lnTo>
                  <a:lnTo>
                    <a:pt x="1818893" y="68580"/>
                  </a:lnTo>
                  <a:lnTo>
                    <a:pt x="1818131" y="71628"/>
                  </a:lnTo>
                  <a:lnTo>
                    <a:pt x="1819655" y="76200"/>
                  </a:lnTo>
                  <a:lnTo>
                    <a:pt x="1822703" y="77724"/>
                  </a:lnTo>
                  <a:lnTo>
                    <a:pt x="1824989" y="76962"/>
                  </a:lnTo>
                  <a:lnTo>
                    <a:pt x="1827275" y="75437"/>
                  </a:lnTo>
                  <a:lnTo>
                    <a:pt x="1828799" y="73151"/>
                  </a:lnTo>
                  <a:close/>
                </a:path>
                <a:path w="1986914" h="848995">
                  <a:moveTo>
                    <a:pt x="1811273" y="80010"/>
                  </a:moveTo>
                  <a:lnTo>
                    <a:pt x="1809749" y="77724"/>
                  </a:lnTo>
                  <a:lnTo>
                    <a:pt x="1808987" y="75437"/>
                  </a:lnTo>
                  <a:lnTo>
                    <a:pt x="1806701" y="73913"/>
                  </a:lnTo>
                  <a:lnTo>
                    <a:pt x="1803653" y="75437"/>
                  </a:lnTo>
                  <a:lnTo>
                    <a:pt x="1801367" y="76200"/>
                  </a:lnTo>
                  <a:lnTo>
                    <a:pt x="1800605" y="78486"/>
                  </a:lnTo>
                  <a:lnTo>
                    <a:pt x="1801367" y="81534"/>
                  </a:lnTo>
                  <a:lnTo>
                    <a:pt x="1802129" y="83820"/>
                  </a:lnTo>
                  <a:lnTo>
                    <a:pt x="1805177" y="84582"/>
                  </a:lnTo>
                  <a:lnTo>
                    <a:pt x="1809749" y="83058"/>
                  </a:lnTo>
                  <a:lnTo>
                    <a:pt x="1811273" y="80010"/>
                  </a:lnTo>
                  <a:close/>
                </a:path>
                <a:path w="1986914" h="848995">
                  <a:moveTo>
                    <a:pt x="1793747" y="87630"/>
                  </a:moveTo>
                  <a:lnTo>
                    <a:pt x="1792223" y="85344"/>
                  </a:lnTo>
                  <a:lnTo>
                    <a:pt x="1791461" y="83058"/>
                  </a:lnTo>
                  <a:lnTo>
                    <a:pt x="1789175" y="81534"/>
                  </a:lnTo>
                  <a:lnTo>
                    <a:pt x="1786127" y="82296"/>
                  </a:lnTo>
                  <a:lnTo>
                    <a:pt x="1783841" y="83820"/>
                  </a:lnTo>
                  <a:lnTo>
                    <a:pt x="1782317" y="86106"/>
                  </a:lnTo>
                  <a:lnTo>
                    <a:pt x="1783841" y="88392"/>
                  </a:lnTo>
                  <a:lnTo>
                    <a:pt x="1784603" y="91439"/>
                  </a:lnTo>
                  <a:lnTo>
                    <a:pt x="1787651" y="92201"/>
                  </a:lnTo>
                  <a:lnTo>
                    <a:pt x="1792223" y="90678"/>
                  </a:lnTo>
                  <a:lnTo>
                    <a:pt x="1793747" y="87630"/>
                  </a:lnTo>
                  <a:close/>
                </a:path>
                <a:path w="1986914" h="848995">
                  <a:moveTo>
                    <a:pt x="1776221" y="95250"/>
                  </a:moveTo>
                  <a:lnTo>
                    <a:pt x="1774697" y="92963"/>
                  </a:lnTo>
                  <a:lnTo>
                    <a:pt x="1773935" y="89916"/>
                  </a:lnTo>
                  <a:lnTo>
                    <a:pt x="1771649" y="89154"/>
                  </a:lnTo>
                  <a:lnTo>
                    <a:pt x="1768601" y="89916"/>
                  </a:lnTo>
                  <a:lnTo>
                    <a:pt x="1766315" y="90678"/>
                  </a:lnTo>
                  <a:lnTo>
                    <a:pt x="1764791" y="93725"/>
                  </a:lnTo>
                  <a:lnTo>
                    <a:pt x="1766315" y="96012"/>
                  </a:lnTo>
                  <a:lnTo>
                    <a:pt x="1767077" y="98298"/>
                  </a:lnTo>
                  <a:lnTo>
                    <a:pt x="1769363" y="99822"/>
                  </a:lnTo>
                  <a:lnTo>
                    <a:pt x="1772411" y="99060"/>
                  </a:lnTo>
                  <a:lnTo>
                    <a:pt x="1774697" y="98298"/>
                  </a:lnTo>
                  <a:lnTo>
                    <a:pt x="1776221" y="95250"/>
                  </a:lnTo>
                  <a:close/>
                </a:path>
                <a:path w="1986914" h="848995">
                  <a:moveTo>
                    <a:pt x="1758695" y="102870"/>
                  </a:moveTo>
                  <a:lnTo>
                    <a:pt x="1757171" y="99822"/>
                  </a:lnTo>
                  <a:lnTo>
                    <a:pt x="1756409" y="97536"/>
                  </a:lnTo>
                  <a:lnTo>
                    <a:pt x="1754123" y="96774"/>
                  </a:lnTo>
                  <a:lnTo>
                    <a:pt x="1751075" y="97536"/>
                  </a:lnTo>
                  <a:lnTo>
                    <a:pt x="1748789" y="98298"/>
                  </a:lnTo>
                  <a:lnTo>
                    <a:pt x="1747265" y="101346"/>
                  </a:lnTo>
                  <a:lnTo>
                    <a:pt x="1748789" y="103632"/>
                  </a:lnTo>
                  <a:lnTo>
                    <a:pt x="1749551" y="105918"/>
                  </a:lnTo>
                  <a:lnTo>
                    <a:pt x="1751837" y="107442"/>
                  </a:lnTo>
                  <a:lnTo>
                    <a:pt x="1754885" y="106680"/>
                  </a:lnTo>
                  <a:lnTo>
                    <a:pt x="1757171" y="105156"/>
                  </a:lnTo>
                  <a:lnTo>
                    <a:pt x="1758695" y="102870"/>
                  </a:lnTo>
                  <a:close/>
                </a:path>
                <a:path w="1986914" h="848995">
                  <a:moveTo>
                    <a:pt x="1741169" y="109728"/>
                  </a:moveTo>
                  <a:lnTo>
                    <a:pt x="1739645" y="107442"/>
                  </a:lnTo>
                  <a:lnTo>
                    <a:pt x="1738883" y="105156"/>
                  </a:lnTo>
                  <a:lnTo>
                    <a:pt x="1736597" y="103632"/>
                  </a:lnTo>
                  <a:lnTo>
                    <a:pt x="1733549" y="105156"/>
                  </a:lnTo>
                  <a:lnTo>
                    <a:pt x="1731263" y="105918"/>
                  </a:lnTo>
                  <a:lnTo>
                    <a:pt x="1729739" y="108204"/>
                  </a:lnTo>
                  <a:lnTo>
                    <a:pt x="1731263" y="111251"/>
                  </a:lnTo>
                  <a:lnTo>
                    <a:pt x="1732025" y="113537"/>
                  </a:lnTo>
                  <a:lnTo>
                    <a:pt x="1734311" y="114300"/>
                  </a:lnTo>
                  <a:lnTo>
                    <a:pt x="1737359" y="113537"/>
                  </a:lnTo>
                  <a:lnTo>
                    <a:pt x="1739645" y="112775"/>
                  </a:lnTo>
                  <a:lnTo>
                    <a:pt x="1741169" y="109728"/>
                  </a:lnTo>
                  <a:close/>
                </a:path>
                <a:path w="1986914" h="848995">
                  <a:moveTo>
                    <a:pt x="1722881" y="117348"/>
                  </a:moveTo>
                  <a:lnTo>
                    <a:pt x="1721357" y="112775"/>
                  </a:lnTo>
                  <a:lnTo>
                    <a:pt x="1718309" y="111251"/>
                  </a:lnTo>
                  <a:lnTo>
                    <a:pt x="1716023" y="112013"/>
                  </a:lnTo>
                  <a:lnTo>
                    <a:pt x="1713737" y="113537"/>
                  </a:lnTo>
                  <a:lnTo>
                    <a:pt x="1712213" y="115824"/>
                  </a:lnTo>
                  <a:lnTo>
                    <a:pt x="1713737" y="118110"/>
                  </a:lnTo>
                  <a:lnTo>
                    <a:pt x="1714499" y="121158"/>
                  </a:lnTo>
                  <a:lnTo>
                    <a:pt x="1716785" y="121920"/>
                  </a:lnTo>
                  <a:lnTo>
                    <a:pt x="1719833" y="121158"/>
                  </a:lnTo>
                  <a:lnTo>
                    <a:pt x="1722119" y="120396"/>
                  </a:lnTo>
                  <a:lnTo>
                    <a:pt x="1722881" y="117348"/>
                  </a:lnTo>
                  <a:close/>
                </a:path>
                <a:path w="1986914" h="848995">
                  <a:moveTo>
                    <a:pt x="1705355" y="124968"/>
                  </a:moveTo>
                  <a:lnTo>
                    <a:pt x="1704593" y="122682"/>
                  </a:lnTo>
                  <a:lnTo>
                    <a:pt x="1703831" y="119634"/>
                  </a:lnTo>
                  <a:lnTo>
                    <a:pt x="1700783" y="118872"/>
                  </a:lnTo>
                  <a:lnTo>
                    <a:pt x="1696211" y="120396"/>
                  </a:lnTo>
                  <a:lnTo>
                    <a:pt x="1694687" y="123444"/>
                  </a:lnTo>
                  <a:lnTo>
                    <a:pt x="1696211" y="125730"/>
                  </a:lnTo>
                  <a:lnTo>
                    <a:pt x="1696973" y="128016"/>
                  </a:lnTo>
                  <a:lnTo>
                    <a:pt x="1699259" y="129539"/>
                  </a:lnTo>
                  <a:lnTo>
                    <a:pt x="1702307" y="128778"/>
                  </a:lnTo>
                  <a:lnTo>
                    <a:pt x="1704593" y="128016"/>
                  </a:lnTo>
                  <a:lnTo>
                    <a:pt x="1705355" y="124968"/>
                  </a:lnTo>
                  <a:close/>
                </a:path>
                <a:path w="1986914" h="848995">
                  <a:moveTo>
                    <a:pt x="1687829" y="132587"/>
                  </a:moveTo>
                  <a:lnTo>
                    <a:pt x="1687067" y="129539"/>
                  </a:lnTo>
                  <a:lnTo>
                    <a:pt x="1686305" y="127254"/>
                  </a:lnTo>
                  <a:lnTo>
                    <a:pt x="1683257" y="126492"/>
                  </a:lnTo>
                  <a:lnTo>
                    <a:pt x="1678685" y="128016"/>
                  </a:lnTo>
                  <a:lnTo>
                    <a:pt x="1677161" y="131063"/>
                  </a:lnTo>
                  <a:lnTo>
                    <a:pt x="1677923" y="133350"/>
                  </a:lnTo>
                  <a:lnTo>
                    <a:pt x="1679447" y="135636"/>
                  </a:lnTo>
                  <a:lnTo>
                    <a:pt x="1681733" y="137160"/>
                  </a:lnTo>
                  <a:lnTo>
                    <a:pt x="1684781" y="135636"/>
                  </a:lnTo>
                  <a:lnTo>
                    <a:pt x="1687067" y="134874"/>
                  </a:lnTo>
                  <a:lnTo>
                    <a:pt x="1687829" y="132587"/>
                  </a:lnTo>
                  <a:close/>
                </a:path>
                <a:path w="1986914" h="848995">
                  <a:moveTo>
                    <a:pt x="1670303" y="139446"/>
                  </a:moveTo>
                  <a:lnTo>
                    <a:pt x="1668779" y="134874"/>
                  </a:lnTo>
                  <a:lnTo>
                    <a:pt x="1665731" y="133350"/>
                  </a:lnTo>
                  <a:lnTo>
                    <a:pt x="1663445" y="134874"/>
                  </a:lnTo>
                  <a:lnTo>
                    <a:pt x="1661159" y="135636"/>
                  </a:lnTo>
                  <a:lnTo>
                    <a:pt x="1659635" y="137922"/>
                  </a:lnTo>
                  <a:lnTo>
                    <a:pt x="1660397" y="140970"/>
                  </a:lnTo>
                  <a:lnTo>
                    <a:pt x="1661921" y="143256"/>
                  </a:lnTo>
                  <a:lnTo>
                    <a:pt x="1664207" y="144018"/>
                  </a:lnTo>
                  <a:lnTo>
                    <a:pt x="1667255" y="143256"/>
                  </a:lnTo>
                  <a:lnTo>
                    <a:pt x="1669541" y="142494"/>
                  </a:lnTo>
                  <a:lnTo>
                    <a:pt x="1670303" y="139446"/>
                  </a:lnTo>
                  <a:close/>
                </a:path>
                <a:path w="1986914" h="848995">
                  <a:moveTo>
                    <a:pt x="1652777" y="147066"/>
                  </a:moveTo>
                  <a:lnTo>
                    <a:pt x="1651253" y="142494"/>
                  </a:lnTo>
                  <a:lnTo>
                    <a:pt x="1648205" y="140970"/>
                  </a:lnTo>
                  <a:lnTo>
                    <a:pt x="1643633" y="142494"/>
                  </a:lnTo>
                  <a:lnTo>
                    <a:pt x="1642109" y="145542"/>
                  </a:lnTo>
                  <a:lnTo>
                    <a:pt x="1642871" y="147828"/>
                  </a:lnTo>
                  <a:lnTo>
                    <a:pt x="1644395" y="150875"/>
                  </a:lnTo>
                  <a:lnTo>
                    <a:pt x="1646681" y="151637"/>
                  </a:lnTo>
                  <a:lnTo>
                    <a:pt x="1648967" y="150875"/>
                  </a:lnTo>
                  <a:lnTo>
                    <a:pt x="1652015" y="150113"/>
                  </a:lnTo>
                  <a:lnTo>
                    <a:pt x="1652777" y="147066"/>
                  </a:lnTo>
                  <a:close/>
                </a:path>
                <a:path w="1986914" h="848995">
                  <a:moveTo>
                    <a:pt x="1635251" y="154686"/>
                  </a:moveTo>
                  <a:lnTo>
                    <a:pt x="1634489" y="152400"/>
                  </a:lnTo>
                  <a:lnTo>
                    <a:pt x="1633727" y="149351"/>
                  </a:lnTo>
                  <a:lnTo>
                    <a:pt x="1630679" y="148589"/>
                  </a:lnTo>
                  <a:lnTo>
                    <a:pt x="1626107" y="150113"/>
                  </a:lnTo>
                  <a:lnTo>
                    <a:pt x="1624583" y="153162"/>
                  </a:lnTo>
                  <a:lnTo>
                    <a:pt x="1625345" y="155448"/>
                  </a:lnTo>
                  <a:lnTo>
                    <a:pt x="1626869" y="157734"/>
                  </a:lnTo>
                  <a:lnTo>
                    <a:pt x="1629155" y="159258"/>
                  </a:lnTo>
                  <a:lnTo>
                    <a:pt x="1631441" y="158496"/>
                  </a:lnTo>
                  <a:lnTo>
                    <a:pt x="1634489" y="157734"/>
                  </a:lnTo>
                  <a:lnTo>
                    <a:pt x="1635251" y="154686"/>
                  </a:lnTo>
                  <a:close/>
                </a:path>
                <a:path w="1986914" h="848995">
                  <a:moveTo>
                    <a:pt x="1617725" y="162306"/>
                  </a:moveTo>
                  <a:lnTo>
                    <a:pt x="1616963" y="159258"/>
                  </a:lnTo>
                  <a:lnTo>
                    <a:pt x="1616201" y="156972"/>
                  </a:lnTo>
                  <a:lnTo>
                    <a:pt x="1613153" y="156210"/>
                  </a:lnTo>
                  <a:lnTo>
                    <a:pt x="1608581" y="157734"/>
                  </a:lnTo>
                  <a:lnTo>
                    <a:pt x="1607057" y="160782"/>
                  </a:lnTo>
                  <a:lnTo>
                    <a:pt x="1607819" y="163068"/>
                  </a:lnTo>
                  <a:lnTo>
                    <a:pt x="1609343" y="165354"/>
                  </a:lnTo>
                  <a:lnTo>
                    <a:pt x="1611629" y="166878"/>
                  </a:lnTo>
                  <a:lnTo>
                    <a:pt x="1613915" y="165354"/>
                  </a:lnTo>
                  <a:lnTo>
                    <a:pt x="1616963" y="164592"/>
                  </a:lnTo>
                  <a:lnTo>
                    <a:pt x="1617725" y="162306"/>
                  </a:lnTo>
                  <a:close/>
                </a:path>
                <a:path w="1986914" h="848995">
                  <a:moveTo>
                    <a:pt x="1600199" y="169163"/>
                  </a:moveTo>
                  <a:lnTo>
                    <a:pt x="1598675" y="164592"/>
                  </a:lnTo>
                  <a:lnTo>
                    <a:pt x="1595627" y="163068"/>
                  </a:lnTo>
                  <a:lnTo>
                    <a:pt x="1593341" y="164592"/>
                  </a:lnTo>
                  <a:lnTo>
                    <a:pt x="1591055" y="165354"/>
                  </a:lnTo>
                  <a:lnTo>
                    <a:pt x="1589531" y="167639"/>
                  </a:lnTo>
                  <a:lnTo>
                    <a:pt x="1590293" y="170687"/>
                  </a:lnTo>
                  <a:lnTo>
                    <a:pt x="1591817" y="172974"/>
                  </a:lnTo>
                  <a:lnTo>
                    <a:pt x="1594103" y="173736"/>
                  </a:lnTo>
                  <a:lnTo>
                    <a:pt x="1596389" y="172974"/>
                  </a:lnTo>
                  <a:lnTo>
                    <a:pt x="1599437" y="172212"/>
                  </a:lnTo>
                  <a:lnTo>
                    <a:pt x="1600199" y="169163"/>
                  </a:lnTo>
                  <a:close/>
                </a:path>
                <a:path w="1986914" h="848995">
                  <a:moveTo>
                    <a:pt x="1582673" y="176784"/>
                  </a:moveTo>
                  <a:lnTo>
                    <a:pt x="1581149" y="172212"/>
                  </a:lnTo>
                  <a:lnTo>
                    <a:pt x="1578101" y="170687"/>
                  </a:lnTo>
                  <a:lnTo>
                    <a:pt x="1573529" y="172212"/>
                  </a:lnTo>
                  <a:lnTo>
                    <a:pt x="1572005" y="175260"/>
                  </a:lnTo>
                  <a:lnTo>
                    <a:pt x="1572767" y="177546"/>
                  </a:lnTo>
                  <a:lnTo>
                    <a:pt x="1573529" y="180594"/>
                  </a:lnTo>
                  <a:lnTo>
                    <a:pt x="1576577" y="181356"/>
                  </a:lnTo>
                  <a:lnTo>
                    <a:pt x="1578863" y="180594"/>
                  </a:lnTo>
                  <a:lnTo>
                    <a:pt x="1581911" y="179832"/>
                  </a:lnTo>
                  <a:lnTo>
                    <a:pt x="1582673" y="176784"/>
                  </a:lnTo>
                  <a:close/>
                </a:path>
                <a:path w="1986914" h="848995">
                  <a:moveTo>
                    <a:pt x="1565147" y="184404"/>
                  </a:moveTo>
                  <a:lnTo>
                    <a:pt x="1564385" y="182118"/>
                  </a:lnTo>
                  <a:lnTo>
                    <a:pt x="1563623" y="179070"/>
                  </a:lnTo>
                  <a:lnTo>
                    <a:pt x="1560575" y="178308"/>
                  </a:lnTo>
                  <a:lnTo>
                    <a:pt x="1556003" y="179832"/>
                  </a:lnTo>
                  <a:lnTo>
                    <a:pt x="1554479" y="182880"/>
                  </a:lnTo>
                  <a:lnTo>
                    <a:pt x="1556003" y="187451"/>
                  </a:lnTo>
                  <a:lnTo>
                    <a:pt x="1559052" y="188975"/>
                  </a:lnTo>
                  <a:lnTo>
                    <a:pt x="1561338" y="188213"/>
                  </a:lnTo>
                  <a:lnTo>
                    <a:pt x="1564386" y="186689"/>
                  </a:lnTo>
                  <a:lnTo>
                    <a:pt x="1565147" y="184404"/>
                  </a:lnTo>
                  <a:close/>
                </a:path>
                <a:path w="1986914" h="848995">
                  <a:moveTo>
                    <a:pt x="1547622" y="192024"/>
                  </a:moveTo>
                  <a:lnTo>
                    <a:pt x="1546860" y="188975"/>
                  </a:lnTo>
                  <a:lnTo>
                    <a:pt x="1546098" y="186689"/>
                  </a:lnTo>
                  <a:lnTo>
                    <a:pt x="1543050" y="185928"/>
                  </a:lnTo>
                  <a:lnTo>
                    <a:pt x="1538477" y="187451"/>
                  </a:lnTo>
                  <a:lnTo>
                    <a:pt x="1536953" y="190500"/>
                  </a:lnTo>
                  <a:lnTo>
                    <a:pt x="1538477" y="195072"/>
                  </a:lnTo>
                  <a:lnTo>
                    <a:pt x="1541526" y="196596"/>
                  </a:lnTo>
                  <a:lnTo>
                    <a:pt x="1543812" y="195072"/>
                  </a:lnTo>
                  <a:lnTo>
                    <a:pt x="1546098" y="194310"/>
                  </a:lnTo>
                  <a:lnTo>
                    <a:pt x="1547622" y="192024"/>
                  </a:lnTo>
                  <a:close/>
                </a:path>
                <a:path w="1986914" h="848995">
                  <a:moveTo>
                    <a:pt x="1530096" y="198882"/>
                  </a:moveTo>
                  <a:lnTo>
                    <a:pt x="1528572" y="194310"/>
                  </a:lnTo>
                  <a:lnTo>
                    <a:pt x="1525524" y="192786"/>
                  </a:lnTo>
                  <a:lnTo>
                    <a:pt x="1523238" y="193548"/>
                  </a:lnTo>
                  <a:lnTo>
                    <a:pt x="1520952" y="195072"/>
                  </a:lnTo>
                  <a:lnTo>
                    <a:pt x="1519427" y="197358"/>
                  </a:lnTo>
                  <a:lnTo>
                    <a:pt x="1520189" y="200406"/>
                  </a:lnTo>
                  <a:lnTo>
                    <a:pt x="1520952" y="202692"/>
                  </a:lnTo>
                  <a:lnTo>
                    <a:pt x="1524000" y="203454"/>
                  </a:lnTo>
                  <a:lnTo>
                    <a:pt x="1528572" y="201930"/>
                  </a:lnTo>
                  <a:lnTo>
                    <a:pt x="1530096" y="198882"/>
                  </a:lnTo>
                  <a:close/>
                </a:path>
                <a:path w="1986914" h="848995">
                  <a:moveTo>
                    <a:pt x="1512570" y="206501"/>
                  </a:moveTo>
                  <a:lnTo>
                    <a:pt x="1511046" y="201930"/>
                  </a:lnTo>
                  <a:lnTo>
                    <a:pt x="1507998" y="200406"/>
                  </a:lnTo>
                  <a:lnTo>
                    <a:pt x="1503426" y="201930"/>
                  </a:lnTo>
                  <a:lnTo>
                    <a:pt x="1501902" y="204978"/>
                  </a:lnTo>
                  <a:lnTo>
                    <a:pt x="1502664" y="207263"/>
                  </a:lnTo>
                  <a:lnTo>
                    <a:pt x="1503426" y="210312"/>
                  </a:lnTo>
                  <a:lnTo>
                    <a:pt x="1506474" y="211074"/>
                  </a:lnTo>
                  <a:lnTo>
                    <a:pt x="1511046" y="209550"/>
                  </a:lnTo>
                  <a:lnTo>
                    <a:pt x="1512570" y="206501"/>
                  </a:lnTo>
                  <a:close/>
                </a:path>
                <a:path w="1986914" h="848995">
                  <a:moveTo>
                    <a:pt x="1495044" y="214122"/>
                  </a:moveTo>
                  <a:lnTo>
                    <a:pt x="1494282" y="211836"/>
                  </a:lnTo>
                  <a:lnTo>
                    <a:pt x="1493520" y="208787"/>
                  </a:lnTo>
                  <a:lnTo>
                    <a:pt x="1490472" y="208025"/>
                  </a:lnTo>
                  <a:lnTo>
                    <a:pt x="1485900" y="209550"/>
                  </a:lnTo>
                  <a:lnTo>
                    <a:pt x="1484376" y="212598"/>
                  </a:lnTo>
                  <a:lnTo>
                    <a:pt x="1485900" y="217170"/>
                  </a:lnTo>
                  <a:lnTo>
                    <a:pt x="1488948" y="218694"/>
                  </a:lnTo>
                  <a:lnTo>
                    <a:pt x="1491234" y="217932"/>
                  </a:lnTo>
                  <a:lnTo>
                    <a:pt x="1493520" y="216408"/>
                  </a:lnTo>
                  <a:lnTo>
                    <a:pt x="1495044" y="214122"/>
                  </a:lnTo>
                  <a:close/>
                </a:path>
                <a:path w="1986914" h="848995">
                  <a:moveTo>
                    <a:pt x="1477517" y="221742"/>
                  </a:moveTo>
                  <a:lnTo>
                    <a:pt x="1476755" y="218694"/>
                  </a:lnTo>
                  <a:lnTo>
                    <a:pt x="1475994" y="216408"/>
                  </a:lnTo>
                  <a:lnTo>
                    <a:pt x="1472946" y="215646"/>
                  </a:lnTo>
                  <a:lnTo>
                    <a:pt x="1470660" y="216408"/>
                  </a:lnTo>
                  <a:lnTo>
                    <a:pt x="1467612" y="217170"/>
                  </a:lnTo>
                  <a:lnTo>
                    <a:pt x="1466850" y="220218"/>
                  </a:lnTo>
                  <a:lnTo>
                    <a:pt x="1468374" y="224789"/>
                  </a:lnTo>
                  <a:lnTo>
                    <a:pt x="1471422" y="226313"/>
                  </a:lnTo>
                  <a:lnTo>
                    <a:pt x="1473708" y="224789"/>
                  </a:lnTo>
                  <a:lnTo>
                    <a:pt x="1475994" y="224028"/>
                  </a:lnTo>
                  <a:lnTo>
                    <a:pt x="1477517" y="221742"/>
                  </a:lnTo>
                  <a:close/>
                </a:path>
                <a:path w="1986914" h="848995">
                  <a:moveTo>
                    <a:pt x="1459991" y="228600"/>
                  </a:moveTo>
                  <a:lnTo>
                    <a:pt x="1458467" y="224028"/>
                  </a:lnTo>
                  <a:lnTo>
                    <a:pt x="1455420" y="222504"/>
                  </a:lnTo>
                  <a:lnTo>
                    <a:pt x="1453134" y="223266"/>
                  </a:lnTo>
                  <a:lnTo>
                    <a:pt x="1450086" y="224789"/>
                  </a:lnTo>
                  <a:lnTo>
                    <a:pt x="1449324" y="227075"/>
                  </a:lnTo>
                  <a:lnTo>
                    <a:pt x="1450086" y="230124"/>
                  </a:lnTo>
                  <a:lnTo>
                    <a:pt x="1450848" y="232410"/>
                  </a:lnTo>
                  <a:lnTo>
                    <a:pt x="1453896" y="233172"/>
                  </a:lnTo>
                  <a:lnTo>
                    <a:pt x="1458467" y="231648"/>
                  </a:lnTo>
                  <a:lnTo>
                    <a:pt x="1459991" y="228600"/>
                  </a:lnTo>
                  <a:close/>
                </a:path>
                <a:path w="1986914" h="848995">
                  <a:moveTo>
                    <a:pt x="1442465" y="236220"/>
                  </a:moveTo>
                  <a:lnTo>
                    <a:pt x="1441703" y="233934"/>
                  </a:lnTo>
                  <a:lnTo>
                    <a:pt x="1440179" y="231648"/>
                  </a:lnTo>
                  <a:lnTo>
                    <a:pt x="1437894" y="230124"/>
                  </a:lnTo>
                  <a:lnTo>
                    <a:pt x="1435608" y="230886"/>
                  </a:lnTo>
                  <a:lnTo>
                    <a:pt x="1432560" y="231648"/>
                  </a:lnTo>
                  <a:lnTo>
                    <a:pt x="1431798" y="234696"/>
                  </a:lnTo>
                  <a:lnTo>
                    <a:pt x="1432560" y="236982"/>
                  </a:lnTo>
                  <a:lnTo>
                    <a:pt x="1433322" y="240030"/>
                  </a:lnTo>
                  <a:lnTo>
                    <a:pt x="1436370" y="240792"/>
                  </a:lnTo>
                  <a:lnTo>
                    <a:pt x="1440941" y="239268"/>
                  </a:lnTo>
                  <a:lnTo>
                    <a:pt x="1442465" y="236220"/>
                  </a:lnTo>
                  <a:close/>
                </a:path>
                <a:path w="1986914" h="848995">
                  <a:moveTo>
                    <a:pt x="1424939" y="243839"/>
                  </a:moveTo>
                  <a:lnTo>
                    <a:pt x="1424177" y="241554"/>
                  </a:lnTo>
                  <a:lnTo>
                    <a:pt x="1422653" y="238506"/>
                  </a:lnTo>
                  <a:lnTo>
                    <a:pt x="1420367" y="237744"/>
                  </a:lnTo>
                  <a:lnTo>
                    <a:pt x="1418082" y="238506"/>
                  </a:lnTo>
                  <a:lnTo>
                    <a:pt x="1415034" y="239268"/>
                  </a:lnTo>
                  <a:lnTo>
                    <a:pt x="1414272" y="242316"/>
                  </a:lnTo>
                  <a:lnTo>
                    <a:pt x="1415796" y="246887"/>
                  </a:lnTo>
                  <a:lnTo>
                    <a:pt x="1418844" y="248412"/>
                  </a:lnTo>
                  <a:lnTo>
                    <a:pt x="1421129" y="247650"/>
                  </a:lnTo>
                  <a:lnTo>
                    <a:pt x="1423415" y="246125"/>
                  </a:lnTo>
                  <a:lnTo>
                    <a:pt x="1424939" y="243839"/>
                  </a:lnTo>
                  <a:close/>
                </a:path>
                <a:path w="1986914" h="848995">
                  <a:moveTo>
                    <a:pt x="1407414" y="251460"/>
                  </a:moveTo>
                  <a:lnTo>
                    <a:pt x="1406652" y="248412"/>
                  </a:lnTo>
                  <a:lnTo>
                    <a:pt x="1405127" y="246125"/>
                  </a:lnTo>
                  <a:lnTo>
                    <a:pt x="1402841" y="244601"/>
                  </a:lnTo>
                  <a:lnTo>
                    <a:pt x="1400555" y="246125"/>
                  </a:lnTo>
                  <a:lnTo>
                    <a:pt x="1397508" y="246888"/>
                  </a:lnTo>
                  <a:lnTo>
                    <a:pt x="1396746" y="249936"/>
                  </a:lnTo>
                  <a:lnTo>
                    <a:pt x="1398270" y="254508"/>
                  </a:lnTo>
                  <a:lnTo>
                    <a:pt x="1401317" y="256032"/>
                  </a:lnTo>
                  <a:lnTo>
                    <a:pt x="1403603" y="254508"/>
                  </a:lnTo>
                  <a:lnTo>
                    <a:pt x="1405889" y="253746"/>
                  </a:lnTo>
                  <a:lnTo>
                    <a:pt x="1407414" y="251460"/>
                  </a:lnTo>
                  <a:close/>
                </a:path>
                <a:path w="1986914" h="848995">
                  <a:moveTo>
                    <a:pt x="1389888" y="258318"/>
                  </a:moveTo>
                  <a:lnTo>
                    <a:pt x="1389126" y="256032"/>
                  </a:lnTo>
                  <a:lnTo>
                    <a:pt x="1387602" y="253746"/>
                  </a:lnTo>
                  <a:lnTo>
                    <a:pt x="1385315" y="252222"/>
                  </a:lnTo>
                  <a:lnTo>
                    <a:pt x="1383029" y="252984"/>
                  </a:lnTo>
                  <a:lnTo>
                    <a:pt x="1379982" y="254508"/>
                  </a:lnTo>
                  <a:lnTo>
                    <a:pt x="1379220" y="256794"/>
                  </a:lnTo>
                  <a:lnTo>
                    <a:pt x="1379982" y="259842"/>
                  </a:lnTo>
                  <a:lnTo>
                    <a:pt x="1380744" y="262128"/>
                  </a:lnTo>
                  <a:lnTo>
                    <a:pt x="1383791" y="262890"/>
                  </a:lnTo>
                  <a:lnTo>
                    <a:pt x="1388364" y="261366"/>
                  </a:lnTo>
                  <a:lnTo>
                    <a:pt x="1389888" y="258318"/>
                  </a:lnTo>
                  <a:close/>
                </a:path>
                <a:path w="1986914" h="848995">
                  <a:moveTo>
                    <a:pt x="1372362" y="265938"/>
                  </a:moveTo>
                  <a:lnTo>
                    <a:pt x="1371600" y="263652"/>
                  </a:lnTo>
                  <a:lnTo>
                    <a:pt x="1370076" y="261366"/>
                  </a:lnTo>
                  <a:lnTo>
                    <a:pt x="1367789" y="259842"/>
                  </a:lnTo>
                  <a:lnTo>
                    <a:pt x="1365503" y="260604"/>
                  </a:lnTo>
                  <a:lnTo>
                    <a:pt x="1364741" y="260604"/>
                  </a:lnTo>
                  <a:lnTo>
                    <a:pt x="1362455" y="261366"/>
                  </a:lnTo>
                  <a:lnTo>
                    <a:pt x="1361694" y="264414"/>
                  </a:lnTo>
                  <a:lnTo>
                    <a:pt x="1363217" y="268986"/>
                  </a:lnTo>
                  <a:lnTo>
                    <a:pt x="1366265" y="270510"/>
                  </a:lnTo>
                  <a:lnTo>
                    <a:pt x="1370838" y="268986"/>
                  </a:lnTo>
                  <a:lnTo>
                    <a:pt x="1372362" y="265938"/>
                  </a:lnTo>
                  <a:close/>
                </a:path>
                <a:path w="1986914" h="848995">
                  <a:moveTo>
                    <a:pt x="1354836" y="273558"/>
                  </a:moveTo>
                  <a:lnTo>
                    <a:pt x="1354074" y="271272"/>
                  </a:lnTo>
                  <a:lnTo>
                    <a:pt x="1352550" y="268224"/>
                  </a:lnTo>
                  <a:lnTo>
                    <a:pt x="1350264" y="267462"/>
                  </a:lnTo>
                  <a:lnTo>
                    <a:pt x="1347215" y="268224"/>
                  </a:lnTo>
                  <a:lnTo>
                    <a:pt x="1344929" y="268986"/>
                  </a:lnTo>
                  <a:lnTo>
                    <a:pt x="1344167" y="272034"/>
                  </a:lnTo>
                  <a:lnTo>
                    <a:pt x="1345691" y="276606"/>
                  </a:lnTo>
                  <a:lnTo>
                    <a:pt x="1348739" y="278130"/>
                  </a:lnTo>
                  <a:lnTo>
                    <a:pt x="1351026" y="277368"/>
                  </a:lnTo>
                  <a:lnTo>
                    <a:pt x="1353312" y="275844"/>
                  </a:lnTo>
                  <a:lnTo>
                    <a:pt x="1354836" y="273558"/>
                  </a:lnTo>
                  <a:close/>
                </a:path>
                <a:path w="1986914" h="848995">
                  <a:moveTo>
                    <a:pt x="1337310" y="281178"/>
                  </a:moveTo>
                  <a:lnTo>
                    <a:pt x="1335786" y="278130"/>
                  </a:lnTo>
                  <a:lnTo>
                    <a:pt x="1335024" y="275844"/>
                  </a:lnTo>
                  <a:lnTo>
                    <a:pt x="1332738" y="274320"/>
                  </a:lnTo>
                  <a:lnTo>
                    <a:pt x="1329689" y="275844"/>
                  </a:lnTo>
                  <a:lnTo>
                    <a:pt x="1327403" y="276606"/>
                  </a:lnTo>
                  <a:lnTo>
                    <a:pt x="1326641" y="279654"/>
                  </a:lnTo>
                  <a:lnTo>
                    <a:pt x="1328165" y="284226"/>
                  </a:lnTo>
                  <a:lnTo>
                    <a:pt x="1331214" y="285750"/>
                  </a:lnTo>
                  <a:lnTo>
                    <a:pt x="1333500" y="284226"/>
                  </a:lnTo>
                  <a:lnTo>
                    <a:pt x="1335786" y="283464"/>
                  </a:lnTo>
                  <a:lnTo>
                    <a:pt x="1337310" y="281178"/>
                  </a:lnTo>
                  <a:close/>
                </a:path>
                <a:path w="1986914" h="848995">
                  <a:moveTo>
                    <a:pt x="1319784" y="288036"/>
                  </a:moveTo>
                  <a:lnTo>
                    <a:pt x="1318260" y="285750"/>
                  </a:lnTo>
                  <a:lnTo>
                    <a:pt x="1317498" y="283464"/>
                  </a:lnTo>
                  <a:lnTo>
                    <a:pt x="1315212" y="281940"/>
                  </a:lnTo>
                  <a:lnTo>
                    <a:pt x="1312164" y="282702"/>
                  </a:lnTo>
                  <a:lnTo>
                    <a:pt x="1309877" y="284226"/>
                  </a:lnTo>
                  <a:lnTo>
                    <a:pt x="1309115" y="286512"/>
                  </a:lnTo>
                  <a:lnTo>
                    <a:pt x="1309877" y="288798"/>
                  </a:lnTo>
                  <a:lnTo>
                    <a:pt x="1310639" y="291846"/>
                  </a:lnTo>
                  <a:lnTo>
                    <a:pt x="1313688" y="292608"/>
                  </a:lnTo>
                  <a:lnTo>
                    <a:pt x="1318260" y="291084"/>
                  </a:lnTo>
                  <a:lnTo>
                    <a:pt x="1319784" y="288036"/>
                  </a:lnTo>
                  <a:close/>
                </a:path>
                <a:path w="1986914" h="848995">
                  <a:moveTo>
                    <a:pt x="1302258" y="295656"/>
                  </a:moveTo>
                  <a:lnTo>
                    <a:pt x="1300734" y="293370"/>
                  </a:lnTo>
                  <a:lnTo>
                    <a:pt x="1299972" y="291084"/>
                  </a:lnTo>
                  <a:lnTo>
                    <a:pt x="1297686" y="289560"/>
                  </a:lnTo>
                  <a:lnTo>
                    <a:pt x="1294638" y="290322"/>
                  </a:lnTo>
                  <a:lnTo>
                    <a:pt x="1292352" y="291084"/>
                  </a:lnTo>
                  <a:lnTo>
                    <a:pt x="1290827" y="294132"/>
                  </a:lnTo>
                  <a:lnTo>
                    <a:pt x="1292352" y="296418"/>
                  </a:lnTo>
                  <a:lnTo>
                    <a:pt x="1293114" y="298704"/>
                  </a:lnTo>
                  <a:lnTo>
                    <a:pt x="1296162" y="300228"/>
                  </a:lnTo>
                  <a:lnTo>
                    <a:pt x="1300734" y="298704"/>
                  </a:lnTo>
                  <a:lnTo>
                    <a:pt x="1302258" y="295656"/>
                  </a:lnTo>
                  <a:close/>
                </a:path>
                <a:path w="1986914" h="848995">
                  <a:moveTo>
                    <a:pt x="1284732" y="303276"/>
                  </a:moveTo>
                  <a:lnTo>
                    <a:pt x="1283208" y="300990"/>
                  </a:lnTo>
                  <a:lnTo>
                    <a:pt x="1282446" y="297942"/>
                  </a:lnTo>
                  <a:lnTo>
                    <a:pt x="1280160" y="297180"/>
                  </a:lnTo>
                  <a:lnTo>
                    <a:pt x="1277112" y="297942"/>
                  </a:lnTo>
                  <a:lnTo>
                    <a:pt x="1274826" y="298704"/>
                  </a:lnTo>
                  <a:lnTo>
                    <a:pt x="1273302" y="301752"/>
                  </a:lnTo>
                  <a:lnTo>
                    <a:pt x="1274826" y="304038"/>
                  </a:lnTo>
                  <a:lnTo>
                    <a:pt x="1275588" y="306324"/>
                  </a:lnTo>
                  <a:lnTo>
                    <a:pt x="1277874" y="307848"/>
                  </a:lnTo>
                  <a:lnTo>
                    <a:pt x="1280922" y="307086"/>
                  </a:lnTo>
                  <a:lnTo>
                    <a:pt x="1283208" y="305562"/>
                  </a:lnTo>
                  <a:lnTo>
                    <a:pt x="1284732" y="303276"/>
                  </a:lnTo>
                  <a:close/>
                </a:path>
                <a:path w="1986914" h="848995">
                  <a:moveTo>
                    <a:pt x="1267205" y="310896"/>
                  </a:moveTo>
                  <a:lnTo>
                    <a:pt x="1265682" y="307848"/>
                  </a:lnTo>
                  <a:lnTo>
                    <a:pt x="1264920" y="305562"/>
                  </a:lnTo>
                  <a:lnTo>
                    <a:pt x="1262634" y="304038"/>
                  </a:lnTo>
                  <a:lnTo>
                    <a:pt x="1259586" y="305562"/>
                  </a:lnTo>
                  <a:lnTo>
                    <a:pt x="1257300" y="306324"/>
                  </a:lnTo>
                  <a:lnTo>
                    <a:pt x="1255776" y="308610"/>
                  </a:lnTo>
                  <a:lnTo>
                    <a:pt x="1257300" y="311658"/>
                  </a:lnTo>
                  <a:lnTo>
                    <a:pt x="1258062" y="313944"/>
                  </a:lnTo>
                  <a:lnTo>
                    <a:pt x="1260348" y="315468"/>
                  </a:lnTo>
                  <a:lnTo>
                    <a:pt x="1263396" y="313944"/>
                  </a:lnTo>
                  <a:lnTo>
                    <a:pt x="1265682" y="313182"/>
                  </a:lnTo>
                  <a:lnTo>
                    <a:pt x="1267205" y="310896"/>
                  </a:lnTo>
                  <a:close/>
                </a:path>
                <a:path w="1986914" h="848995">
                  <a:moveTo>
                    <a:pt x="1249679" y="317754"/>
                  </a:moveTo>
                  <a:lnTo>
                    <a:pt x="1248155" y="315468"/>
                  </a:lnTo>
                  <a:lnTo>
                    <a:pt x="1247394" y="313182"/>
                  </a:lnTo>
                  <a:lnTo>
                    <a:pt x="1244346" y="311658"/>
                  </a:lnTo>
                  <a:lnTo>
                    <a:pt x="1242060" y="312420"/>
                  </a:lnTo>
                  <a:lnTo>
                    <a:pt x="1239774" y="313944"/>
                  </a:lnTo>
                  <a:lnTo>
                    <a:pt x="1238250" y="316230"/>
                  </a:lnTo>
                  <a:lnTo>
                    <a:pt x="1239774" y="318516"/>
                  </a:lnTo>
                  <a:lnTo>
                    <a:pt x="1240536" y="321564"/>
                  </a:lnTo>
                  <a:lnTo>
                    <a:pt x="1242822" y="322326"/>
                  </a:lnTo>
                  <a:lnTo>
                    <a:pt x="1245870" y="321564"/>
                  </a:lnTo>
                  <a:lnTo>
                    <a:pt x="1248155" y="320802"/>
                  </a:lnTo>
                  <a:lnTo>
                    <a:pt x="1249679" y="317754"/>
                  </a:lnTo>
                  <a:close/>
                </a:path>
                <a:path w="1986914" h="848995">
                  <a:moveTo>
                    <a:pt x="1231391" y="325374"/>
                  </a:moveTo>
                  <a:lnTo>
                    <a:pt x="1229867" y="320802"/>
                  </a:lnTo>
                  <a:lnTo>
                    <a:pt x="1226820" y="319278"/>
                  </a:lnTo>
                  <a:lnTo>
                    <a:pt x="1222248" y="320802"/>
                  </a:lnTo>
                  <a:lnTo>
                    <a:pt x="1220724" y="323850"/>
                  </a:lnTo>
                  <a:lnTo>
                    <a:pt x="1222248" y="326136"/>
                  </a:lnTo>
                  <a:lnTo>
                    <a:pt x="1223010" y="328422"/>
                  </a:lnTo>
                  <a:lnTo>
                    <a:pt x="1225296" y="329946"/>
                  </a:lnTo>
                  <a:lnTo>
                    <a:pt x="1228344" y="329184"/>
                  </a:lnTo>
                  <a:lnTo>
                    <a:pt x="1230629" y="328422"/>
                  </a:lnTo>
                  <a:lnTo>
                    <a:pt x="1231391" y="325374"/>
                  </a:lnTo>
                  <a:close/>
                </a:path>
                <a:path w="1986914" h="848995">
                  <a:moveTo>
                    <a:pt x="1213865" y="332994"/>
                  </a:moveTo>
                  <a:lnTo>
                    <a:pt x="1213103" y="330708"/>
                  </a:lnTo>
                  <a:lnTo>
                    <a:pt x="1212341" y="327660"/>
                  </a:lnTo>
                  <a:lnTo>
                    <a:pt x="1209294" y="326898"/>
                  </a:lnTo>
                  <a:lnTo>
                    <a:pt x="1204722" y="328422"/>
                  </a:lnTo>
                  <a:lnTo>
                    <a:pt x="1203198" y="331470"/>
                  </a:lnTo>
                  <a:lnTo>
                    <a:pt x="1204722" y="333756"/>
                  </a:lnTo>
                  <a:lnTo>
                    <a:pt x="1205484" y="336042"/>
                  </a:lnTo>
                  <a:lnTo>
                    <a:pt x="1207770" y="337566"/>
                  </a:lnTo>
                  <a:lnTo>
                    <a:pt x="1210817" y="336804"/>
                  </a:lnTo>
                  <a:lnTo>
                    <a:pt x="1213103" y="335280"/>
                  </a:lnTo>
                  <a:lnTo>
                    <a:pt x="1213865" y="332994"/>
                  </a:lnTo>
                  <a:close/>
                </a:path>
                <a:path w="1986914" h="848995">
                  <a:moveTo>
                    <a:pt x="1196339" y="340614"/>
                  </a:moveTo>
                  <a:lnTo>
                    <a:pt x="1195577" y="337566"/>
                  </a:lnTo>
                  <a:lnTo>
                    <a:pt x="1194815" y="335280"/>
                  </a:lnTo>
                  <a:lnTo>
                    <a:pt x="1191767" y="333756"/>
                  </a:lnTo>
                  <a:lnTo>
                    <a:pt x="1189482" y="335280"/>
                  </a:lnTo>
                  <a:lnTo>
                    <a:pt x="1187196" y="336042"/>
                  </a:lnTo>
                  <a:lnTo>
                    <a:pt x="1185672" y="338328"/>
                  </a:lnTo>
                  <a:lnTo>
                    <a:pt x="1186434" y="341376"/>
                  </a:lnTo>
                  <a:lnTo>
                    <a:pt x="1187958" y="343662"/>
                  </a:lnTo>
                  <a:lnTo>
                    <a:pt x="1190244" y="345186"/>
                  </a:lnTo>
                  <a:lnTo>
                    <a:pt x="1193291" y="343662"/>
                  </a:lnTo>
                  <a:lnTo>
                    <a:pt x="1195577" y="342900"/>
                  </a:lnTo>
                  <a:lnTo>
                    <a:pt x="1196339" y="340614"/>
                  </a:lnTo>
                  <a:close/>
                </a:path>
                <a:path w="1986914" h="848995">
                  <a:moveTo>
                    <a:pt x="1178814" y="347472"/>
                  </a:moveTo>
                  <a:lnTo>
                    <a:pt x="1177289" y="342900"/>
                  </a:lnTo>
                  <a:lnTo>
                    <a:pt x="1174241" y="341376"/>
                  </a:lnTo>
                  <a:lnTo>
                    <a:pt x="1171955" y="342138"/>
                  </a:lnTo>
                  <a:lnTo>
                    <a:pt x="1169670" y="343662"/>
                  </a:lnTo>
                  <a:lnTo>
                    <a:pt x="1168146" y="345948"/>
                  </a:lnTo>
                  <a:lnTo>
                    <a:pt x="1168908" y="348234"/>
                  </a:lnTo>
                  <a:lnTo>
                    <a:pt x="1170432" y="351282"/>
                  </a:lnTo>
                  <a:lnTo>
                    <a:pt x="1172717" y="352044"/>
                  </a:lnTo>
                  <a:lnTo>
                    <a:pt x="1175003" y="351282"/>
                  </a:lnTo>
                  <a:lnTo>
                    <a:pt x="1175765" y="351282"/>
                  </a:lnTo>
                  <a:lnTo>
                    <a:pt x="1178052" y="350520"/>
                  </a:lnTo>
                  <a:lnTo>
                    <a:pt x="1178814" y="347472"/>
                  </a:lnTo>
                  <a:close/>
                </a:path>
                <a:path w="1986914" h="848995">
                  <a:moveTo>
                    <a:pt x="1161288" y="355092"/>
                  </a:moveTo>
                  <a:lnTo>
                    <a:pt x="1159764" y="350520"/>
                  </a:lnTo>
                  <a:lnTo>
                    <a:pt x="1156715" y="348996"/>
                  </a:lnTo>
                  <a:lnTo>
                    <a:pt x="1152144" y="350520"/>
                  </a:lnTo>
                  <a:lnTo>
                    <a:pt x="1150620" y="353568"/>
                  </a:lnTo>
                  <a:lnTo>
                    <a:pt x="1151382" y="355854"/>
                  </a:lnTo>
                  <a:lnTo>
                    <a:pt x="1152905" y="358140"/>
                  </a:lnTo>
                  <a:lnTo>
                    <a:pt x="1155191" y="359664"/>
                  </a:lnTo>
                  <a:lnTo>
                    <a:pt x="1157477" y="358902"/>
                  </a:lnTo>
                  <a:lnTo>
                    <a:pt x="1160526" y="358140"/>
                  </a:lnTo>
                  <a:lnTo>
                    <a:pt x="1161288" y="355092"/>
                  </a:lnTo>
                  <a:close/>
                </a:path>
                <a:path w="1986914" h="848995">
                  <a:moveTo>
                    <a:pt x="1143762" y="362712"/>
                  </a:moveTo>
                  <a:lnTo>
                    <a:pt x="1143000" y="360426"/>
                  </a:lnTo>
                  <a:lnTo>
                    <a:pt x="1142238" y="357378"/>
                  </a:lnTo>
                  <a:lnTo>
                    <a:pt x="1139189" y="356616"/>
                  </a:lnTo>
                  <a:lnTo>
                    <a:pt x="1134617" y="358140"/>
                  </a:lnTo>
                  <a:lnTo>
                    <a:pt x="1133094" y="361188"/>
                  </a:lnTo>
                  <a:lnTo>
                    <a:pt x="1133855" y="363474"/>
                  </a:lnTo>
                  <a:lnTo>
                    <a:pt x="1135379" y="365760"/>
                  </a:lnTo>
                  <a:lnTo>
                    <a:pt x="1137665" y="367284"/>
                  </a:lnTo>
                  <a:lnTo>
                    <a:pt x="1139952" y="366522"/>
                  </a:lnTo>
                  <a:lnTo>
                    <a:pt x="1143000" y="364998"/>
                  </a:lnTo>
                  <a:lnTo>
                    <a:pt x="1143762" y="362712"/>
                  </a:lnTo>
                  <a:close/>
                </a:path>
                <a:path w="1986914" h="848995">
                  <a:moveTo>
                    <a:pt x="1126236" y="370332"/>
                  </a:moveTo>
                  <a:lnTo>
                    <a:pt x="1125474" y="367284"/>
                  </a:lnTo>
                  <a:lnTo>
                    <a:pt x="1124712" y="364998"/>
                  </a:lnTo>
                  <a:lnTo>
                    <a:pt x="1121664" y="363474"/>
                  </a:lnTo>
                  <a:lnTo>
                    <a:pt x="1119377" y="364998"/>
                  </a:lnTo>
                  <a:lnTo>
                    <a:pt x="1117091" y="365760"/>
                  </a:lnTo>
                  <a:lnTo>
                    <a:pt x="1115567" y="368046"/>
                  </a:lnTo>
                  <a:lnTo>
                    <a:pt x="1116329" y="371094"/>
                  </a:lnTo>
                  <a:lnTo>
                    <a:pt x="1117853" y="373380"/>
                  </a:lnTo>
                  <a:lnTo>
                    <a:pt x="1120139" y="374904"/>
                  </a:lnTo>
                  <a:lnTo>
                    <a:pt x="1122426" y="373380"/>
                  </a:lnTo>
                  <a:lnTo>
                    <a:pt x="1125474" y="372618"/>
                  </a:lnTo>
                  <a:lnTo>
                    <a:pt x="1126236" y="370332"/>
                  </a:lnTo>
                  <a:close/>
                </a:path>
                <a:path w="1986914" h="848995">
                  <a:moveTo>
                    <a:pt x="1108710" y="377190"/>
                  </a:moveTo>
                  <a:lnTo>
                    <a:pt x="1107186" y="372618"/>
                  </a:lnTo>
                  <a:lnTo>
                    <a:pt x="1104138" y="371094"/>
                  </a:lnTo>
                  <a:lnTo>
                    <a:pt x="1101852" y="371856"/>
                  </a:lnTo>
                  <a:lnTo>
                    <a:pt x="1099565" y="373380"/>
                  </a:lnTo>
                  <a:lnTo>
                    <a:pt x="1098041" y="375666"/>
                  </a:lnTo>
                  <a:lnTo>
                    <a:pt x="1098803" y="377952"/>
                  </a:lnTo>
                  <a:lnTo>
                    <a:pt x="1100327" y="381000"/>
                  </a:lnTo>
                  <a:lnTo>
                    <a:pt x="1102614" y="381762"/>
                  </a:lnTo>
                  <a:lnTo>
                    <a:pt x="1104900" y="381000"/>
                  </a:lnTo>
                  <a:lnTo>
                    <a:pt x="1107948" y="380238"/>
                  </a:lnTo>
                  <a:lnTo>
                    <a:pt x="1108710" y="377190"/>
                  </a:lnTo>
                  <a:close/>
                </a:path>
                <a:path w="1986914" h="848995">
                  <a:moveTo>
                    <a:pt x="1091184" y="384810"/>
                  </a:moveTo>
                  <a:lnTo>
                    <a:pt x="1089660" y="380238"/>
                  </a:lnTo>
                  <a:lnTo>
                    <a:pt x="1086612" y="378714"/>
                  </a:lnTo>
                  <a:lnTo>
                    <a:pt x="1082039" y="380238"/>
                  </a:lnTo>
                  <a:lnTo>
                    <a:pt x="1080515" y="383286"/>
                  </a:lnTo>
                  <a:lnTo>
                    <a:pt x="1082039" y="387858"/>
                  </a:lnTo>
                  <a:lnTo>
                    <a:pt x="1085088" y="389382"/>
                  </a:lnTo>
                  <a:lnTo>
                    <a:pt x="1087374" y="388620"/>
                  </a:lnTo>
                  <a:lnTo>
                    <a:pt x="1090422" y="387858"/>
                  </a:lnTo>
                  <a:lnTo>
                    <a:pt x="1091184" y="384810"/>
                  </a:lnTo>
                  <a:close/>
                </a:path>
                <a:path w="1986914" h="848995">
                  <a:moveTo>
                    <a:pt x="1073658" y="392430"/>
                  </a:moveTo>
                  <a:lnTo>
                    <a:pt x="1072896" y="390144"/>
                  </a:lnTo>
                  <a:lnTo>
                    <a:pt x="1072134" y="387096"/>
                  </a:lnTo>
                  <a:lnTo>
                    <a:pt x="1069086" y="386334"/>
                  </a:lnTo>
                  <a:lnTo>
                    <a:pt x="1064514" y="387858"/>
                  </a:lnTo>
                  <a:lnTo>
                    <a:pt x="1062989" y="390906"/>
                  </a:lnTo>
                  <a:lnTo>
                    <a:pt x="1064514" y="395478"/>
                  </a:lnTo>
                  <a:lnTo>
                    <a:pt x="1067562" y="397002"/>
                  </a:lnTo>
                  <a:lnTo>
                    <a:pt x="1069848" y="396240"/>
                  </a:lnTo>
                  <a:lnTo>
                    <a:pt x="1072896" y="394716"/>
                  </a:lnTo>
                  <a:lnTo>
                    <a:pt x="1073658" y="392430"/>
                  </a:lnTo>
                  <a:close/>
                </a:path>
                <a:path w="1986914" h="848995">
                  <a:moveTo>
                    <a:pt x="1056132" y="400050"/>
                  </a:moveTo>
                  <a:lnTo>
                    <a:pt x="1055370" y="397002"/>
                  </a:lnTo>
                  <a:lnTo>
                    <a:pt x="1054608" y="394716"/>
                  </a:lnTo>
                  <a:lnTo>
                    <a:pt x="1051560" y="393192"/>
                  </a:lnTo>
                  <a:lnTo>
                    <a:pt x="1049274" y="394716"/>
                  </a:lnTo>
                  <a:lnTo>
                    <a:pt x="1046988" y="395478"/>
                  </a:lnTo>
                  <a:lnTo>
                    <a:pt x="1045463" y="397764"/>
                  </a:lnTo>
                  <a:lnTo>
                    <a:pt x="1046226" y="400812"/>
                  </a:lnTo>
                  <a:lnTo>
                    <a:pt x="1046988" y="403098"/>
                  </a:lnTo>
                  <a:lnTo>
                    <a:pt x="1050036" y="404622"/>
                  </a:lnTo>
                  <a:lnTo>
                    <a:pt x="1052322" y="403098"/>
                  </a:lnTo>
                  <a:lnTo>
                    <a:pt x="1054608" y="402336"/>
                  </a:lnTo>
                  <a:lnTo>
                    <a:pt x="1056132" y="400050"/>
                  </a:lnTo>
                  <a:close/>
                </a:path>
                <a:path w="1986914" h="848995">
                  <a:moveTo>
                    <a:pt x="1038605" y="406908"/>
                  </a:moveTo>
                  <a:lnTo>
                    <a:pt x="1037082" y="402336"/>
                  </a:lnTo>
                  <a:lnTo>
                    <a:pt x="1034034" y="400812"/>
                  </a:lnTo>
                  <a:lnTo>
                    <a:pt x="1031748" y="401574"/>
                  </a:lnTo>
                  <a:lnTo>
                    <a:pt x="1029462" y="403098"/>
                  </a:lnTo>
                  <a:lnTo>
                    <a:pt x="1027938" y="405384"/>
                  </a:lnTo>
                  <a:lnTo>
                    <a:pt x="1028700" y="407670"/>
                  </a:lnTo>
                  <a:lnTo>
                    <a:pt x="1029462" y="410718"/>
                  </a:lnTo>
                  <a:lnTo>
                    <a:pt x="1032510" y="411480"/>
                  </a:lnTo>
                  <a:lnTo>
                    <a:pt x="1037082" y="409956"/>
                  </a:lnTo>
                  <a:lnTo>
                    <a:pt x="1038605" y="406908"/>
                  </a:lnTo>
                  <a:close/>
                </a:path>
                <a:path w="1986914" h="848995">
                  <a:moveTo>
                    <a:pt x="1021079" y="414528"/>
                  </a:moveTo>
                  <a:lnTo>
                    <a:pt x="1019555" y="409956"/>
                  </a:lnTo>
                  <a:lnTo>
                    <a:pt x="1016508" y="408432"/>
                  </a:lnTo>
                  <a:lnTo>
                    <a:pt x="1011936" y="409956"/>
                  </a:lnTo>
                  <a:lnTo>
                    <a:pt x="1010412" y="413004"/>
                  </a:lnTo>
                  <a:lnTo>
                    <a:pt x="1011936" y="417576"/>
                  </a:lnTo>
                  <a:lnTo>
                    <a:pt x="1014984" y="419100"/>
                  </a:lnTo>
                  <a:lnTo>
                    <a:pt x="1019555" y="417576"/>
                  </a:lnTo>
                  <a:lnTo>
                    <a:pt x="1021079" y="414528"/>
                  </a:lnTo>
                  <a:close/>
                </a:path>
                <a:path w="1986914" h="848995">
                  <a:moveTo>
                    <a:pt x="1003553" y="422148"/>
                  </a:moveTo>
                  <a:lnTo>
                    <a:pt x="1002791" y="419862"/>
                  </a:lnTo>
                  <a:lnTo>
                    <a:pt x="1002029" y="416814"/>
                  </a:lnTo>
                  <a:lnTo>
                    <a:pt x="998982" y="416052"/>
                  </a:lnTo>
                  <a:lnTo>
                    <a:pt x="994410" y="417576"/>
                  </a:lnTo>
                  <a:lnTo>
                    <a:pt x="992886" y="420624"/>
                  </a:lnTo>
                  <a:lnTo>
                    <a:pt x="994410" y="425196"/>
                  </a:lnTo>
                  <a:lnTo>
                    <a:pt x="997458" y="426720"/>
                  </a:lnTo>
                  <a:lnTo>
                    <a:pt x="999744" y="425958"/>
                  </a:lnTo>
                  <a:lnTo>
                    <a:pt x="1002029" y="424434"/>
                  </a:lnTo>
                  <a:lnTo>
                    <a:pt x="1003553" y="422148"/>
                  </a:lnTo>
                  <a:close/>
                </a:path>
                <a:path w="1986914" h="848995">
                  <a:moveTo>
                    <a:pt x="986027" y="429006"/>
                  </a:moveTo>
                  <a:lnTo>
                    <a:pt x="984503" y="424434"/>
                  </a:lnTo>
                  <a:lnTo>
                    <a:pt x="981455" y="422910"/>
                  </a:lnTo>
                  <a:lnTo>
                    <a:pt x="979170" y="424434"/>
                  </a:lnTo>
                  <a:lnTo>
                    <a:pt x="976122" y="425196"/>
                  </a:lnTo>
                  <a:lnTo>
                    <a:pt x="975360" y="427482"/>
                  </a:lnTo>
                  <a:lnTo>
                    <a:pt x="976122" y="430530"/>
                  </a:lnTo>
                  <a:lnTo>
                    <a:pt x="976884" y="432816"/>
                  </a:lnTo>
                  <a:lnTo>
                    <a:pt x="979932" y="434340"/>
                  </a:lnTo>
                  <a:lnTo>
                    <a:pt x="982217" y="432816"/>
                  </a:lnTo>
                  <a:lnTo>
                    <a:pt x="984503" y="432054"/>
                  </a:lnTo>
                  <a:lnTo>
                    <a:pt x="986027" y="429006"/>
                  </a:lnTo>
                  <a:close/>
                </a:path>
                <a:path w="1986914" h="848995">
                  <a:moveTo>
                    <a:pt x="968501" y="436626"/>
                  </a:moveTo>
                  <a:lnTo>
                    <a:pt x="966977" y="432054"/>
                  </a:lnTo>
                  <a:lnTo>
                    <a:pt x="963929" y="430530"/>
                  </a:lnTo>
                  <a:lnTo>
                    <a:pt x="961644" y="431292"/>
                  </a:lnTo>
                  <a:lnTo>
                    <a:pt x="958596" y="432816"/>
                  </a:lnTo>
                  <a:lnTo>
                    <a:pt x="957834" y="435102"/>
                  </a:lnTo>
                  <a:lnTo>
                    <a:pt x="958596" y="437388"/>
                  </a:lnTo>
                  <a:lnTo>
                    <a:pt x="959358" y="440436"/>
                  </a:lnTo>
                  <a:lnTo>
                    <a:pt x="962405" y="441198"/>
                  </a:lnTo>
                  <a:lnTo>
                    <a:pt x="966977" y="439674"/>
                  </a:lnTo>
                  <a:lnTo>
                    <a:pt x="968501" y="436626"/>
                  </a:lnTo>
                  <a:close/>
                </a:path>
                <a:path w="1986914" h="848995">
                  <a:moveTo>
                    <a:pt x="950976" y="444246"/>
                  </a:moveTo>
                  <a:lnTo>
                    <a:pt x="950213" y="441960"/>
                  </a:lnTo>
                  <a:lnTo>
                    <a:pt x="948689" y="439674"/>
                  </a:lnTo>
                  <a:lnTo>
                    <a:pt x="946403" y="438150"/>
                  </a:lnTo>
                  <a:lnTo>
                    <a:pt x="944117" y="438912"/>
                  </a:lnTo>
                  <a:lnTo>
                    <a:pt x="941070" y="439674"/>
                  </a:lnTo>
                  <a:lnTo>
                    <a:pt x="940308" y="442722"/>
                  </a:lnTo>
                  <a:lnTo>
                    <a:pt x="941832" y="447294"/>
                  </a:lnTo>
                  <a:lnTo>
                    <a:pt x="944879" y="448818"/>
                  </a:lnTo>
                  <a:lnTo>
                    <a:pt x="949451" y="447294"/>
                  </a:lnTo>
                  <a:lnTo>
                    <a:pt x="950976" y="444246"/>
                  </a:lnTo>
                  <a:close/>
                </a:path>
                <a:path w="1986914" h="848995">
                  <a:moveTo>
                    <a:pt x="933450" y="451866"/>
                  </a:moveTo>
                  <a:lnTo>
                    <a:pt x="932688" y="448818"/>
                  </a:lnTo>
                  <a:lnTo>
                    <a:pt x="931163" y="446532"/>
                  </a:lnTo>
                  <a:lnTo>
                    <a:pt x="928877" y="445770"/>
                  </a:lnTo>
                  <a:lnTo>
                    <a:pt x="926591" y="446532"/>
                  </a:lnTo>
                  <a:lnTo>
                    <a:pt x="923544" y="447294"/>
                  </a:lnTo>
                  <a:lnTo>
                    <a:pt x="922782" y="450342"/>
                  </a:lnTo>
                  <a:lnTo>
                    <a:pt x="924305" y="454914"/>
                  </a:lnTo>
                  <a:lnTo>
                    <a:pt x="927353" y="456438"/>
                  </a:lnTo>
                  <a:lnTo>
                    <a:pt x="929639" y="455676"/>
                  </a:lnTo>
                  <a:lnTo>
                    <a:pt x="931926" y="454152"/>
                  </a:lnTo>
                  <a:lnTo>
                    <a:pt x="933450" y="451866"/>
                  </a:lnTo>
                  <a:close/>
                </a:path>
                <a:path w="1986914" h="848995">
                  <a:moveTo>
                    <a:pt x="915924" y="458724"/>
                  </a:moveTo>
                  <a:lnTo>
                    <a:pt x="915162" y="456438"/>
                  </a:lnTo>
                  <a:lnTo>
                    <a:pt x="913638" y="454152"/>
                  </a:lnTo>
                  <a:lnTo>
                    <a:pt x="911351" y="452628"/>
                  </a:lnTo>
                  <a:lnTo>
                    <a:pt x="909065" y="454152"/>
                  </a:lnTo>
                  <a:lnTo>
                    <a:pt x="906017" y="454914"/>
                  </a:lnTo>
                  <a:lnTo>
                    <a:pt x="905255" y="457200"/>
                  </a:lnTo>
                  <a:lnTo>
                    <a:pt x="906017" y="460248"/>
                  </a:lnTo>
                  <a:lnTo>
                    <a:pt x="906779" y="462534"/>
                  </a:lnTo>
                  <a:lnTo>
                    <a:pt x="909827" y="464058"/>
                  </a:lnTo>
                  <a:lnTo>
                    <a:pt x="912113" y="462534"/>
                  </a:lnTo>
                  <a:lnTo>
                    <a:pt x="914400" y="461772"/>
                  </a:lnTo>
                  <a:lnTo>
                    <a:pt x="915924" y="458724"/>
                  </a:lnTo>
                  <a:close/>
                </a:path>
                <a:path w="1986914" h="848995">
                  <a:moveTo>
                    <a:pt x="898398" y="466344"/>
                  </a:moveTo>
                  <a:lnTo>
                    <a:pt x="897636" y="464058"/>
                  </a:lnTo>
                  <a:lnTo>
                    <a:pt x="896112" y="461772"/>
                  </a:lnTo>
                  <a:lnTo>
                    <a:pt x="893826" y="460248"/>
                  </a:lnTo>
                  <a:lnTo>
                    <a:pt x="891539" y="461010"/>
                  </a:lnTo>
                  <a:lnTo>
                    <a:pt x="888491" y="462534"/>
                  </a:lnTo>
                  <a:lnTo>
                    <a:pt x="887729" y="464820"/>
                  </a:lnTo>
                  <a:lnTo>
                    <a:pt x="888491" y="467106"/>
                  </a:lnTo>
                  <a:lnTo>
                    <a:pt x="889253" y="470154"/>
                  </a:lnTo>
                  <a:lnTo>
                    <a:pt x="892301" y="470916"/>
                  </a:lnTo>
                  <a:lnTo>
                    <a:pt x="896874" y="469392"/>
                  </a:lnTo>
                  <a:lnTo>
                    <a:pt x="898398" y="466344"/>
                  </a:lnTo>
                  <a:close/>
                </a:path>
                <a:path w="1986914" h="848995">
                  <a:moveTo>
                    <a:pt x="880872" y="473964"/>
                  </a:moveTo>
                  <a:lnTo>
                    <a:pt x="880110" y="471678"/>
                  </a:lnTo>
                  <a:lnTo>
                    <a:pt x="878586" y="469392"/>
                  </a:lnTo>
                  <a:lnTo>
                    <a:pt x="876300" y="467868"/>
                  </a:lnTo>
                  <a:lnTo>
                    <a:pt x="874013" y="468630"/>
                  </a:lnTo>
                  <a:lnTo>
                    <a:pt x="873251" y="468630"/>
                  </a:lnTo>
                  <a:lnTo>
                    <a:pt x="870965" y="469392"/>
                  </a:lnTo>
                  <a:lnTo>
                    <a:pt x="870203" y="472440"/>
                  </a:lnTo>
                  <a:lnTo>
                    <a:pt x="871727" y="477012"/>
                  </a:lnTo>
                  <a:lnTo>
                    <a:pt x="874776" y="478536"/>
                  </a:lnTo>
                  <a:lnTo>
                    <a:pt x="879348" y="477012"/>
                  </a:lnTo>
                  <a:lnTo>
                    <a:pt x="880872" y="473964"/>
                  </a:lnTo>
                  <a:close/>
                </a:path>
                <a:path w="1986914" h="848995">
                  <a:moveTo>
                    <a:pt x="863346" y="481584"/>
                  </a:moveTo>
                  <a:lnTo>
                    <a:pt x="862584" y="478536"/>
                  </a:lnTo>
                  <a:lnTo>
                    <a:pt x="861060" y="476250"/>
                  </a:lnTo>
                  <a:lnTo>
                    <a:pt x="858774" y="475488"/>
                  </a:lnTo>
                  <a:lnTo>
                    <a:pt x="855726" y="476250"/>
                  </a:lnTo>
                  <a:lnTo>
                    <a:pt x="853439" y="477012"/>
                  </a:lnTo>
                  <a:lnTo>
                    <a:pt x="852677" y="480060"/>
                  </a:lnTo>
                  <a:lnTo>
                    <a:pt x="854201" y="484632"/>
                  </a:lnTo>
                  <a:lnTo>
                    <a:pt x="857250" y="486156"/>
                  </a:lnTo>
                  <a:lnTo>
                    <a:pt x="859536" y="485394"/>
                  </a:lnTo>
                  <a:lnTo>
                    <a:pt x="861822" y="483870"/>
                  </a:lnTo>
                  <a:lnTo>
                    <a:pt x="863346" y="481584"/>
                  </a:lnTo>
                  <a:close/>
                </a:path>
                <a:path w="1986914" h="848995">
                  <a:moveTo>
                    <a:pt x="845820" y="488442"/>
                  </a:moveTo>
                  <a:lnTo>
                    <a:pt x="844296" y="486156"/>
                  </a:lnTo>
                  <a:lnTo>
                    <a:pt x="843534" y="483870"/>
                  </a:lnTo>
                  <a:lnTo>
                    <a:pt x="841248" y="482346"/>
                  </a:lnTo>
                  <a:lnTo>
                    <a:pt x="838200" y="483870"/>
                  </a:lnTo>
                  <a:lnTo>
                    <a:pt x="835913" y="484632"/>
                  </a:lnTo>
                  <a:lnTo>
                    <a:pt x="835151" y="486918"/>
                  </a:lnTo>
                  <a:lnTo>
                    <a:pt x="835913" y="489966"/>
                  </a:lnTo>
                  <a:lnTo>
                    <a:pt x="836676" y="492252"/>
                  </a:lnTo>
                  <a:lnTo>
                    <a:pt x="839724" y="493014"/>
                  </a:lnTo>
                  <a:lnTo>
                    <a:pt x="844296" y="491490"/>
                  </a:lnTo>
                  <a:lnTo>
                    <a:pt x="845820" y="488442"/>
                  </a:lnTo>
                  <a:close/>
                </a:path>
                <a:path w="1986914" h="848995">
                  <a:moveTo>
                    <a:pt x="828294" y="496062"/>
                  </a:moveTo>
                  <a:lnTo>
                    <a:pt x="826770" y="493776"/>
                  </a:lnTo>
                  <a:lnTo>
                    <a:pt x="826008" y="491490"/>
                  </a:lnTo>
                  <a:lnTo>
                    <a:pt x="823722" y="489966"/>
                  </a:lnTo>
                  <a:lnTo>
                    <a:pt x="820674" y="490728"/>
                  </a:lnTo>
                  <a:lnTo>
                    <a:pt x="818388" y="492252"/>
                  </a:lnTo>
                  <a:lnTo>
                    <a:pt x="817626" y="494538"/>
                  </a:lnTo>
                  <a:lnTo>
                    <a:pt x="818388" y="496824"/>
                  </a:lnTo>
                  <a:lnTo>
                    <a:pt x="819150" y="499872"/>
                  </a:lnTo>
                  <a:lnTo>
                    <a:pt x="822198" y="500634"/>
                  </a:lnTo>
                  <a:lnTo>
                    <a:pt x="826770" y="499110"/>
                  </a:lnTo>
                  <a:lnTo>
                    <a:pt x="828294" y="496062"/>
                  </a:lnTo>
                  <a:close/>
                </a:path>
                <a:path w="1986914" h="848995">
                  <a:moveTo>
                    <a:pt x="810767" y="503682"/>
                  </a:moveTo>
                  <a:lnTo>
                    <a:pt x="809244" y="501396"/>
                  </a:lnTo>
                  <a:lnTo>
                    <a:pt x="808482" y="498348"/>
                  </a:lnTo>
                  <a:lnTo>
                    <a:pt x="806196" y="497586"/>
                  </a:lnTo>
                  <a:lnTo>
                    <a:pt x="803148" y="498348"/>
                  </a:lnTo>
                  <a:lnTo>
                    <a:pt x="800862" y="499110"/>
                  </a:lnTo>
                  <a:lnTo>
                    <a:pt x="799338" y="502158"/>
                  </a:lnTo>
                  <a:lnTo>
                    <a:pt x="800862" y="504444"/>
                  </a:lnTo>
                  <a:lnTo>
                    <a:pt x="801624" y="506730"/>
                  </a:lnTo>
                  <a:lnTo>
                    <a:pt x="804672" y="508254"/>
                  </a:lnTo>
                  <a:lnTo>
                    <a:pt x="809244" y="506730"/>
                  </a:lnTo>
                  <a:lnTo>
                    <a:pt x="810767" y="503682"/>
                  </a:lnTo>
                  <a:close/>
                </a:path>
                <a:path w="1986914" h="848995">
                  <a:moveTo>
                    <a:pt x="793241" y="511302"/>
                  </a:moveTo>
                  <a:lnTo>
                    <a:pt x="791717" y="508254"/>
                  </a:lnTo>
                  <a:lnTo>
                    <a:pt x="790955" y="505968"/>
                  </a:lnTo>
                  <a:lnTo>
                    <a:pt x="788670" y="505206"/>
                  </a:lnTo>
                  <a:lnTo>
                    <a:pt x="785622" y="505968"/>
                  </a:lnTo>
                  <a:lnTo>
                    <a:pt x="783336" y="506730"/>
                  </a:lnTo>
                  <a:lnTo>
                    <a:pt x="781812" y="509778"/>
                  </a:lnTo>
                  <a:lnTo>
                    <a:pt x="783336" y="512064"/>
                  </a:lnTo>
                  <a:lnTo>
                    <a:pt x="784098" y="514350"/>
                  </a:lnTo>
                  <a:lnTo>
                    <a:pt x="786384" y="515874"/>
                  </a:lnTo>
                  <a:lnTo>
                    <a:pt x="789432" y="515112"/>
                  </a:lnTo>
                  <a:lnTo>
                    <a:pt x="791717" y="513588"/>
                  </a:lnTo>
                  <a:lnTo>
                    <a:pt x="793241" y="511302"/>
                  </a:lnTo>
                  <a:close/>
                </a:path>
                <a:path w="1986914" h="848995">
                  <a:moveTo>
                    <a:pt x="775715" y="518160"/>
                  </a:moveTo>
                  <a:lnTo>
                    <a:pt x="774191" y="515874"/>
                  </a:lnTo>
                  <a:lnTo>
                    <a:pt x="773429" y="513588"/>
                  </a:lnTo>
                  <a:lnTo>
                    <a:pt x="771144" y="512064"/>
                  </a:lnTo>
                  <a:lnTo>
                    <a:pt x="768096" y="513588"/>
                  </a:lnTo>
                  <a:lnTo>
                    <a:pt x="765810" y="514350"/>
                  </a:lnTo>
                  <a:lnTo>
                    <a:pt x="764286" y="516636"/>
                  </a:lnTo>
                  <a:lnTo>
                    <a:pt x="765810" y="519684"/>
                  </a:lnTo>
                  <a:lnTo>
                    <a:pt x="766572" y="521970"/>
                  </a:lnTo>
                  <a:lnTo>
                    <a:pt x="768858" y="522732"/>
                  </a:lnTo>
                  <a:lnTo>
                    <a:pt x="771905" y="521970"/>
                  </a:lnTo>
                  <a:lnTo>
                    <a:pt x="774191" y="521208"/>
                  </a:lnTo>
                  <a:lnTo>
                    <a:pt x="775715" y="518160"/>
                  </a:lnTo>
                  <a:close/>
                </a:path>
                <a:path w="1986914" h="848995">
                  <a:moveTo>
                    <a:pt x="758189" y="525780"/>
                  </a:moveTo>
                  <a:lnTo>
                    <a:pt x="756665" y="523494"/>
                  </a:lnTo>
                  <a:lnTo>
                    <a:pt x="755903" y="521208"/>
                  </a:lnTo>
                  <a:lnTo>
                    <a:pt x="752855" y="519684"/>
                  </a:lnTo>
                  <a:lnTo>
                    <a:pt x="750570" y="520446"/>
                  </a:lnTo>
                  <a:lnTo>
                    <a:pt x="748284" y="521970"/>
                  </a:lnTo>
                  <a:lnTo>
                    <a:pt x="746760" y="524256"/>
                  </a:lnTo>
                  <a:lnTo>
                    <a:pt x="748284" y="526542"/>
                  </a:lnTo>
                  <a:lnTo>
                    <a:pt x="749046" y="529590"/>
                  </a:lnTo>
                  <a:lnTo>
                    <a:pt x="751332" y="530352"/>
                  </a:lnTo>
                  <a:lnTo>
                    <a:pt x="754379" y="529590"/>
                  </a:lnTo>
                  <a:lnTo>
                    <a:pt x="756665" y="528828"/>
                  </a:lnTo>
                  <a:lnTo>
                    <a:pt x="758189" y="525780"/>
                  </a:lnTo>
                  <a:close/>
                </a:path>
                <a:path w="1986914" h="848995">
                  <a:moveTo>
                    <a:pt x="739901" y="533400"/>
                  </a:moveTo>
                  <a:lnTo>
                    <a:pt x="739139" y="531114"/>
                  </a:lnTo>
                  <a:lnTo>
                    <a:pt x="738377" y="528066"/>
                  </a:lnTo>
                  <a:lnTo>
                    <a:pt x="735329" y="527304"/>
                  </a:lnTo>
                  <a:lnTo>
                    <a:pt x="730758" y="528828"/>
                  </a:lnTo>
                  <a:lnTo>
                    <a:pt x="729234" y="531876"/>
                  </a:lnTo>
                  <a:lnTo>
                    <a:pt x="730758" y="534162"/>
                  </a:lnTo>
                  <a:lnTo>
                    <a:pt x="731520" y="536448"/>
                  </a:lnTo>
                  <a:lnTo>
                    <a:pt x="733805" y="537972"/>
                  </a:lnTo>
                  <a:lnTo>
                    <a:pt x="736853" y="537210"/>
                  </a:lnTo>
                  <a:lnTo>
                    <a:pt x="739139" y="536448"/>
                  </a:lnTo>
                  <a:lnTo>
                    <a:pt x="739901" y="533400"/>
                  </a:lnTo>
                  <a:close/>
                </a:path>
                <a:path w="1986914" h="848995">
                  <a:moveTo>
                    <a:pt x="722376" y="541020"/>
                  </a:moveTo>
                  <a:lnTo>
                    <a:pt x="721613" y="537972"/>
                  </a:lnTo>
                  <a:lnTo>
                    <a:pt x="720851" y="535686"/>
                  </a:lnTo>
                  <a:lnTo>
                    <a:pt x="717803" y="534924"/>
                  </a:lnTo>
                  <a:lnTo>
                    <a:pt x="713232" y="536448"/>
                  </a:lnTo>
                  <a:lnTo>
                    <a:pt x="711708" y="539496"/>
                  </a:lnTo>
                  <a:lnTo>
                    <a:pt x="713232" y="541782"/>
                  </a:lnTo>
                  <a:lnTo>
                    <a:pt x="713994" y="544068"/>
                  </a:lnTo>
                  <a:lnTo>
                    <a:pt x="716279" y="545592"/>
                  </a:lnTo>
                  <a:lnTo>
                    <a:pt x="719327" y="544830"/>
                  </a:lnTo>
                  <a:lnTo>
                    <a:pt x="719327" y="544068"/>
                  </a:lnTo>
                  <a:lnTo>
                    <a:pt x="721613" y="543306"/>
                  </a:lnTo>
                  <a:lnTo>
                    <a:pt x="722376" y="541020"/>
                  </a:lnTo>
                  <a:close/>
                </a:path>
                <a:path w="1986914" h="848995">
                  <a:moveTo>
                    <a:pt x="704850" y="547878"/>
                  </a:moveTo>
                  <a:lnTo>
                    <a:pt x="703326" y="543306"/>
                  </a:lnTo>
                  <a:lnTo>
                    <a:pt x="700277" y="541782"/>
                  </a:lnTo>
                  <a:lnTo>
                    <a:pt x="697991" y="543306"/>
                  </a:lnTo>
                  <a:lnTo>
                    <a:pt x="695705" y="544068"/>
                  </a:lnTo>
                  <a:lnTo>
                    <a:pt x="694182" y="546354"/>
                  </a:lnTo>
                  <a:lnTo>
                    <a:pt x="694944" y="549402"/>
                  </a:lnTo>
                  <a:lnTo>
                    <a:pt x="696467" y="551688"/>
                  </a:lnTo>
                  <a:lnTo>
                    <a:pt x="698753" y="552450"/>
                  </a:lnTo>
                  <a:lnTo>
                    <a:pt x="701801" y="551688"/>
                  </a:lnTo>
                  <a:lnTo>
                    <a:pt x="704088" y="550926"/>
                  </a:lnTo>
                  <a:lnTo>
                    <a:pt x="704850" y="547878"/>
                  </a:lnTo>
                  <a:close/>
                </a:path>
                <a:path w="1986914" h="848995">
                  <a:moveTo>
                    <a:pt x="687324" y="555498"/>
                  </a:moveTo>
                  <a:lnTo>
                    <a:pt x="685800" y="550926"/>
                  </a:lnTo>
                  <a:lnTo>
                    <a:pt x="682751" y="549402"/>
                  </a:lnTo>
                  <a:lnTo>
                    <a:pt x="680465" y="550164"/>
                  </a:lnTo>
                  <a:lnTo>
                    <a:pt x="678179" y="551688"/>
                  </a:lnTo>
                  <a:lnTo>
                    <a:pt x="676655" y="553974"/>
                  </a:lnTo>
                  <a:lnTo>
                    <a:pt x="677417" y="556260"/>
                  </a:lnTo>
                  <a:lnTo>
                    <a:pt x="678941" y="559308"/>
                  </a:lnTo>
                  <a:lnTo>
                    <a:pt x="681227" y="560070"/>
                  </a:lnTo>
                  <a:lnTo>
                    <a:pt x="683513" y="559308"/>
                  </a:lnTo>
                  <a:lnTo>
                    <a:pt x="684276" y="559308"/>
                  </a:lnTo>
                  <a:lnTo>
                    <a:pt x="686562" y="558546"/>
                  </a:lnTo>
                  <a:lnTo>
                    <a:pt x="687324" y="555498"/>
                  </a:lnTo>
                  <a:close/>
                </a:path>
                <a:path w="1986914" h="848995">
                  <a:moveTo>
                    <a:pt x="669798" y="563118"/>
                  </a:moveTo>
                  <a:lnTo>
                    <a:pt x="669036" y="560832"/>
                  </a:lnTo>
                  <a:lnTo>
                    <a:pt x="668274" y="557784"/>
                  </a:lnTo>
                  <a:lnTo>
                    <a:pt x="665226" y="557022"/>
                  </a:lnTo>
                  <a:lnTo>
                    <a:pt x="660653" y="558546"/>
                  </a:lnTo>
                  <a:lnTo>
                    <a:pt x="659129" y="561594"/>
                  </a:lnTo>
                  <a:lnTo>
                    <a:pt x="659891" y="563880"/>
                  </a:lnTo>
                  <a:lnTo>
                    <a:pt x="661415" y="566166"/>
                  </a:lnTo>
                  <a:lnTo>
                    <a:pt x="663701" y="567690"/>
                  </a:lnTo>
                  <a:lnTo>
                    <a:pt x="665988" y="566928"/>
                  </a:lnTo>
                  <a:lnTo>
                    <a:pt x="669036" y="566166"/>
                  </a:lnTo>
                  <a:lnTo>
                    <a:pt x="669798" y="563118"/>
                  </a:lnTo>
                  <a:close/>
                </a:path>
                <a:path w="1986914" h="848995">
                  <a:moveTo>
                    <a:pt x="652272" y="570738"/>
                  </a:moveTo>
                  <a:lnTo>
                    <a:pt x="651510" y="567690"/>
                  </a:lnTo>
                  <a:lnTo>
                    <a:pt x="650748" y="565404"/>
                  </a:lnTo>
                  <a:lnTo>
                    <a:pt x="647700" y="564642"/>
                  </a:lnTo>
                  <a:lnTo>
                    <a:pt x="643127" y="566166"/>
                  </a:lnTo>
                  <a:lnTo>
                    <a:pt x="641603" y="569214"/>
                  </a:lnTo>
                  <a:lnTo>
                    <a:pt x="642365" y="571500"/>
                  </a:lnTo>
                  <a:lnTo>
                    <a:pt x="643889" y="573786"/>
                  </a:lnTo>
                  <a:lnTo>
                    <a:pt x="646176" y="575310"/>
                  </a:lnTo>
                  <a:lnTo>
                    <a:pt x="648462" y="573786"/>
                  </a:lnTo>
                  <a:lnTo>
                    <a:pt x="651510" y="573024"/>
                  </a:lnTo>
                  <a:lnTo>
                    <a:pt x="652272" y="570738"/>
                  </a:lnTo>
                  <a:close/>
                </a:path>
                <a:path w="1986914" h="848995">
                  <a:moveTo>
                    <a:pt x="634746" y="577596"/>
                  </a:moveTo>
                  <a:lnTo>
                    <a:pt x="633222" y="573024"/>
                  </a:lnTo>
                  <a:lnTo>
                    <a:pt x="630174" y="571500"/>
                  </a:lnTo>
                  <a:lnTo>
                    <a:pt x="627888" y="573024"/>
                  </a:lnTo>
                  <a:lnTo>
                    <a:pt x="625601" y="573786"/>
                  </a:lnTo>
                  <a:lnTo>
                    <a:pt x="624077" y="576072"/>
                  </a:lnTo>
                  <a:lnTo>
                    <a:pt x="624839" y="579120"/>
                  </a:lnTo>
                  <a:lnTo>
                    <a:pt x="626363" y="581406"/>
                  </a:lnTo>
                  <a:lnTo>
                    <a:pt x="628650" y="582168"/>
                  </a:lnTo>
                  <a:lnTo>
                    <a:pt x="630936" y="581406"/>
                  </a:lnTo>
                  <a:lnTo>
                    <a:pt x="633984" y="580644"/>
                  </a:lnTo>
                  <a:lnTo>
                    <a:pt x="634746" y="577596"/>
                  </a:lnTo>
                  <a:close/>
                </a:path>
                <a:path w="1986914" h="848995">
                  <a:moveTo>
                    <a:pt x="617220" y="585216"/>
                  </a:moveTo>
                  <a:lnTo>
                    <a:pt x="615696" y="580644"/>
                  </a:lnTo>
                  <a:lnTo>
                    <a:pt x="612648" y="579120"/>
                  </a:lnTo>
                  <a:lnTo>
                    <a:pt x="608076" y="580644"/>
                  </a:lnTo>
                  <a:lnTo>
                    <a:pt x="606551" y="583692"/>
                  </a:lnTo>
                  <a:lnTo>
                    <a:pt x="607313" y="585978"/>
                  </a:lnTo>
                  <a:lnTo>
                    <a:pt x="608838" y="589026"/>
                  </a:lnTo>
                  <a:lnTo>
                    <a:pt x="611124" y="589788"/>
                  </a:lnTo>
                  <a:lnTo>
                    <a:pt x="613410" y="589026"/>
                  </a:lnTo>
                  <a:lnTo>
                    <a:pt x="616458" y="588264"/>
                  </a:lnTo>
                  <a:lnTo>
                    <a:pt x="617220" y="585216"/>
                  </a:lnTo>
                  <a:close/>
                </a:path>
                <a:path w="1986914" h="848995">
                  <a:moveTo>
                    <a:pt x="599694" y="592836"/>
                  </a:moveTo>
                  <a:lnTo>
                    <a:pt x="598932" y="590550"/>
                  </a:lnTo>
                  <a:lnTo>
                    <a:pt x="598170" y="587502"/>
                  </a:lnTo>
                  <a:lnTo>
                    <a:pt x="595122" y="586740"/>
                  </a:lnTo>
                  <a:lnTo>
                    <a:pt x="590550" y="588264"/>
                  </a:lnTo>
                  <a:lnTo>
                    <a:pt x="589026" y="591312"/>
                  </a:lnTo>
                  <a:lnTo>
                    <a:pt x="590550" y="595884"/>
                  </a:lnTo>
                  <a:lnTo>
                    <a:pt x="593598" y="597408"/>
                  </a:lnTo>
                  <a:lnTo>
                    <a:pt x="595884" y="596646"/>
                  </a:lnTo>
                  <a:lnTo>
                    <a:pt x="598932" y="595884"/>
                  </a:lnTo>
                  <a:lnTo>
                    <a:pt x="599694" y="592836"/>
                  </a:lnTo>
                  <a:close/>
                </a:path>
                <a:path w="1986914" h="848995">
                  <a:moveTo>
                    <a:pt x="582167" y="600456"/>
                  </a:moveTo>
                  <a:lnTo>
                    <a:pt x="581405" y="597408"/>
                  </a:lnTo>
                  <a:lnTo>
                    <a:pt x="580644" y="595122"/>
                  </a:lnTo>
                  <a:lnTo>
                    <a:pt x="577596" y="594360"/>
                  </a:lnTo>
                  <a:lnTo>
                    <a:pt x="573024" y="595884"/>
                  </a:lnTo>
                  <a:lnTo>
                    <a:pt x="571500" y="598932"/>
                  </a:lnTo>
                  <a:lnTo>
                    <a:pt x="573024" y="603504"/>
                  </a:lnTo>
                  <a:lnTo>
                    <a:pt x="576072" y="605028"/>
                  </a:lnTo>
                  <a:lnTo>
                    <a:pt x="578358" y="603504"/>
                  </a:lnTo>
                  <a:lnTo>
                    <a:pt x="581405" y="602742"/>
                  </a:lnTo>
                  <a:lnTo>
                    <a:pt x="582167" y="600456"/>
                  </a:lnTo>
                  <a:close/>
                </a:path>
                <a:path w="1986914" h="848995">
                  <a:moveTo>
                    <a:pt x="564641" y="607314"/>
                  </a:moveTo>
                  <a:lnTo>
                    <a:pt x="563117" y="602742"/>
                  </a:lnTo>
                  <a:lnTo>
                    <a:pt x="560070" y="601218"/>
                  </a:lnTo>
                  <a:lnTo>
                    <a:pt x="557784" y="602742"/>
                  </a:lnTo>
                  <a:lnTo>
                    <a:pt x="555498" y="603504"/>
                  </a:lnTo>
                  <a:lnTo>
                    <a:pt x="553974" y="605790"/>
                  </a:lnTo>
                  <a:lnTo>
                    <a:pt x="554736" y="608838"/>
                  </a:lnTo>
                  <a:lnTo>
                    <a:pt x="555498" y="611124"/>
                  </a:lnTo>
                  <a:lnTo>
                    <a:pt x="558546" y="611886"/>
                  </a:lnTo>
                  <a:lnTo>
                    <a:pt x="563117" y="610362"/>
                  </a:lnTo>
                  <a:lnTo>
                    <a:pt x="564641" y="607314"/>
                  </a:lnTo>
                  <a:close/>
                </a:path>
                <a:path w="1986914" h="848995">
                  <a:moveTo>
                    <a:pt x="547115" y="614934"/>
                  </a:moveTo>
                  <a:lnTo>
                    <a:pt x="545591" y="610362"/>
                  </a:lnTo>
                  <a:lnTo>
                    <a:pt x="542544" y="608838"/>
                  </a:lnTo>
                  <a:lnTo>
                    <a:pt x="537972" y="610362"/>
                  </a:lnTo>
                  <a:lnTo>
                    <a:pt x="536448" y="613410"/>
                  </a:lnTo>
                  <a:lnTo>
                    <a:pt x="537210" y="615696"/>
                  </a:lnTo>
                  <a:lnTo>
                    <a:pt x="537972" y="618744"/>
                  </a:lnTo>
                  <a:lnTo>
                    <a:pt x="541020" y="619506"/>
                  </a:lnTo>
                  <a:lnTo>
                    <a:pt x="545591" y="617982"/>
                  </a:lnTo>
                  <a:lnTo>
                    <a:pt x="547115" y="614934"/>
                  </a:lnTo>
                  <a:close/>
                </a:path>
                <a:path w="1986914" h="848995">
                  <a:moveTo>
                    <a:pt x="529589" y="622554"/>
                  </a:moveTo>
                  <a:lnTo>
                    <a:pt x="528827" y="620268"/>
                  </a:lnTo>
                  <a:lnTo>
                    <a:pt x="528065" y="617220"/>
                  </a:lnTo>
                  <a:lnTo>
                    <a:pt x="525017" y="616458"/>
                  </a:lnTo>
                  <a:lnTo>
                    <a:pt x="520446" y="617982"/>
                  </a:lnTo>
                  <a:lnTo>
                    <a:pt x="518922" y="621030"/>
                  </a:lnTo>
                  <a:lnTo>
                    <a:pt x="520446" y="625602"/>
                  </a:lnTo>
                  <a:lnTo>
                    <a:pt x="523494" y="627126"/>
                  </a:lnTo>
                  <a:lnTo>
                    <a:pt x="525779" y="626364"/>
                  </a:lnTo>
                  <a:lnTo>
                    <a:pt x="528065" y="624840"/>
                  </a:lnTo>
                  <a:lnTo>
                    <a:pt x="529589" y="622554"/>
                  </a:lnTo>
                  <a:close/>
                </a:path>
                <a:path w="1986914" h="848995">
                  <a:moveTo>
                    <a:pt x="512063" y="630174"/>
                  </a:moveTo>
                  <a:lnTo>
                    <a:pt x="511301" y="627126"/>
                  </a:lnTo>
                  <a:lnTo>
                    <a:pt x="510539" y="624840"/>
                  </a:lnTo>
                  <a:lnTo>
                    <a:pt x="507491" y="624078"/>
                  </a:lnTo>
                  <a:lnTo>
                    <a:pt x="502920" y="625602"/>
                  </a:lnTo>
                  <a:lnTo>
                    <a:pt x="501396" y="628650"/>
                  </a:lnTo>
                  <a:lnTo>
                    <a:pt x="502920" y="633222"/>
                  </a:lnTo>
                  <a:lnTo>
                    <a:pt x="505967" y="634746"/>
                  </a:lnTo>
                  <a:lnTo>
                    <a:pt x="508253" y="633222"/>
                  </a:lnTo>
                  <a:lnTo>
                    <a:pt x="510539" y="632460"/>
                  </a:lnTo>
                  <a:lnTo>
                    <a:pt x="512063" y="630174"/>
                  </a:lnTo>
                  <a:close/>
                </a:path>
                <a:path w="1986914" h="848995">
                  <a:moveTo>
                    <a:pt x="494538" y="637032"/>
                  </a:moveTo>
                  <a:lnTo>
                    <a:pt x="493013" y="632460"/>
                  </a:lnTo>
                  <a:lnTo>
                    <a:pt x="489965" y="630936"/>
                  </a:lnTo>
                  <a:lnTo>
                    <a:pt x="487679" y="631698"/>
                  </a:lnTo>
                  <a:lnTo>
                    <a:pt x="484632" y="633222"/>
                  </a:lnTo>
                  <a:lnTo>
                    <a:pt x="483870" y="635508"/>
                  </a:lnTo>
                  <a:lnTo>
                    <a:pt x="484632" y="638556"/>
                  </a:lnTo>
                  <a:lnTo>
                    <a:pt x="485394" y="640842"/>
                  </a:lnTo>
                  <a:lnTo>
                    <a:pt x="488441" y="641604"/>
                  </a:lnTo>
                  <a:lnTo>
                    <a:pt x="493013" y="640080"/>
                  </a:lnTo>
                  <a:lnTo>
                    <a:pt x="494538" y="637032"/>
                  </a:lnTo>
                  <a:close/>
                </a:path>
                <a:path w="1986914" h="848995">
                  <a:moveTo>
                    <a:pt x="477012" y="644652"/>
                  </a:moveTo>
                  <a:lnTo>
                    <a:pt x="475488" y="640080"/>
                  </a:lnTo>
                  <a:lnTo>
                    <a:pt x="472439" y="638556"/>
                  </a:lnTo>
                  <a:lnTo>
                    <a:pt x="470153" y="639318"/>
                  </a:lnTo>
                  <a:lnTo>
                    <a:pt x="467105" y="640080"/>
                  </a:lnTo>
                  <a:lnTo>
                    <a:pt x="466344" y="643128"/>
                  </a:lnTo>
                  <a:lnTo>
                    <a:pt x="467105" y="645414"/>
                  </a:lnTo>
                  <a:lnTo>
                    <a:pt x="467867" y="648462"/>
                  </a:lnTo>
                  <a:lnTo>
                    <a:pt x="470915" y="649224"/>
                  </a:lnTo>
                  <a:lnTo>
                    <a:pt x="475488" y="647700"/>
                  </a:lnTo>
                  <a:lnTo>
                    <a:pt x="477012" y="644652"/>
                  </a:lnTo>
                  <a:close/>
                </a:path>
                <a:path w="1986914" h="848995">
                  <a:moveTo>
                    <a:pt x="459486" y="652272"/>
                  </a:moveTo>
                  <a:lnTo>
                    <a:pt x="458724" y="649986"/>
                  </a:lnTo>
                  <a:lnTo>
                    <a:pt x="457200" y="646938"/>
                  </a:lnTo>
                  <a:lnTo>
                    <a:pt x="454913" y="646176"/>
                  </a:lnTo>
                  <a:lnTo>
                    <a:pt x="452627" y="646938"/>
                  </a:lnTo>
                  <a:lnTo>
                    <a:pt x="449579" y="647700"/>
                  </a:lnTo>
                  <a:lnTo>
                    <a:pt x="448817" y="650748"/>
                  </a:lnTo>
                  <a:lnTo>
                    <a:pt x="450341" y="655320"/>
                  </a:lnTo>
                  <a:lnTo>
                    <a:pt x="453389" y="656844"/>
                  </a:lnTo>
                  <a:lnTo>
                    <a:pt x="455675" y="656082"/>
                  </a:lnTo>
                  <a:lnTo>
                    <a:pt x="457962" y="654558"/>
                  </a:lnTo>
                  <a:lnTo>
                    <a:pt x="459486" y="652272"/>
                  </a:lnTo>
                  <a:close/>
                </a:path>
                <a:path w="1986914" h="848995">
                  <a:moveTo>
                    <a:pt x="441960" y="659892"/>
                  </a:moveTo>
                  <a:lnTo>
                    <a:pt x="441198" y="656844"/>
                  </a:lnTo>
                  <a:lnTo>
                    <a:pt x="439674" y="654558"/>
                  </a:lnTo>
                  <a:lnTo>
                    <a:pt x="437388" y="653796"/>
                  </a:lnTo>
                  <a:lnTo>
                    <a:pt x="435101" y="654558"/>
                  </a:lnTo>
                  <a:lnTo>
                    <a:pt x="432053" y="655320"/>
                  </a:lnTo>
                  <a:lnTo>
                    <a:pt x="431291" y="658368"/>
                  </a:lnTo>
                  <a:lnTo>
                    <a:pt x="432815" y="662940"/>
                  </a:lnTo>
                  <a:lnTo>
                    <a:pt x="435863" y="664464"/>
                  </a:lnTo>
                  <a:lnTo>
                    <a:pt x="438150" y="662940"/>
                  </a:lnTo>
                  <a:lnTo>
                    <a:pt x="440436" y="662178"/>
                  </a:lnTo>
                  <a:lnTo>
                    <a:pt x="441960" y="659892"/>
                  </a:lnTo>
                  <a:close/>
                </a:path>
                <a:path w="1986914" h="848995">
                  <a:moveTo>
                    <a:pt x="424434" y="666750"/>
                  </a:moveTo>
                  <a:lnTo>
                    <a:pt x="423672" y="664464"/>
                  </a:lnTo>
                  <a:lnTo>
                    <a:pt x="422148" y="662178"/>
                  </a:lnTo>
                  <a:lnTo>
                    <a:pt x="419862" y="660654"/>
                  </a:lnTo>
                  <a:lnTo>
                    <a:pt x="417575" y="661416"/>
                  </a:lnTo>
                  <a:lnTo>
                    <a:pt x="414527" y="662940"/>
                  </a:lnTo>
                  <a:lnTo>
                    <a:pt x="413765" y="665226"/>
                  </a:lnTo>
                  <a:lnTo>
                    <a:pt x="414527" y="668274"/>
                  </a:lnTo>
                  <a:lnTo>
                    <a:pt x="415289" y="670560"/>
                  </a:lnTo>
                  <a:lnTo>
                    <a:pt x="418338" y="671322"/>
                  </a:lnTo>
                  <a:lnTo>
                    <a:pt x="422910" y="669798"/>
                  </a:lnTo>
                  <a:lnTo>
                    <a:pt x="424434" y="666750"/>
                  </a:lnTo>
                  <a:close/>
                </a:path>
                <a:path w="1986914" h="848995">
                  <a:moveTo>
                    <a:pt x="406908" y="674370"/>
                  </a:moveTo>
                  <a:lnTo>
                    <a:pt x="406146" y="672084"/>
                  </a:lnTo>
                  <a:lnTo>
                    <a:pt x="404622" y="669798"/>
                  </a:lnTo>
                  <a:lnTo>
                    <a:pt x="402336" y="668274"/>
                  </a:lnTo>
                  <a:lnTo>
                    <a:pt x="400050" y="669036"/>
                  </a:lnTo>
                  <a:lnTo>
                    <a:pt x="397001" y="669798"/>
                  </a:lnTo>
                  <a:lnTo>
                    <a:pt x="396239" y="672846"/>
                  </a:lnTo>
                  <a:lnTo>
                    <a:pt x="397001" y="675132"/>
                  </a:lnTo>
                  <a:lnTo>
                    <a:pt x="397763" y="678180"/>
                  </a:lnTo>
                  <a:lnTo>
                    <a:pt x="400812" y="678942"/>
                  </a:lnTo>
                  <a:lnTo>
                    <a:pt x="405384" y="677418"/>
                  </a:lnTo>
                  <a:lnTo>
                    <a:pt x="406908" y="674370"/>
                  </a:lnTo>
                  <a:close/>
                </a:path>
                <a:path w="1986914" h="848995">
                  <a:moveTo>
                    <a:pt x="389382" y="681990"/>
                  </a:moveTo>
                  <a:lnTo>
                    <a:pt x="388620" y="679704"/>
                  </a:lnTo>
                  <a:lnTo>
                    <a:pt x="387096" y="676656"/>
                  </a:lnTo>
                  <a:lnTo>
                    <a:pt x="384810" y="675894"/>
                  </a:lnTo>
                  <a:lnTo>
                    <a:pt x="382524" y="676656"/>
                  </a:lnTo>
                  <a:lnTo>
                    <a:pt x="381762" y="676656"/>
                  </a:lnTo>
                  <a:lnTo>
                    <a:pt x="379475" y="677418"/>
                  </a:lnTo>
                  <a:lnTo>
                    <a:pt x="378713" y="680466"/>
                  </a:lnTo>
                  <a:lnTo>
                    <a:pt x="380238" y="685038"/>
                  </a:lnTo>
                  <a:lnTo>
                    <a:pt x="383286" y="686562"/>
                  </a:lnTo>
                  <a:lnTo>
                    <a:pt x="385572" y="685800"/>
                  </a:lnTo>
                  <a:lnTo>
                    <a:pt x="387858" y="684276"/>
                  </a:lnTo>
                  <a:lnTo>
                    <a:pt x="389382" y="681990"/>
                  </a:lnTo>
                  <a:close/>
                </a:path>
                <a:path w="1986914" h="848995">
                  <a:moveTo>
                    <a:pt x="371855" y="689610"/>
                  </a:moveTo>
                  <a:lnTo>
                    <a:pt x="371094" y="686562"/>
                  </a:lnTo>
                  <a:lnTo>
                    <a:pt x="369570" y="684276"/>
                  </a:lnTo>
                  <a:lnTo>
                    <a:pt x="367284" y="683514"/>
                  </a:lnTo>
                  <a:lnTo>
                    <a:pt x="364236" y="684276"/>
                  </a:lnTo>
                  <a:lnTo>
                    <a:pt x="361950" y="685038"/>
                  </a:lnTo>
                  <a:lnTo>
                    <a:pt x="361188" y="688086"/>
                  </a:lnTo>
                  <a:lnTo>
                    <a:pt x="362712" y="692658"/>
                  </a:lnTo>
                  <a:lnTo>
                    <a:pt x="365760" y="694182"/>
                  </a:lnTo>
                  <a:lnTo>
                    <a:pt x="368046" y="692658"/>
                  </a:lnTo>
                  <a:lnTo>
                    <a:pt x="370332" y="691896"/>
                  </a:lnTo>
                  <a:lnTo>
                    <a:pt x="371855" y="689610"/>
                  </a:lnTo>
                  <a:close/>
                </a:path>
                <a:path w="1986914" h="848995">
                  <a:moveTo>
                    <a:pt x="354329" y="696468"/>
                  </a:moveTo>
                  <a:lnTo>
                    <a:pt x="352805" y="694182"/>
                  </a:lnTo>
                  <a:lnTo>
                    <a:pt x="352044" y="691896"/>
                  </a:lnTo>
                  <a:lnTo>
                    <a:pt x="349758" y="690372"/>
                  </a:lnTo>
                  <a:lnTo>
                    <a:pt x="346710" y="691134"/>
                  </a:lnTo>
                  <a:lnTo>
                    <a:pt x="344424" y="692658"/>
                  </a:lnTo>
                  <a:lnTo>
                    <a:pt x="343662" y="694944"/>
                  </a:lnTo>
                  <a:lnTo>
                    <a:pt x="344424" y="697992"/>
                  </a:lnTo>
                  <a:lnTo>
                    <a:pt x="345186" y="700278"/>
                  </a:lnTo>
                  <a:lnTo>
                    <a:pt x="348234" y="701040"/>
                  </a:lnTo>
                  <a:lnTo>
                    <a:pt x="352805" y="699516"/>
                  </a:lnTo>
                  <a:lnTo>
                    <a:pt x="354329" y="696468"/>
                  </a:lnTo>
                  <a:close/>
                </a:path>
                <a:path w="1986914" h="848995">
                  <a:moveTo>
                    <a:pt x="336803" y="704088"/>
                  </a:moveTo>
                  <a:lnTo>
                    <a:pt x="335279" y="701802"/>
                  </a:lnTo>
                  <a:lnTo>
                    <a:pt x="334517" y="699516"/>
                  </a:lnTo>
                  <a:lnTo>
                    <a:pt x="332232" y="697992"/>
                  </a:lnTo>
                  <a:lnTo>
                    <a:pt x="329184" y="698754"/>
                  </a:lnTo>
                  <a:lnTo>
                    <a:pt x="326898" y="699516"/>
                  </a:lnTo>
                  <a:lnTo>
                    <a:pt x="326136" y="702564"/>
                  </a:lnTo>
                  <a:lnTo>
                    <a:pt x="327660" y="707136"/>
                  </a:lnTo>
                  <a:lnTo>
                    <a:pt x="330708" y="708660"/>
                  </a:lnTo>
                  <a:lnTo>
                    <a:pt x="335279" y="707136"/>
                  </a:lnTo>
                  <a:lnTo>
                    <a:pt x="336803" y="704088"/>
                  </a:lnTo>
                  <a:close/>
                </a:path>
                <a:path w="1986914" h="848995">
                  <a:moveTo>
                    <a:pt x="319277" y="711708"/>
                  </a:moveTo>
                  <a:lnTo>
                    <a:pt x="317753" y="709422"/>
                  </a:lnTo>
                  <a:lnTo>
                    <a:pt x="316991" y="706374"/>
                  </a:lnTo>
                  <a:lnTo>
                    <a:pt x="314705" y="705612"/>
                  </a:lnTo>
                  <a:lnTo>
                    <a:pt x="311658" y="706374"/>
                  </a:lnTo>
                  <a:lnTo>
                    <a:pt x="309372" y="707136"/>
                  </a:lnTo>
                  <a:lnTo>
                    <a:pt x="307848" y="710184"/>
                  </a:lnTo>
                  <a:lnTo>
                    <a:pt x="309372" y="712470"/>
                  </a:lnTo>
                  <a:lnTo>
                    <a:pt x="310134" y="714756"/>
                  </a:lnTo>
                  <a:lnTo>
                    <a:pt x="313182" y="716280"/>
                  </a:lnTo>
                  <a:lnTo>
                    <a:pt x="315467" y="715518"/>
                  </a:lnTo>
                  <a:lnTo>
                    <a:pt x="317753" y="713994"/>
                  </a:lnTo>
                  <a:lnTo>
                    <a:pt x="319277" y="711708"/>
                  </a:lnTo>
                  <a:close/>
                </a:path>
                <a:path w="1986914" h="848995">
                  <a:moveTo>
                    <a:pt x="301751" y="719328"/>
                  </a:moveTo>
                  <a:lnTo>
                    <a:pt x="300227" y="716280"/>
                  </a:lnTo>
                  <a:lnTo>
                    <a:pt x="299465" y="713994"/>
                  </a:lnTo>
                  <a:lnTo>
                    <a:pt x="297179" y="712470"/>
                  </a:lnTo>
                  <a:lnTo>
                    <a:pt x="294132" y="713994"/>
                  </a:lnTo>
                  <a:lnTo>
                    <a:pt x="291846" y="714756"/>
                  </a:lnTo>
                  <a:lnTo>
                    <a:pt x="290322" y="717804"/>
                  </a:lnTo>
                  <a:lnTo>
                    <a:pt x="291846" y="720090"/>
                  </a:lnTo>
                  <a:lnTo>
                    <a:pt x="292608" y="722376"/>
                  </a:lnTo>
                  <a:lnTo>
                    <a:pt x="294894" y="723900"/>
                  </a:lnTo>
                  <a:lnTo>
                    <a:pt x="297941" y="722376"/>
                  </a:lnTo>
                  <a:lnTo>
                    <a:pt x="300227" y="721614"/>
                  </a:lnTo>
                  <a:lnTo>
                    <a:pt x="301751" y="719328"/>
                  </a:lnTo>
                  <a:close/>
                </a:path>
                <a:path w="1986914" h="848995">
                  <a:moveTo>
                    <a:pt x="284225" y="726186"/>
                  </a:moveTo>
                  <a:lnTo>
                    <a:pt x="282701" y="723900"/>
                  </a:lnTo>
                  <a:lnTo>
                    <a:pt x="281939" y="721614"/>
                  </a:lnTo>
                  <a:lnTo>
                    <a:pt x="279653" y="720090"/>
                  </a:lnTo>
                  <a:lnTo>
                    <a:pt x="276605" y="720852"/>
                  </a:lnTo>
                  <a:lnTo>
                    <a:pt x="274320" y="722376"/>
                  </a:lnTo>
                  <a:lnTo>
                    <a:pt x="272796" y="724662"/>
                  </a:lnTo>
                  <a:lnTo>
                    <a:pt x="274320" y="726948"/>
                  </a:lnTo>
                  <a:lnTo>
                    <a:pt x="275082" y="729996"/>
                  </a:lnTo>
                  <a:lnTo>
                    <a:pt x="277367" y="730758"/>
                  </a:lnTo>
                  <a:lnTo>
                    <a:pt x="280415" y="729996"/>
                  </a:lnTo>
                  <a:lnTo>
                    <a:pt x="282701" y="729234"/>
                  </a:lnTo>
                  <a:lnTo>
                    <a:pt x="284225" y="726186"/>
                  </a:lnTo>
                  <a:close/>
                </a:path>
                <a:path w="1986914" h="848995">
                  <a:moveTo>
                    <a:pt x="266700" y="733806"/>
                  </a:moveTo>
                  <a:lnTo>
                    <a:pt x="265175" y="731520"/>
                  </a:lnTo>
                  <a:lnTo>
                    <a:pt x="264413" y="729234"/>
                  </a:lnTo>
                  <a:lnTo>
                    <a:pt x="261365" y="727710"/>
                  </a:lnTo>
                  <a:lnTo>
                    <a:pt x="256794" y="729234"/>
                  </a:lnTo>
                  <a:lnTo>
                    <a:pt x="255270" y="732282"/>
                  </a:lnTo>
                  <a:lnTo>
                    <a:pt x="256794" y="734568"/>
                  </a:lnTo>
                  <a:lnTo>
                    <a:pt x="257555" y="736854"/>
                  </a:lnTo>
                  <a:lnTo>
                    <a:pt x="259841" y="738378"/>
                  </a:lnTo>
                  <a:lnTo>
                    <a:pt x="262889" y="737616"/>
                  </a:lnTo>
                  <a:lnTo>
                    <a:pt x="265175" y="736854"/>
                  </a:lnTo>
                  <a:lnTo>
                    <a:pt x="266700" y="733806"/>
                  </a:lnTo>
                  <a:close/>
                </a:path>
                <a:path w="1986914" h="848995">
                  <a:moveTo>
                    <a:pt x="248412" y="741426"/>
                  </a:moveTo>
                  <a:lnTo>
                    <a:pt x="247650" y="739140"/>
                  </a:lnTo>
                  <a:lnTo>
                    <a:pt x="246887" y="736092"/>
                  </a:lnTo>
                  <a:lnTo>
                    <a:pt x="243839" y="735330"/>
                  </a:lnTo>
                  <a:lnTo>
                    <a:pt x="239267" y="736854"/>
                  </a:lnTo>
                  <a:lnTo>
                    <a:pt x="237744" y="739902"/>
                  </a:lnTo>
                  <a:lnTo>
                    <a:pt x="239267" y="742188"/>
                  </a:lnTo>
                  <a:lnTo>
                    <a:pt x="240029" y="744474"/>
                  </a:lnTo>
                  <a:lnTo>
                    <a:pt x="242315" y="745998"/>
                  </a:lnTo>
                  <a:lnTo>
                    <a:pt x="245363" y="745236"/>
                  </a:lnTo>
                  <a:lnTo>
                    <a:pt x="247650" y="743712"/>
                  </a:lnTo>
                  <a:lnTo>
                    <a:pt x="248412" y="741426"/>
                  </a:lnTo>
                  <a:close/>
                </a:path>
                <a:path w="1986914" h="848995">
                  <a:moveTo>
                    <a:pt x="230886" y="749046"/>
                  </a:moveTo>
                  <a:lnTo>
                    <a:pt x="230124" y="745998"/>
                  </a:lnTo>
                  <a:lnTo>
                    <a:pt x="229362" y="743712"/>
                  </a:lnTo>
                  <a:lnTo>
                    <a:pt x="226313" y="742188"/>
                  </a:lnTo>
                  <a:lnTo>
                    <a:pt x="224027" y="743712"/>
                  </a:lnTo>
                  <a:lnTo>
                    <a:pt x="221741" y="744474"/>
                  </a:lnTo>
                  <a:lnTo>
                    <a:pt x="220217" y="747522"/>
                  </a:lnTo>
                  <a:lnTo>
                    <a:pt x="221741" y="749808"/>
                  </a:lnTo>
                  <a:lnTo>
                    <a:pt x="222503" y="752094"/>
                  </a:lnTo>
                  <a:lnTo>
                    <a:pt x="224789" y="753618"/>
                  </a:lnTo>
                  <a:lnTo>
                    <a:pt x="227837" y="752094"/>
                  </a:lnTo>
                  <a:lnTo>
                    <a:pt x="230124" y="751332"/>
                  </a:lnTo>
                  <a:lnTo>
                    <a:pt x="230886" y="749046"/>
                  </a:lnTo>
                  <a:close/>
                </a:path>
                <a:path w="1986914" h="848995">
                  <a:moveTo>
                    <a:pt x="213360" y="755904"/>
                  </a:moveTo>
                  <a:lnTo>
                    <a:pt x="211836" y="751332"/>
                  </a:lnTo>
                  <a:lnTo>
                    <a:pt x="208787" y="749808"/>
                  </a:lnTo>
                  <a:lnTo>
                    <a:pt x="206501" y="750570"/>
                  </a:lnTo>
                  <a:lnTo>
                    <a:pt x="204215" y="752094"/>
                  </a:lnTo>
                  <a:lnTo>
                    <a:pt x="202691" y="754380"/>
                  </a:lnTo>
                  <a:lnTo>
                    <a:pt x="203453" y="756666"/>
                  </a:lnTo>
                  <a:lnTo>
                    <a:pt x="204977" y="759714"/>
                  </a:lnTo>
                  <a:lnTo>
                    <a:pt x="207263" y="760476"/>
                  </a:lnTo>
                  <a:lnTo>
                    <a:pt x="210312" y="759714"/>
                  </a:lnTo>
                  <a:lnTo>
                    <a:pt x="212598" y="758952"/>
                  </a:lnTo>
                  <a:lnTo>
                    <a:pt x="213360" y="755904"/>
                  </a:lnTo>
                  <a:close/>
                </a:path>
                <a:path w="1986914" h="848995">
                  <a:moveTo>
                    <a:pt x="195834" y="763524"/>
                  </a:moveTo>
                  <a:lnTo>
                    <a:pt x="194310" y="758952"/>
                  </a:lnTo>
                  <a:lnTo>
                    <a:pt x="191262" y="757428"/>
                  </a:lnTo>
                  <a:lnTo>
                    <a:pt x="186689" y="758952"/>
                  </a:lnTo>
                  <a:lnTo>
                    <a:pt x="185165" y="762000"/>
                  </a:lnTo>
                  <a:lnTo>
                    <a:pt x="185927" y="764286"/>
                  </a:lnTo>
                  <a:lnTo>
                    <a:pt x="187451" y="766572"/>
                  </a:lnTo>
                  <a:lnTo>
                    <a:pt x="189737" y="768096"/>
                  </a:lnTo>
                  <a:lnTo>
                    <a:pt x="192024" y="767334"/>
                  </a:lnTo>
                  <a:lnTo>
                    <a:pt x="192786" y="767334"/>
                  </a:lnTo>
                  <a:lnTo>
                    <a:pt x="195072" y="766572"/>
                  </a:lnTo>
                  <a:lnTo>
                    <a:pt x="195834" y="763524"/>
                  </a:lnTo>
                  <a:close/>
                </a:path>
                <a:path w="1986914" h="848995">
                  <a:moveTo>
                    <a:pt x="178308" y="771144"/>
                  </a:moveTo>
                  <a:lnTo>
                    <a:pt x="177546" y="768858"/>
                  </a:lnTo>
                  <a:lnTo>
                    <a:pt x="176784" y="765810"/>
                  </a:lnTo>
                  <a:lnTo>
                    <a:pt x="173736" y="765048"/>
                  </a:lnTo>
                  <a:lnTo>
                    <a:pt x="169163" y="766572"/>
                  </a:lnTo>
                  <a:lnTo>
                    <a:pt x="167639" y="769620"/>
                  </a:lnTo>
                  <a:lnTo>
                    <a:pt x="168401" y="771906"/>
                  </a:lnTo>
                  <a:lnTo>
                    <a:pt x="169925" y="774192"/>
                  </a:lnTo>
                  <a:lnTo>
                    <a:pt x="172212" y="775716"/>
                  </a:lnTo>
                  <a:lnTo>
                    <a:pt x="174498" y="774954"/>
                  </a:lnTo>
                  <a:lnTo>
                    <a:pt x="177546" y="773430"/>
                  </a:lnTo>
                  <a:lnTo>
                    <a:pt x="178308" y="771144"/>
                  </a:lnTo>
                  <a:close/>
                </a:path>
                <a:path w="1986914" h="848995">
                  <a:moveTo>
                    <a:pt x="160782" y="778764"/>
                  </a:moveTo>
                  <a:lnTo>
                    <a:pt x="160020" y="775716"/>
                  </a:lnTo>
                  <a:lnTo>
                    <a:pt x="159258" y="773430"/>
                  </a:lnTo>
                  <a:lnTo>
                    <a:pt x="156210" y="771906"/>
                  </a:lnTo>
                  <a:lnTo>
                    <a:pt x="153924" y="773430"/>
                  </a:lnTo>
                  <a:lnTo>
                    <a:pt x="151637" y="774192"/>
                  </a:lnTo>
                  <a:lnTo>
                    <a:pt x="150113" y="776478"/>
                  </a:lnTo>
                  <a:lnTo>
                    <a:pt x="150875" y="779526"/>
                  </a:lnTo>
                  <a:lnTo>
                    <a:pt x="152400" y="781812"/>
                  </a:lnTo>
                  <a:lnTo>
                    <a:pt x="154686" y="783336"/>
                  </a:lnTo>
                  <a:lnTo>
                    <a:pt x="156972" y="781812"/>
                  </a:lnTo>
                  <a:lnTo>
                    <a:pt x="160020" y="781050"/>
                  </a:lnTo>
                  <a:lnTo>
                    <a:pt x="160782" y="778764"/>
                  </a:lnTo>
                  <a:close/>
                </a:path>
                <a:path w="1986914" h="848995">
                  <a:moveTo>
                    <a:pt x="143255" y="785622"/>
                  </a:moveTo>
                  <a:lnTo>
                    <a:pt x="141732" y="781050"/>
                  </a:lnTo>
                  <a:lnTo>
                    <a:pt x="138684" y="779526"/>
                  </a:lnTo>
                  <a:lnTo>
                    <a:pt x="136398" y="780288"/>
                  </a:lnTo>
                  <a:lnTo>
                    <a:pt x="134112" y="781812"/>
                  </a:lnTo>
                  <a:lnTo>
                    <a:pt x="132587" y="784098"/>
                  </a:lnTo>
                  <a:lnTo>
                    <a:pt x="133350" y="786384"/>
                  </a:lnTo>
                  <a:lnTo>
                    <a:pt x="134874" y="789432"/>
                  </a:lnTo>
                  <a:lnTo>
                    <a:pt x="137160" y="790194"/>
                  </a:lnTo>
                  <a:lnTo>
                    <a:pt x="139446" y="789432"/>
                  </a:lnTo>
                  <a:lnTo>
                    <a:pt x="142494" y="788670"/>
                  </a:lnTo>
                  <a:lnTo>
                    <a:pt x="143255" y="785622"/>
                  </a:lnTo>
                  <a:close/>
                </a:path>
                <a:path w="1986914" h="848995">
                  <a:moveTo>
                    <a:pt x="125729" y="793242"/>
                  </a:moveTo>
                  <a:lnTo>
                    <a:pt x="124205" y="788670"/>
                  </a:lnTo>
                  <a:lnTo>
                    <a:pt x="121158" y="787146"/>
                  </a:lnTo>
                  <a:lnTo>
                    <a:pt x="116586" y="788670"/>
                  </a:lnTo>
                  <a:lnTo>
                    <a:pt x="115062" y="791718"/>
                  </a:lnTo>
                  <a:lnTo>
                    <a:pt x="115824" y="794004"/>
                  </a:lnTo>
                  <a:lnTo>
                    <a:pt x="117348" y="796290"/>
                  </a:lnTo>
                  <a:lnTo>
                    <a:pt x="119634" y="797814"/>
                  </a:lnTo>
                  <a:lnTo>
                    <a:pt x="121920" y="797052"/>
                  </a:lnTo>
                  <a:lnTo>
                    <a:pt x="124967" y="796290"/>
                  </a:lnTo>
                  <a:lnTo>
                    <a:pt x="125729" y="793242"/>
                  </a:lnTo>
                  <a:close/>
                </a:path>
                <a:path w="1986914" h="848995">
                  <a:moveTo>
                    <a:pt x="108203" y="800862"/>
                  </a:moveTo>
                  <a:lnTo>
                    <a:pt x="107441" y="798576"/>
                  </a:lnTo>
                  <a:lnTo>
                    <a:pt x="106679" y="795528"/>
                  </a:lnTo>
                  <a:lnTo>
                    <a:pt x="103632" y="794766"/>
                  </a:lnTo>
                  <a:lnTo>
                    <a:pt x="99060" y="796290"/>
                  </a:lnTo>
                  <a:lnTo>
                    <a:pt x="97536" y="799338"/>
                  </a:lnTo>
                  <a:lnTo>
                    <a:pt x="99060" y="803910"/>
                  </a:lnTo>
                  <a:lnTo>
                    <a:pt x="102108" y="805434"/>
                  </a:lnTo>
                  <a:lnTo>
                    <a:pt x="104394" y="804672"/>
                  </a:lnTo>
                  <a:lnTo>
                    <a:pt x="107441" y="803148"/>
                  </a:lnTo>
                  <a:lnTo>
                    <a:pt x="108203" y="800862"/>
                  </a:lnTo>
                  <a:close/>
                </a:path>
                <a:path w="1986914" h="848995">
                  <a:moveTo>
                    <a:pt x="68550" y="809253"/>
                  </a:moveTo>
                  <a:lnTo>
                    <a:pt x="55625" y="778764"/>
                  </a:lnTo>
                  <a:lnTo>
                    <a:pt x="0" y="843534"/>
                  </a:lnTo>
                  <a:lnTo>
                    <a:pt x="62484" y="847439"/>
                  </a:lnTo>
                  <a:lnTo>
                    <a:pt x="62484" y="813816"/>
                  </a:lnTo>
                  <a:lnTo>
                    <a:pt x="64008" y="811530"/>
                  </a:lnTo>
                  <a:lnTo>
                    <a:pt x="66294" y="810006"/>
                  </a:lnTo>
                  <a:lnTo>
                    <a:pt x="68550" y="809253"/>
                  </a:lnTo>
                  <a:close/>
                </a:path>
                <a:path w="1986914" h="848995">
                  <a:moveTo>
                    <a:pt x="72058" y="817527"/>
                  </a:moveTo>
                  <a:lnTo>
                    <a:pt x="68550" y="809253"/>
                  </a:lnTo>
                  <a:lnTo>
                    <a:pt x="66294" y="810006"/>
                  </a:lnTo>
                  <a:lnTo>
                    <a:pt x="64008" y="811530"/>
                  </a:lnTo>
                  <a:lnTo>
                    <a:pt x="62484" y="813816"/>
                  </a:lnTo>
                  <a:lnTo>
                    <a:pt x="63246" y="816102"/>
                  </a:lnTo>
                  <a:lnTo>
                    <a:pt x="64008" y="819150"/>
                  </a:lnTo>
                  <a:lnTo>
                    <a:pt x="67055" y="819912"/>
                  </a:lnTo>
                  <a:lnTo>
                    <a:pt x="71627" y="818388"/>
                  </a:lnTo>
                  <a:lnTo>
                    <a:pt x="72058" y="817527"/>
                  </a:lnTo>
                  <a:close/>
                </a:path>
                <a:path w="1986914" h="848995">
                  <a:moveTo>
                    <a:pt x="85344" y="848868"/>
                  </a:moveTo>
                  <a:lnTo>
                    <a:pt x="72058" y="817527"/>
                  </a:lnTo>
                  <a:lnTo>
                    <a:pt x="71627" y="818388"/>
                  </a:lnTo>
                  <a:lnTo>
                    <a:pt x="67055" y="819912"/>
                  </a:lnTo>
                  <a:lnTo>
                    <a:pt x="64008" y="819150"/>
                  </a:lnTo>
                  <a:lnTo>
                    <a:pt x="63246" y="816102"/>
                  </a:lnTo>
                  <a:lnTo>
                    <a:pt x="62484" y="813816"/>
                  </a:lnTo>
                  <a:lnTo>
                    <a:pt x="62484" y="847439"/>
                  </a:lnTo>
                  <a:lnTo>
                    <a:pt x="85344" y="848868"/>
                  </a:lnTo>
                  <a:close/>
                </a:path>
                <a:path w="1986914" h="848995">
                  <a:moveTo>
                    <a:pt x="73151" y="815340"/>
                  </a:moveTo>
                  <a:lnTo>
                    <a:pt x="71627" y="810768"/>
                  </a:lnTo>
                  <a:lnTo>
                    <a:pt x="68579" y="809244"/>
                  </a:lnTo>
                  <a:lnTo>
                    <a:pt x="72058" y="817527"/>
                  </a:lnTo>
                  <a:lnTo>
                    <a:pt x="73151" y="815340"/>
                  </a:lnTo>
                  <a:close/>
                </a:path>
                <a:path w="1986914" h="848995">
                  <a:moveTo>
                    <a:pt x="90677" y="808482"/>
                  </a:moveTo>
                  <a:lnTo>
                    <a:pt x="89915" y="805434"/>
                  </a:lnTo>
                  <a:lnTo>
                    <a:pt x="89153" y="803148"/>
                  </a:lnTo>
                  <a:lnTo>
                    <a:pt x="86105" y="801624"/>
                  </a:lnTo>
                  <a:lnTo>
                    <a:pt x="83820" y="803148"/>
                  </a:lnTo>
                  <a:lnTo>
                    <a:pt x="81534" y="803910"/>
                  </a:lnTo>
                  <a:lnTo>
                    <a:pt x="80010" y="806196"/>
                  </a:lnTo>
                  <a:lnTo>
                    <a:pt x="80772" y="809244"/>
                  </a:lnTo>
                  <a:lnTo>
                    <a:pt x="81534" y="811530"/>
                  </a:lnTo>
                  <a:lnTo>
                    <a:pt x="84582" y="813054"/>
                  </a:lnTo>
                  <a:lnTo>
                    <a:pt x="86867" y="811530"/>
                  </a:lnTo>
                  <a:lnTo>
                    <a:pt x="89915" y="810768"/>
                  </a:lnTo>
                  <a:lnTo>
                    <a:pt x="90677" y="808482"/>
                  </a:lnTo>
                  <a:close/>
                </a:path>
              </a:pathLst>
            </a:custGeom>
            <a:solidFill>
              <a:srgbClr val="016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15000" y="5100065"/>
              <a:ext cx="1757933" cy="15293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2577" y="2018287"/>
            <a:ext cx="3645535" cy="351790"/>
          </a:xfrm>
          <a:custGeom>
            <a:avLst/>
            <a:gdLst/>
            <a:ahLst/>
            <a:cxnLst/>
            <a:rect l="l" t="t" r="r" b="b"/>
            <a:pathLst>
              <a:path w="3645534" h="351789">
                <a:moveTo>
                  <a:pt x="3645341" y="175843"/>
                </a:moveTo>
                <a:lnTo>
                  <a:pt x="3641456" y="125847"/>
                </a:lnTo>
                <a:lnTo>
                  <a:pt x="3629799" y="78264"/>
                </a:lnTo>
                <a:lnTo>
                  <a:pt x="3610371" y="35510"/>
                </a:lnTo>
                <a:lnTo>
                  <a:pt x="3583172" y="0"/>
                </a:lnTo>
                <a:lnTo>
                  <a:pt x="62169" y="0"/>
                </a:lnTo>
                <a:lnTo>
                  <a:pt x="34970" y="35510"/>
                </a:lnTo>
                <a:lnTo>
                  <a:pt x="15542" y="78264"/>
                </a:lnTo>
                <a:lnTo>
                  <a:pt x="3885" y="125847"/>
                </a:lnTo>
                <a:lnTo>
                  <a:pt x="0" y="175843"/>
                </a:lnTo>
                <a:lnTo>
                  <a:pt x="3885" y="225840"/>
                </a:lnTo>
                <a:lnTo>
                  <a:pt x="15542" y="273422"/>
                </a:lnTo>
                <a:lnTo>
                  <a:pt x="34970" y="316176"/>
                </a:lnTo>
                <a:lnTo>
                  <a:pt x="62169" y="351688"/>
                </a:lnTo>
                <a:lnTo>
                  <a:pt x="3583172" y="351688"/>
                </a:lnTo>
                <a:lnTo>
                  <a:pt x="3610371" y="316176"/>
                </a:lnTo>
                <a:lnTo>
                  <a:pt x="3629799" y="273422"/>
                </a:lnTo>
                <a:lnTo>
                  <a:pt x="3641456" y="225840"/>
                </a:lnTo>
                <a:lnTo>
                  <a:pt x="3645341" y="17584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45217" y="3391674"/>
            <a:ext cx="5055235" cy="591185"/>
          </a:xfrm>
          <a:custGeom>
            <a:avLst/>
            <a:gdLst/>
            <a:ahLst/>
            <a:cxnLst/>
            <a:rect l="l" t="t" r="r" b="b"/>
            <a:pathLst>
              <a:path w="5055234" h="591185">
                <a:moveTo>
                  <a:pt x="5054841" y="132537"/>
                </a:moveTo>
                <a:lnTo>
                  <a:pt x="5045697" y="82397"/>
                </a:lnTo>
                <a:lnTo>
                  <a:pt x="5027409" y="37134"/>
                </a:lnTo>
                <a:lnTo>
                  <a:pt x="4999977" y="0"/>
                </a:lnTo>
                <a:lnTo>
                  <a:pt x="73164" y="0"/>
                </a:lnTo>
                <a:lnTo>
                  <a:pt x="45720" y="37134"/>
                </a:lnTo>
                <a:lnTo>
                  <a:pt x="27432" y="82397"/>
                </a:lnTo>
                <a:lnTo>
                  <a:pt x="18288" y="132537"/>
                </a:lnTo>
                <a:lnTo>
                  <a:pt x="18288" y="184289"/>
                </a:lnTo>
                <a:lnTo>
                  <a:pt x="27432" y="234416"/>
                </a:lnTo>
                <a:lnTo>
                  <a:pt x="45720" y="279679"/>
                </a:lnTo>
                <a:lnTo>
                  <a:pt x="48310" y="283197"/>
                </a:lnTo>
                <a:lnTo>
                  <a:pt x="27432" y="311454"/>
                </a:lnTo>
                <a:lnTo>
                  <a:pt x="9144" y="356717"/>
                </a:lnTo>
                <a:lnTo>
                  <a:pt x="0" y="406857"/>
                </a:lnTo>
                <a:lnTo>
                  <a:pt x="0" y="458609"/>
                </a:lnTo>
                <a:lnTo>
                  <a:pt x="9144" y="508736"/>
                </a:lnTo>
                <a:lnTo>
                  <a:pt x="27432" y="553999"/>
                </a:lnTo>
                <a:lnTo>
                  <a:pt x="54876" y="591146"/>
                </a:lnTo>
                <a:lnTo>
                  <a:pt x="2684500" y="591146"/>
                </a:lnTo>
                <a:lnTo>
                  <a:pt x="2711932" y="553999"/>
                </a:lnTo>
                <a:lnTo>
                  <a:pt x="2730220" y="508736"/>
                </a:lnTo>
                <a:lnTo>
                  <a:pt x="2739364" y="458609"/>
                </a:lnTo>
                <a:lnTo>
                  <a:pt x="2739364" y="406857"/>
                </a:lnTo>
                <a:lnTo>
                  <a:pt x="2730220" y="356717"/>
                </a:lnTo>
                <a:lnTo>
                  <a:pt x="2714091" y="316826"/>
                </a:lnTo>
                <a:lnTo>
                  <a:pt x="4999977" y="316826"/>
                </a:lnTo>
                <a:lnTo>
                  <a:pt x="5027409" y="279679"/>
                </a:lnTo>
                <a:lnTo>
                  <a:pt x="5045697" y="234416"/>
                </a:lnTo>
                <a:lnTo>
                  <a:pt x="5054841" y="184289"/>
                </a:lnTo>
                <a:lnTo>
                  <a:pt x="5054841" y="1325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8172" y="2723389"/>
            <a:ext cx="2459990" cy="316865"/>
          </a:xfrm>
          <a:custGeom>
            <a:avLst/>
            <a:gdLst/>
            <a:ahLst/>
            <a:cxnLst/>
            <a:rect l="l" t="t" r="r" b="b"/>
            <a:pathLst>
              <a:path w="2459990" h="316864">
                <a:moveTo>
                  <a:pt x="2459453" y="184295"/>
                </a:moveTo>
                <a:lnTo>
                  <a:pt x="2459453" y="132540"/>
                </a:lnTo>
                <a:lnTo>
                  <a:pt x="2450309" y="82407"/>
                </a:lnTo>
                <a:lnTo>
                  <a:pt x="2432020" y="37145"/>
                </a:lnTo>
                <a:lnTo>
                  <a:pt x="2404587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10"/>
                </a:lnTo>
                <a:lnTo>
                  <a:pt x="0" y="132543"/>
                </a:lnTo>
                <a:lnTo>
                  <a:pt x="0" y="184300"/>
                </a:lnTo>
                <a:lnTo>
                  <a:pt x="9144" y="234434"/>
                </a:lnTo>
                <a:lnTo>
                  <a:pt x="27433" y="279697"/>
                </a:lnTo>
                <a:lnTo>
                  <a:pt x="54866" y="316844"/>
                </a:lnTo>
                <a:lnTo>
                  <a:pt x="2404587" y="316835"/>
                </a:lnTo>
                <a:lnTo>
                  <a:pt x="2432020" y="279690"/>
                </a:lnTo>
                <a:lnTo>
                  <a:pt x="2450309" y="234427"/>
                </a:lnTo>
                <a:lnTo>
                  <a:pt x="2459453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73305" y="2445259"/>
            <a:ext cx="1126490" cy="316865"/>
          </a:xfrm>
          <a:custGeom>
            <a:avLst/>
            <a:gdLst/>
            <a:ahLst/>
            <a:cxnLst/>
            <a:rect l="l" t="t" r="r" b="b"/>
            <a:pathLst>
              <a:path w="1126490" h="316864">
                <a:moveTo>
                  <a:pt x="1126093" y="184295"/>
                </a:moveTo>
                <a:lnTo>
                  <a:pt x="1126093" y="132540"/>
                </a:lnTo>
                <a:lnTo>
                  <a:pt x="1116948" y="82407"/>
                </a:lnTo>
                <a:lnTo>
                  <a:pt x="1098659" y="37145"/>
                </a:lnTo>
                <a:lnTo>
                  <a:pt x="1071226" y="0"/>
                </a:lnTo>
                <a:lnTo>
                  <a:pt x="54866" y="0"/>
                </a:lnTo>
                <a:lnTo>
                  <a:pt x="27433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8"/>
                </a:lnTo>
                <a:lnTo>
                  <a:pt x="27433" y="279690"/>
                </a:lnTo>
                <a:lnTo>
                  <a:pt x="54866" y="316837"/>
                </a:lnTo>
                <a:lnTo>
                  <a:pt x="1071226" y="316837"/>
                </a:lnTo>
                <a:lnTo>
                  <a:pt x="1098659" y="279690"/>
                </a:lnTo>
                <a:lnTo>
                  <a:pt x="1116948" y="234428"/>
                </a:lnTo>
                <a:lnTo>
                  <a:pt x="1126093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2096" y="1406905"/>
            <a:ext cx="2396490" cy="734695"/>
          </a:xfrm>
          <a:custGeom>
            <a:avLst/>
            <a:gdLst/>
            <a:ahLst/>
            <a:cxnLst/>
            <a:rect l="l" t="t" r="r" b="b"/>
            <a:pathLst>
              <a:path w="2396490" h="734694">
                <a:moveTo>
                  <a:pt x="2396375" y="174142"/>
                </a:moveTo>
                <a:lnTo>
                  <a:pt x="2389403" y="124345"/>
                </a:lnTo>
                <a:lnTo>
                  <a:pt x="2375471" y="77444"/>
                </a:lnTo>
                <a:lnTo>
                  <a:pt x="2354580" y="35356"/>
                </a:lnTo>
                <a:lnTo>
                  <a:pt x="2326703" y="0"/>
                </a:lnTo>
                <a:lnTo>
                  <a:pt x="69735" y="0"/>
                </a:lnTo>
                <a:lnTo>
                  <a:pt x="41859" y="35356"/>
                </a:lnTo>
                <a:lnTo>
                  <a:pt x="20955" y="77444"/>
                </a:lnTo>
                <a:lnTo>
                  <a:pt x="7023" y="124345"/>
                </a:lnTo>
                <a:lnTo>
                  <a:pt x="63" y="174142"/>
                </a:lnTo>
                <a:lnTo>
                  <a:pt x="63" y="224891"/>
                </a:lnTo>
                <a:lnTo>
                  <a:pt x="7023" y="274675"/>
                </a:lnTo>
                <a:lnTo>
                  <a:pt x="20955" y="321576"/>
                </a:lnTo>
                <a:lnTo>
                  <a:pt x="41859" y="363677"/>
                </a:lnTo>
                <a:lnTo>
                  <a:pt x="44564" y="367131"/>
                </a:lnTo>
                <a:lnTo>
                  <a:pt x="41808" y="370636"/>
                </a:lnTo>
                <a:lnTo>
                  <a:pt x="20904" y="412724"/>
                </a:lnTo>
                <a:lnTo>
                  <a:pt x="6972" y="459625"/>
                </a:lnTo>
                <a:lnTo>
                  <a:pt x="0" y="509422"/>
                </a:lnTo>
                <a:lnTo>
                  <a:pt x="0" y="560171"/>
                </a:lnTo>
                <a:lnTo>
                  <a:pt x="6972" y="609955"/>
                </a:lnTo>
                <a:lnTo>
                  <a:pt x="20904" y="656856"/>
                </a:lnTo>
                <a:lnTo>
                  <a:pt x="41808" y="698944"/>
                </a:lnTo>
                <a:lnTo>
                  <a:pt x="69672" y="734314"/>
                </a:lnTo>
                <a:lnTo>
                  <a:pt x="1564093" y="734314"/>
                </a:lnTo>
                <a:lnTo>
                  <a:pt x="1591957" y="698944"/>
                </a:lnTo>
                <a:lnTo>
                  <a:pt x="1612861" y="656856"/>
                </a:lnTo>
                <a:lnTo>
                  <a:pt x="1626793" y="609955"/>
                </a:lnTo>
                <a:lnTo>
                  <a:pt x="1633753" y="560171"/>
                </a:lnTo>
                <a:lnTo>
                  <a:pt x="1633753" y="509422"/>
                </a:lnTo>
                <a:lnTo>
                  <a:pt x="1626793" y="459625"/>
                </a:lnTo>
                <a:lnTo>
                  <a:pt x="1612861" y="412724"/>
                </a:lnTo>
                <a:lnTo>
                  <a:pt x="1606054" y="399034"/>
                </a:lnTo>
                <a:lnTo>
                  <a:pt x="2326703" y="399034"/>
                </a:lnTo>
                <a:lnTo>
                  <a:pt x="2354580" y="363677"/>
                </a:lnTo>
                <a:lnTo>
                  <a:pt x="2375471" y="321576"/>
                </a:lnTo>
                <a:lnTo>
                  <a:pt x="2389403" y="274675"/>
                </a:lnTo>
                <a:lnTo>
                  <a:pt x="2396375" y="224891"/>
                </a:lnTo>
                <a:lnTo>
                  <a:pt x="2396375" y="17414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2096" y="4683505"/>
            <a:ext cx="3625850" cy="734695"/>
          </a:xfrm>
          <a:custGeom>
            <a:avLst/>
            <a:gdLst/>
            <a:ahLst/>
            <a:cxnLst/>
            <a:rect l="l" t="t" r="r" b="b"/>
            <a:pathLst>
              <a:path w="3625850" h="734695">
                <a:moveTo>
                  <a:pt x="3625380" y="174142"/>
                </a:moveTo>
                <a:lnTo>
                  <a:pt x="3618420" y="124345"/>
                </a:lnTo>
                <a:lnTo>
                  <a:pt x="3604488" y="77444"/>
                </a:lnTo>
                <a:lnTo>
                  <a:pt x="3583584" y="35356"/>
                </a:lnTo>
                <a:lnTo>
                  <a:pt x="3555720" y="0"/>
                </a:lnTo>
                <a:lnTo>
                  <a:pt x="69735" y="0"/>
                </a:lnTo>
                <a:lnTo>
                  <a:pt x="41859" y="35356"/>
                </a:lnTo>
                <a:lnTo>
                  <a:pt x="20955" y="77444"/>
                </a:lnTo>
                <a:lnTo>
                  <a:pt x="7023" y="124345"/>
                </a:lnTo>
                <a:lnTo>
                  <a:pt x="63" y="174142"/>
                </a:lnTo>
                <a:lnTo>
                  <a:pt x="63" y="224891"/>
                </a:lnTo>
                <a:lnTo>
                  <a:pt x="7023" y="274675"/>
                </a:lnTo>
                <a:lnTo>
                  <a:pt x="20955" y="321576"/>
                </a:lnTo>
                <a:lnTo>
                  <a:pt x="41859" y="363677"/>
                </a:lnTo>
                <a:lnTo>
                  <a:pt x="44564" y="367131"/>
                </a:lnTo>
                <a:lnTo>
                  <a:pt x="41808" y="370636"/>
                </a:lnTo>
                <a:lnTo>
                  <a:pt x="20904" y="412724"/>
                </a:lnTo>
                <a:lnTo>
                  <a:pt x="6972" y="459625"/>
                </a:lnTo>
                <a:lnTo>
                  <a:pt x="0" y="509422"/>
                </a:lnTo>
                <a:lnTo>
                  <a:pt x="0" y="560171"/>
                </a:lnTo>
                <a:lnTo>
                  <a:pt x="6972" y="609955"/>
                </a:lnTo>
                <a:lnTo>
                  <a:pt x="20904" y="656856"/>
                </a:lnTo>
                <a:lnTo>
                  <a:pt x="41808" y="698944"/>
                </a:lnTo>
                <a:lnTo>
                  <a:pt x="69672" y="734314"/>
                </a:lnTo>
                <a:lnTo>
                  <a:pt x="1564322" y="734314"/>
                </a:lnTo>
                <a:lnTo>
                  <a:pt x="1592186" y="698944"/>
                </a:lnTo>
                <a:lnTo>
                  <a:pt x="1613090" y="656856"/>
                </a:lnTo>
                <a:lnTo>
                  <a:pt x="1627022" y="609955"/>
                </a:lnTo>
                <a:lnTo>
                  <a:pt x="1633982" y="560171"/>
                </a:lnTo>
                <a:lnTo>
                  <a:pt x="1633982" y="509422"/>
                </a:lnTo>
                <a:lnTo>
                  <a:pt x="1627022" y="459625"/>
                </a:lnTo>
                <a:lnTo>
                  <a:pt x="1613090" y="412724"/>
                </a:lnTo>
                <a:lnTo>
                  <a:pt x="1606283" y="399034"/>
                </a:lnTo>
                <a:lnTo>
                  <a:pt x="3555720" y="399034"/>
                </a:lnTo>
                <a:lnTo>
                  <a:pt x="3583584" y="363677"/>
                </a:lnTo>
                <a:lnTo>
                  <a:pt x="3604488" y="321576"/>
                </a:lnTo>
                <a:lnTo>
                  <a:pt x="3618420" y="274675"/>
                </a:lnTo>
                <a:lnTo>
                  <a:pt x="3625380" y="224891"/>
                </a:lnTo>
                <a:lnTo>
                  <a:pt x="3625380" y="17414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15616" y="634999"/>
            <a:ext cx="5024120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7352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	(cont.)</a:t>
            </a:r>
          </a:p>
        </p:txBody>
      </p:sp>
      <p:sp>
        <p:nvSpPr>
          <p:cNvPr id="10" name="object 10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7638" y="1732269"/>
            <a:ext cx="15201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Modulation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694" y="1372616"/>
            <a:ext cx="81565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6205" algn="l"/>
              </a:tabLst>
            </a:pP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Digital-to-Analog</a:t>
            </a:r>
            <a:r>
              <a:rPr dirty="0" baseline="-5050" sz="3300" spc="31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process of changing one of the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characteristic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1077" y="1703323"/>
            <a:ext cx="5896610" cy="2252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11125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of an </a:t>
            </a:r>
            <a:r>
              <a:rPr dirty="0" sz="2000" spc="-10" b="1">
                <a:latin typeface="Arial"/>
                <a:cs typeface="Arial"/>
              </a:rPr>
              <a:t>analog </a:t>
            </a:r>
            <a:r>
              <a:rPr dirty="0" sz="2000" spc="-5" b="1">
                <a:latin typeface="Arial"/>
                <a:cs typeface="Arial"/>
              </a:rPr>
              <a:t>signal </a:t>
            </a:r>
            <a:r>
              <a:rPr dirty="0" sz="2000" spc="-10" b="1">
                <a:solidFill>
                  <a:srgbClr val="7F7F7F"/>
                </a:solidFill>
                <a:latin typeface="Arial"/>
                <a:cs typeface="Arial"/>
              </a:rPr>
              <a:t>(typically </a:t>
            </a:r>
            <a:r>
              <a:rPr dirty="0" sz="2000" spc="-5" b="1">
                <a:solidFill>
                  <a:srgbClr val="7F7F7F"/>
                </a:solidFill>
                <a:latin typeface="Arial"/>
                <a:cs typeface="Arial"/>
              </a:rPr>
              <a:t>a sinewave) </a:t>
            </a:r>
            <a:r>
              <a:rPr dirty="0" sz="2000" spc="-5" b="1">
                <a:latin typeface="Arial"/>
                <a:cs typeface="Arial"/>
              </a:rPr>
              <a:t>based  on the </a:t>
            </a:r>
            <a:r>
              <a:rPr dirty="0" sz="2000" spc="-10" b="1">
                <a:latin typeface="Arial"/>
                <a:cs typeface="Arial"/>
              </a:rPr>
              <a:t>information </a:t>
            </a:r>
            <a:r>
              <a:rPr dirty="0" sz="2000" spc="-5" b="1">
                <a:latin typeface="Arial"/>
                <a:cs typeface="Arial"/>
              </a:rPr>
              <a:t>in a digital </a:t>
            </a:r>
            <a:r>
              <a:rPr dirty="0" sz="2000" spc="-10" b="1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algn="just" marL="251460" marR="5080" indent="-224154">
              <a:lnSpc>
                <a:spcPct val="100099"/>
              </a:lnSpc>
              <a:spcBef>
                <a:spcPts val="960"/>
              </a:spcBef>
              <a:buSzPct val="77777"/>
              <a:buFont typeface="Symbol"/>
              <a:buChar char=""/>
              <a:tabLst>
                <a:tab pos="257810" algn="l"/>
              </a:tabLst>
            </a:pPr>
            <a:r>
              <a:rPr dirty="0" sz="1800" spc="-5" b="1">
                <a:latin typeface="Arial"/>
                <a:cs typeface="Arial"/>
              </a:rPr>
              <a:t>sinewave is defined by 3 characteristics (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amplitude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frequency</a:t>
            </a:r>
            <a:r>
              <a:rPr dirty="0" sz="1800" b="1">
                <a:latin typeface="Arial"/>
                <a:cs typeface="Arial"/>
              </a:rPr>
              <a:t>,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phase</a:t>
            </a:r>
            <a:r>
              <a:rPr dirty="0" sz="1800" spc="-5" b="1">
                <a:latin typeface="Arial"/>
                <a:cs typeface="Arial"/>
              </a:rPr>
              <a:t>) </a:t>
            </a:r>
            <a:r>
              <a:rPr dirty="0" sz="1800" spc="-5" b="1">
                <a:latin typeface="Symbol"/>
                <a:cs typeface="Symbol"/>
              </a:rPr>
              <a:t>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Arial"/>
                <a:cs typeface="Arial"/>
              </a:rPr>
              <a:t>digital data </a:t>
            </a:r>
            <a:r>
              <a:rPr dirty="0" sz="1800" b="1">
                <a:solidFill>
                  <a:srgbClr val="7F7F7F"/>
                </a:solidFill>
                <a:latin typeface="Arial"/>
                <a:cs typeface="Arial"/>
              </a:rPr>
              <a:t>(binary </a:t>
            </a:r>
            <a:r>
              <a:rPr dirty="0" sz="1800" spc="-5" b="1">
                <a:solidFill>
                  <a:srgbClr val="7F7F7F"/>
                </a:solidFill>
                <a:latin typeface="Arial"/>
                <a:cs typeface="Arial"/>
              </a:rPr>
              <a:t>0 &amp; 1) </a:t>
            </a:r>
            <a:r>
              <a:rPr dirty="0" sz="1800" spc="-5" b="1">
                <a:latin typeface="Arial"/>
                <a:cs typeface="Arial"/>
              </a:rPr>
              <a:t> can </a:t>
            </a:r>
            <a:r>
              <a:rPr dirty="0" sz="1800" b="1">
                <a:latin typeface="Arial"/>
                <a:cs typeface="Arial"/>
              </a:rPr>
              <a:t>be </a:t>
            </a:r>
            <a:r>
              <a:rPr dirty="0" sz="1800" spc="-5" b="1">
                <a:latin typeface="Arial"/>
                <a:cs typeface="Arial"/>
              </a:rPr>
              <a:t>represented </a:t>
            </a:r>
            <a:r>
              <a:rPr dirty="0" sz="1800" b="1">
                <a:latin typeface="Arial"/>
                <a:cs typeface="Arial"/>
              </a:rPr>
              <a:t>by varying any of 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three</a:t>
            </a:r>
            <a:endParaRPr sz="1800">
              <a:latin typeface="Arial"/>
              <a:cs typeface="Arial"/>
            </a:endParaRPr>
          </a:p>
          <a:p>
            <a:pPr algn="just" marL="238760" marR="704215" indent="-211454">
              <a:lnSpc>
                <a:spcPct val="100000"/>
              </a:lnSpc>
              <a:spcBef>
                <a:spcPts val="965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257810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application</a:t>
            </a:r>
            <a:r>
              <a:rPr dirty="0" sz="1800" spc="-5" b="1">
                <a:latin typeface="Arial"/>
                <a:cs typeface="Arial"/>
              </a:rPr>
              <a:t>: transmission of digital data </a:t>
            </a:r>
            <a:r>
              <a:rPr dirty="0" sz="1800" spc="-10" b="1">
                <a:latin typeface="Arial"/>
                <a:cs typeface="Arial"/>
              </a:rPr>
              <a:t>over  </a:t>
            </a:r>
            <a:r>
              <a:rPr dirty="0" sz="1800" b="1">
                <a:latin typeface="Arial"/>
                <a:cs typeface="Arial"/>
              </a:rPr>
              <a:t>telephone wire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7F7F7F"/>
                </a:solidFill>
                <a:latin typeface="Arial"/>
                <a:cs typeface="Arial"/>
              </a:rPr>
              <a:t>(modem)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9000" y="4800600"/>
            <a:ext cx="5824664" cy="2001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7638" y="4673592"/>
            <a:ext cx="351218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Types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dirty="0" sz="2200" spc="-7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Digital-to-Analog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Modulation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4408" y="7012687"/>
            <a:ext cx="1188720" cy="316865"/>
          </a:xfrm>
          <a:custGeom>
            <a:avLst/>
            <a:gdLst/>
            <a:ahLst/>
            <a:cxnLst/>
            <a:rect l="l" t="t" r="r" b="b"/>
            <a:pathLst>
              <a:path w="1188720" h="316865">
                <a:moveTo>
                  <a:pt x="1188584" y="184295"/>
                </a:moveTo>
                <a:lnTo>
                  <a:pt x="1188584" y="132540"/>
                </a:lnTo>
                <a:lnTo>
                  <a:pt x="1179440" y="82407"/>
                </a:lnTo>
                <a:lnTo>
                  <a:pt x="1161152" y="37145"/>
                </a:lnTo>
                <a:lnTo>
                  <a:pt x="1133719" y="0"/>
                </a:lnTo>
                <a:lnTo>
                  <a:pt x="54866" y="0"/>
                </a:lnTo>
                <a:lnTo>
                  <a:pt x="27433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3" y="279690"/>
                </a:lnTo>
                <a:lnTo>
                  <a:pt x="54866" y="316835"/>
                </a:lnTo>
                <a:lnTo>
                  <a:pt x="1133719" y="316835"/>
                </a:lnTo>
                <a:lnTo>
                  <a:pt x="1161152" y="279690"/>
                </a:lnTo>
                <a:lnTo>
                  <a:pt x="1179440" y="234427"/>
                </a:lnTo>
                <a:lnTo>
                  <a:pt x="1188584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7585" y="6646146"/>
            <a:ext cx="5025390" cy="316865"/>
          </a:xfrm>
          <a:custGeom>
            <a:avLst/>
            <a:gdLst/>
            <a:ahLst/>
            <a:cxnLst/>
            <a:rect l="l" t="t" r="r" b="b"/>
            <a:pathLst>
              <a:path w="5025390" h="316865">
                <a:moveTo>
                  <a:pt x="5024936" y="184295"/>
                </a:moveTo>
                <a:lnTo>
                  <a:pt x="5024936" y="132540"/>
                </a:lnTo>
                <a:lnTo>
                  <a:pt x="5015791" y="82407"/>
                </a:lnTo>
                <a:lnTo>
                  <a:pt x="4997503" y="37145"/>
                </a:lnTo>
                <a:lnTo>
                  <a:pt x="4970070" y="0"/>
                </a:lnTo>
                <a:lnTo>
                  <a:pt x="54866" y="0"/>
                </a:lnTo>
                <a:lnTo>
                  <a:pt x="27433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3" y="279690"/>
                </a:lnTo>
                <a:lnTo>
                  <a:pt x="54866" y="316835"/>
                </a:lnTo>
                <a:lnTo>
                  <a:pt x="4970070" y="316835"/>
                </a:lnTo>
                <a:lnTo>
                  <a:pt x="4997503" y="279690"/>
                </a:lnTo>
                <a:lnTo>
                  <a:pt x="5015791" y="234427"/>
                </a:lnTo>
                <a:lnTo>
                  <a:pt x="5024936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48541" y="6371070"/>
            <a:ext cx="1087755" cy="316865"/>
          </a:xfrm>
          <a:custGeom>
            <a:avLst/>
            <a:gdLst/>
            <a:ahLst/>
            <a:cxnLst/>
            <a:rect l="l" t="t" r="r" b="b"/>
            <a:pathLst>
              <a:path w="1087754" h="316865">
                <a:moveTo>
                  <a:pt x="1087631" y="184296"/>
                </a:moveTo>
                <a:lnTo>
                  <a:pt x="1087631" y="132541"/>
                </a:lnTo>
                <a:lnTo>
                  <a:pt x="1078486" y="82408"/>
                </a:lnTo>
                <a:lnTo>
                  <a:pt x="1060197" y="37146"/>
                </a:lnTo>
                <a:lnTo>
                  <a:pt x="1032764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08"/>
                </a:lnTo>
                <a:lnTo>
                  <a:pt x="0" y="132541"/>
                </a:lnTo>
                <a:lnTo>
                  <a:pt x="0" y="184296"/>
                </a:lnTo>
                <a:lnTo>
                  <a:pt x="9144" y="234429"/>
                </a:lnTo>
                <a:lnTo>
                  <a:pt x="27433" y="279691"/>
                </a:lnTo>
                <a:lnTo>
                  <a:pt x="54866" y="316837"/>
                </a:lnTo>
                <a:lnTo>
                  <a:pt x="1032764" y="316837"/>
                </a:lnTo>
                <a:lnTo>
                  <a:pt x="1060197" y="279691"/>
                </a:lnTo>
                <a:lnTo>
                  <a:pt x="1078486" y="234429"/>
                </a:lnTo>
                <a:lnTo>
                  <a:pt x="1087631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4384" y="5730241"/>
            <a:ext cx="1112520" cy="316865"/>
          </a:xfrm>
          <a:custGeom>
            <a:avLst/>
            <a:gdLst/>
            <a:ahLst/>
            <a:cxnLst/>
            <a:rect l="l" t="t" r="r" b="b"/>
            <a:pathLst>
              <a:path w="1112520" h="316864">
                <a:moveTo>
                  <a:pt x="1112473" y="184296"/>
                </a:moveTo>
                <a:lnTo>
                  <a:pt x="1112473" y="132540"/>
                </a:lnTo>
                <a:lnTo>
                  <a:pt x="1103329" y="82408"/>
                </a:lnTo>
                <a:lnTo>
                  <a:pt x="1085040" y="37146"/>
                </a:lnTo>
                <a:lnTo>
                  <a:pt x="1057607" y="0"/>
                </a:lnTo>
                <a:lnTo>
                  <a:pt x="54865" y="0"/>
                </a:lnTo>
                <a:lnTo>
                  <a:pt x="27432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2" y="279691"/>
                </a:lnTo>
                <a:lnTo>
                  <a:pt x="54865" y="316837"/>
                </a:lnTo>
                <a:lnTo>
                  <a:pt x="1057607" y="316837"/>
                </a:lnTo>
                <a:lnTo>
                  <a:pt x="1085040" y="279691"/>
                </a:lnTo>
                <a:lnTo>
                  <a:pt x="1103329" y="234428"/>
                </a:lnTo>
                <a:lnTo>
                  <a:pt x="1112473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6980" y="5088637"/>
            <a:ext cx="1468120" cy="316865"/>
          </a:xfrm>
          <a:custGeom>
            <a:avLst/>
            <a:gdLst/>
            <a:ahLst/>
            <a:cxnLst/>
            <a:rect l="l" t="t" r="r" b="b"/>
            <a:pathLst>
              <a:path w="1468120" h="316864">
                <a:moveTo>
                  <a:pt x="1467843" y="184295"/>
                </a:moveTo>
                <a:lnTo>
                  <a:pt x="1467843" y="132540"/>
                </a:lnTo>
                <a:lnTo>
                  <a:pt x="1458699" y="82407"/>
                </a:lnTo>
                <a:lnTo>
                  <a:pt x="1440410" y="37145"/>
                </a:lnTo>
                <a:lnTo>
                  <a:pt x="1412977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1412977" y="316835"/>
                </a:lnTo>
                <a:lnTo>
                  <a:pt x="1440410" y="279690"/>
                </a:lnTo>
                <a:lnTo>
                  <a:pt x="1458699" y="234427"/>
                </a:lnTo>
                <a:lnTo>
                  <a:pt x="1467843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1352" y="2772355"/>
            <a:ext cx="418465" cy="292100"/>
          </a:xfrm>
          <a:custGeom>
            <a:avLst/>
            <a:gdLst/>
            <a:ahLst/>
            <a:cxnLst/>
            <a:rect l="l" t="t" r="r" b="b"/>
            <a:pathLst>
              <a:path w="418464" h="292100">
                <a:moveTo>
                  <a:pt x="418054" y="169904"/>
                </a:moveTo>
                <a:lnTo>
                  <a:pt x="418054" y="122190"/>
                </a:lnTo>
                <a:lnTo>
                  <a:pt x="409624" y="75973"/>
                </a:lnTo>
                <a:lnTo>
                  <a:pt x="392763" y="34245"/>
                </a:lnTo>
                <a:lnTo>
                  <a:pt x="367472" y="0"/>
                </a:lnTo>
                <a:lnTo>
                  <a:pt x="50582" y="0"/>
                </a:lnTo>
                <a:lnTo>
                  <a:pt x="25291" y="34245"/>
                </a:lnTo>
                <a:lnTo>
                  <a:pt x="8430" y="75973"/>
                </a:lnTo>
                <a:lnTo>
                  <a:pt x="0" y="122190"/>
                </a:lnTo>
                <a:lnTo>
                  <a:pt x="0" y="169904"/>
                </a:lnTo>
                <a:lnTo>
                  <a:pt x="8430" y="216122"/>
                </a:lnTo>
                <a:lnTo>
                  <a:pt x="25291" y="257850"/>
                </a:lnTo>
                <a:lnTo>
                  <a:pt x="50582" y="292094"/>
                </a:lnTo>
                <a:lnTo>
                  <a:pt x="367472" y="292094"/>
                </a:lnTo>
                <a:lnTo>
                  <a:pt x="392763" y="257850"/>
                </a:lnTo>
                <a:lnTo>
                  <a:pt x="409624" y="216122"/>
                </a:lnTo>
                <a:lnTo>
                  <a:pt x="418054" y="1699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1212" y="1330697"/>
            <a:ext cx="729615" cy="399415"/>
          </a:xfrm>
          <a:custGeom>
            <a:avLst/>
            <a:gdLst/>
            <a:ahLst/>
            <a:cxnLst/>
            <a:rect l="l" t="t" r="r" b="b"/>
            <a:pathLst>
              <a:path w="729615" h="399414">
                <a:moveTo>
                  <a:pt x="729075" y="224892"/>
                </a:moveTo>
                <a:lnTo>
                  <a:pt x="729075" y="174142"/>
                </a:lnTo>
                <a:lnTo>
                  <a:pt x="722109" y="124354"/>
                </a:lnTo>
                <a:lnTo>
                  <a:pt x="708175" y="77451"/>
                </a:lnTo>
                <a:lnTo>
                  <a:pt x="687274" y="35359"/>
                </a:lnTo>
                <a:lnTo>
                  <a:pt x="659406" y="0"/>
                </a:lnTo>
                <a:lnTo>
                  <a:pt x="69669" y="0"/>
                </a:lnTo>
                <a:lnTo>
                  <a:pt x="41801" y="35359"/>
                </a:lnTo>
                <a:lnTo>
                  <a:pt x="20900" y="77451"/>
                </a:lnTo>
                <a:lnTo>
                  <a:pt x="6966" y="124354"/>
                </a:lnTo>
                <a:lnTo>
                  <a:pt x="0" y="174142"/>
                </a:lnTo>
                <a:lnTo>
                  <a:pt x="0" y="224892"/>
                </a:lnTo>
                <a:lnTo>
                  <a:pt x="6966" y="274680"/>
                </a:lnTo>
                <a:lnTo>
                  <a:pt x="20900" y="321582"/>
                </a:lnTo>
                <a:lnTo>
                  <a:pt x="41801" y="363675"/>
                </a:lnTo>
                <a:lnTo>
                  <a:pt x="69669" y="399034"/>
                </a:lnTo>
                <a:lnTo>
                  <a:pt x="659406" y="399034"/>
                </a:lnTo>
                <a:lnTo>
                  <a:pt x="687274" y="363675"/>
                </a:lnTo>
                <a:lnTo>
                  <a:pt x="708175" y="321582"/>
                </a:lnTo>
                <a:lnTo>
                  <a:pt x="722109" y="274680"/>
                </a:lnTo>
                <a:lnTo>
                  <a:pt x="729075" y="2248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37129" y="634999"/>
            <a:ext cx="5184140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3575" algn="l"/>
              </a:tabLst>
            </a:pPr>
            <a:r>
              <a:rPr dirty="0" spc="-5"/>
              <a:t>Modulation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Digital</a:t>
            </a:r>
            <a:r>
              <a:rPr dirty="0" spc="-5"/>
              <a:t> </a:t>
            </a:r>
            <a:r>
              <a:rPr dirty="0" spc="-5"/>
              <a:t>Data:</a:t>
            </a:r>
            <a:r>
              <a:rPr dirty="0" spc="-5"/>
              <a:t>	</a:t>
            </a:r>
            <a:r>
              <a:rPr dirty="0" spc="-5"/>
              <a:t>ASK</a:t>
            </a:r>
          </a:p>
        </p:txBody>
      </p:sp>
      <p:sp>
        <p:nvSpPr>
          <p:cNvPr id="11" name="object 11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6744" y="1209164"/>
            <a:ext cx="8388985" cy="114490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979805" algn="l"/>
              </a:tabLst>
            </a:pPr>
            <a:r>
              <a:rPr dirty="0" baseline="-5050" sz="3300" spc="-7" b="1">
                <a:solidFill>
                  <a:srgbClr val="3333CC"/>
                </a:solidFill>
                <a:latin typeface="Arial"/>
                <a:cs typeface="Arial"/>
              </a:rPr>
              <a:t>ASK</a:t>
            </a:r>
            <a:r>
              <a:rPr dirty="0" baseline="-5050" sz="3300" spc="217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</a:t>
            </a:r>
            <a:r>
              <a:rPr dirty="0" sz="2000" spc="-10" b="1">
                <a:latin typeface="Arial"/>
                <a:cs typeface="Arial"/>
              </a:rPr>
              <a:t>strength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spc="-10" b="1">
                <a:latin typeface="Arial"/>
                <a:cs typeface="Arial"/>
              </a:rPr>
              <a:t>carrier </a:t>
            </a:r>
            <a:r>
              <a:rPr dirty="0" sz="2000" spc="-5" b="1">
                <a:latin typeface="Arial"/>
                <a:cs typeface="Arial"/>
              </a:rPr>
              <a:t>signal is varied to </a:t>
            </a:r>
            <a:r>
              <a:rPr dirty="0" sz="2000" spc="-10" b="1">
                <a:latin typeface="Arial"/>
                <a:cs typeface="Arial"/>
              </a:rPr>
              <a:t>represent binary </a:t>
            </a:r>
            <a:r>
              <a:rPr dirty="0" sz="2000" spc="-5" b="1">
                <a:latin typeface="Arial"/>
                <a:cs typeface="Arial"/>
              </a:rPr>
              <a:t>1 or</a:t>
            </a:r>
            <a:r>
              <a:rPr dirty="0" sz="2000" spc="6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175385" indent="-181610">
              <a:lnSpc>
                <a:spcPct val="100000"/>
              </a:lnSpc>
              <a:spcBef>
                <a:spcPts val="560"/>
              </a:spcBef>
              <a:buSzPct val="77777"/>
              <a:buFont typeface="Symbol"/>
              <a:buChar char=""/>
              <a:tabLst>
                <a:tab pos="1176020" algn="l"/>
              </a:tabLst>
            </a:pPr>
            <a:r>
              <a:rPr dirty="0" sz="1800" b="1">
                <a:latin typeface="Arial"/>
                <a:cs typeface="Arial"/>
              </a:rPr>
              <a:t>both frequency </a:t>
            </a:r>
            <a:r>
              <a:rPr dirty="0" sz="1800" spc="-5" b="1">
                <a:latin typeface="Arial"/>
                <a:cs typeface="Arial"/>
              </a:rPr>
              <a:t>&amp; </a:t>
            </a:r>
            <a:r>
              <a:rPr dirty="0" sz="1800" b="1">
                <a:latin typeface="Arial"/>
                <a:cs typeface="Arial"/>
              </a:rPr>
              <a:t>phase remain constant while amplitude</a:t>
            </a:r>
            <a:r>
              <a:rPr dirty="0" sz="1800" spc="-1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 marL="1175385" indent="-181610">
              <a:lnSpc>
                <a:spcPct val="100000"/>
              </a:lnSpc>
              <a:spcBef>
                <a:spcPts val="600"/>
              </a:spcBef>
              <a:buSzPct val="77777"/>
              <a:buFont typeface="Symbol"/>
              <a:buChar char=""/>
              <a:tabLst>
                <a:tab pos="1176020" algn="l"/>
              </a:tabLst>
            </a:pPr>
            <a:r>
              <a:rPr dirty="0" sz="1800" spc="-5" b="1">
                <a:latin typeface="Arial"/>
                <a:cs typeface="Arial"/>
              </a:rPr>
              <a:t>commonly, one of the amplitudes is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8970" y="5078221"/>
            <a:ext cx="1779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3333CC"/>
                </a:solidFill>
                <a:latin typeface="Arial"/>
                <a:cs typeface="Arial"/>
              </a:rPr>
              <a:t>demodulation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0538" y="5078221"/>
            <a:ext cx="51727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only the </a:t>
            </a:r>
            <a:r>
              <a:rPr dirty="0" sz="1800" spc="-5" b="1">
                <a:latin typeface="Arial"/>
                <a:cs typeface="Arial"/>
              </a:rPr>
              <a:t>presence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absence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a </a:t>
            </a:r>
            <a:r>
              <a:rPr dirty="0" sz="1800" b="1">
                <a:latin typeface="Arial"/>
                <a:cs typeface="Arial"/>
              </a:rPr>
              <a:t>sinusoid in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  given time interval needs to be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determined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8970" y="5627624"/>
            <a:ext cx="7431405" cy="16744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93040" indent="-180975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advantage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b="1">
                <a:latin typeface="Arial"/>
                <a:cs typeface="Arial"/>
              </a:rPr>
              <a:t>simplicity</a:t>
            </a:r>
            <a:endParaRPr sz="1800">
              <a:latin typeface="Arial"/>
              <a:cs typeface="Arial"/>
            </a:endParaRPr>
          </a:p>
          <a:p>
            <a:pPr algn="just" marL="153035" marR="410845" indent="-140970">
              <a:lnSpc>
                <a:spcPct val="100000"/>
              </a:lnSpc>
              <a:spcBef>
                <a:spcPts val="725"/>
              </a:spcBef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/>
              <a:t>	</a:t>
            </a: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disadvantage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ASK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is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very </a:t>
            </a:r>
            <a:r>
              <a:rPr dirty="0" sz="1800" b="1">
                <a:solidFill>
                  <a:srgbClr val="006500"/>
                </a:solidFill>
                <a:latin typeface="Arial"/>
                <a:cs typeface="Arial"/>
              </a:rPr>
              <a:t>susceptible to noise </a:t>
            </a:r>
            <a:r>
              <a:rPr dirty="0" sz="1800" spc="-5" b="1">
                <a:solidFill>
                  <a:srgbClr val="006500"/>
                </a:solidFill>
                <a:latin typeface="Arial"/>
                <a:cs typeface="Arial"/>
              </a:rPr>
              <a:t>interference </a:t>
            </a:r>
            <a:r>
              <a:rPr dirty="0" sz="1800" spc="-5" b="1">
                <a:latin typeface="Arial"/>
                <a:cs typeface="Arial"/>
              </a:rPr>
              <a:t>–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noise usually </a:t>
            </a:r>
            <a:r>
              <a:rPr dirty="0" u="heavy" sz="1800" spc="-5" b="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(only)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affects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amplitude</a:t>
            </a:r>
            <a:r>
              <a:rPr dirty="0" sz="1800" b="1">
                <a:latin typeface="Arial"/>
                <a:cs typeface="Arial"/>
              </a:rPr>
              <a:t>, </a:t>
            </a:r>
            <a:r>
              <a:rPr dirty="0" sz="1800" spc="-5" b="1">
                <a:latin typeface="Arial"/>
                <a:cs typeface="Arial"/>
              </a:rPr>
              <a:t>therefore ASK </a:t>
            </a:r>
            <a:r>
              <a:rPr dirty="0" sz="1800" b="1">
                <a:latin typeface="Arial"/>
                <a:cs typeface="Arial"/>
              </a:rPr>
              <a:t>is the  modulation technique most </a:t>
            </a:r>
            <a:r>
              <a:rPr dirty="0" sz="1800" spc="-5" b="1">
                <a:latin typeface="Arial"/>
                <a:cs typeface="Arial"/>
              </a:rPr>
              <a:t>affected </a:t>
            </a:r>
            <a:r>
              <a:rPr dirty="0" sz="1800" b="1">
                <a:latin typeface="Arial"/>
                <a:cs typeface="Arial"/>
              </a:rPr>
              <a:t>by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algn="just" marL="193040" indent="-180975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application</a:t>
            </a:r>
            <a:r>
              <a:rPr dirty="0" sz="1800" spc="-5" b="1">
                <a:latin typeface="Arial"/>
                <a:cs typeface="Arial"/>
              </a:rPr>
              <a:t>: ASK </a:t>
            </a:r>
            <a:r>
              <a:rPr dirty="0" sz="1800" b="1">
                <a:latin typeface="Arial"/>
                <a:cs typeface="Arial"/>
              </a:rPr>
              <a:t>is used to transmit digital data </a:t>
            </a:r>
            <a:r>
              <a:rPr dirty="0" sz="1800" spc="-5" b="1">
                <a:latin typeface="Arial"/>
                <a:cs typeface="Arial"/>
              </a:rPr>
              <a:t>over </a:t>
            </a:r>
            <a:r>
              <a:rPr dirty="0" sz="1800" b="1">
                <a:latin typeface="Arial"/>
                <a:cs typeface="Arial"/>
              </a:rPr>
              <a:t>optical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fiber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3915" y="2624689"/>
            <a:ext cx="2484755" cy="64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1580"/>
              </a:lnSpc>
              <a:tabLst>
                <a:tab pos="1693545" algn="l"/>
              </a:tabLst>
            </a:pPr>
            <a:r>
              <a:rPr dirty="0" baseline="-3267" sz="2550" spc="30">
                <a:latin typeface="Symbol"/>
                <a:cs typeface="Symbol"/>
              </a:rPr>
              <a:t>⎧</a:t>
            </a:r>
            <a:r>
              <a:rPr dirty="0" sz="1700" spc="20">
                <a:latin typeface="Arial"/>
                <a:cs typeface="Arial"/>
              </a:rPr>
              <a:t>0,	</a:t>
            </a: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13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295"/>
              </a:lnSpc>
              <a:tabLst>
                <a:tab pos="328930" algn="l"/>
              </a:tabLst>
            </a:pP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	</a:t>
            </a:r>
            <a:r>
              <a:rPr dirty="0" baseline="-9803" sz="2550" spc="142">
                <a:latin typeface="Symbol"/>
                <a:cs typeface="Symbol"/>
              </a:rPr>
              <a:t>⎨</a:t>
            </a:r>
            <a:endParaRPr baseline="-9803" sz="2550">
              <a:latin typeface="Symbol"/>
              <a:cs typeface="Symbol"/>
            </a:endParaRPr>
          </a:p>
          <a:p>
            <a:pPr marL="328930">
              <a:lnSpc>
                <a:spcPts val="1675"/>
              </a:lnSpc>
              <a:tabLst>
                <a:tab pos="1727835" algn="l"/>
              </a:tabLst>
            </a:pPr>
            <a:r>
              <a:rPr dirty="0" baseline="-14705" sz="2550" spc="37">
                <a:latin typeface="Symbol"/>
                <a:cs typeface="Symbol"/>
              </a:rPr>
              <a:t>⎩</a:t>
            </a:r>
            <a:r>
              <a:rPr dirty="0" sz="1700" spc="25">
                <a:latin typeface="Arial"/>
                <a:cs typeface="Arial"/>
              </a:rPr>
              <a:t>Acos(2</a:t>
            </a:r>
            <a:r>
              <a:rPr dirty="0" sz="1700" spc="25">
                <a:latin typeface="Times New Roman"/>
                <a:cs typeface="Times New Roman"/>
              </a:rPr>
              <a:t>π</a:t>
            </a:r>
            <a:r>
              <a:rPr dirty="0" sz="1700" spc="25">
                <a:latin typeface="Arial"/>
                <a:cs typeface="Arial"/>
              </a:rPr>
              <a:t>f</a:t>
            </a:r>
            <a:r>
              <a:rPr dirty="0" baseline="-25000" sz="1500" spc="37">
                <a:latin typeface="Arial"/>
                <a:cs typeface="Arial"/>
              </a:rPr>
              <a:t>c</a:t>
            </a:r>
            <a:r>
              <a:rPr dirty="0" baseline="-25000" sz="1500" spc="-22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t),	binary</a:t>
            </a:r>
            <a:r>
              <a:rPr dirty="0" sz="1700" spc="-254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3833" y="2594865"/>
            <a:ext cx="194627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42483" sz="2550" spc="15">
                <a:latin typeface="Arial"/>
                <a:cs typeface="Arial"/>
              </a:rPr>
              <a:t>s(t)</a:t>
            </a:r>
            <a:r>
              <a:rPr dirty="0" baseline="-42483" sz="2550" spc="-232">
                <a:latin typeface="Arial"/>
                <a:cs typeface="Arial"/>
              </a:rPr>
              <a:t> </a:t>
            </a:r>
            <a:r>
              <a:rPr dirty="0" baseline="-42483" sz="2550" spc="22">
                <a:latin typeface="Symbol"/>
                <a:cs typeface="Symbol"/>
              </a:rPr>
              <a:t></a:t>
            </a:r>
            <a:r>
              <a:rPr dirty="0" baseline="-42483" sz="2550" spc="-60">
                <a:latin typeface="Times New Roman"/>
                <a:cs typeface="Times New Roman"/>
              </a:rPr>
              <a:t> </a:t>
            </a:r>
            <a:r>
              <a:rPr dirty="0" baseline="-4901" sz="2550" spc="52">
                <a:latin typeface="Symbol"/>
                <a:cs typeface="Symbol"/>
              </a:rPr>
              <a:t>⎧</a:t>
            </a:r>
            <a:r>
              <a:rPr dirty="0" sz="1700" spc="35">
                <a:latin typeface="Arial"/>
                <a:cs typeface="Arial"/>
              </a:rPr>
              <a:t>A</a:t>
            </a:r>
            <a:r>
              <a:rPr dirty="0" baseline="-25000" sz="1500" spc="52">
                <a:latin typeface="Arial"/>
                <a:cs typeface="Arial"/>
              </a:rPr>
              <a:t>0</a:t>
            </a:r>
            <a:r>
              <a:rPr dirty="0" sz="1700" spc="35">
                <a:latin typeface="Arial"/>
                <a:cs typeface="Arial"/>
              </a:rPr>
              <a:t>cos(2</a:t>
            </a:r>
            <a:r>
              <a:rPr dirty="0" sz="1700" spc="35">
                <a:latin typeface="Times New Roman"/>
                <a:cs typeface="Times New Roman"/>
              </a:rPr>
              <a:t>π</a:t>
            </a:r>
            <a:r>
              <a:rPr dirty="0" sz="1700" spc="35">
                <a:latin typeface="Arial"/>
                <a:cs typeface="Arial"/>
              </a:rPr>
              <a:t>f</a:t>
            </a:r>
            <a:r>
              <a:rPr dirty="0" baseline="-25000" sz="1500" spc="52">
                <a:latin typeface="Arial"/>
                <a:cs typeface="Arial"/>
              </a:rPr>
              <a:t>c</a:t>
            </a:r>
            <a:r>
              <a:rPr dirty="0" baseline="-25000" sz="1500" spc="-217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t),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4351" y="2523695"/>
            <a:ext cx="795655" cy="6946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16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595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26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3225" y="3075691"/>
            <a:ext cx="895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0339" y="2986550"/>
            <a:ext cx="3644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035" algn="l"/>
              </a:tabLst>
            </a:pPr>
            <a:r>
              <a:rPr dirty="0" sz="1700" spc="95">
                <a:latin typeface="Symbol"/>
                <a:cs typeface="Symbol"/>
              </a:rPr>
              <a:t>⎩</a:t>
            </a:r>
            <a:r>
              <a:rPr dirty="0" sz="1700" spc="95">
                <a:latin typeface="Times New Roman"/>
                <a:cs typeface="Times New Roman"/>
              </a:rPr>
              <a:t>	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4939" y="2929382"/>
            <a:ext cx="142557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4313" sz="2550" spc="112">
                <a:latin typeface="Symbol"/>
                <a:cs typeface="Symbol"/>
              </a:rPr>
              <a:t>⎨</a:t>
            </a:r>
            <a:r>
              <a:rPr dirty="0" sz="1700" spc="75">
                <a:latin typeface="Arial"/>
                <a:cs typeface="Arial"/>
              </a:rPr>
              <a:t>A </a:t>
            </a:r>
            <a:r>
              <a:rPr dirty="0" sz="1700" spc="15">
                <a:latin typeface="Arial"/>
                <a:cs typeface="Arial"/>
              </a:rPr>
              <a:t>cos(2</a:t>
            </a:r>
            <a:r>
              <a:rPr dirty="0" sz="1700" spc="15">
                <a:latin typeface="Times New Roman"/>
                <a:cs typeface="Times New Roman"/>
              </a:rPr>
              <a:t>π</a:t>
            </a:r>
            <a:r>
              <a:rPr dirty="0" sz="1700" spc="15">
                <a:latin typeface="Arial"/>
                <a:cs typeface="Arial"/>
              </a:rPr>
              <a:t>f</a:t>
            </a:r>
            <a:r>
              <a:rPr dirty="0" sz="1700" spc="-2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t),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57600" y="3505200"/>
            <a:ext cx="3769360" cy="1116330"/>
            <a:chOff x="3657600" y="3505200"/>
            <a:chExt cx="3769360" cy="1116330"/>
          </a:xfrm>
        </p:grpSpPr>
        <p:sp>
          <p:nvSpPr>
            <p:cNvPr id="23" name="object 23"/>
            <p:cNvSpPr/>
            <p:nvPr/>
          </p:nvSpPr>
          <p:spPr>
            <a:xfrm>
              <a:off x="3798206" y="3505200"/>
              <a:ext cx="3628245" cy="1116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57600" y="3733800"/>
              <a:ext cx="382905" cy="274320"/>
            </a:xfrm>
            <a:custGeom>
              <a:avLst/>
              <a:gdLst/>
              <a:ahLst/>
              <a:cxnLst/>
              <a:rect l="l" t="t" r="r" b="b"/>
              <a:pathLst>
                <a:path w="382904" h="274320">
                  <a:moveTo>
                    <a:pt x="382524" y="274320"/>
                  </a:moveTo>
                  <a:lnTo>
                    <a:pt x="382524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382524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8151" y="3979417"/>
            <a:ext cx="13550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A3365"/>
                </a:solidFill>
                <a:latin typeface="Arial"/>
                <a:cs typeface="Arial"/>
              </a:rPr>
              <a:t>Is this picture,  </a:t>
            </a:r>
            <a:r>
              <a:rPr dirty="0" sz="1200" spc="-5" b="1">
                <a:solidFill>
                  <a:srgbClr val="9A3365"/>
                </a:solidFill>
                <a:latin typeface="Arial"/>
                <a:cs typeface="Arial"/>
              </a:rPr>
              <a:t>from the</a:t>
            </a:r>
            <a:r>
              <a:rPr dirty="0" sz="1200" spc="-80" b="1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9A3365"/>
                </a:solidFill>
                <a:latin typeface="Arial"/>
                <a:cs typeface="Arial"/>
              </a:rPr>
              <a:t>textbook,  entirely</a:t>
            </a:r>
            <a:r>
              <a:rPr dirty="0" sz="1200" spc="-55" b="1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9A3365"/>
                </a:solidFill>
                <a:latin typeface="Arial"/>
                <a:cs typeface="Arial"/>
              </a:rPr>
              <a:t>correct?!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33600" y="42291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3553" y="47244"/>
                </a:moveTo>
                <a:lnTo>
                  <a:pt x="1003553" y="28194"/>
                </a:lnTo>
                <a:lnTo>
                  <a:pt x="0" y="28194"/>
                </a:lnTo>
                <a:lnTo>
                  <a:pt x="0" y="47244"/>
                </a:lnTo>
                <a:lnTo>
                  <a:pt x="1003553" y="47244"/>
                </a:lnTo>
                <a:close/>
              </a:path>
              <a:path w="1066800" h="76200">
                <a:moveTo>
                  <a:pt x="1066800" y="38100"/>
                </a:moveTo>
                <a:lnTo>
                  <a:pt x="990600" y="0"/>
                </a:lnTo>
                <a:lnTo>
                  <a:pt x="990600" y="28194"/>
                </a:lnTo>
                <a:lnTo>
                  <a:pt x="1003553" y="28194"/>
                </a:lnTo>
                <a:lnTo>
                  <a:pt x="1003553" y="69723"/>
                </a:lnTo>
                <a:lnTo>
                  <a:pt x="1066800" y="38100"/>
                </a:lnTo>
                <a:close/>
              </a:path>
              <a:path w="1066800" h="76200">
                <a:moveTo>
                  <a:pt x="1003553" y="69723"/>
                </a:moveTo>
                <a:lnTo>
                  <a:pt x="1003553" y="47244"/>
                </a:lnTo>
                <a:lnTo>
                  <a:pt x="990600" y="47244"/>
                </a:lnTo>
                <a:lnTo>
                  <a:pt x="990600" y="76200"/>
                </a:lnTo>
                <a:lnTo>
                  <a:pt x="1003553" y="6972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37102" y="3763771"/>
            <a:ext cx="224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+A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7600" y="4343400"/>
            <a:ext cx="344805" cy="274320"/>
          </a:xfrm>
          <a:custGeom>
            <a:avLst/>
            <a:gdLst/>
            <a:ahLst/>
            <a:cxnLst/>
            <a:rect l="l" t="t" r="r" b="b"/>
            <a:pathLst>
              <a:path w="344804" h="274320">
                <a:moveTo>
                  <a:pt x="344424" y="274320"/>
                </a:moveTo>
                <a:lnTo>
                  <a:pt x="344424" y="0"/>
                </a:lnTo>
                <a:lnTo>
                  <a:pt x="0" y="0"/>
                </a:lnTo>
                <a:lnTo>
                  <a:pt x="0" y="274320"/>
                </a:lnTo>
                <a:lnTo>
                  <a:pt x="344424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37102" y="4373371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-A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10200" y="2590800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2743200" h="685800">
                <a:moveTo>
                  <a:pt x="2743200" y="685799"/>
                </a:moveTo>
                <a:lnTo>
                  <a:pt x="2743200" y="0"/>
                </a:lnTo>
                <a:lnTo>
                  <a:pt x="0" y="0"/>
                </a:lnTo>
                <a:lnTo>
                  <a:pt x="0" y="685800"/>
                </a:lnTo>
                <a:lnTo>
                  <a:pt x="274320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10200" y="2590800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2743200" h="685800">
                <a:moveTo>
                  <a:pt x="0" y="0"/>
                </a:moveTo>
                <a:lnTo>
                  <a:pt x="0" y="685800"/>
                </a:lnTo>
                <a:lnTo>
                  <a:pt x="2743200" y="685799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795" y="1434085"/>
            <a:ext cx="864869" cy="316865"/>
          </a:xfrm>
          <a:custGeom>
            <a:avLst/>
            <a:gdLst/>
            <a:ahLst/>
            <a:cxnLst/>
            <a:rect l="l" t="t" r="r" b="b"/>
            <a:pathLst>
              <a:path w="864869" h="316864">
                <a:moveTo>
                  <a:pt x="864751" y="184296"/>
                </a:moveTo>
                <a:lnTo>
                  <a:pt x="864751" y="132540"/>
                </a:lnTo>
                <a:lnTo>
                  <a:pt x="855607" y="82408"/>
                </a:lnTo>
                <a:lnTo>
                  <a:pt x="837318" y="37146"/>
                </a:lnTo>
                <a:lnTo>
                  <a:pt x="809885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3" y="279691"/>
                </a:lnTo>
                <a:lnTo>
                  <a:pt x="54866" y="316837"/>
                </a:lnTo>
                <a:lnTo>
                  <a:pt x="809885" y="316837"/>
                </a:lnTo>
                <a:lnTo>
                  <a:pt x="837318" y="279691"/>
                </a:lnTo>
                <a:lnTo>
                  <a:pt x="855607" y="234428"/>
                </a:lnTo>
                <a:lnTo>
                  <a:pt x="864751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4431" y="1408687"/>
            <a:ext cx="1169035" cy="351790"/>
          </a:xfrm>
          <a:custGeom>
            <a:avLst/>
            <a:gdLst/>
            <a:ahLst/>
            <a:cxnLst/>
            <a:rect l="l" t="t" r="r" b="b"/>
            <a:pathLst>
              <a:path w="1169035" h="351789">
                <a:moveTo>
                  <a:pt x="1168603" y="175844"/>
                </a:moveTo>
                <a:lnTo>
                  <a:pt x="1164718" y="125847"/>
                </a:lnTo>
                <a:lnTo>
                  <a:pt x="1153061" y="78265"/>
                </a:lnTo>
                <a:lnTo>
                  <a:pt x="1133632" y="35511"/>
                </a:lnTo>
                <a:lnTo>
                  <a:pt x="1106433" y="0"/>
                </a:lnTo>
                <a:lnTo>
                  <a:pt x="62170" y="0"/>
                </a:lnTo>
                <a:lnTo>
                  <a:pt x="34970" y="35511"/>
                </a:lnTo>
                <a:lnTo>
                  <a:pt x="15542" y="78265"/>
                </a:lnTo>
                <a:lnTo>
                  <a:pt x="3885" y="125847"/>
                </a:lnTo>
                <a:lnTo>
                  <a:pt x="0" y="175844"/>
                </a:lnTo>
                <a:lnTo>
                  <a:pt x="3885" y="225841"/>
                </a:lnTo>
                <a:lnTo>
                  <a:pt x="15542" y="273423"/>
                </a:lnTo>
                <a:lnTo>
                  <a:pt x="34970" y="316177"/>
                </a:lnTo>
                <a:lnTo>
                  <a:pt x="62170" y="351688"/>
                </a:lnTo>
                <a:lnTo>
                  <a:pt x="1106433" y="351688"/>
                </a:lnTo>
                <a:lnTo>
                  <a:pt x="1133632" y="316177"/>
                </a:lnTo>
                <a:lnTo>
                  <a:pt x="1153061" y="273423"/>
                </a:lnTo>
                <a:lnTo>
                  <a:pt x="1164718" y="225841"/>
                </a:lnTo>
                <a:lnTo>
                  <a:pt x="1168603" y="1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333" y="645721"/>
            <a:ext cx="6184900" cy="439420"/>
          </a:xfrm>
          <a:custGeom>
            <a:avLst/>
            <a:gdLst/>
            <a:ahLst/>
            <a:cxnLst/>
            <a:rect l="l" t="t" r="r" b="b"/>
            <a:pathLst>
              <a:path w="6184900" h="439419">
                <a:moveTo>
                  <a:pt x="6184501" y="219577"/>
                </a:moveTo>
                <a:lnTo>
                  <a:pt x="6181395" y="169488"/>
                </a:lnTo>
                <a:lnTo>
                  <a:pt x="6172080" y="120942"/>
                </a:lnTo>
                <a:lnTo>
                  <a:pt x="6156553" y="75483"/>
                </a:lnTo>
                <a:lnTo>
                  <a:pt x="6134816" y="34654"/>
                </a:lnTo>
                <a:lnTo>
                  <a:pt x="6106868" y="0"/>
                </a:lnTo>
                <a:lnTo>
                  <a:pt x="77632" y="0"/>
                </a:lnTo>
                <a:lnTo>
                  <a:pt x="49684" y="34654"/>
                </a:lnTo>
                <a:lnTo>
                  <a:pt x="27947" y="75483"/>
                </a:lnTo>
                <a:lnTo>
                  <a:pt x="12421" y="120942"/>
                </a:lnTo>
                <a:lnTo>
                  <a:pt x="3105" y="169488"/>
                </a:lnTo>
                <a:lnTo>
                  <a:pt x="0" y="219577"/>
                </a:lnTo>
                <a:lnTo>
                  <a:pt x="3105" y="269667"/>
                </a:lnTo>
                <a:lnTo>
                  <a:pt x="12421" y="318213"/>
                </a:lnTo>
                <a:lnTo>
                  <a:pt x="27947" y="363672"/>
                </a:lnTo>
                <a:lnTo>
                  <a:pt x="49684" y="404501"/>
                </a:lnTo>
                <a:lnTo>
                  <a:pt x="77632" y="439155"/>
                </a:lnTo>
                <a:lnTo>
                  <a:pt x="6106868" y="439155"/>
                </a:lnTo>
                <a:lnTo>
                  <a:pt x="6134816" y="404501"/>
                </a:lnTo>
                <a:lnTo>
                  <a:pt x="6156553" y="363672"/>
                </a:lnTo>
                <a:lnTo>
                  <a:pt x="6172080" y="318213"/>
                </a:lnTo>
                <a:lnTo>
                  <a:pt x="6181395" y="269667"/>
                </a:lnTo>
                <a:lnTo>
                  <a:pt x="6184501" y="2195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ASK	(cont.)</a:t>
            </a:r>
          </a:p>
        </p:txBody>
      </p:sp>
      <p:sp>
        <p:nvSpPr>
          <p:cNvPr id="7" name="object 7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902" y="1398524"/>
            <a:ext cx="1069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961" y="1423670"/>
            <a:ext cx="780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[ </a:t>
            </a:r>
            <a:r>
              <a:rPr dirty="0" sz="1800" spc="-5" b="1">
                <a:latin typeface="Arial"/>
                <a:cs typeface="Arial"/>
              </a:rPr>
              <a:t>ASK</a:t>
            </a:r>
            <a:r>
              <a:rPr dirty="0" sz="1800" spc="-1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308" y="2312923"/>
            <a:ext cx="867410" cy="182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39243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ASK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683" y="6656316"/>
            <a:ext cx="6022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How does the </a:t>
            </a:r>
            <a:r>
              <a:rPr dirty="0" sz="1800" spc="-5" b="1">
                <a:latin typeface="Arial"/>
                <a:cs typeface="Arial"/>
              </a:rPr>
              <a:t>frequency spectrum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v</a:t>
            </a:r>
            <a:r>
              <a:rPr dirty="0" baseline="-23148" sz="1800" spc="-7" b="1">
                <a:latin typeface="Arial"/>
                <a:cs typeface="Arial"/>
              </a:rPr>
              <a:t>ASK</a:t>
            </a:r>
            <a:r>
              <a:rPr dirty="0" sz="1800" spc="-5" b="1">
                <a:latin typeface="Arial"/>
                <a:cs typeface="Arial"/>
              </a:rPr>
              <a:t>(t) </a:t>
            </a:r>
            <a:r>
              <a:rPr dirty="0" sz="1800" b="1">
                <a:latin typeface="Arial"/>
                <a:cs typeface="Arial"/>
              </a:rPr>
              <a:t>look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like!?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3237" y="5105400"/>
            <a:ext cx="3281679" cy="1300480"/>
            <a:chOff x="3043237" y="5105400"/>
            <a:chExt cx="3281679" cy="1300480"/>
          </a:xfrm>
        </p:grpSpPr>
        <p:sp>
          <p:nvSpPr>
            <p:cNvPr id="13" name="object 13"/>
            <p:cNvSpPr/>
            <p:nvPr/>
          </p:nvSpPr>
          <p:spPr>
            <a:xfrm>
              <a:off x="3276600" y="5562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0999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6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76600" y="5562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0999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7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6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2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09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0" y="5486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457200"/>
                  </a:moveTo>
                  <a:lnTo>
                    <a:pt x="609599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0" y="5486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0" y="457200"/>
                  </a:lnTo>
                  <a:lnTo>
                    <a:pt x="609600" y="457200"/>
                  </a:lnTo>
                  <a:lnTo>
                    <a:pt x="60959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00400" y="5943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00400" y="5943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00628" y="5105399"/>
              <a:ext cx="2824480" cy="995680"/>
            </a:xfrm>
            <a:custGeom>
              <a:avLst/>
              <a:gdLst/>
              <a:ahLst/>
              <a:cxnLst/>
              <a:rect l="l" t="t" r="r" b="b"/>
              <a:pathLst>
                <a:path w="2824479" h="995679">
                  <a:moveTo>
                    <a:pt x="2823972" y="838200"/>
                  </a:moveTo>
                  <a:lnTo>
                    <a:pt x="2747772" y="800100"/>
                  </a:lnTo>
                  <a:lnTo>
                    <a:pt x="2747772" y="833628"/>
                  </a:lnTo>
                  <a:lnTo>
                    <a:pt x="161544" y="833628"/>
                  </a:lnTo>
                  <a:lnTo>
                    <a:pt x="161544" y="76200"/>
                  </a:lnTo>
                  <a:lnTo>
                    <a:pt x="195072" y="76200"/>
                  </a:lnTo>
                  <a:lnTo>
                    <a:pt x="156972" y="0"/>
                  </a:lnTo>
                  <a:lnTo>
                    <a:pt x="118872" y="76200"/>
                  </a:lnTo>
                  <a:lnTo>
                    <a:pt x="152400" y="76200"/>
                  </a:lnTo>
                  <a:lnTo>
                    <a:pt x="152400" y="833628"/>
                  </a:lnTo>
                  <a:lnTo>
                    <a:pt x="2286" y="833628"/>
                  </a:lnTo>
                  <a:lnTo>
                    <a:pt x="0" y="835914"/>
                  </a:lnTo>
                  <a:lnTo>
                    <a:pt x="0" y="840486"/>
                  </a:lnTo>
                  <a:lnTo>
                    <a:pt x="2286" y="842772"/>
                  </a:lnTo>
                  <a:lnTo>
                    <a:pt x="152400" y="842772"/>
                  </a:lnTo>
                  <a:lnTo>
                    <a:pt x="152400" y="992886"/>
                  </a:lnTo>
                  <a:lnTo>
                    <a:pt x="154686" y="995172"/>
                  </a:lnTo>
                  <a:lnTo>
                    <a:pt x="159258" y="995172"/>
                  </a:lnTo>
                  <a:lnTo>
                    <a:pt x="161544" y="992886"/>
                  </a:lnTo>
                  <a:lnTo>
                    <a:pt x="161544" y="842772"/>
                  </a:lnTo>
                  <a:lnTo>
                    <a:pt x="2747772" y="842772"/>
                  </a:lnTo>
                  <a:lnTo>
                    <a:pt x="2747772" y="876300"/>
                  </a:lnTo>
                  <a:lnTo>
                    <a:pt x="2765298" y="867537"/>
                  </a:lnTo>
                  <a:lnTo>
                    <a:pt x="2823972" y="8382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38700" y="55626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8" y="383286"/>
                  </a:lnTo>
                  <a:lnTo>
                    <a:pt x="35814" y="385572"/>
                  </a:lnTo>
                  <a:lnTo>
                    <a:pt x="40386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75502" y="5975096"/>
            <a:ext cx="933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492" y="5972044"/>
            <a:ext cx="4794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v</a:t>
            </a:r>
            <a:r>
              <a:rPr dirty="0" baseline="-20202" sz="1650" spc="-7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(f)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19500" y="5562600"/>
            <a:ext cx="304800" cy="392430"/>
            <a:chOff x="3619500" y="5562600"/>
            <a:chExt cx="304800" cy="392430"/>
          </a:xfrm>
        </p:grpSpPr>
        <p:sp>
          <p:nvSpPr>
            <p:cNvPr id="24" name="object 24"/>
            <p:cNvSpPr/>
            <p:nvPr/>
          </p:nvSpPr>
          <p:spPr>
            <a:xfrm>
              <a:off x="3730752" y="56022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051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53060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051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53060">
                  <a:moveTo>
                    <a:pt x="42672" y="350520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8" y="350520"/>
                  </a:lnTo>
                  <a:lnTo>
                    <a:pt x="35052" y="352805"/>
                  </a:lnTo>
                  <a:lnTo>
                    <a:pt x="40386" y="352805"/>
                  </a:lnTo>
                  <a:lnTo>
                    <a:pt x="42672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48100" y="5638800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8" y="307086"/>
                  </a:lnTo>
                  <a:lnTo>
                    <a:pt x="35814" y="309372"/>
                  </a:lnTo>
                  <a:lnTo>
                    <a:pt x="40386" y="309372"/>
                  </a:lnTo>
                  <a:lnTo>
                    <a:pt x="42672" y="307086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9500" y="5562600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52425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52425">
                  <a:moveTo>
                    <a:pt x="42672" y="350520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8" y="350520"/>
                  </a:lnTo>
                  <a:lnTo>
                    <a:pt x="35814" y="352044"/>
                  </a:lnTo>
                  <a:lnTo>
                    <a:pt x="40386" y="352044"/>
                  </a:lnTo>
                  <a:lnTo>
                    <a:pt x="42672" y="350520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626102" y="5972047"/>
            <a:ext cx="4718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v</a:t>
            </a:r>
            <a:r>
              <a:rPr dirty="0" baseline="-20202" sz="1650" spc="-7" b="1">
                <a:latin typeface="Arial"/>
                <a:cs typeface="Arial"/>
              </a:rPr>
              <a:t>c</a:t>
            </a:r>
            <a:r>
              <a:rPr dirty="0" sz="1600" spc="-5" b="1">
                <a:latin typeface="Arial"/>
                <a:cs typeface="Arial"/>
              </a:rPr>
              <a:t>(f)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6400" y="2286000"/>
            <a:ext cx="7284719" cy="211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9637" y="1747837"/>
            <a:ext cx="3362325" cy="466725"/>
            <a:chOff x="909637" y="1747837"/>
            <a:chExt cx="3362325" cy="466725"/>
          </a:xfrm>
        </p:grpSpPr>
        <p:sp>
          <p:nvSpPr>
            <p:cNvPr id="4" name="object 4"/>
            <p:cNvSpPr/>
            <p:nvPr/>
          </p:nvSpPr>
          <p:spPr>
            <a:xfrm>
              <a:off x="914400" y="1752600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457199"/>
                  </a:move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352800" y="4571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1752600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0"/>
                  </a:moveTo>
                  <a:lnTo>
                    <a:pt x="0" y="457200"/>
                  </a:ln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2263" y="1997963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39" h="0">
                  <a:moveTo>
                    <a:pt x="0" y="0"/>
                  </a:moveTo>
                  <a:lnTo>
                    <a:pt x="11658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9637" y="6248400"/>
            <a:ext cx="3281679" cy="1071880"/>
            <a:chOff x="909637" y="6248400"/>
            <a:chExt cx="3281679" cy="1071880"/>
          </a:xfrm>
        </p:grpSpPr>
        <p:sp>
          <p:nvSpPr>
            <p:cNvPr id="8" name="object 8"/>
            <p:cNvSpPr/>
            <p:nvPr/>
          </p:nvSpPr>
          <p:spPr>
            <a:xfrm>
              <a:off x="1143000" y="64770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2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43000" y="64770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2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400" y="6400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45720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6400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6800" y="68580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6800" y="68580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6028" y="6248399"/>
              <a:ext cx="3205480" cy="767080"/>
            </a:xfrm>
            <a:custGeom>
              <a:avLst/>
              <a:gdLst/>
              <a:ahLst/>
              <a:cxnLst/>
              <a:rect l="l" t="t" r="r" b="b"/>
              <a:pathLst>
                <a:path w="3205479" h="767079">
                  <a:moveTo>
                    <a:pt x="3204972" y="609600"/>
                  </a:moveTo>
                  <a:lnTo>
                    <a:pt x="3128772" y="571500"/>
                  </a:lnTo>
                  <a:lnTo>
                    <a:pt x="3128772" y="605028"/>
                  </a:lnTo>
                  <a:lnTo>
                    <a:pt x="542544" y="605028"/>
                  </a:lnTo>
                  <a:lnTo>
                    <a:pt x="542544" y="76200"/>
                  </a:lnTo>
                  <a:lnTo>
                    <a:pt x="576072" y="76200"/>
                  </a:lnTo>
                  <a:lnTo>
                    <a:pt x="537972" y="0"/>
                  </a:lnTo>
                  <a:lnTo>
                    <a:pt x="499872" y="76200"/>
                  </a:lnTo>
                  <a:lnTo>
                    <a:pt x="533400" y="76200"/>
                  </a:lnTo>
                  <a:lnTo>
                    <a:pt x="533400" y="605028"/>
                  </a:lnTo>
                  <a:lnTo>
                    <a:pt x="2286" y="605028"/>
                  </a:lnTo>
                  <a:lnTo>
                    <a:pt x="0" y="607314"/>
                  </a:lnTo>
                  <a:lnTo>
                    <a:pt x="0" y="611886"/>
                  </a:lnTo>
                  <a:lnTo>
                    <a:pt x="2286" y="614172"/>
                  </a:lnTo>
                  <a:lnTo>
                    <a:pt x="533400" y="614172"/>
                  </a:lnTo>
                  <a:lnTo>
                    <a:pt x="533400" y="764286"/>
                  </a:lnTo>
                  <a:lnTo>
                    <a:pt x="535686" y="766572"/>
                  </a:lnTo>
                  <a:lnTo>
                    <a:pt x="540258" y="766572"/>
                  </a:lnTo>
                  <a:lnTo>
                    <a:pt x="542544" y="764286"/>
                  </a:lnTo>
                  <a:lnTo>
                    <a:pt x="542544" y="614172"/>
                  </a:lnTo>
                  <a:lnTo>
                    <a:pt x="3128772" y="614172"/>
                  </a:lnTo>
                  <a:lnTo>
                    <a:pt x="3128772" y="647700"/>
                  </a:lnTo>
                  <a:lnTo>
                    <a:pt x="3146298" y="638937"/>
                  </a:lnTo>
                  <a:lnTo>
                    <a:pt x="3204972" y="6096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5100" y="64770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59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59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59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59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5"/>
                  </a:lnTo>
                  <a:lnTo>
                    <a:pt x="35813" y="385572"/>
                  </a:lnTo>
                  <a:lnTo>
                    <a:pt x="40386" y="385572"/>
                  </a:lnTo>
                  <a:lnTo>
                    <a:pt x="42672" y="383285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01266" y="634999"/>
            <a:ext cx="605472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103495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ASK	(cont.)</a:t>
            </a:r>
          </a:p>
        </p:txBody>
      </p:sp>
      <p:sp>
        <p:nvSpPr>
          <p:cNvPr id="17" name="object 17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3894" y="1320792"/>
            <a:ext cx="61379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0" algn="l"/>
              </a:tabLst>
            </a:pP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ASK-Modulated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Signal: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Frequency</a:t>
            </a:r>
            <a:r>
              <a:rPr dirty="0" sz="2200" spc="-6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3333CC"/>
                </a:solidFill>
                <a:latin typeface="Arial"/>
                <a:cs typeface="Arial"/>
              </a:rPr>
              <a:t>Spectrum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7352" y="2405126"/>
            <a:ext cx="414401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00" spc="60">
                <a:latin typeface="Arial"/>
                <a:cs typeface="Arial"/>
              </a:rPr>
              <a:t>v</a:t>
            </a:r>
            <a:r>
              <a:rPr dirty="0" baseline="-23391" sz="1425" spc="89">
                <a:latin typeface="Arial"/>
                <a:cs typeface="Arial"/>
              </a:rPr>
              <a:t>c </a:t>
            </a:r>
            <a:r>
              <a:rPr dirty="0" sz="1600" spc="10">
                <a:latin typeface="Arial"/>
                <a:cs typeface="Arial"/>
              </a:rPr>
              <a:t>(t) </a:t>
            </a: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cos(2</a:t>
            </a:r>
            <a:r>
              <a:rPr dirty="0" sz="1600" spc="15">
                <a:latin typeface="Times New Roman"/>
                <a:cs typeface="Times New Roman"/>
              </a:rPr>
              <a:t>π</a:t>
            </a:r>
            <a:r>
              <a:rPr dirty="0" sz="1600" spc="15">
                <a:latin typeface="Arial"/>
                <a:cs typeface="Arial"/>
              </a:rPr>
              <a:t>f</a:t>
            </a:r>
            <a:r>
              <a:rPr dirty="0" baseline="-23391" sz="1425" spc="22">
                <a:latin typeface="Arial"/>
                <a:cs typeface="Arial"/>
              </a:rPr>
              <a:t>c </a:t>
            </a:r>
            <a:r>
              <a:rPr dirty="0" sz="1600" spc="5">
                <a:latin typeface="Arial"/>
                <a:cs typeface="Arial"/>
              </a:rPr>
              <a:t>t) </a:t>
            </a: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cos(ω</a:t>
            </a:r>
            <a:r>
              <a:rPr dirty="0" baseline="-23391" sz="1425" spc="30">
                <a:latin typeface="Arial"/>
                <a:cs typeface="Arial"/>
              </a:rPr>
              <a:t>c </a:t>
            </a:r>
            <a:r>
              <a:rPr dirty="0" sz="1600" spc="5">
                <a:latin typeface="Arial"/>
                <a:cs typeface="Arial"/>
              </a:rPr>
              <a:t>t) </a:t>
            </a:r>
            <a:r>
              <a:rPr dirty="0" baseline="5208" sz="2400" b="1">
                <a:latin typeface="Arial"/>
                <a:cs typeface="Arial"/>
              </a:rPr>
              <a:t>,</a:t>
            </a:r>
            <a:r>
              <a:rPr dirty="0" baseline="5208" sz="2400" spc="-30" b="1">
                <a:latin typeface="Arial"/>
                <a:cs typeface="Arial"/>
              </a:rPr>
              <a:t> </a:t>
            </a:r>
            <a:r>
              <a:rPr dirty="0" baseline="5208" sz="2400" b="1">
                <a:latin typeface="Arial"/>
                <a:cs typeface="Arial"/>
              </a:rPr>
              <a:t>where </a:t>
            </a:r>
            <a:r>
              <a:rPr dirty="0" baseline="5208" sz="2400" spc="-7" b="1">
                <a:solidFill>
                  <a:srgbClr val="A50021"/>
                </a:solidFill>
                <a:latin typeface="Arial"/>
                <a:cs typeface="Arial"/>
              </a:rPr>
              <a:t>2</a:t>
            </a:r>
            <a:r>
              <a:rPr dirty="0" baseline="5208" sz="2400" spc="-7" b="1">
                <a:solidFill>
                  <a:srgbClr val="A50021"/>
                </a:solidFill>
                <a:latin typeface="Symbol"/>
                <a:cs typeface="Symbol"/>
              </a:rPr>
              <a:t></a:t>
            </a:r>
            <a:r>
              <a:rPr dirty="0" baseline="5208" sz="2400" spc="-7" b="1">
                <a:solidFill>
                  <a:srgbClr val="A50021"/>
                </a:solidFill>
                <a:latin typeface="Arial"/>
                <a:cs typeface="Arial"/>
              </a:rPr>
              <a:t>f</a:t>
            </a:r>
            <a:r>
              <a:rPr dirty="0" baseline="-12626" sz="1650" spc="-7" b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r>
              <a:rPr dirty="0" baseline="5208" sz="2400" spc="-7" b="1">
                <a:solidFill>
                  <a:srgbClr val="A50021"/>
                </a:solidFill>
                <a:latin typeface="Arial"/>
                <a:cs typeface="Arial"/>
              </a:rPr>
              <a:t>=</a:t>
            </a:r>
            <a:r>
              <a:rPr dirty="0" baseline="5208" sz="2400" spc="-7" b="1">
                <a:solidFill>
                  <a:srgbClr val="A50021"/>
                </a:solidFill>
                <a:latin typeface="Symbol"/>
                <a:cs typeface="Symbol"/>
              </a:rPr>
              <a:t></a:t>
            </a:r>
            <a:r>
              <a:rPr dirty="0" baseline="-12626" sz="1650" spc="-7" b="1">
                <a:solidFill>
                  <a:srgbClr val="A50021"/>
                </a:solidFill>
                <a:latin typeface="Arial"/>
                <a:cs typeface="Arial"/>
              </a:rPr>
              <a:t>c</a:t>
            </a:r>
            <a:endParaRPr baseline="-12626" sz="1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88891" y="3185922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15790" y="3185922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4678" y="3185922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 h="0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61404" y="3185922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 h="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656331" y="3179350"/>
            <a:ext cx="28321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5">
                <a:latin typeface="Arial"/>
                <a:cs typeface="Arial"/>
              </a:rPr>
              <a:t>5</a:t>
            </a:r>
            <a:r>
              <a:rPr dirty="0" sz="1600" spc="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9614" y="3179350"/>
            <a:ext cx="28194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Arial"/>
                <a:cs typeface="Arial"/>
              </a:rPr>
              <a:t>3</a:t>
            </a:r>
            <a:r>
              <a:rPr dirty="0" sz="1600" spc="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6825" y="3179350"/>
            <a:ext cx="16700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1976" y="3101640"/>
            <a:ext cx="422084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4090670" algn="l"/>
              </a:tabLst>
            </a:pPr>
            <a:r>
              <a:rPr dirty="0" sz="1600" spc="-405">
                <a:latin typeface="Symbol"/>
                <a:cs typeface="Symbol"/>
              </a:rPr>
              <a:t>⎢</a:t>
            </a:r>
            <a:r>
              <a:rPr dirty="0" baseline="-27777" sz="2400" spc="-607">
                <a:latin typeface="Symbol"/>
                <a:cs typeface="Symbol"/>
              </a:rPr>
              <a:t>⎣</a:t>
            </a:r>
            <a:r>
              <a:rPr dirty="0" baseline="-27777" sz="2400" spc="-390">
                <a:latin typeface="Times New Roman"/>
                <a:cs typeface="Times New Roman"/>
              </a:rPr>
              <a:t> </a:t>
            </a:r>
            <a:r>
              <a:rPr dirty="0" baseline="-20833" sz="2400" spc="7">
                <a:latin typeface="Arial"/>
                <a:cs typeface="Arial"/>
              </a:rPr>
              <a:t>2	</a:t>
            </a:r>
            <a:r>
              <a:rPr dirty="0" sz="1600" spc="-405">
                <a:latin typeface="Symbol"/>
                <a:cs typeface="Symbol"/>
              </a:rPr>
              <a:t>⎥</a:t>
            </a:r>
            <a:r>
              <a:rPr dirty="0" baseline="-27777" sz="2400" spc="-607">
                <a:latin typeface="Symbol"/>
                <a:cs typeface="Symbol"/>
              </a:rPr>
              <a:t>⎦</a:t>
            </a:r>
            <a:endParaRPr baseline="-27777"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7348" y="3019340"/>
            <a:ext cx="504253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Arial"/>
                <a:cs typeface="Arial"/>
              </a:rPr>
              <a:t>v </a:t>
            </a:r>
            <a:r>
              <a:rPr dirty="0" sz="1600">
                <a:latin typeface="Arial"/>
                <a:cs typeface="Arial"/>
              </a:rPr>
              <a:t>(t) </a:t>
            </a:r>
            <a:r>
              <a:rPr dirty="0" sz="1600" spc="5">
                <a:latin typeface="Symbol"/>
                <a:cs typeface="Symbol"/>
              </a:rPr>
              <a:t>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Arial"/>
                <a:cs typeface="Arial"/>
              </a:rPr>
              <a:t>A </a:t>
            </a:r>
            <a:r>
              <a:rPr dirty="0" sz="1600">
                <a:latin typeface="Symbol"/>
                <a:cs typeface="Symbol"/>
              </a:rPr>
              <a:t>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baseline="31250" sz="2400" spc="-142">
                <a:latin typeface="Symbol"/>
                <a:cs typeface="Symbol"/>
              </a:rPr>
              <a:t>⎡</a:t>
            </a:r>
            <a:r>
              <a:rPr dirty="0" baseline="31250" sz="2400" spc="-142">
                <a:latin typeface="Times New Roman"/>
                <a:cs typeface="Times New Roman"/>
              </a:rPr>
              <a:t> </a:t>
            </a:r>
            <a:r>
              <a:rPr dirty="0" baseline="34722" sz="2400" spc="7">
                <a:latin typeface="Arial"/>
                <a:cs typeface="Arial"/>
              </a:rPr>
              <a:t>1 </a:t>
            </a:r>
            <a:r>
              <a:rPr dirty="0" sz="1600" spc="5">
                <a:latin typeface="Symbol"/>
                <a:cs typeface="Symbol"/>
              </a:rPr>
              <a:t>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4722" sz="2400" spc="7">
                <a:latin typeface="Arial"/>
                <a:cs typeface="Arial"/>
              </a:rPr>
              <a:t>2 </a:t>
            </a:r>
            <a:r>
              <a:rPr dirty="0" sz="1600" spc="10">
                <a:latin typeface="Arial"/>
                <a:cs typeface="Arial"/>
              </a:rPr>
              <a:t>cosω </a:t>
            </a:r>
            <a:r>
              <a:rPr dirty="0" sz="1600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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4722" sz="2400" spc="7">
                <a:latin typeface="Arial"/>
                <a:cs typeface="Arial"/>
              </a:rPr>
              <a:t>2 </a:t>
            </a:r>
            <a:r>
              <a:rPr dirty="0" sz="1600" spc="10">
                <a:latin typeface="Arial"/>
                <a:cs typeface="Arial"/>
              </a:rPr>
              <a:t>cos3ω </a:t>
            </a:r>
            <a:r>
              <a:rPr dirty="0" sz="1600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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4722" sz="2400" spc="7">
                <a:latin typeface="Arial"/>
                <a:cs typeface="Arial"/>
              </a:rPr>
              <a:t>2 </a:t>
            </a:r>
            <a:r>
              <a:rPr dirty="0" sz="1600" spc="10">
                <a:latin typeface="Arial"/>
                <a:cs typeface="Arial"/>
              </a:rPr>
              <a:t>cos5ω </a:t>
            </a:r>
            <a:r>
              <a:rPr dirty="0" sz="1600">
                <a:latin typeface="Arial"/>
                <a:cs typeface="Arial"/>
              </a:rPr>
              <a:t>t</a:t>
            </a:r>
            <a:r>
              <a:rPr dirty="0" sz="1600" spc="-330">
                <a:latin typeface="Arial"/>
                <a:cs typeface="Arial"/>
              </a:rPr>
              <a:t> </a:t>
            </a:r>
            <a:r>
              <a:rPr dirty="0" sz="1600" spc="5">
                <a:latin typeface="Symbol"/>
                <a:cs typeface="Symbol"/>
              </a:rPr>
              <a:t></a:t>
            </a:r>
            <a:r>
              <a:rPr dirty="0" sz="1600" spc="5">
                <a:latin typeface="Arial"/>
                <a:cs typeface="Arial"/>
              </a:rPr>
              <a:t>...</a:t>
            </a:r>
            <a:r>
              <a:rPr dirty="0" baseline="31250" sz="2400" spc="7">
                <a:latin typeface="Symbol"/>
                <a:cs typeface="Symbol"/>
              </a:rPr>
              <a:t>⎤</a:t>
            </a:r>
            <a:endParaRPr baseline="31250" sz="24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57769" y="3156550"/>
            <a:ext cx="9207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7365" y="3156550"/>
            <a:ext cx="132588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45870" algn="l"/>
              </a:tabLst>
            </a:pP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0858" y="3156550"/>
            <a:ext cx="9207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5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902" y="2390648"/>
            <a:ext cx="14109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Carrier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signal: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902" y="3024631"/>
            <a:ext cx="13608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Digital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signal:  </a:t>
            </a:r>
            <a:r>
              <a:rPr dirty="0" sz="1600" b="1">
                <a:solidFill>
                  <a:srgbClr val="A50021"/>
                </a:solidFill>
                <a:latin typeface="Arial"/>
                <a:cs typeface="Arial"/>
              </a:rPr>
              <a:t>(unipolar!!!)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4901" y="6889495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c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1902" y="6889495"/>
            <a:ext cx="1651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4299" y="6940550"/>
            <a:ext cx="6591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3902" y="3686048"/>
            <a:ext cx="18116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Modulated</a:t>
            </a:r>
            <a:r>
              <a:rPr dirty="0" sz="1600" spc="3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signal: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59" y="4303776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74920" y="4303776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87617" y="430377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654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28916" y="430377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 h="0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38778" y="4897373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14138" y="4897373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38778" y="545363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14138" y="545363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72990" y="600608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654" y="0"/>
                </a:lnTo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867933" y="6000243"/>
            <a:ext cx="2838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5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36783" y="5447038"/>
            <a:ext cx="114681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90600" algn="l"/>
              </a:tabLst>
            </a:pPr>
            <a:r>
              <a:rPr dirty="0" sz="1600" spc="10">
                <a:latin typeface="Arial"/>
                <a:cs typeface="Arial"/>
              </a:rPr>
              <a:t>2</a:t>
            </a:r>
            <a:r>
              <a:rPr dirty="0" sz="1600" spc="10">
                <a:latin typeface="Arial"/>
                <a:cs typeface="Arial"/>
              </a:rPr>
              <a:t>	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36783" y="4890777"/>
            <a:ext cx="114681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90600" algn="l"/>
              </a:tabLst>
            </a:pPr>
            <a:r>
              <a:rPr dirty="0" sz="1600" spc="10">
                <a:latin typeface="Arial"/>
                <a:cs typeface="Arial"/>
              </a:rPr>
              <a:t>2</a:t>
            </a:r>
            <a:r>
              <a:rPr dirty="0" sz="1600" spc="10">
                <a:latin typeface="Arial"/>
                <a:cs typeface="Arial"/>
              </a:rPr>
              <a:t>	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76730" y="4297180"/>
            <a:ext cx="25317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7905" algn="l"/>
                <a:tab pos="2259330" algn="l"/>
              </a:tabLst>
            </a:pPr>
            <a:r>
              <a:rPr dirty="0" sz="1600" spc="15">
                <a:latin typeface="Arial"/>
                <a:cs typeface="Arial"/>
              </a:rPr>
              <a:t>π</a:t>
            </a:r>
            <a:r>
              <a:rPr dirty="0" sz="1600" spc="15">
                <a:latin typeface="Arial"/>
                <a:cs typeface="Arial"/>
              </a:rPr>
              <a:t>	</a:t>
            </a:r>
            <a:r>
              <a:rPr dirty="0" sz="1600" spc="15">
                <a:latin typeface="Arial"/>
                <a:cs typeface="Arial"/>
              </a:rPr>
              <a:t>3</a:t>
            </a:r>
            <a:r>
              <a:rPr dirty="0" sz="1600" spc="15">
                <a:latin typeface="Arial"/>
                <a:cs typeface="Arial"/>
              </a:rPr>
              <a:t>π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20">
                <a:latin typeface="Arial"/>
                <a:cs typeface="Arial"/>
              </a:rPr>
              <a:t>5</a:t>
            </a:r>
            <a:r>
              <a:rPr dirty="0" sz="1600" spc="15">
                <a:latin typeface="Arial"/>
                <a:cs typeface="Arial"/>
              </a:rPr>
              <a:t>π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17394" y="3673867"/>
            <a:ext cx="18973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Arial"/>
                <a:cs typeface="Arial"/>
              </a:rPr>
              <a:t>v</a:t>
            </a:r>
            <a:r>
              <a:rPr dirty="0" sz="1600" spc="-300">
                <a:latin typeface="Arial"/>
                <a:cs typeface="Arial"/>
              </a:rPr>
              <a:t> </a:t>
            </a:r>
            <a:r>
              <a:rPr dirty="0" baseline="-23391" sz="1425" spc="-7">
                <a:latin typeface="Arial"/>
                <a:cs typeface="Arial"/>
              </a:rPr>
              <a:t>ASK</a:t>
            </a:r>
            <a:r>
              <a:rPr dirty="0" baseline="-23391" sz="1425" spc="-142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(t)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55">
                <a:latin typeface="Arial"/>
                <a:cs typeface="Arial"/>
              </a:rPr>
              <a:t>v</a:t>
            </a:r>
            <a:r>
              <a:rPr dirty="0" baseline="-23391" sz="1425" spc="82">
                <a:latin typeface="Arial"/>
                <a:cs typeface="Arial"/>
              </a:rPr>
              <a:t>c</a:t>
            </a:r>
            <a:r>
              <a:rPr dirty="0" baseline="-23391" sz="1425" spc="-135">
                <a:latin typeface="Arial"/>
                <a:cs typeface="Arial"/>
              </a:rPr>
              <a:t> </a:t>
            </a:r>
            <a:r>
              <a:rPr dirty="0" sz="1600" spc="40">
                <a:latin typeface="Arial"/>
                <a:cs typeface="Arial"/>
              </a:rPr>
              <a:t>(t)</a:t>
            </a:r>
            <a:r>
              <a:rPr dirty="0" sz="1600" spc="40">
                <a:latin typeface="Symbol"/>
                <a:cs typeface="Symbol"/>
              </a:rPr>
              <a:t></a:t>
            </a:r>
            <a:r>
              <a:rPr dirty="0" sz="1600" spc="-200">
                <a:latin typeface="Times New Roman"/>
                <a:cs typeface="Times New Roman"/>
              </a:rPr>
              <a:t> </a:t>
            </a:r>
            <a:r>
              <a:rPr dirty="0" sz="1600" spc="60">
                <a:latin typeface="Arial"/>
                <a:cs typeface="Arial"/>
              </a:rPr>
              <a:t>v</a:t>
            </a:r>
            <a:r>
              <a:rPr dirty="0" baseline="-23391" sz="1425" spc="89">
                <a:latin typeface="Arial"/>
                <a:cs typeface="Arial"/>
              </a:rPr>
              <a:t>d</a:t>
            </a:r>
            <a:r>
              <a:rPr dirty="0" baseline="-23391" sz="1425" spc="-232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(t)</a:t>
            </a:r>
            <a:r>
              <a:rPr dirty="0" sz="1600" spc="-140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63265" y="5976553"/>
            <a:ext cx="21266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6260" algn="l"/>
                <a:tab pos="1497965" algn="l"/>
                <a:tab pos="2045970" algn="l"/>
              </a:tabLst>
            </a:pPr>
            <a:r>
              <a:rPr dirty="0" sz="950" spc="-5">
                <a:latin typeface="Arial"/>
                <a:cs typeface="Arial"/>
              </a:rPr>
              <a:t>c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c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84035" y="5762866"/>
            <a:ext cx="377126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8765" algn="l"/>
              </a:tabLst>
            </a:pP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	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3ω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Arial"/>
                <a:cs typeface="Arial"/>
              </a:rPr>
              <a:t>cos</a:t>
            </a:r>
            <a:r>
              <a:rPr dirty="0" sz="2150" spc="-45">
                <a:latin typeface="Symbol"/>
                <a:cs typeface="Symbol"/>
              </a:rPr>
              <a:t></a:t>
            </a:r>
            <a:r>
              <a:rPr dirty="0" sz="1600" spc="-45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3ω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2150" spc="-15">
                <a:latin typeface="Symbol"/>
                <a:cs typeface="Symbol"/>
              </a:rPr>
              <a:t></a:t>
            </a: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2200" spc="-15">
                <a:latin typeface="Symbol"/>
                <a:cs typeface="Symbol"/>
              </a:rPr>
              <a:t></a:t>
            </a:r>
            <a:r>
              <a:rPr dirty="0" sz="1600" spc="-15">
                <a:latin typeface="Symbol"/>
                <a:cs typeface="Symbol"/>
              </a:rPr>
              <a:t></a:t>
            </a:r>
            <a:r>
              <a:rPr dirty="0" sz="1600" spc="-15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73775" y="5423344"/>
            <a:ext cx="31203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300" algn="l"/>
                <a:tab pos="1132205" algn="l"/>
                <a:tab pos="1561465" algn="l"/>
                <a:tab pos="2502535" algn="l"/>
                <a:tab pos="2934335" algn="l"/>
              </a:tabLst>
            </a:pPr>
            <a:r>
              <a:rPr dirty="0" sz="950" spc="-5">
                <a:latin typeface="Arial"/>
                <a:cs typeface="Arial"/>
              </a:rPr>
              <a:t>c	</a:t>
            </a:r>
            <a:r>
              <a:rPr dirty="0" u="dash" sz="950" spc="-5">
                <a:uFill>
                  <a:solidFill>
                    <a:srgbClr val="01FF01"/>
                  </a:solidFill>
                </a:uFill>
                <a:latin typeface="Arial"/>
                <a:cs typeface="Arial"/>
              </a:rPr>
              <a:t> 	c	0	c	0</a:t>
            </a:r>
            <a:r>
              <a:rPr dirty="0" u="dash" sz="950" spc="35">
                <a:uFill>
                  <a:solidFill>
                    <a:srgbClr val="01FF01"/>
                  </a:solidFill>
                </a:uFill>
                <a:latin typeface="Arial"/>
                <a:cs typeface="Arial"/>
              </a:rPr>
              <a:t> 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36137" y="5209661"/>
            <a:ext cx="4177029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4722" sz="2400" spc="15">
                <a:latin typeface="Arial"/>
                <a:cs typeface="Arial"/>
              </a:rPr>
              <a:t>1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4722" sz="2400" spc="15">
                <a:latin typeface="Arial"/>
                <a:cs typeface="Arial"/>
              </a:rPr>
              <a:t>1 </a:t>
            </a:r>
            <a:r>
              <a:rPr dirty="0" sz="2200" spc="-90">
                <a:latin typeface="Symbol"/>
                <a:cs typeface="Symbol"/>
              </a:rPr>
              <a:t></a:t>
            </a:r>
            <a:r>
              <a:rPr dirty="0" sz="1600" spc="-90">
                <a:latin typeface="Arial"/>
                <a:cs typeface="Arial"/>
              </a:rPr>
              <a:t>cos</a:t>
            </a:r>
            <a:r>
              <a:rPr dirty="0" sz="2150" spc="-90">
                <a:latin typeface="Symbol"/>
                <a:cs typeface="Symbol"/>
              </a:rPr>
              <a:t></a:t>
            </a:r>
            <a:r>
              <a:rPr dirty="0" sz="1600" spc="-90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ω </a:t>
            </a:r>
            <a:r>
              <a:rPr dirty="0" sz="2150" spc="-135">
                <a:latin typeface="Symbol"/>
                <a:cs typeface="Symbol"/>
              </a:rPr>
              <a:t></a:t>
            </a:r>
            <a:r>
              <a:rPr dirty="0" sz="1600" spc="-13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Arial"/>
                <a:cs typeface="Arial"/>
              </a:rPr>
              <a:t>cos</a:t>
            </a:r>
            <a:r>
              <a:rPr dirty="0" sz="2150" spc="-45">
                <a:latin typeface="Symbol"/>
                <a:cs typeface="Symbol"/>
              </a:rPr>
              <a:t></a:t>
            </a:r>
            <a:r>
              <a:rPr dirty="0" sz="1600" spc="-45">
                <a:latin typeface="Arial"/>
                <a:cs typeface="Arial"/>
              </a:rPr>
              <a:t>ω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Arial"/>
                <a:cs typeface="Arial"/>
              </a:rPr>
              <a:t>ω</a:t>
            </a:r>
            <a:r>
              <a:rPr dirty="0" sz="1600" spc="-185">
                <a:latin typeface="Arial"/>
                <a:cs typeface="Arial"/>
              </a:rPr>
              <a:t> </a:t>
            </a:r>
            <a:r>
              <a:rPr dirty="0" sz="2150" spc="-80">
                <a:latin typeface="Symbol"/>
                <a:cs typeface="Symbol"/>
              </a:rPr>
              <a:t></a:t>
            </a:r>
            <a:r>
              <a:rPr dirty="0" sz="1600" spc="-80">
                <a:latin typeface="Arial"/>
                <a:cs typeface="Arial"/>
              </a:rPr>
              <a:t>t</a:t>
            </a:r>
            <a:r>
              <a:rPr dirty="0" sz="2200" spc="-80">
                <a:latin typeface="Symbol"/>
                <a:cs typeface="Symbol"/>
              </a:rPr>
              <a:t></a:t>
            </a:r>
            <a:r>
              <a:rPr dirty="0" sz="1600" spc="-8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73775" y="4867086"/>
            <a:ext cx="18288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6794" algn="l"/>
                <a:tab pos="1748155" algn="l"/>
              </a:tabLst>
            </a:pPr>
            <a:r>
              <a:rPr dirty="0" sz="950" spc="-5">
                <a:latin typeface="Arial"/>
                <a:cs typeface="Arial"/>
              </a:rPr>
              <a:t>c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c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48785" y="4273485"/>
            <a:ext cx="25723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0315" algn="l"/>
                <a:tab pos="2491740" algn="l"/>
              </a:tabLst>
            </a:pP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r>
              <a:rPr dirty="0" sz="950" spc="-5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03851" y="4273485"/>
            <a:ext cx="857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21403" y="1990482"/>
            <a:ext cx="11493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7300" y="1788358"/>
            <a:ext cx="316293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-5">
                <a:latin typeface="Arial"/>
                <a:cs typeface="Arial"/>
              </a:rPr>
              <a:t>cosA</a:t>
            </a:r>
            <a:r>
              <a:rPr dirty="0" sz="1450" spc="-170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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Arial"/>
                <a:cs typeface="Arial"/>
              </a:rPr>
              <a:t>cosB</a:t>
            </a:r>
            <a:r>
              <a:rPr dirty="0" sz="1450" spc="-70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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baseline="34482" sz="2175" spc="-7">
                <a:latin typeface="Arial"/>
                <a:cs typeface="Arial"/>
              </a:rPr>
              <a:t>1</a:t>
            </a:r>
            <a:r>
              <a:rPr dirty="0" baseline="34482" sz="2175" spc="-270">
                <a:latin typeface="Arial"/>
                <a:cs typeface="Arial"/>
              </a:rPr>
              <a:t> </a:t>
            </a:r>
            <a:r>
              <a:rPr dirty="0" sz="1900" spc="-40">
                <a:latin typeface="Symbol"/>
                <a:cs typeface="Symbol"/>
              </a:rPr>
              <a:t></a:t>
            </a:r>
            <a:r>
              <a:rPr dirty="0" sz="1450" spc="-40">
                <a:latin typeface="Arial"/>
                <a:cs typeface="Arial"/>
              </a:rPr>
              <a:t>cos(A</a:t>
            </a:r>
            <a:r>
              <a:rPr dirty="0" sz="1450" spc="-12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-</a:t>
            </a:r>
            <a:r>
              <a:rPr dirty="0" sz="1450" spc="-254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B)</a:t>
            </a:r>
            <a:r>
              <a:rPr dirty="0" sz="1450" spc="-204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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Arial"/>
                <a:cs typeface="Arial"/>
              </a:rPr>
              <a:t>cos(A</a:t>
            </a:r>
            <a:r>
              <a:rPr dirty="0" sz="1450" spc="-100">
                <a:latin typeface="Arial"/>
                <a:cs typeface="Arial"/>
              </a:rPr>
              <a:t> </a:t>
            </a:r>
            <a:r>
              <a:rPr dirty="0" sz="1450" spc="5">
                <a:latin typeface="Symbol"/>
                <a:cs typeface="Symbol"/>
              </a:rPr>
              <a:t></a:t>
            </a:r>
            <a:r>
              <a:rPr dirty="0" sz="1450" spc="5">
                <a:latin typeface="Arial"/>
                <a:cs typeface="Arial"/>
              </a:rPr>
              <a:t>B)</a:t>
            </a:r>
            <a:r>
              <a:rPr dirty="0" sz="1900" spc="5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05400" y="4759452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51053" y="0"/>
                </a:moveTo>
                <a:lnTo>
                  <a:pt x="31182" y="4000"/>
                </a:lnTo>
                <a:lnTo>
                  <a:pt x="14954" y="14859"/>
                </a:lnTo>
                <a:lnTo>
                  <a:pt x="4012" y="30861"/>
                </a:lnTo>
                <a:lnTo>
                  <a:pt x="0" y="50292"/>
                </a:lnTo>
                <a:lnTo>
                  <a:pt x="0" y="253746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3" y="304800"/>
                </a:lnTo>
                <a:lnTo>
                  <a:pt x="1320546" y="304800"/>
                </a:lnTo>
                <a:lnTo>
                  <a:pt x="1340417" y="300787"/>
                </a:lnTo>
                <a:lnTo>
                  <a:pt x="1356645" y="289845"/>
                </a:lnTo>
                <a:lnTo>
                  <a:pt x="1367587" y="273617"/>
                </a:lnTo>
                <a:lnTo>
                  <a:pt x="1371600" y="253746"/>
                </a:lnTo>
                <a:lnTo>
                  <a:pt x="1371600" y="50292"/>
                </a:lnTo>
                <a:lnTo>
                  <a:pt x="1367587" y="30861"/>
                </a:lnTo>
                <a:lnTo>
                  <a:pt x="1356645" y="14859"/>
                </a:lnTo>
                <a:lnTo>
                  <a:pt x="1340417" y="4000"/>
                </a:lnTo>
                <a:lnTo>
                  <a:pt x="1320546" y="0"/>
                </a:lnTo>
                <a:lnTo>
                  <a:pt x="51053" y="0"/>
                </a:lnTo>
                <a:close/>
              </a:path>
            </a:pathLst>
          </a:custGeom>
          <a:ln w="9524">
            <a:solidFill>
              <a:srgbClr val="01FF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588204" y="4749641"/>
          <a:ext cx="1828164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"/>
                <a:gridCol w="1524000"/>
              </a:tblGrid>
              <a:tr h="13792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6701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814"/>
                        </a:lnSpc>
                      </a:pPr>
                      <a:r>
                        <a:rPr dirty="0" sz="1600" spc="20">
                          <a:latin typeface="Arial"/>
                          <a:cs typeface="Arial"/>
                        </a:rPr>
                        <a:t>cosω</a:t>
                      </a:r>
                      <a:r>
                        <a:rPr dirty="0" baseline="-23391" sz="1425" spc="30"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-23391" sz="1425" spc="-232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2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16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>
                          <a:latin typeface="Arial"/>
                          <a:cs typeface="Arial"/>
                        </a:rPr>
                        <a:t>cos3ω</a:t>
                      </a:r>
                      <a:r>
                        <a:rPr dirty="0" baseline="-23391" sz="1425" spc="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600" spc="25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FF6701"/>
                      </a:solidFill>
                      <a:prstDash val="solid"/>
                    </a:lnL>
                    <a:lnR w="28575">
                      <a:solidFill>
                        <a:srgbClr val="FF6701"/>
                      </a:solidFill>
                      <a:prstDash val="solid"/>
                    </a:lnR>
                    <a:lnT w="28575">
                      <a:solidFill>
                        <a:srgbClr val="FF6701"/>
                      </a:solidFill>
                      <a:prstDash val="solid"/>
                    </a:lnT>
                    <a:lnB w="28575">
                      <a:solidFill>
                        <a:srgbClr val="FF67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7620">
                        <a:lnSpc>
                          <a:spcPts val="1140"/>
                        </a:lnSpc>
                        <a:spcBef>
                          <a:spcPts val="75"/>
                        </a:spcBef>
                      </a:pPr>
                      <a:r>
                        <a:rPr dirty="0" sz="1600" spc="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π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R w="28575">
                      <a:solidFill>
                        <a:srgbClr val="FF670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6701"/>
                      </a:solidFill>
                      <a:prstDash val="solid"/>
                    </a:lnL>
                    <a:lnR w="28575">
                      <a:solidFill>
                        <a:srgbClr val="FF6701"/>
                      </a:solidFill>
                      <a:prstDash val="solid"/>
                    </a:lnR>
                    <a:lnT w="28575">
                      <a:solidFill>
                        <a:srgbClr val="FF6701"/>
                      </a:solidFill>
                      <a:prstDash val="solid"/>
                    </a:lnT>
                    <a:lnB w="28575">
                      <a:solidFill>
                        <a:srgbClr val="FF67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3736137" y="4729993"/>
            <a:ext cx="310197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-</a:t>
            </a:r>
            <a:r>
              <a:rPr dirty="0" sz="1600" spc="220">
                <a:latin typeface="Arial"/>
                <a:cs typeface="Arial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</a:t>
            </a:r>
            <a:endParaRPr baseline="36458"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70595" y="4218688"/>
            <a:ext cx="535305" cy="784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25"/>
              </a:spcBef>
            </a:pPr>
            <a:r>
              <a:rPr dirty="0" sz="1600" spc="-400">
                <a:latin typeface="Symbol"/>
                <a:cs typeface="Symbol"/>
              </a:rPr>
              <a:t>⎥</a:t>
            </a:r>
            <a:r>
              <a:rPr dirty="0" baseline="-27777" sz="2400" spc="-600">
                <a:latin typeface="Symbol"/>
                <a:cs typeface="Symbol"/>
              </a:rPr>
              <a:t>⎦</a:t>
            </a:r>
            <a:endParaRPr baseline="-27777" sz="24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105"/>
              </a:spcBef>
            </a:pPr>
            <a:r>
              <a:rPr dirty="0" sz="1600" spc="50">
                <a:latin typeface="Symbol"/>
                <a:cs typeface="Symbol"/>
              </a:rPr>
              <a:t></a:t>
            </a:r>
            <a:r>
              <a:rPr dirty="0" sz="1600" spc="50">
                <a:latin typeface="Arial"/>
                <a:cs typeface="Arial"/>
              </a:rPr>
              <a:t>...</a:t>
            </a:r>
            <a:r>
              <a:rPr dirty="0" sz="1600" spc="-200">
                <a:latin typeface="Arial"/>
                <a:cs typeface="Arial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22331" y="4218688"/>
            <a:ext cx="28892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-400">
                <a:latin typeface="Symbol"/>
                <a:cs typeface="Symbol"/>
              </a:rPr>
              <a:t>⎢</a:t>
            </a:r>
            <a:r>
              <a:rPr dirty="0" baseline="-27777" sz="2400" spc="-600">
                <a:latin typeface="Symbol"/>
                <a:cs typeface="Symbol"/>
              </a:rPr>
              <a:t>⎣</a:t>
            </a:r>
            <a:r>
              <a:rPr dirty="0" baseline="-20833" sz="2400" spc="15">
                <a:latin typeface="Arial"/>
                <a:cs typeface="Arial"/>
              </a:rPr>
              <a:t>2</a:t>
            </a:r>
            <a:endParaRPr baseline="-20833"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36137" y="4136395"/>
            <a:ext cx="526351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Symbol"/>
                <a:cs typeface="Symbol"/>
              </a:rPr>
              <a:t>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5">
                <a:latin typeface="Symbol"/>
                <a:cs typeface="Symbol"/>
              </a:rPr>
              <a:t>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31250" sz="2400" spc="-135">
                <a:latin typeface="Symbol"/>
                <a:cs typeface="Symbol"/>
              </a:rPr>
              <a:t>⎡</a:t>
            </a:r>
            <a:r>
              <a:rPr dirty="0" baseline="31250" sz="2400" spc="-135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1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cos3ω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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36458" sz="2400" spc="15">
                <a:latin typeface="Arial"/>
                <a:cs typeface="Arial"/>
              </a:rPr>
              <a:t>2 </a:t>
            </a:r>
            <a:r>
              <a:rPr dirty="0" sz="1600" spc="15">
                <a:latin typeface="Arial"/>
                <a:cs typeface="Arial"/>
              </a:rPr>
              <a:t>cos5ω </a:t>
            </a:r>
            <a:r>
              <a:rPr dirty="0" sz="1600" spc="5">
                <a:latin typeface="Arial"/>
                <a:cs typeface="Arial"/>
              </a:rPr>
              <a:t>t </a:t>
            </a:r>
            <a:r>
              <a:rPr dirty="0" sz="1600" spc="10">
                <a:latin typeface="Symbol"/>
                <a:cs typeface="Symbol"/>
              </a:rPr>
              <a:t></a:t>
            </a:r>
            <a:r>
              <a:rPr dirty="0" sz="1600" spc="10">
                <a:latin typeface="Arial"/>
                <a:cs typeface="Arial"/>
              </a:rPr>
              <a:t>...</a:t>
            </a:r>
            <a:r>
              <a:rPr dirty="0" baseline="31250" sz="2400" spc="15">
                <a:latin typeface="Symbol"/>
                <a:cs typeface="Symbol"/>
              </a:rPr>
              <a:t>⎤</a:t>
            </a:r>
            <a:r>
              <a:rPr dirty="0" baseline="31250" sz="2400" spc="-150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634228" y="6324600"/>
            <a:ext cx="3205480" cy="995680"/>
            <a:chOff x="5634228" y="6324600"/>
            <a:chExt cx="3205480" cy="995680"/>
          </a:xfrm>
        </p:grpSpPr>
        <p:sp>
          <p:nvSpPr>
            <p:cNvPr id="68" name="object 68"/>
            <p:cNvSpPr/>
            <p:nvPr/>
          </p:nvSpPr>
          <p:spPr>
            <a:xfrm>
              <a:off x="7010400" y="64770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2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10400" y="64770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2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934200" y="68580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934200" y="68580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634228" y="6324599"/>
              <a:ext cx="3205480" cy="690880"/>
            </a:xfrm>
            <a:custGeom>
              <a:avLst/>
              <a:gdLst/>
              <a:ahLst/>
              <a:cxnLst/>
              <a:rect l="l" t="t" r="r" b="b"/>
              <a:pathLst>
                <a:path w="3205479" h="690879">
                  <a:moveTo>
                    <a:pt x="3204972" y="533400"/>
                  </a:moveTo>
                  <a:lnTo>
                    <a:pt x="3128772" y="495300"/>
                  </a:lnTo>
                  <a:lnTo>
                    <a:pt x="3128772" y="528828"/>
                  </a:lnTo>
                  <a:lnTo>
                    <a:pt x="542544" y="528828"/>
                  </a:lnTo>
                  <a:lnTo>
                    <a:pt x="542544" y="76200"/>
                  </a:lnTo>
                  <a:lnTo>
                    <a:pt x="576072" y="76200"/>
                  </a:lnTo>
                  <a:lnTo>
                    <a:pt x="537972" y="0"/>
                  </a:lnTo>
                  <a:lnTo>
                    <a:pt x="499872" y="76200"/>
                  </a:lnTo>
                  <a:lnTo>
                    <a:pt x="533400" y="76200"/>
                  </a:lnTo>
                  <a:lnTo>
                    <a:pt x="533400" y="528828"/>
                  </a:lnTo>
                  <a:lnTo>
                    <a:pt x="2286" y="528828"/>
                  </a:lnTo>
                  <a:lnTo>
                    <a:pt x="0" y="531114"/>
                  </a:lnTo>
                  <a:lnTo>
                    <a:pt x="0" y="535686"/>
                  </a:lnTo>
                  <a:lnTo>
                    <a:pt x="2286" y="537972"/>
                  </a:lnTo>
                  <a:lnTo>
                    <a:pt x="533400" y="537972"/>
                  </a:lnTo>
                  <a:lnTo>
                    <a:pt x="533400" y="688086"/>
                  </a:lnTo>
                  <a:lnTo>
                    <a:pt x="535686" y="690372"/>
                  </a:lnTo>
                  <a:lnTo>
                    <a:pt x="540258" y="690372"/>
                  </a:lnTo>
                  <a:lnTo>
                    <a:pt x="542544" y="688086"/>
                  </a:lnTo>
                  <a:lnTo>
                    <a:pt x="542544" y="537972"/>
                  </a:lnTo>
                  <a:lnTo>
                    <a:pt x="3128772" y="537972"/>
                  </a:lnTo>
                  <a:lnTo>
                    <a:pt x="3128772" y="571500"/>
                  </a:lnTo>
                  <a:lnTo>
                    <a:pt x="3146298" y="562737"/>
                  </a:lnTo>
                  <a:lnTo>
                    <a:pt x="3204972" y="5334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353300" y="64770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6"/>
                  </a:lnTo>
                  <a:lnTo>
                    <a:pt x="35814" y="385572"/>
                  </a:lnTo>
                  <a:lnTo>
                    <a:pt x="40385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7293102" y="6889495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c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74104" y="6940550"/>
            <a:ext cx="12065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c</a:t>
            </a:r>
            <a:r>
              <a:rPr dirty="0" baseline="13888" sz="2400" spc="-7" b="1">
                <a:latin typeface="Arial"/>
                <a:cs typeface="Arial"/>
              </a:rPr>
              <a:t>+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r>
              <a:rPr dirty="0" sz="1100" spc="210" b="1">
                <a:latin typeface="Arial"/>
                <a:cs typeface="Arial"/>
              </a:rPr>
              <a:t> </a:t>
            </a:r>
            <a:r>
              <a:rPr dirty="0" baseline="13888" sz="2400" b="1">
                <a:latin typeface="Symbol"/>
                <a:cs typeface="Symbol"/>
              </a:rPr>
              <a:t></a:t>
            </a:r>
            <a:endParaRPr baseline="13888" sz="240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302502" y="6940550"/>
            <a:ext cx="94424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c</a:t>
            </a:r>
            <a:r>
              <a:rPr dirty="0" baseline="13888" sz="2400" spc="-7" b="1">
                <a:latin typeface="Arial"/>
                <a:cs typeface="Arial"/>
              </a:rPr>
              <a:t>-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485900" y="6477000"/>
            <a:ext cx="304800" cy="392430"/>
            <a:chOff x="1485900" y="6477000"/>
            <a:chExt cx="304800" cy="392430"/>
          </a:xfrm>
        </p:grpSpPr>
        <p:sp>
          <p:nvSpPr>
            <p:cNvPr id="78" name="object 78"/>
            <p:cNvSpPr/>
            <p:nvPr/>
          </p:nvSpPr>
          <p:spPr>
            <a:xfrm>
              <a:off x="1597152" y="65166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59">
                  <a:moveTo>
                    <a:pt x="76199" y="76200"/>
                  </a:moveTo>
                  <a:lnTo>
                    <a:pt x="38099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0959"/>
                  </a:lnTo>
                  <a:lnTo>
                    <a:pt x="35052" y="58674"/>
                  </a:lnTo>
                  <a:lnTo>
                    <a:pt x="40385" y="58674"/>
                  </a:lnTo>
                  <a:lnTo>
                    <a:pt x="42671" y="60959"/>
                  </a:lnTo>
                  <a:lnTo>
                    <a:pt x="42671" y="76200"/>
                  </a:lnTo>
                  <a:lnTo>
                    <a:pt x="76199" y="76200"/>
                  </a:lnTo>
                  <a:close/>
                </a:path>
                <a:path w="76200" h="353059">
                  <a:moveTo>
                    <a:pt x="42671" y="76200"/>
                  </a:moveTo>
                  <a:lnTo>
                    <a:pt x="42671" y="60959"/>
                  </a:lnTo>
                  <a:lnTo>
                    <a:pt x="40385" y="58674"/>
                  </a:lnTo>
                  <a:lnTo>
                    <a:pt x="35052" y="58674"/>
                  </a:lnTo>
                  <a:lnTo>
                    <a:pt x="33528" y="60959"/>
                  </a:lnTo>
                  <a:lnTo>
                    <a:pt x="33528" y="76200"/>
                  </a:lnTo>
                  <a:lnTo>
                    <a:pt x="42671" y="76200"/>
                  </a:lnTo>
                  <a:close/>
                </a:path>
                <a:path w="76200" h="353059">
                  <a:moveTo>
                    <a:pt x="42671" y="350520"/>
                  </a:moveTo>
                  <a:lnTo>
                    <a:pt x="42671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5"/>
                  </a:lnTo>
                  <a:lnTo>
                    <a:pt x="40385" y="352805"/>
                  </a:lnTo>
                  <a:lnTo>
                    <a:pt x="42671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714500" y="6553200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59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59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59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59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5"/>
                  </a:lnTo>
                  <a:lnTo>
                    <a:pt x="35813" y="309372"/>
                  </a:lnTo>
                  <a:lnTo>
                    <a:pt x="40386" y="309372"/>
                  </a:lnTo>
                  <a:lnTo>
                    <a:pt x="42672" y="307085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485900" y="6477000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0959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1" y="60959"/>
                  </a:lnTo>
                  <a:lnTo>
                    <a:pt x="42671" y="76200"/>
                  </a:lnTo>
                  <a:lnTo>
                    <a:pt x="76200" y="76200"/>
                  </a:lnTo>
                  <a:close/>
                </a:path>
                <a:path w="76200" h="352425">
                  <a:moveTo>
                    <a:pt x="42671" y="76200"/>
                  </a:moveTo>
                  <a:lnTo>
                    <a:pt x="42671" y="60959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8" y="60959"/>
                  </a:lnTo>
                  <a:lnTo>
                    <a:pt x="33528" y="76200"/>
                  </a:lnTo>
                  <a:lnTo>
                    <a:pt x="42671" y="76200"/>
                  </a:lnTo>
                  <a:close/>
                </a:path>
                <a:path w="76200" h="352425">
                  <a:moveTo>
                    <a:pt x="42671" y="350520"/>
                  </a:moveTo>
                  <a:lnTo>
                    <a:pt x="42671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813" y="352044"/>
                  </a:lnTo>
                  <a:lnTo>
                    <a:pt x="40386" y="352044"/>
                  </a:lnTo>
                  <a:lnTo>
                    <a:pt x="42671" y="350520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7124700" y="6516623"/>
            <a:ext cx="533400" cy="353060"/>
            <a:chOff x="7124700" y="6516623"/>
            <a:chExt cx="533400" cy="353060"/>
          </a:xfrm>
        </p:grpSpPr>
        <p:sp>
          <p:nvSpPr>
            <p:cNvPr id="82" name="object 82"/>
            <p:cNvSpPr/>
            <p:nvPr/>
          </p:nvSpPr>
          <p:spPr>
            <a:xfrm>
              <a:off x="7237476" y="6516623"/>
              <a:ext cx="304800" cy="353060"/>
            </a:xfrm>
            <a:custGeom>
              <a:avLst/>
              <a:gdLst/>
              <a:ahLst/>
              <a:cxnLst/>
              <a:rect l="l" t="t" r="r" b="b"/>
              <a:pathLst>
                <a:path w="304800" h="35305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6"/>
                  </a:lnTo>
                  <a:lnTo>
                    <a:pt x="40386" y="352806"/>
                  </a:lnTo>
                  <a:lnTo>
                    <a:pt x="42672" y="35052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304800" h="353059">
                  <a:moveTo>
                    <a:pt x="304800" y="76200"/>
                  </a:moveTo>
                  <a:lnTo>
                    <a:pt x="266700" y="0"/>
                  </a:lnTo>
                  <a:lnTo>
                    <a:pt x="228600" y="76200"/>
                  </a:lnTo>
                  <a:lnTo>
                    <a:pt x="262128" y="76200"/>
                  </a:lnTo>
                  <a:lnTo>
                    <a:pt x="262128" y="350520"/>
                  </a:lnTo>
                  <a:lnTo>
                    <a:pt x="263652" y="352806"/>
                  </a:lnTo>
                  <a:lnTo>
                    <a:pt x="268986" y="352806"/>
                  </a:lnTo>
                  <a:lnTo>
                    <a:pt x="271272" y="350520"/>
                  </a:lnTo>
                  <a:lnTo>
                    <a:pt x="271272" y="76200"/>
                  </a:lnTo>
                  <a:lnTo>
                    <a:pt x="304800" y="7620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24700" y="6553199"/>
              <a:ext cx="533400" cy="309880"/>
            </a:xfrm>
            <a:custGeom>
              <a:avLst/>
              <a:gdLst/>
              <a:ahLst/>
              <a:cxnLst/>
              <a:rect l="l" t="t" r="r" b="b"/>
              <a:pathLst>
                <a:path w="5334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07086"/>
                  </a:lnTo>
                  <a:lnTo>
                    <a:pt x="35814" y="309372"/>
                  </a:lnTo>
                  <a:lnTo>
                    <a:pt x="40386" y="309372"/>
                  </a:lnTo>
                  <a:lnTo>
                    <a:pt x="42672" y="30708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533400" h="309879">
                  <a:moveTo>
                    <a:pt x="533400" y="76200"/>
                  </a:moveTo>
                  <a:lnTo>
                    <a:pt x="495300" y="0"/>
                  </a:lnTo>
                  <a:lnTo>
                    <a:pt x="457200" y="76200"/>
                  </a:lnTo>
                  <a:lnTo>
                    <a:pt x="490728" y="76200"/>
                  </a:lnTo>
                  <a:lnTo>
                    <a:pt x="490728" y="307086"/>
                  </a:lnTo>
                  <a:lnTo>
                    <a:pt x="493014" y="309372"/>
                  </a:lnTo>
                  <a:lnTo>
                    <a:pt x="497586" y="309372"/>
                  </a:lnTo>
                  <a:lnTo>
                    <a:pt x="499872" y="307086"/>
                  </a:lnTo>
                  <a:lnTo>
                    <a:pt x="499872" y="76200"/>
                  </a:lnTo>
                  <a:lnTo>
                    <a:pt x="533400" y="76200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/>
          <p:nvPr/>
        </p:nvSpPr>
        <p:spPr>
          <a:xfrm>
            <a:off x="5257800" y="5867400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53746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3" y="304800"/>
                </a:lnTo>
                <a:lnTo>
                  <a:pt x="2692145" y="304800"/>
                </a:lnTo>
                <a:lnTo>
                  <a:pt x="2712017" y="300787"/>
                </a:lnTo>
                <a:lnTo>
                  <a:pt x="2728245" y="289845"/>
                </a:lnTo>
                <a:lnTo>
                  <a:pt x="2739187" y="273617"/>
                </a:lnTo>
                <a:lnTo>
                  <a:pt x="2743199" y="253746"/>
                </a:lnTo>
                <a:lnTo>
                  <a:pt x="2743199" y="51053"/>
                </a:lnTo>
                <a:lnTo>
                  <a:pt x="2739187" y="31182"/>
                </a:lnTo>
                <a:lnTo>
                  <a:pt x="2728245" y="14954"/>
                </a:lnTo>
                <a:lnTo>
                  <a:pt x="2712017" y="4012"/>
                </a:lnTo>
                <a:lnTo>
                  <a:pt x="2692145" y="0"/>
                </a:lnTo>
                <a:lnTo>
                  <a:pt x="51053" y="0"/>
                </a:lnTo>
                <a:close/>
              </a:path>
            </a:pathLst>
          </a:custGeom>
          <a:ln w="9525">
            <a:solidFill>
              <a:srgbClr val="FF67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85" name="object 85"/>
          <p:cNvGrpSpPr/>
          <p:nvPr/>
        </p:nvGrpSpPr>
        <p:grpSpPr>
          <a:xfrm>
            <a:off x="4191000" y="3957687"/>
            <a:ext cx="2403475" cy="219710"/>
            <a:chOff x="4191000" y="3957687"/>
            <a:chExt cx="2403475" cy="219710"/>
          </a:xfrm>
        </p:grpSpPr>
        <p:sp>
          <p:nvSpPr>
            <p:cNvPr id="86" name="object 86"/>
            <p:cNvSpPr/>
            <p:nvPr/>
          </p:nvSpPr>
          <p:spPr>
            <a:xfrm>
              <a:off x="4191000" y="4033725"/>
              <a:ext cx="1335405" cy="119380"/>
            </a:xfrm>
            <a:custGeom>
              <a:avLst/>
              <a:gdLst/>
              <a:ahLst/>
              <a:cxnLst/>
              <a:rect l="l" t="t" r="r" b="b"/>
              <a:pathLst>
                <a:path w="1335404" h="119379">
                  <a:moveTo>
                    <a:pt x="66836" y="75983"/>
                  </a:moveTo>
                  <a:lnTo>
                    <a:pt x="51815" y="45260"/>
                  </a:lnTo>
                  <a:lnTo>
                    <a:pt x="0" y="112316"/>
                  </a:lnTo>
                  <a:lnTo>
                    <a:pt x="51815" y="113241"/>
                  </a:lnTo>
                  <a:lnTo>
                    <a:pt x="51815" y="84122"/>
                  </a:lnTo>
                  <a:lnTo>
                    <a:pt x="52577" y="81836"/>
                  </a:lnTo>
                  <a:lnTo>
                    <a:pt x="54863" y="80312"/>
                  </a:lnTo>
                  <a:lnTo>
                    <a:pt x="66836" y="75983"/>
                  </a:lnTo>
                  <a:close/>
                </a:path>
                <a:path w="1335404" h="119379">
                  <a:moveTo>
                    <a:pt x="71002" y="84505"/>
                  </a:moveTo>
                  <a:lnTo>
                    <a:pt x="66836" y="75983"/>
                  </a:lnTo>
                  <a:lnTo>
                    <a:pt x="54863" y="80312"/>
                  </a:lnTo>
                  <a:lnTo>
                    <a:pt x="52577" y="81836"/>
                  </a:lnTo>
                  <a:lnTo>
                    <a:pt x="51815" y="84122"/>
                  </a:lnTo>
                  <a:lnTo>
                    <a:pt x="52577" y="87170"/>
                  </a:lnTo>
                  <a:lnTo>
                    <a:pt x="54101" y="89456"/>
                  </a:lnTo>
                  <a:lnTo>
                    <a:pt x="57150" y="90218"/>
                  </a:lnTo>
                  <a:lnTo>
                    <a:pt x="59436" y="88694"/>
                  </a:lnTo>
                  <a:lnTo>
                    <a:pt x="71002" y="84505"/>
                  </a:lnTo>
                  <a:close/>
                </a:path>
                <a:path w="1335404" h="119379">
                  <a:moveTo>
                    <a:pt x="85344" y="113840"/>
                  </a:moveTo>
                  <a:lnTo>
                    <a:pt x="71002" y="84505"/>
                  </a:lnTo>
                  <a:lnTo>
                    <a:pt x="59436" y="88694"/>
                  </a:lnTo>
                  <a:lnTo>
                    <a:pt x="57150" y="90218"/>
                  </a:lnTo>
                  <a:lnTo>
                    <a:pt x="54101" y="89456"/>
                  </a:lnTo>
                  <a:lnTo>
                    <a:pt x="52577" y="87170"/>
                  </a:lnTo>
                  <a:lnTo>
                    <a:pt x="51815" y="84122"/>
                  </a:lnTo>
                  <a:lnTo>
                    <a:pt x="51815" y="113241"/>
                  </a:lnTo>
                  <a:lnTo>
                    <a:pt x="85344" y="113840"/>
                  </a:lnTo>
                  <a:close/>
                </a:path>
                <a:path w="1335404" h="119379">
                  <a:moveTo>
                    <a:pt x="1269057" y="80195"/>
                  </a:moveTo>
                  <a:lnTo>
                    <a:pt x="1232154" y="65622"/>
                  </a:lnTo>
                  <a:lnTo>
                    <a:pt x="1178938" y="50483"/>
                  </a:lnTo>
                  <a:lnTo>
                    <a:pt x="1123520" y="38609"/>
                  </a:lnTo>
                  <a:lnTo>
                    <a:pt x="1068532" y="29253"/>
                  </a:lnTo>
                  <a:lnTo>
                    <a:pt x="1016508" y="21638"/>
                  </a:lnTo>
                  <a:lnTo>
                    <a:pt x="965517" y="15514"/>
                  </a:lnTo>
                  <a:lnTo>
                    <a:pt x="914410" y="10517"/>
                  </a:lnTo>
                  <a:lnTo>
                    <a:pt x="863208" y="6578"/>
                  </a:lnTo>
                  <a:lnTo>
                    <a:pt x="811934" y="3626"/>
                  </a:lnTo>
                  <a:lnTo>
                    <a:pt x="760610" y="1592"/>
                  </a:lnTo>
                  <a:lnTo>
                    <a:pt x="709257" y="406"/>
                  </a:lnTo>
                  <a:lnTo>
                    <a:pt x="657897" y="0"/>
                  </a:lnTo>
                  <a:lnTo>
                    <a:pt x="606551" y="302"/>
                  </a:lnTo>
                  <a:lnTo>
                    <a:pt x="558213" y="1844"/>
                  </a:lnTo>
                  <a:lnTo>
                    <a:pt x="511505" y="3946"/>
                  </a:lnTo>
                  <a:lnTo>
                    <a:pt x="463865" y="6782"/>
                  </a:lnTo>
                  <a:lnTo>
                    <a:pt x="416250" y="10370"/>
                  </a:lnTo>
                  <a:lnTo>
                    <a:pt x="368736" y="14766"/>
                  </a:lnTo>
                  <a:lnTo>
                    <a:pt x="321401" y="20027"/>
                  </a:lnTo>
                  <a:lnTo>
                    <a:pt x="274320" y="26210"/>
                  </a:lnTo>
                  <a:lnTo>
                    <a:pt x="219363" y="35890"/>
                  </a:lnTo>
                  <a:lnTo>
                    <a:pt x="162839" y="47103"/>
                  </a:lnTo>
                  <a:lnTo>
                    <a:pt x="107191" y="61394"/>
                  </a:lnTo>
                  <a:lnTo>
                    <a:pt x="66836" y="75983"/>
                  </a:lnTo>
                  <a:lnTo>
                    <a:pt x="71002" y="84505"/>
                  </a:lnTo>
                  <a:lnTo>
                    <a:pt x="104698" y="72303"/>
                  </a:lnTo>
                  <a:lnTo>
                    <a:pt x="152656" y="59202"/>
                  </a:lnTo>
                  <a:lnTo>
                    <a:pt x="201908" y="48658"/>
                  </a:lnTo>
                  <a:lnTo>
                    <a:pt x="251057" y="39937"/>
                  </a:lnTo>
                  <a:lnTo>
                    <a:pt x="298703" y="32306"/>
                  </a:lnTo>
                  <a:lnTo>
                    <a:pt x="350886" y="25994"/>
                  </a:lnTo>
                  <a:lnTo>
                    <a:pt x="402792" y="20823"/>
                  </a:lnTo>
                  <a:lnTo>
                    <a:pt x="454558" y="16718"/>
                  </a:lnTo>
                  <a:lnTo>
                    <a:pt x="506320" y="13603"/>
                  </a:lnTo>
                  <a:lnTo>
                    <a:pt x="558213" y="11403"/>
                  </a:lnTo>
                  <a:lnTo>
                    <a:pt x="610375" y="10042"/>
                  </a:lnTo>
                  <a:lnTo>
                    <a:pt x="662939" y="9446"/>
                  </a:lnTo>
                  <a:lnTo>
                    <a:pt x="716751" y="10120"/>
                  </a:lnTo>
                  <a:lnTo>
                    <a:pt x="770555" y="11566"/>
                  </a:lnTo>
                  <a:lnTo>
                    <a:pt x="824326" y="13883"/>
                  </a:lnTo>
                  <a:lnTo>
                    <a:pt x="878040" y="17169"/>
                  </a:lnTo>
                  <a:lnTo>
                    <a:pt x="931674" y="21523"/>
                  </a:lnTo>
                  <a:lnTo>
                    <a:pt x="985204" y="27044"/>
                  </a:lnTo>
                  <a:lnTo>
                    <a:pt x="1038605" y="33830"/>
                  </a:lnTo>
                  <a:lnTo>
                    <a:pt x="1086343" y="41818"/>
                  </a:lnTo>
                  <a:lnTo>
                    <a:pt x="1135416" y="50817"/>
                  </a:lnTo>
                  <a:lnTo>
                    <a:pt x="1184471" y="61766"/>
                  </a:lnTo>
                  <a:lnTo>
                    <a:pt x="1232250" y="75641"/>
                  </a:lnTo>
                  <a:lnTo>
                    <a:pt x="1264724" y="88399"/>
                  </a:lnTo>
                  <a:lnTo>
                    <a:pt x="1269057" y="80195"/>
                  </a:lnTo>
                  <a:close/>
                </a:path>
                <a:path w="1335404" h="119379">
                  <a:moveTo>
                    <a:pt x="1284732" y="117827"/>
                  </a:moveTo>
                  <a:lnTo>
                    <a:pt x="1284732" y="88694"/>
                  </a:lnTo>
                  <a:lnTo>
                    <a:pt x="1283208" y="90980"/>
                  </a:lnTo>
                  <a:lnTo>
                    <a:pt x="1282446" y="93266"/>
                  </a:lnTo>
                  <a:lnTo>
                    <a:pt x="1279398" y="94028"/>
                  </a:lnTo>
                  <a:lnTo>
                    <a:pt x="1277112" y="93266"/>
                  </a:lnTo>
                  <a:lnTo>
                    <a:pt x="1264724" y="88399"/>
                  </a:lnTo>
                  <a:lnTo>
                    <a:pt x="1249679" y="116888"/>
                  </a:lnTo>
                  <a:lnTo>
                    <a:pt x="1284732" y="117827"/>
                  </a:lnTo>
                  <a:close/>
                </a:path>
                <a:path w="1335404" h="119379">
                  <a:moveTo>
                    <a:pt x="1284732" y="88694"/>
                  </a:moveTo>
                  <a:lnTo>
                    <a:pt x="1283208" y="85646"/>
                  </a:lnTo>
                  <a:lnTo>
                    <a:pt x="1280922" y="84884"/>
                  </a:lnTo>
                  <a:lnTo>
                    <a:pt x="1269057" y="80195"/>
                  </a:lnTo>
                  <a:lnTo>
                    <a:pt x="1264724" y="88399"/>
                  </a:lnTo>
                  <a:lnTo>
                    <a:pt x="1277112" y="93266"/>
                  </a:lnTo>
                  <a:lnTo>
                    <a:pt x="1279398" y="94028"/>
                  </a:lnTo>
                  <a:lnTo>
                    <a:pt x="1282446" y="93266"/>
                  </a:lnTo>
                  <a:lnTo>
                    <a:pt x="1283208" y="90980"/>
                  </a:lnTo>
                  <a:lnTo>
                    <a:pt x="1284732" y="88694"/>
                  </a:lnTo>
                  <a:close/>
                </a:path>
                <a:path w="1335404" h="119379">
                  <a:moveTo>
                    <a:pt x="1335024" y="119174"/>
                  </a:moveTo>
                  <a:lnTo>
                    <a:pt x="1285494" y="49070"/>
                  </a:lnTo>
                  <a:lnTo>
                    <a:pt x="1269057" y="80195"/>
                  </a:lnTo>
                  <a:lnTo>
                    <a:pt x="1280922" y="84884"/>
                  </a:lnTo>
                  <a:lnTo>
                    <a:pt x="1283208" y="85646"/>
                  </a:lnTo>
                  <a:lnTo>
                    <a:pt x="1284732" y="88694"/>
                  </a:lnTo>
                  <a:lnTo>
                    <a:pt x="1284732" y="117827"/>
                  </a:lnTo>
                  <a:lnTo>
                    <a:pt x="1335024" y="119174"/>
                  </a:lnTo>
                  <a:close/>
                </a:path>
              </a:pathLst>
            </a:custGeom>
            <a:solidFill>
              <a:srgbClr val="01FF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191000" y="3957687"/>
              <a:ext cx="2403475" cy="219710"/>
            </a:xfrm>
            <a:custGeom>
              <a:avLst/>
              <a:gdLst/>
              <a:ahLst/>
              <a:cxnLst/>
              <a:rect l="l" t="t" r="r" b="b"/>
              <a:pathLst>
                <a:path w="2403475" h="219710">
                  <a:moveTo>
                    <a:pt x="67767" y="130460"/>
                  </a:moveTo>
                  <a:lnTo>
                    <a:pt x="53339" y="99200"/>
                  </a:lnTo>
                  <a:lnTo>
                    <a:pt x="0" y="166256"/>
                  </a:lnTo>
                  <a:lnTo>
                    <a:pt x="52577" y="167664"/>
                  </a:lnTo>
                  <a:lnTo>
                    <a:pt x="52577" y="138824"/>
                  </a:lnTo>
                  <a:lnTo>
                    <a:pt x="53339" y="135776"/>
                  </a:lnTo>
                  <a:lnTo>
                    <a:pt x="55625" y="135014"/>
                  </a:lnTo>
                  <a:lnTo>
                    <a:pt x="67767" y="130460"/>
                  </a:lnTo>
                  <a:close/>
                </a:path>
                <a:path w="2403475" h="219710">
                  <a:moveTo>
                    <a:pt x="71895" y="139404"/>
                  </a:moveTo>
                  <a:lnTo>
                    <a:pt x="67767" y="130460"/>
                  </a:lnTo>
                  <a:lnTo>
                    <a:pt x="55625" y="135014"/>
                  </a:lnTo>
                  <a:lnTo>
                    <a:pt x="53339" y="135776"/>
                  </a:lnTo>
                  <a:lnTo>
                    <a:pt x="52577" y="138824"/>
                  </a:lnTo>
                  <a:lnTo>
                    <a:pt x="54101" y="143396"/>
                  </a:lnTo>
                  <a:lnTo>
                    <a:pt x="57150" y="144920"/>
                  </a:lnTo>
                  <a:lnTo>
                    <a:pt x="59436" y="144158"/>
                  </a:lnTo>
                  <a:lnTo>
                    <a:pt x="71895" y="139404"/>
                  </a:lnTo>
                  <a:close/>
                </a:path>
                <a:path w="2403475" h="219710">
                  <a:moveTo>
                    <a:pt x="85344" y="168542"/>
                  </a:moveTo>
                  <a:lnTo>
                    <a:pt x="71895" y="139404"/>
                  </a:lnTo>
                  <a:lnTo>
                    <a:pt x="59436" y="144158"/>
                  </a:lnTo>
                  <a:lnTo>
                    <a:pt x="57150" y="144920"/>
                  </a:lnTo>
                  <a:lnTo>
                    <a:pt x="54101" y="143396"/>
                  </a:lnTo>
                  <a:lnTo>
                    <a:pt x="52577" y="138824"/>
                  </a:lnTo>
                  <a:lnTo>
                    <a:pt x="52577" y="167664"/>
                  </a:lnTo>
                  <a:lnTo>
                    <a:pt x="85344" y="168542"/>
                  </a:lnTo>
                  <a:close/>
                </a:path>
                <a:path w="2403475" h="219710">
                  <a:moveTo>
                    <a:pt x="2351286" y="164136"/>
                  </a:moveTo>
                  <a:lnTo>
                    <a:pt x="2348483" y="161684"/>
                  </a:lnTo>
                  <a:lnTo>
                    <a:pt x="2348483" y="160922"/>
                  </a:lnTo>
                  <a:lnTo>
                    <a:pt x="2347722" y="160922"/>
                  </a:lnTo>
                  <a:lnTo>
                    <a:pt x="2306681" y="140784"/>
                  </a:lnTo>
                  <a:lnTo>
                    <a:pt x="2262260" y="123136"/>
                  </a:lnTo>
                  <a:lnTo>
                    <a:pt x="2215280" y="107726"/>
                  </a:lnTo>
                  <a:lnTo>
                    <a:pt x="2166561" y="94302"/>
                  </a:lnTo>
                  <a:lnTo>
                    <a:pt x="2116922" y="82612"/>
                  </a:lnTo>
                  <a:lnTo>
                    <a:pt x="2067184" y="72403"/>
                  </a:lnTo>
                  <a:lnTo>
                    <a:pt x="2018167" y="63424"/>
                  </a:lnTo>
                  <a:lnTo>
                    <a:pt x="1970690" y="55422"/>
                  </a:lnTo>
                  <a:lnTo>
                    <a:pt x="1925574" y="48146"/>
                  </a:lnTo>
                  <a:lnTo>
                    <a:pt x="1875611" y="41371"/>
                  </a:lnTo>
                  <a:lnTo>
                    <a:pt x="1826841" y="35319"/>
                  </a:lnTo>
                  <a:lnTo>
                    <a:pt x="1777789" y="29782"/>
                  </a:lnTo>
                  <a:lnTo>
                    <a:pt x="1728504" y="24756"/>
                  </a:lnTo>
                  <a:lnTo>
                    <a:pt x="1679036" y="20235"/>
                  </a:lnTo>
                  <a:lnTo>
                    <a:pt x="1629433" y="16210"/>
                  </a:lnTo>
                  <a:lnTo>
                    <a:pt x="1579745" y="12670"/>
                  </a:lnTo>
                  <a:lnTo>
                    <a:pt x="1530020" y="9602"/>
                  </a:lnTo>
                  <a:lnTo>
                    <a:pt x="1480310" y="6990"/>
                  </a:lnTo>
                  <a:lnTo>
                    <a:pt x="1430661" y="4818"/>
                  </a:lnTo>
                  <a:lnTo>
                    <a:pt x="1381125" y="3068"/>
                  </a:lnTo>
                  <a:lnTo>
                    <a:pt x="1331749" y="1719"/>
                  </a:lnTo>
                  <a:lnTo>
                    <a:pt x="1282583" y="750"/>
                  </a:lnTo>
                  <a:lnTo>
                    <a:pt x="1233677" y="140"/>
                  </a:lnTo>
                  <a:lnTo>
                    <a:pt x="1184124" y="0"/>
                  </a:lnTo>
                  <a:lnTo>
                    <a:pt x="1134673" y="166"/>
                  </a:lnTo>
                  <a:lnTo>
                    <a:pt x="1085315" y="656"/>
                  </a:lnTo>
                  <a:lnTo>
                    <a:pt x="1036039" y="1488"/>
                  </a:lnTo>
                  <a:lnTo>
                    <a:pt x="986834" y="2678"/>
                  </a:lnTo>
                  <a:lnTo>
                    <a:pt x="937690" y="4243"/>
                  </a:lnTo>
                  <a:lnTo>
                    <a:pt x="888596" y="6201"/>
                  </a:lnTo>
                  <a:lnTo>
                    <a:pt x="839543" y="8570"/>
                  </a:lnTo>
                  <a:lnTo>
                    <a:pt x="790518" y="11365"/>
                  </a:lnTo>
                  <a:lnTo>
                    <a:pt x="741513" y="14605"/>
                  </a:lnTo>
                  <a:lnTo>
                    <a:pt x="692517" y="18306"/>
                  </a:lnTo>
                  <a:lnTo>
                    <a:pt x="643518" y="22486"/>
                  </a:lnTo>
                  <a:lnTo>
                    <a:pt x="594507" y="27161"/>
                  </a:lnTo>
                  <a:lnTo>
                    <a:pt x="545473" y="32350"/>
                  </a:lnTo>
                  <a:lnTo>
                    <a:pt x="496405" y="38069"/>
                  </a:lnTo>
                  <a:lnTo>
                    <a:pt x="447294" y="44336"/>
                  </a:lnTo>
                  <a:lnTo>
                    <a:pt x="399239" y="51711"/>
                  </a:lnTo>
                  <a:lnTo>
                    <a:pt x="349668" y="59715"/>
                  </a:lnTo>
                  <a:lnTo>
                    <a:pt x="299209" y="68600"/>
                  </a:lnTo>
                  <a:lnTo>
                    <a:pt x="248492" y="78616"/>
                  </a:lnTo>
                  <a:lnTo>
                    <a:pt x="198147" y="90015"/>
                  </a:lnTo>
                  <a:lnTo>
                    <a:pt x="148801" y="103047"/>
                  </a:lnTo>
                  <a:lnTo>
                    <a:pt x="101084" y="117963"/>
                  </a:lnTo>
                  <a:lnTo>
                    <a:pt x="67767" y="130460"/>
                  </a:lnTo>
                  <a:lnTo>
                    <a:pt x="71895" y="139404"/>
                  </a:lnTo>
                  <a:lnTo>
                    <a:pt x="103926" y="127183"/>
                  </a:lnTo>
                  <a:lnTo>
                    <a:pt x="151223" y="112237"/>
                  </a:lnTo>
                  <a:lnTo>
                    <a:pt x="200520" y="99124"/>
                  </a:lnTo>
                  <a:lnTo>
                    <a:pt x="251012" y="87651"/>
                  </a:lnTo>
                  <a:lnTo>
                    <a:pt x="301893" y="77621"/>
                  </a:lnTo>
                  <a:lnTo>
                    <a:pt x="352358" y="68840"/>
                  </a:lnTo>
                  <a:lnTo>
                    <a:pt x="401601" y="61112"/>
                  </a:lnTo>
                  <a:lnTo>
                    <a:pt x="448817" y="54242"/>
                  </a:lnTo>
                  <a:lnTo>
                    <a:pt x="497258" y="48036"/>
                  </a:lnTo>
                  <a:lnTo>
                    <a:pt x="545906" y="42329"/>
                  </a:lnTo>
                  <a:lnTo>
                    <a:pt x="594735" y="37111"/>
                  </a:lnTo>
                  <a:lnTo>
                    <a:pt x="643718" y="32376"/>
                  </a:lnTo>
                  <a:lnTo>
                    <a:pt x="692828" y="28113"/>
                  </a:lnTo>
                  <a:lnTo>
                    <a:pt x="742037" y="24315"/>
                  </a:lnTo>
                  <a:lnTo>
                    <a:pt x="791319" y="20974"/>
                  </a:lnTo>
                  <a:lnTo>
                    <a:pt x="840647" y="18080"/>
                  </a:lnTo>
                  <a:lnTo>
                    <a:pt x="889994" y="15626"/>
                  </a:lnTo>
                  <a:lnTo>
                    <a:pt x="939333" y="13603"/>
                  </a:lnTo>
                  <a:lnTo>
                    <a:pt x="988636" y="12003"/>
                  </a:lnTo>
                  <a:lnTo>
                    <a:pt x="1037877" y="10817"/>
                  </a:lnTo>
                  <a:lnTo>
                    <a:pt x="1087028" y="10037"/>
                  </a:lnTo>
                  <a:lnTo>
                    <a:pt x="1134673" y="9664"/>
                  </a:lnTo>
                  <a:lnTo>
                    <a:pt x="1184956" y="9660"/>
                  </a:lnTo>
                  <a:lnTo>
                    <a:pt x="1233677" y="10046"/>
                  </a:lnTo>
                  <a:lnTo>
                    <a:pt x="1283346" y="10700"/>
                  </a:lnTo>
                  <a:lnTo>
                    <a:pt x="1332967" y="11687"/>
                  </a:lnTo>
                  <a:lnTo>
                    <a:pt x="1382543" y="13028"/>
                  </a:lnTo>
                  <a:lnTo>
                    <a:pt x="1432075" y="14744"/>
                  </a:lnTo>
                  <a:lnTo>
                    <a:pt x="1481567" y="16857"/>
                  </a:lnTo>
                  <a:lnTo>
                    <a:pt x="1531021" y="19391"/>
                  </a:lnTo>
                  <a:lnTo>
                    <a:pt x="1580440" y="22372"/>
                  </a:lnTo>
                  <a:lnTo>
                    <a:pt x="1629825" y="25826"/>
                  </a:lnTo>
                  <a:lnTo>
                    <a:pt x="1679179" y="29782"/>
                  </a:lnTo>
                  <a:lnTo>
                    <a:pt x="1728505" y="34271"/>
                  </a:lnTo>
                  <a:lnTo>
                    <a:pt x="1777805" y="39328"/>
                  </a:lnTo>
                  <a:lnTo>
                    <a:pt x="1827082" y="44989"/>
                  </a:lnTo>
                  <a:lnTo>
                    <a:pt x="1876337" y="51294"/>
                  </a:lnTo>
                  <a:lnTo>
                    <a:pt x="1924050" y="58052"/>
                  </a:lnTo>
                  <a:lnTo>
                    <a:pt x="1969527" y="65053"/>
                  </a:lnTo>
                  <a:lnTo>
                    <a:pt x="2016815" y="72804"/>
                  </a:lnTo>
                  <a:lnTo>
                    <a:pt x="2065254" y="81558"/>
                  </a:lnTo>
                  <a:lnTo>
                    <a:pt x="2114185" y="91568"/>
                  </a:lnTo>
                  <a:lnTo>
                    <a:pt x="2162949" y="103087"/>
                  </a:lnTo>
                  <a:lnTo>
                    <a:pt x="2210886" y="116368"/>
                  </a:lnTo>
                  <a:lnTo>
                    <a:pt x="2257338" y="131662"/>
                  </a:lnTo>
                  <a:lnTo>
                    <a:pt x="2301646" y="149223"/>
                  </a:lnTo>
                  <a:lnTo>
                    <a:pt x="2342388" y="168935"/>
                  </a:lnTo>
                  <a:lnTo>
                    <a:pt x="2342388" y="168542"/>
                  </a:lnTo>
                  <a:lnTo>
                    <a:pt x="2344881" y="170724"/>
                  </a:lnTo>
                  <a:lnTo>
                    <a:pt x="2351286" y="164136"/>
                  </a:lnTo>
                  <a:close/>
                </a:path>
                <a:path w="2403475" h="219710">
                  <a:moveTo>
                    <a:pt x="2362961" y="207140"/>
                  </a:moveTo>
                  <a:lnTo>
                    <a:pt x="2362961" y="176924"/>
                  </a:lnTo>
                  <a:lnTo>
                    <a:pt x="2361438" y="179210"/>
                  </a:lnTo>
                  <a:lnTo>
                    <a:pt x="2359152" y="180734"/>
                  </a:lnTo>
                  <a:lnTo>
                    <a:pt x="2356866" y="180734"/>
                  </a:lnTo>
                  <a:lnTo>
                    <a:pt x="2354579" y="179210"/>
                  </a:lnTo>
                  <a:lnTo>
                    <a:pt x="2344881" y="170724"/>
                  </a:lnTo>
                  <a:lnTo>
                    <a:pt x="2321814" y="194450"/>
                  </a:lnTo>
                  <a:lnTo>
                    <a:pt x="2362961" y="207140"/>
                  </a:lnTo>
                  <a:close/>
                </a:path>
                <a:path w="2403475" h="219710">
                  <a:moveTo>
                    <a:pt x="2343150" y="169304"/>
                  </a:moveTo>
                  <a:lnTo>
                    <a:pt x="2342388" y="168542"/>
                  </a:lnTo>
                  <a:lnTo>
                    <a:pt x="2342388" y="168935"/>
                  </a:lnTo>
                  <a:lnTo>
                    <a:pt x="2343150" y="169304"/>
                  </a:lnTo>
                  <a:close/>
                </a:path>
                <a:path w="2403475" h="219710">
                  <a:moveTo>
                    <a:pt x="2362961" y="176924"/>
                  </a:moveTo>
                  <a:lnTo>
                    <a:pt x="2362961" y="173876"/>
                  </a:lnTo>
                  <a:lnTo>
                    <a:pt x="2360676" y="172352"/>
                  </a:lnTo>
                  <a:lnTo>
                    <a:pt x="2351286" y="164136"/>
                  </a:lnTo>
                  <a:lnTo>
                    <a:pt x="2344881" y="170724"/>
                  </a:lnTo>
                  <a:lnTo>
                    <a:pt x="2354579" y="179210"/>
                  </a:lnTo>
                  <a:lnTo>
                    <a:pt x="2356866" y="180734"/>
                  </a:lnTo>
                  <a:lnTo>
                    <a:pt x="2359152" y="180734"/>
                  </a:lnTo>
                  <a:lnTo>
                    <a:pt x="2361438" y="179210"/>
                  </a:lnTo>
                  <a:lnTo>
                    <a:pt x="2362961" y="176924"/>
                  </a:lnTo>
                  <a:close/>
                </a:path>
                <a:path w="2403475" h="219710">
                  <a:moveTo>
                    <a:pt x="2403348" y="219596"/>
                  </a:moveTo>
                  <a:lnTo>
                    <a:pt x="2375154" y="139586"/>
                  </a:lnTo>
                  <a:lnTo>
                    <a:pt x="2351286" y="164136"/>
                  </a:lnTo>
                  <a:lnTo>
                    <a:pt x="2360676" y="172352"/>
                  </a:lnTo>
                  <a:lnTo>
                    <a:pt x="2362961" y="173876"/>
                  </a:lnTo>
                  <a:lnTo>
                    <a:pt x="2362961" y="207140"/>
                  </a:lnTo>
                  <a:lnTo>
                    <a:pt x="2403348" y="219596"/>
                  </a:lnTo>
                  <a:close/>
                </a:path>
              </a:pathLst>
            </a:custGeom>
            <a:solidFill>
              <a:srgbClr val="FF670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781" y="7025640"/>
            <a:ext cx="2155190" cy="316865"/>
          </a:xfrm>
          <a:custGeom>
            <a:avLst/>
            <a:gdLst/>
            <a:ahLst/>
            <a:cxnLst/>
            <a:rect l="l" t="t" r="r" b="b"/>
            <a:pathLst>
              <a:path w="2155190" h="316865">
                <a:moveTo>
                  <a:pt x="2154896" y="184295"/>
                </a:moveTo>
                <a:lnTo>
                  <a:pt x="2154896" y="132540"/>
                </a:lnTo>
                <a:lnTo>
                  <a:pt x="2145751" y="82407"/>
                </a:lnTo>
                <a:lnTo>
                  <a:pt x="2127462" y="37145"/>
                </a:lnTo>
                <a:lnTo>
                  <a:pt x="2100029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2" y="279690"/>
                </a:lnTo>
                <a:lnTo>
                  <a:pt x="54865" y="316835"/>
                </a:lnTo>
                <a:lnTo>
                  <a:pt x="2100029" y="316835"/>
                </a:lnTo>
                <a:lnTo>
                  <a:pt x="2127462" y="279690"/>
                </a:lnTo>
                <a:lnTo>
                  <a:pt x="2145751" y="234427"/>
                </a:lnTo>
                <a:lnTo>
                  <a:pt x="2154896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1558" y="7025640"/>
            <a:ext cx="1188720" cy="316865"/>
          </a:xfrm>
          <a:custGeom>
            <a:avLst/>
            <a:gdLst/>
            <a:ahLst/>
            <a:cxnLst/>
            <a:rect l="l" t="t" r="r" b="b"/>
            <a:pathLst>
              <a:path w="1188720" h="316865">
                <a:moveTo>
                  <a:pt x="1188584" y="184295"/>
                </a:moveTo>
                <a:lnTo>
                  <a:pt x="1188584" y="132540"/>
                </a:lnTo>
                <a:lnTo>
                  <a:pt x="1179440" y="82407"/>
                </a:lnTo>
                <a:lnTo>
                  <a:pt x="1161152" y="37145"/>
                </a:lnTo>
                <a:lnTo>
                  <a:pt x="1133719" y="0"/>
                </a:lnTo>
                <a:lnTo>
                  <a:pt x="54866" y="0"/>
                </a:lnTo>
                <a:lnTo>
                  <a:pt x="27433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7"/>
                </a:lnTo>
                <a:lnTo>
                  <a:pt x="27433" y="279690"/>
                </a:lnTo>
                <a:lnTo>
                  <a:pt x="54866" y="316835"/>
                </a:lnTo>
                <a:lnTo>
                  <a:pt x="1133719" y="316835"/>
                </a:lnTo>
                <a:lnTo>
                  <a:pt x="1161152" y="279690"/>
                </a:lnTo>
                <a:lnTo>
                  <a:pt x="1179440" y="234427"/>
                </a:lnTo>
                <a:lnTo>
                  <a:pt x="1188584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14548" y="5652517"/>
            <a:ext cx="973455" cy="316865"/>
          </a:xfrm>
          <a:custGeom>
            <a:avLst/>
            <a:gdLst/>
            <a:ahLst/>
            <a:cxnLst/>
            <a:rect l="l" t="t" r="r" b="b"/>
            <a:pathLst>
              <a:path w="973455" h="316864">
                <a:moveTo>
                  <a:pt x="972915" y="184296"/>
                </a:moveTo>
                <a:lnTo>
                  <a:pt x="972915" y="132540"/>
                </a:lnTo>
                <a:lnTo>
                  <a:pt x="963770" y="82408"/>
                </a:lnTo>
                <a:lnTo>
                  <a:pt x="945482" y="37146"/>
                </a:lnTo>
                <a:lnTo>
                  <a:pt x="918049" y="0"/>
                </a:lnTo>
                <a:lnTo>
                  <a:pt x="54865" y="0"/>
                </a:lnTo>
                <a:lnTo>
                  <a:pt x="27432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2" y="279691"/>
                </a:lnTo>
                <a:lnTo>
                  <a:pt x="54865" y="316837"/>
                </a:lnTo>
                <a:lnTo>
                  <a:pt x="918049" y="316837"/>
                </a:lnTo>
                <a:lnTo>
                  <a:pt x="945482" y="279691"/>
                </a:lnTo>
                <a:lnTo>
                  <a:pt x="963770" y="234428"/>
                </a:lnTo>
                <a:lnTo>
                  <a:pt x="972915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6716" y="2543771"/>
            <a:ext cx="418465" cy="292100"/>
          </a:xfrm>
          <a:custGeom>
            <a:avLst/>
            <a:gdLst/>
            <a:ahLst/>
            <a:cxnLst/>
            <a:rect l="l" t="t" r="r" b="b"/>
            <a:pathLst>
              <a:path w="418464" h="292100">
                <a:moveTo>
                  <a:pt x="418054" y="169903"/>
                </a:moveTo>
                <a:lnTo>
                  <a:pt x="418054" y="122189"/>
                </a:lnTo>
                <a:lnTo>
                  <a:pt x="409623" y="75972"/>
                </a:lnTo>
                <a:lnTo>
                  <a:pt x="392763" y="34244"/>
                </a:lnTo>
                <a:lnTo>
                  <a:pt x="367472" y="0"/>
                </a:lnTo>
                <a:lnTo>
                  <a:pt x="50581" y="0"/>
                </a:lnTo>
                <a:lnTo>
                  <a:pt x="25290" y="34244"/>
                </a:lnTo>
                <a:lnTo>
                  <a:pt x="8430" y="75972"/>
                </a:lnTo>
                <a:lnTo>
                  <a:pt x="0" y="122189"/>
                </a:lnTo>
                <a:lnTo>
                  <a:pt x="0" y="169903"/>
                </a:lnTo>
                <a:lnTo>
                  <a:pt x="8430" y="216121"/>
                </a:lnTo>
                <a:lnTo>
                  <a:pt x="25290" y="257848"/>
                </a:lnTo>
                <a:lnTo>
                  <a:pt x="50581" y="292093"/>
                </a:lnTo>
                <a:lnTo>
                  <a:pt x="367472" y="292093"/>
                </a:lnTo>
                <a:lnTo>
                  <a:pt x="392763" y="257848"/>
                </a:lnTo>
                <a:lnTo>
                  <a:pt x="409623" y="216121"/>
                </a:lnTo>
                <a:lnTo>
                  <a:pt x="418054" y="16990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14548" y="1835659"/>
            <a:ext cx="7134859" cy="316865"/>
          </a:xfrm>
          <a:custGeom>
            <a:avLst/>
            <a:gdLst/>
            <a:ahLst/>
            <a:cxnLst/>
            <a:rect l="l" t="t" r="r" b="b"/>
            <a:pathLst>
              <a:path w="7134859" h="316864">
                <a:moveTo>
                  <a:pt x="7134470" y="184295"/>
                </a:moveTo>
                <a:lnTo>
                  <a:pt x="7134470" y="132540"/>
                </a:lnTo>
                <a:lnTo>
                  <a:pt x="7125325" y="82407"/>
                </a:lnTo>
                <a:lnTo>
                  <a:pt x="7107037" y="37145"/>
                </a:lnTo>
                <a:lnTo>
                  <a:pt x="7079604" y="0"/>
                </a:lnTo>
                <a:lnTo>
                  <a:pt x="54865" y="0"/>
                </a:lnTo>
                <a:lnTo>
                  <a:pt x="27432" y="37145"/>
                </a:lnTo>
                <a:lnTo>
                  <a:pt x="9144" y="82407"/>
                </a:lnTo>
                <a:lnTo>
                  <a:pt x="0" y="132540"/>
                </a:lnTo>
                <a:lnTo>
                  <a:pt x="0" y="184295"/>
                </a:lnTo>
                <a:lnTo>
                  <a:pt x="9144" y="234428"/>
                </a:lnTo>
                <a:lnTo>
                  <a:pt x="27432" y="279690"/>
                </a:lnTo>
                <a:lnTo>
                  <a:pt x="54865" y="316837"/>
                </a:lnTo>
                <a:lnTo>
                  <a:pt x="7079604" y="316837"/>
                </a:lnTo>
                <a:lnTo>
                  <a:pt x="7107037" y="279690"/>
                </a:lnTo>
                <a:lnTo>
                  <a:pt x="7125325" y="234428"/>
                </a:lnTo>
                <a:lnTo>
                  <a:pt x="7134470" y="1842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8362" y="1406897"/>
            <a:ext cx="497205" cy="399415"/>
          </a:xfrm>
          <a:custGeom>
            <a:avLst/>
            <a:gdLst/>
            <a:ahLst/>
            <a:cxnLst/>
            <a:rect l="l" t="t" r="r" b="b"/>
            <a:pathLst>
              <a:path w="497205" h="399414">
                <a:moveTo>
                  <a:pt x="496766" y="224892"/>
                </a:moveTo>
                <a:lnTo>
                  <a:pt x="496766" y="174142"/>
                </a:lnTo>
                <a:lnTo>
                  <a:pt x="489799" y="124354"/>
                </a:lnTo>
                <a:lnTo>
                  <a:pt x="475865" y="77451"/>
                </a:lnTo>
                <a:lnTo>
                  <a:pt x="454964" y="35359"/>
                </a:lnTo>
                <a:lnTo>
                  <a:pt x="427096" y="0"/>
                </a:lnTo>
                <a:lnTo>
                  <a:pt x="69669" y="0"/>
                </a:lnTo>
                <a:lnTo>
                  <a:pt x="41801" y="35359"/>
                </a:lnTo>
                <a:lnTo>
                  <a:pt x="20900" y="77451"/>
                </a:lnTo>
                <a:lnTo>
                  <a:pt x="6966" y="124354"/>
                </a:lnTo>
                <a:lnTo>
                  <a:pt x="0" y="174142"/>
                </a:lnTo>
                <a:lnTo>
                  <a:pt x="0" y="224892"/>
                </a:lnTo>
                <a:lnTo>
                  <a:pt x="6966" y="274680"/>
                </a:lnTo>
                <a:lnTo>
                  <a:pt x="20900" y="321582"/>
                </a:lnTo>
                <a:lnTo>
                  <a:pt x="41801" y="363675"/>
                </a:lnTo>
                <a:lnTo>
                  <a:pt x="69669" y="399033"/>
                </a:lnTo>
                <a:lnTo>
                  <a:pt x="427096" y="399033"/>
                </a:lnTo>
                <a:lnTo>
                  <a:pt x="454964" y="363675"/>
                </a:lnTo>
                <a:lnTo>
                  <a:pt x="475865" y="321582"/>
                </a:lnTo>
                <a:lnTo>
                  <a:pt x="489799" y="274680"/>
                </a:lnTo>
                <a:lnTo>
                  <a:pt x="496766" y="2248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7945" y="644403"/>
            <a:ext cx="5282565" cy="457834"/>
          </a:xfrm>
          <a:custGeom>
            <a:avLst/>
            <a:gdLst/>
            <a:ahLst/>
            <a:cxnLst/>
            <a:rect l="l" t="t" r="r" b="b"/>
            <a:pathLst>
              <a:path w="5282565" h="457834">
                <a:moveTo>
                  <a:pt x="5282426" y="252455"/>
                </a:moveTo>
                <a:lnTo>
                  <a:pt x="5282426" y="204844"/>
                </a:lnTo>
                <a:lnTo>
                  <a:pt x="5277081" y="157837"/>
                </a:lnTo>
                <a:lnTo>
                  <a:pt x="5266391" y="112642"/>
                </a:lnTo>
                <a:lnTo>
                  <a:pt x="5250357" y="70465"/>
                </a:lnTo>
                <a:lnTo>
                  <a:pt x="5228978" y="32515"/>
                </a:lnTo>
                <a:lnTo>
                  <a:pt x="5202253" y="0"/>
                </a:lnTo>
                <a:lnTo>
                  <a:pt x="80172" y="0"/>
                </a:lnTo>
                <a:lnTo>
                  <a:pt x="53448" y="32515"/>
                </a:lnTo>
                <a:lnTo>
                  <a:pt x="32068" y="70465"/>
                </a:lnTo>
                <a:lnTo>
                  <a:pt x="16034" y="112642"/>
                </a:lnTo>
                <a:lnTo>
                  <a:pt x="5344" y="157837"/>
                </a:lnTo>
                <a:lnTo>
                  <a:pt x="0" y="204844"/>
                </a:lnTo>
                <a:lnTo>
                  <a:pt x="0" y="252455"/>
                </a:lnTo>
                <a:lnTo>
                  <a:pt x="5344" y="299461"/>
                </a:lnTo>
                <a:lnTo>
                  <a:pt x="16034" y="344657"/>
                </a:lnTo>
                <a:lnTo>
                  <a:pt x="32068" y="386834"/>
                </a:lnTo>
                <a:lnTo>
                  <a:pt x="53448" y="424784"/>
                </a:lnTo>
                <a:lnTo>
                  <a:pt x="80172" y="457300"/>
                </a:lnTo>
                <a:lnTo>
                  <a:pt x="5202253" y="457300"/>
                </a:lnTo>
                <a:lnTo>
                  <a:pt x="5228978" y="424784"/>
                </a:lnTo>
                <a:lnTo>
                  <a:pt x="5250357" y="386834"/>
                </a:lnTo>
                <a:lnTo>
                  <a:pt x="5266391" y="344657"/>
                </a:lnTo>
                <a:lnTo>
                  <a:pt x="5277081" y="299461"/>
                </a:lnTo>
                <a:lnTo>
                  <a:pt x="5282426" y="2524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55417" y="634999"/>
            <a:ext cx="5147945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4210" algn="l"/>
              </a:tabLst>
            </a:pPr>
            <a:r>
              <a:rPr dirty="0" spc="-5"/>
              <a:t>Modulation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Digital</a:t>
            </a:r>
            <a:r>
              <a:rPr dirty="0" spc="-5"/>
              <a:t> </a:t>
            </a:r>
            <a:r>
              <a:rPr dirty="0" spc="-5"/>
              <a:t>Data:</a:t>
            </a:r>
            <a:r>
              <a:rPr dirty="0" spc="-5"/>
              <a:t>	</a:t>
            </a:r>
            <a:r>
              <a:rPr dirty="0" spc="-5"/>
              <a:t>FSK</a:t>
            </a:r>
          </a:p>
        </p:txBody>
      </p:sp>
      <p:sp>
        <p:nvSpPr>
          <p:cNvPr id="11" name="object 11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3894" y="1229433"/>
            <a:ext cx="8394065" cy="8959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979169" algn="l"/>
              </a:tabLst>
            </a:pPr>
            <a:r>
              <a:rPr dirty="0" baseline="-5050" sz="3300" b="1">
                <a:solidFill>
                  <a:srgbClr val="3333CC"/>
                </a:solidFill>
                <a:latin typeface="Arial"/>
                <a:cs typeface="Arial"/>
              </a:rPr>
              <a:t>FSK</a:t>
            </a:r>
            <a:r>
              <a:rPr dirty="0" baseline="-5050" sz="3300" spc="569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–	</a:t>
            </a:r>
            <a:r>
              <a:rPr dirty="0" sz="2000" spc="-10" b="1">
                <a:latin typeface="Arial"/>
                <a:cs typeface="Arial"/>
              </a:rPr>
              <a:t>frequency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spc="-10" b="1">
                <a:latin typeface="Arial"/>
                <a:cs typeface="Arial"/>
              </a:rPr>
              <a:t>carrier </a:t>
            </a:r>
            <a:r>
              <a:rPr dirty="0" sz="2000" spc="-5" b="1">
                <a:latin typeface="Arial"/>
                <a:cs typeface="Arial"/>
              </a:rPr>
              <a:t>signal is </a:t>
            </a:r>
            <a:r>
              <a:rPr dirty="0" sz="2000" spc="-10" b="1">
                <a:latin typeface="Arial"/>
                <a:cs typeface="Arial"/>
              </a:rPr>
              <a:t>varied </a:t>
            </a:r>
            <a:r>
              <a:rPr dirty="0" sz="2000" spc="-5" b="1">
                <a:latin typeface="Arial"/>
                <a:cs typeface="Arial"/>
              </a:rPr>
              <a:t>to </a:t>
            </a:r>
            <a:r>
              <a:rPr dirty="0" sz="2000" spc="-10" b="1">
                <a:latin typeface="Arial"/>
                <a:cs typeface="Arial"/>
              </a:rPr>
              <a:t>represent binary </a:t>
            </a:r>
            <a:r>
              <a:rPr dirty="0" sz="2000" spc="-5" b="1">
                <a:latin typeface="Arial"/>
                <a:cs typeface="Arial"/>
              </a:rPr>
              <a:t>1 or</a:t>
            </a:r>
            <a:r>
              <a:rPr dirty="0" sz="2000" spc="15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175385" indent="-181610">
              <a:lnSpc>
                <a:spcPct val="100000"/>
              </a:lnSpc>
              <a:spcBef>
                <a:spcPts val="919"/>
              </a:spcBef>
              <a:buSzPct val="77777"/>
              <a:buFont typeface="Symbol"/>
              <a:buChar char=""/>
              <a:tabLst>
                <a:tab pos="1176020" algn="l"/>
              </a:tabLst>
            </a:pPr>
            <a:r>
              <a:rPr dirty="0" sz="1800" spc="-5" b="1">
                <a:latin typeface="Arial"/>
                <a:cs typeface="Arial"/>
              </a:rPr>
              <a:t>peak </a:t>
            </a:r>
            <a:r>
              <a:rPr dirty="0" sz="1800" b="1">
                <a:latin typeface="Arial"/>
                <a:cs typeface="Arial"/>
              </a:rPr>
              <a:t>amplitude </a:t>
            </a:r>
            <a:r>
              <a:rPr dirty="0" sz="1800" spc="-5" b="1">
                <a:latin typeface="Arial"/>
                <a:cs typeface="Arial"/>
              </a:rPr>
              <a:t>&amp; </a:t>
            </a:r>
            <a:r>
              <a:rPr dirty="0" sz="1800" b="1">
                <a:latin typeface="Arial"/>
                <a:cs typeface="Arial"/>
              </a:rPr>
              <a:t>phase remain constant during </a:t>
            </a:r>
            <a:r>
              <a:rPr dirty="0" sz="1800" spc="-5" b="1">
                <a:latin typeface="Arial"/>
                <a:cs typeface="Arial"/>
              </a:rPr>
              <a:t>each </a:t>
            </a:r>
            <a:r>
              <a:rPr dirty="0" sz="1800" b="1">
                <a:latin typeface="Arial"/>
                <a:cs typeface="Arial"/>
              </a:rPr>
              <a:t>bit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4970017"/>
            <a:ext cx="1779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3333CC"/>
                </a:solidFill>
                <a:latin typeface="Arial"/>
                <a:cs typeface="Arial"/>
              </a:rPr>
              <a:t>demodulation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8747" y="4970017"/>
            <a:ext cx="555244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demodulator </a:t>
            </a:r>
            <a:r>
              <a:rPr dirty="0" sz="1800" spc="-5" b="1">
                <a:latin typeface="Arial"/>
                <a:cs typeface="Arial"/>
              </a:rPr>
              <a:t>must be able </a:t>
            </a:r>
            <a:r>
              <a:rPr dirty="0" sz="1800" b="1">
                <a:latin typeface="Arial"/>
                <a:cs typeface="Arial"/>
              </a:rPr>
              <a:t>to determine which of  two possible frequencies is present </a:t>
            </a:r>
            <a:r>
              <a:rPr dirty="0" sz="1800" spc="-5" b="1">
                <a:latin typeface="Arial"/>
                <a:cs typeface="Arial"/>
              </a:rPr>
              <a:t>at a </a:t>
            </a:r>
            <a:r>
              <a:rPr dirty="0" sz="1800" b="1">
                <a:latin typeface="Arial"/>
                <a:cs typeface="Arial"/>
              </a:rPr>
              <a:t>given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6120" y="5642102"/>
            <a:ext cx="1412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advantage</a:t>
            </a:r>
            <a:r>
              <a:rPr dirty="0" sz="1800" spc="-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5824" y="5642102"/>
            <a:ext cx="57981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FSK is </a:t>
            </a:r>
            <a:r>
              <a:rPr dirty="0" sz="1800" spc="-5" b="1">
                <a:latin typeface="Arial"/>
                <a:cs typeface="Arial"/>
              </a:rPr>
              <a:t>less </a:t>
            </a:r>
            <a:r>
              <a:rPr dirty="0" sz="1800" b="1">
                <a:latin typeface="Arial"/>
                <a:cs typeface="Arial"/>
              </a:rPr>
              <a:t>susceptible to </a:t>
            </a:r>
            <a:r>
              <a:rPr dirty="0" sz="1800" spc="-5" b="1">
                <a:latin typeface="Arial"/>
                <a:cs typeface="Arial"/>
              </a:rPr>
              <a:t>errors </a:t>
            </a:r>
            <a:r>
              <a:rPr dirty="0" sz="1800" b="1">
                <a:latin typeface="Arial"/>
                <a:cs typeface="Arial"/>
              </a:rPr>
              <a:t>than </a:t>
            </a:r>
            <a:r>
              <a:rPr dirty="0" sz="1800" spc="-5" b="1">
                <a:latin typeface="Arial"/>
                <a:cs typeface="Arial"/>
              </a:rPr>
              <a:t>ASK – receiver  </a:t>
            </a:r>
            <a:r>
              <a:rPr dirty="0" sz="1800" b="1">
                <a:latin typeface="Arial"/>
                <a:cs typeface="Arial"/>
              </a:rPr>
              <a:t>looks for specific frequency changes </a:t>
            </a:r>
            <a:r>
              <a:rPr dirty="0" sz="1800" spc="-5" b="1">
                <a:latin typeface="Arial"/>
                <a:cs typeface="Arial"/>
              </a:rPr>
              <a:t>over a </a:t>
            </a:r>
            <a:r>
              <a:rPr dirty="0" sz="1800" b="1">
                <a:latin typeface="Arial"/>
                <a:cs typeface="Arial"/>
              </a:rPr>
              <a:t>number  of intervals, so voltage (noise) spikes can be</a:t>
            </a:r>
            <a:r>
              <a:rPr dirty="0" sz="1800" spc="-1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ignored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6120" y="6434582"/>
            <a:ext cx="7470775" cy="880744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305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  <a:tab pos="1918970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disadvantage</a:t>
            </a:r>
            <a:r>
              <a:rPr dirty="0" sz="1800" spc="-5" b="1">
                <a:latin typeface="Arial"/>
                <a:cs typeface="Arial"/>
              </a:rPr>
              <a:t>:	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FSK spectrum is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 x ASK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spectrum</a:t>
            </a:r>
            <a:endParaRPr sz="1800">
              <a:latin typeface="Arial"/>
              <a:cs typeface="Arial"/>
            </a:endParaRPr>
          </a:p>
          <a:p>
            <a:pPr marL="193040" indent="-18097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SzPct val="77777"/>
              <a:buFont typeface="Symbol"/>
              <a:buChar char=""/>
              <a:tabLst>
                <a:tab pos="193675" algn="l"/>
                <a:tab pos="1664970" algn="l"/>
              </a:tabLst>
            </a:pPr>
            <a:r>
              <a:rPr dirty="0" sz="1800" spc="-5" b="1">
                <a:solidFill>
                  <a:srgbClr val="A50021"/>
                </a:solidFill>
                <a:latin typeface="Arial"/>
                <a:cs typeface="Arial"/>
              </a:rPr>
              <a:t>application</a:t>
            </a:r>
            <a:r>
              <a:rPr dirty="0" sz="1800" spc="-5" b="1">
                <a:latin typeface="Arial"/>
                <a:cs typeface="Arial"/>
              </a:rPr>
              <a:t>:	over </a:t>
            </a:r>
            <a:r>
              <a:rPr dirty="0" sz="1800" b="1">
                <a:latin typeface="Arial"/>
                <a:cs typeface="Arial"/>
              </a:rPr>
              <a:t>voice lines, in high-freq. radio transmission,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6600" y="3276600"/>
            <a:ext cx="4726940" cy="1264920"/>
            <a:chOff x="3276600" y="3276600"/>
            <a:chExt cx="4726940" cy="1264920"/>
          </a:xfrm>
        </p:grpSpPr>
        <p:sp>
          <p:nvSpPr>
            <p:cNvPr id="19" name="object 19"/>
            <p:cNvSpPr/>
            <p:nvPr/>
          </p:nvSpPr>
          <p:spPr>
            <a:xfrm>
              <a:off x="3474377" y="3657600"/>
              <a:ext cx="3590124" cy="822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33800" y="3276600"/>
              <a:ext cx="2800350" cy="390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29400" y="3648455"/>
              <a:ext cx="1374140" cy="334645"/>
            </a:xfrm>
            <a:custGeom>
              <a:avLst/>
              <a:gdLst/>
              <a:ahLst/>
              <a:cxnLst/>
              <a:rect l="l" t="t" r="r" b="b"/>
              <a:pathLst>
                <a:path w="1374140" h="334645">
                  <a:moveTo>
                    <a:pt x="72406" y="288369"/>
                  </a:moveTo>
                  <a:lnTo>
                    <a:pt x="66294" y="259842"/>
                  </a:lnTo>
                  <a:lnTo>
                    <a:pt x="0" y="313944"/>
                  </a:lnTo>
                  <a:lnTo>
                    <a:pt x="60198" y="328993"/>
                  </a:lnTo>
                  <a:lnTo>
                    <a:pt x="60198" y="291084"/>
                  </a:lnTo>
                  <a:lnTo>
                    <a:pt x="72406" y="288369"/>
                  </a:lnTo>
                  <a:close/>
                </a:path>
                <a:path w="1374140" h="334645">
                  <a:moveTo>
                    <a:pt x="76321" y="306635"/>
                  </a:moveTo>
                  <a:lnTo>
                    <a:pt x="72406" y="288369"/>
                  </a:lnTo>
                  <a:lnTo>
                    <a:pt x="60198" y="291084"/>
                  </a:lnTo>
                  <a:lnTo>
                    <a:pt x="64007" y="309372"/>
                  </a:lnTo>
                  <a:lnTo>
                    <a:pt x="76321" y="306635"/>
                  </a:lnTo>
                  <a:close/>
                </a:path>
                <a:path w="1374140" h="334645">
                  <a:moveTo>
                    <a:pt x="82296" y="334518"/>
                  </a:moveTo>
                  <a:lnTo>
                    <a:pt x="76321" y="306635"/>
                  </a:lnTo>
                  <a:lnTo>
                    <a:pt x="64007" y="309372"/>
                  </a:lnTo>
                  <a:lnTo>
                    <a:pt x="60198" y="291084"/>
                  </a:lnTo>
                  <a:lnTo>
                    <a:pt x="60198" y="328993"/>
                  </a:lnTo>
                  <a:lnTo>
                    <a:pt x="82296" y="334518"/>
                  </a:lnTo>
                  <a:close/>
                </a:path>
                <a:path w="1374140" h="334645">
                  <a:moveTo>
                    <a:pt x="1373885" y="18288"/>
                  </a:moveTo>
                  <a:lnTo>
                    <a:pt x="1369314" y="0"/>
                  </a:lnTo>
                  <a:lnTo>
                    <a:pt x="72406" y="288369"/>
                  </a:lnTo>
                  <a:lnTo>
                    <a:pt x="76321" y="306635"/>
                  </a:lnTo>
                  <a:lnTo>
                    <a:pt x="1373885" y="18288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76600" y="3657599"/>
              <a:ext cx="457200" cy="883919"/>
            </a:xfrm>
            <a:custGeom>
              <a:avLst/>
              <a:gdLst/>
              <a:ahLst/>
              <a:cxnLst/>
              <a:rect l="l" t="t" r="r" b="b"/>
              <a:pathLst>
                <a:path w="457200" h="883920">
                  <a:moveTo>
                    <a:pt x="382524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382524" y="274320"/>
                  </a:lnTo>
                  <a:lnTo>
                    <a:pt x="382524" y="0"/>
                  </a:lnTo>
                  <a:close/>
                </a:path>
                <a:path w="457200" h="883920">
                  <a:moveTo>
                    <a:pt x="457200" y="609600"/>
                  </a:moveTo>
                  <a:lnTo>
                    <a:pt x="0" y="609600"/>
                  </a:lnTo>
                  <a:lnTo>
                    <a:pt x="0" y="883920"/>
                  </a:lnTo>
                  <a:lnTo>
                    <a:pt x="457200" y="883920"/>
                  </a:lnTo>
                  <a:lnTo>
                    <a:pt x="457200" y="609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206494" y="2756408"/>
            <a:ext cx="1339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95">
                <a:latin typeface="Symbol"/>
                <a:cs typeface="Symbol"/>
              </a:rPr>
              <a:t>⎩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9198" y="2367795"/>
            <a:ext cx="183197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42483" sz="2550" spc="15">
                <a:latin typeface="Arial"/>
                <a:cs typeface="Arial"/>
              </a:rPr>
              <a:t>s(t) </a:t>
            </a:r>
            <a:r>
              <a:rPr dirty="0" baseline="-42483" sz="2550" spc="22">
                <a:latin typeface="Symbol"/>
                <a:cs typeface="Symbol"/>
              </a:rPr>
              <a:t></a:t>
            </a:r>
            <a:r>
              <a:rPr dirty="0" baseline="-42483" sz="2550" spc="-300">
                <a:latin typeface="Times New Roman"/>
                <a:cs typeface="Times New Roman"/>
              </a:rPr>
              <a:t> </a:t>
            </a:r>
            <a:r>
              <a:rPr dirty="0" baseline="-4901" sz="2550" spc="15">
                <a:latin typeface="Symbol"/>
                <a:cs typeface="Symbol"/>
              </a:rPr>
              <a:t>⎧</a:t>
            </a:r>
            <a:r>
              <a:rPr dirty="0" sz="1700" spc="10">
                <a:latin typeface="Arial"/>
                <a:cs typeface="Arial"/>
              </a:rPr>
              <a:t>Acos(2</a:t>
            </a:r>
            <a:r>
              <a:rPr dirty="0" sz="1700" spc="10">
                <a:latin typeface="Times New Roman"/>
                <a:cs typeface="Times New Roman"/>
              </a:rPr>
              <a:t>π</a:t>
            </a:r>
            <a:r>
              <a:rPr dirty="0" sz="1700" spc="10">
                <a:latin typeface="Arial"/>
                <a:cs typeface="Arial"/>
              </a:rPr>
              <a:t>f</a:t>
            </a:r>
            <a:r>
              <a:rPr dirty="0" baseline="-25000" sz="1500" spc="15">
                <a:latin typeface="Arial"/>
                <a:cs typeface="Arial"/>
              </a:rPr>
              <a:t>1</a:t>
            </a:r>
            <a:r>
              <a:rPr dirty="0" sz="1700" spc="10">
                <a:latin typeface="Arial"/>
                <a:cs typeface="Arial"/>
              </a:rPr>
              <a:t>t),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5401" y="2298139"/>
            <a:ext cx="807720" cy="6915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15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1700" spc="5">
                <a:latin typeface="Arial"/>
                <a:cs typeface="Arial"/>
              </a:rPr>
              <a:t>binary</a:t>
            </a:r>
            <a:r>
              <a:rPr dirty="0" sz="1700" spc="-265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9567" y="2847086"/>
            <a:ext cx="971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1094" y="2700797"/>
            <a:ext cx="132524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4313" sz="2550" spc="44">
                <a:latin typeface="Symbol"/>
                <a:cs typeface="Symbol"/>
              </a:rPr>
              <a:t>⎨</a:t>
            </a:r>
            <a:r>
              <a:rPr dirty="0" sz="1700" spc="30">
                <a:latin typeface="Arial"/>
                <a:cs typeface="Arial"/>
              </a:rPr>
              <a:t>Acos(2</a:t>
            </a:r>
            <a:r>
              <a:rPr dirty="0" sz="1700" spc="30">
                <a:latin typeface="Times New Roman"/>
                <a:cs typeface="Times New Roman"/>
              </a:rPr>
              <a:t>π</a:t>
            </a:r>
            <a:r>
              <a:rPr dirty="0" sz="1700" spc="30">
                <a:latin typeface="Arial"/>
                <a:cs typeface="Arial"/>
              </a:rPr>
              <a:t>f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t),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1302" y="3381248"/>
            <a:ext cx="4870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dirty="0" baseline="-20202" sz="1650" b="1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dirty="0" sz="1600" b="1">
                <a:solidFill>
                  <a:srgbClr val="7F7F7F"/>
                </a:solidFill>
                <a:latin typeface="Arial"/>
                <a:cs typeface="Arial"/>
              </a:rPr>
              <a:t>&lt;f</a:t>
            </a:r>
            <a:r>
              <a:rPr dirty="0" baseline="-20202" sz="1650" b="1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6102" y="3687571"/>
            <a:ext cx="2247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+A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-A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795" y="1434085"/>
            <a:ext cx="839469" cy="316865"/>
          </a:xfrm>
          <a:custGeom>
            <a:avLst/>
            <a:gdLst/>
            <a:ahLst/>
            <a:cxnLst/>
            <a:rect l="l" t="t" r="r" b="b"/>
            <a:pathLst>
              <a:path w="839469" h="316864">
                <a:moveTo>
                  <a:pt x="839032" y="184296"/>
                </a:moveTo>
                <a:lnTo>
                  <a:pt x="839032" y="132540"/>
                </a:lnTo>
                <a:lnTo>
                  <a:pt x="829887" y="82408"/>
                </a:lnTo>
                <a:lnTo>
                  <a:pt x="811598" y="37146"/>
                </a:lnTo>
                <a:lnTo>
                  <a:pt x="784165" y="0"/>
                </a:lnTo>
                <a:lnTo>
                  <a:pt x="54866" y="0"/>
                </a:lnTo>
                <a:lnTo>
                  <a:pt x="27433" y="37146"/>
                </a:lnTo>
                <a:lnTo>
                  <a:pt x="9144" y="82408"/>
                </a:lnTo>
                <a:lnTo>
                  <a:pt x="0" y="132540"/>
                </a:lnTo>
                <a:lnTo>
                  <a:pt x="0" y="184296"/>
                </a:lnTo>
                <a:lnTo>
                  <a:pt x="9144" y="234428"/>
                </a:lnTo>
                <a:lnTo>
                  <a:pt x="27433" y="279691"/>
                </a:lnTo>
                <a:lnTo>
                  <a:pt x="54866" y="316837"/>
                </a:lnTo>
                <a:lnTo>
                  <a:pt x="784165" y="316837"/>
                </a:lnTo>
                <a:lnTo>
                  <a:pt x="811598" y="279691"/>
                </a:lnTo>
                <a:lnTo>
                  <a:pt x="829887" y="234428"/>
                </a:lnTo>
                <a:lnTo>
                  <a:pt x="839032" y="18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4431" y="1408687"/>
            <a:ext cx="1169035" cy="351790"/>
          </a:xfrm>
          <a:custGeom>
            <a:avLst/>
            <a:gdLst/>
            <a:ahLst/>
            <a:cxnLst/>
            <a:rect l="l" t="t" r="r" b="b"/>
            <a:pathLst>
              <a:path w="1169035" h="351789">
                <a:moveTo>
                  <a:pt x="1168603" y="175844"/>
                </a:moveTo>
                <a:lnTo>
                  <a:pt x="1164718" y="125847"/>
                </a:lnTo>
                <a:lnTo>
                  <a:pt x="1153061" y="78265"/>
                </a:lnTo>
                <a:lnTo>
                  <a:pt x="1133632" y="35511"/>
                </a:lnTo>
                <a:lnTo>
                  <a:pt x="1106433" y="0"/>
                </a:lnTo>
                <a:lnTo>
                  <a:pt x="62170" y="0"/>
                </a:lnTo>
                <a:lnTo>
                  <a:pt x="34970" y="35511"/>
                </a:lnTo>
                <a:lnTo>
                  <a:pt x="15542" y="78265"/>
                </a:lnTo>
                <a:lnTo>
                  <a:pt x="3885" y="125847"/>
                </a:lnTo>
                <a:lnTo>
                  <a:pt x="0" y="175844"/>
                </a:lnTo>
                <a:lnTo>
                  <a:pt x="3885" y="225841"/>
                </a:lnTo>
                <a:lnTo>
                  <a:pt x="15542" y="273423"/>
                </a:lnTo>
                <a:lnTo>
                  <a:pt x="34970" y="316177"/>
                </a:lnTo>
                <a:lnTo>
                  <a:pt x="62170" y="351688"/>
                </a:lnTo>
                <a:lnTo>
                  <a:pt x="1106433" y="351688"/>
                </a:lnTo>
                <a:lnTo>
                  <a:pt x="1133632" y="316177"/>
                </a:lnTo>
                <a:lnTo>
                  <a:pt x="1153061" y="273423"/>
                </a:lnTo>
                <a:lnTo>
                  <a:pt x="1164718" y="225841"/>
                </a:lnTo>
                <a:lnTo>
                  <a:pt x="1168603" y="1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40828" y="1905000"/>
            <a:ext cx="6028690" cy="3754754"/>
            <a:chOff x="2140828" y="1905000"/>
            <a:chExt cx="6028690" cy="3754754"/>
          </a:xfrm>
        </p:grpSpPr>
        <p:sp>
          <p:nvSpPr>
            <p:cNvPr id="5" name="object 5"/>
            <p:cNvSpPr/>
            <p:nvPr/>
          </p:nvSpPr>
          <p:spPr>
            <a:xfrm>
              <a:off x="2635453" y="4838853"/>
              <a:ext cx="245110" cy="304800"/>
            </a:xfrm>
            <a:custGeom>
              <a:avLst/>
              <a:gdLst/>
              <a:ahLst/>
              <a:cxnLst/>
              <a:rect l="l" t="t" r="r" b="b"/>
              <a:pathLst>
                <a:path w="245110" h="304800">
                  <a:moveTo>
                    <a:pt x="244935" y="176982"/>
                  </a:moveTo>
                  <a:lnTo>
                    <a:pt x="244935" y="127281"/>
                  </a:lnTo>
                  <a:lnTo>
                    <a:pt x="236154" y="79138"/>
                  </a:lnTo>
                  <a:lnTo>
                    <a:pt x="218591" y="35671"/>
                  </a:lnTo>
                  <a:lnTo>
                    <a:pt x="192246" y="0"/>
                  </a:lnTo>
                  <a:lnTo>
                    <a:pt x="52689" y="0"/>
                  </a:lnTo>
                  <a:lnTo>
                    <a:pt x="26344" y="35671"/>
                  </a:lnTo>
                  <a:lnTo>
                    <a:pt x="8781" y="79138"/>
                  </a:lnTo>
                  <a:lnTo>
                    <a:pt x="0" y="127281"/>
                  </a:lnTo>
                  <a:lnTo>
                    <a:pt x="0" y="176982"/>
                  </a:lnTo>
                  <a:lnTo>
                    <a:pt x="8781" y="225125"/>
                  </a:lnTo>
                  <a:lnTo>
                    <a:pt x="26344" y="268592"/>
                  </a:lnTo>
                  <a:lnTo>
                    <a:pt x="52689" y="304264"/>
                  </a:lnTo>
                  <a:lnTo>
                    <a:pt x="192246" y="304264"/>
                  </a:lnTo>
                  <a:lnTo>
                    <a:pt x="218591" y="268592"/>
                  </a:lnTo>
                  <a:lnTo>
                    <a:pt x="236154" y="225125"/>
                  </a:lnTo>
                  <a:lnTo>
                    <a:pt x="244935" y="17698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40828" y="4838853"/>
              <a:ext cx="608330" cy="342900"/>
            </a:xfrm>
            <a:custGeom>
              <a:avLst/>
              <a:gdLst/>
              <a:ahLst/>
              <a:cxnLst/>
              <a:rect l="l" t="t" r="r" b="b"/>
              <a:pathLst>
                <a:path w="608330" h="342900">
                  <a:moveTo>
                    <a:pt x="608019" y="171373"/>
                  </a:moveTo>
                  <a:lnTo>
                    <a:pt x="604232" y="122647"/>
                  </a:lnTo>
                  <a:lnTo>
                    <a:pt x="592872" y="76275"/>
                  </a:lnTo>
                  <a:lnTo>
                    <a:pt x="573937" y="34608"/>
                  </a:lnTo>
                  <a:lnTo>
                    <a:pt x="547430" y="0"/>
                  </a:lnTo>
                  <a:lnTo>
                    <a:pt x="60589" y="0"/>
                  </a:lnTo>
                  <a:lnTo>
                    <a:pt x="34081" y="34608"/>
                  </a:lnTo>
                  <a:lnTo>
                    <a:pt x="15147" y="76275"/>
                  </a:lnTo>
                  <a:lnTo>
                    <a:pt x="3786" y="122647"/>
                  </a:lnTo>
                  <a:lnTo>
                    <a:pt x="0" y="171373"/>
                  </a:lnTo>
                  <a:lnTo>
                    <a:pt x="3786" y="220098"/>
                  </a:lnTo>
                  <a:lnTo>
                    <a:pt x="15147" y="266471"/>
                  </a:lnTo>
                  <a:lnTo>
                    <a:pt x="34081" y="308138"/>
                  </a:lnTo>
                  <a:lnTo>
                    <a:pt x="60589" y="342746"/>
                  </a:lnTo>
                  <a:lnTo>
                    <a:pt x="547430" y="342746"/>
                  </a:lnTo>
                  <a:lnTo>
                    <a:pt x="573937" y="308138"/>
                  </a:lnTo>
                  <a:lnTo>
                    <a:pt x="592872" y="266471"/>
                  </a:lnTo>
                  <a:lnTo>
                    <a:pt x="604232" y="220098"/>
                  </a:lnTo>
                  <a:lnTo>
                    <a:pt x="608019" y="17137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38399" y="1905000"/>
              <a:ext cx="5731002" cy="3754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9800" y="2285999"/>
              <a:ext cx="685800" cy="2165350"/>
            </a:xfrm>
            <a:custGeom>
              <a:avLst/>
              <a:gdLst/>
              <a:ahLst/>
              <a:cxnLst/>
              <a:rect l="l" t="t" r="r" b="b"/>
              <a:pathLst>
                <a:path w="685800" h="2165350">
                  <a:moveTo>
                    <a:pt x="685800" y="1524000"/>
                  </a:moveTo>
                  <a:lnTo>
                    <a:pt x="0" y="1524000"/>
                  </a:lnTo>
                  <a:lnTo>
                    <a:pt x="0" y="2164842"/>
                  </a:lnTo>
                  <a:lnTo>
                    <a:pt x="685800" y="2164842"/>
                  </a:lnTo>
                  <a:lnTo>
                    <a:pt x="685800" y="1524000"/>
                  </a:lnTo>
                  <a:close/>
                </a:path>
                <a:path w="685800" h="2165350">
                  <a:moveTo>
                    <a:pt x="685800" y="685800"/>
                  </a:moveTo>
                  <a:lnTo>
                    <a:pt x="0" y="685800"/>
                  </a:lnTo>
                  <a:lnTo>
                    <a:pt x="0" y="1326642"/>
                  </a:lnTo>
                  <a:lnTo>
                    <a:pt x="685800" y="1326642"/>
                  </a:lnTo>
                  <a:lnTo>
                    <a:pt x="685800" y="685800"/>
                  </a:lnTo>
                  <a:close/>
                </a:path>
                <a:path w="685800" h="2165350">
                  <a:moveTo>
                    <a:pt x="685800" y="0"/>
                  </a:moveTo>
                  <a:lnTo>
                    <a:pt x="0" y="0"/>
                  </a:lnTo>
                  <a:lnTo>
                    <a:pt x="0" y="640842"/>
                  </a:lnTo>
                  <a:lnTo>
                    <a:pt x="685800" y="64084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54743" y="637285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10410" y="634999"/>
            <a:ext cx="6036310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6235" algn="l"/>
                <a:tab pos="5085080" algn="l"/>
              </a:tabLst>
            </a:pP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Modulation of</a:t>
            </a:r>
            <a:r>
              <a:rPr dirty="0" spc="4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Digital</a:t>
            </a:r>
            <a:r>
              <a:rPr dirty="0" spc="20" b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B2B2B2"/>
                </a:solidFill>
                <a:latin typeface="Arial"/>
                <a:cs typeface="Arial"/>
              </a:rPr>
              <a:t>Data:	FSK	(cont.)</a:t>
            </a:r>
          </a:p>
        </p:txBody>
      </p:sp>
      <p:sp>
        <p:nvSpPr>
          <p:cNvPr id="11" name="object 11"/>
          <p:cNvSpPr/>
          <p:nvPr/>
        </p:nvSpPr>
        <p:spPr>
          <a:xfrm>
            <a:off x="990600" y="1219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3902" y="1398524"/>
            <a:ext cx="1069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5961" y="1423670"/>
            <a:ext cx="755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[ </a:t>
            </a:r>
            <a:r>
              <a:rPr dirty="0" sz="1800" spc="-5" b="1">
                <a:latin typeface="Arial"/>
                <a:cs typeface="Arial"/>
              </a:rPr>
              <a:t>FSK</a:t>
            </a:r>
            <a:r>
              <a:rPr dirty="0" sz="1800" spc="-1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3835" y="2312923"/>
            <a:ext cx="617855" cy="182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c1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68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c2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4800600"/>
            <a:ext cx="914400" cy="641350"/>
          </a:xfrm>
          <a:custGeom>
            <a:avLst/>
            <a:gdLst/>
            <a:ahLst/>
            <a:cxnLst/>
            <a:rect l="l" t="t" r="r" b="b"/>
            <a:pathLst>
              <a:path w="914400" h="641350">
                <a:moveTo>
                  <a:pt x="914400" y="640841"/>
                </a:moveTo>
                <a:lnTo>
                  <a:pt x="914400" y="0"/>
                </a:lnTo>
                <a:lnTo>
                  <a:pt x="0" y="0"/>
                </a:lnTo>
                <a:lnTo>
                  <a:pt x="0" y="640841"/>
                </a:lnTo>
                <a:lnTo>
                  <a:pt x="914400" y="6408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63317" y="4827523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v</a:t>
            </a:r>
            <a:r>
              <a:rPr dirty="0" baseline="-23148" sz="1800" spc="-7">
                <a:latin typeface="Arial"/>
                <a:cs typeface="Arial"/>
              </a:rPr>
              <a:t>FSK</a:t>
            </a:r>
            <a:r>
              <a:rPr dirty="0" sz="1800" spc="-5">
                <a:latin typeface="Arial"/>
                <a:cs typeface="Arial"/>
              </a:rPr>
              <a:t>(t)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9637" y="6096000"/>
            <a:ext cx="3281679" cy="1071880"/>
            <a:chOff x="909637" y="6096000"/>
            <a:chExt cx="3281679" cy="1071880"/>
          </a:xfrm>
        </p:grpSpPr>
        <p:sp>
          <p:nvSpPr>
            <p:cNvPr id="18" name="object 18"/>
            <p:cNvSpPr/>
            <p:nvPr/>
          </p:nvSpPr>
          <p:spPr>
            <a:xfrm>
              <a:off x="11430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430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2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400" y="6248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45720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4400" y="6248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668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68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6028" y="6095999"/>
              <a:ext cx="3205480" cy="767080"/>
            </a:xfrm>
            <a:custGeom>
              <a:avLst/>
              <a:gdLst/>
              <a:ahLst/>
              <a:cxnLst/>
              <a:rect l="l" t="t" r="r" b="b"/>
              <a:pathLst>
                <a:path w="3205479" h="767079">
                  <a:moveTo>
                    <a:pt x="3204972" y="609600"/>
                  </a:moveTo>
                  <a:lnTo>
                    <a:pt x="3128772" y="571500"/>
                  </a:lnTo>
                  <a:lnTo>
                    <a:pt x="3128772" y="605028"/>
                  </a:lnTo>
                  <a:lnTo>
                    <a:pt x="542544" y="605028"/>
                  </a:lnTo>
                  <a:lnTo>
                    <a:pt x="542544" y="76200"/>
                  </a:lnTo>
                  <a:lnTo>
                    <a:pt x="576072" y="76200"/>
                  </a:lnTo>
                  <a:lnTo>
                    <a:pt x="537972" y="0"/>
                  </a:lnTo>
                  <a:lnTo>
                    <a:pt x="499872" y="76200"/>
                  </a:lnTo>
                  <a:lnTo>
                    <a:pt x="533400" y="76200"/>
                  </a:lnTo>
                  <a:lnTo>
                    <a:pt x="533400" y="605028"/>
                  </a:lnTo>
                  <a:lnTo>
                    <a:pt x="2286" y="605028"/>
                  </a:lnTo>
                  <a:lnTo>
                    <a:pt x="0" y="607314"/>
                  </a:lnTo>
                  <a:lnTo>
                    <a:pt x="0" y="611886"/>
                  </a:lnTo>
                  <a:lnTo>
                    <a:pt x="2286" y="614172"/>
                  </a:lnTo>
                  <a:lnTo>
                    <a:pt x="533400" y="614172"/>
                  </a:lnTo>
                  <a:lnTo>
                    <a:pt x="533400" y="764286"/>
                  </a:lnTo>
                  <a:lnTo>
                    <a:pt x="535686" y="766572"/>
                  </a:lnTo>
                  <a:lnTo>
                    <a:pt x="540258" y="766572"/>
                  </a:lnTo>
                  <a:lnTo>
                    <a:pt x="542544" y="764286"/>
                  </a:lnTo>
                  <a:lnTo>
                    <a:pt x="542544" y="614172"/>
                  </a:lnTo>
                  <a:lnTo>
                    <a:pt x="3128772" y="614172"/>
                  </a:lnTo>
                  <a:lnTo>
                    <a:pt x="3128772" y="647700"/>
                  </a:lnTo>
                  <a:lnTo>
                    <a:pt x="3146298" y="638937"/>
                  </a:lnTo>
                  <a:lnTo>
                    <a:pt x="3204972" y="6096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28900" y="63246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5"/>
                  </a:lnTo>
                  <a:lnTo>
                    <a:pt x="35813" y="385572"/>
                  </a:lnTo>
                  <a:lnTo>
                    <a:pt x="40386" y="385572"/>
                  </a:lnTo>
                  <a:lnTo>
                    <a:pt x="42672" y="383285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568701" y="6737095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1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4299" y="6788150"/>
            <a:ext cx="6591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97152" y="6324600"/>
            <a:ext cx="2022475" cy="392430"/>
            <a:chOff x="1597152" y="6324600"/>
            <a:chExt cx="2022475" cy="392430"/>
          </a:xfrm>
        </p:grpSpPr>
        <p:sp>
          <p:nvSpPr>
            <p:cNvPr id="29" name="object 29"/>
            <p:cNvSpPr/>
            <p:nvPr/>
          </p:nvSpPr>
          <p:spPr>
            <a:xfrm>
              <a:off x="1597152" y="63642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59">
                  <a:moveTo>
                    <a:pt x="76199" y="76200"/>
                  </a:moveTo>
                  <a:lnTo>
                    <a:pt x="38099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0960"/>
                  </a:lnTo>
                  <a:lnTo>
                    <a:pt x="35052" y="58674"/>
                  </a:lnTo>
                  <a:lnTo>
                    <a:pt x="40385" y="58674"/>
                  </a:lnTo>
                  <a:lnTo>
                    <a:pt x="42671" y="60960"/>
                  </a:lnTo>
                  <a:lnTo>
                    <a:pt x="42671" y="76200"/>
                  </a:lnTo>
                  <a:lnTo>
                    <a:pt x="76199" y="76200"/>
                  </a:lnTo>
                  <a:close/>
                </a:path>
                <a:path w="76200" h="353059">
                  <a:moveTo>
                    <a:pt x="42671" y="76200"/>
                  </a:moveTo>
                  <a:lnTo>
                    <a:pt x="42671" y="60960"/>
                  </a:lnTo>
                  <a:lnTo>
                    <a:pt x="40385" y="58674"/>
                  </a:lnTo>
                  <a:lnTo>
                    <a:pt x="35052" y="58674"/>
                  </a:lnTo>
                  <a:lnTo>
                    <a:pt x="33528" y="60960"/>
                  </a:lnTo>
                  <a:lnTo>
                    <a:pt x="33528" y="76200"/>
                  </a:lnTo>
                  <a:lnTo>
                    <a:pt x="42671" y="76200"/>
                  </a:lnTo>
                  <a:close/>
                </a:path>
                <a:path w="76200" h="353059">
                  <a:moveTo>
                    <a:pt x="42671" y="350520"/>
                  </a:moveTo>
                  <a:lnTo>
                    <a:pt x="42671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5"/>
                  </a:lnTo>
                  <a:lnTo>
                    <a:pt x="40385" y="352805"/>
                  </a:lnTo>
                  <a:lnTo>
                    <a:pt x="42671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14500" y="6400800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5"/>
                  </a:lnTo>
                  <a:lnTo>
                    <a:pt x="35813" y="309372"/>
                  </a:lnTo>
                  <a:lnTo>
                    <a:pt x="40386" y="309372"/>
                  </a:lnTo>
                  <a:lnTo>
                    <a:pt x="42672" y="307085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43300" y="63246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5"/>
                  </a:lnTo>
                  <a:lnTo>
                    <a:pt x="35813" y="385572"/>
                  </a:lnTo>
                  <a:lnTo>
                    <a:pt x="40386" y="385572"/>
                  </a:lnTo>
                  <a:lnTo>
                    <a:pt x="42672" y="383285"/>
                  </a:lnTo>
                  <a:close/>
                </a:path>
              </a:pathLst>
            </a:custGeom>
            <a:solidFill>
              <a:srgbClr val="A501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470402" y="6737095"/>
            <a:ext cx="7620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2	</a:t>
            </a:r>
            <a:r>
              <a:rPr dirty="0" sz="1600" b="1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86437" y="6319837"/>
            <a:ext cx="923925" cy="847725"/>
            <a:chOff x="5786437" y="6319837"/>
            <a:chExt cx="923925" cy="847725"/>
          </a:xfrm>
        </p:grpSpPr>
        <p:sp>
          <p:nvSpPr>
            <p:cNvPr id="34" name="object 34"/>
            <p:cNvSpPr/>
            <p:nvPr/>
          </p:nvSpPr>
          <p:spPr>
            <a:xfrm>
              <a:off x="58674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1999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3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6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1999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674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3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6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1999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912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2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399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912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399" y="457200"/>
                  </a:lnTo>
                  <a:lnTo>
                    <a:pt x="91439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10300" y="63246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3" y="58674"/>
                  </a:lnTo>
                  <a:lnTo>
                    <a:pt x="40386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6" y="58674"/>
                  </a:lnTo>
                  <a:lnTo>
                    <a:pt x="35813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6"/>
                  </a:lnTo>
                  <a:lnTo>
                    <a:pt x="35813" y="385572"/>
                  </a:lnTo>
                  <a:lnTo>
                    <a:pt x="40386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5524500" y="6172200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0386" y="58674"/>
                </a:lnTo>
                <a:lnTo>
                  <a:pt x="42672" y="6096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90879">
                <a:moveTo>
                  <a:pt x="42672" y="76200"/>
                </a:moveTo>
                <a:lnTo>
                  <a:pt x="42672" y="60960"/>
                </a:lnTo>
                <a:lnTo>
                  <a:pt x="40386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690879">
                <a:moveTo>
                  <a:pt x="42672" y="688085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688085"/>
                </a:lnTo>
                <a:lnTo>
                  <a:pt x="35813" y="690372"/>
                </a:lnTo>
                <a:lnTo>
                  <a:pt x="40386" y="690372"/>
                </a:lnTo>
                <a:lnTo>
                  <a:pt x="42672" y="68808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150102" y="6660895"/>
            <a:ext cx="2940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1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66302" y="6660895"/>
            <a:ext cx="1651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1908" y="6737089"/>
            <a:ext cx="5016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Symbol"/>
                <a:cs typeface="Symbol"/>
              </a:rPr>
              <a:t></a:t>
            </a:r>
            <a:r>
              <a:rPr dirty="0" baseline="-20202" sz="1650" b="1">
                <a:latin typeface="Arial"/>
                <a:cs typeface="Arial"/>
              </a:rPr>
              <a:t>1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b="1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63259" y="6852157"/>
            <a:ext cx="467359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d_</a:t>
            </a:r>
            <a:r>
              <a:rPr dirty="0" sz="1100" spc="-1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81700" y="6364223"/>
            <a:ext cx="533400" cy="353060"/>
            <a:chOff x="5981700" y="6364223"/>
            <a:chExt cx="533400" cy="353060"/>
          </a:xfrm>
        </p:grpSpPr>
        <p:sp>
          <p:nvSpPr>
            <p:cNvPr id="45" name="object 45"/>
            <p:cNvSpPr/>
            <p:nvPr/>
          </p:nvSpPr>
          <p:spPr>
            <a:xfrm>
              <a:off x="6094476" y="6364223"/>
              <a:ext cx="304800" cy="353060"/>
            </a:xfrm>
            <a:custGeom>
              <a:avLst/>
              <a:gdLst/>
              <a:ahLst/>
              <a:cxnLst/>
              <a:rect l="l" t="t" r="r" b="b"/>
              <a:pathLst>
                <a:path w="304800" h="35305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50520"/>
                  </a:lnTo>
                  <a:lnTo>
                    <a:pt x="35052" y="352806"/>
                  </a:lnTo>
                  <a:lnTo>
                    <a:pt x="40386" y="352806"/>
                  </a:lnTo>
                  <a:lnTo>
                    <a:pt x="42672" y="35052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304800" h="353059">
                  <a:moveTo>
                    <a:pt x="304800" y="76200"/>
                  </a:moveTo>
                  <a:lnTo>
                    <a:pt x="266700" y="0"/>
                  </a:lnTo>
                  <a:lnTo>
                    <a:pt x="228600" y="76200"/>
                  </a:lnTo>
                  <a:lnTo>
                    <a:pt x="262128" y="76200"/>
                  </a:lnTo>
                  <a:lnTo>
                    <a:pt x="262128" y="350520"/>
                  </a:lnTo>
                  <a:lnTo>
                    <a:pt x="263652" y="352806"/>
                  </a:lnTo>
                  <a:lnTo>
                    <a:pt x="268986" y="352806"/>
                  </a:lnTo>
                  <a:lnTo>
                    <a:pt x="271272" y="350520"/>
                  </a:lnTo>
                  <a:lnTo>
                    <a:pt x="271272" y="76200"/>
                  </a:lnTo>
                  <a:lnTo>
                    <a:pt x="304800" y="7620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81700" y="6400799"/>
              <a:ext cx="533400" cy="309880"/>
            </a:xfrm>
            <a:custGeom>
              <a:avLst/>
              <a:gdLst/>
              <a:ahLst/>
              <a:cxnLst/>
              <a:rect l="l" t="t" r="r" b="b"/>
              <a:pathLst>
                <a:path w="5334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07086"/>
                  </a:lnTo>
                  <a:lnTo>
                    <a:pt x="35814" y="309372"/>
                  </a:lnTo>
                  <a:lnTo>
                    <a:pt x="40386" y="309372"/>
                  </a:lnTo>
                  <a:lnTo>
                    <a:pt x="42672" y="30708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533400" h="309879">
                  <a:moveTo>
                    <a:pt x="533400" y="76200"/>
                  </a:moveTo>
                  <a:lnTo>
                    <a:pt x="495300" y="0"/>
                  </a:lnTo>
                  <a:lnTo>
                    <a:pt x="457200" y="76200"/>
                  </a:lnTo>
                  <a:lnTo>
                    <a:pt x="490728" y="76200"/>
                  </a:lnTo>
                  <a:lnTo>
                    <a:pt x="490728" y="307086"/>
                  </a:lnTo>
                  <a:lnTo>
                    <a:pt x="493014" y="309372"/>
                  </a:lnTo>
                  <a:lnTo>
                    <a:pt x="497586" y="309372"/>
                  </a:lnTo>
                  <a:lnTo>
                    <a:pt x="499872" y="307086"/>
                  </a:lnTo>
                  <a:lnTo>
                    <a:pt x="499872" y="76200"/>
                  </a:lnTo>
                  <a:lnTo>
                    <a:pt x="533400" y="76200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6929437" y="6319837"/>
            <a:ext cx="923925" cy="847725"/>
            <a:chOff x="6929437" y="6319837"/>
            <a:chExt cx="923925" cy="847725"/>
          </a:xfrm>
        </p:grpSpPr>
        <p:sp>
          <p:nvSpPr>
            <p:cNvPr id="48" name="object 48"/>
            <p:cNvSpPr/>
            <p:nvPr/>
          </p:nvSpPr>
          <p:spPr>
            <a:xfrm>
              <a:off x="70104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762000" y="419100"/>
                  </a:move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010400" y="63246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381000" y="0"/>
                  </a:moveTo>
                  <a:lnTo>
                    <a:pt x="336587" y="2816"/>
                  </a:lnTo>
                  <a:lnTo>
                    <a:pt x="293674" y="11058"/>
                  </a:lnTo>
                  <a:lnTo>
                    <a:pt x="252547" y="24412"/>
                  </a:lnTo>
                  <a:lnTo>
                    <a:pt x="213493" y="42565"/>
                  </a:lnTo>
                  <a:lnTo>
                    <a:pt x="176798" y="65203"/>
                  </a:lnTo>
                  <a:lnTo>
                    <a:pt x="142749" y="92013"/>
                  </a:lnTo>
                  <a:lnTo>
                    <a:pt x="111632" y="122681"/>
                  </a:lnTo>
                  <a:lnTo>
                    <a:pt x="83735" y="156896"/>
                  </a:lnTo>
                  <a:lnTo>
                    <a:pt x="59343" y="194343"/>
                  </a:lnTo>
                  <a:lnTo>
                    <a:pt x="38744" y="234709"/>
                  </a:lnTo>
                  <a:lnTo>
                    <a:pt x="22223" y="277681"/>
                  </a:lnTo>
                  <a:lnTo>
                    <a:pt x="10068" y="322945"/>
                  </a:lnTo>
                  <a:lnTo>
                    <a:pt x="2564" y="370189"/>
                  </a:lnTo>
                  <a:lnTo>
                    <a:pt x="0" y="419100"/>
                  </a:lnTo>
                  <a:lnTo>
                    <a:pt x="2564" y="468010"/>
                  </a:lnTo>
                  <a:lnTo>
                    <a:pt x="10068" y="515254"/>
                  </a:lnTo>
                  <a:lnTo>
                    <a:pt x="22223" y="560518"/>
                  </a:lnTo>
                  <a:lnTo>
                    <a:pt x="38744" y="603490"/>
                  </a:lnTo>
                  <a:lnTo>
                    <a:pt x="59343" y="643856"/>
                  </a:lnTo>
                  <a:lnTo>
                    <a:pt x="83735" y="681303"/>
                  </a:lnTo>
                  <a:lnTo>
                    <a:pt x="111633" y="715518"/>
                  </a:lnTo>
                  <a:lnTo>
                    <a:pt x="142749" y="746186"/>
                  </a:lnTo>
                  <a:lnTo>
                    <a:pt x="176798" y="772996"/>
                  </a:lnTo>
                  <a:lnTo>
                    <a:pt x="213493" y="795634"/>
                  </a:lnTo>
                  <a:lnTo>
                    <a:pt x="252547" y="813787"/>
                  </a:lnTo>
                  <a:lnTo>
                    <a:pt x="293674" y="827141"/>
                  </a:lnTo>
                  <a:lnTo>
                    <a:pt x="336587" y="835383"/>
                  </a:lnTo>
                  <a:lnTo>
                    <a:pt x="381000" y="838200"/>
                  </a:lnTo>
                  <a:lnTo>
                    <a:pt x="425412" y="835383"/>
                  </a:lnTo>
                  <a:lnTo>
                    <a:pt x="468325" y="827141"/>
                  </a:lnTo>
                  <a:lnTo>
                    <a:pt x="509452" y="813787"/>
                  </a:lnTo>
                  <a:lnTo>
                    <a:pt x="548506" y="795634"/>
                  </a:lnTo>
                  <a:lnTo>
                    <a:pt x="585201" y="772996"/>
                  </a:lnTo>
                  <a:lnTo>
                    <a:pt x="619250" y="746186"/>
                  </a:lnTo>
                  <a:lnTo>
                    <a:pt x="650367" y="715518"/>
                  </a:lnTo>
                  <a:lnTo>
                    <a:pt x="678264" y="681303"/>
                  </a:lnTo>
                  <a:lnTo>
                    <a:pt x="702656" y="643856"/>
                  </a:lnTo>
                  <a:lnTo>
                    <a:pt x="723255" y="603490"/>
                  </a:lnTo>
                  <a:lnTo>
                    <a:pt x="739776" y="560518"/>
                  </a:lnTo>
                  <a:lnTo>
                    <a:pt x="751931" y="515254"/>
                  </a:lnTo>
                  <a:lnTo>
                    <a:pt x="759435" y="468010"/>
                  </a:lnTo>
                  <a:lnTo>
                    <a:pt x="762000" y="419100"/>
                  </a:lnTo>
                  <a:lnTo>
                    <a:pt x="759435" y="370189"/>
                  </a:lnTo>
                  <a:lnTo>
                    <a:pt x="751931" y="322945"/>
                  </a:lnTo>
                  <a:lnTo>
                    <a:pt x="739776" y="277681"/>
                  </a:lnTo>
                  <a:lnTo>
                    <a:pt x="723255" y="234709"/>
                  </a:lnTo>
                  <a:lnTo>
                    <a:pt x="702656" y="194343"/>
                  </a:lnTo>
                  <a:lnTo>
                    <a:pt x="678264" y="156896"/>
                  </a:lnTo>
                  <a:lnTo>
                    <a:pt x="650366" y="122681"/>
                  </a:lnTo>
                  <a:lnTo>
                    <a:pt x="619250" y="92013"/>
                  </a:lnTo>
                  <a:lnTo>
                    <a:pt x="585201" y="65203"/>
                  </a:lnTo>
                  <a:lnTo>
                    <a:pt x="548506" y="42565"/>
                  </a:lnTo>
                  <a:lnTo>
                    <a:pt x="509452" y="24412"/>
                  </a:lnTo>
                  <a:lnTo>
                    <a:pt x="468325" y="11058"/>
                  </a:lnTo>
                  <a:lnTo>
                    <a:pt x="425412" y="2816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9342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34200" y="6705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353300" y="6324600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860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86079">
                  <a:moveTo>
                    <a:pt x="42672" y="3832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83286"/>
                  </a:lnTo>
                  <a:lnTo>
                    <a:pt x="35814" y="385572"/>
                  </a:lnTo>
                  <a:lnTo>
                    <a:pt x="40385" y="385572"/>
                  </a:lnTo>
                  <a:lnTo>
                    <a:pt x="42672" y="383286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293102" y="6788150"/>
            <a:ext cx="13004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4722" sz="2400" b="1">
                <a:latin typeface="Symbol"/>
                <a:cs typeface="Symbol"/>
              </a:rPr>
              <a:t></a:t>
            </a:r>
            <a:r>
              <a:rPr dirty="0" baseline="30303" sz="1650" b="1">
                <a:latin typeface="Arial"/>
                <a:cs typeface="Arial"/>
              </a:rPr>
              <a:t>2</a:t>
            </a:r>
            <a:r>
              <a:rPr dirty="0" baseline="30303" sz="1650" spc="44" b="1">
                <a:latin typeface="Arial"/>
                <a:cs typeface="Arial"/>
              </a:rPr>
              <a:t> 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baseline="13888" sz="2400" spc="-7" b="1">
                <a:latin typeface="Arial"/>
                <a:cs typeface="Arial"/>
              </a:rPr>
              <a:t>+</a:t>
            </a:r>
            <a:r>
              <a:rPr dirty="0" baseline="13888" sz="2400" spc="-7" b="1">
                <a:latin typeface="Symbol"/>
                <a:cs typeface="Symbol"/>
              </a:rPr>
              <a:t></a:t>
            </a:r>
            <a:r>
              <a:rPr dirty="0" sz="1100" spc="-5" b="1">
                <a:latin typeface="Arial"/>
                <a:cs typeface="Arial"/>
              </a:rPr>
              <a:t>d_max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024628" y="6364223"/>
            <a:ext cx="3891279" cy="379730"/>
            <a:chOff x="5024628" y="6364223"/>
            <a:chExt cx="3891279" cy="379730"/>
          </a:xfrm>
        </p:grpSpPr>
        <p:sp>
          <p:nvSpPr>
            <p:cNvPr id="55" name="object 55"/>
            <p:cNvSpPr/>
            <p:nvPr/>
          </p:nvSpPr>
          <p:spPr>
            <a:xfrm>
              <a:off x="7466076" y="63642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5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051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5305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051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53059">
                  <a:moveTo>
                    <a:pt x="42672" y="350520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50520"/>
                  </a:lnTo>
                  <a:lnTo>
                    <a:pt x="35051" y="352806"/>
                  </a:lnTo>
                  <a:lnTo>
                    <a:pt x="40385" y="352806"/>
                  </a:lnTo>
                  <a:lnTo>
                    <a:pt x="42672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581900" y="6400799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6"/>
                  </a:lnTo>
                  <a:lnTo>
                    <a:pt x="35814" y="309372"/>
                  </a:lnTo>
                  <a:lnTo>
                    <a:pt x="40385" y="309372"/>
                  </a:lnTo>
                  <a:lnTo>
                    <a:pt x="42672" y="307086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37476" y="6364223"/>
              <a:ext cx="76200" cy="353060"/>
            </a:xfrm>
            <a:custGeom>
              <a:avLst/>
              <a:gdLst/>
              <a:ahLst/>
              <a:cxnLst/>
              <a:rect l="l" t="t" r="r" b="b"/>
              <a:pathLst>
                <a:path w="76200" h="35305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051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5305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051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53059">
                  <a:moveTo>
                    <a:pt x="42672" y="350520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50520"/>
                  </a:lnTo>
                  <a:lnTo>
                    <a:pt x="35051" y="352806"/>
                  </a:lnTo>
                  <a:lnTo>
                    <a:pt x="40385" y="352806"/>
                  </a:lnTo>
                  <a:lnTo>
                    <a:pt x="42672" y="35052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24700" y="6400799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0960"/>
                  </a:lnTo>
                  <a:lnTo>
                    <a:pt x="35814" y="58674"/>
                  </a:lnTo>
                  <a:lnTo>
                    <a:pt x="40385" y="58674"/>
                  </a:lnTo>
                  <a:lnTo>
                    <a:pt x="42672" y="6096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309879">
                  <a:moveTo>
                    <a:pt x="42672" y="76200"/>
                  </a:moveTo>
                  <a:lnTo>
                    <a:pt x="42672" y="60960"/>
                  </a:lnTo>
                  <a:lnTo>
                    <a:pt x="40385" y="58674"/>
                  </a:lnTo>
                  <a:lnTo>
                    <a:pt x="35814" y="58674"/>
                  </a:lnTo>
                  <a:lnTo>
                    <a:pt x="33527" y="60960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309879">
                  <a:moveTo>
                    <a:pt x="42672" y="307086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307086"/>
                  </a:lnTo>
                  <a:lnTo>
                    <a:pt x="35814" y="309372"/>
                  </a:lnTo>
                  <a:lnTo>
                    <a:pt x="40385" y="309372"/>
                  </a:lnTo>
                  <a:lnTo>
                    <a:pt x="42672" y="307086"/>
                  </a:lnTo>
                  <a:close/>
                </a:path>
              </a:pathLst>
            </a:custGeom>
            <a:solidFill>
              <a:srgbClr val="800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024628" y="6667499"/>
              <a:ext cx="3891279" cy="76200"/>
            </a:xfrm>
            <a:custGeom>
              <a:avLst/>
              <a:gdLst/>
              <a:ahLst/>
              <a:cxnLst/>
              <a:rect l="l" t="t" r="r" b="b"/>
              <a:pathLst>
                <a:path w="3891279" h="76200">
                  <a:moveTo>
                    <a:pt x="3832097" y="40385"/>
                  </a:moveTo>
                  <a:lnTo>
                    <a:pt x="3832097" y="35814"/>
                  </a:lnTo>
                  <a:lnTo>
                    <a:pt x="3829812" y="33527"/>
                  </a:lnTo>
                  <a:lnTo>
                    <a:pt x="2286" y="33527"/>
                  </a:lnTo>
                  <a:lnTo>
                    <a:pt x="0" y="35814"/>
                  </a:lnTo>
                  <a:lnTo>
                    <a:pt x="0" y="40385"/>
                  </a:lnTo>
                  <a:lnTo>
                    <a:pt x="2286" y="42672"/>
                  </a:lnTo>
                  <a:lnTo>
                    <a:pt x="3829812" y="42672"/>
                  </a:lnTo>
                  <a:lnTo>
                    <a:pt x="3832097" y="40385"/>
                  </a:lnTo>
                  <a:close/>
                </a:path>
                <a:path w="3891279" h="76200">
                  <a:moveTo>
                    <a:pt x="3890771" y="38100"/>
                  </a:moveTo>
                  <a:lnTo>
                    <a:pt x="3814571" y="0"/>
                  </a:lnTo>
                  <a:lnTo>
                    <a:pt x="3814571" y="33527"/>
                  </a:lnTo>
                  <a:lnTo>
                    <a:pt x="3829812" y="33527"/>
                  </a:lnTo>
                  <a:lnTo>
                    <a:pt x="3832097" y="35814"/>
                  </a:lnTo>
                  <a:lnTo>
                    <a:pt x="3832097" y="67436"/>
                  </a:lnTo>
                  <a:lnTo>
                    <a:pt x="3890771" y="38100"/>
                  </a:lnTo>
                  <a:close/>
                </a:path>
                <a:path w="3891279" h="76200">
                  <a:moveTo>
                    <a:pt x="3832097" y="67436"/>
                  </a:moveTo>
                  <a:lnTo>
                    <a:pt x="3832097" y="40385"/>
                  </a:lnTo>
                  <a:lnTo>
                    <a:pt x="3829812" y="42672"/>
                  </a:lnTo>
                  <a:lnTo>
                    <a:pt x="3814571" y="42672"/>
                  </a:lnTo>
                  <a:lnTo>
                    <a:pt x="3814571" y="76200"/>
                  </a:lnTo>
                  <a:lnTo>
                    <a:pt x="3832097" y="6743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/>
          <p:nvPr/>
        </p:nvSpPr>
        <p:spPr>
          <a:xfrm>
            <a:off x="1485900" y="6324600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0960"/>
                </a:lnTo>
                <a:lnTo>
                  <a:pt x="35813" y="58674"/>
                </a:lnTo>
                <a:lnTo>
                  <a:pt x="40386" y="58674"/>
                </a:lnTo>
                <a:lnTo>
                  <a:pt x="42671" y="60960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352425">
                <a:moveTo>
                  <a:pt x="42671" y="76200"/>
                </a:moveTo>
                <a:lnTo>
                  <a:pt x="42671" y="60960"/>
                </a:lnTo>
                <a:lnTo>
                  <a:pt x="40386" y="58674"/>
                </a:lnTo>
                <a:lnTo>
                  <a:pt x="35813" y="58674"/>
                </a:lnTo>
                <a:lnTo>
                  <a:pt x="33528" y="60960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352425">
                <a:moveTo>
                  <a:pt x="42671" y="350520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350520"/>
                </a:lnTo>
                <a:lnTo>
                  <a:pt x="35813" y="352044"/>
                </a:lnTo>
                <a:lnTo>
                  <a:pt x="40386" y="352044"/>
                </a:lnTo>
                <a:lnTo>
                  <a:pt x="42671" y="35052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vlajic</dc:creator>
  <dc:title>Microsoft PowerPoint - CSE3213_07_ShiftKeying_F2010</dc:title>
  <dcterms:created xsi:type="dcterms:W3CDTF">2022-12-10T09:00:35Z</dcterms:created>
  <dcterms:modified xsi:type="dcterms:W3CDTF">2022-12-10T09:00:35Z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2022-12-10T00:00:00Z</vt:filetime>
  </property>
</Properties>
</file>