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330" r:id="rId2"/>
    <p:sldId id="349" r:id="rId3"/>
    <p:sldId id="350" r:id="rId4"/>
    <p:sldId id="411" r:id="rId5"/>
    <p:sldId id="352" r:id="rId6"/>
    <p:sldId id="354" r:id="rId7"/>
    <p:sldId id="421" r:id="rId8"/>
    <p:sldId id="356" r:id="rId9"/>
    <p:sldId id="357" r:id="rId10"/>
    <p:sldId id="358" r:id="rId11"/>
    <p:sldId id="360" r:id="rId12"/>
    <p:sldId id="413" r:id="rId13"/>
    <p:sldId id="419" r:id="rId14"/>
    <p:sldId id="427" r:id="rId15"/>
    <p:sldId id="374" r:id="rId16"/>
    <p:sldId id="429" r:id="rId17"/>
    <p:sldId id="430" r:id="rId18"/>
    <p:sldId id="433" r:id="rId1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3" autoAdjust="0"/>
    <p:restoredTop sz="94667"/>
  </p:normalViewPr>
  <p:slideViewPr>
    <p:cSldViewPr snapToGrid="0">
      <p:cViewPr varScale="1">
        <p:scale>
          <a:sx n="70" d="100"/>
          <a:sy n="70" d="100"/>
        </p:scale>
        <p:origin x="1278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4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2BE2D62-DA23-4A1C-BD18-BB29F30D2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F0FE727F-6BA6-4D29-9307-3BEF0414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2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2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6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7E33B51-0000-42AD-B920-0A0E39C0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F1A2DA55-94B7-44EA-9189-4528FAFDB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6646A39-9D9C-4576-B76B-C83B690BB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E615B404-9F60-46B3-9E39-216C93215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1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A51FF58-C105-4A9E-9630-D9A0E11B7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775B7E24-1F9A-4145-81FD-5FA9539C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xmlns="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41A5330-A3BD-455B-BFA0-98923909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95263"/>
            <a:ext cx="7591425" cy="576262"/>
          </a:xfrm>
        </p:spPr>
        <p:txBody>
          <a:bodyPr/>
          <a:lstStyle/>
          <a:p>
            <a:pPr eaLnBrk="1" hangingPunct="1"/>
            <a:r>
              <a:rPr lang="en-US" altLang="en-US"/>
              <a:t>Common Functions of Interrupts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0A1B0CF6-F08B-4A61-B0A6-715F5ED6B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460727" cy="4678796"/>
          </a:xfrm>
        </p:spPr>
        <p:txBody>
          <a:bodyPr/>
          <a:lstStyle/>
          <a:p>
            <a:pPr algn="just"/>
            <a:r>
              <a:rPr lang="en-US" altLang="en-US" sz="2400" dirty="0"/>
              <a:t>Interrupt transfers control to the interrupt service routine generally, through the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interrupt vector</a:t>
            </a:r>
            <a:r>
              <a:rPr lang="en-US" altLang="en-US" sz="2400" dirty="0"/>
              <a:t>, which contains the addresses of all the service routines</a:t>
            </a:r>
          </a:p>
          <a:p>
            <a:pPr algn="just"/>
            <a:r>
              <a:rPr lang="en-US" altLang="en-US" sz="2400" dirty="0"/>
              <a:t>Interrupt architecture must save the address of the interrupted instruction</a:t>
            </a:r>
            <a:endParaRPr lang="en-US" altLang="en-US" sz="2400" i="1" dirty="0"/>
          </a:p>
          <a:p>
            <a:pPr algn="just"/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exception </a:t>
            </a:r>
            <a:r>
              <a:rPr lang="en-US" altLang="en-US" sz="2400" dirty="0"/>
              <a:t>is a software-generated interrupt caused either by an error or a user request</a:t>
            </a:r>
          </a:p>
          <a:p>
            <a:pPr algn="just"/>
            <a:r>
              <a:rPr lang="en-US" altLang="en-US" sz="2400" i="1" dirty="0">
                <a:solidFill>
                  <a:srgbClr val="FF0000"/>
                </a:solidFill>
              </a:rPr>
              <a:t>An operating system is </a:t>
            </a:r>
            <a:r>
              <a:rPr lang="en-US" altLang="en-US" sz="2400" b="1" i="1" dirty="0">
                <a:solidFill>
                  <a:srgbClr val="FF0000"/>
                </a:solidFill>
                <a:latin typeface="+mj-lt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7A8E0AFA-01CE-41D2-B83F-9F7243CE8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526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 Timeline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xmlns="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" y="1532802"/>
            <a:ext cx="8059545" cy="41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xmlns="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423149" cy="4648696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Bootstrap program </a:t>
            </a:r>
            <a:r>
              <a:rPr lang="en-US" altLang="en-US" sz="2800" dirty="0"/>
              <a:t>is loaded at power-up or reboot</a:t>
            </a:r>
          </a:p>
          <a:p>
            <a:pPr lvl="1"/>
            <a:r>
              <a:rPr lang="en-US" altLang="en-US" sz="2800" dirty="0"/>
              <a:t>Typically stored in ROM or EPROM, generally known as </a:t>
            </a:r>
            <a:r>
              <a:rPr lang="en-US" altLang="en-US" sz="2800" b="1" dirty="0">
                <a:solidFill>
                  <a:srgbClr val="006699"/>
                </a:solidFill>
                <a:latin typeface="+mj-lt"/>
              </a:rPr>
              <a:t>firmware</a:t>
            </a:r>
          </a:p>
          <a:p>
            <a:pPr lvl="1"/>
            <a:r>
              <a:rPr lang="en-US" altLang="en-US" sz="2800" dirty="0"/>
              <a:t>Initializes all aspects of system</a:t>
            </a:r>
          </a:p>
          <a:p>
            <a:pPr lvl="1"/>
            <a:r>
              <a:rPr lang="en-US" altLang="en-US" sz="2800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(Timesharing)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835026"/>
            <a:ext cx="7088613" cy="5156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A logical extension of Batch systems– the CPU switches jobs so frequently that users can interact with each job while it is running, creating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interactive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computing.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Response time </a:t>
            </a:r>
            <a:r>
              <a:rPr lang="en-US" altLang="en-US" sz="20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user has at least one program executing in memory </a:t>
            </a:r>
            <a:r>
              <a:rPr lang="en-US" altLang="en-US" sz="2000" dirty="0">
                <a:sym typeface="Wingdings 3" panose="05040102010807070707" pitchFamily="18" charset="2"/>
              </a:rPr>
              <a:t>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Wingdings 3" panose="05040102010807070707" pitchFamily="18" charset="2"/>
              </a:rPr>
              <a:t>If processes don</a:t>
            </a:r>
            <a:r>
              <a:rPr lang="ja-JP" altLang="en-US" sz="2000" dirty="0">
                <a:sym typeface="Wingdings 3" panose="05040102010807070707" pitchFamily="18" charset="2"/>
              </a:rPr>
              <a:t>’</a:t>
            </a:r>
            <a:r>
              <a:rPr lang="en-US" altLang="ja-JP" sz="2000" dirty="0">
                <a:sym typeface="Wingdings 3" panose="05040102010807070707" pitchFamily="18" charset="2"/>
              </a:rPr>
              <a:t>t fit in memory,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swapping</a:t>
            </a:r>
            <a:r>
              <a:rPr lang="en-US" altLang="ja-JP" sz="20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  <a:sym typeface="Wingdings 3" panose="05040102010807070707" pitchFamily="18" charset="2"/>
              </a:rPr>
              <a:t>Virtual memory </a:t>
            </a:r>
            <a:r>
              <a:rPr lang="en-US" altLang="en-US" sz="2000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199077126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xmlns="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Dual-mode </a:t>
            </a:r>
            <a:r>
              <a:rPr lang="en-US" altLang="en-US" dirty="0"/>
              <a:t>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011168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latin typeface="+mj-lt"/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latin typeface="+mj-lt"/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xmlns="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1906392"/>
            <a:ext cx="7737754" cy="269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Computing Environment</a:t>
            </a:r>
            <a:endParaRPr lang="en-US" altLang="en-US" dirty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50446" cy="46486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C00000"/>
                </a:solidFill>
                <a:latin typeface="+mj-lt"/>
              </a:rPr>
              <a:t>Traditional computing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C00000"/>
                </a:solidFill>
                <a:latin typeface="+mj-lt"/>
              </a:rPr>
              <a:t>Mobile computing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C00000"/>
                </a:solidFill>
                <a:latin typeface="+mj-lt"/>
              </a:rPr>
              <a:t>Client-server computing 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C00000"/>
                </a:solidFill>
                <a:latin typeface="+mj-lt"/>
              </a:rPr>
              <a:t>Cloud Computing </a:t>
            </a:r>
            <a:r>
              <a:rPr lang="en-US" altLang="en-US" sz="2800" b="1" dirty="0" smtClean="0">
                <a:latin typeface="+mj-lt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+mj-lt"/>
              </a:rPr>
              <a:t>Public cloud,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+mj-lt"/>
              </a:rPr>
              <a:t>private  cloud,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+mj-lt"/>
              </a:rPr>
              <a:t>software as a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+mj-lt"/>
              </a:rPr>
              <a:t>platform as a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+mj-lt"/>
              </a:rPr>
              <a:t>infrastructure as service</a:t>
            </a:r>
            <a:endParaRPr lang="en-US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5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pPr algn="just"/>
            <a:r>
              <a:rPr lang="en-US" altLang="en-US" sz="2400" dirty="0"/>
              <a:t>A program that acts as an </a:t>
            </a:r>
            <a:r>
              <a:rPr lang="en-US" altLang="en-US" sz="2400" dirty="0">
                <a:solidFill>
                  <a:srgbClr val="FF0000"/>
                </a:solidFill>
              </a:rPr>
              <a:t>intermediary </a:t>
            </a:r>
            <a:r>
              <a:rPr lang="en-US" altLang="en-US" sz="2400" dirty="0"/>
              <a:t>between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 user of a computer and the computer hardware</a:t>
            </a:r>
          </a:p>
          <a:p>
            <a:pPr algn="just"/>
            <a:r>
              <a:rPr lang="en-US" altLang="en-US" sz="2400" dirty="0"/>
              <a:t>Operating system goals:</a:t>
            </a:r>
          </a:p>
          <a:p>
            <a:pPr lvl="1" algn="just"/>
            <a:r>
              <a:rPr lang="en-US" altLang="en-US" sz="2400" dirty="0"/>
              <a:t>Execute user programs and make solving user problems easier</a:t>
            </a:r>
          </a:p>
          <a:p>
            <a:pPr lvl="1" algn="just"/>
            <a:r>
              <a:rPr lang="en-US" altLang="en-US" sz="2400" dirty="0"/>
              <a:t>Make the computer system convenient to use</a:t>
            </a:r>
          </a:p>
          <a:p>
            <a:pPr lvl="1" algn="just"/>
            <a:r>
              <a:rPr lang="en-US" altLang="en-US" sz="2400" dirty="0"/>
              <a:t>Use the computer hardware in an efficient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 dirty="0"/>
              <a:t>Computer system can be divided into </a:t>
            </a:r>
            <a:r>
              <a:rPr lang="en-US" altLang="en-US" dirty="0">
                <a:solidFill>
                  <a:srgbClr val="FF0000"/>
                </a:solidFill>
              </a:rPr>
              <a:t>four components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</a:rPr>
              <a:t>Hardware </a:t>
            </a:r>
            <a:r>
              <a:rPr lang="en-US" altLang="en-US" dirty="0"/>
              <a:t>– provides basic computing resources</a:t>
            </a:r>
          </a:p>
          <a:p>
            <a:pPr lvl="2"/>
            <a:r>
              <a:rPr lang="en-US" altLang="en-US" dirty="0"/>
              <a:t>CPU, memory, I/O devices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</a:rPr>
              <a:t>Operating system</a:t>
            </a:r>
          </a:p>
          <a:p>
            <a:pPr lvl="2"/>
            <a:r>
              <a:rPr lang="en-US" altLang="en-US" dirty="0"/>
              <a:t>Controls and coordinates use of hardware among various applications and users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</a:rPr>
              <a:t>Application programs </a:t>
            </a:r>
            <a:r>
              <a:rPr lang="en-US" altLang="en-US" dirty="0"/>
              <a:t>– define the ways in which the system resources are used to solve the computing problems of the users</a:t>
            </a:r>
          </a:p>
          <a:p>
            <a:pPr lvl="2"/>
            <a:r>
              <a:rPr lang="en-US" altLang="en-US" dirty="0"/>
              <a:t>Word processors, compilers, web browsers, database systems, video games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</a:rPr>
              <a:t>Users</a:t>
            </a:r>
          </a:p>
          <a:p>
            <a:pPr lvl="2"/>
            <a:r>
              <a:rPr lang="en-US" altLang="en-US" dirty="0"/>
              <a:t>People, machines, other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xmlns="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53" y="1328455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2938" y="1433926"/>
            <a:ext cx="7940675" cy="4530725"/>
          </a:xfrm>
        </p:spPr>
        <p:txBody>
          <a:bodyPr/>
          <a:lstStyle/>
          <a:p>
            <a:r>
              <a:rPr lang="en-US" altLang="en-US" sz="2400" dirty="0"/>
              <a:t>Depends on the point of view</a:t>
            </a:r>
          </a:p>
          <a:p>
            <a:r>
              <a:rPr lang="en-US" altLang="en-US" sz="2400" dirty="0"/>
              <a:t>Users want convenience,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sz="2400" dirty="0"/>
              <a:t>and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sz="2400" dirty="0"/>
              <a:t>Don</a:t>
            </a:r>
            <a:r>
              <a:rPr lang="ja-JP" altLang="en-US" sz="2400" dirty="0"/>
              <a:t>’</a:t>
            </a:r>
            <a:r>
              <a:rPr lang="en-US" altLang="ja-JP" sz="2400" dirty="0"/>
              <a:t>t care about </a:t>
            </a:r>
            <a:r>
              <a:rPr lang="en-US" altLang="ja-JP" sz="2400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sz="2400" dirty="0"/>
              <a:t>But shared computer such 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sz="2400" dirty="0"/>
              <a:t> must keep all users happy</a:t>
            </a:r>
          </a:p>
          <a:p>
            <a:pPr lvl="1" algn="just"/>
            <a:r>
              <a:rPr lang="en-US" altLang="en-US" sz="2400" i="1" dirty="0">
                <a:solidFill>
                  <a:srgbClr val="FF0000"/>
                </a:solidFill>
              </a:rPr>
              <a:t>Operating system is a </a:t>
            </a:r>
            <a:r>
              <a:rPr lang="en-US" altLang="en-US" sz="2400" b="1" i="1" dirty="0">
                <a:solidFill>
                  <a:srgbClr val="FF0000"/>
                </a:solidFill>
                <a:latin typeface="+mj-lt"/>
              </a:rPr>
              <a:t>resource allocator </a:t>
            </a:r>
            <a:r>
              <a:rPr lang="en-US" altLang="en-US" sz="2400" i="1" dirty="0">
                <a:solidFill>
                  <a:srgbClr val="FF0000"/>
                </a:solidFill>
              </a:rPr>
              <a:t>and </a:t>
            </a:r>
            <a:r>
              <a:rPr lang="en-US" altLang="en-US" sz="2400" b="1" i="1" dirty="0">
                <a:solidFill>
                  <a:srgbClr val="FF0000"/>
                </a:solidFill>
                <a:latin typeface="+mj-lt"/>
              </a:rPr>
              <a:t>control program </a:t>
            </a:r>
            <a:r>
              <a:rPr lang="en-US" altLang="en-US" sz="2400" i="1" dirty="0">
                <a:solidFill>
                  <a:srgbClr val="FF0000"/>
                </a:solidFill>
              </a:rPr>
              <a:t>making efficient use of HW and managing execution of user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programs</a:t>
            </a:r>
            <a:endParaRPr lang="en-US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ED09A12-D842-4736-945B-046894987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</a:t>
            </a:r>
            <a:r>
              <a:rPr kumimoji="1" lang="en-US" altLang="en-US" dirty="0"/>
              <a:t>st</a:t>
            </a:r>
            <a:r>
              <a:rPr lang="en-US" altLang="en-US" dirty="0"/>
              <a:t>em Definition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7BF6D041-5778-4E18-B7CE-FFE8B9C42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1247775"/>
            <a:ext cx="7989661" cy="4728482"/>
          </a:xfrm>
        </p:spPr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No universally accepted definition</a:t>
            </a:r>
          </a:p>
          <a:p>
            <a:r>
              <a:rPr lang="ja-JP" altLang="en-US" dirty="0" smtClean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i="1" dirty="0">
                <a:solidFill>
                  <a:srgbClr val="FF0000"/>
                </a:solidFill>
                <a:latin typeface="+mj-lt"/>
              </a:rPr>
              <a:t>kernel,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ja-JP" dirty="0"/>
              <a:t>part of the operating system</a:t>
            </a:r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system program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(ships with the operating system, but not part of the kernel) , or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pPr algn="just"/>
            <a:r>
              <a:rPr lang="en-US" altLang="en-US" dirty="0"/>
              <a:t>Today’s OSes for general purpose and mobile computing also include 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middleware</a:t>
            </a:r>
            <a:r>
              <a:rPr lang="en-US" altLang="en-US" dirty="0"/>
              <a:t> – a set of software frameworks that provide additional services to application developers such as databases, multimedia, graphics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2897302"/>
            <a:ext cx="8813800" cy="106339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Overview of Computer System Structure </a:t>
            </a:r>
          </a:p>
        </p:txBody>
      </p:sp>
    </p:spTree>
    <p:extLst>
      <p:ext uri="{BB962C8B-B14F-4D97-AF65-F5344CB8AC3E}">
        <p14:creationId xmlns:p14="http://schemas.microsoft.com/office/powerpoint/2010/main" val="8181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214313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33488"/>
            <a:ext cx="7639050" cy="4530725"/>
          </a:xfrm>
        </p:spPr>
        <p:txBody>
          <a:bodyPr/>
          <a:lstStyle/>
          <a:p>
            <a:r>
              <a:rPr lang="en-US" altLang="en-US" dirty="0"/>
              <a:t>Computer-system operation</a:t>
            </a:r>
          </a:p>
          <a:p>
            <a:pPr lvl="1"/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/>
            <a:r>
              <a:rPr lang="en-US" altLang="en-US" dirty="0"/>
              <a:t>Concurrent execution of CPUs and devices competing for memory cycles</a:t>
            </a:r>
          </a:p>
          <a:p>
            <a:pPr lvl="1"/>
            <a:endParaRPr lang="en-US" alt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098800"/>
            <a:ext cx="62166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633364A-2762-4B99-8AB9-6D18C2AFC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220663"/>
            <a:ext cx="7605713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Computer-System Operation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0864A599-FF25-49B5-8AA3-7045B629D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573462" cy="4841634"/>
          </a:xfrm>
        </p:spPr>
        <p:txBody>
          <a:bodyPr/>
          <a:lstStyle/>
          <a:p>
            <a:r>
              <a:rPr lang="en-US" altLang="en-US" sz="2400" dirty="0"/>
              <a:t>I/O devices and the CPU can execute concurrently</a:t>
            </a:r>
          </a:p>
          <a:p>
            <a:r>
              <a:rPr lang="en-US" altLang="en-US" sz="2400" dirty="0"/>
              <a:t>Each device controller is in charge of a particular device type</a:t>
            </a:r>
          </a:p>
          <a:p>
            <a:r>
              <a:rPr lang="en-US" altLang="en-US" sz="2400" dirty="0"/>
              <a:t>Each device controller has a local buffer</a:t>
            </a:r>
          </a:p>
          <a:p>
            <a:r>
              <a:rPr lang="en-US" altLang="en-US" sz="2400" dirty="0"/>
              <a:t>Each device controller type has an operating system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device driver</a:t>
            </a:r>
            <a:r>
              <a:rPr lang="en-US" altLang="en-US" sz="2400" dirty="0"/>
              <a:t> to manage it</a:t>
            </a:r>
          </a:p>
          <a:p>
            <a:r>
              <a:rPr lang="en-US" altLang="en-US" sz="2400" dirty="0"/>
              <a:t>CPU moves data from/to main memory to/from local buffers</a:t>
            </a:r>
          </a:p>
          <a:p>
            <a:r>
              <a:rPr lang="en-US" altLang="en-US" sz="2400" dirty="0"/>
              <a:t>I/O is from the device to local buffer of controller</a:t>
            </a:r>
          </a:p>
          <a:p>
            <a:r>
              <a:rPr lang="en-US" altLang="en-US" sz="2400" i="1" dirty="0">
                <a:solidFill>
                  <a:srgbClr val="FF0000"/>
                </a:solidFill>
              </a:rPr>
              <a:t>Device controller informs CPU that it has finished its operation by causing an </a:t>
            </a:r>
            <a:r>
              <a:rPr lang="en-US" altLang="en-US" sz="2400" b="1" i="1" dirty="0">
                <a:solidFill>
                  <a:srgbClr val="FF0000"/>
                </a:solidFill>
                <a:latin typeface="+mj-lt"/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11802</TotalTime>
  <Words>737</Words>
  <Application>Microsoft Office PowerPoint</Application>
  <PresentationFormat>On-screen Show (4:3)</PresentationFormat>
  <Paragraphs>88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Wingdings 3</vt:lpstr>
      <vt:lpstr>os-8</vt:lpstr>
      <vt:lpstr>Chapter 1:  Introduction</vt:lpstr>
      <vt:lpstr>What is an Operating System?</vt:lpstr>
      <vt:lpstr>Computer System Structure</vt:lpstr>
      <vt:lpstr>Abstract View of Components of Computer</vt:lpstr>
      <vt:lpstr>What Operating Systems Do</vt:lpstr>
      <vt:lpstr>Operating System Definition</vt:lpstr>
      <vt:lpstr>PowerPoint Presentation</vt:lpstr>
      <vt:lpstr>Computer System Organization</vt:lpstr>
      <vt:lpstr>Computer-System Operation</vt:lpstr>
      <vt:lpstr>Common Functions of Interrupts</vt:lpstr>
      <vt:lpstr>Interrupt Timeline</vt:lpstr>
      <vt:lpstr>Interrupt-drive I/O Cycle</vt:lpstr>
      <vt:lpstr>Computer Startup</vt:lpstr>
      <vt:lpstr>Multitasking (Timesharing)</vt:lpstr>
      <vt:lpstr>Memory Layout for Multiprogrammed System</vt:lpstr>
      <vt:lpstr>Dual-mode Operation</vt:lpstr>
      <vt:lpstr>Transition from User to Kernel Mode</vt:lpstr>
      <vt:lpstr>Computing Environment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265</cp:revision>
  <cp:lastPrinted>2001-06-14T13:58:17Z</cp:lastPrinted>
  <dcterms:created xsi:type="dcterms:W3CDTF">2011-01-13T23:43:38Z</dcterms:created>
  <dcterms:modified xsi:type="dcterms:W3CDTF">2022-03-29T06:05:57Z</dcterms:modified>
</cp:coreProperties>
</file>