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330" r:id="rId2"/>
    <p:sldId id="277" r:id="rId3"/>
    <p:sldId id="332" r:id="rId4"/>
    <p:sldId id="288" r:id="rId5"/>
    <p:sldId id="336" r:id="rId6"/>
    <p:sldId id="279" r:id="rId7"/>
    <p:sldId id="290" r:id="rId8"/>
    <p:sldId id="294" r:id="rId9"/>
    <p:sldId id="293" r:id="rId10"/>
    <p:sldId id="280" r:id="rId11"/>
    <p:sldId id="349" r:id="rId12"/>
    <p:sldId id="343" r:id="rId13"/>
    <p:sldId id="350" r:id="rId14"/>
    <p:sldId id="339" r:id="rId15"/>
    <p:sldId id="335" r:id="rId16"/>
    <p:sldId id="373" r:id="rId17"/>
    <p:sldId id="361" r:id="rId18"/>
    <p:sldId id="331" r:id="rId19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7"/>
    <p:restoredTop sz="94667"/>
  </p:normalViewPr>
  <p:slideViewPr>
    <p:cSldViewPr snapToGrid="0">
      <p:cViewPr varScale="1">
        <p:scale>
          <a:sx n="111" d="100"/>
          <a:sy n="111" d="100"/>
        </p:scale>
        <p:origin x="1482" y="11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D114A89C-1C73-4D44-A8BC-42BAA055C1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79373" cy="47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CBDAB79E-6014-4A3D-84DF-A7CEB339BC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847" y="2"/>
            <a:ext cx="2979373" cy="47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90D5592A-E44D-4423-B07A-957389C43B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68774"/>
            <a:ext cx="2979373" cy="4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91FDBA55-75B0-4E79-BF0F-BC11D59E5F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847" y="9468774"/>
            <a:ext cx="2979373" cy="4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01873986-C89E-4478-9B6A-F6B0BF3B5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B45A858E-881C-46A6-B3BB-38AF66B8F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A76C7A83-A047-4863-99DC-443A82A895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01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A60EB1-DAFD-4AE9-AB03-60CC4D8EEE9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E281DC59-26C3-4F7F-8E43-93FC93CCE3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6587"/>
            <a:ext cx="4984962" cy="446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C2C085E6-91D9-44E7-80E9-718A60124C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317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0950034D-84CE-4525-AFD4-671AE6465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01" y="943317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AA890F1-2F48-45ED-9750-542EA7D8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7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3E15B947-44D3-4DC4-90BD-791A8A992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C4CF68-30FC-4986-BD94-947876E4474E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40F7D2EC-BB14-44C5-9C26-CEBE080D5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5C8CC18E-28B7-4D38-91FE-BB538F8E4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40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xmlns="" id="{C49C35A4-2B09-4044-B684-3B5B5F968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8F1016-771D-4116-83C0-1A8A1142BC71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1DD9E6BF-77D7-41D8-8E40-BCC9A7C43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ECFA8695-0190-4832-B30E-DCEC8A596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0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7E047762-40E7-43E4-9B43-6F5B9B32A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0E5D39-9A86-4ED8-8691-ECA7B1C1AF7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821DBEC8-DA42-4F41-9C7D-8E648A61D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BB717F07-BEFA-48AC-9D42-A9B51A92B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7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1514A1A8-4D19-49E4-AD69-33EE6FA1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AB6457-4452-4B30-ACCB-2E4E288B7868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8B2F8D86-D304-421E-AE9F-BEFAD389F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3769BACE-8F2A-4C1E-AEFD-C18F7DDF4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61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81F381B3-7525-474E-9C43-F88DC367D4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9371C7-F45E-455A-A9E4-05362E4A5B96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254032B0-F7C0-4AE1-8D19-AD35261EEA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D699C746-96D7-49CC-B84A-08A0F7E56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56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1C4C0C4A-430D-41D5-A904-65099801C6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FB63C8E0-78C6-4F6F-BA2A-437611695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84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A4A3CAE1-31FF-4E63-B6A6-075591DFA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10DEEF-5D5D-44BF-A0DE-0E03A5EA1C92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F0A60D48-E453-4779-93AB-8A9C169F6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9F5150A2-7B6E-44C9-9CAF-F609E522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0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xmlns="" id="{15F842D0-B50C-43ED-A81B-735CB2F3C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30AB3E-7AE2-4050-BFC0-A3100E231CF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xmlns="" id="{DB6535EE-412E-4748-B2FF-406F435501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xmlns="" id="{E17BF8DC-D131-402D-A170-25C5EFBC8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61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xmlns="" id="{A5C6E0C8-8D05-4FC0-A615-BF217235A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06CCCF2B-4119-4DD1-8801-4FD12407E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66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xmlns="" id="{DDE245A5-185A-4E27-B891-70FB435AD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A27128-C6CF-490F-8D3D-610A10E232B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xmlns="" id="{862F51D4-350B-4AA2-957B-E0251EEE14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xmlns="" id="{27840F58-7294-4A56-B842-828F327C4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1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BC80CB84-F22A-4E50-BCC7-BE380B839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2ED08A-93DF-4843-AA94-E1F59DEAFF3D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2BCE3858-17A1-4688-9E78-D1CB3192F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A3A259DE-418E-40E8-9000-C1E0B35B4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7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4E9377DB-301A-432B-896E-B41152178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BCF9BC1-3B73-458F-8E78-3016D7399B9A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391F4615-F5F9-4EB9-B78C-EB9FE2EAD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EF9DFDBA-3559-40A7-BFB4-DC81E20F7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1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6B596B35-4CD3-4163-AF7F-24933E1BA8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43B5A6-DAB1-4C28-92DE-EA01C365D9F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C9E165D1-8C08-4127-8C5B-7DE96DC75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50D7D365-DEDC-42FE-8651-B0FD5E855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B6479304-D0E3-440A-A086-9BB2C9CFA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C6656675-4F11-44EE-82F1-FC6523A16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6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EFC9295D-20C0-40F6-A890-07561CD02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ED19BE-233D-4E15-858D-397EA24C558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30945398-3953-4662-8AB2-3599D7352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A564743-CEA6-4703-B1E3-72C2EA375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6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AE28D529-1073-4615-9C35-6D7E43A25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7E548C-774C-4A0A-B49B-D7561E8DC014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61D0FB5B-1D70-4814-9519-570E54CA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2DE796A1-E6DA-46E5-BEF3-64070886D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8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0B7197EB-9EA5-440C-BF44-3CCC1D8BD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0ADBD1-0CFE-4524-B710-0FA45B67A62C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5E333021-2AC7-4A64-BBE4-34E771567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A4293FD2-C714-429D-A3AA-6BC581EAC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90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A507351B-D712-437E-98E7-F662A7430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2DF0B5-6DB1-40E4-9D70-8430FC6C4E9F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8FC88A25-20C1-4AB0-93D3-5CD9170E7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88BD605D-FC05-4B6D-A985-DA551A53D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4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9CFC14DB-8A99-44CB-BA83-39417D26C1A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6530489F-79EC-4897-869D-780965D7E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A83414BD-B475-4106-B6CC-2A825BC14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45EEFC8D-4A80-4C8D-BB98-5471F8F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CE292785-34F4-4129-BCFD-B22D0AC1F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20D32FCA-31DE-4EA5-82C1-CF345076A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090E6124-7B97-4EBF-8990-F55FBAA1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C449F6A7-C9D3-4C68-84CF-E1FEED2C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7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86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6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2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9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3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30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5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0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89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17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1EFAC327-3B14-405A-AECD-695170F6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B7308704-6884-478D-913D-858724364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C46878CA-A75D-4410-AFD2-1992D970E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1D23273-AE1D-4273-BD10-D4215E10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A52FF0B1-98D3-422D-A027-A89A77277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4A460C49-6450-4AA7-B172-624D0E8F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69885932-7748-44D3-A5FA-3EA2C19F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xmlns="" id="{2B3C4A04-A423-4652-9F71-1E3F1D9CED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46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2.</a:t>
            </a:r>
            <a:fld id="{3002ADDC-CC54-42C0-AD9E-FCEA6349E95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59A1521A-022B-4DE7-8426-69A13EBF9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27BAFA87-2B93-403E-A844-8FB1EAE9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86538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CD488D63-B096-4EAA-B5D8-70E38A37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xmlns="" id="{1EFD3035-A582-45DD-89A5-82ABE6A7D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Chapter 2:  Operating-System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F81CC25A-92E8-44D5-853F-5EA5E0E48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14313"/>
            <a:ext cx="8129588" cy="576262"/>
          </a:xfrm>
        </p:spPr>
        <p:txBody>
          <a:bodyPr/>
          <a:lstStyle/>
          <a:p>
            <a:pPr eaLnBrk="1" hangingPunct="1"/>
            <a:r>
              <a:rPr lang="en-US" altLang="en-US"/>
              <a:t>Types of System Calls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xmlns="" id="{4FFFE9F1-36B8-4D67-9C3C-A4A661B03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038" y="1250950"/>
            <a:ext cx="7748587" cy="4530725"/>
          </a:xfrm>
        </p:spPr>
        <p:txBody>
          <a:bodyPr/>
          <a:lstStyle/>
          <a:p>
            <a:r>
              <a:rPr lang="en-US" altLang="en-US" dirty="0"/>
              <a:t>Process control</a:t>
            </a:r>
          </a:p>
          <a:p>
            <a:pPr lvl="1"/>
            <a:r>
              <a:rPr lang="en-US" altLang="en-US" dirty="0"/>
              <a:t>create process, terminate process</a:t>
            </a:r>
          </a:p>
          <a:p>
            <a:pPr lvl="1"/>
            <a:r>
              <a:rPr lang="en-US" altLang="en-US" dirty="0"/>
              <a:t>end, abort</a:t>
            </a:r>
          </a:p>
          <a:p>
            <a:pPr lvl="1"/>
            <a:r>
              <a:rPr lang="en-US" altLang="en-US" dirty="0"/>
              <a:t>load, execute</a:t>
            </a:r>
          </a:p>
          <a:p>
            <a:pPr lvl="1"/>
            <a:r>
              <a:rPr lang="en-US" altLang="en-US" dirty="0"/>
              <a:t>get process attributes, set process attributes</a:t>
            </a:r>
          </a:p>
          <a:p>
            <a:pPr lvl="1"/>
            <a:r>
              <a:rPr lang="en-US" altLang="en-US" dirty="0"/>
              <a:t>wait for time</a:t>
            </a:r>
          </a:p>
          <a:p>
            <a:pPr lvl="1"/>
            <a:r>
              <a:rPr lang="en-US" altLang="en-US" dirty="0"/>
              <a:t>wait event, signal event</a:t>
            </a:r>
          </a:p>
          <a:p>
            <a:pPr lvl="1"/>
            <a:r>
              <a:rPr lang="en-US" altLang="en-US" dirty="0"/>
              <a:t>allocate and free memory</a:t>
            </a:r>
          </a:p>
          <a:p>
            <a:pPr lvl="1"/>
            <a:r>
              <a:rPr lang="en-US" altLang="en-US" dirty="0"/>
              <a:t>Dump memory if error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Debugger</a:t>
            </a:r>
            <a:r>
              <a:rPr lang="en-US" altLang="en-US" dirty="0"/>
              <a:t> for determining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bugs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single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step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execution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Locks</a:t>
            </a:r>
            <a:r>
              <a:rPr lang="en-US" altLang="en-US" dirty="0"/>
              <a:t> for managing access to shared data between processes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xmlns="" id="{4156D97E-B3F7-4D08-9926-F21EAB532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233488"/>
            <a:ext cx="7732712" cy="4530725"/>
          </a:xfrm>
        </p:spPr>
        <p:txBody>
          <a:bodyPr/>
          <a:lstStyle/>
          <a:p>
            <a:r>
              <a:rPr lang="en-US" altLang="en-US"/>
              <a:t>File management</a:t>
            </a:r>
          </a:p>
          <a:p>
            <a:pPr lvl="1"/>
            <a:r>
              <a:rPr lang="en-US" altLang="en-US"/>
              <a:t>create file, delete file</a:t>
            </a:r>
          </a:p>
          <a:p>
            <a:pPr lvl="1"/>
            <a:r>
              <a:rPr lang="en-US" altLang="en-US"/>
              <a:t>open, close file</a:t>
            </a:r>
          </a:p>
          <a:p>
            <a:pPr lvl="1"/>
            <a:r>
              <a:rPr lang="en-US" altLang="en-US"/>
              <a:t>read, write, reposition</a:t>
            </a:r>
          </a:p>
          <a:p>
            <a:pPr lvl="1"/>
            <a:r>
              <a:rPr lang="en-US" altLang="en-US"/>
              <a:t>get and set file attributes</a:t>
            </a:r>
          </a:p>
          <a:p>
            <a:r>
              <a:rPr lang="en-US" altLang="en-US"/>
              <a:t>Device management</a:t>
            </a:r>
          </a:p>
          <a:p>
            <a:pPr lvl="1"/>
            <a:r>
              <a:rPr lang="en-US" altLang="en-US"/>
              <a:t>request device, release device</a:t>
            </a:r>
          </a:p>
          <a:p>
            <a:pPr lvl="1"/>
            <a:r>
              <a:rPr lang="en-US" altLang="en-US"/>
              <a:t>read, write, reposition</a:t>
            </a:r>
          </a:p>
          <a:p>
            <a:pPr lvl="1"/>
            <a:r>
              <a:rPr lang="en-US" altLang="en-US"/>
              <a:t>get device attributes, set device attributes</a:t>
            </a:r>
          </a:p>
          <a:p>
            <a:pPr lvl="1"/>
            <a:r>
              <a:rPr lang="en-US" altLang="en-US"/>
              <a:t>logically attach or detach devices</a:t>
            </a:r>
          </a:p>
          <a:p>
            <a:pPr lvl="1"/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A1101D3E-F01E-4DD1-88DC-B60A703EA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225425"/>
            <a:ext cx="8021637" cy="576263"/>
          </a:xfrm>
        </p:spPr>
        <p:txBody>
          <a:bodyPr/>
          <a:lstStyle/>
          <a:p>
            <a:pPr eaLnBrk="1" hangingPunct="1"/>
            <a:r>
              <a:rPr lang="en-US" altLang="en-US"/>
              <a:t>Types of System Calls (Cont.)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9F170523-A8A8-43C6-820A-D68F85AF0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227013"/>
            <a:ext cx="7991475" cy="576262"/>
          </a:xfrm>
        </p:spPr>
        <p:txBody>
          <a:bodyPr/>
          <a:lstStyle/>
          <a:p>
            <a:pPr eaLnBrk="1" hangingPunct="1"/>
            <a:r>
              <a:rPr lang="en-US" altLang="en-US"/>
              <a:t>Types of System Calls (Cont.)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xmlns="" id="{3E675A7B-D65B-4A2E-A667-61009784B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34238" cy="4530725"/>
          </a:xfrm>
        </p:spPr>
        <p:txBody>
          <a:bodyPr/>
          <a:lstStyle/>
          <a:p>
            <a:r>
              <a:rPr lang="en-US" altLang="en-US" dirty="0"/>
              <a:t>Information maintenance</a:t>
            </a:r>
          </a:p>
          <a:p>
            <a:pPr lvl="1"/>
            <a:r>
              <a:rPr lang="en-US" altLang="en-US" dirty="0"/>
              <a:t>get time or date, set time or date</a:t>
            </a:r>
          </a:p>
          <a:p>
            <a:pPr lvl="1"/>
            <a:r>
              <a:rPr lang="en-US" altLang="en-US" dirty="0"/>
              <a:t>get system data, set system data</a:t>
            </a:r>
          </a:p>
          <a:p>
            <a:pPr lvl="1"/>
            <a:r>
              <a:rPr lang="en-US" altLang="en-US" dirty="0"/>
              <a:t>get and set process, file, or device attributes</a:t>
            </a:r>
          </a:p>
          <a:p>
            <a:r>
              <a:rPr lang="en-US" altLang="en-US" dirty="0"/>
              <a:t>Communications</a:t>
            </a:r>
          </a:p>
          <a:p>
            <a:pPr lvl="1"/>
            <a:r>
              <a:rPr lang="en-US" altLang="en-US" dirty="0"/>
              <a:t>create, delete communication connection</a:t>
            </a:r>
          </a:p>
          <a:p>
            <a:pPr lvl="1"/>
            <a:r>
              <a:rPr lang="en-US" altLang="en-US" dirty="0"/>
              <a:t>send, receive messages if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message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passing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model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name</a:t>
            </a:r>
          </a:p>
          <a:p>
            <a:pPr lvl="2"/>
            <a:r>
              <a:rPr lang="en-US" altLang="en-US" dirty="0"/>
              <a:t>From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server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Shared-memory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model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create and gain access to memory regions</a:t>
            </a:r>
          </a:p>
          <a:p>
            <a:pPr lvl="1"/>
            <a:r>
              <a:rPr lang="en-US" altLang="en-US" dirty="0"/>
              <a:t>transfer status information</a:t>
            </a:r>
          </a:p>
          <a:p>
            <a:pPr lvl="1"/>
            <a:r>
              <a:rPr lang="en-US" altLang="en-US" dirty="0"/>
              <a:t>attach and detach remote devices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2D8F5D27-E3DA-4CD1-A64B-C94402E09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7013"/>
            <a:ext cx="8031162" cy="576262"/>
          </a:xfrm>
        </p:spPr>
        <p:txBody>
          <a:bodyPr/>
          <a:lstStyle/>
          <a:p>
            <a:pPr eaLnBrk="1" hangingPunct="1"/>
            <a:r>
              <a:rPr lang="en-US" altLang="en-US"/>
              <a:t>Types of System Calls (Cont.)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xmlns="" id="{2F1F0650-6545-4D56-BF26-447C4C087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Protection</a:t>
            </a:r>
          </a:p>
          <a:p>
            <a:pPr lvl="1"/>
            <a:r>
              <a:rPr lang="en-US" altLang="en-US"/>
              <a:t>Control access to resources</a:t>
            </a:r>
          </a:p>
          <a:p>
            <a:pPr lvl="1"/>
            <a:r>
              <a:rPr lang="en-US" altLang="en-US"/>
              <a:t>Get and set permissions</a:t>
            </a:r>
          </a:p>
          <a:p>
            <a:pPr lvl="1"/>
            <a:r>
              <a:rPr lang="en-US" altLang="en-US"/>
              <a:t>Allow and deny user access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xmlns="" id="{D6FCD919-BAE3-4B7B-809E-209E2FB09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1275" y="110535"/>
            <a:ext cx="7632700" cy="594371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Examples of Windows and Unix System Calls</a:t>
            </a:r>
          </a:p>
        </p:txBody>
      </p:sp>
      <p:pic>
        <p:nvPicPr>
          <p:cNvPr id="52227" name="Picture 4">
            <a:extLst>
              <a:ext uri="{FF2B5EF4-FFF2-40B4-BE49-F238E27FC236}">
                <a16:creationId xmlns:a16="http://schemas.microsoft.com/office/drawing/2014/main" xmlns="" id="{33A2F2E0-9064-41AD-8CF6-9D5D6130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152525"/>
            <a:ext cx="4751387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B422D298-022D-44F2-A04B-38156195F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042275" cy="576263"/>
          </a:xfrm>
        </p:spPr>
        <p:txBody>
          <a:bodyPr/>
          <a:lstStyle/>
          <a:p>
            <a:pPr eaLnBrk="1" hangingPunct="1"/>
            <a:r>
              <a:rPr lang="en-US" altLang="en-US"/>
              <a:t>Standard C Library Example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3B6F1633-75BA-44BA-8653-0681C68C7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altLang="en-US"/>
              <a:t>C program invoking printf() library call, which calls write() system call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xmlns="" id="{89B408DE-A663-4E0E-A0FA-8F2D1E87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704975"/>
            <a:ext cx="4579937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xmlns="" id="{EB1F4D2D-A1F6-4F80-AAF7-B44F6C420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142650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Boot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xmlns="" id="{84966C5E-EDB7-4314-801D-4E54D9A72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5175" y="1038001"/>
            <a:ext cx="7580539" cy="4745942"/>
          </a:xfrm>
        </p:spPr>
        <p:txBody>
          <a:bodyPr/>
          <a:lstStyle/>
          <a:p>
            <a:r>
              <a:rPr lang="en-US" altLang="en-US" dirty="0"/>
              <a:t>When power initialized on system, execution starts at a fixed memory location</a:t>
            </a:r>
          </a:p>
          <a:p>
            <a:r>
              <a:rPr lang="en-US" altLang="en-US" dirty="0"/>
              <a:t>Operating system must be made available to hardware so hardware can start it</a:t>
            </a:r>
          </a:p>
          <a:p>
            <a:pPr lvl="1"/>
            <a:r>
              <a:rPr lang="en-US" altLang="en-US" dirty="0"/>
              <a:t>Small piece of code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bootstrap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loader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BIOS</a:t>
            </a:r>
            <a:r>
              <a:rPr lang="en-US" altLang="en-US" dirty="0"/>
              <a:t>, stored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ROM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EEPROM</a:t>
            </a:r>
            <a:r>
              <a:rPr lang="en-US" altLang="en-US" dirty="0"/>
              <a:t> locates the kernel, loads it into memory, and starts it</a:t>
            </a:r>
          </a:p>
          <a:p>
            <a:pPr lvl="1"/>
            <a:r>
              <a:rPr lang="en-US" altLang="en-US" dirty="0"/>
              <a:t>Sometimes two-step process where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at fixed location loaded by ROM code, which loads bootstrap loader from disk</a:t>
            </a:r>
          </a:p>
          <a:p>
            <a:pPr lvl="1"/>
            <a:r>
              <a:rPr lang="en-US" altLang="en-US" dirty="0"/>
              <a:t>Modern systems replace BIOS with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Unified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Extensible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Firmware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Interface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UEFI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Common bootstrap loader,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GRUB</a:t>
            </a:r>
            <a:r>
              <a:rPr lang="en-US" altLang="en-US" dirty="0"/>
              <a:t>, allows selection of kernel from multiple disks, versions, kernel options</a:t>
            </a:r>
          </a:p>
          <a:p>
            <a:r>
              <a:rPr lang="en-US" altLang="en-US" dirty="0"/>
              <a:t>Kernel loads and system is then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running</a:t>
            </a:r>
          </a:p>
          <a:p>
            <a:r>
              <a:rPr lang="en-US" altLang="en-US" dirty="0"/>
              <a:t>Boot loaders frequently allow various boot states, such as single user mode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xmlns="" id="{FBDC80E5-B72D-4043-9076-486889434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613" y="220663"/>
            <a:ext cx="7400925" cy="576262"/>
          </a:xfrm>
        </p:spPr>
        <p:txBody>
          <a:bodyPr/>
          <a:lstStyle/>
          <a:p>
            <a:pPr eaLnBrk="1" hangingPunct="1"/>
            <a:r>
              <a:rPr lang="en-US" altLang="en-US"/>
              <a:t>Performance Tuning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xmlns="" id="{5960A5C5-E69B-4534-A6AA-022222737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85088" cy="4910137"/>
          </a:xfrm>
        </p:spPr>
        <p:txBody>
          <a:bodyPr/>
          <a:lstStyle/>
          <a:p>
            <a:r>
              <a:rPr lang="en-US" altLang="en-US"/>
              <a:t>Improve performance by removing bottlenecks</a:t>
            </a:r>
          </a:p>
          <a:p>
            <a:r>
              <a:rPr lang="en-US" altLang="en-US"/>
              <a:t>OS must provide means of computing and displaying measures of system behavior</a:t>
            </a:r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For example, “top” program or Windows Task Manager</a:t>
            </a:r>
            <a:endParaRPr lang="en-US" altLang="en-US"/>
          </a:p>
        </p:txBody>
      </p:sp>
      <p:pic>
        <p:nvPicPr>
          <p:cNvPr id="109572" name="Picture 2">
            <a:extLst>
              <a:ext uri="{FF2B5EF4-FFF2-40B4-BE49-F238E27FC236}">
                <a16:creationId xmlns:a16="http://schemas.microsoft.com/office/drawing/2014/main" xmlns="" id="{4DA4B68A-E5CA-40EB-BEDC-C4CD4DBC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720975"/>
            <a:ext cx="6389687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xmlns="" id="{2C62F9A8-4DAA-4F8E-8650-F234095DF9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04C24230-0BCA-4F21-BEE9-496253FB2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925" y="147152"/>
            <a:ext cx="7448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System Services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4273FD5E-1C82-4A27-94EC-32DCB0EF2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119188"/>
            <a:ext cx="7653337" cy="5002212"/>
          </a:xfrm>
          <a:noFill/>
        </p:spPr>
        <p:txBody>
          <a:bodyPr/>
          <a:lstStyle/>
          <a:p>
            <a:r>
              <a:rPr lang="en-US" altLang="en-US" dirty="0"/>
              <a:t>Operating systems provide an environment for execution of programs and services to programs and users</a:t>
            </a:r>
          </a:p>
          <a:p>
            <a:r>
              <a:rPr lang="en-US" altLang="en-US" dirty="0"/>
              <a:t>One set of operating-system services provides functions that are helpful to the user:</a:t>
            </a:r>
          </a:p>
          <a:p>
            <a:pPr lvl="1"/>
            <a:r>
              <a:rPr lang="en-US" altLang="en-US" b="1" dirty="0"/>
              <a:t>User interface </a:t>
            </a:r>
            <a:r>
              <a:rPr lang="en-US" altLang="en-US" dirty="0"/>
              <a:t>- Almost all operating systems have a user interface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UI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Varies between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Command-Line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Graphics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Interface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GUI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000000"/>
                </a:solidFill>
              </a:rPr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touch-screen</a:t>
            </a:r>
            <a:r>
              <a:rPr lang="en-US" altLang="en-US" b="1" dirty="0">
                <a:solidFill>
                  <a:srgbClr val="3366FF"/>
                </a:solidFill>
              </a:rPr>
              <a:t>,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Batch</a:t>
            </a:r>
          </a:p>
          <a:p>
            <a:pPr lvl="1"/>
            <a:r>
              <a:rPr lang="en-US" altLang="en-US" b="1" dirty="0"/>
              <a:t>Program execution </a:t>
            </a:r>
            <a:r>
              <a:rPr lang="en-US" altLang="en-US" dirty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altLang="en-US" b="1" dirty="0"/>
              <a:t>I/O operations </a:t>
            </a:r>
            <a:r>
              <a:rPr lang="en-US" altLang="en-US" dirty="0"/>
              <a:t>-  A running program may require I/O, which may involve a file or an I/O device</a:t>
            </a:r>
          </a:p>
          <a:p>
            <a:pPr lvl="1"/>
            <a:r>
              <a:rPr lang="en-US" altLang="en-US" b="1" dirty="0"/>
              <a:t>File-system manipulation </a:t>
            </a:r>
            <a:r>
              <a:rPr lang="en-US" altLang="en-US" dirty="0"/>
              <a:t>-  The file system is of particular interest. Programs need to read and write files and directories, create and delete them, search them, list file Information, permission management.</a:t>
            </a:r>
            <a:endParaRPr lang="en-US" altLang="en-US" b="1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853D310B-2F05-42DF-BD11-7984E309A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220663"/>
            <a:ext cx="7869238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 System Services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E7DE154C-EBA1-44B0-9AA5-AD6DB9C31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38238"/>
            <a:ext cx="7678737" cy="5418137"/>
          </a:xfrm>
          <a:noFill/>
        </p:spPr>
        <p:txBody>
          <a:bodyPr/>
          <a:lstStyle/>
          <a:p>
            <a:r>
              <a:rPr lang="en-US" altLang="en-US"/>
              <a:t>One set of operating-system services provides functions that are helpful to the user (Cont.):</a:t>
            </a:r>
            <a:endParaRPr lang="en-US" altLang="en-US" b="1"/>
          </a:p>
          <a:p>
            <a:pPr lvl="1"/>
            <a:r>
              <a:rPr lang="en-US" altLang="en-US" b="1"/>
              <a:t>Communications</a:t>
            </a:r>
            <a:r>
              <a:rPr lang="en-US" altLang="en-US"/>
              <a:t> – Processes may exchange information, on the same computer or between computers over a network</a:t>
            </a:r>
          </a:p>
          <a:p>
            <a:pPr lvl="2"/>
            <a:r>
              <a:rPr lang="en-US" altLang="en-US"/>
              <a:t>Communications may be via shared memory or through message passing (packets moved by the OS)</a:t>
            </a:r>
          </a:p>
          <a:p>
            <a:pPr lvl="1"/>
            <a:r>
              <a:rPr lang="en-US" altLang="en-US" b="1"/>
              <a:t>Error detection </a:t>
            </a:r>
            <a:r>
              <a:rPr lang="en-US" altLang="en-US"/>
              <a:t>– OS needs to be constantly aware of possible errors</a:t>
            </a:r>
          </a:p>
          <a:p>
            <a:pPr lvl="2"/>
            <a:r>
              <a:rPr lang="en-US" altLang="en-US"/>
              <a:t>May occur in the CPU and memory hardware, in I/O devices, in user program</a:t>
            </a:r>
          </a:p>
          <a:p>
            <a:pPr lvl="2"/>
            <a:r>
              <a:rPr lang="en-US" altLang="en-US"/>
              <a:t>For each type of error, OS should take the appropriate action to ensure correct and consistent computing</a:t>
            </a:r>
          </a:p>
          <a:p>
            <a:pPr lvl="2"/>
            <a:r>
              <a:rPr lang="en-US" altLang="en-US"/>
              <a:t>Debugging facilities can greatly enhance the user</a:t>
            </a:r>
            <a:r>
              <a:rPr lang="ja-JP" altLang="en-US"/>
              <a:t>’</a:t>
            </a:r>
            <a:r>
              <a:rPr lang="en-US" altLang="ja-JP"/>
              <a:t>s and programmer</a:t>
            </a:r>
            <a:r>
              <a:rPr lang="ja-JP" altLang="en-US"/>
              <a:t>’</a:t>
            </a:r>
            <a:r>
              <a:rPr lang="en-US" altLang="ja-JP"/>
              <a:t>s abilities to efficiently use the system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6A9EE909-C5A2-41F1-A857-667DFBB54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20663"/>
            <a:ext cx="7739063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 System Services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13A7443B-7ADA-4411-B376-7A65FA9BD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1158875"/>
            <a:ext cx="7739063" cy="490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Resource allocation - </a:t>
            </a:r>
            <a:r>
              <a:rPr lang="en-US" altLang="en-US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Logging -</a:t>
            </a:r>
            <a:r>
              <a:rPr lang="en-US" altLang="en-US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Protection and security - </a:t>
            </a:r>
            <a:r>
              <a:rPr lang="en-US" altLang="en-US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altLang="en-US" b="1"/>
              <a:t>Protection</a:t>
            </a:r>
            <a:r>
              <a:rPr lang="en-US" altLang="en-US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altLang="en-US" b="1"/>
              <a:t>Security</a:t>
            </a:r>
            <a:r>
              <a:rPr lang="en-US" altLang="en-US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184A6F67-063F-4959-9060-0C6E5AFA8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188" y="206375"/>
            <a:ext cx="7918450" cy="576263"/>
          </a:xfrm>
        </p:spPr>
        <p:txBody>
          <a:bodyPr/>
          <a:lstStyle/>
          <a:p>
            <a:pPr eaLnBrk="1" hangingPunct="1"/>
            <a:r>
              <a:rPr lang="en-US" altLang="en-US"/>
              <a:t>A View of Operating System Services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xmlns="" id="{881CA9B9-B059-4545-AFC1-C7813466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36738"/>
            <a:ext cx="7221538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4B842699-2411-46DA-9E86-71B3FFE9F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/>
              <a:t>System Calls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A2749591-DE3A-4DDD-A1C5-F25581574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1385887"/>
            <a:ext cx="7678737" cy="4182399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/>
              <a:t>Programming interface to the services provided by the OS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Typically written in a high-level language (C or C++)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Mostly accessed by programs via a high-level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Application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Programming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Interface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API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rather than direct system call use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55144004-C2FB-40D0-9742-3DE46A26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3624263"/>
            <a:ext cx="7181850" cy="3416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kumimoji="1" lang="en-US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0C14F633-D8B3-443E-B572-5804D4ED7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0772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System Calls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xmlns="" id="{538ABAD4-459A-43EE-99FF-36E56E658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263" y="1233488"/>
            <a:ext cx="7704137" cy="4530725"/>
          </a:xfrm>
        </p:spPr>
        <p:txBody>
          <a:bodyPr/>
          <a:lstStyle/>
          <a:p>
            <a:r>
              <a:rPr lang="en-US" altLang="en-US"/>
              <a:t>System call sequence to copy the contents of one file to another file</a:t>
            </a:r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xmlns="" id="{AAE1048A-764C-48F0-A738-BA0A29DC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965325"/>
            <a:ext cx="59372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>
            <a:extLst>
              <a:ext uri="{FF2B5EF4-FFF2-40B4-BE49-F238E27FC236}">
                <a16:creationId xmlns:a16="http://schemas.microsoft.com/office/drawing/2014/main" xmlns="" id="{829D7286-9D2A-4CC2-99A2-293356FA0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202247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0" name="Line 7">
            <a:extLst>
              <a:ext uri="{FF2B5EF4-FFF2-40B4-BE49-F238E27FC236}">
                <a16:creationId xmlns:a16="http://schemas.microsoft.com/office/drawing/2014/main" xmlns="" id="{C5566A3B-AF3E-428A-96FC-E638B3477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363" y="201295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5BE3AADB-0F3C-4172-8054-CC2DDF747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17488"/>
            <a:ext cx="7989888" cy="576262"/>
          </a:xfrm>
        </p:spPr>
        <p:txBody>
          <a:bodyPr/>
          <a:lstStyle/>
          <a:p>
            <a:pPr eaLnBrk="1" hangingPunct="1"/>
            <a:r>
              <a:rPr lang="en-US" altLang="en-US"/>
              <a:t>System Call Implementation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17C2873A-43D0-43EF-AF6C-1C08F6944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263" y="1233488"/>
            <a:ext cx="7632700" cy="4530725"/>
          </a:xfrm>
        </p:spPr>
        <p:txBody>
          <a:bodyPr/>
          <a:lstStyle/>
          <a:p>
            <a:r>
              <a:rPr lang="en-US" altLang="en-US" dirty="0"/>
              <a:t>Typically, a number is  associated with each system call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System-call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interface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maintains a table indexed according to these numbers</a:t>
            </a:r>
            <a:endParaRPr lang="en-US" altLang="en-US" sz="800" dirty="0"/>
          </a:p>
          <a:p>
            <a:r>
              <a:rPr lang="en-US" altLang="en-US" dirty="0"/>
              <a:t>The system call interface invokes  the intended system call in OS kernel and returns status of the system call and any return values</a:t>
            </a:r>
            <a:endParaRPr lang="en-US" altLang="en-US" sz="800" dirty="0"/>
          </a:p>
          <a:p>
            <a:r>
              <a:rPr lang="en-US" altLang="en-US" dirty="0"/>
              <a:t>The caller need know nothing about how the system call is implemented</a:t>
            </a:r>
          </a:p>
          <a:p>
            <a:pPr lvl="1"/>
            <a:r>
              <a:rPr lang="en-US" altLang="en-US" dirty="0"/>
              <a:t>Just needs to obey API and understand what OS will do as a result call</a:t>
            </a:r>
          </a:p>
          <a:p>
            <a:pPr lvl="1"/>
            <a:r>
              <a:rPr lang="en-US" altLang="en-US" dirty="0"/>
              <a:t>Most details of  OS interface hidden from programmer by API  </a:t>
            </a:r>
          </a:p>
          <a:p>
            <a:pPr lvl="2"/>
            <a:r>
              <a:rPr lang="en-US" altLang="en-US" dirty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1699CD33-3BF1-41C4-ABEC-D6F4D3F6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750" y="211138"/>
            <a:ext cx="7840663" cy="576262"/>
          </a:xfrm>
        </p:spPr>
        <p:txBody>
          <a:bodyPr/>
          <a:lstStyle/>
          <a:p>
            <a:pPr eaLnBrk="1" hangingPunct="1"/>
            <a:r>
              <a:rPr lang="en-US" altLang="en-US"/>
              <a:t>API – System Call – OS Relationship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xmlns="" id="{B2409951-BBCF-4A1C-8570-76F67408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17613"/>
            <a:ext cx="7559675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9316</TotalTime>
  <Words>1031</Words>
  <Application>Microsoft Office PowerPoint</Application>
  <PresentationFormat>On-screen Show (4:3)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MS PGothic</vt:lpstr>
      <vt:lpstr>MS PGothic</vt:lpstr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2:  Operating-System Services</vt:lpstr>
      <vt:lpstr>Operating System Services</vt:lpstr>
      <vt:lpstr>Operating System Services (Cont.)</vt:lpstr>
      <vt:lpstr>Operating System Services (Cont.)</vt:lpstr>
      <vt:lpstr>A View of Operating System Services</vt:lpstr>
      <vt:lpstr>System Calls</vt:lpstr>
      <vt:lpstr>Example of System Calls</vt:lpstr>
      <vt:lpstr>System Call Implementation</vt:lpstr>
      <vt:lpstr>API – System Call – OS Relationship</vt:lpstr>
      <vt:lpstr>Types of System Calls</vt:lpstr>
      <vt:lpstr>Types of System Calls (Cont.)</vt:lpstr>
      <vt:lpstr>Types of System Calls (Cont.)</vt:lpstr>
      <vt:lpstr>Types of System Calls (Cont.)</vt:lpstr>
      <vt:lpstr>Examples of Windows and Unix System Calls</vt:lpstr>
      <vt:lpstr>Standard C Library Example</vt:lpstr>
      <vt:lpstr>System Boot</vt:lpstr>
      <vt:lpstr>Performance Tuning</vt:lpstr>
      <vt:lpstr>End of Chapter 2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205</cp:revision>
  <cp:lastPrinted>2022-07-26T11:04:28Z</cp:lastPrinted>
  <dcterms:created xsi:type="dcterms:W3CDTF">2011-01-13T23:43:38Z</dcterms:created>
  <dcterms:modified xsi:type="dcterms:W3CDTF">2022-07-26T11:18:05Z</dcterms:modified>
</cp:coreProperties>
</file>