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330" r:id="rId2"/>
    <p:sldId id="411" r:id="rId3"/>
    <p:sldId id="413" r:id="rId4"/>
    <p:sldId id="414" r:id="rId5"/>
    <p:sldId id="499" r:id="rId6"/>
    <p:sldId id="415" r:id="rId7"/>
    <p:sldId id="416" r:id="rId8"/>
    <p:sldId id="417" r:id="rId9"/>
    <p:sldId id="421" r:id="rId10"/>
    <p:sldId id="423" r:id="rId11"/>
    <p:sldId id="500" r:id="rId12"/>
    <p:sldId id="501" r:id="rId13"/>
    <p:sldId id="428" r:id="rId14"/>
    <p:sldId id="429" r:id="rId15"/>
    <p:sldId id="431" r:id="rId16"/>
    <p:sldId id="430" r:id="rId17"/>
    <p:sldId id="432" r:id="rId18"/>
    <p:sldId id="434" r:id="rId19"/>
    <p:sldId id="437" r:id="rId20"/>
    <p:sldId id="516" r:id="rId21"/>
    <p:sldId id="503" r:id="rId22"/>
    <p:sldId id="490" r:id="rId23"/>
    <p:sldId id="491" r:id="rId24"/>
    <p:sldId id="492" r:id="rId25"/>
    <p:sldId id="467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4635"/>
  </p:normalViewPr>
  <p:slideViewPr>
    <p:cSldViewPr snapToGrid="0">
      <p:cViewPr varScale="1">
        <p:scale>
          <a:sx n="70" d="100"/>
          <a:sy n="70" d="100"/>
        </p:scale>
        <p:origin x="1404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7BA12DC8-9922-4E6E-BC02-F6A6376721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6E72947A-FE2E-4445-85D8-C03306D26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C64A7CC0-6DD4-4720-82BF-E4908F4AF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6BE9BEEC-119C-420C-8C74-AFCA5FA1C4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2715B35B-6971-4CC0-B4FB-95B01BCF42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2A02FF1F-3F52-47A2-B35E-EBB0E2282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12612CE7-EF94-4293-9356-A0763F4E7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43BD7482-5C58-44F9-A08E-BFE34494D0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5AC6369B-F957-4079-90E1-CA217ED50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D62366FD-3440-43D4-A730-7A55A662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5739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CDEF1EC1-A032-4256-A5B8-82331B81B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1DCEB876-7853-4EC8-86DE-2233D519A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1317CDD3-494C-45D9-A8EF-4B0E12327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90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3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7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9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297FF49F-1D45-469B-875E-F2DC1DDA4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949FD0D0-FC60-49A7-A825-489FF222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6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36C03FFC-61A1-4E2B-BB58-CEF8239A9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E1C4ACA0-7908-4D31-AF21-00AD9173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8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6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="" xmlns:a16="http://schemas.microsoft.com/office/drawing/2014/main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="" xmlns:a16="http://schemas.microsoft.com/office/drawing/2014/main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07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="" xmlns:a16="http://schemas.microsoft.com/office/drawing/2014/main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="" xmlns:a16="http://schemas.microsoft.com/office/drawing/2014/main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3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="" xmlns:a16="http://schemas.microsoft.com/office/drawing/2014/main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="" xmlns:a16="http://schemas.microsoft.com/office/drawing/2014/main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59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="" xmlns:a16="http://schemas.microsoft.com/office/drawing/2014/main" id="{9012D2EB-E5CC-432C-AA35-77EFC9F8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="" xmlns:a16="http://schemas.microsoft.com/office/drawing/2014/main" id="{03456285-A128-4E7C-BB44-15A078AAE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43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0D856385-0064-4BB9-8988-568621472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="" xmlns:a16="http://schemas.microsoft.com/office/drawing/2014/main" id="{889C8C6F-0009-4DC3-B43A-17955C7C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02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="" xmlns:a16="http://schemas.microsoft.com/office/drawing/2014/main" id="{B49629EB-AB81-479E-8FE7-E7DEFE839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="" xmlns:a16="http://schemas.microsoft.com/office/drawing/2014/main" id="{F6953B83-564C-41A0-B89B-0BB8D611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90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="" xmlns:a16="http://schemas.microsoft.com/office/drawing/2014/main" id="{D2202362-7471-46C7-9C31-E5A60274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="" xmlns:a16="http://schemas.microsoft.com/office/drawing/2014/main" id="{C33781B4-D103-424B-BE83-A42E8E9F7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6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3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4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9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9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9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0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F785276E-E512-431C-9863-60C16073997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A16CBBBC-832D-4981-B7BE-1E6129BC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ECCF6664-2599-48D7-AF8C-34B0B94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C5EC98FB-CBB8-449B-A94E-B0B5877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F334230E-B06E-4011-9947-832BC953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25BFB58C-5B52-429B-BF7C-2A3DD468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D3E76B3A-1933-415B-8018-61828BE8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568F85F6-D2B1-49C8-8F26-5A6CD47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8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1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9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8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2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8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="" xmlns:a16="http://schemas.microsoft.com/office/drawing/2014/main" id="{34B7DADE-05C1-4235-BC95-7FD16DF5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C13949F-D9D1-4EE3-9FC6-AFE9404A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156033E-2A1D-44DE-9E54-71D4B4B6E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4A806BF-A0C0-4368-AD58-420F34B3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38CA0CBE-E7DB-4B13-BE0C-81E2F34D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E66E26E9-18B9-458C-AE7B-19180B81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2CCFF09E-8C15-497C-99D4-D11290D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332EE4A3-5FFF-44B0-9A59-5F8CE7D7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>
                <a:solidFill>
                  <a:srgbClr val="006699"/>
                </a:solidFill>
                <a:latin typeface="Helvetica" charset="0"/>
              </a:rPr>
              <a:t>3.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x-none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="" xmlns:a16="http://schemas.microsoft.com/office/drawing/2014/main" id="{4AE1926B-ED4A-404A-BC01-96D11B8A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32010AC7-36CA-437D-BB87-25E8B15E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="" xmlns:a16="http://schemas.microsoft.com/office/drawing/2014/main" id="{09E176C0-BBA8-45C3-9F79-40005E1F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="" xmlns:a16="http://schemas.microsoft.com/office/drawing/2014/main" id="{9BD8569B-4861-4CBE-8902-C2DD5C49C8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="" xmlns:a16="http://schemas.microsoft.com/office/drawing/2014/main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3" y="1419661"/>
            <a:ext cx="6715654" cy="387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="" xmlns:a16="http://schemas.microsoft.com/office/drawing/2014/main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42" y="979488"/>
            <a:ext cx="685395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="" xmlns:a16="http://schemas.microsoft.com/office/drawing/2014/main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83" y="1780486"/>
            <a:ext cx="5185155" cy="423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6" y="1108075"/>
            <a:ext cx="7143512" cy="5019770"/>
          </a:xfrm>
        </p:spPr>
        <p:txBody>
          <a:bodyPr/>
          <a:lstStyle/>
          <a:p>
            <a:pPr algn="just"/>
            <a:r>
              <a:rPr lang="en-US" altLang="en-US" sz="2800" dirty="0"/>
              <a:t>When CPU switches to another process, the system must </a:t>
            </a:r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sz="2800" b="1" dirty="0">
                <a:solidFill>
                  <a:srgbClr val="3366FF"/>
                </a:solidFill>
              </a:rPr>
              <a:t> </a:t>
            </a:r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sz="2800" b="1" dirty="0">
                <a:solidFill>
                  <a:srgbClr val="3366FF"/>
                </a:solidFill>
              </a:rPr>
              <a:t> </a:t>
            </a:r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sz="2800" b="1" dirty="0">
                <a:solidFill>
                  <a:srgbClr val="3366FF"/>
                </a:solidFill>
              </a:rPr>
              <a:t> </a:t>
            </a:r>
            <a:r>
              <a:rPr lang="en-US" altLang="en-US" sz="2800" dirty="0"/>
              <a:t>of the old process and load the </a:t>
            </a:r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sz="2800" b="1" dirty="0">
                <a:solidFill>
                  <a:srgbClr val="3366FF"/>
                </a:solidFill>
              </a:rPr>
              <a:t> </a:t>
            </a:r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sz="2800" b="1" dirty="0">
                <a:solidFill>
                  <a:srgbClr val="3366FF"/>
                </a:solidFill>
              </a:rPr>
              <a:t> </a:t>
            </a:r>
            <a:r>
              <a:rPr lang="en-US" altLang="en-US" sz="2800" dirty="0"/>
              <a:t>for the new process via a </a:t>
            </a:r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sz="2800" b="1" dirty="0">
                <a:solidFill>
                  <a:srgbClr val="3366FF"/>
                </a:solidFill>
              </a:rPr>
              <a:t> </a:t>
            </a:r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pPr algn="just"/>
            <a:r>
              <a:rPr lang="en-US" altLang="en-US" sz="2800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sz="2800" b="1" dirty="0">
                <a:solidFill>
                  <a:srgbClr val="3366FF"/>
                </a:solidFill>
              </a:rPr>
              <a:t> </a:t>
            </a:r>
            <a:r>
              <a:rPr lang="en-US" altLang="en-US" sz="2800" dirty="0"/>
              <a:t>of a process represented in the PCB</a:t>
            </a:r>
          </a:p>
          <a:p>
            <a:pPr algn="just"/>
            <a:r>
              <a:rPr lang="en-US" altLang="en-US" sz="2800" dirty="0"/>
              <a:t>Context-switch time is </a:t>
            </a:r>
            <a:r>
              <a:rPr lang="en-US" altLang="en-US" sz="2800" i="1" dirty="0">
                <a:solidFill>
                  <a:srgbClr val="FF0000"/>
                </a:solidFill>
              </a:rPr>
              <a:t>pure overhead</a:t>
            </a:r>
            <a:r>
              <a:rPr lang="en-US" altLang="en-US" sz="2800" dirty="0"/>
              <a:t>; the system does no useful work while </a:t>
            </a:r>
            <a:r>
              <a:rPr lang="en-US" altLang="en-US" sz="2800" dirty="0" smtClean="0"/>
              <a:t>switching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sz="2400" dirty="0"/>
              <a:t>System must provide mechanisms for:</a:t>
            </a:r>
          </a:p>
          <a:p>
            <a:pPr lvl="1"/>
            <a:r>
              <a:rPr lang="en-US" altLang="en-US" sz="2400" dirty="0"/>
              <a:t> Process creation</a:t>
            </a:r>
          </a:p>
          <a:p>
            <a:pPr lvl="1"/>
            <a:r>
              <a:rPr lang="en-US" altLang="en-US" sz="2400" dirty="0"/>
              <a:t> Process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="" xmlns:a16="http://schemas.microsoft.com/office/drawing/2014/main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60450"/>
            <a:ext cx="7800975" cy="5627688"/>
          </a:xfrm>
        </p:spPr>
        <p:txBody>
          <a:bodyPr/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="" xmlns:a16="http://schemas.microsoft.com/office/drawing/2014/main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392613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039237D4-E7AC-45FA-BF2A-B2DEBB175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988" y="222250"/>
            <a:ext cx="7259637" cy="576263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44035" name="Picture 1">
            <a:extLst>
              <a:ext uri="{FF2B5EF4-FFF2-40B4-BE49-F238E27FC236}">
                <a16:creationId xmlns="" xmlns:a16="http://schemas.microsoft.com/office/drawing/2014/main" id="{EA22965C-6F67-436A-9A7E-32781923A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01800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9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CE1AA525-61E4-4CE5-B1B8-BBEC4CC5E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48131" name="Picture 5" descr="Screen Shot 2012-12-04 at 11.21.10 AM.png">
            <a:extLst>
              <a:ext uri="{FF2B5EF4-FFF2-40B4-BE49-F238E27FC236}">
                <a16:creationId xmlns="" xmlns:a16="http://schemas.microsoft.com/office/drawing/2014/main" id="{D4AAA5E2-276C-448A-B064-DFAFD902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445" y="1127981"/>
            <a:ext cx="7915701" cy="4945273"/>
          </a:xfrm>
        </p:spPr>
        <p:txBody>
          <a:bodyPr/>
          <a:lstStyle/>
          <a:p>
            <a:pPr algn="just"/>
            <a:r>
              <a:rPr lang="en-US" altLang="en-US" sz="2000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system call.</a:t>
            </a:r>
          </a:p>
          <a:p>
            <a:pPr lvl="1" algn="just"/>
            <a:r>
              <a:rPr lang="en-US" altLang="en-US" sz="2000" dirty="0"/>
              <a:t>Returns  status data from child to parent (via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wait(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 dirty="0"/>
              <a:t>)</a:t>
            </a:r>
          </a:p>
          <a:p>
            <a:pPr lvl="1" algn="just"/>
            <a:r>
              <a:rPr lang="en-US" altLang="en-US" sz="2000" dirty="0"/>
              <a:t>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resources are deallocated by operating system</a:t>
            </a:r>
            <a:endParaRPr lang="en-US" altLang="en-US" sz="2000" dirty="0"/>
          </a:p>
          <a:p>
            <a:pPr algn="just"/>
            <a:r>
              <a:rPr lang="en-US" altLang="en-US" sz="2000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system call.  Some reasons for doing so:</a:t>
            </a:r>
          </a:p>
          <a:p>
            <a:pPr lvl="1" algn="just"/>
            <a:r>
              <a:rPr lang="en-US" altLang="en-US" sz="2000" dirty="0"/>
              <a:t>Child has exceeded allocated resources</a:t>
            </a:r>
          </a:p>
          <a:p>
            <a:pPr lvl="1" algn="just"/>
            <a:r>
              <a:rPr lang="en-US" altLang="en-US" sz="2000" dirty="0"/>
              <a:t>Task assigned to child is no longer required</a:t>
            </a:r>
          </a:p>
          <a:p>
            <a:pPr lvl="1" algn="just"/>
            <a:r>
              <a:rPr lang="en-US" altLang="en-US" sz="2000" dirty="0"/>
              <a:t>The parent is exiting, and the operating systems does not allow  a child to continue if its parent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="" xmlns:a16="http://schemas.microsoft.com/office/drawing/2014/main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kumimoji="0"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a) Shared memory.  		(b) Message passing. 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=""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IPC in Shared-Memory Systems</a:t>
            </a:r>
          </a:p>
          <a:p>
            <a:r>
              <a:rPr lang="en-US" altLang="en-US" dirty="0"/>
              <a:t>IPC in Message-Passing </a:t>
            </a:r>
            <a:r>
              <a:rPr lang="en-US" altLang="en-US" dirty="0" smtClean="0"/>
              <a:t>Systems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="" xmlns:a16="http://schemas.microsoft.com/office/drawing/2014/main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60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="" xmlns:a16="http://schemas.microsoft.com/office/drawing/2014/main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214438"/>
            <a:ext cx="7210496" cy="4940702"/>
          </a:xfrm>
        </p:spPr>
        <p:txBody>
          <a:bodyPr/>
          <a:lstStyle/>
          <a:p>
            <a:r>
              <a:rPr lang="en-US" altLang="en-US" sz="2000" dirty="0"/>
              <a:t>Paradigm for cooperating processes:</a:t>
            </a:r>
          </a:p>
          <a:p>
            <a:pPr lvl="1"/>
            <a:r>
              <a:rPr lang="en-US" altLang="en-US" sz="2000" i="1" dirty="0"/>
              <a:t>producer</a:t>
            </a:r>
            <a:r>
              <a:rPr lang="en-US" altLang="en-US" sz="2000" dirty="0"/>
              <a:t> process produces information that is consumed by a </a:t>
            </a:r>
            <a:r>
              <a:rPr lang="en-US" altLang="en-US" sz="2000" i="1" dirty="0"/>
              <a:t>consumer</a:t>
            </a:r>
            <a:r>
              <a:rPr lang="en-US" altLang="en-US" sz="2000" dirty="0"/>
              <a:t> process</a:t>
            </a:r>
          </a:p>
          <a:p>
            <a:r>
              <a:rPr lang="en-US" altLang="en-US" sz="2000" dirty="0"/>
              <a:t>Two variations: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places no practical limit on the size of the buffer:</a:t>
            </a:r>
          </a:p>
          <a:p>
            <a:pPr lvl="2"/>
            <a:r>
              <a:rPr lang="en-US" altLang="en-US" sz="2000" dirty="0"/>
              <a:t>Producer never waits</a:t>
            </a:r>
          </a:p>
          <a:p>
            <a:pPr lvl="2"/>
            <a:r>
              <a:rPr lang="en-US" altLang="en-US" sz="2000" dirty="0"/>
              <a:t>Consumer waits if there is no buffer to consume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assumes that there is a fixed buffer size</a:t>
            </a:r>
          </a:p>
          <a:p>
            <a:pPr lvl="2"/>
            <a:r>
              <a:rPr lang="en-US" altLang="en-US" sz="2000" dirty="0"/>
              <a:t>Producer must wait if all buffers are full</a:t>
            </a:r>
          </a:p>
          <a:p>
            <a:pPr lvl="2"/>
            <a:r>
              <a:rPr lang="en-US" altLang="en-US" sz="2000" dirty="0"/>
              <a:t>Consumer waits if there is no buffer to consume</a:t>
            </a:r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="" xmlns:a16="http://schemas.microsoft.com/office/drawing/2014/main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585" y="95580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IPC – Shared Memory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="" xmlns:a16="http://schemas.microsoft.com/office/drawing/2014/main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33488"/>
            <a:ext cx="7239751" cy="4385259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An area of memory shared among the processes that wish to communicate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The communication is under the control of the users processes not the operating system.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99EE88E8-FB94-4EA2-914B-EA02882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265946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Bounded-Buffer – Shared-Memory Solution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06B4B2DB-0CD0-402C-8F68-104A05E1E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203325"/>
            <a:ext cx="7486650" cy="47005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typedef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struct</a:t>
            </a:r>
            <a:r>
              <a:rPr lang="en-US" altLang="en-US" b="1" dirty="0">
                <a:latin typeface="Courier New" panose="02070309020205020404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out = 0;</a:t>
            </a:r>
          </a:p>
          <a:p>
            <a:pPr marL="1598613" lvl="3">
              <a:buFontTx/>
              <a:buNone/>
            </a:pPr>
            <a:endParaRPr lang="en-US" altLang="en-US" dirty="0"/>
          </a:p>
          <a:p>
            <a:r>
              <a:rPr lang="en-US" altLang="en-US" dirty="0"/>
              <a:t>Solution is correct, but can only use </a:t>
            </a:r>
            <a:r>
              <a:rPr lang="en-US" altLang="en-US" b="1" dirty="0">
                <a:latin typeface="Courier New" panose="02070309020205020404" pitchFamily="49" charset="0"/>
              </a:rPr>
              <a:t>BUFFER_SIZE-1</a:t>
            </a:r>
            <a:r>
              <a:rPr lang="en-US" altLang="en-US" dirty="0"/>
              <a:t> elements</a:t>
            </a:r>
          </a:p>
          <a:p>
            <a:pPr marL="1598613" lvl="3">
              <a:buFontTx/>
              <a:buNone/>
            </a:pP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B426FA82-2801-4913-A63A-AF57E713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2225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Process – Shared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="" xmlns:a16="http://schemas.microsoft.com/office/drawing/2014/main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item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000" b="1" dirty="0">
                <a:latin typeface="Courier New" panose="02070309020205020404" pitchFamily="49" charset="0"/>
              </a:rPr>
              <a:t>; 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buffer[in]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000" b="1" dirty="0">
                <a:latin typeface="Courier New" panose="02070309020205020404" pitchFamily="49" charset="0"/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  <a:p>
            <a:pPr>
              <a:buFont typeface="Monotype Sorts" pitchFamily="-84" charset="2"/>
              <a:buNone/>
            </a:pPr>
            <a:r>
              <a:rPr lang="en-US" altLang="en-US" sz="1400" dirty="0"/>
              <a:t>	</a:t>
            </a:r>
          </a:p>
          <a:p>
            <a:pPr marL="7167563" lvl="4"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="" xmlns:a16="http://schemas.microsoft.com/office/drawing/2014/main" id="{65A24975-CF06-4A73-8D26-DA0E6F7E6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2835" y="204535"/>
            <a:ext cx="7594600" cy="545850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 Process – Shared Memory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="" xmlns:a16="http://schemas.microsoft.com/office/drawing/2014/main" id="{A4383804-C100-4255-A1BD-B8DC67A9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item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2000" b="1" dirty="0">
                <a:latin typeface="Courier New" panose="02070309020205020404" pitchFamily="49" charset="0"/>
              </a:rPr>
              <a:t>; 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while (true) {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; /* do nothing */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2000" b="1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="" xmlns:a16="http://schemas.microsoft.com/office/drawing/2014/main" id="{81719306-4F82-48FE-911C-AE3ACD599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</a:p>
          <a:p>
            <a:r>
              <a:rPr lang="en-US" altLang="en-US" dirty="0" smtClean="0"/>
              <a:t>Memory layout of a process is divided into multiple parts :</a:t>
            </a:r>
            <a:endParaRPr lang="en-US" altLang="en-US" dirty="0"/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="" xmlns:a16="http://schemas.microsoft.com/office/drawing/2014/main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="" xmlns:a16="http://schemas.microsoft.com/office/drawing/2014/main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668810" cy="4144678"/>
          </a:xfrm>
        </p:spPr>
        <p:txBody>
          <a:bodyPr/>
          <a:lstStyle/>
          <a:p>
            <a:r>
              <a:rPr lang="en-US" altLang="en-US" sz="2400" dirty="0"/>
              <a:t>As a process executes, it changes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state</a:t>
            </a:r>
          </a:p>
          <a:p>
            <a:pPr lvl="1"/>
            <a:r>
              <a:rPr lang="en-US" altLang="en-US" sz="2400" b="1" i="1" dirty="0">
                <a:solidFill>
                  <a:srgbClr val="FF0000"/>
                </a:solidFill>
              </a:rPr>
              <a:t>New</a:t>
            </a:r>
            <a:r>
              <a:rPr lang="en-US" altLang="en-US" sz="2400" dirty="0"/>
              <a:t>:  The process is being created</a:t>
            </a:r>
          </a:p>
          <a:p>
            <a:pPr lvl="1"/>
            <a:r>
              <a:rPr lang="en-US" altLang="en-US" sz="2400" b="1" i="1" dirty="0">
                <a:solidFill>
                  <a:srgbClr val="FF0000"/>
                </a:solidFill>
              </a:rPr>
              <a:t>Running</a:t>
            </a:r>
            <a:r>
              <a:rPr lang="en-US" altLang="en-US" sz="2400" dirty="0"/>
              <a:t>:  Instructions are being executed</a:t>
            </a:r>
          </a:p>
          <a:p>
            <a:pPr lvl="1"/>
            <a:r>
              <a:rPr lang="en-US" altLang="en-US" sz="2400" b="1" i="1" dirty="0">
                <a:solidFill>
                  <a:srgbClr val="FF0000"/>
                </a:solidFill>
              </a:rPr>
              <a:t>Waiting</a:t>
            </a:r>
            <a:r>
              <a:rPr lang="en-US" altLang="en-US" sz="2400" dirty="0"/>
              <a:t>:  The process is waiting for some event to occur</a:t>
            </a:r>
          </a:p>
          <a:p>
            <a:pPr lvl="1"/>
            <a:r>
              <a:rPr lang="en-US" altLang="en-US" sz="2400" b="1" i="1" dirty="0">
                <a:solidFill>
                  <a:srgbClr val="FF0000"/>
                </a:solidFill>
              </a:rPr>
              <a:t>Ready</a:t>
            </a:r>
            <a:r>
              <a:rPr lang="en-US" altLang="en-US" sz="2400" dirty="0"/>
              <a:t>:  The process is waiting to be assigned to a processor</a:t>
            </a:r>
          </a:p>
          <a:p>
            <a:pPr lvl="1"/>
            <a:r>
              <a:rPr lang="en-US" altLang="en-US" sz="2400" b="1" i="1" dirty="0">
                <a:solidFill>
                  <a:srgbClr val="FF0000"/>
                </a:solidFill>
              </a:rPr>
              <a:t>Terminated</a:t>
            </a:r>
            <a:r>
              <a:rPr lang="en-US" altLang="en-US" sz="2400" dirty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="" xmlns:a16="http://schemas.microsoft.com/office/drawing/2014/main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21" y="2210937"/>
            <a:ext cx="7281879" cy="28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1445" y="5255416"/>
            <a:ext cx="804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It is  important to realize that only one process 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can be running on any processor core  at any instant.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991" y="1823222"/>
            <a:ext cx="5616122" cy="4417927"/>
          </a:xfrm>
        </p:spPr>
        <p:txBody>
          <a:bodyPr/>
          <a:lstStyle/>
          <a:p>
            <a:r>
              <a:rPr lang="en-US" altLang="en-US" sz="1700" dirty="0"/>
              <a:t>Process state – running, waiting, etc.</a:t>
            </a:r>
          </a:p>
          <a:p>
            <a:r>
              <a:rPr lang="en-US" altLang="en-US" sz="1700" dirty="0"/>
              <a:t>Program counter – location of instruction to next execute</a:t>
            </a:r>
          </a:p>
          <a:p>
            <a:r>
              <a:rPr lang="en-US" altLang="en-US" sz="1700" dirty="0"/>
              <a:t>CPU registers – contents of all process-centric registers</a:t>
            </a:r>
          </a:p>
          <a:p>
            <a:r>
              <a:rPr lang="en-US" altLang="en-US" sz="1700" dirty="0"/>
              <a:t>CPU scheduling information- priorities, scheduling queue pointers</a:t>
            </a:r>
          </a:p>
          <a:p>
            <a:r>
              <a:rPr lang="en-US" altLang="en-US" sz="1700" dirty="0"/>
              <a:t>Memory-management information – memory allocated to the process</a:t>
            </a:r>
          </a:p>
          <a:p>
            <a:r>
              <a:rPr lang="en-US" altLang="en-US" sz="1700" dirty="0"/>
              <a:t>Accounting information – CPU used, clock time elapsed since start, time limits</a:t>
            </a:r>
          </a:p>
          <a:p>
            <a:r>
              <a:rPr lang="en-US" altLang="en-US" sz="1700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22532" name="Picture 1">
            <a:extLst>
              <a:ext uri="{FF2B5EF4-FFF2-40B4-BE49-F238E27FC236}">
                <a16:creationId xmlns="" xmlns:a16="http://schemas.microsoft.com/office/drawing/2014/main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7519650-4D5E-45C9-BCF6-B2C0554D33E2}"/>
              </a:ext>
            </a:extLst>
          </p:cNvPr>
          <p:cNvSpPr txBox="1"/>
          <p:nvPr/>
        </p:nvSpPr>
        <p:spPr>
          <a:xfrm>
            <a:off x="769490" y="1110345"/>
            <a:ext cx="687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7" y="1119417"/>
            <a:ext cx="7326975" cy="4831007"/>
          </a:xfrm>
        </p:spPr>
        <p:txBody>
          <a:bodyPr/>
          <a:lstStyle/>
          <a:p>
            <a:pPr algn="just"/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selects among available processes for next execution on CPU core</a:t>
            </a:r>
          </a:p>
          <a:p>
            <a:pPr algn="just"/>
            <a:r>
              <a:rPr lang="en-US" altLang="en-US" sz="2400" dirty="0"/>
              <a:t>Goal -- Maximize CPU use, quickly switch processes onto CPU core</a:t>
            </a:r>
          </a:p>
          <a:p>
            <a:pPr algn="just"/>
            <a:r>
              <a:rPr lang="en-US" altLang="en-US" sz="2400" dirty="0"/>
              <a:t>Maintains </a:t>
            </a:r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of processes</a:t>
            </a:r>
          </a:p>
          <a:p>
            <a:pPr lvl="1" algn="just"/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set of all processes residing in main memory, ready and waiting to execute</a:t>
            </a:r>
          </a:p>
          <a:p>
            <a:pPr lvl="1" algn="just"/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set of processes waiting for an event (i.e., I/O)</a:t>
            </a:r>
          </a:p>
          <a:p>
            <a:pPr lvl="1" algn="just"/>
            <a:r>
              <a:rPr lang="en-US" altLang="en-US" sz="2400" dirty="0"/>
              <a:t>Processes migrate among the various queues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16633</TotalTime>
  <Words>848</Words>
  <Application>Microsoft Office PowerPoint</Application>
  <PresentationFormat>On-screen Show (4:3)</PresentationFormat>
  <Paragraphs>136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MS PGothic</vt:lpstr>
      <vt:lpstr>MS PGothic</vt:lpstr>
      <vt:lpstr>Arial</vt:lpstr>
      <vt:lpstr>Courier New</vt:lpstr>
      <vt:lpstr>Helvetica</vt:lpstr>
      <vt:lpstr>Monaco</vt:lpstr>
      <vt:lpstr>Monotype Sorts</vt:lpstr>
      <vt:lpstr>Times New Roman</vt:lpstr>
      <vt:lpstr>Verdana</vt:lpstr>
      <vt:lpstr>Webdings</vt:lpstr>
      <vt:lpstr>Wingdings</vt:lpstr>
      <vt:lpstr>os-8</vt:lpstr>
      <vt:lpstr>Chapter 3:  Processes</vt:lpstr>
      <vt:lpstr>Outline</vt:lpstr>
      <vt:lpstr>Process Concept</vt:lpstr>
      <vt:lpstr>Process in Memory</vt:lpstr>
      <vt:lpstr>Memory Layout of a C Program</vt:lpstr>
      <vt:lpstr>Process State</vt:lpstr>
      <vt:lpstr>Diagram of Process State</vt:lpstr>
      <vt:lpstr>Process Control Block (PCB)</vt:lpstr>
      <vt:lpstr>Process Scheduling</vt:lpstr>
      <vt:lpstr>Representation of Process Scheduling</vt:lpstr>
      <vt:lpstr>CPU Switch From Process to Process</vt:lpstr>
      <vt:lpstr>Context Switch</vt:lpstr>
      <vt:lpstr>Operations on Processes</vt:lpstr>
      <vt:lpstr>Process Creation</vt:lpstr>
      <vt:lpstr>Process Creation (Cont.)</vt:lpstr>
      <vt:lpstr>A Tree of Processes in Linux</vt:lpstr>
      <vt:lpstr>C Program Forking Separate Process</vt:lpstr>
      <vt:lpstr>Process Termination</vt:lpstr>
      <vt:lpstr>Communications Models </vt:lpstr>
      <vt:lpstr>Producer-Consumer Problem</vt:lpstr>
      <vt:lpstr>IPC – Shared Memory</vt:lpstr>
      <vt:lpstr>Bounded-Buffer – Shared-Memory Solution</vt:lpstr>
      <vt:lpstr>Producer Process – Shared Memory</vt:lpstr>
      <vt:lpstr>Consumer Process – Shared Memory</vt:lpstr>
      <vt:lpstr>End of Chapter 3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352</cp:revision>
  <cp:lastPrinted>2013-10-02T18:16:40Z</cp:lastPrinted>
  <dcterms:created xsi:type="dcterms:W3CDTF">2011-01-13T23:43:38Z</dcterms:created>
  <dcterms:modified xsi:type="dcterms:W3CDTF">2022-07-29T11:51:37Z</dcterms:modified>
</cp:coreProperties>
</file>