
<file path=[Content_Types].xml><?xml version="1.0" encoding="utf-8"?>
<Types xmlns="http://schemas.openxmlformats.org/package/2006/content-types">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8"/>
  </p:notesMasterIdLst>
  <p:handoutMasterIdLst>
    <p:handoutMasterId r:id="rId29"/>
  </p:handoutMasterIdLst>
  <p:sldIdLst>
    <p:sldId id="331" r:id="rId2"/>
    <p:sldId id="332" r:id="rId3"/>
    <p:sldId id="428" r:id="rId4"/>
    <p:sldId id="333" r:id="rId5"/>
    <p:sldId id="334" r:id="rId6"/>
    <p:sldId id="335" r:id="rId7"/>
    <p:sldId id="336" r:id="rId8"/>
    <p:sldId id="401" r:id="rId9"/>
    <p:sldId id="402" r:id="rId10"/>
    <p:sldId id="337" r:id="rId11"/>
    <p:sldId id="338" r:id="rId12"/>
    <p:sldId id="339" r:id="rId13"/>
    <p:sldId id="340" r:id="rId14"/>
    <p:sldId id="341" r:id="rId15"/>
    <p:sldId id="403" r:id="rId16"/>
    <p:sldId id="419" r:id="rId17"/>
    <p:sldId id="424" r:id="rId18"/>
    <p:sldId id="423" r:id="rId19"/>
    <p:sldId id="350" r:id="rId20"/>
    <p:sldId id="351" r:id="rId21"/>
    <p:sldId id="352" r:id="rId22"/>
    <p:sldId id="353" r:id="rId23"/>
    <p:sldId id="348" r:id="rId24"/>
    <p:sldId id="425" r:id="rId25"/>
    <p:sldId id="427" r:id="rId26"/>
    <p:sldId id="417" r:id="rId27"/>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635"/>
  </p:normalViewPr>
  <p:slideViewPr>
    <p:cSldViewPr snapToGrid="0">
      <p:cViewPr varScale="1">
        <p:scale>
          <a:sx n="70" d="100"/>
          <a:sy n="70" d="100"/>
        </p:scale>
        <p:origin x="1308"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extLst>
      <p:ext uri="{BB962C8B-B14F-4D97-AF65-F5344CB8AC3E}">
        <p14:creationId xmlns:p14="http://schemas.microsoft.com/office/powerpoint/2010/main" val="251340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9409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xmlns=""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xmlns=""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99699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209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4977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9822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089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00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xmlns=""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xmlns=""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723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9941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34617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xmlns=""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xmlns=""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xmlns=""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2591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xmlns=""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xmlns=""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xmlns=""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72637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8909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xmlns=""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xmlns=""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xmlns=""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786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xmlns=""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xmlns=""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xmlns=""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xmlns=""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xmlns=""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xmlns=""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64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14761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751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xmlns=""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xmlns=""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xmlns=""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673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0285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xmlns=""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xmlns=""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xmlns=""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3858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xmlns=""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xmlns=""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xmlns=""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xmlns=""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xmlns=""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xmlns=""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xmlns="" id="{F35EB3C6-158A-401E-AF69-45BFE965FB7C}"/>
              </a:ext>
            </a:extLst>
          </p:cNvPr>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xmlns=""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xmlns=""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xmlns=""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xmlns=""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xmlns=""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xmlns=""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xmlns=""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xmlns=""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solidFill>
                  <a:srgbClr val="C00000"/>
                </a:solidFill>
              </a:rPr>
              <a:t>CPU utilization </a:t>
            </a:r>
            <a:r>
              <a:rPr lang="en-US" altLang="en-US" dirty="0"/>
              <a:t>– keep the CPU as busy as possible</a:t>
            </a:r>
          </a:p>
          <a:p>
            <a:r>
              <a:rPr lang="en-US" altLang="en-US" b="1" dirty="0">
                <a:solidFill>
                  <a:srgbClr val="C00000"/>
                </a:solidFill>
              </a:rPr>
              <a:t>Throughput</a:t>
            </a:r>
            <a:r>
              <a:rPr lang="en-US" altLang="en-US" dirty="0">
                <a:solidFill>
                  <a:srgbClr val="C00000"/>
                </a:solidFill>
              </a:rPr>
              <a:t> </a:t>
            </a:r>
            <a:r>
              <a:rPr lang="en-US" altLang="en-US" dirty="0"/>
              <a:t>– # of processes that complete their execution per time unit</a:t>
            </a:r>
          </a:p>
          <a:p>
            <a:r>
              <a:rPr lang="en-US" altLang="en-US" b="1" dirty="0">
                <a:solidFill>
                  <a:srgbClr val="C00000"/>
                </a:solidFill>
              </a:rPr>
              <a:t>Turnaround time </a:t>
            </a:r>
            <a:r>
              <a:rPr lang="en-US" altLang="en-US" dirty="0"/>
              <a:t>– amount of time to execute a particular process</a:t>
            </a:r>
          </a:p>
          <a:p>
            <a:r>
              <a:rPr lang="en-US" altLang="en-US" b="1" dirty="0">
                <a:solidFill>
                  <a:srgbClr val="C00000"/>
                </a:solidFill>
              </a:rPr>
              <a:t>Waiting time </a:t>
            </a:r>
            <a:r>
              <a:rPr lang="en-US" altLang="en-US" dirty="0"/>
              <a:t>– amount of time a process has been waiting in the ready queue</a:t>
            </a:r>
          </a:p>
          <a:p>
            <a:r>
              <a:rPr lang="en-US" altLang="en-US" b="1" dirty="0">
                <a:solidFill>
                  <a:srgbClr val="C00000"/>
                </a:solidFill>
              </a:rPr>
              <a:t>Response time </a:t>
            </a:r>
            <a:r>
              <a:rPr lang="en-US" altLang="en-US" dirty="0"/>
              <a:t>– amount of time it takes from when a request was submitted until the first response is produced.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xmlns="" id="{DA102F21-0BD1-4162-8066-37183DF9B945}"/>
              </a:ext>
            </a:extLst>
          </p:cNvPr>
          <p:cNvSpPr>
            <a:spLocks noGrp="1" noChangeArrowheads="1"/>
          </p:cNvSpPr>
          <p:nvPr>
            <p:ph type="body" idx="1"/>
          </p:nvPr>
        </p:nvSpPr>
        <p:spPr>
          <a:xfrm>
            <a:off x="1637796" y="1081238"/>
            <a:ext cx="6053922" cy="4329858"/>
          </a:xfrm>
        </p:spPr>
        <p:txBody>
          <a:bodyPr/>
          <a:lstStyle/>
          <a:p>
            <a:r>
              <a:rPr lang="en-US" altLang="en-US" sz="2800" dirty="0"/>
              <a:t>Max CPU utilization</a:t>
            </a:r>
          </a:p>
          <a:p>
            <a:r>
              <a:rPr lang="en-US" altLang="en-US" sz="2800" dirty="0"/>
              <a:t>Max throughput</a:t>
            </a:r>
          </a:p>
          <a:p>
            <a:r>
              <a:rPr lang="en-US" altLang="en-US" sz="2800" dirty="0"/>
              <a:t>Min turnaround time </a:t>
            </a:r>
          </a:p>
          <a:p>
            <a:r>
              <a:rPr lang="en-US" altLang="en-US" sz="2800" dirty="0"/>
              <a:t>Min waiting time </a:t>
            </a:r>
          </a:p>
          <a:p>
            <a:r>
              <a:rPr lang="en-US" altLang="en-US" sz="2800" dirty="0"/>
              <a:t>Min response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xmlns=""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r>
              <a:rPr lang="en-US" altLang="en-US" sz="1600"/>
              <a:t/>
            </a:r>
            <a:br>
              <a:rPr lang="en-US" altLang="en-US" sz="1600"/>
            </a:br>
            <a:r>
              <a:rPr lang="en-US" altLang="en-US" sz="1600"/>
              <a:t/>
            </a:r>
            <a:br>
              <a:rPr lang="en-US" altLang="en-US" sz="1600"/>
            </a:br>
            <a:r>
              <a:rPr lang="en-US" altLang="en-US" sz="1600"/>
              <a:t/>
            </a:r>
            <a:br>
              <a:rPr lang="en-US" altLang="en-US" sz="1600"/>
            </a:br>
            <a:r>
              <a:rPr lang="en-US" altLang="en-US" sz="1600"/>
              <a:t/>
            </a: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xmlns=""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xmlns=""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C00000"/>
                </a:solidFill>
                <a:latin typeface="+mj-lt"/>
              </a:rPr>
              <a:t>Convoy</a:t>
            </a:r>
            <a:r>
              <a:rPr lang="en-US" altLang="en-US" b="1" dirty="0">
                <a:solidFill>
                  <a:srgbClr val="C00000"/>
                </a:solidFill>
                <a:cs typeface="ＭＳ Ｐゴシック" charset="-128"/>
              </a:rPr>
              <a:t> </a:t>
            </a:r>
            <a:r>
              <a:rPr lang="en-US" altLang="en-US" b="1" dirty="0">
                <a:solidFill>
                  <a:srgbClr val="C00000"/>
                </a:solidFill>
                <a:latin typeface="+mj-lt"/>
              </a:rPr>
              <a:t>effect</a:t>
            </a:r>
            <a:r>
              <a:rPr lang="en-US" altLang="en-US" b="1" dirty="0">
                <a:solidFill>
                  <a:srgbClr val="C00000"/>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xmlns=""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solidFill>
                  <a:srgbClr val="C00000"/>
                </a:solidFill>
              </a:rPr>
              <a:t>Shortest-Job-First (SJF) Scheduling</a:t>
            </a:r>
          </a:p>
        </p:txBody>
      </p:sp>
      <p:sp>
        <p:nvSpPr>
          <p:cNvPr id="27650" name="Rectangle 3">
            <a:extLst>
              <a:ext uri="{FF2B5EF4-FFF2-40B4-BE49-F238E27FC236}">
                <a16:creationId xmlns:a16="http://schemas.microsoft.com/office/drawing/2014/main" xmlns=""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006699"/>
                </a:solidFill>
                <a:latin typeface="+mj-lt"/>
              </a:rPr>
              <a:t>shortest-remaining-time-first</a:t>
            </a:r>
          </a:p>
          <a:p>
            <a:r>
              <a:rPr lang="en-US" altLang="en-US" dirty="0">
                <a:solidFill>
                  <a:srgbClr val="C00000"/>
                </a:solidFill>
              </a:rPr>
              <a:t>How do we determine the length of the next CPU burst?</a:t>
            </a:r>
          </a:p>
          <a:p>
            <a:pPr lvl="1"/>
            <a:r>
              <a:rPr lang="en-US" altLang="en-US" dirty="0">
                <a:solidFill>
                  <a:srgbClr val="C00000"/>
                </a:solidFill>
              </a:rPr>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dirty="0"/>
              <a:t>Example of SJF</a:t>
            </a:r>
          </a:p>
        </p:txBody>
      </p:sp>
      <p:sp>
        <p:nvSpPr>
          <p:cNvPr id="23554" name="Rectangle 3">
            <a:extLst>
              <a:ext uri="{FF2B5EF4-FFF2-40B4-BE49-F238E27FC236}">
                <a16:creationId xmlns:a16="http://schemas.microsoft.com/office/drawing/2014/main" xmlns="" id="{00593719-A5A4-4326-8529-37EC324927D6}"/>
              </a:ext>
            </a:extLst>
          </p:cNvPr>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913" algn="ctr"/>
              </a:tabLst>
            </a:pPr>
            <a:r>
              <a:rPr lang="en-US" altLang="en-US" sz="1600" dirty="0"/>
              <a:t>		</a:t>
            </a:r>
            <a:r>
              <a:rPr lang="en-US" altLang="en-US" u="sng" dirty="0"/>
              <a:t>Process</a:t>
            </a:r>
            <a:r>
              <a:rPr lang="en-US" altLang="en-US" dirty="0"/>
              <a:t>	</a:t>
            </a:r>
            <a:r>
              <a:rPr lang="en-US" altLang="en-US" u="sng" dirty="0"/>
              <a:t>Burst Time	</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6</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8</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7</a:t>
            </a:r>
          </a:p>
          <a:p>
            <a:pPr>
              <a:lnSpc>
                <a:spcPct val="90000"/>
              </a:lnSpc>
              <a:buFont typeface="Monotype Sorts" pitchFamily="-84" charset="2"/>
              <a:buNone/>
              <a:tabLst>
                <a:tab pos="3028950" algn="ctr"/>
                <a:tab pos="4633913" algn="ctr"/>
              </a:tabLst>
            </a:pPr>
            <a:r>
              <a:rPr lang="en-US" altLang="en-US" i="1" baseline="-25000" dirty="0"/>
              <a:t>                                                                    </a:t>
            </a:r>
            <a:r>
              <a:rPr lang="en-US" altLang="en-US" i="1" dirty="0"/>
              <a:t>P</a:t>
            </a:r>
            <a:r>
              <a:rPr lang="en-US" altLang="en-US" i="1" baseline="-25000" dirty="0"/>
              <a:t>4	 </a:t>
            </a:r>
            <a:r>
              <a:rPr lang="en-US" altLang="en-US" dirty="0"/>
              <a:t>3</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SJF scheduling chart</a:t>
            </a:r>
            <a:br>
              <a:rPr lang="en-US" altLang="en-US"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endParaRPr lang="en-US" altLang="en-US" sz="1600" dirty="0"/>
          </a:p>
          <a:p>
            <a:pPr marL="0" indent="0">
              <a:lnSpc>
                <a:spcPct val="90000"/>
              </a:lnSpc>
              <a:buNone/>
              <a:tabLst>
                <a:tab pos="3028950" algn="ctr"/>
                <a:tab pos="4633913" algn="ctr"/>
              </a:tabLst>
            </a:pPr>
            <a:endParaRPr lang="en-US" altLang="en-US" dirty="0"/>
          </a:p>
          <a:p>
            <a:pPr>
              <a:lnSpc>
                <a:spcPct val="90000"/>
              </a:lnSpc>
              <a:tabLst>
                <a:tab pos="3028950" algn="ctr"/>
                <a:tab pos="4633913" algn="ctr"/>
              </a:tabLst>
            </a:pPr>
            <a:r>
              <a:rPr lang="en-US" altLang="en-US" dirty="0"/>
              <a:t>Average waiting time = (3 + 16 + 9 + 0) / 4 = 7</a:t>
            </a:r>
          </a:p>
        </p:txBody>
      </p:sp>
      <p:pic>
        <p:nvPicPr>
          <p:cNvPr id="5" name="Picture 1">
            <a:extLst>
              <a:ext uri="{FF2B5EF4-FFF2-40B4-BE49-F238E27FC236}">
                <a16:creationId xmlns:a16="http://schemas.microsoft.com/office/drawing/2014/main" xmlns="" id="{DADC6AF8-4597-4452-983E-FCBE4FEE15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220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a16="http://schemas.microsoft.com/office/drawing/2014/main" xmlns="" id="{823814F7-CEBB-4A55-80A1-4EA7BB1EEA9B}"/>
              </a:ext>
            </a:extLst>
          </p:cNvPr>
          <p:cNvSpPr>
            <a:spLocks noGrp="1" noChangeArrowheads="1"/>
          </p:cNvSpPr>
          <p:nvPr>
            <p:ph type="body" idx="1"/>
          </p:nvPr>
        </p:nvSpPr>
        <p:spPr>
          <a:xfrm>
            <a:off x="821093" y="1139969"/>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xmlns=""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a:cs typeface="ＭＳ Ｐゴシック" charset="-128"/>
              </a:rPr>
              <a:t>Process</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xmlns=""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83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xmlns=""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 (FCFS)</a:t>
            </a:r>
          </a:p>
          <a:p>
            <a:pPr lvl="1"/>
            <a:r>
              <a:rPr lang="en-US" altLang="en-US" i="1" dirty="0">
                <a:sym typeface="Symbol" panose="05050102010706020507" pitchFamily="18" charset="2"/>
              </a:rPr>
              <a:t>q </a:t>
            </a:r>
            <a:r>
              <a:rPr lang="en-US" altLang="en-US" dirty="0">
                <a:sym typeface="Symbol" panose="05050102010706020507" pitchFamily="18" charset="2"/>
              </a:rPr>
              <a:t>small  RR</a:t>
            </a:r>
          </a:p>
          <a:p>
            <a:r>
              <a:rPr lang="en-US" altLang="en-US" dirty="0">
                <a:sym typeface="Symbol" panose="05050102010706020507" pitchFamily="18" charset="2"/>
              </a:rPr>
              <a:t>Note that q must be large with respect to context switch, otherwise overhead is too high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xmlns=""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t>
            </a:r>
            <a:r>
              <a:rPr lang="en-US" altLang="en-US" dirty="0" smtClean="0"/>
              <a:t>Algorithms</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xmlns=""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xmlns=""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xmlns=""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xmlns=""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xmlns=""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xmlns=""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xmlns=""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963613" y="109861"/>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BD1CE599-A709-401F-8DD0-F7F4CCB2DDF1}"/>
              </a:ext>
            </a:extLst>
          </p:cNvPr>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xmlns="" id="{CDADF2B2-580D-4F09-8A23-D969CD614667}"/>
              </a:ext>
            </a:extLst>
          </p:cNvPr>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xmlns=""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xmlns=""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xmlns=""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xmlns=""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xmlns="" id="{F2E0C1D0-A1A4-4022-95CF-B15DED9ADA75}"/>
              </a:ext>
            </a:extLst>
          </p:cNvPr>
          <p:cNvSpPr>
            <a:spLocks noGrp="1" noChangeArrowheads="1"/>
          </p:cNvSpPr>
          <p:nvPr>
            <p:ph type="ctrTitle"/>
          </p:nvPr>
        </p:nvSpPr>
        <p:spPr/>
        <p:txBody>
          <a:bodyPr/>
          <a:lstStyle/>
          <a:p>
            <a:pPr eaLnBrk="1" hangingPunct="1"/>
            <a:r>
              <a:rPr lang="en-US" altLang="en-US" dirty="0"/>
              <a:t>End of Chapter 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SCHEDULING</a:t>
            </a:r>
            <a:endParaRPr lang="en-US" dirty="0"/>
          </a:p>
        </p:txBody>
      </p:sp>
      <p:pic>
        <p:nvPicPr>
          <p:cNvPr id="4" name="Picture 3"/>
          <p:cNvPicPr>
            <a:picLocks noChangeAspect="1"/>
          </p:cNvPicPr>
          <p:nvPr/>
        </p:nvPicPr>
        <p:blipFill>
          <a:blip r:embed="rId2"/>
          <a:stretch>
            <a:fillRect/>
          </a:stretch>
        </p:blipFill>
        <p:spPr>
          <a:xfrm>
            <a:off x="1102875" y="959695"/>
            <a:ext cx="6938250" cy="4938610"/>
          </a:xfrm>
          <a:prstGeom prst="rect">
            <a:avLst/>
          </a:prstGeom>
        </p:spPr>
      </p:pic>
    </p:spTree>
    <p:extLst>
      <p:ext uri="{BB962C8B-B14F-4D97-AF65-F5344CB8AC3E}">
        <p14:creationId xmlns:p14="http://schemas.microsoft.com/office/powerpoint/2010/main" val="176198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xmlns=""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xmlns=""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xmlns=""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xmlns=""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xmlns=""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xmlns=""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b="1"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solidFill>
                  <a:srgbClr val="0070C0"/>
                </a:solidFill>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a:t>
            </a:r>
            <a:r>
              <a:rPr lang="en-US" dirty="0">
                <a:solidFill>
                  <a:srgbClr val="C00000"/>
                </a:solidFill>
                <a:ea typeface="ＭＳ Ｐゴシック" charset="-128"/>
              </a:rPr>
              <a:t>Switches from running to ready state</a:t>
            </a:r>
          </a:p>
          <a:p>
            <a:pPr marL="799900" lvl="1" indent="-342815">
              <a:buFont typeface="Monotype Sorts" pitchFamily="-84" charset="2"/>
              <a:buNone/>
              <a:defRPr/>
            </a:pPr>
            <a:r>
              <a:rPr lang="en-US" dirty="0">
                <a:solidFill>
                  <a:srgbClr val="C00000"/>
                </a:solidFill>
                <a:ea typeface="ＭＳ Ｐゴシック" charset="-128"/>
              </a:rPr>
              <a:t>3.	Switches from waiting to ready</a:t>
            </a:r>
          </a:p>
          <a:p>
            <a:pPr marL="799900" lvl="1" indent="-342815">
              <a:buFont typeface="Monotype Sorts" charset="2"/>
              <a:buAutoNum type="arabicPeriod" startAt="4"/>
              <a:defRPr/>
            </a:pPr>
            <a:r>
              <a:rPr lang="en-US" dirty="0">
                <a:solidFill>
                  <a:srgbClr val="0070C0"/>
                </a:solidFill>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C00000"/>
                </a:solidFill>
                <a:latin typeface="+mj-lt"/>
              </a:rPr>
              <a:t>nonpreemptive</a:t>
            </a:r>
            <a:r>
              <a:rPr lang="en-US" dirty="0">
                <a:solidFill>
                  <a:srgbClr val="C00000"/>
                </a:solidFill>
                <a:ea typeface="ＭＳ Ｐゴシック" charset="0"/>
              </a:rPr>
              <a:t>.</a:t>
            </a:r>
          </a:p>
          <a:p>
            <a:pPr>
              <a:defRPr/>
            </a:pPr>
            <a:r>
              <a:rPr lang="en-US" dirty="0">
                <a:ea typeface="ＭＳ Ｐゴシック" charset="0"/>
              </a:rPr>
              <a:t>Otherwise, it is </a:t>
            </a:r>
            <a:r>
              <a:rPr lang="en-US" b="1" dirty="0">
                <a:solidFill>
                  <a:srgbClr val="C00000"/>
                </a:solidFill>
                <a:latin typeface="+mj-lt"/>
              </a:rPr>
              <a:t>preemptive</a:t>
            </a:r>
            <a:r>
              <a:rPr lang="en-US" dirty="0">
                <a:solidFill>
                  <a:srgbClr val="C00000"/>
                </a:solidFill>
                <a:ea typeface="ＭＳ Ｐゴシック" charset="0"/>
              </a:rPr>
              <a:t>.</a:t>
            </a:r>
            <a:r>
              <a:rPr lang="en-US" dirty="0">
                <a:ea typeface="ＭＳ Ｐゴシック" charset="0"/>
              </a:rPr>
              <a:t> </a:t>
            </a:r>
          </a:p>
          <a:p>
            <a:pPr>
              <a:defRPr/>
            </a:pPr>
            <a:r>
              <a:rPr lang="en-US" dirty="0">
                <a:solidFill>
                  <a:srgbClr val="C00000"/>
                </a:solidFill>
                <a:ea typeface="ＭＳ Ｐゴシック" charset="0"/>
              </a:rPr>
              <a:t>Under Nonpreemptive scheduling</a:t>
            </a:r>
            <a:r>
              <a:rPr lang="en-US" dirty="0">
                <a:ea typeface="ＭＳ Ｐゴシック" charset="0"/>
              </a:rPr>
              <a:t>,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13463</TotalTime>
  <Words>907</Words>
  <Application>Microsoft Office PowerPoint</Application>
  <PresentationFormat>On-screen Show (4:3)</PresentationFormat>
  <Paragraphs>198</Paragraphs>
  <Slides>26</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MS PGothic</vt:lpstr>
      <vt:lpstr>MS PGothic</vt:lpstr>
      <vt:lpstr>Arial</vt:lpstr>
      <vt:lpstr>Helvetica</vt:lpstr>
      <vt:lpstr>Monotype Sorts</vt:lpstr>
      <vt:lpstr>Symbol</vt:lpstr>
      <vt:lpstr>Times New Roman</vt:lpstr>
      <vt:lpstr>Verdana</vt:lpstr>
      <vt:lpstr>Webdings</vt:lpstr>
      <vt:lpstr>Wingdings</vt:lpstr>
      <vt:lpstr>os-8</vt:lpstr>
      <vt:lpstr>Chapter 5:  CPU Scheduling</vt:lpstr>
      <vt:lpstr>Outline</vt:lpstr>
      <vt:lpstr>CPU SCHEDULING</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End of Chapter 5</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Windows User</cp:lastModifiedBy>
  <cp:revision>266</cp:revision>
  <cp:lastPrinted>2013-09-10T17:57:57Z</cp:lastPrinted>
  <dcterms:created xsi:type="dcterms:W3CDTF">2011-01-13T23:43:38Z</dcterms:created>
  <dcterms:modified xsi:type="dcterms:W3CDTF">2022-08-05T11:55:35Z</dcterms:modified>
</cp:coreProperties>
</file>