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B22-1C62-4118-8388-F187F30F440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48CEC26-0C63-4830-AE92-FC0B3377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3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B22-1C62-4118-8388-F187F30F440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8CEC26-0C63-4830-AE92-FC0B3377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1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B22-1C62-4118-8388-F187F30F440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8CEC26-0C63-4830-AE92-FC0B33776EC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8889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B22-1C62-4118-8388-F187F30F440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8CEC26-0C63-4830-AE92-FC0B3377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46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B22-1C62-4118-8388-F187F30F440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8CEC26-0C63-4830-AE92-FC0B33776EC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69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B22-1C62-4118-8388-F187F30F440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8CEC26-0C63-4830-AE92-FC0B3377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22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B22-1C62-4118-8388-F187F30F440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EC26-0C63-4830-AE92-FC0B3377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37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B22-1C62-4118-8388-F187F30F440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EC26-0C63-4830-AE92-FC0B3377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6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B22-1C62-4118-8388-F187F30F440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EC26-0C63-4830-AE92-FC0B3377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3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B22-1C62-4118-8388-F187F30F440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8CEC26-0C63-4830-AE92-FC0B3377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8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B22-1C62-4118-8388-F187F30F440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8CEC26-0C63-4830-AE92-FC0B3377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5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B22-1C62-4118-8388-F187F30F440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8CEC26-0C63-4830-AE92-FC0B3377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6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B22-1C62-4118-8388-F187F30F440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EC26-0C63-4830-AE92-FC0B3377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4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B22-1C62-4118-8388-F187F30F440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EC26-0C63-4830-AE92-FC0B3377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5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B22-1C62-4118-8388-F187F30F440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EC26-0C63-4830-AE92-FC0B3377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6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B22-1C62-4118-8388-F187F30F440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8CEC26-0C63-4830-AE92-FC0B3377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6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72B22-1C62-4118-8388-F187F30F440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48CEC26-0C63-4830-AE92-FC0B3377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4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67F6E7-1DFF-7363-5038-D87D7FAD1D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Presentation on Article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/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High-Cardinality Categorical Attributes and Credit Card Fraud Detection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/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Published: 15 October 2022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522BEAF-A500-D109-75F9-2C5E07E0B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84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F4CC15-B09C-0BA0-D0DB-752F845B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Data Set Sample Attributes: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EA89615-D1B8-60E2-D001-9F0AA15B8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01830" y="2133600"/>
            <a:ext cx="7090166" cy="377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9872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7A92B0-BEA6-6BB4-C339-384BD57D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50832A2-41FE-45A0-A041-7B861A3BE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1497494"/>
            <a:ext cx="4884620" cy="4997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4F23F2F-F769-2C12-ABDB-AD873AF905FA}"/>
              </a:ext>
            </a:extLst>
          </p:cNvPr>
          <p:cNvSpPr txBox="1"/>
          <p:nvPr/>
        </p:nvSpPr>
        <p:spPr>
          <a:xfrm>
            <a:off x="5777948" y="1905000"/>
            <a:ext cx="6216132" cy="3257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Used stratified 10-fold cross validation on each dataset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10 different sets of training and test datasets are generated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Sampling is used to generate a validation dataset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The training and the validation datasets are used by the VCCA algorithm to generate the conversion table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The training and the validation dataset are then used to train the FFN (V) and the resulting model is evaluated on the test dataset.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Training and evaluation are executed 100 times for each dataset.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912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F09406-A2D8-EDFC-1669-F7B5978DD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Summary 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DAB0B1-1699-E9AE-6E84-3AF7838F6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175" y="1225625"/>
            <a:ext cx="8915400" cy="3777622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Trained Feed Forward Network in three scenarios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without HC attributes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including HC attributes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including HC attributes transformed using Value Clustering for Categorical                   Attributes (VCCA).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E45419C-9136-5D70-2B8F-A6479F852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9" y="3166402"/>
            <a:ext cx="7771906" cy="25024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19264A4-562E-6EC9-0C73-6F6D84584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942" y="3535017"/>
            <a:ext cx="7243724" cy="269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31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951C16-0CC4-D2D4-322F-2ECB48BD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b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E91A02-72AF-46C6-6622-93D085B3B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HC attributes can improve detection quality, measured by F-1, in credit card fraud detection.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Value Clustering for Categorical Attributes shown promising results by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allowing the inclusion of HC attributes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reduced training times significantly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Maintain better detection quality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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Reduce costs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78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8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006D7F-4717-095C-AF6A-B9C604A9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Article Overview: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/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3D5C14-DED9-D608-DCF7-CD9C1088F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This paper reports our findings on the positive impacts of using high-cardinality attributes on credit card fraud detection. Thus, we present a new algorithm for domain reduction that preserves the fraud-detection capabilities.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Applying a deep feed forward neural network on real datasets. when measured by the F-1 metric, the inclusion of such attributes does improve fraud-detection quality.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As a main contribution, this proposed algorithm was able to reduce attribute cardinality, improving the training times of a model while preserving its predictive capabilities.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8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FA6538-0628-FE21-DA3F-B029488B0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General 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706960-1945-EDC1-5165-DBA36F85A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3457575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Credit card issuers make use of fraud-detection systems.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Fraudsters constantly change their strategies in order to avoid detection. As a result, traditional rule-based fraud-detection systems turn obsolete very fast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This motivates research on the applicability of Machine Learning (ML) techniques to this problem.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47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65C1CF-13CF-5215-CCF8-EFC961DA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Value Clustering for Categorical Attributes (VCCA) Algorithm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2)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Deep Feed Forward Networks (FFN), also known as Multi Layer Perceptron (MLP)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5AE3C261-670C-B262-4902-C60DCED7A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1897" y="1905000"/>
            <a:ext cx="5814103" cy="377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EA8F9DA-9ED3-736C-4C43-95BEB63F595B}"/>
              </a:ext>
            </a:extLst>
          </p:cNvPr>
          <p:cNvSpPr/>
          <p:nvPr/>
        </p:nvSpPr>
        <p:spPr>
          <a:xfrm>
            <a:off x="4704497" y="2189970"/>
            <a:ext cx="2774476" cy="1413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4572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One input layer	</a:t>
            </a:r>
            <a:endParaRPr lang="en-US" sz="1200" b="1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4572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Two hidden layers (H1 and H2)</a:t>
            </a:r>
            <a:endParaRPr lang="en-US" sz="1200" b="1" dirty="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4572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One output layer</a:t>
            </a:r>
            <a:endParaRPr lang="en-US" sz="1200" b="1" dirty="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CB2E037-1971-343D-8ED7-40CDE4E5D45C}"/>
              </a:ext>
            </a:extLst>
          </p:cNvPr>
          <p:cNvSpPr txBox="1"/>
          <p:nvPr/>
        </p:nvSpPr>
        <p:spPr>
          <a:xfrm>
            <a:off x="5094027" y="3794125"/>
            <a:ext cx="6093724" cy="13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Attributes from a credit card transaction were fed to the input layer and processed by the hidden layers, resulting in a unique output containing a fraud score, where values higher than a threshold were translated as fraudulent transactions.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F2BB396-1EFA-775F-5399-A3441E6CD986}"/>
              </a:ext>
            </a:extLst>
          </p:cNvPr>
          <p:cNvSpPr txBox="1"/>
          <p:nvPr/>
        </p:nvSpPr>
        <p:spPr>
          <a:xfrm>
            <a:off x="6091735" y="5163002"/>
            <a:ext cx="6093724" cy="13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The Rectified Linear Activation Function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ReLU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) [45], presented in Equation (1), was used as an activation function for the hidden layers. The sigmoid function, presented in Equation (2), was used on the output neuron.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E9F2AE8-B992-8CDC-B9D2-19789FC9A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946" y="5999470"/>
            <a:ext cx="33528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2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9CE9F6-A111-2158-38E6-7AB1BB0B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805191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VCCA Algorithm : Clustering for Categorical Attributes (VCCA)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Supervised algorithm designed for decision problems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Consists of two steps: transformation and supervised discretization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Recommended to use only a portion of the dataset to generate the conversion table, to avoid overfitting.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The end result of the algorithm is a conversion table that associates values with groups.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E73345A-CBF4-7BF3-FF1D-5C96F81AB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76477" y="2638567"/>
            <a:ext cx="6130436" cy="377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314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2E2092-B998-BA8B-BC84-9C2FE244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F-1 Metrics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Requirement for a fraud-detection system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Identify most of the fraudulent transactions,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Generate as few false alerts as possible.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FD00D159-C14B-BF6C-3B2C-6D4ED8B7F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19" y="2443180"/>
            <a:ext cx="11347145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first requirement could be measured through the Recall, also known as True Positive Rate (TPR) metric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second one could be measured by the Precision metric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third metric, F-1, which is the harmonic mean of Recall and Precision.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Picture 13">
            <a:extLst>
              <a:ext uri="{FF2B5EF4-FFF2-40B4-BE49-F238E27FC236}">
                <a16:creationId xmlns:a16="http://schemas.microsoft.com/office/drawing/2014/main" xmlns="" id="{E4D89D2E-3D2C-0972-D430-02F17660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66" y="3798623"/>
            <a:ext cx="441007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9621CAF-19DD-BB7C-C308-A21F0A265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47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36481895-B923-D07B-A1EC-E5DF97D82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26511" y="5162028"/>
            <a:ext cx="59817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5525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69BCB6-8215-9C94-1B75-D96DA07C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Set description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Data Set 1: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F77137E-3D76-F853-078C-0C5C328C3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83764" y="1488004"/>
            <a:ext cx="5387701" cy="50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992FA76-83E9-4300-BD44-A81E4385C93C}"/>
              </a:ext>
            </a:extLst>
          </p:cNvPr>
          <p:cNvSpPr/>
          <p:nvPr/>
        </p:nvSpPr>
        <p:spPr>
          <a:xfrm>
            <a:off x="7697337" y="2241550"/>
            <a:ext cx="3652825" cy="25624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URWPalladioL-Roma"/>
                <a:ea typeface="Calibri" panose="020F0502020204030204" pitchFamily="34" charset="0"/>
                <a:cs typeface="Vrinda" panose="020B0502040204020203" pitchFamily="34" charset="0"/>
              </a:rPr>
              <a:t>Data date duration :  December 2013 to April 2014.</a:t>
            </a:r>
            <a:endParaRPr lang="en-US" dirty="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URWPalladioL-Roma"/>
                <a:ea typeface="Calibri" panose="020F0502020204030204" pitchFamily="34" charset="0"/>
                <a:cs typeface="Vrinda" panose="020B0502040204020203" pitchFamily="34" charset="0"/>
              </a:rPr>
              <a:t>Total Records:        11829</a:t>
            </a:r>
            <a:endParaRPr lang="en-US" dirty="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URWPalladioL-Roma"/>
                <a:ea typeface="Calibri" panose="020F0502020204030204" pitchFamily="34" charset="0"/>
                <a:cs typeface="Vrinda" panose="020B0502040204020203" pitchFamily="34" charset="0"/>
              </a:rPr>
              <a:t>Number of  fraudulent : 40 </a:t>
            </a:r>
            <a:endParaRPr lang="en-US" dirty="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URWPalladioL-Roma"/>
                <a:ea typeface="Calibri" panose="020F0502020204030204" pitchFamily="34" charset="0"/>
                <a:cs typeface="Vrinda" panose="020B0502040204020203" pitchFamily="34" charset="0"/>
              </a:rPr>
              <a:t>Percentage of fraudulent :  0.34%.</a:t>
            </a:r>
            <a:endParaRPr lang="en-US" dirty="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91970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0E5A6-97DB-30D2-479B-6B2DBA4E6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Set description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Data Set 2: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/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AD633E22-01B7-942B-DB06-50F4BDB55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61100" y="1789043"/>
            <a:ext cx="4893926" cy="4809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7C9B976-A37A-0917-FB2B-386C0A380D7B}"/>
              </a:ext>
            </a:extLst>
          </p:cNvPr>
          <p:cNvSpPr/>
          <p:nvPr/>
        </p:nvSpPr>
        <p:spPr>
          <a:xfrm>
            <a:off x="6586537" y="2268626"/>
            <a:ext cx="3630890" cy="28069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URWPalladioL-Roma"/>
                <a:ea typeface="Calibri" panose="020F0502020204030204" pitchFamily="34" charset="0"/>
                <a:cs typeface="Vrinda" panose="020B0502040204020203" pitchFamily="34" charset="0"/>
              </a:rPr>
              <a:t>Data date duration :  December 2013 to April 2014.</a:t>
            </a:r>
            <a:endParaRPr lang="en-US" sz="1600" dirty="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URWPalladioL-Roma"/>
                <a:ea typeface="Calibri" panose="020F0502020204030204" pitchFamily="34" charset="0"/>
                <a:cs typeface="Vrinda" panose="020B0502040204020203" pitchFamily="34" charset="0"/>
              </a:rPr>
              <a:t>Total Records:        27569</a:t>
            </a:r>
            <a:endParaRPr lang="en-US" sz="1600" dirty="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URWPalladioL-Roma"/>
                <a:ea typeface="Calibri" panose="020F0502020204030204" pitchFamily="34" charset="0"/>
                <a:cs typeface="Vrinda" panose="020B0502040204020203" pitchFamily="34" charset="0"/>
              </a:rPr>
              <a:t>Number of  fraudulent : 51 </a:t>
            </a:r>
            <a:endParaRPr lang="en-US" sz="1600" dirty="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URWPalladioL-Roma"/>
                <a:ea typeface="Calibri" panose="020F0502020204030204" pitchFamily="34" charset="0"/>
                <a:cs typeface="Vrinda" panose="020B0502040204020203" pitchFamily="34" charset="0"/>
              </a:rPr>
              <a:t>Percentage of fraudulent :  0.18%.</a:t>
            </a:r>
            <a:endParaRPr lang="en-US" sz="1600" dirty="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77741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56BE13-3864-69A0-2D9C-4409E5C5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Set description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Data Set 3: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C5273F0-8C68-6495-CE6F-427452BEC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712" y="1669773"/>
            <a:ext cx="4870583" cy="4589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FE11E9B-7523-7691-2D21-33884B99AADB}"/>
              </a:ext>
            </a:extLst>
          </p:cNvPr>
          <p:cNvSpPr/>
          <p:nvPr/>
        </p:nvSpPr>
        <p:spPr>
          <a:xfrm>
            <a:off x="7048768" y="2500312"/>
            <a:ext cx="3460206" cy="22042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URWPalladioL-Roma"/>
                <a:ea typeface="Calibri" panose="020F0502020204030204" pitchFamily="34" charset="0"/>
                <a:cs typeface="Vrinda" panose="020B0502040204020203" pitchFamily="34" charset="0"/>
              </a:rPr>
              <a:t>Data date duration :  June 2020 to December 2020</a:t>
            </a:r>
            <a:endParaRPr lang="en-US" sz="1600" dirty="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URWPalladioL-Roma"/>
                <a:ea typeface="Calibri" panose="020F0502020204030204" pitchFamily="34" charset="0"/>
                <a:cs typeface="Vrinda" panose="020B0502040204020203" pitchFamily="34" charset="0"/>
              </a:rPr>
              <a:t>Total Records:        555,719</a:t>
            </a:r>
            <a:endParaRPr lang="en-US" sz="1600" dirty="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URWPalladioL-Roma"/>
                <a:ea typeface="Calibri" panose="020F0502020204030204" pitchFamily="34" charset="0"/>
                <a:cs typeface="Vrinda" panose="020B0502040204020203" pitchFamily="34" charset="0"/>
              </a:rPr>
              <a:t>Number of  fraudulent : 2145</a:t>
            </a:r>
            <a:endParaRPr lang="en-US" sz="1600" dirty="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URWPalladioL-Roma"/>
                <a:ea typeface="Calibri" panose="020F0502020204030204" pitchFamily="34" charset="0"/>
                <a:cs typeface="Vrinda" panose="020B0502040204020203" pitchFamily="34" charset="0"/>
              </a:rPr>
              <a:t>Percentage of fraudulent :  0.9%,</a:t>
            </a:r>
            <a:endParaRPr lang="en-US" sz="1600" dirty="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6849349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106</TotalTime>
  <Words>514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Century Gothic</vt:lpstr>
      <vt:lpstr>Times New Roman</vt:lpstr>
      <vt:lpstr>URWPalladioL-Roma</vt:lpstr>
      <vt:lpstr>Vrinda</vt:lpstr>
      <vt:lpstr>Wingdings</vt:lpstr>
      <vt:lpstr>Wingdings 3</vt:lpstr>
      <vt:lpstr>Wisp</vt:lpstr>
      <vt:lpstr>Presentation on Article   High-Cardinality Categorical Attributes and Credit Card Fraud Detection  Published: 15 October 2022 </vt:lpstr>
      <vt:lpstr>Article Overview: </vt:lpstr>
      <vt:lpstr>General Discussion</vt:lpstr>
      <vt:lpstr>Materials and Methods 1)Value Clustering for Categorical Attributes (VCCA) Algorithm 2) Deep Feed Forward Networks (FFN), also known as Multi Layer Perceptron (MLP)  </vt:lpstr>
      <vt:lpstr>VCCA Algorithm : Clustering for Categorical Attributes (VCCA)   Supervised algorithm designed for decision problems Consists of two steps: transformation and supervised discretization Recommended to use only a portion of the dataset to generate the conversion table, to avoid overfitting. The end result of the algorithm is a conversion table that associates values with groups. </vt:lpstr>
      <vt:lpstr>F-1 Metrics  Requirement for a fraud-detection system Identify most of the fraudulent transactions,  Generate as few false alerts as possible. </vt:lpstr>
      <vt:lpstr>Data Set description  Data Set 1: </vt:lpstr>
      <vt:lpstr>Data Set description  Data Set 2: </vt:lpstr>
      <vt:lpstr>Data Set description  Data Set 3:</vt:lpstr>
      <vt:lpstr>Data Set Sample Attributes: </vt:lpstr>
      <vt:lpstr>Experiments </vt:lpstr>
      <vt:lpstr>Summary  </vt:lpstr>
      <vt:lpstr>Results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Article   High-Cardinality Categorical Attributes and Credit Card Fraud Detection  Published: 15 October 2022 </dc:title>
  <dc:creator>MORAD</dc:creator>
  <cp:lastModifiedBy>Microsoft account</cp:lastModifiedBy>
  <cp:revision>18</cp:revision>
  <dcterms:created xsi:type="dcterms:W3CDTF">2023-10-16T15:46:48Z</dcterms:created>
  <dcterms:modified xsi:type="dcterms:W3CDTF">2023-11-02T13:24:51Z</dcterms:modified>
</cp:coreProperties>
</file>