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5" r:id="rId1"/>
    <p:sldMasterId id="2147483691" r:id="rId2"/>
    <p:sldMasterId id="2147483972" r:id="rId3"/>
    <p:sldMasterId id="2147483985" r:id="rId4"/>
  </p:sldMasterIdLst>
  <p:notesMasterIdLst>
    <p:notesMasterId r:id="rId49"/>
  </p:notesMasterIdLst>
  <p:handoutMasterIdLst>
    <p:handoutMasterId r:id="rId50"/>
  </p:handoutMasterIdLst>
  <p:sldIdLst>
    <p:sldId id="304" r:id="rId5"/>
    <p:sldId id="305" r:id="rId6"/>
    <p:sldId id="307" r:id="rId7"/>
    <p:sldId id="306" r:id="rId8"/>
    <p:sldId id="308" r:id="rId9"/>
    <p:sldId id="309" r:id="rId10"/>
    <p:sldId id="310" r:id="rId11"/>
    <p:sldId id="312" r:id="rId12"/>
    <p:sldId id="313" r:id="rId13"/>
    <p:sldId id="314" r:id="rId14"/>
    <p:sldId id="311" r:id="rId15"/>
    <p:sldId id="316" r:id="rId16"/>
    <p:sldId id="317" r:id="rId17"/>
    <p:sldId id="318" r:id="rId18"/>
    <p:sldId id="319" r:id="rId19"/>
    <p:sldId id="320" r:id="rId20"/>
    <p:sldId id="321" r:id="rId21"/>
    <p:sldId id="315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22" r:id="rId42"/>
    <p:sldId id="336" r:id="rId43"/>
    <p:sldId id="338" r:id="rId44"/>
    <p:sldId id="335" r:id="rId45"/>
    <p:sldId id="298" r:id="rId46"/>
    <p:sldId id="299" r:id="rId47"/>
    <p:sldId id="275" r:id="rId48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clrMru>
    <a:srgbClr val="B7B7B7"/>
    <a:srgbClr val="0000FF"/>
    <a:srgbClr val="E8E8E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925"/>
    </p:cViewPr>
  </p:sorterViewPr>
  <p:notesViewPr>
    <p:cSldViewPr>
      <p:cViewPr varScale="1">
        <p:scale>
          <a:sx n="107" d="100"/>
          <a:sy n="107" d="100"/>
        </p:scale>
        <p:origin x="-824" y="-11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94A773E8-B187-4917-B560-D92FBB14F0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BD21668-2B3A-445C-8232-4D71D52FDA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xmlns="" id="{98D9F1E7-04D9-43AC-92F9-3BC93C2565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7851DE8E-BB5F-459E-A163-CA188AB24F2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 smtClean="0"/>
            </a:lvl1pPr>
          </a:lstStyle>
          <a:p>
            <a:pPr>
              <a:defRPr/>
            </a:pPr>
            <a:fld id="{37BD11CC-D830-44E6-A22D-ED4825488C4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135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5156885E-F7A8-4024-B0AC-6F4DFFD1AD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E4AA8ED1-4BA7-4459-9CB2-5DD5AD15AF9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68441FE1-B800-492C-ACFC-92A936F98F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7650F06E-6501-45AA-8BB5-34C80EDE98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CCADD467-D4D1-4A37-AEBA-22006A097D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 smtClean="0"/>
            </a:lvl1pPr>
          </a:lstStyle>
          <a:p>
            <a:pPr>
              <a:defRPr/>
            </a:pPr>
            <a:fld id="{5F9D6302-AC05-42B7-B24E-17C7DAE3AD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7767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https://www.youtube.com/watch?v=t_QMZq_09pA&amp;list=PPSV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7713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09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1131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732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304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876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448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020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4CA204-A531-408C-9400-E8B7E06FED59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8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2418A59-BFB7-45A3-9606-C27728A69CBB}" type="slidenum">
              <a:rPr lang="en-GB" altLang="en-US" sz="1300"/>
              <a:pPr>
                <a:spcBef>
                  <a:spcPct val="0"/>
                </a:spcBef>
              </a:pPr>
              <a:t>42</a:t>
            </a:fld>
            <a:endParaRPr lang="en-GB" altLang="en-US" sz="13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xmlns="" id="{ABE9E655-DAE4-4447-AFF7-C0415B5BB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2</a:t>
            </a:r>
            <a:r>
              <a:rPr lang="en-US" baseline="30000" dirty="0">
                <a:cs typeface="+mn-cs"/>
              </a:rPr>
              <a:t>-x </a:t>
            </a:r>
            <a:r>
              <a:rPr lang="en-US" dirty="0">
                <a:cs typeface="+mn-cs"/>
              </a:rPr>
              <a:t>= 1/2</a:t>
            </a:r>
            <a:r>
              <a:rPr lang="en-US" baseline="30000" dirty="0">
                <a:cs typeface="+mn-cs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042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2FBA79-E05B-4019-BCF2-3617A2E9E161}" type="slidenum">
              <a:rPr lang="en-GB" altLang="en-US" sz="1300"/>
              <a:pPr>
                <a:spcBef>
                  <a:spcPct val="0"/>
                </a:spcBef>
              </a:pPr>
              <a:t>43</a:t>
            </a:fld>
            <a:endParaRPr lang="en-GB" altLang="en-US" sz="13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>
            <a:extLst>
              <a:ext uri="{FF2B5EF4-FFF2-40B4-BE49-F238E27FC236}">
                <a16:creationId xmlns:a16="http://schemas.microsoft.com/office/drawing/2014/main" xmlns="" id="{D994890A-6144-439B-99D9-B6BB511F2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cs typeface="+mn-cs"/>
              </a:rPr>
              <a:t>Caso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limite</a:t>
            </a:r>
            <a:r>
              <a:rPr lang="en-US" dirty="0">
                <a:cs typeface="+mn-cs"/>
              </a:rPr>
              <a:t> |S1|=0 |S2|=n</a:t>
            </a:r>
          </a:p>
          <a:p>
            <a:pPr eaLnBrk="1" hangingPunct="1">
              <a:defRPr/>
            </a:pPr>
            <a:r>
              <a:rPr lang="en-US" dirty="0" err="1">
                <a:cs typeface="+mn-cs"/>
              </a:rPr>
              <a:t>SplitInformation</a:t>
            </a:r>
            <a:r>
              <a:rPr lang="en-US" dirty="0">
                <a:cs typeface="+mn-cs"/>
              </a:rPr>
              <a:t> = - [0/n * log 0/n + n/n * log n/n] = - 0 - 0 = 0</a:t>
            </a:r>
          </a:p>
          <a:p>
            <a:pPr eaLnBrk="1" hangingPunct="1">
              <a:defRPr/>
            </a:pPr>
            <a:r>
              <a:rPr lang="en-US" dirty="0" err="1">
                <a:cs typeface="+mn-cs"/>
              </a:rPr>
              <a:t>GainRatio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indefinito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03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A7B060-674C-476E-8147-FAC305850F77}" type="slidenum">
              <a:rPr lang="en-GB" altLang="en-US" sz="1300"/>
              <a:pPr>
                <a:spcBef>
                  <a:spcPct val="0"/>
                </a:spcBef>
              </a:pPr>
              <a:t>44</a:t>
            </a:fld>
            <a:endParaRPr lang="en-GB" altLang="en-US" sz="13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xmlns="" id="{904545B0-C5E0-4493-80ED-F034EE940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7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217003"/>
            <a:ext cx="7772400" cy="830997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1" cy="1752600"/>
          </a:xfrm>
        </p:spPr>
        <p:txBody>
          <a:bodyPr/>
          <a:lstStyle>
            <a:lvl1pPr marL="0" indent="0" algn="r">
              <a:buFont typeface="Wingdings" charset="0"/>
              <a:buNone/>
              <a:defRPr sz="2000">
                <a:solidFill>
                  <a:schemeClr val="folHlink"/>
                </a:solidFill>
                <a:latin typeface="Gill Sans MT" charset="0"/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0932987"/>
      </p:ext>
    </p:extLst>
  </p:cSld>
  <p:clrMapOvr>
    <a:masterClrMapping/>
  </p:clrMapOvr>
  <p:transition spd="med">
    <p:randomBar dir="vert"/>
    <p:sndAc>
      <p:stSnd>
        <p:snd r:embed="rId1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7840C8D-4275-4218-A7A3-70CAFE05F2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75DA74-9514-43F6-B6B0-EDBC529490B0}" type="datetime1">
              <a:rPr lang="en-US" altLang="en-US"/>
              <a:pPr>
                <a:defRPr/>
              </a:pPr>
              <a:t>11/11/2023</a:t>
            </a:fld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C97900C-F79D-40B4-9296-CA8769F960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Maria Simi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314F45E-5E81-4B7C-9E28-B3D62453F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6465B6-B3AC-4A39-9E98-DB632A0696E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5016158"/>
      </p:ext>
    </p:extLst>
  </p:cSld>
  <p:clrMapOvr>
    <a:masterClrMapping/>
  </p:clrMapOvr>
  <p:transition spd="med">
    <p:randomBar dir="vert"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660401"/>
            <a:ext cx="1661993" cy="5395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1" y="660401"/>
            <a:ext cx="6326188" cy="5395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9ADE849-B04B-45E0-841A-FD6DAC8108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634E7A-8DB7-4EA7-BAC6-4EBAA6EE85D0}" type="datetime1">
              <a:rPr lang="en-US" altLang="en-US"/>
              <a:pPr>
                <a:defRPr/>
              </a:pPr>
              <a:t>11/11/2023</a:t>
            </a:fld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E0C6188-5358-44F4-AD94-4BA63E7395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Maria Simi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E7EE03E9-3EC6-484B-8912-8A955BA3BF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0FA977-969B-490D-8FA6-5E645789A24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7612515"/>
      </p:ext>
    </p:extLst>
  </p:cSld>
  <p:clrMapOvr>
    <a:masterClrMapping/>
  </p:clrMapOvr>
  <p:transition spd="med">
    <p:randomBar dir="vert"/>
    <p:sndAc>
      <p:stSnd>
        <p:snd r:embed="rId1" name="camera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1" y="653317"/>
            <a:ext cx="8637588" cy="8309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8613" y="1941513"/>
            <a:ext cx="8208963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E66915B-7B01-47AD-920D-49355C359A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AC7BE5-53A2-4183-88A3-852CA51B48A0}" type="datetime1">
              <a:rPr lang="en-US" altLang="en-US"/>
              <a:pPr>
                <a:defRPr/>
              </a:pPr>
              <a:t>11/11/2023</a:t>
            </a:fld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9E41D1A-9AD8-4659-B99F-CF4BEF331E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Maria Simi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6D01B25-6AB0-4712-A47D-D7DA17AA0C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ADCB6D-F732-458C-9165-FB3A9980BC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13082246"/>
      </p:ext>
    </p:extLst>
  </p:cSld>
  <p:clrMapOvr>
    <a:masterClrMapping/>
  </p:clrMapOvr>
  <p:transition spd="med">
    <p:randomBar dir="vert"/>
    <p:sndAc>
      <p:stSnd>
        <p:snd r:embed="rId1" name="camera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D40586-78B3-47BC-9A6C-A9D306EC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5A0EC-C86C-4490-B187-803FFA98495D}" type="datetime1">
              <a:rPr lang="en-US" altLang="en-US"/>
              <a:pPr>
                <a:defRPr/>
              </a:pPr>
              <a:t>11/11/2023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514434-0C23-4187-A26E-87E347B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 Simi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C13BE8-9BB6-4505-85FB-9A2998E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567A6-92D0-4995-933F-987BE10BC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27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D40586-78B3-47BC-9A6C-A9D306EC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3B53B-3994-4B5F-AE16-F1C61B2FF0DC}" type="datetime1">
              <a:rPr lang="en-US" altLang="en-US"/>
              <a:pPr>
                <a:defRPr/>
              </a:pPr>
              <a:t>11/11/2023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514434-0C23-4187-A26E-87E347B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 Simi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C13BE8-9BB6-4505-85FB-9A2998E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DA31-6FDA-4CEF-AAF4-D5DC0021F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75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D40586-78B3-47BC-9A6C-A9D306EC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13C6A-D013-4C32-BEAD-0E020AAADF34}" type="datetime1">
              <a:rPr lang="en-US" altLang="en-US"/>
              <a:pPr>
                <a:defRPr/>
              </a:pPr>
              <a:t>11/11/2023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514434-0C23-4187-A26E-87E347B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 Simi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C13BE8-9BB6-4505-85FB-9A2998E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5FA12-7571-4918-AE64-763F72E33C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650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05D40586-78B3-47BC-9A6C-A9D306EC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E9A7D-B773-4260-B122-BDFF50827F8B}" type="datetime1">
              <a:rPr lang="en-US" altLang="en-US"/>
              <a:pPr>
                <a:defRPr/>
              </a:pPr>
              <a:t>11/11/2023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514434-0C23-4187-A26E-87E347B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 Simi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EC13BE8-9BB6-4505-85FB-9A2998E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8D3D4-E9B1-404C-B034-8C28E1AE28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553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5D40586-78B3-47BC-9A6C-A9D306EC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B6577-F3D1-4B97-9A70-B93152CC6C52}" type="datetime1">
              <a:rPr lang="en-US" altLang="en-US"/>
              <a:pPr>
                <a:defRPr/>
              </a:pPr>
              <a:t>11/11/2023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4D514434-0C23-4187-A26E-87E347B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 Simi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AEC13BE8-9BB6-4505-85FB-9A2998E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E2FC3-F2F8-4B4F-B348-F6DA1FC1AA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09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05D40586-78B3-47BC-9A6C-A9D306EC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50479-7944-4026-9066-C14F98AE98D1}" type="datetime1">
              <a:rPr lang="en-US" altLang="en-US"/>
              <a:pPr>
                <a:defRPr/>
              </a:pPr>
              <a:t>11/11/2023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4D514434-0C23-4187-A26E-87E347B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 Simi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EC13BE8-9BB6-4505-85FB-9A2998E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2D68B-B6F9-4AAA-BC6C-DCE15FAD5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651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05D40586-78B3-47BC-9A6C-A9D306EC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EC19E-AC09-4456-A2E1-EAE01C59C59C}" type="datetime1">
              <a:rPr lang="en-US" altLang="en-US"/>
              <a:pPr>
                <a:defRPr/>
              </a:pPr>
              <a:t>11/11/2023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4D514434-0C23-4187-A26E-87E347B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 Simi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AEC13BE8-9BB6-4505-85FB-9A2998E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8D437-6B38-4DB2-9A60-01963A121B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10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EE0E6D3-494E-4B96-8792-CB9159B6C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774796-108F-4ADA-AD21-52689FB4A7AC}" type="datetime1">
              <a:rPr lang="en-US" altLang="en-US"/>
              <a:pPr>
                <a:defRPr/>
              </a:pPr>
              <a:t>11/11/2023</a:t>
            </a:fld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2952048-59F8-4673-A11A-6AF5E265CB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Maria Simi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D4F09D2-F5EA-413E-BBE2-310F15259C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CBDC19-6194-4942-996D-D8FC45D6FA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9569794"/>
      </p:ext>
    </p:extLst>
  </p:cSld>
  <p:clrMapOvr>
    <a:masterClrMapping/>
  </p:clrMapOvr>
  <p:transition spd="med">
    <p:randomBar dir="vert"/>
    <p:sndAc>
      <p:stSnd>
        <p:snd r:embed="rId1" name="camera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05D40586-78B3-47BC-9A6C-A9D306EC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C532F-B789-4E1A-ACC6-842467DC49FF}" type="datetime1">
              <a:rPr lang="en-US" altLang="en-US"/>
              <a:pPr>
                <a:defRPr/>
              </a:pPr>
              <a:t>11/11/2023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514434-0C23-4187-A26E-87E347B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 Simi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EC13BE8-9BB6-4505-85FB-9A2998E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CEFD1-0155-4E50-80DE-9A03D4A55E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854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05D40586-78B3-47BC-9A6C-A9D306EC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340D-FB7D-4AC3-AA52-0069FFC51C05}" type="datetime1">
              <a:rPr lang="en-US" altLang="en-US"/>
              <a:pPr>
                <a:defRPr/>
              </a:pPr>
              <a:t>11/11/2023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514434-0C23-4187-A26E-87E347B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 Simi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EC13BE8-9BB6-4505-85FB-9A2998E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62B4-89C7-44B5-8F96-F439EFC1D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181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D40586-78B3-47BC-9A6C-A9D306EC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BBB88-0515-42E5-AA95-4E5D49510638}" type="datetime1">
              <a:rPr lang="en-US" altLang="en-US"/>
              <a:pPr>
                <a:defRPr/>
              </a:pPr>
              <a:t>11/11/2023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514434-0C23-4187-A26E-87E347B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 Simi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C13BE8-9BB6-4505-85FB-9A2998E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60D1E-ECB6-4211-94B9-A4D016FC24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46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D40586-78B3-47BC-9A6C-A9D306EC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0F785-16D9-4B7A-9438-32B3B4F95922}" type="datetime1">
              <a:rPr lang="en-US" altLang="en-US"/>
              <a:pPr>
                <a:defRPr/>
              </a:pPr>
              <a:t>11/11/2023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514434-0C23-4187-A26E-87E347B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 Simi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C13BE8-9BB6-4505-85FB-9A2998E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2BAF-85D4-4C47-A0E4-9E946465B1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116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871F559-D9C6-4B3A-B351-113FBE6BFBD1}" type="slidenum">
              <a:rPr lang="ja-JP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2828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B838B-754D-43C4-BDFC-553C0324970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797942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67DFC-8CBA-41AC-B1D6-25217D44B472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6674620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E3509-6C8F-41E2-92BF-B8D03BFFE326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756767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7871-3003-4012-96E5-9F2B3ABD6EF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4708849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F9C38-C52B-4836-9BB7-4D780C16CA97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17261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234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952D428-80DC-48B0-BCB2-64C8D49218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124068-D84B-4DA5-8A67-9901999EEA4C}" type="datetime1">
              <a:rPr lang="en-US" altLang="en-US"/>
              <a:pPr>
                <a:defRPr/>
              </a:pPr>
              <a:t>11/11/2023</a:t>
            </a:fld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B79377B-CE34-4B7D-B188-7FBAEAEC7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Maria Simi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A39D5D0-D68C-4795-9DA7-3DBAE81E97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F3F728-224A-4DC4-8949-CEB8597DFB1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497569"/>
      </p:ext>
    </p:extLst>
  </p:cSld>
  <p:clrMapOvr>
    <a:masterClrMapping/>
  </p:clrMapOvr>
  <p:transition spd="med">
    <p:randomBar dir="vert"/>
    <p:sndAc>
      <p:stSnd>
        <p:snd r:embed="rId1" name="camera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B3551-3A1F-471F-996E-9CC552E82DEC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206902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4572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6184-E626-465D-AAF1-43BFBFA6863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295170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AA4C-E4A8-4566-8740-7BB5AB635D6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67368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46856-CFC3-408C-B401-EEE7B7928CE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2210766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400050"/>
            <a:ext cx="1951038" cy="5732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400050"/>
            <a:ext cx="5700712" cy="5732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4572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DD820-72C3-4735-B0F3-D7CE0E05F2E0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820939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400050"/>
            <a:ext cx="7793037" cy="808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77A82-D1A5-40CD-A6F8-B1288E4632F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557629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871F559-D9C6-4B3A-B351-113FBE6BFBD1}" type="slidenum">
              <a:rPr lang="ja-JP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3345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B838B-754D-43C4-BDFC-553C0324970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7403702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67DFC-8CBA-41AC-B1D6-25217D44B472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873402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E3509-6C8F-41E2-92BF-B8D03BFFE326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86836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4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1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E5DC89-F2A7-4E7E-A08E-AA478BE29D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722333-B8F4-417F-BFC5-E6B359D37E54}" type="datetime1">
              <a:rPr lang="en-US" altLang="en-US"/>
              <a:pPr>
                <a:defRPr/>
              </a:pPr>
              <a:t>11/11/2023</a:t>
            </a:fld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334DBE-6E27-406B-A909-E4C84F799C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Maria Simi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F37C46-7316-4730-B289-9A54D902B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A3078E-BBA3-44A9-8792-1B45EC99CB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4748483"/>
      </p:ext>
    </p:extLst>
  </p:cSld>
  <p:clrMapOvr>
    <a:masterClrMapping/>
  </p:clrMapOvr>
  <p:transition spd="med">
    <p:randomBar dir="vert"/>
    <p:sndAc>
      <p:stSnd>
        <p:snd r:embed="rId1" name="camera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7871-3003-4012-96E5-9F2B3ABD6EF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9458289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F9C38-C52B-4836-9BB7-4D780C16CA97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5357213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B3551-3A1F-471F-996E-9CC552E82DEC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8137838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4572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6184-E626-465D-AAF1-43BFBFA6863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101771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AA4C-E4A8-4566-8740-7BB5AB635D6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344538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46856-CFC3-408C-B401-EEE7B7928CE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802883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400050"/>
            <a:ext cx="1951038" cy="5732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400050"/>
            <a:ext cx="5700712" cy="5732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4572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DD820-72C3-4735-B0F3-D7CE0E05F2E0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2639759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400050"/>
            <a:ext cx="7793037" cy="808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77A82-D1A5-40CD-A6F8-B1288E4632F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080802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641"/>
            <a:ext cx="8229600" cy="83099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1DD0BEBE-6BCD-4A95-A3A1-C36D0489AB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D0BB75-7039-4369-93D8-8F37CEDD4F6C}" type="datetime1">
              <a:rPr lang="en-US" altLang="en-US"/>
              <a:pPr>
                <a:defRPr/>
              </a:pPr>
              <a:t>11/11/2023</a:t>
            </a:fld>
            <a:endParaRPr lang="en-GB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93D4322-2520-45B7-A640-BCE900B458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Maria Simi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F29E2EEF-E60A-43D2-9F22-6ED3617644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DEDAC7-3D67-4CA4-BE1B-FAD7A53416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22044052"/>
      </p:ext>
    </p:extLst>
  </p:cSld>
  <p:clrMapOvr>
    <a:masterClrMapping/>
  </p:clrMapOvr>
  <p:transition spd="med">
    <p:randomBar dir="vert"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14CA084-C48C-4979-AF75-927CBC8A5B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F0897-BEBF-4B7B-98F0-608EFCA545E3}" type="datetime1">
              <a:rPr lang="en-US" altLang="en-US"/>
              <a:pPr>
                <a:defRPr/>
              </a:pPr>
              <a:t>11/11/2023</a:t>
            </a:fld>
            <a:endParaRPr lang="en-GB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3745C1C8-4E66-4209-9317-423463A72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Maria Simi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6474AA66-FC57-425E-8543-908B5CB67F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7CB8A3-1384-459E-8C74-4143BDE79C6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2729320"/>
      </p:ext>
    </p:extLst>
  </p:cSld>
  <p:clrMapOvr>
    <a:masterClrMapping/>
  </p:clrMapOvr>
  <p:transition spd="med">
    <p:randomBar dir="vert"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FD639902-14F9-44D0-9D04-D8870C41E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2274EB-22E6-4CD3-9B4C-B7222D5E5E0F}" type="datetime1">
              <a:rPr lang="en-US" altLang="en-US"/>
              <a:pPr>
                <a:defRPr/>
              </a:pPr>
              <a:t>11/11/2023</a:t>
            </a:fld>
            <a:endParaRPr lang="en-GB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9C947C3-76E9-4D23-8523-04FDD4346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Maria Simi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4E773BEC-F3C6-4BCA-8A11-1FA4FB9E9E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BB4974-F5C1-41D4-8C9A-37FD40144E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449957"/>
      </p:ext>
    </p:extLst>
  </p:cSld>
  <p:clrMapOvr>
    <a:masterClrMapping/>
  </p:clrMapOvr>
  <p:transition spd="med">
    <p:randomBar dir="vert"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7215"/>
            <a:ext cx="3008313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4E5849-021B-41C0-A16C-4AD0BE4A3C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6FCA0B-303F-4B32-9D36-4058C9136105}" type="datetime1">
              <a:rPr lang="en-US" altLang="en-US"/>
              <a:pPr>
                <a:defRPr/>
              </a:pPr>
              <a:t>11/11/2023</a:t>
            </a:fld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81E90C-9E03-4816-B051-80B3F5C8BD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Maria Simi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B06989-425F-4A66-A81F-28740E55E2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626A25-D8B2-4756-B67D-13A5457F42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2524412"/>
      </p:ext>
    </p:extLst>
  </p:cSld>
  <p:clrMapOvr>
    <a:masterClrMapping/>
  </p:clrMapOvr>
  <p:transition spd="med">
    <p:randomBar dir="vert"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67229"/>
            <a:ext cx="54864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9AAC91-E0AC-4C3E-8662-F7C6A338DA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5779AB-BECE-45E3-8934-15B1C38F2EF7}" type="datetime1">
              <a:rPr lang="en-US" altLang="en-US"/>
              <a:pPr>
                <a:defRPr/>
              </a:pPr>
              <a:t>11/11/2023</a:t>
            </a:fld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B06242-72F4-4CC7-A386-CD3AA01B08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Maria Simi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C2ECF4-D145-4D95-A2D8-65B5A2B670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CC63D-7958-49DB-914B-11C8693386C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71113757"/>
      </p:ext>
    </p:extLst>
  </p:cSld>
  <p:clrMapOvr>
    <a:masterClrMapping/>
  </p:clrMapOvr>
  <p:transition spd="med">
    <p:randomBar dir="vert"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654050"/>
            <a:ext cx="86375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34500" name="Rectangle 4">
            <a:extLst>
              <a:ext uri="{FF2B5EF4-FFF2-40B4-BE49-F238E27FC236}">
                <a16:creationId xmlns:a16="http://schemas.microsoft.com/office/drawing/2014/main" xmlns="" id="{D4D61CE4-EB78-4439-9587-F45B6BA3086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solidFill>
                  <a:schemeClr val="folHlink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11E72662-2ECC-4554-B892-A344152B42DF}" type="datetime1">
              <a:rPr lang="en-US" altLang="en-US"/>
              <a:pPr>
                <a:defRPr/>
              </a:pPr>
              <a:t>11/11/2023</a:t>
            </a:fld>
            <a:endParaRPr lang="en-GB" altLang="en-US"/>
          </a:p>
        </p:txBody>
      </p:sp>
      <p:sp>
        <p:nvSpPr>
          <p:cNvPr id="234501" name="Rectangle 5">
            <a:extLst>
              <a:ext uri="{FF2B5EF4-FFF2-40B4-BE49-F238E27FC236}">
                <a16:creationId xmlns:a16="http://schemas.microsoft.com/office/drawing/2014/main" xmlns="" id="{B75F3B78-3165-477B-BA17-D01AB9E0E7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i="1">
                <a:solidFill>
                  <a:schemeClr val="folHlink"/>
                </a:solidFill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Maria Simi</a:t>
            </a:r>
          </a:p>
        </p:txBody>
      </p:sp>
      <p:sp>
        <p:nvSpPr>
          <p:cNvPr id="234502" name="Rectangle 6">
            <a:extLst>
              <a:ext uri="{FF2B5EF4-FFF2-40B4-BE49-F238E27FC236}">
                <a16:creationId xmlns:a16="http://schemas.microsoft.com/office/drawing/2014/main" xmlns="" id="{AB9CC710-9F8F-4F3A-813A-D77CD609B2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 smtClean="0">
                <a:solidFill>
                  <a:schemeClr val="accent1"/>
                </a:solidFill>
                <a:latin typeface="Tw Cen MT Condensed" panose="020B0606020104020203" pitchFamily="34" charset="0"/>
              </a:defRPr>
            </a:lvl1pPr>
          </a:lstStyle>
          <a:p>
            <a:pPr>
              <a:defRPr/>
            </a:pPr>
            <a:fld id="{A205B32A-C6B6-4457-B775-B4C435C7291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ransition spd="med">
    <p:randomBar dir="vert"/>
    <p:sndAc>
      <p:stSnd>
        <p:snd r:embed="rId14" name="camera.wav"/>
      </p:stSnd>
    </p:sndAc>
  </p:transition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/>
          <a:ea typeface="+mj-ea"/>
          <a:cs typeface="Arial Narrow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charset="0"/>
          <a:ea typeface="ＭＳ Ｐゴシック" charset="0"/>
          <a:cs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charset="0"/>
          <a:ea typeface="ＭＳ Ｐゴシック" charset="0"/>
          <a:cs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charset="0"/>
          <a:ea typeface="ＭＳ Ｐゴシック" charset="0"/>
          <a:cs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charset="0"/>
          <a:ea typeface="ＭＳ Ｐゴシック" charset="0"/>
          <a:cs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w Cen MT Condensed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w Cen MT Condensed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w Cen MT Condensed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w Cen MT Condensed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D40586-78B3-47BC-9A6C-A9D306EC1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30232BE-7541-46B6-AD55-FB73F4CE085A}" type="datetime1">
              <a:rPr lang="en-US" altLang="en-US"/>
              <a:pPr>
                <a:defRPr/>
              </a:pPr>
              <a:t>11/11/2023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514434-0C23-4187-A26E-87E347BDE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Maria Simi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C13BE8-9BB6-4505-85FB-9A2998EAD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A23BB85-9FB5-4941-854D-7E05D4251F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54610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ja-JP" altLang="en-US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546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ja-JP" altLang="en-US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96837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ja-JP" altLang="en-US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968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ja-JP" altLang="en-US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895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ja-JP" altLang="en-US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49053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ja-JP" altLang="en-US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2287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ja-JP" altLang="en-US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400050"/>
            <a:ext cx="7793037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09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 eaLnBrk="1" hangingPunct="1">
              <a:defRPr/>
            </a:pPr>
            <a:fld id="{075ECE34-7C74-4AD9-B1CA-DBB2A84FB8F1}" type="slidenum">
              <a:rPr lang="ja-JP" altLang="en-US"/>
              <a:pPr eaLnBrk="1" hangingPunct="1"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52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="1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 b="1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1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54610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ja-JP" altLang="en-US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546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ja-JP" altLang="en-US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96837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ja-JP" altLang="en-US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968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ja-JP" altLang="en-US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895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ja-JP" altLang="en-US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49053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ja-JP" altLang="en-US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2287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ja-JP" altLang="en-US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400050"/>
            <a:ext cx="7793037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09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 eaLnBrk="1" hangingPunct="1">
              <a:defRPr/>
            </a:pPr>
            <a:fld id="{075ECE34-7C74-4AD9-B1CA-DBB2A84FB8F1}" type="slidenum">
              <a:rPr lang="ja-JP" altLang="en-US"/>
              <a:pPr eaLnBrk="1" hangingPunct="1"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7893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="1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 b="1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1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ikato.ac.nz/ml/weka" TargetMode="External"/><Relationship Id="rId2" Type="http://schemas.openxmlformats.org/officeDocument/2006/relationships/hyperlink" Target="http://www.cse.unwe.edu.au/~quinlan" TargetMode="External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311" y="3603324"/>
            <a:ext cx="8458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 sz="2800" b="0" i="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Dr. Md. Aminul Haque Akhand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0" i="0" dirty="0">
                <a:solidFill>
                  <a:srgbClr val="0000FF"/>
                </a:solidFill>
                <a:latin typeface="Arial" panose="020B0604020202020204" pitchFamily="34" charset="0"/>
              </a:rPr>
              <a:t>Dept. of CSE, SUB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49355" y="2296658"/>
            <a:ext cx="7928113" cy="901995"/>
          </a:xfrm>
        </p:spPr>
        <p:txBody>
          <a:bodyPr/>
          <a:lstStyle/>
          <a:p>
            <a:pPr algn="ctr" eaLnBrk="1" hangingPunct="1"/>
            <a:r>
              <a:rPr lang="en-US" altLang="ja-JP" sz="3500" i="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/>
            </a:r>
            <a:br>
              <a:rPr lang="en-US" altLang="ja-JP" sz="3500" i="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ja-JP" sz="3500" i="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/>
            </a:r>
            <a:br>
              <a:rPr lang="en-US" altLang="ja-JP" sz="3500" i="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ja-JP" sz="3500" i="0" dirty="0">
                <a:solidFill>
                  <a:srgbClr val="7030A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Classification with Decision </a:t>
            </a:r>
            <a:r>
              <a:rPr lang="en-US" altLang="ja-JP" sz="3500" i="0" dirty="0" smtClean="0">
                <a:solidFill>
                  <a:srgbClr val="7030A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Trees</a:t>
            </a:r>
            <a:endParaRPr lang="en-US" altLang="ja-JP" sz="3500" b="0" i="0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422059D-FF08-47CE-B5FC-239A0AD6DDFC}"/>
              </a:ext>
            </a:extLst>
          </p:cNvPr>
          <p:cNvSpPr txBox="1"/>
          <p:nvPr/>
        </p:nvSpPr>
        <p:spPr>
          <a:xfrm>
            <a:off x="805069" y="1265581"/>
            <a:ext cx="7616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ja-JP" sz="280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MCSE 666:Pattern and Speech Recognition </a:t>
            </a:r>
            <a:endParaRPr lang="en-US" sz="2800" dirty="0">
              <a:solidFill>
                <a:srgbClr val="1C1C1C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92817" y="5373216"/>
            <a:ext cx="6441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Reference/Source Slides: 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Maria Simi </a:t>
            </a:r>
            <a:r>
              <a:rPr lang="en-US" alt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Michael Crawford</a:t>
            </a:r>
          </a:p>
        </p:txBody>
      </p:sp>
    </p:spTree>
    <p:extLst>
      <p:ext uri="{BB962C8B-B14F-4D97-AF65-F5344CB8AC3E}">
        <p14:creationId xmlns:p14="http://schemas.microsoft.com/office/powerpoint/2010/main" val="388776810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63" r="-37363"/>
          <a:stretch>
            <a:fillRect/>
          </a:stretch>
        </p:blipFill>
        <p:spPr bwMode="auto">
          <a:xfrm>
            <a:off x="-12700" y="1628775"/>
            <a:ext cx="9156699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579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Entropy in </a:t>
            </a:r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700808"/>
            <a:ext cx="8540749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sym typeface="Symbol" panose="05050102010706020507" pitchFamily="18" charset="2"/>
              </a:rPr>
              <a:t>Entropy measures the amount of information in a random variable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b="0" kern="0" dirty="0" smtClean="0">
                <a:solidFill>
                  <a:srgbClr val="0000FF"/>
                </a:solidFill>
                <a:latin typeface="Tw Cen MT"/>
                <a:ea typeface="ＭＳ Ｐゴシック"/>
              </a:rPr>
              <a:t>For </a:t>
            </a:r>
            <a:r>
              <a:rPr lang="en-US" altLang="en-US" b="0" kern="0" dirty="0">
                <a:solidFill>
                  <a:srgbClr val="0000FF"/>
                </a:solidFill>
                <a:latin typeface="Tw Cen MT"/>
                <a:ea typeface="ＭＳ Ｐゴシック"/>
              </a:rPr>
              <a:t>binary classification </a:t>
            </a:r>
            <a:r>
              <a:rPr lang="en-US" altLang="en-US" b="0" kern="0" dirty="0">
                <a:solidFill>
                  <a:srgbClr val="000000"/>
                </a:solidFill>
                <a:latin typeface="Tw Cen MT"/>
                <a:ea typeface="ＭＳ Ｐゴシック"/>
              </a:rPr>
              <a:t>[two-valued random variable]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	H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(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X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) =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/>
              </a:rPr>
              <a:t>–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p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</a:rPr>
              <a:t>+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log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</a:rPr>
              <a:t>2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p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</a:rPr>
              <a:t>+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/>
              </a:rPr>
              <a:t>–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p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/>
              </a:rPr>
              <a:t>–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log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</a:rPr>
              <a:t>2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p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/>
              </a:rPr>
              <a:t>–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		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X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= {+,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/>
              </a:rPr>
              <a:t>–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}</a:t>
            </a:r>
            <a:endParaRPr kumimoji="0" lang="en-US" altLang="en-US" sz="24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</a:rPr>
              <a:t>	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ＭＳ Ｐゴシック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altLang="en-US" b="0" kern="0" dirty="0" smtClean="0">
                <a:solidFill>
                  <a:srgbClr val="0000FF"/>
                </a:solidFill>
                <a:latin typeface="Tw Cen MT"/>
                <a:ea typeface="ＭＳ Ｐゴシック"/>
              </a:rPr>
              <a:t>For </a:t>
            </a:r>
            <a:r>
              <a:rPr lang="en-US" altLang="en-US" b="0" kern="0" dirty="0">
                <a:solidFill>
                  <a:srgbClr val="0000FF"/>
                </a:solidFill>
                <a:latin typeface="Tw Cen MT"/>
                <a:ea typeface="ＭＳ Ｐゴシック"/>
              </a:rPr>
              <a:t>classification in </a:t>
            </a:r>
            <a:r>
              <a:rPr lang="en-US" altLang="en-US" b="0" i="1" kern="0" dirty="0">
                <a:solidFill>
                  <a:srgbClr val="0000FF"/>
                </a:solidFill>
                <a:latin typeface="Tw Cen MT"/>
                <a:ea typeface="ＭＳ Ｐゴシック"/>
              </a:rPr>
              <a:t>c</a:t>
            </a:r>
            <a:r>
              <a:rPr lang="en-US" altLang="en-US" b="0" kern="0" dirty="0">
                <a:solidFill>
                  <a:srgbClr val="0000FF"/>
                </a:solidFill>
                <a:latin typeface="Tw Cen MT"/>
                <a:ea typeface="ＭＳ Ｐゴシック"/>
              </a:rPr>
              <a:t> classes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	                  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c	                            c 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ＭＳ Ｐゴシック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	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H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(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X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) =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/>
              </a:rPr>
              <a:t>–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 </a:t>
            </a: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sym typeface="Symbol" panose="05050102010706020507" pitchFamily="18" charset="2"/>
              </a:rPr>
              <a:t>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p</a:t>
            </a:r>
            <a:r>
              <a:rPr kumimoji="0" lang="en-US" altLang="en-US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i</a:t>
            </a:r>
            <a:r>
              <a:rPr kumimoji="0" lang="en-US" altLang="en-US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log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</a:rPr>
              <a:t>2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p</a:t>
            </a:r>
            <a:r>
              <a:rPr kumimoji="0" lang="en-US" altLang="en-US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i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=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 </a:t>
            </a: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sym typeface="Symbol" panose="05050102010706020507" pitchFamily="18" charset="2"/>
              </a:rPr>
              <a:t>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p</a:t>
            </a:r>
            <a:r>
              <a:rPr kumimoji="0" lang="en-US" altLang="en-US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i</a:t>
            </a:r>
            <a:r>
              <a:rPr kumimoji="0" lang="en-US" altLang="en-US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log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</a:rPr>
              <a:t>2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1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/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p</a:t>
            </a:r>
            <a:r>
              <a:rPr kumimoji="0" lang="en-US" altLang="en-US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i 	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X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= {</a:t>
            </a:r>
            <a:r>
              <a:rPr kumimoji="0" lang="en-US" alt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i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, …, c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}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ＭＳ Ｐゴシック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		          </a:t>
            </a:r>
            <a:r>
              <a:rPr kumimoji="0" lang="en-US" alt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=1	           </a:t>
            </a:r>
            <a:r>
              <a:rPr kumimoji="0" lang="en-US" alt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=1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	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ＭＳ Ｐゴシック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	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w Cen MT"/>
                <a:ea typeface="ＭＳ Ｐゴシック"/>
              </a:rPr>
              <a:t>Example: rolling a die with 8, equally probable, sides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		            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8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	H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(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X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) =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/>
              </a:rPr>
              <a:t>–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 </a:t>
            </a: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sym typeface="Symbol" panose="05050102010706020507" pitchFamily="18" charset="2"/>
              </a:rPr>
              <a:t>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1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/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8</a:t>
            </a:r>
            <a:r>
              <a:rPr kumimoji="0" lang="en-US" altLang="en-US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log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</a:rPr>
              <a:t>2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1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/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8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 =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/>
              </a:rPr>
              <a:t>–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 log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</a:rPr>
              <a:t>2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sym typeface="Symbol" panose="05050102010706020507" pitchFamily="18" charset="2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1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/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8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 = log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</a:rPr>
              <a:t>2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8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= 3</a:t>
            </a:r>
            <a:endParaRPr kumimoji="0" lang="en-US" alt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		        </a:t>
            </a:r>
            <a:r>
              <a:rPr kumimoji="0" lang="en-US" alt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1957356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793037" cy="808038"/>
          </a:xfrm>
        </p:spPr>
        <p:txBody>
          <a:bodyPr/>
          <a:lstStyle/>
          <a:p>
            <a:r>
              <a:rPr lang="en-US" dirty="0"/>
              <a:t>Entropy and </a:t>
            </a:r>
            <a:r>
              <a:rPr lang="en-US" dirty="0" smtClean="0"/>
              <a:t>Information 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32A629C-A8B6-4827-AD55-6DAD1FE5C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25" y="1484784"/>
            <a:ext cx="85105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Entropy specifies the number the average length (in bits) of the message needed to transmit the outcome of a random variable. This depends on the probability distribution.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Optimal length code assigns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  <a:sym typeface="Symbol" charset="0"/>
              </a:rPr>
              <a:t>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  <a:sym typeface="Symbol" charset="0"/>
              </a:rPr>
              <a:t>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  <a:sym typeface="Symbol" charset="0"/>
              </a:rPr>
              <a:t>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log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p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  <a:sym typeface="Symbol" charset="0"/>
              </a:rPr>
              <a:t></a:t>
            </a:r>
            <a:r>
              <a:rPr kumimoji="0" lang="en-US" sz="3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bits to messages with probability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p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.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Most probable messages get shorter codes.</a:t>
            </a: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ＭＳ Ｐゴシック"/>
              <a:cs typeface="Tw Cen MT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Example: 8-sided [unbalanced] die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	1	   2	3	4	5	6	7	8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	4/16	   4/16	2/16	2/16	1/16	1/16	1/16	1/16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	2 bits   2 bits  3 bits     	3 bits	4bits	4bits	4bits	4bits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	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 = (1/4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log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 4)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  <a:sym typeface="Symbol" charset="0"/>
              </a:rPr>
              <a:t>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2 + (1/8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log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 8)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  <a:sym typeface="Symbol" charset="0"/>
              </a:rPr>
              <a:t>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2 + (1/16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log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 16)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  <a:sym typeface="Symbol" charset="0"/>
              </a:rPr>
              <a:t>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 4 = 1+3/4+1 = 2,75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88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Gain </a:t>
            </a:r>
            <a:r>
              <a:rPr lang="en-US" dirty="0"/>
              <a:t>as </a:t>
            </a:r>
            <a:r>
              <a:rPr lang="en-US" dirty="0" smtClean="0"/>
              <a:t>Entropy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BADEBBB-9693-4377-A820-61AD854FA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552525"/>
            <a:ext cx="8208962" cy="435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Information gain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is the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expected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 reduction in entropy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caused by partitioning the examples on an attribute.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The higher the information gain the more effective the attribute in classifying training data.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4000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Expected reduction in entropy knowing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A 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   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	Gain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(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,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) =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Entropy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(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sym typeface="Symbol" charset="0"/>
              </a:rPr>
              <a:t>−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  <a:sym typeface="Symbol" charset="0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  <a:sym typeface="Symbol" charset="0"/>
              </a:rPr>
              <a:t>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  <a:sym typeface="Symbol" charset="0"/>
              </a:rPr>
              <a:t>         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Entropy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(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Sv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+mn-cs"/>
              <a:sym typeface="Symbo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  <a:sym typeface="Symbol" charset="0"/>
              </a:rPr>
              <a:t>				 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v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  <a:sym typeface="Symbol" charset="0"/>
              </a:rPr>
              <a:t>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Values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  	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	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Values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(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)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possible values for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	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Sv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subset of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for which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A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has value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v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/>
              <a:cs typeface="+mn-cs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572000" y="3573016"/>
            <a:ext cx="598488" cy="995363"/>
            <a:chOff x="3072" y="2400"/>
            <a:chExt cx="377" cy="627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072" y="2400"/>
              <a:ext cx="3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/>
                <a:t>|</a:t>
              </a:r>
              <a:r>
                <a:rPr lang="en-US" b="0" i="1"/>
                <a:t>Sv</a:t>
              </a:r>
              <a:r>
                <a:rPr lang="en-US" b="0"/>
                <a:t>|</a:t>
              </a:r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120" y="2736"/>
              <a:ext cx="2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dirty="0"/>
                <a:t>|</a:t>
              </a:r>
              <a:r>
                <a:rPr lang="en-US" b="0" i="1" dirty="0"/>
                <a:t>S</a:t>
              </a:r>
              <a:r>
                <a:rPr lang="en-US" b="0" dirty="0"/>
                <a:t>|</a:t>
              </a:r>
              <a:endParaRPr lang="en-US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072" y="27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0001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Expected Information 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8AAD745-725C-499D-81DC-01FA10797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46" y="1628800"/>
            <a:ext cx="83581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Let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Values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(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Wind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) = {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Weak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,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Strong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 = [9+, 5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sym typeface="Symbol" charset="0"/>
              </a:rPr>
              <a:t>−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]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S</a:t>
            </a:r>
            <a:r>
              <a:rPr kumimoji="0" lang="en-US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Weak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 = [6+, 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sym typeface="Symbol" charset="0"/>
              </a:rPr>
              <a:t>−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]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S</a:t>
            </a:r>
            <a:r>
              <a:rPr kumimoji="0" lang="en-US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Strong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 = [3+, 3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sym typeface="Symbol" charset="0"/>
              </a:rPr>
              <a:t>−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Information gain due to knowing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Wind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Gain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Wind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) =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Entropy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sym typeface="Symbol" charset="0"/>
              </a:rPr>
              <a:t> −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8/14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Entropy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(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S</a:t>
            </a:r>
            <a:r>
              <a:rPr kumimoji="0" lang="en-US" sz="20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Weak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sym typeface="Symbol" charset="0"/>
              </a:rPr>
              <a:t> −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6/14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Entropy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(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S</a:t>
            </a:r>
            <a:r>
              <a:rPr kumimoji="0" lang="en-US" sz="20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Strong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)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			  = 0,94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sym typeface="Symbol" charset="0"/>
              </a:rPr>
              <a:t>−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8/14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sym typeface="Symbol" charset="0"/>
              </a:rPr>
              <a:t>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 0,811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sym typeface="Symbol" charset="0"/>
              </a:rPr>
              <a:t>−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6/14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sym typeface="Symbol" charset="0"/>
              </a:rPr>
              <a:t>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 1,00 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			  = 0,048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91" y="1166019"/>
            <a:ext cx="2915816" cy="26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49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Which attribute is the best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1" y="1340768"/>
            <a:ext cx="8509000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821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sz="2800" dirty="0"/>
              <a:t>First </a:t>
            </a:r>
            <a:r>
              <a:rPr lang="en-US" sz="2800" dirty="0" smtClean="0"/>
              <a:t>Step</a:t>
            </a:r>
            <a:r>
              <a:rPr lang="en-US" sz="2800" dirty="0"/>
              <a:t>: </a:t>
            </a:r>
            <a:r>
              <a:rPr lang="en-US" sz="2800" dirty="0" smtClean="0"/>
              <a:t>Which Attribute </a:t>
            </a:r>
            <a:r>
              <a:rPr lang="en-US" sz="2800" dirty="0"/>
              <a:t>to </a:t>
            </a:r>
            <a:r>
              <a:rPr lang="en-US" sz="2800" dirty="0" smtClean="0"/>
              <a:t>Test </a:t>
            </a:r>
            <a:r>
              <a:rPr lang="en-US" sz="2800" dirty="0"/>
              <a:t>at the </a:t>
            </a:r>
            <a:r>
              <a:rPr lang="en-US" sz="2800" dirty="0" smtClean="0"/>
              <a:t>Root</a:t>
            </a:r>
            <a:r>
              <a:rPr lang="en-US" sz="28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375FC67-959C-4C77-AF94-309D63B56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72" y="1628800"/>
            <a:ext cx="820896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Which attribute should be tested at the root?</a:t>
            </a: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Gain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Outlook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) = 0.246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Gain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Humidity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) = 0.151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Gain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Wind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) = 0.084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Gain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Temperature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) = 0.029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Outlook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provides the best prediction for the target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Lets grow the tree:</a:t>
            </a: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add to the tree a successor for each possible value of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Outlook</a:t>
            </a: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partition the training samples according to the value of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1383372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After </a:t>
            </a:r>
            <a:r>
              <a:rPr lang="en-US" dirty="0" smtClean="0"/>
              <a:t>First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80" r="-12080"/>
          <a:stretch>
            <a:fillRect/>
          </a:stretch>
        </p:blipFill>
        <p:spPr bwMode="auto">
          <a:xfrm>
            <a:off x="555352" y="1556792"/>
            <a:ext cx="8208962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035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Second </a:t>
            </a:r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3BA835B-691B-43B7-A8C8-62FAB35D4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76" y="2417540"/>
            <a:ext cx="831728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Working on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Outlook=Sunny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 node: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Gain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(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S</a:t>
            </a:r>
            <a:r>
              <a:rPr kumimoji="0" lang="en-US" sz="20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Sunny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Humidity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) = 0.970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sym typeface="Symbol" charset="0"/>
              </a:rPr>
              <a:t>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3/5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sym typeface="Symbol" charset="0"/>
              </a:rPr>
              <a:t>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 0.0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sym typeface="Symbol" charset="0"/>
              </a:rPr>
              <a:t>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2/5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sym typeface="Symbol" charset="0"/>
              </a:rPr>
              <a:t>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 0.0 = 0.970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Gain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(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S</a:t>
            </a:r>
            <a:r>
              <a:rPr kumimoji="0" lang="en-US" sz="20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Sunny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Wind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) = 0.970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sym typeface="Symbol" charset="0"/>
              </a:rPr>
              <a:t>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2/5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sym typeface="Symbol" charset="0"/>
              </a:rPr>
              <a:t>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 1.0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sym typeface="Symbol" charset="0"/>
              </a:rPr>
              <a:t>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3.5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sym typeface="Symbol" charset="0"/>
              </a:rPr>
              <a:t>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 0.918 = 0 .019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Gain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(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S</a:t>
            </a:r>
            <a:r>
              <a:rPr kumimoji="0" lang="en-US" sz="20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Sunny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Temp.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) = 0.970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sym typeface="Symbol" charset="0"/>
              </a:rPr>
              <a:t>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2/5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sym typeface="Symbol" charset="0"/>
              </a:rPr>
              <a:t>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 0.0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sym typeface="Symbol" charset="0"/>
              </a:rPr>
              <a:t>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2/5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sym typeface="Symbol" charset="0"/>
              </a:rPr>
              <a:t>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 1.0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sym typeface="Symbol" charset="0"/>
              </a:rPr>
              <a:t>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1/5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sym typeface="Symbol" charset="0"/>
              </a:rPr>
              <a:t>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 0.0 = 0.570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Humidity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 provides the best prediction for the target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Lets grow the tree: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add to the tree a successor for each possible value of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Humidity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partition the training samples according to the value of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Humidity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r="1229"/>
          <a:stretch/>
        </p:blipFill>
        <p:spPr bwMode="auto">
          <a:xfrm>
            <a:off x="5377086" y="-71314"/>
            <a:ext cx="3744416" cy="247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4302" y="1463861"/>
            <a:ext cx="4535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kern="0" dirty="0">
                <a:solidFill>
                  <a:srgbClr val="000000"/>
                </a:solidFill>
                <a:latin typeface="Times New Roman" charset="0"/>
                <a:ea typeface="ＭＳ Ｐゴシック"/>
              </a:rPr>
              <a:t>Outlook</a:t>
            </a:r>
            <a:r>
              <a:rPr lang="en-US" b="0" i="1" kern="0" dirty="0" smtClean="0">
                <a:solidFill>
                  <a:srgbClr val="000000"/>
                </a:solidFill>
                <a:latin typeface="Times New Roman" charset="0"/>
                <a:ea typeface="ＭＳ Ｐゴシック"/>
              </a:rPr>
              <a:t>={Sunny, Overcast, Rain}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8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Second and </a:t>
            </a:r>
            <a:r>
              <a:rPr lang="en-US" dirty="0" smtClean="0"/>
              <a:t>Third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3515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838200" y="3886200"/>
            <a:ext cx="2625725" cy="2200275"/>
            <a:chOff x="528" y="2448"/>
            <a:chExt cx="1654" cy="1386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" y="2448"/>
              <a:ext cx="1376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28" y="3504"/>
              <a:ext cx="743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{D1, D2, D8}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        No</a:t>
              </a: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584" y="3504"/>
              <a:ext cx="598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{D9, D11}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        Yes</a:t>
              </a: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5029200" y="4064000"/>
            <a:ext cx="2635250" cy="2098675"/>
            <a:chOff x="3168" y="2560"/>
            <a:chExt cx="1660" cy="1322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560"/>
              <a:ext cx="1272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168" y="3552"/>
              <a:ext cx="79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{D4, D5, D10}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        Yes</a:t>
              </a: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224" y="3552"/>
              <a:ext cx="604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{D6, D14}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        No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896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sz="3600" dirty="0"/>
              <a:t>Inductive </a:t>
            </a:r>
            <a:r>
              <a:rPr lang="en-US" sz="3600" dirty="0" smtClean="0"/>
              <a:t>Inference </a:t>
            </a:r>
            <a:r>
              <a:rPr lang="en-US" sz="3600" dirty="0"/>
              <a:t>with </a:t>
            </a:r>
            <a:r>
              <a:rPr lang="en-US" sz="3600" dirty="0" smtClean="0"/>
              <a:t>Decision Trees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xmlns="" id="{3F1FE7AE-5045-4138-ACDA-0B70F8641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556792"/>
            <a:ext cx="854050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Decision Trees (DT)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 is one of the most widely used and practical methods of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inductive inference</a:t>
            </a:r>
            <a:endParaRPr kumimoji="0" lang="en-US" altLang="ja-JP" sz="28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/>
              <a:ea typeface="ＭＳ Ｐゴシック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altLang="ja-JP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Features: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Method for approximating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ＭＳ Ｐゴシック"/>
              </a:rPr>
              <a:t>discrete-valued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 functions (including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boolean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) 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Learned functions are represented as </a:t>
            </a:r>
            <a:r>
              <a:rPr kumimoji="0" lang="en-US" altLang="ja-JP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ＭＳ Ｐゴシック"/>
              </a:rPr>
              <a:t>decision trees </a:t>
            </a:r>
            <a:r>
              <a:rPr kumimoji="0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ＭＳ Ｐゴシック"/>
              </a:rPr>
              <a:t>(or </a:t>
            </a:r>
            <a:r>
              <a:rPr kumimoji="0" lang="en-US" altLang="ja-JP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ＭＳ Ｐゴシック"/>
              </a:rPr>
              <a:t>if-then-else </a:t>
            </a:r>
            <a:r>
              <a:rPr kumimoji="0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ＭＳ Ｐゴシック"/>
              </a:rPr>
              <a:t>rules</a:t>
            </a:r>
            <a:r>
              <a:rPr kumimoji="0" lang="en-US" altLang="ja-JP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ＭＳ Ｐゴシック"/>
              </a:rPr>
              <a:t>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w Cen MT"/>
              <a:ea typeface="ＭＳ Ｐゴシック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Expressive hypotheses space, including disjunction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Robust to noisy data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8472293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ID3: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498277" y="1556792"/>
            <a:ext cx="8662987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ID3(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X, T, </a:t>
            </a:r>
            <a:r>
              <a:rPr kumimoji="0" lang="en-US" alt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Attrs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)	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: training examples: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			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: target attribute (e.g. </a:t>
            </a:r>
            <a:r>
              <a:rPr kumimoji="0" lang="en-US" alt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PlayTennis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), 			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			</a:t>
            </a:r>
            <a:r>
              <a:rPr kumimoji="0" lang="en-US" alt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Attrs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: other attributes, initially all attributes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 Create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Root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node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If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all X's are +,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return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Root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with class +</a:t>
            </a:r>
            <a:endParaRPr kumimoji="0" lang="en-US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If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all X's are –,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return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Root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with class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–</a:t>
            </a:r>
            <a:endParaRPr kumimoji="0" lang="en-US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If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kumimoji="0" lang="en-US" alt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Attrs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is empty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return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Root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with class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most common value of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in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X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else</a:t>
            </a:r>
            <a:endParaRPr kumimoji="0" lang="en-US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	A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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best attribute; decision attribute for Root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 A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For each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possible value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v</a:t>
            </a:r>
            <a:r>
              <a:rPr kumimoji="0" lang="en-US" alt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of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A: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	 -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add a new branch below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Root,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for test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A = v</a:t>
            </a:r>
            <a:r>
              <a:rPr kumimoji="0" lang="en-US" alt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</a:t>
            </a:r>
            <a:endParaRPr kumimoji="0" lang="en-US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	 - X</a:t>
            </a:r>
            <a:r>
              <a:rPr kumimoji="0" lang="en-US" alt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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subset of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X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with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A = v</a:t>
            </a:r>
            <a:r>
              <a:rPr kumimoji="0" lang="en-US" alt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	 -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If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X</a:t>
            </a:r>
            <a:r>
              <a:rPr kumimoji="0" lang="en-US" alt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is empty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then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add a new leaf with class the most common value of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in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	     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else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add the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subtree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generated by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ID3(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, T, </a:t>
            </a:r>
            <a:r>
              <a:rPr kumimoji="0" lang="en-US" alt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Attrs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{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})</a:t>
            </a:r>
            <a:endParaRPr kumimoji="0" lang="en-US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return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Root</a:t>
            </a:r>
          </a:p>
        </p:txBody>
      </p:sp>
    </p:spTree>
    <p:extLst>
      <p:ext uri="{BB962C8B-B14F-4D97-AF65-F5344CB8AC3E}">
        <p14:creationId xmlns:p14="http://schemas.microsoft.com/office/powerpoint/2010/main" val="1137845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Search </a:t>
            </a:r>
            <a:r>
              <a:rPr lang="en-US" dirty="0" smtClean="0"/>
              <a:t>Space </a:t>
            </a:r>
            <a:r>
              <a:rPr lang="en-US" dirty="0"/>
              <a:t>in </a:t>
            </a:r>
            <a:r>
              <a:rPr lang="en-US" dirty="0" smtClean="0"/>
              <a:t>DT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21</a:t>
            </a:fld>
            <a:endParaRPr lang="en-US" altLang="ja-JP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CA475EC-97FC-4959-BB7B-D015B152C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306" y="1447800"/>
            <a:ext cx="37893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The search space is made by partial decision trees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The algorithm is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hill-climbing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The evaluation function is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information gain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The hypotheses space is complete (represents all discrete-valued functions)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The search maintains a single current hypothesis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No backtracking; no guarantee of optimality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It uses all the available examples (not incremental)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May terminate earlier, accepting noisy classes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883150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838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Inductive </a:t>
            </a:r>
            <a:r>
              <a:rPr lang="en-US" dirty="0" smtClean="0"/>
              <a:t>Bias </a:t>
            </a:r>
            <a:r>
              <a:rPr lang="en-US" dirty="0"/>
              <a:t>in </a:t>
            </a:r>
            <a:r>
              <a:rPr lang="en-US" dirty="0" smtClean="0"/>
              <a:t>DT Learning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22</a:t>
            </a:fld>
            <a:endParaRPr lang="en-US" altLang="ja-JP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5845B8F-9C1F-41F8-B4F2-EE784109C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483" y="1700808"/>
            <a:ext cx="8208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What is the inductive bias of DT learning?</a:t>
            </a: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charset="0"/>
              <a:buAutoNum type="arabicPeriod"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Shorter trees are preferred over longer trees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	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Not enough. This is the bias exhibited by a simple breadth first algorithm generating all DT's e selecting the shorter one</a:t>
            </a: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charset="0"/>
              <a:buAutoNum type="arabicPeriod" startAt="2"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Prefer trees that place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high information gain attributes close to the root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Note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: DT's are not limited in representing all possible functions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2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Kinds </a:t>
            </a:r>
            <a:r>
              <a:rPr lang="en-US" dirty="0"/>
              <a:t>of </a:t>
            </a:r>
            <a:r>
              <a:rPr lang="en-US" dirty="0" smtClean="0"/>
              <a:t>Biases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23</a:t>
            </a:fld>
            <a:endParaRPr lang="en-US" altLang="ja-JP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264A20E-261F-4D4E-837A-83C713E1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56792"/>
            <a:ext cx="828092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Preference or search biases (due to the search strategy)</a:t>
            </a:r>
          </a:p>
          <a:p>
            <a:pPr marL="838200" marR="0" lvl="1" indent="-3810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ID3 searches a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complete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hypotheses space; the search strategy is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incomplete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Restriction or language biases (due to the set of hypotheses expressible or considered) </a:t>
            </a:r>
          </a:p>
          <a:p>
            <a:pPr marL="838200" marR="0" lvl="1" indent="-3810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Candidate-Elimination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searches an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incomplete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hypotheses space; the search strategy is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complete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A combination of biases in learning a linear combination of weighted features in board games.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56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Prefer shorter hypotheses:  Occam's </a:t>
            </a:r>
            <a:r>
              <a:rPr lang="en-US" dirty="0" err="1"/>
              <a:t>rasor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24</a:t>
            </a:fld>
            <a:endParaRPr lang="en-US" altLang="ja-JP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8570A45-E3AB-4631-B8D5-4E3263A08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40768"/>
            <a:ext cx="8610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Why prefer shorter hypotheses?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Arguments in favor: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There are fewer short hypotheses than long ones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If a short hypothesis fits data unlikely to be a coincidence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Elegance and aesthetics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Arguments against: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Not every short hypothesis is a reasonable one.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Occam's razor:</a:t>
            </a: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"The simplest explanation is usually the best one.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"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a principle usually (though incorrectly) attributed14th-century English logician and Franciscan friar, William of Ockham.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lex parsimoniae ("law of parsimony", "law of economy", or "law of succinctness")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The term razor refers to the act of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shaving away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 unnecessary assumptions to get to the simplest explanation.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56919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Issues in </a:t>
            </a:r>
            <a:r>
              <a:rPr lang="en-US" dirty="0" smtClean="0"/>
              <a:t>DTs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25</a:t>
            </a:fld>
            <a:endParaRPr lang="en-US" altLang="ja-JP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112E2F5-8836-4FEE-8E72-ED657034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28800"/>
            <a:ext cx="820896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Overfitting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Reduced error pruning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Rule post-pruning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Extensions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Continuous valued attributes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Alternative measures for selecting attributes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Handling training examples with missing attribute values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Handling attributes with different costs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Improving computational efficiency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Most of these improvements in C4.5 (Quinlan, 1993)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56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in DTs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26</a:t>
            </a:fld>
            <a:endParaRPr lang="en-US" altLang="ja-JP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28613" y="1628775"/>
            <a:ext cx="8208962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Building DTs that “adapt too much” to the training examples may lead to “</a:t>
            </a:r>
            <a:r>
              <a:rPr kumimoji="0" lang="en-US" altLang="ja-JP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overfitting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”</a:t>
            </a:r>
            <a:r>
              <a:rPr kumimoji="0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Consider error of hypothesis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over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training data: </a:t>
            </a:r>
            <a:r>
              <a:rPr kumimoji="0" lang="en-US" alt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error</a:t>
            </a:r>
            <a:r>
              <a:rPr kumimoji="0" lang="en-US" altLang="en-US" sz="20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</a:t>
            </a:r>
            <a:r>
              <a:rPr kumimoji="0" lang="en-US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)			empirical error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entire distribution </a:t>
            </a:r>
            <a:r>
              <a:rPr kumimoji="0" lang="en-US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X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of data: </a:t>
            </a:r>
            <a:r>
              <a:rPr kumimoji="0" lang="en-US" alt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error</a:t>
            </a:r>
            <a:r>
              <a:rPr kumimoji="0" lang="en-US" altLang="en-US" sz="20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X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</a:t>
            </a:r>
            <a:r>
              <a:rPr kumimoji="0" lang="en-US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)	expected error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Hypothesis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overfits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training data if there is an alternative hypothesis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h'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such that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		</a:t>
            </a:r>
            <a:r>
              <a:rPr kumimoji="0" lang="en-US" alt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error</a:t>
            </a:r>
            <a:r>
              <a:rPr kumimoji="0" lang="en-US" altLang="en-US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) &lt; </a:t>
            </a:r>
            <a:r>
              <a:rPr kumimoji="0" lang="en-US" alt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error</a:t>
            </a:r>
            <a:r>
              <a:rPr kumimoji="0" lang="en-US" altLang="en-US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h’</a:t>
            </a:r>
            <a:r>
              <a:rPr kumimoji="0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)   and  </a:t>
            </a:r>
            <a:r>
              <a:rPr kumimoji="0" lang="en-US" alt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error</a:t>
            </a:r>
            <a:r>
              <a:rPr kumimoji="0" lang="en-US" altLang="en-US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X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h’</a:t>
            </a:r>
            <a:r>
              <a:rPr kumimoji="0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) &lt; </a:t>
            </a:r>
            <a:r>
              <a:rPr kumimoji="0" lang="en-US" altLang="ja-JP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error</a:t>
            </a:r>
            <a:r>
              <a:rPr kumimoji="0" lang="en-US" altLang="ja-JP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X</a:t>
            </a:r>
            <a:r>
              <a:rPr kumimoji="0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</a:t>
            </a:r>
            <a:r>
              <a:rPr kumimoji="0" lang="en-US" altLang="ja-JP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</a:t>
            </a:r>
            <a:r>
              <a:rPr kumimoji="0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i.e.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h’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behaves better over unseen data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06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27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082316"/>
              </p:ext>
            </p:extLst>
          </p:nvPr>
        </p:nvGraphicFramePr>
        <p:xfrm>
          <a:off x="1331640" y="1290520"/>
          <a:ext cx="6683202" cy="5018800"/>
        </p:xfrm>
        <a:graphic>
          <a:graphicData uri="http://schemas.openxmlformats.org/drawingml/2006/table">
            <a:tbl>
              <a:tblPr/>
              <a:tblGrid>
                <a:gridCol w="818088"/>
                <a:gridCol w="1263141"/>
                <a:gridCol w="1100632"/>
                <a:gridCol w="1344396"/>
                <a:gridCol w="1008298"/>
                <a:gridCol w="1148647"/>
              </a:tblGrid>
              <a:tr h="3908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Tennis?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D5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D6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D7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D8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D9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D10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D11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D12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D13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D14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31640" y="6356647"/>
            <a:ext cx="6912768" cy="384721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900" b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9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D15     </a:t>
            </a:r>
            <a:r>
              <a:rPr lang="en-US" sz="19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sz="19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Sunny           </a:t>
            </a:r>
            <a:r>
              <a:rPr lang="en-US" sz="19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       </a:t>
            </a:r>
            <a:r>
              <a:rPr lang="en-US" sz="19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9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    </a:t>
            </a:r>
            <a:r>
              <a:rPr lang="en-US" sz="19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Strong        </a:t>
            </a:r>
            <a:r>
              <a:rPr lang="en-US" sz="19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9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0785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 in </a:t>
            </a:r>
            <a:r>
              <a:rPr lang="en-US" dirty="0" smtClean="0"/>
              <a:t>DTs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28</a:t>
            </a:fld>
            <a:endParaRPr lang="en-US" altLang="ja-JP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705600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1000" y="5410200"/>
            <a:ext cx="8545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n-US" altLang="en-US" sz="2000" b="0" i="1">
                <a:solidFill>
                  <a:srgbClr val="000000"/>
                </a:solidFill>
                <a:latin typeface="Times New Roman" panose="02020603050405020304" pitchFamily="18" charset="0"/>
              </a:rPr>
              <a:t>Outlook=Sunny, Temp=Hot, Humidity=Normal, Wind=Strong, PlayTennis=No </a:t>
            </a:r>
            <a:r>
              <a:rPr lang="en-US" altLang="en-US" sz="2000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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Arial" panose="020B0604020202020204" pitchFamily="34" charset="0"/>
              </a:rPr>
              <a:t>New noisy example causes splitting of second leaf node.</a:t>
            </a:r>
            <a:endParaRPr lang="en-US" altLang="en-US" sz="2000" b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9170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 in </a:t>
            </a:r>
            <a:r>
              <a:rPr lang="en-US" dirty="0" smtClean="0"/>
              <a:t>DTs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29</a:t>
            </a:fld>
            <a:endParaRPr lang="en-US" altLang="ja-JP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6962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3089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Play </a:t>
            </a:r>
            <a:r>
              <a:rPr lang="en-US" dirty="0" smtClean="0"/>
              <a:t>Tennis based on Weather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556664"/>
              </p:ext>
            </p:extLst>
          </p:nvPr>
        </p:nvGraphicFramePr>
        <p:xfrm>
          <a:off x="1273173" y="1506538"/>
          <a:ext cx="6683202" cy="5018800"/>
        </p:xfrm>
        <a:graphic>
          <a:graphicData uri="http://schemas.openxmlformats.org/drawingml/2006/table">
            <a:tbl>
              <a:tblPr/>
              <a:tblGrid>
                <a:gridCol w="818088"/>
                <a:gridCol w="1263141"/>
                <a:gridCol w="1100632"/>
                <a:gridCol w="1344396"/>
                <a:gridCol w="1008298"/>
                <a:gridCol w="1148647"/>
              </a:tblGrid>
              <a:tr h="3908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Tennis?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D5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D6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D7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D8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D9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D10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D11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D12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D13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D14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751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Avoid </a:t>
            </a:r>
            <a:r>
              <a:rPr lang="en-US" dirty="0" err="1" smtClean="0"/>
              <a:t>Overfitting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DTs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30</a:t>
            </a:fld>
            <a:endParaRPr lang="en-US" altLang="ja-JP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3EC7645-8D36-43C5-B322-7242839C1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556792"/>
            <a:ext cx="8208962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Two strategies:</a:t>
            </a:r>
          </a:p>
          <a:p>
            <a:pPr marL="914400" marR="0" lvl="1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Stop growing the tree earlier, before perfect classification</a:t>
            </a:r>
          </a:p>
          <a:p>
            <a:pPr marL="914400" marR="0" lvl="1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Allow the tree to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overfit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the data, and then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post-prune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the tree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Training and validation set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split the training in two parts (training and validation) and use validation to assess the utility of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post-pruning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Reduced error pruning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Rule pruning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Other approaches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Use a statistical test to estimate effect of expanding or pruning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Minimum description length principle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: uses a measure of complexity of encoding the DT and the examples, and halt growing the tree when this encoding size is minimal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70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Reduced-error </a:t>
            </a:r>
            <a:r>
              <a:rPr lang="en-US" dirty="0" smtClean="0"/>
              <a:t>Pruning </a:t>
            </a:r>
            <a:r>
              <a:rPr lang="en-US" dirty="0"/>
              <a:t>(Quinlan 1987)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31</a:t>
            </a:fld>
            <a:endParaRPr lang="en-US" altLang="ja-JP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3EC7645-8D36-43C5-B322-7242839C1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556792"/>
            <a:ext cx="8208962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76DF5849-A499-459C-865C-D6867BB20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99" y="1549130"/>
            <a:ext cx="8877301" cy="45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Each node is a candidate for pruning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Pruning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consists in removing a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subtree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rooted in a node: the node becomes a leaf and is assigned the most common classification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Nodes are removed only if the resulting tree performs no worse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37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on the validation set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Nodes are pruned iteratively: at each iteration the node  whose removal most increases accuracy on the validation set is pruned.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Pruning stops when no pruning increases accuracy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68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Effect of </a:t>
            </a:r>
            <a:r>
              <a:rPr lang="en-US" dirty="0" smtClean="0"/>
              <a:t>Reduced Error Pruning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32</a:t>
            </a:fld>
            <a:endParaRPr lang="en-US" altLang="ja-JP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3EC7645-8D36-43C5-B322-7242839C1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556792"/>
            <a:ext cx="8208962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76DF5849-A499-459C-865C-D6867BB20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99" y="1549130"/>
            <a:ext cx="8877301" cy="45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50" y="1556792"/>
            <a:ext cx="830580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5657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US" dirty="0" smtClean="0"/>
              <a:t>Post-Pruning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33</a:t>
            </a:fld>
            <a:endParaRPr lang="en-US" altLang="ja-JP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8613" y="1700213"/>
            <a:ext cx="8602736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Create the decision tree from the training set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Convert the tree into an equivalent set of rules</a:t>
            </a:r>
          </a:p>
          <a:p>
            <a:pPr marL="838200" marR="0" lvl="1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Each path corresponds to a rule</a:t>
            </a:r>
          </a:p>
          <a:p>
            <a:pPr marL="838200" marR="0" lvl="1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Each node along a path corresponds to a pre-condition</a:t>
            </a:r>
          </a:p>
          <a:p>
            <a:pPr marL="838200" marR="0" lvl="1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Each leaf classification to the post-condition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Prune (generalize) each rule by removing those preconditions whose removal improves accuracy …</a:t>
            </a:r>
          </a:p>
          <a:p>
            <a:pPr marL="838200" marR="0" lvl="1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… over validation set</a:t>
            </a:r>
          </a:p>
          <a:p>
            <a:pPr marL="838200" marR="0" lvl="1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… over training with a pessimistic, statistically inspired, measure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Sort the rules in estimated order of accuracy, and consider them in sequence when classifying new instances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ＭＳ Ｐゴシック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AutoNum type="arabicPeriod"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15337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34</a:t>
            </a:fld>
            <a:endParaRPr lang="en-US" altLang="ja-JP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2"/>
          <a:stretch/>
        </p:blipFill>
        <p:spPr bwMode="auto">
          <a:xfrm>
            <a:off x="899592" y="1611089"/>
            <a:ext cx="7162800" cy="354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3568" y="5329211"/>
            <a:ext cx="727280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b="0" dirty="0"/>
              <a:t>(</a:t>
            </a:r>
            <a:r>
              <a:rPr lang="en-US" b="0" i="1" dirty="0"/>
              <a:t>Outlook=Sunny</a:t>
            </a:r>
            <a:r>
              <a:rPr lang="en-US" b="0" dirty="0"/>
              <a:t>)</a:t>
            </a:r>
            <a:r>
              <a:rPr lang="en-US" b="0" dirty="0">
                <a:sym typeface="Symbol" panose="05050102010706020507" pitchFamily="18" charset="2"/>
              </a:rPr>
              <a:t></a:t>
            </a:r>
            <a:r>
              <a:rPr lang="en-US" b="0" dirty="0"/>
              <a:t>(</a:t>
            </a:r>
            <a:r>
              <a:rPr lang="en-US" b="0" i="1" dirty="0"/>
              <a:t>Humidity</a:t>
            </a:r>
            <a:r>
              <a:rPr lang="en-US" b="0" dirty="0"/>
              <a:t>=</a:t>
            </a:r>
            <a:r>
              <a:rPr lang="en-US" b="0" i="1" dirty="0"/>
              <a:t>High</a:t>
            </a:r>
            <a:r>
              <a:rPr lang="en-US" b="0" dirty="0"/>
              <a:t>) ⇒ (</a:t>
            </a:r>
            <a:r>
              <a:rPr lang="en-US" b="0" i="1" dirty="0" err="1"/>
              <a:t>PlayTennis</a:t>
            </a:r>
            <a:r>
              <a:rPr lang="en-US" b="0" i="1" dirty="0"/>
              <a:t>=No</a:t>
            </a:r>
            <a:r>
              <a:rPr lang="en-US" b="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83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Converting </a:t>
            </a:r>
            <a:r>
              <a:rPr lang="en-US" dirty="0"/>
              <a:t>to </a:t>
            </a:r>
            <a:r>
              <a:rPr lang="en-US" dirty="0" smtClean="0"/>
              <a:t>Rules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35</a:t>
            </a:fld>
            <a:endParaRPr lang="en-US" altLang="ja-JP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AC12059B-A00F-45BB-8C8A-E87364983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700808"/>
            <a:ext cx="8707883" cy="256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Each distinct path produces a different rule: a condition removal may be based on a local (contextual) criterion. Node pruning is global and affects all the rules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In rule form, tests are not ordered and there is no book-keeping involved when conditions (nodes) are removed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Converting to rules improves readability for humans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831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</a:t>
            </a:r>
            <a:r>
              <a:rPr lang="en-US" dirty="0" smtClean="0"/>
              <a:t>Continuous-valued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36</a:t>
            </a:fld>
            <a:endParaRPr lang="en-US" altLang="ja-JP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342744C-1DB1-460D-9BBA-8395174FD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085" y="1412776"/>
            <a:ext cx="8358188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So far discrete values for attributes and for outcome.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Given a continuous-valued attribute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+mn-cs"/>
              </a:rPr>
              <a:t>, dynamically create a new attribute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A</a:t>
            </a:r>
            <a:r>
              <a:rPr kumimoji="0" lang="en-US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c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ＭＳ Ｐゴシック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		A</a:t>
            </a:r>
            <a:r>
              <a:rPr kumimoji="0" lang="en-US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c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True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 if A &lt;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c,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False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 otherwise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How to determine threshold value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c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?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Example.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Temperature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in the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  <a:cs typeface="+mn-cs"/>
              </a:rPr>
              <a:t>PlayTennis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example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Sort the examples according to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Temperature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ＭＳ Ｐゴシック"/>
              <a:cs typeface="Tw Cen M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	Temperature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40	48    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|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	60	72	80     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|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	90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	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PlayTennis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No	No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 54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	Yes	Yes	Yes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85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	No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Determine candidate thresholds by averaging consecutive values where there is a change in classification: (48+60)/2=54 and (80+90)/2=85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FFCC00"/>
              </a:buClr>
              <a:buSzPct val="75000"/>
              <a:buFont typeface="Wingdings" charset="0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Evaluate candidate thresholds (attributes) according to information gain. The best is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Temperature</a:t>
            </a:r>
            <a:r>
              <a:rPr kumimoji="0" lang="en-US" sz="20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&gt;54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/>
              </a:rPr>
              <a:t>.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  <a:cs typeface="Tw Cen MT"/>
              </a:rPr>
              <a:t>The new attribute competes with the other ones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ＭＳ Ｐゴシック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691070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</a:t>
            </a:r>
            <a:r>
              <a:rPr lang="en-US" dirty="0" smtClean="0"/>
              <a:t>Incomplete Training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37</a:t>
            </a:fld>
            <a:endParaRPr lang="en-US" altLang="ja-JP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3A2A35EA-212C-47D8-8547-FC028D564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484784"/>
            <a:ext cx="898582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How to cope with the problem that the value of some attribute may be missing?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Example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: Blood-Test-Result in a medical diagnosis problem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The strategy: use other examples to guess attribute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Assign the value that is most common among the training examples at the node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Assign a probability to each value, based on frequencies, and assign values to missing attribute, according to this probability distribution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Missing values in new instances to be classified are treated accordingly, and the most probable classification is chosen (C4.5)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24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 smtClean="0"/>
              <a:t>Reference and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38</a:t>
            </a:fld>
            <a:endParaRPr lang="en-US" altLang="ja-JP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985674" y="3284984"/>
            <a:ext cx="7772400" cy="33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Symbol" panose="05050102010706020507" pitchFamily="18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800" b="0" kern="0" dirty="0" smtClean="0">
                <a:ea typeface="ＭＳ Ｐゴシック" panose="020B0600070205080204" pitchFamily="34" charset="-128"/>
              </a:rPr>
              <a:t>In R:</a:t>
            </a:r>
          </a:p>
          <a:p>
            <a:pPr lvl="1">
              <a:lnSpc>
                <a:spcPct val="90000"/>
              </a:lnSpc>
            </a:pPr>
            <a:r>
              <a:rPr lang="fr-BE" sz="2400" b="0" kern="0" dirty="0" smtClean="0">
                <a:ea typeface="ＭＳ Ｐゴシック" panose="020B0600070205080204" pitchFamily="34" charset="-128"/>
              </a:rPr>
              <a:t>Packages </a:t>
            </a:r>
            <a:r>
              <a:rPr lang="fr-BE" sz="2400" b="0" kern="0" dirty="0" err="1" smtClean="0">
                <a:ea typeface="ＭＳ Ｐゴシック" panose="020B0600070205080204" pitchFamily="34" charset="-128"/>
              </a:rPr>
              <a:t>tree</a:t>
            </a:r>
            <a:r>
              <a:rPr lang="fr-BE" sz="2400" b="0" kern="0" dirty="0" smtClean="0">
                <a:ea typeface="ＭＳ Ｐゴシック" panose="020B0600070205080204" pitchFamily="34" charset="-128"/>
              </a:rPr>
              <a:t> and </a:t>
            </a:r>
            <a:r>
              <a:rPr lang="fr-BE" sz="2400" b="0" kern="0" dirty="0" err="1" smtClean="0">
                <a:ea typeface="ＭＳ Ｐゴシック" panose="020B0600070205080204" pitchFamily="34" charset="-128"/>
              </a:rPr>
              <a:t>rpart</a:t>
            </a:r>
            <a:endParaRPr lang="fr-BE" sz="2400" b="0" kern="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fr-BE" sz="2800" b="0" kern="0" dirty="0" smtClean="0">
                <a:ea typeface="ＭＳ Ｐゴシック" panose="020B0600070205080204" pitchFamily="34" charset="-128"/>
              </a:rPr>
              <a:t>C4.5:</a:t>
            </a:r>
          </a:p>
          <a:p>
            <a:pPr lvl="1">
              <a:lnSpc>
                <a:spcPct val="90000"/>
              </a:lnSpc>
            </a:pPr>
            <a:r>
              <a:rPr lang="fr-BE" sz="2400" b="0" kern="0" dirty="0" smtClean="0">
                <a:ea typeface="ＭＳ Ｐゴシック" panose="020B0600070205080204" pitchFamily="34" charset="-128"/>
                <a:hlinkClick r:id="rId2"/>
              </a:rPr>
              <a:t>http://www.cse.unwe.edu.au/~quinlan</a:t>
            </a:r>
            <a:endParaRPr lang="fr-BE" sz="2400" b="0" kern="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fr-BE" sz="2800" b="0" kern="0" dirty="0" err="1" smtClean="0">
                <a:ea typeface="ＭＳ Ｐゴシック" panose="020B0600070205080204" pitchFamily="34" charset="-128"/>
              </a:rPr>
              <a:t>Weka</a:t>
            </a:r>
            <a:r>
              <a:rPr lang="fr-BE" sz="2800" b="0" kern="0" dirty="0" smtClean="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fr-BE" sz="2400" b="0" kern="0" dirty="0" smtClean="0">
                <a:ea typeface="ＭＳ Ｐゴシック" panose="020B0600070205080204" pitchFamily="34" charset="-128"/>
                <a:hlinkClick r:id="rId3"/>
              </a:rPr>
              <a:t>http://www.cs.waikato.ac.nz/ml/weka</a:t>
            </a:r>
            <a:endParaRPr lang="fr-BE" sz="2400" b="0" kern="0" dirty="0" smtClean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GB" sz="2400" b="0" kern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7711" y="1892529"/>
            <a:ext cx="8128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Important Reference: Machine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Learning, Tom Mitchell,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Graw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-Hill International Editions, 1997 (Cap 3).</a:t>
            </a:r>
          </a:p>
        </p:txBody>
      </p:sp>
    </p:spTree>
    <p:extLst>
      <p:ext uri="{BB962C8B-B14F-4D97-AF65-F5344CB8AC3E}">
        <p14:creationId xmlns:p14="http://schemas.microsoft.com/office/powerpoint/2010/main" val="1211233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for Iris Dataset in </a:t>
            </a:r>
            <a:r>
              <a:rPr lang="en-US" dirty="0" err="1"/>
              <a:t>Weka</a:t>
            </a:r>
            <a:r>
              <a:rPr lang="en-US" dirty="0"/>
              <a:t> J48 (C4.5)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289"/>
          <a:stretch/>
        </p:blipFill>
        <p:spPr>
          <a:xfrm>
            <a:off x="755576" y="1211937"/>
            <a:ext cx="7920880" cy="56157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39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470183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 smtClean="0"/>
              <a:t>DT Representation </a:t>
            </a:r>
            <a:r>
              <a:rPr lang="en-US" dirty="0"/>
              <a:t>(</a:t>
            </a:r>
            <a:r>
              <a:rPr lang="en-US" dirty="0" smtClean="0"/>
              <a:t>Play Tennis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" t="2979" r="3589"/>
          <a:stretch/>
        </p:blipFill>
        <p:spPr bwMode="auto">
          <a:xfrm>
            <a:off x="2591272" y="1434196"/>
            <a:ext cx="6552728" cy="399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27584" y="5916935"/>
            <a:ext cx="704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b="0" dirty="0">
                <a:sym typeface="Symbol" panose="05050102010706020507" pitchFamily="18" charset="2"/>
              </a:rPr>
              <a:t></a:t>
            </a:r>
            <a:r>
              <a:rPr lang="en-US" sz="2000" b="0" i="1" dirty="0"/>
              <a:t>Outlook=Sunny, Temp=Hot, Humidity=High, Wind=Strong</a:t>
            </a:r>
            <a:r>
              <a:rPr lang="en-US" sz="2000" b="0" dirty="0">
                <a:sym typeface="Symbol" panose="05050102010706020507" pitchFamily="18" charset="2"/>
              </a:rPr>
              <a:t>     No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4196"/>
            <a:ext cx="2915816" cy="26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71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 for Iris Dataset in </a:t>
            </a:r>
            <a:r>
              <a:rPr lang="en-US" dirty="0" err="1" smtClean="0"/>
              <a:t>Weka</a:t>
            </a:r>
            <a:r>
              <a:rPr lang="en-US" dirty="0" smtClean="0"/>
              <a:t> J48 (C4.5)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40</a:t>
            </a:fld>
            <a:endParaRPr lang="en-US" altLang="ja-JP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314"/>
          <a:stretch/>
        </p:blipFill>
        <p:spPr>
          <a:xfrm>
            <a:off x="35860" y="1226896"/>
            <a:ext cx="7920516" cy="56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13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A42976-7280-3236-80D6-8C017FC9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344347-A105-7333-A17F-017E1FF4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F2D83-D1E2-4CA3-9D21-6245DDA4977F}" type="slidenum">
              <a:rPr lang="ja-JP" altLang="en-US" smtClean="0"/>
              <a:pPr>
                <a:defRPr/>
              </a:pPr>
              <a:t>41</a:t>
            </a:fld>
            <a:endParaRPr lang="en-US" altLang="ja-JP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C8EFF39-6F04-F068-8B94-C2F6DD980353}"/>
              </a:ext>
            </a:extLst>
          </p:cNvPr>
          <p:cNvSpPr txBox="1">
            <a:spLocks/>
          </p:cNvSpPr>
          <p:nvPr/>
        </p:nvSpPr>
        <p:spPr bwMode="auto">
          <a:xfrm>
            <a:off x="990600" y="2362200"/>
            <a:ext cx="71628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ja-JP" sz="4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Open Discussion</a:t>
            </a:r>
            <a:endParaRPr lang="en-US" sz="4800" kern="0" dirty="0"/>
          </a:p>
        </p:txBody>
      </p:sp>
    </p:spTree>
    <p:extLst>
      <p:ext uri="{BB962C8B-B14F-4D97-AF65-F5344CB8AC3E}">
        <p14:creationId xmlns:p14="http://schemas.microsoft.com/office/powerpoint/2010/main" val="551884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anose="020B0606020202030204" pitchFamily="34" charset="0"/>
                <a:cs typeface="Arial Narrow" panose="020B0606020202030204" pitchFamily="34" charset="0"/>
              </a:rPr>
              <a:t>An alternative measure: </a:t>
            </a:r>
            <a:r>
              <a:rPr lang="en-US" i="1" smtClean="0">
                <a:latin typeface="Arial Narrow" panose="020B0606020202030204" pitchFamily="34" charset="0"/>
                <a:cs typeface="Arial Narrow" panose="020B0606020202030204" pitchFamily="34" charset="0"/>
              </a:rPr>
              <a:t>gain ratio</a:t>
            </a:r>
            <a:endParaRPr lang="en-US" smtClean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10600" cy="44958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i="1" smtClean="0">
                <a:latin typeface="Times New Roman" panose="02020603050405020304" pitchFamily="18" charset="0"/>
              </a:rPr>
              <a:t>			         c     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|S</a:t>
            </a:r>
            <a:r>
              <a:rPr lang="en-US" altLang="en-US" sz="2000" i="1" baseline="-25000" smtClean="0">
                <a:latin typeface="Times New Roman" panose="02020603050405020304" pitchFamily="18" charset="0"/>
              </a:rPr>
              <a:t>i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|	  |S</a:t>
            </a:r>
            <a:r>
              <a:rPr lang="en-US" altLang="en-US" sz="2000" i="1" baseline="-25000" smtClean="0">
                <a:latin typeface="Times New Roman" panose="02020603050405020304" pitchFamily="18" charset="0"/>
              </a:rPr>
              <a:t>i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|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Times New Roman" panose="02020603050405020304" pitchFamily="18" charset="0"/>
              </a:rPr>
              <a:t>	SplitInformation</a:t>
            </a:r>
            <a:r>
              <a:rPr lang="en-US" altLang="en-US" sz="200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smtClean="0">
                <a:latin typeface="Times New Roman" panose="02020603050405020304" pitchFamily="18" charset="0"/>
              </a:rPr>
              <a:t>S</a:t>
            </a:r>
            <a:r>
              <a:rPr lang="en-US" altLang="en-US" sz="2000" smtClean="0">
                <a:latin typeface="Times New Roman" panose="02020603050405020304" pitchFamily="18" charset="0"/>
              </a:rPr>
              <a:t>,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A</a:t>
            </a:r>
            <a:r>
              <a:rPr lang="en-US" altLang="en-US" sz="2000" smtClean="0">
                <a:latin typeface="Times New Roman" panose="02020603050405020304" pitchFamily="18" charset="0"/>
              </a:rPr>
              <a:t>)</a:t>
            </a:r>
            <a:r>
              <a:rPr lang="en-US" altLang="en-US" sz="2000" smtClean="0"/>
              <a:t> </a:t>
            </a:r>
            <a:r>
              <a:rPr lang="en-US" altLang="en-US" sz="2000" smtClean="0">
                <a:sym typeface="Symbol" panose="05050102010706020507" pitchFamily="18" charset="2"/>
              </a:rPr>
              <a:t> − </a:t>
            </a:r>
            <a:r>
              <a:rPr lang="en-US" altLang="en-US" sz="2800" smtClean="0">
                <a:sym typeface="Symbol" panose="05050102010706020507" pitchFamily="18" charset="2"/>
              </a:rPr>
              <a:t></a:t>
            </a:r>
            <a:r>
              <a:rPr lang="en-US" altLang="en-US" sz="2000" smtClean="0">
                <a:sym typeface="Symbol" panose="05050102010706020507" pitchFamily="18" charset="2"/>
              </a:rPr>
              <a:t> 	     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log</a:t>
            </a:r>
            <a:r>
              <a:rPr lang="en-US" altLang="en-US" sz="20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2000" smtClean="0">
                <a:sym typeface="Symbol" panose="05050102010706020507" pitchFamily="18" charset="2"/>
              </a:rPr>
              <a:t>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					        	                     	      </a:t>
            </a:r>
            <a:r>
              <a:rPr lang="en-US" altLang="en-US" sz="1600" i="1" smtClean="0">
                <a:latin typeface="Times New Roman" panose="02020603050405020304" pitchFamily="18" charset="0"/>
              </a:rPr>
              <a:t>i=1</a:t>
            </a:r>
            <a:r>
              <a:rPr lang="en-US" altLang="en-US" sz="2000" i="1" smtClean="0">
                <a:latin typeface="Times New Roman" panose="02020603050405020304" pitchFamily="18" charset="0"/>
              </a:rPr>
              <a:t>  	|S |            |S |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i="1" smtClean="0">
                <a:latin typeface="Times New Roman" panose="02020603050405020304" pitchFamily="18" charset="0"/>
              </a:rPr>
              <a:t>S</a:t>
            </a:r>
            <a:r>
              <a:rPr lang="en-US" altLang="en-US" sz="2800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en-US" sz="2000" smtClean="0">
                <a:latin typeface="Arial" panose="020B0604020202020204" pitchFamily="34" charset="0"/>
              </a:rPr>
              <a:t> </a:t>
            </a:r>
            <a:r>
              <a:rPr lang="en-US" altLang="en-US" sz="2000" smtClean="0"/>
              <a:t>are the sets obtained by partitioning on value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i </a:t>
            </a:r>
            <a:r>
              <a:rPr lang="en-US" altLang="en-US" sz="2000" smtClean="0"/>
              <a:t>of</a:t>
            </a:r>
            <a:r>
              <a:rPr lang="en-US" altLang="en-US" sz="2000" smtClean="0">
                <a:latin typeface="Arial" panose="020B0604020202020204" pitchFamily="34" charset="0"/>
              </a:rPr>
              <a:t>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A</a:t>
            </a:r>
            <a:endParaRPr lang="en-US" altLang="en-US" sz="2000" i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000" i="1" smtClean="0"/>
              <a:t>SplitInformation </a:t>
            </a:r>
            <a:r>
              <a:rPr lang="en-US" altLang="en-US" sz="2000" smtClean="0"/>
              <a:t>measures the entropy of </a:t>
            </a:r>
            <a:r>
              <a:rPr lang="en-US" altLang="en-US" sz="2000" i="1" smtClean="0"/>
              <a:t>S</a:t>
            </a:r>
            <a:r>
              <a:rPr lang="en-US" altLang="en-US" sz="2000" smtClean="0"/>
              <a:t> with respect to the values of </a:t>
            </a:r>
            <a:r>
              <a:rPr lang="en-US" altLang="en-US" sz="2000" i="1" smtClean="0"/>
              <a:t>A</a:t>
            </a:r>
            <a:r>
              <a:rPr lang="en-US" altLang="en-US" sz="2000" smtClean="0"/>
              <a:t>. The more uniformly dispersed the data the higher it is</a:t>
            </a:r>
            <a:r>
              <a:rPr lang="en-US" altLang="en-US" sz="2000" smtClean="0">
                <a:latin typeface="Arial" panose="020B0604020202020204" pitchFamily="34" charset="0"/>
              </a:rPr>
              <a:t>.</a:t>
            </a:r>
            <a:endParaRPr lang="en-US" altLang="en-US" sz="2000" i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Times New Roman" panose="02020603050405020304" pitchFamily="18" charset="0"/>
              </a:rPr>
              <a:t>				             Gain</a:t>
            </a:r>
            <a:r>
              <a:rPr lang="en-US" altLang="en-US" sz="200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smtClean="0">
                <a:latin typeface="Times New Roman" panose="02020603050405020304" pitchFamily="18" charset="0"/>
              </a:rPr>
              <a:t>S</a:t>
            </a:r>
            <a:r>
              <a:rPr lang="en-US" altLang="en-US" sz="2000" smtClean="0">
                <a:latin typeface="Times New Roman" panose="02020603050405020304" pitchFamily="18" charset="0"/>
              </a:rPr>
              <a:t>,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A</a:t>
            </a:r>
            <a:r>
              <a:rPr lang="en-US" altLang="en-US" sz="2000" smtClean="0">
                <a:latin typeface="Times New Roman" panose="02020603050405020304" pitchFamily="18" charset="0"/>
              </a:rPr>
              <a:t>)</a:t>
            </a:r>
            <a:r>
              <a:rPr lang="en-US" altLang="en-US" sz="2000" smtClean="0"/>
              <a:t> </a:t>
            </a:r>
            <a:endParaRPr lang="en-US" altLang="en-US" sz="2000" i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Times New Roman" panose="02020603050405020304" pitchFamily="18" charset="0"/>
              </a:rPr>
              <a:t>    		GainRatio</a:t>
            </a:r>
            <a:r>
              <a:rPr lang="en-US" altLang="en-US" sz="200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smtClean="0">
                <a:latin typeface="Times New Roman" panose="02020603050405020304" pitchFamily="18" charset="0"/>
              </a:rPr>
              <a:t>S</a:t>
            </a:r>
            <a:r>
              <a:rPr lang="en-US" altLang="en-US" sz="2000" smtClean="0">
                <a:latin typeface="Times New Roman" panose="02020603050405020304" pitchFamily="18" charset="0"/>
              </a:rPr>
              <a:t>,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A</a:t>
            </a:r>
            <a:r>
              <a:rPr lang="en-US" altLang="en-US" sz="2000" smtClean="0">
                <a:latin typeface="Times New Roman" panose="02020603050405020304" pitchFamily="18" charset="0"/>
              </a:rPr>
              <a:t>)</a:t>
            </a:r>
            <a:r>
              <a:rPr lang="en-US" altLang="en-US" sz="2000" smtClean="0"/>
              <a:t> </a:t>
            </a:r>
            <a:r>
              <a:rPr lang="en-US" altLang="en-US" sz="2000" smtClean="0">
                <a:sym typeface="Symbol" panose="05050102010706020507" pitchFamily="18" charset="2"/>
              </a:rPr>
              <a:t>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ym typeface="Symbol" panose="05050102010706020507" pitchFamily="18" charset="2"/>
              </a:rPr>
              <a:t>				    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SplitInformation</a:t>
            </a:r>
            <a:r>
              <a:rPr lang="en-US" altLang="en-US" sz="200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smtClean="0">
                <a:latin typeface="Times New Roman" panose="02020603050405020304" pitchFamily="18" charset="0"/>
              </a:rPr>
              <a:t>S</a:t>
            </a:r>
            <a:r>
              <a:rPr lang="en-US" altLang="en-US" sz="2000" smtClean="0">
                <a:latin typeface="Times New Roman" panose="02020603050405020304" pitchFamily="18" charset="0"/>
              </a:rPr>
              <a:t>,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A</a:t>
            </a:r>
            <a:r>
              <a:rPr lang="en-US" altLang="en-US" sz="2000" smtClean="0">
                <a:latin typeface="Times New Roman" panose="02020603050405020304" pitchFamily="18" charset="0"/>
              </a:rPr>
              <a:t>)</a:t>
            </a:r>
            <a:r>
              <a:rPr lang="en-US" altLang="en-US" sz="200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i="1" smtClean="0">
                <a:latin typeface="Times New Roman" panose="02020603050405020304" pitchFamily="18" charset="0"/>
              </a:rPr>
              <a:t>GainRatio </a:t>
            </a:r>
            <a:r>
              <a:rPr lang="en-US" altLang="en-US" sz="2000" smtClean="0"/>
              <a:t>penalizes attributes that split examples in many small classes such as</a:t>
            </a:r>
            <a:r>
              <a:rPr lang="en-US" altLang="en-US" sz="2000" smtClean="0">
                <a:latin typeface="Arial" panose="020B0604020202020204" pitchFamily="34" charset="0"/>
              </a:rPr>
              <a:t>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Date</a:t>
            </a:r>
            <a:r>
              <a:rPr lang="en-US" altLang="en-US" sz="2000" i="1" smtClean="0"/>
              <a:t>. </a:t>
            </a:r>
            <a:r>
              <a:rPr lang="en-US" altLang="en-US" sz="2000" smtClean="0"/>
              <a:t>Let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|S |=n, Date </a:t>
            </a:r>
            <a:r>
              <a:rPr lang="en-US" altLang="en-US" sz="2000" smtClean="0"/>
              <a:t>splits examples in</a:t>
            </a:r>
            <a:r>
              <a:rPr lang="en-US" altLang="en-US" sz="2000" smtClean="0">
                <a:latin typeface="Arial" panose="020B0604020202020204" pitchFamily="34" charset="0"/>
              </a:rPr>
              <a:t>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n </a:t>
            </a:r>
            <a:r>
              <a:rPr lang="en-US" altLang="en-US" sz="2000" smtClean="0"/>
              <a:t>classes</a:t>
            </a:r>
            <a:endParaRPr lang="en-US" altLang="en-US" sz="2000" i="1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i="1" smtClean="0">
                <a:latin typeface="Times New Roman" panose="02020603050405020304" pitchFamily="18" charset="0"/>
              </a:rPr>
              <a:t>SplitInformation</a:t>
            </a:r>
            <a:r>
              <a:rPr lang="en-US" altLang="en-US" sz="1800" smtClean="0">
                <a:latin typeface="Times New Roman" panose="02020603050405020304" pitchFamily="18" charset="0"/>
              </a:rPr>
              <a:t>(</a:t>
            </a:r>
            <a:r>
              <a:rPr lang="en-US" altLang="en-US" sz="1800" i="1" smtClean="0">
                <a:latin typeface="Times New Roman" panose="02020603050405020304" pitchFamily="18" charset="0"/>
              </a:rPr>
              <a:t>S</a:t>
            </a:r>
            <a:r>
              <a:rPr lang="en-US" altLang="en-US" sz="1800" smtClean="0">
                <a:latin typeface="Times New Roman" panose="02020603050405020304" pitchFamily="18" charset="0"/>
              </a:rPr>
              <a:t>,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Date</a:t>
            </a:r>
            <a:r>
              <a:rPr lang="en-US" altLang="en-US" sz="1800" smtClean="0">
                <a:latin typeface="Times New Roman" panose="02020603050405020304" pitchFamily="18" charset="0"/>
              </a:rPr>
              <a:t>)= −[(1/</a:t>
            </a:r>
            <a:r>
              <a:rPr lang="en-US" altLang="en-US" sz="1800" i="1" smtClean="0">
                <a:latin typeface="Times New Roman" panose="02020603050405020304" pitchFamily="18" charset="0"/>
              </a:rPr>
              <a:t>n</a:t>
            </a:r>
            <a:r>
              <a:rPr lang="en-US" altLang="en-US" sz="1800" smtClean="0">
                <a:latin typeface="Times New Roman" panose="02020603050405020304" pitchFamily="18" charset="0"/>
              </a:rPr>
              <a:t>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log</a:t>
            </a:r>
            <a:r>
              <a:rPr lang="en-US" altLang="en-US" sz="1800" baseline="-25000" smtClean="0">
                <a:latin typeface="Times New Roman" panose="02020603050405020304" pitchFamily="18" charset="0"/>
              </a:rPr>
              <a:t>2 </a:t>
            </a:r>
            <a:r>
              <a:rPr lang="en-US" altLang="en-US" sz="1800" smtClean="0">
                <a:latin typeface="Times New Roman" panose="02020603050405020304" pitchFamily="18" charset="0"/>
              </a:rPr>
              <a:t>1/</a:t>
            </a:r>
            <a:r>
              <a:rPr lang="en-US" altLang="en-US" sz="1800" i="1" smtClean="0">
                <a:latin typeface="Times New Roman" panose="02020603050405020304" pitchFamily="18" charset="0"/>
              </a:rPr>
              <a:t>n</a:t>
            </a:r>
            <a:r>
              <a:rPr lang="en-US" altLang="en-US" sz="1800" smtClean="0">
                <a:latin typeface="Times New Roman" panose="02020603050405020304" pitchFamily="18" charset="0"/>
              </a:rPr>
              <a:t>)+…+ (1/</a:t>
            </a:r>
            <a:r>
              <a:rPr lang="en-US" altLang="en-US" sz="1800" i="1" smtClean="0">
                <a:latin typeface="Times New Roman" panose="02020603050405020304" pitchFamily="18" charset="0"/>
              </a:rPr>
              <a:t>n</a:t>
            </a:r>
            <a:r>
              <a:rPr lang="en-US" altLang="en-US" sz="1800" smtClean="0">
                <a:latin typeface="Times New Roman" panose="02020603050405020304" pitchFamily="18" charset="0"/>
              </a:rPr>
              <a:t>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log</a:t>
            </a:r>
            <a:r>
              <a:rPr lang="en-US" altLang="en-US" sz="1800" baseline="-25000" smtClean="0">
                <a:latin typeface="Times New Roman" panose="02020603050405020304" pitchFamily="18" charset="0"/>
              </a:rPr>
              <a:t>2 </a:t>
            </a:r>
            <a:r>
              <a:rPr lang="en-US" altLang="en-US" sz="1800" smtClean="0">
                <a:latin typeface="Times New Roman" panose="02020603050405020304" pitchFamily="18" charset="0"/>
              </a:rPr>
              <a:t>1/</a:t>
            </a:r>
            <a:r>
              <a:rPr lang="en-US" altLang="en-US" sz="1800" i="1" smtClean="0">
                <a:latin typeface="Times New Roman" panose="02020603050405020304" pitchFamily="18" charset="0"/>
              </a:rPr>
              <a:t>n</a:t>
            </a:r>
            <a:r>
              <a:rPr lang="en-US" altLang="en-US" sz="1800" smtClean="0">
                <a:latin typeface="Times New Roman" panose="02020603050405020304" pitchFamily="18" charset="0"/>
              </a:rPr>
              <a:t>)]= −</a:t>
            </a:r>
            <a:r>
              <a:rPr lang="en-US" altLang="en-US" sz="1800" i="1" smtClean="0">
                <a:latin typeface="Times New Roman" panose="02020603050405020304" pitchFamily="18" charset="0"/>
              </a:rPr>
              <a:t>log</a:t>
            </a:r>
            <a:r>
              <a:rPr lang="en-US" altLang="en-US" sz="18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1800" smtClean="0">
                <a:latin typeface="Times New Roman" panose="02020603050405020304" pitchFamily="18" charset="0"/>
              </a:rPr>
              <a:t>1/</a:t>
            </a:r>
            <a:r>
              <a:rPr lang="en-US" altLang="en-US" sz="1800" i="1" smtClean="0">
                <a:latin typeface="Times New Roman" panose="02020603050405020304" pitchFamily="18" charset="0"/>
              </a:rPr>
              <a:t>n </a:t>
            </a:r>
            <a:r>
              <a:rPr lang="en-US" altLang="en-US" sz="1800" smtClean="0">
                <a:latin typeface="Times New Roman" panose="02020603050405020304" pitchFamily="18" charset="0"/>
              </a:rPr>
              <a:t>=</a:t>
            </a:r>
            <a:r>
              <a:rPr lang="en-US" altLang="en-US" sz="1800" i="1" smtClean="0">
                <a:latin typeface="Times New Roman" panose="02020603050405020304" pitchFamily="18" charset="0"/>
              </a:rPr>
              <a:t>log</a:t>
            </a:r>
            <a:r>
              <a:rPr lang="en-US" altLang="en-US" sz="18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1800" i="1" smtClean="0"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000" smtClean="0"/>
              <a:t>Compare with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A</a:t>
            </a:r>
            <a:r>
              <a:rPr lang="en-US" altLang="en-US" sz="2000" smtClean="0">
                <a:latin typeface="Arial" panose="020B0604020202020204" pitchFamily="34" charset="0"/>
              </a:rPr>
              <a:t>, </a:t>
            </a:r>
            <a:r>
              <a:rPr lang="en-US" altLang="en-US" sz="2000" smtClean="0"/>
              <a:t>which splits data in two even classes</a:t>
            </a:r>
            <a:r>
              <a:rPr lang="en-US" altLang="en-US" sz="2000" smtClean="0">
                <a:latin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i="1" smtClean="0">
                <a:latin typeface="Times New Roman" panose="02020603050405020304" pitchFamily="18" charset="0"/>
              </a:rPr>
              <a:t>SplitInformation</a:t>
            </a:r>
            <a:r>
              <a:rPr lang="en-US" altLang="en-US" sz="1800" smtClean="0">
                <a:latin typeface="Times New Roman" panose="02020603050405020304" pitchFamily="18" charset="0"/>
              </a:rPr>
              <a:t>(</a:t>
            </a:r>
            <a:r>
              <a:rPr lang="en-US" altLang="en-US" sz="1800" i="1" smtClean="0">
                <a:latin typeface="Times New Roman" panose="02020603050405020304" pitchFamily="18" charset="0"/>
              </a:rPr>
              <a:t>S</a:t>
            </a:r>
            <a:r>
              <a:rPr lang="en-US" altLang="en-US" sz="1800" smtClean="0">
                <a:latin typeface="Times New Roman" panose="02020603050405020304" pitchFamily="18" charset="0"/>
              </a:rPr>
              <a:t>,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A</a:t>
            </a:r>
            <a:r>
              <a:rPr lang="en-US" altLang="en-US" sz="1800" smtClean="0">
                <a:latin typeface="Times New Roman" panose="02020603050405020304" pitchFamily="18" charset="0"/>
              </a:rPr>
              <a:t>)= − [(1/2 log</a:t>
            </a:r>
            <a:r>
              <a:rPr lang="en-US" altLang="en-US" sz="18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1800" smtClean="0">
                <a:latin typeface="Times New Roman" panose="02020603050405020304" pitchFamily="18" charset="0"/>
              </a:rPr>
              <a:t>1/2)+ (1/2 log</a:t>
            </a:r>
            <a:r>
              <a:rPr lang="en-US" altLang="en-US" sz="18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1800" smtClean="0">
                <a:latin typeface="Times New Roman" panose="02020603050405020304" pitchFamily="18" charset="0"/>
              </a:rPr>
              <a:t>1/2) ]= − [− 1/2 −1/2]=1</a:t>
            </a:r>
            <a:endParaRPr lang="en-US" altLang="en-US" sz="180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i="1" smtClean="0">
              <a:latin typeface="Times New Roman" panose="02020603050405020304" pitchFamily="18" charset="0"/>
            </a:endParaRPr>
          </a:p>
        </p:txBody>
      </p:sp>
      <p:sp>
        <p:nvSpPr>
          <p:cNvPr id="94212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5825E7-89B8-4DC5-809C-5A19613274E9}" type="datetime1">
              <a:rPr lang="en-US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11/11/2023</a:t>
            </a:fld>
            <a:endParaRPr lang="en-GB" altLang="en-US" sz="1400">
              <a:solidFill>
                <a:schemeClr val="folHlink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2B087D06-3D12-4F36-B8C2-EDFB4DD6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Simi</a:t>
            </a:r>
          </a:p>
        </p:txBody>
      </p:sp>
      <p:sp>
        <p:nvSpPr>
          <p:cNvPr id="94214" name="Line 4"/>
          <p:cNvSpPr>
            <a:spLocks noChangeShapeType="1"/>
          </p:cNvSpPr>
          <p:nvPr/>
        </p:nvSpPr>
        <p:spPr bwMode="auto">
          <a:xfrm>
            <a:off x="3886200" y="2276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5" name="Line 5"/>
          <p:cNvSpPr>
            <a:spLocks noChangeShapeType="1"/>
          </p:cNvSpPr>
          <p:nvPr/>
        </p:nvSpPr>
        <p:spPr bwMode="auto">
          <a:xfrm>
            <a:off x="5076825" y="2276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6" name="Line 6"/>
          <p:cNvSpPr>
            <a:spLocks noChangeShapeType="1"/>
          </p:cNvSpPr>
          <p:nvPr/>
        </p:nvSpPr>
        <p:spPr bwMode="auto">
          <a:xfrm>
            <a:off x="3433763" y="40767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randomBar dir="vert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anose="020B0606020202030204" pitchFamily="34" charset="0"/>
                <a:cs typeface="Arial Narrow" panose="020B0606020202030204" pitchFamily="34" charset="0"/>
              </a:rPr>
              <a:t>Adjusting </a:t>
            </a:r>
            <a:r>
              <a:rPr lang="en-US" i="1" smtClean="0">
                <a:latin typeface="Arial Narrow" panose="020B0606020202030204" pitchFamily="34" charset="0"/>
                <a:cs typeface="Arial Narrow" panose="020B0606020202030204" pitchFamily="34" charset="0"/>
              </a:rPr>
              <a:t>gain-ratio</a:t>
            </a:r>
            <a:endParaRPr lang="en-US" smtClean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en-US" smtClean="0"/>
              <a:t>Problem: </a:t>
            </a:r>
            <a:r>
              <a:rPr lang="en-US" altLang="en-US" i="1" smtClean="0">
                <a:latin typeface="Times New Roman" panose="02020603050405020304" pitchFamily="18" charset="0"/>
              </a:rPr>
              <a:t>SplitInformation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S</a:t>
            </a:r>
            <a:r>
              <a:rPr lang="en-US" altLang="en-US" smtClean="0">
                <a:latin typeface="Times New Roman" panose="02020603050405020304" pitchFamily="18" charset="0"/>
              </a:rPr>
              <a:t>, </a:t>
            </a:r>
            <a:r>
              <a:rPr lang="en-US" altLang="en-US" i="1" smtClean="0">
                <a:latin typeface="Times New Roman" panose="02020603050405020304" pitchFamily="18" charset="0"/>
              </a:rPr>
              <a:t>A</a:t>
            </a:r>
            <a:r>
              <a:rPr lang="en-US" altLang="en-US" smtClean="0">
                <a:latin typeface="Times New Roman" panose="02020603050405020304" pitchFamily="18" charset="0"/>
              </a:rPr>
              <a:t>) </a:t>
            </a:r>
            <a:r>
              <a:rPr lang="en-US" altLang="en-US" smtClean="0"/>
              <a:t>can be zero or very small when</a:t>
            </a:r>
            <a:r>
              <a:rPr lang="en-US" altLang="en-US" smtClean="0">
                <a:latin typeface="Arial" panose="020B0604020202020204" pitchFamily="34" charset="0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|S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i </a:t>
            </a:r>
            <a:r>
              <a:rPr lang="en-US" altLang="en-US" i="1" smtClean="0">
                <a:latin typeface="Times New Roman" panose="02020603050405020304" pitchFamily="18" charset="0"/>
              </a:rPr>
              <a:t>|</a:t>
            </a:r>
            <a:r>
              <a:rPr lang="en-US" altLang="en-US" i="1" smtClean="0">
                <a:latin typeface="Times New Roman" panose="02020603050405020304" pitchFamily="18" charset="0"/>
                <a:sym typeface="Symbol" panose="05050102010706020507" pitchFamily="18" charset="2"/>
              </a:rPr>
              <a:t> ≈ </a:t>
            </a:r>
            <a:r>
              <a:rPr lang="en-US" altLang="en-US" i="1" smtClean="0">
                <a:latin typeface="Times New Roman" panose="02020603050405020304" pitchFamily="18" charset="0"/>
              </a:rPr>
              <a:t>|S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| </a:t>
            </a:r>
            <a:r>
              <a:rPr lang="en-US" altLang="en-US" smtClean="0"/>
              <a:t>for some value</a:t>
            </a:r>
            <a:r>
              <a:rPr lang="en-US" altLang="en-US" i="1" smtClean="0">
                <a:latin typeface="Times New Roman" panose="02020603050405020304" pitchFamily="18" charset="0"/>
              </a:rPr>
              <a:t> i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mtClean="0"/>
              <a:t>To mitigate this effect, the following heuristics has been used:</a:t>
            </a:r>
          </a:p>
          <a:p>
            <a:pPr marL="838200" lvl="1" indent="-3810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mtClean="0"/>
              <a:t>compute</a:t>
            </a:r>
            <a:r>
              <a:rPr lang="en-US" altLang="en-US" smtClean="0">
                <a:latin typeface="Arial" panose="020B0604020202020204" pitchFamily="34" charset="0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Gain</a:t>
            </a:r>
            <a:r>
              <a:rPr lang="en-US" altLang="en-US" smtClean="0">
                <a:latin typeface="Arial" panose="020B0604020202020204" pitchFamily="34" charset="0"/>
              </a:rPr>
              <a:t> </a:t>
            </a:r>
            <a:r>
              <a:rPr lang="en-US" altLang="en-US" smtClean="0"/>
              <a:t>for each attribute</a:t>
            </a:r>
          </a:p>
          <a:p>
            <a:pPr marL="838200" lvl="1" indent="-3810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mtClean="0"/>
              <a:t>apply</a:t>
            </a:r>
            <a:r>
              <a:rPr lang="en-US" altLang="en-US" smtClean="0">
                <a:latin typeface="Arial" panose="020B0604020202020204" pitchFamily="34" charset="0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GainRatio</a:t>
            </a:r>
            <a:r>
              <a:rPr lang="en-US" altLang="en-US" smtClean="0">
                <a:latin typeface="Arial" panose="020B0604020202020204" pitchFamily="34" charset="0"/>
              </a:rPr>
              <a:t> </a:t>
            </a:r>
            <a:r>
              <a:rPr lang="en-US" altLang="en-US" smtClean="0"/>
              <a:t>only to attributes with </a:t>
            </a:r>
            <a:r>
              <a:rPr lang="en-US" altLang="en-US" i="1" smtClean="0">
                <a:latin typeface="Times New Roman" panose="02020603050405020304" pitchFamily="18" charset="0"/>
              </a:rPr>
              <a:t>Gain</a:t>
            </a:r>
            <a:r>
              <a:rPr lang="en-US" altLang="en-US" smtClean="0">
                <a:latin typeface="Arial" panose="020B0604020202020204" pitchFamily="34" charset="0"/>
              </a:rPr>
              <a:t> </a:t>
            </a:r>
            <a:r>
              <a:rPr lang="en-US" altLang="en-US" smtClean="0"/>
              <a:t>above average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mtClean="0"/>
              <a:t>Other measures have been proposed</a:t>
            </a:r>
            <a:r>
              <a:rPr lang="en-US" altLang="en-US" smtClean="0">
                <a:latin typeface="Arial" panose="020B0604020202020204" pitchFamily="34" charset="0"/>
              </a:rPr>
              <a:t>: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i="1" smtClean="0"/>
              <a:t>Distance-based</a:t>
            </a:r>
            <a:r>
              <a:rPr lang="en-US" altLang="en-US" smtClean="0"/>
              <a:t> metric [Lopez-De Mantaras, 1991] on the  partitions of data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smtClean="0"/>
              <a:t>Each partition (induced by an attribute) is evaluated according to the distance to the partition that perfectly classifies the data.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smtClean="0"/>
              <a:t>The partition closest to the </a:t>
            </a:r>
            <a:r>
              <a:rPr lang="en-US" altLang="en-US" i="1" smtClean="0"/>
              <a:t>ideal </a:t>
            </a:r>
            <a:r>
              <a:rPr lang="en-US" altLang="en-US" smtClean="0"/>
              <a:t>partition is chosen</a:t>
            </a:r>
            <a:endParaRPr lang="en-US" altLang="en-US" sz="2800" i="1" smtClean="0"/>
          </a:p>
        </p:txBody>
      </p:sp>
      <p:sp>
        <p:nvSpPr>
          <p:cNvPr id="96260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46F362-B286-4316-9C92-8BCFEC5072C3}" type="datetime1">
              <a:rPr lang="en-US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11/11/2023</a:t>
            </a:fld>
            <a:endParaRPr lang="en-GB" altLang="en-US" sz="1400">
              <a:solidFill>
                <a:schemeClr val="folHlin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046F0E-8DAB-4E05-AF67-24D92244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Simi</a:t>
            </a:r>
          </a:p>
        </p:txBody>
      </p:sp>
    </p:spTree>
  </p:cSld>
  <p:clrMapOvr>
    <a:masterClrMapping/>
  </p:clrMapOvr>
  <p:transition spd="med">
    <p:randomBar dir="vert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anose="020B0606020202030204" pitchFamily="34" charset="0"/>
                <a:cs typeface="Arial Narrow" panose="020B0606020202030204" pitchFamily="34" charset="0"/>
              </a:rPr>
              <a:t>Handling attributes with different costs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xmlns="" id="{96E2A499-2D05-48DB-8E72-72CC9DA27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6725" y="1773238"/>
            <a:ext cx="8208963" cy="4608512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cs typeface="+mn-cs"/>
              </a:rPr>
              <a:t>Instance attributes may have an associated cost: we would prefer decision trees that use low-cost attributes</a:t>
            </a:r>
          </a:p>
          <a:p>
            <a:pPr marL="457200" indent="-457200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cs typeface="+mn-cs"/>
              </a:rPr>
              <a:t>ID3 can be modified to take into account costs: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Arial" charset="0"/>
              <a:buAutoNum type="arabicPeriod"/>
              <a:defRPr/>
            </a:pPr>
            <a:r>
              <a:rPr lang="en-US" dirty="0">
                <a:cs typeface="Tw Cen MT"/>
              </a:rPr>
              <a:t>Tan and </a:t>
            </a:r>
            <a:r>
              <a:rPr lang="en-US" dirty="0" err="1">
                <a:cs typeface="Tw Cen MT"/>
              </a:rPr>
              <a:t>Schlimmer</a:t>
            </a:r>
            <a:r>
              <a:rPr lang="en-US" dirty="0">
                <a:cs typeface="Tw Cen MT"/>
              </a:rPr>
              <a:t>   (1990)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+mn-cs"/>
              </a:rPr>
              <a:t>		 </a:t>
            </a:r>
            <a:r>
              <a:rPr lang="en-US" dirty="0">
                <a:latin typeface="Times New Roman" charset="0"/>
                <a:cs typeface="+mn-cs"/>
              </a:rPr>
              <a:t>                           </a:t>
            </a:r>
            <a:r>
              <a:rPr lang="en-US" i="1" dirty="0">
                <a:latin typeface="Times New Roman" charset="0"/>
                <a:cs typeface="+mn-cs"/>
              </a:rPr>
              <a:t>Gain</a:t>
            </a:r>
            <a:r>
              <a:rPr lang="en-US" baseline="30000" dirty="0">
                <a:latin typeface="Times New Roman" charset="0"/>
                <a:cs typeface="+mn-cs"/>
              </a:rPr>
              <a:t>2</a:t>
            </a:r>
            <a:r>
              <a:rPr lang="en-US" dirty="0">
                <a:latin typeface="Times New Roman" charset="0"/>
                <a:cs typeface="+mn-cs"/>
              </a:rPr>
              <a:t>(</a:t>
            </a:r>
            <a:r>
              <a:rPr lang="en-US" i="1" dirty="0">
                <a:latin typeface="Times New Roman" charset="0"/>
                <a:cs typeface="+mn-cs"/>
              </a:rPr>
              <a:t>S</a:t>
            </a:r>
            <a:r>
              <a:rPr lang="en-US" dirty="0">
                <a:latin typeface="Times New Roman" charset="0"/>
                <a:cs typeface="+mn-cs"/>
              </a:rPr>
              <a:t>, </a:t>
            </a:r>
            <a:r>
              <a:rPr lang="en-US" i="1" dirty="0">
                <a:latin typeface="Times New Roman" charset="0"/>
                <a:cs typeface="+mn-cs"/>
              </a:rPr>
              <a:t>A</a:t>
            </a:r>
            <a:r>
              <a:rPr lang="en-US" dirty="0">
                <a:latin typeface="Times New Roman" charset="0"/>
                <a:cs typeface="+mn-cs"/>
              </a:rPr>
              <a:t>)</a:t>
            </a:r>
            <a:r>
              <a:rPr lang="en-US" i="1" dirty="0">
                <a:latin typeface="Times New Roman" charset="0"/>
                <a:cs typeface="+mn-cs"/>
              </a:rPr>
              <a:t>		</a:t>
            </a:r>
            <a:endParaRPr lang="en-US" dirty="0">
              <a:cs typeface="+mn-cs"/>
              <a:sym typeface="Symbol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Wingdings" charset="0"/>
              <a:buNone/>
              <a:defRPr/>
            </a:pPr>
            <a:r>
              <a:rPr lang="en-US" dirty="0">
                <a:cs typeface="+mn-cs"/>
                <a:sym typeface="Symbol" charset="0"/>
              </a:rPr>
              <a:t>				    </a:t>
            </a:r>
            <a:r>
              <a:rPr lang="en-US" i="1" dirty="0">
                <a:latin typeface="Times New Roman" charset="0"/>
                <a:cs typeface="+mn-cs"/>
              </a:rPr>
              <a:t>Cost</a:t>
            </a:r>
            <a:r>
              <a:rPr lang="en-US" dirty="0">
                <a:latin typeface="Times New Roman" charset="0"/>
                <a:cs typeface="+mn-cs"/>
              </a:rPr>
              <a:t>(</a:t>
            </a:r>
            <a:r>
              <a:rPr lang="en-US" i="1" dirty="0">
                <a:latin typeface="Times New Roman" charset="0"/>
                <a:cs typeface="+mn-cs"/>
              </a:rPr>
              <a:t>S</a:t>
            </a:r>
            <a:r>
              <a:rPr lang="en-US" dirty="0">
                <a:latin typeface="Times New Roman" charset="0"/>
                <a:cs typeface="+mn-cs"/>
              </a:rPr>
              <a:t>, </a:t>
            </a:r>
            <a:r>
              <a:rPr lang="en-US" i="1" dirty="0">
                <a:latin typeface="Times New Roman" charset="0"/>
                <a:cs typeface="+mn-cs"/>
              </a:rPr>
              <a:t>A</a:t>
            </a:r>
            <a:r>
              <a:rPr lang="en-US" dirty="0">
                <a:latin typeface="Times New Roman" charset="0"/>
                <a:cs typeface="+mn-cs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Arial" charset="0"/>
              <a:buAutoNum type="arabicPeriod" startAt="2"/>
              <a:defRPr/>
            </a:pPr>
            <a:r>
              <a:rPr lang="en-US" dirty="0">
                <a:cs typeface="+mn-cs"/>
              </a:rPr>
              <a:t>Nunez (1988)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Wingdings" charset="0"/>
              <a:buNone/>
              <a:defRPr/>
            </a:pPr>
            <a:r>
              <a:rPr lang="en-US" dirty="0">
                <a:latin typeface="Arial" charset="0"/>
                <a:cs typeface="+mn-cs"/>
              </a:rPr>
              <a:t>				</a:t>
            </a:r>
            <a:r>
              <a:rPr lang="en-US" dirty="0">
                <a:latin typeface="Times New Roman" charset="0"/>
                <a:cs typeface="+mn-cs"/>
              </a:rPr>
              <a:t>2</a:t>
            </a:r>
            <a:r>
              <a:rPr lang="en-US" i="1" baseline="30000" dirty="0">
                <a:latin typeface="Times New Roman" charset="0"/>
                <a:cs typeface="+mn-cs"/>
              </a:rPr>
              <a:t>Gain</a:t>
            </a:r>
            <a:r>
              <a:rPr lang="en-US" baseline="30000" dirty="0">
                <a:latin typeface="Times New Roman" charset="0"/>
                <a:cs typeface="+mn-cs"/>
              </a:rPr>
              <a:t>(</a:t>
            </a:r>
            <a:r>
              <a:rPr lang="en-US" i="1" baseline="30000" dirty="0">
                <a:latin typeface="Times New Roman" charset="0"/>
                <a:cs typeface="+mn-cs"/>
              </a:rPr>
              <a:t>S</a:t>
            </a:r>
            <a:r>
              <a:rPr lang="en-US" baseline="30000" dirty="0">
                <a:latin typeface="Times New Roman" charset="0"/>
                <a:cs typeface="+mn-cs"/>
              </a:rPr>
              <a:t>, </a:t>
            </a:r>
            <a:r>
              <a:rPr lang="en-US" i="1" baseline="30000" dirty="0">
                <a:latin typeface="Times New Roman" charset="0"/>
                <a:cs typeface="+mn-cs"/>
              </a:rPr>
              <a:t>A</a:t>
            </a:r>
            <a:r>
              <a:rPr lang="en-US" baseline="30000" dirty="0">
                <a:latin typeface="Times New Roman" charset="0"/>
                <a:cs typeface="+mn-cs"/>
              </a:rPr>
              <a:t>)  </a:t>
            </a:r>
            <a:r>
              <a:rPr lang="en-US" dirty="0">
                <a:latin typeface="Times New Roman" charset="0"/>
                <a:cs typeface="+mn-cs"/>
                <a:sym typeface="Symbol" charset="0"/>
              </a:rPr>
              <a:t></a:t>
            </a:r>
            <a:r>
              <a:rPr lang="en-US" dirty="0">
                <a:latin typeface="Times New Roman" charset="0"/>
                <a:cs typeface="+mn-cs"/>
              </a:rPr>
              <a:t> 1</a:t>
            </a:r>
            <a:r>
              <a:rPr lang="en-US" i="1" dirty="0">
                <a:latin typeface="Times New Roman" charset="0"/>
                <a:cs typeface="+mn-cs"/>
              </a:rPr>
              <a:t>		</a:t>
            </a:r>
            <a:endParaRPr lang="en-US" dirty="0">
              <a:cs typeface="+mn-cs"/>
              <a:sym typeface="Symbol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Wingdings" charset="0"/>
              <a:buNone/>
              <a:defRPr/>
            </a:pPr>
            <a:r>
              <a:rPr lang="en-US" dirty="0">
                <a:cs typeface="+mn-cs"/>
                <a:sym typeface="Symbol" charset="0"/>
              </a:rPr>
              <a:t>				</a:t>
            </a:r>
            <a:r>
              <a:rPr lang="en-US" dirty="0">
                <a:latin typeface="Times New Roman" charset="0"/>
                <a:cs typeface="+mn-cs"/>
              </a:rPr>
              <a:t>(</a:t>
            </a:r>
            <a:r>
              <a:rPr lang="en-US" i="1" dirty="0">
                <a:latin typeface="Times New Roman" charset="0"/>
                <a:cs typeface="+mn-cs"/>
              </a:rPr>
              <a:t>Cost</a:t>
            </a:r>
            <a:r>
              <a:rPr lang="en-US" dirty="0">
                <a:latin typeface="Times New Roman" charset="0"/>
                <a:cs typeface="+mn-cs"/>
              </a:rPr>
              <a:t>(</a:t>
            </a:r>
            <a:r>
              <a:rPr lang="en-US" i="1" dirty="0">
                <a:latin typeface="Times New Roman" charset="0"/>
                <a:cs typeface="+mn-cs"/>
              </a:rPr>
              <a:t>A</a:t>
            </a:r>
            <a:r>
              <a:rPr lang="en-US" dirty="0">
                <a:latin typeface="Times New Roman" charset="0"/>
                <a:cs typeface="+mn-cs"/>
              </a:rPr>
              <a:t>) + 1)</a:t>
            </a:r>
            <a:r>
              <a:rPr lang="en-US" i="1" baseline="30000" dirty="0">
                <a:latin typeface="Times New Roman" charset="0"/>
                <a:cs typeface="+mn-cs"/>
              </a:rPr>
              <a:t>w     </a:t>
            </a:r>
            <a:r>
              <a:rPr lang="en-US" sz="3200" i="1" baseline="-25000" dirty="0">
                <a:latin typeface="Times New Roman" charset="0"/>
                <a:cs typeface="+mn-cs"/>
              </a:rPr>
              <a:t>w </a:t>
            </a:r>
            <a:r>
              <a:rPr lang="en-US" sz="2800" baseline="-25000" dirty="0">
                <a:latin typeface="Times New Roman" charset="0"/>
                <a:cs typeface="+mn-cs"/>
              </a:rPr>
              <a:t>∈</a:t>
            </a:r>
            <a:r>
              <a:rPr lang="en-US" sz="3200" i="1" baseline="-25000" dirty="0">
                <a:latin typeface="Times New Roman" charset="0"/>
                <a:cs typeface="+mn-cs"/>
              </a:rPr>
              <a:t> </a:t>
            </a:r>
            <a:r>
              <a:rPr lang="en-US" sz="3200" baseline="-25000" dirty="0">
                <a:latin typeface="Times New Roman" charset="0"/>
                <a:cs typeface="+mn-cs"/>
              </a:rPr>
              <a:t>[0,1]</a:t>
            </a:r>
            <a:endParaRPr lang="en-US" sz="3200" baseline="-25000" dirty="0">
              <a:cs typeface="+mn-cs"/>
            </a:endParaRPr>
          </a:p>
          <a:p>
            <a:pPr marL="457200" indent="-45720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	</a:t>
            </a:r>
          </a:p>
        </p:txBody>
      </p:sp>
      <p:sp>
        <p:nvSpPr>
          <p:cNvPr id="100356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w Cen M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690680-B936-46CE-AA79-EF8F80D78532}" type="datetime1">
              <a:rPr lang="en-US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11/11/2023</a:t>
            </a:fld>
            <a:endParaRPr lang="en-GB" altLang="en-US" sz="1400">
              <a:solidFill>
                <a:schemeClr val="folHlink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674F217F-58DF-44D6-ABCD-466C8940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Simi</a:t>
            </a:r>
          </a:p>
        </p:txBody>
      </p:sp>
      <p:sp>
        <p:nvSpPr>
          <p:cNvPr id="100358" name="Line 4"/>
          <p:cNvSpPr>
            <a:spLocks noChangeShapeType="1"/>
          </p:cNvSpPr>
          <p:nvPr/>
        </p:nvSpPr>
        <p:spPr bwMode="auto">
          <a:xfrm>
            <a:off x="3348038" y="4005263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9" name="Line 5"/>
          <p:cNvSpPr>
            <a:spLocks noChangeShapeType="1"/>
          </p:cNvSpPr>
          <p:nvPr/>
        </p:nvSpPr>
        <p:spPr bwMode="auto">
          <a:xfrm>
            <a:off x="3195638" y="5516563"/>
            <a:ext cx="188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randomBar dir="vert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 smtClean="0"/>
              <a:t>DT Expressivity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412875"/>
            <a:ext cx="8748712" cy="208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None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DTs represent a 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disjunction of conjunctions on constraints 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on the value of attributes: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Outlook = Sunny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Humidity = Normal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)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Outlook = Overcast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)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Outlook = Rain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Wind = Weak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15334"/>
            <a:ext cx="5410200" cy="317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564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When to use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27074" y="1556792"/>
            <a:ext cx="82089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Problem characteristics: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Instances can be described by attribute value pairs 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Target function is discrete valued  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Disjunctive hypothesis may be required  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Possibly noisy training data samples</a:t>
            </a:r>
          </a:p>
          <a:p>
            <a:pPr marR="0" lvl="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Robust to errors in training data</a:t>
            </a:r>
          </a:p>
          <a:p>
            <a:pPr marR="0" lvl="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Missing attribute values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Different classification problems: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Medical diagnosis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Credit risk analysis 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313108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 smtClean="0"/>
              <a:t>Top-Down Induction </a:t>
            </a:r>
            <a:r>
              <a:rPr lang="en-US" dirty="0"/>
              <a:t>of </a:t>
            </a:r>
            <a:r>
              <a:rPr lang="en-US" dirty="0" smtClean="0"/>
              <a:t>DTs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4535" y="1484784"/>
            <a:ext cx="86487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ü"/>
              <a:tabLst>
                <a:tab pos="1528763" algn="l"/>
              </a:tabLst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ID3 (Quinlan, 1986) is a basic algorithm for learning DT's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ü"/>
              <a:tabLst>
                <a:tab pos="1528763" algn="l"/>
              </a:tabLst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Given a training set of examples, the algorithms for building DT performs search in the space of decision trees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ü"/>
              <a:tabLst>
                <a:tab pos="1528763" algn="l"/>
              </a:tabLst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The construction of the tree is top-down. The algorithm is greedy.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ü"/>
              <a:tabLst>
                <a:tab pos="1528763" algn="l"/>
              </a:tabLst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The fundamental question is “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ＭＳ Ｐゴシック"/>
              </a:rPr>
              <a:t>which attribute should be tested next?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ＭＳ Ｐゴシック"/>
              </a:rPr>
              <a:t>Which question gives us more information?”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ü"/>
              <a:tabLst>
                <a:tab pos="1528763" algn="l"/>
              </a:tabLst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Select the 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ＭＳ Ｐゴシック"/>
              </a:rPr>
              <a:t>best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 attribute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ü"/>
              <a:tabLst>
                <a:tab pos="1528763" algn="l"/>
              </a:tabLst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A descendent node is then created for each possible value of this attribute and examples are partitioned according to this value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ü"/>
              <a:tabLst>
                <a:tab pos="1528763" algn="l"/>
              </a:tabLst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ＭＳ Ｐゴシック"/>
              </a:rPr>
              <a:t>The process is repeated for each successor node until all the examples are classified correctly or there are no attributes left</a:t>
            </a:r>
          </a:p>
        </p:txBody>
      </p:sp>
    </p:spTree>
    <p:extLst>
      <p:ext uri="{BB962C8B-B14F-4D97-AF65-F5344CB8AC3E}">
        <p14:creationId xmlns:p14="http://schemas.microsoft.com/office/powerpoint/2010/main" val="1189091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Which attribute is the best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30C34CC-836E-4A0E-819E-72723AB85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7" y="4077072"/>
            <a:ext cx="9066495" cy="232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A statistical property called </a:t>
            </a:r>
            <a:r>
              <a:rPr kumimoji="0" lang="en-US" sz="26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information gain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, measures how well a given attribute separates the training examples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Information gain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uses the notion of </a:t>
            </a:r>
            <a:r>
              <a:rPr kumimoji="0" lang="en-US" sz="26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entropy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, commonly used in information theory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Information gain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= </a:t>
            </a:r>
            <a:r>
              <a:rPr kumimoji="0" lang="en-US" sz="2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expected reduction of entropy</a:t>
            </a:r>
            <a:endParaRPr kumimoji="0" lang="en-US" sz="2600" b="0" i="1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3640"/>
            <a:ext cx="7242859" cy="199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515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7981"/>
            <a:ext cx="7793037" cy="808038"/>
          </a:xfrm>
        </p:spPr>
        <p:txBody>
          <a:bodyPr/>
          <a:lstStyle/>
          <a:p>
            <a:r>
              <a:rPr lang="en-US" dirty="0"/>
              <a:t>Entropy in </a:t>
            </a:r>
            <a:r>
              <a:rPr lang="en-US" dirty="0" smtClean="0"/>
              <a:t>Binary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1889" y="1484784"/>
            <a:ext cx="874846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Entropy measures the </a:t>
            </a:r>
            <a:r>
              <a:rPr kumimoji="0" lang="en-US" altLang="en-US" sz="2400" b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impurity of a collection of examples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. It depends from the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distribution of the random variable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.</a:t>
            </a:r>
          </a:p>
          <a:p>
            <a:pPr marR="0" lvl="1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is a collection of training examples</a:t>
            </a:r>
          </a:p>
          <a:p>
            <a:pPr marR="0" lvl="1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</a:t>
            </a:r>
            <a:r>
              <a:rPr kumimoji="0" lang="en-US" altLang="en-US" b="0" i="0" u="none" strike="noStrike" kern="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+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the proportion of positive examples in </a:t>
            </a:r>
            <a:r>
              <a:rPr kumimoji="0" lang="en-US" alt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</a:t>
            </a: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R="0" lvl="1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</a:t>
            </a:r>
            <a:r>
              <a:rPr kumimoji="0" lang="en-US" altLang="en-US" b="0" i="0" u="none" strike="noStrike" kern="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–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the proportion of negative examples in </a:t>
            </a:r>
            <a:r>
              <a:rPr kumimoji="0" lang="en-US" alt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</a:t>
            </a: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	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Entropy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)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 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–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+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log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2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+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– 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–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log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2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–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[0 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log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2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0 = 0]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	Entropy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([14+, 0–])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–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14/14 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log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2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(14/14) –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0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log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2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(0) = 0</a:t>
            </a:r>
            <a:endParaRPr kumimoji="0" lang="en-US" altLang="en-US" sz="22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	Entropy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([9+, 5–])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–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9/14 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log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2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(9/14) –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5/14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log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2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(5/14) = 0,94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	Entropy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([7+, 7–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])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–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7/14 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log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2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(7/14) –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7/14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log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2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(7/14) = 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				= 1/2 +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1/2 = 1	 	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log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2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1/2 = –</a:t>
            </a:r>
            <a:r>
              <a:rPr kumimoji="0" lang="en-US" alt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1]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Note: the log of a number &lt; 1 is negative,  0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kumimoji="0" lang="en-US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1, 0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kumimoji="0" lang="en-US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entropy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847002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P">
  <a:themeElements>
    <a:clrScheme name="CSP 11">
      <a:dk1>
        <a:srgbClr val="000000"/>
      </a:dk1>
      <a:lt1>
        <a:srgbClr val="FFFFFF"/>
      </a:lt1>
      <a:dk2>
        <a:srgbClr val="CC3300"/>
      </a:dk2>
      <a:lt2>
        <a:srgbClr val="292929"/>
      </a:lt2>
      <a:accent1>
        <a:srgbClr val="0099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ACACA"/>
      </a:accent5>
      <a:accent6>
        <a:srgbClr val="E7B900"/>
      </a:accent6>
      <a:hlink>
        <a:srgbClr val="3366CC"/>
      </a:hlink>
      <a:folHlink>
        <a:srgbClr val="5F5F5F"/>
      </a:folHlink>
    </a:clrScheme>
    <a:fontScheme name="CSP">
      <a:majorFont>
        <a:latin typeface="Tw Cen MT Condensed"/>
        <a:ea typeface="ＭＳ Ｐゴシック"/>
        <a:cs typeface=""/>
      </a:majorFont>
      <a:minorFont>
        <a:latin typeface="Tw Cen M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CSP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 8">
        <a:dk1>
          <a:srgbClr val="000000"/>
        </a:dk1>
        <a:lt1>
          <a:srgbClr val="FFFFFF"/>
        </a:lt1>
        <a:dk2>
          <a:srgbClr val="FF9900"/>
        </a:dk2>
        <a:lt2>
          <a:srgbClr val="000000"/>
        </a:lt2>
        <a:accent1>
          <a:srgbClr val="9966FF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AB8FF"/>
        </a:accent5>
        <a:accent6>
          <a:srgbClr val="005C8A"/>
        </a:accent6>
        <a:hlink>
          <a:srgbClr val="3366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 9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FF3300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005C8A"/>
        </a:accent6>
        <a:hlink>
          <a:srgbClr val="3366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 10">
        <a:dk1>
          <a:srgbClr val="000000"/>
        </a:dk1>
        <a:lt1>
          <a:srgbClr val="FFFFFF"/>
        </a:lt1>
        <a:dk2>
          <a:srgbClr val="6600CC"/>
        </a:dk2>
        <a:lt2>
          <a:srgbClr val="000000"/>
        </a:lt2>
        <a:accent1>
          <a:srgbClr val="FF3300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005C8A"/>
        </a:accent6>
        <a:hlink>
          <a:srgbClr val="3366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 11">
        <a:dk1>
          <a:srgbClr val="000000"/>
        </a:dk1>
        <a:lt1>
          <a:srgbClr val="FFFFFF"/>
        </a:lt1>
        <a:dk2>
          <a:srgbClr val="CC3300"/>
        </a:dk2>
        <a:lt2>
          <a:srgbClr val="292929"/>
        </a:lt2>
        <a:accent1>
          <a:srgbClr val="0099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E7B900"/>
        </a:accent6>
        <a:hlink>
          <a:srgbClr val="3366CC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</TotalTime>
  <Words>2173</Words>
  <Application>Microsoft Office PowerPoint</Application>
  <PresentationFormat>On-screen Show (4:3)</PresentationFormat>
  <Paragraphs>534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44</vt:i4>
      </vt:variant>
    </vt:vector>
  </HeadingPairs>
  <TitlesOfParts>
    <vt:vector size="61" baseType="lpstr">
      <vt:lpstr>ＭＳ Ｐゴシック</vt:lpstr>
      <vt:lpstr>Arial</vt:lpstr>
      <vt:lpstr>Arial Narrow</vt:lpstr>
      <vt:lpstr>Calibri</vt:lpstr>
      <vt:lpstr>Gill Sans MT</vt:lpstr>
      <vt:lpstr>Symbol</vt:lpstr>
      <vt:lpstr>Tahoma</vt:lpstr>
      <vt:lpstr>Times</vt:lpstr>
      <vt:lpstr>Times New Roman</vt:lpstr>
      <vt:lpstr>Tw Cen MT</vt:lpstr>
      <vt:lpstr>Tw Cen MT Condensed</vt:lpstr>
      <vt:lpstr>Webdings</vt:lpstr>
      <vt:lpstr>Wingdings</vt:lpstr>
      <vt:lpstr>CSP</vt:lpstr>
      <vt:lpstr>Custom Design</vt:lpstr>
      <vt:lpstr>Blends</vt:lpstr>
      <vt:lpstr>1_Blends</vt:lpstr>
      <vt:lpstr>  Classification with Decision Trees</vt:lpstr>
      <vt:lpstr>Inductive Inference with Decision Trees</vt:lpstr>
      <vt:lpstr>Play Tennis based on Weather Condition</vt:lpstr>
      <vt:lpstr>DT Representation (Play Tennis)</vt:lpstr>
      <vt:lpstr>DT Expressivity</vt:lpstr>
      <vt:lpstr>When to use Decision Trees</vt:lpstr>
      <vt:lpstr>Top-Down Induction of DTs</vt:lpstr>
      <vt:lpstr>Which attribute is the best classifier?</vt:lpstr>
      <vt:lpstr>Entropy in Binary Classification</vt:lpstr>
      <vt:lpstr>Entropy</vt:lpstr>
      <vt:lpstr>Entropy in General</vt:lpstr>
      <vt:lpstr>Entropy and Information Theory</vt:lpstr>
      <vt:lpstr>Information Gain as Entropy Reduction</vt:lpstr>
      <vt:lpstr>Example: Expected Information Gain</vt:lpstr>
      <vt:lpstr>Which attribute is the best classifier?</vt:lpstr>
      <vt:lpstr>First Step: Which Attribute to Test at the Root?</vt:lpstr>
      <vt:lpstr>After First Step</vt:lpstr>
      <vt:lpstr>Second Step</vt:lpstr>
      <vt:lpstr>Second and Third steps</vt:lpstr>
      <vt:lpstr>ID3: Algorithm</vt:lpstr>
      <vt:lpstr>Search Space in DT Learning</vt:lpstr>
      <vt:lpstr>Inductive Bias in DT Learning </vt:lpstr>
      <vt:lpstr>Two Kinds of Biases </vt:lpstr>
      <vt:lpstr>Prefer shorter hypotheses:  Occam's rasor</vt:lpstr>
      <vt:lpstr>Issues in DTs Learning</vt:lpstr>
      <vt:lpstr>Overfitting in DTs</vt:lpstr>
      <vt:lpstr>Example</vt:lpstr>
      <vt:lpstr>Overfitting in DTs</vt:lpstr>
      <vt:lpstr>Overfitting in DTs</vt:lpstr>
      <vt:lpstr>Avoid Overfitting in DTs</vt:lpstr>
      <vt:lpstr>Reduced-error Pruning (Quinlan 1987)</vt:lpstr>
      <vt:lpstr>Effect of Reduced Error Pruning</vt:lpstr>
      <vt:lpstr>Rule Post-Pruning</vt:lpstr>
      <vt:lpstr>Converting to Rules</vt:lpstr>
      <vt:lpstr>Why Converting to Rules?</vt:lpstr>
      <vt:lpstr>Dealing with Continuous-valued Attributes</vt:lpstr>
      <vt:lpstr>Handling Incomplete Training Data</vt:lpstr>
      <vt:lpstr>Reference and Software</vt:lpstr>
      <vt:lpstr>DT for Iris Dataset in Weka J48 (C4.5)</vt:lpstr>
      <vt:lpstr>DT for Iris Dataset in Weka J48 (C4.5)</vt:lpstr>
      <vt:lpstr>PowerPoint Presentation</vt:lpstr>
      <vt:lpstr>An alternative measure: gain ratio</vt:lpstr>
      <vt:lpstr>Adjusting gain-ratio</vt:lpstr>
      <vt:lpstr>Handling attributes with different costs</vt:lpstr>
    </vt:vector>
  </TitlesOfParts>
  <Manager/>
  <Company>University of Pisa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learning</dc:title>
  <dc:subject/>
  <dc:creator>Dr. MAH akhand</dc:creator>
  <cp:keywords/>
  <dc:description/>
  <cp:lastModifiedBy>Aminul</cp:lastModifiedBy>
  <cp:revision>114</cp:revision>
  <cp:lastPrinted>2012-05-03T09:21:04Z</cp:lastPrinted>
  <dcterms:created xsi:type="dcterms:W3CDTF">2009-04-23T18:12:55Z</dcterms:created>
  <dcterms:modified xsi:type="dcterms:W3CDTF">2023-11-11T12:15:37Z</dcterms:modified>
  <cp:category/>
</cp:coreProperties>
</file>