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346" r:id="rId4"/>
    <p:sldId id="347" r:id="rId5"/>
    <p:sldId id="349" r:id="rId6"/>
    <p:sldId id="350" r:id="rId7"/>
    <p:sldId id="352" r:id="rId8"/>
    <p:sldId id="351" r:id="rId9"/>
    <p:sldId id="353" r:id="rId10"/>
    <p:sldId id="281" r:id="rId11"/>
    <p:sldId id="304" r:id="rId12"/>
    <p:sldId id="348" r:id="rId13"/>
    <p:sldId id="357" r:id="rId14"/>
    <p:sldId id="359" r:id="rId15"/>
    <p:sldId id="360" r:id="rId16"/>
    <p:sldId id="424" r:id="rId17"/>
    <p:sldId id="362" r:id="rId18"/>
    <p:sldId id="426" r:id="rId19"/>
    <p:sldId id="363" r:id="rId20"/>
    <p:sldId id="364" r:id="rId21"/>
    <p:sldId id="427" r:id="rId22"/>
    <p:sldId id="423" r:id="rId23"/>
    <p:sldId id="428" r:id="rId24"/>
    <p:sldId id="361" r:id="rId25"/>
    <p:sldId id="425" r:id="rId26"/>
    <p:sldId id="365" r:id="rId27"/>
    <p:sldId id="366" r:id="rId28"/>
    <p:sldId id="358" r:id="rId29"/>
    <p:sldId id="367" r:id="rId30"/>
    <p:sldId id="368" r:id="rId31"/>
    <p:sldId id="369" r:id="rId32"/>
    <p:sldId id="420" r:id="rId33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FFFAF"/>
    <a:srgbClr val="F1FCE0"/>
    <a:srgbClr val="0066FF"/>
    <a:srgbClr val="E7FAF1"/>
    <a:srgbClr val="AFC2FF"/>
    <a:srgbClr val="CCEC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555" y="58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7.xml"/><Relationship Id="rId7" Type="http://schemas.openxmlformats.org/officeDocument/2006/relationships/slide" Target="slides/slide24.xml"/><Relationship Id="rId2" Type="http://schemas.openxmlformats.org/officeDocument/2006/relationships/slide" Target="slides/slide15.xml"/><Relationship Id="rId1" Type="http://schemas.openxmlformats.org/officeDocument/2006/relationships/slide" Target="slides/slide14.xml"/><Relationship Id="rId6" Type="http://schemas.openxmlformats.org/officeDocument/2006/relationships/slide" Target="slides/slide22.xml"/><Relationship Id="rId5" Type="http://schemas.openxmlformats.org/officeDocument/2006/relationships/slide" Target="slides/slide20.xml"/><Relationship Id="rId10" Type="http://schemas.openxmlformats.org/officeDocument/2006/relationships/slide" Target="slides/slide32.xml"/><Relationship Id="rId4" Type="http://schemas.openxmlformats.org/officeDocument/2006/relationships/slide" Target="slides/slide19.xml"/><Relationship Id="rId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C1C11D5-7E51-4302-B670-5F8C3F071C4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300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4E52B4-6F06-4D5A-9000-316FB9A6EF3E}" type="datetimeFigureOut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9E46D6-0E57-4314-A99D-234247434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26D94E-62D6-497F-AA0E-CC6FC6E100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CCEF3E7-7228-4765-910B-A537CB4EDB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3961FF8-7468-46B2-9C3F-0B62DF45DBC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8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DCB769-3A00-4060-A63E-6BFE45921B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2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9F36E13-ACFA-426E-8FC7-F65863B842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533E93-0642-45C8-B1E4-24DF3B7A817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217C07A-3609-4FFA-B0E4-8C03E76C2C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0C845B-271A-4BF3-A185-F783CAD3A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7BFDB3-0C6B-4072-81FC-FDD25863EC3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AB4DC62-8451-42F9-B776-1B1DF803E5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3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3B1C360-6A62-49E7-A72B-D6D54E9A8D2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852D4E7-188D-49F4-88A1-3D65F7A75B3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3B1C360-6A62-49E7-A72B-D6D54E9A8D2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09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D61B9E7-FBF3-4C38-B1E7-4017285B04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3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9D2DEB-BA64-4FB5-9817-D6565EFB53E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82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302E47A-2CC9-4798-A676-347CBA7370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EB36113-3916-4D61-8834-BCC32BE8AB4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4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26B23B-216D-4FE6-AC2C-2472B71BD0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0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144F38-81A8-4C79-94A4-DFA42C3176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9C1ADC3-F46E-43B5-AC02-6793251BFA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5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CDB180-3828-4184-8957-CCB6839D2D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BF9713A-6F61-4610-AC8C-3ECD19EDBB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B1B0247-6AC5-4AD6-ABD0-135BE5D2F9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AE1CB1A-34B8-4EA7-8334-558D5674A0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1358147-1779-4A03-B6BB-A4A4584DDA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1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cs typeface="+mn-cs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400050"/>
            <a:ext cx="1951038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400050"/>
            <a:ext cx="5700712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00050"/>
            <a:ext cx="7793037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5461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546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96837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968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895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4905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2287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00050"/>
            <a:ext cx="779303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75ECE34-7C74-4AD9-B1CA-DBB2A84FB8F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5.e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81400"/>
            <a:ext cx="8458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ja-JP" sz="1800" b="0" i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Dr. Md. Aminul Haque Akhand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ja-JP" sz="2000" b="0" i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76300" y="2590800"/>
            <a:ext cx="8077200" cy="609600"/>
          </a:xfrm>
        </p:spPr>
        <p:txBody>
          <a:bodyPr/>
          <a:lstStyle/>
          <a:p>
            <a:pPr algn="ctr" eaLnBrk="1" hangingPunct="1"/>
            <a:r>
              <a:rPr lang="en-US" altLang="ja-JP" sz="32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Ensembles of Diverse Neural Networks</a:t>
            </a:r>
            <a:endParaRPr lang="en-US" altLang="ja-JP" sz="3200" b="0" i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title"/>
          </p:nvPr>
        </p:nvSpPr>
        <p:spPr>
          <a:xfrm>
            <a:off x="785813" y="696913"/>
            <a:ext cx="8053387" cy="522287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Summary of Benchmark Problems</a:t>
            </a:r>
          </a:p>
        </p:txBody>
      </p:sp>
      <p:sp>
        <p:nvSpPr>
          <p:cNvPr id="136930" name="Rectangle 738"/>
          <p:cNvSpPr>
            <a:spLocks noChangeArrowheads="1"/>
          </p:cNvSpPr>
          <p:nvPr/>
        </p:nvSpPr>
        <p:spPr bwMode="auto">
          <a:xfrm>
            <a:off x="0" y="6296025"/>
            <a:ext cx="8610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0">
                <a:solidFill>
                  <a:srgbClr val="0000FF"/>
                </a:solidFill>
                <a:latin typeface="Arial" pitchFamily="34" charset="0"/>
                <a:ea typeface="MS Mincho" pitchFamily="49" charset="-128"/>
              </a:rPr>
              <a:t>Problems show variations in number of examples, input features and classes.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38" y="1416050"/>
          <a:ext cx="6811368" cy="4846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69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154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Abbr.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Problem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Total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Examp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Input Features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NN Architecture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Cont.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Discr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.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Inputs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Class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Hidd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. Node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ACC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Australian Credit Card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690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9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BLN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Balance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625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4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BCW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Breast Cancer Wisconsin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699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9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9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CAR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1728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4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DBT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Diabetes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768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GCC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German Credit Card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1000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HDC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Heart Disease Cleveland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303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HPT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Hepatitis (HPT)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155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19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HTR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Hypothyroid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7200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HSV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House Vote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435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INS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Ionosphere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351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34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34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KRP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King+Rook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King+Pawn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3196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74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LMP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Lymphography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148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4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PST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Postoperative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90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19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SBN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Soybean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683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82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19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SNR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Sonar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208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SPL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Splice  Junction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3175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WIN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Wine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178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WVF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Waveform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5000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-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3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1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ZOO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Zoo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15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16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10</a:t>
                      </a:r>
                    </a:p>
                  </a:txBody>
                  <a:tcPr marL="18415" marR="18415" marT="0" marB="0" horzOverflow="overflow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1454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02101B-050E-4B60-B6D9-8B14AE30F2CF}" type="slidenum">
              <a:rPr lang="ja-JP" altLang="en-US" smtClean="0"/>
              <a:pPr/>
              <a:t>10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59613" y="1514475"/>
            <a:ext cx="2008187" cy="4608513"/>
            <a:chOff x="7059304" y="1466850"/>
            <a:chExt cx="2008496" cy="4609028"/>
          </a:xfrm>
        </p:grpSpPr>
        <p:sp>
          <p:nvSpPr>
            <p:cNvPr id="11" name="Rectangle 10"/>
            <p:cNvSpPr/>
            <p:nvPr/>
          </p:nvSpPr>
          <p:spPr>
            <a:xfrm>
              <a:off x="7059304" y="1997134"/>
              <a:ext cx="2008496" cy="4078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en-US" sz="1600" b="0" dirty="0">
                  <a:latin typeface="Arial" pitchFamily="34" charset="0"/>
                </a:rPr>
                <a:t>Number of times pregnant</a:t>
              </a:r>
            </a:p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en-US" sz="1600" b="0" dirty="0">
                  <a:latin typeface="Arial" pitchFamily="34" charset="0"/>
                </a:rPr>
                <a:t>Plasma glucose concentration</a:t>
              </a:r>
            </a:p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en-US" sz="1600" b="0" dirty="0">
                  <a:latin typeface="Arial" pitchFamily="34" charset="0"/>
                </a:rPr>
                <a:t>Diastolic blood pressure</a:t>
              </a:r>
            </a:p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en-US" sz="1600" b="0" dirty="0">
                  <a:latin typeface="Arial" pitchFamily="34" charset="0"/>
                </a:rPr>
                <a:t>Triceps skin fold thickness (mm)</a:t>
              </a:r>
            </a:p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de-DE" sz="1600" b="0" dirty="0">
                  <a:latin typeface="Arial" pitchFamily="34" charset="0"/>
                </a:rPr>
                <a:t>2-Hour serum insulin (mu U/ml)</a:t>
              </a:r>
            </a:p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en-US" sz="1600" b="0" dirty="0">
                  <a:latin typeface="Arial" pitchFamily="34" charset="0"/>
                </a:rPr>
                <a:t>Body mass index</a:t>
              </a:r>
            </a:p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en-US" sz="1600" b="0" dirty="0">
                  <a:latin typeface="Arial" pitchFamily="34" charset="0"/>
                </a:rPr>
                <a:t>Diabetes pedigree function</a:t>
              </a:r>
            </a:p>
            <a:p>
              <a:pPr marL="228600" indent="-228600">
                <a:spcBef>
                  <a:spcPts val="600"/>
                </a:spcBef>
                <a:buFont typeface="+mj-lt"/>
                <a:buAutoNum type="arabicPeriod"/>
                <a:defRPr/>
              </a:pPr>
              <a:r>
                <a:rPr lang="en-US" sz="1600" b="0" dirty="0">
                  <a:latin typeface="Arial" pitchFamily="34" charset="0"/>
                </a:rPr>
                <a:t>Age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29221" y="1466850"/>
              <a:ext cx="1509944" cy="5239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pitchFamily="34" charset="0"/>
                </a:rPr>
                <a:t>Input Features of Diabetes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Why Ensemble of Neural Networks?</a:t>
            </a:r>
          </a:p>
        </p:txBody>
      </p:sp>
      <p:sp>
        <p:nvSpPr>
          <p:cNvPr id="228" name="Rectangle 2"/>
          <p:cNvSpPr>
            <a:spLocks noChangeArrowheads="1"/>
          </p:cNvSpPr>
          <p:nvPr/>
        </p:nvSpPr>
        <p:spPr bwMode="auto">
          <a:xfrm>
            <a:off x="304800" y="3505200"/>
            <a:ext cx="86106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Each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member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 of the committee should be as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competent as possible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, but they should be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complementary to one another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. If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one or a few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 members make an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error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, the probability is high that the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remaining members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 can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correct his error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. </a:t>
            </a:r>
          </a:p>
          <a:p>
            <a:pPr marL="230188" indent="-230188" algn="just" eaLnBrk="0" hangingPunct="0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Several NNs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together might perform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better than single NN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when they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maintain proper diversity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to compensate failure of one by others.</a:t>
            </a:r>
          </a:p>
        </p:txBody>
      </p:sp>
      <p:pic>
        <p:nvPicPr>
          <p:cNvPr id="162817" name="Picture 1" descr="C:\Users\Aminul\Desktop\board of directors.jpg"/>
          <p:cNvPicPr>
            <a:picLocks noChangeAspect="1" noChangeArrowheads="1"/>
          </p:cNvPicPr>
          <p:nvPr/>
        </p:nvPicPr>
        <p:blipFill>
          <a:blip r:embed="rId4"/>
          <a:srcRect l="4460" t="8714" r="12552" b="22821"/>
          <a:stretch>
            <a:fillRect/>
          </a:stretch>
        </p:blipFill>
        <p:spPr bwMode="auto">
          <a:xfrm>
            <a:off x="6716713" y="1752600"/>
            <a:ext cx="24384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038" y="1735138"/>
            <a:ext cx="647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The idea of building an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ensemble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with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 several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NNs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is taken from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sociology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. </a:t>
            </a:r>
          </a:p>
          <a:p>
            <a:pPr marL="230188" indent="-230188" algn="just" eaLnBrk="0" hangingPunct="0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committee of people 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important task 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or building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board of doctors 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for a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major operation 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is a common matter.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705475"/>
            <a:ext cx="8915400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30188" indent="-4763" algn="just" eaLnBrk="0" hangingPunct="0">
              <a:spcBef>
                <a:spcPts val="1200"/>
              </a:spcBef>
              <a:buClr>
                <a:schemeClr val="tx2"/>
              </a:buClr>
              <a:defRPr/>
            </a:pPr>
            <a:r>
              <a:rPr lang="en-US" altLang="ja-JP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The 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goal of ensemble </a:t>
            </a:r>
            <a:r>
              <a:rPr lang="en-US" altLang="ja-JP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is to achieve 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better generalization </a:t>
            </a:r>
            <a:r>
              <a:rPr lang="en-US" altLang="ja-JP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(i.e., lower TER) through 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producing diverse NNs</a:t>
            </a:r>
            <a:r>
              <a:rPr lang="en-US" altLang="ja-JP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.</a:t>
            </a:r>
            <a:endParaRPr lang="en-US" altLang="ja-JP" dirty="0">
              <a:solidFill>
                <a:srgbClr val="0000FF"/>
              </a:solidFill>
              <a:latin typeface="Arial" charset="0"/>
              <a:ea typeface="ＭＳ Ｐゴシック" pitchFamily="34" charset="-128"/>
              <a:cs typeface="Arial" charset="0"/>
              <a:sym typeface="Monotype Sorts" pitchFamily="2" charset="2"/>
            </a:endParaRPr>
          </a:p>
        </p:txBody>
      </p:sp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6BFFD-E16A-4EC8-9274-5236522E2F02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uild="allAtOnce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277813" y="3773488"/>
            <a:ext cx="88169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3" indent="3175" eaLnBrk="0" hangingPunct="0">
              <a:spcBef>
                <a:spcPts val="1200"/>
              </a:spcBef>
              <a:buClr>
                <a:schemeClr val="tx2"/>
              </a:buClr>
            </a:pP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In an NNE,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component NNs</a:t>
            </a:r>
            <a:r>
              <a:rPr lang="en-US" altLang="ja-JP" b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solve</a:t>
            </a:r>
            <a:r>
              <a:rPr lang="en-US" altLang="ja-JP" b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the problem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individually</a:t>
            </a:r>
            <a:r>
              <a:rPr lang="en-US" altLang="ja-JP" b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and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combine</a:t>
            </a:r>
            <a:r>
              <a:rPr lang="en-US" altLang="ja-JP" b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ja-JP" b="0">
                <a:latin typeface="Arial" pitchFamily="34" charset="0"/>
                <a:ea typeface="ＭＳ Ｐゴシック" pitchFamily="34" charset="-128"/>
              </a:rPr>
              <a:t>their outputs for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NNE’s output</a:t>
            </a:r>
            <a:r>
              <a:rPr lang="en-US" altLang="ja-JP" b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.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For better performance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diversity among NNs is important.</a:t>
            </a:r>
            <a:r>
              <a:rPr lang="en-US" altLang="ja-JP" b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endParaRPr lang="en-US" altLang="ja-JP" b="0">
              <a:solidFill>
                <a:srgbClr val="00B050"/>
              </a:solidFill>
              <a:latin typeface="Arial" pitchFamily="34" charset="0"/>
              <a:ea typeface="ＭＳ Ｐゴシック" pitchFamily="34" charset="-128"/>
              <a:sym typeface="Monotype Sort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Neural Network Ensemble (NNE)</a:t>
            </a:r>
          </a:p>
        </p:txBody>
      </p:sp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1690688" y="1238250"/>
            <a:ext cx="5929312" cy="2613025"/>
            <a:chOff x="1539832" y="1371357"/>
            <a:chExt cx="5546769" cy="242669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651002" y="2336631"/>
              <a:ext cx="838202" cy="782665"/>
              <a:chOff x="4289" y="4928"/>
              <a:chExt cx="3808" cy="4704"/>
            </a:xfrm>
            <a:solidFill>
              <a:srgbClr val="0000FF"/>
            </a:solidFill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5216" y="4928"/>
                <a:ext cx="2084" cy="367"/>
                <a:chOff x="5216" y="4892"/>
                <a:chExt cx="2084" cy="367"/>
              </a:xfrm>
              <a:grpFill/>
            </p:grpSpPr>
            <p:sp>
              <p:nvSpPr>
                <p:cNvPr id="224" name="Oval 10"/>
                <p:cNvSpPr>
                  <a:spLocks noChangeArrowheads="1"/>
                </p:cNvSpPr>
                <p:nvPr/>
              </p:nvSpPr>
              <p:spPr bwMode="auto">
                <a:xfrm rot="16200000">
                  <a:off x="5216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25" name="Oval 11"/>
                <p:cNvSpPr>
                  <a:spLocks noChangeArrowheads="1"/>
                </p:cNvSpPr>
                <p:nvPr/>
              </p:nvSpPr>
              <p:spPr bwMode="auto">
                <a:xfrm rot="16200000">
                  <a:off x="6080" y="489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26" name="Oval 12"/>
                <p:cNvSpPr>
                  <a:spLocks noChangeArrowheads="1"/>
                </p:cNvSpPr>
                <p:nvPr/>
              </p:nvSpPr>
              <p:spPr bwMode="auto">
                <a:xfrm rot="16200000">
                  <a:off x="6940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4289" y="7269"/>
                <a:ext cx="3808" cy="379"/>
                <a:chOff x="4289" y="7233"/>
                <a:chExt cx="3808" cy="379"/>
              </a:xfrm>
              <a:grpFill/>
            </p:grpSpPr>
            <p:sp>
              <p:nvSpPr>
                <p:cNvPr id="219" name="Oval 14"/>
                <p:cNvSpPr>
                  <a:spLocks noChangeArrowheads="1"/>
                </p:cNvSpPr>
                <p:nvPr/>
              </p:nvSpPr>
              <p:spPr bwMode="auto">
                <a:xfrm rot="16200000">
                  <a:off x="4289" y="7246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20" name="Oval 15"/>
                <p:cNvSpPr>
                  <a:spLocks noChangeArrowheads="1"/>
                </p:cNvSpPr>
                <p:nvPr/>
              </p:nvSpPr>
              <p:spPr bwMode="auto">
                <a:xfrm rot="16200000">
                  <a:off x="5169" y="7233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21" name="Oval 16"/>
                <p:cNvSpPr>
                  <a:spLocks noChangeArrowheads="1"/>
                </p:cNvSpPr>
                <p:nvPr/>
              </p:nvSpPr>
              <p:spPr bwMode="auto">
                <a:xfrm rot="16200000">
                  <a:off x="6041" y="725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22" name="Oval 17"/>
                <p:cNvSpPr>
                  <a:spLocks noChangeArrowheads="1"/>
                </p:cNvSpPr>
                <p:nvPr/>
              </p:nvSpPr>
              <p:spPr bwMode="auto">
                <a:xfrm rot="16200000">
                  <a:off x="6921" y="723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23" name="Oval 18"/>
                <p:cNvSpPr>
                  <a:spLocks noChangeArrowheads="1"/>
                </p:cNvSpPr>
                <p:nvPr/>
              </p:nvSpPr>
              <p:spPr bwMode="auto">
                <a:xfrm rot="16200000">
                  <a:off x="7737" y="7245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4493" y="5286"/>
                <a:ext cx="3426" cy="2007"/>
                <a:chOff x="4475" y="5250"/>
                <a:chExt cx="3426" cy="2007"/>
              </a:xfrm>
              <a:grpFill/>
            </p:grpSpPr>
            <p:sp>
              <p:nvSpPr>
                <p:cNvPr id="204" name="Line 20"/>
                <p:cNvSpPr>
                  <a:spLocks noChangeShapeType="1"/>
                </p:cNvSpPr>
                <p:nvPr/>
              </p:nvSpPr>
              <p:spPr bwMode="auto">
                <a:xfrm rot="16200000">
                  <a:off x="3927" y="5813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5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24" y="6249"/>
                  <a:ext cx="196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6" name="Line 22"/>
                <p:cNvSpPr>
                  <a:spLocks noChangeShapeType="1"/>
                </p:cNvSpPr>
                <p:nvPr/>
              </p:nvSpPr>
              <p:spPr bwMode="auto">
                <a:xfrm rot="16200000">
                  <a:off x="4367" y="6240"/>
                  <a:ext cx="198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7" name="Line 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816" y="5823"/>
                  <a:ext cx="1941" cy="84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8" name="Line 24"/>
                <p:cNvSpPr>
                  <a:spLocks noChangeShapeType="1"/>
                </p:cNvSpPr>
                <p:nvPr/>
              </p:nvSpPr>
              <p:spPr bwMode="auto">
                <a:xfrm rot="16200000">
                  <a:off x="4797" y="5819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9" name="Line 25"/>
                <p:cNvSpPr>
                  <a:spLocks noChangeShapeType="1"/>
                </p:cNvSpPr>
                <p:nvPr/>
              </p:nvSpPr>
              <p:spPr bwMode="auto">
                <a:xfrm rot="16200000">
                  <a:off x="5685" y="5807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0" name="Line 2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41" y="5856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1" name="Line 2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29" y="5844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2" name="Line 28"/>
                <p:cNvSpPr>
                  <a:spLocks noChangeShapeType="1"/>
                </p:cNvSpPr>
                <p:nvPr/>
              </p:nvSpPr>
              <p:spPr bwMode="auto">
                <a:xfrm rot="16200000">
                  <a:off x="4361" y="5391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3" name="Line 29"/>
                <p:cNvSpPr>
                  <a:spLocks noChangeShapeType="1"/>
                </p:cNvSpPr>
                <p:nvPr/>
              </p:nvSpPr>
              <p:spPr bwMode="auto">
                <a:xfrm rot="16200000">
                  <a:off x="5231" y="5379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4" name="Line 30"/>
                <p:cNvSpPr>
                  <a:spLocks noChangeShapeType="1"/>
                </p:cNvSpPr>
                <p:nvPr/>
              </p:nvSpPr>
              <p:spPr bwMode="auto">
                <a:xfrm rot="16200000">
                  <a:off x="4799" y="4945"/>
                  <a:ext cx="2002" cy="261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5" name="Line 3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16" y="5437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6" name="Line 3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086" y="5443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7" name="Line 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59" y="4974"/>
                  <a:ext cx="1965" cy="251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18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6072" y="6215"/>
                  <a:ext cx="1977" cy="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7" name="Group 35"/>
              <p:cNvGrpSpPr>
                <a:grpSpLocks/>
              </p:cNvGrpSpPr>
              <p:nvPr/>
            </p:nvGrpSpPr>
            <p:grpSpPr bwMode="auto">
              <a:xfrm>
                <a:off x="4475" y="7621"/>
                <a:ext cx="3426" cy="2011"/>
                <a:chOff x="4475" y="7621"/>
                <a:chExt cx="3426" cy="2011"/>
              </a:xfrm>
              <a:grpFill/>
            </p:grpSpPr>
            <p:sp>
              <p:nvSpPr>
                <p:cNvPr id="185" name="Line 36"/>
                <p:cNvSpPr>
                  <a:spLocks noChangeShapeType="1"/>
                </p:cNvSpPr>
                <p:nvPr/>
              </p:nvSpPr>
              <p:spPr bwMode="auto">
                <a:xfrm rot="16200000">
                  <a:off x="5875" y="8430"/>
                  <a:ext cx="1919" cy="36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86" name="Line 37"/>
                <p:cNvSpPr>
                  <a:spLocks noChangeShapeType="1"/>
                </p:cNvSpPr>
                <p:nvPr/>
              </p:nvSpPr>
              <p:spPr bwMode="auto">
                <a:xfrm rot="16200000">
                  <a:off x="4132" y="8357"/>
                  <a:ext cx="1943" cy="50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87" name="Line 38"/>
                <p:cNvSpPr>
                  <a:spLocks noChangeShapeType="1"/>
                </p:cNvSpPr>
                <p:nvPr/>
              </p:nvSpPr>
              <p:spPr bwMode="auto">
                <a:xfrm rot="16200000">
                  <a:off x="4999" y="8377"/>
                  <a:ext cx="1951" cy="5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88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6326" y="7990"/>
                  <a:ext cx="1902" cy="12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89" name="Line 4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557" y="8431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0" name="Line 41"/>
                <p:cNvSpPr>
                  <a:spLocks noChangeShapeType="1"/>
                </p:cNvSpPr>
                <p:nvPr/>
              </p:nvSpPr>
              <p:spPr bwMode="auto">
                <a:xfrm rot="16200000">
                  <a:off x="4994" y="7511"/>
                  <a:ext cx="1943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1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975" y="7162"/>
                  <a:ext cx="1980" cy="29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2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20" y="7599"/>
                  <a:ext cx="1971" cy="20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3" name="Line 4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841" y="8010"/>
                  <a:ext cx="1980" cy="122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4" name="Line 4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115" y="8003"/>
                  <a:ext cx="1980" cy="12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5" name="Line 4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75" y="8432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6" name="Line 47"/>
                <p:cNvSpPr>
                  <a:spLocks noChangeShapeType="1"/>
                </p:cNvSpPr>
                <p:nvPr/>
              </p:nvSpPr>
              <p:spPr bwMode="auto">
                <a:xfrm rot="16200000">
                  <a:off x="4549" y="7925"/>
                  <a:ext cx="1963" cy="139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7" name="Line 48"/>
                <p:cNvSpPr>
                  <a:spLocks noChangeShapeType="1"/>
                </p:cNvSpPr>
                <p:nvPr/>
              </p:nvSpPr>
              <p:spPr bwMode="auto">
                <a:xfrm rot="16200000">
                  <a:off x="5429" y="7099"/>
                  <a:ext cx="1950" cy="299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8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5834" y="7523"/>
                  <a:ext cx="1967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99" name="Line 50"/>
                <p:cNvSpPr>
                  <a:spLocks noChangeShapeType="1"/>
                </p:cNvSpPr>
                <p:nvPr/>
              </p:nvSpPr>
              <p:spPr bwMode="auto">
                <a:xfrm rot="16200000">
                  <a:off x="5413" y="7961"/>
                  <a:ext cx="1926" cy="128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0" name="Line 5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032" y="7944"/>
                  <a:ext cx="1934" cy="130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1" name="Line 5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85" y="8397"/>
                  <a:ext cx="1902" cy="43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2" name="Line 5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259" y="8415"/>
                  <a:ext cx="1964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203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6701" y="8407"/>
                  <a:ext cx="1968" cy="43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4762498" y="2336631"/>
              <a:ext cx="838202" cy="782665"/>
              <a:chOff x="4289" y="4928"/>
              <a:chExt cx="3808" cy="4704"/>
            </a:xfrm>
            <a:solidFill>
              <a:srgbClr val="0000FF"/>
            </a:solidFill>
          </p:grpSpPr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5216" y="4928"/>
                <a:ext cx="2084" cy="367"/>
                <a:chOff x="5216" y="4892"/>
                <a:chExt cx="2084" cy="367"/>
              </a:xfrm>
              <a:grpFill/>
            </p:grpSpPr>
            <p:sp>
              <p:nvSpPr>
                <p:cNvPr id="173" name="Oval 10"/>
                <p:cNvSpPr>
                  <a:spLocks noChangeArrowheads="1"/>
                </p:cNvSpPr>
                <p:nvPr/>
              </p:nvSpPr>
              <p:spPr bwMode="auto">
                <a:xfrm rot="16200000">
                  <a:off x="5216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74" name="Oval 11"/>
                <p:cNvSpPr>
                  <a:spLocks noChangeArrowheads="1"/>
                </p:cNvSpPr>
                <p:nvPr/>
              </p:nvSpPr>
              <p:spPr bwMode="auto">
                <a:xfrm rot="16200000">
                  <a:off x="6080" y="489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75" name="Oval 12"/>
                <p:cNvSpPr>
                  <a:spLocks noChangeArrowheads="1"/>
                </p:cNvSpPr>
                <p:nvPr/>
              </p:nvSpPr>
              <p:spPr bwMode="auto">
                <a:xfrm rot="16200000">
                  <a:off x="6940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4289" y="7269"/>
                <a:ext cx="3808" cy="379"/>
                <a:chOff x="4289" y="7233"/>
                <a:chExt cx="3808" cy="379"/>
              </a:xfrm>
              <a:grpFill/>
            </p:grpSpPr>
            <p:sp>
              <p:nvSpPr>
                <p:cNvPr id="168" name="Oval 14"/>
                <p:cNvSpPr>
                  <a:spLocks noChangeArrowheads="1"/>
                </p:cNvSpPr>
                <p:nvPr/>
              </p:nvSpPr>
              <p:spPr bwMode="auto">
                <a:xfrm rot="16200000">
                  <a:off x="4289" y="7246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9" name="Oval 15"/>
                <p:cNvSpPr>
                  <a:spLocks noChangeArrowheads="1"/>
                </p:cNvSpPr>
                <p:nvPr/>
              </p:nvSpPr>
              <p:spPr bwMode="auto">
                <a:xfrm rot="16200000">
                  <a:off x="5169" y="7233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70" name="Oval 16"/>
                <p:cNvSpPr>
                  <a:spLocks noChangeArrowheads="1"/>
                </p:cNvSpPr>
                <p:nvPr/>
              </p:nvSpPr>
              <p:spPr bwMode="auto">
                <a:xfrm rot="16200000">
                  <a:off x="6041" y="725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71" name="Oval 17"/>
                <p:cNvSpPr>
                  <a:spLocks noChangeArrowheads="1"/>
                </p:cNvSpPr>
                <p:nvPr/>
              </p:nvSpPr>
              <p:spPr bwMode="auto">
                <a:xfrm rot="16200000">
                  <a:off x="6921" y="723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72" name="Oval 18"/>
                <p:cNvSpPr>
                  <a:spLocks noChangeArrowheads="1"/>
                </p:cNvSpPr>
                <p:nvPr/>
              </p:nvSpPr>
              <p:spPr bwMode="auto">
                <a:xfrm rot="16200000">
                  <a:off x="7737" y="7245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4493" y="5286"/>
                <a:ext cx="3426" cy="2007"/>
                <a:chOff x="4475" y="5250"/>
                <a:chExt cx="3426" cy="2007"/>
              </a:xfrm>
              <a:grpFill/>
            </p:grpSpPr>
            <p:sp>
              <p:nvSpPr>
                <p:cNvPr id="153" name="Line 20"/>
                <p:cNvSpPr>
                  <a:spLocks noChangeShapeType="1"/>
                </p:cNvSpPr>
                <p:nvPr/>
              </p:nvSpPr>
              <p:spPr bwMode="auto">
                <a:xfrm rot="16200000">
                  <a:off x="3927" y="5813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4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24" y="6249"/>
                  <a:ext cx="196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5" name="Line 22"/>
                <p:cNvSpPr>
                  <a:spLocks noChangeShapeType="1"/>
                </p:cNvSpPr>
                <p:nvPr/>
              </p:nvSpPr>
              <p:spPr bwMode="auto">
                <a:xfrm rot="16200000">
                  <a:off x="4367" y="6240"/>
                  <a:ext cx="198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6" name="Line 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816" y="5823"/>
                  <a:ext cx="1941" cy="84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7" name="Line 24"/>
                <p:cNvSpPr>
                  <a:spLocks noChangeShapeType="1"/>
                </p:cNvSpPr>
                <p:nvPr/>
              </p:nvSpPr>
              <p:spPr bwMode="auto">
                <a:xfrm rot="16200000">
                  <a:off x="4797" y="5819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8" name="Line 25"/>
                <p:cNvSpPr>
                  <a:spLocks noChangeShapeType="1"/>
                </p:cNvSpPr>
                <p:nvPr/>
              </p:nvSpPr>
              <p:spPr bwMode="auto">
                <a:xfrm rot="16200000">
                  <a:off x="5685" y="5807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9" name="Line 2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41" y="5856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0" name="Line 2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29" y="5844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1" name="Line 28"/>
                <p:cNvSpPr>
                  <a:spLocks noChangeShapeType="1"/>
                </p:cNvSpPr>
                <p:nvPr/>
              </p:nvSpPr>
              <p:spPr bwMode="auto">
                <a:xfrm rot="16200000">
                  <a:off x="4361" y="5391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2" name="Line 29"/>
                <p:cNvSpPr>
                  <a:spLocks noChangeShapeType="1"/>
                </p:cNvSpPr>
                <p:nvPr/>
              </p:nvSpPr>
              <p:spPr bwMode="auto">
                <a:xfrm rot="16200000">
                  <a:off x="5231" y="5379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3" name="Line 30"/>
                <p:cNvSpPr>
                  <a:spLocks noChangeShapeType="1"/>
                </p:cNvSpPr>
                <p:nvPr/>
              </p:nvSpPr>
              <p:spPr bwMode="auto">
                <a:xfrm rot="16200000">
                  <a:off x="4799" y="4945"/>
                  <a:ext cx="2002" cy="261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4" name="Line 3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16" y="5437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5" name="Line 3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086" y="5443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6" name="Line 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59" y="4974"/>
                  <a:ext cx="1965" cy="251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67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6072" y="6215"/>
                  <a:ext cx="1977" cy="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4475" y="7621"/>
                <a:ext cx="3426" cy="2011"/>
                <a:chOff x="4475" y="7621"/>
                <a:chExt cx="3426" cy="2011"/>
              </a:xfrm>
              <a:grpFill/>
            </p:grpSpPr>
            <p:sp>
              <p:nvSpPr>
                <p:cNvPr id="134" name="Line 36"/>
                <p:cNvSpPr>
                  <a:spLocks noChangeShapeType="1"/>
                </p:cNvSpPr>
                <p:nvPr/>
              </p:nvSpPr>
              <p:spPr bwMode="auto">
                <a:xfrm rot="16200000">
                  <a:off x="5875" y="8430"/>
                  <a:ext cx="1919" cy="36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35" name="Line 37"/>
                <p:cNvSpPr>
                  <a:spLocks noChangeShapeType="1"/>
                </p:cNvSpPr>
                <p:nvPr/>
              </p:nvSpPr>
              <p:spPr bwMode="auto">
                <a:xfrm rot="16200000">
                  <a:off x="4132" y="8357"/>
                  <a:ext cx="1943" cy="50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36" name="Line 38"/>
                <p:cNvSpPr>
                  <a:spLocks noChangeShapeType="1"/>
                </p:cNvSpPr>
                <p:nvPr/>
              </p:nvSpPr>
              <p:spPr bwMode="auto">
                <a:xfrm rot="16200000">
                  <a:off x="4999" y="8377"/>
                  <a:ext cx="1951" cy="5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37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6326" y="7990"/>
                  <a:ext cx="1902" cy="12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38" name="Line 4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557" y="8431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39" name="Line 41"/>
                <p:cNvSpPr>
                  <a:spLocks noChangeShapeType="1"/>
                </p:cNvSpPr>
                <p:nvPr/>
              </p:nvSpPr>
              <p:spPr bwMode="auto">
                <a:xfrm rot="16200000">
                  <a:off x="4994" y="7511"/>
                  <a:ext cx="1943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0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975" y="7162"/>
                  <a:ext cx="1980" cy="29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1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20" y="7599"/>
                  <a:ext cx="1971" cy="20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2" name="Line 4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841" y="8010"/>
                  <a:ext cx="1980" cy="122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3" name="Line 4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115" y="8003"/>
                  <a:ext cx="1980" cy="12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4" name="Line 4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75" y="8432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5" name="Line 47"/>
                <p:cNvSpPr>
                  <a:spLocks noChangeShapeType="1"/>
                </p:cNvSpPr>
                <p:nvPr/>
              </p:nvSpPr>
              <p:spPr bwMode="auto">
                <a:xfrm rot="16200000">
                  <a:off x="4549" y="7925"/>
                  <a:ext cx="1963" cy="139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6" name="Line 48"/>
                <p:cNvSpPr>
                  <a:spLocks noChangeShapeType="1"/>
                </p:cNvSpPr>
                <p:nvPr/>
              </p:nvSpPr>
              <p:spPr bwMode="auto">
                <a:xfrm rot="16200000">
                  <a:off x="5429" y="7099"/>
                  <a:ext cx="1950" cy="299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7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5834" y="7523"/>
                  <a:ext cx="1967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8" name="Line 50"/>
                <p:cNvSpPr>
                  <a:spLocks noChangeShapeType="1"/>
                </p:cNvSpPr>
                <p:nvPr/>
              </p:nvSpPr>
              <p:spPr bwMode="auto">
                <a:xfrm rot="16200000">
                  <a:off x="5413" y="7961"/>
                  <a:ext cx="1926" cy="128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49" name="Line 5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032" y="7944"/>
                  <a:ext cx="1934" cy="130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0" name="Line 5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85" y="8397"/>
                  <a:ext cx="1902" cy="43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1" name="Line 5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259" y="8415"/>
                  <a:ext cx="1964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52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6701" y="8407"/>
                  <a:ext cx="1968" cy="43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</p:grpSp>
        <p:grpSp>
          <p:nvGrpSpPr>
            <p:cNvPr id="13" name="Group 3"/>
            <p:cNvGrpSpPr>
              <a:grpSpLocks/>
            </p:cNvGrpSpPr>
            <p:nvPr/>
          </p:nvGrpSpPr>
          <p:grpSpPr bwMode="auto">
            <a:xfrm>
              <a:off x="6248399" y="2336631"/>
              <a:ext cx="838202" cy="782665"/>
              <a:chOff x="4289" y="4928"/>
              <a:chExt cx="3808" cy="4704"/>
            </a:xfrm>
            <a:solidFill>
              <a:srgbClr val="0000FF"/>
            </a:solidFill>
          </p:grpSpPr>
          <p:grpSp>
            <p:nvGrpSpPr>
              <p:cNvPr id="14" name="Group 9"/>
              <p:cNvGrpSpPr>
                <a:grpSpLocks/>
              </p:cNvGrpSpPr>
              <p:nvPr/>
            </p:nvGrpSpPr>
            <p:grpSpPr bwMode="auto">
              <a:xfrm>
                <a:off x="5216" y="4928"/>
                <a:ext cx="2084" cy="367"/>
                <a:chOff x="5216" y="4892"/>
                <a:chExt cx="2084" cy="367"/>
              </a:xfrm>
              <a:grpFill/>
            </p:grpSpPr>
            <p:sp>
              <p:nvSpPr>
                <p:cNvPr id="122" name="Oval 10"/>
                <p:cNvSpPr>
                  <a:spLocks noChangeArrowheads="1"/>
                </p:cNvSpPr>
                <p:nvPr/>
              </p:nvSpPr>
              <p:spPr bwMode="auto">
                <a:xfrm rot="16200000">
                  <a:off x="5216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23" name="Oval 11"/>
                <p:cNvSpPr>
                  <a:spLocks noChangeArrowheads="1"/>
                </p:cNvSpPr>
                <p:nvPr/>
              </p:nvSpPr>
              <p:spPr bwMode="auto">
                <a:xfrm rot="16200000">
                  <a:off x="6080" y="489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24" name="Oval 12"/>
                <p:cNvSpPr>
                  <a:spLocks noChangeArrowheads="1"/>
                </p:cNvSpPr>
                <p:nvPr/>
              </p:nvSpPr>
              <p:spPr bwMode="auto">
                <a:xfrm rot="16200000">
                  <a:off x="6940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4289" y="7269"/>
                <a:ext cx="3808" cy="379"/>
                <a:chOff x="4289" y="7233"/>
                <a:chExt cx="3808" cy="379"/>
              </a:xfrm>
              <a:grpFill/>
            </p:grpSpPr>
            <p:sp>
              <p:nvSpPr>
                <p:cNvPr id="117" name="Oval 14"/>
                <p:cNvSpPr>
                  <a:spLocks noChangeArrowheads="1"/>
                </p:cNvSpPr>
                <p:nvPr/>
              </p:nvSpPr>
              <p:spPr bwMode="auto">
                <a:xfrm rot="16200000">
                  <a:off x="4289" y="7246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8" name="Oval 15"/>
                <p:cNvSpPr>
                  <a:spLocks noChangeArrowheads="1"/>
                </p:cNvSpPr>
                <p:nvPr/>
              </p:nvSpPr>
              <p:spPr bwMode="auto">
                <a:xfrm rot="16200000">
                  <a:off x="5169" y="7233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9" name="Oval 16"/>
                <p:cNvSpPr>
                  <a:spLocks noChangeArrowheads="1"/>
                </p:cNvSpPr>
                <p:nvPr/>
              </p:nvSpPr>
              <p:spPr bwMode="auto">
                <a:xfrm rot="16200000">
                  <a:off x="6041" y="725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20" name="Oval 17"/>
                <p:cNvSpPr>
                  <a:spLocks noChangeArrowheads="1"/>
                </p:cNvSpPr>
                <p:nvPr/>
              </p:nvSpPr>
              <p:spPr bwMode="auto">
                <a:xfrm rot="16200000">
                  <a:off x="6921" y="723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21" name="Oval 18"/>
                <p:cNvSpPr>
                  <a:spLocks noChangeArrowheads="1"/>
                </p:cNvSpPr>
                <p:nvPr/>
              </p:nvSpPr>
              <p:spPr bwMode="auto">
                <a:xfrm rot="16200000">
                  <a:off x="7737" y="7245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16" name="Group 19"/>
              <p:cNvGrpSpPr>
                <a:grpSpLocks/>
              </p:cNvGrpSpPr>
              <p:nvPr/>
            </p:nvGrpSpPr>
            <p:grpSpPr bwMode="auto">
              <a:xfrm>
                <a:off x="4493" y="5286"/>
                <a:ext cx="3426" cy="2007"/>
                <a:chOff x="4475" y="5250"/>
                <a:chExt cx="3426" cy="2007"/>
              </a:xfrm>
              <a:grpFill/>
            </p:grpSpPr>
            <p:sp>
              <p:nvSpPr>
                <p:cNvPr id="102" name="Line 20"/>
                <p:cNvSpPr>
                  <a:spLocks noChangeShapeType="1"/>
                </p:cNvSpPr>
                <p:nvPr/>
              </p:nvSpPr>
              <p:spPr bwMode="auto">
                <a:xfrm rot="16200000">
                  <a:off x="3927" y="5813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3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24" y="6249"/>
                  <a:ext cx="196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4" name="Line 22"/>
                <p:cNvSpPr>
                  <a:spLocks noChangeShapeType="1"/>
                </p:cNvSpPr>
                <p:nvPr/>
              </p:nvSpPr>
              <p:spPr bwMode="auto">
                <a:xfrm rot="16200000">
                  <a:off x="4367" y="6240"/>
                  <a:ext cx="198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5" name="Line 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816" y="5823"/>
                  <a:ext cx="1941" cy="84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6" name="Line 24"/>
                <p:cNvSpPr>
                  <a:spLocks noChangeShapeType="1"/>
                </p:cNvSpPr>
                <p:nvPr/>
              </p:nvSpPr>
              <p:spPr bwMode="auto">
                <a:xfrm rot="16200000">
                  <a:off x="4797" y="5819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7" name="Line 25"/>
                <p:cNvSpPr>
                  <a:spLocks noChangeShapeType="1"/>
                </p:cNvSpPr>
                <p:nvPr/>
              </p:nvSpPr>
              <p:spPr bwMode="auto">
                <a:xfrm rot="16200000">
                  <a:off x="5685" y="5807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8" name="Line 2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41" y="5856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9" name="Line 2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29" y="5844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0" name="Line 28"/>
                <p:cNvSpPr>
                  <a:spLocks noChangeShapeType="1"/>
                </p:cNvSpPr>
                <p:nvPr/>
              </p:nvSpPr>
              <p:spPr bwMode="auto">
                <a:xfrm rot="16200000">
                  <a:off x="4361" y="5391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1" name="Line 29"/>
                <p:cNvSpPr>
                  <a:spLocks noChangeShapeType="1"/>
                </p:cNvSpPr>
                <p:nvPr/>
              </p:nvSpPr>
              <p:spPr bwMode="auto">
                <a:xfrm rot="16200000">
                  <a:off x="5231" y="5379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2" name="Line 30"/>
                <p:cNvSpPr>
                  <a:spLocks noChangeShapeType="1"/>
                </p:cNvSpPr>
                <p:nvPr/>
              </p:nvSpPr>
              <p:spPr bwMode="auto">
                <a:xfrm rot="16200000">
                  <a:off x="4799" y="4945"/>
                  <a:ext cx="2002" cy="261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3" name="Line 3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16" y="5437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4" name="Line 3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086" y="5443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5" name="Line 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59" y="4974"/>
                  <a:ext cx="1965" cy="251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16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6072" y="6215"/>
                  <a:ext cx="1977" cy="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17" name="Group 35"/>
              <p:cNvGrpSpPr>
                <a:grpSpLocks/>
              </p:cNvGrpSpPr>
              <p:nvPr/>
            </p:nvGrpSpPr>
            <p:grpSpPr bwMode="auto">
              <a:xfrm>
                <a:off x="4475" y="7621"/>
                <a:ext cx="3426" cy="2011"/>
                <a:chOff x="4475" y="7621"/>
                <a:chExt cx="3426" cy="2011"/>
              </a:xfrm>
              <a:grpFill/>
            </p:grpSpPr>
            <p:sp>
              <p:nvSpPr>
                <p:cNvPr id="83" name="Line 36"/>
                <p:cNvSpPr>
                  <a:spLocks noChangeShapeType="1"/>
                </p:cNvSpPr>
                <p:nvPr/>
              </p:nvSpPr>
              <p:spPr bwMode="auto">
                <a:xfrm rot="16200000">
                  <a:off x="5875" y="8430"/>
                  <a:ext cx="1919" cy="36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84" name="Line 37"/>
                <p:cNvSpPr>
                  <a:spLocks noChangeShapeType="1"/>
                </p:cNvSpPr>
                <p:nvPr/>
              </p:nvSpPr>
              <p:spPr bwMode="auto">
                <a:xfrm rot="16200000">
                  <a:off x="4132" y="8357"/>
                  <a:ext cx="1943" cy="50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85" name="Line 38"/>
                <p:cNvSpPr>
                  <a:spLocks noChangeShapeType="1"/>
                </p:cNvSpPr>
                <p:nvPr/>
              </p:nvSpPr>
              <p:spPr bwMode="auto">
                <a:xfrm rot="16200000">
                  <a:off x="4999" y="8377"/>
                  <a:ext cx="1951" cy="5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86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6326" y="7990"/>
                  <a:ext cx="1902" cy="12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87" name="Line 4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557" y="8431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88" name="Line 41"/>
                <p:cNvSpPr>
                  <a:spLocks noChangeShapeType="1"/>
                </p:cNvSpPr>
                <p:nvPr/>
              </p:nvSpPr>
              <p:spPr bwMode="auto">
                <a:xfrm rot="16200000">
                  <a:off x="4994" y="7511"/>
                  <a:ext cx="1943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89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975" y="7162"/>
                  <a:ext cx="1980" cy="29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0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20" y="7599"/>
                  <a:ext cx="1971" cy="20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1" name="Line 4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841" y="8010"/>
                  <a:ext cx="1980" cy="122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2" name="Line 4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115" y="8003"/>
                  <a:ext cx="1980" cy="12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3" name="Line 4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75" y="8432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4" name="Line 47"/>
                <p:cNvSpPr>
                  <a:spLocks noChangeShapeType="1"/>
                </p:cNvSpPr>
                <p:nvPr/>
              </p:nvSpPr>
              <p:spPr bwMode="auto">
                <a:xfrm rot="16200000">
                  <a:off x="4549" y="7925"/>
                  <a:ext cx="1963" cy="139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5" name="Line 48"/>
                <p:cNvSpPr>
                  <a:spLocks noChangeShapeType="1"/>
                </p:cNvSpPr>
                <p:nvPr/>
              </p:nvSpPr>
              <p:spPr bwMode="auto">
                <a:xfrm rot="16200000">
                  <a:off x="5429" y="7099"/>
                  <a:ext cx="1950" cy="299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6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5834" y="7523"/>
                  <a:ext cx="1967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7" name="Line 50"/>
                <p:cNvSpPr>
                  <a:spLocks noChangeShapeType="1"/>
                </p:cNvSpPr>
                <p:nvPr/>
              </p:nvSpPr>
              <p:spPr bwMode="auto">
                <a:xfrm rot="16200000">
                  <a:off x="5413" y="7961"/>
                  <a:ext cx="1926" cy="128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8" name="Line 5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032" y="7944"/>
                  <a:ext cx="1934" cy="130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99" name="Line 5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85" y="8397"/>
                  <a:ext cx="1902" cy="43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0" name="Line 5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259" y="8415"/>
                  <a:ext cx="1964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101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6701" y="8407"/>
                  <a:ext cx="1968" cy="43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</p:grpSp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3733800" y="2336631"/>
              <a:ext cx="838202" cy="782665"/>
              <a:chOff x="4289" y="4928"/>
              <a:chExt cx="3808" cy="4704"/>
            </a:xfrm>
            <a:solidFill>
              <a:srgbClr val="0000FF"/>
            </a:solidFill>
          </p:grpSpPr>
          <p:grpSp>
            <p:nvGrpSpPr>
              <p:cNvPr id="19" name="Group 9"/>
              <p:cNvGrpSpPr>
                <a:grpSpLocks/>
              </p:cNvGrpSpPr>
              <p:nvPr/>
            </p:nvGrpSpPr>
            <p:grpSpPr bwMode="auto">
              <a:xfrm>
                <a:off x="5216" y="4928"/>
                <a:ext cx="2084" cy="367"/>
                <a:chOff x="5216" y="4892"/>
                <a:chExt cx="2084" cy="367"/>
              </a:xfrm>
              <a:grpFill/>
            </p:grpSpPr>
            <p:sp>
              <p:nvSpPr>
                <p:cNvPr id="71" name="Oval 10"/>
                <p:cNvSpPr>
                  <a:spLocks noChangeArrowheads="1"/>
                </p:cNvSpPr>
                <p:nvPr/>
              </p:nvSpPr>
              <p:spPr bwMode="auto">
                <a:xfrm rot="16200000">
                  <a:off x="5216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72" name="Oval 11"/>
                <p:cNvSpPr>
                  <a:spLocks noChangeArrowheads="1"/>
                </p:cNvSpPr>
                <p:nvPr/>
              </p:nvSpPr>
              <p:spPr bwMode="auto">
                <a:xfrm rot="16200000">
                  <a:off x="6080" y="489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73" name="Oval 12"/>
                <p:cNvSpPr>
                  <a:spLocks noChangeArrowheads="1"/>
                </p:cNvSpPr>
                <p:nvPr/>
              </p:nvSpPr>
              <p:spPr bwMode="auto">
                <a:xfrm rot="16200000">
                  <a:off x="6940" y="489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20" name="Group 13"/>
              <p:cNvGrpSpPr>
                <a:grpSpLocks/>
              </p:cNvGrpSpPr>
              <p:nvPr/>
            </p:nvGrpSpPr>
            <p:grpSpPr bwMode="auto">
              <a:xfrm>
                <a:off x="4289" y="7269"/>
                <a:ext cx="3808" cy="379"/>
                <a:chOff x="4289" y="7233"/>
                <a:chExt cx="3808" cy="379"/>
              </a:xfrm>
              <a:grpFill/>
            </p:grpSpPr>
            <p:sp>
              <p:nvSpPr>
                <p:cNvPr id="66" name="Oval 14"/>
                <p:cNvSpPr>
                  <a:spLocks noChangeArrowheads="1"/>
                </p:cNvSpPr>
                <p:nvPr/>
              </p:nvSpPr>
              <p:spPr bwMode="auto">
                <a:xfrm rot="16200000">
                  <a:off x="4289" y="7246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auto">
                <a:xfrm rot="16200000">
                  <a:off x="5169" y="7233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auto">
                <a:xfrm rot="16200000">
                  <a:off x="6041" y="7252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9" name="Oval 17"/>
                <p:cNvSpPr>
                  <a:spLocks noChangeArrowheads="1"/>
                </p:cNvSpPr>
                <p:nvPr/>
              </p:nvSpPr>
              <p:spPr bwMode="auto">
                <a:xfrm rot="16200000">
                  <a:off x="6921" y="7239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70" name="Oval 18"/>
                <p:cNvSpPr>
                  <a:spLocks noChangeArrowheads="1"/>
                </p:cNvSpPr>
                <p:nvPr/>
              </p:nvSpPr>
              <p:spPr bwMode="auto">
                <a:xfrm rot="16200000">
                  <a:off x="7737" y="7245"/>
                  <a:ext cx="360" cy="360"/>
                </a:xfrm>
                <a:prstGeom prst="ellipse">
                  <a:avLst/>
                </a:prstGeom>
                <a:grp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4493" y="5286"/>
                <a:ext cx="3426" cy="2007"/>
                <a:chOff x="4475" y="5250"/>
                <a:chExt cx="3426" cy="2007"/>
              </a:xfrm>
              <a:grpFill/>
            </p:grpSpPr>
            <p:sp>
              <p:nvSpPr>
                <p:cNvPr id="51" name="Line 20"/>
                <p:cNvSpPr>
                  <a:spLocks noChangeShapeType="1"/>
                </p:cNvSpPr>
                <p:nvPr/>
              </p:nvSpPr>
              <p:spPr bwMode="auto">
                <a:xfrm rot="16200000">
                  <a:off x="3927" y="5813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2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24" y="6249"/>
                  <a:ext cx="196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3" name="Line 22"/>
                <p:cNvSpPr>
                  <a:spLocks noChangeShapeType="1"/>
                </p:cNvSpPr>
                <p:nvPr/>
              </p:nvSpPr>
              <p:spPr bwMode="auto">
                <a:xfrm rot="16200000">
                  <a:off x="4367" y="6240"/>
                  <a:ext cx="198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4" name="Line 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816" y="5823"/>
                  <a:ext cx="1941" cy="84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5" name="Line 24"/>
                <p:cNvSpPr>
                  <a:spLocks noChangeShapeType="1"/>
                </p:cNvSpPr>
                <p:nvPr/>
              </p:nvSpPr>
              <p:spPr bwMode="auto">
                <a:xfrm rot="16200000">
                  <a:off x="4797" y="5819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6" name="Line 25"/>
                <p:cNvSpPr>
                  <a:spLocks noChangeShapeType="1"/>
                </p:cNvSpPr>
                <p:nvPr/>
              </p:nvSpPr>
              <p:spPr bwMode="auto">
                <a:xfrm rot="16200000">
                  <a:off x="5685" y="5807"/>
                  <a:ext cx="1967" cy="87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7" name="Line 2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41" y="5856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8" name="Line 2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29" y="5844"/>
                  <a:ext cx="1965" cy="7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9" name="Line 28"/>
                <p:cNvSpPr>
                  <a:spLocks noChangeShapeType="1"/>
                </p:cNvSpPr>
                <p:nvPr/>
              </p:nvSpPr>
              <p:spPr bwMode="auto">
                <a:xfrm rot="16200000">
                  <a:off x="4361" y="5391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0" name="Line 29"/>
                <p:cNvSpPr>
                  <a:spLocks noChangeShapeType="1"/>
                </p:cNvSpPr>
                <p:nvPr/>
              </p:nvSpPr>
              <p:spPr bwMode="auto">
                <a:xfrm rot="16200000">
                  <a:off x="5231" y="5379"/>
                  <a:ext cx="1967" cy="17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 rot="16200000">
                  <a:off x="4799" y="4945"/>
                  <a:ext cx="2002" cy="261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2" name="Line 3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216" y="5437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3" name="Line 3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086" y="5443"/>
                  <a:ext cx="1981" cy="16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4" name="Line 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659" y="4974"/>
                  <a:ext cx="1965" cy="251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65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6072" y="6215"/>
                  <a:ext cx="1977" cy="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4475" y="7621"/>
                <a:ext cx="3426" cy="2011"/>
                <a:chOff x="4475" y="7621"/>
                <a:chExt cx="3426" cy="2011"/>
              </a:xfrm>
              <a:grpFill/>
            </p:grpSpPr>
            <p:sp>
              <p:nvSpPr>
                <p:cNvPr id="32" name="Line 36"/>
                <p:cNvSpPr>
                  <a:spLocks noChangeShapeType="1"/>
                </p:cNvSpPr>
                <p:nvPr/>
              </p:nvSpPr>
              <p:spPr bwMode="auto">
                <a:xfrm rot="16200000">
                  <a:off x="5875" y="8430"/>
                  <a:ext cx="1919" cy="36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33" name="Line 37"/>
                <p:cNvSpPr>
                  <a:spLocks noChangeShapeType="1"/>
                </p:cNvSpPr>
                <p:nvPr/>
              </p:nvSpPr>
              <p:spPr bwMode="auto">
                <a:xfrm rot="16200000">
                  <a:off x="4132" y="8357"/>
                  <a:ext cx="1943" cy="50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34" name="Line 38"/>
                <p:cNvSpPr>
                  <a:spLocks noChangeShapeType="1"/>
                </p:cNvSpPr>
                <p:nvPr/>
              </p:nvSpPr>
              <p:spPr bwMode="auto">
                <a:xfrm rot="16200000">
                  <a:off x="4999" y="8377"/>
                  <a:ext cx="1951" cy="5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35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6326" y="7990"/>
                  <a:ext cx="1902" cy="124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36" name="Line 4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557" y="8431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37" name="Line 41"/>
                <p:cNvSpPr>
                  <a:spLocks noChangeShapeType="1"/>
                </p:cNvSpPr>
                <p:nvPr/>
              </p:nvSpPr>
              <p:spPr bwMode="auto">
                <a:xfrm rot="16200000">
                  <a:off x="4994" y="7511"/>
                  <a:ext cx="1943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38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975" y="7162"/>
                  <a:ext cx="1980" cy="29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39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20" y="7599"/>
                  <a:ext cx="1971" cy="207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0" name="Line 4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841" y="8010"/>
                  <a:ext cx="1980" cy="122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1" name="Line 4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115" y="8003"/>
                  <a:ext cx="1980" cy="12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2" name="Line 4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75" y="8432"/>
                  <a:ext cx="1980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3" name="Line 47"/>
                <p:cNvSpPr>
                  <a:spLocks noChangeShapeType="1"/>
                </p:cNvSpPr>
                <p:nvPr/>
              </p:nvSpPr>
              <p:spPr bwMode="auto">
                <a:xfrm rot="16200000">
                  <a:off x="4549" y="7925"/>
                  <a:ext cx="1963" cy="139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4" name="Line 48"/>
                <p:cNvSpPr>
                  <a:spLocks noChangeShapeType="1"/>
                </p:cNvSpPr>
                <p:nvPr/>
              </p:nvSpPr>
              <p:spPr bwMode="auto">
                <a:xfrm rot="16200000">
                  <a:off x="5429" y="7099"/>
                  <a:ext cx="1950" cy="299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5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5834" y="7523"/>
                  <a:ext cx="1967" cy="216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6" name="Line 50"/>
                <p:cNvSpPr>
                  <a:spLocks noChangeShapeType="1"/>
                </p:cNvSpPr>
                <p:nvPr/>
              </p:nvSpPr>
              <p:spPr bwMode="auto">
                <a:xfrm rot="16200000">
                  <a:off x="5413" y="7961"/>
                  <a:ext cx="1926" cy="128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7" name="Line 5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032" y="7944"/>
                  <a:ext cx="1934" cy="130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8" name="Line 5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485" y="8397"/>
                  <a:ext cx="1902" cy="43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49" name="Line 5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259" y="8415"/>
                  <a:ext cx="1964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  <p:sp>
              <p:nvSpPr>
                <p:cNvPr id="50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6701" y="8407"/>
                  <a:ext cx="1968" cy="43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000">
                    <a:cs typeface="+mn-cs"/>
                  </a:endParaRPr>
                </a:p>
              </p:txBody>
            </p:sp>
          </p:grpSp>
        </p:grpSp>
        <p:cxnSp>
          <p:nvCxnSpPr>
            <p:cNvPr id="1037" name="Straight Connector 11"/>
            <p:cNvCxnSpPr>
              <a:cxnSpLocks noChangeShapeType="1"/>
            </p:cNvCxnSpPr>
            <p:nvPr/>
          </p:nvCxnSpPr>
          <p:spPr bwMode="auto">
            <a:xfrm>
              <a:off x="5664200" y="2755662"/>
              <a:ext cx="571499" cy="2583"/>
            </a:xfrm>
            <a:prstGeom prst="line">
              <a:avLst/>
            </a:prstGeom>
            <a:noFill/>
            <a:ln w="31750" algn="ctr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</p:cxnSp>
        <p:sp>
          <p:nvSpPr>
            <p:cNvPr id="1038" name="Notched Right Arrow 12"/>
            <p:cNvSpPr>
              <a:spLocks noChangeArrowheads="1"/>
            </p:cNvSpPr>
            <p:nvPr/>
          </p:nvSpPr>
          <p:spPr bwMode="auto">
            <a:xfrm>
              <a:off x="2679699" y="2527098"/>
              <a:ext cx="927101" cy="457127"/>
            </a:xfrm>
            <a:prstGeom prst="notchedRightArrow">
              <a:avLst>
                <a:gd name="adj1" fmla="val 50000"/>
                <a:gd name="adj2" fmla="val 50008"/>
              </a:avLst>
            </a:prstGeom>
            <a:solidFill>
              <a:schemeClr val="accent1">
                <a:alpha val="0"/>
              </a:schemeClr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39" name="Up Arrow 13"/>
            <p:cNvSpPr>
              <a:spLocks noChangeArrowheads="1"/>
            </p:cNvSpPr>
            <p:nvPr/>
          </p:nvSpPr>
          <p:spPr bwMode="auto">
            <a:xfrm flipH="1">
              <a:off x="1943100" y="1857096"/>
              <a:ext cx="317500" cy="339729"/>
            </a:xfrm>
            <a:prstGeom prst="upArrow">
              <a:avLst>
                <a:gd name="adj1" fmla="val 50000"/>
                <a:gd name="adj2" fmla="val 49998"/>
              </a:avLst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1040" name="Up Arrow 14"/>
            <p:cNvSpPr>
              <a:spLocks noChangeArrowheads="1"/>
            </p:cNvSpPr>
            <p:nvPr/>
          </p:nvSpPr>
          <p:spPr bwMode="auto">
            <a:xfrm flipH="1">
              <a:off x="5499097" y="1676333"/>
              <a:ext cx="304800" cy="304751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cxnSp>
          <p:nvCxnSpPr>
            <p:cNvPr id="1041" name="Straight Connector 15"/>
            <p:cNvCxnSpPr>
              <a:cxnSpLocks noChangeShapeType="1"/>
            </p:cNvCxnSpPr>
            <p:nvPr/>
          </p:nvCxnSpPr>
          <p:spPr bwMode="auto">
            <a:xfrm>
              <a:off x="4533897" y="2019179"/>
              <a:ext cx="2095502" cy="38221"/>
            </a:xfrm>
            <a:prstGeom prst="line">
              <a:avLst/>
            </a:pr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</p:cxnSp>
        <p:cxnSp>
          <p:nvCxnSpPr>
            <p:cNvPr id="1042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4317998" y="2095366"/>
              <a:ext cx="558800" cy="177772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043" name="Straight Arrow Connector 17"/>
            <p:cNvCxnSpPr>
              <a:cxnSpLocks noChangeShapeType="1"/>
            </p:cNvCxnSpPr>
            <p:nvPr/>
          </p:nvCxnSpPr>
          <p:spPr bwMode="auto">
            <a:xfrm rot="10800000">
              <a:off x="5981699" y="2120900"/>
              <a:ext cx="685800" cy="152376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 type="arrow" w="med" len="med"/>
            </a:ln>
          </p:spPr>
        </p:cxnSp>
        <p:sp>
          <p:nvSpPr>
            <p:cNvPr id="1044" name="TextBox 18"/>
            <p:cNvSpPr txBox="1">
              <a:spLocks noChangeArrowheads="1"/>
            </p:cNvSpPr>
            <p:nvPr/>
          </p:nvSpPr>
          <p:spPr bwMode="auto">
            <a:xfrm>
              <a:off x="1562100" y="3416300"/>
              <a:ext cx="1132486" cy="356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Problem</a:t>
              </a:r>
            </a:p>
          </p:txBody>
        </p:sp>
        <p:sp>
          <p:nvSpPr>
            <p:cNvPr id="1045" name="TextBox 19"/>
            <p:cNvSpPr txBox="1">
              <a:spLocks noChangeArrowheads="1"/>
            </p:cNvSpPr>
            <p:nvPr/>
          </p:nvSpPr>
          <p:spPr bwMode="auto">
            <a:xfrm>
              <a:off x="4765789" y="3441889"/>
              <a:ext cx="1132485" cy="356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Problem</a:t>
              </a:r>
            </a:p>
          </p:txBody>
        </p:sp>
        <p:cxnSp>
          <p:nvCxnSpPr>
            <p:cNvPr id="1046" name="Straight Arrow Connector 20"/>
            <p:cNvCxnSpPr>
              <a:cxnSpLocks noChangeShapeType="1"/>
            </p:cNvCxnSpPr>
            <p:nvPr/>
          </p:nvCxnSpPr>
          <p:spPr bwMode="auto">
            <a:xfrm rot="10800000">
              <a:off x="4119748" y="3288976"/>
              <a:ext cx="990602" cy="228566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04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44597" y="3200400"/>
              <a:ext cx="1161002" cy="329838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 type="arrow" w="med" len="med"/>
            </a:ln>
          </p:spPr>
        </p:cxnSp>
        <p:sp>
          <p:nvSpPr>
            <p:cNvPr id="1048" name="TextBox 22"/>
            <p:cNvSpPr txBox="1">
              <a:spLocks noChangeArrowheads="1"/>
            </p:cNvSpPr>
            <p:nvPr/>
          </p:nvSpPr>
          <p:spPr bwMode="auto">
            <a:xfrm>
              <a:off x="1539832" y="1430180"/>
              <a:ext cx="1132485" cy="356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Solution</a:t>
              </a:r>
            </a:p>
          </p:txBody>
        </p:sp>
        <p:sp>
          <p:nvSpPr>
            <p:cNvPr id="1049" name="TextBox 23"/>
            <p:cNvSpPr txBox="1">
              <a:spLocks noChangeArrowheads="1"/>
            </p:cNvSpPr>
            <p:nvPr/>
          </p:nvSpPr>
          <p:spPr bwMode="auto">
            <a:xfrm>
              <a:off x="5098704" y="1371357"/>
              <a:ext cx="1132485" cy="356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Solution</a:t>
              </a:r>
            </a:p>
          </p:txBody>
        </p:sp>
        <p:cxnSp>
          <p:nvCxnSpPr>
            <p:cNvPr id="1050" name="Straight Arrow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093509" y="2179907"/>
              <a:ext cx="228564" cy="1588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051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130021" y="3372723"/>
              <a:ext cx="228564" cy="1588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052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1955024" y="3313888"/>
              <a:ext cx="228564" cy="1588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 type="arrow" w="med" len="med"/>
            </a:ln>
          </p:spPr>
        </p:cxnSp>
      </p:grpSp>
      <p:graphicFrame>
        <p:nvGraphicFramePr>
          <p:cNvPr id="228" name="Object 1"/>
          <p:cNvGraphicFramePr>
            <a:graphicFrameLocks noChangeAspect="1"/>
          </p:cNvGraphicFramePr>
          <p:nvPr/>
        </p:nvGraphicFramePr>
        <p:xfrm>
          <a:off x="504825" y="5929313"/>
          <a:ext cx="3181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2120760" imgH="431640" progId="Equation.3">
                  <p:embed/>
                </p:oleObj>
              </mc:Choice>
              <mc:Fallback>
                <p:oleObj name="Equation" r:id="rId5" imgW="21207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5929313"/>
                        <a:ext cx="31813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ct 2"/>
          <p:cNvGraphicFramePr>
            <a:graphicFrameLocks noChangeAspect="1"/>
          </p:cNvGraphicFramePr>
          <p:nvPr/>
        </p:nvGraphicFramePr>
        <p:xfrm>
          <a:off x="4505325" y="5937250"/>
          <a:ext cx="4054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3416040" imgH="571320" progId="Equation.3">
                  <p:embed/>
                </p:oleObj>
              </mc:Choice>
              <mc:Fallback>
                <p:oleObj name="Equation" r:id="rId7" imgW="341604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5937250"/>
                        <a:ext cx="405447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255588" y="4537075"/>
            <a:ext cx="8736012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sz="1600" b="0">
                <a:latin typeface="Arial" pitchFamily="34" charset="0"/>
                <a:ea typeface="ＭＳ Ｐゴシック" pitchFamily="34" charset="-128"/>
                <a:sym typeface="Monotype Sorts"/>
              </a:rPr>
              <a:t>Diversity means</a:t>
            </a:r>
            <a:r>
              <a:rPr lang="en-US" altLang="ja-JP" sz="16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 disagreement among the NNs</a:t>
            </a:r>
            <a:r>
              <a:rPr lang="en-US" altLang="ja-JP" sz="1600" b="0">
                <a:latin typeface="Arial" pitchFamily="34" charset="0"/>
                <a:ea typeface="ＭＳ Ｐゴシック" pitchFamily="34" charset="-128"/>
                <a:sym typeface="Monotype Sorts"/>
              </a:rPr>
              <a:t>. </a:t>
            </a:r>
            <a:r>
              <a:rPr lang="en-US" altLang="ja-JP" sz="16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Pair wise plain disagreement (</a:t>
            </a:r>
            <a:r>
              <a:rPr lang="en-US" altLang="ja-JP" sz="1600" b="0" i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PD</a:t>
            </a:r>
            <a:r>
              <a:rPr lang="en-US" altLang="ja-JP" sz="16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)</a:t>
            </a:r>
            <a:r>
              <a:rPr lang="en-US" altLang="ja-JP" sz="1600" b="0">
                <a:latin typeface="Arial" pitchFamily="34" charset="0"/>
                <a:ea typeface="ＭＳ Ｐゴシック" pitchFamily="34" charset="-128"/>
                <a:sym typeface="Monotype Sorts"/>
              </a:rPr>
              <a:t> measure is the most popular among various measuring techniques.</a:t>
            </a:r>
            <a:r>
              <a:rPr lang="en-US" sz="1600" b="0">
                <a:latin typeface="Arial" pitchFamily="34" charset="0"/>
                <a:ea typeface="MS Mincho" pitchFamily="49" charset="-128"/>
              </a:rPr>
              <a:t> </a:t>
            </a:r>
          </a:p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600" b="0">
                <a:latin typeface="Arial" pitchFamily="34" charset="0"/>
                <a:ea typeface="MS Mincho" pitchFamily="49" charset="-128"/>
              </a:rPr>
              <a:t>For a NNs pair,</a:t>
            </a:r>
            <a:r>
              <a:rPr lang="en-US" sz="1600" b="0" i="1">
                <a:latin typeface="Arial" pitchFamily="34" charset="0"/>
                <a:ea typeface="MS Mincho" pitchFamily="49" charset="-128"/>
              </a:rPr>
              <a:t>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  <a:ea typeface="MS Mincho" pitchFamily="49" charset="-128"/>
              </a:rPr>
              <a:t>diversity </a:t>
            </a:r>
            <a:r>
              <a:rPr lang="en-US" sz="1600" b="0" i="1">
                <a:solidFill>
                  <a:srgbClr val="0000FF"/>
                </a:solidFill>
                <a:latin typeface="Arial" pitchFamily="34" charset="0"/>
                <a:ea typeface="MS Mincho" pitchFamily="49" charset="-128"/>
              </a:rPr>
              <a:t>(div) </a:t>
            </a:r>
            <a:r>
              <a:rPr lang="en-US" sz="1600" b="0">
                <a:latin typeface="Arial" pitchFamily="34" charset="0"/>
                <a:ea typeface="MS Mincho" pitchFamily="49" charset="-128"/>
              </a:rPr>
              <a:t>is equal to the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  <a:ea typeface="MS Mincho" pitchFamily="49" charset="-128"/>
              </a:rPr>
              <a:t>proportion of the patterns on which NNs reply  different class predictions</a:t>
            </a:r>
            <a:r>
              <a:rPr lang="en-US" sz="1600" b="0">
                <a:latin typeface="Arial" pitchFamily="34" charset="0"/>
                <a:ea typeface="MS Mincho" pitchFamily="49" charset="-128"/>
              </a:rPr>
              <a:t>. The total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  <a:ea typeface="MS Mincho" pitchFamily="49" charset="-128"/>
              </a:rPr>
              <a:t>NNE diversity</a:t>
            </a:r>
            <a:r>
              <a:rPr lang="en-US" sz="1600" b="0">
                <a:latin typeface="Arial" pitchFamily="34" charset="0"/>
                <a:ea typeface="MS Mincho" pitchFamily="49" charset="-128"/>
              </a:rPr>
              <a:t> (</a:t>
            </a:r>
            <a:r>
              <a:rPr lang="en-US" sz="1600" b="0" i="1">
                <a:latin typeface="Arial" pitchFamily="34" charset="0"/>
                <a:ea typeface="MS Mincho" pitchFamily="49" charset="-128"/>
              </a:rPr>
              <a:t>div_ens)</a:t>
            </a:r>
            <a:r>
              <a:rPr lang="en-US" sz="1600" b="0">
                <a:latin typeface="Arial" pitchFamily="34" charset="0"/>
                <a:ea typeface="MS Mincho" pitchFamily="49" charset="-128"/>
              </a:rPr>
              <a:t> is the average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  <a:ea typeface="MS Mincho" pitchFamily="49" charset="-128"/>
              </a:rPr>
              <a:t>for all the pairs</a:t>
            </a:r>
            <a:r>
              <a:rPr lang="en-US" sz="1600" b="0">
                <a:latin typeface="Arial" pitchFamily="34" charset="0"/>
                <a:ea typeface="MS Mincho" pitchFamily="49" charset="-128"/>
              </a:rPr>
              <a:t>.</a:t>
            </a:r>
            <a:endParaRPr lang="en-US" sz="1600" b="0">
              <a:latin typeface="Arial" pitchFamily="34" charset="0"/>
            </a:endParaRPr>
          </a:p>
        </p:txBody>
      </p:sp>
      <p:sp>
        <p:nvSpPr>
          <p:cNvPr id="1032" name="Slide Number Placeholder 23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F1C93D-9632-4C48-803D-9940F9DF683A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152400" y="2584450"/>
            <a:ext cx="87630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There are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various ways 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one can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produce diverse NNs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, such as varying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initial random weights, algorithm employed and training data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.</a:t>
            </a:r>
          </a:p>
          <a:p>
            <a:pPr marL="230188" indent="-230188" algn="just" eaLnBrk="0" hangingPunct="0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sz="2000" b="0">
                <a:latin typeface="Arial" pitchFamily="34" charset="0"/>
                <a:ea typeface="ＭＳ Ｐゴシック" pitchFamily="34" charset="-128"/>
                <a:sym typeface="Monotype Sorts"/>
              </a:rPr>
              <a:t>Since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functionality of a NN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  <a:sym typeface="Monotype Sorts"/>
              </a:rPr>
              <a:t> depends on its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training data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  <a:sym typeface="Monotype Sorts"/>
              </a:rPr>
              <a:t>,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data sampling 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  <a:sym typeface="Monotype Sorts"/>
              </a:rPr>
              <a:t>is considered as the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most effective for diversity 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  <a:sym typeface="Monotype Sorts"/>
              </a:rPr>
              <a:t>than other approaches. </a:t>
            </a:r>
          </a:p>
          <a:p>
            <a:pPr marL="230188" indent="-230188" algn="just" eaLnBrk="0" hangingPunct="0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Data sampling (i.e. variation in training data) involves: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bootstrapping of original training data, generation artificial data, sampling of input features, etc.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Sampling for NNE Construction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8613" y="1571625"/>
            <a:ext cx="8610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0" indent="-4763" algn="just" eaLnBrk="0" hangingPunct="0">
              <a:spcBef>
                <a:spcPts val="1200"/>
              </a:spcBef>
              <a:buClr>
                <a:schemeClr val="tx2"/>
              </a:buClr>
            </a:pP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Proper diversity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 among component NNs is an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important parameter 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for </a:t>
            </a:r>
            <a:r>
              <a:rPr lang="en-US" altLang="ja-JP" sz="2000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ensemble construction </a:t>
            </a: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so that failure of one may compensate by others. 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77CFD-DF63-41A8-B56B-9D04B168C778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allAtOnce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76200" y="1443038"/>
            <a:ext cx="7754938" cy="3306762"/>
            <a:chOff x="933736" y="1570211"/>
            <a:chExt cx="7755097" cy="3306589"/>
          </a:xfrm>
        </p:grpSpPr>
        <p:grpSp>
          <p:nvGrpSpPr>
            <p:cNvPr id="18494" name="Group 45"/>
            <p:cNvGrpSpPr>
              <a:grpSpLocks noChangeAspect="1"/>
            </p:cNvGrpSpPr>
            <p:nvPr/>
          </p:nvGrpSpPr>
          <p:grpSpPr bwMode="auto">
            <a:xfrm>
              <a:off x="1445943" y="1570211"/>
              <a:ext cx="7242890" cy="3306589"/>
              <a:chOff x="2376" y="2094"/>
              <a:chExt cx="8919" cy="4072"/>
            </a:xfrm>
          </p:grpSpPr>
          <p:sp>
            <p:nvSpPr>
              <p:cNvPr id="18496" name="Freeform 71"/>
              <p:cNvSpPr>
                <a:spLocks/>
              </p:cNvSpPr>
              <p:nvPr/>
            </p:nvSpPr>
            <p:spPr bwMode="auto">
              <a:xfrm>
                <a:off x="3445" y="2495"/>
                <a:ext cx="1289" cy="1501"/>
              </a:xfrm>
              <a:custGeom>
                <a:avLst/>
                <a:gdLst>
                  <a:gd name="T0" fmla="*/ 0 w 3148"/>
                  <a:gd name="T1" fmla="*/ 1049 h 1795"/>
                  <a:gd name="T2" fmla="*/ 73 w 3148"/>
                  <a:gd name="T3" fmla="*/ 588 h 1795"/>
                  <a:gd name="T4" fmla="*/ 153 w 3148"/>
                  <a:gd name="T5" fmla="*/ 685 h 1795"/>
                  <a:gd name="T6" fmla="*/ 169 w 3148"/>
                  <a:gd name="T7" fmla="*/ 110 h 1795"/>
                  <a:gd name="T8" fmla="*/ 216 w 3148"/>
                  <a:gd name="T9" fmla="*/ 22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Freeform 70"/>
              <p:cNvSpPr>
                <a:spLocks/>
              </p:cNvSpPr>
              <p:nvPr/>
            </p:nvSpPr>
            <p:spPr bwMode="auto">
              <a:xfrm>
                <a:off x="3443" y="3309"/>
                <a:ext cx="1979" cy="854"/>
              </a:xfrm>
              <a:custGeom>
                <a:avLst/>
                <a:gdLst>
                  <a:gd name="T0" fmla="*/ 0 w 3148"/>
                  <a:gd name="T1" fmla="*/ 193 h 1795"/>
                  <a:gd name="T2" fmla="*/ 265 w 3148"/>
                  <a:gd name="T3" fmla="*/ 108 h 1795"/>
                  <a:gd name="T4" fmla="*/ 554 w 3148"/>
                  <a:gd name="T5" fmla="*/ 126 h 1795"/>
                  <a:gd name="T6" fmla="*/ 610 w 3148"/>
                  <a:gd name="T7" fmla="*/ 20 h 1795"/>
                  <a:gd name="T8" fmla="*/ 782 w 3148"/>
                  <a:gd name="T9" fmla="*/ 4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8" name="Freeform 69"/>
              <p:cNvSpPr>
                <a:spLocks/>
              </p:cNvSpPr>
              <p:nvPr/>
            </p:nvSpPr>
            <p:spPr bwMode="auto">
              <a:xfrm flipV="1">
                <a:off x="3431" y="4333"/>
                <a:ext cx="1489" cy="985"/>
              </a:xfrm>
              <a:custGeom>
                <a:avLst/>
                <a:gdLst>
                  <a:gd name="T0" fmla="*/ 0 w 3148"/>
                  <a:gd name="T1" fmla="*/ 297 h 1795"/>
                  <a:gd name="T2" fmla="*/ 113 w 3148"/>
                  <a:gd name="T3" fmla="*/ 166 h 1795"/>
                  <a:gd name="T4" fmla="*/ 236 w 3148"/>
                  <a:gd name="T5" fmla="*/ 194 h 1795"/>
                  <a:gd name="T6" fmla="*/ 260 w 3148"/>
                  <a:gd name="T7" fmla="*/ 31 h 1795"/>
                  <a:gd name="T8" fmla="*/ 333 w 3148"/>
                  <a:gd name="T9" fmla="*/ 6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8499" name="AutoShape 68"/>
              <p:cNvCxnSpPr>
                <a:cxnSpLocks noChangeShapeType="1"/>
              </p:cNvCxnSpPr>
              <p:nvPr/>
            </p:nvCxnSpPr>
            <p:spPr bwMode="auto">
              <a:xfrm>
                <a:off x="4718" y="3960"/>
                <a:ext cx="1" cy="75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8500" name="AutoShape 67"/>
              <p:cNvSpPr>
                <a:spLocks noChangeArrowheads="1"/>
              </p:cNvSpPr>
              <p:nvPr/>
            </p:nvSpPr>
            <p:spPr bwMode="auto">
              <a:xfrm>
                <a:off x="2376" y="3973"/>
                <a:ext cx="495" cy="353"/>
              </a:xfrm>
              <a:prstGeom prst="rightArrow">
                <a:avLst>
                  <a:gd name="adj1" fmla="val 50000"/>
                  <a:gd name="adj2" fmla="val 75755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8501" name="AutoShape 66"/>
              <p:cNvCxnSpPr>
                <a:cxnSpLocks noChangeShapeType="1"/>
              </p:cNvCxnSpPr>
              <p:nvPr/>
            </p:nvCxnSpPr>
            <p:spPr bwMode="auto">
              <a:xfrm>
                <a:off x="6982" y="3950"/>
                <a:ext cx="1" cy="122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8502" name="AutoShape 65"/>
              <p:cNvCxnSpPr>
                <a:cxnSpLocks noChangeShapeType="1"/>
              </p:cNvCxnSpPr>
              <p:nvPr/>
            </p:nvCxnSpPr>
            <p:spPr bwMode="auto">
              <a:xfrm flipV="1">
                <a:off x="5198" y="2521"/>
                <a:ext cx="1249" cy="2"/>
              </a:xfrm>
              <a:prstGeom prst="curvedConnector3">
                <a:avLst>
                  <a:gd name="adj1" fmla="val 49958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8503" name="AutoShape 64"/>
              <p:cNvCxnSpPr>
                <a:cxnSpLocks noChangeShapeType="1"/>
              </p:cNvCxnSpPr>
              <p:nvPr/>
            </p:nvCxnSpPr>
            <p:spPr bwMode="auto">
              <a:xfrm>
                <a:off x="5879" y="3309"/>
                <a:ext cx="598" cy="250"/>
              </a:xfrm>
              <a:prstGeom prst="curvedConnector3">
                <a:avLst>
                  <a:gd name="adj1" fmla="val 49833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8504" name="AutoShape 63"/>
              <p:cNvCxnSpPr>
                <a:cxnSpLocks noChangeShapeType="1"/>
              </p:cNvCxnSpPr>
              <p:nvPr/>
            </p:nvCxnSpPr>
            <p:spPr bwMode="auto">
              <a:xfrm>
                <a:off x="5398" y="5299"/>
                <a:ext cx="1121" cy="206"/>
              </a:xfrm>
              <a:prstGeom prst="curvedConnector3">
                <a:avLst>
                  <a:gd name="adj1" fmla="val 49954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8505" name="Oval 62"/>
              <p:cNvSpPr>
                <a:spLocks noChangeArrowheads="1"/>
              </p:cNvSpPr>
              <p:nvPr/>
            </p:nvSpPr>
            <p:spPr bwMode="auto">
              <a:xfrm>
                <a:off x="8768" y="3478"/>
                <a:ext cx="557" cy="75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∑</a:t>
                </a:r>
              </a:p>
            </p:txBody>
          </p:sp>
          <p:cxnSp>
            <p:nvCxnSpPr>
              <p:cNvPr id="18506" name="AutoShape 61"/>
              <p:cNvCxnSpPr>
                <a:cxnSpLocks noChangeShapeType="1"/>
              </p:cNvCxnSpPr>
              <p:nvPr/>
            </p:nvCxnSpPr>
            <p:spPr bwMode="auto">
              <a:xfrm>
                <a:off x="7790" y="3559"/>
                <a:ext cx="966" cy="298"/>
              </a:xfrm>
              <a:prstGeom prst="curvedConnector3">
                <a:avLst>
                  <a:gd name="adj1" fmla="val 50519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507" name="AutoShape 60"/>
              <p:cNvSpPr>
                <a:spLocks noChangeArrowheads="1"/>
              </p:cNvSpPr>
              <p:nvPr/>
            </p:nvSpPr>
            <p:spPr bwMode="auto">
              <a:xfrm>
                <a:off x="9372" y="3651"/>
                <a:ext cx="349" cy="380"/>
              </a:xfrm>
              <a:prstGeom prst="rightArrow">
                <a:avLst>
                  <a:gd name="adj1" fmla="val 50000"/>
                  <a:gd name="adj2" fmla="val 36481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AutoShape 59"/>
              <p:cNvSpPr>
                <a:spLocks noChangeArrowheads="1"/>
              </p:cNvSpPr>
              <p:nvPr/>
            </p:nvSpPr>
            <p:spPr bwMode="auto">
              <a:xfrm>
                <a:off x="2905" y="2738"/>
                <a:ext cx="720" cy="2880"/>
              </a:xfrm>
              <a:prstGeom prst="flowChartPreparation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270" lIns="0" tIns="0" rIns="0" bIns="0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Bootstrap Sampling</a:t>
                </a:r>
                <a:endParaRPr lang="en-US" dirty="0">
                  <a:solidFill>
                    <a:srgbClr val="FF0000"/>
                  </a:solidFill>
                  <a:latin typeface="Arial" pitchFamily="34" charset="0"/>
                </a:endParaRPr>
              </a:p>
              <a:p>
                <a:pPr eaLnBrk="0" hangingPunct="0">
                  <a:defRPr/>
                </a:pPr>
                <a:endParaRPr lang="en-US" b="0" dirty="0">
                  <a:latin typeface="Arial" pitchFamily="34" charset="0"/>
                </a:endParaRPr>
              </a:p>
            </p:txBody>
          </p:sp>
          <p:sp>
            <p:nvSpPr>
              <p:cNvPr id="18509" name="AutoShape 57"/>
              <p:cNvSpPr>
                <a:spLocks noChangeArrowheads="1"/>
              </p:cNvSpPr>
              <p:nvPr/>
            </p:nvSpPr>
            <p:spPr bwMode="auto">
              <a:xfrm>
                <a:off x="6447" y="2368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18510" name="AutoShape 56"/>
              <p:cNvSpPr>
                <a:spLocks noChangeArrowheads="1"/>
              </p:cNvSpPr>
              <p:nvPr/>
            </p:nvSpPr>
            <p:spPr bwMode="auto">
              <a:xfrm>
                <a:off x="4713" y="2094"/>
                <a:ext cx="598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 </a:t>
                </a:r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18511" name="AutoShape 55"/>
              <p:cNvSpPr>
                <a:spLocks noChangeArrowheads="1"/>
              </p:cNvSpPr>
              <p:nvPr/>
            </p:nvSpPr>
            <p:spPr bwMode="auto">
              <a:xfrm>
                <a:off x="5394" y="2880"/>
                <a:ext cx="574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 </a:t>
                </a:r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18512" name="AutoShape 54"/>
              <p:cNvSpPr>
                <a:spLocks noChangeArrowheads="1"/>
              </p:cNvSpPr>
              <p:nvPr/>
            </p:nvSpPr>
            <p:spPr bwMode="auto">
              <a:xfrm>
                <a:off x="4913" y="4870"/>
                <a:ext cx="586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18513" name="AutoShape 53"/>
              <p:cNvSpPr>
                <a:spLocks noChangeArrowheads="1"/>
              </p:cNvSpPr>
              <p:nvPr/>
            </p:nvSpPr>
            <p:spPr bwMode="auto">
              <a:xfrm>
                <a:off x="6477" y="3406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18514" name="AutoShape 52"/>
              <p:cNvSpPr>
                <a:spLocks noChangeArrowheads="1"/>
              </p:cNvSpPr>
              <p:nvPr/>
            </p:nvSpPr>
            <p:spPr bwMode="auto">
              <a:xfrm>
                <a:off x="6519" y="5352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18515" name="Text Box 51"/>
              <p:cNvSpPr txBox="1">
                <a:spLocks noChangeArrowheads="1"/>
              </p:cNvSpPr>
              <p:nvPr/>
            </p:nvSpPr>
            <p:spPr bwMode="auto">
              <a:xfrm>
                <a:off x="9681" y="3435"/>
                <a:ext cx="1614" cy="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>
                    <a:latin typeface="Arial" pitchFamily="34" charset="0"/>
                    <a:ea typeface="MS Mincho" pitchFamily="49" charset="-128"/>
                  </a:rPr>
                  <a:t>Ensemble Decision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18516" name="Freeform 50"/>
              <p:cNvSpPr>
                <a:spLocks/>
              </p:cNvSpPr>
              <p:nvPr/>
            </p:nvSpPr>
            <p:spPr bwMode="auto">
              <a:xfrm>
                <a:off x="7826" y="4093"/>
                <a:ext cx="997" cy="1405"/>
              </a:xfrm>
              <a:custGeom>
                <a:avLst/>
                <a:gdLst>
                  <a:gd name="T0" fmla="*/ 0 w 3148"/>
                  <a:gd name="T1" fmla="*/ 861 h 1795"/>
                  <a:gd name="T2" fmla="*/ 34 w 3148"/>
                  <a:gd name="T3" fmla="*/ 482 h 1795"/>
                  <a:gd name="T4" fmla="*/ 71 w 3148"/>
                  <a:gd name="T5" fmla="*/ 562 h 1795"/>
                  <a:gd name="T6" fmla="*/ 78 w 3148"/>
                  <a:gd name="T7" fmla="*/ 91 h 1795"/>
                  <a:gd name="T8" fmla="*/ 100 w 3148"/>
                  <a:gd name="T9" fmla="*/ 18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Freeform 49"/>
              <p:cNvSpPr>
                <a:spLocks/>
              </p:cNvSpPr>
              <p:nvPr/>
            </p:nvSpPr>
            <p:spPr bwMode="auto">
              <a:xfrm rot="1746969">
                <a:off x="7591" y="2751"/>
                <a:ext cx="1450" cy="575"/>
              </a:xfrm>
              <a:custGeom>
                <a:avLst/>
                <a:gdLst>
                  <a:gd name="T0" fmla="*/ 0 w 1902"/>
                  <a:gd name="T1" fmla="*/ 55 h 904"/>
                  <a:gd name="T2" fmla="*/ 184 w 1902"/>
                  <a:gd name="T3" fmla="*/ 63 h 904"/>
                  <a:gd name="T4" fmla="*/ 466 w 1902"/>
                  <a:gd name="T5" fmla="*/ 23 h 904"/>
                  <a:gd name="T6" fmla="*/ 638 w 1902"/>
                  <a:gd name="T7" fmla="*/ 200 h 904"/>
                  <a:gd name="T8" fmla="*/ 842 w 1902"/>
                  <a:gd name="T9" fmla="*/ 219 h 9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2"/>
                  <a:gd name="T16" fmla="*/ 0 h 904"/>
                  <a:gd name="T17" fmla="*/ 1902 w 1902"/>
                  <a:gd name="T18" fmla="*/ 904 h 9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2" h="904">
                    <a:moveTo>
                      <a:pt x="0" y="216"/>
                    </a:moveTo>
                    <a:cubicBezTo>
                      <a:pt x="120" y="240"/>
                      <a:pt x="240" y="265"/>
                      <a:pt x="415" y="244"/>
                    </a:cubicBezTo>
                    <a:cubicBezTo>
                      <a:pt x="590" y="223"/>
                      <a:pt x="881" y="0"/>
                      <a:pt x="1052" y="89"/>
                    </a:cubicBezTo>
                    <a:cubicBezTo>
                      <a:pt x="1223" y="178"/>
                      <a:pt x="1298" y="650"/>
                      <a:pt x="1440" y="777"/>
                    </a:cubicBezTo>
                    <a:cubicBezTo>
                      <a:pt x="1582" y="904"/>
                      <a:pt x="1742" y="877"/>
                      <a:pt x="1902" y="85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8" name="Text Box 48"/>
              <p:cNvSpPr txBox="1">
                <a:spLocks noChangeArrowheads="1"/>
              </p:cNvSpPr>
              <p:nvPr/>
            </p:nvSpPr>
            <p:spPr bwMode="auto">
              <a:xfrm>
                <a:off x="3898" y="5672"/>
                <a:ext cx="2400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Training sets with different patterns</a:t>
                </a:r>
              </a:p>
            </p:txBody>
          </p:sp>
          <p:sp>
            <p:nvSpPr>
              <p:cNvPr id="18519" name="Text Box 46"/>
              <p:cNvSpPr txBox="1">
                <a:spLocks noChangeArrowheads="1"/>
              </p:cNvSpPr>
              <p:nvPr/>
            </p:nvSpPr>
            <p:spPr bwMode="auto">
              <a:xfrm>
                <a:off x="8546" y="4389"/>
                <a:ext cx="1294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Multiple voting 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 bwMode="auto">
            <a:xfrm>
              <a:off x="933736" y="1807192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936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28600" y="6019800"/>
            <a:ext cx="8610600" cy="5334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ja-JP" sz="2000" b="0" i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In a training set </a:t>
            </a:r>
            <a:r>
              <a:rPr lang="en-US" altLang="ja-JP" sz="2000" b="0" i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many patterns appear multiple times </a:t>
            </a:r>
            <a:r>
              <a:rPr lang="en-US" altLang="ja-JP" sz="2000" b="0" i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while others are left.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ja-JP" sz="1800" b="0" i="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436" name="Rectangle 40"/>
          <p:cNvSpPr>
            <a:spLocks noGrp="1" noChangeArrowheads="1"/>
          </p:cNvSpPr>
          <p:nvPr>
            <p:ph type="title"/>
          </p:nvPr>
        </p:nvSpPr>
        <p:spPr>
          <a:xfrm>
            <a:off x="1043857" y="343875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1. Bagging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20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Breiman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1996) </a:t>
            </a:r>
          </a:p>
        </p:txBody>
      </p:sp>
      <p:sp>
        <p:nvSpPr>
          <p:cNvPr id="1843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8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298F8-BD9D-4A1A-BAEB-4F8F560469AD}" type="slidenum">
              <a:rPr lang="ja-JP" altLang="en-US" smtClean="0"/>
              <a:pPr/>
              <a:t>14</a:t>
            </a:fld>
            <a:endParaRPr lang="en-US" altLang="ja-JP"/>
          </a:p>
        </p:txBody>
      </p:sp>
      <p:sp>
        <p:nvSpPr>
          <p:cNvPr id="42" name="Rectangle 38"/>
          <p:cNvSpPr txBox="1">
            <a:spLocks noChangeArrowheads="1"/>
          </p:cNvSpPr>
          <p:nvPr/>
        </p:nvSpPr>
        <p:spPr bwMode="auto">
          <a:xfrm>
            <a:off x="0" y="5057775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7913" indent="-2347913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ja-JP" sz="2000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Bootstrap sampling: </a:t>
            </a:r>
            <a:r>
              <a:rPr lang="en-US" altLang="ja-JP" sz="2000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Randomly selects a pattern and replace it again in its original place for later use.</a:t>
            </a:r>
            <a:endParaRPr lang="en-US" altLang="ja-JP" b="0" kern="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799388" y="1327150"/>
          <a:ext cx="12681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sz="1400" i="1" baseline="300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sz="1400" i="1" baseline="300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778250" y="1412875"/>
            <a:ext cx="1336675" cy="3211513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40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273675" y="1671638"/>
            <a:ext cx="2251075" cy="2438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40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143125" y="1419225"/>
            <a:ext cx="1371600" cy="3205163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1268551" y="925827"/>
            <a:ext cx="787544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latin typeface="Arial" panose="020B0604020202020204" pitchFamily="34" charset="0"/>
              </a:rPr>
              <a:t>L. </a:t>
            </a:r>
            <a:r>
              <a:rPr lang="en-US" sz="1700" b="0" dirty="0" err="1">
                <a:latin typeface="Arial" panose="020B0604020202020204" pitchFamily="34" charset="0"/>
              </a:rPr>
              <a:t>Breiman</a:t>
            </a:r>
            <a:r>
              <a:rPr lang="en-US" sz="1700" b="0" dirty="0">
                <a:latin typeface="Arial" panose="020B0604020202020204" pitchFamily="34" charset="0"/>
              </a:rPr>
              <a:t>, </a:t>
            </a:r>
            <a:r>
              <a:rPr lang="en-US" sz="1700" b="0" dirty="0">
                <a:solidFill>
                  <a:srgbClr val="002060"/>
                </a:solidFill>
                <a:latin typeface="Arial" panose="020B0604020202020204" pitchFamily="34" charset="0"/>
              </a:rPr>
              <a:t>“Bagging Predictors” </a:t>
            </a:r>
            <a:r>
              <a:rPr lang="en-US" sz="1700" b="0" i="1" dirty="0">
                <a:latin typeface="Arial" panose="020B0604020202020204" pitchFamily="34" charset="0"/>
              </a:rPr>
              <a:t>Machine Learning, </a:t>
            </a:r>
            <a:r>
              <a:rPr lang="en-US" sz="1700" b="0" dirty="0">
                <a:latin typeface="Arial" panose="020B0604020202020204" pitchFamily="34" charset="0"/>
              </a:rPr>
              <a:t> vol. 24, pp. 23 –140, 1996.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6" grpId="0" build="p"/>
      <p:bldP spid="42" grpId="0" build="allAtOnce"/>
      <p:bldP spid="39" grpId="0" animBg="1"/>
      <p:bldP spid="39" grpId="1" animBg="1"/>
      <p:bldP spid="40" grpId="0" animBg="1"/>
      <p:bldP spid="38" grpId="0" animBg="1"/>
      <p:bldP spid="38" grpId="1" animBg="1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77863" y="1836737"/>
            <a:ext cx="8188325" cy="3344863"/>
            <a:chOff x="498144" y="1663255"/>
            <a:chExt cx="8188447" cy="3344247"/>
          </a:xfrm>
        </p:grpSpPr>
        <p:grpSp>
          <p:nvGrpSpPr>
            <p:cNvPr id="19464" name="Group 46"/>
            <p:cNvGrpSpPr>
              <a:grpSpLocks/>
            </p:cNvGrpSpPr>
            <p:nvPr/>
          </p:nvGrpSpPr>
          <p:grpSpPr bwMode="auto">
            <a:xfrm>
              <a:off x="1578017" y="1663255"/>
              <a:ext cx="7108574" cy="3344247"/>
              <a:chOff x="1120760" y="1446530"/>
              <a:chExt cx="7108574" cy="3344247"/>
            </a:xfrm>
          </p:grpSpPr>
          <p:grpSp>
            <p:nvGrpSpPr>
              <p:cNvPr id="19467" name="Group 3"/>
              <p:cNvGrpSpPr>
                <a:grpSpLocks noChangeAspect="1"/>
              </p:cNvGrpSpPr>
              <p:nvPr/>
            </p:nvGrpSpPr>
            <p:grpSpPr bwMode="auto">
              <a:xfrm>
                <a:off x="1120760" y="1446530"/>
                <a:ext cx="7108574" cy="3344247"/>
                <a:chOff x="565" y="1993"/>
                <a:chExt cx="11194" cy="5266"/>
              </a:xfrm>
            </p:grpSpPr>
            <p:sp>
              <p:nvSpPr>
                <p:cNvPr id="19469" name="Freeform 36"/>
                <p:cNvSpPr>
                  <a:spLocks/>
                </p:cNvSpPr>
                <p:nvPr/>
              </p:nvSpPr>
              <p:spPr bwMode="auto">
                <a:xfrm>
                  <a:off x="3445" y="2495"/>
                  <a:ext cx="1289" cy="1501"/>
                </a:xfrm>
                <a:custGeom>
                  <a:avLst/>
                  <a:gdLst>
                    <a:gd name="T0" fmla="*/ 0 w 3148"/>
                    <a:gd name="T1" fmla="*/ 1049 h 1795"/>
                    <a:gd name="T2" fmla="*/ 73 w 3148"/>
                    <a:gd name="T3" fmla="*/ 588 h 1795"/>
                    <a:gd name="T4" fmla="*/ 153 w 3148"/>
                    <a:gd name="T5" fmla="*/ 685 h 1795"/>
                    <a:gd name="T6" fmla="*/ 169 w 3148"/>
                    <a:gd name="T7" fmla="*/ 110 h 1795"/>
                    <a:gd name="T8" fmla="*/ 216 w 3148"/>
                    <a:gd name="T9" fmla="*/ 22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9470" name="Freeform 35"/>
                <p:cNvSpPr>
                  <a:spLocks/>
                </p:cNvSpPr>
                <p:nvPr/>
              </p:nvSpPr>
              <p:spPr bwMode="auto">
                <a:xfrm>
                  <a:off x="3436" y="3309"/>
                  <a:ext cx="1979" cy="854"/>
                </a:xfrm>
                <a:custGeom>
                  <a:avLst/>
                  <a:gdLst>
                    <a:gd name="T0" fmla="*/ 0 w 3148"/>
                    <a:gd name="T1" fmla="*/ 193 h 1795"/>
                    <a:gd name="T2" fmla="*/ 265 w 3148"/>
                    <a:gd name="T3" fmla="*/ 108 h 1795"/>
                    <a:gd name="T4" fmla="*/ 554 w 3148"/>
                    <a:gd name="T5" fmla="*/ 126 h 1795"/>
                    <a:gd name="T6" fmla="*/ 610 w 3148"/>
                    <a:gd name="T7" fmla="*/ 20 h 1795"/>
                    <a:gd name="T8" fmla="*/ 782 w 3148"/>
                    <a:gd name="T9" fmla="*/ 4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9471" name="Freeform 34"/>
                <p:cNvSpPr>
                  <a:spLocks/>
                </p:cNvSpPr>
                <p:nvPr/>
              </p:nvSpPr>
              <p:spPr bwMode="auto">
                <a:xfrm flipV="1">
                  <a:off x="3431" y="4333"/>
                  <a:ext cx="1489" cy="700"/>
                </a:xfrm>
                <a:custGeom>
                  <a:avLst/>
                  <a:gdLst>
                    <a:gd name="T0" fmla="*/ 0 w 3148"/>
                    <a:gd name="T1" fmla="*/ 106 h 1795"/>
                    <a:gd name="T2" fmla="*/ 113 w 3148"/>
                    <a:gd name="T3" fmla="*/ 60 h 1795"/>
                    <a:gd name="T4" fmla="*/ 236 w 3148"/>
                    <a:gd name="T5" fmla="*/ 69 h 1795"/>
                    <a:gd name="T6" fmla="*/ 260 w 3148"/>
                    <a:gd name="T7" fmla="*/ 11 h 1795"/>
                    <a:gd name="T8" fmla="*/ 333 w 3148"/>
                    <a:gd name="T9" fmla="*/ 2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cxnSp>
              <p:nvCxnSpPr>
                <p:cNvPr id="19472" name="AutoShape 33"/>
                <p:cNvCxnSpPr>
                  <a:cxnSpLocks noChangeShapeType="1"/>
                </p:cNvCxnSpPr>
                <p:nvPr/>
              </p:nvCxnSpPr>
              <p:spPr bwMode="auto">
                <a:xfrm>
                  <a:off x="4718" y="3960"/>
                  <a:ext cx="1" cy="75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9473" name="AutoShape 32"/>
                <p:cNvSpPr>
                  <a:spLocks noChangeArrowheads="1"/>
                </p:cNvSpPr>
                <p:nvPr/>
              </p:nvSpPr>
              <p:spPr bwMode="auto">
                <a:xfrm>
                  <a:off x="1680" y="4313"/>
                  <a:ext cx="840" cy="442"/>
                </a:xfrm>
                <a:prstGeom prst="rightArrow">
                  <a:avLst>
                    <a:gd name="adj1" fmla="val 50000"/>
                    <a:gd name="adj2" fmla="val 75754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cxnSp>
              <p:nvCxnSpPr>
                <p:cNvPr id="19474" name="AutoShape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049" y="3808"/>
                  <a:ext cx="26" cy="125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9475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219" y="2521"/>
                  <a:ext cx="1228" cy="2"/>
                </a:xfrm>
                <a:prstGeom prst="curvedConnector3">
                  <a:avLst>
                    <a:gd name="adj1" fmla="val 4991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9476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5872" y="3323"/>
                  <a:ext cx="605" cy="236"/>
                </a:xfrm>
                <a:prstGeom prst="curvedConnector3">
                  <a:avLst>
                    <a:gd name="adj1" fmla="val 4991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9477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5377" y="5012"/>
                  <a:ext cx="1058" cy="227"/>
                </a:xfrm>
                <a:prstGeom prst="curvedConnector3">
                  <a:avLst>
                    <a:gd name="adj1" fmla="val 4990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9478" name="Oval 27"/>
                <p:cNvSpPr>
                  <a:spLocks noChangeArrowheads="1"/>
                </p:cNvSpPr>
                <p:nvPr/>
              </p:nvSpPr>
              <p:spPr bwMode="auto">
                <a:xfrm>
                  <a:off x="8796" y="3478"/>
                  <a:ext cx="557" cy="757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∑</a:t>
                  </a:r>
                </a:p>
              </p:txBody>
            </p:sp>
            <p:cxnSp>
              <p:nvCxnSpPr>
                <p:cNvPr id="19479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7798" y="3559"/>
                  <a:ext cx="966" cy="298"/>
                </a:xfrm>
                <a:prstGeom prst="curvedConnector3">
                  <a:avLst>
                    <a:gd name="adj1" fmla="val 50519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480" name="AutoShape 25"/>
                <p:cNvSpPr>
                  <a:spLocks noChangeArrowheads="1"/>
                </p:cNvSpPr>
                <p:nvPr/>
              </p:nvSpPr>
              <p:spPr bwMode="auto">
                <a:xfrm>
                  <a:off x="9474" y="3636"/>
                  <a:ext cx="467" cy="407"/>
                </a:xfrm>
                <a:prstGeom prst="rightArrow">
                  <a:avLst>
                    <a:gd name="adj1" fmla="val 50000"/>
                    <a:gd name="adj2" fmla="val 36478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37912" name="AutoShape 24"/>
                <p:cNvSpPr>
                  <a:spLocks noChangeArrowheads="1"/>
                </p:cNvSpPr>
                <p:nvPr/>
              </p:nvSpPr>
              <p:spPr bwMode="auto">
                <a:xfrm>
                  <a:off x="2722" y="2614"/>
                  <a:ext cx="720" cy="3480"/>
                </a:xfrm>
                <a:prstGeom prst="flowChartPreparation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vert270" lIns="0" tIns="0" rIns="0" bIns="0"/>
                <a:lstStyle/>
                <a:p>
                  <a:pPr algn="ctr">
                    <a:defRPr/>
                  </a:pPr>
                  <a:r>
                    <a:rPr lang="en-US" dirty="0">
                      <a:latin typeface="Arial" pitchFamily="34" charset="0"/>
                      <a:ea typeface="MS Mincho" pitchFamily="49" charset="-128"/>
                    </a:rPr>
                    <a:t>Bootstrap Sampling</a:t>
                  </a:r>
                  <a:endParaRPr lang="en-US" dirty="0">
                    <a:latin typeface="Arial" pitchFamily="34" charset="0"/>
                  </a:endParaRPr>
                </a:p>
                <a:p>
                  <a:pPr eaLnBrk="0" hangingPunct="0">
                    <a:defRPr/>
                  </a:pPr>
                  <a:endParaRPr lang="en-US" b="0" dirty="0">
                    <a:latin typeface="Arial" pitchFamily="34" charset="0"/>
                  </a:endParaRPr>
                </a:p>
              </p:txBody>
            </p:sp>
            <p:sp>
              <p:nvSpPr>
                <p:cNvPr id="19482" name="AutoShape 23"/>
                <p:cNvSpPr>
                  <a:spLocks noChangeArrowheads="1"/>
                </p:cNvSpPr>
                <p:nvPr/>
              </p:nvSpPr>
              <p:spPr bwMode="auto">
                <a:xfrm>
                  <a:off x="6447" y="2368"/>
                  <a:ext cx="1296" cy="485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1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19483" name="AutoShape 22"/>
                <p:cNvSpPr>
                  <a:spLocks noChangeArrowheads="1"/>
                </p:cNvSpPr>
                <p:nvPr/>
              </p:nvSpPr>
              <p:spPr bwMode="auto">
                <a:xfrm>
                  <a:off x="4697" y="1993"/>
                  <a:ext cx="623" cy="974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b="0" i="1" baseline="30000">
                      <a:latin typeface="Arial" pitchFamily="34" charset="0"/>
                      <a:ea typeface="MS Mincho" pitchFamily="49" charset="-128"/>
                    </a:rPr>
                    <a:t>1</a:t>
                  </a:r>
                  <a:endParaRPr lang="en-US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19484" name="AutoShape 21"/>
                <p:cNvSpPr>
                  <a:spLocks noChangeArrowheads="1"/>
                </p:cNvSpPr>
                <p:nvPr/>
              </p:nvSpPr>
              <p:spPr bwMode="auto">
                <a:xfrm>
                  <a:off x="5402" y="2924"/>
                  <a:ext cx="690" cy="1033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2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19485" name="AutoShape 19"/>
                <p:cNvSpPr>
                  <a:spLocks noChangeArrowheads="1"/>
                </p:cNvSpPr>
                <p:nvPr/>
              </p:nvSpPr>
              <p:spPr bwMode="auto">
                <a:xfrm>
                  <a:off x="6477" y="3406"/>
                  <a:ext cx="1296" cy="485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2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19486" name="AutoShape 18"/>
                <p:cNvSpPr>
                  <a:spLocks noChangeArrowheads="1"/>
                </p:cNvSpPr>
                <p:nvPr/>
              </p:nvSpPr>
              <p:spPr bwMode="auto">
                <a:xfrm>
                  <a:off x="6435" y="5086"/>
                  <a:ext cx="1296" cy="485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M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194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986" y="3422"/>
                  <a:ext cx="1773" cy="8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>
                      <a:latin typeface="Arial" pitchFamily="34" charset="0"/>
                      <a:ea typeface="MS Mincho" pitchFamily="49" charset="-128"/>
                    </a:rPr>
                    <a:t>Ensemble Decision</a:t>
                  </a:r>
                  <a:endParaRPr lang="en-US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19488" name="Freeform 16"/>
                <p:cNvSpPr>
                  <a:spLocks/>
                </p:cNvSpPr>
                <p:nvPr/>
              </p:nvSpPr>
              <p:spPr bwMode="auto">
                <a:xfrm>
                  <a:off x="7736" y="4093"/>
                  <a:ext cx="1095" cy="1193"/>
                </a:xfrm>
                <a:custGeom>
                  <a:avLst/>
                  <a:gdLst>
                    <a:gd name="T0" fmla="*/ 0 w 3148"/>
                    <a:gd name="T1" fmla="*/ 527 h 1795"/>
                    <a:gd name="T2" fmla="*/ 45 w 3148"/>
                    <a:gd name="T3" fmla="*/ 296 h 1795"/>
                    <a:gd name="T4" fmla="*/ 94 w 3148"/>
                    <a:gd name="T5" fmla="*/ 344 h 1795"/>
                    <a:gd name="T6" fmla="*/ 103 w 3148"/>
                    <a:gd name="T7" fmla="*/ 56 h 1795"/>
                    <a:gd name="T8" fmla="*/ 133 w 3148"/>
                    <a:gd name="T9" fmla="*/ 11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9489" name="Freeform 15"/>
                <p:cNvSpPr>
                  <a:spLocks/>
                </p:cNvSpPr>
                <p:nvPr/>
              </p:nvSpPr>
              <p:spPr bwMode="auto">
                <a:xfrm rot="1746969">
                  <a:off x="7579" y="2751"/>
                  <a:ext cx="1450" cy="575"/>
                </a:xfrm>
                <a:custGeom>
                  <a:avLst/>
                  <a:gdLst>
                    <a:gd name="T0" fmla="*/ 0 w 1902"/>
                    <a:gd name="T1" fmla="*/ 55 h 904"/>
                    <a:gd name="T2" fmla="*/ 184 w 1902"/>
                    <a:gd name="T3" fmla="*/ 63 h 904"/>
                    <a:gd name="T4" fmla="*/ 466 w 1902"/>
                    <a:gd name="T5" fmla="*/ 23 h 904"/>
                    <a:gd name="T6" fmla="*/ 638 w 1902"/>
                    <a:gd name="T7" fmla="*/ 200 h 904"/>
                    <a:gd name="T8" fmla="*/ 842 w 1902"/>
                    <a:gd name="T9" fmla="*/ 219 h 9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2"/>
                    <a:gd name="T16" fmla="*/ 0 h 904"/>
                    <a:gd name="T17" fmla="*/ 1902 w 1902"/>
                    <a:gd name="T18" fmla="*/ 904 h 9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2" h="904">
                      <a:moveTo>
                        <a:pt x="0" y="216"/>
                      </a:moveTo>
                      <a:cubicBezTo>
                        <a:pt x="120" y="240"/>
                        <a:pt x="240" y="265"/>
                        <a:pt x="415" y="244"/>
                      </a:cubicBezTo>
                      <a:cubicBezTo>
                        <a:pt x="590" y="223"/>
                        <a:pt x="881" y="0"/>
                        <a:pt x="1052" y="89"/>
                      </a:cubicBezTo>
                      <a:cubicBezTo>
                        <a:pt x="1223" y="178"/>
                        <a:pt x="1298" y="650"/>
                        <a:pt x="1440" y="777"/>
                      </a:cubicBezTo>
                      <a:cubicBezTo>
                        <a:pt x="1582" y="904"/>
                        <a:pt x="1742" y="877"/>
                        <a:pt x="1902" y="85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949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484" y="4430"/>
                  <a:ext cx="1805" cy="7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b="0">
                      <a:latin typeface="Arial" pitchFamily="34" charset="0"/>
                      <a:ea typeface="MS Mincho" pitchFamily="49" charset="-128"/>
                    </a:rPr>
                    <a:t>Weighted voting </a:t>
                  </a:r>
                </a:p>
              </p:txBody>
            </p:sp>
            <p:sp>
              <p:nvSpPr>
                <p:cNvPr id="19491" name="AutoShape 10"/>
                <p:cNvSpPr>
                  <a:spLocks noChangeArrowheads="1"/>
                </p:cNvSpPr>
                <p:nvPr/>
              </p:nvSpPr>
              <p:spPr bwMode="auto">
                <a:xfrm>
                  <a:off x="1920" y="6416"/>
                  <a:ext cx="2395" cy="843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b="0" i="1">
                      <a:solidFill>
                        <a:srgbClr val="FF0000"/>
                      </a:solidFill>
                      <a:latin typeface="Arial" pitchFamily="34" charset="0"/>
                      <a:ea typeface="MS Mincho" pitchFamily="49" charset="-128"/>
                    </a:rPr>
                    <a:t>Update distribution</a:t>
                  </a:r>
                  <a:endParaRPr lang="en-US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endParaRPr>
                </a:p>
              </p:txBody>
            </p:sp>
            <p:cxnSp>
              <p:nvCxnSpPr>
                <p:cNvPr id="19492" name="AutoShape 9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320" y="2732"/>
                  <a:ext cx="3717" cy="3831"/>
                </a:xfrm>
                <a:prstGeom prst="bentConnector3">
                  <a:avLst>
                    <a:gd name="adj1" fmla="val -144"/>
                  </a:avLst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9493" name="AutoShape 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320" y="3675"/>
                  <a:ext cx="3960" cy="3177"/>
                </a:xfrm>
                <a:prstGeom prst="bentConnector3">
                  <a:avLst>
                    <a:gd name="adj1" fmla="val -134"/>
                  </a:avLst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9494" name="AutoShape 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320" y="4875"/>
                  <a:ext cx="4200" cy="2277"/>
                </a:xfrm>
                <a:prstGeom prst="bentConnector3">
                  <a:avLst>
                    <a:gd name="adj1" fmla="val 991"/>
                  </a:avLst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9495" name="AutoShape 5"/>
                <p:cNvSpPr>
                  <a:spLocks noChangeArrowheads="1"/>
                </p:cNvSpPr>
                <p:nvPr/>
              </p:nvSpPr>
              <p:spPr bwMode="auto">
                <a:xfrm rot="-5400000">
                  <a:off x="858" y="5871"/>
                  <a:ext cx="805" cy="1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23 w 21600"/>
                    <a:gd name="T13" fmla="*/ 3633 h 21600"/>
                    <a:gd name="T14" fmla="*/ 17924 w 21600"/>
                    <a:gd name="T15" fmla="*/ 852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2427" y="0"/>
                      </a:lnTo>
                      <a:lnTo>
                        <a:pt x="12427" y="3637"/>
                      </a:lnTo>
                      <a:cubicBezTo>
                        <a:pt x="5564" y="3637"/>
                        <a:pt x="0" y="7452"/>
                        <a:pt x="0" y="12158"/>
                      </a:cubicBezTo>
                      <a:lnTo>
                        <a:pt x="0" y="21600"/>
                      </a:lnTo>
                      <a:lnTo>
                        <a:pt x="4992" y="21600"/>
                      </a:lnTo>
                      <a:lnTo>
                        <a:pt x="4992" y="12158"/>
                      </a:lnTo>
                      <a:cubicBezTo>
                        <a:pt x="4992" y="10149"/>
                        <a:pt x="8321" y="8521"/>
                        <a:pt x="12427" y="8521"/>
                      </a:cubicBezTo>
                      <a:lnTo>
                        <a:pt x="12427" y="121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3789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5" y="3096"/>
                  <a:ext cx="976" cy="2880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vert270" lIns="45720" tIns="0" rIns="0" bIns="0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FF0000"/>
                      </a:solidFill>
                      <a:latin typeface="Arial" pitchFamily="34" charset="0"/>
                      <a:ea typeface="MS Mincho" pitchFamily="49" charset="-128"/>
                    </a:rPr>
                    <a:t>Distributed Training Data</a:t>
                  </a:r>
                  <a:endParaRPr lang="en-US" dirty="0">
                    <a:solidFill>
                      <a:srgbClr val="FF0000"/>
                    </a:solidFill>
                    <a:latin typeface="Arial" pitchFamily="34" charset="0"/>
                  </a:endParaRPr>
                </a:p>
                <a:p>
                  <a:pPr eaLnBrk="0" hangingPunct="0">
                    <a:defRPr/>
                  </a:pPr>
                  <a:endParaRPr lang="en-US" b="0" dirty="0">
                    <a:latin typeface="Arial" pitchFamily="34" charset="0"/>
                  </a:endParaRPr>
                </a:p>
              </p:txBody>
            </p:sp>
          </p:grpSp>
          <p:sp>
            <p:nvSpPr>
              <p:cNvPr id="19468" name="AutoShape 54"/>
              <p:cNvSpPr>
                <a:spLocks noChangeArrowheads="1"/>
              </p:cNvSpPr>
              <p:nvPr/>
            </p:nvSpPr>
            <p:spPr bwMode="auto">
              <a:xfrm>
                <a:off x="3886199" y="3036125"/>
                <a:ext cx="429847" cy="629233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 bwMode="auto">
            <a:xfrm>
              <a:off x="498144" y="1801504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66" name="AutoShape 32"/>
            <p:cNvSpPr>
              <a:spLocks noChangeArrowheads="1"/>
            </p:cNvSpPr>
            <p:nvPr/>
          </p:nvSpPr>
          <p:spPr bwMode="auto">
            <a:xfrm>
              <a:off x="1004248" y="3124200"/>
              <a:ext cx="533429" cy="280698"/>
            </a:xfrm>
            <a:prstGeom prst="rightArrow">
              <a:avLst>
                <a:gd name="adj1" fmla="val 50000"/>
                <a:gd name="adj2" fmla="val 7576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</a:endParaRPr>
            </a:p>
          </p:txBody>
        </p:sp>
      </p:grpSp>
      <p:sp>
        <p:nvSpPr>
          <p:cNvPr id="19459" name="Rectangle 40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2. </a:t>
            </a:r>
            <a:r>
              <a:rPr lang="en-US" altLang="ja-JP" sz="28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AdaBoost</a:t>
            </a:r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(Freund &amp; </a:t>
            </a:r>
            <a:r>
              <a:rPr lang="en-US" altLang="ja-JP" sz="20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Schapire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1996) </a:t>
            </a:r>
            <a:endParaRPr lang="en-US" altLang="ja-JP" sz="28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46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Rectangle 38"/>
          <p:cNvSpPr txBox="1">
            <a:spLocks noChangeArrowheads="1"/>
          </p:cNvSpPr>
          <p:nvPr/>
        </p:nvSpPr>
        <p:spPr bwMode="auto">
          <a:xfrm>
            <a:off x="304800" y="53340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 algn="just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altLang="ja-JP" sz="2000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NNs are trained </a:t>
            </a:r>
            <a:r>
              <a:rPr lang="en-US" altLang="ja-JP" sz="2000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one after another sequentially </a:t>
            </a:r>
            <a:r>
              <a:rPr lang="en-US" altLang="ja-JP" sz="2000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and after training a NN </a:t>
            </a:r>
            <a:r>
              <a:rPr lang="en-US" altLang="ja-JP" sz="2000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distribution of training data updates</a:t>
            </a:r>
            <a:r>
              <a:rPr lang="en-US" altLang="ja-JP" sz="2000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.</a:t>
            </a:r>
          </a:p>
          <a:p>
            <a:pPr marL="231775" indent="-231775" algn="just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altLang="ja-JP" sz="2000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Existence of previously </a:t>
            </a:r>
            <a:r>
              <a:rPr lang="en-US" altLang="ja-JP" sz="2000" b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miss classified patterns increases</a:t>
            </a:r>
            <a:r>
              <a:rPr lang="en-US" altLang="ja-JP" sz="2000" b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in coming training sets d</a:t>
            </a:r>
            <a:r>
              <a:rPr lang="en-US" altLang="ja-JP" sz="2000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ue to </a:t>
            </a:r>
            <a:r>
              <a:rPr lang="en-US" altLang="ja-JP" sz="2000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error base distribution</a:t>
            </a:r>
            <a:r>
              <a:rPr lang="en-US" altLang="ja-JP" sz="2000" b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.</a:t>
            </a:r>
            <a:endParaRPr lang="en-US" altLang="ja-JP" sz="2000" b="0" kern="0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</p:txBody>
      </p:sp>
      <p:sp>
        <p:nvSpPr>
          <p:cNvPr id="19463" name="Slide Number Placeholder 4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7CAE3-E022-4DE5-AB5E-92194F7AB9F4}" type="slidenum">
              <a:rPr lang="ja-JP" altLang="en-US" smtClean="0"/>
              <a:pPr/>
              <a:t>15</a:t>
            </a:fld>
            <a:endParaRPr lang="en-US" altLang="ja-JP"/>
          </a:p>
        </p:txBody>
      </p:sp>
      <p:sp>
        <p:nvSpPr>
          <p:cNvPr id="42" name="Rectangle 41"/>
          <p:cNvSpPr/>
          <p:nvPr/>
        </p:nvSpPr>
        <p:spPr>
          <a:xfrm>
            <a:off x="990600" y="1244025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panose="020B0604020202020204" pitchFamily="34" charset="0"/>
              </a:rPr>
              <a:t>Y. Freund and R. E. </a:t>
            </a:r>
            <a:r>
              <a:rPr lang="en-US" sz="1600" b="0" dirty="0" err="1">
                <a:latin typeface="Arial" panose="020B0604020202020204" pitchFamily="34" charset="0"/>
              </a:rPr>
              <a:t>Schapire</a:t>
            </a:r>
            <a:r>
              <a:rPr lang="en-US" sz="1600" b="0" dirty="0">
                <a:latin typeface="Arial" panose="020B0604020202020204" pitchFamily="34" charset="0"/>
              </a:rPr>
              <a:t>,</a:t>
            </a: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</a:rPr>
              <a:t> “Experiments with a new boosting algorithm”</a:t>
            </a:r>
            <a:r>
              <a:rPr lang="en-US" sz="1600" b="0" dirty="0">
                <a:latin typeface="Arial" panose="020B0604020202020204" pitchFamily="34" charset="0"/>
              </a:rPr>
              <a:t>, </a:t>
            </a:r>
            <a:r>
              <a:rPr lang="en-US" sz="1600" b="0" i="1" dirty="0">
                <a:latin typeface="Arial" panose="020B0604020202020204" pitchFamily="34" charset="0"/>
              </a:rPr>
              <a:t>in Proc. of the 13th Int. Conf. on Machine Learning(Morgan Kaufmann, 1996)</a:t>
            </a:r>
            <a:r>
              <a:rPr lang="en-US" sz="1600" b="0" dirty="0">
                <a:latin typeface="Arial" panose="020B0604020202020204" pitchFamily="34" charset="0"/>
              </a:rPr>
              <a:t>, pp. 148–156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Bagging and </a:t>
            </a:r>
            <a:r>
              <a:rPr lang="en-US" i="0" dirty="0" err="1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3217863" y="20177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/>
          <a:srcRect l="13382" t="15738" r="15998" b="47924"/>
          <a:stretch/>
        </p:blipFill>
        <p:spPr>
          <a:xfrm>
            <a:off x="-76200" y="2212490"/>
            <a:ext cx="4114801" cy="266700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6353" t="12647" r="6353" b="38964"/>
          <a:stretch/>
        </p:blipFill>
        <p:spPr>
          <a:xfrm>
            <a:off x="3973158" y="1524000"/>
            <a:ext cx="5181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83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79425" y="2125848"/>
            <a:ext cx="8435975" cy="3306762"/>
            <a:chOff x="478808" y="1570211"/>
            <a:chExt cx="8436592" cy="3306589"/>
          </a:xfrm>
        </p:grpSpPr>
        <p:grpSp>
          <p:nvGrpSpPr>
            <p:cNvPr id="21512" name="Group 45"/>
            <p:cNvGrpSpPr>
              <a:grpSpLocks noChangeAspect="1"/>
            </p:cNvGrpSpPr>
            <p:nvPr/>
          </p:nvGrpSpPr>
          <p:grpSpPr bwMode="auto">
            <a:xfrm>
              <a:off x="998491" y="1570211"/>
              <a:ext cx="7916909" cy="3306589"/>
              <a:chOff x="1825" y="2094"/>
              <a:chExt cx="9749" cy="4072"/>
            </a:xfrm>
          </p:grpSpPr>
          <p:sp>
            <p:nvSpPr>
              <p:cNvPr id="21514" name="Freeform 71"/>
              <p:cNvSpPr>
                <a:spLocks/>
              </p:cNvSpPr>
              <p:nvPr/>
            </p:nvSpPr>
            <p:spPr bwMode="auto">
              <a:xfrm>
                <a:off x="3445" y="2495"/>
                <a:ext cx="1289" cy="1501"/>
              </a:xfrm>
              <a:custGeom>
                <a:avLst/>
                <a:gdLst>
                  <a:gd name="T0" fmla="*/ 0 w 3148"/>
                  <a:gd name="T1" fmla="*/ 1049 h 1795"/>
                  <a:gd name="T2" fmla="*/ 73 w 3148"/>
                  <a:gd name="T3" fmla="*/ 588 h 1795"/>
                  <a:gd name="T4" fmla="*/ 153 w 3148"/>
                  <a:gd name="T5" fmla="*/ 685 h 1795"/>
                  <a:gd name="T6" fmla="*/ 169 w 3148"/>
                  <a:gd name="T7" fmla="*/ 110 h 1795"/>
                  <a:gd name="T8" fmla="*/ 216 w 3148"/>
                  <a:gd name="T9" fmla="*/ 22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5" name="Freeform 70"/>
              <p:cNvSpPr>
                <a:spLocks/>
              </p:cNvSpPr>
              <p:nvPr/>
            </p:nvSpPr>
            <p:spPr bwMode="auto">
              <a:xfrm>
                <a:off x="3443" y="3309"/>
                <a:ext cx="1979" cy="854"/>
              </a:xfrm>
              <a:custGeom>
                <a:avLst/>
                <a:gdLst>
                  <a:gd name="T0" fmla="*/ 0 w 3148"/>
                  <a:gd name="T1" fmla="*/ 193 h 1795"/>
                  <a:gd name="T2" fmla="*/ 265 w 3148"/>
                  <a:gd name="T3" fmla="*/ 108 h 1795"/>
                  <a:gd name="T4" fmla="*/ 554 w 3148"/>
                  <a:gd name="T5" fmla="*/ 126 h 1795"/>
                  <a:gd name="T6" fmla="*/ 610 w 3148"/>
                  <a:gd name="T7" fmla="*/ 20 h 1795"/>
                  <a:gd name="T8" fmla="*/ 782 w 3148"/>
                  <a:gd name="T9" fmla="*/ 4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6" name="Freeform 69"/>
              <p:cNvSpPr>
                <a:spLocks/>
              </p:cNvSpPr>
              <p:nvPr/>
            </p:nvSpPr>
            <p:spPr bwMode="auto">
              <a:xfrm flipV="1">
                <a:off x="3431" y="4333"/>
                <a:ext cx="1489" cy="985"/>
              </a:xfrm>
              <a:custGeom>
                <a:avLst/>
                <a:gdLst>
                  <a:gd name="T0" fmla="*/ 0 w 3148"/>
                  <a:gd name="T1" fmla="*/ 297 h 1795"/>
                  <a:gd name="T2" fmla="*/ 113 w 3148"/>
                  <a:gd name="T3" fmla="*/ 166 h 1795"/>
                  <a:gd name="T4" fmla="*/ 236 w 3148"/>
                  <a:gd name="T5" fmla="*/ 194 h 1795"/>
                  <a:gd name="T6" fmla="*/ 260 w 3148"/>
                  <a:gd name="T7" fmla="*/ 31 h 1795"/>
                  <a:gd name="T8" fmla="*/ 333 w 3148"/>
                  <a:gd name="T9" fmla="*/ 6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1517" name="AutoShape 68"/>
              <p:cNvCxnSpPr>
                <a:cxnSpLocks noChangeShapeType="1"/>
              </p:cNvCxnSpPr>
              <p:nvPr/>
            </p:nvCxnSpPr>
            <p:spPr bwMode="auto">
              <a:xfrm>
                <a:off x="4718" y="3960"/>
                <a:ext cx="1" cy="75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21518" name="AutoShape 67"/>
              <p:cNvSpPr>
                <a:spLocks noChangeArrowheads="1"/>
              </p:cNvSpPr>
              <p:nvPr/>
            </p:nvSpPr>
            <p:spPr bwMode="auto">
              <a:xfrm>
                <a:off x="1825" y="4015"/>
                <a:ext cx="600" cy="377"/>
              </a:xfrm>
              <a:prstGeom prst="rightArrow">
                <a:avLst>
                  <a:gd name="adj1" fmla="val 50000"/>
                  <a:gd name="adj2" fmla="val 75759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1519" name="AutoShape 66"/>
              <p:cNvCxnSpPr>
                <a:cxnSpLocks noChangeShapeType="1"/>
              </p:cNvCxnSpPr>
              <p:nvPr/>
            </p:nvCxnSpPr>
            <p:spPr bwMode="auto">
              <a:xfrm>
                <a:off x="6982" y="3950"/>
                <a:ext cx="1" cy="122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1520" name="AutoShape 65"/>
              <p:cNvCxnSpPr>
                <a:cxnSpLocks noChangeShapeType="1"/>
              </p:cNvCxnSpPr>
              <p:nvPr/>
            </p:nvCxnSpPr>
            <p:spPr bwMode="auto">
              <a:xfrm flipV="1">
                <a:off x="5198" y="2521"/>
                <a:ext cx="1249" cy="2"/>
              </a:xfrm>
              <a:prstGeom prst="curvedConnector3">
                <a:avLst>
                  <a:gd name="adj1" fmla="val 49958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521" name="AutoShape 64"/>
              <p:cNvCxnSpPr>
                <a:cxnSpLocks noChangeShapeType="1"/>
              </p:cNvCxnSpPr>
              <p:nvPr/>
            </p:nvCxnSpPr>
            <p:spPr bwMode="auto">
              <a:xfrm>
                <a:off x="5879" y="3309"/>
                <a:ext cx="598" cy="250"/>
              </a:xfrm>
              <a:prstGeom prst="curvedConnector3">
                <a:avLst>
                  <a:gd name="adj1" fmla="val 49833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522" name="AutoShape 63"/>
              <p:cNvCxnSpPr>
                <a:cxnSpLocks noChangeShapeType="1"/>
              </p:cNvCxnSpPr>
              <p:nvPr/>
            </p:nvCxnSpPr>
            <p:spPr bwMode="auto">
              <a:xfrm>
                <a:off x="5398" y="5299"/>
                <a:ext cx="1121" cy="206"/>
              </a:xfrm>
              <a:prstGeom prst="curvedConnector3">
                <a:avLst>
                  <a:gd name="adj1" fmla="val 49954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1523" name="Oval 62"/>
              <p:cNvSpPr>
                <a:spLocks noChangeArrowheads="1"/>
              </p:cNvSpPr>
              <p:nvPr/>
            </p:nvSpPr>
            <p:spPr bwMode="auto">
              <a:xfrm>
                <a:off x="8768" y="3478"/>
                <a:ext cx="557" cy="75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∑</a:t>
                </a:r>
              </a:p>
            </p:txBody>
          </p:sp>
          <p:cxnSp>
            <p:nvCxnSpPr>
              <p:cNvPr id="21524" name="AutoShape 61"/>
              <p:cNvCxnSpPr>
                <a:cxnSpLocks noChangeShapeType="1"/>
              </p:cNvCxnSpPr>
              <p:nvPr/>
            </p:nvCxnSpPr>
            <p:spPr bwMode="auto">
              <a:xfrm>
                <a:off x="7790" y="3559"/>
                <a:ext cx="966" cy="298"/>
              </a:xfrm>
              <a:prstGeom prst="curvedConnector3">
                <a:avLst>
                  <a:gd name="adj1" fmla="val 50519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25" name="AutoShape 60"/>
              <p:cNvSpPr>
                <a:spLocks noChangeArrowheads="1"/>
              </p:cNvSpPr>
              <p:nvPr/>
            </p:nvSpPr>
            <p:spPr bwMode="auto">
              <a:xfrm>
                <a:off x="9500" y="3748"/>
                <a:ext cx="340" cy="233"/>
              </a:xfrm>
              <a:prstGeom prst="rightArrow">
                <a:avLst>
                  <a:gd name="adj1" fmla="val 50000"/>
                  <a:gd name="adj2" fmla="val 36481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AutoShape 59"/>
              <p:cNvSpPr>
                <a:spLocks noChangeArrowheads="1"/>
              </p:cNvSpPr>
              <p:nvPr/>
            </p:nvSpPr>
            <p:spPr bwMode="auto">
              <a:xfrm>
                <a:off x="2472" y="2738"/>
                <a:ext cx="1032" cy="2880"/>
              </a:xfrm>
              <a:prstGeom prst="flowChartPreparation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270" lIns="0" tIns="0" rIns="0" bIns="0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Bootstrap Sampling of Input Attributes</a:t>
                </a:r>
                <a:endParaRPr lang="en-US" dirty="0">
                  <a:solidFill>
                    <a:srgbClr val="FF0000"/>
                  </a:solidFill>
                  <a:latin typeface="Arial" pitchFamily="34" charset="0"/>
                </a:endParaRPr>
              </a:p>
              <a:p>
                <a:pPr eaLnBrk="0" hangingPunct="0">
                  <a:defRPr/>
                </a:pPr>
                <a:endParaRPr lang="en-US" b="0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21527" name="AutoShape 57"/>
              <p:cNvSpPr>
                <a:spLocks noChangeArrowheads="1"/>
              </p:cNvSpPr>
              <p:nvPr/>
            </p:nvSpPr>
            <p:spPr bwMode="auto">
              <a:xfrm>
                <a:off x="6447" y="2368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 dirty="0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 dirty="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 dirty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1528" name="AutoShape 56"/>
              <p:cNvSpPr>
                <a:spLocks noChangeArrowheads="1"/>
              </p:cNvSpPr>
              <p:nvPr/>
            </p:nvSpPr>
            <p:spPr bwMode="auto">
              <a:xfrm>
                <a:off x="4713" y="2094"/>
                <a:ext cx="574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 </a:t>
                </a:r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1529" name="AutoShape 55"/>
              <p:cNvSpPr>
                <a:spLocks noChangeArrowheads="1"/>
              </p:cNvSpPr>
              <p:nvPr/>
            </p:nvSpPr>
            <p:spPr bwMode="auto">
              <a:xfrm>
                <a:off x="5394" y="2880"/>
                <a:ext cx="550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 </a:t>
                </a:r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1530" name="AutoShape 54"/>
              <p:cNvSpPr>
                <a:spLocks noChangeArrowheads="1"/>
              </p:cNvSpPr>
              <p:nvPr/>
            </p:nvSpPr>
            <p:spPr bwMode="auto">
              <a:xfrm>
                <a:off x="4913" y="4870"/>
                <a:ext cx="562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1531" name="AutoShape 53"/>
              <p:cNvSpPr>
                <a:spLocks noChangeArrowheads="1"/>
              </p:cNvSpPr>
              <p:nvPr/>
            </p:nvSpPr>
            <p:spPr bwMode="auto">
              <a:xfrm>
                <a:off x="6477" y="3406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1532" name="AutoShape 52"/>
              <p:cNvSpPr>
                <a:spLocks noChangeArrowheads="1"/>
              </p:cNvSpPr>
              <p:nvPr/>
            </p:nvSpPr>
            <p:spPr bwMode="auto">
              <a:xfrm>
                <a:off x="6519" y="5352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 dirty="0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 dirty="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 dirty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1533" name="Text Box 51"/>
              <p:cNvSpPr txBox="1">
                <a:spLocks noChangeArrowheads="1"/>
              </p:cNvSpPr>
              <p:nvPr/>
            </p:nvSpPr>
            <p:spPr bwMode="auto">
              <a:xfrm>
                <a:off x="9960" y="3502"/>
                <a:ext cx="1614" cy="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>
                    <a:latin typeface="Arial" pitchFamily="34" charset="0"/>
                    <a:ea typeface="MS Mincho" pitchFamily="49" charset="-128"/>
                  </a:rPr>
                  <a:t>Ensemble Decision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1534" name="Freeform 50"/>
              <p:cNvSpPr>
                <a:spLocks/>
              </p:cNvSpPr>
              <p:nvPr/>
            </p:nvSpPr>
            <p:spPr bwMode="auto">
              <a:xfrm>
                <a:off x="7826" y="4093"/>
                <a:ext cx="997" cy="1405"/>
              </a:xfrm>
              <a:custGeom>
                <a:avLst/>
                <a:gdLst>
                  <a:gd name="T0" fmla="*/ 0 w 3148"/>
                  <a:gd name="T1" fmla="*/ 861 h 1795"/>
                  <a:gd name="T2" fmla="*/ 34 w 3148"/>
                  <a:gd name="T3" fmla="*/ 482 h 1795"/>
                  <a:gd name="T4" fmla="*/ 71 w 3148"/>
                  <a:gd name="T5" fmla="*/ 562 h 1795"/>
                  <a:gd name="T6" fmla="*/ 78 w 3148"/>
                  <a:gd name="T7" fmla="*/ 91 h 1795"/>
                  <a:gd name="T8" fmla="*/ 100 w 3148"/>
                  <a:gd name="T9" fmla="*/ 18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Freeform 49"/>
              <p:cNvSpPr>
                <a:spLocks/>
              </p:cNvSpPr>
              <p:nvPr/>
            </p:nvSpPr>
            <p:spPr bwMode="auto">
              <a:xfrm rot="1746969">
                <a:off x="7591" y="2751"/>
                <a:ext cx="1450" cy="575"/>
              </a:xfrm>
              <a:custGeom>
                <a:avLst/>
                <a:gdLst>
                  <a:gd name="T0" fmla="*/ 0 w 1902"/>
                  <a:gd name="T1" fmla="*/ 55 h 904"/>
                  <a:gd name="T2" fmla="*/ 184 w 1902"/>
                  <a:gd name="T3" fmla="*/ 63 h 904"/>
                  <a:gd name="T4" fmla="*/ 466 w 1902"/>
                  <a:gd name="T5" fmla="*/ 23 h 904"/>
                  <a:gd name="T6" fmla="*/ 638 w 1902"/>
                  <a:gd name="T7" fmla="*/ 200 h 904"/>
                  <a:gd name="T8" fmla="*/ 842 w 1902"/>
                  <a:gd name="T9" fmla="*/ 219 h 9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2"/>
                  <a:gd name="T16" fmla="*/ 0 h 904"/>
                  <a:gd name="T17" fmla="*/ 1902 w 1902"/>
                  <a:gd name="T18" fmla="*/ 904 h 9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2" h="904">
                    <a:moveTo>
                      <a:pt x="0" y="216"/>
                    </a:moveTo>
                    <a:cubicBezTo>
                      <a:pt x="120" y="240"/>
                      <a:pt x="240" y="265"/>
                      <a:pt x="415" y="244"/>
                    </a:cubicBezTo>
                    <a:cubicBezTo>
                      <a:pt x="590" y="223"/>
                      <a:pt x="881" y="0"/>
                      <a:pt x="1052" y="89"/>
                    </a:cubicBezTo>
                    <a:cubicBezTo>
                      <a:pt x="1223" y="178"/>
                      <a:pt x="1298" y="650"/>
                      <a:pt x="1440" y="777"/>
                    </a:cubicBezTo>
                    <a:cubicBezTo>
                      <a:pt x="1582" y="904"/>
                      <a:pt x="1742" y="877"/>
                      <a:pt x="1902" y="85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Text Box 48"/>
              <p:cNvSpPr txBox="1">
                <a:spLocks noChangeArrowheads="1"/>
              </p:cNvSpPr>
              <p:nvPr/>
            </p:nvSpPr>
            <p:spPr bwMode="auto">
              <a:xfrm>
                <a:off x="3898" y="5672"/>
                <a:ext cx="2400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Training sets with different inputs</a:t>
                </a:r>
              </a:p>
            </p:txBody>
          </p:sp>
          <p:sp>
            <p:nvSpPr>
              <p:cNvPr id="21537" name="Text Box 46"/>
              <p:cNvSpPr txBox="1">
                <a:spLocks noChangeArrowheads="1"/>
              </p:cNvSpPr>
              <p:nvPr/>
            </p:nvSpPr>
            <p:spPr bwMode="auto">
              <a:xfrm>
                <a:off x="8546" y="4389"/>
                <a:ext cx="1294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Simple average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 bwMode="auto">
            <a:xfrm>
              <a:off x="478808" y="1797661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936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327212" y="5736314"/>
            <a:ext cx="8686800" cy="457200"/>
          </a:xfrm>
        </p:spPr>
        <p:txBody>
          <a:bodyPr/>
          <a:lstStyle/>
          <a:p>
            <a:pPr marL="173038" indent="-173038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RSM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require to maintain tagging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 with original inputs for every NN’s inputs.</a:t>
            </a:r>
          </a:p>
        </p:txBody>
      </p:sp>
      <p:sp>
        <p:nvSpPr>
          <p:cNvPr id="21508" name="Rectangle 40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3. Random Subspace Method(RSM)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(Ho, 1998)</a:t>
            </a:r>
            <a:endParaRPr lang="en-US" altLang="ja-JP" sz="28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0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24B3A-2984-472C-A961-85F7A8BA2A11}" type="slidenum">
              <a:rPr lang="ja-JP" altLang="en-US" smtClean="0"/>
              <a:pPr/>
              <a:t>17</a:t>
            </a:fld>
            <a:endParaRPr lang="en-US" altLang="ja-JP"/>
          </a:p>
        </p:txBody>
      </p:sp>
      <p:sp>
        <p:nvSpPr>
          <p:cNvPr id="34" name="Rectangle 33"/>
          <p:cNvSpPr/>
          <p:nvPr/>
        </p:nvSpPr>
        <p:spPr>
          <a:xfrm>
            <a:off x="914400" y="1295400"/>
            <a:ext cx="807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b="0" dirty="0">
                <a:latin typeface="Arial" panose="020B0604020202020204" pitchFamily="34" charset="0"/>
              </a:rPr>
              <a:t>T. K. Ho, </a:t>
            </a:r>
            <a:r>
              <a:rPr lang="en-US" sz="1750" b="0" dirty="0">
                <a:solidFill>
                  <a:srgbClr val="002060"/>
                </a:solidFill>
                <a:latin typeface="Arial" panose="020B0604020202020204" pitchFamily="34" charset="0"/>
              </a:rPr>
              <a:t>“The random subspace method for constructing decision forests”</a:t>
            </a:r>
            <a:r>
              <a:rPr lang="en-US" sz="1750" b="0" dirty="0">
                <a:latin typeface="Arial" panose="020B0604020202020204" pitchFamily="34" charset="0"/>
              </a:rPr>
              <a:t> </a:t>
            </a:r>
            <a:r>
              <a:rPr lang="en-US" sz="1750" b="0" i="1" dirty="0">
                <a:latin typeface="Arial" panose="020B0604020202020204" pitchFamily="34" charset="0"/>
              </a:rPr>
              <a:t>IEEE Trans. on Pattern Analysis and Machine Intelligence, vol. </a:t>
            </a:r>
            <a:r>
              <a:rPr lang="en-US" sz="1750" b="0" dirty="0">
                <a:latin typeface="Arial" panose="020B0604020202020204" pitchFamily="34" charset="0"/>
              </a:rPr>
              <a:t>20, pp. 832–844, 1998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RSM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705" r="2269" b="36072"/>
          <a:stretch/>
        </p:blipFill>
        <p:spPr>
          <a:xfrm>
            <a:off x="762000" y="1905000"/>
            <a:ext cx="7713382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23454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914400" y="5791200"/>
            <a:ext cx="7696200" cy="457200"/>
          </a:xfrm>
        </p:spPr>
        <p:txBody>
          <a:bodyPr/>
          <a:lstStyle/>
          <a:p>
            <a:pPr marL="173038" indent="-173038" algn="just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ja-JP" sz="1800" b="0" i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A</a:t>
            </a:r>
            <a:r>
              <a:rPr lang="en-US" altLang="en-US" sz="1800" b="0" i="0" dirty="0">
                <a:latin typeface="Arial" charset="0"/>
                <a:cs typeface="Arial" charset="0"/>
              </a:rPr>
              <a:t> parameter </a:t>
            </a:r>
            <a:r>
              <a:rPr lang="en-US" altLang="en-US" sz="1800" b="0" dirty="0" err="1">
                <a:latin typeface="Arial" charset="0"/>
                <a:cs typeface="Arial" charset="0"/>
              </a:rPr>
              <a:t>S</a:t>
            </a:r>
            <a:r>
              <a:rPr lang="en-US" altLang="en-US" sz="1800" b="0" baseline="-25000" dirty="0" err="1">
                <a:latin typeface="Arial" charset="0"/>
                <a:cs typeface="Arial" charset="0"/>
              </a:rPr>
              <a:t>fraction</a:t>
            </a:r>
            <a:r>
              <a:rPr lang="en-US" altLang="en-US" sz="1800" b="0" baseline="-25000" dirty="0">
                <a:latin typeface="Arial" charset="0"/>
                <a:cs typeface="Arial" charset="0"/>
              </a:rPr>
              <a:t> </a:t>
            </a:r>
            <a:r>
              <a:rPr lang="en-US" altLang="ja-JP" sz="1800" b="0" i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maintains number of examples to change class label.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endParaRPr lang="en-US" altLang="ja-JP" b="0" i="0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ja-JP" sz="2000" b="0" i="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531" name="Rectangle 40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4. Class Label Switching </a:t>
            </a:r>
            <a:r>
              <a:rPr lang="en-US" altLang="ja-JP" sz="19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19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Martínez</a:t>
            </a:r>
            <a:r>
              <a:rPr lang="en-US" altLang="ja-JP" sz="19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-Muñoz &amp; </a:t>
            </a:r>
            <a:r>
              <a:rPr lang="en-US" altLang="ja-JP" sz="19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Suárez</a:t>
            </a:r>
            <a:r>
              <a:rPr lang="en-US" altLang="ja-JP" sz="19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2005)</a:t>
            </a:r>
          </a:p>
        </p:txBody>
      </p:sp>
      <p:sp>
        <p:nvSpPr>
          <p:cNvPr id="2253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4" name="Slide Number Placeholder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3E0D0-CA90-46FA-983C-2EABE8C2331C}" type="slidenum">
              <a:rPr lang="ja-JP" altLang="en-US" smtClean="0"/>
              <a:pPr/>
              <a:t>19</a:t>
            </a:fld>
            <a:endParaRPr lang="en-US" altLang="ja-JP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63613" y="1901825"/>
            <a:ext cx="7469187" cy="3736975"/>
            <a:chOff x="963304" y="1371600"/>
            <a:chExt cx="7470091" cy="3737372"/>
          </a:xfrm>
        </p:grpSpPr>
        <p:grpSp>
          <p:nvGrpSpPr>
            <p:cNvPr id="22536" name="Group 44"/>
            <p:cNvGrpSpPr>
              <a:grpSpLocks/>
            </p:cNvGrpSpPr>
            <p:nvPr/>
          </p:nvGrpSpPr>
          <p:grpSpPr bwMode="auto">
            <a:xfrm>
              <a:off x="1371598" y="1371600"/>
              <a:ext cx="7061797" cy="3737372"/>
              <a:chOff x="1853604" y="1398372"/>
              <a:chExt cx="7061797" cy="3737372"/>
            </a:xfrm>
          </p:grpSpPr>
          <p:grpSp>
            <p:nvGrpSpPr>
              <p:cNvPr id="22538" name="Group 45"/>
              <p:cNvGrpSpPr>
                <a:grpSpLocks noChangeAspect="1"/>
              </p:cNvGrpSpPr>
              <p:nvPr/>
            </p:nvGrpSpPr>
            <p:grpSpPr bwMode="auto">
              <a:xfrm>
                <a:off x="1853604" y="2182388"/>
                <a:ext cx="7061797" cy="2953356"/>
                <a:chOff x="2878" y="2094"/>
                <a:chExt cx="8696" cy="3637"/>
              </a:xfrm>
            </p:grpSpPr>
            <p:sp>
              <p:nvSpPr>
                <p:cNvPr id="22543" name="Freeform 71"/>
                <p:cNvSpPr>
                  <a:spLocks/>
                </p:cNvSpPr>
                <p:nvPr/>
              </p:nvSpPr>
              <p:spPr bwMode="auto">
                <a:xfrm>
                  <a:off x="2878" y="2495"/>
                  <a:ext cx="1366" cy="1073"/>
                </a:xfrm>
                <a:custGeom>
                  <a:avLst/>
                  <a:gdLst>
                    <a:gd name="T0" fmla="*/ 0 w 3148"/>
                    <a:gd name="T1" fmla="*/ 383 h 1795"/>
                    <a:gd name="T2" fmla="*/ 87 w 3148"/>
                    <a:gd name="T3" fmla="*/ 215 h 1795"/>
                    <a:gd name="T4" fmla="*/ 182 w 3148"/>
                    <a:gd name="T5" fmla="*/ 250 h 1795"/>
                    <a:gd name="T6" fmla="*/ 201 w 3148"/>
                    <a:gd name="T7" fmla="*/ 41 h 1795"/>
                    <a:gd name="T8" fmla="*/ 257 w 3148"/>
                    <a:gd name="T9" fmla="*/ 8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4" name="Freeform 70"/>
                <p:cNvSpPr>
                  <a:spLocks/>
                </p:cNvSpPr>
                <p:nvPr/>
              </p:nvSpPr>
              <p:spPr bwMode="auto">
                <a:xfrm>
                  <a:off x="2878" y="3309"/>
                  <a:ext cx="2054" cy="353"/>
                </a:xfrm>
                <a:custGeom>
                  <a:avLst/>
                  <a:gdLst>
                    <a:gd name="T0" fmla="*/ 0 w 3148"/>
                    <a:gd name="T1" fmla="*/ 14 h 1795"/>
                    <a:gd name="T2" fmla="*/ 296 w 3148"/>
                    <a:gd name="T3" fmla="*/ 8 h 1795"/>
                    <a:gd name="T4" fmla="*/ 619 w 3148"/>
                    <a:gd name="T5" fmla="*/ 9 h 1795"/>
                    <a:gd name="T6" fmla="*/ 682 w 3148"/>
                    <a:gd name="T7" fmla="*/ 1 h 1795"/>
                    <a:gd name="T8" fmla="*/ 874 w 3148"/>
                    <a:gd name="T9" fmla="*/ 0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5" name="Freeform 69"/>
                <p:cNvSpPr>
                  <a:spLocks/>
                </p:cNvSpPr>
                <p:nvPr/>
              </p:nvSpPr>
              <p:spPr bwMode="auto">
                <a:xfrm flipV="1">
                  <a:off x="2878" y="3850"/>
                  <a:ext cx="2034" cy="1468"/>
                </a:xfrm>
                <a:custGeom>
                  <a:avLst/>
                  <a:gdLst>
                    <a:gd name="T0" fmla="*/ 0 w 3148"/>
                    <a:gd name="T1" fmla="*/ 982 h 1795"/>
                    <a:gd name="T2" fmla="*/ 288 w 3148"/>
                    <a:gd name="T3" fmla="*/ 550 h 1795"/>
                    <a:gd name="T4" fmla="*/ 601 w 3148"/>
                    <a:gd name="T5" fmla="*/ 640 h 1795"/>
                    <a:gd name="T6" fmla="*/ 662 w 3148"/>
                    <a:gd name="T7" fmla="*/ 104 h 1795"/>
                    <a:gd name="T8" fmla="*/ 849 w 3148"/>
                    <a:gd name="T9" fmla="*/ 20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2546" name="AutoShape 68"/>
                <p:cNvCxnSpPr>
                  <a:cxnSpLocks noChangeShapeType="1"/>
                </p:cNvCxnSpPr>
                <p:nvPr/>
              </p:nvCxnSpPr>
              <p:spPr bwMode="auto">
                <a:xfrm>
                  <a:off x="4718" y="3960"/>
                  <a:ext cx="1" cy="75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2547" name="AutoShape 66"/>
                <p:cNvCxnSpPr>
                  <a:cxnSpLocks noChangeShapeType="1"/>
                </p:cNvCxnSpPr>
                <p:nvPr/>
              </p:nvCxnSpPr>
              <p:spPr bwMode="auto">
                <a:xfrm>
                  <a:off x="6982" y="3950"/>
                  <a:ext cx="1" cy="122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2548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4724" y="2523"/>
                  <a:ext cx="1783" cy="74"/>
                </a:xfrm>
                <a:prstGeom prst="curvedConnector3">
                  <a:avLst>
                    <a:gd name="adj1" fmla="val 49958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2549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5381" y="3348"/>
                  <a:ext cx="1096" cy="211"/>
                </a:xfrm>
                <a:prstGeom prst="curvedConnector3">
                  <a:avLst>
                    <a:gd name="adj1" fmla="val 49833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2550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5398" y="5299"/>
                  <a:ext cx="1121" cy="206"/>
                </a:xfrm>
                <a:prstGeom prst="curvedConnector3">
                  <a:avLst>
                    <a:gd name="adj1" fmla="val 49954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2551" name="Oval 62"/>
                <p:cNvSpPr>
                  <a:spLocks noChangeArrowheads="1"/>
                </p:cNvSpPr>
                <p:nvPr/>
              </p:nvSpPr>
              <p:spPr bwMode="auto">
                <a:xfrm>
                  <a:off x="8768" y="3478"/>
                  <a:ext cx="557" cy="757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∑</a:t>
                  </a:r>
                </a:p>
              </p:txBody>
            </p:sp>
            <p:cxnSp>
              <p:nvCxnSpPr>
                <p:cNvPr id="22552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7790" y="3559"/>
                  <a:ext cx="966" cy="298"/>
                </a:xfrm>
                <a:prstGeom prst="curvedConnector3">
                  <a:avLst>
                    <a:gd name="adj1" fmla="val 50519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2553" name="AutoShape 60"/>
                <p:cNvSpPr>
                  <a:spLocks noChangeArrowheads="1"/>
                </p:cNvSpPr>
                <p:nvPr/>
              </p:nvSpPr>
              <p:spPr bwMode="auto">
                <a:xfrm>
                  <a:off x="9500" y="3748"/>
                  <a:ext cx="340" cy="233"/>
                </a:xfrm>
                <a:prstGeom prst="rightArrow">
                  <a:avLst>
                    <a:gd name="adj1" fmla="val 50000"/>
                    <a:gd name="adj2" fmla="val 36481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4" name="AutoShape 57"/>
                <p:cNvSpPr>
                  <a:spLocks noChangeArrowheads="1"/>
                </p:cNvSpPr>
                <p:nvPr/>
              </p:nvSpPr>
              <p:spPr bwMode="auto">
                <a:xfrm>
                  <a:off x="6462" y="2368"/>
                  <a:ext cx="1296" cy="379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 dirty="0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 dirty="0">
                      <a:latin typeface="Arial" pitchFamily="34" charset="0"/>
                      <a:ea typeface="MS Mincho" pitchFamily="49" charset="-128"/>
                    </a:rPr>
                    <a:t>1</a:t>
                  </a:r>
                  <a:endParaRPr lang="en-US" sz="2000" b="0" dirty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2555" name="AutoShape 56"/>
                <p:cNvSpPr>
                  <a:spLocks noChangeArrowheads="1"/>
                </p:cNvSpPr>
                <p:nvPr/>
              </p:nvSpPr>
              <p:spPr bwMode="auto">
                <a:xfrm>
                  <a:off x="4255" y="2094"/>
                  <a:ext cx="594" cy="857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 </a:t>
                  </a:r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1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2556" name="AutoShape 55"/>
                <p:cNvSpPr>
                  <a:spLocks noChangeArrowheads="1"/>
                </p:cNvSpPr>
                <p:nvPr/>
              </p:nvSpPr>
              <p:spPr bwMode="auto">
                <a:xfrm>
                  <a:off x="4912" y="2880"/>
                  <a:ext cx="593" cy="857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 </a:t>
                  </a:r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2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2557" name="AutoShape 54"/>
                <p:cNvSpPr>
                  <a:spLocks noChangeArrowheads="1"/>
                </p:cNvSpPr>
                <p:nvPr/>
              </p:nvSpPr>
              <p:spPr bwMode="auto">
                <a:xfrm>
                  <a:off x="4913" y="4870"/>
                  <a:ext cx="592" cy="857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M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2558" name="AutoShape 53"/>
                <p:cNvSpPr>
                  <a:spLocks noChangeArrowheads="1"/>
                </p:cNvSpPr>
                <p:nvPr/>
              </p:nvSpPr>
              <p:spPr bwMode="auto">
                <a:xfrm>
                  <a:off x="6477" y="3406"/>
                  <a:ext cx="1296" cy="379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2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2559" name="AutoShape 52"/>
                <p:cNvSpPr>
                  <a:spLocks noChangeArrowheads="1"/>
                </p:cNvSpPr>
                <p:nvPr/>
              </p:nvSpPr>
              <p:spPr bwMode="auto">
                <a:xfrm>
                  <a:off x="6519" y="5352"/>
                  <a:ext cx="1296" cy="379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M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256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9960" y="3474"/>
                  <a:ext cx="1614" cy="7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>
                      <a:latin typeface="Arial" pitchFamily="34" charset="0"/>
                      <a:ea typeface="MS Mincho" pitchFamily="49" charset="-128"/>
                    </a:rPr>
                    <a:t>Ensemble Decision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2561" name="Freeform 50"/>
                <p:cNvSpPr>
                  <a:spLocks/>
                </p:cNvSpPr>
                <p:nvPr/>
              </p:nvSpPr>
              <p:spPr bwMode="auto">
                <a:xfrm>
                  <a:off x="7826" y="4093"/>
                  <a:ext cx="997" cy="1405"/>
                </a:xfrm>
                <a:custGeom>
                  <a:avLst/>
                  <a:gdLst>
                    <a:gd name="T0" fmla="*/ 0 w 3148"/>
                    <a:gd name="T1" fmla="*/ 861 h 1795"/>
                    <a:gd name="T2" fmla="*/ 34 w 3148"/>
                    <a:gd name="T3" fmla="*/ 482 h 1795"/>
                    <a:gd name="T4" fmla="*/ 71 w 3148"/>
                    <a:gd name="T5" fmla="*/ 562 h 1795"/>
                    <a:gd name="T6" fmla="*/ 78 w 3148"/>
                    <a:gd name="T7" fmla="*/ 91 h 1795"/>
                    <a:gd name="T8" fmla="*/ 100 w 3148"/>
                    <a:gd name="T9" fmla="*/ 18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2" name="Freeform 49"/>
                <p:cNvSpPr>
                  <a:spLocks/>
                </p:cNvSpPr>
                <p:nvPr/>
              </p:nvSpPr>
              <p:spPr bwMode="auto">
                <a:xfrm rot="1746969">
                  <a:off x="7591" y="2751"/>
                  <a:ext cx="1450" cy="575"/>
                </a:xfrm>
                <a:custGeom>
                  <a:avLst/>
                  <a:gdLst>
                    <a:gd name="T0" fmla="*/ 0 w 1902"/>
                    <a:gd name="T1" fmla="*/ 55 h 904"/>
                    <a:gd name="T2" fmla="*/ 184 w 1902"/>
                    <a:gd name="T3" fmla="*/ 63 h 904"/>
                    <a:gd name="T4" fmla="*/ 466 w 1902"/>
                    <a:gd name="T5" fmla="*/ 23 h 904"/>
                    <a:gd name="T6" fmla="*/ 638 w 1902"/>
                    <a:gd name="T7" fmla="*/ 200 h 904"/>
                    <a:gd name="T8" fmla="*/ 842 w 1902"/>
                    <a:gd name="T9" fmla="*/ 219 h 9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2"/>
                    <a:gd name="T16" fmla="*/ 0 h 904"/>
                    <a:gd name="T17" fmla="*/ 1902 w 1902"/>
                    <a:gd name="T18" fmla="*/ 904 h 9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2" h="904">
                      <a:moveTo>
                        <a:pt x="0" y="216"/>
                      </a:moveTo>
                      <a:cubicBezTo>
                        <a:pt x="120" y="240"/>
                        <a:pt x="240" y="265"/>
                        <a:pt x="415" y="244"/>
                      </a:cubicBezTo>
                      <a:cubicBezTo>
                        <a:pt x="590" y="223"/>
                        <a:pt x="881" y="0"/>
                        <a:pt x="1052" y="89"/>
                      </a:cubicBezTo>
                      <a:cubicBezTo>
                        <a:pt x="1223" y="178"/>
                        <a:pt x="1298" y="650"/>
                        <a:pt x="1440" y="777"/>
                      </a:cubicBezTo>
                      <a:cubicBezTo>
                        <a:pt x="1582" y="904"/>
                        <a:pt x="1742" y="877"/>
                        <a:pt x="1902" y="85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8546" y="4389"/>
                  <a:ext cx="1294" cy="5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Simple average </a:t>
                  </a:r>
                </a:p>
              </p:txBody>
            </p:sp>
          </p:grpSp>
          <p:sp>
            <p:nvSpPr>
              <p:cNvPr id="22539" name="Text Box 3"/>
              <p:cNvSpPr txBox="1">
                <a:spLocks noChangeArrowheads="1"/>
              </p:cNvSpPr>
              <p:nvPr/>
            </p:nvSpPr>
            <p:spPr bwMode="auto">
              <a:xfrm>
                <a:off x="2819400" y="1398372"/>
                <a:ext cx="2895600" cy="30480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7432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en-US" altLang="ja-JP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Switching Class Label</a:t>
                </a:r>
                <a:endParaRPr lang="en-US" b="0">
                  <a:solidFill>
                    <a:srgbClr val="FF0000"/>
                  </a:solidFill>
                  <a:latin typeface="Arial" pitchFamily="34" charset="0"/>
                  <a:ea typeface="MS Mincho" pitchFamily="49" charset="-128"/>
                </a:endParaRPr>
              </a:p>
            </p:txBody>
          </p:sp>
          <p:cxnSp>
            <p:nvCxnSpPr>
              <p:cNvPr id="22540" name="AutoShape 4"/>
              <p:cNvCxnSpPr>
                <a:cxnSpLocks noChangeShapeType="1"/>
                <a:endCxn id="22555" idx="0"/>
              </p:cNvCxnSpPr>
              <p:nvPr/>
            </p:nvCxnSpPr>
            <p:spPr bwMode="auto">
              <a:xfrm rot="10800000" flipV="1">
                <a:off x="3212818" y="1716088"/>
                <a:ext cx="1055970" cy="466300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541" name="AutoShape 5"/>
              <p:cNvCxnSpPr>
                <a:cxnSpLocks noChangeShapeType="1"/>
                <a:endCxn id="22556" idx="0"/>
              </p:cNvCxnSpPr>
              <p:nvPr/>
            </p:nvCxnSpPr>
            <p:spPr bwMode="auto">
              <a:xfrm rot="5400000">
                <a:off x="3455259" y="2007114"/>
                <a:ext cx="1104556" cy="522505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542" name="AutoShape 6"/>
              <p:cNvCxnSpPr>
                <a:cxnSpLocks noChangeShapeType="1"/>
                <a:endCxn id="22557" idx="0"/>
              </p:cNvCxnSpPr>
              <p:nvPr/>
            </p:nvCxnSpPr>
            <p:spPr bwMode="auto">
              <a:xfrm rot="5400000">
                <a:off x="2647491" y="2815287"/>
                <a:ext cx="2720498" cy="522099"/>
              </a:xfrm>
              <a:prstGeom prst="curvedConnector3">
                <a:avLst>
                  <a:gd name="adj1" fmla="val 8150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" name="Rectangle 35"/>
            <p:cNvSpPr/>
            <p:nvPr/>
          </p:nvSpPr>
          <p:spPr bwMode="auto">
            <a:xfrm>
              <a:off x="963304" y="1981200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36810" y="11824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latin typeface="Arial" panose="020B0604020202020204" pitchFamily="34" charset="0"/>
              </a:rPr>
              <a:t>G. </a:t>
            </a:r>
            <a:r>
              <a:rPr lang="en-US" b="0" dirty="0" err="1">
                <a:latin typeface="Arial" panose="020B0604020202020204" pitchFamily="34" charset="0"/>
              </a:rPr>
              <a:t>Mart´ınez-Mu˜noz</a:t>
            </a:r>
            <a:r>
              <a:rPr lang="en-US" b="0" dirty="0">
                <a:latin typeface="Arial" panose="020B0604020202020204" pitchFamily="34" charset="0"/>
              </a:rPr>
              <a:t> and A. </a:t>
            </a:r>
            <a:r>
              <a:rPr lang="en-US" b="0" dirty="0" err="1">
                <a:latin typeface="Arial" panose="020B0604020202020204" pitchFamily="34" charset="0"/>
              </a:rPr>
              <a:t>Su´arez</a:t>
            </a:r>
            <a:r>
              <a:rPr lang="en-US" b="0" dirty="0">
                <a:latin typeface="Arial" panose="020B0604020202020204" pitchFamily="34" charset="0"/>
              </a:rPr>
              <a:t>, </a:t>
            </a:r>
            <a:r>
              <a:rPr lang="en-US" b="0" dirty="0">
                <a:solidFill>
                  <a:srgbClr val="002060"/>
                </a:solidFill>
                <a:latin typeface="Arial" panose="020B0604020202020204" pitchFamily="34" charset="0"/>
              </a:rPr>
              <a:t>“Switching class labels to generate classification ensembles,”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i="1" dirty="0">
                <a:latin typeface="Arial" panose="020B0604020202020204" pitchFamily="34" charset="0"/>
              </a:rPr>
              <a:t>Pattern Recognition</a:t>
            </a:r>
            <a:r>
              <a:rPr lang="en-US" b="0" dirty="0">
                <a:latin typeface="Arial" panose="020B0604020202020204" pitchFamily="34" charset="0"/>
              </a:rPr>
              <a:t>, vol. 38, pp. 1483–1494, 2005.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85913"/>
            <a:ext cx="5867400" cy="3214687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Tx/>
              <a:buFont typeface="Times New Roman" pitchFamily="18" charset="0"/>
              <a:buAutoNum type="arabicPeriod"/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Introduction </a:t>
            </a:r>
          </a:p>
          <a:p>
            <a:pPr marL="457200" indent="-45720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Background of Ensemble Construction</a:t>
            </a:r>
          </a:p>
          <a:p>
            <a:pPr marL="457200" indent="-45720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Sampling for Ensemble Construction </a:t>
            </a:r>
          </a:p>
          <a:p>
            <a:pPr marL="457200" indent="-45720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Candidate Ensemble Methods</a:t>
            </a:r>
          </a:p>
          <a:p>
            <a:pPr marL="457200" indent="-45720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Experimental Studies</a:t>
            </a:r>
          </a:p>
          <a:p>
            <a:pPr marL="457200" indent="-45720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Motivation to better NNE Construction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Outline of the Presentation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0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5. Smearing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20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Breiman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2000)</a:t>
            </a:r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  <p:sp>
        <p:nvSpPr>
          <p:cNvPr id="2355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6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E9799-06CD-46DF-9DB0-6B2D33AB72CA}" type="slidenum">
              <a:rPr lang="ja-JP" altLang="en-US" smtClean="0"/>
              <a:pPr/>
              <a:t>20</a:t>
            </a:fld>
            <a:endParaRPr lang="en-US" altLang="ja-JP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63613" y="2130425"/>
            <a:ext cx="7469187" cy="3736975"/>
            <a:chOff x="963304" y="1450550"/>
            <a:chExt cx="7470091" cy="3737372"/>
          </a:xfrm>
        </p:grpSpPr>
        <p:grpSp>
          <p:nvGrpSpPr>
            <p:cNvPr id="23559" name="Group 44"/>
            <p:cNvGrpSpPr>
              <a:grpSpLocks/>
            </p:cNvGrpSpPr>
            <p:nvPr/>
          </p:nvGrpSpPr>
          <p:grpSpPr bwMode="auto">
            <a:xfrm>
              <a:off x="1371598" y="1450550"/>
              <a:ext cx="7061797" cy="3737372"/>
              <a:chOff x="1853604" y="1398372"/>
              <a:chExt cx="7061797" cy="3737372"/>
            </a:xfrm>
          </p:grpSpPr>
          <p:grpSp>
            <p:nvGrpSpPr>
              <p:cNvPr id="23561" name="Group 45"/>
              <p:cNvGrpSpPr>
                <a:grpSpLocks noChangeAspect="1"/>
              </p:cNvGrpSpPr>
              <p:nvPr/>
            </p:nvGrpSpPr>
            <p:grpSpPr bwMode="auto">
              <a:xfrm>
                <a:off x="1853604" y="2182388"/>
                <a:ext cx="7061797" cy="2953356"/>
                <a:chOff x="2878" y="2094"/>
                <a:chExt cx="8696" cy="3637"/>
              </a:xfrm>
            </p:grpSpPr>
            <p:sp>
              <p:nvSpPr>
                <p:cNvPr id="23566" name="Freeform 71"/>
                <p:cNvSpPr>
                  <a:spLocks/>
                </p:cNvSpPr>
                <p:nvPr/>
              </p:nvSpPr>
              <p:spPr bwMode="auto">
                <a:xfrm>
                  <a:off x="2878" y="2495"/>
                  <a:ext cx="1366" cy="788"/>
                </a:xfrm>
                <a:custGeom>
                  <a:avLst/>
                  <a:gdLst>
                    <a:gd name="T0" fmla="*/ 0 w 3148"/>
                    <a:gd name="T1" fmla="*/ 152 h 1795"/>
                    <a:gd name="T2" fmla="*/ 87 w 3148"/>
                    <a:gd name="T3" fmla="*/ 85 h 1795"/>
                    <a:gd name="T4" fmla="*/ 182 w 3148"/>
                    <a:gd name="T5" fmla="*/ 99 h 1795"/>
                    <a:gd name="T6" fmla="*/ 201 w 3148"/>
                    <a:gd name="T7" fmla="*/ 16 h 1795"/>
                    <a:gd name="T8" fmla="*/ 257 w 3148"/>
                    <a:gd name="T9" fmla="*/ 3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7" name="Freeform 70"/>
                <p:cNvSpPr>
                  <a:spLocks/>
                </p:cNvSpPr>
                <p:nvPr/>
              </p:nvSpPr>
              <p:spPr bwMode="auto">
                <a:xfrm>
                  <a:off x="2878" y="3309"/>
                  <a:ext cx="2054" cy="68"/>
                </a:xfrm>
                <a:custGeom>
                  <a:avLst/>
                  <a:gdLst>
                    <a:gd name="T0" fmla="*/ 0 w 3148"/>
                    <a:gd name="T1" fmla="*/ 0 h 1795"/>
                    <a:gd name="T2" fmla="*/ 296 w 3148"/>
                    <a:gd name="T3" fmla="*/ 0 h 1795"/>
                    <a:gd name="T4" fmla="*/ 619 w 3148"/>
                    <a:gd name="T5" fmla="*/ 0 h 1795"/>
                    <a:gd name="T6" fmla="*/ 682 w 3148"/>
                    <a:gd name="T7" fmla="*/ 0 h 1795"/>
                    <a:gd name="T8" fmla="*/ 874 w 3148"/>
                    <a:gd name="T9" fmla="*/ 0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8" name="Freeform 69"/>
                <p:cNvSpPr>
                  <a:spLocks/>
                </p:cNvSpPr>
                <p:nvPr/>
              </p:nvSpPr>
              <p:spPr bwMode="auto">
                <a:xfrm flipV="1">
                  <a:off x="2878" y="3565"/>
                  <a:ext cx="2034" cy="1753"/>
                </a:xfrm>
                <a:custGeom>
                  <a:avLst/>
                  <a:gdLst>
                    <a:gd name="T0" fmla="*/ 0 w 3148"/>
                    <a:gd name="T1" fmla="*/ 1672 h 1795"/>
                    <a:gd name="T2" fmla="*/ 288 w 3148"/>
                    <a:gd name="T3" fmla="*/ 937 h 1795"/>
                    <a:gd name="T4" fmla="*/ 601 w 3148"/>
                    <a:gd name="T5" fmla="*/ 1092 h 1795"/>
                    <a:gd name="T6" fmla="*/ 662 w 3148"/>
                    <a:gd name="T7" fmla="*/ 177 h 1795"/>
                    <a:gd name="T8" fmla="*/ 849 w 3148"/>
                    <a:gd name="T9" fmla="*/ 34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3569" name="AutoShape 68"/>
                <p:cNvCxnSpPr>
                  <a:cxnSpLocks noChangeShapeType="1"/>
                </p:cNvCxnSpPr>
                <p:nvPr/>
              </p:nvCxnSpPr>
              <p:spPr bwMode="auto">
                <a:xfrm>
                  <a:off x="4718" y="3960"/>
                  <a:ext cx="1" cy="75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3570" name="AutoShape 66"/>
                <p:cNvCxnSpPr>
                  <a:cxnSpLocks noChangeShapeType="1"/>
                </p:cNvCxnSpPr>
                <p:nvPr/>
              </p:nvCxnSpPr>
              <p:spPr bwMode="auto">
                <a:xfrm>
                  <a:off x="6982" y="3950"/>
                  <a:ext cx="1" cy="122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3571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4724" y="2523"/>
                  <a:ext cx="1783" cy="74"/>
                </a:xfrm>
                <a:prstGeom prst="curvedConnector3">
                  <a:avLst>
                    <a:gd name="adj1" fmla="val 49958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3572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5381" y="3348"/>
                  <a:ext cx="1096" cy="211"/>
                </a:xfrm>
                <a:prstGeom prst="curvedConnector3">
                  <a:avLst>
                    <a:gd name="adj1" fmla="val 49833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3573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5398" y="5299"/>
                  <a:ext cx="1121" cy="206"/>
                </a:xfrm>
                <a:prstGeom prst="curvedConnector3">
                  <a:avLst>
                    <a:gd name="adj1" fmla="val 49954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3574" name="Oval 62"/>
                <p:cNvSpPr>
                  <a:spLocks noChangeArrowheads="1"/>
                </p:cNvSpPr>
                <p:nvPr/>
              </p:nvSpPr>
              <p:spPr bwMode="auto">
                <a:xfrm>
                  <a:off x="8768" y="3478"/>
                  <a:ext cx="557" cy="757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∑</a:t>
                  </a:r>
                </a:p>
              </p:txBody>
            </p:sp>
            <p:cxnSp>
              <p:nvCxnSpPr>
                <p:cNvPr id="23575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7790" y="3559"/>
                  <a:ext cx="966" cy="298"/>
                </a:xfrm>
                <a:prstGeom prst="curvedConnector3">
                  <a:avLst>
                    <a:gd name="adj1" fmla="val 50519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576" name="AutoShape 60"/>
                <p:cNvSpPr>
                  <a:spLocks noChangeArrowheads="1"/>
                </p:cNvSpPr>
                <p:nvPr/>
              </p:nvSpPr>
              <p:spPr bwMode="auto">
                <a:xfrm>
                  <a:off x="9500" y="3748"/>
                  <a:ext cx="340" cy="233"/>
                </a:xfrm>
                <a:prstGeom prst="rightArrow">
                  <a:avLst>
                    <a:gd name="adj1" fmla="val 50000"/>
                    <a:gd name="adj2" fmla="val 36481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7" name="AutoShape 57"/>
                <p:cNvSpPr>
                  <a:spLocks noChangeArrowheads="1"/>
                </p:cNvSpPr>
                <p:nvPr/>
              </p:nvSpPr>
              <p:spPr bwMode="auto">
                <a:xfrm>
                  <a:off x="6462" y="2368"/>
                  <a:ext cx="1296" cy="379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1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3578" name="AutoShape 56"/>
                <p:cNvSpPr>
                  <a:spLocks noChangeArrowheads="1"/>
                </p:cNvSpPr>
                <p:nvPr/>
              </p:nvSpPr>
              <p:spPr bwMode="auto">
                <a:xfrm>
                  <a:off x="4255" y="2094"/>
                  <a:ext cx="594" cy="857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 </a:t>
                  </a:r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1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3579" name="AutoShape 55"/>
                <p:cNvSpPr>
                  <a:spLocks noChangeArrowheads="1"/>
                </p:cNvSpPr>
                <p:nvPr/>
              </p:nvSpPr>
              <p:spPr bwMode="auto">
                <a:xfrm>
                  <a:off x="4912" y="2880"/>
                  <a:ext cx="593" cy="857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 </a:t>
                  </a:r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2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3580" name="AutoShape 54"/>
                <p:cNvSpPr>
                  <a:spLocks noChangeArrowheads="1"/>
                </p:cNvSpPr>
                <p:nvPr/>
              </p:nvSpPr>
              <p:spPr bwMode="auto">
                <a:xfrm>
                  <a:off x="4913" y="4870"/>
                  <a:ext cx="592" cy="857"/>
                </a:xfrm>
                <a:prstGeom prst="flowChartInternalStorag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T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M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3581" name="AutoShape 53"/>
                <p:cNvSpPr>
                  <a:spLocks noChangeArrowheads="1"/>
                </p:cNvSpPr>
                <p:nvPr/>
              </p:nvSpPr>
              <p:spPr bwMode="auto">
                <a:xfrm>
                  <a:off x="6477" y="3406"/>
                  <a:ext cx="1296" cy="379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2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3582" name="AutoShape 52"/>
                <p:cNvSpPr>
                  <a:spLocks noChangeArrowheads="1"/>
                </p:cNvSpPr>
                <p:nvPr/>
              </p:nvSpPr>
              <p:spPr bwMode="auto">
                <a:xfrm>
                  <a:off x="6519" y="5352"/>
                  <a:ext cx="1296" cy="379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M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35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9960" y="3474"/>
                  <a:ext cx="1614" cy="7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>
                      <a:latin typeface="Arial" pitchFamily="34" charset="0"/>
                      <a:ea typeface="MS Mincho" pitchFamily="49" charset="-128"/>
                    </a:rPr>
                    <a:t>Ensemble Decision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3584" name="Freeform 50"/>
                <p:cNvSpPr>
                  <a:spLocks/>
                </p:cNvSpPr>
                <p:nvPr/>
              </p:nvSpPr>
              <p:spPr bwMode="auto">
                <a:xfrm>
                  <a:off x="7826" y="4093"/>
                  <a:ext cx="997" cy="1405"/>
                </a:xfrm>
                <a:custGeom>
                  <a:avLst/>
                  <a:gdLst>
                    <a:gd name="T0" fmla="*/ 0 w 3148"/>
                    <a:gd name="T1" fmla="*/ 861 h 1795"/>
                    <a:gd name="T2" fmla="*/ 34 w 3148"/>
                    <a:gd name="T3" fmla="*/ 482 h 1795"/>
                    <a:gd name="T4" fmla="*/ 71 w 3148"/>
                    <a:gd name="T5" fmla="*/ 562 h 1795"/>
                    <a:gd name="T6" fmla="*/ 78 w 3148"/>
                    <a:gd name="T7" fmla="*/ 91 h 1795"/>
                    <a:gd name="T8" fmla="*/ 100 w 3148"/>
                    <a:gd name="T9" fmla="*/ 18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5" name="Freeform 49"/>
                <p:cNvSpPr>
                  <a:spLocks/>
                </p:cNvSpPr>
                <p:nvPr/>
              </p:nvSpPr>
              <p:spPr bwMode="auto">
                <a:xfrm rot="1746969">
                  <a:off x="7591" y="2751"/>
                  <a:ext cx="1450" cy="575"/>
                </a:xfrm>
                <a:custGeom>
                  <a:avLst/>
                  <a:gdLst>
                    <a:gd name="T0" fmla="*/ 0 w 1902"/>
                    <a:gd name="T1" fmla="*/ 55 h 904"/>
                    <a:gd name="T2" fmla="*/ 184 w 1902"/>
                    <a:gd name="T3" fmla="*/ 63 h 904"/>
                    <a:gd name="T4" fmla="*/ 466 w 1902"/>
                    <a:gd name="T5" fmla="*/ 23 h 904"/>
                    <a:gd name="T6" fmla="*/ 638 w 1902"/>
                    <a:gd name="T7" fmla="*/ 200 h 904"/>
                    <a:gd name="T8" fmla="*/ 842 w 1902"/>
                    <a:gd name="T9" fmla="*/ 219 h 9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2"/>
                    <a:gd name="T16" fmla="*/ 0 h 904"/>
                    <a:gd name="T17" fmla="*/ 1902 w 1902"/>
                    <a:gd name="T18" fmla="*/ 904 h 9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2" h="904">
                      <a:moveTo>
                        <a:pt x="0" y="216"/>
                      </a:moveTo>
                      <a:cubicBezTo>
                        <a:pt x="120" y="240"/>
                        <a:pt x="240" y="265"/>
                        <a:pt x="415" y="244"/>
                      </a:cubicBezTo>
                      <a:cubicBezTo>
                        <a:pt x="590" y="223"/>
                        <a:pt x="881" y="0"/>
                        <a:pt x="1052" y="89"/>
                      </a:cubicBezTo>
                      <a:cubicBezTo>
                        <a:pt x="1223" y="178"/>
                        <a:pt x="1298" y="650"/>
                        <a:pt x="1440" y="777"/>
                      </a:cubicBezTo>
                      <a:cubicBezTo>
                        <a:pt x="1582" y="904"/>
                        <a:pt x="1742" y="877"/>
                        <a:pt x="1902" y="85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8546" y="4389"/>
                  <a:ext cx="1294" cy="5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Simple average </a:t>
                  </a:r>
                </a:p>
              </p:txBody>
            </p:sp>
          </p:grpSp>
          <p:sp>
            <p:nvSpPr>
              <p:cNvPr id="23562" name="Text Box 3"/>
              <p:cNvSpPr txBox="1">
                <a:spLocks noChangeArrowheads="1"/>
              </p:cNvSpPr>
              <p:nvPr/>
            </p:nvSpPr>
            <p:spPr bwMode="auto">
              <a:xfrm>
                <a:off x="2819400" y="1398372"/>
                <a:ext cx="2895600" cy="30480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7432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en-US" altLang="ja-JP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Noise into Desired Output</a:t>
                </a:r>
                <a:endParaRPr lang="en-US" b="0">
                  <a:solidFill>
                    <a:srgbClr val="FF0000"/>
                  </a:solidFill>
                  <a:latin typeface="Arial" pitchFamily="34" charset="0"/>
                  <a:ea typeface="MS Mincho" pitchFamily="49" charset="-128"/>
                </a:endParaRPr>
              </a:p>
            </p:txBody>
          </p:sp>
          <p:cxnSp>
            <p:nvCxnSpPr>
              <p:cNvPr id="23563" name="AutoShape 4"/>
              <p:cNvCxnSpPr>
                <a:cxnSpLocks noChangeShapeType="1"/>
                <a:endCxn id="23578" idx="0"/>
              </p:cNvCxnSpPr>
              <p:nvPr/>
            </p:nvCxnSpPr>
            <p:spPr bwMode="auto">
              <a:xfrm rot="10800000" flipV="1">
                <a:off x="3212818" y="1716088"/>
                <a:ext cx="1055970" cy="466300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64" name="AutoShape 5"/>
              <p:cNvCxnSpPr>
                <a:cxnSpLocks noChangeShapeType="1"/>
                <a:endCxn id="23579" idx="0"/>
              </p:cNvCxnSpPr>
              <p:nvPr/>
            </p:nvCxnSpPr>
            <p:spPr bwMode="auto">
              <a:xfrm rot="5400000">
                <a:off x="3455259" y="2007114"/>
                <a:ext cx="1104556" cy="522505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65" name="AutoShape 6"/>
              <p:cNvCxnSpPr>
                <a:cxnSpLocks noChangeShapeType="1"/>
                <a:endCxn id="23580" idx="0"/>
              </p:cNvCxnSpPr>
              <p:nvPr/>
            </p:nvCxnSpPr>
            <p:spPr bwMode="auto">
              <a:xfrm rot="5400000">
                <a:off x="2647491" y="2815287"/>
                <a:ext cx="2720498" cy="522099"/>
              </a:xfrm>
              <a:prstGeom prst="curvedConnector3">
                <a:avLst>
                  <a:gd name="adj1" fmla="val 7590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5" name="Rectangle 34"/>
            <p:cNvSpPr/>
            <p:nvPr/>
          </p:nvSpPr>
          <p:spPr bwMode="auto">
            <a:xfrm>
              <a:off x="963304" y="1981200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90600" y="1219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L. </a:t>
            </a:r>
            <a:r>
              <a:rPr lang="en-US" b="0" dirty="0" err="1">
                <a:latin typeface="Arial" panose="020B0604020202020204" pitchFamily="34" charset="0"/>
              </a:rPr>
              <a:t>Breiman</a:t>
            </a:r>
            <a:r>
              <a:rPr lang="en-US" b="0" dirty="0">
                <a:latin typeface="Arial" panose="020B0604020202020204" pitchFamily="34" charset="0"/>
              </a:rPr>
              <a:t>, </a:t>
            </a:r>
            <a:r>
              <a:rPr lang="en-US" b="0" dirty="0">
                <a:solidFill>
                  <a:srgbClr val="002060"/>
                </a:solidFill>
                <a:latin typeface="Arial" panose="020B0604020202020204" pitchFamily="34" charset="0"/>
              </a:rPr>
              <a:t>“Randomizing outputs to increase prediction accuracy,”</a:t>
            </a:r>
            <a:r>
              <a:rPr lang="en-US" b="0" dirty="0">
                <a:latin typeface="Arial" panose="020B0604020202020204" pitchFamily="34" charset="0"/>
              </a:rPr>
              <a:t> Machine Learning, </a:t>
            </a:r>
            <a:r>
              <a:rPr lang="en-US" b="0" dirty="0" err="1">
                <a:latin typeface="Arial" panose="020B0604020202020204" pitchFamily="34" charset="0"/>
              </a:rPr>
              <a:t>vol</a:t>
            </a:r>
            <a:r>
              <a:rPr lang="en-US" b="0" dirty="0">
                <a:latin typeface="Arial" panose="020B0604020202020204" pitchFamily="34" charset="0"/>
              </a:rPr>
              <a:t> 40, pp. 229–242, 2000.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Class Label Switching and Smearing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742" b="39776"/>
          <a:stretch/>
        </p:blipFill>
        <p:spPr>
          <a:xfrm>
            <a:off x="1295400" y="1202335"/>
            <a:ext cx="6324600" cy="30222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4700" r="894" b="50000"/>
          <a:stretch/>
        </p:blipFill>
        <p:spPr>
          <a:xfrm>
            <a:off x="-76200" y="4209962"/>
            <a:ext cx="5791200" cy="27664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37834" y="4343400"/>
            <a:ext cx="3606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/>
              <a:t>If </a:t>
            </a:r>
            <a:r>
              <a:rPr lang="en-US" sz="1000" b="0" i="1" dirty="0" err="1"/>
              <a:t>p</a:t>
            </a:r>
            <a:r>
              <a:rPr lang="en-US" sz="1000" b="0" i="1" baseline="-25000" dirty="0" err="1"/>
              <a:t>k</a:t>
            </a:r>
            <a:r>
              <a:rPr lang="en-US" sz="1000" b="0" dirty="0"/>
              <a:t> is the proportion of the patterns in class </a:t>
            </a:r>
            <a:r>
              <a:rPr lang="en-US" sz="1000" b="0" i="1" dirty="0"/>
              <a:t>k</a:t>
            </a:r>
            <a:r>
              <a:rPr lang="en-US" sz="1000" b="0" dirty="0"/>
              <a:t>, then standard deviation measure (</a:t>
            </a:r>
            <a:r>
              <a:rPr lang="en-US" sz="1000" b="0" i="1" dirty="0" err="1"/>
              <a:t>sd</a:t>
            </a:r>
            <a:r>
              <a:rPr lang="en-US" sz="1000" b="0" dirty="0"/>
              <a:t>)</a:t>
            </a:r>
          </a:p>
          <a:p>
            <a:endParaRPr lang="en-US" sz="1000" b="0" dirty="0"/>
          </a:p>
          <a:p>
            <a:r>
              <a:rPr lang="en-US" sz="1400" b="0" i="1" dirty="0" err="1"/>
              <a:t>sd</a:t>
            </a:r>
            <a:r>
              <a:rPr lang="en-US" sz="1400" b="0" i="1" baseline="-25000" dirty="0" err="1"/>
              <a:t>k</a:t>
            </a:r>
            <a:r>
              <a:rPr lang="en-US" sz="1400" b="0" i="1" dirty="0"/>
              <a:t> = 2 (</a:t>
            </a:r>
            <a:r>
              <a:rPr lang="en-US" sz="1400" b="0" i="1" dirty="0" err="1"/>
              <a:t>p</a:t>
            </a:r>
            <a:r>
              <a:rPr lang="en-US" sz="1400" b="0" i="1" baseline="-25000" dirty="0" err="1"/>
              <a:t>k</a:t>
            </a:r>
            <a:r>
              <a:rPr lang="en-US" sz="1400" b="0" i="1" dirty="0"/>
              <a:t> (1− </a:t>
            </a:r>
            <a:r>
              <a:rPr lang="en-US" sz="1400" b="0" i="1" dirty="0" err="1"/>
              <a:t>p</a:t>
            </a:r>
            <a:r>
              <a:rPr lang="en-US" sz="1400" b="0" i="1" baseline="-25000" dirty="0" err="1"/>
              <a:t>k</a:t>
            </a:r>
            <a:r>
              <a:rPr lang="en-US" sz="1400" b="0" i="1" dirty="0"/>
              <a:t>))^0.5</a:t>
            </a:r>
            <a:r>
              <a:rPr lang="en-US" sz="1400" b="0" dirty="0"/>
              <a:t> 	(2.1))</a:t>
            </a:r>
          </a:p>
          <a:p>
            <a:endParaRPr lang="en-US" sz="1000" b="0" dirty="0"/>
          </a:p>
          <a:p>
            <a:r>
              <a:rPr lang="en-US" sz="1000" b="0" dirty="0"/>
              <a:t>The new desired output for the k-</a:t>
            </a:r>
            <a:r>
              <a:rPr lang="en-US" sz="1000" b="0" dirty="0" err="1"/>
              <a:t>th</a:t>
            </a:r>
            <a:r>
              <a:rPr lang="en-US" sz="1000" b="0" dirty="0"/>
              <a:t> class for the n-</a:t>
            </a:r>
            <a:r>
              <a:rPr lang="en-US" sz="1000" b="0" dirty="0" err="1"/>
              <a:t>th</a:t>
            </a:r>
            <a:r>
              <a:rPr lang="en-US" sz="1000" b="0" dirty="0"/>
              <a:t> training pattern for a network is </a:t>
            </a:r>
          </a:p>
          <a:p>
            <a:r>
              <a:rPr lang="en-US" sz="1400" b="0" i="1" dirty="0" err="1"/>
              <a:t>d</a:t>
            </a:r>
            <a:r>
              <a:rPr lang="en-US" sz="1400" b="0" i="1" baseline="-25000" dirty="0" err="1"/>
              <a:t>k</a:t>
            </a:r>
            <a:r>
              <a:rPr lang="en-US" sz="1400" b="0" i="1" dirty="0"/>
              <a:t>' (n) = </a:t>
            </a:r>
            <a:r>
              <a:rPr lang="en-US" sz="1400" b="0" i="1" dirty="0" err="1"/>
              <a:t>d</a:t>
            </a:r>
            <a:r>
              <a:rPr lang="en-US" sz="1400" b="0" i="1" baseline="-25000" dirty="0" err="1"/>
              <a:t>k</a:t>
            </a:r>
            <a:r>
              <a:rPr lang="en-US" sz="1400" b="0" i="1" dirty="0"/>
              <a:t>(n) + </a:t>
            </a:r>
            <a:r>
              <a:rPr lang="en-US" sz="1400" b="0" i="1" dirty="0" err="1"/>
              <a:t>z</a:t>
            </a:r>
            <a:r>
              <a:rPr lang="en-US" sz="1400" b="0" i="1" baseline="-25000" dirty="0" err="1"/>
              <a:t>k</a:t>
            </a:r>
            <a:r>
              <a:rPr lang="en-US" sz="1400" b="0" i="1" dirty="0"/>
              <a:t>(n)</a:t>
            </a:r>
            <a:r>
              <a:rPr lang="en-US" sz="1400" b="0" i="1" dirty="0" err="1"/>
              <a:t>sd</a:t>
            </a:r>
            <a:r>
              <a:rPr lang="en-US" sz="1400" b="0" i="1" baseline="-25000" dirty="0" err="1"/>
              <a:t>k</a:t>
            </a:r>
            <a:r>
              <a:rPr lang="en-US" sz="1400" b="0" i="1" dirty="0"/>
              <a:t>    </a:t>
            </a:r>
            <a:r>
              <a:rPr lang="en-US" sz="1200" b="0" i="1" dirty="0"/>
              <a:t>k=1,...,K n=1,...,N (2.2</a:t>
            </a:r>
            <a:r>
              <a:rPr lang="en-US" sz="1400" b="0" i="1" dirty="0"/>
              <a:t>)</a:t>
            </a:r>
          </a:p>
          <a:p>
            <a:endParaRPr lang="en-US" sz="1000" b="0" dirty="0"/>
          </a:p>
          <a:p>
            <a:r>
              <a:rPr lang="en-US" sz="1000" b="0" dirty="0"/>
              <a:t>Where </a:t>
            </a:r>
            <a:r>
              <a:rPr lang="en-US" sz="1000" b="0" i="1" dirty="0" err="1"/>
              <a:t>z</a:t>
            </a:r>
            <a:r>
              <a:rPr lang="en-US" sz="1000" b="0" i="1" baseline="-25000" dirty="0" err="1"/>
              <a:t>k</a:t>
            </a:r>
            <a:r>
              <a:rPr lang="en-US" sz="1000" b="0" i="1" dirty="0"/>
              <a:t>(n)</a:t>
            </a:r>
            <a:r>
              <a:rPr lang="en-US" sz="1000" b="0" dirty="0"/>
              <a:t> is the random number from Gaussian distribution with a mean zero and a variance of one. </a:t>
            </a:r>
          </a:p>
        </p:txBody>
      </p:sp>
    </p:spTree>
    <p:extLst>
      <p:ext uri="{BB962C8B-B14F-4D97-AF65-F5344CB8AC3E}">
        <p14:creationId xmlns:p14="http://schemas.microsoft.com/office/powerpoint/2010/main" val="1365230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0"/>
          <p:cNvSpPr>
            <a:spLocks noGrp="1" noChangeArrowheads="1"/>
          </p:cNvSpPr>
          <p:nvPr>
            <p:ph type="title"/>
          </p:nvPr>
        </p:nvSpPr>
        <p:spPr>
          <a:xfrm>
            <a:off x="847725" y="152400"/>
            <a:ext cx="8143875" cy="609600"/>
          </a:xfrm>
        </p:spPr>
        <p:txBody>
          <a:bodyPr/>
          <a:lstStyle/>
          <a:p>
            <a:pPr eaLnBrk="1" hangingPunct="1"/>
            <a:r>
              <a:rPr lang="en-US" altLang="ja-JP" sz="26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6. Negative Correlation Learning(NCL)</a:t>
            </a:r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(Liu &amp; Yao, 1999)</a:t>
            </a:r>
            <a:endParaRPr lang="en-US" altLang="ja-JP" sz="28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971800" y="1935162"/>
            <a:ext cx="1428750" cy="1874838"/>
            <a:chOff x="3649298" y="1863030"/>
            <a:chExt cx="1034757" cy="1580024"/>
          </a:xfrm>
        </p:grpSpPr>
        <p:cxnSp>
          <p:nvCxnSpPr>
            <p:cNvPr id="2080" name="AutoShape 7"/>
            <p:cNvCxnSpPr>
              <a:cxnSpLocks noChangeShapeType="1"/>
            </p:cNvCxnSpPr>
            <p:nvPr/>
          </p:nvCxnSpPr>
          <p:spPr bwMode="auto">
            <a:xfrm>
              <a:off x="3649298" y="1904163"/>
              <a:ext cx="224294" cy="15288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081" name="AutoShape 5"/>
            <p:cNvCxnSpPr>
              <a:cxnSpLocks noChangeShapeType="1"/>
            </p:cNvCxnSpPr>
            <p:nvPr/>
          </p:nvCxnSpPr>
          <p:spPr bwMode="auto">
            <a:xfrm flipH="1" flipV="1">
              <a:off x="3734320" y="1863030"/>
              <a:ext cx="818597" cy="52871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082" name="AutoShape 4"/>
            <p:cNvCxnSpPr>
              <a:cxnSpLocks noChangeShapeType="1"/>
            </p:cNvCxnSpPr>
            <p:nvPr/>
          </p:nvCxnSpPr>
          <p:spPr bwMode="auto">
            <a:xfrm flipV="1">
              <a:off x="3966748" y="2719255"/>
              <a:ext cx="717307" cy="72379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81000" y="5720381"/>
            <a:ext cx="8458200" cy="113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4950" indent="-23495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000" b="0" dirty="0">
                <a:solidFill>
                  <a:srgbClr val="0000FF"/>
                </a:solidFill>
                <a:latin typeface="Arial" pitchFamily="34" charset="0"/>
              </a:rPr>
              <a:t>Interaction</a:t>
            </a:r>
            <a:r>
              <a:rPr lang="en-US" altLang="en-US" sz="2000" b="0" dirty="0">
                <a:latin typeface="Arial" pitchFamily="34" charset="0"/>
              </a:rPr>
              <a:t> produces </a:t>
            </a:r>
            <a:r>
              <a:rPr lang="en-US" altLang="en-US" sz="2000" b="0" dirty="0">
                <a:solidFill>
                  <a:srgbClr val="0000FF"/>
                </a:solidFill>
                <a:latin typeface="Arial" pitchFamily="34" charset="0"/>
              </a:rPr>
              <a:t>negatively correlated NNs </a:t>
            </a:r>
            <a:r>
              <a:rPr lang="en-US" altLang="en-US" sz="2000" b="0" dirty="0">
                <a:latin typeface="Arial" pitchFamily="34" charset="0"/>
              </a:rPr>
              <a:t>and therefore </a:t>
            </a:r>
            <a:r>
              <a:rPr lang="en-US" altLang="en-US" sz="2000" b="0" dirty="0">
                <a:solidFill>
                  <a:srgbClr val="0000FF"/>
                </a:solidFill>
                <a:latin typeface="Arial" pitchFamily="34" charset="0"/>
              </a:rPr>
              <a:t>NNs motivate different functional spaces</a:t>
            </a:r>
            <a:r>
              <a:rPr lang="en-US" altLang="en-US" sz="2000" b="0" dirty="0">
                <a:latin typeface="Arial" pitchFamily="34" charset="0"/>
              </a:rPr>
              <a:t>.</a:t>
            </a:r>
          </a:p>
          <a:p>
            <a:pPr marL="234950" indent="-2349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000" b="0" dirty="0">
                <a:latin typeface="Arial" pitchFamily="34" charset="0"/>
              </a:rPr>
              <a:t>The coefficient of the penalty term (</a:t>
            </a:r>
            <a:r>
              <a:rPr lang="en-US" altLang="en-US" sz="2000" b="0" i="1" dirty="0">
                <a:latin typeface="Arial" pitchFamily="34" charset="0"/>
                <a:sym typeface="Symbol" pitchFamily="18" charset="2"/>
              </a:rPr>
              <a:t></a:t>
            </a:r>
            <a:r>
              <a:rPr lang="en-US" altLang="en-US" sz="2000" b="0" dirty="0">
                <a:latin typeface="Arial" pitchFamily="34" charset="0"/>
              </a:rPr>
              <a:t>) maintain strength of interaction.</a:t>
            </a:r>
          </a:p>
        </p:txBody>
      </p:sp>
      <p:sp>
        <p:nvSpPr>
          <p:cNvPr id="2056" name="Slide Number Placeholder 3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BD3EF-6218-4DFD-A376-4DC2026C0147}" type="slidenum">
              <a:rPr lang="ja-JP" altLang="en-US" smtClean="0"/>
              <a:pPr/>
              <a:t>22</a:t>
            </a:fld>
            <a:endParaRPr lang="en-US" altLang="ja-JP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143000" y="1828800"/>
            <a:ext cx="6870700" cy="3238500"/>
            <a:chOff x="1143000" y="1524000"/>
            <a:chExt cx="6870356" cy="3238040"/>
          </a:xfrm>
        </p:grpSpPr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1148813" y="1524000"/>
              <a:ext cx="6864543" cy="3238040"/>
              <a:chOff x="1905000" y="1524000"/>
              <a:chExt cx="5997194" cy="2748771"/>
            </a:xfrm>
          </p:grpSpPr>
          <p:sp>
            <p:nvSpPr>
              <p:cNvPr id="2063" name="AutoShape 24"/>
              <p:cNvSpPr>
                <a:spLocks noChangeAspect="1" noChangeArrowheads="1" noTextEdit="1"/>
              </p:cNvSpPr>
              <p:nvPr/>
            </p:nvSpPr>
            <p:spPr bwMode="auto">
              <a:xfrm>
                <a:off x="1905000" y="1524000"/>
                <a:ext cx="5095880" cy="2562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23"/>
              <p:cNvSpPr>
                <a:spLocks/>
              </p:cNvSpPr>
              <p:nvPr/>
            </p:nvSpPr>
            <p:spPr bwMode="auto">
              <a:xfrm>
                <a:off x="2271350" y="1676362"/>
                <a:ext cx="929525" cy="977023"/>
              </a:xfrm>
              <a:custGeom>
                <a:avLst/>
                <a:gdLst>
                  <a:gd name="T0" fmla="*/ 0 w 3148"/>
                  <a:gd name="T1" fmla="*/ 2147483647 h 1795"/>
                  <a:gd name="T2" fmla="*/ 2147483647 w 3148"/>
                  <a:gd name="T3" fmla="*/ 2147483647 h 1795"/>
                  <a:gd name="T4" fmla="*/ 2147483647 w 3148"/>
                  <a:gd name="T5" fmla="*/ 2147483647 h 1795"/>
                  <a:gd name="T6" fmla="*/ 2147483647 w 3148"/>
                  <a:gd name="T7" fmla="*/ 2147483647 h 1795"/>
                  <a:gd name="T8" fmla="*/ 2147483647 w 3148"/>
                  <a:gd name="T9" fmla="*/ 2147483647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" name="Freeform 22"/>
              <p:cNvSpPr>
                <a:spLocks/>
              </p:cNvSpPr>
              <p:nvPr/>
            </p:nvSpPr>
            <p:spPr bwMode="auto">
              <a:xfrm flipV="1">
                <a:off x="2262461" y="2899069"/>
                <a:ext cx="1243176" cy="758637"/>
              </a:xfrm>
              <a:custGeom>
                <a:avLst/>
                <a:gdLst>
                  <a:gd name="T0" fmla="*/ 0 w 3148"/>
                  <a:gd name="T1" fmla="*/ 2147483647 h 1795"/>
                  <a:gd name="T2" fmla="*/ 2147483647 w 3148"/>
                  <a:gd name="T3" fmla="*/ 2147483647 h 1795"/>
                  <a:gd name="T4" fmla="*/ 2147483647 w 3148"/>
                  <a:gd name="T5" fmla="*/ 2147483647 h 1795"/>
                  <a:gd name="T6" fmla="*/ 2147483647 w 3148"/>
                  <a:gd name="T7" fmla="*/ 2147483647 h 1795"/>
                  <a:gd name="T8" fmla="*/ 2147483647 w 3148"/>
                  <a:gd name="T9" fmla="*/ 2147483647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066" name="AutoShape 21"/>
              <p:cNvCxnSpPr>
                <a:cxnSpLocks noChangeShapeType="1"/>
              </p:cNvCxnSpPr>
              <p:nvPr/>
            </p:nvCxnSpPr>
            <p:spPr bwMode="auto">
              <a:xfrm>
                <a:off x="3271986" y="2746707"/>
                <a:ext cx="635" cy="62214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067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2263096" y="2567046"/>
                <a:ext cx="2068574" cy="177756"/>
              </a:xfrm>
              <a:prstGeom prst="curvedConnector3">
                <a:avLst>
                  <a:gd name="adj1" fmla="val 5075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068" name="Oval 19"/>
              <p:cNvSpPr>
                <a:spLocks noChangeArrowheads="1"/>
              </p:cNvSpPr>
              <p:nvPr/>
            </p:nvSpPr>
            <p:spPr bwMode="auto">
              <a:xfrm>
                <a:off x="6077704" y="2471185"/>
                <a:ext cx="353651" cy="48057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∑</a:t>
                </a:r>
              </a:p>
            </p:txBody>
          </p:sp>
          <p:cxnSp>
            <p:nvCxnSpPr>
              <p:cNvPr id="2069" name="AutoShape 18"/>
              <p:cNvCxnSpPr>
                <a:cxnSpLocks noChangeShapeType="1"/>
              </p:cNvCxnSpPr>
              <p:nvPr/>
            </p:nvCxnSpPr>
            <p:spPr bwMode="auto">
              <a:xfrm>
                <a:off x="5156433" y="2560063"/>
                <a:ext cx="916192" cy="106654"/>
              </a:xfrm>
              <a:prstGeom prst="curvedConnector3">
                <a:avLst>
                  <a:gd name="adj1" fmla="val 50472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70" name="AutoShape 17"/>
              <p:cNvSpPr>
                <a:spLocks noChangeArrowheads="1"/>
              </p:cNvSpPr>
              <p:nvPr/>
            </p:nvSpPr>
            <p:spPr bwMode="auto">
              <a:xfrm>
                <a:off x="6525324" y="2619463"/>
                <a:ext cx="300922" cy="243594"/>
              </a:xfrm>
              <a:prstGeom prst="rightArrow">
                <a:avLst>
                  <a:gd name="adj1" fmla="val 50000"/>
                  <a:gd name="adj2" fmla="val 36483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" name="AutoShape 15"/>
              <p:cNvSpPr>
                <a:spLocks noChangeArrowheads="1"/>
              </p:cNvSpPr>
              <p:nvPr/>
            </p:nvSpPr>
            <p:spPr bwMode="auto">
              <a:xfrm>
                <a:off x="3207224" y="1559551"/>
                <a:ext cx="822858" cy="261272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72" name="AutoShape 14"/>
              <p:cNvSpPr>
                <a:spLocks noChangeArrowheads="1"/>
              </p:cNvSpPr>
              <p:nvPr/>
            </p:nvSpPr>
            <p:spPr bwMode="auto">
              <a:xfrm>
                <a:off x="4332305" y="2440713"/>
                <a:ext cx="822858" cy="261272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73" name="AutoShape 13"/>
              <p:cNvSpPr>
                <a:spLocks noChangeArrowheads="1"/>
              </p:cNvSpPr>
              <p:nvPr/>
            </p:nvSpPr>
            <p:spPr bwMode="auto">
              <a:xfrm>
                <a:off x="3512622" y="3512962"/>
                <a:ext cx="822858" cy="261272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74" name="Text Box 12"/>
              <p:cNvSpPr txBox="1">
                <a:spLocks noChangeArrowheads="1"/>
              </p:cNvSpPr>
              <p:nvPr/>
            </p:nvSpPr>
            <p:spPr bwMode="auto">
              <a:xfrm>
                <a:off x="6792628" y="2495915"/>
                <a:ext cx="1109566" cy="470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>
                    <a:latin typeface="Arial" pitchFamily="34" charset="0"/>
                    <a:ea typeface="MS Mincho" pitchFamily="49" charset="-128"/>
                  </a:rPr>
                  <a:t>Ensemble</a:t>
                </a:r>
              </a:p>
              <a:p>
                <a:pPr algn="ctr"/>
                <a:r>
                  <a:rPr lang="en-US">
                    <a:latin typeface="Arial" pitchFamily="34" charset="0"/>
                    <a:ea typeface="MS Mincho" pitchFamily="49" charset="-128"/>
                  </a:rPr>
                  <a:t>Decision</a:t>
                </a:r>
                <a:endParaRPr lang="en-US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75" name="Freeform 11"/>
              <p:cNvSpPr>
                <a:spLocks/>
              </p:cNvSpPr>
              <p:nvPr/>
            </p:nvSpPr>
            <p:spPr bwMode="auto">
              <a:xfrm>
                <a:off x="4343099" y="2831141"/>
                <a:ext cx="1728891" cy="797362"/>
              </a:xfrm>
              <a:custGeom>
                <a:avLst/>
                <a:gdLst>
                  <a:gd name="T0" fmla="*/ 0 w 3148"/>
                  <a:gd name="T1" fmla="*/ 2147483647 h 1795"/>
                  <a:gd name="T2" fmla="*/ 2147483647 w 3148"/>
                  <a:gd name="T3" fmla="*/ 2147483647 h 1795"/>
                  <a:gd name="T4" fmla="*/ 2147483647 w 3148"/>
                  <a:gd name="T5" fmla="*/ 2147483647 h 1795"/>
                  <a:gd name="T6" fmla="*/ 2147483647 w 3148"/>
                  <a:gd name="T7" fmla="*/ 2147483647 h 1795"/>
                  <a:gd name="T8" fmla="*/ 2147483647 w 3148"/>
                  <a:gd name="T9" fmla="*/ 2147483647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" name="Freeform 10"/>
              <p:cNvSpPr>
                <a:spLocks/>
              </p:cNvSpPr>
              <p:nvPr/>
            </p:nvSpPr>
            <p:spPr bwMode="auto">
              <a:xfrm rot="1746969" flipV="1">
                <a:off x="3912622" y="2023621"/>
                <a:ext cx="2263495" cy="260285"/>
              </a:xfrm>
              <a:custGeom>
                <a:avLst/>
                <a:gdLst>
                  <a:gd name="T0" fmla="*/ 0 w 1902"/>
                  <a:gd name="T1" fmla="*/ 2147483647 h 904"/>
                  <a:gd name="T2" fmla="*/ 2147483647 w 1902"/>
                  <a:gd name="T3" fmla="*/ 2147483647 h 904"/>
                  <a:gd name="T4" fmla="*/ 2147483647 w 1902"/>
                  <a:gd name="T5" fmla="*/ 2124345974 h 904"/>
                  <a:gd name="T6" fmla="*/ 2147483647 w 1902"/>
                  <a:gd name="T7" fmla="*/ 2147483647 h 904"/>
                  <a:gd name="T8" fmla="*/ 2147483647 w 1902"/>
                  <a:gd name="T9" fmla="*/ 2147483647 h 9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2"/>
                  <a:gd name="T16" fmla="*/ 0 h 904"/>
                  <a:gd name="T17" fmla="*/ 1902 w 1902"/>
                  <a:gd name="T18" fmla="*/ 904 h 9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2" h="904">
                    <a:moveTo>
                      <a:pt x="0" y="216"/>
                    </a:moveTo>
                    <a:cubicBezTo>
                      <a:pt x="120" y="240"/>
                      <a:pt x="240" y="265"/>
                      <a:pt x="415" y="244"/>
                    </a:cubicBezTo>
                    <a:cubicBezTo>
                      <a:pt x="590" y="223"/>
                      <a:pt x="881" y="0"/>
                      <a:pt x="1052" y="89"/>
                    </a:cubicBezTo>
                    <a:cubicBezTo>
                      <a:pt x="1223" y="178"/>
                      <a:pt x="1298" y="650"/>
                      <a:pt x="1440" y="777"/>
                    </a:cubicBezTo>
                    <a:cubicBezTo>
                      <a:pt x="1582" y="904"/>
                      <a:pt x="1742" y="877"/>
                      <a:pt x="1902" y="85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" name="Text Box 9"/>
              <p:cNvSpPr txBox="1">
                <a:spLocks noChangeArrowheads="1"/>
              </p:cNvSpPr>
              <p:nvPr/>
            </p:nvSpPr>
            <p:spPr bwMode="auto">
              <a:xfrm>
                <a:off x="2480392" y="3827746"/>
                <a:ext cx="3013337" cy="445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0" dirty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Maintain interaction among component NNs</a:t>
                </a:r>
              </a:p>
            </p:txBody>
          </p:sp>
          <p:sp>
            <p:nvSpPr>
              <p:cNvPr id="2078" name="Text Box 8"/>
              <p:cNvSpPr txBox="1">
                <a:spLocks noChangeArrowheads="1"/>
              </p:cNvSpPr>
              <p:nvPr/>
            </p:nvSpPr>
            <p:spPr bwMode="auto">
              <a:xfrm>
                <a:off x="5960244" y="3061589"/>
                <a:ext cx="799431" cy="367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0">
                    <a:latin typeface="Arial" pitchFamily="34" charset="0"/>
                    <a:ea typeface="MS Mincho" pitchFamily="49" charset="-128"/>
                  </a:rPr>
                  <a:t>Simple average </a:t>
                </a:r>
              </a:p>
            </p:txBody>
          </p:sp>
          <p:cxnSp>
            <p:nvCxnSpPr>
              <p:cNvPr id="2079" name="AutoShape 6"/>
              <p:cNvCxnSpPr>
                <a:cxnSpLocks noChangeShapeType="1"/>
              </p:cNvCxnSpPr>
              <p:nvPr/>
            </p:nvCxnSpPr>
            <p:spPr bwMode="auto">
              <a:xfrm>
                <a:off x="4833258" y="2255339"/>
                <a:ext cx="635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4" name="Rectangle 33"/>
            <p:cNvSpPr/>
            <p:nvPr/>
          </p:nvSpPr>
          <p:spPr bwMode="auto">
            <a:xfrm>
              <a:off x="1143000" y="1600200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7238" y="5043490"/>
            <a:ext cx="7799387" cy="703787"/>
            <a:chOff x="-561505" y="5170109"/>
            <a:chExt cx="10011592" cy="1008841"/>
          </a:xfrm>
        </p:grpSpPr>
        <p:graphicFrame>
          <p:nvGraphicFramePr>
            <p:cNvPr id="205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676655"/>
                </p:ext>
              </p:extLst>
            </p:nvPr>
          </p:nvGraphicFramePr>
          <p:xfrm>
            <a:off x="-561505" y="5170109"/>
            <a:ext cx="10011592" cy="85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5" imgW="4609800" imgH="482400" progId="Equation.3">
                    <p:embed/>
                  </p:oleObj>
                </mc:Choice>
                <mc:Fallback>
                  <p:oleObj name="Equation" r:id="rId5" imgW="4609800" imgH="4824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61505" y="5170109"/>
                          <a:ext cx="10011592" cy="8510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" name="TextBox 12"/>
            <p:cNvSpPr txBox="1">
              <a:spLocks noChangeArrowheads="1"/>
            </p:cNvSpPr>
            <p:nvPr/>
          </p:nvSpPr>
          <p:spPr bwMode="auto">
            <a:xfrm>
              <a:off x="2453372" y="5867398"/>
              <a:ext cx="2001816" cy="299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</a:rPr>
                <a:t>Normal BP portion</a:t>
              </a:r>
            </a:p>
          </p:txBody>
        </p:sp>
        <p:sp>
          <p:nvSpPr>
            <p:cNvPr id="2060" name="TextBox 13"/>
            <p:cNvSpPr txBox="1">
              <a:spLocks noChangeArrowheads="1"/>
            </p:cNvSpPr>
            <p:nvPr/>
          </p:nvSpPr>
          <p:spPr bwMode="auto">
            <a:xfrm>
              <a:off x="5701061" y="5879067"/>
              <a:ext cx="2666999" cy="299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solidFill>
                    <a:srgbClr val="0000FF"/>
                  </a:solidFill>
                  <a:latin typeface="Arial" pitchFamily="34" charset="0"/>
                </a:rPr>
                <a:t>Correlation penalty term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57238" y="739589"/>
            <a:ext cx="8461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b="0" dirty="0">
                <a:latin typeface="Arial" panose="020B0604020202020204" pitchFamily="34" charset="0"/>
              </a:rPr>
              <a:t>Y. Liu and X. Yao, </a:t>
            </a:r>
            <a:r>
              <a:rPr lang="en-US" sz="1500" b="0" dirty="0">
                <a:solidFill>
                  <a:srgbClr val="002060"/>
                </a:solidFill>
                <a:latin typeface="Arial" panose="020B0604020202020204" pitchFamily="34" charset="0"/>
              </a:rPr>
              <a:t>“Ensemble learning via negative correlation,”</a:t>
            </a:r>
            <a:r>
              <a:rPr lang="en-US" sz="1500" b="0" dirty="0">
                <a:latin typeface="Arial" panose="020B0604020202020204" pitchFamily="34" charset="0"/>
              </a:rPr>
              <a:t> </a:t>
            </a:r>
            <a:r>
              <a:rPr lang="en-US" sz="1500" b="0" i="1" dirty="0">
                <a:latin typeface="Arial" panose="020B0604020202020204" pitchFamily="34" charset="0"/>
              </a:rPr>
              <a:t>Neural Networks</a:t>
            </a:r>
            <a:r>
              <a:rPr lang="en-US" sz="1500" b="0" dirty="0">
                <a:latin typeface="Arial" panose="020B0604020202020204" pitchFamily="34" charset="0"/>
              </a:rPr>
              <a:t>, vol. 12 pp. 1399–1404, 1999.</a:t>
            </a:r>
          </a:p>
          <a:p>
            <a:pPr algn="just"/>
            <a:r>
              <a:rPr lang="en-US" sz="1500" b="0" dirty="0">
                <a:latin typeface="Arial" panose="020B0604020202020204" pitchFamily="34" charset="0"/>
              </a:rPr>
              <a:t>Y. Liu and X. Yao, </a:t>
            </a:r>
            <a:r>
              <a:rPr lang="en-US" sz="1500" b="0" dirty="0">
                <a:solidFill>
                  <a:srgbClr val="002060"/>
                </a:solidFill>
                <a:latin typeface="Arial" panose="020B0604020202020204" pitchFamily="34" charset="0"/>
              </a:rPr>
              <a:t>“Simultaneous training of negatively correlated neural networks in an ensemble,”</a:t>
            </a:r>
            <a:r>
              <a:rPr lang="en-US" sz="1500" b="0" dirty="0">
                <a:latin typeface="Arial" panose="020B0604020202020204" pitchFamily="34" charset="0"/>
              </a:rPr>
              <a:t> </a:t>
            </a:r>
            <a:r>
              <a:rPr lang="en-US" sz="1500" b="0" i="1" dirty="0">
                <a:latin typeface="Arial" panose="020B0604020202020204" pitchFamily="34" charset="0"/>
              </a:rPr>
              <a:t>IEEE Trans. Systems, Man, and Cybernetics — Part B</a:t>
            </a:r>
            <a:r>
              <a:rPr lang="en-US" sz="1500" b="0" dirty="0">
                <a:latin typeface="Arial" panose="020B0604020202020204" pitchFamily="34" charset="0"/>
              </a:rPr>
              <a:t>, vol.  29, pp. 716–725, 1999.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Negative Correlation Learning(NCL)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780" b="41628"/>
          <a:stretch/>
        </p:blipFill>
        <p:spPr>
          <a:xfrm>
            <a:off x="914399" y="1143000"/>
            <a:ext cx="7923309" cy="3886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966836"/>
              </p:ext>
            </p:extLst>
          </p:nvPr>
        </p:nvGraphicFramePr>
        <p:xfrm>
          <a:off x="585788" y="4960938"/>
          <a:ext cx="42116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031840" imgH="393480" progId="Equation.3">
                  <p:embed/>
                </p:oleObj>
              </mc:Choice>
              <mc:Fallback>
                <p:oleObj name="Equation" r:id="rId4" imgW="20318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960938"/>
                        <a:ext cx="4211637" cy="81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59164"/>
              </p:ext>
            </p:extLst>
          </p:nvPr>
        </p:nvGraphicFramePr>
        <p:xfrm>
          <a:off x="572341" y="5892147"/>
          <a:ext cx="40671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400120" imgH="368280" progId="Equation.3">
                  <p:embed/>
                </p:oleObj>
              </mc:Choice>
              <mc:Fallback>
                <p:oleObj name="Equation" r:id="rId6" imgW="240012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41" y="5892147"/>
                        <a:ext cx="4067175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95682"/>
              </p:ext>
            </p:extLst>
          </p:nvPr>
        </p:nvGraphicFramePr>
        <p:xfrm>
          <a:off x="6096000" y="5688947"/>
          <a:ext cx="25082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180800" imgH="431640" progId="Equation.3">
                  <p:embed/>
                </p:oleObj>
              </mc:Choice>
              <mc:Fallback>
                <p:oleObj name="Equation" r:id="rId8" imgW="11808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88947"/>
                        <a:ext cx="2508250" cy="89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00600" y="5181878"/>
            <a:ext cx="18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------- Eq. 2.3</a:t>
            </a:r>
          </a:p>
        </p:txBody>
      </p:sp>
    </p:spTree>
    <p:extLst>
      <p:ext uri="{BB962C8B-B14F-4D97-AF65-F5344CB8AC3E}">
        <p14:creationId xmlns:p14="http://schemas.microsoft.com/office/powerpoint/2010/main" val="72576375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928688" y="1933929"/>
            <a:ext cx="7853362" cy="3617913"/>
            <a:chOff x="928048" y="1662752"/>
            <a:chExt cx="7854115" cy="3708261"/>
          </a:xfrm>
        </p:grpSpPr>
        <p:grpSp>
          <p:nvGrpSpPr>
            <p:cNvPr id="20490" name="Group 129"/>
            <p:cNvGrpSpPr>
              <a:grpSpLocks/>
            </p:cNvGrpSpPr>
            <p:nvPr/>
          </p:nvGrpSpPr>
          <p:grpSpPr bwMode="auto">
            <a:xfrm>
              <a:off x="934155" y="1857130"/>
              <a:ext cx="7848008" cy="3513883"/>
              <a:chOff x="609600" y="1841364"/>
              <a:chExt cx="7848008" cy="3513883"/>
            </a:xfrm>
          </p:grpSpPr>
          <p:grpSp>
            <p:nvGrpSpPr>
              <p:cNvPr id="20492" name="Group 3"/>
              <p:cNvGrpSpPr>
                <a:grpSpLocks noChangeAspect="1"/>
              </p:cNvGrpSpPr>
              <p:nvPr/>
            </p:nvGrpSpPr>
            <p:grpSpPr bwMode="auto">
              <a:xfrm>
                <a:off x="609600" y="1841364"/>
                <a:ext cx="7848008" cy="3352507"/>
                <a:chOff x="944" y="2254"/>
                <a:chExt cx="12803" cy="5279"/>
              </a:xfrm>
            </p:grpSpPr>
            <p:sp>
              <p:nvSpPr>
                <p:cNvPr id="20507" name="Freeform 36"/>
                <p:cNvSpPr>
                  <a:spLocks/>
                </p:cNvSpPr>
                <p:nvPr/>
              </p:nvSpPr>
              <p:spPr bwMode="auto">
                <a:xfrm>
                  <a:off x="2140" y="2513"/>
                  <a:ext cx="3135" cy="720"/>
                </a:xfrm>
                <a:custGeom>
                  <a:avLst/>
                  <a:gdLst>
                    <a:gd name="T0" fmla="*/ 0 w 3148"/>
                    <a:gd name="T1" fmla="*/ 116 h 1795"/>
                    <a:gd name="T2" fmla="*/ 1054 w 3148"/>
                    <a:gd name="T3" fmla="*/ 65 h 1795"/>
                    <a:gd name="T4" fmla="*/ 2202 w 3148"/>
                    <a:gd name="T5" fmla="*/ 76 h 1795"/>
                    <a:gd name="T6" fmla="*/ 2426 w 3148"/>
                    <a:gd name="T7" fmla="*/ 12 h 1795"/>
                    <a:gd name="T8" fmla="*/ 3109 w 3148"/>
                    <a:gd name="T9" fmla="*/ 2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20508" name="Freeform 35"/>
                <p:cNvSpPr>
                  <a:spLocks/>
                </p:cNvSpPr>
                <p:nvPr/>
              </p:nvSpPr>
              <p:spPr bwMode="auto">
                <a:xfrm flipV="1">
                  <a:off x="2167" y="3276"/>
                  <a:ext cx="2879" cy="72"/>
                </a:xfrm>
                <a:custGeom>
                  <a:avLst/>
                  <a:gdLst>
                    <a:gd name="T0" fmla="*/ 0 w 3148"/>
                    <a:gd name="T1" fmla="*/ 0 h 1795"/>
                    <a:gd name="T2" fmla="*/ 816 w 3148"/>
                    <a:gd name="T3" fmla="*/ 0 h 1795"/>
                    <a:gd name="T4" fmla="*/ 1706 w 3148"/>
                    <a:gd name="T5" fmla="*/ 0 h 1795"/>
                    <a:gd name="T6" fmla="*/ 1878 w 3148"/>
                    <a:gd name="T7" fmla="*/ 0 h 1795"/>
                    <a:gd name="T8" fmla="*/ 2408 w 3148"/>
                    <a:gd name="T9" fmla="*/ 0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20509" name="Freeform 34"/>
                <p:cNvSpPr>
                  <a:spLocks/>
                </p:cNvSpPr>
                <p:nvPr/>
              </p:nvSpPr>
              <p:spPr bwMode="auto">
                <a:xfrm flipV="1">
                  <a:off x="2187" y="3334"/>
                  <a:ext cx="2362" cy="2640"/>
                </a:xfrm>
                <a:custGeom>
                  <a:avLst/>
                  <a:gdLst>
                    <a:gd name="T0" fmla="*/ 0 w 3148"/>
                    <a:gd name="T1" fmla="*/ 5711 h 1795"/>
                    <a:gd name="T2" fmla="*/ 450 w 3148"/>
                    <a:gd name="T3" fmla="*/ 3202 h 1795"/>
                    <a:gd name="T4" fmla="*/ 942 w 3148"/>
                    <a:gd name="T5" fmla="*/ 3730 h 1795"/>
                    <a:gd name="T6" fmla="*/ 1038 w 3148"/>
                    <a:gd name="T7" fmla="*/ 602 h 1795"/>
                    <a:gd name="T8" fmla="*/ 1330 w 3148"/>
                    <a:gd name="T9" fmla="*/ 116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cxnSp>
              <p:nvCxnSpPr>
                <p:cNvPr id="20510" name="AutoShape 33"/>
                <p:cNvCxnSpPr>
                  <a:cxnSpLocks noChangeShapeType="1"/>
                </p:cNvCxnSpPr>
                <p:nvPr/>
              </p:nvCxnSpPr>
              <p:spPr bwMode="auto">
                <a:xfrm>
                  <a:off x="4834" y="4443"/>
                  <a:ext cx="1" cy="75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0511" name="AutoShape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049" y="4014"/>
                  <a:ext cx="26" cy="125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0512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219" y="2521"/>
                  <a:ext cx="1228" cy="2"/>
                </a:xfrm>
                <a:prstGeom prst="curvedConnector3">
                  <a:avLst>
                    <a:gd name="adj1" fmla="val 4991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0513" name="AutoShape 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92" y="3638"/>
                  <a:ext cx="659" cy="176"/>
                </a:xfrm>
                <a:prstGeom prst="curvedConnector3">
                  <a:avLst>
                    <a:gd name="adj1" fmla="val 4991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0514" name="AutoShape 28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15" y="5733"/>
                  <a:ext cx="1119" cy="639"/>
                </a:xfrm>
                <a:prstGeom prst="curvedConnector3">
                  <a:avLst>
                    <a:gd name="adj1" fmla="val 4990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0515" name="Oval 27"/>
                <p:cNvSpPr>
                  <a:spLocks noChangeArrowheads="1"/>
                </p:cNvSpPr>
                <p:nvPr/>
              </p:nvSpPr>
              <p:spPr bwMode="auto">
                <a:xfrm>
                  <a:off x="10663" y="5182"/>
                  <a:ext cx="557" cy="757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2000" b="0">
                      <a:latin typeface="Arial" pitchFamily="34" charset="0"/>
                      <a:ea typeface="MS Mincho" pitchFamily="49" charset="-128"/>
                    </a:rPr>
                    <a:t>∑</a:t>
                  </a:r>
                </a:p>
              </p:txBody>
            </p:sp>
            <p:cxnSp>
              <p:nvCxnSpPr>
                <p:cNvPr id="20516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7798" y="3637"/>
                  <a:ext cx="978" cy="656"/>
                </a:xfrm>
                <a:prstGeom prst="curvedConnector3">
                  <a:avLst>
                    <a:gd name="adj1" fmla="val 43199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0517" name="AutoShape 25"/>
                <p:cNvSpPr>
                  <a:spLocks noChangeArrowheads="1"/>
                </p:cNvSpPr>
                <p:nvPr/>
              </p:nvSpPr>
              <p:spPr bwMode="auto">
                <a:xfrm>
                  <a:off x="11341" y="5340"/>
                  <a:ext cx="467" cy="407"/>
                </a:xfrm>
                <a:prstGeom prst="rightArrow">
                  <a:avLst>
                    <a:gd name="adj1" fmla="val 50000"/>
                    <a:gd name="adj2" fmla="val 36478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20518" name="AutoShape 23"/>
                <p:cNvSpPr>
                  <a:spLocks noChangeArrowheads="1"/>
                </p:cNvSpPr>
                <p:nvPr/>
              </p:nvSpPr>
              <p:spPr bwMode="auto">
                <a:xfrm>
                  <a:off x="6447" y="2254"/>
                  <a:ext cx="1296" cy="485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 dirty="0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 dirty="0">
                      <a:latin typeface="Arial" pitchFamily="34" charset="0"/>
                      <a:ea typeface="MS Mincho" pitchFamily="49" charset="-128"/>
                    </a:rPr>
                    <a:t>1</a:t>
                  </a:r>
                  <a:endParaRPr lang="en-US" sz="2000" b="0" dirty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0519" name="AutoShape 19"/>
                <p:cNvSpPr>
                  <a:spLocks noChangeArrowheads="1"/>
                </p:cNvSpPr>
                <p:nvPr/>
              </p:nvSpPr>
              <p:spPr bwMode="auto">
                <a:xfrm>
                  <a:off x="6477" y="3406"/>
                  <a:ext cx="1296" cy="485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2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0520" name="AutoShape 18"/>
                <p:cNvSpPr>
                  <a:spLocks noChangeArrowheads="1"/>
                </p:cNvSpPr>
                <p:nvPr/>
              </p:nvSpPr>
              <p:spPr bwMode="auto">
                <a:xfrm>
                  <a:off x="6435" y="5488"/>
                  <a:ext cx="1296" cy="485"/>
                </a:xfrm>
                <a:prstGeom prst="flowChartPredefinedProcess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sz="2000" b="0" i="1">
                      <a:latin typeface="Arial" pitchFamily="34" charset="0"/>
                      <a:ea typeface="MS Mincho" pitchFamily="49" charset="-128"/>
                    </a:rPr>
                    <a:t>NN</a:t>
                  </a:r>
                  <a:r>
                    <a:rPr lang="en-US" sz="2000" b="0" i="1" baseline="30000">
                      <a:latin typeface="Arial" pitchFamily="34" charset="0"/>
                      <a:ea typeface="MS Mincho" pitchFamily="49" charset="-128"/>
                    </a:rPr>
                    <a:t>M</a:t>
                  </a:r>
                  <a:endParaRPr lang="en-US" sz="2000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05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1974" y="5133"/>
                  <a:ext cx="1773" cy="8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>
                      <a:latin typeface="Arial" pitchFamily="34" charset="0"/>
                      <a:ea typeface="MS Mincho" pitchFamily="49" charset="-128"/>
                    </a:rPr>
                    <a:t>Ensemble Decision</a:t>
                  </a:r>
                  <a:endParaRPr lang="en-US" b="0">
                    <a:latin typeface="Arial" pitchFamily="34" charset="0"/>
                    <a:ea typeface="MS Mincho" pitchFamily="49" charset="-128"/>
                  </a:endParaRPr>
                </a:p>
              </p:txBody>
            </p:sp>
            <p:sp>
              <p:nvSpPr>
                <p:cNvPr id="20522" name="Freeform 16"/>
                <p:cNvSpPr>
                  <a:spLocks/>
                </p:cNvSpPr>
                <p:nvPr/>
              </p:nvSpPr>
              <p:spPr bwMode="auto">
                <a:xfrm>
                  <a:off x="7756" y="4533"/>
                  <a:ext cx="1040" cy="1193"/>
                </a:xfrm>
                <a:custGeom>
                  <a:avLst/>
                  <a:gdLst>
                    <a:gd name="T0" fmla="*/ 0 w 3148"/>
                    <a:gd name="T1" fmla="*/ 527 h 1795"/>
                    <a:gd name="T2" fmla="*/ 38 w 3148"/>
                    <a:gd name="T3" fmla="*/ 296 h 1795"/>
                    <a:gd name="T4" fmla="*/ 80 w 3148"/>
                    <a:gd name="T5" fmla="*/ 344 h 1795"/>
                    <a:gd name="T6" fmla="*/ 89 w 3148"/>
                    <a:gd name="T7" fmla="*/ 56 h 1795"/>
                    <a:gd name="T8" fmla="*/ 114 w 3148"/>
                    <a:gd name="T9" fmla="*/ 11 h 1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8"/>
                    <a:gd name="T16" fmla="*/ 0 h 1795"/>
                    <a:gd name="T17" fmla="*/ 3148 w 3148"/>
                    <a:gd name="T18" fmla="*/ 1795 h 1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8" h="1795">
                      <a:moveTo>
                        <a:pt x="0" y="1795"/>
                      </a:moveTo>
                      <a:cubicBezTo>
                        <a:pt x="347" y="1452"/>
                        <a:pt x="695" y="1110"/>
                        <a:pt x="1066" y="1006"/>
                      </a:cubicBezTo>
                      <a:cubicBezTo>
                        <a:pt x="1437" y="902"/>
                        <a:pt x="1997" y="1308"/>
                        <a:pt x="2229" y="1172"/>
                      </a:cubicBezTo>
                      <a:cubicBezTo>
                        <a:pt x="2461" y="1036"/>
                        <a:pt x="2303" y="378"/>
                        <a:pt x="2456" y="189"/>
                      </a:cubicBezTo>
                      <a:cubicBezTo>
                        <a:pt x="2609" y="0"/>
                        <a:pt x="2878" y="18"/>
                        <a:pt x="3148" y="37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20523" name="Freeform 15"/>
                <p:cNvSpPr>
                  <a:spLocks/>
                </p:cNvSpPr>
                <p:nvPr/>
              </p:nvSpPr>
              <p:spPr bwMode="auto">
                <a:xfrm rot="1746969">
                  <a:off x="7588" y="3087"/>
                  <a:ext cx="2783" cy="206"/>
                </a:xfrm>
                <a:custGeom>
                  <a:avLst/>
                  <a:gdLst>
                    <a:gd name="T0" fmla="*/ 0 w 1902"/>
                    <a:gd name="T1" fmla="*/ 3 h 904"/>
                    <a:gd name="T2" fmla="*/ 1299 w 1902"/>
                    <a:gd name="T3" fmla="*/ 3 h 904"/>
                    <a:gd name="T4" fmla="*/ 3295 w 1902"/>
                    <a:gd name="T5" fmla="*/ 1 h 904"/>
                    <a:gd name="T6" fmla="*/ 4511 w 1902"/>
                    <a:gd name="T7" fmla="*/ 9 h 904"/>
                    <a:gd name="T8" fmla="*/ 5958 w 1902"/>
                    <a:gd name="T9" fmla="*/ 10 h 9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2"/>
                    <a:gd name="T16" fmla="*/ 0 h 904"/>
                    <a:gd name="T17" fmla="*/ 1902 w 1902"/>
                    <a:gd name="T18" fmla="*/ 904 h 9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2" h="904">
                      <a:moveTo>
                        <a:pt x="0" y="216"/>
                      </a:moveTo>
                      <a:cubicBezTo>
                        <a:pt x="120" y="240"/>
                        <a:pt x="240" y="265"/>
                        <a:pt x="415" y="244"/>
                      </a:cubicBezTo>
                      <a:cubicBezTo>
                        <a:pt x="590" y="223"/>
                        <a:pt x="881" y="0"/>
                        <a:pt x="1052" y="89"/>
                      </a:cubicBezTo>
                      <a:cubicBezTo>
                        <a:pt x="1223" y="178"/>
                        <a:pt x="1298" y="650"/>
                        <a:pt x="1440" y="777"/>
                      </a:cubicBezTo>
                      <a:cubicBezTo>
                        <a:pt x="1582" y="904"/>
                        <a:pt x="1742" y="877"/>
                        <a:pt x="1902" y="85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205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073" y="6038"/>
                  <a:ext cx="1805" cy="7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b="0">
                      <a:latin typeface="Arial" pitchFamily="34" charset="0"/>
                      <a:ea typeface="MS Mincho" pitchFamily="49" charset="-128"/>
                    </a:rPr>
                    <a:t>Simple average</a:t>
                  </a:r>
                </a:p>
              </p:txBody>
            </p:sp>
            <p:sp>
              <p:nvSpPr>
                <p:cNvPr id="10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944" y="5253"/>
                  <a:ext cx="976" cy="2280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vert270" lIns="45720" tIns="0" rIns="0" bIns="0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FF0000"/>
                      </a:solidFill>
                      <a:latin typeface="Arial" pitchFamily="34" charset="0"/>
                      <a:ea typeface="MS Mincho" pitchFamily="49" charset="-128"/>
                    </a:rPr>
                    <a:t>Diversity Set Generator</a:t>
                  </a:r>
                  <a:endParaRPr lang="en-US" b="0" dirty="0">
                    <a:latin typeface="Arial" pitchFamily="34" charset="0"/>
                  </a:endParaRPr>
                </a:p>
              </p:txBody>
            </p:sp>
          </p:grpSp>
          <p:sp>
            <p:nvSpPr>
              <p:cNvPr id="20493" name="Text Box 12"/>
              <p:cNvSpPr txBox="1">
                <a:spLocks noChangeArrowheads="1"/>
              </p:cNvSpPr>
              <p:nvPr/>
            </p:nvSpPr>
            <p:spPr bwMode="auto">
              <a:xfrm>
                <a:off x="6248400" y="2710245"/>
                <a:ext cx="1066203" cy="5539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NNs for Ensemble</a:t>
                </a:r>
              </a:p>
            </p:txBody>
          </p:sp>
          <p:sp>
            <p:nvSpPr>
              <p:cNvPr id="20494" name="AutoShape 3"/>
              <p:cNvSpPr>
                <a:spLocks noChangeArrowheads="1"/>
              </p:cNvSpPr>
              <p:nvPr/>
            </p:nvSpPr>
            <p:spPr bwMode="auto">
              <a:xfrm>
                <a:off x="5309286" y="2932671"/>
                <a:ext cx="366585" cy="545757"/>
              </a:xfrm>
              <a:prstGeom prst="flowChartCollate">
                <a:avLst/>
              </a:prstGeom>
              <a:solidFill>
                <a:srgbClr val="FF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Text Box 2"/>
              <p:cNvSpPr txBox="1">
                <a:spLocks noChangeArrowheads="1"/>
              </p:cNvSpPr>
              <p:nvPr/>
            </p:nvSpPr>
            <p:spPr bwMode="auto">
              <a:xfrm>
                <a:off x="5181600" y="3560802"/>
                <a:ext cx="685800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0">
                    <a:latin typeface="Arial" pitchFamily="34" charset="0"/>
                    <a:ea typeface="MS Mincho" pitchFamily="49" charset="-128"/>
                  </a:rPr>
                  <a:t>NN Check</a:t>
                </a:r>
              </a:p>
            </p:txBody>
          </p:sp>
          <p:cxnSp>
            <p:nvCxnSpPr>
              <p:cNvPr id="20496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5537885" y="3047999"/>
                <a:ext cx="710515" cy="152399"/>
              </a:xfrm>
              <a:prstGeom prst="curvedConnector3">
                <a:avLst>
                  <a:gd name="adj1" fmla="val 49917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0497" name="AutoShape 6"/>
              <p:cNvSpPr>
                <a:spLocks noChangeArrowheads="1"/>
              </p:cNvSpPr>
              <p:nvPr/>
            </p:nvSpPr>
            <p:spPr bwMode="auto">
              <a:xfrm>
                <a:off x="6629388" y="3361270"/>
                <a:ext cx="228612" cy="257201"/>
              </a:xfrm>
              <a:prstGeom prst="downArrow">
                <a:avLst>
                  <a:gd name="adj1" fmla="val 50000"/>
                  <a:gd name="adj2" fmla="val 39148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/>
              <a:p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498" name="AutoShape 21"/>
              <p:cNvSpPr>
                <a:spLocks noChangeArrowheads="1"/>
              </p:cNvSpPr>
              <p:nvPr/>
            </p:nvSpPr>
            <p:spPr bwMode="auto">
              <a:xfrm>
                <a:off x="2819400" y="4408749"/>
                <a:ext cx="437445" cy="391851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D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499" name="AutoShape 21"/>
              <p:cNvSpPr>
                <a:spLocks noChangeArrowheads="1"/>
              </p:cNvSpPr>
              <p:nvPr/>
            </p:nvSpPr>
            <p:spPr bwMode="auto">
              <a:xfrm>
                <a:off x="2819400" y="3861486"/>
                <a:ext cx="437445" cy="544251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500" name="AutoShape 21"/>
              <p:cNvSpPr>
                <a:spLocks noChangeArrowheads="1"/>
              </p:cNvSpPr>
              <p:nvPr/>
            </p:nvSpPr>
            <p:spPr bwMode="auto">
              <a:xfrm>
                <a:off x="3124200" y="2757063"/>
                <a:ext cx="437445" cy="391851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D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 baseline="3000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501" name="AutoShape 21"/>
              <p:cNvSpPr>
                <a:spLocks noChangeArrowheads="1"/>
              </p:cNvSpPr>
              <p:nvPr/>
            </p:nvSpPr>
            <p:spPr bwMode="auto">
              <a:xfrm>
                <a:off x="3124200" y="2209800"/>
                <a:ext cx="437445" cy="544251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 baseline="3000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0502" name="Right Bracket 124"/>
              <p:cNvSpPr>
                <a:spLocks/>
              </p:cNvSpPr>
              <p:nvPr/>
            </p:nvSpPr>
            <p:spPr bwMode="auto">
              <a:xfrm>
                <a:off x="3573780" y="2603157"/>
                <a:ext cx="45719" cy="391299"/>
              </a:xfrm>
              <a:prstGeom prst="rightBracket">
                <a:avLst>
                  <a:gd name="adj" fmla="val 8321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20503" name="Right Bracket 125"/>
              <p:cNvSpPr>
                <a:spLocks/>
              </p:cNvSpPr>
              <p:nvPr/>
            </p:nvSpPr>
            <p:spPr bwMode="auto">
              <a:xfrm>
                <a:off x="3268981" y="4242486"/>
                <a:ext cx="45719" cy="391299"/>
              </a:xfrm>
              <a:prstGeom prst="rightBracket">
                <a:avLst>
                  <a:gd name="adj" fmla="val 8321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20504" name="Freeform 36"/>
              <p:cNvSpPr>
                <a:spLocks/>
              </p:cNvSpPr>
              <p:nvPr/>
            </p:nvSpPr>
            <p:spPr bwMode="auto">
              <a:xfrm>
                <a:off x="1219200" y="2971799"/>
                <a:ext cx="1905000" cy="1447801"/>
              </a:xfrm>
              <a:custGeom>
                <a:avLst/>
                <a:gdLst>
                  <a:gd name="T0" fmla="*/ 0 w 3148"/>
                  <a:gd name="T1" fmla="*/ 2147483647 h 1795"/>
                  <a:gd name="T2" fmla="*/ 2147483647 w 3148"/>
                  <a:gd name="T3" fmla="*/ 2147483647 h 1795"/>
                  <a:gd name="T4" fmla="*/ 2147483647 w 3148"/>
                  <a:gd name="T5" fmla="*/ 2147483647 h 1795"/>
                  <a:gd name="T6" fmla="*/ 2147483647 w 3148"/>
                  <a:gd name="T7" fmla="*/ 2147483647 h 1795"/>
                  <a:gd name="T8" fmla="*/ 2147483647 w 3148"/>
                  <a:gd name="T9" fmla="*/ 2147483647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505" name="Freeform 35"/>
              <p:cNvSpPr>
                <a:spLocks/>
              </p:cNvSpPr>
              <p:nvPr/>
            </p:nvSpPr>
            <p:spPr bwMode="auto">
              <a:xfrm flipV="1">
                <a:off x="1219200" y="4495800"/>
                <a:ext cx="1600200" cy="152399"/>
              </a:xfrm>
              <a:custGeom>
                <a:avLst/>
                <a:gdLst>
                  <a:gd name="T0" fmla="*/ 0 w 3148"/>
                  <a:gd name="T1" fmla="*/ 1098543653 h 1795"/>
                  <a:gd name="T2" fmla="*/ 2147483647 w 3148"/>
                  <a:gd name="T3" fmla="*/ 615671586 h 1795"/>
                  <a:gd name="T4" fmla="*/ 2147483647 w 3148"/>
                  <a:gd name="T5" fmla="*/ 717266080 h 1795"/>
                  <a:gd name="T6" fmla="*/ 2147483647 w 3148"/>
                  <a:gd name="T7" fmla="*/ 115665079 h 1795"/>
                  <a:gd name="T8" fmla="*/ 2147483647 w 3148"/>
                  <a:gd name="T9" fmla="*/ 22641402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506" name="Text Box 19"/>
              <p:cNvSpPr txBox="1">
                <a:spLocks noChangeArrowheads="1"/>
              </p:cNvSpPr>
              <p:nvPr/>
            </p:nvSpPr>
            <p:spPr bwMode="auto">
              <a:xfrm>
                <a:off x="1927647" y="4812957"/>
                <a:ext cx="2133599" cy="542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0" dirty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Training set with  artificial diversity set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 bwMode="auto">
            <a:xfrm>
              <a:off x="928048" y="1662752"/>
              <a:ext cx="734704" cy="1905000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</a:t>
              </a:r>
            </a:p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0483" name="Rectangle 40"/>
          <p:cNvSpPr>
            <a:spLocks noGrp="1" noChangeArrowheads="1"/>
          </p:cNvSpPr>
          <p:nvPr>
            <p:ph type="title"/>
          </p:nvPr>
        </p:nvSpPr>
        <p:spPr>
          <a:xfrm>
            <a:off x="949131" y="207980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7. DECORATE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(Melville &amp; Mooney, 2005)</a:t>
            </a:r>
            <a:endParaRPr lang="en-US" altLang="ja-JP" sz="28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914400" y="771864"/>
            <a:ext cx="84582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D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iverse</a:t>
            </a:r>
            <a:r>
              <a:rPr lang="en-US" altLang="ja-JP" sz="17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nsemble </a:t>
            </a:r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reation by </a:t>
            </a:r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O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ppositional </a:t>
            </a:r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elabeling of </a:t>
            </a:r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A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rtificial </a:t>
            </a:r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raining </a:t>
            </a:r>
            <a:r>
              <a:rPr lang="en-US" altLang="ja-JP" sz="1700" b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ja-JP" sz="1700" b="0" dirty="0">
                <a:latin typeface="Arial" pitchFamily="34" charset="0"/>
                <a:ea typeface="ＭＳ Ｐゴシック" pitchFamily="34" charset="-128"/>
                <a:sym typeface="Symbol" pitchFamily="18" charset="2"/>
              </a:rPr>
              <a:t>xamples </a:t>
            </a:r>
            <a:endParaRPr lang="en-US" sz="1700" dirty="0">
              <a:ea typeface="ＭＳ Ｐゴシック" pitchFamily="34" charset="-128"/>
            </a:endParaRPr>
          </a:p>
        </p:txBody>
      </p:sp>
      <p:sp>
        <p:nvSpPr>
          <p:cNvPr id="133" name="Rectangle 38"/>
          <p:cNvSpPr txBox="1">
            <a:spLocks noChangeArrowheads="1"/>
          </p:cNvSpPr>
          <p:nvPr/>
        </p:nvSpPr>
        <p:spPr bwMode="auto">
          <a:xfrm>
            <a:off x="152400" y="562625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v"/>
              <a:defRPr/>
            </a:pPr>
            <a:r>
              <a:rPr lang="en-US" altLang="ja-JP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Trains predefined large number of NNs</a:t>
            </a:r>
            <a:r>
              <a:rPr lang="en-US" altLang="ja-JP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to select NNs for final NNE</a:t>
            </a:r>
          </a:p>
        </p:txBody>
      </p:sp>
      <p:sp>
        <p:nvSpPr>
          <p:cNvPr id="20488" name="Slide Number Placeholder 4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51039-1208-4E33-9DEA-14C498350C13}" type="slidenum">
              <a:rPr lang="ja-JP" altLang="en-US" smtClean="0"/>
              <a:pPr/>
              <a:t>24</a:t>
            </a:fld>
            <a:endParaRPr lang="en-US" altLang="ja-JP"/>
          </a:p>
        </p:txBody>
      </p:sp>
      <p:sp>
        <p:nvSpPr>
          <p:cNvPr id="46" name="Rectangle 45"/>
          <p:cNvSpPr/>
          <p:nvPr/>
        </p:nvSpPr>
        <p:spPr>
          <a:xfrm>
            <a:off x="152400" y="6019800"/>
            <a:ext cx="8991600" cy="833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5425" indent="-225425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v"/>
              <a:defRPr/>
            </a:pPr>
            <a:r>
              <a:rPr lang="en-US" altLang="ja-JP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A parameter </a:t>
            </a:r>
            <a:r>
              <a:rPr lang="en-US" altLang="ja-JP" b="0" i="1" kern="0" dirty="0" err="1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R</a:t>
            </a:r>
            <a:r>
              <a:rPr lang="en-US" altLang="ja-JP" b="0" i="1" kern="0" baseline="-25000" dirty="0" err="1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size</a:t>
            </a:r>
            <a:r>
              <a:rPr lang="en-US" altLang="ja-JP" b="0" i="1" kern="0" baseline="-2500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 </a:t>
            </a:r>
            <a:r>
              <a:rPr lang="en-US" altLang="ja-JP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maintains size of diversity set.</a:t>
            </a:r>
            <a:endParaRPr lang="en-US" altLang="ja-JP" b="0" i="1" kern="0" baseline="-25000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 marL="225425" indent="-225425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v"/>
              <a:defRPr/>
            </a:pPr>
            <a:r>
              <a:rPr lang="en-US" altLang="ja-JP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Training of </a:t>
            </a:r>
            <a:r>
              <a:rPr lang="en-US" altLang="ja-JP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large number of NNs </a:t>
            </a:r>
            <a:r>
              <a:rPr lang="en-US" altLang="ja-JP" b="0" kern="0" dirty="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and</a:t>
            </a:r>
            <a:r>
              <a:rPr lang="en-US" altLang="ja-JP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 altLang="ja-JP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additional </a:t>
            </a:r>
            <a:r>
              <a:rPr lang="en-US" altLang="ja-JP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diversity set increase training time.</a:t>
            </a:r>
            <a:r>
              <a:rPr lang="en-US" altLang="ja-JP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75664" y="1237153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latin typeface="Arial" panose="020B0604020202020204" pitchFamily="34" charset="0"/>
              </a:rPr>
              <a:t>P. Melville and R. J. Mooney, </a:t>
            </a:r>
            <a:r>
              <a:rPr lang="en-US" b="0" dirty="0">
                <a:solidFill>
                  <a:srgbClr val="002060"/>
                </a:solidFill>
                <a:latin typeface="Arial" panose="020B0604020202020204" pitchFamily="34" charset="0"/>
              </a:rPr>
              <a:t>“Creating diversity in ensembles using artificial data,”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i="1" dirty="0">
                <a:latin typeface="Arial" panose="020B0604020202020204" pitchFamily="34" charset="0"/>
              </a:rPr>
              <a:t>Information Fusion, vol.</a:t>
            </a:r>
            <a:r>
              <a:rPr lang="en-US" b="0" dirty="0">
                <a:latin typeface="Arial" panose="020B0604020202020204" pitchFamily="34" charset="0"/>
              </a:rPr>
              <a:t> 6, pp. 99–111, 2005.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DECORATE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15" b="37561"/>
          <a:stretch/>
        </p:blipFill>
        <p:spPr>
          <a:xfrm>
            <a:off x="989706" y="1097244"/>
            <a:ext cx="7544694" cy="57792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13240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5900737" y="2392363"/>
            <a:ext cx="2251075" cy="2438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400"/>
          </a:p>
        </p:txBody>
      </p:sp>
      <p:sp>
        <p:nvSpPr>
          <p:cNvPr id="2051" name="Rectangle 40"/>
          <p:cNvSpPr>
            <a:spLocks noGrp="1" noChangeArrowheads="1"/>
          </p:cNvSpPr>
          <p:nvPr>
            <p:ph type="title"/>
          </p:nvPr>
        </p:nvSpPr>
        <p:spPr>
          <a:xfrm>
            <a:off x="847725" y="457200"/>
            <a:ext cx="8143875" cy="762000"/>
          </a:xfrm>
        </p:spPr>
        <p:txBody>
          <a:bodyPr/>
          <a:lstStyle/>
          <a:p>
            <a:pPr eaLnBrk="1" hangingPunct="1"/>
            <a:r>
              <a:rPr lang="en-US" altLang="ja-JP" sz="24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8. Ensemble through Input Values Alteration (EIVA) </a:t>
            </a:r>
            <a:br>
              <a:rPr lang="en-US" altLang="ja-JP" sz="24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ja-JP" sz="24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			           </a:t>
            </a:r>
            <a:r>
              <a:rPr lang="en-US" altLang="ja-JP" sz="16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(M.A.H. </a:t>
            </a:r>
            <a:r>
              <a:rPr lang="en-US" altLang="ja-JP" sz="16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Akhand</a:t>
            </a:r>
            <a:r>
              <a:rPr lang="en-US" altLang="ja-JP" sz="16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&amp; K. </a:t>
            </a:r>
            <a:r>
              <a:rPr lang="en-US" altLang="ja-JP" sz="16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Murase</a:t>
            </a:r>
            <a:r>
              <a:rPr lang="en-US" altLang="ja-JP" sz="16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2012)</a:t>
            </a:r>
            <a:endParaRPr lang="en-US" altLang="ja-JP" sz="24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6" name="Slide Number Placeholder 3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BD3EF-6218-4DFD-A376-4DC2026C0147}" type="slidenum">
              <a:rPr lang="ja-JP" altLang="en-US" smtClean="0"/>
              <a:pPr/>
              <a:t>26</a:t>
            </a:fld>
            <a:endParaRPr lang="en-US" altLang="ja-JP"/>
          </a:p>
        </p:txBody>
      </p:sp>
      <p:grpSp>
        <p:nvGrpSpPr>
          <p:cNvPr id="35" name="Group 40"/>
          <p:cNvGrpSpPr>
            <a:grpSpLocks/>
          </p:cNvGrpSpPr>
          <p:nvPr/>
        </p:nvGrpSpPr>
        <p:grpSpPr bwMode="auto">
          <a:xfrm>
            <a:off x="703262" y="2163763"/>
            <a:ext cx="7754938" cy="3306762"/>
            <a:chOff x="933736" y="1570211"/>
            <a:chExt cx="7755097" cy="3306589"/>
          </a:xfrm>
        </p:grpSpPr>
        <p:grpSp>
          <p:nvGrpSpPr>
            <p:cNvPr id="36" name="Group 45"/>
            <p:cNvGrpSpPr>
              <a:grpSpLocks noChangeAspect="1"/>
            </p:cNvGrpSpPr>
            <p:nvPr/>
          </p:nvGrpSpPr>
          <p:grpSpPr bwMode="auto">
            <a:xfrm>
              <a:off x="1445941" y="1570210"/>
              <a:ext cx="7242890" cy="3306586"/>
              <a:chOff x="2376" y="2094"/>
              <a:chExt cx="8919" cy="4072"/>
            </a:xfrm>
          </p:grpSpPr>
          <p:sp>
            <p:nvSpPr>
              <p:cNvPr id="38" name="Freeform 71"/>
              <p:cNvSpPr>
                <a:spLocks/>
              </p:cNvSpPr>
              <p:nvPr/>
            </p:nvSpPr>
            <p:spPr bwMode="auto">
              <a:xfrm>
                <a:off x="3445" y="2495"/>
                <a:ext cx="1289" cy="1501"/>
              </a:xfrm>
              <a:custGeom>
                <a:avLst/>
                <a:gdLst>
                  <a:gd name="T0" fmla="*/ 0 w 3148"/>
                  <a:gd name="T1" fmla="*/ 1049 h 1795"/>
                  <a:gd name="T2" fmla="*/ 73 w 3148"/>
                  <a:gd name="T3" fmla="*/ 588 h 1795"/>
                  <a:gd name="T4" fmla="*/ 153 w 3148"/>
                  <a:gd name="T5" fmla="*/ 685 h 1795"/>
                  <a:gd name="T6" fmla="*/ 169 w 3148"/>
                  <a:gd name="T7" fmla="*/ 110 h 1795"/>
                  <a:gd name="T8" fmla="*/ 216 w 3148"/>
                  <a:gd name="T9" fmla="*/ 22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70"/>
              <p:cNvSpPr>
                <a:spLocks/>
              </p:cNvSpPr>
              <p:nvPr/>
            </p:nvSpPr>
            <p:spPr bwMode="auto">
              <a:xfrm>
                <a:off x="3443" y="3309"/>
                <a:ext cx="1979" cy="854"/>
              </a:xfrm>
              <a:custGeom>
                <a:avLst/>
                <a:gdLst>
                  <a:gd name="T0" fmla="*/ 0 w 3148"/>
                  <a:gd name="T1" fmla="*/ 193 h 1795"/>
                  <a:gd name="T2" fmla="*/ 265 w 3148"/>
                  <a:gd name="T3" fmla="*/ 108 h 1795"/>
                  <a:gd name="T4" fmla="*/ 554 w 3148"/>
                  <a:gd name="T5" fmla="*/ 126 h 1795"/>
                  <a:gd name="T6" fmla="*/ 610 w 3148"/>
                  <a:gd name="T7" fmla="*/ 20 h 1795"/>
                  <a:gd name="T8" fmla="*/ 782 w 3148"/>
                  <a:gd name="T9" fmla="*/ 4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9"/>
              <p:cNvSpPr>
                <a:spLocks/>
              </p:cNvSpPr>
              <p:nvPr/>
            </p:nvSpPr>
            <p:spPr bwMode="auto">
              <a:xfrm flipV="1">
                <a:off x="3431" y="4333"/>
                <a:ext cx="1489" cy="985"/>
              </a:xfrm>
              <a:custGeom>
                <a:avLst/>
                <a:gdLst>
                  <a:gd name="T0" fmla="*/ 0 w 3148"/>
                  <a:gd name="T1" fmla="*/ 297 h 1795"/>
                  <a:gd name="T2" fmla="*/ 113 w 3148"/>
                  <a:gd name="T3" fmla="*/ 166 h 1795"/>
                  <a:gd name="T4" fmla="*/ 236 w 3148"/>
                  <a:gd name="T5" fmla="*/ 194 h 1795"/>
                  <a:gd name="T6" fmla="*/ 260 w 3148"/>
                  <a:gd name="T7" fmla="*/ 31 h 1795"/>
                  <a:gd name="T8" fmla="*/ 333 w 3148"/>
                  <a:gd name="T9" fmla="*/ 6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1" name="AutoShape 68"/>
              <p:cNvCxnSpPr>
                <a:cxnSpLocks noChangeShapeType="1"/>
              </p:cNvCxnSpPr>
              <p:nvPr/>
            </p:nvCxnSpPr>
            <p:spPr bwMode="auto">
              <a:xfrm>
                <a:off x="4718" y="3960"/>
                <a:ext cx="1" cy="75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42" name="AutoShape 67"/>
              <p:cNvSpPr>
                <a:spLocks noChangeArrowheads="1"/>
              </p:cNvSpPr>
              <p:nvPr/>
            </p:nvSpPr>
            <p:spPr bwMode="auto">
              <a:xfrm>
                <a:off x="2376" y="3973"/>
                <a:ext cx="495" cy="353"/>
              </a:xfrm>
              <a:prstGeom prst="rightArrow">
                <a:avLst>
                  <a:gd name="adj1" fmla="val 50000"/>
                  <a:gd name="adj2" fmla="val 75755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3" name="AutoShape 66"/>
              <p:cNvCxnSpPr>
                <a:cxnSpLocks noChangeShapeType="1"/>
              </p:cNvCxnSpPr>
              <p:nvPr/>
            </p:nvCxnSpPr>
            <p:spPr bwMode="auto">
              <a:xfrm>
                <a:off x="6982" y="3950"/>
                <a:ext cx="1" cy="122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4" name="AutoShape 65"/>
              <p:cNvCxnSpPr>
                <a:cxnSpLocks noChangeShapeType="1"/>
              </p:cNvCxnSpPr>
              <p:nvPr/>
            </p:nvCxnSpPr>
            <p:spPr bwMode="auto">
              <a:xfrm flipV="1">
                <a:off x="5198" y="2521"/>
                <a:ext cx="1249" cy="2"/>
              </a:xfrm>
              <a:prstGeom prst="curvedConnector3">
                <a:avLst>
                  <a:gd name="adj1" fmla="val 49958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5" name="AutoShape 64"/>
              <p:cNvCxnSpPr>
                <a:cxnSpLocks noChangeShapeType="1"/>
              </p:cNvCxnSpPr>
              <p:nvPr/>
            </p:nvCxnSpPr>
            <p:spPr bwMode="auto">
              <a:xfrm>
                <a:off x="5879" y="3309"/>
                <a:ext cx="598" cy="250"/>
              </a:xfrm>
              <a:prstGeom prst="curvedConnector3">
                <a:avLst>
                  <a:gd name="adj1" fmla="val 49833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AutoShape 63"/>
              <p:cNvCxnSpPr>
                <a:cxnSpLocks noChangeShapeType="1"/>
              </p:cNvCxnSpPr>
              <p:nvPr/>
            </p:nvCxnSpPr>
            <p:spPr bwMode="auto">
              <a:xfrm>
                <a:off x="5398" y="5299"/>
                <a:ext cx="1121" cy="206"/>
              </a:xfrm>
              <a:prstGeom prst="curvedConnector3">
                <a:avLst>
                  <a:gd name="adj1" fmla="val 49954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7" name="Oval 62"/>
              <p:cNvSpPr>
                <a:spLocks noChangeArrowheads="1"/>
              </p:cNvSpPr>
              <p:nvPr/>
            </p:nvSpPr>
            <p:spPr bwMode="auto">
              <a:xfrm>
                <a:off x="8768" y="3478"/>
                <a:ext cx="557" cy="75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∑</a:t>
                </a:r>
              </a:p>
            </p:txBody>
          </p:sp>
          <p:cxnSp>
            <p:nvCxnSpPr>
              <p:cNvPr id="48" name="AutoShape 61"/>
              <p:cNvCxnSpPr>
                <a:cxnSpLocks noChangeShapeType="1"/>
              </p:cNvCxnSpPr>
              <p:nvPr/>
            </p:nvCxnSpPr>
            <p:spPr bwMode="auto">
              <a:xfrm>
                <a:off x="7790" y="3559"/>
                <a:ext cx="966" cy="298"/>
              </a:xfrm>
              <a:prstGeom prst="curvedConnector3">
                <a:avLst>
                  <a:gd name="adj1" fmla="val 50519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" name="AutoShape 60"/>
              <p:cNvSpPr>
                <a:spLocks noChangeArrowheads="1"/>
              </p:cNvSpPr>
              <p:nvPr/>
            </p:nvSpPr>
            <p:spPr bwMode="auto">
              <a:xfrm>
                <a:off x="9372" y="3651"/>
                <a:ext cx="349" cy="380"/>
              </a:xfrm>
              <a:prstGeom prst="rightArrow">
                <a:avLst>
                  <a:gd name="adj1" fmla="val 50000"/>
                  <a:gd name="adj2" fmla="val 36481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59"/>
              <p:cNvSpPr>
                <a:spLocks noChangeArrowheads="1"/>
              </p:cNvSpPr>
              <p:nvPr/>
            </p:nvSpPr>
            <p:spPr bwMode="auto">
              <a:xfrm>
                <a:off x="2811" y="2738"/>
                <a:ext cx="905" cy="2880"/>
              </a:xfrm>
              <a:prstGeom prst="flowChartPreparation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270" lIns="0" tIns="0" rIns="0" bIns="0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Input Feature Values Alteration</a:t>
                </a:r>
                <a:endParaRPr lang="en-US" sz="1600" b="0" dirty="0">
                  <a:latin typeface="Arial" pitchFamily="34" charset="0"/>
                </a:endParaRPr>
              </a:p>
            </p:txBody>
          </p:sp>
          <p:sp>
            <p:nvSpPr>
              <p:cNvPr id="52" name="AutoShape 57"/>
              <p:cNvSpPr>
                <a:spLocks noChangeArrowheads="1"/>
              </p:cNvSpPr>
              <p:nvPr/>
            </p:nvSpPr>
            <p:spPr bwMode="auto">
              <a:xfrm>
                <a:off x="6447" y="2368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53" name="AutoShape 56"/>
              <p:cNvSpPr>
                <a:spLocks noChangeArrowheads="1"/>
              </p:cNvSpPr>
              <p:nvPr/>
            </p:nvSpPr>
            <p:spPr bwMode="auto">
              <a:xfrm>
                <a:off x="4713" y="2094"/>
                <a:ext cx="598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 </a:t>
                </a:r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54" name="AutoShape 55"/>
              <p:cNvSpPr>
                <a:spLocks noChangeArrowheads="1"/>
              </p:cNvSpPr>
              <p:nvPr/>
            </p:nvSpPr>
            <p:spPr bwMode="auto">
              <a:xfrm>
                <a:off x="5394" y="2880"/>
                <a:ext cx="574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 </a:t>
                </a:r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55" name="AutoShape 54"/>
              <p:cNvSpPr>
                <a:spLocks noChangeArrowheads="1"/>
              </p:cNvSpPr>
              <p:nvPr/>
            </p:nvSpPr>
            <p:spPr bwMode="auto">
              <a:xfrm>
                <a:off x="4913" y="4870"/>
                <a:ext cx="586" cy="857"/>
              </a:xfrm>
              <a:prstGeom prst="flowChartInternalStorag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T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56" name="AutoShape 53"/>
              <p:cNvSpPr>
                <a:spLocks noChangeArrowheads="1"/>
              </p:cNvSpPr>
              <p:nvPr/>
            </p:nvSpPr>
            <p:spPr bwMode="auto">
              <a:xfrm>
                <a:off x="6477" y="3406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57" name="AutoShape 52"/>
              <p:cNvSpPr>
                <a:spLocks noChangeArrowheads="1"/>
              </p:cNvSpPr>
              <p:nvPr/>
            </p:nvSpPr>
            <p:spPr bwMode="auto">
              <a:xfrm>
                <a:off x="6519" y="5352"/>
                <a:ext cx="1296" cy="379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9681" y="3435"/>
                <a:ext cx="1614" cy="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>
                    <a:latin typeface="Arial" pitchFamily="34" charset="0"/>
                    <a:ea typeface="MS Mincho" pitchFamily="49" charset="-128"/>
                  </a:rPr>
                  <a:t>Ensemble Decision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826" y="4093"/>
                <a:ext cx="997" cy="1405"/>
              </a:xfrm>
              <a:custGeom>
                <a:avLst/>
                <a:gdLst>
                  <a:gd name="T0" fmla="*/ 0 w 3148"/>
                  <a:gd name="T1" fmla="*/ 861 h 1795"/>
                  <a:gd name="T2" fmla="*/ 34 w 3148"/>
                  <a:gd name="T3" fmla="*/ 482 h 1795"/>
                  <a:gd name="T4" fmla="*/ 71 w 3148"/>
                  <a:gd name="T5" fmla="*/ 562 h 1795"/>
                  <a:gd name="T6" fmla="*/ 78 w 3148"/>
                  <a:gd name="T7" fmla="*/ 91 h 1795"/>
                  <a:gd name="T8" fmla="*/ 100 w 3148"/>
                  <a:gd name="T9" fmla="*/ 18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 rot="1746969">
                <a:off x="7591" y="2751"/>
                <a:ext cx="1450" cy="575"/>
              </a:xfrm>
              <a:custGeom>
                <a:avLst/>
                <a:gdLst>
                  <a:gd name="T0" fmla="*/ 0 w 1902"/>
                  <a:gd name="T1" fmla="*/ 55 h 904"/>
                  <a:gd name="T2" fmla="*/ 184 w 1902"/>
                  <a:gd name="T3" fmla="*/ 63 h 904"/>
                  <a:gd name="T4" fmla="*/ 466 w 1902"/>
                  <a:gd name="T5" fmla="*/ 23 h 904"/>
                  <a:gd name="T6" fmla="*/ 638 w 1902"/>
                  <a:gd name="T7" fmla="*/ 200 h 904"/>
                  <a:gd name="T8" fmla="*/ 842 w 1902"/>
                  <a:gd name="T9" fmla="*/ 219 h 9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2"/>
                  <a:gd name="T16" fmla="*/ 0 h 904"/>
                  <a:gd name="T17" fmla="*/ 1902 w 1902"/>
                  <a:gd name="T18" fmla="*/ 904 h 9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2" h="904">
                    <a:moveTo>
                      <a:pt x="0" y="216"/>
                    </a:moveTo>
                    <a:cubicBezTo>
                      <a:pt x="120" y="240"/>
                      <a:pt x="240" y="265"/>
                      <a:pt x="415" y="244"/>
                    </a:cubicBezTo>
                    <a:cubicBezTo>
                      <a:pt x="590" y="223"/>
                      <a:pt x="881" y="0"/>
                      <a:pt x="1052" y="89"/>
                    </a:cubicBezTo>
                    <a:cubicBezTo>
                      <a:pt x="1223" y="178"/>
                      <a:pt x="1298" y="650"/>
                      <a:pt x="1440" y="777"/>
                    </a:cubicBezTo>
                    <a:cubicBezTo>
                      <a:pt x="1582" y="904"/>
                      <a:pt x="1742" y="877"/>
                      <a:pt x="1902" y="85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48"/>
              <p:cNvSpPr txBox="1">
                <a:spLocks noChangeArrowheads="1"/>
              </p:cNvSpPr>
              <p:nvPr/>
            </p:nvSpPr>
            <p:spPr bwMode="auto">
              <a:xfrm>
                <a:off x="3898" y="5672"/>
                <a:ext cx="2400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0" dirty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Training sets with different patterns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8546" y="4389"/>
                <a:ext cx="1294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 dirty="0">
                    <a:latin typeface="Arial" pitchFamily="34" charset="0"/>
                    <a:ea typeface="MS Mincho" pitchFamily="49" charset="-128"/>
                  </a:rPr>
                  <a:t>Simple average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 bwMode="auto">
            <a:xfrm>
              <a:off x="933736" y="1807192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4" name="Rectangle 38"/>
          <p:cNvSpPr txBox="1">
            <a:spLocks noChangeArrowheads="1"/>
          </p:cNvSpPr>
          <p:nvPr/>
        </p:nvSpPr>
        <p:spPr bwMode="auto">
          <a:xfrm>
            <a:off x="228600" y="5867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7913" indent="-2347913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ja-JP" sz="2000" b="0" kern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Feature Values Alteration: </a:t>
            </a:r>
            <a:r>
              <a:rPr lang="en-US" altLang="ja-JP" sz="2000" b="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Randomly selects a pattern and alter some of its feature values with the value of another one.</a:t>
            </a:r>
            <a:endParaRPr lang="en-US" altLang="ja-JP" b="0" kern="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4405312" y="2133600"/>
            <a:ext cx="1336675" cy="3211513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40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2770187" y="2139950"/>
            <a:ext cx="1371600" cy="3205163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685800" y="1229380"/>
            <a:ext cx="8610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50" b="0" dirty="0">
                <a:latin typeface="Arial" pitchFamily="34" charset="0"/>
              </a:rPr>
              <a:t>M. A. H. </a:t>
            </a:r>
            <a:r>
              <a:rPr lang="en-US" sz="1550" b="0" dirty="0" err="1">
                <a:latin typeface="Arial" pitchFamily="34" charset="0"/>
              </a:rPr>
              <a:t>Akhand</a:t>
            </a:r>
            <a:r>
              <a:rPr lang="en-US" sz="1550" b="0" dirty="0">
                <a:latin typeface="Arial" pitchFamily="34" charset="0"/>
              </a:rPr>
              <a:t>, and K. </a:t>
            </a:r>
            <a:r>
              <a:rPr lang="en-US" sz="1550" b="0" dirty="0" err="1">
                <a:latin typeface="Arial" pitchFamily="34" charset="0"/>
              </a:rPr>
              <a:t>Murase</a:t>
            </a:r>
            <a:r>
              <a:rPr lang="en-US" sz="1550" b="0" dirty="0">
                <a:latin typeface="Arial" pitchFamily="34" charset="0"/>
              </a:rPr>
              <a:t> , </a:t>
            </a:r>
            <a:r>
              <a:rPr lang="en-US" sz="1550" b="0" dirty="0">
                <a:solidFill>
                  <a:srgbClr val="0000FF"/>
                </a:solidFill>
                <a:latin typeface="Arial" pitchFamily="34" charset="0"/>
              </a:rPr>
              <a:t>“Ensembles of Neural Networks based on the Alteration of Input Feature Values ”</a:t>
            </a:r>
            <a:r>
              <a:rPr lang="en-US" sz="1550" b="0" dirty="0">
                <a:latin typeface="Arial" pitchFamily="34" charset="0"/>
              </a:rPr>
              <a:t> </a:t>
            </a:r>
            <a:r>
              <a:rPr lang="en-US" sz="1550" b="0" i="1" dirty="0">
                <a:latin typeface="Arial" pitchFamily="34" charset="0"/>
              </a:rPr>
              <a:t>International Journal of Neural Systems</a:t>
            </a:r>
            <a:r>
              <a:rPr lang="en-US" sz="1550" b="0" dirty="0">
                <a:latin typeface="Arial" pitchFamily="34" charset="0"/>
              </a:rPr>
              <a:t>, vol. 22, no.1, pp. 77-87, 2012.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4" grpId="0" build="allAtOnce"/>
      <p:bldP spid="65" grpId="0" animBg="1"/>
      <p:bldP spid="65" grpId="1" animBg="1"/>
      <p:bldP spid="67" grpId="0" animBg="1"/>
      <p:bldP spid="6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0" y="5029200"/>
            <a:ext cx="9144000" cy="1524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endParaRPr lang="en-US" altLang="ja-JP" sz="900" b="0" i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To evaluate performance of data sampling based NNE methods, </a:t>
            </a:r>
            <a:r>
              <a:rPr lang="en-US" altLang="ja-JP" sz="2000" b="0" i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sNNE</a:t>
            </a: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considered </a:t>
            </a:r>
            <a:r>
              <a:rPr lang="en-US" altLang="ja-JP" sz="2000" b="0" i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</a:t>
            </a:r>
            <a:r>
              <a:rPr lang="en-US" altLang="ja-JP" sz="2000" b="0" i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 line</a:t>
            </a: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ja-JP" sz="2000" b="0" i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Less diversity </a:t>
            </a: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due to same data for all NNs; therefore, performance is </a:t>
            </a:r>
            <a:r>
              <a:rPr lang="en-US" altLang="ja-JP" sz="2000" b="0" i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worse</a:t>
            </a:r>
            <a:r>
              <a:rPr lang="en-US" altLang="ja-JP" sz="2000" b="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</p:txBody>
      </p:sp>
      <p:sp>
        <p:nvSpPr>
          <p:cNvPr id="24579" name="Rectangle 40"/>
          <p:cNvSpPr>
            <a:spLocks noGrp="1" noChangeArrowheads="1"/>
          </p:cNvSpPr>
          <p:nvPr>
            <p:ph type="title"/>
          </p:nvPr>
        </p:nvSpPr>
        <p:spPr>
          <a:xfrm>
            <a:off x="1150938" y="609600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9. Simple NNE(</a:t>
            </a:r>
            <a:r>
              <a:rPr lang="en-US" altLang="ja-JP" sz="280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sNNE</a:t>
            </a:r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</p:txBody>
      </p: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10BED-60F4-4DF9-9EC3-F9AC86BA62C9}" type="slidenum">
              <a:rPr lang="ja-JP" altLang="en-US" smtClean="0"/>
              <a:pPr/>
              <a:t>27</a:t>
            </a:fld>
            <a:endParaRPr lang="en-US" altLang="ja-JP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95400" y="1676400"/>
            <a:ext cx="6934200" cy="3048000"/>
            <a:chOff x="1295400" y="1676400"/>
            <a:chExt cx="6934437" cy="3048000"/>
          </a:xfrm>
        </p:grpSpPr>
        <p:grpSp>
          <p:nvGrpSpPr>
            <p:cNvPr id="24583" name="Group 3"/>
            <p:cNvGrpSpPr>
              <a:grpSpLocks noChangeAspect="1"/>
            </p:cNvGrpSpPr>
            <p:nvPr/>
          </p:nvGrpSpPr>
          <p:grpSpPr bwMode="auto">
            <a:xfrm>
              <a:off x="1680923" y="1762797"/>
              <a:ext cx="6548914" cy="2961603"/>
              <a:chOff x="3433" y="2462"/>
              <a:chExt cx="8225" cy="3661"/>
            </a:xfrm>
          </p:grpSpPr>
          <p:sp>
            <p:nvSpPr>
              <p:cNvPr id="24585" name="Freeform 20"/>
              <p:cNvSpPr>
                <a:spLocks/>
              </p:cNvSpPr>
              <p:nvPr/>
            </p:nvSpPr>
            <p:spPr bwMode="auto">
              <a:xfrm>
                <a:off x="3447" y="2610"/>
                <a:ext cx="1866" cy="1335"/>
              </a:xfrm>
              <a:custGeom>
                <a:avLst/>
                <a:gdLst>
                  <a:gd name="T0" fmla="*/ 0 w 3148"/>
                  <a:gd name="T1" fmla="*/ 739 h 1795"/>
                  <a:gd name="T2" fmla="*/ 222 w 3148"/>
                  <a:gd name="T3" fmla="*/ 414 h 1795"/>
                  <a:gd name="T4" fmla="*/ 464 w 3148"/>
                  <a:gd name="T5" fmla="*/ 483 h 1795"/>
                  <a:gd name="T6" fmla="*/ 512 w 3148"/>
                  <a:gd name="T7" fmla="*/ 78 h 1795"/>
                  <a:gd name="T8" fmla="*/ 656 w 3148"/>
                  <a:gd name="T9" fmla="*/ 16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Freeform 19"/>
              <p:cNvSpPr>
                <a:spLocks/>
              </p:cNvSpPr>
              <p:nvPr/>
            </p:nvSpPr>
            <p:spPr bwMode="auto">
              <a:xfrm flipV="1">
                <a:off x="3433" y="4332"/>
                <a:ext cx="1915" cy="985"/>
              </a:xfrm>
              <a:custGeom>
                <a:avLst/>
                <a:gdLst>
                  <a:gd name="T0" fmla="*/ 0 w 3148"/>
                  <a:gd name="T1" fmla="*/ 297 h 1795"/>
                  <a:gd name="T2" fmla="*/ 240 w 3148"/>
                  <a:gd name="T3" fmla="*/ 166 h 1795"/>
                  <a:gd name="T4" fmla="*/ 502 w 3148"/>
                  <a:gd name="T5" fmla="*/ 194 h 1795"/>
                  <a:gd name="T6" fmla="*/ 553 w 3148"/>
                  <a:gd name="T7" fmla="*/ 31 h 1795"/>
                  <a:gd name="T8" fmla="*/ 709 w 3148"/>
                  <a:gd name="T9" fmla="*/ 6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4587" name="AutoShape 18"/>
              <p:cNvCxnSpPr>
                <a:cxnSpLocks noChangeShapeType="1"/>
              </p:cNvCxnSpPr>
              <p:nvPr/>
            </p:nvCxnSpPr>
            <p:spPr bwMode="auto">
              <a:xfrm>
                <a:off x="5065" y="3807"/>
                <a:ext cx="1" cy="9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4588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3453" y="3553"/>
                <a:ext cx="1902" cy="573"/>
              </a:xfrm>
              <a:prstGeom prst="curvedConnector3">
                <a:avLst>
                  <a:gd name="adj1" fmla="val 51185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4589" name="Oval 16"/>
              <p:cNvSpPr>
                <a:spLocks noChangeArrowheads="1"/>
              </p:cNvSpPr>
              <p:nvPr/>
            </p:nvSpPr>
            <p:spPr bwMode="auto">
              <a:xfrm>
                <a:off x="8771" y="3477"/>
                <a:ext cx="557" cy="75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en-US" sz="200" b="0">
                  <a:latin typeface="Arial" pitchFamily="34" charset="0"/>
                  <a:ea typeface="MS Mincho" pitchFamily="49" charset="-128"/>
                </a:endParaRPr>
              </a:p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∑</a:t>
                </a:r>
              </a:p>
            </p:txBody>
          </p:sp>
          <p:cxnSp>
            <p:nvCxnSpPr>
              <p:cNvPr id="24590" name="AutoShape 15"/>
              <p:cNvCxnSpPr>
                <a:cxnSpLocks noChangeShapeType="1"/>
              </p:cNvCxnSpPr>
              <p:nvPr/>
            </p:nvCxnSpPr>
            <p:spPr bwMode="auto">
              <a:xfrm>
                <a:off x="6666" y="3553"/>
                <a:ext cx="2092" cy="303"/>
              </a:xfrm>
              <a:prstGeom prst="curvedConnector3">
                <a:avLst>
                  <a:gd name="adj1" fmla="val 50264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591" name="AutoShape 14"/>
              <p:cNvSpPr>
                <a:spLocks noChangeArrowheads="1"/>
              </p:cNvSpPr>
              <p:nvPr/>
            </p:nvSpPr>
            <p:spPr bwMode="auto">
              <a:xfrm>
                <a:off x="9500" y="3747"/>
                <a:ext cx="340" cy="233"/>
              </a:xfrm>
              <a:prstGeom prst="rightArrow">
                <a:avLst>
                  <a:gd name="adj1" fmla="val 50000"/>
                  <a:gd name="adj2" fmla="val 3648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AutoShape 12"/>
              <p:cNvSpPr>
                <a:spLocks noChangeArrowheads="1"/>
              </p:cNvSpPr>
              <p:nvPr/>
            </p:nvSpPr>
            <p:spPr bwMode="auto">
              <a:xfrm>
                <a:off x="5298" y="2462"/>
                <a:ext cx="1297" cy="380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1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4593" name="AutoShape 11"/>
              <p:cNvSpPr>
                <a:spLocks noChangeArrowheads="1"/>
              </p:cNvSpPr>
              <p:nvPr/>
            </p:nvSpPr>
            <p:spPr bwMode="auto">
              <a:xfrm>
                <a:off x="5356" y="3400"/>
                <a:ext cx="1297" cy="380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2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4594" name="AutoShape 10"/>
              <p:cNvSpPr>
                <a:spLocks noChangeArrowheads="1"/>
              </p:cNvSpPr>
              <p:nvPr/>
            </p:nvSpPr>
            <p:spPr bwMode="auto">
              <a:xfrm>
                <a:off x="5348" y="5131"/>
                <a:ext cx="1297" cy="380"/>
              </a:xfrm>
              <a:prstGeom prst="flowChartPredefined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 b="0" i="1">
                    <a:latin typeface="Arial" pitchFamily="34" charset="0"/>
                    <a:ea typeface="MS Mincho" pitchFamily="49" charset="-128"/>
                  </a:rPr>
                  <a:t>NN</a:t>
                </a:r>
                <a:r>
                  <a:rPr lang="en-US" sz="2000" b="0" i="1" baseline="30000">
                    <a:latin typeface="Arial" pitchFamily="34" charset="0"/>
                    <a:ea typeface="MS Mincho" pitchFamily="49" charset="-128"/>
                  </a:rPr>
                  <a:t>M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4595" name="Text Box 9"/>
              <p:cNvSpPr txBox="1">
                <a:spLocks noChangeArrowheads="1"/>
              </p:cNvSpPr>
              <p:nvPr/>
            </p:nvSpPr>
            <p:spPr bwMode="auto">
              <a:xfrm>
                <a:off x="9967" y="3526"/>
                <a:ext cx="1691" cy="7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2000">
                    <a:latin typeface="Arial" pitchFamily="34" charset="0"/>
                    <a:ea typeface="MS Mincho" pitchFamily="49" charset="-128"/>
                  </a:rPr>
                  <a:t>Ensemble Decision</a:t>
                </a:r>
                <a:endParaRPr lang="en-US" sz="2000" b="0">
                  <a:latin typeface="Arial" pitchFamily="34" charset="0"/>
                  <a:ea typeface="MS Mincho" pitchFamily="49" charset="-128"/>
                </a:endParaRPr>
              </a:p>
            </p:txBody>
          </p:sp>
          <p:sp>
            <p:nvSpPr>
              <p:cNvPr id="24596" name="Freeform 8"/>
              <p:cNvSpPr>
                <a:spLocks/>
              </p:cNvSpPr>
              <p:nvPr/>
            </p:nvSpPr>
            <p:spPr bwMode="auto">
              <a:xfrm rot="-150156">
                <a:off x="6636" y="4092"/>
                <a:ext cx="2179" cy="1143"/>
              </a:xfrm>
              <a:custGeom>
                <a:avLst/>
                <a:gdLst>
                  <a:gd name="T0" fmla="*/ 0 w 3148"/>
                  <a:gd name="T1" fmla="*/ 464 h 1795"/>
                  <a:gd name="T2" fmla="*/ 354 w 3148"/>
                  <a:gd name="T3" fmla="*/ 260 h 1795"/>
                  <a:gd name="T4" fmla="*/ 739 w 3148"/>
                  <a:gd name="T5" fmla="*/ 302 h 1795"/>
                  <a:gd name="T6" fmla="*/ 815 w 3148"/>
                  <a:gd name="T7" fmla="*/ 48 h 1795"/>
                  <a:gd name="T8" fmla="*/ 1044 w 3148"/>
                  <a:gd name="T9" fmla="*/ 10 h 1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8"/>
                  <a:gd name="T16" fmla="*/ 0 h 1795"/>
                  <a:gd name="T17" fmla="*/ 3148 w 3148"/>
                  <a:gd name="T18" fmla="*/ 1795 h 1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8" h="1795">
                    <a:moveTo>
                      <a:pt x="0" y="1795"/>
                    </a:moveTo>
                    <a:cubicBezTo>
                      <a:pt x="347" y="1452"/>
                      <a:pt x="695" y="1110"/>
                      <a:pt x="1066" y="1006"/>
                    </a:cubicBezTo>
                    <a:cubicBezTo>
                      <a:pt x="1437" y="902"/>
                      <a:pt x="1997" y="1308"/>
                      <a:pt x="2229" y="1172"/>
                    </a:cubicBezTo>
                    <a:cubicBezTo>
                      <a:pt x="2461" y="1036"/>
                      <a:pt x="2303" y="378"/>
                      <a:pt x="2456" y="189"/>
                    </a:cubicBezTo>
                    <a:cubicBezTo>
                      <a:pt x="2609" y="0"/>
                      <a:pt x="2878" y="18"/>
                      <a:pt x="3148" y="3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7"/>
              <p:cNvSpPr>
                <a:spLocks/>
              </p:cNvSpPr>
              <p:nvPr/>
            </p:nvSpPr>
            <p:spPr bwMode="auto">
              <a:xfrm rot="1845859" flipV="1">
                <a:off x="6497" y="2976"/>
                <a:ext cx="2377" cy="422"/>
              </a:xfrm>
              <a:custGeom>
                <a:avLst/>
                <a:gdLst>
                  <a:gd name="T0" fmla="*/ 0 w 1902"/>
                  <a:gd name="T1" fmla="*/ 22 h 904"/>
                  <a:gd name="T2" fmla="*/ 811 w 1902"/>
                  <a:gd name="T3" fmla="*/ 25 h 904"/>
                  <a:gd name="T4" fmla="*/ 2053 w 1902"/>
                  <a:gd name="T5" fmla="*/ 9 h 904"/>
                  <a:gd name="T6" fmla="*/ 2812 w 1902"/>
                  <a:gd name="T7" fmla="*/ 79 h 904"/>
                  <a:gd name="T8" fmla="*/ 3713 w 1902"/>
                  <a:gd name="T9" fmla="*/ 86 h 9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2"/>
                  <a:gd name="T16" fmla="*/ 0 h 904"/>
                  <a:gd name="T17" fmla="*/ 1902 w 1902"/>
                  <a:gd name="T18" fmla="*/ 904 h 9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2" h="904">
                    <a:moveTo>
                      <a:pt x="0" y="216"/>
                    </a:moveTo>
                    <a:cubicBezTo>
                      <a:pt x="120" y="240"/>
                      <a:pt x="240" y="265"/>
                      <a:pt x="415" y="244"/>
                    </a:cubicBezTo>
                    <a:cubicBezTo>
                      <a:pt x="590" y="223"/>
                      <a:pt x="881" y="0"/>
                      <a:pt x="1052" y="89"/>
                    </a:cubicBezTo>
                    <a:cubicBezTo>
                      <a:pt x="1223" y="178"/>
                      <a:pt x="1298" y="650"/>
                      <a:pt x="1440" y="777"/>
                    </a:cubicBezTo>
                    <a:cubicBezTo>
                      <a:pt x="1582" y="904"/>
                      <a:pt x="1742" y="877"/>
                      <a:pt x="1902" y="85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Text Box 6"/>
              <p:cNvSpPr txBox="1">
                <a:spLocks noChangeArrowheads="1"/>
              </p:cNvSpPr>
              <p:nvPr/>
            </p:nvSpPr>
            <p:spPr bwMode="auto">
              <a:xfrm>
                <a:off x="4124" y="5497"/>
                <a:ext cx="3806" cy="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Initial weight sets are only </a:t>
                </a:r>
              </a:p>
              <a:p>
                <a:pPr algn="ctr" eaLnBrk="0" hangingPunct="0"/>
                <a:r>
                  <a:rPr lang="en-US" b="0">
                    <a:solidFill>
                      <a:srgbClr val="FF0000"/>
                    </a:solidFill>
                    <a:latin typeface="Arial" pitchFamily="34" charset="0"/>
                    <a:ea typeface="MS Mincho" pitchFamily="49" charset="-128"/>
                  </a:rPr>
                  <a:t>different for NNs</a:t>
                </a:r>
                <a:endParaRPr lang="en-US" b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24599" name="Text Box 5"/>
              <p:cNvSpPr txBox="1">
                <a:spLocks noChangeArrowheads="1"/>
              </p:cNvSpPr>
              <p:nvPr/>
            </p:nvSpPr>
            <p:spPr bwMode="auto">
              <a:xfrm>
                <a:off x="8481" y="4327"/>
                <a:ext cx="1263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2000" b="0">
                    <a:latin typeface="Arial" pitchFamily="34" charset="0"/>
                    <a:ea typeface="MS Mincho" pitchFamily="49" charset="-128"/>
                  </a:rPr>
                  <a:t>Simple average </a:t>
                </a:r>
              </a:p>
            </p:txBody>
          </p:sp>
          <p:cxnSp>
            <p:nvCxnSpPr>
              <p:cNvPr id="24600" name="AutoShape 4"/>
              <p:cNvCxnSpPr>
                <a:cxnSpLocks noChangeShapeType="1"/>
              </p:cNvCxnSpPr>
              <p:nvPr/>
            </p:nvCxnSpPr>
            <p:spPr bwMode="auto">
              <a:xfrm>
                <a:off x="7433" y="3397"/>
                <a:ext cx="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6" name="Rectangle 25"/>
            <p:cNvSpPr/>
            <p:nvPr/>
          </p:nvSpPr>
          <p:spPr bwMode="auto">
            <a:xfrm>
              <a:off x="1295400" y="1676400"/>
              <a:ext cx="457200" cy="2936544"/>
            </a:xfrm>
            <a:prstGeom prst="rect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none"/>
            <a:lstStyle/>
            <a:p>
              <a:pPr algn="ctr">
                <a:defRPr/>
              </a:pPr>
              <a:r>
                <a:rPr lang="en-US" dirty="0">
                  <a:latin typeface="Arial" pitchFamily="34" charset="0"/>
                  <a:ea typeface="MS Mincho" pitchFamily="49" charset="-128"/>
                </a:rPr>
                <a:t>Original Training Data (</a:t>
              </a:r>
              <a:r>
                <a:rPr lang="en-US" i="1" dirty="0">
                  <a:latin typeface="Arial" pitchFamily="34" charset="0"/>
                  <a:ea typeface="MS Mincho" pitchFamily="49" charset="-128"/>
                </a:rPr>
                <a:t>T</a:t>
              </a:r>
              <a:r>
                <a:rPr lang="en-US" dirty="0">
                  <a:latin typeface="Arial" pitchFamily="34" charset="0"/>
                  <a:ea typeface="MS Mincho" pitchFamily="49" charset="-128"/>
                </a:rPr>
                <a:t>)</a:t>
              </a:r>
              <a:endParaRPr lang="en-US" dirty="0">
                <a:latin typeface="Arial" pitchFamily="34" charset="0"/>
              </a:endParaRPr>
            </a:p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9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9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457200" y="1752600"/>
            <a:ext cx="8610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A number of ensemble methods already proposed using various data sampling techniques. </a:t>
            </a:r>
          </a:p>
          <a:p>
            <a:pPr marL="230188" indent="-230188" algn="just" eaLnBrk="0" hangingPunct="0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Proposed methods are investigated on heterogeneous test bed.</a:t>
            </a:r>
            <a:endParaRPr lang="en-US" altLang="ja-JP" sz="2000" b="0">
              <a:solidFill>
                <a:srgbClr val="0000FF"/>
              </a:solidFill>
              <a:latin typeface="Arial" pitchFamily="34" charset="0"/>
              <a:ea typeface="ＭＳ Ｐゴシック" pitchFamily="34" charset="-128"/>
            </a:endParaRPr>
          </a:p>
          <a:p>
            <a:pPr marL="230188" indent="-230188" algn="just" eaLnBrk="0" hangingPunct="0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sz="2000" b="0">
                <a:latin typeface="Arial" pitchFamily="34" charset="0"/>
                <a:ea typeface="ＭＳ Ｐゴシック" pitchFamily="34" charset="-128"/>
              </a:rPr>
              <a:t>Some methods are proposed for decision trees and empirical result for NN is not available.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1046163" y="400050"/>
            <a:ext cx="7793037" cy="808038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Motivation to Comparative Study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C16C4-A398-4F55-AC33-AFE1D548610C}" type="slidenum">
              <a:rPr lang="ja-JP" altLang="en-US" smtClean="0"/>
              <a:pPr/>
              <a:t>28</a:t>
            </a:fld>
            <a:endParaRPr lang="en-US" altLang="ja-JP"/>
          </a:p>
        </p:txBody>
      </p:sp>
      <p:sp>
        <p:nvSpPr>
          <p:cNvPr id="8" name="Rectangle 7"/>
          <p:cNvSpPr/>
          <p:nvPr/>
        </p:nvSpPr>
        <p:spPr>
          <a:xfrm>
            <a:off x="26988" y="4267200"/>
            <a:ext cx="9090025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52388" indent="-4763" algn="just" eaLnBrk="0" hangingPunct="0">
              <a:spcBef>
                <a:spcPts val="1200"/>
              </a:spcBef>
              <a:buClr>
                <a:schemeClr val="tx2"/>
              </a:buClr>
              <a:defRPr/>
            </a:pPr>
            <a:r>
              <a:rPr lang="en-US" altLang="ja-JP" sz="200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Comparative study</a:t>
            </a:r>
            <a:r>
              <a:rPr lang="en-US" altLang="ja-JP" sz="2000" dirty="0">
                <a:latin typeface="Arial" charset="0"/>
                <a:ea typeface="ＭＳ Ｐゴシック" pitchFamily="34" charset="-128"/>
                <a:cs typeface="Arial" charset="0"/>
              </a:rPr>
              <a:t> of the proposed methods on a </a:t>
            </a:r>
            <a:r>
              <a:rPr lang="en-US" altLang="ja-JP" sz="200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common ground </a:t>
            </a:r>
            <a:r>
              <a:rPr lang="en-US" altLang="ja-JP" sz="2000" dirty="0">
                <a:latin typeface="Arial" charset="0"/>
                <a:ea typeface="ＭＳ Ｐゴシック" pitchFamily="34" charset="-128"/>
                <a:cs typeface="Arial" charset="0"/>
              </a:rPr>
              <a:t>is necessary </a:t>
            </a:r>
            <a:r>
              <a:rPr lang="en-US" altLang="ja-JP" sz="200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to evaluate their effectiveness.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5188" y="4964113"/>
            <a:ext cx="75438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52388" indent="-4763" algn="ctr" eaLnBrk="0" hangingPunct="0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ja-JP" b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(Eight</a:t>
            </a:r>
            <a:r>
              <a:rPr lang="en-US" altLang="ja-JP" b="0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 prominent </a:t>
            </a:r>
            <a:r>
              <a:rPr lang="en-US" altLang="ja-JP" b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NNE methods</a:t>
            </a:r>
            <a:r>
              <a:rPr lang="en-US" altLang="ja-JP" b="0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 are considered for </a:t>
            </a:r>
            <a:r>
              <a:rPr lang="en-US" altLang="ja-JP" b="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investigation</a:t>
            </a:r>
            <a:r>
              <a:rPr lang="en-US" altLang="ja-JP" b="0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.)</a:t>
            </a:r>
            <a:endParaRPr lang="en-US" altLang="ja-JP" b="0" dirty="0">
              <a:solidFill>
                <a:srgbClr val="0000FF"/>
              </a:solidFill>
              <a:latin typeface="Arial" charset="0"/>
              <a:ea typeface="ＭＳ Ｐゴシック" pitchFamily="34" charset="-128"/>
              <a:cs typeface="Arial" charset="0"/>
              <a:sym typeface="Monotype Sorts" pitchFamily="2" charset="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allAtOnce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35013" y="641350"/>
            <a:ext cx="8458200" cy="67468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2800" kern="0" dirty="0">
                <a:solidFill>
                  <a:schemeClr val="tx2"/>
                </a:solidFill>
                <a:latin typeface="Arial" pitchFamily="34" charset="0"/>
                <a:ea typeface="+mj-ea"/>
              </a:rPr>
              <a:t>Experimental Studies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62000" y="1657350"/>
            <a:ext cx="8001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Common Settings: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600" b="0" dirty="0">
                <a:latin typeface="Arial" charset="0"/>
                <a:cs typeface="Arial" charset="0"/>
              </a:rPr>
              <a:t>For an NNE 20 NNs are considered.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600" b="0" dirty="0">
                <a:latin typeface="Arial" charset="0"/>
                <a:cs typeface="Arial" charset="0"/>
              </a:rPr>
              <a:t> Each </a:t>
            </a:r>
            <a:r>
              <a:rPr lang="en-US" sz="1600" b="0" dirty="0">
                <a:solidFill>
                  <a:srgbClr val="0000FF"/>
                </a:solidFill>
                <a:latin typeface="Arial" charset="0"/>
                <a:cs typeface="Arial" charset="0"/>
              </a:rPr>
              <a:t>NN</a:t>
            </a:r>
            <a:r>
              <a:rPr lang="en-US" sz="1600" b="0" dirty="0">
                <a:latin typeface="Arial" charset="0"/>
                <a:cs typeface="Arial" charset="0"/>
              </a:rPr>
              <a:t> is </a:t>
            </a:r>
            <a:r>
              <a:rPr lang="en-US" sz="1600" b="0" dirty="0">
                <a:solidFill>
                  <a:srgbClr val="0000FF"/>
                </a:solidFill>
                <a:latin typeface="Arial" charset="0"/>
                <a:cs typeface="Arial" charset="0"/>
              </a:rPr>
              <a:t>trained</a:t>
            </a:r>
            <a:r>
              <a:rPr lang="en-US" sz="1600" b="0" dirty="0">
                <a:latin typeface="Arial" charset="0"/>
                <a:cs typeface="Arial" charset="0"/>
              </a:rPr>
              <a:t> for equal 50 / 75 / 100 </a:t>
            </a:r>
            <a:r>
              <a:rPr lang="en-US" sz="1600" b="0" dirty="0">
                <a:solidFill>
                  <a:srgbClr val="0000FF"/>
                </a:solidFill>
                <a:latin typeface="Arial" charset="0"/>
                <a:cs typeface="Arial" charset="0"/>
              </a:rPr>
              <a:t>iteration</a:t>
            </a:r>
            <a:r>
              <a:rPr lang="en-US" sz="1600" b="0" dirty="0">
                <a:latin typeface="Arial" charset="0"/>
                <a:cs typeface="Arial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600" b="0" dirty="0">
                <a:solidFill>
                  <a:srgbClr val="0000FF"/>
                </a:solidFill>
                <a:latin typeface="Arial" charset="0"/>
                <a:cs typeface="Arial" charset="0"/>
              </a:rPr>
              <a:t>Learning rate </a:t>
            </a:r>
            <a:r>
              <a:rPr lang="en-US" sz="1600" b="0" dirty="0">
                <a:latin typeface="Arial" charset="0"/>
                <a:cs typeface="Arial" charset="0"/>
              </a:rPr>
              <a:t>of back propagation was set </a:t>
            </a:r>
            <a:r>
              <a:rPr lang="en-US" sz="1600" b="0" dirty="0">
                <a:solidFill>
                  <a:srgbClr val="0000FF"/>
                </a:solidFill>
                <a:latin typeface="Arial" charset="0"/>
                <a:cs typeface="Arial" charset="0"/>
              </a:rPr>
              <a:t>0.15</a:t>
            </a:r>
            <a:r>
              <a:rPr lang="en-US" sz="1600" b="0" dirty="0">
                <a:latin typeface="Arial" charset="0"/>
                <a:cs typeface="Arial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600" b="0" dirty="0">
                <a:solidFill>
                  <a:srgbClr val="0000FF"/>
                </a:solidFill>
                <a:latin typeface="Arial" charset="0"/>
                <a:cs typeface="Arial" charset="0"/>
              </a:rPr>
              <a:t>10-fold cross validations </a:t>
            </a:r>
            <a:r>
              <a:rPr lang="en-US" sz="1600" b="0" dirty="0">
                <a:latin typeface="Arial" charset="0"/>
                <a:cs typeface="Arial" charset="0"/>
              </a:rPr>
              <a:t>was followed for result presentation.</a:t>
            </a:r>
          </a:p>
          <a:p>
            <a:pPr marL="4763" lvl="1">
              <a:lnSpc>
                <a:spcPct val="150000"/>
              </a:lnSpc>
              <a:defRPr/>
            </a:pPr>
            <a:endParaRPr lang="en-US" sz="600" b="0" dirty="0">
              <a:latin typeface="Arial" charset="0"/>
              <a:cs typeface="Arial" charset="0"/>
            </a:endParaRPr>
          </a:p>
          <a:p>
            <a:pPr marL="4763" lvl="1">
              <a:lnSpc>
                <a:spcPct val="150000"/>
              </a:lnSpc>
              <a:defRPr/>
            </a:pPr>
            <a:r>
              <a:rPr lang="en-US" sz="1600" dirty="0">
                <a:latin typeface="Arial" charset="0"/>
                <a:cs typeface="Arial" charset="0"/>
              </a:rPr>
              <a:t>Built in Parameter Settings: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600" b="0" dirty="0">
                <a:latin typeface="Arial" charset="0"/>
                <a:cs typeface="Arial" charset="0"/>
              </a:rPr>
              <a:t> For DECORATE </a:t>
            </a:r>
            <a:r>
              <a:rPr lang="en-US" sz="1600" b="0" i="1" dirty="0" err="1">
                <a:latin typeface="Arial" charset="0"/>
                <a:cs typeface="Arial" charset="0"/>
              </a:rPr>
              <a:t>R</a:t>
            </a:r>
            <a:r>
              <a:rPr lang="en-US" sz="1600" b="0" i="1" baseline="-25000" dirty="0" err="1">
                <a:latin typeface="Arial" charset="0"/>
                <a:cs typeface="Arial" charset="0"/>
              </a:rPr>
              <a:t>Size</a:t>
            </a:r>
            <a:r>
              <a:rPr lang="en-US" sz="1600" b="0" dirty="0">
                <a:latin typeface="Arial" charset="0"/>
                <a:cs typeface="Arial" charset="0"/>
              </a:rPr>
              <a:t> value was 0.5, 0.75 or 1.  Maximum trial NNs was 30.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600" b="0" dirty="0">
                <a:latin typeface="Arial" charset="0"/>
                <a:cs typeface="Arial" charset="0"/>
              </a:rPr>
              <a:t> In class label switching </a:t>
            </a:r>
            <a:r>
              <a:rPr lang="en-US" sz="1600" b="0" i="1" dirty="0" err="1">
                <a:latin typeface="Arial" charset="0"/>
                <a:cs typeface="Arial" charset="0"/>
              </a:rPr>
              <a:t>S</a:t>
            </a:r>
            <a:r>
              <a:rPr lang="en-US" sz="1600" b="0" i="1" baseline="-25000" dirty="0" err="1">
                <a:latin typeface="Arial" charset="0"/>
                <a:cs typeface="Arial" charset="0"/>
              </a:rPr>
              <a:t>fraction</a:t>
            </a:r>
            <a:r>
              <a:rPr lang="en-US" sz="1600" b="0" dirty="0">
                <a:latin typeface="Arial" charset="0"/>
                <a:cs typeface="Arial" charset="0"/>
              </a:rPr>
              <a:t> was 0.1, 0.2 or 0.3.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600" b="0" dirty="0">
                <a:latin typeface="Arial" charset="0"/>
                <a:cs typeface="Arial" charset="0"/>
              </a:rPr>
              <a:t> NCL was tested with </a:t>
            </a:r>
            <a:r>
              <a:rPr lang="en-US" sz="1600" b="0" i="1" dirty="0">
                <a:latin typeface="Arial" charset="0"/>
                <a:cs typeface="Arial" charset="0"/>
              </a:rPr>
              <a:t>λ</a:t>
            </a:r>
            <a:r>
              <a:rPr lang="en-US" sz="1600" b="0" dirty="0">
                <a:latin typeface="Arial" charset="0"/>
                <a:cs typeface="Arial" charset="0"/>
              </a:rPr>
              <a:t> value 0.25, 0.5 or 0.75. 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0F7BDA-4171-4D51-93EE-33D6B57F1CBB}" type="slidenum">
              <a:rPr lang="ja-JP" altLang="en-US" smtClean="0"/>
              <a:pPr/>
              <a:t>29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001000" cy="889000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Artificial Neural Network</a:t>
            </a:r>
            <a:endParaRPr lang="en-US" altLang="ja-JP" sz="2800" i="0">
              <a:latin typeface="Arial" pitchFamily="34" charset="0"/>
              <a:ea typeface="ＭＳ Ｐゴシック" pitchFamily="34" charset="-128"/>
              <a:cs typeface="Arial" pitchFamily="34" charset="0"/>
              <a:sym typeface="Marlett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609725"/>
            <a:ext cx="53340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0">
                <a:latin typeface="Arial" pitchFamily="34" charset="0"/>
              </a:rPr>
              <a:t>According to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Haykin</a:t>
            </a:r>
            <a:r>
              <a:rPr lang="en-US" b="0">
                <a:latin typeface="Arial" pitchFamily="34" charset="0"/>
              </a:rPr>
              <a:t>, an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artificial neural network </a:t>
            </a:r>
            <a:r>
              <a:rPr lang="en-US" b="0">
                <a:latin typeface="Arial" pitchFamily="34" charset="0"/>
              </a:rPr>
              <a:t>(NN) is a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collection</a:t>
            </a:r>
            <a:r>
              <a:rPr lang="en-US" b="0">
                <a:latin typeface="Arial" pitchFamily="34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of</a:t>
            </a:r>
            <a:r>
              <a:rPr lang="en-US" b="0">
                <a:latin typeface="Arial" pitchFamily="34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simple processing units</a:t>
            </a:r>
            <a:r>
              <a:rPr lang="en-US" b="0">
                <a:latin typeface="Arial" pitchFamily="34" charset="0"/>
              </a:rPr>
              <a:t> and it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has ability to store experimental knowledge. </a:t>
            </a:r>
          </a:p>
        </p:txBody>
      </p:sp>
      <p:sp>
        <p:nvSpPr>
          <p:cNvPr id="717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99113" y="914400"/>
            <a:ext cx="3697287" cy="4027488"/>
            <a:chOff x="5601245" y="1219200"/>
            <a:chExt cx="3853688" cy="4612096"/>
          </a:xfrm>
        </p:grpSpPr>
        <p:sp>
          <p:nvSpPr>
            <p:cNvPr id="7180" name="TextBox 10"/>
            <p:cNvSpPr txBox="1">
              <a:spLocks noChangeArrowheads="1"/>
            </p:cNvSpPr>
            <p:nvPr/>
          </p:nvSpPr>
          <p:spPr bwMode="auto">
            <a:xfrm>
              <a:off x="8477032" y="3415173"/>
              <a:ext cx="977901" cy="338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solidFill>
                    <a:srgbClr val="0000FF"/>
                  </a:solidFill>
                  <a:latin typeface="Arial" pitchFamily="34" charset="0"/>
                </a:rPr>
                <a:t>Neuron</a:t>
              </a:r>
            </a:p>
          </p:txBody>
        </p:sp>
        <p:grpSp>
          <p:nvGrpSpPr>
            <p:cNvPr id="7181" name="Group 108"/>
            <p:cNvGrpSpPr>
              <a:grpSpLocks/>
            </p:cNvGrpSpPr>
            <p:nvPr/>
          </p:nvGrpSpPr>
          <p:grpSpPr bwMode="auto">
            <a:xfrm>
              <a:off x="5601245" y="1219200"/>
              <a:ext cx="3254018" cy="4612096"/>
              <a:chOff x="5601245" y="1219200"/>
              <a:chExt cx="3254018" cy="4612096"/>
            </a:xfrm>
          </p:grpSpPr>
          <p:sp>
            <p:nvSpPr>
              <p:cNvPr id="7182" name="TextBox 8"/>
              <p:cNvSpPr txBox="1">
                <a:spLocks noChangeArrowheads="1"/>
              </p:cNvSpPr>
              <p:nvPr/>
            </p:nvSpPr>
            <p:spPr bwMode="auto">
              <a:xfrm>
                <a:off x="7315200" y="1219200"/>
                <a:ext cx="7441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Arial" pitchFamily="34" charset="0"/>
                  </a:rPr>
                  <a:t>Inputs</a:t>
                </a:r>
              </a:p>
            </p:txBody>
          </p:sp>
          <p:sp>
            <p:nvSpPr>
              <p:cNvPr id="7183" name="TextBox 9"/>
              <p:cNvSpPr txBox="1">
                <a:spLocks noChangeArrowheads="1"/>
              </p:cNvSpPr>
              <p:nvPr/>
            </p:nvSpPr>
            <p:spPr bwMode="auto">
              <a:xfrm>
                <a:off x="7239004" y="5014389"/>
                <a:ext cx="904416" cy="338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Arial" pitchFamily="34" charset="0"/>
                  </a:rPr>
                  <a:t>Outputs</a:t>
                </a:r>
              </a:p>
            </p:txBody>
          </p:sp>
          <p:cxnSp>
            <p:nvCxnSpPr>
              <p:cNvPr id="7184" name="Straight Arrow Connector 17"/>
              <p:cNvCxnSpPr>
                <a:cxnSpLocks noChangeShapeType="1"/>
              </p:cNvCxnSpPr>
              <p:nvPr/>
            </p:nvCxnSpPr>
            <p:spPr bwMode="auto">
              <a:xfrm rot="16200000" flipV="1">
                <a:off x="8494563" y="3314593"/>
                <a:ext cx="166693" cy="152400"/>
              </a:xfrm>
              <a:prstGeom prst="straightConnector1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7185" name="Straight Arrow Connector 21"/>
              <p:cNvCxnSpPr>
                <a:cxnSpLocks noChangeShapeType="1"/>
              </p:cNvCxnSpPr>
              <p:nvPr/>
            </p:nvCxnSpPr>
            <p:spPr bwMode="auto">
              <a:xfrm rot="5400000">
                <a:off x="8192335" y="4067325"/>
                <a:ext cx="698185" cy="238304"/>
              </a:xfrm>
              <a:prstGeom prst="straightConnector1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sp>
            <p:nvSpPr>
              <p:cNvPr id="7186" name="TextBox 22"/>
              <p:cNvSpPr txBox="1">
                <a:spLocks noChangeArrowheads="1"/>
              </p:cNvSpPr>
              <p:nvPr/>
            </p:nvSpPr>
            <p:spPr bwMode="auto">
              <a:xfrm>
                <a:off x="5601245" y="2804263"/>
                <a:ext cx="1149471" cy="669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0">
                    <a:latin typeface="Arial" pitchFamily="34" charset="0"/>
                  </a:rPr>
                  <a:t>Synaptic weight</a:t>
                </a:r>
              </a:p>
            </p:txBody>
          </p:sp>
          <p:cxnSp>
            <p:nvCxnSpPr>
              <p:cNvPr id="7187" name="Straight Arrow Connector 2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981692" y="2476508"/>
                <a:ext cx="533416" cy="304800"/>
              </a:xfrm>
              <a:prstGeom prst="straightConnector1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7188" name="Straight Arrow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6171165" y="3543307"/>
                <a:ext cx="457213" cy="381000"/>
              </a:xfrm>
              <a:prstGeom prst="straightConnector1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sp>
            <p:nvSpPr>
              <p:cNvPr id="53" name="Rectangle 30"/>
              <p:cNvSpPr>
                <a:spLocks noChangeArrowheads="1"/>
              </p:cNvSpPr>
              <p:nvPr/>
            </p:nvSpPr>
            <p:spPr bwMode="auto">
              <a:xfrm>
                <a:off x="6095986" y="5407717"/>
                <a:ext cx="2759963" cy="423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b="0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  <a:latin typeface="Arial" pitchFamily="34" charset="0"/>
                  </a:rPr>
                  <a:t>Artificial Neural Network</a:t>
                </a:r>
                <a:endParaRPr lang="en-US" dirty="0">
                  <a:solidFill>
                    <a:schemeClr val="accent4">
                      <a:lumMod val="85000"/>
                      <a:lumOff val="15000"/>
                    </a:schemeClr>
                  </a:solidFill>
                  <a:cs typeface="+mn-cs"/>
                </a:endParaRPr>
              </a:p>
            </p:txBody>
          </p:sp>
          <p:grpSp>
            <p:nvGrpSpPr>
              <p:cNvPr id="7190" name="Group 49"/>
              <p:cNvGrpSpPr>
                <a:grpSpLocks noChangeAspect="1"/>
              </p:cNvGrpSpPr>
              <p:nvPr/>
            </p:nvGrpSpPr>
            <p:grpSpPr bwMode="auto">
              <a:xfrm rot="5400000">
                <a:off x="5805455" y="2132976"/>
                <a:ext cx="3515360" cy="2399729"/>
                <a:chOff x="3293" y="1783"/>
                <a:chExt cx="5536" cy="3333"/>
              </a:xfrm>
            </p:grpSpPr>
            <p:sp>
              <p:nvSpPr>
                <p:cNvPr id="7191" name="Line 89"/>
                <p:cNvSpPr>
                  <a:spLocks noChangeShapeType="1"/>
                </p:cNvSpPr>
                <p:nvPr/>
              </p:nvSpPr>
              <p:spPr bwMode="auto">
                <a:xfrm>
                  <a:off x="8393" y="2376"/>
                  <a:ext cx="4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2" name="Line 88"/>
                <p:cNvSpPr>
                  <a:spLocks noChangeShapeType="1"/>
                </p:cNvSpPr>
                <p:nvPr/>
              </p:nvSpPr>
              <p:spPr bwMode="auto">
                <a:xfrm>
                  <a:off x="8409" y="3266"/>
                  <a:ext cx="4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3" name="Line 87"/>
                <p:cNvSpPr>
                  <a:spLocks noChangeShapeType="1"/>
                </p:cNvSpPr>
                <p:nvPr/>
              </p:nvSpPr>
              <p:spPr bwMode="auto">
                <a:xfrm>
                  <a:off x="8409" y="4705"/>
                  <a:ext cx="4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4" name="Oval 86"/>
                <p:cNvSpPr>
                  <a:spLocks noChangeArrowheads="1"/>
                </p:cNvSpPr>
                <p:nvPr/>
              </p:nvSpPr>
              <p:spPr bwMode="auto">
                <a:xfrm>
                  <a:off x="5626" y="2201"/>
                  <a:ext cx="360" cy="360"/>
                </a:xfrm>
                <a:prstGeom prst="ellipse">
                  <a:avLst/>
                </a:prstGeom>
                <a:solidFill>
                  <a:srgbClr val="0000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5" name="Oval 85"/>
                <p:cNvSpPr>
                  <a:spLocks noChangeArrowheads="1"/>
                </p:cNvSpPr>
                <p:nvPr/>
              </p:nvSpPr>
              <p:spPr bwMode="auto">
                <a:xfrm>
                  <a:off x="5629" y="3082"/>
                  <a:ext cx="360" cy="358"/>
                </a:xfrm>
                <a:prstGeom prst="ellipse">
                  <a:avLst/>
                </a:prstGeom>
                <a:solidFill>
                  <a:srgbClr val="0000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6" name="Oval 84"/>
                <p:cNvSpPr>
                  <a:spLocks noChangeArrowheads="1"/>
                </p:cNvSpPr>
                <p:nvPr/>
              </p:nvSpPr>
              <p:spPr bwMode="auto">
                <a:xfrm>
                  <a:off x="5629" y="4521"/>
                  <a:ext cx="360" cy="360"/>
                </a:xfrm>
                <a:prstGeom prst="ellipse">
                  <a:avLst/>
                </a:prstGeom>
                <a:solidFill>
                  <a:srgbClr val="0000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7" name="Oval 83"/>
                <p:cNvSpPr>
                  <a:spLocks noChangeArrowheads="1"/>
                </p:cNvSpPr>
                <p:nvPr/>
              </p:nvSpPr>
              <p:spPr bwMode="auto">
                <a:xfrm>
                  <a:off x="8045" y="2183"/>
                  <a:ext cx="361" cy="360"/>
                </a:xfrm>
                <a:prstGeom prst="ellipse">
                  <a:avLst/>
                </a:prstGeom>
                <a:solidFill>
                  <a:srgbClr val="0000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8" name="Oval 82"/>
                <p:cNvSpPr>
                  <a:spLocks noChangeArrowheads="1"/>
                </p:cNvSpPr>
                <p:nvPr/>
              </p:nvSpPr>
              <p:spPr bwMode="auto">
                <a:xfrm>
                  <a:off x="8049" y="3093"/>
                  <a:ext cx="360" cy="360"/>
                </a:xfrm>
                <a:prstGeom prst="ellipse">
                  <a:avLst/>
                </a:prstGeom>
                <a:solidFill>
                  <a:srgbClr val="0000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9" name="Oval 81"/>
                <p:cNvSpPr>
                  <a:spLocks noChangeArrowheads="1"/>
                </p:cNvSpPr>
                <p:nvPr/>
              </p:nvSpPr>
              <p:spPr bwMode="auto">
                <a:xfrm>
                  <a:off x="8045" y="4529"/>
                  <a:ext cx="361" cy="360"/>
                </a:xfrm>
                <a:prstGeom prst="ellipse">
                  <a:avLst/>
                </a:prstGeom>
                <a:solidFill>
                  <a:srgbClr val="0000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0" name="Line 80"/>
                <p:cNvSpPr>
                  <a:spLocks noChangeShapeType="1"/>
                </p:cNvSpPr>
                <p:nvPr/>
              </p:nvSpPr>
              <p:spPr bwMode="auto">
                <a:xfrm>
                  <a:off x="3590" y="1863"/>
                  <a:ext cx="2046" cy="42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1" name="Line 79"/>
                <p:cNvSpPr>
                  <a:spLocks noChangeShapeType="1"/>
                </p:cNvSpPr>
                <p:nvPr/>
              </p:nvSpPr>
              <p:spPr bwMode="auto">
                <a:xfrm>
                  <a:off x="6010" y="2387"/>
                  <a:ext cx="2097" cy="7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2" name="Line 78"/>
                <p:cNvSpPr>
                  <a:spLocks noChangeShapeType="1"/>
                </p:cNvSpPr>
                <p:nvPr/>
              </p:nvSpPr>
              <p:spPr bwMode="auto">
                <a:xfrm>
                  <a:off x="3579" y="2737"/>
                  <a:ext cx="2037" cy="5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3" name="Line 77"/>
                <p:cNvSpPr>
                  <a:spLocks noChangeShapeType="1"/>
                </p:cNvSpPr>
                <p:nvPr/>
              </p:nvSpPr>
              <p:spPr bwMode="auto">
                <a:xfrm>
                  <a:off x="3585" y="3608"/>
                  <a:ext cx="2051" cy="11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4" name="Line 76"/>
                <p:cNvSpPr>
                  <a:spLocks noChangeShapeType="1"/>
                </p:cNvSpPr>
                <p:nvPr/>
              </p:nvSpPr>
              <p:spPr bwMode="auto">
                <a:xfrm>
                  <a:off x="3590" y="1863"/>
                  <a:ext cx="2056" cy="12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579" y="3351"/>
                  <a:ext cx="2067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74"/>
                <p:cNvSpPr>
                  <a:spLocks noChangeShapeType="1"/>
                </p:cNvSpPr>
                <p:nvPr/>
              </p:nvSpPr>
              <p:spPr bwMode="auto">
                <a:xfrm>
                  <a:off x="3590" y="1859"/>
                  <a:ext cx="2108" cy="26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576" y="2541"/>
                  <a:ext cx="2120" cy="24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576" y="3421"/>
                  <a:ext cx="2120" cy="16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566" y="4800"/>
                  <a:ext cx="2080" cy="2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0" name="Line 70"/>
                <p:cNvSpPr>
                  <a:spLocks noChangeShapeType="1"/>
                </p:cNvSpPr>
                <p:nvPr/>
              </p:nvSpPr>
              <p:spPr bwMode="auto">
                <a:xfrm>
                  <a:off x="5997" y="2392"/>
                  <a:ext cx="2165" cy="2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989" y="2541"/>
                  <a:ext cx="2173" cy="21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006" y="3351"/>
                  <a:ext cx="2060" cy="13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3" name="Line 67"/>
                <p:cNvSpPr>
                  <a:spLocks noChangeShapeType="1"/>
                </p:cNvSpPr>
                <p:nvPr/>
              </p:nvSpPr>
              <p:spPr bwMode="auto">
                <a:xfrm>
                  <a:off x="6006" y="4709"/>
                  <a:ext cx="203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585" y="2480"/>
                  <a:ext cx="2061" cy="11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5" name="Line 65"/>
                <p:cNvSpPr>
                  <a:spLocks noChangeShapeType="1"/>
                </p:cNvSpPr>
                <p:nvPr/>
              </p:nvSpPr>
              <p:spPr bwMode="auto">
                <a:xfrm>
                  <a:off x="3402" y="3762"/>
                  <a:ext cx="1" cy="10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6" name="Line 64"/>
                <p:cNvSpPr>
                  <a:spLocks noChangeShapeType="1"/>
                </p:cNvSpPr>
                <p:nvPr/>
              </p:nvSpPr>
              <p:spPr bwMode="auto">
                <a:xfrm>
                  <a:off x="5799" y="3501"/>
                  <a:ext cx="1" cy="9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576" y="2369"/>
                  <a:ext cx="2053" cy="3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8" name="Line 62"/>
                <p:cNvSpPr>
                  <a:spLocks noChangeShapeType="1"/>
                </p:cNvSpPr>
                <p:nvPr/>
              </p:nvSpPr>
              <p:spPr bwMode="auto">
                <a:xfrm>
                  <a:off x="3586" y="2740"/>
                  <a:ext cx="2060" cy="18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6006" y="2480"/>
                  <a:ext cx="2060" cy="7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60"/>
                <p:cNvSpPr>
                  <a:spLocks noChangeShapeType="1"/>
                </p:cNvSpPr>
                <p:nvPr/>
              </p:nvSpPr>
              <p:spPr bwMode="auto">
                <a:xfrm>
                  <a:off x="6016" y="3269"/>
                  <a:ext cx="2050" cy="13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AutoShape 59"/>
                <p:cNvSpPr>
                  <a:spLocks noChangeArrowheads="1"/>
                </p:cNvSpPr>
                <p:nvPr/>
              </p:nvSpPr>
              <p:spPr bwMode="auto">
                <a:xfrm>
                  <a:off x="3293" y="4973"/>
                  <a:ext cx="252" cy="143"/>
                </a:xfrm>
                <a:prstGeom prst="rightArrow">
                  <a:avLst>
                    <a:gd name="adj1" fmla="val 50000"/>
                    <a:gd name="adj2" fmla="val 4405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2" name="AutoShape 58"/>
                <p:cNvSpPr>
                  <a:spLocks noChangeArrowheads="1"/>
                </p:cNvSpPr>
                <p:nvPr/>
              </p:nvSpPr>
              <p:spPr bwMode="auto">
                <a:xfrm>
                  <a:off x="3312" y="3533"/>
                  <a:ext cx="254" cy="143"/>
                </a:xfrm>
                <a:prstGeom prst="rightArrow">
                  <a:avLst>
                    <a:gd name="adj1" fmla="val 50000"/>
                    <a:gd name="adj2" fmla="val 4440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3" name="AutoShape 57"/>
                <p:cNvSpPr>
                  <a:spLocks noChangeArrowheads="1"/>
                </p:cNvSpPr>
                <p:nvPr/>
              </p:nvSpPr>
              <p:spPr bwMode="auto">
                <a:xfrm>
                  <a:off x="3309" y="2663"/>
                  <a:ext cx="253" cy="143"/>
                </a:xfrm>
                <a:prstGeom prst="rightArrow">
                  <a:avLst>
                    <a:gd name="adj1" fmla="val 50000"/>
                    <a:gd name="adj2" fmla="val 44231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4" name="AutoShape 56"/>
                <p:cNvSpPr>
                  <a:spLocks noChangeArrowheads="1"/>
                </p:cNvSpPr>
                <p:nvPr/>
              </p:nvSpPr>
              <p:spPr bwMode="auto">
                <a:xfrm>
                  <a:off x="3309" y="1783"/>
                  <a:ext cx="253" cy="143"/>
                </a:xfrm>
                <a:prstGeom prst="rightArrow">
                  <a:avLst>
                    <a:gd name="adj1" fmla="val 50000"/>
                    <a:gd name="adj2" fmla="val 44231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5" name="Line 55"/>
                <p:cNvSpPr>
                  <a:spLocks noChangeShapeType="1"/>
                </p:cNvSpPr>
                <p:nvPr/>
              </p:nvSpPr>
              <p:spPr bwMode="auto">
                <a:xfrm>
                  <a:off x="6006" y="3269"/>
                  <a:ext cx="203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6" name="Line 54"/>
                <p:cNvSpPr>
                  <a:spLocks noChangeShapeType="1"/>
                </p:cNvSpPr>
                <p:nvPr/>
              </p:nvSpPr>
              <p:spPr bwMode="auto">
                <a:xfrm>
                  <a:off x="6006" y="2376"/>
                  <a:ext cx="203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7" name="Line 50"/>
                <p:cNvSpPr>
                  <a:spLocks noChangeShapeType="1"/>
                </p:cNvSpPr>
                <p:nvPr/>
              </p:nvSpPr>
              <p:spPr bwMode="auto">
                <a:xfrm>
                  <a:off x="8235" y="3524"/>
                  <a:ext cx="1" cy="93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10" name="Straight Connector 33"/>
          <p:cNvCxnSpPr>
            <a:cxnSpLocks noChangeShapeType="1"/>
          </p:cNvCxnSpPr>
          <p:nvPr/>
        </p:nvCxnSpPr>
        <p:spPr bwMode="auto">
          <a:xfrm rot="5400000">
            <a:off x="3670301" y="3105150"/>
            <a:ext cx="38084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28600" y="5140325"/>
            <a:ext cx="8534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Functionality</a:t>
            </a:r>
            <a:r>
              <a:rPr lang="en-US" b="0">
                <a:latin typeface="Arial" pitchFamily="34" charset="0"/>
              </a:rPr>
              <a:t> of a NN depends on the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synaptic weight </a:t>
            </a:r>
            <a:r>
              <a:rPr lang="en-US" b="0">
                <a:latin typeface="Arial" pitchFamily="34" charset="0"/>
              </a:rPr>
              <a:t>values and the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aim of learning </a:t>
            </a:r>
            <a:r>
              <a:rPr lang="en-US" b="0">
                <a:latin typeface="Arial" pitchFamily="34" charset="0"/>
              </a:rPr>
              <a:t>is to get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proper weight set</a:t>
            </a:r>
            <a:r>
              <a:rPr lang="en-US" b="0">
                <a:latin typeface="Arial" pitchFamily="34" charset="0"/>
              </a:rPr>
              <a:t>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8600" y="6172200"/>
            <a:ext cx="8763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25425" indent="-225425" algn="just">
              <a:lnSpc>
                <a:spcPct val="150000"/>
              </a:lnSpc>
              <a:defRPr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</a:rPr>
              <a:t>NNs have been successfully applied for various task;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</a:rPr>
              <a:t>for classification it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</a:rPr>
              <a:t>performs well.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2400" y="2822575"/>
            <a:ext cx="5410200" cy="2054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latin typeface="Arial" pitchFamily="34" charset="0"/>
              </a:rPr>
              <a:t>NN resembles the human brain in two respects:</a:t>
            </a:r>
          </a:p>
          <a:p>
            <a:pPr algn="just">
              <a:defRPr/>
            </a:pPr>
            <a:endParaRPr lang="en-US" sz="1050" b="0" i="1" dirty="0">
              <a:latin typeface="Arial" pitchFamily="34" charset="0"/>
            </a:endParaRPr>
          </a:p>
          <a:p>
            <a:pPr marL="344488" indent="-225425" algn="just">
              <a:buFont typeface="+mj-lt"/>
              <a:buAutoNum type="arabicPeriod"/>
              <a:defRPr/>
            </a:pPr>
            <a:r>
              <a:rPr lang="en-US" b="0" i="1" dirty="0">
                <a:solidFill>
                  <a:srgbClr val="0000FF"/>
                </a:solidFill>
                <a:latin typeface="Arial" pitchFamily="34" charset="0"/>
              </a:rPr>
              <a:t>Knowledge is acquired </a:t>
            </a:r>
            <a:r>
              <a:rPr lang="en-US" b="0" i="1" dirty="0">
                <a:latin typeface="Arial" pitchFamily="34" charset="0"/>
              </a:rPr>
              <a:t>by a NN from its </a:t>
            </a:r>
            <a:r>
              <a:rPr lang="en-US" b="0" i="1" dirty="0">
                <a:solidFill>
                  <a:srgbClr val="0000FF"/>
                </a:solidFill>
                <a:latin typeface="Arial" pitchFamily="34" charset="0"/>
              </a:rPr>
              <a:t>environment  </a:t>
            </a:r>
            <a:r>
              <a:rPr lang="en-US" b="0" i="1" dirty="0">
                <a:latin typeface="Arial" pitchFamily="34" charset="0"/>
              </a:rPr>
              <a:t>through a </a:t>
            </a:r>
            <a:r>
              <a:rPr lang="en-US" b="0" i="1" dirty="0">
                <a:solidFill>
                  <a:srgbClr val="0000FF"/>
                </a:solidFill>
                <a:latin typeface="Arial" pitchFamily="34" charset="0"/>
              </a:rPr>
              <a:t>learning process</a:t>
            </a:r>
            <a:r>
              <a:rPr lang="en-US" b="0" i="1" dirty="0">
                <a:latin typeface="Arial" pitchFamily="34" charset="0"/>
              </a:rPr>
              <a:t>.</a:t>
            </a:r>
            <a:endParaRPr lang="en-US" b="0" dirty="0">
              <a:latin typeface="Arial" pitchFamily="34" charset="0"/>
            </a:endParaRPr>
          </a:p>
          <a:p>
            <a:pPr marL="344488" indent="-225425" algn="just">
              <a:buFont typeface="+mj-lt"/>
              <a:buAutoNum type="arabicPeriod"/>
              <a:defRPr/>
            </a:pPr>
            <a:endParaRPr lang="en-US" sz="900" b="0" i="1" dirty="0">
              <a:latin typeface="Arial" pitchFamily="34" charset="0"/>
            </a:endParaRPr>
          </a:p>
          <a:p>
            <a:pPr marL="344488" indent="-225425" algn="just">
              <a:buFont typeface="+mj-lt"/>
              <a:buAutoNum type="arabicPeriod"/>
              <a:defRPr/>
            </a:pPr>
            <a:r>
              <a:rPr lang="en-US" b="0" i="1" dirty="0">
                <a:latin typeface="Arial" pitchFamily="34" charset="0"/>
              </a:rPr>
              <a:t>Interneuron </a:t>
            </a:r>
            <a:r>
              <a:rPr lang="en-US" b="0" i="1" dirty="0">
                <a:solidFill>
                  <a:srgbClr val="0000FF"/>
                </a:solidFill>
                <a:latin typeface="Arial" pitchFamily="34" charset="0"/>
              </a:rPr>
              <a:t>connection strengths</a:t>
            </a:r>
            <a:r>
              <a:rPr lang="en-US" b="0" i="1" dirty="0">
                <a:latin typeface="Arial" pitchFamily="34" charset="0"/>
              </a:rPr>
              <a:t>, known as </a:t>
            </a:r>
            <a:r>
              <a:rPr lang="en-US" b="0" i="1" dirty="0">
                <a:solidFill>
                  <a:srgbClr val="0000FF"/>
                </a:solidFill>
                <a:latin typeface="Arial" pitchFamily="34" charset="0"/>
              </a:rPr>
              <a:t>synaptic weights</a:t>
            </a:r>
            <a:r>
              <a:rPr lang="en-US" b="0" i="1" dirty="0">
                <a:latin typeface="Arial" pitchFamily="34" charset="0"/>
              </a:rPr>
              <a:t>, are used to </a:t>
            </a:r>
            <a:r>
              <a:rPr lang="en-US" b="0" i="1" dirty="0">
                <a:solidFill>
                  <a:srgbClr val="0000FF"/>
                </a:solidFill>
                <a:latin typeface="Arial" pitchFamily="34" charset="0"/>
              </a:rPr>
              <a:t>store the knowledge</a:t>
            </a:r>
            <a:r>
              <a:rPr lang="en-US" b="0" i="1" dirty="0">
                <a:latin typeface="Arial" pitchFamily="34" charset="0"/>
              </a:rPr>
              <a:t>.</a:t>
            </a:r>
            <a:endParaRPr lang="en-US" b="0" dirty="0">
              <a:latin typeface="Arial" pitchFamily="34" charset="0"/>
            </a:endParaRPr>
          </a:p>
        </p:txBody>
      </p:sp>
      <p:sp>
        <p:nvSpPr>
          <p:cNvPr id="7179" name="Slide Number Placeholder 6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93B52-5BD9-4D05-BB72-7D4DB4EC5245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8" grpId="0"/>
      <p:bldP spid="65" grpId="0" animBg="1"/>
      <p:bldP spid="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title"/>
          </p:nvPr>
        </p:nvSpPr>
        <p:spPr>
          <a:xfrm>
            <a:off x="785813" y="474663"/>
            <a:ext cx="8053387" cy="522287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 Comparison over 50 Indp. Runs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968375"/>
          <a:ext cx="8382002" cy="5797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Problem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kern="100" dirty="0" err="1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sNNE</a:t>
                      </a:r>
                      <a:endParaRPr lang="en-US" sz="1400" b="1" kern="100" dirty="0">
                        <a:solidFill>
                          <a:srgbClr val="0000FF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20NNs/NNE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Bagging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20NNs/NNE</a:t>
                      </a:r>
                      <a:endParaRPr lang="en-US" sz="12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AdaBoost</a:t>
                      </a:r>
                      <a:endParaRPr lang="en-US" sz="1400" b="1" kern="100" dirty="0">
                        <a:solidFill>
                          <a:srgbClr val="0000FF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20NNs/NNE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DECORATE 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(NNs/NNE)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RSM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20NNs/NNE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Switching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20NNs/NNE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Smearing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20NNs/NNE</a:t>
                      </a:r>
                      <a:endParaRPr lang="en-US" sz="12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NCL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20NNs/NNE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ACC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0.1522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0.1417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0.1568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(8.34)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0.1461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0.1423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0.1414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0.1443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BCW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0.0348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0.0322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0.0322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0.0299(6.40)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0.0296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0.029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0.0319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0.0313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CAR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0.1128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0.0995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0.0799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0.1203(2.00)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0.1647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0.118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0.1193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0.1036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DBT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0.2379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0.2321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0.2305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0.2342(1.14)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0.2318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0.2382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0.2366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0.2308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GCC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0.2462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0.2424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0.2476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0.2652(1.88)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0.2414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0.2416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0.2482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0.2402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HDC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0.1633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0.1573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0.1653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(6.78)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0.1567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0.1567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0.1627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HPT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0.1547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0.1627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0.172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0.16(1.16)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0.1573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0.1587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0.1547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HTR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0.0531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0.0518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0.0263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0.0528(1.02)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0.0559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0.056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0.0558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0.0522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INS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0.1343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0.1297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0.1034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0.0606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(12.9)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0.1429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0.132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0.1806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0.1366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IRP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0.0267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0.0293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0.0267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(1.00)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0.0293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0.0267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0.0267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0.0267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LMP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0.1486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0.1729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0.1371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(4.74)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0.1486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0.1586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PRM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0.072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0.066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(20.00)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SGM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0.0648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0.0432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0.0761(3.14)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0.0681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0.0724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0.0765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0.0677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SNR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0.195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0.194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0.181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0.166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(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7.58)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0.20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0.201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0.209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0.195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SPL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0.1419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0.1556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0.1823(2.36)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0.0873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0.1725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0.1409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STL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0.144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0.1379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0.1358</a:t>
                      </a:r>
                      <a:endParaRPr lang="en-US" sz="1400" kern="100" dirty="0">
                        <a:solidFill>
                          <a:srgbClr val="0000FF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0.1525(2.98)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0.1435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0.1419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0.1556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0.145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WVF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0.1327</a:t>
                      </a:r>
                    </a:p>
                  </a:txBody>
                  <a:tcPr marL="0" marR="457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0.1297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0.132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0.1308(4.18)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0.1352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0.1339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0.1345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0.1312</a:t>
                      </a: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6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6ADA9-A069-4E4B-A75A-2CA198EB5BD2}" type="slidenum">
              <a:rPr lang="ja-JP" altLang="en-US" smtClean="0"/>
              <a:pPr/>
              <a:t>30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title"/>
          </p:nvPr>
        </p:nvSpPr>
        <p:spPr>
          <a:xfrm>
            <a:off x="785813" y="696913"/>
            <a:ext cx="8053387" cy="522287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Result Summary over 30 Problems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5775" y="1230313"/>
          <a:ext cx="8453438" cy="947739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sNNE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Bagging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AdaBoost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DECORATE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RSM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Switching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Smearing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NCL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Average TER</a:t>
                      </a: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0.1505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0.1393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0.1380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0.1441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0.1562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0.1512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0.1581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0.1462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Best/Worst</a:t>
                      </a:r>
                    </a:p>
                  </a:txBody>
                  <a:tcPr marL="0" marR="889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2/3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5/1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11/6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7/2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2/7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2/3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1/9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6/0</a:t>
                      </a:r>
                    </a:p>
                  </a:txBody>
                  <a:tcPr marL="73025" marR="7302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4648200"/>
            <a:ext cx="8610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Arial" pitchFamily="34" charset="0"/>
              </a:rPr>
              <a:t>Conclusions from the Comparative Study:</a:t>
            </a:r>
          </a:p>
          <a:p>
            <a:pPr marL="395288" lvl="1" indent="-233363"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No one is superior to others for all the problems.</a:t>
            </a:r>
          </a:p>
          <a:p>
            <a:pPr marL="395288" lvl="1" indent="-233363"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DECORATE </a:t>
            </a:r>
            <a:r>
              <a:rPr lang="en-US" sz="1600" b="0">
                <a:latin typeface="Arial" pitchFamily="34" charset="0"/>
              </a:rPr>
              <a:t>performs better for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 problems with limited examples, </a:t>
            </a:r>
            <a:r>
              <a:rPr lang="en-US" sz="1600" b="0">
                <a:latin typeface="Arial" pitchFamily="34" charset="0"/>
              </a:rPr>
              <a:t>e.g., INS, LPM, PRM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.   </a:t>
            </a:r>
            <a:r>
              <a:rPr lang="en-US" sz="1600" b="0">
                <a:latin typeface="Arial" pitchFamily="34" charset="0"/>
              </a:rPr>
              <a:t>NCL also good for small problems.</a:t>
            </a:r>
          </a:p>
          <a:p>
            <a:pPr marL="395288" lvl="1" indent="-233363"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600" b="0">
                <a:latin typeface="Arial" pitchFamily="34" charset="0"/>
              </a:rPr>
              <a:t>For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large sized problems</a:t>
            </a:r>
            <a:r>
              <a:rPr lang="en-US" sz="1600" b="0">
                <a:latin typeface="Arial" pitchFamily="34" charset="0"/>
              </a:rPr>
              <a:t>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bagging and AdaBoost are the best, </a:t>
            </a:r>
            <a:r>
              <a:rPr lang="en-US" sz="1600" b="0">
                <a:latin typeface="Arial" pitchFamily="34" charset="0"/>
              </a:rPr>
              <a:t>e.g., CAR, HRT, WVF.  AdaBoost might show very good result for very large problems. </a:t>
            </a:r>
          </a:p>
          <a:p>
            <a:pPr marL="395288" lvl="1" indent="-233363"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RSM</a:t>
            </a:r>
            <a:r>
              <a:rPr lang="en-US" sz="1600" b="0">
                <a:latin typeface="Arial" pitchFamily="34" charset="0"/>
              </a:rPr>
              <a:t> performs well for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sufficient input set</a:t>
            </a:r>
            <a:r>
              <a:rPr lang="en-US" sz="1600" b="0">
                <a:latin typeface="Arial" pitchFamily="34" charset="0"/>
              </a:rPr>
              <a:t>, e.g., SPL.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2125" y="2171700"/>
          <a:ext cx="8454050" cy="2527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8023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NNE Method</a:t>
                      </a:r>
                      <a:endParaRPr lang="en-US" sz="1400" b="1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Pair Wise Win/Draw/Loss Summary</a:t>
                      </a:r>
                    </a:p>
                  </a:txBody>
                  <a:tcPr marL="0" marR="4572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" pitchFamily="34" charset="0"/>
                          <a:cs typeface="Arial" pitchFamily="34" charset="0"/>
                        </a:rPr>
                        <a:t>sNNE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23/1/6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19/0/11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17/1/12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12/2/16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11/1/18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8/2/20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20/4/6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Bagging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16/1/13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11/0/19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10/2/18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7/1/22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5/0/25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10/1/19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" pitchFamily="34" charset="0"/>
                          <a:cs typeface="Arial" pitchFamily="34" charset="0"/>
                        </a:rPr>
                        <a:t>AdaBoost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13/0/17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11/0/19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12/0/18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10/0/20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15/0/15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DECORATE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11/1/18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10/1/19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5/1/24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16/1/13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RSM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17/0/13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12/0/18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22/1/7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Switching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6/2/22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19/1/10</a:t>
                      </a:r>
                      <a:endParaRPr lang="en-US" sz="1400" kern="1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Smearing</a:t>
                      </a:r>
                    </a:p>
                  </a:txBody>
                  <a:tcPr marL="0" marR="889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24/1/5</a:t>
                      </a:r>
                      <a:endParaRPr lang="en-US" sz="1400" kern="1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77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56A16-D88C-4C31-98EF-D363DA3E3F95}" type="slidenum">
              <a:rPr lang="ja-JP" altLang="en-US" smtClean="0"/>
              <a:pPr/>
              <a:t>31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362200"/>
          </a:xfrm>
        </p:spPr>
        <p:txBody>
          <a:bodyPr/>
          <a:lstStyle/>
          <a:p>
            <a:pPr algn="just" eaLnBrk="1" hangingPunct="1">
              <a:spcBef>
                <a:spcPct val="100000"/>
              </a:spcBef>
              <a:buFont typeface="Wingdings" pitchFamily="2" charset="2"/>
              <a:buChar char="Ø"/>
            </a:pPr>
            <a:r>
              <a:rPr lang="en-US" sz="2000" b="0" i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Basic introduction about NNs and NNE is presented.</a:t>
            </a:r>
          </a:p>
          <a:p>
            <a:pPr algn="just" eaLnBrk="1" hangingPunct="1">
              <a:spcBef>
                <a:spcPct val="100000"/>
              </a:spcBef>
              <a:buFont typeface="Wingdings" pitchFamily="2" charset="2"/>
              <a:buChar char="Ø"/>
            </a:pPr>
            <a:r>
              <a:rPr lang="en-US" sz="2000" b="0" i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Comparative study of prominent existing methods is given and identified effectiveness of the methods. </a:t>
            </a:r>
          </a:p>
          <a:p>
            <a:pPr algn="just" eaLnBrk="1" hangingPunct="1">
              <a:spcBef>
                <a:spcPct val="100000"/>
              </a:spcBef>
              <a:buFont typeface="Wingdings" pitchFamily="2" charset="2"/>
              <a:buChar char="Ø"/>
            </a:pPr>
            <a:r>
              <a:rPr lang="en-US" sz="2000" b="0" i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Given an Outline for better NNE construction. </a:t>
            </a:r>
          </a:p>
        </p:txBody>
      </p:sp>
      <p:sp>
        <p:nvSpPr>
          <p:cNvPr id="28675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446088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Conclusions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E3D090-CB92-4BA3-B6B4-C14C3ADCA475}" type="slidenum">
              <a:rPr lang="ja-JP" altLang="en-US" smtClean="0"/>
              <a:pPr/>
              <a:t>32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001000" cy="889000"/>
          </a:xfrm>
        </p:spPr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NNs for Classification Tasks</a:t>
            </a:r>
            <a:endParaRPr lang="en-US" altLang="ja-JP" sz="2800" i="0">
              <a:latin typeface="Arial" pitchFamily="34" charset="0"/>
              <a:ea typeface="ＭＳ Ｐゴシック" pitchFamily="34" charset="-128"/>
              <a:cs typeface="Arial" pitchFamily="34" charset="0"/>
              <a:sym typeface="Marlett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244600"/>
            <a:ext cx="7086600" cy="118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 algn="just">
              <a:buFont typeface="Wingdings" pitchFamily="2" charset="2"/>
              <a:buChar char="v"/>
              <a:defRPr/>
            </a:pP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Classification</a:t>
            </a:r>
            <a:r>
              <a:rPr lang="en-US" sz="1600" b="0" dirty="0">
                <a:latin typeface="Arial" pitchFamily="34" charset="0"/>
              </a:rPr>
              <a:t> is one of the </a:t>
            </a: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most frequently </a:t>
            </a:r>
            <a:r>
              <a:rPr lang="en-US" sz="1600" b="0" dirty="0">
                <a:latin typeface="Arial" pitchFamily="34" charset="0"/>
              </a:rPr>
              <a:t>encountered </a:t>
            </a: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decision making</a:t>
            </a:r>
            <a:r>
              <a:rPr lang="en-US" sz="1600" b="0" dirty="0">
                <a:latin typeface="Arial" pitchFamily="34" charset="0"/>
              </a:rPr>
              <a:t> tasks of </a:t>
            </a: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human activity</a:t>
            </a:r>
            <a:r>
              <a:rPr lang="en-US" sz="1600" b="0" dirty="0">
                <a:latin typeface="Arial" pitchFamily="34" charset="0"/>
              </a:rPr>
              <a:t>. </a:t>
            </a:r>
          </a:p>
          <a:p>
            <a:pPr algn="just">
              <a:buFont typeface="Wingdings" pitchFamily="2" charset="2"/>
              <a:buChar char="v"/>
              <a:defRPr/>
            </a:pPr>
            <a:endParaRPr lang="en-US" sz="700" b="0" dirty="0">
              <a:latin typeface="Arial" pitchFamily="34" charset="0"/>
            </a:endParaRPr>
          </a:p>
          <a:p>
            <a:pPr marL="234950" indent="-234950" algn="just">
              <a:buFont typeface="Wingdings" pitchFamily="2" charset="2"/>
              <a:buChar char="v"/>
              <a:defRPr/>
            </a:pPr>
            <a:r>
              <a:rPr lang="en-US" sz="1600" b="0" dirty="0">
                <a:latin typeface="Arial" pitchFamily="34" charset="0"/>
              </a:rPr>
              <a:t>It </a:t>
            </a: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occurs</a:t>
            </a:r>
            <a:r>
              <a:rPr lang="en-US" sz="1600" b="0" dirty="0">
                <a:latin typeface="Arial" pitchFamily="34" charset="0"/>
              </a:rPr>
              <a:t> when an </a:t>
            </a: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object needs </a:t>
            </a:r>
            <a:r>
              <a:rPr lang="en-US" sz="1600" b="0" dirty="0">
                <a:latin typeface="Arial" pitchFamily="34" charset="0"/>
              </a:rPr>
              <a:t>to be assigned into a </a:t>
            </a: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predefined group or class </a:t>
            </a:r>
            <a:r>
              <a:rPr lang="en-US" sz="1600" b="0" dirty="0">
                <a:latin typeface="Arial" pitchFamily="34" charset="0"/>
              </a:rPr>
              <a:t>based on a number </a:t>
            </a:r>
            <a:r>
              <a:rPr lang="en-US" sz="1600" b="0" dirty="0">
                <a:solidFill>
                  <a:srgbClr val="0000FF"/>
                </a:solidFill>
                <a:latin typeface="Arial" pitchFamily="34" charset="0"/>
              </a:rPr>
              <a:t>of observed attributes </a:t>
            </a:r>
            <a:r>
              <a:rPr lang="en-US" sz="1600" b="0" dirty="0">
                <a:latin typeface="Arial" pitchFamily="34" charset="0"/>
              </a:rPr>
              <a:t>related to that object. </a:t>
            </a:r>
          </a:p>
        </p:txBody>
      </p:sp>
      <p:sp>
        <p:nvSpPr>
          <p:cNvPr id="8196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1" name="Left Arrow 150"/>
          <p:cNvSpPr>
            <a:spLocks noChangeArrowheads="1"/>
          </p:cNvSpPr>
          <p:nvPr/>
        </p:nvSpPr>
        <p:spPr bwMode="auto">
          <a:xfrm>
            <a:off x="995363" y="5557838"/>
            <a:ext cx="6477000" cy="685800"/>
          </a:xfrm>
          <a:prstGeom prst="leftArrow">
            <a:avLst>
              <a:gd name="adj1" fmla="val 50000"/>
              <a:gd name="adj2" fmla="val 500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b="0">
                <a:solidFill>
                  <a:srgbClr val="FF0000"/>
                </a:solidFill>
                <a:latin typeface="Arial" pitchFamily="34" charset="0"/>
              </a:rPr>
              <a:t>    Backward Pass: </a:t>
            </a:r>
            <a:r>
              <a:rPr lang="en-US" sz="1400" b="0">
                <a:latin typeface="Arial" pitchFamily="34" charset="0"/>
              </a:rPr>
              <a:t>Synaptic 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</a:rPr>
              <a:t>weights </a:t>
            </a:r>
            <a:r>
              <a:rPr lang="en-US" sz="1400" b="0">
                <a:latin typeface="Arial" pitchFamily="34" charset="0"/>
              </a:rPr>
              <a:t>are 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</a:rPr>
              <a:t>adjusted</a:t>
            </a:r>
            <a:r>
              <a:rPr lang="en-US" sz="1400" b="0">
                <a:latin typeface="Arial" pitchFamily="34" charset="0"/>
              </a:rPr>
              <a:t> based on calculated 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</a:rPr>
              <a:t>error</a:t>
            </a:r>
            <a:r>
              <a:rPr lang="en-US" sz="1400" b="0">
                <a:latin typeface="Arial" pitchFamily="34" charset="0"/>
              </a:rPr>
              <a:t>.</a:t>
            </a:r>
            <a:endParaRPr lang="en-US" sz="1400"/>
          </a:p>
        </p:txBody>
      </p:sp>
      <p:sp>
        <p:nvSpPr>
          <p:cNvPr id="152" name="Right Arrow 151"/>
          <p:cNvSpPr>
            <a:spLocks noChangeArrowheads="1"/>
          </p:cNvSpPr>
          <p:nvPr/>
        </p:nvSpPr>
        <p:spPr bwMode="auto">
          <a:xfrm>
            <a:off x="1039813" y="5030788"/>
            <a:ext cx="6477000" cy="609600"/>
          </a:xfrm>
          <a:prstGeom prst="right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b="0">
                <a:solidFill>
                  <a:srgbClr val="FF0000"/>
                </a:solidFill>
                <a:latin typeface="Arial" pitchFamily="34" charset="0"/>
              </a:rPr>
              <a:t>       Forward Pass: 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</a:rPr>
              <a:t>Error</a:t>
            </a:r>
            <a:r>
              <a:rPr lang="en-US" sz="1400" b="0">
                <a:latin typeface="Arial" pitchFamily="34" charset="0"/>
              </a:rPr>
              <a:t> is calculated based on 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</a:rPr>
              <a:t>desired</a:t>
            </a:r>
            <a:r>
              <a:rPr lang="en-US" sz="1400" b="0">
                <a:latin typeface="Arial" pitchFamily="34" charset="0"/>
              </a:rPr>
              <a:t> and 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</a:rPr>
              <a:t>actual output</a:t>
            </a:r>
            <a:r>
              <a:rPr lang="en-US" sz="1400" b="0">
                <a:latin typeface="Arial" pitchFamily="34" charset="0"/>
              </a:rPr>
              <a:t>.</a:t>
            </a:r>
          </a:p>
          <a:p>
            <a:endParaRPr lang="en-US" sz="1400"/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171450" y="6184900"/>
            <a:ext cx="8915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buFont typeface="Wingdings" pitchFamily="2" charset="2"/>
              <a:buChar char="v"/>
            </a:pPr>
            <a:r>
              <a:rPr lang="en-US" sz="1600" b="0">
                <a:latin typeface="Arial" pitchFamily="34" charset="0"/>
              </a:rPr>
              <a:t>At a time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small fraction of a weight is corrected </a:t>
            </a:r>
            <a:r>
              <a:rPr lang="en-US" sz="1600" b="0">
                <a:latin typeface="Arial" pitchFamily="34" charset="0"/>
              </a:rPr>
              <a:t>w. r. t demand correction for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smooth learning</a:t>
            </a:r>
            <a:r>
              <a:rPr lang="en-US" sz="1600" b="0">
                <a:latin typeface="Arial" pitchFamily="34" charset="0"/>
              </a:rPr>
              <a:t>; a parameter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learning rate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sz="1600" b="0" i="1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</a:t>
            </a:r>
            <a:r>
              <a:rPr lang="en-US" sz="1400" b="0" i="1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)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defines the</a:t>
            </a:r>
            <a:r>
              <a:rPr lang="en-US" sz="1400" b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relative size </a:t>
            </a:r>
            <a:r>
              <a:rPr lang="en-US" sz="1600" b="0">
                <a:latin typeface="Arial" pitchFamily="34" charset="0"/>
              </a:rPr>
              <a:t>to change</a:t>
            </a:r>
            <a:r>
              <a:rPr lang="en-US" sz="1600" b="0">
                <a:solidFill>
                  <a:srgbClr val="0000FF"/>
                </a:solidFill>
                <a:latin typeface="Arial" pitchFamily="34" charset="0"/>
              </a:rPr>
              <a:t>.</a:t>
            </a:r>
            <a:endParaRPr lang="en-US" sz="1600" b="0">
              <a:latin typeface="Arial" pitchFamily="34" charset="0"/>
            </a:endParaRP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457200" y="2416175"/>
            <a:ext cx="6248400" cy="2782888"/>
            <a:chOff x="1143000" y="2399271"/>
            <a:chExt cx="6248400" cy="2782329"/>
          </a:xfrm>
        </p:grpSpPr>
        <p:sp>
          <p:nvSpPr>
            <p:cNvPr id="8215" name="TextBox 100"/>
            <p:cNvSpPr txBox="1">
              <a:spLocks noChangeArrowheads="1"/>
            </p:cNvSpPr>
            <p:nvPr/>
          </p:nvSpPr>
          <p:spPr bwMode="auto">
            <a:xfrm>
              <a:off x="1143000" y="2399271"/>
              <a:ext cx="6248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00FF"/>
                  </a:solidFill>
                  <a:latin typeface="Arial" pitchFamily="34" charset="0"/>
                </a:rPr>
                <a:t>Back-Propagation (BP) Learning Algorithm for Classification</a:t>
              </a:r>
              <a:r>
                <a:rPr lang="en-US" sz="1600">
                  <a:solidFill>
                    <a:srgbClr val="00B050"/>
                  </a:solidFill>
                  <a:latin typeface="Arial" pitchFamily="34" charset="0"/>
                </a:rPr>
                <a:t> </a:t>
              </a:r>
            </a:p>
          </p:txBody>
        </p:sp>
        <p:grpSp>
          <p:nvGrpSpPr>
            <p:cNvPr id="8216" name="Group 49"/>
            <p:cNvGrpSpPr>
              <a:grpSpLocks noChangeAspect="1"/>
            </p:cNvGrpSpPr>
            <p:nvPr/>
          </p:nvGrpSpPr>
          <p:grpSpPr bwMode="auto">
            <a:xfrm>
              <a:off x="2057564" y="2718753"/>
              <a:ext cx="4443413" cy="2462847"/>
              <a:chOff x="2539" y="1764"/>
              <a:chExt cx="6997" cy="3879"/>
            </a:xfrm>
          </p:grpSpPr>
          <p:sp>
            <p:nvSpPr>
              <p:cNvPr id="8217" name="AutoShape 90"/>
              <p:cNvSpPr>
                <a:spLocks noChangeAspect="1" noChangeArrowheads="1" noTextEdit="1"/>
              </p:cNvSpPr>
              <p:nvPr/>
            </p:nvSpPr>
            <p:spPr bwMode="auto">
              <a:xfrm>
                <a:off x="2539" y="1764"/>
                <a:ext cx="6997" cy="3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Line 89"/>
              <p:cNvSpPr>
                <a:spLocks noChangeShapeType="1"/>
              </p:cNvSpPr>
              <p:nvPr/>
            </p:nvSpPr>
            <p:spPr bwMode="auto">
              <a:xfrm>
                <a:off x="8392" y="2376"/>
                <a:ext cx="4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9" name="Line 88"/>
              <p:cNvSpPr>
                <a:spLocks noChangeShapeType="1"/>
              </p:cNvSpPr>
              <p:nvPr/>
            </p:nvSpPr>
            <p:spPr bwMode="auto">
              <a:xfrm>
                <a:off x="8408" y="3266"/>
                <a:ext cx="4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0" name="Line 87"/>
              <p:cNvSpPr>
                <a:spLocks noChangeShapeType="1"/>
              </p:cNvSpPr>
              <p:nvPr/>
            </p:nvSpPr>
            <p:spPr bwMode="auto">
              <a:xfrm>
                <a:off x="8408" y="4705"/>
                <a:ext cx="4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Oval 86"/>
              <p:cNvSpPr>
                <a:spLocks noChangeArrowheads="1"/>
              </p:cNvSpPr>
              <p:nvPr/>
            </p:nvSpPr>
            <p:spPr bwMode="auto">
              <a:xfrm>
                <a:off x="5625" y="2201"/>
                <a:ext cx="360" cy="36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Oval 85"/>
              <p:cNvSpPr>
                <a:spLocks noChangeArrowheads="1"/>
              </p:cNvSpPr>
              <p:nvPr/>
            </p:nvSpPr>
            <p:spPr bwMode="auto">
              <a:xfrm>
                <a:off x="5628" y="3082"/>
                <a:ext cx="360" cy="358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3" name="Oval 84"/>
              <p:cNvSpPr>
                <a:spLocks noChangeArrowheads="1"/>
              </p:cNvSpPr>
              <p:nvPr/>
            </p:nvSpPr>
            <p:spPr bwMode="auto">
              <a:xfrm>
                <a:off x="5628" y="4521"/>
                <a:ext cx="360" cy="36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Oval 83"/>
              <p:cNvSpPr>
                <a:spLocks noChangeArrowheads="1"/>
              </p:cNvSpPr>
              <p:nvPr/>
            </p:nvSpPr>
            <p:spPr bwMode="auto">
              <a:xfrm>
                <a:off x="8044" y="2183"/>
                <a:ext cx="361" cy="36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Oval 82"/>
              <p:cNvSpPr>
                <a:spLocks noChangeArrowheads="1"/>
              </p:cNvSpPr>
              <p:nvPr/>
            </p:nvSpPr>
            <p:spPr bwMode="auto">
              <a:xfrm>
                <a:off x="8048" y="3093"/>
                <a:ext cx="360" cy="36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Oval 81"/>
              <p:cNvSpPr>
                <a:spLocks noChangeArrowheads="1"/>
              </p:cNvSpPr>
              <p:nvPr/>
            </p:nvSpPr>
            <p:spPr bwMode="auto">
              <a:xfrm>
                <a:off x="8044" y="4529"/>
                <a:ext cx="361" cy="36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80"/>
              <p:cNvSpPr>
                <a:spLocks noChangeShapeType="1"/>
              </p:cNvSpPr>
              <p:nvPr/>
            </p:nvSpPr>
            <p:spPr bwMode="auto">
              <a:xfrm>
                <a:off x="3589" y="1863"/>
                <a:ext cx="2046" cy="4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Line 79"/>
              <p:cNvSpPr>
                <a:spLocks noChangeShapeType="1"/>
              </p:cNvSpPr>
              <p:nvPr/>
            </p:nvSpPr>
            <p:spPr bwMode="auto">
              <a:xfrm>
                <a:off x="6009" y="2387"/>
                <a:ext cx="2097" cy="7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8"/>
              <p:cNvSpPr>
                <a:spLocks noChangeShapeType="1"/>
              </p:cNvSpPr>
              <p:nvPr/>
            </p:nvSpPr>
            <p:spPr bwMode="auto">
              <a:xfrm>
                <a:off x="3578" y="2737"/>
                <a:ext cx="2037" cy="5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7"/>
              <p:cNvSpPr>
                <a:spLocks noChangeShapeType="1"/>
              </p:cNvSpPr>
              <p:nvPr/>
            </p:nvSpPr>
            <p:spPr bwMode="auto">
              <a:xfrm>
                <a:off x="3584" y="3608"/>
                <a:ext cx="2051" cy="1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76"/>
              <p:cNvSpPr>
                <a:spLocks noChangeShapeType="1"/>
              </p:cNvSpPr>
              <p:nvPr/>
            </p:nvSpPr>
            <p:spPr bwMode="auto">
              <a:xfrm>
                <a:off x="3589" y="1863"/>
                <a:ext cx="2056" cy="1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75"/>
              <p:cNvSpPr>
                <a:spLocks noChangeShapeType="1"/>
              </p:cNvSpPr>
              <p:nvPr/>
            </p:nvSpPr>
            <p:spPr bwMode="auto">
              <a:xfrm flipV="1">
                <a:off x="3578" y="3351"/>
                <a:ext cx="2067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4"/>
              <p:cNvSpPr>
                <a:spLocks noChangeShapeType="1"/>
              </p:cNvSpPr>
              <p:nvPr/>
            </p:nvSpPr>
            <p:spPr bwMode="auto">
              <a:xfrm>
                <a:off x="3589" y="1859"/>
                <a:ext cx="2108" cy="26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Line 73"/>
              <p:cNvSpPr>
                <a:spLocks noChangeShapeType="1"/>
              </p:cNvSpPr>
              <p:nvPr/>
            </p:nvSpPr>
            <p:spPr bwMode="auto">
              <a:xfrm flipV="1">
                <a:off x="3575" y="2541"/>
                <a:ext cx="2120" cy="24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72"/>
              <p:cNvSpPr>
                <a:spLocks noChangeShapeType="1"/>
              </p:cNvSpPr>
              <p:nvPr/>
            </p:nvSpPr>
            <p:spPr bwMode="auto">
              <a:xfrm flipV="1">
                <a:off x="3575" y="3421"/>
                <a:ext cx="212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71"/>
              <p:cNvSpPr>
                <a:spLocks noChangeShapeType="1"/>
              </p:cNvSpPr>
              <p:nvPr/>
            </p:nvSpPr>
            <p:spPr bwMode="auto">
              <a:xfrm flipV="1">
                <a:off x="3565" y="4800"/>
                <a:ext cx="2080" cy="2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70"/>
              <p:cNvSpPr>
                <a:spLocks noChangeShapeType="1"/>
              </p:cNvSpPr>
              <p:nvPr/>
            </p:nvSpPr>
            <p:spPr bwMode="auto">
              <a:xfrm>
                <a:off x="5996" y="2392"/>
                <a:ext cx="2165" cy="2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9"/>
              <p:cNvSpPr>
                <a:spLocks noChangeShapeType="1"/>
              </p:cNvSpPr>
              <p:nvPr/>
            </p:nvSpPr>
            <p:spPr bwMode="auto">
              <a:xfrm flipV="1">
                <a:off x="5988" y="2541"/>
                <a:ext cx="2173" cy="2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8"/>
              <p:cNvSpPr>
                <a:spLocks noChangeShapeType="1"/>
              </p:cNvSpPr>
              <p:nvPr/>
            </p:nvSpPr>
            <p:spPr bwMode="auto">
              <a:xfrm flipV="1">
                <a:off x="6005" y="3351"/>
                <a:ext cx="2060" cy="1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67"/>
              <p:cNvSpPr>
                <a:spLocks noChangeShapeType="1"/>
              </p:cNvSpPr>
              <p:nvPr/>
            </p:nvSpPr>
            <p:spPr bwMode="auto">
              <a:xfrm>
                <a:off x="6005" y="4709"/>
                <a:ext cx="20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Line 66"/>
              <p:cNvSpPr>
                <a:spLocks noChangeShapeType="1"/>
              </p:cNvSpPr>
              <p:nvPr/>
            </p:nvSpPr>
            <p:spPr bwMode="auto">
              <a:xfrm flipV="1">
                <a:off x="3584" y="2480"/>
                <a:ext cx="2061" cy="11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Line 65"/>
              <p:cNvSpPr>
                <a:spLocks noChangeShapeType="1"/>
              </p:cNvSpPr>
              <p:nvPr/>
            </p:nvSpPr>
            <p:spPr bwMode="auto">
              <a:xfrm>
                <a:off x="3401" y="3762"/>
                <a:ext cx="1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Line 64"/>
              <p:cNvSpPr>
                <a:spLocks noChangeShapeType="1"/>
              </p:cNvSpPr>
              <p:nvPr/>
            </p:nvSpPr>
            <p:spPr bwMode="auto">
              <a:xfrm>
                <a:off x="5798" y="3501"/>
                <a:ext cx="1" cy="9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63"/>
              <p:cNvSpPr>
                <a:spLocks noChangeShapeType="1"/>
              </p:cNvSpPr>
              <p:nvPr/>
            </p:nvSpPr>
            <p:spPr bwMode="auto">
              <a:xfrm flipV="1">
                <a:off x="3575" y="2369"/>
                <a:ext cx="2053" cy="3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Line 62"/>
              <p:cNvSpPr>
                <a:spLocks noChangeShapeType="1"/>
              </p:cNvSpPr>
              <p:nvPr/>
            </p:nvSpPr>
            <p:spPr bwMode="auto">
              <a:xfrm>
                <a:off x="3585" y="2740"/>
                <a:ext cx="2060" cy="18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61"/>
              <p:cNvSpPr>
                <a:spLocks noChangeShapeType="1"/>
              </p:cNvSpPr>
              <p:nvPr/>
            </p:nvSpPr>
            <p:spPr bwMode="auto">
              <a:xfrm flipV="1">
                <a:off x="6005" y="2480"/>
                <a:ext cx="2060" cy="7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60"/>
              <p:cNvSpPr>
                <a:spLocks noChangeShapeType="1"/>
              </p:cNvSpPr>
              <p:nvPr/>
            </p:nvSpPr>
            <p:spPr bwMode="auto">
              <a:xfrm>
                <a:off x="6015" y="3269"/>
                <a:ext cx="2050" cy="1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AutoShape 59"/>
              <p:cNvSpPr>
                <a:spLocks noChangeArrowheads="1"/>
              </p:cNvSpPr>
              <p:nvPr/>
            </p:nvSpPr>
            <p:spPr bwMode="auto">
              <a:xfrm>
                <a:off x="3292" y="4973"/>
                <a:ext cx="252" cy="143"/>
              </a:xfrm>
              <a:prstGeom prst="rightArrow">
                <a:avLst>
                  <a:gd name="adj1" fmla="val 50000"/>
                  <a:gd name="adj2" fmla="val 4405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AutoShape 58"/>
              <p:cNvSpPr>
                <a:spLocks noChangeArrowheads="1"/>
              </p:cNvSpPr>
              <p:nvPr/>
            </p:nvSpPr>
            <p:spPr bwMode="auto">
              <a:xfrm>
                <a:off x="3311" y="3533"/>
                <a:ext cx="254" cy="143"/>
              </a:xfrm>
              <a:prstGeom prst="rightArrow">
                <a:avLst>
                  <a:gd name="adj1" fmla="val 50000"/>
                  <a:gd name="adj2" fmla="val 4440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AutoShape 57"/>
              <p:cNvSpPr>
                <a:spLocks noChangeArrowheads="1"/>
              </p:cNvSpPr>
              <p:nvPr/>
            </p:nvSpPr>
            <p:spPr bwMode="auto">
              <a:xfrm>
                <a:off x="3308" y="2663"/>
                <a:ext cx="253" cy="143"/>
              </a:xfrm>
              <a:prstGeom prst="rightArrow">
                <a:avLst>
                  <a:gd name="adj1" fmla="val 50000"/>
                  <a:gd name="adj2" fmla="val 4423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1" name="AutoShape 56"/>
              <p:cNvSpPr>
                <a:spLocks noChangeArrowheads="1"/>
              </p:cNvSpPr>
              <p:nvPr/>
            </p:nvSpPr>
            <p:spPr bwMode="auto">
              <a:xfrm>
                <a:off x="3308" y="1783"/>
                <a:ext cx="253" cy="143"/>
              </a:xfrm>
              <a:prstGeom prst="rightArrow">
                <a:avLst>
                  <a:gd name="adj1" fmla="val 50000"/>
                  <a:gd name="adj2" fmla="val 4423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55"/>
              <p:cNvSpPr>
                <a:spLocks noChangeShapeType="1"/>
              </p:cNvSpPr>
              <p:nvPr/>
            </p:nvSpPr>
            <p:spPr bwMode="auto">
              <a:xfrm>
                <a:off x="6005" y="3269"/>
                <a:ext cx="20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54"/>
              <p:cNvSpPr>
                <a:spLocks noChangeShapeType="1"/>
              </p:cNvSpPr>
              <p:nvPr/>
            </p:nvSpPr>
            <p:spPr bwMode="auto">
              <a:xfrm>
                <a:off x="6005" y="2376"/>
                <a:ext cx="20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4" name="Text Box 53"/>
              <p:cNvSpPr txBox="1">
                <a:spLocks noChangeArrowheads="1"/>
              </p:cNvSpPr>
              <p:nvPr/>
            </p:nvSpPr>
            <p:spPr bwMode="auto">
              <a:xfrm>
                <a:off x="2539" y="5062"/>
                <a:ext cx="1967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 b="0">
                    <a:latin typeface="Arial" pitchFamily="34" charset="0"/>
                    <a:ea typeface="MS Mincho" pitchFamily="49" charset="-128"/>
                  </a:rPr>
                  <a:t>(Input Layer)</a:t>
                </a:r>
              </a:p>
            </p:txBody>
          </p:sp>
          <p:sp>
            <p:nvSpPr>
              <p:cNvPr id="8255" name="Text Box 52"/>
              <p:cNvSpPr txBox="1">
                <a:spLocks noChangeArrowheads="1"/>
              </p:cNvSpPr>
              <p:nvPr/>
            </p:nvSpPr>
            <p:spPr bwMode="auto">
              <a:xfrm>
                <a:off x="4699" y="5064"/>
                <a:ext cx="2216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 b="0">
                    <a:latin typeface="Arial" pitchFamily="34" charset="0"/>
                    <a:ea typeface="MS Mincho" pitchFamily="49" charset="-128"/>
                  </a:rPr>
                  <a:t>(Hidden Layer)</a:t>
                </a:r>
              </a:p>
            </p:txBody>
          </p:sp>
          <p:sp>
            <p:nvSpPr>
              <p:cNvPr id="8256" name="Text Box 51"/>
              <p:cNvSpPr txBox="1">
                <a:spLocks noChangeArrowheads="1"/>
              </p:cNvSpPr>
              <p:nvPr/>
            </p:nvSpPr>
            <p:spPr bwMode="auto">
              <a:xfrm>
                <a:off x="7098" y="5062"/>
                <a:ext cx="2280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 b="0">
                    <a:latin typeface="Arial" pitchFamily="34" charset="0"/>
                    <a:ea typeface="MS Mincho" pitchFamily="49" charset="-128"/>
                  </a:rPr>
                  <a:t>(Output Layer)</a:t>
                </a:r>
              </a:p>
            </p:txBody>
          </p:sp>
          <p:sp>
            <p:nvSpPr>
              <p:cNvPr id="8257" name="Line 50"/>
              <p:cNvSpPr>
                <a:spLocks noChangeShapeType="1"/>
              </p:cNvSpPr>
              <p:nvPr/>
            </p:nvSpPr>
            <p:spPr bwMode="auto">
              <a:xfrm>
                <a:off x="8235" y="3524"/>
                <a:ext cx="1" cy="9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09600" y="3124200"/>
            <a:ext cx="8358188" cy="1031875"/>
            <a:chOff x="609600" y="3236025"/>
            <a:chExt cx="8358250" cy="1031175"/>
          </a:xfrm>
        </p:grpSpPr>
        <p:sp>
          <p:nvSpPr>
            <p:cNvPr id="8212" name="Right Arrow 56"/>
            <p:cNvSpPr>
              <a:spLocks noChangeArrowheads="1"/>
            </p:cNvSpPr>
            <p:nvPr/>
          </p:nvSpPr>
          <p:spPr bwMode="auto">
            <a:xfrm>
              <a:off x="609600" y="3429000"/>
              <a:ext cx="1066800" cy="838200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2000" b="0">
                  <a:latin typeface="Arial" pitchFamily="34" charset="0"/>
                </a:rPr>
                <a:t>Input</a:t>
              </a:r>
            </a:p>
          </p:txBody>
        </p:sp>
        <p:sp>
          <p:nvSpPr>
            <p:cNvPr id="8213" name="Right Arrow 57"/>
            <p:cNvSpPr>
              <a:spLocks noChangeArrowheads="1"/>
            </p:cNvSpPr>
            <p:nvPr/>
          </p:nvSpPr>
          <p:spPr bwMode="auto">
            <a:xfrm>
              <a:off x="5462650" y="3352800"/>
              <a:ext cx="1066800" cy="838200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2000" b="0">
                  <a:latin typeface="Arial" pitchFamily="34" charset="0"/>
                </a:rPr>
                <a:t>Output</a:t>
              </a:r>
            </a:p>
          </p:txBody>
        </p:sp>
        <p:sp>
          <p:nvSpPr>
            <p:cNvPr id="8214" name="TextBox 59"/>
            <p:cNvSpPr txBox="1">
              <a:spLocks noChangeArrowheads="1"/>
            </p:cNvSpPr>
            <p:nvPr/>
          </p:nvSpPr>
          <p:spPr bwMode="auto">
            <a:xfrm>
              <a:off x="6834250" y="3236025"/>
              <a:ext cx="2133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  <a:latin typeface="Arial" pitchFamily="34" charset="0"/>
                </a:rPr>
                <a:t>Error = </a:t>
              </a:r>
            </a:p>
            <a:p>
              <a:r>
                <a:rPr lang="en-US" sz="2000">
                  <a:solidFill>
                    <a:srgbClr val="0000FF"/>
                  </a:solidFill>
                  <a:latin typeface="Arial" pitchFamily="34" charset="0"/>
                </a:rPr>
                <a:t>Desired Output - Actual Output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789863" y="1247775"/>
            <a:ext cx="1277937" cy="1371600"/>
            <a:chOff x="7789478" y="1247900"/>
            <a:chExt cx="1278322" cy="1371600"/>
          </a:xfrm>
        </p:grpSpPr>
        <p:grpSp>
          <p:nvGrpSpPr>
            <p:cNvPr id="8207" name="Group 63"/>
            <p:cNvGrpSpPr>
              <a:grpSpLocks/>
            </p:cNvGrpSpPr>
            <p:nvPr/>
          </p:nvGrpSpPr>
          <p:grpSpPr bwMode="auto">
            <a:xfrm>
              <a:off x="7848600" y="1247900"/>
              <a:ext cx="1219200" cy="1371600"/>
              <a:chOff x="7848600" y="1295400"/>
              <a:chExt cx="1219200" cy="1371600"/>
            </a:xfrm>
          </p:grpSpPr>
          <p:pic>
            <p:nvPicPr>
              <p:cNvPr id="8210" name="Picture 1" descr="C:\Users\Aminul\Desktop\fig03.gif"/>
              <p:cNvPicPr>
                <a:picLocks noChangeAspect="1" noChangeArrowheads="1"/>
              </p:cNvPicPr>
              <p:nvPr/>
            </p:nvPicPr>
            <p:blipFill>
              <a:blip r:embed="rId4"/>
              <a:srcRect l="14000" t="47803" r="53999" b="12637"/>
              <a:stretch>
                <a:fillRect/>
              </a:stretch>
            </p:blipFill>
            <p:spPr bwMode="auto">
              <a:xfrm>
                <a:off x="7848600" y="1295400"/>
                <a:ext cx="1219200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211" name="Straight Connector 62"/>
              <p:cNvCxnSpPr>
                <a:cxnSpLocks noChangeShapeType="1"/>
              </p:cNvCxnSpPr>
              <p:nvPr/>
            </p:nvCxnSpPr>
            <p:spPr bwMode="auto">
              <a:xfrm rot="16200000" flipH="1">
                <a:off x="7710550" y="1614550"/>
                <a:ext cx="1295400" cy="762000"/>
              </a:xfrm>
              <a:prstGeom prst="line">
                <a:avLst/>
              </a:prstGeom>
              <a:noFill/>
              <a:ln w="25400" algn="ctr">
                <a:solidFill>
                  <a:srgbClr val="0000FF"/>
                </a:solidFill>
                <a:miter lim="800000"/>
                <a:headEnd/>
                <a:tailEnd/>
              </a:ln>
            </p:spPr>
          </p:cxnSp>
        </p:grpSp>
        <p:sp>
          <p:nvSpPr>
            <p:cNvPr id="8208" name="TextBox 64"/>
            <p:cNvSpPr txBox="1">
              <a:spLocks noChangeArrowheads="1"/>
            </p:cNvSpPr>
            <p:nvPr/>
          </p:nvSpPr>
          <p:spPr bwMode="auto">
            <a:xfrm>
              <a:off x="7789478" y="2301823"/>
              <a:ext cx="8114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Class 2</a:t>
              </a:r>
            </a:p>
          </p:txBody>
        </p:sp>
        <p:sp>
          <p:nvSpPr>
            <p:cNvPr id="8209" name="TextBox 65"/>
            <p:cNvSpPr txBox="1">
              <a:spLocks noChangeArrowheads="1"/>
            </p:cNvSpPr>
            <p:nvPr/>
          </p:nvSpPr>
          <p:spPr bwMode="auto">
            <a:xfrm>
              <a:off x="8256359" y="1295400"/>
              <a:ext cx="8114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Class 1</a:t>
              </a:r>
            </a:p>
          </p:txBody>
        </p:sp>
      </p:grpSp>
      <p:sp>
        <p:nvSpPr>
          <p:cNvPr id="8206" name="Slide Number Placeholder 6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1852B-00C1-46F0-BE7B-55BB7BE1A8F2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1" grpId="0" animBg="1"/>
      <p:bldP spid="152" grpId="0" animBg="1"/>
      <p:bldP spid="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304800" y="2620963"/>
            <a:ext cx="701040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Generalization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is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more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desirable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because the common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use of a NN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is to make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good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prediction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on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new or unknown objects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. </a:t>
            </a:r>
          </a:p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It measures on the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testing set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that is reserved from available data and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not use in the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training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. </a:t>
            </a:r>
          </a:p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Testing error rate (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TER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), i.e., rate of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wrong classification on testing set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, is widely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acceptable quantifying measure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, which value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minimum is good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.   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Performance Measures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6248400"/>
            <a:ext cx="6629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ja-JP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Benchmark problems are used to measure TER.</a:t>
            </a:r>
            <a:r>
              <a:rPr lang="en-US" altLang="ja-JP" dirty="0"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  <a:sym typeface="Monotype Sorts" pitchFamily="2" charset="2"/>
              </a:rPr>
              <a:t> </a:t>
            </a:r>
            <a:endParaRPr lang="en-US" dirty="0">
              <a:solidFill>
                <a:srgbClr val="0000FF"/>
              </a:solidFill>
              <a:cs typeface="+mn-cs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478713" y="1465263"/>
            <a:ext cx="1600200" cy="4038600"/>
            <a:chOff x="7415150" y="1098475"/>
            <a:chExt cx="1600200" cy="4038600"/>
          </a:xfrm>
        </p:grpSpPr>
        <p:sp>
          <p:nvSpPr>
            <p:cNvPr id="9236" name="Rectangle 12"/>
            <p:cNvSpPr>
              <a:spLocks noChangeArrowheads="1"/>
            </p:cNvSpPr>
            <p:nvPr/>
          </p:nvSpPr>
          <p:spPr bwMode="auto">
            <a:xfrm>
              <a:off x="7415150" y="1098475"/>
              <a:ext cx="1600200" cy="403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600" b="0">
                  <a:solidFill>
                    <a:srgbClr val="0000FF"/>
                  </a:solidFill>
                  <a:latin typeface="Arial" pitchFamily="34" charset="0"/>
                </a:rPr>
                <a:t> </a:t>
              </a:r>
              <a:r>
                <a:rPr lang="en-US" sz="1600">
                  <a:solidFill>
                    <a:srgbClr val="0000FF"/>
                  </a:solidFill>
                  <a:latin typeface="Arial" pitchFamily="34" charset="0"/>
                </a:rPr>
                <a:t>Available </a:t>
              </a:r>
            </a:p>
            <a:p>
              <a:pPr algn="ctr"/>
              <a:r>
                <a:rPr lang="en-US" sz="1600">
                  <a:solidFill>
                    <a:srgbClr val="0000FF"/>
                  </a:solidFill>
                  <a:latin typeface="Arial" pitchFamily="34" charset="0"/>
                </a:rPr>
                <a:t>Data</a:t>
              </a:r>
            </a:p>
          </p:txBody>
        </p:sp>
        <p:grpSp>
          <p:nvGrpSpPr>
            <p:cNvPr id="9237" name="Group 8"/>
            <p:cNvGrpSpPr>
              <a:grpSpLocks/>
            </p:cNvGrpSpPr>
            <p:nvPr/>
          </p:nvGrpSpPr>
          <p:grpSpPr bwMode="auto">
            <a:xfrm>
              <a:off x="7520050" y="1676400"/>
              <a:ext cx="1371600" cy="3242950"/>
              <a:chOff x="7543800" y="1557650"/>
              <a:chExt cx="1371600" cy="3242950"/>
            </a:xfrm>
          </p:grpSpPr>
          <p:sp>
            <p:nvSpPr>
              <p:cNvPr id="9238" name="Rectangle 5"/>
              <p:cNvSpPr>
                <a:spLocks noChangeArrowheads="1"/>
              </p:cNvSpPr>
              <p:nvPr/>
            </p:nvSpPr>
            <p:spPr bwMode="auto">
              <a:xfrm>
                <a:off x="7543800" y="1557650"/>
                <a:ext cx="1371600" cy="209995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1400" b="0">
                  <a:latin typeface="Arial" pitchFamily="34" charset="0"/>
                </a:endParaRPr>
              </a:p>
              <a:p>
                <a:pPr algn="ctr"/>
                <a:endParaRPr lang="en-US" sz="1400" b="0">
                  <a:latin typeface="Arial" pitchFamily="34" charset="0"/>
                </a:endParaRPr>
              </a:p>
              <a:p>
                <a:pPr algn="ctr"/>
                <a:endParaRPr lang="en-US" sz="1400" b="0">
                  <a:latin typeface="Arial" pitchFamily="34" charset="0"/>
                </a:endParaRPr>
              </a:p>
              <a:p>
                <a:pPr algn="ctr"/>
                <a:r>
                  <a:rPr lang="en-US" sz="1400">
                    <a:solidFill>
                      <a:srgbClr val="0000FF"/>
                    </a:solidFill>
                    <a:latin typeface="Arial" pitchFamily="34" charset="0"/>
                  </a:rPr>
                  <a:t>Training Set</a:t>
                </a:r>
              </a:p>
              <a:p>
                <a:pPr algn="ctr"/>
                <a:r>
                  <a:rPr lang="en-US" sz="1400" b="0">
                    <a:latin typeface="Arial" pitchFamily="34" charset="0"/>
                  </a:rPr>
                  <a:t>(Use for learning)</a:t>
                </a:r>
              </a:p>
            </p:txBody>
          </p:sp>
          <p:sp>
            <p:nvSpPr>
              <p:cNvPr id="9239" name="Rectangle 6"/>
              <p:cNvSpPr>
                <a:spLocks noChangeArrowheads="1"/>
              </p:cNvSpPr>
              <p:nvPr/>
            </p:nvSpPr>
            <p:spPr bwMode="auto">
              <a:xfrm>
                <a:off x="7543800" y="3657600"/>
                <a:ext cx="1371600" cy="1143000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1400">
                    <a:solidFill>
                      <a:srgbClr val="0000FF"/>
                    </a:solidFill>
                    <a:latin typeface="Arial" pitchFamily="34" charset="0"/>
                  </a:rPr>
                  <a:t>Testing Set</a:t>
                </a:r>
              </a:p>
              <a:p>
                <a:pPr algn="ctr"/>
                <a:r>
                  <a:rPr lang="en-US" sz="1400" b="0">
                    <a:latin typeface="Arial" pitchFamily="34" charset="0"/>
                  </a:rPr>
                  <a:t>(Reserve </a:t>
                </a:r>
              </a:p>
              <a:p>
                <a:pPr algn="ctr"/>
                <a:r>
                  <a:rPr lang="en-US" sz="1400" b="0">
                    <a:latin typeface="Arial" pitchFamily="34" charset="0"/>
                  </a:rPr>
                  <a:t>to measure </a:t>
                </a:r>
              </a:p>
              <a:p>
                <a:pPr algn="ctr"/>
                <a:r>
                  <a:rPr lang="en-US" sz="1400" b="0">
                    <a:latin typeface="Arial" pitchFamily="34" charset="0"/>
                  </a:rPr>
                  <a:t>generalization)</a:t>
                </a:r>
              </a:p>
            </p:txBody>
          </p:sp>
        </p:grp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1425575"/>
            <a:ext cx="727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3" indent="-4763" algn="just" eaLnBrk="0" hangingPunct="0">
              <a:spcBef>
                <a:spcPts val="1200"/>
              </a:spcBef>
              <a:buClr>
                <a:schemeClr val="tx2"/>
              </a:buClr>
            </a:pP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Learning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and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generalization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are the most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important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topics in NN research.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Learning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is the ability to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approximate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the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training data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while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generalization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is the ability to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predict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well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 beyond the training data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.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14388" y="504983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ja-JP" b="0" dirty="0">
                        <a:solidFill>
                          <a:srgbClr val="0000FF"/>
                        </a:solidFill>
                        <a:latin typeface="Arial" charset="0"/>
                        <a:ea typeface="ＭＳ Ｐゴシック" pitchFamily="34" charset="-128"/>
                        <a:cs typeface="Arial" charset="0"/>
                        <a:sym typeface="Monotype Sorts" pitchFamily="2" charset="2"/>
                      </a:endParaRPr>
                    </a:p>
                    <a:p>
                      <a:pPr algn="ctr"/>
                      <a:r>
                        <a:rPr lang="en-US" altLang="ja-JP" b="0" dirty="0">
                          <a:solidFill>
                            <a:srgbClr val="0000FF"/>
                          </a:solidFill>
                          <a:latin typeface="Arial" charset="0"/>
                          <a:ea typeface="ＭＳ Ｐゴシック" pitchFamily="34" charset="-128"/>
                          <a:cs typeface="Arial" charset="0"/>
                          <a:sym typeface="Monotype Sorts" pitchFamily="2" charset="2"/>
                        </a:rPr>
                        <a:t>TER =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0" dirty="0">
                          <a:solidFill>
                            <a:srgbClr val="0000FF"/>
                          </a:solidFill>
                          <a:latin typeface="Arial" charset="0"/>
                          <a:ea typeface="ＭＳ Ｐゴシック" pitchFamily="34" charset="-128"/>
                          <a:cs typeface="Arial" charset="0"/>
                          <a:sym typeface="Monotype Sorts" pitchFamily="2" charset="2"/>
                        </a:rPr>
                        <a:t>Total testing set misclassified patterns</a:t>
                      </a:r>
                      <a:endParaRPr lang="en-US" b="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b="0" kern="1200" dirty="0">
                          <a:solidFill>
                            <a:srgbClr val="0000FF"/>
                          </a:solidFill>
                          <a:latin typeface="Arial" charset="0"/>
                          <a:ea typeface="ＭＳ Ｐゴシック" pitchFamily="34" charset="-128"/>
                          <a:cs typeface="Arial" charset="0"/>
                          <a:sym typeface="Monotype Sorts" pitchFamily="2" charset="2"/>
                        </a:rPr>
                        <a:t>Total testing set patterns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35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7C3B6-AC60-4C32-9A21-D4C1BCD9A6E0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allAtOnce"/>
      <p:bldP spid="5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381000" y="2057400"/>
            <a:ext cx="86106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b="0">
                <a:latin typeface="Arial" pitchFamily="34" charset="0"/>
              </a:rPr>
              <a:t>For NN or machine learning,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b="0">
                <a:latin typeface="Arial" pitchFamily="34" charset="0"/>
              </a:rPr>
              <a:t>the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most popular benchmark dataset </a:t>
            </a:r>
            <a:r>
              <a:rPr lang="en-US" b="0">
                <a:latin typeface="Arial" pitchFamily="34" charset="0"/>
              </a:rPr>
              <a:t>collection is the University of California, Irvine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(UCI) Machine Learning Repository </a:t>
            </a:r>
            <a:r>
              <a:rPr lang="en-US" b="0">
                <a:latin typeface="Arial" pitchFamily="34" charset="0"/>
              </a:rPr>
              <a:t>(</a:t>
            </a:r>
            <a:r>
              <a:rPr lang="en-US" b="0" u="sng">
                <a:latin typeface="Arial" pitchFamily="34" charset="0"/>
              </a:rPr>
              <a:t>http://archive.ics.uci.edu/ml</a:t>
            </a:r>
            <a:r>
              <a:rPr lang="en-US" b="0">
                <a:latin typeface="Arial" pitchFamily="34" charset="0"/>
              </a:rPr>
              <a:t>/). </a:t>
            </a:r>
          </a:p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b="0">
                <a:latin typeface="Arial" pitchFamily="34" charset="0"/>
              </a:rPr>
              <a:t>UCI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contains</a:t>
            </a:r>
            <a:r>
              <a:rPr lang="en-US" b="0">
                <a:latin typeface="Arial" pitchFamily="34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raw data </a:t>
            </a:r>
            <a:r>
              <a:rPr lang="en-US" b="0">
                <a:latin typeface="Arial" pitchFamily="34" charset="0"/>
              </a:rPr>
              <a:t>that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require preprocessing </a:t>
            </a:r>
            <a:r>
              <a:rPr lang="en-US" b="0">
                <a:latin typeface="Arial" pitchFamily="34" charset="0"/>
              </a:rPr>
              <a:t>to use in NN. Some preprocessed data is also available at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Proben1</a:t>
            </a:r>
            <a:r>
              <a:rPr lang="en-US" b="0">
                <a:latin typeface="Arial" pitchFamily="34" charset="0"/>
              </a:rPr>
              <a:t> (</a:t>
            </a:r>
            <a:r>
              <a:rPr lang="en-US" b="0" u="sng">
                <a:latin typeface="Arial" pitchFamily="34" charset="0"/>
              </a:rPr>
              <a:t>ftp://ftp.ira.uka.de/pub/neuron/</a:t>
            </a:r>
            <a:r>
              <a:rPr lang="en-US" b="0">
                <a:latin typeface="Arial" pitchFamily="34" charset="0"/>
              </a:rPr>
              <a:t>). </a:t>
            </a:r>
          </a:p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Various persons or groups also maintain different benchmark datasets </a:t>
            </a:r>
            <a:r>
              <a:rPr lang="en-US" b="0">
                <a:latin typeface="Arial" pitchFamily="34" charset="0"/>
              </a:rPr>
              <a:t>for specific purpose: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 Delve</a:t>
            </a:r>
            <a:r>
              <a:rPr lang="en-US" b="0">
                <a:latin typeface="Arial" pitchFamily="34" charset="0"/>
              </a:rPr>
              <a:t> (</a:t>
            </a:r>
            <a:r>
              <a:rPr lang="en-US" b="0" u="sng">
                <a:latin typeface="Arial" pitchFamily="34" charset="0"/>
              </a:rPr>
              <a:t>www.cs.toronto.edu/~delve/data/datasets.html</a:t>
            </a:r>
            <a:r>
              <a:rPr lang="en-US" b="0">
                <a:latin typeface="Arial" pitchFamily="34" charset="0"/>
              </a:rPr>
              <a:t>), </a:t>
            </a:r>
            <a:r>
              <a:rPr lang="en-US" b="0">
                <a:solidFill>
                  <a:srgbClr val="0000FF"/>
                </a:solidFill>
                <a:latin typeface="Arial" pitchFamily="34" charset="0"/>
              </a:rPr>
              <a:t>Orange  </a:t>
            </a:r>
            <a:r>
              <a:rPr lang="en-US" b="0">
                <a:latin typeface="Arial" pitchFamily="34" charset="0"/>
              </a:rPr>
              <a:t>(</a:t>
            </a:r>
            <a:r>
              <a:rPr lang="en-US" b="0" u="sng">
                <a:latin typeface="Arial" pitchFamily="34" charset="0"/>
              </a:rPr>
              <a:t>www.ailab.si/orange/datasets.asp</a:t>
            </a:r>
            <a:r>
              <a:rPr lang="en-US" b="0">
                <a:latin typeface="Arial" pitchFamily="34" charset="0"/>
              </a:rPr>
              <a:t>), etc.</a:t>
            </a:r>
          </a:p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In this study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32 benchmark problems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are considered from UCI. Well defined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benchmark methodology is followed for preprocessing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.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Benchmark Problems for Evaluation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975" y="149701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ctr" eaLnBrk="0" hangingPunct="0">
              <a:spcBef>
                <a:spcPts val="1200"/>
              </a:spcBef>
              <a:buClr>
                <a:schemeClr val="tx2"/>
              </a:buClr>
            </a:pP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A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benchmark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 is a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point of reference 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by which </a:t>
            </a:r>
            <a:r>
              <a:rPr lang="en-US" altLang="ja-JP" b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something can be measured</a:t>
            </a:r>
            <a:r>
              <a:rPr lang="en-US" altLang="ja-JP" b="0">
                <a:latin typeface="Arial" pitchFamily="34" charset="0"/>
                <a:ea typeface="ＭＳ Ｐゴシック" pitchFamily="34" charset="-128"/>
                <a:sym typeface="Monotype Sorts"/>
              </a:rPr>
              <a:t>.</a:t>
            </a: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4480A-6EE5-4355-8422-C5E96175920F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321AA-0BDD-40B3-B66A-6E01AAA49E47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Benchmark Problems</a:t>
            </a:r>
          </a:p>
        </p:txBody>
      </p: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371475" y="1524000"/>
            <a:ext cx="464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</a:pPr>
            <a:r>
              <a:rPr lang="en-US" altLang="ja-JP" sz="20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Problems Related to Human Life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965325"/>
          <a:ext cx="8686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72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Breast  Cancer 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Predicts whether a tumor is benign (not dangerous to health) or malignant (dangerous) based on a sample tissue taken from a patient’s breast.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BUPA Liver Disorder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Identify lever disorders based on blood tests along with other related information such as alcohol consumption.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Diabetes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Investigate whether the patient shows or not the signs of diabetes.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Heart Disease Cleveland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Predicting whether at least one of four major heart vessels is reduced in diameter by more than 50%.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Hepatitis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Anticipate status (i.e., live or die) of hepatitis patient.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ja-JP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Lymphography</a:t>
                      </a: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Predict the situation of lymph nodes and lymphatic vessels. 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ja-JP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Lungcancer</a:t>
                      </a: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Identify types of pathological lung cancers.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Postoperative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Determine place to send patients for postoperative recovery. 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324" name="Rectangle 6"/>
          <p:cNvSpPr>
            <a:spLocks noChangeArrowheads="1"/>
          </p:cNvSpPr>
          <p:nvPr/>
        </p:nvSpPr>
        <p:spPr bwMode="auto">
          <a:xfrm>
            <a:off x="5280025" y="-11113"/>
            <a:ext cx="38528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1600" b="0" i="1">
                <a:latin typeface="Arial" pitchFamily="34" charset="0"/>
              </a:rPr>
              <a:t>Bio Science and Engineering Laboratory</a:t>
            </a:r>
          </a:p>
        </p:txBody>
      </p:sp>
      <p:sp>
        <p:nvSpPr>
          <p:cNvPr id="123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01D59-F00E-4BBF-8DB1-8D26174475B2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i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Benchmark Problems</a:t>
            </a:r>
          </a:p>
        </p:txBody>
      </p: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371475" y="1428750"/>
            <a:ext cx="464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</a:pPr>
            <a:r>
              <a:rPr lang="en-US" altLang="ja-JP" sz="20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Problems Related to Finance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828800"/>
          <a:ext cx="861060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1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Australian 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Classify people as good or bad credit risks depend on applicants’ particulars.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Evaluate cars based on price and facilities.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Labor Negotiations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Identify a worker as good or bad i.e., contract with him beneficial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German Credit Card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Like Australian Card, this problem also concerns to predict the approval or non-approval of a credit card to a customer.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4540250"/>
            <a:ext cx="541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algn="just" eaLnBrk="0" hangingPunct="0">
              <a:spcBef>
                <a:spcPts val="1200"/>
              </a:spcBef>
              <a:buClr>
                <a:schemeClr val="tx2"/>
              </a:buClr>
            </a:pPr>
            <a:r>
              <a:rPr lang="en-US" altLang="ja-JP" sz="20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sym typeface="Monotype Sorts"/>
              </a:rPr>
              <a:t>Problems Related to Plants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4937125"/>
          <a:ext cx="86106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1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Iris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Classify </a:t>
                      </a: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iris plant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Identify whether a mushroom is edible or not based on a description of the mushroom’s shape, color, odor, and habitat.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Recognize 19 different diseases of soybeans. 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35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F56868-CFB0-4A6A-B497-A2E00E90D27E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1.8|6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1|1.1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|0.7|3.8|0.8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1|1.1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1|1.1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1|1.1|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6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1|1.1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6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.2|1.8|9.7|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1.8|6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5.7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10814</TotalTime>
  <Words>2928</Words>
  <Application>Microsoft Office PowerPoint</Application>
  <PresentationFormat>On-screen Show (4:3)</PresentationFormat>
  <Paragraphs>825</Paragraphs>
  <Slides>32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Arial</vt:lpstr>
      <vt:lpstr>Calibri</vt:lpstr>
      <vt:lpstr>Marlett</vt:lpstr>
      <vt:lpstr>Monotype Sorts</vt:lpstr>
      <vt:lpstr>MS Mincho</vt:lpstr>
      <vt:lpstr>Symbol</vt:lpstr>
      <vt:lpstr>Tahoma</vt:lpstr>
      <vt:lpstr>Times New Roman</vt:lpstr>
      <vt:lpstr>Wingdings</vt:lpstr>
      <vt:lpstr>Blends</vt:lpstr>
      <vt:lpstr>Equation</vt:lpstr>
      <vt:lpstr>Ensembles of Diverse Neural Networks</vt:lpstr>
      <vt:lpstr>Outline of the Presentation</vt:lpstr>
      <vt:lpstr>Artificial Neural Network</vt:lpstr>
      <vt:lpstr>NNs for Classification Tasks</vt:lpstr>
      <vt:lpstr>Performance Measures</vt:lpstr>
      <vt:lpstr>Benchmark Problems for Evaluation</vt:lpstr>
      <vt:lpstr>PowerPoint Presentation</vt:lpstr>
      <vt:lpstr>Benchmark Problems</vt:lpstr>
      <vt:lpstr>Benchmark Problems</vt:lpstr>
      <vt:lpstr>  Summary of Benchmark Problems</vt:lpstr>
      <vt:lpstr>Why Ensemble of Neural Networks?</vt:lpstr>
      <vt:lpstr>Neural Network Ensemble (NNE)</vt:lpstr>
      <vt:lpstr>Data Sampling for NNE Construction</vt:lpstr>
      <vt:lpstr>1. Bagging (Breiman, 1996) </vt:lpstr>
      <vt:lpstr>2. AdaBoost (Freund &amp; Schapire, 1996) </vt:lpstr>
      <vt:lpstr>Bagging and AdaBoost </vt:lpstr>
      <vt:lpstr>3. Random Subspace Method(RSM) (Ho, 1998)</vt:lpstr>
      <vt:lpstr>RSM</vt:lpstr>
      <vt:lpstr>4. Class Label Switching (Martínez-Muñoz &amp; Suárez, 2005)</vt:lpstr>
      <vt:lpstr>5. Smearing (Breiman, 2000) </vt:lpstr>
      <vt:lpstr>Class Label Switching and Smearing</vt:lpstr>
      <vt:lpstr>6. Negative Correlation Learning(NCL) (Liu &amp; Yao, 1999)</vt:lpstr>
      <vt:lpstr>Negative Correlation Learning(NCL)</vt:lpstr>
      <vt:lpstr>7. DECORATE (Melville &amp; Mooney, 2005)</vt:lpstr>
      <vt:lpstr>DECORATE</vt:lpstr>
      <vt:lpstr>8. Ensemble through Input Values Alteration (EIVA)                 (M.A.H. Akhand &amp; K. Murase, 2012)</vt:lpstr>
      <vt:lpstr>9. Simple NNE(sNNE)</vt:lpstr>
      <vt:lpstr>Motivation to Comparative Study</vt:lpstr>
      <vt:lpstr>PowerPoint Presentation</vt:lpstr>
      <vt:lpstr>TER Comparison over 50 Indp. Runs</vt:lpstr>
      <vt:lpstr>Result Summary over 30 Problems</vt:lpstr>
      <vt:lpstr>Conclusions</vt:lpstr>
    </vt:vector>
  </TitlesOfParts>
  <Company>Fukui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Ensemble Creation Algorithm, Emphasizing on Unclassified Pattern</dc:title>
  <dc:creator>Aminul</dc:creator>
  <cp:lastModifiedBy>Aminul</cp:lastModifiedBy>
  <cp:revision>1997</cp:revision>
  <cp:lastPrinted>1601-01-01T00:00:00Z</cp:lastPrinted>
  <dcterms:created xsi:type="dcterms:W3CDTF">2004-02-18T00:36:13Z</dcterms:created>
  <dcterms:modified xsi:type="dcterms:W3CDTF">2023-11-11T12:16:24Z</dcterms:modified>
</cp:coreProperties>
</file>