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7576" y="545591"/>
            <a:ext cx="439420" cy="475615"/>
          </a:xfrm>
          <a:custGeom>
            <a:avLst/>
            <a:gdLst/>
            <a:ahLst/>
            <a:cxnLst/>
            <a:rect l="l" t="t" r="r" b="b"/>
            <a:pathLst>
              <a:path w="439419" h="475615">
                <a:moveTo>
                  <a:pt x="438912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438912" y="475488"/>
                </a:lnTo>
                <a:lnTo>
                  <a:pt x="438912" y="350520"/>
                </a:lnTo>
                <a:lnTo>
                  <a:pt x="438912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624" y="545591"/>
            <a:ext cx="326136" cy="4754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42544" y="969263"/>
            <a:ext cx="368935" cy="472440"/>
          </a:xfrm>
          <a:custGeom>
            <a:avLst/>
            <a:gdLst/>
            <a:ahLst/>
            <a:cxnLst/>
            <a:rect l="l" t="t" r="r" b="b"/>
            <a:pathLst>
              <a:path w="368934" h="472440">
                <a:moveTo>
                  <a:pt x="368808" y="0"/>
                </a:moveTo>
                <a:lnTo>
                  <a:pt x="0" y="0"/>
                </a:lnTo>
                <a:lnTo>
                  <a:pt x="0" y="347472"/>
                </a:lnTo>
                <a:lnTo>
                  <a:pt x="0" y="472440"/>
                </a:lnTo>
                <a:lnTo>
                  <a:pt x="368808" y="472440"/>
                </a:lnTo>
                <a:lnTo>
                  <a:pt x="368808" y="347472"/>
                </a:lnTo>
                <a:lnTo>
                  <a:pt x="36880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52" y="969263"/>
            <a:ext cx="368808" cy="47243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015" y="896111"/>
            <a:ext cx="560832" cy="4206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7576" y="545591"/>
            <a:ext cx="439420" cy="475615"/>
          </a:xfrm>
          <a:custGeom>
            <a:avLst/>
            <a:gdLst/>
            <a:ahLst/>
            <a:cxnLst/>
            <a:rect l="l" t="t" r="r" b="b"/>
            <a:pathLst>
              <a:path w="439419" h="475615">
                <a:moveTo>
                  <a:pt x="438912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438912" y="475488"/>
                </a:lnTo>
                <a:lnTo>
                  <a:pt x="438912" y="350520"/>
                </a:lnTo>
                <a:lnTo>
                  <a:pt x="438912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1624" y="545591"/>
            <a:ext cx="326136" cy="4754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42544" y="969263"/>
            <a:ext cx="368935" cy="472440"/>
          </a:xfrm>
          <a:custGeom>
            <a:avLst/>
            <a:gdLst/>
            <a:ahLst/>
            <a:cxnLst/>
            <a:rect l="l" t="t" r="r" b="b"/>
            <a:pathLst>
              <a:path w="368934" h="472440">
                <a:moveTo>
                  <a:pt x="368808" y="0"/>
                </a:moveTo>
                <a:lnTo>
                  <a:pt x="0" y="0"/>
                </a:lnTo>
                <a:lnTo>
                  <a:pt x="0" y="347472"/>
                </a:lnTo>
                <a:lnTo>
                  <a:pt x="0" y="472440"/>
                </a:lnTo>
                <a:lnTo>
                  <a:pt x="368808" y="472440"/>
                </a:lnTo>
                <a:lnTo>
                  <a:pt x="368808" y="347472"/>
                </a:lnTo>
                <a:lnTo>
                  <a:pt x="36880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352" y="969263"/>
            <a:ext cx="368808" cy="47243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015" y="896111"/>
            <a:ext cx="560832" cy="42062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62000" y="490727"/>
            <a:ext cx="30480" cy="1051560"/>
          </a:xfrm>
          <a:custGeom>
            <a:avLst/>
            <a:gdLst/>
            <a:ahLst/>
            <a:cxnLst/>
            <a:rect l="l" t="t" r="r" b="b"/>
            <a:pathLst>
              <a:path w="30479" h="1051560">
                <a:moveTo>
                  <a:pt x="30480" y="771144"/>
                </a:moveTo>
                <a:lnTo>
                  <a:pt x="0" y="771144"/>
                </a:lnTo>
                <a:lnTo>
                  <a:pt x="0" y="1051560"/>
                </a:lnTo>
                <a:lnTo>
                  <a:pt x="30480" y="1051560"/>
                </a:lnTo>
                <a:lnTo>
                  <a:pt x="30480" y="771144"/>
                </a:lnTo>
                <a:close/>
              </a:path>
              <a:path w="30479" h="1051560">
                <a:moveTo>
                  <a:pt x="30480" y="0"/>
                </a:moveTo>
                <a:lnTo>
                  <a:pt x="0" y="0"/>
                </a:lnTo>
                <a:lnTo>
                  <a:pt x="0" y="737616"/>
                </a:lnTo>
                <a:lnTo>
                  <a:pt x="30480" y="737616"/>
                </a:lnTo>
                <a:lnTo>
                  <a:pt x="3048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1959" y="1228344"/>
            <a:ext cx="8226552" cy="335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4130" y="3217621"/>
            <a:ext cx="5015738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2332481"/>
            <a:ext cx="8479155" cy="365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e.unwe.edu.au/~quinlan" TargetMode="External"/><Relationship Id="rId3" Type="http://schemas.openxmlformats.org/officeDocument/2006/relationships/hyperlink" Target="http://www.cs.waikato.ac.nz/ml/weka" TargetMode="Externa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438400"/>
            <a:ext cx="9010015" cy="1051560"/>
            <a:chOff x="0" y="2438400"/>
            <a:chExt cx="9010015" cy="1051560"/>
          </a:xfrm>
        </p:grpSpPr>
        <p:sp>
          <p:nvSpPr>
            <p:cNvPr id="4" name="object 4"/>
            <p:cNvSpPr/>
            <p:nvPr/>
          </p:nvSpPr>
          <p:spPr>
            <a:xfrm>
              <a:off x="292608" y="2545079"/>
              <a:ext cx="384175" cy="475615"/>
            </a:xfrm>
            <a:custGeom>
              <a:avLst/>
              <a:gdLst/>
              <a:ahLst/>
              <a:cxnLst/>
              <a:rect l="l" t="t" r="r" b="b"/>
              <a:pathLst>
                <a:path w="384175" h="475614">
                  <a:moveTo>
                    <a:pt x="384048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84048" y="475488"/>
                  </a:lnTo>
                  <a:lnTo>
                    <a:pt x="384048" y="350520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2545079"/>
              <a:ext cx="329184" cy="4754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7576" y="2968751"/>
              <a:ext cx="368935" cy="475615"/>
            </a:xfrm>
            <a:custGeom>
              <a:avLst/>
              <a:gdLst/>
              <a:ahLst/>
              <a:cxnLst/>
              <a:rect l="l" t="t" r="r" b="b"/>
              <a:pathLst>
                <a:path w="368934" h="475614">
                  <a:moveTo>
                    <a:pt x="368808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68808" y="475488"/>
                  </a:lnTo>
                  <a:lnTo>
                    <a:pt x="368808" y="350520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383" y="2968751"/>
              <a:ext cx="371856" cy="4754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60832" cy="4236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3984" y="2438399"/>
              <a:ext cx="33655" cy="1051560"/>
            </a:xfrm>
            <a:custGeom>
              <a:avLst/>
              <a:gdLst/>
              <a:ahLst/>
              <a:cxnLst/>
              <a:rect l="l" t="t" r="r" b="b"/>
              <a:pathLst>
                <a:path w="33654" h="1051560">
                  <a:moveTo>
                    <a:pt x="33528" y="877824"/>
                  </a:moveTo>
                  <a:lnTo>
                    <a:pt x="0" y="877824"/>
                  </a:lnTo>
                  <a:lnTo>
                    <a:pt x="0" y="1051560"/>
                  </a:lnTo>
                  <a:lnTo>
                    <a:pt x="33528" y="1051560"/>
                  </a:lnTo>
                  <a:lnTo>
                    <a:pt x="33528" y="877824"/>
                  </a:lnTo>
                  <a:close/>
                </a:path>
                <a:path w="33654" h="1051560">
                  <a:moveTo>
                    <a:pt x="33528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33528" y="82296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991" y="3261360"/>
              <a:ext cx="8692896" cy="5486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03503" y="2595829"/>
            <a:ext cx="7221855" cy="19107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solidFill>
                  <a:srgbClr val="6F2F9F"/>
                </a:solidFill>
                <a:latin typeface="Arial"/>
                <a:cs typeface="Arial"/>
              </a:rPr>
              <a:t>Classification</a:t>
            </a:r>
            <a:r>
              <a:rPr dirty="0" sz="3500" spc="-50" b="1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3500" spc="15" b="1">
                <a:solidFill>
                  <a:srgbClr val="6F2F9F"/>
                </a:solidFill>
                <a:latin typeface="Arial"/>
                <a:cs typeface="Arial"/>
              </a:rPr>
              <a:t>with</a:t>
            </a:r>
            <a:r>
              <a:rPr dirty="0" sz="3500" spc="-95" b="1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3500" b="1">
                <a:solidFill>
                  <a:srgbClr val="6F2F9F"/>
                </a:solidFill>
                <a:latin typeface="Arial"/>
                <a:cs typeface="Arial"/>
              </a:rPr>
              <a:t>Decision</a:t>
            </a:r>
            <a:r>
              <a:rPr dirty="0" sz="3500" spc="5" b="1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3500" b="1">
                <a:solidFill>
                  <a:srgbClr val="6F2F9F"/>
                </a:solidFill>
                <a:latin typeface="Arial"/>
                <a:cs typeface="Arial"/>
              </a:rPr>
              <a:t>Trees</a:t>
            </a:r>
            <a:endParaRPr sz="3500">
              <a:latin typeface="Arial"/>
              <a:cs typeface="Arial"/>
            </a:endParaRPr>
          </a:p>
          <a:p>
            <a:pPr algn="ctr" marL="1204595" marR="1189990">
              <a:lnSpc>
                <a:spcPct val="110100"/>
              </a:lnSpc>
              <a:spcBef>
                <a:spcPts val="3240"/>
              </a:spcBef>
            </a:pP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Dr.</a:t>
            </a:r>
            <a:r>
              <a:rPr dirty="0" sz="28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Md.</a:t>
            </a:r>
            <a:r>
              <a:rPr dirty="0" sz="28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Microsoft Sans Serif"/>
                <a:cs typeface="Microsoft Sans Serif"/>
              </a:rPr>
              <a:t>Aminul</a:t>
            </a:r>
            <a:r>
              <a:rPr dirty="0" sz="2800" spc="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Haque</a:t>
            </a:r>
            <a:r>
              <a:rPr dirty="0" sz="2800" spc="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0000FF"/>
                </a:solidFill>
                <a:latin typeface="Microsoft Sans Serif"/>
                <a:cs typeface="Microsoft Sans Serif"/>
              </a:rPr>
              <a:t>Akhand </a:t>
            </a:r>
            <a:r>
              <a:rPr dirty="0" sz="2800" spc="-7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Dept. of</a:t>
            </a:r>
            <a:r>
              <a:rPr dirty="0" sz="28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CSE, SUB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84021" y="1287272"/>
            <a:ext cx="735139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10" i="0">
                <a:solidFill>
                  <a:srgbClr val="1C1C1C"/>
                </a:solidFill>
                <a:latin typeface="Arial"/>
                <a:cs typeface="Arial"/>
              </a:rPr>
              <a:t>MCSE</a:t>
            </a:r>
            <a:r>
              <a:rPr dirty="0" sz="2800" spc="-65" i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i="0">
                <a:solidFill>
                  <a:srgbClr val="1C1C1C"/>
                </a:solidFill>
                <a:latin typeface="Arial"/>
                <a:cs typeface="Arial"/>
              </a:rPr>
              <a:t>666:Pattern</a:t>
            </a:r>
            <a:r>
              <a:rPr dirty="0" sz="2800" spc="20" i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i="0">
                <a:solidFill>
                  <a:srgbClr val="1C1C1C"/>
                </a:solidFill>
                <a:latin typeface="Arial"/>
                <a:cs typeface="Arial"/>
              </a:rPr>
              <a:t>and</a:t>
            </a:r>
            <a:r>
              <a:rPr dirty="0" sz="2800" spc="-10" i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i="0">
                <a:solidFill>
                  <a:srgbClr val="1C1C1C"/>
                </a:solidFill>
                <a:latin typeface="Arial"/>
                <a:cs typeface="Arial"/>
              </a:rPr>
              <a:t>Speech</a:t>
            </a:r>
            <a:r>
              <a:rPr dirty="0" sz="2800" spc="-10" i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i="0">
                <a:solidFill>
                  <a:srgbClr val="1C1C1C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1930" y="5402376"/>
            <a:ext cx="621982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Microsoft Sans Serif"/>
                <a:cs typeface="Microsoft Sans Serif"/>
              </a:rPr>
              <a:t>Reference/Source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Slides: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Maria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Simi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Michael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Crawford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138239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n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sz="3200">
                <a:latin typeface="Times New Roman"/>
                <a:cs typeface="Times New Roman"/>
              </a:rPr>
              <a:t>r</a:t>
            </a:r>
            <a:r>
              <a:rPr dirty="0" sz="3200">
                <a:latin typeface="Times New Roman"/>
                <a:cs typeface="Times New Roman"/>
              </a:rPr>
              <a:t>op</a:t>
            </a:r>
            <a:r>
              <a:rPr dirty="0" sz="3200" spc="-5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5767" y="1627632"/>
            <a:ext cx="5240274" cy="46817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327469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>
                <a:latin typeface="Times New Roman"/>
                <a:cs typeface="Times New Roman"/>
              </a:rPr>
              <a:t>Entropy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General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605993"/>
            <a:ext cx="227329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00" b="1">
                <a:solidFill>
                  <a:srgbClr val="00AF50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565" y="1642590"/>
            <a:ext cx="8115300" cy="217297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390"/>
              </a:spcBef>
            </a:pPr>
            <a:r>
              <a:rPr dirty="0" sz="2400" spc="-145">
                <a:latin typeface="Microsoft Sans Serif"/>
                <a:cs typeface="Microsoft Sans Serif"/>
              </a:rPr>
              <a:t>Entropy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measures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90">
                <a:latin typeface="Microsoft Sans Serif"/>
                <a:cs typeface="Microsoft Sans Serif"/>
              </a:rPr>
              <a:t>amount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of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information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in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random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45">
                <a:latin typeface="Microsoft Sans Serif"/>
                <a:cs typeface="Microsoft Sans Serif"/>
              </a:rPr>
              <a:t>variable</a:t>
            </a:r>
            <a:endParaRPr sz="2400">
              <a:latin typeface="Microsoft Sans Serif"/>
              <a:cs typeface="Microsoft Sans Serif"/>
            </a:endParaRPr>
          </a:p>
          <a:p>
            <a:pPr marL="420370" indent="-344805">
              <a:lnSpc>
                <a:spcPct val="100000"/>
              </a:lnSpc>
              <a:spcBef>
                <a:spcPts val="295"/>
              </a:spcBef>
              <a:buClr>
                <a:srgbClr val="000000"/>
              </a:buClr>
              <a:buSzPct val="75000"/>
              <a:buFont typeface="Wingdings"/>
              <a:buChar char=""/>
              <a:tabLst>
                <a:tab pos="420370" algn="l"/>
                <a:tab pos="421005" algn="l"/>
              </a:tabLst>
            </a:pPr>
            <a:r>
              <a:rPr dirty="0" sz="2400" spc="-185">
                <a:solidFill>
                  <a:srgbClr val="0000FF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0000FF"/>
                </a:solidFill>
                <a:latin typeface="Microsoft Sans Serif"/>
                <a:cs typeface="Microsoft Sans Serif"/>
              </a:rPr>
              <a:t>binary</a:t>
            </a:r>
            <a:r>
              <a:rPr dirty="0" sz="2400" spc="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0000FF"/>
                </a:solidFill>
                <a:latin typeface="Microsoft Sans Serif"/>
                <a:cs typeface="Microsoft Sans Serif"/>
              </a:rPr>
              <a:t>classification</a:t>
            </a:r>
            <a:r>
              <a:rPr dirty="0" sz="2400" spc="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latin typeface="Microsoft Sans Serif"/>
                <a:cs typeface="Microsoft Sans Serif"/>
              </a:rPr>
              <a:t>[two-valued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random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45">
                <a:latin typeface="Microsoft Sans Serif"/>
                <a:cs typeface="Microsoft Sans Serif"/>
              </a:rPr>
              <a:t>variable]</a:t>
            </a:r>
            <a:endParaRPr sz="2400">
              <a:latin typeface="Microsoft Sans Serif"/>
              <a:cs typeface="Microsoft Sans Serif"/>
            </a:endParaRPr>
          </a:p>
          <a:p>
            <a:pPr marL="420370">
              <a:lnSpc>
                <a:spcPct val="100000"/>
              </a:lnSpc>
              <a:spcBef>
                <a:spcPts val="310"/>
              </a:spcBef>
              <a:tabLst>
                <a:tab pos="5564505" algn="l"/>
              </a:tabLst>
            </a:pPr>
            <a:r>
              <a:rPr dirty="0" sz="2400" spc="-10" i="1">
                <a:latin typeface="Arial"/>
                <a:cs typeface="Arial"/>
              </a:rPr>
              <a:t>H</a:t>
            </a:r>
            <a:r>
              <a:rPr dirty="0" sz="2400" spc="-10">
                <a:latin typeface="Microsoft Sans Serif"/>
                <a:cs typeface="Microsoft Sans Serif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X</a:t>
            </a:r>
            <a:r>
              <a:rPr dirty="0" sz="2400" spc="-10">
                <a:latin typeface="Microsoft Sans Serif"/>
                <a:cs typeface="Microsoft Sans Serif"/>
              </a:rPr>
              <a:t>)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=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20833" sz="2400">
                <a:latin typeface="Microsoft Sans Serif"/>
                <a:cs typeface="Microsoft Sans Serif"/>
              </a:rPr>
              <a:t>+</a:t>
            </a:r>
            <a:r>
              <a:rPr dirty="0" baseline="-20833" sz="2400" spc="367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log</a:t>
            </a:r>
            <a:r>
              <a:rPr dirty="0" baseline="-20833" sz="2400">
                <a:latin typeface="Microsoft Sans Serif"/>
                <a:cs typeface="Microsoft Sans Serif"/>
              </a:rPr>
              <a:t>2</a:t>
            </a:r>
            <a:r>
              <a:rPr dirty="0" baseline="-20833" sz="2400" spc="330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20833" sz="2400">
                <a:latin typeface="Microsoft Sans Serif"/>
                <a:cs typeface="Microsoft Sans Serif"/>
              </a:rPr>
              <a:t>+</a:t>
            </a:r>
            <a:r>
              <a:rPr dirty="0" baseline="-20833" sz="2400" spc="4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20833" sz="2400">
                <a:latin typeface="Times New Roman"/>
                <a:cs typeface="Times New Roman"/>
              </a:rPr>
              <a:t>–</a:t>
            </a:r>
            <a:r>
              <a:rPr dirty="0" baseline="-20833" sz="2400" spc="6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log</a:t>
            </a:r>
            <a:r>
              <a:rPr dirty="0" baseline="-20833" sz="2400">
                <a:latin typeface="Microsoft Sans Serif"/>
                <a:cs typeface="Microsoft Sans Serif"/>
              </a:rPr>
              <a:t>2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baseline="-20833" sz="2400">
                <a:latin typeface="Times New Roman"/>
                <a:cs typeface="Times New Roman"/>
              </a:rPr>
              <a:t>–	</a:t>
            </a: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{+,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–}</a:t>
            </a:r>
            <a:endParaRPr sz="2400">
              <a:latin typeface="Times New Roman"/>
              <a:cs typeface="Times New Roman"/>
            </a:endParaRPr>
          </a:p>
          <a:p>
            <a:pPr marL="420370" indent="-344805">
              <a:lnSpc>
                <a:spcPct val="100000"/>
              </a:lnSpc>
              <a:spcBef>
                <a:spcPts val="2330"/>
              </a:spcBef>
              <a:buClr>
                <a:srgbClr val="1C1C1C"/>
              </a:buClr>
              <a:buSzPct val="75000"/>
              <a:buFont typeface="Wingdings"/>
              <a:buChar char=""/>
              <a:tabLst>
                <a:tab pos="420370" algn="l"/>
                <a:tab pos="421005" algn="l"/>
              </a:tabLst>
            </a:pPr>
            <a:r>
              <a:rPr dirty="0" sz="2400" spc="-185">
                <a:solidFill>
                  <a:srgbClr val="0000FF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90">
                <a:solidFill>
                  <a:srgbClr val="0000FF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40">
                <a:solidFill>
                  <a:srgbClr val="0000FF"/>
                </a:solidFill>
                <a:latin typeface="Microsoft Sans Serif"/>
                <a:cs typeface="Microsoft Sans Serif"/>
              </a:rPr>
              <a:t>la</a:t>
            </a:r>
            <a:r>
              <a:rPr dirty="0" sz="2400" spc="-180">
                <a:solidFill>
                  <a:srgbClr val="0000FF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105">
                <a:solidFill>
                  <a:srgbClr val="0000FF"/>
                </a:solidFill>
                <a:latin typeface="Microsoft Sans Serif"/>
                <a:cs typeface="Microsoft Sans Serif"/>
              </a:rPr>
              <a:t>si</a:t>
            </a:r>
            <a:r>
              <a:rPr dirty="0" sz="2400" spc="-90">
                <a:solidFill>
                  <a:srgbClr val="0000FF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00">
                <a:solidFill>
                  <a:srgbClr val="0000FF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20">
                <a:solidFill>
                  <a:srgbClr val="0000FF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95">
                <a:solidFill>
                  <a:srgbClr val="0000FF"/>
                </a:solidFill>
                <a:latin typeface="Microsoft Sans Serif"/>
                <a:cs typeface="Microsoft Sans Serif"/>
              </a:rPr>
              <a:t>ation</a:t>
            </a:r>
            <a:r>
              <a:rPr dirty="0" sz="2400" spc="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0000FF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215">
                <a:solidFill>
                  <a:srgbClr val="0000FF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0" i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z="2400" spc="1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295">
                <a:solidFill>
                  <a:srgbClr val="0000FF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40">
                <a:solidFill>
                  <a:srgbClr val="0000FF"/>
                </a:solidFill>
                <a:latin typeface="Microsoft Sans Serif"/>
                <a:cs typeface="Microsoft Sans Serif"/>
              </a:rPr>
              <a:t>la</a:t>
            </a:r>
            <a:r>
              <a:rPr dirty="0" sz="2400" spc="-185">
                <a:solidFill>
                  <a:srgbClr val="0000FF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409">
                <a:solidFill>
                  <a:srgbClr val="0000FF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70">
                <a:solidFill>
                  <a:srgbClr val="0000FF"/>
                </a:solidFill>
                <a:latin typeface="Microsoft Sans Serif"/>
                <a:cs typeface="Microsoft Sans Serif"/>
              </a:rPr>
              <a:t>es</a:t>
            </a:r>
            <a:endParaRPr sz="2400">
              <a:latin typeface="Microsoft Sans Serif"/>
              <a:cs typeface="Microsoft Sans Serif"/>
            </a:endParaRPr>
          </a:p>
          <a:p>
            <a:pPr marL="1746885">
              <a:lnSpc>
                <a:spcPct val="100000"/>
              </a:lnSpc>
              <a:tabLst>
                <a:tab pos="3505835" algn="l"/>
              </a:tabLst>
            </a:pPr>
            <a:r>
              <a:rPr dirty="0" sz="1800" i="1">
                <a:latin typeface="Times New Roman"/>
                <a:cs typeface="Times New Roman"/>
              </a:rPr>
              <a:t>c	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498" y="3731717"/>
            <a:ext cx="47371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latin typeface="Arial"/>
                <a:cs typeface="Arial"/>
              </a:rPr>
              <a:t>H</a:t>
            </a:r>
            <a:r>
              <a:rPr dirty="0" sz="2400" spc="-10">
                <a:latin typeface="Microsoft Sans Serif"/>
                <a:cs typeface="Microsoft Sans Serif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X</a:t>
            </a:r>
            <a:r>
              <a:rPr dirty="0" sz="2400" spc="-10">
                <a:latin typeface="Microsoft Sans Serif"/>
                <a:cs typeface="Microsoft Sans Serif"/>
              </a:rPr>
              <a:t>)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3600">
                <a:latin typeface="Symbol"/>
                <a:cs typeface="Symbol"/>
              </a:rPr>
              <a:t></a:t>
            </a:r>
            <a:r>
              <a:rPr dirty="0" sz="3600" spc="8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p</a:t>
            </a:r>
            <a:r>
              <a:rPr dirty="0" baseline="-20833" sz="2400" spc="-7" i="1">
                <a:latin typeface="Times New Roman"/>
                <a:cs typeface="Times New Roman"/>
              </a:rPr>
              <a:t>i</a:t>
            </a:r>
            <a:r>
              <a:rPr dirty="0" baseline="-20833" sz="2400" spc="6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log</a:t>
            </a:r>
            <a:r>
              <a:rPr dirty="0" baseline="-20833" sz="2400">
                <a:latin typeface="Microsoft Sans Serif"/>
                <a:cs typeface="Microsoft Sans Serif"/>
              </a:rPr>
              <a:t>2</a:t>
            </a:r>
            <a:r>
              <a:rPr dirty="0" baseline="-20833" sz="2400" spc="37">
                <a:latin typeface="Microsoft Sans Serif"/>
                <a:cs typeface="Microsoft Sans Serif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p</a:t>
            </a:r>
            <a:r>
              <a:rPr dirty="0" baseline="-20833" sz="2400" spc="-7" i="1">
                <a:latin typeface="Times New Roman"/>
                <a:cs typeface="Times New Roman"/>
              </a:rPr>
              <a:t>i</a:t>
            </a:r>
            <a:r>
              <a:rPr dirty="0" baseline="-20833" sz="2400" spc="-22" i="1">
                <a:latin typeface="Times New Roman"/>
                <a:cs typeface="Times New Roman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=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3600">
                <a:latin typeface="Symbol"/>
                <a:cs typeface="Symbol"/>
              </a:rPr>
              <a:t></a:t>
            </a:r>
            <a:r>
              <a:rPr dirty="0" sz="3600" spc="9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p</a:t>
            </a:r>
            <a:r>
              <a:rPr dirty="0" baseline="-20833" sz="2400" spc="-7" i="1">
                <a:latin typeface="Times New Roman"/>
                <a:cs typeface="Times New Roman"/>
              </a:rPr>
              <a:t>i</a:t>
            </a:r>
            <a:r>
              <a:rPr dirty="0" baseline="-20833" sz="2400" spc="52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log</a:t>
            </a:r>
            <a:r>
              <a:rPr dirty="0" baseline="-20833" sz="2400">
                <a:latin typeface="Microsoft Sans Serif"/>
                <a:cs typeface="Microsoft Sans Serif"/>
              </a:rPr>
              <a:t>2 </a:t>
            </a: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 spc="-5" i="1">
                <a:latin typeface="Times New Roman"/>
                <a:cs typeface="Times New Roman"/>
              </a:rPr>
              <a:t>/</a:t>
            </a:r>
            <a:r>
              <a:rPr dirty="0" sz="2400" spc="-14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p</a:t>
            </a:r>
            <a:r>
              <a:rPr dirty="0" baseline="-20833" sz="2400" spc="-7" i="1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2650" y="3884117"/>
            <a:ext cx="16230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i="1">
                <a:latin typeface="Times New Roman"/>
                <a:cs typeface="Times New Roman"/>
              </a:rPr>
              <a:t>i,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…,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3110" y="4256658"/>
            <a:ext cx="2061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600" spc="5">
                <a:latin typeface="Times New Roman"/>
                <a:cs typeface="Times New Roman"/>
              </a:rPr>
              <a:t>=</a:t>
            </a: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600" spc="5">
                <a:latin typeface="Times New Roman"/>
                <a:cs typeface="Times New Roman"/>
              </a:rPr>
              <a:t>=1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2838" y="5244160"/>
            <a:ext cx="140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394" y="4802549"/>
            <a:ext cx="6603365" cy="14249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20"/>
              </a:spcBef>
            </a:pPr>
            <a:r>
              <a:rPr dirty="0" sz="2400" spc="-160">
                <a:solidFill>
                  <a:srgbClr val="6F2F9F"/>
                </a:solidFill>
                <a:latin typeface="Microsoft Sans Serif"/>
                <a:cs typeface="Microsoft Sans Serif"/>
              </a:rPr>
              <a:t>Example:</a:t>
            </a:r>
            <a:r>
              <a:rPr dirty="0" sz="2400" spc="1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6F2F9F"/>
                </a:solidFill>
                <a:latin typeface="Microsoft Sans Serif"/>
                <a:cs typeface="Microsoft Sans Serif"/>
              </a:rPr>
              <a:t>rolling</a:t>
            </a:r>
            <a:r>
              <a:rPr dirty="0" sz="2400" spc="3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6F2F9F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3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6F2F9F"/>
                </a:solidFill>
                <a:latin typeface="Microsoft Sans Serif"/>
                <a:cs typeface="Microsoft Sans Serif"/>
              </a:rPr>
              <a:t>die</a:t>
            </a:r>
            <a:r>
              <a:rPr dirty="0" sz="2400" spc="1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6F2F9F"/>
                </a:solidFill>
                <a:latin typeface="Microsoft Sans Serif"/>
                <a:cs typeface="Microsoft Sans Serif"/>
              </a:rPr>
              <a:t>with</a:t>
            </a:r>
            <a:r>
              <a:rPr dirty="0" sz="2400" spc="2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6F2F9F"/>
                </a:solidFill>
                <a:latin typeface="Microsoft Sans Serif"/>
                <a:cs typeface="Microsoft Sans Serif"/>
              </a:rPr>
              <a:t>8,</a:t>
            </a:r>
            <a:r>
              <a:rPr dirty="0" sz="2400" spc="3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solidFill>
                  <a:srgbClr val="6F2F9F"/>
                </a:solidFill>
                <a:latin typeface="Microsoft Sans Serif"/>
                <a:cs typeface="Microsoft Sans Serif"/>
              </a:rPr>
              <a:t>equally</a:t>
            </a:r>
            <a:r>
              <a:rPr dirty="0" sz="2400" spc="2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6F2F9F"/>
                </a:solidFill>
                <a:latin typeface="Microsoft Sans Serif"/>
                <a:cs typeface="Microsoft Sans Serif"/>
              </a:rPr>
              <a:t>probable,</a:t>
            </a:r>
            <a:r>
              <a:rPr dirty="0" sz="2400" spc="6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6F2F9F"/>
                </a:solidFill>
                <a:latin typeface="Microsoft Sans Serif"/>
                <a:cs typeface="Microsoft Sans Serif"/>
              </a:rPr>
              <a:t>sides</a:t>
            </a:r>
            <a:endParaRPr sz="2400">
              <a:latin typeface="Microsoft Sans Serif"/>
              <a:cs typeface="Microsoft Sans Serif"/>
            </a:endParaRPr>
          </a:p>
          <a:p>
            <a:pPr marL="38100">
              <a:lnSpc>
                <a:spcPts val="4250"/>
              </a:lnSpc>
              <a:spcBef>
                <a:spcPts val="1080"/>
              </a:spcBef>
            </a:pPr>
            <a:r>
              <a:rPr dirty="0" sz="2400" spc="-10" i="1">
                <a:latin typeface="Arial"/>
                <a:cs typeface="Arial"/>
              </a:rPr>
              <a:t>H</a:t>
            </a:r>
            <a:r>
              <a:rPr dirty="0" sz="2400" spc="-10">
                <a:latin typeface="Microsoft Sans Serif"/>
                <a:cs typeface="Microsoft Sans Serif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>
                <a:latin typeface="Microsoft Sans Serif"/>
                <a:cs typeface="Microsoft Sans Serif"/>
              </a:rPr>
              <a:t>)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=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3600">
                <a:latin typeface="Symbol"/>
                <a:cs typeface="Symbol"/>
              </a:rPr>
              <a:t></a:t>
            </a:r>
            <a:r>
              <a:rPr dirty="0" sz="36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5" i="1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lo</a:t>
            </a:r>
            <a:r>
              <a:rPr dirty="0" sz="2400" spc="5" i="1">
                <a:latin typeface="Times New Roman"/>
                <a:cs typeface="Times New Roman"/>
              </a:rPr>
              <a:t>g</a:t>
            </a:r>
            <a:r>
              <a:rPr dirty="0" baseline="-20833" sz="2400">
                <a:latin typeface="Microsoft Sans Serif"/>
                <a:cs typeface="Microsoft Sans Serif"/>
              </a:rPr>
              <a:t>2</a:t>
            </a:r>
            <a:r>
              <a:rPr dirty="0" baseline="-20833" sz="2400" spc="37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5" i="1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=</a:t>
            </a:r>
            <a:r>
              <a:rPr dirty="0" sz="2400" spc="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 </a:t>
            </a:r>
            <a:r>
              <a:rPr dirty="0" sz="2400" i="1">
                <a:latin typeface="Times New Roman"/>
                <a:cs typeface="Times New Roman"/>
              </a:rPr>
              <a:t>log</a:t>
            </a:r>
            <a:r>
              <a:rPr dirty="0" baseline="-20833" sz="2400">
                <a:latin typeface="Microsoft Sans Serif"/>
                <a:cs typeface="Microsoft Sans Serif"/>
              </a:rPr>
              <a:t>2</a:t>
            </a:r>
            <a:r>
              <a:rPr dirty="0" baseline="-20833" sz="24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5" i="1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8 </a:t>
            </a:r>
            <a:r>
              <a:rPr dirty="0" sz="2400" i="1">
                <a:latin typeface="Times New Roman"/>
                <a:cs typeface="Times New Roman"/>
              </a:rPr>
              <a:t>=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lo</a:t>
            </a:r>
            <a:r>
              <a:rPr dirty="0" sz="2400" spc="5" i="1">
                <a:latin typeface="Times New Roman"/>
                <a:cs typeface="Times New Roman"/>
              </a:rPr>
              <a:t>g</a:t>
            </a:r>
            <a:r>
              <a:rPr dirty="0" baseline="-20833" sz="2400">
                <a:latin typeface="Microsoft Sans Serif"/>
                <a:cs typeface="Microsoft Sans Serif"/>
              </a:rPr>
              <a:t>2</a:t>
            </a:r>
            <a:r>
              <a:rPr dirty="0" baseline="-20833" sz="2400" spc="37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 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17930">
              <a:lnSpc>
                <a:spcPts val="2090"/>
              </a:lnSpc>
            </a:pP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=1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917" y="582625"/>
            <a:ext cx="556514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Entropy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and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Information</a:t>
            </a:r>
            <a:r>
              <a:rPr dirty="0" sz="3200" spc="-10">
                <a:latin typeface="Times New Roman"/>
                <a:cs typeface="Times New Roman"/>
              </a:rPr>
              <a:t> Theory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595" y="1500073"/>
            <a:ext cx="8228330" cy="250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0" marR="68580" indent="-381000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43865" algn="l"/>
                <a:tab pos="444500" algn="l"/>
              </a:tabLst>
            </a:pPr>
            <a:r>
              <a:rPr dirty="0" sz="2400" spc="-145">
                <a:latin typeface="Microsoft Sans Serif"/>
                <a:cs typeface="Microsoft Sans Serif"/>
              </a:rPr>
              <a:t>Entropy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specifies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85">
                <a:latin typeface="Microsoft Sans Serif"/>
                <a:cs typeface="Microsoft Sans Serif"/>
              </a:rPr>
              <a:t>number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average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length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(in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bits)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of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 </a:t>
            </a:r>
            <a:r>
              <a:rPr dirty="0" sz="2400" spc="-140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message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needed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to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transmit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outcome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of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a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random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variable.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350">
                <a:latin typeface="Microsoft Sans Serif"/>
                <a:cs typeface="Microsoft Sans Serif"/>
              </a:rPr>
              <a:t>Th</a:t>
            </a:r>
            <a:r>
              <a:rPr dirty="0" sz="2400" spc="-140">
                <a:latin typeface="Microsoft Sans Serif"/>
                <a:cs typeface="Microsoft Sans Serif"/>
              </a:rPr>
              <a:t>i</a:t>
            </a:r>
            <a:r>
              <a:rPr dirty="0" sz="2400" spc="-290">
                <a:latin typeface="Microsoft Sans Serif"/>
                <a:cs typeface="Microsoft Sans Serif"/>
              </a:rPr>
              <a:t>s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d</a:t>
            </a:r>
            <a:r>
              <a:rPr dirty="0" sz="2400" spc="-85">
                <a:latin typeface="Microsoft Sans Serif"/>
                <a:cs typeface="Microsoft Sans Serif"/>
              </a:rPr>
              <a:t>e</a:t>
            </a:r>
            <a:r>
              <a:rPr dirty="0" sz="2400" spc="-75">
                <a:latin typeface="Microsoft Sans Serif"/>
                <a:cs typeface="Microsoft Sans Serif"/>
              </a:rPr>
              <a:t>p</a:t>
            </a:r>
            <a:r>
              <a:rPr dirty="0" sz="2400" spc="-85">
                <a:latin typeface="Microsoft Sans Serif"/>
                <a:cs typeface="Microsoft Sans Serif"/>
              </a:rPr>
              <a:t>e</a:t>
            </a:r>
            <a:r>
              <a:rPr dirty="0" sz="2400" spc="-235">
                <a:latin typeface="Microsoft Sans Serif"/>
                <a:cs typeface="Microsoft Sans Serif"/>
              </a:rPr>
              <a:t>nds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210">
                <a:latin typeface="Microsoft Sans Serif"/>
                <a:cs typeface="Microsoft Sans Serif"/>
              </a:rPr>
              <a:t>on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</a:t>
            </a:r>
            <a:r>
              <a:rPr dirty="0" sz="2400" spc="-20">
                <a:latin typeface="Microsoft Sans Serif"/>
                <a:cs typeface="Microsoft Sans Serif"/>
              </a:rPr>
              <a:t>r</a:t>
            </a:r>
            <a:r>
              <a:rPr dirty="0" sz="2400" spc="-75">
                <a:latin typeface="Microsoft Sans Serif"/>
                <a:cs typeface="Microsoft Sans Serif"/>
              </a:rPr>
              <a:t>o</a:t>
            </a:r>
            <a:r>
              <a:rPr dirty="0" sz="2400" spc="-85">
                <a:latin typeface="Microsoft Sans Serif"/>
                <a:cs typeface="Microsoft Sans Serif"/>
              </a:rPr>
              <a:t>b</a:t>
            </a:r>
            <a:r>
              <a:rPr dirty="0" sz="2400" spc="-10">
                <a:latin typeface="Microsoft Sans Serif"/>
                <a:cs typeface="Microsoft Sans Serif"/>
              </a:rPr>
              <a:t>a</a:t>
            </a:r>
            <a:r>
              <a:rPr dirty="0" sz="2400" spc="-25">
                <a:latin typeface="Microsoft Sans Serif"/>
                <a:cs typeface="Microsoft Sans Serif"/>
              </a:rPr>
              <a:t>b</a:t>
            </a:r>
            <a:r>
              <a:rPr dirty="0" sz="2400" spc="-20">
                <a:latin typeface="Microsoft Sans Serif"/>
                <a:cs typeface="Microsoft Sans Serif"/>
              </a:rPr>
              <a:t>ilit</a:t>
            </a:r>
            <a:r>
              <a:rPr dirty="0" sz="2400" spc="-30">
                <a:latin typeface="Microsoft Sans Serif"/>
                <a:cs typeface="Microsoft Sans Serif"/>
              </a:rPr>
              <a:t>y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di</a:t>
            </a:r>
            <a:r>
              <a:rPr dirty="0" sz="2400" spc="-185">
                <a:latin typeface="Microsoft Sans Serif"/>
                <a:cs typeface="Microsoft Sans Serif"/>
              </a:rPr>
              <a:t>s</a:t>
            </a:r>
            <a:r>
              <a:rPr dirty="0" sz="2400" spc="-10">
                <a:latin typeface="Microsoft Sans Serif"/>
                <a:cs typeface="Microsoft Sans Serif"/>
              </a:rPr>
              <a:t>t</a:t>
            </a:r>
            <a:r>
              <a:rPr dirty="0" sz="2400" spc="-25">
                <a:latin typeface="Microsoft Sans Serif"/>
                <a:cs typeface="Microsoft Sans Serif"/>
              </a:rPr>
              <a:t>r</a:t>
            </a:r>
            <a:r>
              <a:rPr dirty="0" sz="2400" spc="-120">
                <a:latin typeface="Microsoft Sans Serif"/>
                <a:cs typeface="Microsoft Sans Serif"/>
              </a:rPr>
              <a:t>ibution.</a:t>
            </a:r>
            <a:endParaRPr sz="2400">
              <a:latin typeface="Microsoft Sans Serif"/>
              <a:cs typeface="Microsoft Sans Serif"/>
            </a:endParaRPr>
          </a:p>
          <a:p>
            <a:pPr marL="444500" marR="426720" indent="-381000">
              <a:lnSpc>
                <a:spcPts val="3340"/>
              </a:lnSpc>
              <a:spcBef>
                <a:spcPts val="88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43865" algn="l"/>
                <a:tab pos="444500" algn="l"/>
              </a:tabLst>
            </a:pPr>
            <a:r>
              <a:rPr dirty="0" sz="2400" spc="-75">
                <a:latin typeface="Microsoft Sans Serif"/>
                <a:cs typeface="Microsoft Sans Serif"/>
              </a:rPr>
              <a:t>Optimal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length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code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assigns</a:t>
            </a:r>
            <a:r>
              <a:rPr dirty="0" sz="2400" spc="7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Symbol"/>
                <a:cs typeface="Symbol"/>
              </a:rPr>
              <a:t></a:t>
            </a:r>
            <a:r>
              <a:rPr dirty="0" sz="2800" spc="-5">
                <a:latin typeface="Symbol"/>
                <a:cs typeface="Symbol"/>
              </a:rPr>
              <a:t></a:t>
            </a:r>
            <a:r>
              <a:rPr dirty="0" sz="2800" spc="-17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log</a:t>
            </a:r>
            <a:r>
              <a:rPr dirty="0" baseline="-20833" sz="2400">
                <a:latin typeface="Microsoft Sans Serif"/>
                <a:cs typeface="Microsoft Sans Serif"/>
              </a:rPr>
              <a:t>2</a:t>
            </a:r>
            <a:r>
              <a:rPr dirty="0" baseline="-20833" sz="2400" spc="322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>
                <a:latin typeface="Symbol"/>
                <a:cs typeface="Symbol"/>
              </a:rPr>
              <a:t>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bits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to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40">
                <a:latin typeface="Microsoft Sans Serif"/>
                <a:cs typeface="Microsoft Sans Serif"/>
              </a:rPr>
              <a:t>messages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with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</a:t>
            </a:r>
            <a:r>
              <a:rPr dirty="0" sz="2400" spc="-20">
                <a:latin typeface="Microsoft Sans Serif"/>
                <a:cs typeface="Microsoft Sans Serif"/>
              </a:rPr>
              <a:t>r</a:t>
            </a:r>
            <a:r>
              <a:rPr dirty="0" sz="2400" spc="-55">
                <a:latin typeface="Microsoft Sans Serif"/>
                <a:cs typeface="Microsoft Sans Serif"/>
              </a:rPr>
              <a:t>ob</a:t>
            </a:r>
            <a:r>
              <a:rPr dirty="0" sz="2400" spc="-65">
                <a:latin typeface="Microsoft Sans Serif"/>
                <a:cs typeface="Microsoft Sans Serif"/>
              </a:rPr>
              <a:t>a</a:t>
            </a:r>
            <a:r>
              <a:rPr dirty="0" sz="2400" spc="-15">
                <a:latin typeface="Microsoft Sans Serif"/>
                <a:cs typeface="Microsoft Sans Serif"/>
              </a:rPr>
              <a:t>bility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800" i="1">
                <a:latin typeface="Times New Roman"/>
                <a:cs typeface="Times New Roman"/>
              </a:rPr>
              <a:t>.</a:t>
            </a:r>
            <a:r>
              <a:rPr dirty="0" sz="2800" spc="10" i="1">
                <a:latin typeface="Times New Roman"/>
                <a:cs typeface="Times New Roman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Mo</a:t>
            </a:r>
            <a:r>
              <a:rPr dirty="0" sz="2400" spc="-195">
                <a:latin typeface="Microsoft Sans Serif"/>
                <a:cs typeface="Microsoft Sans Serif"/>
              </a:rPr>
              <a:t>s</a:t>
            </a:r>
            <a:r>
              <a:rPr dirty="0" sz="2400" spc="-20">
                <a:latin typeface="Microsoft Sans Serif"/>
                <a:cs typeface="Microsoft Sans Serif"/>
              </a:rPr>
              <a:t>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</a:t>
            </a:r>
            <a:r>
              <a:rPr dirty="0" sz="2400" spc="-20">
                <a:latin typeface="Microsoft Sans Serif"/>
                <a:cs typeface="Microsoft Sans Serif"/>
              </a:rPr>
              <a:t>r</a:t>
            </a:r>
            <a:r>
              <a:rPr dirty="0" sz="2400" spc="-55">
                <a:latin typeface="Microsoft Sans Serif"/>
                <a:cs typeface="Microsoft Sans Serif"/>
              </a:rPr>
              <a:t>ob</a:t>
            </a:r>
            <a:r>
              <a:rPr dirty="0" sz="2400" spc="-65">
                <a:latin typeface="Microsoft Sans Serif"/>
                <a:cs typeface="Microsoft Sans Serif"/>
              </a:rPr>
              <a:t>a</a:t>
            </a:r>
            <a:r>
              <a:rPr dirty="0" sz="2400" spc="-60">
                <a:latin typeface="Microsoft Sans Serif"/>
                <a:cs typeface="Microsoft Sans Serif"/>
              </a:rPr>
              <a:t>ble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 spc="-400">
                <a:latin typeface="Microsoft Sans Serif"/>
                <a:cs typeface="Microsoft Sans Serif"/>
              </a:rPr>
              <a:t>m</a:t>
            </a:r>
            <a:r>
              <a:rPr dirty="0" sz="2400" spc="-320">
                <a:latin typeface="Microsoft Sans Serif"/>
                <a:cs typeface="Microsoft Sans Serif"/>
              </a:rPr>
              <a:t>es</a:t>
            </a:r>
            <a:r>
              <a:rPr dirty="0" sz="2400" spc="-320">
                <a:latin typeface="Microsoft Sans Serif"/>
                <a:cs typeface="Microsoft Sans Serif"/>
              </a:rPr>
              <a:t>s</a:t>
            </a:r>
            <a:r>
              <a:rPr dirty="0" sz="2400" spc="-15">
                <a:latin typeface="Microsoft Sans Serif"/>
                <a:cs typeface="Microsoft Sans Serif"/>
              </a:rPr>
              <a:t>a</a:t>
            </a:r>
            <a:r>
              <a:rPr dirty="0" sz="2400" spc="-25">
                <a:latin typeface="Microsoft Sans Serif"/>
                <a:cs typeface="Microsoft Sans Serif"/>
              </a:rPr>
              <a:t>g</a:t>
            </a:r>
            <a:r>
              <a:rPr dirty="0" sz="2400" spc="-270">
                <a:latin typeface="Microsoft Sans Serif"/>
                <a:cs typeface="Microsoft Sans Serif"/>
              </a:rPr>
              <a:t>es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5">
                <a:latin typeface="Microsoft Sans Serif"/>
                <a:cs typeface="Microsoft Sans Serif"/>
              </a:rPr>
              <a:t>get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shorter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295">
                <a:latin typeface="Microsoft Sans Serif"/>
                <a:cs typeface="Microsoft Sans Serif"/>
              </a:rPr>
              <a:t>c</a:t>
            </a:r>
            <a:r>
              <a:rPr dirty="0" sz="2400" spc="-175">
                <a:latin typeface="Microsoft Sans Serif"/>
                <a:cs typeface="Microsoft Sans Serif"/>
              </a:rPr>
              <a:t>ode</a:t>
            </a:r>
            <a:r>
              <a:rPr dirty="0" sz="2400" spc="-175">
                <a:latin typeface="Microsoft Sans Serif"/>
                <a:cs typeface="Microsoft Sans Serif"/>
              </a:rPr>
              <a:t>s</a:t>
            </a:r>
            <a:r>
              <a:rPr dirty="0" sz="2400" spc="-145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444500" indent="-381000">
              <a:lnSpc>
                <a:spcPct val="100000"/>
              </a:lnSpc>
              <a:spcBef>
                <a:spcPts val="409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43865" algn="l"/>
                <a:tab pos="444500" algn="l"/>
              </a:tabLst>
            </a:pPr>
            <a:r>
              <a:rPr dirty="0" sz="2400" spc="-160">
                <a:latin typeface="Microsoft Sans Serif"/>
                <a:cs typeface="Microsoft Sans Serif"/>
              </a:rPr>
              <a:t>Example: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8</a:t>
            </a:r>
            <a:r>
              <a:rPr dirty="0" sz="2400" spc="-10">
                <a:latin typeface="Microsoft Sans Serif"/>
                <a:cs typeface="Microsoft Sans Serif"/>
              </a:rPr>
              <a:t>-</a:t>
            </a:r>
            <a:r>
              <a:rPr dirty="0" sz="2400" spc="-409">
                <a:latin typeface="Microsoft Sans Serif"/>
                <a:cs typeface="Microsoft Sans Serif"/>
              </a:rPr>
              <a:t>s</a:t>
            </a:r>
            <a:r>
              <a:rPr dirty="0" sz="2400" spc="-50">
                <a:latin typeface="Microsoft Sans Serif"/>
                <a:cs typeface="Microsoft Sans Serif"/>
              </a:rPr>
              <a:t>ide</a:t>
            </a:r>
            <a:r>
              <a:rPr dirty="0" sz="2400" spc="-55">
                <a:latin typeface="Microsoft Sans Serif"/>
                <a:cs typeface="Microsoft Sans Serif"/>
              </a:rPr>
              <a:t>d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[unb</a:t>
            </a:r>
            <a:r>
              <a:rPr dirty="0" sz="2400" spc="-145">
                <a:latin typeface="Microsoft Sans Serif"/>
                <a:cs typeface="Microsoft Sans Serif"/>
              </a:rPr>
              <a:t>a</a:t>
            </a:r>
            <a:r>
              <a:rPr dirty="0" sz="2400" spc="-150">
                <a:latin typeface="Microsoft Sans Serif"/>
                <a:cs typeface="Microsoft Sans Serif"/>
              </a:rPr>
              <a:t>lan</a:t>
            </a:r>
            <a:r>
              <a:rPr dirty="0" sz="2400" spc="-175">
                <a:latin typeface="Microsoft Sans Serif"/>
                <a:cs typeface="Microsoft Sans Serif"/>
              </a:rPr>
              <a:t>c</a:t>
            </a:r>
            <a:r>
              <a:rPr dirty="0" sz="2400" spc="-75">
                <a:latin typeface="Microsoft Sans Serif"/>
                <a:cs typeface="Microsoft Sans Serif"/>
              </a:rPr>
              <a:t>e</a:t>
            </a:r>
            <a:r>
              <a:rPr dirty="0" sz="2400" spc="-85">
                <a:latin typeface="Microsoft Sans Serif"/>
                <a:cs typeface="Microsoft Sans Serif"/>
              </a:rPr>
              <a:t>d</a:t>
            </a:r>
            <a:r>
              <a:rPr dirty="0" sz="2400" spc="-20">
                <a:latin typeface="Microsoft Sans Serif"/>
                <a:cs typeface="Microsoft Sans Serif"/>
              </a:rPr>
              <a:t>]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5">
                <a:latin typeface="Microsoft Sans Serif"/>
                <a:cs typeface="Microsoft Sans Serif"/>
              </a:rPr>
              <a:t>die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6345" y="4086847"/>
          <a:ext cx="6580505" cy="1012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735"/>
                <a:gridCol w="721995"/>
                <a:gridCol w="808355"/>
                <a:gridCol w="926464"/>
                <a:gridCol w="882650"/>
                <a:gridCol w="914400"/>
                <a:gridCol w="914400"/>
                <a:gridCol w="735965"/>
              </a:tblGrid>
              <a:tr h="322824">
                <a:tc>
                  <a:txBody>
                    <a:bodyPr/>
                    <a:lstStyle/>
                    <a:p>
                      <a:pPr marL="31750">
                        <a:lnSpc>
                          <a:spcPts val="21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1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21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1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1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1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1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</a:tr>
              <a:tr h="3661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4/16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4/16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2/16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2/16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1/16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1/16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1/16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1/16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</a:tr>
              <a:tr h="323117">
                <a:tc>
                  <a:txBody>
                    <a:bodyPr/>
                    <a:lstStyle/>
                    <a:p>
                      <a:pPr marL="31750">
                        <a:lnSpc>
                          <a:spcPts val="2330"/>
                        </a:lnSpc>
                        <a:spcBef>
                          <a:spcPts val="110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-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330"/>
                        </a:lnSpc>
                        <a:spcBef>
                          <a:spcPts val="110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-5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330"/>
                        </a:lnSpc>
                        <a:spcBef>
                          <a:spcPts val="110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000" spc="-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2330"/>
                        </a:lnSpc>
                        <a:spcBef>
                          <a:spcPts val="110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000" spc="-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330"/>
                        </a:lnSpc>
                        <a:spcBef>
                          <a:spcPts val="110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4bits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330"/>
                        </a:lnSpc>
                        <a:spcBef>
                          <a:spcPts val="110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4bits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330"/>
                        </a:lnSpc>
                        <a:spcBef>
                          <a:spcPts val="110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4bits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330"/>
                        </a:lnSpc>
                        <a:spcBef>
                          <a:spcPts val="110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4bits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9995" y="5147564"/>
            <a:ext cx="781621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(1/4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log</a:t>
            </a:r>
            <a:r>
              <a:rPr dirty="0" baseline="-20576" sz="2025">
                <a:latin typeface="Microsoft Sans Serif"/>
                <a:cs typeface="Microsoft Sans Serif"/>
              </a:rPr>
              <a:t>2</a:t>
            </a:r>
            <a:r>
              <a:rPr dirty="0" baseline="-20576" sz="2025" spc="172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+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(1/8 </a:t>
            </a:r>
            <a:r>
              <a:rPr dirty="0" sz="2000" i="1">
                <a:latin typeface="Times New Roman"/>
                <a:cs typeface="Times New Roman"/>
              </a:rPr>
              <a:t>log</a:t>
            </a:r>
            <a:r>
              <a:rPr dirty="0" baseline="-20576" sz="2025">
                <a:latin typeface="Microsoft Sans Serif"/>
                <a:cs typeface="Microsoft Sans Serif"/>
              </a:rPr>
              <a:t>2</a:t>
            </a:r>
            <a:r>
              <a:rPr dirty="0" baseline="-20576" sz="2025" spc="172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8)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+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(1/16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log</a:t>
            </a:r>
            <a:r>
              <a:rPr dirty="0" baseline="-20576" sz="2025">
                <a:latin typeface="Microsoft Sans Serif"/>
                <a:cs typeface="Microsoft Sans Serif"/>
              </a:rPr>
              <a:t>2</a:t>
            </a:r>
            <a:r>
              <a:rPr dirty="0" baseline="-20576" sz="2025" spc="172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16)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4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1+3/4+1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2,75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675830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Information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Gain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as </a:t>
            </a:r>
            <a:r>
              <a:rPr dirty="0" sz="3200">
                <a:latin typeface="Times New Roman"/>
                <a:cs typeface="Times New Roman"/>
              </a:rPr>
              <a:t>Entropy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Reduction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1567637"/>
            <a:ext cx="8021320" cy="2002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20" i="1">
                <a:solidFill>
                  <a:srgbClr val="FF0000"/>
                </a:solidFill>
                <a:latin typeface="Arial"/>
                <a:cs typeface="Arial"/>
              </a:rPr>
              <a:t>Information</a:t>
            </a:r>
            <a:r>
              <a:rPr dirty="0" sz="2400" spc="-1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14" i="1">
                <a:solidFill>
                  <a:srgbClr val="FF0000"/>
                </a:solidFill>
                <a:latin typeface="Arial"/>
                <a:cs typeface="Arial"/>
              </a:rPr>
              <a:t>gain</a:t>
            </a:r>
            <a:r>
              <a:rPr dirty="0" sz="2400" spc="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15">
                <a:latin typeface="Microsoft Sans Serif"/>
                <a:cs typeface="Microsoft Sans Serif"/>
              </a:rPr>
              <a:t>is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80" i="1">
                <a:solidFill>
                  <a:srgbClr val="FF0000"/>
                </a:solidFill>
                <a:latin typeface="Arial"/>
                <a:cs typeface="Arial"/>
              </a:rPr>
              <a:t>expected</a:t>
            </a:r>
            <a:r>
              <a:rPr dirty="0" sz="2400" spc="1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FF0000"/>
                </a:solidFill>
                <a:latin typeface="Microsoft Sans Serif"/>
                <a:cs typeface="Microsoft Sans Serif"/>
              </a:rPr>
              <a:t>reduction</a:t>
            </a:r>
            <a:r>
              <a:rPr dirty="0" sz="2400" spc="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FF0000"/>
                </a:solidFill>
                <a:latin typeface="Microsoft Sans Serif"/>
                <a:cs typeface="Microsoft Sans Serif"/>
              </a:rPr>
              <a:t>entropy</a:t>
            </a:r>
            <a:r>
              <a:rPr dirty="0" sz="2400" spc="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latin typeface="Microsoft Sans Serif"/>
                <a:cs typeface="Microsoft Sans Serif"/>
              </a:rPr>
              <a:t>caused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by</a:t>
            </a:r>
            <a:endParaRPr sz="24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latin typeface="Microsoft Sans Serif"/>
                <a:cs typeface="Microsoft Sans Serif"/>
              </a:rPr>
              <a:t>p</a:t>
            </a:r>
            <a:r>
              <a:rPr dirty="0" sz="2400" spc="-25">
                <a:latin typeface="Microsoft Sans Serif"/>
                <a:cs typeface="Microsoft Sans Serif"/>
              </a:rPr>
              <a:t>a</a:t>
            </a:r>
            <a:r>
              <a:rPr dirty="0" sz="2400" spc="-10">
                <a:latin typeface="Microsoft Sans Serif"/>
                <a:cs typeface="Microsoft Sans Serif"/>
              </a:rPr>
              <a:t>r</a:t>
            </a:r>
            <a:r>
              <a:rPr dirty="0" sz="2400" spc="-20">
                <a:latin typeface="Microsoft Sans Serif"/>
                <a:cs typeface="Microsoft Sans Serif"/>
              </a:rPr>
              <a:t>t</a:t>
            </a:r>
            <a:r>
              <a:rPr dirty="0" sz="2400" spc="-90">
                <a:latin typeface="Microsoft Sans Serif"/>
                <a:cs typeface="Microsoft Sans Serif"/>
              </a:rPr>
              <a:t>itio</a:t>
            </a:r>
            <a:r>
              <a:rPr dirty="0" sz="2400" spc="-145">
                <a:latin typeface="Microsoft Sans Serif"/>
                <a:cs typeface="Microsoft Sans Serif"/>
              </a:rPr>
              <a:t>n</a:t>
            </a:r>
            <a:r>
              <a:rPr dirty="0" sz="2400" spc="-100">
                <a:latin typeface="Microsoft Sans Serif"/>
                <a:cs typeface="Microsoft Sans Serif"/>
              </a:rPr>
              <a:t>in</a:t>
            </a:r>
            <a:r>
              <a:rPr dirty="0" sz="2400" spc="-135">
                <a:latin typeface="Microsoft Sans Serif"/>
                <a:cs typeface="Microsoft Sans Serif"/>
              </a:rPr>
              <a:t>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examples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10">
                <a:latin typeface="Microsoft Sans Serif"/>
                <a:cs typeface="Microsoft Sans Serif"/>
              </a:rPr>
              <a:t>on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an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at</a:t>
            </a:r>
            <a:r>
              <a:rPr dirty="0" sz="2400" spc="-25">
                <a:latin typeface="Microsoft Sans Serif"/>
                <a:cs typeface="Microsoft Sans Serif"/>
              </a:rPr>
              <a:t>t</a:t>
            </a:r>
            <a:r>
              <a:rPr dirty="0" sz="2400" spc="-10">
                <a:latin typeface="Microsoft Sans Serif"/>
                <a:cs typeface="Microsoft Sans Serif"/>
              </a:rPr>
              <a:t>ri</a:t>
            </a:r>
            <a:r>
              <a:rPr dirty="0" sz="2400" spc="-30">
                <a:latin typeface="Microsoft Sans Serif"/>
                <a:cs typeface="Microsoft Sans Serif"/>
              </a:rPr>
              <a:t>b</a:t>
            </a:r>
            <a:r>
              <a:rPr dirty="0" sz="2400" spc="-145">
                <a:latin typeface="Microsoft Sans Serif"/>
                <a:cs typeface="Microsoft Sans Serif"/>
              </a:rPr>
              <a:t>ute.</a:t>
            </a:r>
            <a:endParaRPr sz="2400">
              <a:latin typeface="Microsoft Sans Serif"/>
              <a:cs typeface="Microsoft Sans Serif"/>
            </a:endParaRPr>
          </a:p>
          <a:p>
            <a:pPr marL="356870" marR="17145" indent="-34480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280">
                <a:solidFill>
                  <a:srgbClr val="0000FF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1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0000FF"/>
                </a:solidFill>
                <a:latin typeface="Microsoft Sans Serif"/>
                <a:cs typeface="Microsoft Sans Serif"/>
              </a:rPr>
              <a:t>higher</a:t>
            </a:r>
            <a:r>
              <a:rPr dirty="0" sz="24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0000FF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0000FF"/>
                </a:solidFill>
                <a:latin typeface="Microsoft Sans Serif"/>
                <a:cs typeface="Microsoft Sans Serif"/>
              </a:rPr>
              <a:t>information</a:t>
            </a:r>
            <a:r>
              <a:rPr dirty="0" sz="2400" spc="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0000FF"/>
                </a:solidFill>
                <a:latin typeface="Microsoft Sans Serif"/>
                <a:cs typeface="Microsoft Sans Serif"/>
              </a:rPr>
              <a:t>gain</a:t>
            </a:r>
            <a:r>
              <a:rPr dirty="0" sz="24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0000FF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0000FF"/>
                </a:solidFill>
                <a:latin typeface="Microsoft Sans Serif"/>
                <a:cs typeface="Microsoft Sans Serif"/>
              </a:rPr>
              <a:t>more</a:t>
            </a:r>
            <a:r>
              <a:rPr dirty="0" sz="2400" spc="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0000FF"/>
                </a:solidFill>
                <a:latin typeface="Microsoft Sans Serif"/>
                <a:cs typeface="Microsoft Sans Serif"/>
              </a:rPr>
              <a:t>effective</a:t>
            </a:r>
            <a:r>
              <a:rPr dirty="0" sz="2400" spc="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0000FF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0">
                <a:solidFill>
                  <a:srgbClr val="0000FF"/>
                </a:solidFill>
                <a:latin typeface="Microsoft Sans Serif"/>
                <a:cs typeface="Microsoft Sans Serif"/>
              </a:rPr>
              <a:t>attribute </a:t>
            </a:r>
            <a:r>
              <a:rPr dirty="0" sz="2400" spc="-6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5">
                <a:solidFill>
                  <a:srgbClr val="0000FF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0000FF"/>
                </a:solidFill>
                <a:latin typeface="Microsoft Sans Serif"/>
                <a:cs typeface="Microsoft Sans Serif"/>
              </a:rPr>
              <a:t>classifying</a:t>
            </a:r>
            <a:r>
              <a:rPr dirty="0" sz="2400" spc="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0000FF"/>
                </a:solidFill>
                <a:latin typeface="Microsoft Sans Serif"/>
                <a:cs typeface="Microsoft Sans Serif"/>
              </a:rPr>
              <a:t>training</a:t>
            </a:r>
            <a:r>
              <a:rPr dirty="0" sz="2400" spc="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">
                <a:solidFill>
                  <a:srgbClr val="0000FF"/>
                </a:solidFill>
                <a:latin typeface="Microsoft Sans Serif"/>
                <a:cs typeface="Microsoft Sans Serif"/>
              </a:rPr>
              <a:t>data.</a:t>
            </a:r>
            <a:endParaRPr sz="24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45">
                <a:latin typeface="Microsoft Sans Serif"/>
                <a:cs typeface="Microsoft Sans Serif"/>
              </a:rPr>
              <a:t>Expected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reduction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in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85">
                <a:latin typeface="Microsoft Sans Serif"/>
                <a:cs typeface="Microsoft Sans Serif"/>
              </a:rPr>
              <a:t>entropy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knowing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55" i="1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3699459"/>
            <a:ext cx="3684270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 i="1">
                <a:latin typeface="Times New Roman"/>
                <a:cs typeface="Times New Roman"/>
              </a:rPr>
              <a:t>Gain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Entropy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Microsoft Sans Serif"/>
                <a:cs typeface="Microsoft Sans Serif"/>
              </a:rPr>
              <a:t>−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4000" spc="5">
                <a:latin typeface="Symbol"/>
                <a:cs typeface="Symbol"/>
              </a:rPr>
              <a:t>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3746" y="3903979"/>
            <a:ext cx="1496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Entropy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Sv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2264" y="3598240"/>
            <a:ext cx="4286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|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sz="2400" spc="-15" i="1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|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468" y="4221287"/>
            <a:ext cx="4650105" cy="128778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720340">
              <a:lnSpc>
                <a:spcPct val="100000"/>
              </a:lnSpc>
              <a:spcBef>
                <a:spcPts val="505"/>
              </a:spcBef>
            </a:pPr>
            <a:r>
              <a:rPr dirty="0" sz="1800" i="1">
                <a:latin typeface="Times New Roman"/>
                <a:cs typeface="Times New Roman"/>
              </a:rPr>
              <a:t>v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900" spc="-75">
                <a:latin typeface="Symbol"/>
                <a:cs typeface="Symbol"/>
              </a:rPr>
              <a:t>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V</a:t>
            </a:r>
            <a:r>
              <a:rPr dirty="0" sz="1800" spc="10" i="1">
                <a:latin typeface="Times New Roman"/>
                <a:cs typeface="Times New Roman"/>
              </a:rPr>
              <a:t>a</a:t>
            </a:r>
            <a:r>
              <a:rPr dirty="0" sz="1800" i="1">
                <a:latin typeface="Times New Roman"/>
                <a:cs typeface="Times New Roman"/>
              </a:rPr>
              <a:t>l</a:t>
            </a:r>
            <a:r>
              <a:rPr dirty="0" sz="1800" spc="10" i="1">
                <a:latin typeface="Times New Roman"/>
                <a:cs typeface="Times New Roman"/>
              </a:rPr>
              <a:t>u</a:t>
            </a:r>
            <a:r>
              <a:rPr dirty="0" sz="1800" spc="-10" i="1">
                <a:latin typeface="Times New Roman"/>
                <a:cs typeface="Times New Roman"/>
              </a:rPr>
              <a:t>e</a:t>
            </a:r>
            <a:r>
              <a:rPr dirty="0" sz="1800" spc="-5" i="1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baseline="25462" sz="3600" spc="-75">
                <a:latin typeface="Times New Roman"/>
                <a:cs typeface="Times New Roman"/>
              </a:rPr>
              <a:t>|</a:t>
            </a:r>
            <a:r>
              <a:rPr dirty="0" baseline="25462" sz="3600" i="1">
                <a:latin typeface="Times New Roman"/>
                <a:cs typeface="Times New Roman"/>
              </a:rPr>
              <a:t>S</a:t>
            </a:r>
            <a:r>
              <a:rPr dirty="0" baseline="25462" sz="3600">
                <a:latin typeface="Times New Roman"/>
                <a:cs typeface="Times New Roman"/>
              </a:rPr>
              <a:t>|</a:t>
            </a:r>
            <a:endParaRPr baseline="25462" sz="3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09"/>
              </a:spcBef>
            </a:pPr>
            <a:r>
              <a:rPr dirty="0" sz="2400" i="1">
                <a:latin typeface="Times New Roman"/>
                <a:cs typeface="Times New Roman"/>
              </a:rPr>
              <a:t>Valu</a:t>
            </a:r>
            <a:r>
              <a:rPr dirty="0" sz="2400" spc="-15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p</a:t>
            </a:r>
            <a:r>
              <a:rPr dirty="0" sz="2400" spc="-85">
                <a:latin typeface="Microsoft Sans Serif"/>
                <a:cs typeface="Microsoft Sans Serif"/>
              </a:rPr>
              <a:t>o</a:t>
            </a:r>
            <a:r>
              <a:rPr dirty="0" sz="2400" spc="-409">
                <a:latin typeface="Microsoft Sans Serif"/>
                <a:cs typeface="Microsoft Sans Serif"/>
              </a:rPr>
              <a:t>ss</a:t>
            </a:r>
            <a:r>
              <a:rPr dirty="0" sz="2400" spc="-45">
                <a:latin typeface="Microsoft Sans Serif"/>
                <a:cs typeface="Microsoft Sans Serif"/>
              </a:rPr>
              <a:t>ibl</a:t>
            </a:r>
            <a:r>
              <a:rPr dirty="0" sz="2400" spc="-70">
                <a:latin typeface="Microsoft Sans Serif"/>
                <a:cs typeface="Microsoft Sans Serif"/>
              </a:rPr>
              <a:t>e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values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120">
                <a:latin typeface="Microsoft Sans Serif"/>
                <a:cs typeface="Microsoft Sans Serif"/>
              </a:rPr>
              <a:t>f</a:t>
            </a:r>
            <a:r>
              <a:rPr dirty="0" sz="2400" spc="-70">
                <a:latin typeface="Microsoft Sans Serif"/>
                <a:cs typeface="Microsoft Sans Serif"/>
              </a:rPr>
              <a:t>or</a:t>
            </a:r>
            <a:r>
              <a:rPr dirty="0" sz="2400" spc="155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dirty="0" sz="2400" i="1">
                <a:latin typeface="Times New Roman"/>
                <a:cs typeface="Times New Roman"/>
              </a:rPr>
              <a:t>Sv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spc="-229">
                <a:latin typeface="Microsoft Sans Serif"/>
                <a:cs typeface="Microsoft Sans Serif"/>
              </a:rPr>
              <a:t>su</a:t>
            </a:r>
            <a:r>
              <a:rPr dirty="0" sz="2400" spc="-250">
                <a:latin typeface="Microsoft Sans Serif"/>
                <a:cs typeface="Microsoft Sans Serif"/>
              </a:rPr>
              <a:t>b</a:t>
            </a:r>
            <a:r>
              <a:rPr dirty="0" sz="2400" spc="-185">
                <a:latin typeface="Microsoft Sans Serif"/>
                <a:cs typeface="Microsoft Sans Serif"/>
              </a:rPr>
              <a:t>set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of</a:t>
            </a:r>
            <a:r>
              <a:rPr dirty="0" sz="2400" spc="130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 </a:t>
            </a:r>
            <a:r>
              <a:rPr dirty="0" sz="2400" spc="-5">
                <a:latin typeface="Microsoft Sans Serif"/>
                <a:cs typeface="Microsoft Sans Serif"/>
              </a:rPr>
              <a:t>for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w</a:t>
            </a:r>
            <a:r>
              <a:rPr dirty="0" sz="2400" spc="-220">
                <a:latin typeface="Microsoft Sans Serif"/>
                <a:cs typeface="Microsoft Sans Serif"/>
              </a:rPr>
              <a:t>hich</a:t>
            </a:r>
            <a:r>
              <a:rPr dirty="0" sz="2400" spc="135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spc="-235">
                <a:latin typeface="Microsoft Sans Serif"/>
                <a:cs typeface="Microsoft Sans Serif"/>
              </a:rPr>
              <a:t>has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va</a:t>
            </a:r>
            <a:r>
              <a:rPr dirty="0" sz="2400" spc="-30">
                <a:latin typeface="Microsoft Sans Serif"/>
                <a:cs typeface="Microsoft Sans Serif"/>
              </a:rPr>
              <a:t>l</a:t>
            </a:r>
            <a:r>
              <a:rPr dirty="0" sz="2400" spc="-210">
                <a:latin typeface="Microsoft Sans Serif"/>
                <a:cs typeface="Microsoft Sans Serif"/>
              </a:rPr>
              <a:t>ue</a:t>
            </a:r>
            <a:r>
              <a:rPr dirty="0" sz="2400" spc="125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3523" y="4107179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638556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Example: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Expected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Information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Gain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237" y="1562613"/>
            <a:ext cx="8086725" cy="40671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94970" indent="-344805">
              <a:lnSpc>
                <a:spcPct val="100000"/>
              </a:lnSpc>
              <a:spcBef>
                <a:spcPts val="74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dirty="0" sz="2400" spc="-195">
                <a:latin typeface="Microsoft Sans Serif"/>
                <a:cs typeface="Microsoft Sans Serif"/>
              </a:rPr>
              <a:t>Let</a:t>
            </a:r>
            <a:endParaRPr sz="2400">
              <a:latin typeface="Microsoft Sans Serif"/>
              <a:cs typeface="Microsoft Sans Serif"/>
            </a:endParaRPr>
          </a:p>
          <a:p>
            <a:pPr lvl="1" marL="794385" indent="-287020">
              <a:lnSpc>
                <a:spcPct val="100000"/>
              </a:lnSpc>
              <a:spcBef>
                <a:spcPts val="64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94385" algn="l"/>
                <a:tab pos="795020" algn="l"/>
              </a:tabLst>
            </a:pPr>
            <a:r>
              <a:rPr dirty="0" sz="2400" spc="-10" i="1">
                <a:latin typeface="Times New Roman"/>
                <a:cs typeface="Times New Roman"/>
              </a:rPr>
              <a:t>Values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Wind</a:t>
            </a:r>
            <a:r>
              <a:rPr dirty="0" sz="2400" spc="-10">
                <a:latin typeface="Times New Roman"/>
                <a:cs typeface="Times New Roman"/>
              </a:rPr>
              <a:t>)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{</a:t>
            </a:r>
            <a:r>
              <a:rPr dirty="0" sz="2400" spc="-15" i="1">
                <a:latin typeface="Times New Roman"/>
                <a:cs typeface="Times New Roman"/>
              </a:rPr>
              <a:t>Weak</a:t>
            </a:r>
            <a:r>
              <a:rPr dirty="0" sz="2400" spc="-15">
                <a:latin typeface="Times New Roman"/>
                <a:cs typeface="Times New Roman"/>
              </a:rPr>
              <a:t>,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Strong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lvl="1" marL="794385" indent="-287020">
              <a:lnSpc>
                <a:spcPct val="100000"/>
              </a:lnSpc>
              <a:spcBef>
                <a:spcPts val="58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94385" algn="l"/>
                <a:tab pos="795020" algn="l"/>
              </a:tabLst>
            </a:pP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[9+,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5</a:t>
            </a:r>
            <a:r>
              <a:rPr dirty="0" sz="2400" spc="-5">
                <a:latin typeface="Microsoft Sans Serif"/>
                <a:cs typeface="Microsoft Sans Serif"/>
              </a:rPr>
              <a:t>−</a:t>
            </a:r>
            <a:r>
              <a:rPr dirty="0" sz="2400" spc="-5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lvl="1" marL="794385" indent="-287020">
              <a:lnSpc>
                <a:spcPct val="100000"/>
              </a:lnSpc>
              <a:spcBef>
                <a:spcPts val="58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94385" algn="l"/>
                <a:tab pos="795020" algn="l"/>
              </a:tabLst>
            </a:pP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baseline="-20833" sz="2400" i="1">
                <a:latin typeface="Times New Roman"/>
                <a:cs typeface="Times New Roman"/>
              </a:rPr>
              <a:t>Weak</a:t>
            </a:r>
            <a:r>
              <a:rPr dirty="0" baseline="-20833" sz="2400" spc="217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[6+,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Microsoft Sans Serif"/>
                <a:cs typeface="Microsoft Sans Serif"/>
              </a:rPr>
              <a:t>−</a:t>
            </a:r>
            <a:r>
              <a:rPr dirty="0" sz="2400" spc="-5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lvl="1" marL="794385" indent="-287020">
              <a:lnSpc>
                <a:spcPct val="100000"/>
              </a:lnSpc>
              <a:spcBef>
                <a:spcPts val="57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94385" algn="l"/>
                <a:tab pos="795020" algn="l"/>
              </a:tabLst>
            </a:pPr>
            <a:r>
              <a:rPr dirty="0" sz="2400" spc="5" i="1">
                <a:latin typeface="Times New Roman"/>
                <a:cs typeface="Times New Roman"/>
              </a:rPr>
              <a:t>S</a:t>
            </a:r>
            <a:r>
              <a:rPr dirty="0" baseline="-20833" sz="2400" spc="7" i="1">
                <a:latin typeface="Times New Roman"/>
                <a:cs typeface="Times New Roman"/>
              </a:rPr>
              <a:t>Strong</a:t>
            </a:r>
            <a:r>
              <a:rPr dirty="0" baseline="-20833" sz="2400" spc="187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[3+,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Microsoft Sans Serif"/>
                <a:cs typeface="Microsoft Sans Serif"/>
              </a:rPr>
              <a:t>−</a:t>
            </a:r>
            <a:r>
              <a:rPr dirty="0" sz="2400" spc="-5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394970" indent="-344805">
              <a:lnSpc>
                <a:spcPct val="100000"/>
              </a:lnSpc>
              <a:spcBef>
                <a:spcPts val="144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dirty="0" sz="2400">
                <a:latin typeface="Microsoft Sans Serif"/>
                <a:cs typeface="Microsoft Sans Serif"/>
              </a:rPr>
              <a:t>Information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gain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due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knowing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5" i="1">
                <a:latin typeface="Times New Roman"/>
                <a:cs typeface="Times New Roman"/>
              </a:rPr>
              <a:t>Wind</a:t>
            </a:r>
            <a:r>
              <a:rPr dirty="0" sz="2400" spc="-15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980"/>
              </a:spcBef>
            </a:pPr>
            <a:r>
              <a:rPr dirty="0" sz="2000" i="1">
                <a:latin typeface="Times New Roman"/>
                <a:cs typeface="Times New Roman"/>
              </a:rPr>
              <a:t>Gain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i="1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Wind</a:t>
            </a:r>
            <a:r>
              <a:rPr dirty="0" sz="2000" spc="-10">
                <a:latin typeface="Times New Roman"/>
                <a:cs typeface="Times New Roman"/>
              </a:rPr>
              <a:t>)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Entropy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i="1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−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8/14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Entropy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baseline="-20576" sz="2025" spc="-7" i="1">
                <a:latin typeface="Times New Roman"/>
                <a:cs typeface="Times New Roman"/>
              </a:rPr>
              <a:t>Weak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−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6/14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Entropy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i="1">
                <a:latin typeface="Times New Roman"/>
                <a:cs typeface="Times New Roman"/>
              </a:rPr>
              <a:t>S</a:t>
            </a:r>
            <a:r>
              <a:rPr dirty="0" baseline="-20576" sz="2025" i="1">
                <a:latin typeface="Times New Roman"/>
                <a:cs typeface="Times New Roman"/>
              </a:rPr>
              <a:t>Strong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008505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0,94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−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8/14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0,811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−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6/14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1,00</a:t>
            </a:r>
            <a:endParaRPr sz="2000">
              <a:latin typeface="Times New Roman"/>
              <a:cs typeface="Times New Roman"/>
            </a:endParaRPr>
          </a:p>
          <a:p>
            <a:pPr marL="2008505">
              <a:lnSpc>
                <a:spcPct val="100000"/>
              </a:lnSpc>
              <a:spcBef>
                <a:spcPts val="940"/>
              </a:spcBef>
            </a:pP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0,048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9" y="1167383"/>
            <a:ext cx="2913888" cy="26090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622935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Which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attribute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best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classifier?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384" y="1341119"/>
            <a:ext cx="8510016" cy="49560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68858"/>
            <a:ext cx="696404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10">
                <a:latin typeface="Times New Roman"/>
                <a:cs typeface="Times New Roman"/>
              </a:rPr>
              <a:t>First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Step: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Which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Attribute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to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Test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at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5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Times New Roman"/>
                <a:cs typeface="Times New Roman"/>
              </a:rPr>
              <a:t>Root?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948" y="1577110"/>
            <a:ext cx="7789545" cy="325056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14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10">
                <a:latin typeface="Microsoft Sans Serif"/>
                <a:cs typeface="Microsoft Sans Serif"/>
              </a:rPr>
              <a:t>Which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attribute should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tested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root?</a:t>
            </a:r>
            <a:endParaRPr sz="24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254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 i="1">
                <a:latin typeface="Arial"/>
                <a:cs typeface="Arial"/>
              </a:rPr>
              <a:t>Gain</a:t>
            </a:r>
            <a:r>
              <a:rPr dirty="0" sz="2000" spc="-10">
                <a:latin typeface="Microsoft Sans Serif"/>
                <a:cs typeface="Microsoft Sans Serif"/>
              </a:rPr>
              <a:t>(</a:t>
            </a:r>
            <a:r>
              <a:rPr dirty="0" sz="2000" spc="-10" i="1">
                <a:latin typeface="Arial"/>
                <a:cs typeface="Arial"/>
              </a:rPr>
              <a:t>S</a:t>
            </a:r>
            <a:r>
              <a:rPr dirty="0" sz="2000" spc="-10">
                <a:latin typeface="Microsoft Sans Serif"/>
                <a:cs typeface="Microsoft Sans Serif"/>
              </a:rPr>
              <a:t>,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Arial"/>
                <a:cs typeface="Arial"/>
              </a:rPr>
              <a:t>Outlook</a:t>
            </a:r>
            <a:r>
              <a:rPr dirty="0" sz="2000" spc="-5">
                <a:latin typeface="Microsoft Sans Serif"/>
                <a:cs typeface="Microsoft Sans Serif"/>
              </a:rPr>
              <a:t>)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= </a:t>
            </a:r>
            <a:r>
              <a:rPr dirty="0" sz="2000" spc="-10">
                <a:latin typeface="Microsoft Sans Serif"/>
                <a:cs typeface="Microsoft Sans Serif"/>
              </a:rPr>
              <a:t>0.246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 i="1">
                <a:latin typeface="Arial"/>
                <a:cs typeface="Arial"/>
              </a:rPr>
              <a:t>Gain</a:t>
            </a:r>
            <a:r>
              <a:rPr dirty="0" sz="2000" spc="-10">
                <a:latin typeface="Microsoft Sans Serif"/>
                <a:cs typeface="Microsoft Sans Serif"/>
              </a:rPr>
              <a:t>(</a:t>
            </a:r>
            <a:r>
              <a:rPr dirty="0" sz="2000" spc="-10" i="1">
                <a:latin typeface="Arial"/>
                <a:cs typeface="Arial"/>
              </a:rPr>
              <a:t>S</a:t>
            </a:r>
            <a:r>
              <a:rPr dirty="0" sz="2000" spc="-10">
                <a:latin typeface="Microsoft Sans Serif"/>
                <a:cs typeface="Microsoft Sans Serif"/>
              </a:rPr>
              <a:t>,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latin typeface="Arial"/>
                <a:cs typeface="Arial"/>
              </a:rPr>
              <a:t>Humidity</a:t>
            </a:r>
            <a:r>
              <a:rPr dirty="0" sz="2000" spc="-10">
                <a:latin typeface="Microsoft Sans Serif"/>
                <a:cs typeface="Microsoft Sans Serif"/>
              </a:rPr>
              <a:t>)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=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0.151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 i="1">
                <a:latin typeface="Arial"/>
                <a:cs typeface="Arial"/>
              </a:rPr>
              <a:t>Gain</a:t>
            </a:r>
            <a:r>
              <a:rPr dirty="0" sz="2000" spc="-10">
                <a:latin typeface="Microsoft Sans Serif"/>
                <a:cs typeface="Microsoft Sans Serif"/>
              </a:rPr>
              <a:t>(</a:t>
            </a:r>
            <a:r>
              <a:rPr dirty="0" sz="2000" spc="-10" i="1">
                <a:latin typeface="Arial"/>
                <a:cs typeface="Arial"/>
              </a:rPr>
              <a:t>S</a:t>
            </a:r>
            <a:r>
              <a:rPr dirty="0" sz="2000" spc="-10">
                <a:latin typeface="Microsoft Sans Serif"/>
                <a:cs typeface="Microsoft Sans Serif"/>
              </a:rPr>
              <a:t>,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Arial"/>
                <a:cs typeface="Arial"/>
              </a:rPr>
              <a:t>Wind</a:t>
            </a:r>
            <a:r>
              <a:rPr dirty="0" sz="2000" spc="-5">
                <a:latin typeface="Microsoft Sans Serif"/>
                <a:cs typeface="Microsoft Sans Serif"/>
              </a:rPr>
              <a:t>)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=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0.084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24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 i="1">
                <a:latin typeface="Arial"/>
                <a:cs typeface="Arial"/>
              </a:rPr>
              <a:t>Gain</a:t>
            </a:r>
            <a:r>
              <a:rPr dirty="0" sz="2000" spc="-10">
                <a:latin typeface="Microsoft Sans Serif"/>
                <a:cs typeface="Microsoft Sans Serif"/>
              </a:rPr>
              <a:t>(</a:t>
            </a:r>
            <a:r>
              <a:rPr dirty="0" sz="2000" spc="-10" i="1">
                <a:latin typeface="Arial"/>
                <a:cs typeface="Arial"/>
              </a:rPr>
              <a:t>S</a:t>
            </a:r>
            <a:r>
              <a:rPr dirty="0" sz="2000" spc="-10">
                <a:latin typeface="Microsoft Sans Serif"/>
                <a:cs typeface="Microsoft Sans Serif"/>
              </a:rPr>
              <a:t>,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latin typeface="Arial"/>
                <a:cs typeface="Arial"/>
              </a:rPr>
              <a:t>Temperature</a:t>
            </a:r>
            <a:r>
              <a:rPr dirty="0" sz="2000" spc="-10">
                <a:latin typeface="Microsoft Sans Serif"/>
                <a:cs typeface="Microsoft Sans Serif"/>
              </a:rPr>
              <a:t>)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=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0.029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27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i="1">
                <a:solidFill>
                  <a:srgbClr val="0000FF"/>
                </a:solidFill>
                <a:latin typeface="Arial"/>
                <a:cs typeface="Arial"/>
              </a:rPr>
              <a:t>Outlook</a:t>
            </a:r>
            <a:r>
              <a:rPr dirty="0" sz="2400" spc="-4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provides</a:t>
            </a:r>
            <a:r>
              <a:rPr dirty="0" sz="2400" spc="4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best</a:t>
            </a:r>
            <a:r>
              <a:rPr dirty="0" sz="2400" spc="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prediction</a:t>
            </a:r>
            <a:r>
              <a:rPr dirty="0" sz="2400" spc="1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5">
                <a:solidFill>
                  <a:srgbClr val="0000FF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-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1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target</a:t>
            </a:r>
            <a:endParaRPr sz="24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Microsoft Sans Serif"/>
                <a:cs typeface="Microsoft Sans Serif"/>
              </a:rPr>
              <a:t>Lets</a:t>
            </a:r>
            <a:r>
              <a:rPr dirty="0" sz="2400" spc="-5">
                <a:latin typeface="Microsoft Sans Serif"/>
                <a:cs typeface="Microsoft Sans Serif"/>
              </a:rPr>
              <a:t> grow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tree:</a:t>
            </a:r>
            <a:endParaRPr sz="2400">
              <a:latin typeface="Microsoft Sans Serif"/>
              <a:cs typeface="Microsoft Sans Serif"/>
            </a:endParaRPr>
          </a:p>
          <a:p>
            <a:pPr marL="756285" indent="-287020">
              <a:lnSpc>
                <a:spcPct val="100000"/>
              </a:lnSpc>
              <a:spcBef>
                <a:spcPts val="260"/>
              </a:spcBef>
              <a:buClr>
                <a:srgbClr val="6F2F9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add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to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the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tree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successor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</a:t>
            </a:r>
            <a:r>
              <a:rPr dirty="0" sz="2000" spc="-5">
                <a:latin typeface="Microsoft Sans Serif"/>
                <a:cs typeface="Microsoft Sans Serif"/>
              </a:rPr>
              <a:t> each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possible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value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of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latin typeface="Arial"/>
                <a:cs typeface="Arial"/>
              </a:rPr>
              <a:t>Outlook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240"/>
              </a:spcBef>
              <a:buClr>
                <a:srgbClr val="6F2F9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partition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the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training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samples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according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to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the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value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of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latin typeface="Arial"/>
                <a:cs typeface="Arial"/>
              </a:rPr>
              <a:t>Outlook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262382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After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First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Step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17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311" y="1557527"/>
            <a:ext cx="6610984" cy="4282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206756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Second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Step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6671" y="0"/>
            <a:ext cx="3745991" cy="24048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592" y="1488135"/>
            <a:ext cx="7759700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Outlook={Sunny,</a:t>
            </a:r>
            <a:r>
              <a:rPr dirty="0" sz="2400" spc="1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Overcast,</a:t>
            </a:r>
            <a:r>
              <a:rPr dirty="0" sz="2400" spc="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Rain}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94970" indent="-344805">
              <a:lnSpc>
                <a:spcPct val="100000"/>
              </a:lnSpc>
              <a:spcBef>
                <a:spcPts val="159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dirty="0" sz="2400" spc="-40">
                <a:solidFill>
                  <a:srgbClr val="0000FF"/>
                </a:solidFill>
                <a:latin typeface="Microsoft Sans Serif"/>
                <a:cs typeface="Microsoft Sans Serif"/>
              </a:rPr>
              <a:t>Work</a:t>
            </a:r>
            <a:r>
              <a:rPr dirty="0" sz="2400" spc="-15">
                <a:solidFill>
                  <a:srgbClr val="0000FF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150">
                <a:solidFill>
                  <a:srgbClr val="0000FF"/>
                </a:solidFill>
                <a:latin typeface="Microsoft Sans Serif"/>
                <a:cs typeface="Microsoft Sans Serif"/>
              </a:rPr>
              <a:t>ng</a:t>
            </a:r>
            <a:r>
              <a:rPr dirty="0" sz="2400" spc="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10">
                <a:solidFill>
                  <a:srgbClr val="0000FF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Outlook</a:t>
            </a:r>
            <a:r>
              <a:rPr dirty="0" sz="2400" spc="-20" i="1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Sunny</a:t>
            </a:r>
            <a:r>
              <a:rPr dirty="0" sz="2400" spc="6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210">
                <a:solidFill>
                  <a:srgbClr val="0000FF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04">
                <a:solidFill>
                  <a:srgbClr val="0000FF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0">
                <a:solidFill>
                  <a:srgbClr val="0000FF"/>
                </a:solidFill>
                <a:latin typeface="Microsoft Sans Serif"/>
                <a:cs typeface="Microsoft Sans Serif"/>
              </a:rPr>
              <a:t>de:</a:t>
            </a:r>
            <a:endParaRPr sz="2400">
              <a:latin typeface="Microsoft Sans Serif"/>
              <a:cs typeface="Microsoft Sans Serif"/>
            </a:endParaRPr>
          </a:p>
          <a:p>
            <a:pPr marL="508000" marR="43180">
              <a:lnSpc>
                <a:spcPct val="120100"/>
              </a:lnSpc>
              <a:spcBef>
                <a:spcPts val="65"/>
              </a:spcBef>
            </a:pPr>
            <a:r>
              <a:rPr dirty="0" sz="2000" spc="-5" i="1">
                <a:latin typeface="Times New Roman"/>
                <a:cs typeface="Times New Roman"/>
              </a:rPr>
              <a:t>Gain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baseline="-20576" sz="2025" spc="-7" i="1">
                <a:latin typeface="Times New Roman"/>
                <a:cs typeface="Times New Roman"/>
              </a:rPr>
              <a:t>Sunny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Humidity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0.970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3/5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0.0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2/5 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0.0 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0.970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Gain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baseline="-20576" sz="2025" spc="-7" i="1">
                <a:latin typeface="Times New Roman"/>
                <a:cs typeface="Times New Roman"/>
              </a:rPr>
              <a:t>Sunny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Wind</a:t>
            </a:r>
            <a:r>
              <a:rPr dirty="0" sz="2000" spc="-10">
                <a:latin typeface="Times New Roman"/>
                <a:cs typeface="Times New Roman"/>
              </a:rPr>
              <a:t>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0.970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2/5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1.0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3.5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0.918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0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.019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Gain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baseline="-20576" sz="2025" spc="-7" i="1">
                <a:latin typeface="Times New Roman"/>
                <a:cs typeface="Times New Roman"/>
              </a:rPr>
              <a:t>Sunny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Temp.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0.970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2/5 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0.0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2/5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1.0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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1/5 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0.0 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0.570</a:t>
            </a:r>
            <a:endParaRPr sz="2000">
              <a:latin typeface="Times New Roman"/>
              <a:cs typeface="Times New Roman"/>
            </a:endParaRPr>
          </a:p>
          <a:p>
            <a:pPr marL="394970" indent="-344805">
              <a:lnSpc>
                <a:spcPct val="100000"/>
              </a:lnSpc>
              <a:spcBef>
                <a:spcPts val="51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Humidity</a:t>
            </a:r>
            <a:r>
              <a:rPr dirty="0" sz="2400" spc="2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10">
                <a:solidFill>
                  <a:srgbClr val="0000FF"/>
                </a:solidFill>
                <a:latin typeface="Microsoft Sans Serif"/>
                <a:cs typeface="Microsoft Sans Serif"/>
              </a:rPr>
              <a:t>provides</a:t>
            </a:r>
            <a:r>
              <a:rPr dirty="0" sz="2400" spc="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0000FF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0000FF"/>
                </a:solidFill>
                <a:latin typeface="Microsoft Sans Serif"/>
                <a:cs typeface="Microsoft Sans Serif"/>
              </a:rPr>
              <a:t>best</a:t>
            </a:r>
            <a:r>
              <a:rPr dirty="0" sz="2400" spc="1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0000FF"/>
                </a:solidFill>
                <a:latin typeface="Microsoft Sans Serif"/>
                <a:cs typeface="Microsoft Sans Serif"/>
              </a:rPr>
              <a:t>prediction</a:t>
            </a:r>
            <a:r>
              <a:rPr dirty="0" sz="2400" spc="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0000FF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0000FF"/>
                </a:solidFill>
                <a:latin typeface="Microsoft Sans Serif"/>
                <a:cs typeface="Microsoft Sans Serif"/>
              </a:rPr>
              <a:t>target</a:t>
            </a:r>
            <a:endParaRPr sz="2400">
              <a:latin typeface="Microsoft Sans Serif"/>
              <a:cs typeface="Microsoft Sans Serif"/>
            </a:endParaRPr>
          </a:p>
          <a:p>
            <a:pPr marL="394970" indent="-344805">
              <a:lnSpc>
                <a:spcPct val="100000"/>
              </a:lnSpc>
              <a:spcBef>
                <a:spcPts val="55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dirty="0" sz="2400" spc="-425">
                <a:latin typeface="Microsoft Sans Serif"/>
                <a:cs typeface="Microsoft Sans Serif"/>
              </a:rPr>
              <a:t>L</a:t>
            </a:r>
            <a:r>
              <a:rPr dirty="0" sz="2400" spc="-185">
                <a:latin typeface="Microsoft Sans Serif"/>
                <a:cs typeface="Microsoft Sans Serif"/>
              </a:rPr>
              <a:t>ets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</a:t>
            </a:r>
            <a:r>
              <a:rPr dirty="0" sz="2400" spc="-15">
                <a:latin typeface="Microsoft Sans Serif"/>
                <a:cs typeface="Microsoft Sans Serif"/>
              </a:rPr>
              <a:t>r</a:t>
            </a:r>
            <a:r>
              <a:rPr dirty="0" sz="2400" spc="-135">
                <a:latin typeface="Microsoft Sans Serif"/>
                <a:cs typeface="Microsoft Sans Serif"/>
              </a:rPr>
              <a:t>ow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90">
                <a:latin typeface="Microsoft Sans Serif"/>
                <a:cs typeface="Microsoft Sans Serif"/>
              </a:rPr>
              <a:t>tree:</a:t>
            </a:r>
            <a:endParaRPr sz="2400">
              <a:latin typeface="Microsoft Sans Serif"/>
              <a:cs typeface="Microsoft Sans Serif"/>
            </a:endParaRPr>
          </a:p>
          <a:p>
            <a:pPr lvl="1" marL="794385" indent="-287020">
              <a:lnSpc>
                <a:spcPct val="100000"/>
              </a:lnSpc>
              <a:spcBef>
                <a:spcPts val="52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94385" algn="l"/>
                <a:tab pos="795020" algn="l"/>
              </a:tabLst>
            </a:pPr>
            <a:r>
              <a:rPr dirty="0" sz="2000" spc="-15">
                <a:latin typeface="Microsoft Sans Serif"/>
                <a:cs typeface="Microsoft Sans Serif"/>
              </a:rPr>
              <a:t>add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to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the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60">
                <a:latin typeface="Microsoft Sans Serif"/>
                <a:cs typeface="Microsoft Sans Serif"/>
              </a:rPr>
              <a:t>tree</a:t>
            </a:r>
            <a:r>
              <a:rPr dirty="0" sz="2000" spc="-15">
                <a:latin typeface="Microsoft Sans Serif"/>
                <a:cs typeface="Microsoft Sans Serif"/>
              </a:rPr>
              <a:t> a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215">
                <a:latin typeface="Microsoft Sans Serif"/>
                <a:cs typeface="Microsoft Sans Serif"/>
              </a:rPr>
              <a:t>successor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50">
                <a:latin typeface="Microsoft Sans Serif"/>
                <a:cs typeface="Microsoft Sans Serif"/>
              </a:rPr>
              <a:t>each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possible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value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of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Humidity</a:t>
            </a:r>
            <a:endParaRPr sz="2000">
              <a:latin typeface="Times New Roman"/>
              <a:cs typeface="Times New Roman"/>
            </a:endParaRPr>
          </a:p>
          <a:p>
            <a:pPr lvl="1" marL="794385" indent="-287020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94385" algn="l"/>
                <a:tab pos="795020" algn="l"/>
              </a:tabLst>
            </a:pPr>
            <a:r>
              <a:rPr dirty="0" sz="2000" spc="-50">
                <a:latin typeface="Microsoft Sans Serif"/>
                <a:cs typeface="Microsoft Sans Serif"/>
              </a:rPr>
              <a:t>partition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the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training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70">
                <a:latin typeface="Microsoft Sans Serif"/>
                <a:cs typeface="Microsoft Sans Serif"/>
              </a:rPr>
              <a:t>samples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0">
                <a:latin typeface="Microsoft Sans Serif"/>
                <a:cs typeface="Microsoft Sans Serif"/>
              </a:rPr>
              <a:t>according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to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the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value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Humidity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3942079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Second and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Third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steps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19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1447800"/>
            <a:ext cx="6733540" cy="4639310"/>
            <a:chOff x="838200" y="1447800"/>
            <a:chExt cx="6733540" cy="4639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1447800"/>
              <a:ext cx="6352032" cy="411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584" y="3886200"/>
              <a:ext cx="2184400" cy="2057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8200" y="5562600"/>
              <a:ext cx="1179830" cy="524510"/>
            </a:xfrm>
            <a:custGeom>
              <a:avLst/>
              <a:gdLst/>
              <a:ahLst/>
              <a:cxnLst/>
              <a:rect l="l" t="t" r="r" b="b"/>
              <a:pathLst>
                <a:path w="1179830" h="524510">
                  <a:moveTo>
                    <a:pt x="1179576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1179576" y="524256"/>
                  </a:lnTo>
                  <a:lnTo>
                    <a:pt x="1179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17244" y="5592267"/>
            <a:ext cx="99377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{D1,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D2,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D8}</a:t>
            </a:r>
            <a:endParaRPr sz="1400">
              <a:latin typeface="Times New Roman"/>
              <a:cs typeface="Times New Roman"/>
            </a:endParaRPr>
          </a:p>
          <a:p>
            <a:pPr algn="ctr" marR="29209">
              <a:lnSpc>
                <a:spcPct val="100000"/>
              </a:lnSpc>
            </a:pPr>
            <a:r>
              <a:rPr dirty="0" sz="1400" b="1" i="1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14600" y="5562600"/>
            <a:ext cx="948055" cy="524510"/>
          </a:xfrm>
          <a:custGeom>
            <a:avLst/>
            <a:gdLst/>
            <a:ahLst/>
            <a:cxnLst/>
            <a:rect l="l" t="t" r="r" b="b"/>
            <a:pathLst>
              <a:path w="948054" h="524510">
                <a:moveTo>
                  <a:pt x="947927" y="0"/>
                </a:moveTo>
                <a:lnTo>
                  <a:pt x="0" y="0"/>
                </a:lnTo>
                <a:lnTo>
                  <a:pt x="0" y="524256"/>
                </a:lnTo>
                <a:lnTo>
                  <a:pt x="947927" y="524256"/>
                </a:lnTo>
                <a:lnTo>
                  <a:pt x="947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94229" y="5592267"/>
            <a:ext cx="77470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{D9,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D11}</a:t>
            </a:r>
            <a:endParaRPr sz="140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dirty="0" sz="1400" spc="-5" b="1" i="1">
                <a:latin typeface="Times New Roman"/>
                <a:cs typeface="Times New Roman"/>
              </a:rPr>
              <a:t>Yes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29200" y="4062984"/>
            <a:ext cx="2478405" cy="2100580"/>
            <a:chOff x="5029200" y="4062984"/>
            <a:chExt cx="2478405" cy="21005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4062984"/>
              <a:ext cx="2020824" cy="188061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29200" y="5638800"/>
              <a:ext cx="1268095" cy="524510"/>
            </a:xfrm>
            <a:custGeom>
              <a:avLst/>
              <a:gdLst/>
              <a:ahLst/>
              <a:cxnLst/>
              <a:rect l="l" t="t" r="r" b="b"/>
              <a:pathLst>
                <a:path w="1268095" h="524510">
                  <a:moveTo>
                    <a:pt x="1267968" y="0"/>
                  </a:moveTo>
                  <a:lnTo>
                    <a:pt x="0" y="0"/>
                  </a:lnTo>
                  <a:lnTo>
                    <a:pt x="0" y="524256"/>
                  </a:lnTo>
                  <a:lnTo>
                    <a:pt x="1267968" y="524256"/>
                  </a:lnTo>
                  <a:lnTo>
                    <a:pt x="1267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109717" y="5668467"/>
            <a:ext cx="108204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{D4,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D5,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D10}</a:t>
            </a:r>
            <a:endParaRPr sz="1400">
              <a:latin typeface="Times New Roman"/>
              <a:cs typeface="Times New Roman"/>
            </a:endParaRPr>
          </a:p>
          <a:p>
            <a:pPr algn="ctr" marR="77470">
              <a:lnSpc>
                <a:spcPct val="100000"/>
              </a:lnSpc>
            </a:pPr>
            <a:r>
              <a:rPr dirty="0" sz="1400" spc="-5" b="1" i="1">
                <a:latin typeface="Times New Roman"/>
                <a:cs typeface="Times New Roman"/>
              </a:rPr>
              <a:t>Yes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5600" y="5638800"/>
            <a:ext cx="960119" cy="524510"/>
          </a:xfrm>
          <a:custGeom>
            <a:avLst/>
            <a:gdLst/>
            <a:ahLst/>
            <a:cxnLst/>
            <a:rect l="l" t="t" r="r" b="b"/>
            <a:pathLst>
              <a:path w="960120" h="524510">
                <a:moveTo>
                  <a:pt x="960120" y="0"/>
                </a:moveTo>
                <a:lnTo>
                  <a:pt x="0" y="0"/>
                </a:lnTo>
                <a:lnTo>
                  <a:pt x="0" y="524256"/>
                </a:lnTo>
                <a:lnTo>
                  <a:pt x="960120" y="524256"/>
                </a:lnTo>
                <a:lnTo>
                  <a:pt x="960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86753" y="5668467"/>
            <a:ext cx="77470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{D6,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D14}</a:t>
            </a:r>
            <a:endParaRPr sz="140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dirty="0" sz="1400" spc="-5" b="1" i="1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43890"/>
            <a:ext cx="75990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imes New Roman"/>
                <a:cs typeface="Times New Roman"/>
              </a:rPr>
              <a:t>Inductive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Inference</a:t>
            </a:r>
            <a:r>
              <a:rPr dirty="0" sz="3600">
                <a:latin typeface="Times New Roman"/>
                <a:cs typeface="Times New Roman"/>
              </a:rPr>
              <a:t> with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Decision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Trees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484" y="605993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b="1">
                <a:solidFill>
                  <a:srgbClr val="00AF5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1569466"/>
            <a:ext cx="8286750" cy="3883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marR="301625" indent="-344805">
              <a:lnSpc>
                <a:spcPct val="100000"/>
              </a:lnSpc>
              <a:spcBef>
                <a:spcPts val="10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spc="-245" i="1">
                <a:latin typeface="Arial"/>
                <a:cs typeface="Arial"/>
              </a:rPr>
              <a:t>Decision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spc="-325" i="1">
                <a:latin typeface="Arial"/>
                <a:cs typeface="Arial"/>
              </a:rPr>
              <a:t>Trees</a:t>
            </a:r>
            <a:r>
              <a:rPr dirty="0" sz="2800" spc="-10" i="1">
                <a:latin typeface="Arial"/>
                <a:cs typeface="Arial"/>
              </a:rPr>
              <a:t> </a:t>
            </a:r>
            <a:r>
              <a:rPr dirty="0" sz="2800" spc="-200" i="1">
                <a:latin typeface="Arial"/>
                <a:cs typeface="Arial"/>
              </a:rPr>
              <a:t>(DT)</a:t>
            </a:r>
            <a:r>
              <a:rPr dirty="0" sz="2800" i="1">
                <a:latin typeface="Arial"/>
                <a:cs typeface="Arial"/>
              </a:rPr>
              <a:t> </a:t>
            </a:r>
            <a:r>
              <a:rPr dirty="0" sz="2800" spc="-245">
                <a:latin typeface="Microsoft Sans Serif"/>
                <a:cs typeface="Microsoft Sans Serif"/>
              </a:rPr>
              <a:t>is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215">
                <a:latin typeface="Microsoft Sans Serif"/>
                <a:cs typeface="Microsoft Sans Serif"/>
              </a:rPr>
              <a:t>one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of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170">
                <a:latin typeface="Microsoft Sans Serif"/>
                <a:cs typeface="Microsoft Sans Serif"/>
              </a:rPr>
              <a:t>the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 spc="-275">
                <a:latin typeface="Microsoft Sans Serif"/>
                <a:cs typeface="Microsoft Sans Serif"/>
              </a:rPr>
              <a:t>most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 spc="-60">
                <a:latin typeface="Microsoft Sans Serif"/>
                <a:cs typeface="Microsoft Sans Serif"/>
              </a:rPr>
              <a:t>widely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-240">
                <a:latin typeface="Microsoft Sans Serif"/>
                <a:cs typeface="Microsoft Sans Serif"/>
              </a:rPr>
              <a:t>used</a:t>
            </a:r>
            <a:r>
              <a:rPr dirty="0" sz="2800" spc="50">
                <a:latin typeface="Microsoft Sans Serif"/>
                <a:cs typeface="Microsoft Sans Serif"/>
              </a:rPr>
              <a:t> </a:t>
            </a:r>
            <a:r>
              <a:rPr dirty="0" sz="2800" spc="-114">
                <a:latin typeface="Microsoft Sans Serif"/>
                <a:cs typeface="Microsoft Sans Serif"/>
              </a:rPr>
              <a:t>and </a:t>
            </a:r>
            <a:r>
              <a:rPr dirty="0" sz="2800" spc="-7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p</a:t>
            </a:r>
            <a:r>
              <a:rPr dirty="0" sz="2800" spc="-5">
                <a:latin typeface="Microsoft Sans Serif"/>
                <a:cs typeface="Microsoft Sans Serif"/>
              </a:rPr>
              <a:t>r</a:t>
            </a: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-140">
                <a:latin typeface="Microsoft Sans Serif"/>
                <a:cs typeface="Microsoft Sans Serif"/>
              </a:rPr>
              <a:t>ct</a:t>
            </a:r>
            <a:r>
              <a:rPr dirty="0" sz="2800" spc="-75">
                <a:latin typeface="Microsoft Sans Serif"/>
                <a:cs typeface="Microsoft Sans Serif"/>
              </a:rPr>
              <a:t>i</a:t>
            </a:r>
            <a:r>
              <a:rPr dirty="0" sz="2800" spc="-120">
                <a:latin typeface="Microsoft Sans Serif"/>
                <a:cs typeface="Microsoft Sans Serif"/>
              </a:rPr>
              <a:t>cal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 spc="-265">
                <a:latin typeface="Microsoft Sans Serif"/>
                <a:cs typeface="Microsoft Sans Serif"/>
              </a:rPr>
              <a:t>me</a:t>
            </a:r>
            <a:r>
              <a:rPr dirty="0" sz="2800" spc="-95">
                <a:latin typeface="Microsoft Sans Serif"/>
                <a:cs typeface="Microsoft Sans Serif"/>
              </a:rPr>
              <a:t>t</a:t>
            </a:r>
            <a:r>
              <a:rPr dirty="0" sz="2800" spc="-165">
                <a:latin typeface="Microsoft Sans Serif"/>
                <a:cs typeface="Microsoft Sans Serif"/>
              </a:rPr>
              <a:t>ho</a:t>
            </a:r>
            <a:r>
              <a:rPr dirty="0" sz="2800" spc="-160">
                <a:latin typeface="Microsoft Sans Serif"/>
                <a:cs typeface="Microsoft Sans Serif"/>
              </a:rPr>
              <a:t>d</a:t>
            </a:r>
            <a:r>
              <a:rPr dirty="0" sz="2800" spc="-465">
                <a:latin typeface="Microsoft Sans Serif"/>
                <a:cs typeface="Microsoft Sans Serif"/>
              </a:rPr>
              <a:t>s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-150">
                <a:latin typeface="Microsoft Sans Serif"/>
                <a:cs typeface="Microsoft Sans Serif"/>
              </a:rPr>
              <a:t>o</a:t>
            </a:r>
            <a:r>
              <a:rPr dirty="0" sz="2800" spc="155">
                <a:latin typeface="Microsoft Sans Serif"/>
                <a:cs typeface="Microsoft Sans Serif"/>
              </a:rPr>
              <a:t>f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 i="1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dirty="0" sz="2800" spc="-250" i="1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dirty="0" sz="2800" spc="-240" i="1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dirty="0" sz="2800" spc="-340" i="1">
                <a:solidFill>
                  <a:srgbClr val="6F2F9F"/>
                </a:solidFill>
                <a:latin typeface="Arial"/>
                <a:cs typeface="Arial"/>
              </a:rPr>
              <a:t>u</a:t>
            </a:r>
            <a:r>
              <a:rPr dirty="0" sz="2800" spc="-320" i="1">
                <a:solidFill>
                  <a:srgbClr val="6F2F9F"/>
                </a:solidFill>
                <a:latin typeface="Arial"/>
                <a:cs typeface="Arial"/>
              </a:rPr>
              <a:t>c</a:t>
            </a:r>
            <a:r>
              <a:rPr dirty="0" sz="2800" spc="-15" i="1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dirty="0" sz="2800" i="1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dirty="0" sz="2800" spc="-250" i="1">
                <a:solidFill>
                  <a:srgbClr val="6F2F9F"/>
                </a:solidFill>
                <a:latin typeface="Arial"/>
                <a:cs typeface="Arial"/>
              </a:rPr>
              <a:t>ve</a:t>
            </a:r>
            <a:r>
              <a:rPr dirty="0" sz="2800" spc="-50" i="1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dirty="0" sz="2800" spc="-165" i="1">
                <a:solidFill>
                  <a:srgbClr val="6F2F9F"/>
                </a:solidFill>
                <a:latin typeface="Arial"/>
                <a:cs typeface="Arial"/>
              </a:rPr>
              <a:t>nfer</a:t>
            </a:r>
            <a:r>
              <a:rPr dirty="0" sz="2800" spc="-220" i="1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dirty="0" sz="2800" spc="-335" i="1">
                <a:solidFill>
                  <a:srgbClr val="6F2F9F"/>
                </a:solidFill>
                <a:latin typeface="Arial"/>
                <a:cs typeface="Arial"/>
              </a:rPr>
              <a:t>nce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800" spc="-195">
                <a:latin typeface="Microsoft Sans Serif"/>
                <a:cs typeface="Microsoft Sans Serif"/>
              </a:rPr>
              <a:t>Features:</a:t>
            </a:r>
            <a:endParaRPr sz="2800">
              <a:latin typeface="Microsoft Sans Serif"/>
              <a:cs typeface="Microsoft Sans Serif"/>
            </a:endParaRPr>
          </a:p>
          <a:p>
            <a:pPr lvl="1" marL="756285" marR="98425" indent="-287020">
              <a:lnSpc>
                <a:spcPct val="100000"/>
              </a:lnSpc>
              <a:spcBef>
                <a:spcPts val="595"/>
              </a:spcBef>
              <a:buClr>
                <a:srgbClr val="00AFE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dirty="0" sz="2400" spc="-125">
                <a:latin typeface="Microsoft Sans Serif"/>
                <a:cs typeface="Microsoft Sans Serif"/>
              </a:rPr>
              <a:t>Method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for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approximating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 spc="-165" i="1">
                <a:solidFill>
                  <a:srgbClr val="0000FF"/>
                </a:solidFill>
                <a:latin typeface="Arial"/>
                <a:cs typeface="Arial"/>
              </a:rPr>
              <a:t>discrete-valued</a:t>
            </a:r>
            <a:r>
              <a:rPr dirty="0" sz="2400" spc="2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functions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(including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boolean)</a:t>
            </a:r>
            <a:endParaRPr sz="2400">
              <a:latin typeface="Microsoft Sans Serif"/>
              <a:cs typeface="Microsoft Sans Serif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80"/>
              </a:spcBef>
              <a:buClr>
                <a:srgbClr val="00AFE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dirty="0" sz="2400" spc="-150">
                <a:latin typeface="Microsoft Sans Serif"/>
                <a:cs typeface="Microsoft Sans Serif"/>
              </a:rPr>
              <a:t>Learned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functions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5">
                <a:latin typeface="Microsoft Sans Serif"/>
                <a:cs typeface="Microsoft Sans Serif"/>
              </a:rPr>
              <a:t>are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represented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 spc="-210">
                <a:latin typeface="Microsoft Sans Serif"/>
                <a:cs typeface="Microsoft Sans Serif"/>
              </a:rPr>
              <a:t>as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spc="-200" i="1">
                <a:solidFill>
                  <a:srgbClr val="0000FF"/>
                </a:solidFill>
                <a:latin typeface="Arial"/>
                <a:cs typeface="Arial"/>
              </a:rPr>
              <a:t>decision</a:t>
            </a:r>
            <a:r>
              <a:rPr dirty="0" sz="2400" spc="1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200" i="1">
                <a:solidFill>
                  <a:srgbClr val="0000FF"/>
                </a:solidFill>
                <a:latin typeface="Arial"/>
                <a:cs typeface="Arial"/>
              </a:rPr>
              <a:t>trees</a:t>
            </a:r>
            <a:r>
              <a:rPr dirty="0" sz="2400" spc="-1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0000FF"/>
                </a:solidFill>
                <a:latin typeface="Microsoft Sans Serif"/>
                <a:cs typeface="Microsoft Sans Serif"/>
              </a:rPr>
              <a:t>(or</a:t>
            </a:r>
            <a:r>
              <a:rPr dirty="0" sz="2400" spc="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 i="1">
                <a:solidFill>
                  <a:srgbClr val="0000FF"/>
                </a:solidFill>
                <a:latin typeface="Arial"/>
                <a:cs typeface="Arial"/>
              </a:rPr>
              <a:t>if-then- </a:t>
            </a:r>
            <a:r>
              <a:rPr dirty="0" sz="2400" spc="-65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245" i="1">
                <a:solidFill>
                  <a:srgbClr val="0000FF"/>
                </a:solidFill>
                <a:latin typeface="Arial"/>
                <a:cs typeface="Arial"/>
              </a:rPr>
              <a:t>else</a:t>
            </a:r>
            <a:r>
              <a:rPr dirty="0" sz="2400" spc="-2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04">
                <a:solidFill>
                  <a:srgbClr val="0000FF"/>
                </a:solidFill>
                <a:latin typeface="Microsoft Sans Serif"/>
                <a:cs typeface="Microsoft Sans Serif"/>
              </a:rPr>
              <a:t>ule</a:t>
            </a:r>
            <a:r>
              <a:rPr dirty="0" sz="2400" spc="-235">
                <a:solidFill>
                  <a:srgbClr val="0000FF"/>
                </a:solidFill>
                <a:latin typeface="Microsoft Sans Serif"/>
                <a:cs typeface="Microsoft Sans Serif"/>
              </a:rPr>
              <a:t>s</a:t>
            </a:r>
            <a:r>
              <a:rPr dirty="0" sz="2400" i="1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lr>
                <a:srgbClr val="00AFE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dirty="0" sz="2400" spc="-185">
                <a:latin typeface="Microsoft Sans Serif"/>
                <a:cs typeface="Microsoft Sans Serif"/>
              </a:rPr>
              <a:t>Expre</a:t>
            </a:r>
            <a:r>
              <a:rPr dirty="0" sz="2400" spc="-195">
                <a:latin typeface="Microsoft Sans Serif"/>
                <a:cs typeface="Microsoft Sans Serif"/>
              </a:rPr>
              <a:t>s</a:t>
            </a:r>
            <a:r>
              <a:rPr dirty="0" sz="2400" spc="-180">
                <a:latin typeface="Microsoft Sans Serif"/>
                <a:cs typeface="Microsoft Sans Serif"/>
              </a:rPr>
              <a:t>sive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hypotheses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s</a:t>
            </a:r>
            <a:r>
              <a:rPr dirty="0" sz="2400" spc="-235">
                <a:latin typeface="Microsoft Sans Serif"/>
                <a:cs typeface="Microsoft Sans Serif"/>
              </a:rPr>
              <a:t>p</a:t>
            </a:r>
            <a:r>
              <a:rPr dirty="0" sz="2400" spc="-155">
                <a:latin typeface="Microsoft Sans Serif"/>
                <a:cs typeface="Microsoft Sans Serif"/>
              </a:rPr>
              <a:t>a</a:t>
            </a:r>
            <a:r>
              <a:rPr dirty="0" sz="2400" spc="-160">
                <a:latin typeface="Microsoft Sans Serif"/>
                <a:cs typeface="Microsoft Sans Serif"/>
              </a:rPr>
              <a:t>c</a:t>
            </a:r>
            <a:r>
              <a:rPr dirty="0" sz="2400" spc="-140">
                <a:latin typeface="Microsoft Sans Serif"/>
                <a:cs typeface="Microsoft Sans Serif"/>
              </a:rPr>
              <a:t>e,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includin</a:t>
            </a:r>
            <a:r>
              <a:rPr dirty="0" sz="2400" spc="-170">
                <a:latin typeface="Microsoft Sans Serif"/>
                <a:cs typeface="Microsoft Sans Serif"/>
              </a:rPr>
              <a:t>g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di</a:t>
            </a:r>
            <a:r>
              <a:rPr dirty="0" sz="2400" spc="-180">
                <a:latin typeface="Microsoft Sans Serif"/>
                <a:cs typeface="Microsoft Sans Serif"/>
              </a:rPr>
              <a:t>s</a:t>
            </a:r>
            <a:r>
              <a:rPr dirty="0" sz="2400" spc="-180">
                <a:latin typeface="Microsoft Sans Serif"/>
                <a:cs typeface="Microsoft Sans Serif"/>
              </a:rPr>
              <a:t>ju</a:t>
            </a:r>
            <a:r>
              <a:rPr dirty="0" sz="2400" spc="-240">
                <a:latin typeface="Microsoft Sans Serif"/>
                <a:cs typeface="Microsoft Sans Serif"/>
              </a:rPr>
              <a:t>n</a:t>
            </a:r>
            <a:r>
              <a:rPr dirty="0" sz="2400" spc="-295">
                <a:latin typeface="Microsoft Sans Serif"/>
                <a:cs typeface="Microsoft Sans Serif"/>
              </a:rPr>
              <a:t>c</a:t>
            </a:r>
            <a:r>
              <a:rPr dirty="0" sz="2400" spc="-114">
                <a:latin typeface="Microsoft Sans Serif"/>
                <a:cs typeface="Microsoft Sans Serif"/>
              </a:rPr>
              <a:t>tion</a:t>
            </a:r>
            <a:endParaRPr sz="24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lr>
                <a:srgbClr val="00AFE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Robu</a:t>
            </a:r>
            <a:r>
              <a:rPr dirty="0" sz="2400" spc="-250">
                <a:latin typeface="Microsoft Sans Serif"/>
                <a:cs typeface="Microsoft Sans Serif"/>
              </a:rPr>
              <a:t>s</a:t>
            </a:r>
            <a:r>
              <a:rPr dirty="0" sz="2400" spc="-20">
                <a:latin typeface="Microsoft Sans Serif"/>
                <a:cs typeface="Microsoft Sans Serif"/>
              </a:rPr>
              <a:t>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to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80">
                <a:latin typeface="Microsoft Sans Serif"/>
                <a:cs typeface="Microsoft Sans Serif"/>
              </a:rPr>
              <a:t>n</a:t>
            </a:r>
            <a:r>
              <a:rPr dirty="0" sz="2400" spc="-140">
                <a:latin typeface="Microsoft Sans Serif"/>
                <a:cs typeface="Microsoft Sans Serif"/>
              </a:rPr>
              <a:t>oisy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d</a:t>
            </a:r>
            <a:r>
              <a:rPr dirty="0" sz="2400" spc="-25">
                <a:latin typeface="Microsoft Sans Serif"/>
                <a:cs typeface="Microsoft Sans Serif"/>
              </a:rPr>
              <a:t>a</a:t>
            </a:r>
            <a:r>
              <a:rPr dirty="0" sz="2400" spc="-15">
                <a:latin typeface="Microsoft Sans Serif"/>
                <a:cs typeface="Microsoft Sans Serif"/>
              </a:rPr>
              <a:t>ta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263652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>
                <a:latin typeface="Times New Roman"/>
                <a:cs typeface="Times New Roman"/>
              </a:rPr>
              <a:t>ID3: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Algorithm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87" y="1556715"/>
            <a:ext cx="15532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ID3(</a:t>
            </a:r>
            <a:r>
              <a:rPr dirty="0" sz="1800" i="1">
                <a:latin typeface="Arial"/>
                <a:cs typeface="Arial"/>
              </a:rPr>
              <a:t>X,</a:t>
            </a:r>
            <a:r>
              <a:rPr dirty="0" sz="1800" spc="-5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T,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Attrs</a:t>
            </a:r>
            <a:r>
              <a:rPr dirty="0" sz="180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6776" y="1529053"/>
            <a:ext cx="4253865" cy="931544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800" spc="-5" i="1">
                <a:latin typeface="Arial"/>
                <a:cs typeface="Arial"/>
              </a:rPr>
              <a:t>X</a:t>
            </a:r>
            <a:r>
              <a:rPr dirty="0" sz="1800" spc="-5">
                <a:latin typeface="Microsoft Sans Serif"/>
                <a:cs typeface="Microsoft Sans Serif"/>
              </a:rPr>
              <a:t>:</a:t>
            </a:r>
            <a:r>
              <a:rPr dirty="0" sz="1800">
                <a:latin typeface="Microsoft Sans Serif"/>
                <a:cs typeface="Microsoft Sans Serif"/>
              </a:rPr>
              <a:t> training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examples: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>
                <a:latin typeface="Microsoft Sans Serif"/>
                <a:cs typeface="Microsoft Sans Serif"/>
              </a:rPr>
              <a:t>: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target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attribute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(e.g.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PlayTennis</a:t>
            </a:r>
            <a:r>
              <a:rPr dirty="0" sz="1800">
                <a:latin typeface="Microsoft Sans Serif"/>
                <a:cs typeface="Microsoft Sans Serif"/>
              </a:rPr>
              <a:t>),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800" i="1">
                <a:latin typeface="Arial"/>
                <a:cs typeface="Arial"/>
              </a:rPr>
              <a:t>Attrs</a:t>
            </a:r>
            <a:r>
              <a:rPr dirty="0" sz="1800">
                <a:latin typeface="Microsoft Sans Serif"/>
                <a:cs typeface="Microsoft Sans Serif"/>
              </a:rPr>
              <a:t>: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other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attributes,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initially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all </a:t>
            </a:r>
            <a:r>
              <a:rPr dirty="0" sz="1800">
                <a:latin typeface="Microsoft Sans Serif"/>
                <a:cs typeface="Microsoft Sans Serif"/>
              </a:rPr>
              <a:t>attributes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008" y="2435819"/>
            <a:ext cx="8305800" cy="364807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latin typeface="Microsoft Sans Serif"/>
                <a:cs typeface="Microsoft Sans Serif"/>
              </a:rPr>
              <a:t>Create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Root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node</a:t>
            </a:r>
            <a:endParaRPr sz="1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19"/>
              </a:spcBef>
            </a:pPr>
            <a:r>
              <a:rPr dirty="0" sz="1800" i="1">
                <a:solidFill>
                  <a:srgbClr val="CC3300"/>
                </a:solidFill>
                <a:latin typeface="Arial"/>
                <a:cs typeface="Arial"/>
              </a:rPr>
              <a:t>If</a:t>
            </a:r>
            <a:r>
              <a:rPr dirty="0" sz="1800" spc="-25" i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all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X's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are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+,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i="1">
                <a:solidFill>
                  <a:srgbClr val="CC3300"/>
                </a:solidFill>
                <a:latin typeface="Arial"/>
                <a:cs typeface="Arial"/>
              </a:rPr>
              <a:t>return</a:t>
            </a:r>
            <a:r>
              <a:rPr dirty="0" sz="1800" spc="-15" i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Root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with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class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+</a:t>
            </a:r>
            <a:endParaRPr sz="1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dirty="0" sz="1800" i="1">
                <a:solidFill>
                  <a:srgbClr val="CC3300"/>
                </a:solidFill>
                <a:latin typeface="Arial"/>
                <a:cs typeface="Arial"/>
              </a:rPr>
              <a:t>If</a:t>
            </a:r>
            <a:r>
              <a:rPr dirty="0" sz="1800" spc="-25" i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all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X's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are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235">
                <a:latin typeface="Microsoft Sans Serif"/>
                <a:cs typeface="Microsoft Sans Serif"/>
              </a:rPr>
              <a:t>–,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i="1">
                <a:solidFill>
                  <a:srgbClr val="CC3300"/>
                </a:solidFill>
                <a:latin typeface="Arial"/>
                <a:cs typeface="Arial"/>
              </a:rPr>
              <a:t>return</a:t>
            </a:r>
            <a:r>
              <a:rPr dirty="0" sz="1800" spc="-15" i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Root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with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class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470">
                <a:latin typeface="Microsoft Sans Serif"/>
                <a:cs typeface="Microsoft Sans Serif"/>
              </a:rPr>
              <a:t>–</a:t>
            </a:r>
            <a:endParaRPr sz="1800">
              <a:latin typeface="Microsoft Sans Serif"/>
              <a:cs typeface="Microsoft Sans Serif"/>
            </a:endParaRPr>
          </a:p>
          <a:p>
            <a:pPr marL="38100" marR="1399540">
              <a:lnSpc>
                <a:spcPts val="2380"/>
              </a:lnSpc>
              <a:spcBef>
                <a:spcPts val="115"/>
              </a:spcBef>
            </a:pPr>
            <a:r>
              <a:rPr dirty="0" sz="1800" i="1">
                <a:solidFill>
                  <a:srgbClr val="CC3300"/>
                </a:solidFill>
                <a:latin typeface="Arial"/>
                <a:cs typeface="Arial"/>
              </a:rPr>
              <a:t>If</a:t>
            </a:r>
            <a:r>
              <a:rPr dirty="0" sz="1800" spc="-20" i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Attrs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empty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i="1">
                <a:solidFill>
                  <a:srgbClr val="CC3300"/>
                </a:solidFill>
                <a:latin typeface="Arial"/>
                <a:cs typeface="Arial"/>
              </a:rPr>
              <a:t>return</a:t>
            </a:r>
            <a:r>
              <a:rPr dirty="0" sz="1800" spc="-15" i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Root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with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class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most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common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value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in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X </a:t>
            </a:r>
            <a:r>
              <a:rPr dirty="0" sz="1800" spc="-484" i="1"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CC3300"/>
                </a:solidFill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dirty="0" sz="1800" i="1">
                <a:latin typeface="Arial"/>
                <a:cs typeface="Arial"/>
              </a:rPr>
              <a:t>A </a:t>
            </a:r>
            <a:r>
              <a:rPr dirty="0" sz="1900" spc="-100">
                <a:latin typeface="Symbol"/>
                <a:cs typeface="Symbol"/>
              </a:rPr>
              <a:t>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best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attribute;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decision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attribute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 Root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900" spc="-100">
                <a:latin typeface="Symbol"/>
                <a:cs typeface="Symbol"/>
              </a:rPr>
              <a:t>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800" i="1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  <a:spcBef>
                <a:spcPts val="195"/>
              </a:spcBef>
            </a:pPr>
            <a:r>
              <a:rPr dirty="0" sz="1800">
                <a:solidFill>
                  <a:srgbClr val="CC3300"/>
                </a:solidFill>
                <a:latin typeface="Microsoft Sans Serif"/>
                <a:cs typeface="Microsoft Sans Serif"/>
              </a:rPr>
              <a:t>For</a:t>
            </a:r>
            <a:r>
              <a:rPr dirty="0" sz="1800" spc="-10">
                <a:solidFill>
                  <a:srgbClr val="CC33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CC3300"/>
                </a:solidFill>
                <a:latin typeface="Microsoft Sans Serif"/>
                <a:cs typeface="Microsoft Sans Serif"/>
              </a:rPr>
              <a:t>each</a:t>
            </a:r>
            <a:r>
              <a:rPr dirty="0" sz="1800" spc="5">
                <a:solidFill>
                  <a:srgbClr val="CC33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possible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value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5" i="1">
                <a:latin typeface="Arial"/>
                <a:cs typeface="Arial"/>
              </a:rPr>
              <a:t>v</a:t>
            </a:r>
            <a:r>
              <a:rPr dirty="0" baseline="-20833" sz="1800" spc="7" i="1">
                <a:latin typeface="Arial"/>
                <a:cs typeface="Arial"/>
              </a:rPr>
              <a:t>i</a:t>
            </a:r>
            <a:r>
              <a:rPr dirty="0" baseline="-20833" sz="1800" spc="195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5" i="1">
                <a:latin typeface="Arial"/>
                <a:cs typeface="Arial"/>
              </a:rPr>
              <a:t>A:</a:t>
            </a:r>
            <a:endParaRPr sz="1800">
              <a:latin typeface="Arial"/>
              <a:cs typeface="Arial"/>
            </a:endParaRPr>
          </a:p>
          <a:p>
            <a:pPr marL="458470" indent="-140970">
              <a:lnSpc>
                <a:spcPct val="100000"/>
              </a:lnSpc>
              <a:spcBef>
                <a:spcPts val="215"/>
              </a:spcBef>
              <a:buFont typeface="Arial"/>
              <a:buChar char="-"/>
              <a:tabLst>
                <a:tab pos="459105" algn="l"/>
              </a:tabLst>
            </a:pPr>
            <a:r>
              <a:rPr dirty="0" sz="1800">
                <a:latin typeface="Microsoft Sans Serif"/>
                <a:cs typeface="Microsoft Sans Serif"/>
              </a:rPr>
              <a:t>add </a:t>
            </a:r>
            <a:r>
              <a:rPr dirty="0" sz="1800" spc="-5">
                <a:latin typeface="Microsoft Sans Serif"/>
                <a:cs typeface="Microsoft Sans Serif"/>
              </a:rPr>
              <a:t>a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new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branch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below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Root,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 test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A =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v</a:t>
            </a:r>
            <a:r>
              <a:rPr dirty="0" baseline="-20833" sz="1800" i="1">
                <a:latin typeface="Arial"/>
                <a:cs typeface="Arial"/>
              </a:rPr>
              <a:t>i</a:t>
            </a:r>
            <a:endParaRPr baseline="-20833" sz="1800">
              <a:latin typeface="Arial"/>
              <a:cs typeface="Arial"/>
            </a:endParaRPr>
          </a:p>
          <a:p>
            <a:pPr marL="458470" indent="-140970">
              <a:lnSpc>
                <a:spcPct val="100000"/>
              </a:lnSpc>
              <a:spcBef>
                <a:spcPts val="114"/>
              </a:spcBef>
              <a:buChar char="-"/>
              <a:tabLst>
                <a:tab pos="459105" algn="l"/>
              </a:tabLst>
            </a:pPr>
            <a:r>
              <a:rPr dirty="0" sz="1800" spc="-5" i="1">
                <a:latin typeface="Arial"/>
                <a:cs typeface="Arial"/>
              </a:rPr>
              <a:t>X</a:t>
            </a:r>
            <a:r>
              <a:rPr dirty="0" baseline="-20833" sz="1800" spc="-7" i="1">
                <a:latin typeface="Arial"/>
                <a:cs typeface="Arial"/>
              </a:rPr>
              <a:t>i</a:t>
            </a:r>
            <a:r>
              <a:rPr dirty="0" baseline="-20833" sz="1800" spc="-15" i="1">
                <a:latin typeface="Arial"/>
                <a:cs typeface="Arial"/>
              </a:rPr>
              <a:t> </a:t>
            </a:r>
            <a:r>
              <a:rPr dirty="0" sz="1900" spc="-100">
                <a:latin typeface="Symbol"/>
                <a:cs typeface="Symbol"/>
              </a:rPr>
              <a:t>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subset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X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with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= </a:t>
            </a:r>
            <a:r>
              <a:rPr dirty="0" sz="1800" spc="5" i="1">
                <a:latin typeface="Arial"/>
                <a:cs typeface="Arial"/>
              </a:rPr>
              <a:t>v</a:t>
            </a:r>
            <a:r>
              <a:rPr dirty="0" baseline="-20833" sz="1800" spc="7" i="1">
                <a:latin typeface="Arial"/>
                <a:cs typeface="Arial"/>
              </a:rPr>
              <a:t>i</a:t>
            </a:r>
            <a:endParaRPr baseline="-20833" sz="1800">
              <a:latin typeface="Arial"/>
              <a:cs typeface="Arial"/>
            </a:endParaRPr>
          </a:p>
          <a:p>
            <a:pPr marL="458470" indent="-14097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Char char="-"/>
              <a:tabLst>
                <a:tab pos="459105" algn="l"/>
              </a:tabLst>
            </a:pPr>
            <a:r>
              <a:rPr dirty="0" sz="1800" i="1">
                <a:solidFill>
                  <a:srgbClr val="CC3300"/>
                </a:solidFill>
                <a:latin typeface="Arial"/>
                <a:cs typeface="Arial"/>
              </a:rPr>
              <a:t>If</a:t>
            </a:r>
            <a:r>
              <a:rPr dirty="0" sz="1800" spc="-20" i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X</a:t>
            </a:r>
            <a:r>
              <a:rPr dirty="0" baseline="-20833" sz="1800" spc="-7" i="1">
                <a:latin typeface="Arial"/>
                <a:cs typeface="Arial"/>
              </a:rPr>
              <a:t>i</a:t>
            </a:r>
            <a:r>
              <a:rPr dirty="0" baseline="-20833" sz="1800" spc="254" i="1">
                <a:latin typeface="Arial"/>
                <a:cs typeface="Arial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empty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i="1">
                <a:solidFill>
                  <a:srgbClr val="CC3300"/>
                </a:solidFill>
                <a:latin typeface="Arial"/>
                <a:cs typeface="Arial"/>
              </a:rPr>
              <a:t>then</a:t>
            </a:r>
            <a:r>
              <a:rPr dirty="0" sz="1800" spc="-10" i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add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new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leaf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with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class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5">
                <a:latin typeface="Microsoft Sans Serif"/>
                <a:cs typeface="Microsoft Sans Serif"/>
              </a:rPr>
              <a:t> most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common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value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9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in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marL="635000">
              <a:lnSpc>
                <a:spcPct val="100000"/>
              </a:lnSpc>
              <a:spcBef>
                <a:spcPts val="215"/>
              </a:spcBef>
            </a:pPr>
            <a:r>
              <a:rPr dirty="0" sz="1800" i="1">
                <a:solidFill>
                  <a:srgbClr val="CC3300"/>
                </a:solidFill>
                <a:latin typeface="Arial"/>
                <a:cs typeface="Arial"/>
              </a:rPr>
              <a:t>else</a:t>
            </a:r>
            <a:r>
              <a:rPr dirty="0" sz="1800" spc="-35" i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add 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subtree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generated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by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Microsoft Sans Serif"/>
                <a:cs typeface="Microsoft Sans Serif"/>
              </a:rPr>
              <a:t>ID3(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dirty="0" baseline="-20833" sz="1800" spc="-7" i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dirty="0" sz="1800" spc="2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000FF"/>
                </a:solidFill>
                <a:latin typeface="Arial"/>
                <a:cs typeface="Arial"/>
              </a:rPr>
              <a:t>T,</a:t>
            </a:r>
            <a:r>
              <a:rPr dirty="0" sz="1800" spc="-1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000FF"/>
                </a:solidFill>
                <a:latin typeface="Arial"/>
                <a:cs typeface="Arial"/>
              </a:rPr>
              <a:t>Attrs</a:t>
            </a:r>
            <a:r>
              <a:rPr dirty="0" sz="1800" spc="-1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dirty="0" sz="1800" spc="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Microsoft Sans Serif"/>
                <a:cs typeface="Microsoft Sans Serif"/>
              </a:rPr>
              <a:t>{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0000FF"/>
                </a:solidFill>
                <a:latin typeface="Microsoft Sans Serif"/>
                <a:cs typeface="Microsoft Sans Serif"/>
              </a:rPr>
              <a:t>})</a:t>
            </a:r>
            <a:endParaRPr sz="1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 sz="1800" i="1">
                <a:solidFill>
                  <a:srgbClr val="CC3300"/>
                </a:solidFill>
                <a:latin typeface="Arial"/>
                <a:cs typeface="Arial"/>
              </a:rPr>
              <a:t>return</a:t>
            </a:r>
            <a:r>
              <a:rPr dirty="0" sz="1800" spc="-75" i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Root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503491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Search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Space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Learning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1448180"/>
            <a:ext cx="3625850" cy="44500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6870" marR="278765" indent="-344805">
              <a:lnSpc>
                <a:spcPts val="1939"/>
              </a:lnSpc>
              <a:spcBef>
                <a:spcPts val="345"/>
              </a:spcBef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The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search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space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is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made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by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partial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decision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trees</a:t>
            </a:r>
            <a:endParaRPr sz="18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265"/>
              </a:spcBef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The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algorithm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hill-climbing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ts val="2050"/>
              </a:lnSpc>
              <a:spcBef>
                <a:spcPts val="290"/>
              </a:spcBef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The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evaluation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function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is</a:t>
            </a:r>
            <a:endParaRPr sz="1800">
              <a:latin typeface="Microsoft Sans Serif"/>
              <a:cs typeface="Microsoft Sans Serif"/>
            </a:endParaRPr>
          </a:p>
          <a:p>
            <a:pPr marL="356870">
              <a:lnSpc>
                <a:spcPts val="2050"/>
              </a:lnSpc>
            </a:pPr>
            <a:r>
              <a:rPr dirty="0" sz="1800" i="1">
                <a:latin typeface="Arial"/>
                <a:cs typeface="Arial"/>
              </a:rPr>
              <a:t>information</a:t>
            </a:r>
            <a:r>
              <a:rPr dirty="0" sz="1800" spc="-8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gain</a:t>
            </a:r>
            <a:endParaRPr sz="1800">
              <a:latin typeface="Arial"/>
              <a:cs typeface="Arial"/>
            </a:endParaRPr>
          </a:p>
          <a:p>
            <a:pPr marL="356870" marR="650240" indent="-344805">
              <a:lnSpc>
                <a:spcPts val="1939"/>
              </a:lnSpc>
              <a:spcBef>
                <a:spcPts val="515"/>
              </a:spcBef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The </a:t>
            </a:r>
            <a:r>
              <a:rPr dirty="0" sz="1800">
                <a:latin typeface="Microsoft Sans Serif"/>
                <a:cs typeface="Microsoft Sans Serif"/>
              </a:rPr>
              <a:t>hypotheses </a:t>
            </a:r>
            <a:r>
              <a:rPr dirty="0" sz="1800" spc="5">
                <a:latin typeface="Microsoft Sans Serif"/>
                <a:cs typeface="Microsoft Sans Serif"/>
              </a:rPr>
              <a:t>space </a:t>
            </a:r>
            <a:r>
              <a:rPr dirty="0" sz="1800" spc="-5">
                <a:latin typeface="Microsoft Sans Serif"/>
                <a:cs typeface="Microsoft Sans Serif"/>
              </a:rPr>
              <a:t>is </a:t>
            </a:r>
            <a:r>
              <a:rPr dirty="0" sz="1800">
                <a:latin typeface="Microsoft Sans Serif"/>
                <a:cs typeface="Microsoft Sans Serif"/>
              </a:rPr>
              <a:t> complete (represents </a:t>
            </a:r>
            <a:r>
              <a:rPr dirty="0" sz="1800" spc="-5">
                <a:latin typeface="Microsoft Sans Serif"/>
                <a:cs typeface="Microsoft Sans Serif"/>
              </a:rPr>
              <a:t>all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</a:t>
            </a:r>
            <a:r>
              <a:rPr dirty="0" sz="1800" spc="-10">
                <a:latin typeface="Microsoft Sans Serif"/>
                <a:cs typeface="Microsoft Sans Serif"/>
              </a:rPr>
              <a:t>i</a:t>
            </a:r>
            <a:r>
              <a:rPr dirty="0" sz="1800" spc="5">
                <a:latin typeface="Microsoft Sans Serif"/>
                <a:cs typeface="Microsoft Sans Serif"/>
              </a:rPr>
              <a:t>sc</a:t>
            </a:r>
            <a:r>
              <a:rPr dirty="0" sz="1800">
                <a:latin typeface="Microsoft Sans Serif"/>
                <a:cs typeface="Microsoft Sans Serif"/>
              </a:rPr>
              <a:t>re</a:t>
            </a:r>
            <a:r>
              <a:rPr dirty="0" sz="1800">
                <a:latin typeface="Microsoft Sans Serif"/>
                <a:cs typeface="Microsoft Sans Serif"/>
              </a:rPr>
              <a:t>t</a:t>
            </a:r>
            <a:r>
              <a:rPr dirty="0" sz="1800" spc="20">
                <a:latin typeface="Microsoft Sans Serif"/>
                <a:cs typeface="Microsoft Sans Serif"/>
              </a:rPr>
              <a:t>e</a:t>
            </a:r>
            <a:r>
              <a:rPr dirty="0" sz="1800" spc="-5">
                <a:latin typeface="Microsoft Sans Serif"/>
                <a:cs typeface="Microsoft Sans Serif"/>
              </a:rPr>
              <a:t>-</a:t>
            </a:r>
            <a:r>
              <a:rPr dirty="0" sz="1800" spc="-15">
                <a:latin typeface="Microsoft Sans Serif"/>
                <a:cs typeface="Microsoft Sans Serif"/>
              </a:rPr>
              <a:t>v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-10">
                <a:latin typeface="Microsoft Sans Serif"/>
                <a:cs typeface="Microsoft Sans Serif"/>
              </a:rPr>
              <a:t>l</a:t>
            </a:r>
            <a:r>
              <a:rPr dirty="0" sz="1800">
                <a:latin typeface="Microsoft Sans Serif"/>
                <a:cs typeface="Microsoft Sans Serif"/>
              </a:rPr>
              <a:t>ued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</a:t>
            </a:r>
            <a:r>
              <a:rPr dirty="0" sz="1800" spc="5">
                <a:latin typeface="Microsoft Sans Serif"/>
                <a:cs typeface="Microsoft Sans Serif"/>
              </a:rPr>
              <a:t>u</a:t>
            </a:r>
            <a:r>
              <a:rPr dirty="0" sz="1800">
                <a:latin typeface="Microsoft Sans Serif"/>
                <a:cs typeface="Microsoft Sans Serif"/>
              </a:rPr>
              <a:t>n</a:t>
            </a:r>
            <a:r>
              <a:rPr dirty="0" sz="1800" spc="5">
                <a:latin typeface="Microsoft Sans Serif"/>
                <a:cs typeface="Microsoft Sans Serif"/>
              </a:rPr>
              <a:t>c</a:t>
            </a:r>
            <a:r>
              <a:rPr dirty="0" sz="1800" spc="-10">
                <a:latin typeface="Microsoft Sans Serif"/>
                <a:cs typeface="Microsoft Sans Serif"/>
              </a:rPr>
              <a:t>t</a:t>
            </a:r>
            <a:r>
              <a:rPr dirty="0" sz="1800">
                <a:latin typeface="Microsoft Sans Serif"/>
                <a:cs typeface="Microsoft Sans Serif"/>
              </a:rPr>
              <a:t>i</a:t>
            </a:r>
            <a:r>
              <a:rPr dirty="0" sz="1800">
                <a:latin typeface="Microsoft Sans Serif"/>
                <a:cs typeface="Microsoft Sans Serif"/>
              </a:rPr>
              <a:t>on</a:t>
            </a:r>
            <a:r>
              <a:rPr dirty="0" sz="1800" spc="5">
                <a:latin typeface="Microsoft Sans Serif"/>
                <a:cs typeface="Microsoft Sans Serif"/>
              </a:rPr>
              <a:t>s</a:t>
            </a:r>
            <a:r>
              <a:rPr dirty="0" sz="180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  <a:p>
            <a:pPr marL="356870" indent="-344805">
              <a:lnSpc>
                <a:spcPts val="2050"/>
              </a:lnSpc>
              <a:spcBef>
                <a:spcPts val="270"/>
              </a:spcBef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search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maintains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 single</a:t>
            </a:r>
            <a:endParaRPr sz="1800">
              <a:latin typeface="Microsoft Sans Serif"/>
              <a:cs typeface="Microsoft Sans Serif"/>
            </a:endParaRPr>
          </a:p>
          <a:p>
            <a:pPr marL="356870">
              <a:lnSpc>
                <a:spcPts val="2050"/>
              </a:lnSpc>
            </a:pPr>
            <a:r>
              <a:rPr dirty="0" sz="1800">
                <a:latin typeface="Microsoft Sans Serif"/>
                <a:cs typeface="Microsoft Sans Serif"/>
              </a:rPr>
              <a:t>current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hypothesis</a:t>
            </a:r>
            <a:endParaRPr sz="1800">
              <a:latin typeface="Microsoft Sans Serif"/>
              <a:cs typeface="Microsoft Sans Serif"/>
            </a:endParaRPr>
          </a:p>
          <a:p>
            <a:pPr marL="356870" indent="-344805">
              <a:lnSpc>
                <a:spcPts val="2050"/>
              </a:lnSpc>
              <a:spcBef>
                <a:spcPts val="290"/>
              </a:spcBef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-5">
                <a:latin typeface="Microsoft Sans Serif"/>
                <a:cs typeface="Microsoft Sans Serif"/>
              </a:rPr>
              <a:t>No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backtracking;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no guarantee</a:t>
            </a:r>
            <a:endParaRPr sz="1800">
              <a:latin typeface="Microsoft Sans Serif"/>
              <a:cs typeface="Microsoft Sans Serif"/>
            </a:endParaRPr>
          </a:p>
          <a:p>
            <a:pPr marL="356870">
              <a:lnSpc>
                <a:spcPts val="2050"/>
              </a:lnSpc>
            </a:pP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optimality</a:t>
            </a:r>
            <a:endParaRPr sz="1800">
              <a:latin typeface="Microsoft Sans Serif"/>
              <a:cs typeface="Microsoft Sans Serif"/>
            </a:endParaRPr>
          </a:p>
          <a:p>
            <a:pPr marL="356870" marR="499745" indent="-344805">
              <a:lnSpc>
                <a:spcPts val="1939"/>
              </a:lnSpc>
              <a:spcBef>
                <a:spcPts val="540"/>
              </a:spcBef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>
                <a:latin typeface="Microsoft Sans Serif"/>
                <a:cs typeface="Microsoft Sans Serif"/>
              </a:rPr>
              <a:t>It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uses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all</a:t>
            </a:r>
            <a:r>
              <a:rPr dirty="0" sz="1800">
                <a:latin typeface="Microsoft Sans Serif"/>
                <a:cs typeface="Microsoft Sans Serif"/>
              </a:rPr>
              <a:t> the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available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examples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(not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incremental)</a:t>
            </a:r>
            <a:endParaRPr sz="1800">
              <a:latin typeface="Microsoft Sans Serif"/>
              <a:cs typeface="Microsoft Sans Serif"/>
            </a:endParaRPr>
          </a:p>
          <a:p>
            <a:pPr marL="356870" indent="-344805">
              <a:lnSpc>
                <a:spcPts val="2055"/>
              </a:lnSpc>
              <a:spcBef>
                <a:spcPts val="265"/>
              </a:spcBef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1800" spc="-15">
                <a:latin typeface="Microsoft Sans Serif"/>
                <a:cs typeface="Microsoft Sans Serif"/>
              </a:rPr>
              <a:t>May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terminate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earlier,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accepting</a:t>
            </a:r>
            <a:endParaRPr sz="1800">
              <a:latin typeface="Microsoft Sans Serif"/>
              <a:cs typeface="Microsoft Sans Serif"/>
            </a:endParaRPr>
          </a:p>
          <a:p>
            <a:pPr marL="356870">
              <a:lnSpc>
                <a:spcPts val="2055"/>
              </a:lnSpc>
            </a:pPr>
            <a:r>
              <a:rPr dirty="0" sz="1800">
                <a:latin typeface="Microsoft Sans Serif"/>
                <a:cs typeface="Microsoft Sans Serif"/>
              </a:rPr>
              <a:t>noisy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classes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447800"/>
            <a:ext cx="4882896" cy="47579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519303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Inductive</a:t>
            </a:r>
            <a:r>
              <a:rPr dirty="0" sz="3200">
                <a:latin typeface="Times New Roman"/>
                <a:cs typeface="Times New Roman"/>
              </a:rPr>
              <a:t> Bias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Learning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427" y="1651698"/>
            <a:ext cx="8056245" cy="36855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spc="15">
                <a:solidFill>
                  <a:srgbClr val="0000FF"/>
                </a:solidFill>
                <a:latin typeface="Microsoft Sans Serif"/>
                <a:cs typeface="Microsoft Sans Serif"/>
              </a:rPr>
              <a:t>What</a:t>
            </a:r>
            <a:r>
              <a:rPr dirty="0" sz="2400" spc="-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1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inductive</a:t>
            </a:r>
            <a:r>
              <a:rPr dirty="0" sz="2400" spc="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bias</a:t>
            </a:r>
            <a:r>
              <a:rPr dirty="0" sz="2400" spc="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DT</a:t>
            </a:r>
            <a:r>
              <a:rPr dirty="0" sz="24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learning?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SzPct val="75000"/>
              <a:buAutoNum type="arabicPeriod"/>
              <a:tabLst>
                <a:tab pos="469900" algn="l"/>
                <a:tab pos="470534" algn="l"/>
              </a:tabLst>
            </a:pPr>
            <a:r>
              <a:rPr dirty="0" sz="2400" i="1">
                <a:latin typeface="Arial"/>
                <a:cs typeface="Arial"/>
              </a:rPr>
              <a:t>Shorter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trees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are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preferred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over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longer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trees</a:t>
            </a:r>
            <a:endParaRPr sz="2400">
              <a:latin typeface="Arial"/>
              <a:cs typeface="Arial"/>
            </a:endParaRPr>
          </a:p>
          <a:p>
            <a:pPr algn="just" marL="46990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Microsoft Sans Serif"/>
                <a:cs typeface="Microsoft Sans Serif"/>
              </a:rPr>
              <a:t>Not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enough.</a:t>
            </a:r>
            <a:r>
              <a:rPr dirty="0" sz="2400">
                <a:latin typeface="Microsoft Sans Serif"/>
                <a:cs typeface="Microsoft Sans Serif"/>
              </a:rPr>
              <a:t> This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is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bias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exhibited</a:t>
            </a:r>
            <a:r>
              <a:rPr dirty="0" sz="2400">
                <a:latin typeface="Microsoft Sans Serif"/>
                <a:cs typeface="Microsoft Sans Serif"/>
              </a:rPr>
              <a:t> by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a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simple </a:t>
            </a:r>
            <a:r>
              <a:rPr dirty="0" sz="2400">
                <a:latin typeface="Microsoft Sans Serif"/>
                <a:cs typeface="Microsoft Sans Serif"/>
              </a:rPr>
              <a:t> breadth </a:t>
            </a:r>
            <a:r>
              <a:rPr dirty="0" sz="2400" spc="-10">
                <a:latin typeface="Microsoft Sans Serif"/>
                <a:cs typeface="Microsoft Sans Serif"/>
              </a:rPr>
              <a:t>first</a:t>
            </a:r>
            <a:r>
              <a:rPr dirty="0" sz="2400" spc="-5">
                <a:latin typeface="Microsoft Sans Serif"/>
                <a:cs typeface="Microsoft Sans Serif"/>
              </a:rPr>
              <a:t> algorithm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generating </a:t>
            </a:r>
            <a:r>
              <a:rPr dirty="0" sz="2400" spc="-10">
                <a:latin typeface="Microsoft Sans Serif"/>
                <a:cs typeface="Microsoft Sans Serif"/>
              </a:rPr>
              <a:t>all</a:t>
            </a:r>
            <a:r>
              <a:rPr dirty="0" sz="2400" spc="6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DT's </a:t>
            </a:r>
            <a:r>
              <a:rPr dirty="0" sz="2400" spc="-5">
                <a:latin typeface="Microsoft Sans Serif"/>
                <a:cs typeface="Microsoft Sans Serif"/>
              </a:rPr>
              <a:t>e</a:t>
            </a:r>
            <a:r>
              <a:rPr dirty="0" sz="2400" spc="6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selecting </a:t>
            </a:r>
            <a:r>
              <a:rPr dirty="0" sz="2400">
                <a:latin typeface="Microsoft Sans Serif"/>
                <a:cs typeface="Microsoft Sans Serif"/>
              </a:rPr>
              <a:t> 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shorter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one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SzPct val="75000"/>
              <a:buAutoNum type="arabicPeriod" startAt="2"/>
              <a:tabLst>
                <a:tab pos="469900" algn="l"/>
                <a:tab pos="470534" algn="l"/>
                <a:tab pos="1430020" algn="l"/>
                <a:tab pos="2238375" algn="l"/>
                <a:tab pos="2875280" algn="l"/>
                <a:tab pos="3735070" algn="l"/>
                <a:tab pos="4442460" algn="l"/>
                <a:tab pos="6080125" algn="l"/>
                <a:tab pos="6787515" algn="l"/>
              </a:tabLst>
            </a:pPr>
            <a:r>
              <a:rPr dirty="0" sz="2400" i="1">
                <a:latin typeface="Arial"/>
                <a:cs typeface="Arial"/>
              </a:rPr>
              <a:t>Prefer	trees	</a:t>
            </a:r>
            <a:r>
              <a:rPr dirty="0" sz="2400" spc="-5" i="1">
                <a:latin typeface="Arial"/>
                <a:cs typeface="Arial"/>
              </a:rPr>
              <a:t>that	place	</a:t>
            </a:r>
            <a:r>
              <a:rPr dirty="0" sz="2400" i="1">
                <a:solidFill>
                  <a:srgbClr val="0000FF"/>
                </a:solidFill>
                <a:latin typeface="Arial"/>
                <a:cs typeface="Arial"/>
              </a:rPr>
              <a:t>high	</a:t>
            </a:r>
            <a:r>
              <a:rPr dirty="0" sz="2400" spc="-10" i="1">
                <a:solidFill>
                  <a:srgbClr val="0000FF"/>
                </a:solidFill>
                <a:latin typeface="Arial"/>
                <a:cs typeface="Arial"/>
              </a:rPr>
              <a:t>information	gain	</a:t>
            </a:r>
            <a:r>
              <a:rPr dirty="0" sz="2400" spc="-5" i="1">
                <a:solidFill>
                  <a:srgbClr val="0000FF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algn="just" marL="469900">
              <a:lnSpc>
                <a:spcPct val="100000"/>
              </a:lnSpc>
              <a:spcBef>
                <a:spcPts val="5"/>
              </a:spcBef>
            </a:pPr>
            <a:r>
              <a:rPr dirty="0" sz="2400" spc="-5" i="1">
                <a:solidFill>
                  <a:srgbClr val="0000FF"/>
                </a:solidFill>
                <a:latin typeface="Arial"/>
                <a:cs typeface="Arial"/>
              </a:rPr>
              <a:t>close</a:t>
            </a:r>
            <a:r>
              <a:rPr dirty="0" sz="2400" spc="-2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2400" spc="-2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dirty="0" sz="2400" spc="-2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000FF"/>
                </a:solidFill>
                <a:latin typeface="Arial"/>
                <a:cs typeface="Arial"/>
              </a:rPr>
              <a:t>root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939165" algn="l"/>
                <a:tab pos="1753235" algn="l"/>
                <a:tab pos="2390775" algn="l"/>
                <a:tab pos="3012440" algn="l"/>
                <a:tab pos="4091940" algn="l"/>
                <a:tab pos="4525010" algn="l"/>
                <a:tab pos="6415405" algn="l"/>
                <a:tab pos="6918325" algn="l"/>
              </a:tabLst>
            </a:pPr>
            <a:r>
              <a:rPr dirty="0" sz="2400" i="1">
                <a:latin typeface="Arial"/>
                <a:cs typeface="Arial"/>
              </a:rPr>
              <a:t>Note</a:t>
            </a:r>
            <a:r>
              <a:rPr dirty="0" sz="2400">
                <a:latin typeface="Microsoft Sans Serif"/>
                <a:cs typeface="Microsoft Sans Serif"/>
              </a:rPr>
              <a:t>:	DT's	</a:t>
            </a:r>
            <a:r>
              <a:rPr dirty="0" sz="2400" spc="-5">
                <a:latin typeface="Microsoft Sans Serif"/>
                <a:cs typeface="Microsoft Sans Serif"/>
              </a:rPr>
              <a:t>are	</a:t>
            </a:r>
            <a:r>
              <a:rPr dirty="0" sz="2400">
                <a:latin typeface="Microsoft Sans Serif"/>
                <a:cs typeface="Microsoft Sans Serif"/>
              </a:rPr>
              <a:t>not	</a:t>
            </a:r>
            <a:r>
              <a:rPr dirty="0" sz="2400" spc="-10">
                <a:latin typeface="Microsoft Sans Serif"/>
                <a:cs typeface="Microsoft Sans Serif"/>
              </a:rPr>
              <a:t>limited	</a:t>
            </a:r>
            <a:r>
              <a:rPr dirty="0" sz="2400" spc="-15">
                <a:latin typeface="Microsoft Sans Serif"/>
                <a:cs typeface="Microsoft Sans Serif"/>
              </a:rPr>
              <a:t>in	</a:t>
            </a:r>
            <a:r>
              <a:rPr dirty="0" sz="2400" spc="-5">
                <a:latin typeface="Microsoft Sans Serif"/>
                <a:cs typeface="Microsoft Sans Serif"/>
              </a:rPr>
              <a:t>representing	</a:t>
            </a:r>
            <a:r>
              <a:rPr dirty="0" sz="2400" spc="-10">
                <a:latin typeface="Microsoft Sans Serif"/>
                <a:cs typeface="Microsoft Sans Serif"/>
              </a:rPr>
              <a:t>all	</a:t>
            </a:r>
            <a:r>
              <a:rPr dirty="0" sz="2400" spc="-5">
                <a:latin typeface="Microsoft Sans Serif"/>
                <a:cs typeface="Microsoft Sans Serif"/>
              </a:rPr>
              <a:t>possible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Microsoft Sans Serif"/>
                <a:cs typeface="Microsoft Sans Serif"/>
              </a:rPr>
              <a:t>functions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344805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Two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Kinds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Biases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44" y="1505010"/>
            <a:ext cx="8129270" cy="370014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r" marL="456565" marR="24765" indent="-456565">
              <a:lnSpc>
                <a:spcPct val="100000"/>
              </a:lnSpc>
              <a:spcBef>
                <a:spcPts val="7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56565" algn="l"/>
                <a:tab pos="457200" algn="l"/>
              </a:tabLst>
            </a:pPr>
            <a:r>
              <a:rPr dirty="0" sz="2400">
                <a:latin typeface="Microsoft Sans Serif"/>
                <a:cs typeface="Microsoft Sans Serif"/>
              </a:rPr>
              <a:t>Preference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or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search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biases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(due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search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strategy)</a:t>
            </a:r>
            <a:endParaRPr sz="2400">
              <a:latin typeface="Microsoft Sans Serif"/>
              <a:cs typeface="Microsoft Sans Serif"/>
            </a:endParaRPr>
          </a:p>
          <a:p>
            <a:pPr algn="r" lvl="1" marL="381000" marR="5080" indent="-381000">
              <a:lnSpc>
                <a:spcPct val="100000"/>
              </a:lnSpc>
              <a:spcBef>
                <a:spcPts val="60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381000" algn="l"/>
                <a:tab pos="381635" algn="l"/>
                <a:tab pos="1066800" algn="l"/>
                <a:tab pos="2515235" algn="l"/>
                <a:tab pos="2896235" algn="l"/>
                <a:tab pos="4344670" algn="l"/>
                <a:tab pos="6116320" algn="l"/>
                <a:tab pos="7219950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ID3	</a:t>
            </a:r>
            <a:r>
              <a:rPr dirty="0" sz="2400">
                <a:latin typeface="Microsoft Sans Serif"/>
                <a:cs typeface="Microsoft Sans Serif"/>
              </a:rPr>
              <a:t>searches	a	</a:t>
            </a:r>
            <a:r>
              <a:rPr dirty="0" sz="2400" spc="-5" i="1">
                <a:latin typeface="Arial"/>
                <a:cs typeface="Arial"/>
              </a:rPr>
              <a:t>complete	</a:t>
            </a:r>
            <a:r>
              <a:rPr dirty="0" sz="2400" spc="-5">
                <a:latin typeface="Microsoft Sans Serif"/>
                <a:cs typeface="Microsoft Sans Serif"/>
              </a:rPr>
              <a:t>hypotheses	space;	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endParaRPr sz="2400">
              <a:latin typeface="Microsoft Sans Serif"/>
              <a:cs typeface="Microsoft Sans Serif"/>
            </a:endParaRPr>
          </a:p>
          <a:p>
            <a:pPr marL="8509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Microsoft Sans Serif"/>
                <a:cs typeface="Microsoft Sans Serif"/>
              </a:rPr>
              <a:t>search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strategy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 i="1">
                <a:latin typeface="Arial"/>
                <a:cs typeface="Arial"/>
              </a:rPr>
              <a:t>incomplete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69265" algn="l"/>
                <a:tab pos="469900" algn="l"/>
                <a:tab pos="2143760" algn="l"/>
                <a:tab pos="2646680" algn="l"/>
                <a:tab pos="4131310" algn="l"/>
                <a:tab pos="5247640" algn="l"/>
                <a:tab pos="6085840" algn="l"/>
                <a:tab pos="6570980" algn="l"/>
                <a:tab pos="7226300" algn="l"/>
                <a:tab pos="7860665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Restriction	</a:t>
            </a:r>
            <a:r>
              <a:rPr dirty="0" sz="2400">
                <a:latin typeface="Microsoft Sans Serif"/>
                <a:cs typeface="Microsoft Sans Serif"/>
              </a:rPr>
              <a:t>or	</a:t>
            </a:r>
            <a:r>
              <a:rPr dirty="0" sz="2400" spc="-10">
                <a:latin typeface="Microsoft Sans Serif"/>
                <a:cs typeface="Microsoft Sans Serif"/>
              </a:rPr>
              <a:t>language	</a:t>
            </a:r>
            <a:r>
              <a:rPr dirty="0" sz="2400">
                <a:latin typeface="Microsoft Sans Serif"/>
                <a:cs typeface="Microsoft Sans Serif"/>
              </a:rPr>
              <a:t>biases	</a:t>
            </a:r>
            <a:r>
              <a:rPr dirty="0" sz="2400" spc="-10">
                <a:latin typeface="Microsoft Sans Serif"/>
                <a:cs typeface="Microsoft Sans Serif"/>
              </a:rPr>
              <a:t>(due	</a:t>
            </a:r>
            <a:r>
              <a:rPr dirty="0" sz="2400">
                <a:latin typeface="Microsoft Sans Serif"/>
                <a:cs typeface="Microsoft Sans Serif"/>
              </a:rPr>
              <a:t>to	</a:t>
            </a:r>
            <a:r>
              <a:rPr dirty="0" sz="2400" spc="-10">
                <a:latin typeface="Microsoft Sans Serif"/>
                <a:cs typeface="Microsoft Sans Serif"/>
              </a:rPr>
              <a:t>the	set	</a:t>
            </a:r>
            <a:r>
              <a:rPr dirty="0" sz="2400" spc="-20">
                <a:latin typeface="Microsoft Sans Serif"/>
                <a:cs typeface="Microsoft Sans Serif"/>
              </a:rPr>
              <a:t>of</a:t>
            </a:r>
            <a:endParaRPr sz="2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latin typeface="Microsoft Sans Serif"/>
                <a:cs typeface="Microsoft Sans Serif"/>
              </a:rPr>
              <a:t>hypotheses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expressible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or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considered)</a:t>
            </a:r>
            <a:endParaRPr sz="2400">
              <a:latin typeface="Microsoft Sans Serif"/>
              <a:cs typeface="Microsoft Sans Serif"/>
            </a:endParaRPr>
          </a:p>
          <a:p>
            <a:pPr lvl="1" marL="850900" indent="-381635">
              <a:lnSpc>
                <a:spcPct val="100000"/>
              </a:lnSpc>
              <a:spcBef>
                <a:spcPts val="60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850900" algn="l"/>
                <a:tab pos="851535" algn="l"/>
                <a:tab pos="4247515" algn="l"/>
                <a:tab pos="5890895" algn="l"/>
                <a:tab pos="6637655" algn="l"/>
              </a:tabLst>
            </a:pPr>
            <a:r>
              <a:rPr dirty="0" sz="2400" i="1">
                <a:latin typeface="Arial"/>
                <a:cs typeface="Arial"/>
              </a:rPr>
              <a:t>Candidate-Elimination	</a:t>
            </a:r>
            <a:r>
              <a:rPr dirty="0" sz="2400" spc="-5">
                <a:latin typeface="Microsoft Sans Serif"/>
                <a:cs typeface="Microsoft Sans Serif"/>
              </a:rPr>
              <a:t>searches	</a:t>
            </a:r>
            <a:r>
              <a:rPr dirty="0" sz="2400">
                <a:latin typeface="Microsoft Sans Serif"/>
                <a:cs typeface="Microsoft Sans Serif"/>
              </a:rPr>
              <a:t>an	</a:t>
            </a:r>
            <a:r>
              <a:rPr dirty="0" sz="2400" spc="-5" i="1">
                <a:latin typeface="Arial"/>
                <a:cs typeface="Arial"/>
              </a:rPr>
              <a:t>incomplete</a:t>
            </a:r>
            <a:endParaRPr sz="24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dirty="0" sz="2400" spc="-5">
                <a:latin typeface="Microsoft Sans Serif"/>
                <a:cs typeface="Microsoft Sans Serif"/>
              </a:rPr>
              <a:t>hypotheses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space;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search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strategy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is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 i="1">
                <a:latin typeface="Arial"/>
                <a:cs typeface="Arial"/>
              </a:rPr>
              <a:t>complete</a:t>
            </a:r>
            <a:endParaRPr sz="2400">
              <a:latin typeface="Arial"/>
              <a:cs typeface="Arial"/>
            </a:endParaRPr>
          </a:p>
          <a:p>
            <a:pPr marL="469900" marR="6985" indent="-457200">
              <a:lnSpc>
                <a:spcPct val="100000"/>
              </a:lnSpc>
              <a:spcBef>
                <a:spcPts val="6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1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combination</a:t>
            </a:r>
            <a:r>
              <a:rPr dirty="0" sz="2400" spc="1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of</a:t>
            </a:r>
            <a:r>
              <a:rPr dirty="0" sz="2400" spc="1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biases</a:t>
            </a:r>
            <a:r>
              <a:rPr dirty="0" sz="2400" spc="1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</a:t>
            </a:r>
            <a:r>
              <a:rPr dirty="0" sz="2400" spc="1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learning</a:t>
            </a:r>
            <a:r>
              <a:rPr dirty="0" sz="2400" spc="1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a</a:t>
            </a:r>
            <a:r>
              <a:rPr dirty="0" sz="2400" spc="1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linear</a:t>
            </a:r>
            <a:r>
              <a:rPr dirty="0" sz="2400" spc="10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combination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weighted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features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board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games.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709295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50105" algn="l"/>
              </a:tabLst>
            </a:pPr>
            <a:r>
              <a:rPr dirty="0" sz="3200" spc="-5">
                <a:latin typeface="Times New Roman"/>
                <a:cs typeface="Times New Roman"/>
              </a:rPr>
              <a:t>Prefer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shorter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hypotheses:	Occam's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rasor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44" y="1282292"/>
            <a:ext cx="8395970" cy="481266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9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0">
                <a:latin typeface="Microsoft Sans Serif"/>
                <a:cs typeface="Microsoft Sans Serif"/>
              </a:rPr>
              <a:t>Why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prefer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shorter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204">
                <a:latin typeface="Microsoft Sans Serif"/>
                <a:cs typeface="Microsoft Sans Serif"/>
              </a:rPr>
              <a:t>hypotheses?</a:t>
            </a:r>
            <a:endParaRPr sz="24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29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65">
                <a:latin typeface="Microsoft Sans Serif"/>
                <a:cs typeface="Microsoft Sans Serif"/>
              </a:rPr>
              <a:t>A</a:t>
            </a:r>
            <a:r>
              <a:rPr dirty="0" sz="2400" spc="-5">
                <a:latin typeface="Microsoft Sans Serif"/>
                <a:cs typeface="Microsoft Sans Serif"/>
              </a:rPr>
              <a:t>r</a:t>
            </a:r>
            <a:r>
              <a:rPr dirty="0" sz="2400" spc="-25">
                <a:latin typeface="Microsoft Sans Serif"/>
                <a:cs typeface="Microsoft Sans Serif"/>
              </a:rPr>
              <a:t>g</a:t>
            </a:r>
            <a:r>
              <a:rPr dirty="0" sz="2400" spc="-275">
                <a:latin typeface="Microsoft Sans Serif"/>
                <a:cs typeface="Microsoft Sans Serif"/>
              </a:rPr>
              <a:t>u</a:t>
            </a:r>
            <a:r>
              <a:rPr dirty="0" sz="2400" spc="-405">
                <a:latin typeface="Microsoft Sans Serif"/>
                <a:cs typeface="Microsoft Sans Serif"/>
              </a:rPr>
              <a:t>m</a:t>
            </a:r>
            <a:r>
              <a:rPr dirty="0" sz="2400" spc="-210">
                <a:latin typeface="Microsoft Sans Serif"/>
                <a:cs typeface="Microsoft Sans Serif"/>
              </a:rPr>
              <a:t>ents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95">
                <a:latin typeface="Microsoft Sans Serif"/>
                <a:cs typeface="Microsoft Sans Serif"/>
              </a:rPr>
              <a:t>i</a:t>
            </a:r>
            <a:r>
              <a:rPr dirty="0" sz="2400" spc="-220">
                <a:latin typeface="Microsoft Sans Serif"/>
                <a:cs typeface="Microsoft Sans Serif"/>
              </a:rPr>
              <a:t>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f</a:t>
            </a:r>
            <a:r>
              <a:rPr dirty="0" sz="2400" spc="65">
                <a:latin typeface="Microsoft Sans Serif"/>
                <a:cs typeface="Microsoft Sans Serif"/>
              </a:rPr>
              <a:t>a</a:t>
            </a:r>
            <a:r>
              <a:rPr dirty="0" sz="2400" spc="-110">
                <a:latin typeface="Microsoft Sans Serif"/>
                <a:cs typeface="Microsoft Sans Serif"/>
              </a:rPr>
              <a:t>vor:</a:t>
            </a:r>
            <a:endParaRPr sz="24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28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70">
                <a:latin typeface="Microsoft Sans Serif"/>
                <a:cs typeface="Microsoft Sans Serif"/>
              </a:rPr>
              <a:t>There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40">
                <a:latin typeface="Microsoft Sans Serif"/>
                <a:cs typeface="Microsoft Sans Serif"/>
              </a:rPr>
              <a:t>are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fewer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45">
                <a:latin typeface="Microsoft Sans Serif"/>
                <a:cs typeface="Microsoft Sans Serif"/>
              </a:rPr>
              <a:t>short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55">
                <a:latin typeface="Microsoft Sans Serif"/>
                <a:cs typeface="Microsoft Sans Serif"/>
              </a:rPr>
              <a:t>hypotheses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30">
                <a:latin typeface="Microsoft Sans Serif"/>
                <a:cs typeface="Microsoft Sans Serif"/>
              </a:rPr>
              <a:t>than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0">
                <a:latin typeface="Microsoft Sans Serif"/>
                <a:cs typeface="Microsoft Sans Serif"/>
              </a:rPr>
              <a:t>long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200">
                <a:latin typeface="Microsoft Sans Serif"/>
                <a:cs typeface="Microsoft Sans Serif"/>
              </a:rPr>
              <a:t>ones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If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a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45">
                <a:latin typeface="Microsoft Sans Serif"/>
                <a:cs typeface="Microsoft Sans Serif"/>
              </a:rPr>
              <a:t>short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45">
                <a:latin typeface="Microsoft Sans Serif"/>
                <a:cs typeface="Microsoft Sans Serif"/>
              </a:rPr>
              <a:t>hypothesis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fits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data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5">
                <a:latin typeface="Microsoft Sans Serif"/>
                <a:cs typeface="Microsoft Sans Serif"/>
              </a:rPr>
              <a:t>unlikely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to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be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a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45">
                <a:latin typeface="Microsoft Sans Serif"/>
                <a:cs typeface="Microsoft Sans Serif"/>
              </a:rPr>
              <a:t>coincidence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475">
                <a:latin typeface="Microsoft Sans Serif"/>
                <a:cs typeface="Microsoft Sans Serif"/>
              </a:rPr>
              <a:t>E</a:t>
            </a:r>
            <a:r>
              <a:rPr dirty="0" sz="2000" spc="-45">
                <a:latin typeface="Microsoft Sans Serif"/>
                <a:cs typeface="Microsoft Sans Serif"/>
              </a:rPr>
              <a:t>l</a:t>
            </a:r>
            <a:r>
              <a:rPr dirty="0" sz="2000" spc="-95">
                <a:latin typeface="Microsoft Sans Serif"/>
                <a:cs typeface="Microsoft Sans Serif"/>
              </a:rPr>
              <a:t>e</a:t>
            </a:r>
            <a:r>
              <a:rPr dirty="0" sz="2000" spc="-15">
                <a:latin typeface="Microsoft Sans Serif"/>
                <a:cs typeface="Microsoft Sans Serif"/>
              </a:rPr>
              <a:t>ga</a:t>
            </a:r>
            <a:r>
              <a:rPr dirty="0" sz="2000" spc="-250">
                <a:latin typeface="Microsoft Sans Serif"/>
                <a:cs typeface="Microsoft Sans Serif"/>
              </a:rPr>
              <a:t>n</a:t>
            </a:r>
            <a:r>
              <a:rPr dirty="0" sz="2000" spc="-175">
                <a:latin typeface="Microsoft Sans Serif"/>
                <a:cs typeface="Microsoft Sans Serif"/>
              </a:rPr>
              <a:t>ce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90">
                <a:latin typeface="Microsoft Sans Serif"/>
                <a:cs typeface="Microsoft Sans Serif"/>
              </a:rPr>
              <a:t>and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a</a:t>
            </a:r>
            <a:r>
              <a:rPr dirty="0" sz="2000" spc="-55">
                <a:latin typeface="Microsoft Sans Serif"/>
                <a:cs typeface="Microsoft Sans Serif"/>
              </a:rPr>
              <a:t>e</a:t>
            </a:r>
            <a:r>
              <a:rPr dirty="0" sz="2000" spc="-335">
                <a:latin typeface="Microsoft Sans Serif"/>
                <a:cs typeface="Microsoft Sans Serif"/>
              </a:rPr>
              <a:t>s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 spc="-250">
                <a:latin typeface="Microsoft Sans Serif"/>
                <a:cs typeface="Microsoft Sans Serif"/>
              </a:rPr>
              <a:t>h</a:t>
            </a:r>
            <a:r>
              <a:rPr dirty="0" sz="2000" spc="-114">
                <a:latin typeface="Microsoft Sans Serif"/>
                <a:cs typeface="Microsoft Sans Serif"/>
              </a:rPr>
              <a:t>e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 spc="-204">
                <a:latin typeface="Microsoft Sans Serif"/>
                <a:cs typeface="Microsoft Sans Serif"/>
              </a:rPr>
              <a:t>ics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25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65">
                <a:latin typeface="Microsoft Sans Serif"/>
                <a:cs typeface="Microsoft Sans Serif"/>
              </a:rPr>
              <a:t>A</a:t>
            </a:r>
            <a:r>
              <a:rPr dirty="0" sz="2400" spc="-10">
                <a:latin typeface="Microsoft Sans Serif"/>
                <a:cs typeface="Microsoft Sans Serif"/>
              </a:rPr>
              <a:t>r</a:t>
            </a:r>
            <a:r>
              <a:rPr dirty="0" sz="2400" spc="-220">
                <a:latin typeface="Microsoft Sans Serif"/>
                <a:cs typeface="Microsoft Sans Serif"/>
              </a:rPr>
              <a:t>guments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</a:t>
            </a:r>
            <a:r>
              <a:rPr dirty="0" sz="2400" spc="-20">
                <a:latin typeface="Microsoft Sans Serif"/>
                <a:cs typeface="Microsoft Sans Serif"/>
              </a:rPr>
              <a:t>g</a:t>
            </a:r>
            <a:r>
              <a:rPr dirty="0" sz="2400" spc="-175">
                <a:latin typeface="Microsoft Sans Serif"/>
                <a:cs typeface="Microsoft Sans Serif"/>
              </a:rPr>
              <a:t>ain</a:t>
            </a:r>
            <a:r>
              <a:rPr dirty="0" sz="2400" spc="-204">
                <a:latin typeface="Microsoft Sans Serif"/>
                <a:cs typeface="Microsoft Sans Serif"/>
              </a:rPr>
              <a:t>s</a:t>
            </a:r>
            <a:r>
              <a:rPr dirty="0" sz="2400" spc="-80">
                <a:latin typeface="Microsoft Sans Serif"/>
                <a:cs typeface="Microsoft Sans Serif"/>
              </a:rPr>
              <a:t>t:</a:t>
            </a:r>
            <a:endParaRPr sz="24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284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85">
                <a:latin typeface="Microsoft Sans Serif"/>
                <a:cs typeface="Microsoft Sans Serif"/>
              </a:rPr>
              <a:t>Not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every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45">
                <a:latin typeface="Microsoft Sans Serif"/>
                <a:cs typeface="Microsoft Sans Serif"/>
              </a:rPr>
              <a:t>short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45">
                <a:latin typeface="Microsoft Sans Serif"/>
                <a:cs typeface="Microsoft Sans Serif"/>
              </a:rPr>
              <a:t>hypothesis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85">
                <a:latin typeface="Microsoft Sans Serif"/>
                <a:cs typeface="Microsoft Sans Serif"/>
              </a:rPr>
              <a:t>is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a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0">
                <a:latin typeface="Microsoft Sans Serif"/>
                <a:cs typeface="Microsoft Sans Serif"/>
              </a:rPr>
              <a:t>reasonable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50">
                <a:latin typeface="Microsoft Sans Serif"/>
                <a:cs typeface="Microsoft Sans Serif"/>
              </a:rPr>
              <a:t>one.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24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204">
                <a:latin typeface="Microsoft Sans Serif"/>
                <a:cs typeface="Microsoft Sans Serif"/>
              </a:rPr>
              <a:t>Occam's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razor:</a:t>
            </a:r>
            <a:r>
              <a:rPr dirty="0" sz="2400" spc="-145" i="1">
                <a:latin typeface="Arial"/>
                <a:cs typeface="Arial"/>
              </a:rPr>
              <a:t>"The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spc="-210" i="1">
                <a:latin typeface="Arial"/>
                <a:cs typeface="Arial"/>
              </a:rPr>
              <a:t>simplest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 spc="-130" i="1">
                <a:latin typeface="Arial"/>
                <a:cs typeface="Arial"/>
              </a:rPr>
              <a:t>explanation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spc="-210" i="1">
                <a:latin typeface="Arial"/>
                <a:cs typeface="Arial"/>
              </a:rPr>
              <a:t>is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 spc="-180" i="1">
                <a:latin typeface="Arial"/>
                <a:cs typeface="Arial"/>
              </a:rPr>
              <a:t>usually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200" i="1">
                <a:latin typeface="Arial"/>
                <a:cs typeface="Arial"/>
              </a:rPr>
              <a:t>the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210" i="1">
                <a:latin typeface="Arial"/>
                <a:cs typeface="Arial"/>
              </a:rPr>
              <a:t>best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65" i="1">
                <a:latin typeface="Arial"/>
                <a:cs typeface="Arial"/>
              </a:rPr>
              <a:t>one.</a:t>
            </a:r>
            <a:r>
              <a:rPr dirty="0" sz="2400" spc="-165">
                <a:latin typeface="Microsoft Sans Serif"/>
                <a:cs typeface="Microsoft Sans Serif"/>
              </a:rPr>
              <a:t>"</a:t>
            </a:r>
            <a:endParaRPr sz="2400">
              <a:latin typeface="Microsoft Sans Serif"/>
              <a:cs typeface="Microsoft Sans Serif"/>
            </a:endParaRPr>
          </a:p>
          <a:p>
            <a:pPr lvl="1" marL="756285" marR="739775" indent="-287020">
              <a:lnSpc>
                <a:spcPts val="2160"/>
              </a:lnSpc>
              <a:spcBef>
                <a:spcPts val="55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5">
                <a:latin typeface="Microsoft Sans Serif"/>
                <a:cs typeface="Microsoft Sans Serif"/>
              </a:rPr>
              <a:t>a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80">
                <a:latin typeface="Microsoft Sans Serif"/>
                <a:cs typeface="Microsoft Sans Serif"/>
              </a:rPr>
              <a:t>principle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30">
                <a:latin typeface="Microsoft Sans Serif"/>
                <a:cs typeface="Microsoft Sans Serif"/>
              </a:rPr>
              <a:t>usually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45">
                <a:latin typeface="Microsoft Sans Serif"/>
                <a:cs typeface="Microsoft Sans Serif"/>
              </a:rPr>
              <a:t>(though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95">
                <a:latin typeface="Microsoft Sans Serif"/>
                <a:cs typeface="Microsoft Sans Serif"/>
              </a:rPr>
              <a:t>incorrectly)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70">
                <a:latin typeface="Microsoft Sans Serif"/>
                <a:cs typeface="Microsoft Sans Serif"/>
              </a:rPr>
              <a:t>attributed14th-century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95">
                <a:latin typeface="Microsoft Sans Serif"/>
                <a:cs typeface="Microsoft Sans Serif"/>
              </a:rPr>
              <a:t>English </a:t>
            </a:r>
            <a:r>
              <a:rPr dirty="0" sz="2000" spc="-515">
                <a:latin typeface="Microsoft Sans Serif"/>
                <a:cs typeface="Microsoft Sans Serif"/>
              </a:rPr>
              <a:t> </a:t>
            </a:r>
            <a:r>
              <a:rPr dirty="0" sz="2000" spc="-45">
                <a:latin typeface="Microsoft Sans Serif"/>
                <a:cs typeface="Microsoft Sans Serif"/>
              </a:rPr>
              <a:t>l</a:t>
            </a:r>
            <a:r>
              <a:rPr dirty="0" sz="2000" spc="-95">
                <a:latin typeface="Microsoft Sans Serif"/>
                <a:cs typeface="Microsoft Sans Serif"/>
              </a:rPr>
              <a:t>o</a:t>
            </a:r>
            <a:r>
              <a:rPr dirty="0" sz="2000" spc="-90">
                <a:latin typeface="Microsoft Sans Serif"/>
                <a:cs typeface="Microsoft Sans Serif"/>
              </a:rPr>
              <a:t>gician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90">
                <a:latin typeface="Microsoft Sans Serif"/>
                <a:cs typeface="Microsoft Sans Serif"/>
              </a:rPr>
              <a:t>and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Fr</a:t>
            </a:r>
            <a:r>
              <a:rPr dirty="0" sz="2000" spc="-135">
                <a:latin typeface="Microsoft Sans Serif"/>
                <a:cs typeface="Microsoft Sans Serif"/>
              </a:rPr>
              <a:t>a</a:t>
            </a:r>
            <a:r>
              <a:rPr dirty="0" sz="2000" spc="-250">
                <a:latin typeface="Microsoft Sans Serif"/>
                <a:cs typeface="Microsoft Sans Serif"/>
              </a:rPr>
              <a:t>n</a:t>
            </a:r>
            <a:r>
              <a:rPr dirty="0" sz="2000" spc="-210">
                <a:latin typeface="Microsoft Sans Serif"/>
                <a:cs typeface="Microsoft Sans Serif"/>
              </a:rPr>
              <a:t>cisc</a:t>
            </a:r>
            <a:r>
              <a:rPr dirty="0" sz="2000" spc="-130">
                <a:latin typeface="Microsoft Sans Serif"/>
                <a:cs typeface="Microsoft Sans Serif"/>
              </a:rPr>
              <a:t>an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110">
                <a:latin typeface="Microsoft Sans Serif"/>
                <a:cs typeface="Microsoft Sans Serif"/>
              </a:rPr>
              <a:t>f</a:t>
            </a:r>
            <a:r>
              <a:rPr dirty="0" sz="2000">
                <a:latin typeface="Microsoft Sans Serif"/>
                <a:cs typeface="Microsoft Sans Serif"/>
              </a:rPr>
              <a:t>r</a:t>
            </a:r>
            <a:r>
              <a:rPr dirty="0" sz="2000" spc="-20">
                <a:latin typeface="Microsoft Sans Serif"/>
                <a:cs typeface="Microsoft Sans Serif"/>
              </a:rPr>
              <a:t>ia</a:t>
            </a:r>
            <a:r>
              <a:rPr dirty="0" sz="2000" spc="-10">
                <a:latin typeface="Microsoft Sans Serif"/>
                <a:cs typeface="Microsoft Sans Serif"/>
              </a:rPr>
              <a:t>r</a:t>
            </a:r>
            <a:r>
              <a:rPr dirty="0" sz="2000" spc="-120">
                <a:latin typeface="Microsoft Sans Serif"/>
                <a:cs typeface="Microsoft Sans Serif"/>
              </a:rPr>
              <a:t>,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25">
                <a:latin typeface="Microsoft Sans Serif"/>
                <a:cs typeface="Microsoft Sans Serif"/>
              </a:rPr>
              <a:t>Wi</a:t>
            </a:r>
            <a:r>
              <a:rPr dirty="0" sz="2000">
                <a:latin typeface="Microsoft Sans Serif"/>
                <a:cs typeface="Microsoft Sans Serif"/>
              </a:rPr>
              <a:t>l</a:t>
            </a:r>
            <a:r>
              <a:rPr dirty="0" sz="2000" spc="-25">
                <a:latin typeface="Microsoft Sans Serif"/>
                <a:cs typeface="Microsoft Sans Serif"/>
              </a:rPr>
              <a:t>l</a:t>
            </a:r>
            <a:r>
              <a:rPr dirty="0" sz="2000" spc="-30">
                <a:latin typeface="Microsoft Sans Serif"/>
                <a:cs typeface="Microsoft Sans Serif"/>
              </a:rPr>
              <a:t>i</a:t>
            </a:r>
            <a:r>
              <a:rPr dirty="0" sz="2000" spc="-180">
                <a:latin typeface="Microsoft Sans Serif"/>
                <a:cs typeface="Microsoft Sans Serif"/>
              </a:rPr>
              <a:t>am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o</a:t>
            </a:r>
            <a:r>
              <a:rPr dirty="0" sz="2000" spc="105">
                <a:latin typeface="Microsoft Sans Serif"/>
                <a:cs typeface="Microsoft Sans Serif"/>
              </a:rPr>
              <a:t>f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60">
                <a:latin typeface="Microsoft Sans Serif"/>
                <a:cs typeface="Microsoft Sans Serif"/>
              </a:rPr>
              <a:t>Ock</a:t>
            </a:r>
            <a:r>
              <a:rPr dirty="0" sz="2000" spc="-165">
                <a:latin typeface="Microsoft Sans Serif"/>
                <a:cs typeface="Microsoft Sans Serif"/>
              </a:rPr>
              <a:t>h</a:t>
            </a:r>
            <a:r>
              <a:rPr dirty="0" sz="2000" spc="-160">
                <a:latin typeface="Microsoft Sans Serif"/>
                <a:cs typeface="Microsoft Sans Serif"/>
              </a:rPr>
              <a:t>am.</a:t>
            </a:r>
            <a:endParaRPr sz="2000">
              <a:latin typeface="Microsoft Sans Serif"/>
              <a:cs typeface="Microsoft Sans Serif"/>
            </a:endParaRPr>
          </a:p>
          <a:p>
            <a:pPr lvl="1" marL="756285" marR="898525" indent="-287020">
              <a:lnSpc>
                <a:spcPts val="2160"/>
              </a:lnSpc>
              <a:spcBef>
                <a:spcPts val="484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0">
                <a:latin typeface="Microsoft Sans Serif"/>
                <a:cs typeface="Microsoft Sans Serif"/>
              </a:rPr>
              <a:t>lex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parsimoniae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60">
                <a:latin typeface="Microsoft Sans Serif"/>
                <a:cs typeface="Microsoft Sans Serif"/>
              </a:rPr>
              <a:t>("law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parsimony",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45">
                <a:latin typeface="Microsoft Sans Serif"/>
                <a:cs typeface="Microsoft Sans Serif"/>
              </a:rPr>
              <a:t>"law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 </a:t>
            </a:r>
            <a:r>
              <a:rPr dirty="0" sz="2000" spc="-145">
                <a:latin typeface="Microsoft Sans Serif"/>
                <a:cs typeface="Microsoft Sans Serif"/>
              </a:rPr>
              <a:t>economy",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55">
                <a:latin typeface="Microsoft Sans Serif"/>
                <a:cs typeface="Microsoft Sans Serif"/>
              </a:rPr>
              <a:t>or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45">
                <a:latin typeface="Microsoft Sans Serif"/>
                <a:cs typeface="Microsoft Sans Serif"/>
              </a:rPr>
              <a:t>"law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 </a:t>
            </a:r>
            <a:r>
              <a:rPr dirty="0" sz="2000" spc="-515">
                <a:latin typeface="Microsoft Sans Serif"/>
                <a:cs typeface="Microsoft Sans Serif"/>
              </a:rPr>
              <a:t> </a:t>
            </a:r>
            <a:r>
              <a:rPr dirty="0" sz="2000" spc="-195">
                <a:latin typeface="Microsoft Sans Serif"/>
                <a:cs typeface="Microsoft Sans Serif"/>
              </a:rPr>
              <a:t>succinctness")</a:t>
            </a:r>
            <a:endParaRPr sz="2000">
              <a:latin typeface="Microsoft Sans Serif"/>
              <a:cs typeface="Microsoft Sans Serif"/>
            </a:endParaRPr>
          </a:p>
          <a:p>
            <a:pPr lvl="1" marL="756285" marR="5080" indent="-287020">
              <a:lnSpc>
                <a:spcPts val="2160"/>
              </a:lnSpc>
              <a:spcBef>
                <a:spcPts val="48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245">
                <a:latin typeface="Microsoft Sans Serif"/>
                <a:cs typeface="Microsoft Sans Serif"/>
              </a:rPr>
              <a:t>The</a:t>
            </a:r>
            <a:r>
              <a:rPr dirty="0" sz="2000" spc="-22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term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55">
                <a:latin typeface="Microsoft Sans Serif"/>
                <a:cs typeface="Microsoft Sans Serif"/>
              </a:rPr>
              <a:t>razor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refers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to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the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90">
                <a:latin typeface="Microsoft Sans Serif"/>
                <a:cs typeface="Microsoft Sans Serif"/>
              </a:rPr>
              <a:t>act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 spc="-160" i="1">
                <a:latin typeface="Arial"/>
                <a:cs typeface="Arial"/>
              </a:rPr>
              <a:t>shaving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-150" i="1">
                <a:latin typeface="Arial"/>
                <a:cs typeface="Arial"/>
              </a:rPr>
              <a:t>away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170">
                <a:latin typeface="Microsoft Sans Serif"/>
                <a:cs typeface="Microsoft Sans Serif"/>
              </a:rPr>
              <a:t>unnecessary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85">
                <a:latin typeface="Microsoft Sans Serif"/>
                <a:cs typeface="Microsoft Sans Serif"/>
              </a:rPr>
              <a:t>assumptions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to </a:t>
            </a:r>
            <a:r>
              <a:rPr dirty="0" sz="2000" spc="-520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g</a:t>
            </a:r>
            <a:r>
              <a:rPr dirty="0" sz="2000" spc="-55">
                <a:latin typeface="Microsoft Sans Serif"/>
                <a:cs typeface="Microsoft Sans Serif"/>
              </a:rPr>
              <a:t>e</a:t>
            </a:r>
            <a:r>
              <a:rPr dirty="0" sz="2000" spc="-20">
                <a:latin typeface="Microsoft Sans Serif"/>
                <a:cs typeface="Microsoft Sans Serif"/>
              </a:rPr>
              <a:t>t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 spc="-120">
                <a:latin typeface="Microsoft Sans Serif"/>
                <a:cs typeface="Microsoft Sans Serif"/>
              </a:rPr>
              <a:t>o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 spc="-250">
                <a:latin typeface="Microsoft Sans Serif"/>
                <a:cs typeface="Microsoft Sans Serif"/>
              </a:rPr>
              <a:t>h</a:t>
            </a:r>
            <a:r>
              <a:rPr dirty="0" sz="2000" spc="-120">
                <a:latin typeface="Microsoft Sans Serif"/>
                <a:cs typeface="Microsoft Sans Serif"/>
              </a:rPr>
              <a:t>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335">
                <a:latin typeface="Microsoft Sans Serif"/>
                <a:cs typeface="Microsoft Sans Serif"/>
              </a:rPr>
              <a:t>s</a:t>
            </a:r>
            <a:r>
              <a:rPr dirty="0" sz="2000" spc="-85">
                <a:latin typeface="Microsoft Sans Serif"/>
                <a:cs typeface="Microsoft Sans Serif"/>
              </a:rPr>
              <a:t>i</a:t>
            </a:r>
            <a:r>
              <a:rPr dirty="0" sz="2000" spc="-295">
                <a:latin typeface="Microsoft Sans Serif"/>
                <a:cs typeface="Microsoft Sans Serif"/>
              </a:rPr>
              <a:t>m</a:t>
            </a:r>
            <a:r>
              <a:rPr dirty="0" sz="2000" spc="-45">
                <a:latin typeface="Microsoft Sans Serif"/>
                <a:cs typeface="Microsoft Sans Serif"/>
              </a:rPr>
              <a:t>pl</a:t>
            </a:r>
            <a:r>
              <a:rPr dirty="0" sz="2000" spc="-55">
                <a:latin typeface="Microsoft Sans Serif"/>
                <a:cs typeface="Microsoft Sans Serif"/>
              </a:rPr>
              <a:t>e</a:t>
            </a:r>
            <a:r>
              <a:rPr dirty="0" sz="2000" spc="-335">
                <a:latin typeface="Microsoft Sans Serif"/>
                <a:cs typeface="Microsoft Sans Serif"/>
              </a:rPr>
              <a:t>s</a:t>
            </a:r>
            <a:r>
              <a:rPr dirty="0" sz="2000" spc="-20">
                <a:latin typeface="Microsoft Sans Serif"/>
                <a:cs typeface="Microsoft Sans Serif"/>
              </a:rPr>
              <a:t>t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e</a:t>
            </a:r>
            <a:r>
              <a:rPr dirty="0" sz="2000" spc="5">
                <a:latin typeface="Microsoft Sans Serif"/>
                <a:cs typeface="Microsoft Sans Serif"/>
              </a:rPr>
              <a:t>x</a:t>
            </a:r>
            <a:r>
              <a:rPr dirty="0" sz="2000" spc="-60">
                <a:latin typeface="Microsoft Sans Serif"/>
                <a:cs typeface="Microsoft Sans Serif"/>
              </a:rPr>
              <a:t>plana</a:t>
            </a:r>
            <a:r>
              <a:rPr dirty="0" sz="2000" spc="-25">
                <a:latin typeface="Microsoft Sans Serif"/>
                <a:cs typeface="Microsoft Sans Serif"/>
              </a:rPr>
              <a:t>t</a:t>
            </a:r>
            <a:r>
              <a:rPr dirty="0" sz="2000" spc="-45">
                <a:latin typeface="Microsoft Sans Serif"/>
                <a:cs typeface="Microsoft Sans Serif"/>
              </a:rPr>
              <a:t>i</a:t>
            </a:r>
            <a:r>
              <a:rPr dirty="0" sz="2000" spc="-95">
                <a:latin typeface="Microsoft Sans Serif"/>
                <a:cs typeface="Microsoft Sans Serif"/>
              </a:rPr>
              <a:t>o</a:t>
            </a:r>
            <a:r>
              <a:rPr dirty="0" sz="2000" spc="-250">
                <a:latin typeface="Microsoft Sans Serif"/>
                <a:cs typeface="Microsoft Sans Serif"/>
              </a:rPr>
              <a:t>n</a:t>
            </a:r>
            <a:r>
              <a:rPr dirty="0" sz="2000" spc="-12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396494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Issues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DTs Learning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44" y="1558668"/>
            <a:ext cx="7067550" cy="436118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44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Overfitting</a:t>
            </a:r>
            <a:endParaRPr sz="24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62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Microsoft Sans Serif"/>
                <a:cs typeface="Microsoft Sans Serif"/>
              </a:rPr>
              <a:t>Reduced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error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pruning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60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5">
                <a:latin typeface="Microsoft Sans Serif"/>
                <a:cs typeface="Microsoft Sans Serif"/>
              </a:rPr>
              <a:t>Rule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post-pruning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CC00"/>
              </a:buClr>
              <a:buFont typeface="Wingdings"/>
              <a:buChar char=""/>
            </a:pPr>
            <a:endParaRPr sz="315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Extensions</a:t>
            </a:r>
            <a:endParaRPr sz="24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62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Continuous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valued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attributes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60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5">
                <a:latin typeface="Microsoft Sans Serif"/>
                <a:cs typeface="Microsoft Sans Serif"/>
              </a:rPr>
              <a:t>Alternative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measures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selecting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attributes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60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5">
                <a:latin typeface="Microsoft Sans Serif"/>
                <a:cs typeface="Microsoft Sans Serif"/>
              </a:rPr>
              <a:t>Handling</a:t>
            </a:r>
            <a:r>
              <a:rPr dirty="0" sz="2000" spc="114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training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examples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with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missing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attribute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values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60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5">
                <a:latin typeface="Microsoft Sans Serif"/>
                <a:cs typeface="Microsoft Sans Serif"/>
              </a:rPr>
              <a:t>Handling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attributes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with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different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costs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60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latin typeface="Microsoft Sans Serif"/>
                <a:cs typeface="Microsoft Sans Serif"/>
              </a:rPr>
              <a:t>Improving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computational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efficiency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60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Most</a:t>
            </a:r>
            <a:r>
              <a:rPr dirty="0" sz="2000" spc="1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these</a:t>
            </a:r>
            <a:r>
              <a:rPr dirty="0" sz="2000" spc="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improvements </a:t>
            </a:r>
            <a:r>
              <a:rPr dirty="0" sz="2000" spc="-15">
                <a:solidFill>
                  <a:srgbClr val="0000FF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C4.5</a:t>
            </a:r>
            <a:r>
              <a:rPr dirty="0" sz="20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Microsoft Sans Serif"/>
                <a:cs typeface="Microsoft Sans Serif"/>
              </a:rPr>
              <a:t>(Quinlan,</a:t>
            </a:r>
            <a:r>
              <a:rPr dirty="0" sz="2000" spc="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Microsoft Sans Serif"/>
                <a:cs typeface="Microsoft Sans Serif"/>
              </a:rPr>
              <a:t>1993)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309499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Overfitting in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DTs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19" y="1653666"/>
            <a:ext cx="700849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Building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DTs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that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“adapt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much”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training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examples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may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lead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“overfitting”.</a:t>
            </a:r>
            <a:endParaRPr sz="24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Microsoft Sans Serif"/>
                <a:cs typeface="Microsoft Sans Serif"/>
              </a:rPr>
              <a:t>Consider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error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hypothesis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 i="1">
                <a:latin typeface="Arial"/>
                <a:cs typeface="Arial"/>
              </a:rPr>
              <a:t>h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over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419" y="2826562"/>
            <a:ext cx="448119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58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324485" algn="l"/>
                <a:tab pos="32512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training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data: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Arial"/>
                <a:cs typeface="Arial"/>
              </a:rPr>
              <a:t>error</a:t>
            </a:r>
            <a:r>
              <a:rPr dirty="0" baseline="-20576" sz="2025" spc="-7" i="1">
                <a:latin typeface="Arial"/>
                <a:cs typeface="Arial"/>
              </a:rPr>
              <a:t>D</a:t>
            </a:r>
            <a:r>
              <a:rPr dirty="0" sz="2000" spc="-5">
                <a:latin typeface="Microsoft Sans Serif"/>
                <a:cs typeface="Microsoft Sans Serif"/>
              </a:rPr>
              <a:t>(</a:t>
            </a:r>
            <a:r>
              <a:rPr dirty="0" sz="2000" spc="-5" i="1">
                <a:latin typeface="Arial"/>
                <a:cs typeface="Arial"/>
              </a:rPr>
              <a:t>h</a:t>
            </a:r>
            <a:r>
              <a:rPr dirty="0" sz="2000" spc="-5">
                <a:latin typeface="Microsoft Sans Serif"/>
                <a:cs typeface="Microsoft Sans Serif"/>
              </a:rPr>
              <a:t>)</a:t>
            </a:r>
            <a:endParaRPr sz="2000">
              <a:latin typeface="Microsoft Sans Serif"/>
              <a:cs typeface="Microsoft Sans Serif"/>
            </a:endParaRPr>
          </a:p>
          <a:p>
            <a:pPr marL="324485" indent="-287020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324485" algn="l"/>
                <a:tab pos="32512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entire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distribution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latin typeface="Arial"/>
                <a:cs typeface="Arial"/>
              </a:rPr>
              <a:t>X</a:t>
            </a:r>
            <a:r>
              <a:rPr dirty="0" sz="2000" spc="15" i="1">
                <a:latin typeface="Arial"/>
                <a:cs typeface="Arial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of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data: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Arial"/>
                <a:cs typeface="Arial"/>
              </a:rPr>
              <a:t>error</a:t>
            </a:r>
            <a:r>
              <a:rPr dirty="0" baseline="-20576" sz="2025" spc="-7" i="1">
                <a:latin typeface="Arial"/>
                <a:cs typeface="Arial"/>
              </a:rPr>
              <a:t>X</a:t>
            </a:r>
            <a:r>
              <a:rPr dirty="0" sz="2000" spc="-5">
                <a:latin typeface="Microsoft Sans Serif"/>
                <a:cs typeface="Microsoft Sans Serif"/>
              </a:rPr>
              <a:t>(</a:t>
            </a:r>
            <a:r>
              <a:rPr dirty="0" sz="2000" spc="-5" i="1">
                <a:latin typeface="Arial"/>
                <a:cs typeface="Arial"/>
              </a:rPr>
              <a:t>h</a:t>
            </a:r>
            <a:r>
              <a:rPr dirty="0" sz="2000" spc="-5">
                <a:latin typeface="Microsoft Sans Serif"/>
                <a:cs typeface="Microsoft Sans Serif"/>
              </a:rPr>
              <a:t>)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5847" y="2826562"/>
            <a:ext cx="16605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spc="-5">
                <a:latin typeface="Microsoft Sans Serif"/>
                <a:cs typeface="Microsoft Sans Serif"/>
              </a:rPr>
              <a:t>empirical error </a:t>
            </a:r>
            <a:r>
              <a:rPr dirty="0" sz="2000" spc="-5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expected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error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219" y="3629659"/>
            <a:ext cx="7436484" cy="163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2270" marR="706120" indent="-344805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82270" algn="l"/>
                <a:tab pos="382905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Hypothesis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 i="1">
                <a:latin typeface="Arial"/>
                <a:cs typeface="Arial"/>
              </a:rPr>
              <a:t>h </a:t>
            </a:r>
            <a:r>
              <a:rPr dirty="0" sz="2400" spc="-5" i="1">
                <a:solidFill>
                  <a:srgbClr val="CC3300"/>
                </a:solidFill>
                <a:latin typeface="Arial"/>
                <a:cs typeface="Arial"/>
              </a:rPr>
              <a:t>overfits </a:t>
            </a:r>
            <a:r>
              <a:rPr dirty="0" sz="2400" spc="-5">
                <a:latin typeface="Microsoft Sans Serif"/>
                <a:cs typeface="Microsoft Sans Serif"/>
              </a:rPr>
              <a:t>training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data </a:t>
            </a:r>
            <a:r>
              <a:rPr dirty="0" sz="2400" spc="-10">
                <a:latin typeface="Microsoft Sans Serif"/>
                <a:cs typeface="Microsoft Sans Serif"/>
              </a:rPr>
              <a:t>if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there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an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alternative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hypothesis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5" i="1">
                <a:latin typeface="Arial"/>
                <a:cs typeface="Arial"/>
              </a:rPr>
              <a:t>h'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H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such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that</a:t>
            </a:r>
            <a:endParaRPr sz="2400">
              <a:latin typeface="Microsoft Sans Serif"/>
              <a:cs typeface="Microsoft Sans Serif"/>
            </a:endParaRPr>
          </a:p>
          <a:p>
            <a:pPr marL="952500">
              <a:lnSpc>
                <a:spcPct val="100000"/>
              </a:lnSpc>
              <a:spcBef>
                <a:spcPts val="575"/>
              </a:spcBef>
              <a:tabLst>
                <a:tab pos="3945890" algn="l"/>
                <a:tab pos="4626610" algn="l"/>
              </a:tabLst>
            </a:pPr>
            <a:r>
              <a:rPr dirty="0" sz="2400" spc="-5" i="1">
                <a:latin typeface="Arial"/>
                <a:cs typeface="Arial"/>
              </a:rPr>
              <a:t>error</a:t>
            </a:r>
            <a:r>
              <a:rPr dirty="0" baseline="-20833" sz="2400" spc="-7" i="1">
                <a:latin typeface="Arial"/>
                <a:cs typeface="Arial"/>
              </a:rPr>
              <a:t>D</a:t>
            </a:r>
            <a:r>
              <a:rPr dirty="0" sz="2400" spc="-5">
                <a:latin typeface="Microsoft Sans Serif"/>
                <a:cs typeface="Microsoft Sans Serif"/>
              </a:rPr>
              <a:t>(</a:t>
            </a:r>
            <a:r>
              <a:rPr dirty="0" sz="2400" spc="-5" i="1">
                <a:latin typeface="Arial"/>
                <a:cs typeface="Arial"/>
              </a:rPr>
              <a:t>h</a:t>
            </a:r>
            <a:r>
              <a:rPr dirty="0" sz="2400" spc="-5">
                <a:latin typeface="Microsoft Sans Serif"/>
                <a:cs typeface="Microsoft Sans Serif"/>
              </a:rPr>
              <a:t>)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&lt;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 i="1">
                <a:latin typeface="Arial"/>
                <a:cs typeface="Arial"/>
              </a:rPr>
              <a:t>error</a:t>
            </a:r>
            <a:r>
              <a:rPr dirty="0" baseline="-20833" sz="2400" spc="-15" i="1">
                <a:latin typeface="Arial"/>
                <a:cs typeface="Arial"/>
              </a:rPr>
              <a:t>D</a:t>
            </a:r>
            <a:r>
              <a:rPr dirty="0" sz="2400" spc="-10">
                <a:latin typeface="Microsoft Sans Serif"/>
                <a:cs typeface="Microsoft Sans Serif"/>
              </a:rPr>
              <a:t>(</a:t>
            </a:r>
            <a:r>
              <a:rPr dirty="0" sz="2400" spc="-10" i="1">
                <a:latin typeface="Arial"/>
                <a:cs typeface="Arial"/>
              </a:rPr>
              <a:t>h’</a:t>
            </a:r>
            <a:r>
              <a:rPr dirty="0" sz="2400" spc="-10">
                <a:latin typeface="Microsoft Sans Serif"/>
                <a:cs typeface="Microsoft Sans Serif"/>
              </a:rPr>
              <a:t>)	</a:t>
            </a:r>
            <a:r>
              <a:rPr dirty="0" sz="2400">
                <a:latin typeface="Microsoft Sans Serif"/>
                <a:cs typeface="Microsoft Sans Serif"/>
              </a:rPr>
              <a:t>and	</a:t>
            </a:r>
            <a:r>
              <a:rPr dirty="0" sz="2400" spc="-10" i="1">
                <a:latin typeface="Arial"/>
                <a:cs typeface="Arial"/>
              </a:rPr>
              <a:t>error</a:t>
            </a:r>
            <a:r>
              <a:rPr dirty="0" baseline="-20833" sz="2400" spc="-15" i="1">
                <a:latin typeface="Arial"/>
                <a:cs typeface="Arial"/>
              </a:rPr>
              <a:t>X</a:t>
            </a:r>
            <a:r>
              <a:rPr dirty="0" sz="2400" spc="-10">
                <a:latin typeface="Microsoft Sans Serif"/>
                <a:cs typeface="Microsoft Sans Serif"/>
              </a:rPr>
              <a:t>(</a:t>
            </a:r>
            <a:r>
              <a:rPr dirty="0" sz="2400" spc="-10" i="1">
                <a:latin typeface="Arial"/>
                <a:cs typeface="Arial"/>
              </a:rPr>
              <a:t>h’</a:t>
            </a:r>
            <a:r>
              <a:rPr dirty="0" sz="2400" spc="-10">
                <a:latin typeface="Microsoft Sans Serif"/>
                <a:cs typeface="Microsoft Sans Serif"/>
              </a:rPr>
              <a:t>)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&lt;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 i="1">
                <a:latin typeface="Arial"/>
                <a:cs typeface="Arial"/>
              </a:rPr>
              <a:t>error</a:t>
            </a:r>
            <a:r>
              <a:rPr dirty="0" baseline="-20833" sz="2400" spc="-7" i="1">
                <a:latin typeface="Arial"/>
                <a:cs typeface="Arial"/>
              </a:rPr>
              <a:t>X</a:t>
            </a:r>
            <a:r>
              <a:rPr dirty="0" sz="2400" spc="-5">
                <a:latin typeface="Microsoft Sans Serif"/>
                <a:cs typeface="Microsoft Sans Serif"/>
              </a:rPr>
              <a:t>(</a:t>
            </a:r>
            <a:r>
              <a:rPr dirty="0" sz="2400" spc="-5" i="1">
                <a:latin typeface="Arial"/>
                <a:cs typeface="Arial"/>
              </a:rPr>
              <a:t>h</a:t>
            </a:r>
            <a:r>
              <a:rPr dirty="0" sz="2400" spc="-5"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marL="38227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i.e.</a:t>
            </a:r>
            <a:r>
              <a:rPr dirty="0" sz="24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i="1">
                <a:solidFill>
                  <a:srgbClr val="0000FF"/>
                </a:solidFill>
                <a:latin typeface="Arial"/>
                <a:cs typeface="Arial"/>
              </a:rPr>
              <a:t>h’ </a:t>
            </a: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behaves</a:t>
            </a:r>
            <a:r>
              <a:rPr dirty="0" sz="2400" spc="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better</a:t>
            </a:r>
            <a:r>
              <a:rPr dirty="0" sz="2400" spc="-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over</a:t>
            </a:r>
            <a:r>
              <a:rPr dirty="0" sz="2400" spc="4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unseen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data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27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959" y="490727"/>
          <a:ext cx="8227059" cy="625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/>
                <a:gridCol w="540384"/>
                <a:gridCol w="832485"/>
                <a:gridCol w="1263014"/>
                <a:gridCol w="1100455"/>
                <a:gridCol w="1344295"/>
                <a:gridCol w="1008379"/>
                <a:gridCol w="1162684"/>
                <a:gridCol w="215900"/>
                <a:gridCol w="423545"/>
              </a:tblGrid>
              <a:tr h="775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1C1C1C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9"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3200" spc="-5" b="1" i="1">
                          <a:solidFill>
                            <a:srgbClr val="333399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8905">
                    <a:lnL w="38100">
                      <a:solidFill>
                        <a:srgbClr val="1C1C1C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5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1C1C1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1C1C1C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900" spc="-5" b="1">
                          <a:latin typeface="Arial"/>
                          <a:cs typeface="Arial"/>
                        </a:rPr>
                        <a:t>Day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900" spc="-10" b="1">
                          <a:latin typeface="Arial"/>
                          <a:cs typeface="Arial"/>
                        </a:rPr>
                        <a:t>Outlook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900" spc="-40" b="1">
                          <a:latin typeface="Arial"/>
                          <a:cs typeface="Arial"/>
                        </a:rPr>
                        <a:t>Temp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900" spc="-10" b="1">
                          <a:latin typeface="Arial"/>
                          <a:cs typeface="Arial"/>
                        </a:rPr>
                        <a:t>Humidity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900" spc="-10" b="1">
                          <a:latin typeface="Arial"/>
                          <a:cs typeface="Arial"/>
                        </a:rPr>
                        <a:t>Wind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900" spc="-25" b="1">
                          <a:latin typeface="Arial"/>
                          <a:cs typeface="Arial"/>
                        </a:rPr>
                        <a:t>Tennis?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1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rowSpan="1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139064">
                <a:tc gridSpan="2" rowSpan="1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rowSpan="1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09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09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581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15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Sunny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2115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Hot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dirty="0" sz="1900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15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58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Sunny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Hot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581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Overcast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Hot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0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58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Rain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1310">
                        <a:lnSpc>
                          <a:spcPts val="2120"/>
                        </a:lnSpc>
                      </a:pPr>
                      <a:r>
                        <a:rPr dirty="0" sz="1900" spc="-1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Mild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0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581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Rain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5275">
                        <a:lnSpc>
                          <a:spcPts val="2120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Cool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20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0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58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Rain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5275">
                        <a:lnSpc>
                          <a:spcPts val="2120"/>
                        </a:lnSpc>
                      </a:pPr>
                      <a:r>
                        <a:rPr dirty="0" sz="1900" spc="-10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Cool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20"/>
                        </a:lnSpc>
                      </a:pPr>
                      <a:r>
                        <a:rPr dirty="0" sz="1900" spc="-10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581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25"/>
                        </a:lnSpc>
                      </a:pPr>
                      <a:r>
                        <a:rPr dirty="0" sz="1900" spc="-10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Overcast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5275">
                        <a:lnSpc>
                          <a:spcPts val="2125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Cool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25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454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25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Sunny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1310">
                        <a:lnSpc>
                          <a:spcPts val="2125"/>
                        </a:lnSpc>
                      </a:pPr>
                      <a:r>
                        <a:rPr dirty="0" sz="1900" spc="-1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Mild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25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581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25"/>
                        </a:lnSpc>
                      </a:pPr>
                      <a:r>
                        <a:rPr dirty="0" sz="1900" spc="-10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D9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Sunny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4640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Cool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25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581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25"/>
                        </a:lnSpc>
                      </a:pPr>
                      <a:r>
                        <a:rPr dirty="0" sz="1900" spc="-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D10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Rain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1310">
                        <a:lnSpc>
                          <a:spcPts val="2125"/>
                        </a:lnSpc>
                      </a:pPr>
                      <a:r>
                        <a:rPr dirty="0" sz="1900" spc="-1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Mild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25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58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30"/>
                        </a:lnSpc>
                      </a:pPr>
                      <a:r>
                        <a:rPr dirty="0" sz="1900" spc="-5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D11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Sunny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1310">
                        <a:lnSpc>
                          <a:spcPts val="2130"/>
                        </a:lnSpc>
                      </a:pPr>
                      <a:r>
                        <a:rPr dirty="0" sz="1900" spc="-1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Mild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30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30"/>
                        </a:lnSpc>
                      </a:pPr>
                      <a:r>
                        <a:rPr dirty="0" sz="190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568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30"/>
                        </a:lnSpc>
                      </a:pPr>
                      <a:r>
                        <a:rPr dirty="0" sz="1900" spc="-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D12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Overcast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1310">
                        <a:lnSpc>
                          <a:spcPts val="2130"/>
                        </a:lnSpc>
                      </a:pPr>
                      <a:r>
                        <a:rPr dirty="0" sz="1900" spc="-1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Mild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30"/>
                        </a:lnSpc>
                      </a:pPr>
                      <a:r>
                        <a:rPr dirty="0" sz="190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568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30"/>
                        </a:lnSpc>
                      </a:pPr>
                      <a:r>
                        <a:rPr dirty="0" sz="1900" spc="-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D13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Overcast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54330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Hot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30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330568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30"/>
                        </a:lnSpc>
                      </a:pPr>
                      <a:r>
                        <a:rPr dirty="0" sz="1900" spc="-5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D14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Rain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1310">
                        <a:lnSpc>
                          <a:spcPts val="2130"/>
                        </a:lnSpc>
                      </a:pPr>
                      <a:r>
                        <a:rPr dirty="0" sz="1900" spc="-1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Mild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30"/>
                        </a:lnSpc>
                      </a:pPr>
                      <a:r>
                        <a:rPr dirty="0" sz="1900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30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432854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705"/>
                        </a:spcBef>
                        <a:tabLst>
                          <a:tab pos="1070610" algn="l"/>
                          <a:tab pos="2487930" algn="l"/>
                          <a:tab pos="3467100" algn="l"/>
                          <a:tab pos="4714240" algn="l"/>
                          <a:tab pos="5960745" algn="l"/>
                        </a:tabLst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D15	Sunny	Hot	</a:t>
                      </a:r>
                      <a:r>
                        <a:rPr dirty="0" sz="1900" spc="-10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Normal	</a:t>
                      </a: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Strong	</a:t>
                      </a:r>
                      <a:r>
                        <a:rPr dirty="0" sz="1900" spc="-10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No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9535"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309562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Overfitting in</a:t>
            </a:r>
            <a:r>
              <a:rPr dirty="0" sz="3200" spc="-10">
                <a:latin typeface="Times New Roman"/>
                <a:cs typeface="Times New Roman"/>
              </a:rPr>
              <a:t> DTs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28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371600"/>
            <a:ext cx="6705600" cy="39837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0044" y="5439867"/>
            <a:ext cx="8295640" cy="939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Symbol"/>
                <a:cs typeface="Symbol"/>
              </a:rPr>
              <a:t></a:t>
            </a:r>
            <a:r>
              <a:rPr dirty="0" sz="2000" spc="-5" i="1">
                <a:latin typeface="Times New Roman"/>
                <a:cs typeface="Times New Roman"/>
              </a:rPr>
              <a:t>Outlook=Sunny,</a:t>
            </a:r>
            <a:r>
              <a:rPr dirty="0" sz="2000" spc="-70" i="1">
                <a:latin typeface="Times New Roman"/>
                <a:cs typeface="Times New Roman"/>
              </a:rPr>
              <a:t> </a:t>
            </a:r>
            <a:r>
              <a:rPr dirty="0" sz="2000" spc="-25" i="1">
                <a:latin typeface="Times New Roman"/>
                <a:cs typeface="Times New Roman"/>
              </a:rPr>
              <a:t>Temp=Hot,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Humidity=Normal,</a:t>
            </a:r>
            <a:r>
              <a:rPr dirty="0" sz="2000" spc="30" i="1">
                <a:latin typeface="Times New Roman"/>
                <a:cs typeface="Times New Roman"/>
              </a:rPr>
              <a:t> </a:t>
            </a:r>
            <a:r>
              <a:rPr dirty="0" sz="2000" spc="-20" i="1">
                <a:latin typeface="Times New Roman"/>
                <a:cs typeface="Times New Roman"/>
              </a:rPr>
              <a:t>Wind=Strong,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 spc="-20" i="1">
                <a:latin typeface="Times New Roman"/>
                <a:cs typeface="Times New Roman"/>
              </a:rPr>
              <a:t>PlayTennis=No</a:t>
            </a:r>
            <a:r>
              <a:rPr dirty="0" sz="2000" spc="80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</a:t>
            </a:r>
            <a:endParaRPr sz="20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Microsoft Sans Serif"/>
                <a:cs typeface="Microsoft Sans Serif"/>
              </a:rPr>
              <a:t>New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noisy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example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causes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splitting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of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second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leaf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node.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309562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Overfitting in</a:t>
            </a:r>
            <a:r>
              <a:rPr dirty="0" sz="3200" spc="-10">
                <a:latin typeface="Times New Roman"/>
                <a:cs typeface="Times New Roman"/>
              </a:rPr>
              <a:t> DTs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29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7696200" cy="4828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691070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Play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Tennis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based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on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Weather</a:t>
            </a:r>
            <a:r>
              <a:rPr dirty="0" sz="3200" spc="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Condition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484" y="605993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b="1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8887" y="1492313"/>
          <a:ext cx="6726555" cy="5047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880"/>
                <a:gridCol w="1263015"/>
                <a:gridCol w="1100455"/>
                <a:gridCol w="1344295"/>
                <a:gridCol w="1008379"/>
                <a:gridCol w="1148715"/>
              </a:tblGrid>
              <a:tr h="390778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900" spc="-5" b="1">
                          <a:latin typeface="Arial"/>
                          <a:cs typeface="Arial"/>
                        </a:rPr>
                        <a:t>Day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900" spc="-10" b="1">
                          <a:latin typeface="Arial"/>
                          <a:cs typeface="Arial"/>
                        </a:rPr>
                        <a:t>Outlook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900" spc="-40" b="1">
                          <a:latin typeface="Arial"/>
                          <a:cs typeface="Arial"/>
                        </a:rPr>
                        <a:t>Temp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900" spc="-10" b="1">
                          <a:latin typeface="Arial"/>
                          <a:cs typeface="Arial"/>
                        </a:rPr>
                        <a:t>Humidity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900" spc="-10" b="1">
                          <a:latin typeface="Arial"/>
                          <a:cs typeface="Arial"/>
                        </a:rPr>
                        <a:t>Wind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900" spc="-25" b="1">
                          <a:latin typeface="Arial"/>
                          <a:cs typeface="Arial"/>
                        </a:rPr>
                        <a:t>Tennis?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581">
                <a:tc>
                  <a:txBody>
                    <a:bodyPr/>
                    <a:lstStyle/>
                    <a:p>
                      <a:pPr algn="ctr" marL="63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Sunny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Hot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580">
                <a:tc>
                  <a:txBody>
                    <a:bodyPr/>
                    <a:lstStyle/>
                    <a:p>
                      <a:pPr algn="ctr" marL="63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Sunny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Hot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581">
                <a:tc>
                  <a:txBody>
                    <a:bodyPr/>
                    <a:lstStyle/>
                    <a:p>
                      <a:pPr algn="ctr" marL="63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Overcast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Hot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0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580">
                <a:tc>
                  <a:txBody>
                    <a:bodyPr/>
                    <a:lstStyle/>
                    <a:p>
                      <a:pPr algn="ctr" marL="63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Rain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1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Mild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0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581">
                <a:tc>
                  <a:txBody>
                    <a:bodyPr/>
                    <a:lstStyle/>
                    <a:p>
                      <a:pPr algn="ctr" marL="635">
                        <a:lnSpc>
                          <a:spcPts val="2120"/>
                        </a:lnSpc>
                      </a:pPr>
                      <a:r>
                        <a:rPr dirty="0" sz="1900" spc="-10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2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Rain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Cool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0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dirty="0" sz="190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0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581">
                <a:tc>
                  <a:txBody>
                    <a:bodyPr/>
                    <a:lstStyle/>
                    <a:p>
                      <a:pPr algn="ctr" marL="635">
                        <a:lnSpc>
                          <a:spcPts val="2125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D6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Rain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10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Cool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1900" spc="-10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25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453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10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Overcast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Cool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25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581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D8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Sunny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1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Mild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25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581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10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D9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Sunny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Cool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25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1900" spc="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581">
                <a:tc>
                  <a:txBody>
                    <a:bodyPr/>
                    <a:lstStyle/>
                    <a:p>
                      <a:pPr algn="ctr" marL="635">
                        <a:lnSpc>
                          <a:spcPts val="2130"/>
                        </a:lnSpc>
                      </a:pPr>
                      <a:r>
                        <a:rPr dirty="0" sz="1900" spc="-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D10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Rain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-1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Mild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30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581">
                <a:tc>
                  <a:txBody>
                    <a:bodyPr/>
                    <a:lstStyle/>
                    <a:p>
                      <a:pPr algn="ctr" marL="635">
                        <a:lnSpc>
                          <a:spcPts val="2130"/>
                        </a:lnSpc>
                      </a:pPr>
                      <a:r>
                        <a:rPr dirty="0" sz="1900" spc="-5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D11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Sunny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-1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Mild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30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568">
                <a:tc>
                  <a:txBody>
                    <a:bodyPr/>
                    <a:lstStyle/>
                    <a:p>
                      <a:pPr algn="ctr" marL="635">
                        <a:lnSpc>
                          <a:spcPts val="2130"/>
                        </a:lnSpc>
                      </a:pPr>
                      <a:r>
                        <a:rPr dirty="0" sz="1900" spc="-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D12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Overcast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-1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Mild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555">
                <a:tc>
                  <a:txBody>
                    <a:bodyPr/>
                    <a:lstStyle/>
                    <a:p>
                      <a:pPr algn="ctr" marL="635">
                        <a:lnSpc>
                          <a:spcPts val="2130"/>
                        </a:lnSpc>
                      </a:pPr>
                      <a:r>
                        <a:rPr dirty="0" sz="1900" spc="-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D13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Overcast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Hot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130"/>
                        </a:lnSpc>
                      </a:pPr>
                      <a:r>
                        <a:rPr dirty="0" sz="19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900" spc="-3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30568">
                <a:tc>
                  <a:txBody>
                    <a:bodyPr/>
                    <a:lstStyle/>
                    <a:p>
                      <a:pPr algn="ctr" marL="635">
                        <a:lnSpc>
                          <a:spcPts val="2130"/>
                        </a:lnSpc>
                      </a:pPr>
                      <a:r>
                        <a:rPr dirty="0" sz="1900" spc="-5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D14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Rain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-1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Mild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30"/>
                        </a:lnSpc>
                      </a:pPr>
                      <a:r>
                        <a:rPr dirty="0" sz="1900" spc="-5">
                          <a:solidFill>
                            <a:srgbClr val="333399"/>
                          </a:solidFill>
                          <a:latin typeface="Microsoft Sans Serif"/>
                          <a:cs typeface="Microsoft Sans Serif"/>
                        </a:rPr>
                        <a:t>Strong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130"/>
                        </a:lnSpc>
                      </a:pPr>
                      <a:r>
                        <a:rPr dirty="0" sz="1900" spc="-10" i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416941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>
                <a:latin typeface="Times New Roman"/>
                <a:cs typeface="Times New Roman"/>
              </a:rPr>
              <a:t>Avoid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Overfitting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 DTs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1503855"/>
            <a:ext cx="8054975" cy="428244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2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Two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strategies:</a:t>
            </a:r>
            <a:endParaRPr sz="2400">
              <a:latin typeface="Microsoft Sans Serif"/>
              <a:cs typeface="Microsoft Sans Serif"/>
            </a:endParaRPr>
          </a:p>
          <a:p>
            <a:pPr lvl="1" marL="927100" indent="-457834">
              <a:lnSpc>
                <a:spcPct val="100000"/>
              </a:lnSpc>
              <a:spcBef>
                <a:spcPts val="260"/>
              </a:spcBef>
              <a:buClr>
                <a:srgbClr val="FFCC00"/>
              </a:buClr>
              <a:buSzPct val="75000"/>
              <a:buAutoNum type="arabicPeriod"/>
              <a:tabLst>
                <a:tab pos="927100" algn="l"/>
                <a:tab pos="92773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Stop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growing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the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tree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earlier,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before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perfect </a:t>
            </a:r>
            <a:r>
              <a:rPr dirty="0" sz="2000" spc="-10">
                <a:latin typeface="Microsoft Sans Serif"/>
                <a:cs typeface="Microsoft Sans Serif"/>
              </a:rPr>
              <a:t>classification</a:t>
            </a:r>
            <a:endParaRPr sz="2000">
              <a:latin typeface="Microsoft Sans Serif"/>
              <a:cs typeface="Microsoft Sans Serif"/>
            </a:endParaRPr>
          </a:p>
          <a:p>
            <a:pPr lvl="1" marL="927100" indent="-457834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AutoNum type="arabicPeriod"/>
              <a:tabLst>
                <a:tab pos="927100" algn="l"/>
                <a:tab pos="927735" algn="l"/>
              </a:tabLst>
            </a:pPr>
            <a:r>
              <a:rPr dirty="0" sz="2000" spc="-15">
                <a:latin typeface="Microsoft Sans Serif"/>
                <a:cs typeface="Microsoft Sans Serif"/>
              </a:rPr>
              <a:t>Allow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the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tree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to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Arial"/>
                <a:cs typeface="Arial"/>
              </a:rPr>
              <a:t>overfit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the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data,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and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then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Arial"/>
                <a:cs typeface="Arial"/>
              </a:rPr>
              <a:t>post-prune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the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tree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27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Training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and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validation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set</a:t>
            </a:r>
            <a:endParaRPr sz="2400">
              <a:latin typeface="Microsoft Sans Serif"/>
              <a:cs typeface="Microsoft Sans Serif"/>
            </a:endParaRPr>
          </a:p>
          <a:p>
            <a:pPr marL="756285" marR="467995" indent="-287020">
              <a:lnSpc>
                <a:spcPts val="2160"/>
              </a:lnSpc>
              <a:spcBef>
                <a:spcPts val="53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 spc="-15">
                <a:latin typeface="Microsoft Sans Serif"/>
                <a:cs typeface="Microsoft Sans Serif"/>
              </a:rPr>
              <a:t>split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the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training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in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two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parts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(training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and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validation)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and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use </a:t>
            </a:r>
            <a:r>
              <a:rPr dirty="0" sz="2000" spc="-51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validation</a:t>
            </a:r>
            <a:r>
              <a:rPr dirty="0" sz="2000" spc="12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to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assess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the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utility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of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Arial"/>
                <a:cs typeface="Arial"/>
              </a:rPr>
              <a:t>post-pruning</a:t>
            </a:r>
            <a:endParaRPr sz="2000">
              <a:latin typeface="Arial"/>
              <a:cs typeface="Arial"/>
            </a:endParaRPr>
          </a:p>
          <a:p>
            <a:pPr lvl="1" marL="1155700" indent="-229235">
              <a:lnSpc>
                <a:spcPct val="100000"/>
              </a:lnSpc>
              <a:spcBef>
                <a:spcPts val="190"/>
              </a:spcBef>
              <a:buClr>
                <a:srgbClr val="5F5F5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dirty="0" sz="1800" i="1">
                <a:latin typeface="Arial"/>
                <a:cs typeface="Arial"/>
              </a:rPr>
              <a:t>Reduced</a:t>
            </a:r>
            <a:r>
              <a:rPr dirty="0" sz="1800" spc="-6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error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pruning</a:t>
            </a:r>
            <a:endParaRPr sz="1800">
              <a:latin typeface="Arial"/>
              <a:cs typeface="Arial"/>
            </a:endParaRPr>
          </a:p>
          <a:p>
            <a:pPr lvl="1" marL="1155700" indent="-229235">
              <a:lnSpc>
                <a:spcPct val="100000"/>
              </a:lnSpc>
              <a:spcBef>
                <a:spcPts val="220"/>
              </a:spcBef>
              <a:buClr>
                <a:srgbClr val="5F5F5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dirty="0" sz="1800" i="1">
                <a:latin typeface="Arial"/>
                <a:cs typeface="Arial"/>
              </a:rPr>
              <a:t>Rule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pruning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26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Microsoft Sans Serif"/>
                <a:cs typeface="Microsoft Sans Serif"/>
              </a:rPr>
              <a:t>Other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approaches</a:t>
            </a:r>
            <a:endParaRPr sz="2400">
              <a:latin typeface="Microsoft Sans Serif"/>
              <a:cs typeface="Microsoft Sans Serif"/>
            </a:endParaRPr>
          </a:p>
          <a:p>
            <a:pPr algn="just" lvl="1" marL="756285" marR="5080" indent="-287020">
              <a:lnSpc>
                <a:spcPct val="90000"/>
              </a:lnSpc>
              <a:spcBef>
                <a:spcPts val="495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56920" algn="l"/>
              </a:tabLst>
            </a:pPr>
            <a:r>
              <a:rPr dirty="0" sz="2000" spc="-5">
                <a:latin typeface="Microsoft Sans Serif"/>
                <a:cs typeface="Microsoft Sans Serif"/>
              </a:rPr>
              <a:t>Use a </a:t>
            </a:r>
            <a:r>
              <a:rPr dirty="0" sz="2000" spc="-10">
                <a:latin typeface="Microsoft Sans Serif"/>
                <a:cs typeface="Microsoft Sans Serif"/>
              </a:rPr>
              <a:t>statistical </a:t>
            </a:r>
            <a:r>
              <a:rPr dirty="0" sz="2000" spc="-5">
                <a:latin typeface="Microsoft Sans Serif"/>
                <a:cs typeface="Microsoft Sans Serif"/>
              </a:rPr>
              <a:t>test </a:t>
            </a:r>
            <a:r>
              <a:rPr dirty="0" sz="2000" spc="-10">
                <a:latin typeface="Microsoft Sans Serif"/>
                <a:cs typeface="Microsoft Sans Serif"/>
              </a:rPr>
              <a:t>to </a:t>
            </a:r>
            <a:r>
              <a:rPr dirty="0" sz="2000" spc="-5">
                <a:latin typeface="Microsoft Sans Serif"/>
                <a:cs typeface="Microsoft Sans Serif"/>
              </a:rPr>
              <a:t>estimate effect </a:t>
            </a:r>
            <a:r>
              <a:rPr dirty="0" sz="2000" spc="-20">
                <a:latin typeface="Microsoft Sans Serif"/>
                <a:cs typeface="Microsoft Sans Serif"/>
              </a:rPr>
              <a:t>of </a:t>
            </a:r>
            <a:r>
              <a:rPr dirty="0" sz="2000" spc="-10">
                <a:latin typeface="Microsoft Sans Serif"/>
                <a:cs typeface="Microsoft Sans Serif"/>
              </a:rPr>
              <a:t>expanding or </a:t>
            </a:r>
            <a:r>
              <a:rPr dirty="0" sz="2000" spc="-5">
                <a:latin typeface="Microsoft Sans Serif"/>
                <a:cs typeface="Microsoft Sans Serif"/>
              </a:rPr>
              <a:t>pruning 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Arial"/>
                <a:cs typeface="Arial"/>
              </a:rPr>
              <a:t>Minimum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description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length</a:t>
            </a:r>
            <a:r>
              <a:rPr dirty="0" sz="2000" i="1">
                <a:latin typeface="Arial"/>
                <a:cs typeface="Arial"/>
              </a:rPr>
              <a:t> principle</a:t>
            </a:r>
            <a:r>
              <a:rPr dirty="0" sz="2000">
                <a:latin typeface="Microsoft Sans Serif"/>
                <a:cs typeface="Microsoft Sans Serif"/>
              </a:rPr>
              <a:t>: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uses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measure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of </a:t>
            </a:r>
            <a:r>
              <a:rPr dirty="0" sz="2000" spc="-5">
                <a:latin typeface="Microsoft Sans Serif"/>
                <a:cs typeface="Microsoft Sans Serif"/>
              </a:rPr>
              <a:t> complexity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of</a:t>
            </a:r>
            <a:r>
              <a:rPr dirty="0" sz="2000" spc="-5">
                <a:latin typeface="Microsoft Sans Serif"/>
                <a:cs typeface="Microsoft Sans Serif"/>
              </a:rPr>
              <a:t> encoding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the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DT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and</a:t>
            </a:r>
            <a:r>
              <a:rPr dirty="0" sz="2000" spc="-5">
                <a:latin typeface="Microsoft Sans Serif"/>
                <a:cs typeface="Microsoft Sans Serif"/>
              </a:rPr>
              <a:t> the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examples,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and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halt 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growing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the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tree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when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this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encoding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size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is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minimal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6655434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Reduced-error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Pruning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(Quinlan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1987)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1500061"/>
            <a:ext cx="8653145" cy="405130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8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Microsoft Sans Serif"/>
                <a:cs typeface="Microsoft Sans Serif"/>
              </a:rPr>
              <a:t>Each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node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candidate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5">
                <a:latin typeface="Microsoft Sans Serif"/>
                <a:cs typeface="Microsoft Sans Serif"/>
              </a:rPr>
              <a:t>for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pruning</a:t>
            </a:r>
            <a:endParaRPr sz="2400">
              <a:latin typeface="Microsoft Sans Serif"/>
              <a:cs typeface="Microsoft Sans Serif"/>
            </a:endParaRPr>
          </a:p>
          <a:p>
            <a:pPr marL="356870" marR="148590" indent="-34480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i="1">
                <a:latin typeface="Arial"/>
                <a:cs typeface="Arial"/>
              </a:rPr>
              <a:t>Pruning </a:t>
            </a:r>
            <a:r>
              <a:rPr dirty="0" sz="2400" spc="-5">
                <a:latin typeface="Microsoft Sans Serif"/>
                <a:cs typeface="Microsoft Sans Serif"/>
              </a:rPr>
              <a:t>consists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removing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a</a:t>
            </a:r>
            <a:r>
              <a:rPr dirty="0" sz="2400" spc="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subtree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rooted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a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node: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node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becomes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a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leaf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and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assigned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most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common 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classification</a:t>
            </a:r>
            <a:endParaRPr sz="2400">
              <a:latin typeface="Microsoft Sans Serif"/>
              <a:cs typeface="Microsoft Sans Serif"/>
            </a:endParaRPr>
          </a:p>
          <a:p>
            <a:pPr marL="356870" marR="666115" indent="-344805">
              <a:lnSpc>
                <a:spcPct val="100000"/>
              </a:lnSpc>
              <a:spcBef>
                <a:spcPts val="58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Microsoft Sans Serif"/>
                <a:cs typeface="Microsoft Sans Serif"/>
              </a:rPr>
              <a:t>Nodes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are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removed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only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if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resulting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tree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performs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worse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7373"/>
                </a:solidFill>
                <a:latin typeface="Microsoft Sans Serif"/>
                <a:cs typeface="Microsoft Sans Serif"/>
              </a:rPr>
              <a:t>on</a:t>
            </a:r>
            <a:r>
              <a:rPr dirty="0" sz="2400" spc="15">
                <a:solidFill>
                  <a:srgbClr val="007373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7373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15">
                <a:solidFill>
                  <a:srgbClr val="00737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7373"/>
                </a:solidFill>
                <a:latin typeface="Microsoft Sans Serif"/>
                <a:cs typeface="Microsoft Sans Serif"/>
              </a:rPr>
              <a:t>validation</a:t>
            </a:r>
            <a:r>
              <a:rPr dirty="0" sz="2400" spc="40">
                <a:solidFill>
                  <a:srgbClr val="007373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0">
                <a:solidFill>
                  <a:srgbClr val="007373"/>
                </a:solidFill>
                <a:latin typeface="Microsoft Sans Serif"/>
                <a:cs typeface="Microsoft Sans Serif"/>
              </a:rPr>
              <a:t>set</a:t>
            </a:r>
            <a:r>
              <a:rPr dirty="0" sz="2400" spc="1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>
                <a:latin typeface="Microsoft Sans Serif"/>
                <a:cs typeface="Microsoft Sans Serif"/>
              </a:rPr>
              <a:t>Nodes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are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pruned </a:t>
            </a:r>
            <a:r>
              <a:rPr dirty="0" sz="2400" spc="-10">
                <a:latin typeface="Microsoft Sans Serif"/>
                <a:cs typeface="Microsoft Sans Serif"/>
              </a:rPr>
              <a:t>iteratively:</a:t>
            </a:r>
            <a:r>
              <a:rPr dirty="0" sz="2400" spc="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each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iteration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node 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whose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removal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most </a:t>
            </a:r>
            <a:r>
              <a:rPr dirty="0" sz="2400" spc="-5">
                <a:latin typeface="Microsoft Sans Serif"/>
                <a:cs typeface="Microsoft Sans Serif"/>
              </a:rPr>
              <a:t>increases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accuracy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validation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set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pruned.</a:t>
            </a:r>
            <a:endParaRPr sz="24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Pruning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stops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when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pruning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increases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accuracy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558038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Effect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Reduced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Error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Pruning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9" y="1557527"/>
            <a:ext cx="8305800" cy="486460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9935"/>
            <a:ext cx="317500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Rule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Post-Pruning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619" y="1651100"/>
            <a:ext cx="8376920" cy="397256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90"/>
              </a:spcBef>
              <a:buClr>
                <a:srgbClr val="009999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Create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decision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tree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5">
                <a:latin typeface="Microsoft Sans Serif"/>
                <a:cs typeface="Microsoft Sans Serif"/>
              </a:rPr>
              <a:t>from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training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set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95"/>
              </a:spcBef>
              <a:buClr>
                <a:srgbClr val="009999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Convert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tree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into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equivalent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rules</a:t>
            </a:r>
            <a:endParaRPr sz="2400">
              <a:latin typeface="Microsoft Sans Serif"/>
              <a:cs typeface="Microsoft Sans Serif"/>
            </a:endParaRPr>
          </a:p>
          <a:p>
            <a:pPr lvl="1" marL="850900" indent="-381635">
              <a:lnSpc>
                <a:spcPct val="100000"/>
              </a:lnSpc>
              <a:spcBef>
                <a:spcPts val="254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850900" algn="l"/>
                <a:tab pos="85153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Each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path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corresponds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to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rule</a:t>
            </a:r>
            <a:endParaRPr sz="2000">
              <a:latin typeface="Microsoft Sans Serif"/>
              <a:cs typeface="Microsoft Sans Serif"/>
            </a:endParaRPr>
          </a:p>
          <a:p>
            <a:pPr lvl="1" marL="850900" indent="-381635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850900" algn="l"/>
                <a:tab pos="85153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Each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node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along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path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corresponds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to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pre-condition</a:t>
            </a:r>
            <a:endParaRPr sz="2000">
              <a:latin typeface="Microsoft Sans Serif"/>
              <a:cs typeface="Microsoft Sans Serif"/>
            </a:endParaRPr>
          </a:p>
          <a:p>
            <a:pPr lvl="1" marL="850900" indent="-381635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850900" algn="l"/>
                <a:tab pos="85153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Each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leaf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classification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to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the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post-condition</a:t>
            </a:r>
            <a:endParaRPr sz="2000">
              <a:latin typeface="Microsoft Sans Serif"/>
              <a:cs typeface="Microsoft Sans Serif"/>
            </a:endParaRPr>
          </a:p>
          <a:p>
            <a:pPr marL="469900" marR="937260" indent="-457200">
              <a:lnSpc>
                <a:spcPts val="2590"/>
              </a:lnSpc>
              <a:spcBef>
                <a:spcPts val="605"/>
              </a:spcBef>
              <a:buClr>
                <a:srgbClr val="009999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Microsoft Sans Serif"/>
                <a:cs typeface="Microsoft Sans Serif"/>
              </a:rPr>
              <a:t>Prune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(generalize)</a:t>
            </a:r>
            <a:r>
              <a:rPr dirty="0" sz="2400" spc="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each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rule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by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removing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those 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preconditions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whose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removal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improves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accuracy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1045">
                <a:latin typeface="Microsoft Sans Serif"/>
                <a:cs typeface="Microsoft Sans Serif"/>
              </a:rPr>
              <a:t>…</a:t>
            </a:r>
            <a:endParaRPr sz="2400">
              <a:latin typeface="Microsoft Sans Serif"/>
              <a:cs typeface="Microsoft Sans Serif"/>
            </a:endParaRPr>
          </a:p>
          <a:p>
            <a:pPr lvl="1" marL="850900" indent="-381635">
              <a:lnSpc>
                <a:spcPct val="100000"/>
              </a:lnSpc>
              <a:spcBef>
                <a:spcPts val="22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850900" algn="l"/>
                <a:tab pos="851535" algn="l"/>
              </a:tabLst>
            </a:pPr>
            <a:r>
              <a:rPr dirty="0" sz="2000" spc="860">
                <a:latin typeface="Microsoft Sans Serif"/>
                <a:cs typeface="Microsoft Sans Serif"/>
              </a:rPr>
              <a:t>…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over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validation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set</a:t>
            </a:r>
            <a:endParaRPr sz="2000">
              <a:latin typeface="Microsoft Sans Serif"/>
              <a:cs typeface="Microsoft Sans Serif"/>
            </a:endParaRPr>
          </a:p>
          <a:p>
            <a:pPr lvl="1" marL="850900" indent="-381635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850900" algn="l"/>
                <a:tab pos="851535" algn="l"/>
              </a:tabLst>
            </a:pPr>
            <a:r>
              <a:rPr dirty="0" sz="2000" spc="860">
                <a:latin typeface="Microsoft Sans Serif"/>
                <a:cs typeface="Microsoft Sans Serif"/>
              </a:rPr>
              <a:t>…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over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training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with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pessimistic,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statistically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inspired,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measure</a:t>
            </a:r>
            <a:endParaRPr sz="2000">
              <a:latin typeface="Microsoft Sans Serif"/>
              <a:cs typeface="Microsoft Sans Serif"/>
            </a:endParaRPr>
          </a:p>
          <a:p>
            <a:pPr marL="469900" marR="5080" indent="-457200">
              <a:lnSpc>
                <a:spcPts val="2590"/>
              </a:lnSpc>
              <a:spcBef>
                <a:spcPts val="605"/>
              </a:spcBef>
              <a:buClr>
                <a:srgbClr val="009999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Microsoft Sans Serif"/>
                <a:cs typeface="Microsoft Sans Serif"/>
              </a:rPr>
              <a:t>Sort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rules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estimated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order of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accuracy,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and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consider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them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sequence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when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classifying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new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instances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9935"/>
            <a:ext cx="336613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Converting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Rules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1612391"/>
            <a:ext cx="7162800" cy="3544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711" y="5355742"/>
            <a:ext cx="6987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Outlook=Sunny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Symbol"/>
                <a:cs typeface="Symbol"/>
              </a:rPr>
              <a:t>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Humidity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High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Cambria Math"/>
                <a:cs typeface="Cambria Math"/>
              </a:rPr>
              <a:t>⇒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(</a:t>
            </a:r>
            <a:r>
              <a:rPr dirty="0" sz="2400" spc="-20" i="1">
                <a:latin typeface="Times New Roman"/>
                <a:cs typeface="Times New Roman"/>
              </a:rPr>
              <a:t>PlayTennis=No</a:t>
            </a:r>
            <a:r>
              <a:rPr dirty="0" sz="2400" spc="-2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9935"/>
            <a:ext cx="444246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Why Converting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 Rules?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1725244"/>
            <a:ext cx="7847330" cy="2526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63500" indent="-344805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dirty="0" sz="2400">
                <a:latin typeface="Microsoft Sans Serif"/>
                <a:cs typeface="Microsoft Sans Serif"/>
              </a:rPr>
              <a:t>Each </a:t>
            </a:r>
            <a:r>
              <a:rPr dirty="0" sz="2400" spc="-5">
                <a:latin typeface="Microsoft Sans Serif"/>
                <a:cs typeface="Microsoft Sans Serif"/>
              </a:rPr>
              <a:t>distinct </a:t>
            </a:r>
            <a:r>
              <a:rPr dirty="0" sz="2400">
                <a:latin typeface="Microsoft Sans Serif"/>
                <a:cs typeface="Microsoft Sans Serif"/>
              </a:rPr>
              <a:t>path </a:t>
            </a:r>
            <a:r>
              <a:rPr dirty="0" sz="2400" spc="-5">
                <a:latin typeface="Microsoft Sans Serif"/>
                <a:cs typeface="Microsoft Sans Serif"/>
              </a:rPr>
              <a:t>produces </a:t>
            </a:r>
            <a:r>
              <a:rPr dirty="0" sz="2400">
                <a:latin typeface="Microsoft Sans Serif"/>
                <a:cs typeface="Microsoft Sans Serif"/>
              </a:rPr>
              <a:t>a different </a:t>
            </a:r>
            <a:r>
              <a:rPr dirty="0" sz="2400" spc="-5">
                <a:latin typeface="Microsoft Sans Serif"/>
                <a:cs typeface="Microsoft Sans Serif"/>
              </a:rPr>
              <a:t>rule: </a:t>
            </a:r>
            <a:r>
              <a:rPr dirty="0" sz="2400">
                <a:latin typeface="Microsoft Sans Serif"/>
                <a:cs typeface="Microsoft Sans Serif"/>
              </a:rPr>
              <a:t>a </a:t>
            </a:r>
            <a:r>
              <a:rPr dirty="0" sz="2400" spc="-5">
                <a:latin typeface="Microsoft Sans Serif"/>
                <a:cs typeface="Microsoft Sans Serif"/>
              </a:rPr>
              <a:t>condition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removal </a:t>
            </a:r>
            <a:r>
              <a:rPr dirty="0" sz="2400">
                <a:latin typeface="Microsoft Sans Serif"/>
                <a:cs typeface="Microsoft Sans Serif"/>
              </a:rPr>
              <a:t>may be based on </a:t>
            </a:r>
            <a:r>
              <a:rPr dirty="0" sz="2400" spc="-5">
                <a:latin typeface="Microsoft Sans Serif"/>
                <a:cs typeface="Microsoft Sans Serif"/>
              </a:rPr>
              <a:t>a local (contextual) criterion.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Node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pruning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global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and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5">
                <a:latin typeface="Microsoft Sans Serif"/>
                <a:cs typeface="Microsoft Sans Serif"/>
              </a:rPr>
              <a:t>affects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all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rules</a:t>
            </a:r>
            <a:endParaRPr sz="2400">
              <a:latin typeface="Microsoft Sans Serif"/>
              <a:cs typeface="Microsoft Sans Serif"/>
            </a:endParaRPr>
          </a:p>
          <a:p>
            <a:pPr algn="just" marL="356870" indent="-344805">
              <a:lnSpc>
                <a:spcPct val="100000"/>
              </a:lnSpc>
              <a:spcBef>
                <a:spcPts val="1205"/>
              </a:spcBef>
              <a:buClr>
                <a:srgbClr val="009999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dirty="0" sz="2400">
                <a:latin typeface="Microsoft Sans Serif"/>
                <a:cs typeface="Microsoft Sans Serif"/>
              </a:rPr>
              <a:t>In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rule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5">
                <a:latin typeface="Microsoft Sans Serif"/>
                <a:cs typeface="Microsoft Sans Serif"/>
              </a:rPr>
              <a:t>form,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tests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are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not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ordered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and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there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15">
                <a:latin typeface="Microsoft Sans Serif"/>
                <a:cs typeface="Microsoft Sans Serif"/>
              </a:rPr>
              <a:t>book-</a:t>
            </a:r>
            <a:endParaRPr sz="2400">
              <a:latin typeface="Microsoft Sans Serif"/>
              <a:cs typeface="Microsoft Sans Serif"/>
            </a:endParaRPr>
          </a:p>
          <a:p>
            <a:pPr algn="just" marL="35687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Microsoft Sans Serif"/>
                <a:cs typeface="Microsoft Sans Serif"/>
              </a:rPr>
              <a:t>keeping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involved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when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conditions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(nodes)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are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removed</a:t>
            </a:r>
            <a:endParaRPr sz="2400">
              <a:latin typeface="Microsoft Sans Serif"/>
              <a:cs typeface="Microsoft Sans Serif"/>
            </a:endParaRPr>
          </a:p>
          <a:p>
            <a:pPr algn="just" marL="356870" indent="-344805">
              <a:lnSpc>
                <a:spcPct val="100000"/>
              </a:lnSpc>
              <a:spcBef>
                <a:spcPts val="1200"/>
              </a:spcBef>
              <a:buClr>
                <a:srgbClr val="009999"/>
              </a:buClr>
              <a:buSzPct val="75000"/>
              <a:buFont typeface="Wingdings"/>
              <a:buChar char=""/>
              <a:tabLst>
                <a:tab pos="357505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Converting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rules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improves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readability </a:t>
            </a:r>
            <a:r>
              <a:rPr dirty="0" sz="2400" spc="5">
                <a:latin typeface="Microsoft Sans Serif"/>
                <a:cs typeface="Microsoft Sans Serif"/>
              </a:rPr>
              <a:t>for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humans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9935"/>
            <a:ext cx="724344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Dealing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with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Continuous-valued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Attributes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518" y="1352512"/>
            <a:ext cx="7730490" cy="271018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409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82270" algn="l"/>
                <a:tab pos="382905" algn="l"/>
              </a:tabLst>
            </a:pPr>
            <a:r>
              <a:rPr dirty="0" sz="2400" spc="-270">
                <a:latin typeface="Microsoft Sans Serif"/>
                <a:cs typeface="Microsoft Sans Serif"/>
              </a:rPr>
              <a:t>So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35">
                <a:latin typeface="Microsoft Sans Serif"/>
                <a:cs typeface="Microsoft Sans Serif"/>
              </a:rPr>
              <a:t>far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discrete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values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for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95">
                <a:latin typeface="Microsoft Sans Serif"/>
                <a:cs typeface="Microsoft Sans Serif"/>
              </a:rPr>
              <a:t>attributes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and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for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outcome.</a:t>
            </a:r>
            <a:endParaRPr sz="2400">
              <a:latin typeface="Microsoft Sans Serif"/>
              <a:cs typeface="Microsoft Sans Serif"/>
            </a:endParaRPr>
          </a:p>
          <a:p>
            <a:pPr marL="382270" indent="-344805">
              <a:lnSpc>
                <a:spcPts val="2735"/>
              </a:lnSpc>
              <a:spcBef>
                <a:spcPts val="31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82270" algn="l"/>
                <a:tab pos="382905" algn="l"/>
              </a:tabLst>
            </a:pPr>
            <a:r>
              <a:rPr dirty="0" sz="2400" spc="-120">
                <a:latin typeface="Microsoft Sans Serif"/>
                <a:cs typeface="Microsoft Sans Serif"/>
              </a:rPr>
              <a:t>Given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65">
                <a:latin typeface="Microsoft Sans Serif"/>
                <a:cs typeface="Microsoft Sans Serif"/>
              </a:rPr>
              <a:t>continuous-valued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attribute</a:t>
            </a:r>
            <a:r>
              <a:rPr dirty="0" sz="2400" spc="70">
                <a:latin typeface="Microsoft Sans Serif"/>
                <a:cs typeface="Microsoft Sans Serif"/>
              </a:rPr>
              <a:t> </a:t>
            </a:r>
            <a:r>
              <a:rPr dirty="0" sz="2400" spc="-75" i="1">
                <a:latin typeface="Times New Roman"/>
                <a:cs typeface="Times New Roman"/>
              </a:rPr>
              <a:t>A</a:t>
            </a:r>
            <a:r>
              <a:rPr dirty="0" sz="2400" spc="-75">
                <a:latin typeface="Microsoft Sans Serif"/>
                <a:cs typeface="Microsoft Sans Serif"/>
              </a:rPr>
              <a:t>,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dynamically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create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</a:t>
            </a:r>
            <a:endParaRPr sz="2400">
              <a:latin typeface="Microsoft Sans Serif"/>
              <a:cs typeface="Microsoft Sans Serif"/>
            </a:endParaRPr>
          </a:p>
          <a:p>
            <a:pPr marL="382270">
              <a:lnSpc>
                <a:spcPts val="2735"/>
              </a:lnSpc>
            </a:pPr>
            <a:r>
              <a:rPr dirty="0" sz="2400" spc="-185">
                <a:latin typeface="Microsoft Sans Serif"/>
                <a:cs typeface="Microsoft Sans Serif"/>
              </a:rPr>
              <a:t>new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at</a:t>
            </a:r>
            <a:r>
              <a:rPr dirty="0" sz="2400" spc="-25">
                <a:latin typeface="Microsoft Sans Serif"/>
                <a:cs typeface="Microsoft Sans Serif"/>
              </a:rPr>
              <a:t>t</a:t>
            </a:r>
            <a:r>
              <a:rPr dirty="0" sz="2400" spc="-10">
                <a:latin typeface="Microsoft Sans Serif"/>
                <a:cs typeface="Microsoft Sans Serif"/>
              </a:rPr>
              <a:t>ri</a:t>
            </a:r>
            <a:r>
              <a:rPr dirty="0" sz="2400" spc="-30">
                <a:latin typeface="Microsoft Sans Serif"/>
                <a:cs typeface="Microsoft Sans Serif"/>
              </a:rPr>
              <a:t>b</a:t>
            </a:r>
            <a:r>
              <a:rPr dirty="0" sz="2400" spc="-145">
                <a:latin typeface="Microsoft Sans Serif"/>
                <a:cs typeface="Microsoft Sans Serif"/>
              </a:rPr>
              <a:t>ute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baseline="-20833" sz="2400" i="1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335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-20833" sz="2400" i="1">
                <a:latin typeface="Times New Roman"/>
                <a:cs typeface="Times New Roman"/>
              </a:rPr>
              <a:t>c</a:t>
            </a:r>
            <a:r>
              <a:rPr dirty="0" baseline="-20833" sz="2400" spc="-22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= </a:t>
            </a:r>
            <a:r>
              <a:rPr dirty="0" sz="2400" spc="-5">
                <a:latin typeface="Times New Roman"/>
                <a:cs typeface="Times New Roman"/>
              </a:rPr>
              <a:t>True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if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&lt;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c,</a:t>
            </a:r>
            <a:r>
              <a:rPr dirty="0" sz="2400" spc="10" i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False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  <a:p>
            <a:pPr marL="382270" indent="-344805">
              <a:lnSpc>
                <a:spcPct val="100000"/>
              </a:lnSpc>
              <a:spcBef>
                <a:spcPts val="22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82270" algn="l"/>
                <a:tab pos="382905" algn="l"/>
              </a:tabLst>
            </a:pPr>
            <a:r>
              <a:rPr dirty="0" sz="2400" spc="-295">
                <a:latin typeface="Microsoft Sans Serif"/>
                <a:cs typeface="Microsoft Sans Serif"/>
              </a:rPr>
              <a:t>H</a:t>
            </a:r>
            <a:r>
              <a:rPr dirty="0" sz="2400" spc="-135">
                <a:latin typeface="Microsoft Sans Serif"/>
                <a:cs typeface="Microsoft Sans Serif"/>
              </a:rPr>
              <a:t>ow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to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de</a:t>
            </a:r>
            <a:r>
              <a:rPr dirty="0" sz="2400" spc="-45">
                <a:latin typeface="Microsoft Sans Serif"/>
                <a:cs typeface="Microsoft Sans Serif"/>
              </a:rPr>
              <a:t>t</a:t>
            </a:r>
            <a:r>
              <a:rPr dirty="0" sz="2400" spc="-170">
                <a:latin typeface="Microsoft Sans Serif"/>
                <a:cs typeface="Microsoft Sans Serif"/>
              </a:rPr>
              <a:t>ermin</a:t>
            </a:r>
            <a:r>
              <a:rPr dirty="0" sz="2400" spc="-135">
                <a:latin typeface="Microsoft Sans Serif"/>
                <a:cs typeface="Microsoft Sans Serif"/>
              </a:rPr>
              <a:t>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65">
                <a:latin typeface="Microsoft Sans Serif"/>
                <a:cs typeface="Microsoft Sans Serif"/>
              </a:rPr>
              <a:t>thre</a:t>
            </a:r>
            <a:r>
              <a:rPr dirty="0" sz="2400" spc="-204">
                <a:latin typeface="Microsoft Sans Serif"/>
                <a:cs typeface="Microsoft Sans Serif"/>
              </a:rPr>
              <a:t>s</a:t>
            </a:r>
            <a:r>
              <a:rPr dirty="0" sz="2400" spc="-150">
                <a:latin typeface="Microsoft Sans Serif"/>
                <a:cs typeface="Microsoft Sans Serif"/>
              </a:rPr>
              <a:t>hol</a:t>
            </a:r>
            <a:r>
              <a:rPr dirty="0" sz="2400" spc="-15">
                <a:latin typeface="Microsoft Sans Serif"/>
                <a:cs typeface="Microsoft Sans Serif"/>
              </a:rPr>
              <a:t>d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v</a:t>
            </a:r>
            <a:r>
              <a:rPr dirty="0" sz="2400" spc="-114">
                <a:latin typeface="Microsoft Sans Serif"/>
                <a:cs typeface="Microsoft Sans Serif"/>
              </a:rPr>
              <a:t>alue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280" i="1">
                <a:latin typeface="Arial"/>
                <a:cs typeface="Arial"/>
              </a:rPr>
              <a:t>c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415">
                <a:latin typeface="Microsoft Sans Serif"/>
                <a:cs typeface="Microsoft Sans Serif"/>
              </a:rPr>
              <a:t>?</a:t>
            </a:r>
            <a:endParaRPr sz="2400">
              <a:latin typeface="Microsoft Sans Serif"/>
              <a:cs typeface="Microsoft Sans Serif"/>
            </a:endParaRPr>
          </a:p>
          <a:p>
            <a:pPr marL="382270" indent="-344805">
              <a:lnSpc>
                <a:spcPct val="100000"/>
              </a:lnSpc>
              <a:spcBef>
                <a:spcPts val="31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82270" algn="l"/>
                <a:tab pos="382905" algn="l"/>
              </a:tabLst>
            </a:pPr>
            <a:r>
              <a:rPr dirty="0" sz="2400" spc="-160">
                <a:latin typeface="Microsoft Sans Serif"/>
                <a:cs typeface="Microsoft Sans Serif"/>
              </a:rPr>
              <a:t>Example.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Temperature</a:t>
            </a:r>
            <a:r>
              <a:rPr dirty="0" sz="2400" spc="25" i="1">
                <a:latin typeface="Times New Roman"/>
                <a:cs typeface="Times New Roman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in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PlayTennis</a:t>
            </a:r>
            <a:r>
              <a:rPr dirty="0" sz="2400" spc="65" i="1">
                <a:latin typeface="Times New Roman"/>
                <a:cs typeface="Times New Roman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example</a:t>
            </a:r>
            <a:endParaRPr sz="2400">
              <a:latin typeface="Microsoft Sans Serif"/>
              <a:cs typeface="Microsoft Sans Serif"/>
            </a:endParaRPr>
          </a:p>
          <a:p>
            <a:pPr lvl="1" marL="781685" indent="-287020">
              <a:lnSpc>
                <a:spcPct val="100000"/>
              </a:lnSpc>
              <a:spcBef>
                <a:spcPts val="254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781685" algn="l"/>
                <a:tab pos="782320" algn="l"/>
              </a:tabLst>
            </a:pPr>
            <a:r>
              <a:rPr dirty="0" sz="2000" spc="-335">
                <a:latin typeface="Microsoft Sans Serif"/>
                <a:cs typeface="Microsoft Sans Serif"/>
              </a:rPr>
              <a:t>S</a:t>
            </a:r>
            <a:r>
              <a:rPr dirty="0" sz="2000" spc="-114">
                <a:latin typeface="Microsoft Sans Serif"/>
                <a:cs typeface="Microsoft Sans Serif"/>
              </a:rPr>
              <a:t>o</a:t>
            </a:r>
            <a:r>
              <a:rPr dirty="0" sz="2000">
                <a:latin typeface="Microsoft Sans Serif"/>
                <a:cs typeface="Microsoft Sans Serif"/>
              </a:rPr>
              <a:t>r</a:t>
            </a:r>
            <a:r>
              <a:rPr dirty="0" sz="2000" spc="-20">
                <a:latin typeface="Microsoft Sans Serif"/>
                <a:cs typeface="Microsoft Sans Serif"/>
              </a:rPr>
              <a:t>t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 spc="-250">
                <a:latin typeface="Microsoft Sans Serif"/>
                <a:cs typeface="Microsoft Sans Serif"/>
              </a:rPr>
              <a:t>h</a:t>
            </a:r>
            <a:r>
              <a:rPr dirty="0" sz="2000" spc="-120">
                <a:latin typeface="Microsoft Sans Serif"/>
                <a:cs typeface="Microsoft Sans Serif"/>
              </a:rPr>
              <a:t>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e</a:t>
            </a:r>
            <a:r>
              <a:rPr dirty="0" sz="2000">
                <a:latin typeface="Microsoft Sans Serif"/>
                <a:cs typeface="Microsoft Sans Serif"/>
              </a:rPr>
              <a:t>x</a:t>
            </a:r>
            <a:r>
              <a:rPr dirty="0" sz="2000" spc="-100">
                <a:latin typeface="Microsoft Sans Serif"/>
                <a:cs typeface="Microsoft Sans Serif"/>
              </a:rPr>
              <a:t>ampl</a:t>
            </a:r>
            <a:r>
              <a:rPr dirty="0" sz="2000" spc="-100">
                <a:latin typeface="Microsoft Sans Serif"/>
                <a:cs typeface="Microsoft Sans Serif"/>
              </a:rPr>
              <a:t>e</a:t>
            </a:r>
            <a:r>
              <a:rPr dirty="0" sz="2000" spc="-340">
                <a:latin typeface="Microsoft Sans Serif"/>
                <a:cs typeface="Microsoft Sans Serif"/>
              </a:rPr>
              <a:t>s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50">
                <a:latin typeface="Microsoft Sans Serif"/>
                <a:cs typeface="Microsoft Sans Serif"/>
              </a:rPr>
              <a:t>acc</a:t>
            </a:r>
            <a:r>
              <a:rPr dirty="0" sz="2000" spc="-150">
                <a:latin typeface="Microsoft Sans Serif"/>
                <a:cs typeface="Microsoft Sans Serif"/>
              </a:rPr>
              <a:t>o</a:t>
            </a:r>
            <a:r>
              <a:rPr dirty="0" sz="2000">
                <a:latin typeface="Microsoft Sans Serif"/>
                <a:cs typeface="Microsoft Sans Serif"/>
              </a:rPr>
              <a:t>r</a:t>
            </a:r>
            <a:r>
              <a:rPr dirty="0" sz="2000" spc="-80">
                <a:latin typeface="Microsoft Sans Serif"/>
                <a:cs typeface="Microsoft Sans Serif"/>
              </a:rPr>
              <a:t>di</a:t>
            </a:r>
            <a:r>
              <a:rPr dirty="0" sz="2000" spc="-125">
                <a:latin typeface="Microsoft Sans Serif"/>
                <a:cs typeface="Microsoft Sans Serif"/>
              </a:rPr>
              <a:t>n</a:t>
            </a:r>
            <a:r>
              <a:rPr dirty="0" sz="2000" spc="-15">
                <a:latin typeface="Microsoft Sans Serif"/>
                <a:cs typeface="Microsoft Sans Serif"/>
              </a:rPr>
              <a:t>g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 spc="-120">
                <a:latin typeface="Microsoft Sans Serif"/>
                <a:cs typeface="Microsoft Sans Serif"/>
              </a:rPr>
              <a:t>o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360" i="1">
                <a:latin typeface="Arial"/>
                <a:cs typeface="Arial"/>
              </a:rPr>
              <a:t>T</a:t>
            </a:r>
            <a:r>
              <a:rPr dirty="0" sz="2000" spc="-250" i="1">
                <a:latin typeface="Arial"/>
                <a:cs typeface="Arial"/>
              </a:rPr>
              <a:t>e</a:t>
            </a:r>
            <a:r>
              <a:rPr dirty="0" sz="2000" spc="-350" i="1">
                <a:latin typeface="Arial"/>
                <a:cs typeface="Arial"/>
              </a:rPr>
              <a:t>m</a:t>
            </a:r>
            <a:r>
              <a:rPr dirty="0" sz="2000" spc="-114" i="1">
                <a:latin typeface="Arial"/>
                <a:cs typeface="Arial"/>
              </a:rPr>
              <a:t>p</a:t>
            </a:r>
            <a:r>
              <a:rPr dirty="0" sz="2000" spc="-250" i="1">
                <a:latin typeface="Arial"/>
                <a:cs typeface="Arial"/>
              </a:rPr>
              <a:t>e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-114" i="1">
                <a:latin typeface="Arial"/>
                <a:cs typeface="Arial"/>
              </a:rPr>
              <a:t>a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spc="-250" i="1">
                <a:latin typeface="Arial"/>
                <a:cs typeface="Arial"/>
              </a:rPr>
              <a:t>u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-240" i="1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92936" y="4127287"/>
          <a:ext cx="6947534" cy="674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560"/>
                <a:gridCol w="956944"/>
                <a:gridCol w="708024"/>
                <a:gridCol w="429895"/>
                <a:gridCol w="731520"/>
                <a:gridCol w="913764"/>
                <a:gridCol w="716914"/>
                <a:gridCol w="797559"/>
              </a:tblGrid>
              <a:tr h="36545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Temperature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48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ts val="2620"/>
                        </a:lnSpc>
                      </a:pPr>
                      <a:r>
                        <a:rPr dirty="0" sz="2400" b="1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72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0805">
                        <a:lnSpc>
                          <a:spcPts val="2620"/>
                        </a:lnSpc>
                        <a:tabLst>
                          <a:tab pos="371475" algn="l"/>
                        </a:tabLst>
                      </a:pPr>
                      <a:r>
                        <a:rPr dirty="0" sz="2400" spc="-5" b="1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|	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90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</a:tr>
              <a:tr h="308413">
                <a:tc>
                  <a:txBody>
                    <a:bodyPr/>
                    <a:lstStyle/>
                    <a:p>
                      <a:pPr marL="31750">
                        <a:lnSpc>
                          <a:spcPts val="2330"/>
                        </a:lnSpc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PlayTennis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233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ts val="233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2330"/>
                        </a:lnSpc>
                      </a:pPr>
                      <a:r>
                        <a:rPr dirty="0" sz="2000" spc="5" i="1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54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33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233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233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Yes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330"/>
                        </a:lnSpc>
                        <a:tabLst>
                          <a:tab pos="457200" algn="l"/>
                        </a:tabLst>
                      </a:pPr>
                      <a:r>
                        <a:rPr dirty="0" sz="2000" i="1">
                          <a:solidFill>
                            <a:srgbClr val="CC3300"/>
                          </a:solidFill>
                          <a:latin typeface="Times New Roman"/>
                          <a:cs typeface="Times New Roman"/>
                        </a:rPr>
                        <a:t>85	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00023" y="4810125"/>
            <a:ext cx="762635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4485" indent="-287020">
              <a:lnSpc>
                <a:spcPts val="2280"/>
              </a:lnSpc>
              <a:spcBef>
                <a:spcPts val="9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324485" algn="l"/>
                <a:tab pos="325120" algn="l"/>
              </a:tabLst>
            </a:pPr>
            <a:r>
              <a:rPr dirty="0" sz="2000" spc="-135">
                <a:latin typeface="Microsoft Sans Serif"/>
                <a:cs typeface="Microsoft Sans Serif"/>
              </a:rPr>
              <a:t>Determine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80">
                <a:latin typeface="Microsoft Sans Serif"/>
                <a:cs typeface="Microsoft Sans Serif"/>
              </a:rPr>
              <a:t>candidate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45">
                <a:latin typeface="Microsoft Sans Serif"/>
                <a:cs typeface="Microsoft Sans Serif"/>
              </a:rPr>
              <a:t>thresholds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by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averaging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65">
                <a:latin typeface="Microsoft Sans Serif"/>
                <a:cs typeface="Microsoft Sans Serif"/>
              </a:rPr>
              <a:t>consecutive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50">
                <a:latin typeface="Microsoft Sans Serif"/>
                <a:cs typeface="Microsoft Sans Serif"/>
              </a:rPr>
              <a:t>values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where</a:t>
            </a:r>
            <a:endParaRPr sz="2000">
              <a:latin typeface="Microsoft Sans Serif"/>
              <a:cs typeface="Microsoft Sans Serif"/>
            </a:endParaRPr>
          </a:p>
          <a:p>
            <a:pPr marL="324485">
              <a:lnSpc>
                <a:spcPts val="2280"/>
              </a:lnSpc>
            </a:pPr>
            <a:r>
              <a:rPr dirty="0" sz="2000" spc="-100">
                <a:latin typeface="Microsoft Sans Serif"/>
                <a:cs typeface="Microsoft Sans Serif"/>
              </a:rPr>
              <a:t>there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80">
                <a:latin typeface="Microsoft Sans Serif"/>
                <a:cs typeface="Microsoft Sans Serif"/>
              </a:rPr>
              <a:t>is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a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45">
                <a:latin typeface="Microsoft Sans Serif"/>
                <a:cs typeface="Microsoft Sans Serif"/>
              </a:rPr>
              <a:t>change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in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classification: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35">
                <a:latin typeface="Microsoft Sans Serif"/>
                <a:cs typeface="Microsoft Sans Serif"/>
              </a:rPr>
              <a:t>(48+60)/2=54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90">
                <a:latin typeface="Microsoft Sans Serif"/>
                <a:cs typeface="Microsoft Sans Serif"/>
              </a:rPr>
              <a:t>and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35">
                <a:latin typeface="Microsoft Sans Serif"/>
                <a:cs typeface="Microsoft Sans Serif"/>
              </a:rPr>
              <a:t>(80+90)/2=85</a:t>
            </a:r>
            <a:endParaRPr sz="2000">
              <a:latin typeface="Microsoft Sans Serif"/>
              <a:cs typeface="Microsoft Sans Serif"/>
            </a:endParaRPr>
          </a:p>
          <a:p>
            <a:pPr marL="324485" marR="30480" indent="-287020">
              <a:lnSpc>
                <a:spcPct val="90000"/>
              </a:lnSpc>
              <a:spcBef>
                <a:spcPts val="484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324485" algn="l"/>
                <a:tab pos="325120" algn="l"/>
              </a:tabLst>
            </a:pPr>
            <a:r>
              <a:rPr dirty="0" sz="2000" spc="-130">
                <a:latin typeface="Microsoft Sans Serif"/>
                <a:cs typeface="Microsoft Sans Serif"/>
              </a:rPr>
              <a:t>Evaluate</a:t>
            </a:r>
            <a:r>
              <a:rPr dirty="0" sz="2000" spc="-125">
                <a:latin typeface="Microsoft Sans Serif"/>
                <a:cs typeface="Microsoft Sans Serif"/>
              </a:rPr>
              <a:t> </a:t>
            </a:r>
            <a:r>
              <a:rPr dirty="0" sz="2000" spc="-80">
                <a:latin typeface="Microsoft Sans Serif"/>
                <a:cs typeface="Microsoft Sans Serif"/>
              </a:rPr>
              <a:t>candidate </a:t>
            </a:r>
            <a:r>
              <a:rPr dirty="0" sz="2000" spc="-145">
                <a:latin typeface="Microsoft Sans Serif"/>
                <a:cs typeface="Microsoft Sans Serif"/>
              </a:rPr>
              <a:t>thresholds</a:t>
            </a:r>
            <a:r>
              <a:rPr dirty="0" sz="2000" spc="-140">
                <a:latin typeface="Microsoft Sans Serif"/>
                <a:cs typeface="Microsoft Sans Serif"/>
              </a:rPr>
              <a:t> </a:t>
            </a:r>
            <a:r>
              <a:rPr dirty="0" sz="2000" spc="-85">
                <a:latin typeface="Microsoft Sans Serif"/>
                <a:cs typeface="Microsoft Sans Serif"/>
              </a:rPr>
              <a:t>(attributes) </a:t>
            </a:r>
            <a:r>
              <a:rPr dirty="0" sz="2000" spc="-100">
                <a:latin typeface="Microsoft Sans Serif"/>
                <a:cs typeface="Microsoft Sans Serif"/>
              </a:rPr>
              <a:t>according </a:t>
            </a:r>
            <a:r>
              <a:rPr dirty="0" sz="2000" spc="-65">
                <a:latin typeface="Microsoft Sans Serif"/>
                <a:cs typeface="Microsoft Sans Serif"/>
              </a:rPr>
              <a:t>to </a:t>
            </a:r>
            <a:r>
              <a:rPr dirty="0" sz="2000" spc="-95">
                <a:latin typeface="Microsoft Sans Serif"/>
                <a:cs typeface="Microsoft Sans Serif"/>
              </a:rPr>
              <a:t>information </a:t>
            </a:r>
            <a:r>
              <a:rPr dirty="0" sz="2000" spc="-85">
                <a:latin typeface="Microsoft Sans Serif"/>
                <a:cs typeface="Microsoft Sans Serif"/>
              </a:rPr>
              <a:t>gain. </a:t>
            </a:r>
            <a:r>
              <a:rPr dirty="0" sz="2000" spc="-520">
                <a:latin typeface="Microsoft Sans Serif"/>
                <a:cs typeface="Microsoft Sans Serif"/>
              </a:rPr>
              <a:t> </a:t>
            </a:r>
            <a:r>
              <a:rPr dirty="0" sz="2000" spc="-245">
                <a:latin typeface="Microsoft Sans Serif"/>
                <a:cs typeface="Microsoft Sans Serif"/>
              </a:rPr>
              <a:t>The</a:t>
            </a:r>
            <a:r>
              <a:rPr dirty="0" sz="2000" spc="-240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best </a:t>
            </a:r>
            <a:r>
              <a:rPr dirty="0" sz="2000" spc="-185">
                <a:latin typeface="Microsoft Sans Serif"/>
                <a:cs typeface="Microsoft Sans Serif"/>
              </a:rPr>
              <a:t>is</a:t>
            </a:r>
            <a:r>
              <a:rPr dirty="0" sz="2000" spc="-180">
                <a:latin typeface="Microsoft Sans Serif"/>
                <a:cs typeface="Microsoft Sans Serif"/>
              </a:rPr>
              <a:t> </a:t>
            </a:r>
            <a:r>
              <a:rPr dirty="0" sz="2000" spc="-45" i="1">
                <a:latin typeface="Times New Roman"/>
                <a:cs typeface="Times New Roman"/>
              </a:rPr>
              <a:t>Temperature</a:t>
            </a:r>
            <a:r>
              <a:rPr dirty="0" baseline="-20576" sz="2025" spc="-67" i="1">
                <a:latin typeface="Times New Roman"/>
                <a:cs typeface="Times New Roman"/>
              </a:rPr>
              <a:t>&gt;54</a:t>
            </a:r>
            <a:r>
              <a:rPr dirty="0" sz="2000" spc="-45" i="1">
                <a:latin typeface="Times New Roman"/>
                <a:cs typeface="Times New Roman"/>
              </a:rPr>
              <a:t>.</a:t>
            </a:r>
            <a:r>
              <a:rPr dirty="0" sz="2000" spc="-45">
                <a:latin typeface="Microsoft Sans Serif"/>
                <a:cs typeface="Microsoft Sans Serif"/>
              </a:rPr>
              <a:t>The </a:t>
            </a:r>
            <a:r>
              <a:rPr dirty="0" sz="2000" spc="-160">
                <a:latin typeface="Microsoft Sans Serif"/>
                <a:cs typeface="Microsoft Sans Serif"/>
              </a:rPr>
              <a:t>new</a:t>
            </a:r>
            <a:r>
              <a:rPr dirty="0" sz="2000" spc="-155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attribute </a:t>
            </a:r>
            <a:r>
              <a:rPr dirty="0" sz="2000" spc="-160">
                <a:latin typeface="Microsoft Sans Serif"/>
                <a:cs typeface="Microsoft Sans Serif"/>
              </a:rPr>
              <a:t>competes</a:t>
            </a:r>
            <a:r>
              <a:rPr dirty="0" sz="2000" spc="210">
                <a:latin typeface="Microsoft Sans Serif"/>
                <a:cs typeface="Microsoft Sans Serif"/>
              </a:rPr>
              <a:t> </a:t>
            </a:r>
            <a:r>
              <a:rPr dirty="0" sz="2000" spc="-105">
                <a:latin typeface="Microsoft Sans Serif"/>
                <a:cs typeface="Microsoft Sans Serif"/>
              </a:rPr>
              <a:t>with </a:t>
            </a:r>
            <a:r>
              <a:rPr dirty="0" sz="2000" spc="-125">
                <a:latin typeface="Microsoft Sans Serif"/>
                <a:cs typeface="Microsoft Sans Serif"/>
              </a:rPr>
              <a:t>the </a:t>
            </a:r>
            <a:r>
              <a:rPr dirty="0" sz="2000" spc="-95">
                <a:latin typeface="Microsoft Sans Serif"/>
                <a:cs typeface="Microsoft Sans Serif"/>
              </a:rPr>
              <a:t>other 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 spc="-200">
                <a:latin typeface="Microsoft Sans Serif"/>
                <a:cs typeface="Microsoft Sans Serif"/>
              </a:rPr>
              <a:t>ones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9935"/>
            <a:ext cx="611314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Handling Incomplete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Training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1509216"/>
            <a:ext cx="8651240" cy="4075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009999"/>
              </a:buClr>
              <a:buSzPct val="75000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dirty="0" sz="2400">
                <a:latin typeface="Microsoft Sans Serif"/>
                <a:cs typeface="Microsoft Sans Serif"/>
              </a:rPr>
              <a:t>How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cope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with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problem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that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value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5">
                <a:latin typeface="Microsoft Sans Serif"/>
                <a:cs typeface="Microsoft Sans Serif"/>
              </a:rPr>
              <a:t>some</a:t>
            </a:r>
            <a:r>
              <a:rPr dirty="0" sz="2400" spc="-5">
                <a:latin typeface="Microsoft Sans Serif"/>
                <a:cs typeface="Microsoft Sans Serif"/>
              </a:rPr>
              <a:t> attribute</a:t>
            </a:r>
            <a:endParaRPr sz="24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Microsoft Sans Serif"/>
                <a:cs typeface="Microsoft Sans Serif"/>
              </a:rPr>
              <a:t>may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missing?</a:t>
            </a:r>
            <a:endParaRPr sz="24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495"/>
              </a:spcBef>
              <a:buClr>
                <a:srgbClr val="6F2F9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dirty="0" sz="2000" spc="-10" i="1">
                <a:latin typeface="Arial"/>
                <a:cs typeface="Arial"/>
              </a:rPr>
              <a:t>Example</a:t>
            </a:r>
            <a:r>
              <a:rPr dirty="0" sz="2000" spc="-10">
                <a:latin typeface="Microsoft Sans Serif"/>
                <a:cs typeface="Microsoft Sans Serif"/>
              </a:rPr>
              <a:t>: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Blood-Test-Result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in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medical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diagnosis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problem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560"/>
              </a:spcBef>
              <a:buClr>
                <a:srgbClr val="009999"/>
              </a:buClr>
              <a:buSzPct val="75000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dirty="0" sz="2400" spc="5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strategy: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use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other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examples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guess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attribute</a:t>
            </a:r>
            <a:endParaRPr sz="2400">
              <a:latin typeface="Microsoft Sans Serif"/>
              <a:cs typeface="Microsoft Sans Serif"/>
            </a:endParaRPr>
          </a:p>
          <a:p>
            <a:pPr lvl="1" marL="756285" indent="-302260">
              <a:lnSpc>
                <a:spcPct val="100000"/>
              </a:lnSpc>
              <a:spcBef>
                <a:spcPts val="495"/>
              </a:spcBef>
              <a:buClr>
                <a:srgbClr val="6F2F9F"/>
              </a:buClr>
              <a:buSzPct val="75000"/>
              <a:buFont typeface="Wingdings"/>
              <a:buChar char=""/>
              <a:tabLst>
                <a:tab pos="741680" algn="l"/>
                <a:tab pos="75692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Assign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the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value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that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is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most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common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among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the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training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examples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at</a:t>
            </a:r>
            <a:endParaRPr sz="2000">
              <a:latin typeface="Microsoft Sans Serif"/>
              <a:cs typeface="Microsoft Sans Serif"/>
            </a:endParaRPr>
          </a:p>
          <a:p>
            <a:pPr algn="ctr" marR="614426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Microsoft Sans Serif"/>
                <a:cs typeface="Microsoft Sans Serif"/>
              </a:rPr>
              <a:t>the</a:t>
            </a:r>
            <a:r>
              <a:rPr dirty="0" sz="2000" spc="-10">
                <a:latin typeface="Microsoft Sans Serif"/>
                <a:cs typeface="Microsoft Sans Serif"/>
              </a:rPr>
              <a:t> node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469900">
              <a:lnSpc>
                <a:spcPct val="100000"/>
              </a:lnSpc>
              <a:spcBef>
                <a:spcPts val="480"/>
              </a:spcBef>
              <a:buClr>
                <a:srgbClr val="6F2F9F"/>
              </a:buClr>
              <a:buSzPct val="75000"/>
              <a:buFont typeface="Wingdings"/>
              <a:buChar char=""/>
              <a:tabLst>
                <a:tab pos="573405" algn="l"/>
                <a:tab pos="75692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Assign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probability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to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each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value,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based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on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frequencies,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and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assign</a:t>
            </a:r>
            <a:endParaRPr sz="2000">
              <a:latin typeface="Microsoft Sans Serif"/>
              <a:cs typeface="Microsoft Sans Serif"/>
            </a:endParaRPr>
          </a:p>
          <a:p>
            <a:pPr algn="ctr" marL="297815">
              <a:lnSpc>
                <a:spcPct val="100000"/>
              </a:lnSpc>
            </a:pPr>
            <a:r>
              <a:rPr dirty="0" sz="2000" spc="-15">
                <a:latin typeface="Microsoft Sans Serif"/>
                <a:cs typeface="Microsoft Sans Serif"/>
              </a:rPr>
              <a:t>values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to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missing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attribute,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according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to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this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probability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distribution</a:t>
            </a:r>
            <a:endParaRPr sz="2000">
              <a:latin typeface="Microsoft Sans Serif"/>
              <a:cs typeface="Microsoft Sans Serif"/>
            </a:endParaRPr>
          </a:p>
          <a:p>
            <a:pPr algn="just" marL="356870" marR="286385" indent="-344805">
              <a:lnSpc>
                <a:spcPct val="100000"/>
              </a:lnSpc>
              <a:spcBef>
                <a:spcPts val="565"/>
              </a:spcBef>
              <a:buClr>
                <a:srgbClr val="009999"/>
              </a:buClr>
              <a:buSzPct val="75000"/>
              <a:buFont typeface="Wingdings"/>
              <a:buChar char=""/>
              <a:tabLst>
                <a:tab pos="35750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Missing </a:t>
            </a:r>
            <a:r>
              <a:rPr dirty="0" sz="2400" spc="-5">
                <a:latin typeface="Microsoft Sans Serif"/>
                <a:cs typeface="Microsoft Sans Serif"/>
              </a:rPr>
              <a:t>values </a:t>
            </a:r>
            <a:r>
              <a:rPr dirty="0" sz="2400" spc="-10">
                <a:latin typeface="Microsoft Sans Serif"/>
                <a:cs typeface="Microsoft Sans Serif"/>
              </a:rPr>
              <a:t>in </a:t>
            </a:r>
            <a:r>
              <a:rPr dirty="0" sz="2400">
                <a:latin typeface="Microsoft Sans Serif"/>
                <a:cs typeface="Microsoft Sans Serif"/>
              </a:rPr>
              <a:t>new instances to be </a:t>
            </a:r>
            <a:r>
              <a:rPr dirty="0" sz="2400" spc="-5">
                <a:latin typeface="Microsoft Sans Serif"/>
                <a:cs typeface="Microsoft Sans Serif"/>
              </a:rPr>
              <a:t>classified </a:t>
            </a:r>
            <a:r>
              <a:rPr dirty="0" sz="2400">
                <a:latin typeface="Microsoft Sans Serif"/>
                <a:cs typeface="Microsoft Sans Serif"/>
              </a:rPr>
              <a:t>are treated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accordingly, </a:t>
            </a:r>
            <a:r>
              <a:rPr dirty="0" sz="2400">
                <a:latin typeface="Microsoft Sans Serif"/>
                <a:cs typeface="Microsoft Sans Serif"/>
              </a:rPr>
              <a:t>and the most </a:t>
            </a:r>
            <a:r>
              <a:rPr dirty="0" sz="2400" spc="-5">
                <a:latin typeface="Microsoft Sans Serif"/>
                <a:cs typeface="Microsoft Sans Serif"/>
              </a:rPr>
              <a:t>probable classification </a:t>
            </a:r>
            <a:r>
              <a:rPr dirty="0" sz="2400" spc="-10">
                <a:latin typeface="Microsoft Sans Serif"/>
                <a:cs typeface="Microsoft Sans Serif"/>
              </a:rPr>
              <a:t>is </a:t>
            </a:r>
            <a:r>
              <a:rPr dirty="0" sz="2400">
                <a:latin typeface="Microsoft Sans Serif"/>
                <a:cs typeface="Microsoft Sans Serif"/>
              </a:rPr>
              <a:t>chosen 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(C4.5)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404939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Reference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and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Software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764" y="1917014"/>
            <a:ext cx="7833995" cy="4077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Important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Reference: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Machine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Learning,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85">
                <a:latin typeface="Microsoft Sans Serif"/>
                <a:cs typeface="Microsoft Sans Serif"/>
              </a:rPr>
              <a:t>Tom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Mitchell,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Mc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Microsoft Sans Serif"/>
                <a:cs typeface="Microsoft Sans Serif"/>
              </a:rPr>
              <a:t>Graw-Hill</a:t>
            </a:r>
            <a:r>
              <a:rPr dirty="0" sz="2400" spc="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International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Editions,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1997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(Cap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3).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00">
              <a:latin typeface="Microsoft Sans Serif"/>
              <a:cs typeface="Microsoft Sans Serif"/>
            </a:endParaRPr>
          </a:p>
          <a:p>
            <a:pPr marL="534670" indent="-344805">
              <a:lnSpc>
                <a:spcPct val="100000"/>
              </a:lnSpc>
              <a:spcBef>
                <a:spcPts val="1800"/>
              </a:spcBef>
              <a:buChar char="•"/>
              <a:tabLst>
                <a:tab pos="534670" algn="l"/>
                <a:tab pos="53530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R:</a:t>
            </a:r>
            <a:endParaRPr sz="2800">
              <a:latin typeface="Times New Roman"/>
              <a:cs typeface="Times New Roman"/>
            </a:endParaRPr>
          </a:p>
          <a:p>
            <a:pPr lvl="1" marL="934085" indent="-287020">
              <a:lnSpc>
                <a:spcPct val="100000"/>
              </a:lnSpc>
              <a:spcBef>
                <a:spcPts val="305"/>
              </a:spcBef>
              <a:buChar char="–"/>
              <a:tabLst>
                <a:tab pos="934085" algn="l"/>
                <a:tab pos="934719" algn="l"/>
              </a:tabLst>
            </a:pPr>
            <a:r>
              <a:rPr dirty="0" sz="2400" spc="-10">
                <a:latin typeface="Times New Roman"/>
                <a:cs typeface="Times New Roman"/>
              </a:rPr>
              <a:t>Packages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tree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rpart</a:t>
            </a:r>
            <a:endParaRPr sz="2400">
              <a:latin typeface="Times New Roman"/>
              <a:cs typeface="Times New Roman"/>
            </a:endParaRPr>
          </a:p>
          <a:p>
            <a:pPr marL="534670" indent="-344805">
              <a:lnSpc>
                <a:spcPct val="100000"/>
              </a:lnSpc>
              <a:spcBef>
                <a:spcPts val="825"/>
              </a:spcBef>
              <a:buChar char="•"/>
              <a:tabLst>
                <a:tab pos="534670" algn="l"/>
                <a:tab pos="535305" algn="l"/>
              </a:tabLst>
            </a:pPr>
            <a:r>
              <a:rPr dirty="0" sz="2800" spc="5">
                <a:latin typeface="Times New Roman"/>
                <a:cs typeface="Times New Roman"/>
              </a:rPr>
              <a:t>C4.5:</a:t>
            </a:r>
            <a:endParaRPr sz="2800">
              <a:latin typeface="Times New Roman"/>
              <a:cs typeface="Times New Roman"/>
            </a:endParaRPr>
          </a:p>
          <a:p>
            <a:pPr lvl="1" marL="934085" indent="-287020">
              <a:lnSpc>
                <a:spcPct val="100000"/>
              </a:lnSpc>
              <a:spcBef>
                <a:spcPts val="305"/>
              </a:spcBef>
              <a:buClr>
                <a:srgbClr val="000000"/>
              </a:buClr>
              <a:buChar char="–"/>
              <a:tabLst>
                <a:tab pos="934085" algn="l"/>
                <a:tab pos="934719" algn="l"/>
              </a:tabLst>
            </a:pPr>
            <a:r>
              <a:rPr dirty="0" u="heavy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  <a:hlinkClick r:id="rId2"/>
              </a:rPr>
              <a:t>http://www.cse.unwe.edu.au/~quinlan</a:t>
            </a:r>
            <a:endParaRPr sz="2400">
              <a:latin typeface="Times New Roman"/>
              <a:cs typeface="Times New Roman"/>
            </a:endParaRPr>
          </a:p>
          <a:p>
            <a:pPr marL="534670" indent="-344805">
              <a:lnSpc>
                <a:spcPct val="100000"/>
              </a:lnSpc>
              <a:spcBef>
                <a:spcPts val="825"/>
              </a:spcBef>
              <a:buChar char="•"/>
              <a:tabLst>
                <a:tab pos="534670" algn="l"/>
                <a:tab pos="535305" algn="l"/>
              </a:tabLst>
            </a:pPr>
            <a:r>
              <a:rPr dirty="0" sz="2800" spc="-5">
                <a:latin typeface="Times New Roman"/>
                <a:cs typeface="Times New Roman"/>
              </a:rPr>
              <a:t>Weka</a:t>
            </a:r>
            <a:endParaRPr sz="2800">
              <a:latin typeface="Times New Roman"/>
              <a:cs typeface="Times New Roman"/>
            </a:endParaRPr>
          </a:p>
          <a:p>
            <a:pPr lvl="1" marL="934085" indent="-287020">
              <a:lnSpc>
                <a:spcPct val="100000"/>
              </a:lnSpc>
              <a:spcBef>
                <a:spcPts val="305"/>
              </a:spcBef>
              <a:buClr>
                <a:srgbClr val="000000"/>
              </a:buClr>
              <a:buChar char="–"/>
              <a:tabLst>
                <a:tab pos="934085" algn="l"/>
                <a:tab pos="934719" algn="l"/>
              </a:tabLst>
            </a:pPr>
            <a:r>
              <a:rPr dirty="0" u="heavy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  <a:hlinkClick r:id="rId3"/>
              </a:rPr>
              <a:t>http://www.cs.waikato.ac.nz/ml/weka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9935"/>
            <a:ext cx="6576059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DT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for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Iris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Dataset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 Weka</a:t>
            </a:r>
            <a:r>
              <a:rPr dirty="0" sz="3200">
                <a:latin typeface="Times New Roman"/>
                <a:cs typeface="Times New Roman"/>
              </a:rPr>
              <a:t> J48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(C4.5)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1213102"/>
            <a:ext cx="7921752" cy="561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556704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DT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Representation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(Play Tennis)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484" y="605993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b="1">
                <a:solidFill>
                  <a:srgbClr val="00AF5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435608"/>
            <a:ext cx="9144000" cy="3990340"/>
            <a:chOff x="0" y="1435608"/>
            <a:chExt cx="9144000" cy="39903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800" y="1435608"/>
              <a:ext cx="6553199" cy="39898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35608"/>
              <a:ext cx="2916936" cy="26090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06576" y="5946749"/>
            <a:ext cx="687895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55740" algn="l"/>
              </a:tabLst>
            </a:pPr>
            <a:r>
              <a:rPr dirty="0" sz="2000" spc="35">
                <a:latin typeface="Symbol"/>
                <a:cs typeface="Symbol"/>
              </a:rPr>
              <a:t></a:t>
            </a:r>
            <a:r>
              <a:rPr dirty="0" sz="2000" spc="-10" i="1">
                <a:latin typeface="Times New Roman"/>
                <a:cs typeface="Times New Roman"/>
              </a:rPr>
              <a:t>O</a:t>
            </a:r>
            <a:r>
              <a:rPr dirty="0" sz="2000" spc="5" i="1">
                <a:latin typeface="Times New Roman"/>
                <a:cs typeface="Times New Roman"/>
              </a:rPr>
              <a:t>u</a:t>
            </a:r>
            <a:r>
              <a:rPr dirty="0" sz="2000" spc="-5" i="1">
                <a:latin typeface="Times New Roman"/>
                <a:cs typeface="Times New Roman"/>
              </a:rPr>
              <a:t>tl</a:t>
            </a:r>
            <a:r>
              <a:rPr dirty="0" sz="2000" i="1">
                <a:latin typeface="Times New Roman"/>
                <a:cs typeface="Times New Roman"/>
              </a:rPr>
              <a:t>o</a:t>
            </a:r>
            <a:r>
              <a:rPr dirty="0" sz="2000" spc="5" i="1">
                <a:latin typeface="Times New Roman"/>
                <a:cs typeface="Times New Roman"/>
              </a:rPr>
              <a:t>o</a:t>
            </a:r>
            <a:r>
              <a:rPr dirty="0" sz="2000" spc="-5" i="1">
                <a:latin typeface="Times New Roman"/>
                <a:cs typeface="Times New Roman"/>
              </a:rPr>
              <a:t>k=</a:t>
            </a:r>
            <a:r>
              <a:rPr dirty="0" sz="2000" spc="10" i="1">
                <a:latin typeface="Times New Roman"/>
                <a:cs typeface="Times New Roman"/>
              </a:rPr>
              <a:t>S</a:t>
            </a:r>
            <a:r>
              <a:rPr dirty="0" sz="2000" spc="5" i="1">
                <a:latin typeface="Times New Roman"/>
                <a:cs typeface="Times New Roman"/>
              </a:rPr>
              <a:t>unn</a:t>
            </a:r>
            <a:r>
              <a:rPr dirty="0" sz="2000" spc="-125" i="1">
                <a:latin typeface="Times New Roman"/>
                <a:cs typeface="Times New Roman"/>
              </a:rPr>
              <a:t>y</a:t>
            </a:r>
            <a:r>
              <a:rPr dirty="0" sz="2000" spc="-5" i="1">
                <a:latin typeface="Times New Roman"/>
                <a:cs typeface="Times New Roman"/>
              </a:rPr>
              <a:t>,</a:t>
            </a:r>
            <a:r>
              <a:rPr dirty="0" sz="2000" spc="-65" i="1">
                <a:latin typeface="Times New Roman"/>
                <a:cs typeface="Times New Roman"/>
              </a:rPr>
              <a:t> </a:t>
            </a:r>
            <a:r>
              <a:rPr dirty="0" sz="2000" spc="-204" i="1">
                <a:latin typeface="Times New Roman"/>
                <a:cs typeface="Times New Roman"/>
              </a:rPr>
              <a:t>T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 i="1">
                <a:latin typeface="Times New Roman"/>
                <a:cs typeface="Times New Roman"/>
              </a:rPr>
              <a:t>m</a:t>
            </a:r>
            <a:r>
              <a:rPr dirty="0" sz="2000" spc="5" i="1">
                <a:latin typeface="Times New Roman"/>
                <a:cs typeface="Times New Roman"/>
              </a:rPr>
              <a:t>p</a:t>
            </a:r>
            <a:r>
              <a:rPr dirty="0" sz="2000" spc="-10" i="1">
                <a:latin typeface="Times New Roman"/>
                <a:cs typeface="Times New Roman"/>
              </a:rPr>
              <a:t>=H</a:t>
            </a:r>
            <a:r>
              <a:rPr dirty="0" sz="2000" spc="10" i="1">
                <a:latin typeface="Times New Roman"/>
                <a:cs typeface="Times New Roman"/>
              </a:rPr>
              <a:t>o</a:t>
            </a:r>
            <a:r>
              <a:rPr dirty="0" sz="2000" spc="-5" i="1">
                <a:latin typeface="Times New Roman"/>
                <a:cs typeface="Times New Roman"/>
              </a:rPr>
              <a:t>t,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H</a:t>
            </a:r>
            <a:r>
              <a:rPr dirty="0" sz="2000" spc="5" i="1">
                <a:latin typeface="Times New Roman"/>
                <a:cs typeface="Times New Roman"/>
              </a:rPr>
              <a:t>u</a:t>
            </a:r>
            <a:r>
              <a:rPr dirty="0" sz="2000" spc="-5" i="1">
                <a:latin typeface="Times New Roman"/>
                <a:cs typeface="Times New Roman"/>
              </a:rPr>
              <a:t>mi</a:t>
            </a:r>
            <a:r>
              <a:rPr dirty="0" sz="2000" spc="5" i="1">
                <a:latin typeface="Times New Roman"/>
                <a:cs typeface="Times New Roman"/>
              </a:rPr>
              <a:t>d</a:t>
            </a:r>
            <a:r>
              <a:rPr dirty="0" sz="2000" spc="-5" i="1">
                <a:latin typeface="Times New Roman"/>
                <a:cs typeface="Times New Roman"/>
              </a:rPr>
              <a:t>ity=H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i="1">
                <a:latin typeface="Times New Roman"/>
                <a:cs typeface="Times New Roman"/>
              </a:rPr>
              <a:t>g</a:t>
            </a:r>
            <a:r>
              <a:rPr dirty="0" sz="2000" spc="5" i="1">
                <a:latin typeface="Times New Roman"/>
                <a:cs typeface="Times New Roman"/>
              </a:rPr>
              <a:t>h</a:t>
            </a:r>
            <a:r>
              <a:rPr dirty="0" sz="2000" spc="-5" i="1">
                <a:latin typeface="Times New Roman"/>
                <a:cs typeface="Times New Roman"/>
              </a:rPr>
              <a:t>,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 spc="-160" i="1">
                <a:latin typeface="Times New Roman"/>
                <a:cs typeface="Times New Roman"/>
              </a:rPr>
              <a:t>W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 spc="5" i="1">
                <a:latin typeface="Times New Roman"/>
                <a:cs typeface="Times New Roman"/>
              </a:rPr>
              <a:t>d</a:t>
            </a:r>
            <a:r>
              <a:rPr dirty="0" sz="2000" spc="-10" i="1">
                <a:latin typeface="Times New Roman"/>
                <a:cs typeface="Times New Roman"/>
              </a:rPr>
              <a:t>=</a:t>
            </a:r>
            <a:r>
              <a:rPr dirty="0" sz="2000" spc="5" i="1">
                <a:latin typeface="Times New Roman"/>
                <a:cs typeface="Times New Roman"/>
              </a:rPr>
              <a:t>S</a:t>
            </a:r>
            <a:r>
              <a:rPr dirty="0" sz="2000" spc="-5" i="1">
                <a:latin typeface="Times New Roman"/>
                <a:cs typeface="Times New Roman"/>
              </a:rPr>
              <a:t>t</a:t>
            </a:r>
            <a:r>
              <a:rPr dirty="0" sz="2000" spc="-85" i="1">
                <a:latin typeface="Times New Roman"/>
                <a:cs typeface="Times New Roman"/>
              </a:rPr>
              <a:t>r</a:t>
            </a:r>
            <a:r>
              <a:rPr dirty="0" sz="2000" spc="5" i="1">
                <a:latin typeface="Times New Roman"/>
                <a:cs typeface="Times New Roman"/>
              </a:rPr>
              <a:t>on</a:t>
            </a:r>
            <a:r>
              <a:rPr dirty="0" sz="2000" spc="45" i="1">
                <a:latin typeface="Times New Roman"/>
                <a:cs typeface="Times New Roman"/>
              </a:rPr>
              <a:t>g</a:t>
            </a:r>
            <a:r>
              <a:rPr dirty="0" sz="2000" spc="-5">
                <a:latin typeface="Symbol"/>
                <a:cs typeface="Symbol"/>
              </a:rPr>
              <a:t>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9935"/>
            <a:ext cx="6576059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DT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for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Iris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Dataset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 Weka</a:t>
            </a:r>
            <a:r>
              <a:rPr dirty="0" sz="3200">
                <a:latin typeface="Times New Roman"/>
                <a:cs typeface="Times New Roman"/>
              </a:rPr>
              <a:t> J48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(C4.5)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" y="1228342"/>
            <a:ext cx="7918704" cy="562965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708" y="605993"/>
            <a:ext cx="25146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41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Open</a:t>
            </a:r>
            <a:r>
              <a:rPr dirty="0" spc="-20"/>
              <a:t> </a:t>
            </a:r>
            <a:r>
              <a:rPr dirty="0" spc="-5"/>
              <a:t>Discussion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679526"/>
            <a:ext cx="75088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30" b="0" i="0">
                <a:solidFill>
                  <a:srgbClr val="CC3300"/>
                </a:solidFill>
                <a:latin typeface="Arial MT"/>
                <a:cs typeface="Arial MT"/>
              </a:rPr>
              <a:t>An</a:t>
            </a:r>
            <a:r>
              <a:rPr dirty="0" spc="-254" b="0" i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dirty="0" spc="-355" b="0" i="0">
                <a:solidFill>
                  <a:srgbClr val="CC3300"/>
                </a:solidFill>
                <a:latin typeface="Arial MT"/>
                <a:cs typeface="Arial MT"/>
              </a:rPr>
              <a:t>alternativ</a:t>
            </a:r>
            <a:r>
              <a:rPr dirty="0" spc="-480" b="0" i="0">
                <a:solidFill>
                  <a:srgbClr val="CC3300"/>
                </a:solidFill>
                <a:latin typeface="Arial MT"/>
                <a:cs typeface="Arial MT"/>
              </a:rPr>
              <a:t>e</a:t>
            </a:r>
            <a:r>
              <a:rPr dirty="0" spc="-225" b="0" i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dirty="0" spc="-484" b="0" i="0">
                <a:solidFill>
                  <a:srgbClr val="CC3300"/>
                </a:solidFill>
                <a:latin typeface="Arial MT"/>
                <a:cs typeface="Arial MT"/>
              </a:rPr>
              <a:t>measure</a:t>
            </a:r>
            <a:r>
              <a:rPr dirty="0" spc="-240" b="0" i="0">
                <a:solidFill>
                  <a:srgbClr val="CC3300"/>
                </a:solidFill>
                <a:latin typeface="Arial MT"/>
                <a:cs typeface="Arial MT"/>
              </a:rPr>
              <a:t>:</a:t>
            </a:r>
            <a:r>
              <a:rPr dirty="0" spc="-210" b="0" i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dirty="0" spc="-484" b="0">
                <a:solidFill>
                  <a:srgbClr val="CC3300"/>
                </a:solidFill>
                <a:latin typeface="Arial"/>
                <a:cs typeface="Arial"/>
              </a:rPr>
              <a:t>ga</a:t>
            </a:r>
            <a:r>
              <a:rPr dirty="0" spc="-215" b="0">
                <a:solidFill>
                  <a:srgbClr val="CC3300"/>
                </a:solidFill>
                <a:latin typeface="Arial"/>
                <a:cs typeface="Arial"/>
              </a:rPr>
              <a:t>i</a:t>
            </a:r>
            <a:r>
              <a:rPr dirty="0" spc="-480" b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dirty="0" spc="-220" b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pc="-385" b="0">
                <a:solidFill>
                  <a:srgbClr val="CC3300"/>
                </a:solidFill>
                <a:latin typeface="Arial"/>
                <a:cs typeface="Arial"/>
              </a:rPr>
              <a:t>ra</a:t>
            </a:r>
            <a:r>
              <a:rPr dirty="0" spc="-235" b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dirty="0" spc="-345" b="0">
                <a:solidFill>
                  <a:srgbClr val="CC3300"/>
                </a:solidFill>
                <a:latin typeface="Arial"/>
                <a:cs typeface="Arial"/>
              </a:rPr>
              <a:t>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9809" y="1746885"/>
            <a:ext cx="1958339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34340" algn="l"/>
                <a:tab pos="1537970" algn="l"/>
              </a:tabLst>
            </a:pPr>
            <a:r>
              <a:rPr dirty="0" sz="1600" i="1">
                <a:latin typeface="Times New Roman"/>
                <a:cs typeface="Times New Roman"/>
              </a:rPr>
              <a:t>c	</a:t>
            </a:r>
            <a:r>
              <a:rPr dirty="0" sz="2000" i="1">
                <a:latin typeface="Times New Roman"/>
                <a:cs typeface="Times New Roman"/>
              </a:rPr>
              <a:t>|S</a:t>
            </a:r>
            <a:r>
              <a:rPr dirty="0" baseline="-20576" sz="2025" i="1">
                <a:latin typeface="Times New Roman"/>
                <a:cs typeface="Times New Roman"/>
              </a:rPr>
              <a:t>i</a:t>
            </a:r>
            <a:r>
              <a:rPr dirty="0" baseline="-20576" sz="2025" spc="-22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|	</a:t>
            </a:r>
            <a:r>
              <a:rPr dirty="0" sz="2000" i="1">
                <a:latin typeface="Times New Roman"/>
                <a:cs typeface="Times New Roman"/>
              </a:rPr>
              <a:t>|S</a:t>
            </a:r>
            <a:r>
              <a:rPr dirty="0" baseline="-20576" sz="2025" i="1">
                <a:latin typeface="Times New Roman"/>
                <a:cs typeface="Times New Roman"/>
              </a:rPr>
              <a:t>i</a:t>
            </a:r>
            <a:r>
              <a:rPr dirty="0" baseline="-20576" sz="2025" spc="-82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268" y="1969769"/>
            <a:ext cx="298704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SplitInformation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i="1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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−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Symbol"/>
                <a:cs typeface="Symbol"/>
              </a:rPr>
              <a:t>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7888" y="2073401"/>
            <a:ext cx="48768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00" i="1">
                <a:latin typeface="Times New Roman"/>
                <a:cs typeface="Times New Roman"/>
              </a:rPr>
              <a:t>log</a:t>
            </a:r>
            <a:r>
              <a:rPr dirty="0" baseline="-20576" sz="2025">
                <a:latin typeface="Times New Roman"/>
                <a:cs typeface="Times New Roman"/>
              </a:rPr>
              <a:t>2</a:t>
            </a:r>
            <a:endParaRPr baseline="-20576" sz="20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214370">
              <a:lnSpc>
                <a:spcPts val="2260"/>
              </a:lnSpc>
              <a:spcBef>
                <a:spcPts val="90"/>
              </a:spcBef>
              <a:tabLst>
                <a:tab pos="3747770" algn="l"/>
                <a:tab pos="4836160" algn="l"/>
              </a:tabLst>
            </a:pPr>
            <a:r>
              <a:rPr dirty="0" sz="1600"/>
              <a:t>i=1	</a:t>
            </a:r>
            <a:r>
              <a:rPr dirty="0" spc="-5"/>
              <a:t>|S</a:t>
            </a:r>
            <a:r>
              <a:rPr dirty="0" spc="-10"/>
              <a:t> </a:t>
            </a:r>
            <a:r>
              <a:rPr dirty="0" spc="-5"/>
              <a:t>|	|S</a:t>
            </a:r>
            <a:r>
              <a:rPr dirty="0" spc="-30"/>
              <a:t> </a:t>
            </a:r>
            <a:r>
              <a:rPr dirty="0" spc="-5"/>
              <a:t>|</a:t>
            </a:r>
            <a:endParaRPr sz="1600"/>
          </a:p>
          <a:p>
            <a:pPr marL="433070" indent="-344805">
              <a:lnSpc>
                <a:spcPts val="2605"/>
              </a:lnSpc>
              <a:buClr>
                <a:srgbClr val="009999"/>
              </a:buClr>
              <a:buSzPct val="75000"/>
              <a:buFont typeface="Wingdings"/>
              <a:buChar char=""/>
              <a:tabLst>
                <a:tab pos="433070" algn="l"/>
                <a:tab pos="433705" algn="l"/>
              </a:tabLst>
            </a:pPr>
            <a:r>
              <a:rPr dirty="0" sz="2400"/>
              <a:t>S</a:t>
            </a:r>
            <a:r>
              <a:rPr dirty="0" baseline="-19519" sz="2775"/>
              <a:t>i</a:t>
            </a:r>
            <a:r>
              <a:rPr dirty="0" baseline="-19519" sz="2775" spc="104"/>
              <a:t> </a:t>
            </a:r>
            <a:r>
              <a:rPr dirty="0" sz="2000" spc="-45" i="0">
                <a:latin typeface="Microsoft Sans Serif"/>
                <a:cs typeface="Microsoft Sans Serif"/>
              </a:rPr>
              <a:t>are</a:t>
            </a:r>
            <a:r>
              <a:rPr dirty="0" sz="2000" spc="5" i="0">
                <a:latin typeface="Microsoft Sans Serif"/>
                <a:cs typeface="Microsoft Sans Serif"/>
              </a:rPr>
              <a:t> </a:t>
            </a:r>
            <a:r>
              <a:rPr dirty="0" sz="2000" spc="-125" i="0">
                <a:latin typeface="Microsoft Sans Serif"/>
                <a:cs typeface="Microsoft Sans Serif"/>
              </a:rPr>
              <a:t>the</a:t>
            </a:r>
            <a:r>
              <a:rPr dirty="0" sz="2000" spc="30" i="0">
                <a:latin typeface="Microsoft Sans Serif"/>
                <a:cs typeface="Microsoft Sans Serif"/>
              </a:rPr>
              <a:t> </a:t>
            </a:r>
            <a:r>
              <a:rPr dirty="0" sz="2000" spc="-200" i="0">
                <a:latin typeface="Microsoft Sans Serif"/>
                <a:cs typeface="Microsoft Sans Serif"/>
              </a:rPr>
              <a:t>sets</a:t>
            </a:r>
            <a:r>
              <a:rPr dirty="0" sz="2000" spc="-25" i="0">
                <a:latin typeface="Microsoft Sans Serif"/>
                <a:cs typeface="Microsoft Sans Serif"/>
              </a:rPr>
              <a:t> </a:t>
            </a:r>
            <a:r>
              <a:rPr dirty="0" sz="2000" spc="-70" i="0">
                <a:latin typeface="Microsoft Sans Serif"/>
                <a:cs typeface="Microsoft Sans Serif"/>
              </a:rPr>
              <a:t>obtained</a:t>
            </a:r>
            <a:r>
              <a:rPr dirty="0" sz="2000" spc="5" i="0">
                <a:latin typeface="Microsoft Sans Serif"/>
                <a:cs typeface="Microsoft Sans Serif"/>
              </a:rPr>
              <a:t> </a:t>
            </a:r>
            <a:r>
              <a:rPr dirty="0" sz="2000" spc="-10" i="0">
                <a:latin typeface="Microsoft Sans Serif"/>
                <a:cs typeface="Microsoft Sans Serif"/>
              </a:rPr>
              <a:t>by</a:t>
            </a:r>
            <a:r>
              <a:rPr dirty="0" sz="2000" spc="5" i="0">
                <a:latin typeface="Microsoft Sans Serif"/>
                <a:cs typeface="Microsoft Sans Serif"/>
              </a:rPr>
              <a:t> </a:t>
            </a:r>
            <a:r>
              <a:rPr dirty="0" sz="2000" spc="-65" i="0">
                <a:latin typeface="Microsoft Sans Serif"/>
                <a:cs typeface="Microsoft Sans Serif"/>
              </a:rPr>
              <a:t>partitioning</a:t>
            </a:r>
            <a:r>
              <a:rPr dirty="0" sz="2000" spc="5" i="0">
                <a:latin typeface="Microsoft Sans Serif"/>
                <a:cs typeface="Microsoft Sans Serif"/>
              </a:rPr>
              <a:t> </a:t>
            </a:r>
            <a:r>
              <a:rPr dirty="0" sz="2000" spc="-175" i="0">
                <a:latin typeface="Microsoft Sans Serif"/>
                <a:cs typeface="Microsoft Sans Serif"/>
              </a:rPr>
              <a:t>on</a:t>
            </a:r>
            <a:r>
              <a:rPr dirty="0" sz="2000" spc="5" i="0">
                <a:latin typeface="Microsoft Sans Serif"/>
                <a:cs typeface="Microsoft Sans Serif"/>
              </a:rPr>
              <a:t> </a:t>
            </a:r>
            <a:r>
              <a:rPr dirty="0" sz="2000" spc="-110" i="0">
                <a:latin typeface="Microsoft Sans Serif"/>
                <a:cs typeface="Microsoft Sans Serif"/>
              </a:rPr>
              <a:t>value</a:t>
            </a:r>
            <a:r>
              <a:rPr dirty="0" sz="2000" spc="110" i="0">
                <a:latin typeface="Microsoft Sans Serif"/>
                <a:cs typeface="Microsoft Sans Serif"/>
              </a:rPr>
              <a:t> </a:t>
            </a:r>
            <a:r>
              <a:rPr dirty="0" sz="2000" spc="-5"/>
              <a:t>i</a:t>
            </a:r>
            <a:r>
              <a:rPr dirty="0" sz="2000"/>
              <a:t> </a:t>
            </a:r>
            <a:r>
              <a:rPr dirty="0" sz="2000" i="0">
                <a:latin typeface="Microsoft Sans Serif"/>
                <a:cs typeface="Microsoft Sans Serif"/>
              </a:rPr>
              <a:t>of</a:t>
            </a:r>
            <a:r>
              <a:rPr dirty="0" sz="2000" spc="5" i="0">
                <a:latin typeface="Microsoft Sans Serif"/>
                <a:cs typeface="Microsoft Sans Serif"/>
              </a:rPr>
              <a:t> </a:t>
            </a:r>
            <a:r>
              <a:rPr dirty="0" sz="2000" spc="-5"/>
              <a:t>A</a:t>
            </a:r>
            <a:endParaRPr sz="2000">
              <a:latin typeface="Microsoft Sans Serif"/>
              <a:cs typeface="Microsoft Sans Serif"/>
            </a:endParaRPr>
          </a:p>
          <a:p>
            <a:pPr marL="433070" indent="-344805">
              <a:lnSpc>
                <a:spcPts val="2145"/>
              </a:lnSpc>
              <a:buClr>
                <a:srgbClr val="009999"/>
              </a:buClr>
              <a:buSzPct val="75000"/>
              <a:buFont typeface="Wingdings"/>
              <a:buChar char=""/>
              <a:tabLst>
                <a:tab pos="433070" algn="l"/>
                <a:tab pos="433705" algn="l"/>
              </a:tabLst>
            </a:pPr>
            <a:r>
              <a:rPr dirty="0" spc="-100">
                <a:latin typeface="Arial"/>
                <a:cs typeface="Arial"/>
              </a:rPr>
              <a:t>SplitInformation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-190" i="0">
                <a:latin typeface="Microsoft Sans Serif"/>
                <a:cs typeface="Microsoft Sans Serif"/>
              </a:rPr>
              <a:t>measures</a:t>
            </a:r>
            <a:r>
              <a:rPr dirty="0" spc="5" i="0">
                <a:latin typeface="Microsoft Sans Serif"/>
                <a:cs typeface="Microsoft Sans Serif"/>
              </a:rPr>
              <a:t> </a:t>
            </a:r>
            <a:r>
              <a:rPr dirty="0" spc="-125" i="0">
                <a:latin typeface="Microsoft Sans Serif"/>
                <a:cs typeface="Microsoft Sans Serif"/>
              </a:rPr>
              <a:t>the</a:t>
            </a:r>
            <a:r>
              <a:rPr dirty="0" spc="30" i="0">
                <a:latin typeface="Microsoft Sans Serif"/>
                <a:cs typeface="Microsoft Sans Serif"/>
              </a:rPr>
              <a:t> </a:t>
            </a:r>
            <a:r>
              <a:rPr dirty="0" spc="-70" i="0">
                <a:latin typeface="Microsoft Sans Serif"/>
                <a:cs typeface="Microsoft Sans Serif"/>
              </a:rPr>
              <a:t>entropy</a:t>
            </a:r>
            <a:r>
              <a:rPr dirty="0" spc="-15" i="0">
                <a:latin typeface="Microsoft Sans Serif"/>
                <a:cs typeface="Microsoft Sans Serif"/>
              </a:rPr>
              <a:t> </a:t>
            </a:r>
            <a:r>
              <a:rPr dirty="0" i="0">
                <a:latin typeface="Microsoft Sans Serif"/>
                <a:cs typeface="Microsoft Sans Serif"/>
              </a:rPr>
              <a:t>of</a:t>
            </a:r>
            <a:r>
              <a:rPr dirty="0" spc="40" i="0">
                <a:latin typeface="Microsoft Sans Serif"/>
                <a:cs typeface="Microsoft Sans Serif"/>
              </a:rPr>
              <a:t> </a:t>
            </a:r>
            <a:r>
              <a:rPr dirty="0" spc="-340">
                <a:latin typeface="Arial"/>
                <a:cs typeface="Arial"/>
              </a:rPr>
              <a:t>S</a:t>
            </a:r>
            <a:r>
              <a:rPr dirty="0" spc="-229">
                <a:latin typeface="Arial"/>
                <a:cs typeface="Arial"/>
              </a:rPr>
              <a:t> </a:t>
            </a:r>
            <a:r>
              <a:rPr dirty="0" spc="-105" i="0">
                <a:latin typeface="Microsoft Sans Serif"/>
                <a:cs typeface="Microsoft Sans Serif"/>
              </a:rPr>
              <a:t>with</a:t>
            </a:r>
            <a:r>
              <a:rPr dirty="0" spc="35" i="0">
                <a:latin typeface="Microsoft Sans Serif"/>
                <a:cs typeface="Microsoft Sans Serif"/>
              </a:rPr>
              <a:t> </a:t>
            </a:r>
            <a:r>
              <a:rPr dirty="0" spc="-114" i="0">
                <a:latin typeface="Microsoft Sans Serif"/>
                <a:cs typeface="Microsoft Sans Serif"/>
              </a:rPr>
              <a:t>respect</a:t>
            </a:r>
            <a:r>
              <a:rPr dirty="0" spc="-15" i="0">
                <a:latin typeface="Microsoft Sans Serif"/>
                <a:cs typeface="Microsoft Sans Serif"/>
              </a:rPr>
              <a:t> </a:t>
            </a:r>
            <a:r>
              <a:rPr dirty="0" spc="-65" i="0">
                <a:latin typeface="Microsoft Sans Serif"/>
                <a:cs typeface="Microsoft Sans Serif"/>
              </a:rPr>
              <a:t>to</a:t>
            </a:r>
            <a:r>
              <a:rPr dirty="0" spc="10" i="0">
                <a:latin typeface="Microsoft Sans Serif"/>
                <a:cs typeface="Microsoft Sans Serif"/>
              </a:rPr>
              <a:t> </a:t>
            </a:r>
            <a:r>
              <a:rPr dirty="0" spc="-125" i="0">
                <a:latin typeface="Microsoft Sans Serif"/>
                <a:cs typeface="Microsoft Sans Serif"/>
              </a:rPr>
              <a:t>the</a:t>
            </a:r>
            <a:r>
              <a:rPr dirty="0" spc="30" i="0">
                <a:latin typeface="Microsoft Sans Serif"/>
                <a:cs typeface="Microsoft Sans Serif"/>
              </a:rPr>
              <a:t> </a:t>
            </a:r>
            <a:r>
              <a:rPr dirty="0" spc="-145" i="0">
                <a:latin typeface="Microsoft Sans Serif"/>
                <a:cs typeface="Microsoft Sans Serif"/>
              </a:rPr>
              <a:t>values</a:t>
            </a:r>
            <a:r>
              <a:rPr dirty="0" spc="20" i="0">
                <a:latin typeface="Microsoft Sans Serif"/>
                <a:cs typeface="Microsoft Sans Serif"/>
              </a:rPr>
              <a:t> </a:t>
            </a:r>
            <a:r>
              <a:rPr dirty="0" i="0">
                <a:latin typeface="Microsoft Sans Serif"/>
                <a:cs typeface="Microsoft Sans Serif"/>
              </a:rPr>
              <a:t>of</a:t>
            </a:r>
            <a:r>
              <a:rPr dirty="0" spc="45" i="0">
                <a:latin typeface="Microsoft Sans Serif"/>
                <a:cs typeface="Microsoft Sans Serif"/>
              </a:rPr>
              <a:t> </a:t>
            </a:r>
            <a:r>
              <a:rPr dirty="0" spc="-130">
                <a:latin typeface="Arial"/>
                <a:cs typeface="Arial"/>
              </a:rPr>
              <a:t>A</a:t>
            </a:r>
            <a:r>
              <a:rPr dirty="0" spc="-130" i="0">
                <a:latin typeface="Microsoft Sans Serif"/>
                <a:cs typeface="Microsoft Sans Serif"/>
              </a:rPr>
              <a:t>.</a:t>
            </a:r>
            <a:r>
              <a:rPr dirty="0" spc="40" i="0">
                <a:latin typeface="Microsoft Sans Serif"/>
                <a:cs typeface="Microsoft Sans Serif"/>
              </a:rPr>
              <a:t> </a:t>
            </a:r>
            <a:r>
              <a:rPr dirty="0" spc="-245" i="0">
                <a:latin typeface="Microsoft Sans Serif"/>
                <a:cs typeface="Microsoft Sans Serif"/>
              </a:rPr>
              <a:t>The</a:t>
            </a:r>
          </a:p>
          <a:p>
            <a:pPr marL="433070">
              <a:lnSpc>
                <a:spcPts val="2280"/>
              </a:lnSpc>
            </a:pPr>
            <a:r>
              <a:rPr dirty="0" spc="-145" i="0">
                <a:latin typeface="Microsoft Sans Serif"/>
                <a:cs typeface="Microsoft Sans Serif"/>
              </a:rPr>
              <a:t>more</a:t>
            </a:r>
            <a:r>
              <a:rPr dirty="0" spc="20" i="0">
                <a:latin typeface="Microsoft Sans Serif"/>
                <a:cs typeface="Microsoft Sans Serif"/>
              </a:rPr>
              <a:t> </a:t>
            </a:r>
            <a:r>
              <a:rPr dirty="0" spc="-100" i="0">
                <a:latin typeface="Microsoft Sans Serif"/>
                <a:cs typeface="Microsoft Sans Serif"/>
              </a:rPr>
              <a:t>uniformly</a:t>
            </a:r>
            <a:r>
              <a:rPr dirty="0" spc="20" i="0">
                <a:latin typeface="Microsoft Sans Serif"/>
                <a:cs typeface="Microsoft Sans Serif"/>
              </a:rPr>
              <a:t> </a:t>
            </a:r>
            <a:r>
              <a:rPr dirty="0" spc="-105" i="0">
                <a:latin typeface="Microsoft Sans Serif"/>
                <a:cs typeface="Microsoft Sans Serif"/>
              </a:rPr>
              <a:t>dispersed</a:t>
            </a:r>
            <a:r>
              <a:rPr dirty="0" spc="-30" i="0">
                <a:latin typeface="Microsoft Sans Serif"/>
                <a:cs typeface="Microsoft Sans Serif"/>
              </a:rPr>
              <a:t> </a:t>
            </a:r>
            <a:r>
              <a:rPr dirty="0" spc="-125" i="0">
                <a:latin typeface="Microsoft Sans Serif"/>
                <a:cs typeface="Microsoft Sans Serif"/>
              </a:rPr>
              <a:t>the</a:t>
            </a:r>
            <a:r>
              <a:rPr dirty="0" spc="5" i="0">
                <a:latin typeface="Microsoft Sans Serif"/>
                <a:cs typeface="Microsoft Sans Serif"/>
              </a:rPr>
              <a:t> </a:t>
            </a:r>
            <a:r>
              <a:rPr dirty="0" spc="-15" i="0">
                <a:latin typeface="Microsoft Sans Serif"/>
                <a:cs typeface="Microsoft Sans Serif"/>
              </a:rPr>
              <a:t>data</a:t>
            </a:r>
            <a:r>
              <a:rPr dirty="0" i="0">
                <a:latin typeface="Microsoft Sans Serif"/>
                <a:cs typeface="Microsoft Sans Serif"/>
              </a:rPr>
              <a:t> </a:t>
            </a:r>
            <a:r>
              <a:rPr dirty="0" spc="-125" i="0">
                <a:latin typeface="Microsoft Sans Serif"/>
                <a:cs typeface="Microsoft Sans Serif"/>
              </a:rPr>
              <a:t>the</a:t>
            </a:r>
            <a:r>
              <a:rPr dirty="0" spc="20" i="0">
                <a:latin typeface="Microsoft Sans Serif"/>
                <a:cs typeface="Microsoft Sans Serif"/>
              </a:rPr>
              <a:t> </a:t>
            </a:r>
            <a:r>
              <a:rPr dirty="0" spc="-110" i="0">
                <a:latin typeface="Microsoft Sans Serif"/>
                <a:cs typeface="Microsoft Sans Serif"/>
              </a:rPr>
              <a:t>higher</a:t>
            </a:r>
            <a:r>
              <a:rPr dirty="0" spc="25" i="0">
                <a:latin typeface="Microsoft Sans Serif"/>
                <a:cs typeface="Microsoft Sans Serif"/>
              </a:rPr>
              <a:t> </a:t>
            </a:r>
            <a:r>
              <a:rPr dirty="0" spc="-20" i="0">
                <a:latin typeface="Microsoft Sans Serif"/>
                <a:cs typeface="Microsoft Sans Serif"/>
              </a:rPr>
              <a:t>it</a:t>
            </a:r>
            <a:r>
              <a:rPr dirty="0" i="0">
                <a:latin typeface="Microsoft Sans Serif"/>
                <a:cs typeface="Microsoft Sans Serif"/>
              </a:rPr>
              <a:t> </a:t>
            </a:r>
            <a:r>
              <a:rPr dirty="0" spc="-105" i="0">
                <a:latin typeface="Microsoft Sans Serif"/>
                <a:cs typeface="Microsoft Sans Serif"/>
              </a:rPr>
              <a:t>is.</a:t>
            </a:r>
          </a:p>
          <a:p>
            <a:pPr algn="ctr" marR="67310">
              <a:lnSpc>
                <a:spcPts val="2160"/>
              </a:lnSpc>
              <a:spcBef>
                <a:spcPts val="745"/>
              </a:spcBef>
            </a:pPr>
            <a:r>
              <a:rPr dirty="0"/>
              <a:t>Gain</a:t>
            </a:r>
            <a:r>
              <a:rPr dirty="0" i="0">
                <a:latin typeface="Times New Roman"/>
                <a:cs typeface="Times New Roman"/>
              </a:rPr>
              <a:t>(</a:t>
            </a:r>
            <a:r>
              <a:rPr dirty="0"/>
              <a:t>S</a:t>
            </a:r>
            <a:r>
              <a:rPr dirty="0" i="0">
                <a:latin typeface="Times New Roman"/>
                <a:cs typeface="Times New Roman"/>
              </a:rPr>
              <a:t>,</a:t>
            </a:r>
            <a:r>
              <a:rPr dirty="0" spc="-75" i="0">
                <a:latin typeface="Times New Roman"/>
                <a:cs typeface="Times New Roman"/>
              </a:rPr>
              <a:t> </a:t>
            </a:r>
            <a:r>
              <a:rPr dirty="0" spc="-5"/>
              <a:t>A</a:t>
            </a:r>
            <a:r>
              <a:rPr dirty="0" spc="-5" i="0">
                <a:latin typeface="Times New Roman"/>
                <a:cs typeface="Times New Roman"/>
              </a:rPr>
              <a:t>)</a:t>
            </a:r>
          </a:p>
          <a:p>
            <a:pPr algn="ctr" marR="4620260">
              <a:lnSpc>
                <a:spcPts val="1920"/>
              </a:lnSpc>
            </a:pPr>
            <a:r>
              <a:rPr dirty="0"/>
              <a:t>GainRatio</a:t>
            </a:r>
            <a:r>
              <a:rPr dirty="0" i="0">
                <a:latin typeface="Times New Roman"/>
                <a:cs typeface="Times New Roman"/>
              </a:rPr>
              <a:t>(</a:t>
            </a:r>
            <a:r>
              <a:rPr dirty="0"/>
              <a:t>S</a:t>
            </a:r>
            <a:r>
              <a:rPr dirty="0" i="0">
                <a:latin typeface="Times New Roman"/>
                <a:cs typeface="Times New Roman"/>
              </a:rPr>
              <a:t>,</a:t>
            </a:r>
            <a:r>
              <a:rPr dirty="0" spc="-60" i="0">
                <a:latin typeface="Times New Roman"/>
                <a:cs typeface="Times New Roman"/>
              </a:rPr>
              <a:t> </a:t>
            </a:r>
            <a:r>
              <a:rPr dirty="0" spc="-5"/>
              <a:t>A</a:t>
            </a:r>
            <a:r>
              <a:rPr dirty="0" spc="-5" i="0">
                <a:latin typeface="Times New Roman"/>
                <a:cs typeface="Times New Roman"/>
              </a:rPr>
              <a:t>)</a:t>
            </a:r>
            <a:r>
              <a:rPr dirty="0" spc="10" i="0">
                <a:latin typeface="Times New Roman"/>
                <a:cs typeface="Times New Roman"/>
              </a:rPr>
              <a:t> </a:t>
            </a:r>
            <a:r>
              <a:rPr dirty="0" spc="-5" i="0">
                <a:latin typeface="Symbol"/>
                <a:cs typeface="Symbol"/>
              </a:rPr>
              <a:t></a:t>
            </a:r>
          </a:p>
          <a:p>
            <a:pPr marL="3183890">
              <a:lnSpc>
                <a:spcPts val="2160"/>
              </a:lnSpc>
            </a:pPr>
            <a:r>
              <a:rPr dirty="0" spc="-5"/>
              <a:t>SplitInformation</a:t>
            </a:r>
            <a:r>
              <a:rPr dirty="0" spc="-5" i="0">
                <a:latin typeface="Times New Roman"/>
                <a:cs typeface="Times New Roman"/>
              </a:rPr>
              <a:t>(</a:t>
            </a:r>
            <a:r>
              <a:rPr dirty="0" spc="-5"/>
              <a:t>S</a:t>
            </a:r>
            <a:r>
              <a:rPr dirty="0" spc="-5" i="0">
                <a:latin typeface="Times New Roman"/>
                <a:cs typeface="Times New Roman"/>
              </a:rPr>
              <a:t>,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spc="-5"/>
              <a:t>A</a:t>
            </a:r>
            <a:r>
              <a:rPr dirty="0" spc="-5" i="0">
                <a:latin typeface="Times New Roman"/>
                <a:cs typeface="Times New Roman"/>
              </a:rPr>
              <a:t>)</a:t>
            </a:r>
          </a:p>
          <a:p>
            <a:pPr marL="433070" indent="-344805">
              <a:lnSpc>
                <a:spcPts val="2280"/>
              </a:lnSpc>
              <a:spcBef>
                <a:spcPts val="93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33070" algn="l"/>
                <a:tab pos="433705" algn="l"/>
              </a:tabLst>
            </a:pPr>
            <a:r>
              <a:rPr dirty="0" spc="-5"/>
              <a:t>GainRatio</a:t>
            </a:r>
            <a:r>
              <a:rPr dirty="0" spc="5"/>
              <a:t> </a:t>
            </a:r>
            <a:r>
              <a:rPr dirty="0" spc="-114" i="0">
                <a:latin typeface="Microsoft Sans Serif"/>
                <a:cs typeface="Microsoft Sans Serif"/>
              </a:rPr>
              <a:t>penalizes</a:t>
            </a:r>
            <a:r>
              <a:rPr dirty="0" spc="35" i="0">
                <a:latin typeface="Microsoft Sans Serif"/>
                <a:cs typeface="Microsoft Sans Serif"/>
              </a:rPr>
              <a:t> </a:t>
            </a:r>
            <a:r>
              <a:rPr dirty="0" spc="-80" i="0">
                <a:latin typeface="Microsoft Sans Serif"/>
                <a:cs typeface="Microsoft Sans Serif"/>
              </a:rPr>
              <a:t>attributes</a:t>
            </a:r>
            <a:r>
              <a:rPr dirty="0" spc="-35" i="0">
                <a:latin typeface="Microsoft Sans Serif"/>
                <a:cs typeface="Microsoft Sans Serif"/>
              </a:rPr>
              <a:t> </a:t>
            </a:r>
            <a:r>
              <a:rPr dirty="0" spc="-75" i="0">
                <a:latin typeface="Microsoft Sans Serif"/>
                <a:cs typeface="Microsoft Sans Serif"/>
              </a:rPr>
              <a:t>that</a:t>
            </a:r>
            <a:r>
              <a:rPr dirty="0" spc="20" i="0">
                <a:latin typeface="Microsoft Sans Serif"/>
                <a:cs typeface="Microsoft Sans Serif"/>
              </a:rPr>
              <a:t> </a:t>
            </a:r>
            <a:r>
              <a:rPr dirty="0" spc="-85" i="0">
                <a:latin typeface="Microsoft Sans Serif"/>
                <a:cs typeface="Microsoft Sans Serif"/>
              </a:rPr>
              <a:t>split</a:t>
            </a:r>
            <a:r>
              <a:rPr dirty="0" spc="15" i="0">
                <a:latin typeface="Microsoft Sans Serif"/>
                <a:cs typeface="Microsoft Sans Serif"/>
              </a:rPr>
              <a:t> </a:t>
            </a:r>
            <a:r>
              <a:rPr dirty="0" spc="-120" i="0">
                <a:latin typeface="Microsoft Sans Serif"/>
                <a:cs typeface="Microsoft Sans Serif"/>
              </a:rPr>
              <a:t>examples</a:t>
            </a:r>
            <a:r>
              <a:rPr dirty="0" spc="10" i="0">
                <a:latin typeface="Microsoft Sans Serif"/>
                <a:cs typeface="Microsoft Sans Serif"/>
              </a:rPr>
              <a:t> </a:t>
            </a:r>
            <a:r>
              <a:rPr dirty="0" spc="-135" i="0">
                <a:latin typeface="Microsoft Sans Serif"/>
                <a:cs typeface="Microsoft Sans Serif"/>
              </a:rPr>
              <a:t>in</a:t>
            </a:r>
            <a:r>
              <a:rPr dirty="0" spc="40" i="0">
                <a:latin typeface="Microsoft Sans Serif"/>
                <a:cs typeface="Microsoft Sans Serif"/>
              </a:rPr>
              <a:t> </a:t>
            </a:r>
            <a:r>
              <a:rPr dirty="0" spc="-155" i="0">
                <a:latin typeface="Microsoft Sans Serif"/>
                <a:cs typeface="Microsoft Sans Serif"/>
              </a:rPr>
              <a:t>many</a:t>
            </a:r>
            <a:r>
              <a:rPr dirty="0" spc="60" i="0">
                <a:latin typeface="Microsoft Sans Serif"/>
                <a:cs typeface="Microsoft Sans Serif"/>
              </a:rPr>
              <a:t> </a:t>
            </a:r>
            <a:r>
              <a:rPr dirty="0" spc="-150" i="0">
                <a:latin typeface="Microsoft Sans Serif"/>
                <a:cs typeface="Microsoft Sans Serif"/>
              </a:rPr>
              <a:t>small</a:t>
            </a:r>
            <a:r>
              <a:rPr dirty="0" spc="25" i="0">
                <a:latin typeface="Microsoft Sans Serif"/>
                <a:cs typeface="Microsoft Sans Serif"/>
              </a:rPr>
              <a:t> </a:t>
            </a:r>
            <a:r>
              <a:rPr dirty="0" spc="-200" i="0">
                <a:latin typeface="Microsoft Sans Serif"/>
                <a:cs typeface="Microsoft Sans Serif"/>
              </a:rPr>
              <a:t>classes</a:t>
            </a:r>
            <a:r>
              <a:rPr dirty="0" spc="10" i="0">
                <a:latin typeface="Microsoft Sans Serif"/>
                <a:cs typeface="Microsoft Sans Serif"/>
              </a:rPr>
              <a:t> </a:t>
            </a:r>
            <a:r>
              <a:rPr dirty="0" spc="-265" i="0">
                <a:latin typeface="Microsoft Sans Serif"/>
                <a:cs typeface="Microsoft Sans Serif"/>
              </a:rPr>
              <a:t>such</a:t>
            </a:r>
            <a:r>
              <a:rPr dirty="0" spc="-220" i="0">
                <a:latin typeface="Microsoft Sans Serif"/>
                <a:cs typeface="Microsoft Sans Serif"/>
              </a:rPr>
              <a:t> </a:t>
            </a:r>
            <a:r>
              <a:rPr dirty="0" spc="-175" i="0">
                <a:latin typeface="Microsoft Sans Serif"/>
                <a:cs typeface="Microsoft Sans Serif"/>
              </a:rPr>
              <a:t>as</a:t>
            </a:r>
          </a:p>
          <a:p>
            <a:pPr marL="433070">
              <a:lnSpc>
                <a:spcPts val="2190"/>
              </a:lnSpc>
            </a:pPr>
            <a:r>
              <a:rPr dirty="0" spc="-25"/>
              <a:t>Date</a:t>
            </a:r>
            <a:r>
              <a:rPr dirty="0" spc="-25">
                <a:latin typeface="Arial"/>
                <a:cs typeface="Arial"/>
              </a:rPr>
              <a:t>.</a:t>
            </a:r>
            <a:r>
              <a:rPr dirty="0" spc="-10">
                <a:latin typeface="Arial"/>
                <a:cs typeface="Arial"/>
              </a:rPr>
              <a:t> </a:t>
            </a:r>
            <a:r>
              <a:rPr dirty="0" spc="-160" i="0">
                <a:latin typeface="Microsoft Sans Serif"/>
                <a:cs typeface="Microsoft Sans Serif"/>
              </a:rPr>
              <a:t>Let</a:t>
            </a:r>
            <a:r>
              <a:rPr dirty="0" spc="5" i="0">
                <a:latin typeface="Microsoft Sans Serif"/>
                <a:cs typeface="Microsoft Sans Serif"/>
              </a:rPr>
              <a:t> </a:t>
            </a:r>
            <a:r>
              <a:rPr dirty="0" spc="-5"/>
              <a:t>|S</a:t>
            </a:r>
            <a:r>
              <a:rPr dirty="0" spc="15"/>
              <a:t> </a:t>
            </a:r>
            <a:r>
              <a:rPr dirty="0" spc="-5"/>
              <a:t>|=n,</a:t>
            </a:r>
            <a:r>
              <a:rPr dirty="0" spc="-20"/>
              <a:t> </a:t>
            </a:r>
            <a:r>
              <a:rPr dirty="0" spc="-5"/>
              <a:t>Date</a:t>
            </a:r>
            <a:r>
              <a:rPr dirty="0" spc="15"/>
              <a:t> </a:t>
            </a:r>
            <a:r>
              <a:rPr dirty="0" spc="-125" i="0">
                <a:latin typeface="Microsoft Sans Serif"/>
                <a:cs typeface="Microsoft Sans Serif"/>
              </a:rPr>
              <a:t>splits</a:t>
            </a:r>
            <a:r>
              <a:rPr dirty="0" spc="5" i="0">
                <a:latin typeface="Microsoft Sans Serif"/>
                <a:cs typeface="Microsoft Sans Serif"/>
              </a:rPr>
              <a:t> </a:t>
            </a:r>
            <a:r>
              <a:rPr dirty="0" spc="-120" i="0">
                <a:latin typeface="Microsoft Sans Serif"/>
                <a:cs typeface="Microsoft Sans Serif"/>
              </a:rPr>
              <a:t>examples</a:t>
            </a:r>
            <a:r>
              <a:rPr dirty="0" spc="5" i="0">
                <a:latin typeface="Microsoft Sans Serif"/>
                <a:cs typeface="Microsoft Sans Serif"/>
              </a:rPr>
              <a:t> </a:t>
            </a:r>
            <a:r>
              <a:rPr dirty="0" spc="-135" i="0">
                <a:latin typeface="Microsoft Sans Serif"/>
                <a:cs typeface="Microsoft Sans Serif"/>
              </a:rPr>
              <a:t>in</a:t>
            </a:r>
            <a:r>
              <a:rPr dirty="0" spc="20" i="0">
                <a:latin typeface="Microsoft Sans Serif"/>
                <a:cs typeface="Microsoft Sans Serif"/>
              </a:rPr>
              <a:t> </a:t>
            </a:r>
            <a:r>
              <a:rPr dirty="0" spc="-5"/>
              <a:t>n</a:t>
            </a:r>
            <a:r>
              <a:rPr dirty="0" spc="-10"/>
              <a:t> </a:t>
            </a:r>
            <a:r>
              <a:rPr dirty="0" spc="-200" i="0">
                <a:latin typeface="Microsoft Sans Serif"/>
                <a:cs typeface="Microsoft Sans Serif"/>
              </a:rPr>
              <a:t>classes</a:t>
            </a:r>
          </a:p>
          <a:p>
            <a:pPr lvl="1" marL="832485" indent="-287020">
              <a:lnSpc>
                <a:spcPts val="2070"/>
              </a:lnSpc>
              <a:buClr>
                <a:srgbClr val="FFCC00"/>
              </a:buClr>
              <a:buSzPct val="75000"/>
              <a:buFont typeface="Wingdings"/>
              <a:buChar char=""/>
              <a:tabLst>
                <a:tab pos="832485" algn="l"/>
                <a:tab pos="833119" algn="l"/>
              </a:tabLst>
            </a:pPr>
            <a:r>
              <a:rPr dirty="0" sz="1800" i="1">
                <a:latin typeface="Times New Roman"/>
                <a:cs typeface="Times New Roman"/>
              </a:rPr>
              <a:t>SplitInformation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Date</a:t>
            </a:r>
            <a:r>
              <a:rPr dirty="0" sz="1800">
                <a:latin typeface="Times New Roman"/>
                <a:cs typeface="Times New Roman"/>
              </a:rPr>
              <a:t>)= </a:t>
            </a:r>
            <a:r>
              <a:rPr dirty="0" sz="1800" spc="5">
                <a:latin typeface="Times New Roman"/>
                <a:cs typeface="Times New Roman"/>
              </a:rPr>
              <a:t>−[(1/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-50" i="1">
                <a:latin typeface="Times New Roman"/>
                <a:cs typeface="Times New Roman"/>
              </a:rPr>
              <a:t> </a:t>
            </a:r>
            <a:r>
              <a:rPr dirty="0" sz="1800" spc="5" i="1">
                <a:latin typeface="Times New Roman"/>
                <a:cs typeface="Times New Roman"/>
              </a:rPr>
              <a:t>log</a:t>
            </a:r>
            <a:r>
              <a:rPr dirty="0" baseline="-20833" sz="1800" spc="7">
                <a:latin typeface="Times New Roman"/>
                <a:cs typeface="Times New Roman"/>
              </a:rPr>
              <a:t>2</a:t>
            </a:r>
            <a:r>
              <a:rPr dirty="0" baseline="-20833" sz="1800" spc="-2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1/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)+…+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(1/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spc="5" i="1">
                <a:latin typeface="Times New Roman"/>
                <a:cs typeface="Times New Roman"/>
              </a:rPr>
              <a:t>log</a:t>
            </a:r>
            <a:r>
              <a:rPr dirty="0" baseline="-20833" sz="1800" spc="7">
                <a:latin typeface="Times New Roman"/>
                <a:cs typeface="Times New Roman"/>
              </a:rPr>
              <a:t>2</a:t>
            </a:r>
            <a:r>
              <a:rPr dirty="0" baseline="-20833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1/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5">
                <a:latin typeface="Times New Roman"/>
                <a:cs typeface="Times New Roman"/>
              </a:rPr>
              <a:t>)]=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−</a:t>
            </a:r>
            <a:r>
              <a:rPr dirty="0" sz="1800" i="1">
                <a:latin typeface="Times New Roman"/>
                <a:cs typeface="Times New Roman"/>
              </a:rPr>
              <a:t>log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1/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i="1">
                <a:latin typeface="Times New Roman"/>
                <a:cs typeface="Times New Roman"/>
              </a:rPr>
              <a:t>log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433070" indent="-344805">
              <a:lnSpc>
                <a:spcPts val="2320"/>
              </a:lnSpc>
              <a:spcBef>
                <a:spcPts val="45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33070" algn="l"/>
                <a:tab pos="433705" algn="l"/>
              </a:tabLst>
            </a:pPr>
            <a:r>
              <a:rPr dirty="0" spc="-120" i="0">
                <a:latin typeface="Microsoft Sans Serif"/>
                <a:cs typeface="Microsoft Sans Serif"/>
              </a:rPr>
              <a:t>Compare</a:t>
            </a:r>
            <a:r>
              <a:rPr dirty="0" spc="25" i="0">
                <a:latin typeface="Microsoft Sans Serif"/>
                <a:cs typeface="Microsoft Sans Serif"/>
              </a:rPr>
              <a:t> </a:t>
            </a:r>
            <a:r>
              <a:rPr dirty="0" spc="-105" i="0">
                <a:latin typeface="Microsoft Sans Serif"/>
                <a:cs typeface="Microsoft Sans Serif"/>
              </a:rPr>
              <a:t>with</a:t>
            </a:r>
            <a:r>
              <a:rPr dirty="0" spc="55" i="0">
                <a:latin typeface="Microsoft Sans Serif"/>
                <a:cs typeface="Microsoft Sans Serif"/>
              </a:rPr>
              <a:t> </a:t>
            </a:r>
            <a:r>
              <a:rPr dirty="0" spc="-5"/>
              <a:t>A</a:t>
            </a:r>
            <a:r>
              <a:rPr dirty="0" spc="-5" i="0">
                <a:latin typeface="Microsoft Sans Serif"/>
                <a:cs typeface="Microsoft Sans Serif"/>
              </a:rPr>
              <a:t>,</a:t>
            </a:r>
            <a:r>
              <a:rPr dirty="0" i="0">
                <a:latin typeface="Microsoft Sans Serif"/>
                <a:cs typeface="Microsoft Sans Serif"/>
              </a:rPr>
              <a:t> </a:t>
            </a:r>
            <a:r>
              <a:rPr dirty="0" spc="-180" i="0">
                <a:latin typeface="Microsoft Sans Serif"/>
                <a:cs typeface="Microsoft Sans Serif"/>
              </a:rPr>
              <a:t>which</a:t>
            </a:r>
            <a:r>
              <a:rPr dirty="0" spc="55" i="0">
                <a:latin typeface="Microsoft Sans Serif"/>
                <a:cs typeface="Microsoft Sans Serif"/>
              </a:rPr>
              <a:t> </a:t>
            </a:r>
            <a:r>
              <a:rPr dirty="0" spc="-125" i="0">
                <a:latin typeface="Microsoft Sans Serif"/>
                <a:cs typeface="Microsoft Sans Serif"/>
              </a:rPr>
              <a:t>splits</a:t>
            </a:r>
            <a:r>
              <a:rPr dirty="0" spc="5" i="0">
                <a:latin typeface="Microsoft Sans Serif"/>
                <a:cs typeface="Microsoft Sans Serif"/>
              </a:rPr>
              <a:t> </a:t>
            </a:r>
            <a:r>
              <a:rPr dirty="0" spc="-15" i="0">
                <a:latin typeface="Microsoft Sans Serif"/>
                <a:cs typeface="Microsoft Sans Serif"/>
              </a:rPr>
              <a:t>data</a:t>
            </a:r>
            <a:r>
              <a:rPr dirty="0" spc="5" i="0">
                <a:latin typeface="Microsoft Sans Serif"/>
                <a:cs typeface="Microsoft Sans Serif"/>
              </a:rPr>
              <a:t> </a:t>
            </a:r>
            <a:r>
              <a:rPr dirty="0" spc="-135" i="0">
                <a:latin typeface="Microsoft Sans Serif"/>
                <a:cs typeface="Microsoft Sans Serif"/>
              </a:rPr>
              <a:t>in</a:t>
            </a:r>
            <a:r>
              <a:rPr dirty="0" spc="35" i="0">
                <a:latin typeface="Microsoft Sans Serif"/>
                <a:cs typeface="Microsoft Sans Serif"/>
              </a:rPr>
              <a:t> </a:t>
            </a:r>
            <a:r>
              <a:rPr dirty="0" spc="-85" i="0">
                <a:latin typeface="Microsoft Sans Serif"/>
                <a:cs typeface="Microsoft Sans Serif"/>
              </a:rPr>
              <a:t>two</a:t>
            </a:r>
            <a:r>
              <a:rPr dirty="0" spc="10" i="0">
                <a:latin typeface="Microsoft Sans Serif"/>
                <a:cs typeface="Microsoft Sans Serif"/>
              </a:rPr>
              <a:t> </a:t>
            </a:r>
            <a:r>
              <a:rPr dirty="0" spc="-150" i="0">
                <a:latin typeface="Microsoft Sans Serif"/>
                <a:cs typeface="Microsoft Sans Serif"/>
              </a:rPr>
              <a:t>even</a:t>
            </a:r>
            <a:r>
              <a:rPr dirty="0" spc="35" i="0">
                <a:latin typeface="Microsoft Sans Serif"/>
                <a:cs typeface="Microsoft Sans Serif"/>
              </a:rPr>
              <a:t> </a:t>
            </a:r>
            <a:r>
              <a:rPr dirty="0" spc="-170" i="0">
                <a:latin typeface="Microsoft Sans Serif"/>
                <a:cs typeface="Microsoft Sans Serif"/>
              </a:rPr>
              <a:t>classes:</a:t>
            </a:r>
          </a:p>
          <a:p>
            <a:pPr lvl="1" marL="832485" indent="-287020">
              <a:lnSpc>
                <a:spcPts val="2080"/>
              </a:lnSpc>
              <a:buClr>
                <a:srgbClr val="FFCC00"/>
              </a:buClr>
              <a:buSzPct val="75000"/>
              <a:buFont typeface="Wingdings"/>
              <a:buChar char=""/>
              <a:tabLst>
                <a:tab pos="832485" algn="l"/>
                <a:tab pos="833119" algn="l"/>
              </a:tabLst>
            </a:pPr>
            <a:r>
              <a:rPr dirty="0" sz="1800" i="1">
                <a:latin typeface="Times New Roman"/>
                <a:cs typeface="Times New Roman"/>
              </a:rPr>
              <a:t>SplitInformation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)= − </a:t>
            </a:r>
            <a:r>
              <a:rPr dirty="0" sz="1800" spc="5">
                <a:latin typeface="Times New Roman"/>
                <a:cs typeface="Times New Roman"/>
              </a:rPr>
              <a:t>[(1/2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log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1/2)+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(1/2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log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1/2)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]=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− </a:t>
            </a:r>
            <a:r>
              <a:rPr dirty="0" sz="1800" spc="10">
                <a:latin typeface="Times New Roman"/>
                <a:cs typeface="Times New Roman"/>
              </a:rPr>
              <a:t>[−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1/2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−1/2]=1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5471" y="6523126"/>
            <a:ext cx="9829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50">
                <a:solidFill>
                  <a:srgbClr val="5F5F5F"/>
                </a:solidFill>
                <a:latin typeface="Microsoft Sans Serif"/>
                <a:cs typeface="Microsoft Sans Serif"/>
              </a:rPr>
              <a:t>11/26/2023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145" y="6523126"/>
            <a:ext cx="7740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90" i="1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dirty="0" sz="1400" spc="-55" i="1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dirty="0" sz="1400" spc="-45" i="1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dirty="0" sz="1400" spc="-5" i="1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dirty="0" sz="1400" spc="-85" i="1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dirty="0" sz="1400" spc="15" i="1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400" spc="-185" i="1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dirty="0" sz="1400" spc="-60" i="1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dirty="0" sz="1400" spc="-235" i="1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dirty="0" sz="1400" spc="-10" i="1">
                <a:solidFill>
                  <a:srgbClr val="5F5F5F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87723" y="2278379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79491" y="227837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36620" y="4079747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679526"/>
            <a:ext cx="430720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 b="0" i="0">
                <a:solidFill>
                  <a:srgbClr val="CC3300"/>
                </a:solidFill>
                <a:latin typeface="Arial MT"/>
                <a:cs typeface="Arial MT"/>
              </a:rPr>
              <a:t>A</a:t>
            </a:r>
            <a:r>
              <a:rPr dirty="0" spc="-495" b="0" i="0">
                <a:solidFill>
                  <a:srgbClr val="CC3300"/>
                </a:solidFill>
                <a:latin typeface="Arial MT"/>
                <a:cs typeface="Arial MT"/>
              </a:rPr>
              <a:t>d</a:t>
            </a:r>
            <a:r>
              <a:rPr dirty="0" spc="-200" b="0" i="0">
                <a:solidFill>
                  <a:srgbClr val="CC3300"/>
                </a:solidFill>
                <a:latin typeface="Arial MT"/>
                <a:cs typeface="Arial MT"/>
              </a:rPr>
              <a:t>j</a:t>
            </a:r>
            <a:r>
              <a:rPr dirty="0" spc="-495" b="0" i="0">
                <a:solidFill>
                  <a:srgbClr val="CC3300"/>
                </a:solidFill>
                <a:latin typeface="Arial MT"/>
                <a:cs typeface="Arial MT"/>
              </a:rPr>
              <a:t>u</a:t>
            </a:r>
            <a:r>
              <a:rPr dirty="0" spc="-345" b="0" i="0">
                <a:solidFill>
                  <a:srgbClr val="CC3300"/>
                </a:solidFill>
                <a:latin typeface="Arial MT"/>
                <a:cs typeface="Arial MT"/>
              </a:rPr>
              <a:t>stin</a:t>
            </a:r>
            <a:r>
              <a:rPr dirty="0" spc="-480" b="0" i="0">
                <a:solidFill>
                  <a:srgbClr val="CC3300"/>
                </a:solidFill>
                <a:latin typeface="Arial MT"/>
                <a:cs typeface="Arial MT"/>
              </a:rPr>
              <a:t>g</a:t>
            </a:r>
            <a:r>
              <a:rPr dirty="0" spc="-190" b="0" i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dirty="0" spc="-484" b="0">
                <a:solidFill>
                  <a:srgbClr val="CC3300"/>
                </a:solidFill>
                <a:latin typeface="Arial"/>
                <a:cs typeface="Arial"/>
              </a:rPr>
              <a:t>ga</a:t>
            </a:r>
            <a:r>
              <a:rPr dirty="0" spc="-220" b="0">
                <a:solidFill>
                  <a:srgbClr val="CC3300"/>
                </a:solidFill>
                <a:latin typeface="Arial"/>
                <a:cs typeface="Arial"/>
              </a:rPr>
              <a:t>i</a:t>
            </a:r>
            <a:r>
              <a:rPr dirty="0" spc="-484" b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dirty="0" spc="-285" b="0">
                <a:solidFill>
                  <a:srgbClr val="CC3300"/>
                </a:solidFill>
                <a:latin typeface="Arial"/>
                <a:cs typeface="Arial"/>
              </a:rPr>
              <a:t>-</a:t>
            </a:r>
            <a:r>
              <a:rPr dirty="0" spc="-340" b="0">
                <a:solidFill>
                  <a:srgbClr val="CC3300"/>
                </a:solidFill>
                <a:latin typeface="Arial"/>
                <a:cs typeface="Arial"/>
              </a:rPr>
              <a:t>ratio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819" y="1923364"/>
            <a:ext cx="8047990" cy="375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700" indent="-457200">
              <a:lnSpc>
                <a:spcPts val="2740"/>
              </a:lnSpc>
              <a:spcBef>
                <a:spcPts val="10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520065" algn="l"/>
                <a:tab pos="520700" algn="l"/>
              </a:tabLst>
            </a:pPr>
            <a:r>
              <a:rPr dirty="0" sz="2400" spc="-270">
                <a:latin typeface="Microsoft Sans Serif"/>
                <a:cs typeface="Microsoft Sans Serif"/>
              </a:rPr>
              <a:t>P</a:t>
            </a:r>
            <a:r>
              <a:rPr dirty="0" sz="2400" spc="-145">
                <a:latin typeface="Microsoft Sans Serif"/>
                <a:cs typeface="Microsoft Sans Serif"/>
              </a:rPr>
              <a:t>r</a:t>
            </a:r>
            <a:r>
              <a:rPr dirty="0" sz="2400" spc="-75">
                <a:latin typeface="Microsoft Sans Serif"/>
                <a:cs typeface="Microsoft Sans Serif"/>
              </a:rPr>
              <a:t>o</a:t>
            </a:r>
            <a:r>
              <a:rPr dirty="0" sz="2400" spc="-85">
                <a:latin typeface="Microsoft Sans Serif"/>
                <a:cs typeface="Microsoft Sans Serif"/>
              </a:rPr>
              <a:t>b</a:t>
            </a:r>
            <a:r>
              <a:rPr dirty="0" sz="2400" spc="-204">
                <a:latin typeface="Microsoft Sans Serif"/>
                <a:cs typeface="Microsoft Sans Serif"/>
              </a:rPr>
              <a:t>lem</a:t>
            </a:r>
            <a:r>
              <a:rPr dirty="0" sz="2400" spc="-105">
                <a:latin typeface="Microsoft Sans Serif"/>
                <a:cs typeface="Microsoft Sans Serif"/>
              </a:rPr>
              <a:t>: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Sp</a:t>
            </a:r>
            <a:r>
              <a:rPr dirty="0" sz="2400" spc="5" i="1">
                <a:latin typeface="Times New Roman"/>
                <a:cs typeface="Times New Roman"/>
              </a:rPr>
              <a:t>l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5" i="1">
                <a:latin typeface="Times New Roman"/>
                <a:cs typeface="Times New Roman"/>
              </a:rPr>
              <a:t>t</a:t>
            </a:r>
            <a:r>
              <a:rPr dirty="0" sz="2400" i="1">
                <a:latin typeface="Times New Roman"/>
                <a:cs typeface="Times New Roman"/>
              </a:rPr>
              <a:t>Informa</a:t>
            </a:r>
            <a:r>
              <a:rPr dirty="0" sz="2400" spc="5" i="1">
                <a:latin typeface="Times New Roman"/>
                <a:cs typeface="Times New Roman"/>
              </a:rPr>
              <a:t>t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5" i="1">
                <a:latin typeface="Times New Roman"/>
                <a:cs typeface="Times New Roman"/>
              </a:rPr>
              <a:t>o</a:t>
            </a:r>
            <a:r>
              <a:rPr dirty="0" sz="2400" spc="-20" i="1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95">
                <a:latin typeface="Microsoft Sans Serif"/>
                <a:cs typeface="Microsoft Sans Serif"/>
              </a:rPr>
              <a:t>c</a:t>
            </a:r>
            <a:r>
              <a:rPr dirty="0" sz="2400" spc="-150">
                <a:latin typeface="Microsoft Sans Serif"/>
                <a:cs typeface="Microsoft Sans Serif"/>
              </a:rPr>
              <a:t>an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be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zero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or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very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small</a:t>
            </a:r>
            <a:endParaRPr sz="2400">
              <a:latin typeface="Microsoft Sans Serif"/>
              <a:cs typeface="Microsoft Sans Serif"/>
            </a:endParaRPr>
          </a:p>
          <a:p>
            <a:pPr marL="520700">
              <a:lnSpc>
                <a:spcPts val="2740"/>
              </a:lnSpc>
            </a:pPr>
            <a:r>
              <a:rPr dirty="0" sz="2400" spc="-135">
                <a:latin typeface="Microsoft Sans Serif"/>
                <a:cs typeface="Microsoft Sans Serif"/>
              </a:rPr>
              <a:t>w</a:t>
            </a:r>
            <a:r>
              <a:rPr dirty="0" sz="2400" spc="-235">
                <a:latin typeface="Microsoft Sans Serif"/>
                <a:cs typeface="Microsoft Sans Serif"/>
              </a:rPr>
              <a:t>hen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5" i="1">
                <a:latin typeface="Times New Roman"/>
                <a:cs typeface="Times New Roman"/>
              </a:rPr>
              <a:t>|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baseline="-20833" sz="2400" i="1">
                <a:latin typeface="Times New Roman"/>
                <a:cs typeface="Times New Roman"/>
              </a:rPr>
              <a:t>i</a:t>
            </a:r>
            <a:r>
              <a:rPr dirty="0" baseline="-20833" sz="2400" spc="22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|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≈ </a:t>
            </a:r>
            <a:r>
              <a:rPr dirty="0" sz="2400" spc="-15" i="1">
                <a:latin typeface="Times New Roman"/>
                <a:cs typeface="Times New Roman"/>
              </a:rPr>
              <a:t>|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sz="2400" spc="-19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|</a:t>
            </a:r>
            <a:r>
              <a:rPr dirty="0" sz="2400" spc="10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for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70">
                <a:latin typeface="Microsoft Sans Serif"/>
                <a:cs typeface="Microsoft Sans Serif"/>
              </a:rPr>
              <a:t>some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valu</a:t>
            </a:r>
            <a:r>
              <a:rPr dirty="0" sz="2400" spc="-135">
                <a:latin typeface="Microsoft Sans Serif"/>
                <a:cs typeface="Microsoft Sans Serif"/>
              </a:rPr>
              <a:t>e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520700" indent="-457200">
              <a:lnSpc>
                <a:spcPct val="100000"/>
              </a:lnSpc>
              <a:spcBef>
                <a:spcPts val="26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520065" algn="l"/>
                <a:tab pos="520700" algn="l"/>
              </a:tabLst>
            </a:pPr>
            <a:r>
              <a:rPr dirty="0" sz="2400" spc="-275">
                <a:latin typeface="Microsoft Sans Serif"/>
                <a:cs typeface="Microsoft Sans Serif"/>
              </a:rPr>
              <a:t>To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85">
                <a:latin typeface="Microsoft Sans Serif"/>
                <a:cs typeface="Microsoft Sans Serif"/>
              </a:rPr>
              <a:t>mitigate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this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effect,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following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90">
                <a:latin typeface="Microsoft Sans Serif"/>
                <a:cs typeface="Microsoft Sans Serif"/>
              </a:rPr>
              <a:t>heuristics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235">
                <a:latin typeface="Microsoft Sans Serif"/>
                <a:cs typeface="Microsoft Sans Serif"/>
              </a:rPr>
              <a:t>has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been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used:</a:t>
            </a:r>
            <a:endParaRPr sz="2400">
              <a:latin typeface="Microsoft Sans Serif"/>
              <a:cs typeface="Microsoft Sans Serif"/>
            </a:endParaRPr>
          </a:p>
          <a:p>
            <a:pPr lvl="1" marL="901700" indent="-381635">
              <a:lnSpc>
                <a:spcPct val="100000"/>
              </a:lnSpc>
              <a:spcBef>
                <a:spcPts val="280"/>
              </a:spcBef>
              <a:buClr>
                <a:srgbClr val="FFCC00"/>
              </a:buClr>
              <a:buSzPct val="75000"/>
              <a:buAutoNum type="arabicPeriod"/>
              <a:tabLst>
                <a:tab pos="901700" algn="l"/>
                <a:tab pos="902335" algn="l"/>
              </a:tabLst>
            </a:pPr>
            <a:r>
              <a:rPr dirty="0" sz="2000" spc="-155">
                <a:latin typeface="Microsoft Sans Serif"/>
                <a:cs typeface="Microsoft Sans Serif"/>
              </a:rPr>
              <a:t>compute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Gain</a:t>
            </a:r>
            <a:r>
              <a:rPr dirty="0" sz="2000" spc="50" i="1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50">
                <a:latin typeface="Microsoft Sans Serif"/>
                <a:cs typeface="Microsoft Sans Serif"/>
              </a:rPr>
              <a:t>each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attribute</a:t>
            </a:r>
            <a:endParaRPr sz="2000">
              <a:latin typeface="Microsoft Sans Serif"/>
              <a:cs typeface="Microsoft Sans Serif"/>
            </a:endParaRPr>
          </a:p>
          <a:p>
            <a:pPr lvl="1" marL="901700" indent="-381635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AutoNum type="arabicPeriod"/>
              <a:tabLst>
                <a:tab pos="901700" algn="l"/>
                <a:tab pos="902335" algn="l"/>
              </a:tabLst>
            </a:pPr>
            <a:r>
              <a:rPr dirty="0" sz="2000" spc="-15">
                <a:latin typeface="Microsoft Sans Serif"/>
                <a:cs typeface="Microsoft Sans Serif"/>
              </a:rPr>
              <a:t>apply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GainRatio</a:t>
            </a:r>
            <a:r>
              <a:rPr dirty="0" sz="2000" spc="45" i="1">
                <a:latin typeface="Times New Roman"/>
                <a:cs typeface="Times New Roman"/>
              </a:rPr>
              <a:t> </a:t>
            </a:r>
            <a:r>
              <a:rPr dirty="0" sz="2000" spc="-100">
                <a:latin typeface="Microsoft Sans Serif"/>
                <a:cs typeface="Microsoft Sans Serif"/>
              </a:rPr>
              <a:t>only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to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80">
                <a:latin typeface="Microsoft Sans Serif"/>
                <a:cs typeface="Microsoft Sans Serif"/>
              </a:rPr>
              <a:t>attributes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5">
                <a:latin typeface="Microsoft Sans Serif"/>
                <a:cs typeface="Microsoft Sans Serif"/>
              </a:rPr>
              <a:t>with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Gain</a:t>
            </a:r>
            <a:r>
              <a:rPr dirty="0" sz="2000" spc="70" i="1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Microsoft Sans Serif"/>
                <a:cs typeface="Microsoft Sans Serif"/>
              </a:rPr>
              <a:t>above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60">
                <a:latin typeface="Microsoft Sans Serif"/>
                <a:cs typeface="Microsoft Sans Serif"/>
              </a:rPr>
              <a:t>average</a:t>
            </a:r>
            <a:endParaRPr sz="2000">
              <a:latin typeface="Microsoft Sans Serif"/>
              <a:cs typeface="Microsoft Sans Serif"/>
            </a:endParaRPr>
          </a:p>
          <a:p>
            <a:pPr marL="520700" indent="-457200">
              <a:lnSpc>
                <a:spcPct val="100000"/>
              </a:lnSpc>
              <a:spcBef>
                <a:spcPts val="27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520065" algn="l"/>
                <a:tab pos="520700" algn="l"/>
              </a:tabLst>
            </a:pPr>
            <a:r>
              <a:rPr dirty="0" sz="2400" spc="-95">
                <a:latin typeface="Microsoft Sans Serif"/>
                <a:cs typeface="Microsoft Sans Serif"/>
              </a:rPr>
              <a:t>Other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measures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have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been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proposed:</a:t>
            </a:r>
            <a:endParaRPr sz="2400">
              <a:latin typeface="Microsoft Sans Serif"/>
              <a:cs typeface="Microsoft Sans Serif"/>
            </a:endParaRPr>
          </a:p>
          <a:p>
            <a:pPr marL="901700" indent="-381635">
              <a:lnSpc>
                <a:spcPts val="2280"/>
              </a:lnSpc>
              <a:spcBef>
                <a:spcPts val="254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901700" algn="l"/>
                <a:tab pos="902335" algn="l"/>
                <a:tab pos="6757670" algn="l"/>
              </a:tabLst>
            </a:pPr>
            <a:r>
              <a:rPr dirty="0" sz="2000" spc="-190" i="1">
                <a:latin typeface="Arial"/>
                <a:cs typeface="Arial"/>
              </a:rPr>
              <a:t>D</a:t>
            </a:r>
            <a:r>
              <a:rPr dirty="0" sz="2000" spc="-70" i="1">
                <a:latin typeface="Arial"/>
                <a:cs typeface="Arial"/>
              </a:rPr>
              <a:t>i</a:t>
            </a:r>
            <a:r>
              <a:rPr dirty="0" sz="2000" spc="-335" i="1">
                <a:latin typeface="Arial"/>
                <a:cs typeface="Arial"/>
              </a:rPr>
              <a:t>s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sz="2000" spc="-114" i="1">
                <a:latin typeface="Arial"/>
                <a:cs typeface="Arial"/>
              </a:rPr>
              <a:t>a</a:t>
            </a:r>
            <a:r>
              <a:rPr dirty="0" sz="2000" spc="-240" i="1">
                <a:latin typeface="Arial"/>
                <a:cs typeface="Arial"/>
              </a:rPr>
              <a:t>nc</a:t>
            </a:r>
            <a:r>
              <a:rPr dirty="0" sz="2000" spc="-260" i="1">
                <a:latin typeface="Arial"/>
                <a:cs typeface="Arial"/>
              </a:rPr>
              <a:t>e</a:t>
            </a:r>
            <a:r>
              <a:rPr dirty="0" sz="2000" i="1">
                <a:latin typeface="Arial"/>
                <a:cs typeface="Arial"/>
              </a:rPr>
              <a:t>-</a:t>
            </a:r>
            <a:r>
              <a:rPr dirty="0" sz="2000" spc="-114" i="1">
                <a:latin typeface="Arial"/>
                <a:cs typeface="Arial"/>
              </a:rPr>
              <a:t>ba</a:t>
            </a:r>
            <a:r>
              <a:rPr dirty="0" sz="2000" spc="-335" i="1">
                <a:latin typeface="Arial"/>
                <a:cs typeface="Arial"/>
              </a:rPr>
              <a:t>s</a:t>
            </a:r>
            <a:r>
              <a:rPr dirty="0" sz="2000" spc="-250" i="1">
                <a:latin typeface="Arial"/>
                <a:cs typeface="Arial"/>
              </a:rPr>
              <a:t>e</a:t>
            </a:r>
            <a:r>
              <a:rPr dirty="0" sz="2000" spc="-120" i="1">
                <a:latin typeface="Arial"/>
                <a:cs typeface="Arial"/>
              </a:rPr>
              <a:t>d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350">
                <a:latin typeface="Microsoft Sans Serif"/>
                <a:cs typeface="Microsoft Sans Serif"/>
              </a:rPr>
              <a:t>m</a:t>
            </a:r>
            <a:r>
              <a:rPr dirty="0" sz="2000" spc="-114">
                <a:latin typeface="Microsoft Sans Serif"/>
                <a:cs typeface="Microsoft Sans Serif"/>
              </a:rPr>
              <a:t>e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>
                <a:latin typeface="Microsoft Sans Serif"/>
                <a:cs typeface="Microsoft Sans Serif"/>
              </a:rPr>
              <a:t>r</a:t>
            </a:r>
            <a:r>
              <a:rPr dirty="0" sz="2000" spc="-85">
                <a:latin typeface="Microsoft Sans Serif"/>
                <a:cs typeface="Microsoft Sans Serif"/>
              </a:rPr>
              <a:t>i</a:t>
            </a:r>
            <a:r>
              <a:rPr dirty="0" sz="2000" spc="-175">
                <a:latin typeface="Microsoft Sans Serif"/>
                <a:cs typeface="Microsoft Sans Serif"/>
              </a:rPr>
              <a:t>c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[</a:t>
            </a:r>
            <a:r>
              <a:rPr dirty="0" sz="2000" spc="-229">
                <a:latin typeface="Microsoft Sans Serif"/>
                <a:cs typeface="Microsoft Sans Serif"/>
              </a:rPr>
              <a:t>L</a:t>
            </a:r>
            <a:r>
              <a:rPr dirty="0" sz="2000" spc="-225">
                <a:latin typeface="Microsoft Sans Serif"/>
                <a:cs typeface="Microsoft Sans Serif"/>
              </a:rPr>
              <a:t>o</a:t>
            </a:r>
            <a:r>
              <a:rPr dirty="0" sz="2000" spc="-65">
                <a:latin typeface="Microsoft Sans Serif"/>
                <a:cs typeface="Microsoft Sans Serif"/>
              </a:rPr>
              <a:t>p</a:t>
            </a:r>
            <a:r>
              <a:rPr dirty="0" sz="2000" spc="-55">
                <a:latin typeface="Microsoft Sans Serif"/>
                <a:cs typeface="Microsoft Sans Serif"/>
              </a:rPr>
              <a:t>e</a:t>
            </a:r>
            <a:r>
              <a:rPr dirty="0" sz="2000" spc="-125">
                <a:latin typeface="Microsoft Sans Serif"/>
                <a:cs typeface="Microsoft Sans Serif"/>
              </a:rPr>
              <a:t>z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180">
                <a:latin typeface="Microsoft Sans Serif"/>
                <a:cs typeface="Microsoft Sans Serif"/>
              </a:rPr>
              <a:t>De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40">
                <a:latin typeface="Microsoft Sans Serif"/>
                <a:cs typeface="Microsoft Sans Serif"/>
              </a:rPr>
              <a:t>Ma</a:t>
            </a:r>
            <a:r>
              <a:rPr dirty="0" sz="2000" spc="-120">
                <a:latin typeface="Microsoft Sans Serif"/>
                <a:cs typeface="Microsoft Sans Serif"/>
              </a:rPr>
              <a:t>n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 spc="-10">
                <a:latin typeface="Microsoft Sans Serif"/>
                <a:cs typeface="Microsoft Sans Serif"/>
              </a:rPr>
              <a:t>a</a:t>
            </a:r>
            <a:r>
              <a:rPr dirty="0" sz="2000" spc="-5">
                <a:latin typeface="Microsoft Sans Serif"/>
                <a:cs typeface="Microsoft Sans Serif"/>
              </a:rPr>
              <a:t>r</a:t>
            </a:r>
            <a:r>
              <a:rPr dirty="0" sz="2000" spc="-185">
                <a:latin typeface="Microsoft Sans Serif"/>
                <a:cs typeface="Microsoft Sans Serif"/>
              </a:rPr>
              <a:t>a</a:t>
            </a:r>
            <a:r>
              <a:rPr dirty="0" sz="2000" spc="-160">
                <a:latin typeface="Microsoft Sans Serif"/>
                <a:cs typeface="Microsoft Sans Serif"/>
              </a:rPr>
              <a:t>s</a:t>
            </a:r>
            <a:r>
              <a:rPr dirty="0" sz="2000" spc="-120">
                <a:latin typeface="Microsoft Sans Serif"/>
                <a:cs typeface="Microsoft Sans Serif"/>
              </a:rPr>
              <a:t>,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1991</a:t>
            </a:r>
            <a:r>
              <a:rPr dirty="0" sz="2000" spc="-20">
                <a:latin typeface="Microsoft Sans Serif"/>
                <a:cs typeface="Microsoft Sans Serif"/>
              </a:rPr>
              <a:t>]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o</a:t>
            </a:r>
            <a:r>
              <a:rPr dirty="0" sz="2000" spc="-240">
                <a:latin typeface="Microsoft Sans Serif"/>
                <a:cs typeface="Microsoft Sans Serif"/>
              </a:rPr>
              <a:t>n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 spc="-250">
                <a:latin typeface="Microsoft Sans Serif"/>
                <a:cs typeface="Microsoft Sans Serif"/>
              </a:rPr>
              <a:t>h</a:t>
            </a:r>
            <a:r>
              <a:rPr dirty="0" sz="2000" spc="-120">
                <a:latin typeface="Microsoft Sans Serif"/>
                <a:cs typeface="Microsoft Sans Serif"/>
              </a:rPr>
              <a:t>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5">
                <a:latin typeface="Microsoft Sans Serif"/>
                <a:cs typeface="Microsoft Sans Serif"/>
              </a:rPr>
              <a:t>p</a:t>
            </a:r>
            <a:r>
              <a:rPr dirty="0" sz="2000" spc="-10">
                <a:latin typeface="Microsoft Sans Serif"/>
                <a:cs typeface="Microsoft Sans Serif"/>
              </a:rPr>
              <a:t>a</a:t>
            </a:r>
            <a:r>
              <a:rPr dirty="0" sz="2000">
                <a:latin typeface="Microsoft Sans Serif"/>
                <a:cs typeface="Microsoft Sans Serif"/>
              </a:rPr>
              <a:t>r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 spc="-25">
                <a:latin typeface="Microsoft Sans Serif"/>
                <a:cs typeface="Microsoft Sans Serif"/>
              </a:rPr>
              <a:t>i</a:t>
            </a:r>
            <a:r>
              <a:rPr dirty="0" sz="2000" spc="-20">
                <a:latin typeface="Microsoft Sans Serif"/>
                <a:cs typeface="Microsoft Sans Serif"/>
              </a:rPr>
              <a:t>t</a:t>
            </a:r>
            <a:r>
              <a:rPr dirty="0" sz="2000" spc="-45">
                <a:latin typeface="Microsoft Sans Serif"/>
                <a:cs typeface="Microsoft Sans Serif"/>
              </a:rPr>
              <a:t>i</a:t>
            </a:r>
            <a:r>
              <a:rPr dirty="0" sz="2000" spc="-95">
                <a:latin typeface="Microsoft Sans Serif"/>
                <a:cs typeface="Microsoft Sans Serif"/>
              </a:rPr>
              <a:t>o</a:t>
            </a:r>
            <a:r>
              <a:rPr dirty="0" sz="2000" spc="-250">
                <a:latin typeface="Microsoft Sans Serif"/>
                <a:cs typeface="Microsoft Sans Serif"/>
              </a:rPr>
              <a:t>n</a:t>
            </a:r>
            <a:r>
              <a:rPr dirty="0" sz="2000" spc="-340">
                <a:latin typeface="Microsoft Sans Serif"/>
                <a:cs typeface="Microsoft Sans Serif"/>
              </a:rPr>
              <a:t>s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o</a:t>
            </a:r>
            <a:r>
              <a:rPr dirty="0" sz="2000" spc="105">
                <a:latin typeface="Microsoft Sans Serif"/>
                <a:cs typeface="Microsoft Sans Serif"/>
              </a:rPr>
              <a:t>f</a:t>
            </a:r>
            <a:endParaRPr sz="2000">
              <a:latin typeface="Microsoft Sans Serif"/>
              <a:cs typeface="Microsoft Sans Serif"/>
            </a:endParaRPr>
          </a:p>
          <a:p>
            <a:pPr marL="901700">
              <a:lnSpc>
                <a:spcPts val="2280"/>
              </a:lnSpc>
            </a:pPr>
            <a:r>
              <a:rPr dirty="0" sz="2000" spc="-15">
                <a:latin typeface="Microsoft Sans Serif"/>
                <a:cs typeface="Microsoft Sans Serif"/>
              </a:rPr>
              <a:t>data</a:t>
            </a:r>
            <a:endParaRPr sz="2000">
              <a:latin typeface="Microsoft Sans Serif"/>
              <a:cs typeface="Microsoft Sans Serif"/>
            </a:endParaRPr>
          </a:p>
          <a:p>
            <a:pPr marL="901700" indent="-381635">
              <a:lnSpc>
                <a:spcPts val="228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901700" algn="l"/>
                <a:tab pos="902335" algn="l"/>
              </a:tabLst>
            </a:pPr>
            <a:r>
              <a:rPr dirty="0" sz="2000" spc="-240">
                <a:latin typeface="Microsoft Sans Serif"/>
                <a:cs typeface="Microsoft Sans Serif"/>
              </a:rPr>
              <a:t>Each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partition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30">
                <a:latin typeface="Microsoft Sans Serif"/>
                <a:cs typeface="Microsoft Sans Serif"/>
              </a:rPr>
              <a:t>(induced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by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30">
                <a:latin typeface="Microsoft Sans Serif"/>
                <a:cs typeface="Microsoft Sans Serif"/>
              </a:rPr>
              <a:t>an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60">
                <a:latin typeface="Microsoft Sans Serif"/>
                <a:cs typeface="Microsoft Sans Serif"/>
              </a:rPr>
              <a:t>attribute)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80">
                <a:latin typeface="Microsoft Sans Serif"/>
                <a:cs typeface="Microsoft Sans Serif"/>
              </a:rPr>
              <a:t>is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evaluated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0">
                <a:latin typeface="Microsoft Sans Serif"/>
                <a:cs typeface="Microsoft Sans Serif"/>
              </a:rPr>
              <a:t>according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to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the</a:t>
            </a:r>
            <a:endParaRPr sz="2000">
              <a:latin typeface="Microsoft Sans Serif"/>
              <a:cs typeface="Microsoft Sans Serif"/>
            </a:endParaRPr>
          </a:p>
          <a:p>
            <a:pPr marL="901700">
              <a:lnSpc>
                <a:spcPts val="2280"/>
              </a:lnSpc>
            </a:pPr>
            <a:r>
              <a:rPr dirty="0" sz="2000" spc="-125">
                <a:latin typeface="Microsoft Sans Serif"/>
                <a:cs typeface="Microsoft Sans Serif"/>
              </a:rPr>
              <a:t>distance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to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the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partition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that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45">
                <a:latin typeface="Microsoft Sans Serif"/>
                <a:cs typeface="Microsoft Sans Serif"/>
              </a:rPr>
              <a:t>perfectly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classifies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the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35">
                <a:latin typeface="Microsoft Sans Serif"/>
                <a:cs typeface="Microsoft Sans Serif"/>
              </a:rPr>
              <a:t>data.</a:t>
            </a:r>
            <a:endParaRPr sz="2000">
              <a:latin typeface="Microsoft Sans Serif"/>
              <a:cs typeface="Microsoft Sans Serif"/>
            </a:endParaRPr>
          </a:p>
          <a:p>
            <a:pPr marL="901700" indent="-381635">
              <a:lnSpc>
                <a:spcPct val="100000"/>
              </a:lnSpc>
              <a:spcBef>
                <a:spcPts val="240"/>
              </a:spcBef>
              <a:buClr>
                <a:srgbClr val="FFCC00"/>
              </a:buClr>
              <a:buSzPct val="75000"/>
              <a:buFont typeface="Wingdings"/>
              <a:buChar char=""/>
              <a:tabLst>
                <a:tab pos="901700" algn="l"/>
                <a:tab pos="902335" algn="l"/>
              </a:tabLst>
            </a:pPr>
            <a:r>
              <a:rPr dirty="0" sz="2000" spc="-360">
                <a:latin typeface="Microsoft Sans Serif"/>
                <a:cs typeface="Microsoft Sans Serif"/>
              </a:rPr>
              <a:t>T</a:t>
            </a:r>
            <a:r>
              <a:rPr dirty="0" sz="2000" spc="-250">
                <a:latin typeface="Microsoft Sans Serif"/>
                <a:cs typeface="Microsoft Sans Serif"/>
              </a:rPr>
              <a:t>h</a:t>
            </a:r>
            <a:r>
              <a:rPr dirty="0" sz="2000" spc="-120">
                <a:latin typeface="Microsoft Sans Serif"/>
                <a:cs typeface="Microsoft Sans Serif"/>
              </a:rPr>
              <a:t>e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pa</a:t>
            </a:r>
            <a:r>
              <a:rPr dirty="0" sz="2000">
                <a:latin typeface="Microsoft Sans Serif"/>
                <a:cs typeface="Microsoft Sans Serif"/>
              </a:rPr>
              <a:t>r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 spc="-25">
                <a:latin typeface="Microsoft Sans Serif"/>
                <a:cs typeface="Microsoft Sans Serif"/>
              </a:rPr>
              <a:t>i</a:t>
            </a:r>
            <a:r>
              <a:rPr dirty="0" sz="2000" spc="-20">
                <a:latin typeface="Microsoft Sans Serif"/>
                <a:cs typeface="Microsoft Sans Serif"/>
              </a:rPr>
              <a:t>t</a:t>
            </a:r>
            <a:r>
              <a:rPr dirty="0" sz="2000" spc="-45">
                <a:latin typeface="Microsoft Sans Serif"/>
                <a:cs typeface="Microsoft Sans Serif"/>
              </a:rPr>
              <a:t>i</a:t>
            </a:r>
            <a:r>
              <a:rPr dirty="0" sz="2000" spc="-95">
                <a:latin typeface="Microsoft Sans Serif"/>
                <a:cs typeface="Microsoft Sans Serif"/>
              </a:rPr>
              <a:t>o</a:t>
            </a:r>
            <a:r>
              <a:rPr dirty="0" sz="2000" spc="-240">
                <a:latin typeface="Microsoft Sans Serif"/>
                <a:cs typeface="Microsoft Sans Serif"/>
              </a:rPr>
              <a:t>n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clo</a:t>
            </a:r>
            <a:r>
              <a:rPr dirty="0" sz="2000" spc="-335">
                <a:latin typeface="Microsoft Sans Serif"/>
                <a:cs typeface="Microsoft Sans Serif"/>
              </a:rPr>
              <a:t>s</a:t>
            </a:r>
            <a:r>
              <a:rPr dirty="0" sz="2000" spc="-114">
                <a:latin typeface="Microsoft Sans Serif"/>
                <a:cs typeface="Microsoft Sans Serif"/>
              </a:rPr>
              <a:t>e</a:t>
            </a:r>
            <a:r>
              <a:rPr dirty="0" sz="2000" spc="-335">
                <a:latin typeface="Microsoft Sans Serif"/>
                <a:cs typeface="Microsoft Sans Serif"/>
              </a:rPr>
              <a:t>s</a:t>
            </a:r>
            <a:r>
              <a:rPr dirty="0" sz="2000" spc="-20">
                <a:latin typeface="Microsoft Sans Serif"/>
                <a:cs typeface="Microsoft Sans Serif"/>
              </a:rPr>
              <a:t>t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 spc="-120">
                <a:latin typeface="Microsoft Sans Serif"/>
                <a:cs typeface="Microsoft Sans Serif"/>
              </a:rPr>
              <a:t>o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 spc="-250">
                <a:latin typeface="Microsoft Sans Serif"/>
                <a:cs typeface="Microsoft Sans Serif"/>
              </a:rPr>
              <a:t>h</a:t>
            </a:r>
            <a:r>
              <a:rPr dirty="0" sz="2000" spc="-120">
                <a:latin typeface="Microsoft Sans Serif"/>
                <a:cs typeface="Microsoft Sans Serif"/>
              </a:rPr>
              <a:t>e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 spc="-40" i="1">
                <a:latin typeface="Arial"/>
                <a:cs typeface="Arial"/>
              </a:rPr>
              <a:t>i</a:t>
            </a:r>
            <a:r>
              <a:rPr dirty="0" sz="2000" spc="-90" i="1">
                <a:latin typeface="Arial"/>
                <a:cs typeface="Arial"/>
              </a:rPr>
              <a:t>d</a:t>
            </a:r>
            <a:r>
              <a:rPr dirty="0" sz="2000" spc="-250" i="1">
                <a:latin typeface="Arial"/>
                <a:cs typeface="Arial"/>
              </a:rPr>
              <a:t>e</a:t>
            </a:r>
            <a:r>
              <a:rPr dirty="0" sz="2000" spc="-114" i="1">
                <a:latin typeface="Arial"/>
                <a:cs typeface="Arial"/>
              </a:rPr>
              <a:t>a</a:t>
            </a:r>
            <a:r>
              <a:rPr dirty="0" sz="2000" spc="-10" i="1">
                <a:latin typeface="Arial"/>
                <a:cs typeface="Arial"/>
              </a:rPr>
              <a:t>l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pa</a:t>
            </a:r>
            <a:r>
              <a:rPr dirty="0" sz="2000">
                <a:latin typeface="Microsoft Sans Serif"/>
                <a:cs typeface="Microsoft Sans Serif"/>
              </a:rPr>
              <a:t>r</a:t>
            </a:r>
            <a:r>
              <a:rPr dirty="0" sz="2000" spc="-10">
                <a:latin typeface="Microsoft Sans Serif"/>
                <a:cs typeface="Microsoft Sans Serif"/>
              </a:rPr>
              <a:t>t</a:t>
            </a:r>
            <a:r>
              <a:rPr dirty="0" sz="2000" spc="-25">
                <a:latin typeface="Microsoft Sans Serif"/>
                <a:cs typeface="Microsoft Sans Serif"/>
              </a:rPr>
              <a:t>i</a:t>
            </a:r>
            <a:r>
              <a:rPr dirty="0" sz="2000" spc="-20">
                <a:latin typeface="Microsoft Sans Serif"/>
                <a:cs typeface="Microsoft Sans Serif"/>
              </a:rPr>
              <a:t>t</a:t>
            </a:r>
            <a:r>
              <a:rPr dirty="0" sz="2000" spc="-45">
                <a:latin typeface="Microsoft Sans Serif"/>
                <a:cs typeface="Microsoft Sans Serif"/>
              </a:rPr>
              <a:t>i</a:t>
            </a:r>
            <a:r>
              <a:rPr dirty="0" sz="2000" spc="-95">
                <a:latin typeface="Microsoft Sans Serif"/>
                <a:cs typeface="Microsoft Sans Serif"/>
              </a:rPr>
              <a:t>o</a:t>
            </a:r>
            <a:r>
              <a:rPr dirty="0" sz="2000" spc="-240">
                <a:latin typeface="Microsoft Sans Serif"/>
                <a:cs typeface="Microsoft Sans Serif"/>
              </a:rPr>
              <a:t>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i</a:t>
            </a:r>
            <a:r>
              <a:rPr dirty="0" sz="2000" spc="-245">
                <a:latin typeface="Microsoft Sans Serif"/>
                <a:cs typeface="Microsoft Sans Serif"/>
              </a:rPr>
              <a:t>s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225">
                <a:latin typeface="Microsoft Sans Serif"/>
                <a:cs typeface="Microsoft Sans Serif"/>
              </a:rPr>
              <a:t>c</a:t>
            </a:r>
            <a:r>
              <a:rPr dirty="0" sz="2000" spc="-260">
                <a:latin typeface="Microsoft Sans Serif"/>
                <a:cs typeface="Microsoft Sans Serif"/>
              </a:rPr>
              <a:t>h</a:t>
            </a:r>
            <a:r>
              <a:rPr dirty="0" sz="2000" spc="-114">
                <a:latin typeface="Microsoft Sans Serif"/>
                <a:cs typeface="Microsoft Sans Serif"/>
              </a:rPr>
              <a:t>o</a:t>
            </a:r>
            <a:r>
              <a:rPr dirty="0" sz="2000" spc="-335">
                <a:latin typeface="Microsoft Sans Serif"/>
                <a:cs typeface="Microsoft Sans Serif"/>
              </a:rPr>
              <a:t>s</a:t>
            </a:r>
            <a:r>
              <a:rPr dirty="0" sz="2000" spc="-114">
                <a:latin typeface="Microsoft Sans Serif"/>
                <a:cs typeface="Microsoft Sans Serif"/>
              </a:rPr>
              <a:t>e</a:t>
            </a:r>
            <a:r>
              <a:rPr dirty="0" sz="2000" spc="-240">
                <a:latin typeface="Microsoft Sans Serif"/>
                <a:cs typeface="Microsoft Sans Serif"/>
              </a:rPr>
              <a:t>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5471" y="6523126"/>
            <a:ext cx="9829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50">
                <a:solidFill>
                  <a:srgbClr val="5F5F5F"/>
                </a:solidFill>
                <a:latin typeface="Microsoft Sans Serif"/>
                <a:cs typeface="Microsoft Sans Serif"/>
              </a:rPr>
              <a:t>11/26/2023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145" y="6523126"/>
            <a:ext cx="7740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90" i="1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dirty="0" sz="1400" spc="-55" i="1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dirty="0" sz="1400" spc="-45" i="1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dirty="0" sz="1400" spc="-5" i="1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dirty="0" sz="1400" spc="-85" i="1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dirty="0" sz="1400" spc="15" i="1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400" spc="-185" i="1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dirty="0" sz="1400" spc="-60" i="1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dirty="0" sz="1400" spc="-235" i="1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dirty="0" sz="1400" spc="-10" i="1">
                <a:solidFill>
                  <a:srgbClr val="5F5F5F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341" y="0"/>
            <a:ext cx="7172959" cy="14897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625" b="0" i="0">
                <a:solidFill>
                  <a:srgbClr val="CC3300"/>
                </a:solidFill>
                <a:latin typeface="Arial MT"/>
                <a:cs typeface="Arial MT"/>
              </a:rPr>
              <a:t>H</a:t>
            </a:r>
            <a:r>
              <a:rPr dirty="0" spc="-500" b="0" i="0">
                <a:solidFill>
                  <a:srgbClr val="CC3300"/>
                </a:solidFill>
                <a:latin typeface="Arial MT"/>
                <a:cs typeface="Arial MT"/>
              </a:rPr>
              <a:t>a</a:t>
            </a:r>
            <a:r>
              <a:rPr dirty="0" spc="-484" b="0" i="0">
                <a:solidFill>
                  <a:srgbClr val="CC3300"/>
                </a:solidFill>
                <a:latin typeface="Arial MT"/>
                <a:cs typeface="Arial MT"/>
              </a:rPr>
              <a:t>nd</a:t>
            </a:r>
            <a:r>
              <a:rPr dirty="0" spc="-220" b="0" i="0">
                <a:solidFill>
                  <a:srgbClr val="CC3300"/>
                </a:solidFill>
                <a:latin typeface="Arial MT"/>
                <a:cs typeface="Arial MT"/>
              </a:rPr>
              <a:t>l</a:t>
            </a:r>
            <a:r>
              <a:rPr dirty="0" spc="-200" b="0" i="0">
                <a:solidFill>
                  <a:srgbClr val="CC3300"/>
                </a:solidFill>
                <a:latin typeface="Arial MT"/>
                <a:cs typeface="Arial MT"/>
              </a:rPr>
              <a:t>i</a:t>
            </a:r>
            <a:r>
              <a:rPr dirty="0" spc="-495" b="0" i="0">
                <a:solidFill>
                  <a:srgbClr val="CC3300"/>
                </a:solidFill>
                <a:latin typeface="Arial MT"/>
                <a:cs typeface="Arial MT"/>
              </a:rPr>
              <a:t>n</a:t>
            </a:r>
            <a:r>
              <a:rPr dirty="0" spc="-480" b="0" i="0">
                <a:solidFill>
                  <a:srgbClr val="CC3300"/>
                </a:solidFill>
                <a:latin typeface="Arial MT"/>
                <a:cs typeface="Arial MT"/>
              </a:rPr>
              <a:t>g</a:t>
            </a:r>
            <a:r>
              <a:rPr dirty="0" spc="-195" b="0" i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dirty="0" spc="-325" b="0" i="0">
                <a:solidFill>
                  <a:srgbClr val="CC3300"/>
                </a:solidFill>
                <a:latin typeface="Arial MT"/>
                <a:cs typeface="Arial MT"/>
              </a:rPr>
              <a:t>att</a:t>
            </a:r>
            <a:r>
              <a:rPr dirty="0" spc="-280" b="0" i="0">
                <a:solidFill>
                  <a:srgbClr val="CC3300"/>
                </a:solidFill>
                <a:latin typeface="Arial MT"/>
                <a:cs typeface="Arial MT"/>
              </a:rPr>
              <a:t>r</a:t>
            </a:r>
            <a:r>
              <a:rPr dirty="0" spc="-200" b="0" i="0">
                <a:solidFill>
                  <a:srgbClr val="CC3300"/>
                </a:solidFill>
                <a:latin typeface="Arial MT"/>
                <a:cs typeface="Arial MT"/>
              </a:rPr>
              <a:t>i</a:t>
            </a:r>
            <a:r>
              <a:rPr dirty="0" spc="-495" b="0" i="0">
                <a:solidFill>
                  <a:srgbClr val="CC3300"/>
                </a:solidFill>
                <a:latin typeface="Arial MT"/>
                <a:cs typeface="Arial MT"/>
              </a:rPr>
              <a:t>b</a:t>
            </a:r>
            <a:r>
              <a:rPr dirty="0" spc="-405" b="0" i="0">
                <a:solidFill>
                  <a:srgbClr val="CC3300"/>
                </a:solidFill>
                <a:latin typeface="Arial MT"/>
                <a:cs typeface="Arial MT"/>
              </a:rPr>
              <a:t>ute</a:t>
            </a:r>
            <a:r>
              <a:rPr dirty="0" spc="-434" b="0" i="0">
                <a:solidFill>
                  <a:srgbClr val="CC3300"/>
                </a:solidFill>
                <a:latin typeface="Arial MT"/>
                <a:cs typeface="Arial MT"/>
              </a:rPr>
              <a:t>s</a:t>
            </a:r>
            <a:r>
              <a:rPr dirty="0" spc="-240" b="0" i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dirty="0" spc="-385" b="0" i="0">
                <a:solidFill>
                  <a:srgbClr val="CC3300"/>
                </a:solidFill>
                <a:latin typeface="Arial MT"/>
                <a:cs typeface="Arial MT"/>
              </a:rPr>
              <a:t>with</a:t>
            </a:r>
            <a:r>
              <a:rPr dirty="0" spc="-220" b="0" i="0">
                <a:solidFill>
                  <a:srgbClr val="CC3300"/>
                </a:solidFill>
                <a:latin typeface="Arial MT"/>
                <a:cs typeface="Arial MT"/>
              </a:rPr>
              <a:t> </a:t>
            </a:r>
            <a:r>
              <a:rPr dirty="0" spc="-484" b="0" i="0">
                <a:solidFill>
                  <a:srgbClr val="CC3300"/>
                </a:solidFill>
                <a:latin typeface="Arial MT"/>
                <a:cs typeface="Arial MT"/>
              </a:rPr>
              <a:t>d</a:t>
            </a:r>
            <a:r>
              <a:rPr dirty="0" spc="-210" b="0" i="0">
                <a:solidFill>
                  <a:srgbClr val="CC3300"/>
                </a:solidFill>
                <a:latin typeface="Arial MT"/>
                <a:cs typeface="Arial MT"/>
              </a:rPr>
              <a:t>i</a:t>
            </a:r>
            <a:r>
              <a:rPr dirty="0" spc="-245" b="0" i="0">
                <a:solidFill>
                  <a:srgbClr val="CC3300"/>
                </a:solidFill>
                <a:latin typeface="Arial MT"/>
                <a:cs typeface="Arial MT"/>
              </a:rPr>
              <a:t>f</a:t>
            </a:r>
            <a:r>
              <a:rPr dirty="0" spc="-229" b="0" i="0">
                <a:solidFill>
                  <a:srgbClr val="CC3300"/>
                </a:solidFill>
                <a:latin typeface="Arial MT"/>
                <a:cs typeface="Arial MT"/>
              </a:rPr>
              <a:t>f</a:t>
            </a:r>
            <a:r>
              <a:rPr dirty="0" spc="-355" b="0" i="0">
                <a:solidFill>
                  <a:srgbClr val="CC3300"/>
                </a:solidFill>
                <a:latin typeface="Arial MT"/>
                <a:cs typeface="Arial MT"/>
              </a:rPr>
              <a:t>erent  </a:t>
            </a:r>
            <a:r>
              <a:rPr dirty="0" spc="-409" b="0" i="0">
                <a:solidFill>
                  <a:srgbClr val="CC3300"/>
                </a:solidFill>
                <a:latin typeface="Arial MT"/>
                <a:cs typeface="Arial MT"/>
              </a:rPr>
              <a:t>costs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93" y="1752346"/>
            <a:ext cx="7553959" cy="11233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69900" marR="5080" indent="-457200">
              <a:lnSpc>
                <a:spcPts val="2590"/>
              </a:lnSpc>
              <a:spcBef>
                <a:spcPts val="42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400" spc="-195">
                <a:latin typeface="Microsoft Sans Serif"/>
                <a:cs typeface="Microsoft Sans Serif"/>
              </a:rPr>
              <a:t>Instance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95">
                <a:latin typeface="Microsoft Sans Serif"/>
                <a:cs typeface="Microsoft Sans Serif"/>
              </a:rPr>
              <a:t>attributes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may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have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an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associated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cost: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we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would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</a:t>
            </a:r>
            <a:r>
              <a:rPr dirty="0" sz="2400" spc="-15">
                <a:latin typeface="Microsoft Sans Serif"/>
                <a:cs typeface="Microsoft Sans Serif"/>
              </a:rPr>
              <a:t>r</a:t>
            </a:r>
            <a:r>
              <a:rPr dirty="0" sz="2400" spc="-35">
                <a:latin typeface="Microsoft Sans Serif"/>
                <a:cs typeface="Microsoft Sans Serif"/>
              </a:rPr>
              <a:t>efer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de</a:t>
            </a:r>
            <a:r>
              <a:rPr dirty="0" sz="2400" spc="-145">
                <a:latin typeface="Microsoft Sans Serif"/>
                <a:cs typeface="Microsoft Sans Serif"/>
              </a:rPr>
              <a:t>c</a:t>
            </a:r>
            <a:r>
              <a:rPr dirty="0" sz="2400" spc="-165">
                <a:latin typeface="Microsoft Sans Serif"/>
                <a:cs typeface="Microsoft Sans Serif"/>
              </a:rPr>
              <a:t>isio</a:t>
            </a:r>
            <a:r>
              <a:rPr dirty="0" sz="2400" spc="-235">
                <a:latin typeface="Microsoft Sans Serif"/>
                <a:cs typeface="Microsoft Sans Serif"/>
              </a:rPr>
              <a:t>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t</a:t>
            </a:r>
            <a:r>
              <a:rPr dirty="0" sz="2400" spc="-20">
                <a:latin typeface="Microsoft Sans Serif"/>
                <a:cs typeface="Microsoft Sans Serif"/>
              </a:rPr>
              <a:t>r</a:t>
            </a:r>
            <a:r>
              <a:rPr dirty="0" sz="2400" spc="-225">
                <a:latin typeface="Microsoft Sans Serif"/>
                <a:cs typeface="Microsoft Sans Serif"/>
              </a:rPr>
              <a:t>ees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85">
                <a:latin typeface="Microsoft Sans Serif"/>
                <a:cs typeface="Microsoft Sans Serif"/>
              </a:rPr>
              <a:t>that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275">
                <a:latin typeface="Microsoft Sans Serif"/>
                <a:cs typeface="Microsoft Sans Serif"/>
              </a:rPr>
              <a:t>use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lo</a:t>
            </a:r>
            <a:r>
              <a:rPr dirty="0" sz="2400" spc="-165">
                <a:latin typeface="Microsoft Sans Serif"/>
                <a:cs typeface="Microsoft Sans Serif"/>
              </a:rPr>
              <a:t>w</a:t>
            </a:r>
            <a:r>
              <a:rPr dirty="0" sz="2400" spc="-10">
                <a:latin typeface="Microsoft Sans Serif"/>
                <a:cs typeface="Microsoft Sans Serif"/>
              </a:rPr>
              <a:t>-</a:t>
            </a:r>
            <a:r>
              <a:rPr dirty="0" sz="2400" spc="-295">
                <a:latin typeface="Microsoft Sans Serif"/>
                <a:cs typeface="Microsoft Sans Serif"/>
              </a:rPr>
              <a:t>c</a:t>
            </a:r>
            <a:r>
              <a:rPr dirty="0" sz="2400" spc="-285">
                <a:latin typeface="Microsoft Sans Serif"/>
                <a:cs typeface="Microsoft Sans Serif"/>
              </a:rPr>
              <a:t>o</a:t>
            </a:r>
            <a:r>
              <a:rPr dirty="0" sz="2400" spc="-265">
                <a:latin typeface="Microsoft Sans Serif"/>
                <a:cs typeface="Microsoft Sans Serif"/>
              </a:rPr>
              <a:t>s</a:t>
            </a:r>
            <a:r>
              <a:rPr dirty="0" sz="2400" spc="-20">
                <a:latin typeface="Microsoft Sans Serif"/>
                <a:cs typeface="Microsoft Sans Serif"/>
              </a:rPr>
              <a:t>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att</a:t>
            </a:r>
            <a:r>
              <a:rPr dirty="0" sz="2400" spc="-25">
                <a:latin typeface="Microsoft Sans Serif"/>
                <a:cs typeface="Microsoft Sans Serif"/>
              </a:rPr>
              <a:t>r</a:t>
            </a:r>
            <a:r>
              <a:rPr dirty="0" sz="2400" spc="-150">
                <a:latin typeface="Microsoft Sans Serif"/>
                <a:cs typeface="Microsoft Sans Serif"/>
              </a:rPr>
              <a:t>ibutes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254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400" spc="-150">
                <a:latin typeface="Microsoft Sans Serif"/>
                <a:cs typeface="Microsoft Sans Serif"/>
              </a:rPr>
              <a:t>ID3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can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be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modified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to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take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into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90">
                <a:latin typeface="Microsoft Sans Serif"/>
                <a:cs typeface="Microsoft Sans Serif"/>
              </a:rPr>
              <a:t>account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 spc="-235">
                <a:latin typeface="Microsoft Sans Serif"/>
                <a:cs typeface="Microsoft Sans Serif"/>
              </a:rPr>
              <a:t>costs: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693" y="2996565"/>
            <a:ext cx="2754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800" spc="-90">
                <a:solidFill>
                  <a:srgbClr val="009999"/>
                </a:solidFill>
                <a:latin typeface="Microsoft Sans Serif"/>
                <a:cs typeface="Microsoft Sans Serif"/>
              </a:rPr>
              <a:t>1</a:t>
            </a:r>
            <a:r>
              <a:rPr dirty="0" sz="1800" spc="-40">
                <a:solidFill>
                  <a:srgbClr val="009999"/>
                </a:solidFill>
                <a:latin typeface="Microsoft Sans Serif"/>
                <a:cs typeface="Microsoft Sans Serif"/>
              </a:rPr>
              <a:t>.</a:t>
            </a:r>
            <a:r>
              <a:rPr dirty="0" sz="1800">
                <a:solidFill>
                  <a:srgbClr val="009999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40">
                <a:latin typeface="Microsoft Sans Serif"/>
                <a:cs typeface="Microsoft Sans Serif"/>
              </a:rPr>
              <a:t>Tan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and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390">
                <a:latin typeface="Microsoft Sans Serif"/>
                <a:cs typeface="Microsoft Sans Serif"/>
              </a:rPr>
              <a:t>S</a:t>
            </a:r>
            <a:r>
              <a:rPr dirty="0" sz="2400" spc="-310">
                <a:latin typeface="Microsoft Sans Serif"/>
                <a:cs typeface="Microsoft Sans Serif"/>
              </a:rPr>
              <a:t>c</a:t>
            </a:r>
            <a:r>
              <a:rPr dirty="0" sz="2400" spc="-130">
                <a:latin typeface="Microsoft Sans Serif"/>
                <a:cs typeface="Microsoft Sans Serif"/>
              </a:rPr>
              <a:t>hl</a:t>
            </a:r>
            <a:r>
              <a:rPr dirty="0" sz="2400" spc="-70">
                <a:latin typeface="Microsoft Sans Serif"/>
                <a:cs typeface="Microsoft Sans Serif"/>
              </a:rPr>
              <a:t>i</a:t>
            </a:r>
            <a:r>
              <a:rPr dirty="0" sz="2400" spc="-400">
                <a:latin typeface="Microsoft Sans Serif"/>
                <a:cs typeface="Microsoft Sans Serif"/>
              </a:rPr>
              <a:t>mm</a:t>
            </a:r>
            <a:r>
              <a:rPr dirty="0" sz="2400" spc="-70">
                <a:latin typeface="Microsoft Sans Serif"/>
                <a:cs typeface="Microsoft Sans Serif"/>
              </a:rPr>
              <a:t>er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2152" y="2846832"/>
            <a:ext cx="1556385" cy="1056640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75"/>
              </a:spcBef>
            </a:pPr>
            <a:r>
              <a:rPr dirty="0" sz="2400" spc="-65">
                <a:latin typeface="Microsoft Sans Serif"/>
                <a:cs typeface="Microsoft Sans Serif"/>
              </a:rPr>
              <a:t>(1990)</a:t>
            </a:r>
            <a:endParaRPr sz="2400">
              <a:latin typeface="Microsoft Sans Serif"/>
              <a:cs typeface="Microsoft Sans Serif"/>
            </a:endParaRPr>
          </a:p>
          <a:p>
            <a:pPr marL="114300">
              <a:lnSpc>
                <a:spcPct val="100000"/>
              </a:lnSpc>
              <a:spcBef>
                <a:spcPts val="1180"/>
              </a:spcBef>
            </a:pPr>
            <a:r>
              <a:rPr dirty="0" sz="2400" i="1">
                <a:latin typeface="Times New Roman"/>
                <a:cs typeface="Times New Roman"/>
              </a:rPr>
              <a:t>Gain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693" y="3880224"/>
            <a:ext cx="4359275" cy="104457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30"/>
              </a:spcBef>
            </a:pPr>
            <a:r>
              <a:rPr dirty="0" sz="2400" spc="-5" i="1">
                <a:latin typeface="Times New Roman"/>
                <a:cs typeface="Times New Roman"/>
              </a:rPr>
              <a:t>Cost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469265" algn="l"/>
              </a:tabLst>
            </a:pPr>
            <a:r>
              <a:rPr dirty="0" sz="1800" spc="-90">
                <a:solidFill>
                  <a:srgbClr val="009999"/>
                </a:solidFill>
                <a:latin typeface="Microsoft Sans Serif"/>
                <a:cs typeface="Microsoft Sans Serif"/>
              </a:rPr>
              <a:t>2</a:t>
            </a:r>
            <a:r>
              <a:rPr dirty="0" sz="1800" spc="-40">
                <a:solidFill>
                  <a:srgbClr val="009999"/>
                </a:solidFill>
                <a:latin typeface="Microsoft Sans Serif"/>
                <a:cs typeface="Microsoft Sans Serif"/>
              </a:rPr>
              <a:t>.</a:t>
            </a:r>
            <a:r>
              <a:rPr dirty="0" sz="1800">
                <a:solidFill>
                  <a:srgbClr val="009999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30">
                <a:latin typeface="Microsoft Sans Serif"/>
                <a:cs typeface="Microsoft Sans Serif"/>
              </a:rPr>
              <a:t>N</a:t>
            </a:r>
            <a:r>
              <a:rPr dirty="0" sz="2400" spc="-285">
                <a:latin typeface="Microsoft Sans Serif"/>
                <a:cs typeface="Microsoft Sans Serif"/>
              </a:rPr>
              <a:t>u</a:t>
            </a:r>
            <a:r>
              <a:rPr dirty="0" sz="2400" spc="-275">
                <a:latin typeface="Microsoft Sans Serif"/>
                <a:cs typeface="Microsoft Sans Serif"/>
              </a:rPr>
              <a:t>n</a:t>
            </a:r>
            <a:r>
              <a:rPr dirty="0" sz="2400" spc="-145">
                <a:latin typeface="Microsoft Sans Serif"/>
                <a:cs typeface="Microsoft Sans Serif"/>
              </a:rPr>
              <a:t>ez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5">
                <a:latin typeface="Microsoft Sans Serif"/>
                <a:cs typeface="Microsoft Sans Serif"/>
              </a:rPr>
              <a:t>(1</a:t>
            </a:r>
            <a:r>
              <a:rPr dirty="0" sz="2400" spc="-80">
                <a:latin typeface="Microsoft Sans Serif"/>
                <a:cs typeface="Microsoft Sans Serif"/>
              </a:rPr>
              <a:t>9</a:t>
            </a:r>
            <a:r>
              <a:rPr dirty="0" sz="2400" spc="-60">
                <a:latin typeface="Microsoft Sans Serif"/>
                <a:cs typeface="Microsoft Sans Serif"/>
              </a:rPr>
              <a:t>88)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4408" y="4957317"/>
            <a:ext cx="1098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>
                <a:latin typeface="Times New Roman"/>
                <a:cs typeface="Times New Roman"/>
              </a:rPr>
              <a:t>2</a:t>
            </a:r>
            <a:r>
              <a:rPr dirty="0" sz="1600" i="1">
                <a:latin typeface="Times New Roman"/>
                <a:cs typeface="Times New Roman"/>
              </a:rPr>
              <a:t>Gain</a:t>
            </a:r>
            <a:r>
              <a:rPr dirty="0" sz="1600">
                <a:latin typeface="Times New Roman"/>
                <a:cs typeface="Times New Roman"/>
              </a:rPr>
              <a:t>(</a:t>
            </a:r>
            <a:r>
              <a:rPr dirty="0" sz="1600" i="1">
                <a:latin typeface="Times New Roman"/>
                <a:cs typeface="Times New Roman"/>
              </a:rPr>
              <a:t>S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4773" y="5048758"/>
            <a:ext cx="419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4408" y="5561177"/>
            <a:ext cx="1841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Cost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1)</a:t>
            </a:r>
            <a:r>
              <a:rPr dirty="0" baseline="24305" sz="2400" i="1">
                <a:latin typeface="Times New Roman"/>
                <a:cs typeface="Times New Roman"/>
              </a:rPr>
              <a:t>w</a:t>
            </a:r>
            <a:endParaRPr baseline="24305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5171" y="5692241"/>
            <a:ext cx="1014094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20" i="1">
                <a:latin typeface="Times New Roman"/>
                <a:cs typeface="Times New Roman"/>
              </a:rPr>
              <a:t>w</a:t>
            </a:r>
            <a:r>
              <a:rPr dirty="0" sz="2100" spc="-20" i="1">
                <a:latin typeface="Times New Roman"/>
                <a:cs typeface="Times New Roman"/>
              </a:rPr>
              <a:t> </a:t>
            </a:r>
            <a:r>
              <a:rPr dirty="0" baseline="3003" sz="2775" spc="15">
                <a:latin typeface="Cambria Math"/>
                <a:cs typeface="Cambria Math"/>
              </a:rPr>
              <a:t>∈</a:t>
            </a:r>
            <a:r>
              <a:rPr dirty="0" baseline="3003" sz="2775" spc="135">
                <a:latin typeface="Cambria Math"/>
                <a:cs typeface="Cambria Math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[0,1]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5471" y="6523126"/>
            <a:ext cx="9829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50">
                <a:solidFill>
                  <a:srgbClr val="5F5F5F"/>
                </a:solidFill>
                <a:latin typeface="Microsoft Sans Serif"/>
                <a:cs typeface="Microsoft Sans Serif"/>
              </a:rPr>
              <a:t>11/26/2023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53145" y="6523126"/>
            <a:ext cx="7740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90" i="1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dirty="0" sz="1400" spc="-55" i="1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dirty="0" sz="1400" spc="-45" i="1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dirty="0" sz="1400" spc="-5" i="1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dirty="0" sz="1400" spc="-85" i="1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dirty="0" sz="1400" spc="15" i="1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dirty="0" sz="1400" spc="-185" i="1">
                <a:solidFill>
                  <a:srgbClr val="5F5F5F"/>
                </a:solidFill>
                <a:latin typeface="Arial"/>
                <a:cs typeface="Arial"/>
              </a:rPr>
              <a:t>S</a:t>
            </a:r>
            <a:r>
              <a:rPr dirty="0" sz="1400" spc="-60" i="1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dirty="0" sz="1400" spc="-235" i="1">
                <a:solidFill>
                  <a:srgbClr val="5F5F5F"/>
                </a:solidFill>
                <a:latin typeface="Arial"/>
                <a:cs typeface="Arial"/>
              </a:rPr>
              <a:t>m</a:t>
            </a:r>
            <a:r>
              <a:rPr dirty="0" sz="1400" spc="-10" i="1">
                <a:solidFill>
                  <a:srgbClr val="5F5F5F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8228" y="4006596"/>
            <a:ext cx="1874520" cy="0"/>
          </a:xfrm>
          <a:custGeom>
            <a:avLst/>
            <a:gdLst/>
            <a:ahLst/>
            <a:cxnLst/>
            <a:rect l="l" t="t" r="r" b="b"/>
            <a:pathLst>
              <a:path w="1874520" h="0">
                <a:moveTo>
                  <a:pt x="0" y="0"/>
                </a:moveTo>
                <a:lnTo>
                  <a:pt x="18745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95827" y="5518403"/>
            <a:ext cx="1884045" cy="0"/>
          </a:xfrm>
          <a:custGeom>
            <a:avLst/>
            <a:gdLst/>
            <a:ahLst/>
            <a:cxnLst/>
            <a:rect l="l" t="t" r="r" b="b"/>
            <a:pathLst>
              <a:path w="1884045" h="0">
                <a:moveTo>
                  <a:pt x="0" y="0"/>
                </a:moveTo>
                <a:lnTo>
                  <a:pt x="188366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270383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DT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Expressivity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484" y="605993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b="1">
                <a:solidFill>
                  <a:srgbClr val="00AF5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1437208"/>
            <a:ext cx="8494395" cy="2027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600">
                <a:latin typeface="Microsoft Sans Serif"/>
                <a:cs typeface="Microsoft Sans Serif"/>
              </a:rPr>
              <a:t>DTs</a:t>
            </a:r>
            <a:r>
              <a:rPr dirty="0" sz="2600" spc="30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represent</a:t>
            </a:r>
            <a:r>
              <a:rPr dirty="0" sz="2600" spc="75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a</a:t>
            </a:r>
            <a:r>
              <a:rPr dirty="0" sz="2600" spc="30">
                <a:latin typeface="Microsoft Sans Serif"/>
                <a:cs typeface="Microsoft Sans Serif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Microsoft Sans Serif"/>
                <a:cs typeface="Microsoft Sans Serif"/>
              </a:rPr>
              <a:t>disjunction</a:t>
            </a:r>
            <a:r>
              <a:rPr dirty="0" sz="2600" spc="9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0000FF"/>
                </a:solidFill>
                <a:latin typeface="Microsoft Sans Serif"/>
                <a:cs typeface="Microsoft Sans Serif"/>
              </a:rPr>
              <a:t>of</a:t>
            </a:r>
            <a:r>
              <a:rPr dirty="0" sz="2600" spc="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Microsoft Sans Serif"/>
                <a:cs typeface="Microsoft Sans Serif"/>
              </a:rPr>
              <a:t>conjunctions</a:t>
            </a:r>
            <a:r>
              <a:rPr dirty="0" sz="2600" spc="1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0000FF"/>
                </a:solidFill>
                <a:latin typeface="Microsoft Sans Serif"/>
                <a:cs typeface="Microsoft Sans Serif"/>
              </a:rPr>
              <a:t>on</a:t>
            </a:r>
            <a:r>
              <a:rPr dirty="0" sz="2600" spc="4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0000FF"/>
                </a:solidFill>
                <a:latin typeface="Microsoft Sans Serif"/>
                <a:cs typeface="Microsoft Sans Serif"/>
              </a:rPr>
              <a:t>constraints </a:t>
            </a:r>
            <a:r>
              <a:rPr dirty="0" sz="2600" spc="-6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on</a:t>
            </a:r>
            <a:r>
              <a:rPr dirty="0" sz="2600" spc="50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the</a:t>
            </a:r>
            <a:r>
              <a:rPr dirty="0" sz="2600" spc="55">
                <a:latin typeface="Microsoft Sans Serif"/>
                <a:cs typeface="Microsoft Sans Serif"/>
              </a:rPr>
              <a:t> </a:t>
            </a:r>
            <a:r>
              <a:rPr dirty="0" sz="2600" spc="-15">
                <a:latin typeface="Microsoft Sans Serif"/>
                <a:cs typeface="Microsoft Sans Serif"/>
              </a:rPr>
              <a:t>value</a:t>
            </a:r>
            <a:r>
              <a:rPr dirty="0" sz="2600" spc="105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of</a:t>
            </a:r>
            <a:r>
              <a:rPr dirty="0" sz="2600" spc="55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attributes:</a:t>
            </a:r>
            <a:endParaRPr sz="26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dirty="0" sz="2200">
                <a:latin typeface="Microsoft Sans Serif"/>
                <a:cs typeface="Microsoft Sans Serif"/>
              </a:rPr>
              <a:t>(</a:t>
            </a:r>
            <a:r>
              <a:rPr dirty="0" sz="2200" i="1">
                <a:latin typeface="Arial"/>
                <a:cs typeface="Arial"/>
              </a:rPr>
              <a:t>Outlook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 spc="5" i="1">
                <a:latin typeface="Arial"/>
                <a:cs typeface="Arial"/>
              </a:rPr>
              <a:t>=</a:t>
            </a:r>
            <a:r>
              <a:rPr dirty="0" sz="2200" spc="1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Sunny </a:t>
            </a:r>
            <a:r>
              <a:rPr dirty="0" sz="2200" spc="5">
                <a:latin typeface="Symbol"/>
                <a:cs typeface="Symbol"/>
              </a:rPr>
              <a:t>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Arial"/>
                <a:cs typeface="Arial"/>
              </a:rPr>
              <a:t>Humidity</a:t>
            </a:r>
            <a:r>
              <a:rPr dirty="0" sz="2200" spc="-15" i="1">
                <a:latin typeface="Arial"/>
                <a:cs typeface="Arial"/>
              </a:rPr>
              <a:t> </a:t>
            </a:r>
            <a:r>
              <a:rPr dirty="0" sz="2200" spc="5" i="1">
                <a:latin typeface="Arial"/>
                <a:cs typeface="Arial"/>
              </a:rPr>
              <a:t>=</a:t>
            </a:r>
            <a:r>
              <a:rPr dirty="0" sz="2200" spc="-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Normal</a:t>
            </a:r>
            <a:r>
              <a:rPr dirty="0" sz="2200">
                <a:latin typeface="Microsoft Sans Serif"/>
                <a:cs typeface="Microsoft Sans Serif"/>
              </a:rPr>
              <a:t>)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Symbol"/>
                <a:cs typeface="Symbol"/>
              </a:rPr>
              <a:t></a:t>
            </a:r>
            <a:endParaRPr sz="22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Microsoft Sans Serif"/>
                <a:cs typeface="Microsoft Sans Serif"/>
              </a:rPr>
              <a:t>(</a:t>
            </a:r>
            <a:r>
              <a:rPr dirty="0" sz="2200" i="1">
                <a:latin typeface="Arial"/>
                <a:cs typeface="Arial"/>
              </a:rPr>
              <a:t>Outlook</a:t>
            </a:r>
            <a:r>
              <a:rPr dirty="0" sz="2200" spc="-5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=</a:t>
            </a:r>
            <a:r>
              <a:rPr dirty="0" sz="2200" spc="5" i="1">
                <a:latin typeface="Arial"/>
                <a:cs typeface="Arial"/>
              </a:rPr>
              <a:t> Overcast</a:t>
            </a:r>
            <a:r>
              <a:rPr dirty="0" sz="2200" spc="5">
                <a:latin typeface="Microsoft Sans Serif"/>
                <a:cs typeface="Microsoft Sans Serif"/>
              </a:rPr>
              <a:t>)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Symbol"/>
                <a:cs typeface="Symbol"/>
              </a:rPr>
              <a:t></a:t>
            </a:r>
            <a:endParaRPr sz="2200">
              <a:latin typeface="Symbol"/>
              <a:cs typeface="Symbol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Microsoft Sans Serif"/>
                <a:cs typeface="Microsoft Sans Serif"/>
              </a:rPr>
              <a:t>(</a:t>
            </a:r>
            <a:r>
              <a:rPr dirty="0" sz="2200" i="1">
                <a:latin typeface="Arial"/>
                <a:cs typeface="Arial"/>
              </a:rPr>
              <a:t>Outlook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=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Rain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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5" i="1">
                <a:latin typeface="Arial"/>
                <a:cs typeface="Arial"/>
              </a:rPr>
              <a:t>Wind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=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spc="5" i="1">
                <a:latin typeface="Arial"/>
                <a:cs typeface="Arial"/>
              </a:rPr>
              <a:t>Weak</a:t>
            </a:r>
            <a:r>
              <a:rPr dirty="0" sz="2200" spc="5">
                <a:latin typeface="Microsoft Sans Serif"/>
                <a:cs typeface="Microsoft Sans Serif"/>
              </a:rPr>
              <a:t>)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3514344"/>
            <a:ext cx="5410200" cy="31790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470217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When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use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Decision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Trees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484" y="605993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b="1">
                <a:solidFill>
                  <a:srgbClr val="00AF5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2735" y="5443990"/>
            <a:ext cx="1523365" cy="0"/>
          </a:xfrm>
          <a:custGeom>
            <a:avLst/>
            <a:gdLst/>
            <a:ahLst/>
            <a:cxnLst/>
            <a:rect l="l" t="t" r="r" b="b"/>
            <a:pathLst>
              <a:path w="1523364" h="0">
                <a:moveTo>
                  <a:pt x="0" y="0"/>
                </a:moveTo>
                <a:lnTo>
                  <a:pt x="1522939" y="0"/>
                </a:lnTo>
              </a:path>
            </a:pathLst>
          </a:custGeom>
          <a:ln w="2226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05992" y="1521699"/>
            <a:ext cx="6472555" cy="40392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 spc="-10" b="1">
                <a:latin typeface="Arial"/>
                <a:cs typeface="Arial"/>
              </a:rPr>
              <a:t>Problem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characteristics: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dirty="0" sz="2000" spc="-5">
                <a:latin typeface="Microsoft Sans Serif"/>
                <a:cs typeface="Microsoft Sans Serif"/>
              </a:rPr>
              <a:t>Instances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can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be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described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by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attribute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value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pairs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dirty="0" sz="2000">
                <a:latin typeface="Microsoft Sans Serif"/>
                <a:cs typeface="Microsoft Sans Serif"/>
              </a:rPr>
              <a:t>Target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function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is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discrete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valued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Disjunctive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hypothesis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may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be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required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Possibly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noisy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training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data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samples</a:t>
            </a:r>
            <a:endParaRPr sz="2000">
              <a:latin typeface="Microsoft Sans Serif"/>
              <a:cs typeface="Microsoft Sans Serif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"/>
              <a:tabLst>
                <a:tab pos="1156335" algn="l"/>
              </a:tabLst>
            </a:pPr>
            <a:r>
              <a:rPr dirty="0" sz="2000" spc="-5">
                <a:latin typeface="Microsoft Sans Serif"/>
                <a:cs typeface="Microsoft Sans Serif"/>
              </a:rPr>
              <a:t>Robust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to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errors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in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training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data</a:t>
            </a:r>
            <a:endParaRPr sz="2000">
              <a:latin typeface="Microsoft Sans Serif"/>
              <a:cs typeface="Microsoft Sans Serif"/>
            </a:endParaRPr>
          </a:p>
          <a:p>
            <a:pPr lvl="2" marL="1155700" indent="-229235">
              <a:lnSpc>
                <a:spcPct val="100000"/>
              </a:lnSpc>
              <a:spcBef>
                <a:spcPts val="484"/>
              </a:spcBef>
              <a:buSzPct val="75000"/>
              <a:buFont typeface="Wingdings"/>
              <a:buChar char=""/>
              <a:tabLst>
                <a:tab pos="115633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Missing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attribute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values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lr>
                <a:srgbClr val="009999"/>
              </a:buClr>
              <a:buSzPct val="75000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Different 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dirty="0" sz="2000" spc="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problems: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Medical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diagnosis</a:t>
            </a:r>
            <a:endParaRPr sz="20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Credit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risk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analysis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15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  <a:tab pos="2324100" algn="l"/>
              </a:tabLst>
            </a:pP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479679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Top-Down Induction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DTs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484" y="605993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b="1">
                <a:solidFill>
                  <a:srgbClr val="00AF50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481" y="1348534"/>
            <a:ext cx="8165465" cy="47828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300"/>
              </a:spcBef>
              <a:buClr>
                <a:srgbClr val="009999"/>
              </a:buClr>
              <a:buSzPct val="75000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dirty="0" sz="2200" spc="-130">
                <a:latin typeface="Microsoft Sans Serif"/>
                <a:cs typeface="Microsoft Sans Serif"/>
              </a:rPr>
              <a:t>ID</a:t>
            </a:r>
            <a:r>
              <a:rPr dirty="0" sz="2200" spc="-140">
                <a:latin typeface="Microsoft Sans Serif"/>
                <a:cs typeface="Microsoft Sans Serif"/>
              </a:rPr>
              <a:t>3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(Q</a:t>
            </a:r>
            <a:r>
              <a:rPr dirty="0" sz="2200" spc="-145">
                <a:latin typeface="Microsoft Sans Serif"/>
                <a:cs typeface="Microsoft Sans Serif"/>
              </a:rPr>
              <a:t>u</a:t>
            </a:r>
            <a:r>
              <a:rPr dirty="0" sz="2200" spc="-85">
                <a:latin typeface="Microsoft Sans Serif"/>
                <a:cs typeface="Microsoft Sans Serif"/>
              </a:rPr>
              <a:t>i</a:t>
            </a:r>
            <a:r>
              <a:rPr dirty="0" sz="2200" spc="-210">
                <a:latin typeface="Microsoft Sans Serif"/>
                <a:cs typeface="Microsoft Sans Serif"/>
              </a:rPr>
              <a:t>n</a:t>
            </a:r>
            <a:r>
              <a:rPr dirty="0" sz="2200" spc="-90">
                <a:latin typeface="Microsoft Sans Serif"/>
                <a:cs typeface="Microsoft Sans Serif"/>
              </a:rPr>
              <a:t>la</a:t>
            </a:r>
            <a:r>
              <a:rPr dirty="0" sz="2200" spc="-125">
                <a:latin typeface="Microsoft Sans Serif"/>
                <a:cs typeface="Microsoft Sans Serif"/>
              </a:rPr>
              <a:t>n</a:t>
            </a:r>
            <a:r>
              <a:rPr dirty="0" sz="2200" spc="-130">
                <a:latin typeface="Microsoft Sans Serif"/>
                <a:cs typeface="Microsoft Sans Serif"/>
              </a:rPr>
              <a:t>,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1</a:t>
            </a:r>
            <a:r>
              <a:rPr dirty="0" sz="2200">
                <a:latin typeface="Microsoft Sans Serif"/>
                <a:cs typeface="Microsoft Sans Serif"/>
              </a:rPr>
              <a:t>9</a:t>
            </a:r>
            <a:r>
              <a:rPr dirty="0" sz="2200" spc="-5">
                <a:latin typeface="Microsoft Sans Serif"/>
                <a:cs typeface="Microsoft Sans Serif"/>
              </a:rPr>
              <a:t>8</a:t>
            </a:r>
            <a:r>
              <a:rPr dirty="0" sz="2200">
                <a:latin typeface="Microsoft Sans Serif"/>
                <a:cs typeface="Microsoft Sans Serif"/>
              </a:rPr>
              <a:t>6</a:t>
            </a:r>
            <a:r>
              <a:rPr dirty="0" sz="2200" spc="-135">
                <a:latin typeface="Microsoft Sans Serif"/>
                <a:cs typeface="Microsoft Sans Serif"/>
              </a:rPr>
              <a:t>)</a:t>
            </a:r>
            <a:r>
              <a:rPr dirty="0" sz="2200" spc="-35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i</a:t>
            </a:r>
            <a:r>
              <a:rPr dirty="0" sz="2200" spc="-265">
                <a:latin typeface="Microsoft Sans Serif"/>
                <a:cs typeface="Microsoft Sans Serif"/>
              </a:rPr>
              <a:t>s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a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ba</a:t>
            </a:r>
            <a:r>
              <a:rPr dirty="0" sz="2200" spc="-114">
                <a:latin typeface="Microsoft Sans Serif"/>
                <a:cs typeface="Microsoft Sans Serif"/>
              </a:rPr>
              <a:t>s</a:t>
            </a:r>
            <a:r>
              <a:rPr dirty="0" sz="2200" spc="-90">
                <a:latin typeface="Microsoft Sans Serif"/>
                <a:cs typeface="Microsoft Sans Serif"/>
              </a:rPr>
              <a:t>i</a:t>
            </a:r>
            <a:r>
              <a:rPr dirty="0" sz="2200" spc="-185">
                <a:latin typeface="Microsoft Sans Serif"/>
                <a:cs typeface="Microsoft Sans Serif"/>
              </a:rPr>
              <a:t>c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30">
                <a:latin typeface="Microsoft Sans Serif"/>
                <a:cs typeface="Microsoft Sans Serif"/>
              </a:rPr>
              <a:t>algo</a:t>
            </a:r>
            <a:r>
              <a:rPr dirty="0" sz="2200" spc="-20">
                <a:latin typeface="Microsoft Sans Serif"/>
                <a:cs typeface="Microsoft Sans Serif"/>
              </a:rPr>
              <a:t>r</a:t>
            </a:r>
            <a:r>
              <a:rPr dirty="0" sz="2200" spc="-75">
                <a:latin typeface="Microsoft Sans Serif"/>
                <a:cs typeface="Microsoft Sans Serif"/>
              </a:rPr>
              <a:t>it</a:t>
            </a:r>
            <a:r>
              <a:rPr dirty="0" sz="2200" spc="-165">
                <a:latin typeface="Microsoft Sans Serif"/>
                <a:cs typeface="Microsoft Sans Serif"/>
              </a:rPr>
              <a:t>h</a:t>
            </a:r>
            <a:r>
              <a:rPr dirty="0" sz="2200" spc="-360">
                <a:latin typeface="Microsoft Sans Serif"/>
                <a:cs typeface="Microsoft Sans Serif"/>
              </a:rPr>
              <a:t>m</a:t>
            </a:r>
            <a:r>
              <a:rPr dirty="0" sz="2200">
                <a:latin typeface="Microsoft Sans Serif"/>
                <a:cs typeface="Microsoft Sans Serif"/>
              </a:rPr>
              <a:t> </a:t>
            </a:r>
            <a:r>
              <a:rPr dirty="0" sz="2200" spc="125">
                <a:latin typeface="Microsoft Sans Serif"/>
                <a:cs typeface="Microsoft Sans Serif"/>
              </a:rPr>
              <a:t>f</a:t>
            </a:r>
            <a:r>
              <a:rPr dirty="0" sz="2200" spc="-60">
                <a:latin typeface="Microsoft Sans Serif"/>
                <a:cs typeface="Microsoft Sans Serif"/>
              </a:rPr>
              <a:t>or</a:t>
            </a:r>
            <a:r>
              <a:rPr dirty="0" sz="2200" spc="15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learni</a:t>
            </a:r>
            <a:r>
              <a:rPr dirty="0" sz="2200" spc="-140">
                <a:latin typeface="Microsoft Sans Serif"/>
                <a:cs typeface="Microsoft Sans Serif"/>
              </a:rPr>
              <a:t>n</a:t>
            </a:r>
            <a:r>
              <a:rPr dirty="0" sz="2200" spc="-5">
                <a:latin typeface="Microsoft Sans Serif"/>
                <a:cs typeface="Microsoft Sans Serif"/>
              </a:rPr>
              <a:t>g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250">
                <a:latin typeface="Microsoft Sans Serif"/>
                <a:cs typeface="Microsoft Sans Serif"/>
              </a:rPr>
              <a:t>D</a:t>
            </a:r>
            <a:r>
              <a:rPr dirty="0" sz="2200" spc="-390">
                <a:latin typeface="Microsoft Sans Serif"/>
                <a:cs typeface="Microsoft Sans Serif"/>
              </a:rPr>
              <a:t>T</a:t>
            </a:r>
            <a:r>
              <a:rPr dirty="0" sz="2200" spc="5">
                <a:latin typeface="Microsoft Sans Serif"/>
                <a:cs typeface="Microsoft Sans Serif"/>
              </a:rPr>
              <a:t>'</a:t>
            </a:r>
            <a:r>
              <a:rPr dirty="0" sz="2200" spc="-365">
                <a:latin typeface="Microsoft Sans Serif"/>
                <a:cs typeface="Microsoft Sans Serif"/>
              </a:rPr>
              <a:t>s</a:t>
            </a:r>
            <a:endParaRPr sz="22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205"/>
              </a:spcBef>
              <a:buClr>
                <a:srgbClr val="009999"/>
              </a:buClr>
              <a:buSzPct val="75000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dirty="0" sz="2200" spc="-110">
                <a:latin typeface="Microsoft Sans Serif"/>
                <a:cs typeface="Microsoft Sans Serif"/>
              </a:rPr>
              <a:t>Given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a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80">
                <a:latin typeface="Microsoft Sans Serif"/>
                <a:cs typeface="Microsoft Sans Serif"/>
              </a:rPr>
              <a:t>training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set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of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examples,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the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20">
                <a:latin typeface="Microsoft Sans Serif"/>
                <a:cs typeface="Microsoft Sans Serif"/>
              </a:rPr>
              <a:t>algorithms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for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building</a:t>
            </a:r>
            <a:r>
              <a:rPr dirty="0" sz="2200" spc="15">
                <a:latin typeface="Microsoft Sans Serif"/>
                <a:cs typeface="Microsoft Sans Serif"/>
              </a:rPr>
              <a:t> </a:t>
            </a:r>
            <a:r>
              <a:rPr dirty="0" sz="2200" spc="-315">
                <a:latin typeface="Microsoft Sans Serif"/>
                <a:cs typeface="Microsoft Sans Serif"/>
              </a:rPr>
              <a:t>DT</a:t>
            </a:r>
            <a:endParaRPr sz="22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dirty="0" sz="2200" spc="-105">
                <a:latin typeface="Microsoft Sans Serif"/>
                <a:cs typeface="Microsoft Sans Serif"/>
              </a:rPr>
              <a:t>performs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search</a:t>
            </a:r>
            <a:r>
              <a:rPr dirty="0" sz="2200" spc="-20">
                <a:latin typeface="Microsoft Sans Serif"/>
                <a:cs typeface="Microsoft Sans Serif"/>
              </a:rPr>
              <a:t> </a:t>
            </a:r>
            <a:r>
              <a:rPr dirty="0" sz="2200" spc="-140">
                <a:latin typeface="Microsoft Sans Serif"/>
                <a:cs typeface="Microsoft Sans Serif"/>
              </a:rPr>
              <a:t>in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135">
                <a:latin typeface="Microsoft Sans Serif"/>
                <a:cs typeface="Microsoft Sans Serif"/>
              </a:rPr>
              <a:t>the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50">
                <a:latin typeface="Microsoft Sans Serif"/>
                <a:cs typeface="Microsoft Sans Serif"/>
              </a:rPr>
              <a:t>space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of</a:t>
            </a:r>
            <a:r>
              <a:rPr dirty="0" sz="2200" spc="15">
                <a:latin typeface="Microsoft Sans Serif"/>
                <a:cs typeface="Microsoft Sans Serif"/>
              </a:rPr>
              <a:t> </a:t>
            </a:r>
            <a:r>
              <a:rPr dirty="0" sz="2200" spc="-150">
                <a:latin typeface="Microsoft Sans Serif"/>
                <a:cs typeface="Microsoft Sans Serif"/>
              </a:rPr>
              <a:t>decision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trees</a:t>
            </a:r>
            <a:endParaRPr sz="22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Clr>
                <a:srgbClr val="009999"/>
              </a:buClr>
              <a:buSzPct val="75000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dirty="0" sz="2200" spc="-260">
                <a:latin typeface="Microsoft Sans Serif"/>
                <a:cs typeface="Microsoft Sans Serif"/>
              </a:rPr>
              <a:t>The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65">
                <a:latin typeface="Microsoft Sans Serif"/>
                <a:cs typeface="Microsoft Sans Serif"/>
              </a:rPr>
              <a:t>construction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of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the</a:t>
            </a:r>
            <a:r>
              <a:rPr dirty="0" sz="2200" spc="10">
                <a:latin typeface="Microsoft Sans Serif"/>
                <a:cs typeface="Microsoft Sans Serif"/>
              </a:rPr>
              <a:t> </a:t>
            </a:r>
            <a:r>
              <a:rPr dirty="0" sz="2200" spc="-65">
                <a:latin typeface="Microsoft Sans Serif"/>
                <a:cs typeface="Microsoft Sans Serif"/>
              </a:rPr>
              <a:t>tree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is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top-down.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 spc="-254">
                <a:latin typeface="Microsoft Sans Serif"/>
                <a:cs typeface="Microsoft Sans Serif"/>
              </a:rPr>
              <a:t>The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95">
                <a:latin typeface="Microsoft Sans Serif"/>
                <a:cs typeface="Microsoft Sans Serif"/>
              </a:rPr>
              <a:t>algorithm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is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greedy.</a:t>
            </a:r>
            <a:endParaRPr sz="22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205"/>
              </a:spcBef>
              <a:buClr>
                <a:srgbClr val="009999"/>
              </a:buClr>
              <a:buSzPct val="75000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dirty="0" sz="2200" spc="-390">
                <a:latin typeface="Microsoft Sans Serif"/>
                <a:cs typeface="Microsoft Sans Serif"/>
              </a:rPr>
              <a:t>T</a:t>
            </a:r>
            <a:r>
              <a:rPr dirty="0" sz="2200" spc="-270">
                <a:latin typeface="Microsoft Sans Serif"/>
                <a:cs typeface="Microsoft Sans Serif"/>
              </a:rPr>
              <a:t>h</a:t>
            </a:r>
            <a:r>
              <a:rPr dirty="0" sz="2200" spc="-120">
                <a:latin typeface="Microsoft Sans Serif"/>
                <a:cs typeface="Microsoft Sans Serif"/>
              </a:rPr>
              <a:t>e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125">
                <a:latin typeface="Microsoft Sans Serif"/>
                <a:cs typeface="Microsoft Sans Serif"/>
              </a:rPr>
              <a:t>f</a:t>
            </a:r>
            <a:r>
              <a:rPr dirty="0" sz="2200" spc="-270">
                <a:latin typeface="Microsoft Sans Serif"/>
                <a:cs typeface="Microsoft Sans Serif"/>
              </a:rPr>
              <a:t>un</a:t>
            </a:r>
            <a:r>
              <a:rPr dirty="0" sz="2200" spc="-10">
                <a:latin typeface="Microsoft Sans Serif"/>
                <a:cs typeface="Microsoft Sans Serif"/>
              </a:rPr>
              <a:t>d</a:t>
            </a:r>
            <a:r>
              <a:rPr dirty="0" sz="2200" spc="-5">
                <a:latin typeface="Microsoft Sans Serif"/>
                <a:cs typeface="Microsoft Sans Serif"/>
              </a:rPr>
              <a:t>a</a:t>
            </a:r>
            <a:r>
              <a:rPr dirty="0" sz="2200" spc="-370">
                <a:latin typeface="Microsoft Sans Serif"/>
                <a:cs typeface="Microsoft Sans Serif"/>
              </a:rPr>
              <a:t>m</a:t>
            </a:r>
            <a:r>
              <a:rPr dirty="0" sz="2200" spc="-190">
                <a:latin typeface="Microsoft Sans Serif"/>
                <a:cs typeface="Microsoft Sans Serif"/>
              </a:rPr>
              <a:t>e</a:t>
            </a:r>
            <a:r>
              <a:rPr dirty="0" sz="2200" spc="-200">
                <a:latin typeface="Microsoft Sans Serif"/>
                <a:cs typeface="Microsoft Sans Serif"/>
              </a:rPr>
              <a:t>n</a:t>
            </a:r>
            <a:r>
              <a:rPr dirty="0" sz="2200" spc="-10">
                <a:latin typeface="Microsoft Sans Serif"/>
                <a:cs typeface="Microsoft Sans Serif"/>
              </a:rPr>
              <a:t>ta</a:t>
            </a:r>
            <a:r>
              <a:rPr dirty="0" sz="2200" spc="-20">
                <a:latin typeface="Microsoft Sans Serif"/>
                <a:cs typeface="Microsoft Sans Serif"/>
              </a:rPr>
              <a:t>l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que</a:t>
            </a:r>
            <a:r>
              <a:rPr dirty="0" sz="2200" spc="-170">
                <a:latin typeface="Microsoft Sans Serif"/>
                <a:cs typeface="Microsoft Sans Serif"/>
              </a:rPr>
              <a:t>s</a:t>
            </a:r>
            <a:r>
              <a:rPr dirty="0" sz="2200" spc="-105">
                <a:latin typeface="Microsoft Sans Serif"/>
                <a:cs typeface="Microsoft Sans Serif"/>
              </a:rPr>
              <a:t>tion</a:t>
            </a:r>
            <a:r>
              <a:rPr dirty="0" sz="2200" spc="5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i</a:t>
            </a:r>
            <a:r>
              <a:rPr dirty="0" sz="2200" spc="-265">
                <a:latin typeface="Microsoft Sans Serif"/>
                <a:cs typeface="Microsoft Sans Serif"/>
              </a:rPr>
              <a:t>s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114">
                <a:latin typeface="Microsoft Sans Serif"/>
                <a:cs typeface="Microsoft Sans Serif"/>
              </a:rPr>
              <a:t>“</a:t>
            </a:r>
            <a:r>
              <a:rPr dirty="0" sz="2200" spc="-130">
                <a:solidFill>
                  <a:srgbClr val="FF0000"/>
                </a:solidFill>
                <a:latin typeface="Microsoft Sans Serif"/>
                <a:cs typeface="Microsoft Sans Serif"/>
              </a:rPr>
              <a:t>w</a:t>
            </a:r>
            <a:r>
              <a:rPr dirty="0" sz="2200" spc="-270">
                <a:solidFill>
                  <a:srgbClr val="FF0000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90">
                <a:solidFill>
                  <a:srgbClr val="FF0000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200">
                <a:solidFill>
                  <a:srgbClr val="FF0000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260">
                <a:solidFill>
                  <a:srgbClr val="FF0000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5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5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dirty="0" sz="2200" spc="-5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5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5">
                <a:solidFill>
                  <a:srgbClr val="FF0000"/>
                </a:solidFill>
                <a:latin typeface="Microsoft Sans Serif"/>
                <a:cs typeface="Microsoft Sans Serif"/>
              </a:rPr>
              <a:t>r</a:t>
            </a:r>
            <a:r>
              <a:rPr dirty="0" sz="2200" spc="-85">
                <a:solidFill>
                  <a:srgbClr val="FF0000"/>
                </a:solidFill>
                <a:latin typeface="Microsoft Sans Serif"/>
                <a:cs typeface="Microsoft Sans Serif"/>
              </a:rPr>
              <a:t>ibut</a:t>
            </a:r>
            <a:r>
              <a:rPr dirty="0" sz="2200" spc="-11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60">
                <a:solidFill>
                  <a:srgbClr val="FF0000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-270">
                <a:solidFill>
                  <a:srgbClr val="FF0000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190">
                <a:solidFill>
                  <a:srgbClr val="FF0000"/>
                </a:solidFill>
                <a:latin typeface="Microsoft Sans Serif"/>
                <a:cs typeface="Microsoft Sans Serif"/>
              </a:rPr>
              <a:t>o</a:t>
            </a:r>
            <a:r>
              <a:rPr dirty="0" sz="2200" spc="-200">
                <a:solidFill>
                  <a:srgbClr val="FF0000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15">
                <a:solidFill>
                  <a:srgbClr val="FF0000"/>
                </a:solidFill>
                <a:latin typeface="Microsoft Sans Serif"/>
                <a:cs typeface="Microsoft Sans Serif"/>
              </a:rPr>
              <a:t>l</a:t>
            </a:r>
            <a:r>
              <a:rPr dirty="0" sz="2200" spc="-20">
                <a:solidFill>
                  <a:srgbClr val="FF0000"/>
                </a:solidFill>
                <a:latin typeface="Microsoft Sans Serif"/>
                <a:cs typeface="Microsoft Sans Serif"/>
              </a:rPr>
              <a:t>d</a:t>
            </a:r>
            <a:r>
              <a:rPr dirty="0" sz="2200" spc="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65">
                <a:solidFill>
                  <a:srgbClr val="FF0000"/>
                </a:solidFill>
                <a:latin typeface="Microsoft Sans Serif"/>
                <a:cs typeface="Microsoft Sans Serif"/>
              </a:rPr>
              <a:t>be</a:t>
            </a:r>
            <a:r>
              <a:rPr dirty="0" sz="2200" spc="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FF0000"/>
                </a:solidFill>
                <a:latin typeface="Microsoft Sans Serif"/>
                <a:cs typeface="Microsoft Sans Serif"/>
              </a:rPr>
              <a:t>tes</a:t>
            </a:r>
            <a:r>
              <a:rPr dirty="0" sz="2200" spc="-85">
                <a:solidFill>
                  <a:srgbClr val="FF0000"/>
                </a:solidFill>
                <a:latin typeface="Microsoft Sans Serif"/>
                <a:cs typeface="Microsoft Sans Serif"/>
              </a:rPr>
              <a:t>t</a:t>
            </a:r>
            <a:r>
              <a:rPr dirty="0" sz="2200" spc="-65">
                <a:solidFill>
                  <a:srgbClr val="FF0000"/>
                </a:solidFill>
                <a:latin typeface="Microsoft Sans Serif"/>
                <a:cs typeface="Microsoft Sans Serif"/>
              </a:rPr>
              <a:t>ed</a:t>
            </a:r>
            <a:r>
              <a:rPr dirty="0" sz="2200" spc="-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7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130">
                <a:solidFill>
                  <a:srgbClr val="FF0000"/>
                </a:solidFill>
                <a:latin typeface="Microsoft Sans Serif"/>
                <a:cs typeface="Microsoft Sans Serif"/>
              </a:rPr>
              <a:t>ext?</a:t>
            </a:r>
            <a:endParaRPr sz="22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dirty="0" sz="2200" spc="-80">
                <a:solidFill>
                  <a:srgbClr val="0000FF"/>
                </a:solidFill>
                <a:latin typeface="Microsoft Sans Serif"/>
                <a:cs typeface="Microsoft Sans Serif"/>
              </a:rPr>
              <a:t>W</a:t>
            </a:r>
            <a:r>
              <a:rPr dirty="0" sz="2200" spc="-60">
                <a:solidFill>
                  <a:srgbClr val="0000FF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-90">
                <a:solidFill>
                  <a:srgbClr val="0000FF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204">
                <a:solidFill>
                  <a:srgbClr val="0000FF"/>
                </a:solidFill>
                <a:latin typeface="Microsoft Sans Serif"/>
                <a:cs typeface="Microsoft Sans Serif"/>
              </a:rPr>
              <a:t>c</a:t>
            </a:r>
            <a:r>
              <a:rPr dirty="0" sz="2200" spc="-260">
                <a:solidFill>
                  <a:srgbClr val="0000FF"/>
                </a:solidFill>
                <a:latin typeface="Microsoft Sans Serif"/>
                <a:cs typeface="Microsoft Sans Serif"/>
              </a:rPr>
              <a:t>h</a:t>
            </a:r>
            <a:r>
              <a:rPr dirty="0" sz="22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45">
                <a:solidFill>
                  <a:srgbClr val="0000FF"/>
                </a:solidFill>
                <a:latin typeface="Microsoft Sans Serif"/>
                <a:cs typeface="Microsoft Sans Serif"/>
              </a:rPr>
              <a:t>question</a:t>
            </a:r>
            <a:r>
              <a:rPr dirty="0" sz="220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0">
                <a:solidFill>
                  <a:srgbClr val="0000FF"/>
                </a:solidFill>
                <a:latin typeface="Microsoft Sans Serif"/>
                <a:cs typeface="Microsoft Sans Serif"/>
              </a:rPr>
              <a:t>gi</a:t>
            </a:r>
            <a:r>
              <a:rPr dirty="0" sz="2200" spc="-70">
                <a:solidFill>
                  <a:srgbClr val="0000FF"/>
                </a:solidFill>
                <a:latin typeface="Microsoft Sans Serif"/>
                <a:cs typeface="Microsoft Sans Serif"/>
              </a:rPr>
              <a:t>v</a:t>
            </a:r>
            <a:r>
              <a:rPr dirty="0" sz="2200" spc="-245">
                <a:solidFill>
                  <a:srgbClr val="0000FF"/>
                </a:solidFill>
                <a:latin typeface="Microsoft Sans Serif"/>
                <a:cs typeface="Microsoft Sans Serif"/>
              </a:rPr>
              <a:t>es</a:t>
            </a:r>
            <a:r>
              <a:rPr dirty="0" sz="2200" spc="1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270">
                <a:solidFill>
                  <a:srgbClr val="0000FF"/>
                </a:solidFill>
                <a:latin typeface="Microsoft Sans Serif"/>
                <a:cs typeface="Microsoft Sans Serif"/>
              </a:rPr>
              <a:t>u</a:t>
            </a:r>
            <a:r>
              <a:rPr dirty="0" sz="2200" spc="-365">
                <a:solidFill>
                  <a:srgbClr val="0000FF"/>
                </a:solidFill>
                <a:latin typeface="Microsoft Sans Serif"/>
                <a:cs typeface="Microsoft Sans Serif"/>
              </a:rPr>
              <a:t>s</a:t>
            </a:r>
            <a:r>
              <a:rPr dirty="0" sz="22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375">
                <a:solidFill>
                  <a:srgbClr val="0000FF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60">
                <a:solidFill>
                  <a:srgbClr val="0000FF"/>
                </a:solidFill>
                <a:latin typeface="Microsoft Sans Serif"/>
                <a:cs typeface="Microsoft Sans Serif"/>
              </a:rPr>
              <a:t>or</a:t>
            </a:r>
            <a:r>
              <a:rPr dirty="0" sz="2200" spc="-120">
                <a:solidFill>
                  <a:srgbClr val="0000FF"/>
                </a:solidFill>
                <a:latin typeface="Microsoft Sans Serif"/>
                <a:cs typeface="Microsoft Sans Serif"/>
              </a:rPr>
              <a:t>e</a:t>
            </a:r>
            <a:r>
              <a:rPr dirty="0" sz="2200" spc="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85">
                <a:solidFill>
                  <a:srgbClr val="0000FF"/>
                </a:solidFill>
                <a:latin typeface="Microsoft Sans Serif"/>
                <a:cs typeface="Microsoft Sans Serif"/>
              </a:rPr>
              <a:t>i</a:t>
            </a:r>
            <a:r>
              <a:rPr dirty="0" sz="2200" spc="-210">
                <a:solidFill>
                  <a:srgbClr val="0000FF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125">
                <a:solidFill>
                  <a:srgbClr val="0000FF"/>
                </a:solidFill>
                <a:latin typeface="Microsoft Sans Serif"/>
                <a:cs typeface="Microsoft Sans Serif"/>
              </a:rPr>
              <a:t>f</a:t>
            </a:r>
            <a:r>
              <a:rPr dirty="0" sz="2200" spc="-60">
                <a:solidFill>
                  <a:srgbClr val="0000FF"/>
                </a:solidFill>
                <a:latin typeface="Microsoft Sans Serif"/>
                <a:cs typeface="Microsoft Sans Serif"/>
              </a:rPr>
              <a:t>or</a:t>
            </a:r>
            <a:r>
              <a:rPr dirty="0" sz="2200" spc="-375">
                <a:solidFill>
                  <a:srgbClr val="0000FF"/>
                </a:solidFill>
                <a:latin typeface="Microsoft Sans Serif"/>
                <a:cs typeface="Microsoft Sans Serif"/>
              </a:rPr>
              <a:t>m</a:t>
            </a:r>
            <a:r>
              <a:rPr dirty="0" sz="2200" spc="-80">
                <a:solidFill>
                  <a:srgbClr val="0000FF"/>
                </a:solidFill>
                <a:latin typeface="Microsoft Sans Serif"/>
                <a:cs typeface="Microsoft Sans Serif"/>
              </a:rPr>
              <a:t>atio</a:t>
            </a:r>
            <a:r>
              <a:rPr dirty="0" sz="2200" spc="-114">
                <a:solidFill>
                  <a:srgbClr val="0000FF"/>
                </a:solidFill>
                <a:latin typeface="Microsoft Sans Serif"/>
                <a:cs typeface="Microsoft Sans Serif"/>
              </a:rPr>
              <a:t>n</a:t>
            </a:r>
            <a:r>
              <a:rPr dirty="0" sz="2200" spc="-390">
                <a:solidFill>
                  <a:srgbClr val="0000FF"/>
                </a:solidFill>
                <a:latin typeface="Microsoft Sans Serif"/>
                <a:cs typeface="Microsoft Sans Serif"/>
              </a:rPr>
              <a:t>?</a:t>
            </a:r>
            <a:r>
              <a:rPr dirty="0" sz="2200" spc="114">
                <a:solidFill>
                  <a:srgbClr val="0000FF"/>
                </a:solidFill>
                <a:latin typeface="Microsoft Sans Serif"/>
                <a:cs typeface="Microsoft Sans Serif"/>
              </a:rPr>
              <a:t>”</a:t>
            </a:r>
            <a:endParaRPr sz="22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Clr>
                <a:srgbClr val="009999"/>
              </a:buClr>
              <a:buSzPct val="75000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dirty="0" sz="2200" spc="-175">
                <a:latin typeface="Microsoft Sans Serif"/>
                <a:cs typeface="Microsoft Sans Serif"/>
              </a:rPr>
              <a:t>Sele</a:t>
            </a:r>
            <a:r>
              <a:rPr dirty="0" sz="2200" spc="-190">
                <a:latin typeface="Microsoft Sans Serif"/>
                <a:cs typeface="Microsoft Sans Serif"/>
              </a:rPr>
              <a:t>c</a:t>
            </a:r>
            <a:r>
              <a:rPr dirty="0" sz="2200" spc="-15">
                <a:latin typeface="Microsoft Sans Serif"/>
                <a:cs typeface="Microsoft Sans Serif"/>
              </a:rPr>
              <a:t>t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the</a:t>
            </a:r>
            <a:r>
              <a:rPr dirty="0" sz="2200" spc="10">
                <a:latin typeface="Microsoft Sans Serif"/>
                <a:cs typeface="Microsoft Sans Serif"/>
              </a:rPr>
              <a:t> </a:t>
            </a:r>
            <a:r>
              <a:rPr dirty="0" sz="2200" spc="-260" i="1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dirty="0" sz="2200" spc="-225" i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2200" spc="-15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200" spc="-1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</a:t>
            </a:r>
            <a:r>
              <a:rPr dirty="0" sz="2200" spc="-5">
                <a:latin typeface="Microsoft Sans Serif"/>
                <a:cs typeface="Microsoft Sans Serif"/>
              </a:rPr>
              <a:t>t</a:t>
            </a:r>
            <a:r>
              <a:rPr dirty="0" sz="2200" spc="-5">
                <a:latin typeface="Microsoft Sans Serif"/>
                <a:cs typeface="Microsoft Sans Serif"/>
              </a:rPr>
              <a:t>t</a:t>
            </a:r>
            <a:r>
              <a:rPr dirty="0" sz="2200" spc="-5">
                <a:latin typeface="Microsoft Sans Serif"/>
                <a:cs typeface="Microsoft Sans Serif"/>
              </a:rPr>
              <a:t>r</a:t>
            </a:r>
            <a:r>
              <a:rPr dirty="0" sz="2200" spc="-90">
                <a:latin typeface="Microsoft Sans Serif"/>
                <a:cs typeface="Microsoft Sans Serif"/>
              </a:rPr>
              <a:t>ibute</a:t>
            </a:r>
            <a:endParaRPr sz="22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205"/>
              </a:spcBef>
              <a:buClr>
                <a:srgbClr val="009999"/>
              </a:buClr>
              <a:buSzPct val="75000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dirty="0" sz="2200" spc="-135">
                <a:latin typeface="Microsoft Sans Serif"/>
                <a:cs typeface="Microsoft Sans Serif"/>
              </a:rPr>
              <a:t>A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55">
                <a:latin typeface="Microsoft Sans Serif"/>
                <a:cs typeface="Microsoft Sans Serif"/>
              </a:rPr>
              <a:t>descendent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node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200">
                <a:latin typeface="Microsoft Sans Serif"/>
                <a:cs typeface="Microsoft Sans Serif"/>
              </a:rPr>
              <a:t>is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165">
                <a:latin typeface="Microsoft Sans Serif"/>
                <a:cs typeface="Microsoft Sans Serif"/>
              </a:rPr>
              <a:t>then</a:t>
            </a:r>
            <a:r>
              <a:rPr dirty="0" sz="2200" spc="5">
                <a:latin typeface="Microsoft Sans Serif"/>
                <a:cs typeface="Microsoft Sans Serif"/>
              </a:rPr>
              <a:t> </a:t>
            </a:r>
            <a:r>
              <a:rPr dirty="0" sz="2200" spc="-75">
                <a:latin typeface="Microsoft Sans Serif"/>
                <a:cs typeface="Microsoft Sans Serif"/>
              </a:rPr>
              <a:t>created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for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each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possible</a:t>
            </a:r>
            <a:r>
              <a:rPr dirty="0" sz="2200" spc="-15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value</a:t>
            </a:r>
            <a:r>
              <a:rPr dirty="0" sz="2200" spc="1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of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this</a:t>
            </a:r>
            <a:endParaRPr sz="22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dirty="0" sz="2200" spc="-50">
                <a:latin typeface="Microsoft Sans Serif"/>
                <a:cs typeface="Microsoft Sans Serif"/>
              </a:rPr>
              <a:t>attribute</a:t>
            </a:r>
            <a:r>
              <a:rPr dirty="0" sz="2200" spc="10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and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examples</a:t>
            </a:r>
            <a:r>
              <a:rPr dirty="0" sz="2200">
                <a:latin typeface="Microsoft Sans Serif"/>
                <a:cs typeface="Microsoft Sans Serif"/>
              </a:rPr>
              <a:t> </a:t>
            </a:r>
            <a:r>
              <a:rPr dirty="0" sz="2200" spc="-40">
                <a:latin typeface="Microsoft Sans Serif"/>
                <a:cs typeface="Microsoft Sans Serif"/>
              </a:rPr>
              <a:t>are</a:t>
            </a:r>
            <a:r>
              <a:rPr dirty="0" sz="2200" spc="10">
                <a:latin typeface="Microsoft Sans Serif"/>
                <a:cs typeface="Microsoft Sans Serif"/>
              </a:rPr>
              <a:t> </a:t>
            </a:r>
            <a:r>
              <a:rPr dirty="0" sz="2200" spc="-55">
                <a:latin typeface="Microsoft Sans Serif"/>
                <a:cs typeface="Microsoft Sans Serif"/>
              </a:rPr>
              <a:t>partitioned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according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70">
                <a:latin typeface="Microsoft Sans Serif"/>
                <a:cs typeface="Microsoft Sans Serif"/>
              </a:rPr>
              <a:t>to</a:t>
            </a:r>
            <a:r>
              <a:rPr dirty="0" sz="2200" spc="10">
                <a:latin typeface="Microsoft Sans Serif"/>
                <a:cs typeface="Microsoft Sans Serif"/>
              </a:rPr>
              <a:t> </a:t>
            </a:r>
            <a:r>
              <a:rPr dirty="0" sz="2200" spc="-170">
                <a:latin typeface="Microsoft Sans Serif"/>
                <a:cs typeface="Microsoft Sans Serif"/>
              </a:rPr>
              <a:t>this</a:t>
            </a:r>
            <a:r>
              <a:rPr dirty="0" sz="2200" spc="40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value</a:t>
            </a:r>
            <a:endParaRPr sz="22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1200"/>
              </a:spcBef>
              <a:buClr>
                <a:srgbClr val="009999"/>
              </a:buClr>
              <a:buSzPct val="75000"/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dirty="0" sz="2200" spc="-390">
                <a:latin typeface="Microsoft Sans Serif"/>
                <a:cs typeface="Microsoft Sans Serif"/>
              </a:rPr>
              <a:t>T</a:t>
            </a:r>
            <a:r>
              <a:rPr dirty="0" sz="2200" spc="-270">
                <a:latin typeface="Microsoft Sans Serif"/>
                <a:cs typeface="Microsoft Sans Serif"/>
              </a:rPr>
              <a:t>h</a:t>
            </a:r>
            <a:r>
              <a:rPr dirty="0" sz="2200" spc="-120">
                <a:latin typeface="Microsoft Sans Serif"/>
                <a:cs typeface="Microsoft Sans Serif"/>
              </a:rPr>
              <a:t>e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p</a:t>
            </a:r>
            <a:r>
              <a:rPr dirty="0" sz="2200" spc="5">
                <a:latin typeface="Microsoft Sans Serif"/>
                <a:cs typeface="Microsoft Sans Serif"/>
              </a:rPr>
              <a:t>r</a:t>
            </a:r>
            <a:r>
              <a:rPr dirty="0" sz="2200" spc="-195">
                <a:latin typeface="Microsoft Sans Serif"/>
                <a:cs typeface="Microsoft Sans Serif"/>
              </a:rPr>
              <a:t>o</a:t>
            </a:r>
            <a:r>
              <a:rPr dirty="0" sz="2200" spc="-195">
                <a:latin typeface="Microsoft Sans Serif"/>
                <a:cs typeface="Microsoft Sans Serif"/>
              </a:rPr>
              <a:t>c</a:t>
            </a:r>
            <a:r>
              <a:rPr dirty="0" sz="2200" spc="-254">
                <a:latin typeface="Microsoft Sans Serif"/>
                <a:cs typeface="Microsoft Sans Serif"/>
              </a:rPr>
              <a:t>e</a:t>
            </a:r>
            <a:r>
              <a:rPr dirty="0" sz="2200" spc="-225">
                <a:latin typeface="Microsoft Sans Serif"/>
                <a:cs typeface="Microsoft Sans Serif"/>
              </a:rPr>
              <a:t>s</a:t>
            </a:r>
            <a:r>
              <a:rPr dirty="0" sz="2200" spc="-365">
                <a:latin typeface="Microsoft Sans Serif"/>
                <a:cs typeface="Microsoft Sans Serif"/>
              </a:rPr>
              <a:t>s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i</a:t>
            </a:r>
            <a:r>
              <a:rPr dirty="0" sz="2200" spc="-265">
                <a:latin typeface="Microsoft Sans Serif"/>
                <a:cs typeface="Microsoft Sans Serif"/>
              </a:rPr>
              <a:t>s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40">
                <a:latin typeface="Microsoft Sans Serif"/>
                <a:cs typeface="Microsoft Sans Serif"/>
              </a:rPr>
              <a:t>re</a:t>
            </a:r>
            <a:r>
              <a:rPr dirty="0" sz="2200" spc="-45">
                <a:latin typeface="Microsoft Sans Serif"/>
                <a:cs typeface="Microsoft Sans Serif"/>
              </a:rPr>
              <a:t>p</a:t>
            </a:r>
            <a:r>
              <a:rPr dirty="0" sz="2200" spc="-50">
                <a:latin typeface="Microsoft Sans Serif"/>
                <a:cs typeface="Microsoft Sans Serif"/>
              </a:rPr>
              <a:t>eat</a:t>
            </a:r>
            <a:r>
              <a:rPr dirty="0" sz="2200" spc="-65">
                <a:latin typeface="Microsoft Sans Serif"/>
                <a:cs typeface="Microsoft Sans Serif"/>
              </a:rPr>
              <a:t>ed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 spc="125">
                <a:latin typeface="Microsoft Sans Serif"/>
                <a:cs typeface="Microsoft Sans Serif"/>
              </a:rPr>
              <a:t>f</a:t>
            </a:r>
            <a:r>
              <a:rPr dirty="0" sz="2200" spc="-60">
                <a:latin typeface="Microsoft Sans Serif"/>
                <a:cs typeface="Microsoft Sans Serif"/>
              </a:rPr>
              <a:t>or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160">
                <a:latin typeface="Microsoft Sans Serif"/>
                <a:cs typeface="Microsoft Sans Serif"/>
              </a:rPr>
              <a:t>each</a:t>
            </a:r>
            <a:r>
              <a:rPr dirty="0" sz="2200" spc="5">
                <a:latin typeface="Microsoft Sans Serif"/>
                <a:cs typeface="Microsoft Sans Serif"/>
              </a:rPr>
              <a:t> </a:t>
            </a:r>
            <a:r>
              <a:rPr dirty="0" sz="2200" spc="-360">
                <a:latin typeface="Microsoft Sans Serif"/>
                <a:cs typeface="Microsoft Sans Serif"/>
              </a:rPr>
              <a:t>s</a:t>
            </a:r>
            <a:r>
              <a:rPr dirty="0" sz="2200" spc="-270">
                <a:latin typeface="Microsoft Sans Serif"/>
                <a:cs typeface="Microsoft Sans Serif"/>
              </a:rPr>
              <a:t>u</a:t>
            </a:r>
            <a:r>
              <a:rPr dirty="0" sz="2200" spc="-270">
                <a:latin typeface="Microsoft Sans Serif"/>
                <a:cs typeface="Microsoft Sans Serif"/>
              </a:rPr>
              <a:t>cc</a:t>
            </a:r>
            <a:r>
              <a:rPr dirty="0" sz="2200" spc="-254">
                <a:latin typeface="Microsoft Sans Serif"/>
                <a:cs typeface="Microsoft Sans Serif"/>
              </a:rPr>
              <a:t>e</a:t>
            </a:r>
            <a:r>
              <a:rPr dirty="0" sz="2200" spc="-225">
                <a:latin typeface="Microsoft Sans Serif"/>
                <a:cs typeface="Microsoft Sans Serif"/>
              </a:rPr>
              <a:t>s</a:t>
            </a:r>
            <a:r>
              <a:rPr dirty="0" sz="2200" spc="-360">
                <a:latin typeface="Microsoft Sans Serif"/>
                <a:cs typeface="Microsoft Sans Serif"/>
              </a:rPr>
              <a:t>s</a:t>
            </a:r>
            <a:r>
              <a:rPr dirty="0" sz="2200" spc="-60">
                <a:latin typeface="Microsoft Sans Serif"/>
                <a:cs typeface="Microsoft Sans Serif"/>
              </a:rPr>
              <a:t>or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270">
                <a:latin typeface="Microsoft Sans Serif"/>
                <a:cs typeface="Microsoft Sans Serif"/>
              </a:rPr>
              <a:t>n</a:t>
            </a:r>
            <a:r>
              <a:rPr dirty="0" sz="2200" spc="-85">
                <a:latin typeface="Microsoft Sans Serif"/>
                <a:cs typeface="Microsoft Sans Serif"/>
              </a:rPr>
              <a:t>ode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275">
                <a:latin typeface="Microsoft Sans Serif"/>
                <a:cs typeface="Microsoft Sans Serif"/>
              </a:rPr>
              <a:t>u</a:t>
            </a:r>
            <a:r>
              <a:rPr dirty="0" sz="2200" spc="-270">
                <a:latin typeface="Microsoft Sans Serif"/>
                <a:cs typeface="Microsoft Sans Serif"/>
              </a:rPr>
              <a:t>n</a:t>
            </a:r>
            <a:r>
              <a:rPr dirty="0" sz="2200" spc="-20">
                <a:latin typeface="Microsoft Sans Serif"/>
                <a:cs typeface="Microsoft Sans Serif"/>
              </a:rPr>
              <a:t>til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all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-130">
                <a:latin typeface="Microsoft Sans Serif"/>
                <a:cs typeface="Microsoft Sans Serif"/>
              </a:rPr>
              <a:t>the</a:t>
            </a:r>
            <a:r>
              <a:rPr dirty="0" sz="2200" spc="5">
                <a:latin typeface="Microsoft Sans Serif"/>
                <a:cs typeface="Microsoft Sans Serif"/>
              </a:rPr>
              <a:t> </a:t>
            </a:r>
            <a:r>
              <a:rPr dirty="0" sz="2200" spc="-125">
                <a:latin typeface="Microsoft Sans Serif"/>
                <a:cs typeface="Microsoft Sans Serif"/>
              </a:rPr>
              <a:t>examples</a:t>
            </a:r>
            <a:endParaRPr sz="22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dirty="0" sz="2200" spc="-40">
                <a:latin typeface="Microsoft Sans Serif"/>
                <a:cs typeface="Microsoft Sans Serif"/>
              </a:rPr>
              <a:t>are</a:t>
            </a:r>
            <a:r>
              <a:rPr dirty="0" sz="2200" spc="15">
                <a:latin typeface="Microsoft Sans Serif"/>
                <a:cs typeface="Microsoft Sans Serif"/>
              </a:rPr>
              <a:t> </a:t>
            </a:r>
            <a:r>
              <a:rPr dirty="0" sz="2200" spc="-110">
                <a:latin typeface="Microsoft Sans Serif"/>
                <a:cs typeface="Microsoft Sans Serif"/>
              </a:rPr>
              <a:t>classified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90">
                <a:latin typeface="Microsoft Sans Serif"/>
                <a:cs typeface="Microsoft Sans Serif"/>
              </a:rPr>
              <a:t>correctly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60">
                <a:latin typeface="Microsoft Sans Serif"/>
                <a:cs typeface="Microsoft Sans Serif"/>
              </a:rPr>
              <a:t>or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105">
                <a:latin typeface="Microsoft Sans Serif"/>
                <a:cs typeface="Microsoft Sans Serif"/>
              </a:rPr>
              <a:t>there</a:t>
            </a:r>
            <a:r>
              <a:rPr dirty="0" sz="2200" spc="15">
                <a:latin typeface="Microsoft Sans Serif"/>
                <a:cs typeface="Microsoft Sans Serif"/>
              </a:rPr>
              <a:t> </a:t>
            </a:r>
            <a:r>
              <a:rPr dirty="0" sz="2200" spc="-40">
                <a:latin typeface="Microsoft Sans Serif"/>
                <a:cs typeface="Microsoft Sans Serif"/>
              </a:rPr>
              <a:t>are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195">
                <a:latin typeface="Microsoft Sans Serif"/>
                <a:cs typeface="Microsoft Sans Serif"/>
              </a:rPr>
              <a:t>no</a:t>
            </a:r>
            <a:r>
              <a:rPr dirty="0" sz="2200" spc="15">
                <a:latin typeface="Microsoft Sans Serif"/>
                <a:cs typeface="Microsoft Sans Serif"/>
              </a:rPr>
              <a:t> </a:t>
            </a:r>
            <a:r>
              <a:rPr dirty="0" sz="2200" spc="-85">
                <a:latin typeface="Microsoft Sans Serif"/>
                <a:cs typeface="Microsoft Sans Serif"/>
              </a:rPr>
              <a:t>attributes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15">
                <a:latin typeface="Microsoft Sans Serif"/>
                <a:cs typeface="Microsoft Sans Serif"/>
              </a:rPr>
              <a:t>left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622935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latin typeface="Times New Roman"/>
                <a:cs typeface="Times New Roman"/>
              </a:rPr>
              <a:t>Which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attribute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is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best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classifier?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484" y="605993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b="1">
                <a:solidFill>
                  <a:srgbClr val="00AF50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09" y="4102989"/>
            <a:ext cx="8863965" cy="2159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009999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600" spc="-10">
                <a:latin typeface="Microsoft Sans Serif"/>
                <a:cs typeface="Microsoft Sans Serif"/>
              </a:rPr>
              <a:t>A</a:t>
            </a:r>
            <a:r>
              <a:rPr dirty="0" sz="2600" spc="5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statistical</a:t>
            </a:r>
            <a:r>
              <a:rPr dirty="0" sz="2600" spc="75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property</a:t>
            </a:r>
            <a:r>
              <a:rPr dirty="0" sz="2600" spc="8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called</a:t>
            </a:r>
            <a:r>
              <a:rPr dirty="0" sz="2600" spc="30">
                <a:latin typeface="Microsoft Sans Serif"/>
                <a:cs typeface="Microsoft Sans Serif"/>
              </a:rPr>
              <a:t> </a:t>
            </a:r>
            <a:r>
              <a:rPr dirty="0" sz="2600" spc="-10" i="1">
                <a:solidFill>
                  <a:srgbClr val="FF0000"/>
                </a:solidFill>
                <a:latin typeface="Arial"/>
                <a:cs typeface="Arial"/>
              </a:rPr>
              <a:t>information</a:t>
            </a:r>
            <a:r>
              <a:rPr dirty="0" sz="2600" spc="9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5" i="1">
                <a:solidFill>
                  <a:srgbClr val="FF0000"/>
                </a:solidFill>
                <a:latin typeface="Arial"/>
                <a:cs typeface="Arial"/>
              </a:rPr>
              <a:t>gain</a:t>
            </a:r>
            <a:r>
              <a:rPr dirty="0" sz="2600" spc="-5">
                <a:latin typeface="Microsoft Sans Serif"/>
                <a:cs typeface="Microsoft Sans Serif"/>
              </a:rPr>
              <a:t>,</a:t>
            </a:r>
            <a:r>
              <a:rPr dirty="0" sz="2600" spc="70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measures </a:t>
            </a:r>
            <a:r>
              <a:rPr dirty="0" sz="260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how</a:t>
            </a:r>
            <a:r>
              <a:rPr dirty="0" sz="2600" spc="50">
                <a:latin typeface="Microsoft Sans Serif"/>
                <a:cs typeface="Microsoft Sans Serif"/>
              </a:rPr>
              <a:t> </a:t>
            </a:r>
            <a:r>
              <a:rPr dirty="0" sz="2600" spc="-20">
                <a:latin typeface="Microsoft Sans Serif"/>
                <a:cs typeface="Microsoft Sans Serif"/>
              </a:rPr>
              <a:t>well</a:t>
            </a:r>
            <a:r>
              <a:rPr dirty="0" sz="2600" spc="75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a</a:t>
            </a:r>
            <a:r>
              <a:rPr dirty="0" sz="2600" spc="30">
                <a:latin typeface="Microsoft Sans Serif"/>
                <a:cs typeface="Microsoft Sans Serif"/>
              </a:rPr>
              <a:t> </a:t>
            </a:r>
            <a:r>
              <a:rPr dirty="0" sz="2600" spc="-15">
                <a:latin typeface="Microsoft Sans Serif"/>
                <a:cs typeface="Microsoft Sans Serif"/>
              </a:rPr>
              <a:t>given</a:t>
            </a:r>
            <a:r>
              <a:rPr dirty="0" sz="2600" spc="100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attribute</a:t>
            </a:r>
            <a:r>
              <a:rPr dirty="0" sz="2600" spc="80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separates</a:t>
            </a:r>
            <a:r>
              <a:rPr dirty="0" sz="2600" spc="105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the</a:t>
            </a:r>
            <a:r>
              <a:rPr dirty="0" sz="2600" spc="5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training</a:t>
            </a:r>
            <a:r>
              <a:rPr dirty="0" sz="2600" spc="7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examples</a:t>
            </a:r>
            <a:endParaRPr sz="2600">
              <a:latin typeface="Microsoft Sans Serif"/>
              <a:cs typeface="Microsoft Sans Serif"/>
            </a:endParaRPr>
          </a:p>
          <a:p>
            <a:pPr marL="356870" marR="540385" indent="-344805">
              <a:lnSpc>
                <a:spcPct val="100000"/>
              </a:lnSpc>
              <a:spcBef>
                <a:spcPts val="605"/>
              </a:spcBef>
              <a:buClr>
                <a:srgbClr val="009999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600" spc="-5">
                <a:solidFill>
                  <a:srgbClr val="FF0000"/>
                </a:solidFill>
                <a:latin typeface="Microsoft Sans Serif"/>
                <a:cs typeface="Microsoft Sans Serif"/>
              </a:rPr>
              <a:t>Information</a:t>
            </a:r>
            <a:r>
              <a:rPr dirty="0" sz="2600" spc="10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">
                <a:solidFill>
                  <a:srgbClr val="FF0000"/>
                </a:solidFill>
                <a:latin typeface="Microsoft Sans Serif"/>
                <a:cs typeface="Microsoft Sans Serif"/>
              </a:rPr>
              <a:t>gain</a:t>
            </a:r>
            <a:r>
              <a:rPr dirty="0" sz="2600" spc="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uses</a:t>
            </a:r>
            <a:r>
              <a:rPr dirty="0" sz="2600" spc="65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the</a:t>
            </a:r>
            <a:r>
              <a:rPr dirty="0" sz="2600" spc="4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notion</a:t>
            </a:r>
            <a:r>
              <a:rPr dirty="0" sz="2600" spc="70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of</a:t>
            </a:r>
            <a:r>
              <a:rPr dirty="0" sz="2600" spc="65">
                <a:latin typeface="Microsoft Sans Serif"/>
                <a:cs typeface="Microsoft Sans Serif"/>
              </a:rPr>
              <a:t> </a:t>
            </a:r>
            <a:r>
              <a:rPr dirty="0" sz="2600" spc="-5" i="1">
                <a:solidFill>
                  <a:srgbClr val="FF0000"/>
                </a:solidFill>
                <a:latin typeface="Arial"/>
                <a:cs typeface="Arial"/>
              </a:rPr>
              <a:t>entropy</a:t>
            </a:r>
            <a:r>
              <a:rPr dirty="0" sz="2600" spc="-5">
                <a:latin typeface="Microsoft Sans Serif"/>
                <a:cs typeface="Microsoft Sans Serif"/>
              </a:rPr>
              <a:t>,</a:t>
            </a:r>
            <a:r>
              <a:rPr dirty="0" sz="2600" spc="7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commonly </a:t>
            </a:r>
            <a:r>
              <a:rPr dirty="0" sz="2600" spc="-675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used</a:t>
            </a:r>
            <a:r>
              <a:rPr dirty="0" sz="2600" spc="75">
                <a:latin typeface="Microsoft Sans Serif"/>
                <a:cs typeface="Microsoft Sans Serif"/>
              </a:rPr>
              <a:t> </a:t>
            </a:r>
            <a:r>
              <a:rPr dirty="0" sz="2600" spc="-15">
                <a:latin typeface="Microsoft Sans Serif"/>
                <a:cs typeface="Microsoft Sans Serif"/>
              </a:rPr>
              <a:t>in</a:t>
            </a:r>
            <a:r>
              <a:rPr dirty="0" sz="2600" spc="3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information</a:t>
            </a:r>
            <a:r>
              <a:rPr dirty="0" sz="2600" spc="105">
                <a:latin typeface="Microsoft Sans Serif"/>
                <a:cs typeface="Microsoft Sans Serif"/>
              </a:rPr>
              <a:t> </a:t>
            </a:r>
            <a:r>
              <a:rPr dirty="0" sz="2600" spc="-5">
                <a:latin typeface="Microsoft Sans Serif"/>
                <a:cs typeface="Microsoft Sans Serif"/>
              </a:rPr>
              <a:t>theory</a:t>
            </a:r>
            <a:endParaRPr sz="2600">
              <a:latin typeface="Microsoft Sans Serif"/>
              <a:cs typeface="Microsoft Sans Serif"/>
            </a:endParaRPr>
          </a:p>
          <a:p>
            <a:pPr marL="356870" indent="-344805">
              <a:lnSpc>
                <a:spcPct val="100000"/>
              </a:lnSpc>
              <a:spcBef>
                <a:spcPts val="605"/>
              </a:spcBef>
              <a:buClr>
                <a:srgbClr val="009999"/>
              </a:buClr>
              <a:buSzPct val="75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dirty="0" sz="2600" spc="-10" i="1">
                <a:solidFill>
                  <a:srgbClr val="0000FF"/>
                </a:solidFill>
                <a:latin typeface="Arial"/>
                <a:cs typeface="Arial"/>
              </a:rPr>
              <a:t>Information</a:t>
            </a:r>
            <a:r>
              <a:rPr dirty="0" sz="2600" spc="9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600" spc="-5" i="1">
                <a:solidFill>
                  <a:srgbClr val="0000FF"/>
                </a:solidFill>
                <a:latin typeface="Arial"/>
                <a:cs typeface="Arial"/>
              </a:rPr>
              <a:t>gain </a:t>
            </a:r>
            <a:r>
              <a:rPr dirty="0" sz="2600" spc="-5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dirty="0" sz="2600" spc="5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 i="1">
                <a:solidFill>
                  <a:srgbClr val="0000FF"/>
                </a:solidFill>
                <a:latin typeface="Arial"/>
                <a:cs typeface="Arial"/>
              </a:rPr>
              <a:t>expected</a:t>
            </a:r>
            <a:r>
              <a:rPr dirty="0" sz="2600" spc="3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600" spc="-5" i="1">
                <a:solidFill>
                  <a:srgbClr val="0000FF"/>
                </a:solidFill>
                <a:latin typeface="Arial"/>
                <a:cs typeface="Arial"/>
              </a:rPr>
              <a:t>reduction</a:t>
            </a:r>
            <a:r>
              <a:rPr dirty="0" sz="2600" spc="5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600" spc="-5" i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2600" spc="1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600" spc="-5" i="1">
                <a:solidFill>
                  <a:srgbClr val="0000FF"/>
                </a:solidFill>
                <a:latin typeface="Arial"/>
                <a:cs typeface="Arial"/>
              </a:rPr>
              <a:t>entropy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055" y="1624583"/>
            <a:ext cx="7242048" cy="19933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7898"/>
            <a:ext cx="547941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>
                <a:latin typeface="Times New Roman"/>
                <a:cs typeface="Times New Roman"/>
              </a:rPr>
              <a:t>Entropy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Binary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Classification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484" y="605993"/>
            <a:ext cx="13970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b="1">
                <a:solidFill>
                  <a:srgbClr val="00AF50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834" y="1472641"/>
            <a:ext cx="8282305" cy="5059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ts val="2735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Entropy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measures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Microsoft Sans Serif"/>
                <a:cs typeface="Microsoft Sans Serif"/>
              </a:rPr>
              <a:t>impurity</a:t>
            </a:r>
            <a:r>
              <a:rPr dirty="0" sz="2400" spc="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Microsoft Sans Serif"/>
                <a:cs typeface="Microsoft Sans Serif"/>
              </a:rPr>
              <a:t>collection</a:t>
            </a:r>
            <a:r>
              <a:rPr dirty="0" sz="2400" spc="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examples</a:t>
            </a:r>
            <a:r>
              <a:rPr dirty="0" sz="2400">
                <a:latin typeface="Microsoft Sans Serif"/>
                <a:cs typeface="Microsoft Sans Serif"/>
              </a:rPr>
              <a:t>.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It</a:t>
            </a:r>
            <a:endParaRPr sz="2400">
              <a:latin typeface="Microsoft Sans Serif"/>
              <a:cs typeface="Microsoft Sans Serif"/>
            </a:endParaRPr>
          </a:p>
          <a:p>
            <a:pPr marL="63500">
              <a:lnSpc>
                <a:spcPts val="2735"/>
              </a:lnSpc>
            </a:pPr>
            <a:r>
              <a:rPr dirty="0" sz="2400">
                <a:latin typeface="Microsoft Sans Serif"/>
                <a:cs typeface="Microsoft Sans Serif"/>
              </a:rPr>
              <a:t>depends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5">
                <a:latin typeface="Microsoft Sans Serif"/>
                <a:cs typeface="Microsoft Sans Serif"/>
              </a:rPr>
              <a:t>from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 </a:t>
            </a: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distribution</a:t>
            </a:r>
            <a:r>
              <a:rPr dirty="0" sz="24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random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variable</a:t>
            </a:r>
            <a:r>
              <a:rPr dirty="0" sz="2400" spc="114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i="1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dirty="0" sz="2400" i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807085" indent="-287020">
              <a:lnSpc>
                <a:spcPct val="100000"/>
              </a:lnSpc>
              <a:spcBef>
                <a:spcPts val="785"/>
              </a:spcBef>
              <a:buClr>
                <a:srgbClr val="1C1C1C"/>
              </a:buClr>
              <a:buSzPct val="75000"/>
              <a:buFont typeface="Wingdings"/>
              <a:buChar char=""/>
              <a:tabLst>
                <a:tab pos="807085" algn="l"/>
                <a:tab pos="807720" algn="l"/>
              </a:tabLst>
            </a:pPr>
            <a:r>
              <a:rPr dirty="0" sz="2000" spc="-5" i="1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dirty="0" sz="2000" spc="5" i="1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6F2F9F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3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1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Microsoft Sans Serif"/>
                <a:cs typeface="Microsoft Sans Serif"/>
              </a:rPr>
              <a:t>collection</a:t>
            </a:r>
            <a:r>
              <a:rPr dirty="0" sz="2000" spc="8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1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Microsoft Sans Serif"/>
                <a:cs typeface="Microsoft Sans Serif"/>
              </a:rPr>
              <a:t>training</a:t>
            </a:r>
            <a:r>
              <a:rPr dirty="0" sz="2000" spc="8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Microsoft Sans Serif"/>
                <a:cs typeface="Microsoft Sans Serif"/>
              </a:rPr>
              <a:t>examples</a:t>
            </a:r>
            <a:endParaRPr sz="2000">
              <a:latin typeface="Microsoft Sans Serif"/>
              <a:cs typeface="Microsoft Sans Serif"/>
            </a:endParaRPr>
          </a:p>
          <a:p>
            <a:pPr marL="807085" indent="-287020">
              <a:lnSpc>
                <a:spcPct val="100000"/>
              </a:lnSpc>
              <a:spcBef>
                <a:spcPts val="1200"/>
              </a:spcBef>
              <a:buClr>
                <a:srgbClr val="1C1C1C"/>
              </a:buClr>
              <a:buSzPct val="75000"/>
              <a:buFont typeface="Wingdings"/>
              <a:buChar char=""/>
              <a:tabLst>
                <a:tab pos="807085" algn="l"/>
                <a:tab pos="807720" algn="l"/>
              </a:tabLst>
            </a:pPr>
            <a:r>
              <a:rPr dirty="0" sz="2000" spc="-10" i="1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dirty="0" baseline="-20576" sz="2025" spc="-15">
                <a:solidFill>
                  <a:srgbClr val="6F2F9F"/>
                </a:solidFill>
                <a:latin typeface="Microsoft Sans Serif"/>
                <a:cs typeface="Microsoft Sans Serif"/>
              </a:rPr>
              <a:t>+</a:t>
            </a:r>
            <a:r>
              <a:rPr dirty="0" baseline="-20576" sz="2025" spc="292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1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Microsoft Sans Serif"/>
                <a:cs typeface="Microsoft Sans Serif"/>
              </a:rPr>
              <a:t>proportion</a:t>
            </a:r>
            <a:r>
              <a:rPr dirty="0" sz="2000" spc="5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1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6F2F9F"/>
                </a:solidFill>
                <a:latin typeface="Microsoft Sans Serif"/>
                <a:cs typeface="Microsoft Sans Serif"/>
              </a:rPr>
              <a:t>positive</a:t>
            </a:r>
            <a:r>
              <a:rPr dirty="0" sz="2000" spc="8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Microsoft Sans Serif"/>
                <a:cs typeface="Microsoft Sans Serif"/>
              </a:rPr>
              <a:t>examples</a:t>
            </a:r>
            <a:r>
              <a:rPr dirty="0" sz="2000" spc="2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6F2F9F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7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solidFill>
                  <a:srgbClr val="6F2F9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807085" indent="-287020">
              <a:lnSpc>
                <a:spcPct val="100000"/>
              </a:lnSpc>
              <a:spcBef>
                <a:spcPts val="1205"/>
              </a:spcBef>
              <a:buClr>
                <a:srgbClr val="1C1C1C"/>
              </a:buClr>
              <a:buSzPct val="75000"/>
              <a:buFont typeface="Wingdings"/>
              <a:buChar char=""/>
              <a:tabLst>
                <a:tab pos="807085" algn="l"/>
                <a:tab pos="807720" algn="l"/>
              </a:tabLst>
            </a:pPr>
            <a:r>
              <a:rPr dirty="0" sz="2000" spc="170" i="1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dirty="0" baseline="-20576" sz="2025" spc="254">
                <a:solidFill>
                  <a:srgbClr val="6F2F9F"/>
                </a:solidFill>
                <a:latin typeface="Microsoft Sans Serif"/>
                <a:cs typeface="Microsoft Sans Serif"/>
              </a:rPr>
              <a:t>–</a:t>
            </a:r>
            <a:r>
              <a:rPr dirty="0" baseline="-20576" sz="2025" spc="277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3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6F2F9F"/>
                </a:solidFill>
                <a:latin typeface="Microsoft Sans Serif"/>
                <a:cs typeface="Microsoft Sans Serif"/>
              </a:rPr>
              <a:t>proportion</a:t>
            </a:r>
            <a:r>
              <a:rPr dirty="0" sz="2000" spc="3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3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6F2F9F"/>
                </a:solidFill>
                <a:latin typeface="Microsoft Sans Serif"/>
                <a:cs typeface="Microsoft Sans Serif"/>
              </a:rPr>
              <a:t>negative</a:t>
            </a:r>
            <a:r>
              <a:rPr dirty="0" sz="2000" spc="8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6F2F9F"/>
                </a:solidFill>
                <a:latin typeface="Microsoft Sans Serif"/>
                <a:cs typeface="Microsoft Sans Serif"/>
              </a:rPr>
              <a:t>examples</a:t>
            </a:r>
            <a:r>
              <a:rPr dirty="0" sz="200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6F2F9F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65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solidFill>
                  <a:srgbClr val="6F2F9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855"/>
              </a:spcBef>
              <a:tabLst>
                <a:tab pos="2212975" algn="l"/>
                <a:tab pos="5228590" algn="l"/>
              </a:tabLst>
            </a:pPr>
            <a:r>
              <a:rPr dirty="0" sz="2200" i="1">
                <a:latin typeface="Arial"/>
                <a:cs typeface="Arial"/>
              </a:rPr>
              <a:t>Entropy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(</a:t>
            </a:r>
            <a:r>
              <a:rPr dirty="0" sz="2200" i="1">
                <a:latin typeface="Arial"/>
                <a:cs typeface="Arial"/>
              </a:rPr>
              <a:t>S</a:t>
            </a:r>
            <a:r>
              <a:rPr dirty="0" sz="2200">
                <a:latin typeface="Microsoft Sans Serif"/>
                <a:cs typeface="Microsoft Sans Serif"/>
              </a:rPr>
              <a:t>)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Symbol"/>
                <a:cs typeface="Symbol"/>
              </a:rPr>
              <a:t></a:t>
            </a:r>
            <a:r>
              <a:rPr dirty="0" sz="2200" spc="5">
                <a:latin typeface="Times New Roman"/>
                <a:cs typeface="Times New Roman"/>
              </a:rPr>
              <a:t>	</a:t>
            </a:r>
            <a:r>
              <a:rPr dirty="0" sz="2200" spc="580">
                <a:latin typeface="Microsoft Sans Serif"/>
                <a:cs typeface="Microsoft Sans Serif"/>
              </a:rPr>
              <a:t>–</a:t>
            </a:r>
            <a:r>
              <a:rPr dirty="0" sz="2200" spc="-204">
                <a:latin typeface="Microsoft Sans Serif"/>
                <a:cs typeface="Microsoft Sans Serif"/>
              </a:rPr>
              <a:t> </a:t>
            </a:r>
            <a:r>
              <a:rPr dirty="0" sz="2200" spc="5" i="1">
                <a:latin typeface="Arial"/>
                <a:cs typeface="Arial"/>
              </a:rPr>
              <a:t>p</a:t>
            </a:r>
            <a:r>
              <a:rPr dirty="0" baseline="-21072" sz="2175" spc="7">
                <a:latin typeface="Microsoft Sans Serif"/>
                <a:cs typeface="Microsoft Sans Serif"/>
              </a:rPr>
              <a:t>+</a:t>
            </a:r>
            <a:r>
              <a:rPr dirty="0" baseline="-21072" sz="2175" spc="382">
                <a:latin typeface="Microsoft Sans Serif"/>
                <a:cs typeface="Microsoft Sans Serif"/>
              </a:rPr>
              <a:t> </a:t>
            </a:r>
            <a:r>
              <a:rPr dirty="0" sz="2200" spc="-5" i="1">
                <a:latin typeface="Arial"/>
                <a:cs typeface="Arial"/>
              </a:rPr>
              <a:t>log</a:t>
            </a:r>
            <a:r>
              <a:rPr dirty="0" baseline="-21072" sz="2175" spc="-7">
                <a:latin typeface="Microsoft Sans Serif"/>
                <a:cs typeface="Microsoft Sans Serif"/>
              </a:rPr>
              <a:t>2</a:t>
            </a:r>
            <a:r>
              <a:rPr dirty="0" baseline="-21072" sz="2175" spc="359">
                <a:latin typeface="Microsoft Sans Serif"/>
                <a:cs typeface="Microsoft Sans Serif"/>
              </a:rPr>
              <a:t> </a:t>
            </a:r>
            <a:r>
              <a:rPr dirty="0" sz="2200" spc="5" i="1">
                <a:latin typeface="Arial"/>
                <a:cs typeface="Arial"/>
              </a:rPr>
              <a:t>p</a:t>
            </a:r>
            <a:r>
              <a:rPr dirty="0" baseline="-21072" sz="2175" spc="7">
                <a:latin typeface="Microsoft Sans Serif"/>
                <a:cs typeface="Microsoft Sans Serif"/>
              </a:rPr>
              <a:t>+</a:t>
            </a:r>
            <a:r>
              <a:rPr dirty="0" baseline="-21072" sz="2175" spc="52">
                <a:latin typeface="Microsoft Sans Serif"/>
                <a:cs typeface="Microsoft Sans Serif"/>
              </a:rPr>
              <a:t> </a:t>
            </a:r>
            <a:r>
              <a:rPr dirty="0" sz="2200" spc="580">
                <a:latin typeface="Microsoft Sans Serif"/>
                <a:cs typeface="Microsoft Sans Serif"/>
              </a:rPr>
              <a:t>–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60" i="1">
                <a:latin typeface="Arial"/>
                <a:cs typeface="Arial"/>
              </a:rPr>
              <a:t>p</a:t>
            </a:r>
            <a:r>
              <a:rPr dirty="0" baseline="-21072" sz="2175" spc="89">
                <a:latin typeface="Microsoft Sans Serif"/>
                <a:cs typeface="Microsoft Sans Serif"/>
              </a:rPr>
              <a:t>–</a:t>
            </a:r>
            <a:r>
              <a:rPr dirty="0" sz="2200" spc="60" i="1">
                <a:latin typeface="Arial"/>
                <a:cs typeface="Arial"/>
              </a:rPr>
              <a:t>log</a:t>
            </a:r>
            <a:r>
              <a:rPr dirty="0" baseline="-21072" sz="2175" spc="89">
                <a:latin typeface="Microsoft Sans Serif"/>
                <a:cs typeface="Microsoft Sans Serif"/>
              </a:rPr>
              <a:t>2</a:t>
            </a:r>
            <a:r>
              <a:rPr dirty="0" baseline="-21072" sz="2175" spc="82">
                <a:latin typeface="Microsoft Sans Serif"/>
                <a:cs typeface="Microsoft Sans Serif"/>
              </a:rPr>
              <a:t> </a:t>
            </a:r>
            <a:r>
              <a:rPr dirty="0" sz="2200" spc="195" i="1">
                <a:latin typeface="Arial"/>
                <a:cs typeface="Arial"/>
              </a:rPr>
              <a:t>p</a:t>
            </a:r>
            <a:r>
              <a:rPr dirty="0" baseline="-21072" sz="2175" spc="292">
                <a:latin typeface="Microsoft Sans Serif"/>
                <a:cs typeface="Microsoft Sans Serif"/>
              </a:rPr>
              <a:t>–	</a:t>
            </a:r>
            <a:r>
              <a:rPr dirty="0" sz="2200" spc="5">
                <a:solidFill>
                  <a:srgbClr val="0000FF"/>
                </a:solidFill>
                <a:latin typeface="Microsoft Sans Serif"/>
                <a:cs typeface="Microsoft Sans Serif"/>
              </a:rPr>
              <a:t>[0</a:t>
            </a:r>
            <a:r>
              <a:rPr dirty="0" sz="2200" spc="-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i="1">
                <a:solidFill>
                  <a:srgbClr val="0000FF"/>
                </a:solidFill>
                <a:latin typeface="Arial"/>
                <a:cs typeface="Arial"/>
              </a:rPr>
              <a:t>log</a:t>
            </a:r>
            <a:r>
              <a:rPr dirty="0" baseline="-21072" sz="2175">
                <a:solidFill>
                  <a:srgbClr val="0000FF"/>
                </a:solidFill>
                <a:latin typeface="Microsoft Sans Serif"/>
                <a:cs typeface="Microsoft Sans Serif"/>
              </a:rPr>
              <a:t>2</a:t>
            </a:r>
            <a:r>
              <a:rPr dirty="0" sz="2200">
                <a:solidFill>
                  <a:srgbClr val="0000FF"/>
                </a:solidFill>
                <a:latin typeface="Microsoft Sans Serif"/>
                <a:cs typeface="Microsoft Sans Serif"/>
              </a:rPr>
              <a:t>0</a:t>
            </a:r>
            <a:r>
              <a:rPr dirty="0" sz="2200" spc="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dirty="0" sz="2200">
                <a:solidFill>
                  <a:srgbClr val="0000FF"/>
                </a:solidFill>
                <a:latin typeface="Microsoft Sans Serif"/>
                <a:cs typeface="Microsoft Sans Serif"/>
              </a:rPr>
              <a:t> 0]</a:t>
            </a:r>
            <a:endParaRPr sz="2200">
              <a:latin typeface="Microsoft Sans Serif"/>
              <a:cs typeface="Microsoft Sans Serif"/>
            </a:endParaRPr>
          </a:p>
          <a:p>
            <a:pPr marL="407670" marR="173990">
              <a:lnSpc>
                <a:spcPct val="152800"/>
              </a:lnSpc>
              <a:tabLst>
                <a:tab pos="5377815" algn="l"/>
                <a:tab pos="5484495" algn="l"/>
                <a:tab pos="5844540" algn="l"/>
              </a:tabLst>
            </a:pPr>
            <a:r>
              <a:rPr dirty="0" sz="2200" spc="-5" i="1">
                <a:latin typeface="Arial"/>
                <a:cs typeface="Arial"/>
              </a:rPr>
              <a:t>E</a:t>
            </a:r>
            <a:r>
              <a:rPr dirty="0" sz="2200" i="1">
                <a:latin typeface="Arial"/>
                <a:cs typeface="Arial"/>
              </a:rPr>
              <a:t>nt</a:t>
            </a:r>
            <a:r>
              <a:rPr dirty="0" sz="2200" spc="10" i="1">
                <a:latin typeface="Arial"/>
                <a:cs typeface="Arial"/>
              </a:rPr>
              <a:t>r</a:t>
            </a:r>
            <a:r>
              <a:rPr dirty="0" sz="2200" i="1">
                <a:latin typeface="Arial"/>
                <a:cs typeface="Arial"/>
              </a:rPr>
              <a:t>o</a:t>
            </a:r>
            <a:r>
              <a:rPr dirty="0" sz="2200" spc="-10" i="1">
                <a:latin typeface="Arial"/>
                <a:cs typeface="Arial"/>
              </a:rPr>
              <a:t>p</a:t>
            </a:r>
            <a:r>
              <a:rPr dirty="0" sz="2200" i="1">
                <a:latin typeface="Arial"/>
                <a:cs typeface="Arial"/>
              </a:rPr>
              <a:t>y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(</a:t>
            </a:r>
            <a:r>
              <a:rPr dirty="0" sz="2200" spc="5">
                <a:latin typeface="Microsoft Sans Serif"/>
                <a:cs typeface="Microsoft Sans Serif"/>
              </a:rPr>
              <a:t>[</a:t>
            </a:r>
            <a:r>
              <a:rPr dirty="0" sz="2200">
                <a:latin typeface="Microsoft Sans Serif"/>
                <a:cs typeface="Microsoft Sans Serif"/>
              </a:rPr>
              <a:t>1</a:t>
            </a:r>
            <a:r>
              <a:rPr dirty="0" sz="2200" spc="-10">
                <a:latin typeface="Microsoft Sans Serif"/>
                <a:cs typeface="Microsoft Sans Serif"/>
              </a:rPr>
              <a:t>4</a:t>
            </a:r>
            <a:r>
              <a:rPr dirty="0" sz="2200">
                <a:latin typeface="Microsoft Sans Serif"/>
                <a:cs typeface="Microsoft Sans Serif"/>
              </a:rPr>
              <a:t>+,</a:t>
            </a:r>
            <a:r>
              <a:rPr dirty="0" sz="2200" spc="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0</a:t>
            </a:r>
            <a:r>
              <a:rPr dirty="0" sz="2200" spc="575">
                <a:latin typeface="Microsoft Sans Serif"/>
                <a:cs typeface="Microsoft Sans Serif"/>
              </a:rPr>
              <a:t>–</a:t>
            </a:r>
            <a:r>
              <a:rPr dirty="0" sz="2200" spc="5">
                <a:latin typeface="Microsoft Sans Serif"/>
                <a:cs typeface="Microsoft Sans Serif"/>
              </a:rPr>
              <a:t>]</a:t>
            </a:r>
            <a:r>
              <a:rPr dirty="0" sz="2200">
                <a:latin typeface="Microsoft Sans Serif"/>
                <a:cs typeface="Microsoft Sans Serif"/>
              </a:rPr>
              <a:t>)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=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580">
                <a:latin typeface="Microsoft Sans Serif"/>
                <a:cs typeface="Microsoft Sans Serif"/>
              </a:rPr>
              <a:t>–</a:t>
            </a:r>
            <a:r>
              <a:rPr dirty="0" sz="2200" spc="-18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1</a:t>
            </a:r>
            <a:r>
              <a:rPr dirty="0" sz="2200" spc="-10">
                <a:latin typeface="Microsoft Sans Serif"/>
                <a:cs typeface="Microsoft Sans Serif"/>
              </a:rPr>
              <a:t>4</a:t>
            </a:r>
            <a:r>
              <a:rPr dirty="0" sz="2200" spc="5">
                <a:latin typeface="Microsoft Sans Serif"/>
                <a:cs typeface="Microsoft Sans Serif"/>
              </a:rPr>
              <a:t>/</a:t>
            </a:r>
            <a:r>
              <a:rPr dirty="0" sz="2200">
                <a:latin typeface="Microsoft Sans Serif"/>
                <a:cs typeface="Microsoft Sans Serif"/>
              </a:rPr>
              <a:t>14</a:t>
            </a:r>
            <a:r>
              <a:rPr dirty="0" sz="2200" spc="10">
                <a:latin typeface="Microsoft Sans Serif"/>
                <a:cs typeface="Microsoft Sans Serif"/>
              </a:rPr>
              <a:t> </a:t>
            </a:r>
            <a:r>
              <a:rPr dirty="0" sz="2200" spc="-15" i="1">
                <a:latin typeface="Arial"/>
                <a:cs typeface="Arial"/>
              </a:rPr>
              <a:t>l</a:t>
            </a:r>
            <a:r>
              <a:rPr dirty="0" sz="2200" i="1">
                <a:latin typeface="Arial"/>
                <a:cs typeface="Arial"/>
              </a:rPr>
              <a:t>o</a:t>
            </a:r>
            <a:r>
              <a:rPr dirty="0" sz="2200" spc="-10" i="1">
                <a:latin typeface="Arial"/>
                <a:cs typeface="Arial"/>
              </a:rPr>
              <a:t>g</a:t>
            </a:r>
            <a:r>
              <a:rPr dirty="0" baseline="-21072" sz="2175" spc="7">
                <a:latin typeface="Microsoft Sans Serif"/>
                <a:cs typeface="Microsoft Sans Serif"/>
              </a:rPr>
              <a:t>2</a:t>
            </a:r>
            <a:r>
              <a:rPr dirty="0" baseline="-21072" sz="2175">
                <a:latin typeface="Microsoft Sans Serif"/>
                <a:cs typeface="Microsoft Sans Serif"/>
              </a:rPr>
              <a:t> </a:t>
            </a:r>
            <a:r>
              <a:rPr dirty="0" baseline="-21072" sz="2175" spc="-217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(</a:t>
            </a:r>
            <a:r>
              <a:rPr dirty="0" sz="2200">
                <a:latin typeface="Microsoft Sans Serif"/>
                <a:cs typeface="Microsoft Sans Serif"/>
              </a:rPr>
              <a:t>14</a:t>
            </a:r>
            <a:r>
              <a:rPr dirty="0" sz="2200" spc="5">
                <a:latin typeface="Microsoft Sans Serif"/>
                <a:cs typeface="Microsoft Sans Serif"/>
              </a:rPr>
              <a:t>/</a:t>
            </a:r>
            <a:r>
              <a:rPr dirty="0" sz="2200">
                <a:latin typeface="Microsoft Sans Serif"/>
                <a:cs typeface="Microsoft Sans Serif"/>
              </a:rPr>
              <a:t>14)</a:t>
            </a:r>
            <a:r>
              <a:rPr dirty="0" sz="2200" spc="15">
                <a:latin typeface="Microsoft Sans Serif"/>
                <a:cs typeface="Microsoft Sans Serif"/>
              </a:rPr>
              <a:t> </a:t>
            </a:r>
            <a:r>
              <a:rPr dirty="0" sz="2200" spc="580">
                <a:latin typeface="Microsoft Sans Serif"/>
                <a:cs typeface="Microsoft Sans Serif"/>
              </a:rPr>
              <a:t>–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>
                <a:latin typeface="Microsoft Sans Serif"/>
                <a:cs typeface="Microsoft Sans Serif"/>
              </a:rPr>
              <a:t>0</a:t>
            </a:r>
            <a:r>
              <a:rPr dirty="0" sz="2200" spc="-160">
                <a:latin typeface="Microsoft Sans Serif"/>
                <a:cs typeface="Microsoft Sans Serif"/>
              </a:rPr>
              <a:t> </a:t>
            </a:r>
            <a:r>
              <a:rPr dirty="0" sz="2200" spc="-15" i="1">
                <a:latin typeface="Arial"/>
                <a:cs typeface="Arial"/>
              </a:rPr>
              <a:t>l</a:t>
            </a:r>
            <a:r>
              <a:rPr dirty="0" sz="2200" i="1">
                <a:latin typeface="Arial"/>
                <a:cs typeface="Arial"/>
              </a:rPr>
              <a:t>o</a:t>
            </a:r>
            <a:r>
              <a:rPr dirty="0" sz="2200" spc="-5" i="1">
                <a:latin typeface="Arial"/>
                <a:cs typeface="Arial"/>
              </a:rPr>
              <a:t>g</a:t>
            </a:r>
            <a:r>
              <a:rPr dirty="0" baseline="-21072" sz="2175" spc="7">
                <a:latin typeface="Microsoft Sans Serif"/>
                <a:cs typeface="Microsoft Sans Serif"/>
              </a:rPr>
              <a:t>2</a:t>
            </a:r>
            <a:r>
              <a:rPr dirty="0" baseline="-21072" sz="2175" spc="30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(</a:t>
            </a:r>
            <a:r>
              <a:rPr dirty="0" sz="2200">
                <a:latin typeface="Microsoft Sans Serif"/>
                <a:cs typeface="Microsoft Sans Serif"/>
              </a:rPr>
              <a:t>0)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=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0  </a:t>
            </a:r>
            <a:r>
              <a:rPr dirty="0" sz="2200" spc="-5" i="1">
                <a:latin typeface="Arial"/>
                <a:cs typeface="Arial"/>
              </a:rPr>
              <a:t>E</a:t>
            </a:r>
            <a:r>
              <a:rPr dirty="0" sz="2200" i="1">
                <a:latin typeface="Arial"/>
                <a:cs typeface="Arial"/>
              </a:rPr>
              <a:t>nt</a:t>
            </a:r>
            <a:r>
              <a:rPr dirty="0" sz="2200" spc="10" i="1">
                <a:latin typeface="Arial"/>
                <a:cs typeface="Arial"/>
              </a:rPr>
              <a:t>r</a:t>
            </a:r>
            <a:r>
              <a:rPr dirty="0" sz="2200" i="1">
                <a:latin typeface="Arial"/>
                <a:cs typeface="Arial"/>
              </a:rPr>
              <a:t>o</a:t>
            </a:r>
            <a:r>
              <a:rPr dirty="0" sz="2200" spc="-10" i="1">
                <a:latin typeface="Arial"/>
                <a:cs typeface="Arial"/>
              </a:rPr>
              <a:t>p</a:t>
            </a:r>
            <a:r>
              <a:rPr dirty="0" sz="2200" i="1">
                <a:latin typeface="Arial"/>
                <a:cs typeface="Arial"/>
              </a:rPr>
              <a:t>y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(</a:t>
            </a:r>
            <a:r>
              <a:rPr dirty="0" sz="2200" spc="5">
                <a:latin typeface="Microsoft Sans Serif"/>
                <a:cs typeface="Microsoft Sans Serif"/>
              </a:rPr>
              <a:t>[</a:t>
            </a:r>
            <a:r>
              <a:rPr dirty="0" sz="2200">
                <a:latin typeface="Microsoft Sans Serif"/>
                <a:cs typeface="Microsoft Sans Serif"/>
              </a:rPr>
              <a:t>9+,</a:t>
            </a:r>
            <a:r>
              <a:rPr dirty="0" sz="220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5</a:t>
            </a:r>
            <a:r>
              <a:rPr dirty="0" sz="2200" spc="575">
                <a:latin typeface="Microsoft Sans Serif"/>
                <a:cs typeface="Microsoft Sans Serif"/>
              </a:rPr>
              <a:t>–</a:t>
            </a:r>
            <a:r>
              <a:rPr dirty="0" sz="2200" spc="5">
                <a:latin typeface="Microsoft Sans Serif"/>
                <a:cs typeface="Microsoft Sans Serif"/>
              </a:rPr>
              <a:t>]</a:t>
            </a:r>
            <a:r>
              <a:rPr dirty="0" sz="2200">
                <a:latin typeface="Microsoft Sans Serif"/>
                <a:cs typeface="Microsoft Sans Serif"/>
              </a:rPr>
              <a:t>)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=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580">
                <a:latin typeface="Microsoft Sans Serif"/>
                <a:cs typeface="Microsoft Sans Serif"/>
              </a:rPr>
              <a:t>–</a:t>
            </a:r>
            <a:r>
              <a:rPr dirty="0" sz="2200" spc="-18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9/14</a:t>
            </a:r>
            <a:r>
              <a:rPr dirty="0" sz="2200" spc="15">
                <a:latin typeface="Microsoft Sans Serif"/>
                <a:cs typeface="Microsoft Sans Serif"/>
              </a:rPr>
              <a:t> </a:t>
            </a:r>
            <a:r>
              <a:rPr dirty="0" sz="2200" spc="-15" i="1">
                <a:latin typeface="Arial"/>
                <a:cs typeface="Arial"/>
              </a:rPr>
              <a:t>l</a:t>
            </a:r>
            <a:r>
              <a:rPr dirty="0" sz="2200" i="1">
                <a:latin typeface="Arial"/>
                <a:cs typeface="Arial"/>
              </a:rPr>
              <a:t>o</a:t>
            </a:r>
            <a:r>
              <a:rPr dirty="0" sz="2200" spc="-10" i="1">
                <a:latin typeface="Arial"/>
                <a:cs typeface="Arial"/>
              </a:rPr>
              <a:t>g</a:t>
            </a:r>
            <a:r>
              <a:rPr dirty="0" baseline="-21072" sz="2175" spc="7">
                <a:latin typeface="Microsoft Sans Serif"/>
                <a:cs typeface="Microsoft Sans Serif"/>
              </a:rPr>
              <a:t>2</a:t>
            </a:r>
            <a:r>
              <a:rPr dirty="0" baseline="-21072" sz="2175">
                <a:latin typeface="Microsoft Sans Serif"/>
                <a:cs typeface="Microsoft Sans Serif"/>
              </a:rPr>
              <a:t> </a:t>
            </a:r>
            <a:r>
              <a:rPr dirty="0" baseline="-21072" sz="2175" spc="-217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(</a:t>
            </a:r>
            <a:r>
              <a:rPr dirty="0" sz="2200">
                <a:latin typeface="Microsoft Sans Serif"/>
                <a:cs typeface="Microsoft Sans Serif"/>
              </a:rPr>
              <a:t>9/14)</a:t>
            </a:r>
            <a:r>
              <a:rPr dirty="0" sz="2200">
                <a:latin typeface="Microsoft Sans Serif"/>
                <a:cs typeface="Microsoft Sans Serif"/>
              </a:rPr>
              <a:t> </a:t>
            </a:r>
            <a:r>
              <a:rPr dirty="0" sz="2200" spc="580">
                <a:latin typeface="Microsoft Sans Serif"/>
                <a:cs typeface="Microsoft Sans Serif"/>
              </a:rPr>
              <a:t>–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>
                <a:latin typeface="Microsoft Sans Serif"/>
                <a:cs typeface="Microsoft Sans Serif"/>
              </a:rPr>
              <a:t>5</a:t>
            </a:r>
            <a:r>
              <a:rPr dirty="0" sz="2200" spc="5">
                <a:latin typeface="Microsoft Sans Serif"/>
                <a:cs typeface="Microsoft Sans Serif"/>
              </a:rPr>
              <a:t>/</a:t>
            </a:r>
            <a:r>
              <a:rPr dirty="0" sz="2200">
                <a:latin typeface="Microsoft Sans Serif"/>
                <a:cs typeface="Microsoft Sans Serif"/>
              </a:rPr>
              <a:t>14</a:t>
            </a:r>
            <a:r>
              <a:rPr dirty="0" sz="2200" spc="-185">
                <a:latin typeface="Microsoft Sans Serif"/>
                <a:cs typeface="Microsoft Sans Serif"/>
              </a:rPr>
              <a:t> </a:t>
            </a:r>
            <a:r>
              <a:rPr dirty="0" sz="2200" spc="-15" i="1">
                <a:latin typeface="Arial"/>
                <a:cs typeface="Arial"/>
              </a:rPr>
              <a:t>l</a:t>
            </a:r>
            <a:r>
              <a:rPr dirty="0" sz="2200" i="1">
                <a:latin typeface="Arial"/>
                <a:cs typeface="Arial"/>
              </a:rPr>
              <a:t>o</a:t>
            </a:r>
            <a:r>
              <a:rPr dirty="0" sz="2200" spc="-10" i="1">
                <a:latin typeface="Arial"/>
                <a:cs typeface="Arial"/>
              </a:rPr>
              <a:t>g</a:t>
            </a:r>
            <a:r>
              <a:rPr dirty="0" baseline="-21072" sz="2175" spc="7">
                <a:latin typeface="Microsoft Sans Serif"/>
                <a:cs typeface="Microsoft Sans Serif"/>
              </a:rPr>
              <a:t>2</a:t>
            </a:r>
            <a:r>
              <a:rPr dirty="0" baseline="-21072" sz="2175" spc="37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(</a:t>
            </a:r>
            <a:r>
              <a:rPr dirty="0" sz="2200">
                <a:latin typeface="Microsoft Sans Serif"/>
                <a:cs typeface="Microsoft Sans Serif"/>
              </a:rPr>
              <a:t>5/14)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=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0,94  </a:t>
            </a:r>
            <a:r>
              <a:rPr dirty="0" sz="2200" spc="-5" i="1">
                <a:latin typeface="Arial"/>
                <a:cs typeface="Arial"/>
              </a:rPr>
              <a:t>E</a:t>
            </a:r>
            <a:r>
              <a:rPr dirty="0" sz="2200" i="1">
                <a:latin typeface="Arial"/>
                <a:cs typeface="Arial"/>
              </a:rPr>
              <a:t>nt</a:t>
            </a:r>
            <a:r>
              <a:rPr dirty="0" sz="2200" spc="10" i="1">
                <a:latin typeface="Arial"/>
                <a:cs typeface="Arial"/>
              </a:rPr>
              <a:t>r</a:t>
            </a:r>
            <a:r>
              <a:rPr dirty="0" sz="2200" i="1">
                <a:latin typeface="Arial"/>
                <a:cs typeface="Arial"/>
              </a:rPr>
              <a:t>o</a:t>
            </a:r>
            <a:r>
              <a:rPr dirty="0" sz="2200" spc="-10" i="1">
                <a:latin typeface="Arial"/>
                <a:cs typeface="Arial"/>
              </a:rPr>
              <a:t>p</a:t>
            </a:r>
            <a:r>
              <a:rPr dirty="0" sz="2200" i="1">
                <a:latin typeface="Arial"/>
                <a:cs typeface="Arial"/>
              </a:rPr>
              <a:t>y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(</a:t>
            </a:r>
            <a:r>
              <a:rPr dirty="0" sz="2200" spc="5">
                <a:latin typeface="Microsoft Sans Serif"/>
                <a:cs typeface="Microsoft Sans Serif"/>
              </a:rPr>
              <a:t>[</a:t>
            </a:r>
            <a:r>
              <a:rPr dirty="0" sz="2200">
                <a:latin typeface="Microsoft Sans Serif"/>
                <a:cs typeface="Microsoft Sans Serif"/>
              </a:rPr>
              <a:t>7+,</a:t>
            </a:r>
            <a:r>
              <a:rPr dirty="0" sz="220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7</a:t>
            </a:r>
            <a:r>
              <a:rPr dirty="0" sz="2200" spc="580">
                <a:latin typeface="Microsoft Sans Serif"/>
                <a:cs typeface="Microsoft Sans Serif"/>
              </a:rPr>
              <a:t>–</a:t>
            </a:r>
            <a:r>
              <a:rPr dirty="0" sz="2200" spc="-185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]</a:t>
            </a:r>
            <a:r>
              <a:rPr dirty="0" sz="2200">
                <a:latin typeface="Microsoft Sans Serif"/>
                <a:cs typeface="Microsoft Sans Serif"/>
              </a:rPr>
              <a:t>)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=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580">
                <a:latin typeface="Microsoft Sans Serif"/>
                <a:cs typeface="Microsoft Sans Serif"/>
              </a:rPr>
              <a:t>–</a:t>
            </a:r>
            <a:r>
              <a:rPr dirty="0" sz="2200" spc="22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7/14</a:t>
            </a:r>
            <a:r>
              <a:rPr dirty="0" sz="2200" spc="15">
                <a:latin typeface="Microsoft Sans Serif"/>
                <a:cs typeface="Microsoft Sans Serif"/>
              </a:rPr>
              <a:t> </a:t>
            </a:r>
            <a:r>
              <a:rPr dirty="0" sz="2200" spc="-15" i="1">
                <a:latin typeface="Arial"/>
                <a:cs typeface="Arial"/>
              </a:rPr>
              <a:t>l</a:t>
            </a:r>
            <a:r>
              <a:rPr dirty="0" sz="2200" i="1">
                <a:latin typeface="Arial"/>
                <a:cs typeface="Arial"/>
              </a:rPr>
              <a:t>o</a:t>
            </a:r>
            <a:r>
              <a:rPr dirty="0" sz="2200" spc="-10" i="1">
                <a:latin typeface="Arial"/>
                <a:cs typeface="Arial"/>
              </a:rPr>
              <a:t>g</a:t>
            </a:r>
            <a:r>
              <a:rPr dirty="0" baseline="-21072" sz="2175" spc="7">
                <a:latin typeface="Microsoft Sans Serif"/>
                <a:cs typeface="Microsoft Sans Serif"/>
              </a:rPr>
              <a:t>2</a:t>
            </a:r>
            <a:r>
              <a:rPr dirty="0" baseline="-21072" sz="2175">
                <a:latin typeface="Microsoft Sans Serif"/>
                <a:cs typeface="Microsoft Sans Serif"/>
              </a:rPr>
              <a:t> </a:t>
            </a:r>
            <a:r>
              <a:rPr dirty="0" baseline="-21072" sz="2175" spc="-217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(</a:t>
            </a:r>
            <a:r>
              <a:rPr dirty="0" sz="2200">
                <a:latin typeface="Microsoft Sans Serif"/>
                <a:cs typeface="Microsoft Sans Serif"/>
              </a:rPr>
              <a:t>7/14)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580">
                <a:latin typeface="Microsoft Sans Serif"/>
                <a:cs typeface="Microsoft Sans Serif"/>
              </a:rPr>
              <a:t>–</a:t>
            </a:r>
            <a:r>
              <a:rPr dirty="0" sz="2200">
                <a:latin typeface="Microsoft Sans Serif"/>
                <a:cs typeface="Microsoft Sans Serif"/>
              </a:rPr>
              <a:t>		</a:t>
            </a:r>
            <a:r>
              <a:rPr dirty="0" sz="2200">
                <a:latin typeface="Microsoft Sans Serif"/>
                <a:cs typeface="Microsoft Sans Serif"/>
              </a:rPr>
              <a:t>7/14</a:t>
            </a:r>
            <a:r>
              <a:rPr dirty="0" sz="2200" spc="-204">
                <a:latin typeface="Microsoft Sans Serif"/>
                <a:cs typeface="Microsoft Sans Serif"/>
              </a:rPr>
              <a:t> </a:t>
            </a:r>
            <a:r>
              <a:rPr dirty="0" sz="2200" spc="-15" i="1">
                <a:latin typeface="Arial"/>
                <a:cs typeface="Arial"/>
              </a:rPr>
              <a:t>l</a:t>
            </a:r>
            <a:r>
              <a:rPr dirty="0" sz="2200" i="1">
                <a:latin typeface="Arial"/>
                <a:cs typeface="Arial"/>
              </a:rPr>
              <a:t>o</a:t>
            </a:r>
            <a:r>
              <a:rPr dirty="0" sz="2200" spc="-5" i="1">
                <a:latin typeface="Arial"/>
                <a:cs typeface="Arial"/>
              </a:rPr>
              <a:t>g</a:t>
            </a:r>
            <a:r>
              <a:rPr dirty="0" baseline="-21072" sz="2175" spc="7">
                <a:latin typeface="Microsoft Sans Serif"/>
                <a:cs typeface="Microsoft Sans Serif"/>
              </a:rPr>
              <a:t>2</a:t>
            </a:r>
            <a:r>
              <a:rPr dirty="0" baseline="-21072" sz="2175" spc="67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(</a:t>
            </a:r>
            <a:r>
              <a:rPr dirty="0" sz="2200">
                <a:latin typeface="Microsoft Sans Serif"/>
                <a:cs typeface="Microsoft Sans Serif"/>
              </a:rPr>
              <a:t>7/14)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=</a:t>
            </a:r>
            <a:endParaRPr sz="2200">
              <a:latin typeface="Microsoft Sans Serif"/>
              <a:cs typeface="Microsoft Sans Serif"/>
            </a:endParaRPr>
          </a:p>
          <a:p>
            <a:pPr marL="2807335">
              <a:lnSpc>
                <a:spcPct val="100000"/>
              </a:lnSpc>
              <a:spcBef>
                <a:spcPts val="1395"/>
              </a:spcBef>
              <a:tabLst>
                <a:tab pos="5551805" algn="l"/>
              </a:tabLst>
            </a:pPr>
            <a:r>
              <a:rPr dirty="0" sz="2200" spc="5">
                <a:latin typeface="Microsoft Sans Serif"/>
                <a:cs typeface="Microsoft Sans Serif"/>
              </a:rPr>
              <a:t>=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1</a:t>
            </a:r>
            <a:r>
              <a:rPr dirty="0" sz="2200" spc="5">
                <a:latin typeface="Microsoft Sans Serif"/>
                <a:cs typeface="Microsoft Sans Serif"/>
              </a:rPr>
              <a:t>/</a:t>
            </a:r>
            <a:r>
              <a:rPr dirty="0" sz="2200" spc="5">
                <a:latin typeface="Microsoft Sans Serif"/>
                <a:cs typeface="Microsoft Sans Serif"/>
              </a:rPr>
              <a:t>2</a:t>
            </a:r>
            <a:r>
              <a:rPr dirty="0" sz="2200" spc="10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+</a:t>
            </a:r>
            <a:r>
              <a:rPr dirty="0" sz="2200" spc="1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1/2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=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5">
                <a:latin typeface="Microsoft Sans Serif"/>
                <a:cs typeface="Microsoft Sans Serif"/>
              </a:rPr>
              <a:t>1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 spc="5">
                <a:solidFill>
                  <a:srgbClr val="0000FF"/>
                </a:solidFill>
                <a:latin typeface="Microsoft Sans Serif"/>
                <a:cs typeface="Microsoft Sans Serif"/>
              </a:rPr>
              <a:t>[</a:t>
            </a:r>
            <a:r>
              <a:rPr dirty="0" sz="2200" spc="-15" i="1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dirty="0" sz="2200" spc="5" i="1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dirty="0" baseline="-21072" sz="2175" spc="7">
                <a:solidFill>
                  <a:srgbClr val="0000FF"/>
                </a:solidFill>
                <a:latin typeface="Microsoft Sans Serif"/>
                <a:cs typeface="Microsoft Sans Serif"/>
              </a:rPr>
              <a:t>2</a:t>
            </a:r>
            <a:r>
              <a:rPr dirty="0" sz="2200">
                <a:solidFill>
                  <a:srgbClr val="0000FF"/>
                </a:solidFill>
                <a:latin typeface="Microsoft Sans Serif"/>
                <a:cs typeface="Microsoft Sans Serif"/>
              </a:rPr>
              <a:t>1/2</a:t>
            </a:r>
            <a:r>
              <a:rPr dirty="0" sz="2200" spc="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dirty="0" sz="22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80">
                <a:solidFill>
                  <a:srgbClr val="0000FF"/>
                </a:solidFill>
                <a:latin typeface="Microsoft Sans Serif"/>
                <a:cs typeface="Microsoft Sans Serif"/>
              </a:rPr>
              <a:t>–</a:t>
            </a:r>
            <a:r>
              <a:rPr dirty="0" sz="2200" spc="-18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Microsoft Sans Serif"/>
                <a:cs typeface="Microsoft Sans Serif"/>
              </a:rPr>
              <a:t>1]</a:t>
            </a:r>
            <a:endParaRPr sz="2200">
              <a:latin typeface="Microsoft Sans Serif"/>
              <a:cs typeface="Microsoft Sans Serif"/>
            </a:endParaRPr>
          </a:p>
          <a:p>
            <a:pPr marL="407670">
              <a:lnSpc>
                <a:spcPct val="100000"/>
              </a:lnSpc>
              <a:spcBef>
                <a:spcPts val="1735"/>
              </a:spcBef>
              <a:tabLst>
                <a:tab pos="5187950" algn="l"/>
              </a:tabLst>
            </a:pPr>
            <a:r>
              <a:rPr dirty="0" sz="2000" spc="-10">
                <a:solidFill>
                  <a:srgbClr val="0000FF"/>
                </a:solidFill>
                <a:latin typeface="Microsoft Sans Serif"/>
                <a:cs typeface="Microsoft Sans Serif"/>
              </a:rPr>
              <a:t>Note:</a:t>
            </a:r>
            <a:r>
              <a:rPr dirty="0" sz="2000" spc="4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Microsoft Sans Serif"/>
                <a:cs typeface="Microsoft Sans Serif"/>
              </a:rPr>
              <a:t>log</a:t>
            </a:r>
            <a:r>
              <a:rPr dirty="0" sz="2000" spc="6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1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number</a:t>
            </a:r>
            <a:r>
              <a:rPr dirty="0" sz="2000" spc="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&lt;</a:t>
            </a:r>
            <a:r>
              <a:rPr dirty="0" sz="2000" spc="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1</a:t>
            </a:r>
            <a:r>
              <a:rPr dirty="0" sz="2000" spc="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0000FF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0000FF"/>
                </a:solidFill>
                <a:latin typeface="Microsoft Sans Serif"/>
                <a:cs typeface="Microsoft Sans Serif"/>
              </a:rPr>
              <a:t>negative,	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0</a:t>
            </a:r>
            <a:r>
              <a:rPr dirty="0" sz="2000" spc="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dirty="0" sz="20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dirty="0" sz="2000" spc="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dirty="0" sz="2000" spc="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1,</a:t>
            </a:r>
            <a:r>
              <a:rPr dirty="0" sz="2000" spc="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0</a:t>
            </a:r>
            <a:r>
              <a:rPr dirty="0" sz="2000" spc="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dirty="0" sz="2000" spc="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 i="1">
                <a:solidFill>
                  <a:srgbClr val="0000FF"/>
                </a:solidFill>
                <a:latin typeface="Arial"/>
                <a:cs typeface="Arial"/>
              </a:rPr>
              <a:t>entropy</a:t>
            </a:r>
            <a:r>
              <a:rPr dirty="0" sz="2000" spc="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dirty="0" sz="2000" spc="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1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2023-11-26T06:35:57Z</dcterms:created>
  <dcterms:modified xsi:type="dcterms:W3CDTF">2023-11-26T06:35:57Z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2023-11-26T00:00:00Z</vt:filetime>
  </property>
</Properties>
</file>