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417576" y="545591"/>
            <a:ext cx="382905" cy="475615"/>
          </a:xfrm>
          <a:custGeom>
            <a:avLst/>
            <a:gdLst/>
            <a:ahLst/>
            <a:cxnLst/>
            <a:rect l="l" t="t" r="r" b="b"/>
            <a:pathLst>
              <a:path w="382905" h="475615">
                <a:moveTo>
                  <a:pt x="0" y="475488"/>
                </a:moveTo>
                <a:lnTo>
                  <a:pt x="382523" y="475488"/>
                </a:lnTo>
                <a:lnTo>
                  <a:pt x="382523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00100" y="545591"/>
            <a:ext cx="329184" cy="475488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541019" y="967740"/>
            <a:ext cx="370840" cy="475615"/>
          </a:xfrm>
          <a:custGeom>
            <a:avLst/>
            <a:gdLst/>
            <a:ahLst/>
            <a:cxnLst/>
            <a:rect l="l" t="t" r="r" b="b"/>
            <a:pathLst>
              <a:path w="370840" h="475615">
                <a:moveTo>
                  <a:pt x="0" y="475488"/>
                </a:moveTo>
                <a:lnTo>
                  <a:pt x="370332" y="475488"/>
                </a:lnTo>
                <a:lnTo>
                  <a:pt x="370332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bg 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11351" y="967740"/>
            <a:ext cx="368808" cy="475488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6492" y="896111"/>
            <a:ext cx="560832" cy="422148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762000" y="490727"/>
            <a:ext cx="32384" cy="1053465"/>
          </a:xfrm>
          <a:custGeom>
            <a:avLst/>
            <a:gdLst/>
            <a:ahLst/>
            <a:cxnLst/>
            <a:rect l="l" t="t" r="r" b="b"/>
            <a:pathLst>
              <a:path w="32384" h="1053465">
                <a:moveTo>
                  <a:pt x="32004" y="769620"/>
                </a:moveTo>
                <a:lnTo>
                  <a:pt x="0" y="769620"/>
                </a:lnTo>
                <a:lnTo>
                  <a:pt x="0" y="1053084"/>
                </a:lnTo>
                <a:lnTo>
                  <a:pt x="32004" y="1053084"/>
                </a:lnTo>
                <a:lnTo>
                  <a:pt x="32004" y="769620"/>
                </a:lnTo>
                <a:close/>
              </a:path>
              <a:path w="32384" h="1053465">
                <a:moveTo>
                  <a:pt x="32004" y="0"/>
                </a:moveTo>
                <a:lnTo>
                  <a:pt x="0" y="0"/>
                </a:lnTo>
                <a:lnTo>
                  <a:pt x="0" y="737616"/>
                </a:lnTo>
                <a:lnTo>
                  <a:pt x="32004" y="737616"/>
                </a:lnTo>
                <a:lnTo>
                  <a:pt x="32004" y="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3" name="bg object 2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43483" y="1228344"/>
            <a:ext cx="8226552" cy="3200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4540" y="224789"/>
            <a:ext cx="7437120" cy="10013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1621" y="1624202"/>
            <a:ext cx="8206740" cy="420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Relationship Id="rId4" Type="http://schemas.openxmlformats.org/officeDocument/2006/relationships/image" Target="../media/image1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g"/><Relationship Id="rId3" Type="http://schemas.openxmlformats.org/officeDocument/2006/relationships/image" Target="../media/image1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jpg"/><Relationship Id="rId3" Type="http://schemas.openxmlformats.org/officeDocument/2006/relationships/image" Target="../media/image2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2438400"/>
            <a:ext cx="9008745" cy="1053465"/>
            <a:chOff x="0" y="2438400"/>
            <a:chExt cx="9008745" cy="1053465"/>
          </a:xfrm>
        </p:grpSpPr>
        <p:sp>
          <p:nvSpPr>
            <p:cNvPr id="4" name="object 4" descr=""/>
            <p:cNvSpPr/>
            <p:nvPr/>
          </p:nvSpPr>
          <p:spPr>
            <a:xfrm>
              <a:off x="294131" y="2546604"/>
              <a:ext cx="384175" cy="474345"/>
            </a:xfrm>
            <a:custGeom>
              <a:avLst/>
              <a:gdLst/>
              <a:ahLst/>
              <a:cxnLst/>
              <a:rect l="l" t="t" r="r" b="b"/>
              <a:pathLst>
                <a:path w="384175" h="474344">
                  <a:moveTo>
                    <a:pt x="0" y="473963"/>
                  </a:moveTo>
                  <a:lnTo>
                    <a:pt x="384048" y="473963"/>
                  </a:lnTo>
                  <a:lnTo>
                    <a:pt x="384048" y="0"/>
                  </a:lnTo>
                  <a:lnTo>
                    <a:pt x="0" y="0"/>
                  </a:lnTo>
                  <a:lnTo>
                    <a:pt x="0" y="473963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8180" y="2546604"/>
              <a:ext cx="327660" cy="473963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417576" y="2968751"/>
              <a:ext cx="370840" cy="474345"/>
            </a:xfrm>
            <a:custGeom>
              <a:avLst/>
              <a:gdLst/>
              <a:ahLst/>
              <a:cxnLst/>
              <a:rect l="l" t="t" r="r" b="b"/>
              <a:pathLst>
                <a:path w="370840" h="474345">
                  <a:moveTo>
                    <a:pt x="0" y="473963"/>
                  </a:moveTo>
                  <a:lnTo>
                    <a:pt x="370331" y="473963"/>
                  </a:lnTo>
                  <a:lnTo>
                    <a:pt x="370331" y="0"/>
                  </a:lnTo>
                  <a:lnTo>
                    <a:pt x="0" y="0"/>
                  </a:lnTo>
                  <a:lnTo>
                    <a:pt x="0" y="473963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7908" y="2968751"/>
              <a:ext cx="368808" cy="473963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895600"/>
              <a:ext cx="560832" cy="422148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635508" y="2438399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4">
                  <a:moveTo>
                    <a:pt x="32004" y="877824"/>
                  </a:moveTo>
                  <a:lnTo>
                    <a:pt x="0" y="877824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877824"/>
                  </a:lnTo>
                  <a:close/>
                </a:path>
                <a:path w="32384" h="1053464">
                  <a:moveTo>
                    <a:pt x="32004" y="0"/>
                  </a:moveTo>
                  <a:lnTo>
                    <a:pt x="0" y="0"/>
                  </a:lnTo>
                  <a:lnTo>
                    <a:pt x="0" y="822960"/>
                  </a:lnTo>
                  <a:lnTo>
                    <a:pt x="32004" y="822960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5468" y="3261360"/>
              <a:ext cx="8692896" cy="54863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/>
          <p:nvPr/>
        </p:nvSpPr>
        <p:spPr>
          <a:xfrm>
            <a:off x="2195322" y="3645520"/>
            <a:ext cx="4831080" cy="9639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17575" marR="5080" indent="-905510">
              <a:lnSpc>
                <a:spcPct val="110000"/>
              </a:lnSpc>
              <a:spcBef>
                <a:spcPts val="95"/>
              </a:spcBef>
            </a:pPr>
            <a:r>
              <a:rPr dirty="0" sz="2800">
                <a:solidFill>
                  <a:srgbClr val="0000FF"/>
                </a:solidFill>
                <a:latin typeface="Arial MT"/>
                <a:cs typeface="Arial MT"/>
              </a:rPr>
              <a:t>Dr.</a:t>
            </a:r>
            <a:r>
              <a:rPr dirty="0" sz="2800" spc="-7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0000FF"/>
                </a:solidFill>
                <a:latin typeface="Arial MT"/>
                <a:cs typeface="Arial MT"/>
              </a:rPr>
              <a:t>Md.</a:t>
            </a:r>
            <a:r>
              <a:rPr dirty="0" sz="2800" spc="-7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0000FF"/>
                </a:solidFill>
                <a:latin typeface="Arial MT"/>
                <a:cs typeface="Arial MT"/>
              </a:rPr>
              <a:t>Aminul</a:t>
            </a:r>
            <a:r>
              <a:rPr dirty="0" sz="2800" spc="-5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0000FF"/>
                </a:solidFill>
                <a:latin typeface="Arial MT"/>
                <a:cs typeface="Arial MT"/>
              </a:rPr>
              <a:t>Haque</a:t>
            </a:r>
            <a:r>
              <a:rPr dirty="0" sz="2800" spc="-4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800" spc="-10">
                <a:solidFill>
                  <a:srgbClr val="0000FF"/>
                </a:solidFill>
                <a:latin typeface="Arial MT"/>
                <a:cs typeface="Arial MT"/>
              </a:rPr>
              <a:t>Akhand </a:t>
            </a:r>
            <a:r>
              <a:rPr dirty="0" sz="2800">
                <a:solidFill>
                  <a:srgbClr val="0000FF"/>
                </a:solidFill>
                <a:latin typeface="Arial MT"/>
                <a:cs typeface="Arial MT"/>
              </a:rPr>
              <a:t>Dept.</a:t>
            </a:r>
            <a:r>
              <a:rPr dirty="0" sz="2800" spc="-3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dirty="0" sz="2800" spc="-3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0000FF"/>
                </a:solidFill>
                <a:latin typeface="Arial MT"/>
                <a:cs typeface="Arial MT"/>
              </a:rPr>
              <a:t>CSE,</a:t>
            </a:r>
            <a:r>
              <a:rPr dirty="0" sz="2800" spc="-3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800" spc="-25">
                <a:solidFill>
                  <a:srgbClr val="0000FF"/>
                </a:solidFill>
                <a:latin typeface="Arial MT"/>
                <a:cs typeface="Arial MT"/>
              </a:rPr>
              <a:t>SUB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157220" y="1005586"/>
            <a:ext cx="291401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solidFill>
                  <a:srgbClr val="000000"/>
                </a:solidFill>
              </a:rPr>
              <a:t>MCSE</a:t>
            </a:r>
            <a:r>
              <a:rPr dirty="0" sz="4400" spc="-20">
                <a:solidFill>
                  <a:srgbClr val="000000"/>
                </a:solidFill>
              </a:rPr>
              <a:t> 666:</a:t>
            </a:r>
            <a:endParaRPr sz="4400"/>
          </a:p>
        </p:txBody>
      </p:sp>
      <p:sp>
        <p:nvSpPr>
          <p:cNvPr id="13" name="object 13" descr=""/>
          <p:cNvSpPr txBox="1"/>
          <p:nvPr/>
        </p:nvSpPr>
        <p:spPr>
          <a:xfrm>
            <a:off x="297586" y="1676145"/>
            <a:ext cx="8631555" cy="14262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ts val="5270"/>
              </a:lnSpc>
              <a:spcBef>
                <a:spcPts val="105"/>
              </a:spcBef>
            </a:pPr>
            <a:r>
              <a:rPr dirty="0" sz="4400" b="1">
                <a:solidFill>
                  <a:srgbClr val="007153"/>
                </a:solidFill>
                <a:latin typeface="Arial"/>
                <a:cs typeface="Arial"/>
              </a:rPr>
              <a:t>Pattern</a:t>
            </a:r>
            <a:r>
              <a:rPr dirty="0" sz="4400" spc="-10" b="1">
                <a:solidFill>
                  <a:srgbClr val="007153"/>
                </a:solidFill>
                <a:latin typeface="Arial"/>
                <a:cs typeface="Arial"/>
              </a:rPr>
              <a:t> </a:t>
            </a:r>
            <a:r>
              <a:rPr dirty="0" sz="4400" b="1">
                <a:latin typeface="Arial"/>
                <a:cs typeface="Arial"/>
              </a:rPr>
              <a:t>and</a:t>
            </a:r>
            <a:r>
              <a:rPr dirty="0" sz="4400" spc="-5" b="1">
                <a:latin typeface="Arial"/>
                <a:cs typeface="Arial"/>
              </a:rPr>
              <a:t> </a:t>
            </a:r>
            <a:r>
              <a:rPr dirty="0" sz="4400" b="1">
                <a:solidFill>
                  <a:srgbClr val="C00000"/>
                </a:solidFill>
                <a:latin typeface="Arial"/>
                <a:cs typeface="Arial"/>
              </a:rPr>
              <a:t>Speech</a:t>
            </a:r>
            <a:r>
              <a:rPr dirty="0" sz="4400" spc="-1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4400" spc="-10" b="1">
                <a:solidFill>
                  <a:srgbClr val="001F5F"/>
                </a:solidFill>
                <a:latin typeface="Arial"/>
                <a:cs typeface="Arial"/>
              </a:rPr>
              <a:t>Recognition</a:t>
            </a:r>
            <a:endParaRPr sz="4400">
              <a:latin typeface="Arial"/>
              <a:cs typeface="Arial"/>
            </a:endParaRPr>
          </a:p>
          <a:p>
            <a:pPr algn="ctr" marL="116205">
              <a:lnSpc>
                <a:spcPts val="5750"/>
              </a:lnSpc>
            </a:pPr>
            <a:r>
              <a:rPr dirty="0" sz="4800">
                <a:latin typeface="Arial MT"/>
                <a:cs typeface="Arial MT"/>
              </a:rPr>
              <a:t>Aspect</a:t>
            </a:r>
            <a:r>
              <a:rPr dirty="0" sz="4800" spc="-8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&amp;</a:t>
            </a:r>
            <a:r>
              <a:rPr dirty="0" sz="4800" spc="-75">
                <a:latin typeface="Arial MT"/>
                <a:cs typeface="Arial MT"/>
              </a:rPr>
              <a:t> </a:t>
            </a:r>
            <a:r>
              <a:rPr dirty="0" sz="4800" spc="-10">
                <a:latin typeface="Arial MT"/>
                <a:cs typeface="Arial MT"/>
              </a:rPr>
              <a:t>Prospect</a:t>
            </a:r>
            <a:endParaRPr sz="4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12445" rIns="0" bIns="0" rtlCol="0" vert="horz">
            <a:spAutoFit/>
          </a:bodyPr>
          <a:lstStyle/>
          <a:p>
            <a:pPr marL="88265">
              <a:lnSpc>
                <a:spcPct val="100000"/>
              </a:lnSpc>
              <a:spcBef>
                <a:spcPts val="95"/>
              </a:spcBef>
            </a:pPr>
            <a:r>
              <a:rPr dirty="0" sz="2800"/>
              <a:t>Pattern</a:t>
            </a:r>
            <a:r>
              <a:rPr dirty="0" sz="2800" spc="-90"/>
              <a:t> </a:t>
            </a:r>
            <a:r>
              <a:rPr dirty="0" sz="2800"/>
              <a:t>and</a:t>
            </a:r>
            <a:r>
              <a:rPr dirty="0" sz="2800" spc="-85"/>
              <a:t> </a:t>
            </a:r>
            <a:r>
              <a:rPr dirty="0" sz="2800"/>
              <a:t>Speech</a:t>
            </a:r>
            <a:r>
              <a:rPr dirty="0" sz="2800" spc="-70"/>
              <a:t> </a:t>
            </a:r>
            <a:r>
              <a:rPr dirty="0" sz="2800"/>
              <a:t>Recognition</a:t>
            </a:r>
            <a:r>
              <a:rPr dirty="0" sz="2800" spc="-70"/>
              <a:t> </a:t>
            </a:r>
            <a:r>
              <a:rPr dirty="0" sz="2800" spc="-10"/>
              <a:t>(PSR)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1259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solidFill>
                  <a:srgbClr val="00AF50"/>
                </a:solidFill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315211" y="1595627"/>
            <a:ext cx="5943600" cy="523240"/>
          </a:xfrm>
          <a:prstGeom prst="rect">
            <a:avLst/>
          </a:prstGeom>
          <a:ln w="15875">
            <a:solidFill>
              <a:srgbClr val="1C1C1C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275"/>
              </a:spcBef>
            </a:pPr>
            <a:r>
              <a:rPr dirty="0" sz="2800" b="1">
                <a:solidFill>
                  <a:srgbClr val="FF0000"/>
                </a:solidFill>
                <a:latin typeface="Arial"/>
                <a:cs typeface="Arial"/>
              </a:rPr>
              <a:t>Pattern</a:t>
            </a:r>
            <a:r>
              <a:rPr dirty="0" sz="2800" spc="-9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0000FF"/>
                </a:solidFill>
                <a:latin typeface="Arial"/>
                <a:cs typeface="Arial"/>
              </a:rPr>
              <a:t>Speech</a:t>
            </a:r>
            <a:r>
              <a:rPr dirty="0" sz="2800" spc="-7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6F2F9F"/>
                </a:solidFill>
                <a:latin typeface="Arial"/>
                <a:cs typeface="Arial"/>
              </a:rPr>
              <a:t>Recognition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09600" y="3694176"/>
            <a:ext cx="7510780" cy="954405"/>
          </a:xfrm>
          <a:prstGeom prst="rect">
            <a:avLst/>
          </a:prstGeom>
          <a:ln w="15875">
            <a:solidFill>
              <a:srgbClr val="1C1C1C"/>
            </a:solidFill>
          </a:ln>
        </p:spPr>
        <p:txBody>
          <a:bodyPr wrap="square" lIns="0" tIns="36830" rIns="0" bIns="0" rtlCol="0" vert="horz">
            <a:spAutoFit/>
          </a:bodyPr>
          <a:lstStyle/>
          <a:p>
            <a:pPr marL="91440">
              <a:lnSpc>
                <a:spcPts val="3354"/>
              </a:lnSpc>
              <a:spcBef>
                <a:spcPts val="290"/>
              </a:spcBef>
            </a:pPr>
            <a:r>
              <a:rPr dirty="0" sz="2800" b="1">
                <a:solidFill>
                  <a:srgbClr val="FF0000"/>
                </a:solidFill>
                <a:latin typeface="Arial"/>
                <a:cs typeface="Arial"/>
              </a:rPr>
              <a:t>Pattern</a:t>
            </a:r>
            <a:r>
              <a:rPr dirty="0" sz="2800" spc="-13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6F2F9F"/>
                </a:solidFill>
                <a:latin typeface="Arial"/>
                <a:cs typeface="Arial"/>
              </a:rPr>
              <a:t>Recognition</a:t>
            </a:r>
            <a:r>
              <a:rPr dirty="0" sz="2800" spc="-110" b="1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dirty="0" sz="2800" spc="-25" b="1">
                <a:solidFill>
                  <a:srgbClr val="001F5F"/>
                </a:solidFill>
                <a:latin typeface="Arial"/>
                <a:cs typeface="Arial"/>
              </a:rPr>
              <a:t>and</a:t>
            </a:r>
            <a:endParaRPr sz="2800">
              <a:latin typeface="Arial"/>
              <a:cs typeface="Arial"/>
            </a:endParaRPr>
          </a:p>
          <a:p>
            <a:pPr marL="3749675">
              <a:lnSpc>
                <a:spcPts val="3354"/>
              </a:lnSpc>
            </a:pPr>
            <a:r>
              <a:rPr dirty="0" sz="2800" b="1">
                <a:solidFill>
                  <a:srgbClr val="0000FF"/>
                </a:solidFill>
                <a:latin typeface="Arial"/>
                <a:cs typeface="Arial"/>
              </a:rPr>
              <a:t>Speech</a:t>
            </a:r>
            <a:r>
              <a:rPr dirty="0" sz="2800" spc="-8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6F2F9F"/>
                </a:solidFill>
                <a:latin typeface="Arial"/>
                <a:cs typeface="Arial"/>
              </a:rPr>
              <a:t>Recognition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28600" y="4989576"/>
            <a:ext cx="8686800" cy="954405"/>
          </a:xfrm>
          <a:prstGeom prst="rect">
            <a:avLst/>
          </a:prstGeom>
          <a:ln w="15875">
            <a:solidFill>
              <a:srgbClr val="1C1C1C"/>
            </a:solidFill>
          </a:ln>
        </p:spPr>
        <p:txBody>
          <a:bodyPr wrap="square" lIns="0" tIns="36830" rIns="0" bIns="0" rtlCol="0" vert="horz">
            <a:spAutoFit/>
          </a:bodyPr>
          <a:lstStyle/>
          <a:p>
            <a:pPr marL="90805">
              <a:lnSpc>
                <a:spcPts val="3354"/>
              </a:lnSpc>
              <a:spcBef>
                <a:spcPts val="290"/>
              </a:spcBef>
            </a:pPr>
            <a:r>
              <a:rPr dirty="0" sz="2800" b="1">
                <a:solidFill>
                  <a:srgbClr val="00AF50"/>
                </a:solidFill>
                <a:latin typeface="Arial"/>
                <a:cs typeface="Arial"/>
              </a:rPr>
              <a:t>Intelligent</a:t>
            </a:r>
            <a:r>
              <a:rPr dirty="0" sz="2800" spc="-114" b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0000"/>
                </a:solidFill>
                <a:latin typeface="Arial"/>
                <a:cs typeface="Arial"/>
              </a:rPr>
              <a:t>Pattern</a:t>
            </a:r>
            <a:r>
              <a:rPr dirty="0" sz="2800" spc="-12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6F2F9F"/>
                </a:solidFill>
                <a:latin typeface="Arial"/>
                <a:cs typeface="Arial"/>
              </a:rPr>
              <a:t>Recognition</a:t>
            </a:r>
            <a:r>
              <a:rPr dirty="0" sz="2800" spc="-110" b="1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dirty="0" sz="2800" spc="-25" b="1">
                <a:solidFill>
                  <a:srgbClr val="001F5F"/>
                </a:solidFill>
                <a:latin typeface="Arial"/>
                <a:cs typeface="Arial"/>
              </a:rPr>
              <a:t>and</a:t>
            </a:r>
            <a:endParaRPr sz="2800">
              <a:latin typeface="Arial"/>
              <a:cs typeface="Arial"/>
            </a:endParaRPr>
          </a:p>
          <a:p>
            <a:pPr marL="3228340">
              <a:lnSpc>
                <a:spcPts val="3354"/>
              </a:lnSpc>
            </a:pPr>
            <a:r>
              <a:rPr dirty="0" sz="2800" b="1">
                <a:solidFill>
                  <a:srgbClr val="00AF50"/>
                </a:solidFill>
                <a:latin typeface="Arial"/>
                <a:cs typeface="Arial"/>
              </a:rPr>
              <a:t>Intelligent</a:t>
            </a:r>
            <a:r>
              <a:rPr dirty="0" sz="2800" spc="-95" b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0000FF"/>
                </a:solidFill>
                <a:latin typeface="Arial"/>
                <a:cs typeface="Arial"/>
              </a:rPr>
              <a:t>Speech</a:t>
            </a:r>
            <a:r>
              <a:rPr dirty="0" sz="2800" spc="-8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6F2F9F"/>
                </a:solidFill>
                <a:latin typeface="Arial"/>
                <a:cs typeface="Arial"/>
              </a:rPr>
              <a:t>Recognition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58011" y="2532888"/>
            <a:ext cx="6858000" cy="523240"/>
          </a:xfrm>
          <a:prstGeom prst="rect">
            <a:avLst/>
          </a:prstGeom>
          <a:ln w="15875">
            <a:solidFill>
              <a:srgbClr val="1C1C1C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75"/>
              </a:spcBef>
              <a:tabLst>
                <a:tab pos="2788920" algn="l"/>
              </a:tabLst>
            </a:pPr>
            <a:r>
              <a:rPr dirty="0" sz="2800" b="1">
                <a:solidFill>
                  <a:srgbClr val="0000FF"/>
                </a:solidFill>
                <a:latin typeface="Arial"/>
                <a:cs typeface="Arial"/>
              </a:rPr>
              <a:t>Speech</a:t>
            </a:r>
            <a:r>
              <a:rPr dirty="0" sz="2800" spc="-8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FF0000"/>
                </a:solidFill>
                <a:latin typeface="Arial"/>
                <a:cs typeface="Arial"/>
              </a:rPr>
              <a:t>Pattern</a:t>
            </a:r>
            <a:r>
              <a:rPr dirty="0" sz="2800" b="1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dirty="0" sz="2800" spc="-10" b="1">
                <a:solidFill>
                  <a:srgbClr val="6F2F9F"/>
                </a:solidFill>
                <a:latin typeface="Arial"/>
                <a:cs typeface="Arial"/>
              </a:rPr>
              <a:t>Recognition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265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95"/>
              </a:spcBef>
            </a:pPr>
            <a:r>
              <a:rPr dirty="0" sz="2800"/>
              <a:t>Examples</a:t>
            </a:r>
            <a:r>
              <a:rPr dirty="0" sz="2800" spc="-75"/>
              <a:t> </a:t>
            </a:r>
            <a:r>
              <a:rPr dirty="0" sz="2800"/>
              <a:t>of</a:t>
            </a:r>
            <a:r>
              <a:rPr dirty="0" sz="2800" spc="-75"/>
              <a:t> </a:t>
            </a:r>
            <a:r>
              <a:rPr dirty="0" sz="2800"/>
              <a:t>Pattern</a:t>
            </a:r>
            <a:r>
              <a:rPr dirty="0" sz="2800" spc="-85"/>
              <a:t> </a:t>
            </a:r>
            <a:r>
              <a:rPr dirty="0" sz="2800" spc="-10"/>
              <a:t>Recognition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136652" y="607822"/>
            <a:ext cx="2298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65" b="1">
                <a:solidFill>
                  <a:srgbClr val="00AF50"/>
                </a:solidFill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7408" y="835152"/>
            <a:ext cx="7949183" cy="525780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535940" y="6072936"/>
            <a:ext cx="8007984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Mayank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Parasher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et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al.,</a:t>
            </a:r>
            <a:r>
              <a:rPr dirty="0" sz="1800" spc="2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Anatomy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Pattern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Recognition,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June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2011,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Indian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Journal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of </a:t>
            </a:r>
            <a:r>
              <a:rPr dirty="0" sz="1800">
                <a:latin typeface="Times New Roman"/>
                <a:cs typeface="Times New Roman"/>
              </a:rPr>
              <a:t>Computer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Science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Engineering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2(3)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87807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95"/>
              </a:spcBef>
            </a:pPr>
            <a:r>
              <a:rPr dirty="0" sz="2800"/>
              <a:t>Examples</a:t>
            </a:r>
            <a:r>
              <a:rPr dirty="0" sz="2800" spc="-80"/>
              <a:t> </a:t>
            </a:r>
            <a:r>
              <a:rPr dirty="0" sz="2800"/>
              <a:t>of</a:t>
            </a:r>
            <a:r>
              <a:rPr dirty="0" sz="2800" spc="-85"/>
              <a:t> </a:t>
            </a:r>
            <a:r>
              <a:rPr dirty="0" sz="2800"/>
              <a:t>Pattern</a:t>
            </a:r>
            <a:r>
              <a:rPr dirty="0" sz="2800" spc="-95"/>
              <a:t> </a:t>
            </a:r>
            <a:r>
              <a:rPr dirty="0" sz="2800" spc="-10"/>
              <a:t>Recognition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1259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solidFill>
                  <a:srgbClr val="00AF50"/>
                </a:solidFill>
                <a:latin typeface="Arial"/>
                <a:cs typeface="Arial"/>
              </a:rPr>
              <a:t>12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8265" rIns="0" bIns="0" rtlCol="0" vert="horz">
            <a:spAutoFit/>
          </a:bodyPr>
          <a:lstStyle/>
          <a:p>
            <a:pPr marL="45085">
              <a:lnSpc>
                <a:spcPct val="100000"/>
              </a:lnSpc>
              <a:spcBef>
                <a:spcPts val="695"/>
              </a:spcBef>
            </a:pPr>
            <a:r>
              <a:rPr dirty="0"/>
              <a:t>What</a:t>
            </a:r>
            <a:r>
              <a:rPr dirty="0" spc="-114"/>
              <a:t> </a:t>
            </a:r>
            <a:r>
              <a:rPr dirty="0"/>
              <a:t>Are</a:t>
            </a:r>
            <a:r>
              <a:rPr dirty="0" spc="-5"/>
              <a:t> </a:t>
            </a:r>
            <a:r>
              <a:rPr dirty="0"/>
              <a:t>the</a:t>
            </a:r>
            <a:r>
              <a:rPr dirty="0" spc="-45"/>
              <a:t> </a:t>
            </a:r>
            <a:r>
              <a:rPr dirty="0" spc="-10"/>
              <a:t>Real-World</a:t>
            </a:r>
            <a:r>
              <a:rPr dirty="0" spc="-100"/>
              <a:t> </a:t>
            </a:r>
            <a:r>
              <a:rPr dirty="0"/>
              <a:t>Applications</a:t>
            </a:r>
            <a:r>
              <a:rPr dirty="0" spc="-15"/>
              <a:t> </a:t>
            </a:r>
            <a:r>
              <a:rPr dirty="0"/>
              <a:t>of</a:t>
            </a:r>
            <a:r>
              <a:rPr dirty="0" spc="-40"/>
              <a:t> </a:t>
            </a:r>
            <a:r>
              <a:rPr dirty="0"/>
              <a:t>Pattern</a:t>
            </a:r>
            <a:r>
              <a:rPr dirty="0" spc="-40"/>
              <a:t> </a:t>
            </a:r>
            <a:r>
              <a:rPr dirty="0" spc="-10"/>
              <a:t>Recognition?</a:t>
            </a:r>
          </a:p>
          <a:p>
            <a:pPr marL="502920">
              <a:lnSpc>
                <a:spcPct val="100000"/>
              </a:lnSpc>
              <a:spcBef>
                <a:spcPts val="600"/>
              </a:spcBef>
            </a:pPr>
            <a:r>
              <a:rPr dirty="0" spc="-10" b="0">
                <a:solidFill>
                  <a:srgbClr val="000000"/>
                </a:solidFill>
                <a:latin typeface="Arial MT"/>
                <a:cs typeface="Arial MT"/>
              </a:rPr>
              <a:t>https://serokell.io/blog/applications-of-pattern-recognition</a:t>
            </a:r>
          </a:p>
          <a:p>
            <a:pPr>
              <a:lnSpc>
                <a:spcPct val="100000"/>
              </a:lnSpc>
              <a:spcBef>
                <a:spcPts val="930"/>
              </a:spcBef>
            </a:pPr>
          </a:p>
          <a:p>
            <a:pPr marL="45085">
              <a:lnSpc>
                <a:spcPct val="100000"/>
              </a:lnSpc>
              <a:spcBef>
                <a:spcPts val="5"/>
              </a:spcBef>
            </a:pPr>
            <a:r>
              <a:rPr dirty="0"/>
              <a:t>10</a:t>
            </a:r>
            <a:r>
              <a:rPr dirty="0" spc="-30"/>
              <a:t> </a:t>
            </a:r>
            <a:r>
              <a:rPr dirty="0"/>
              <a:t>Real</a:t>
            </a:r>
            <a:r>
              <a:rPr dirty="0" spc="-5"/>
              <a:t> </a:t>
            </a:r>
            <a:r>
              <a:rPr dirty="0"/>
              <a:t>Life</a:t>
            </a:r>
            <a:r>
              <a:rPr dirty="0" spc="-35"/>
              <a:t> </a:t>
            </a:r>
            <a:r>
              <a:rPr dirty="0"/>
              <a:t>Examples</a:t>
            </a:r>
            <a:r>
              <a:rPr dirty="0" spc="-1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/>
              <a:t>Pattern</a:t>
            </a:r>
            <a:r>
              <a:rPr dirty="0" spc="-15"/>
              <a:t> </a:t>
            </a:r>
            <a:r>
              <a:rPr dirty="0" spc="-10"/>
              <a:t>Recognition</a:t>
            </a:r>
          </a:p>
          <a:p>
            <a:pPr marL="502920">
              <a:lnSpc>
                <a:spcPct val="100000"/>
              </a:lnSpc>
              <a:spcBef>
                <a:spcPts val="1120"/>
              </a:spcBef>
            </a:pPr>
            <a:r>
              <a:rPr dirty="0" spc="-10" b="0">
                <a:solidFill>
                  <a:srgbClr val="000000"/>
                </a:solidFill>
                <a:latin typeface="Arial MT"/>
                <a:cs typeface="Arial MT"/>
              </a:rPr>
              <a:t>https://numberdyslexia.com/pattern-recognition-real-life-examples/</a:t>
            </a:r>
          </a:p>
          <a:p>
            <a:pPr>
              <a:lnSpc>
                <a:spcPct val="100000"/>
              </a:lnSpc>
              <a:spcBef>
                <a:spcPts val="695"/>
              </a:spcBef>
            </a:pPr>
          </a:p>
          <a:p>
            <a:pPr marL="12700">
              <a:lnSpc>
                <a:spcPct val="100000"/>
              </a:lnSpc>
            </a:pPr>
            <a:r>
              <a:rPr dirty="0"/>
              <a:t>Pattern</a:t>
            </a:r>
            <a:r>
              <a:rPr dirty="0" spc="-25"/>
              <a:t> </a:t>
            </a:r>
            <a:r>
              <a:rPr dirty="0"/>
              <a:t>recognition</a:t>
            </a:r>
            <a:r>
              <a:rPr dirty="0" spc="-35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/>
              <a:t>use</a:t>
            </a:r>
            <a:r>
              <a:rPr dirty="0" spc="-30"/>
              <a:t> </a:t>
            </a:r>
            <a:r>
              <a:rPr dirty="0"/>
              <a:t>in</a:t>
            </a:r>
            <a:r>
              <a:rPr dirty="0" spc="-35"/>
              <a:t> </a:t>
            </a:r>
            <a:r>
              <a:rPr dirty="0"/>
              <a:t>real</a:t>
            </a:r>
            <a:r>
              <a:rPr dirty="0" spc="-30"/>
              <a:t> </a:t>
            </a:r>
            <a:r>
              <a:rPr dirty="0"/>
              <a:t>life</a:t>
            </a:r>
            <a:r>
              <a:rPr dirty="0" spc="-25"/>
              <a:t> </a:t>
            </a:r>
            <a:r>
              <a:rPr dirty="0"/>
              <a:t>problem</a:t>
            </a:r>
            <a:r>
              <a:rPr dirty="0" spc="-50"/>
              <a:t> </a:t>
            </a:r>
            <a:r>
              <a:rPr dirty="0" spc="-10"/>
              <a:t>solving</a:t>
            </a:r>
          </a:p>
          <a:p>
            <a:pPr marL="379730" marR="5080">
              <a:lnSpc>
                <a:spcPct val="100000"/>
              </a:lnSpc>
              <a:spcBef>
                <a:spcPts val="745"/>
              </a:spcBef>
            </a:pPr>
            <a:r>
              <a:rPr dirty="0" spc="-10" b="0">
                <a:solidFill>
                  <a:srgbClr val="000000"/>
                </a:solidFill>
                <a:latin typeface="Arial MT"/>
                <a:cs typeface="Arial MT"/>
              </a:rPr>
              <a:t>https://suresolv.com/problem-solving-techniques/pattern-recognition-and-</a:t>
            </a:r>
            <a:r>
              <a:rPr dirty="0" spc="-20" b="0">
                <a:solidFill>
                  <a:srgbClr val="000000"/>
                </a:solidFill>
                <a:latin typeface="Arial MT"/>
                <a:cs typeface="Arial MT"/>
              </a:rPr>
              <a:t>use- </a:t>
            </a:r>
            <a:r>
              <a:rPr dirty="0" spc="-10" b="0">
                <a:solidFill>
                  <a:srgbClr val="000000"/>
                </a:solidFill>
                <a:latin typeface="Arial MT"/>
                <a:cs typeface="Arial MT"/>
              </a:rPr>
              <a:t>real-life-problem-solving</a:t>
            </a:r>
          </a:p>
          <a:p>
            <a:pPr>
              <a:lnSpc>
                <a:spcPct val="100000"/>
              </a:lnSpc>
            </a:pPr>
          </a:p>
          <a:p>
            <a:pPr>
              <a:lnSpc>
                <a:spcPct val="100000"/>
              </a:lnSpc>
              <a:spcBef>
                <a:spcPts val="100"/>
              </a:spcBef>
            </a:pPr>
          </a:p>
          <a:p>
            <a:pPr marL="35560">
              <a:lnSpc>
                <a:spcPct val="100000"/>
              </a:lnSpc>
            </a:pPr>
            <a:r>
              <a:rPr dirty="0"/>
              <a:t>What</a:t>
            </a:r>
            <a:r>
              <a:rPr dirty="0" spc="-60"/>
              <a:t> </a:t>
            </a:r>
            <a:r>
              <a:rPr dirty="0"/>
              <a:t>is</a:t>
            </a:r>
            <a:r>
              <a:rPr dirty="0" spc="-30"/>
              <a:t> </a:t>
            </a:r>
            <a:r>
              <a:rPr dirty="0"/>
              <a:t>pattern</a:t>
            </a:r>
            <a:r>
              <a:rPr dirty="0" spc="-30"/>
              <a:t> </a:t>
            </a:r>
            <a:r>
              <a:rPr dirty="0"/>
              <a:t>recognition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/>
              <a:t>why</a:t>
            </a:r>
            <a:r>
              <a:rPr dirty="0" spc="-65"/>
              <a:t> </a:t>
            </a:r>
            <a:r>
              <a:rPr dirty="0"/>
              <a:t>it</a:t>
            </a:r>
            <a:r>
              <a:rPr dirty="0" spc="-30"/>
              <a:t> </a:t>
            </a:r>
            <a:r>
              <a:rPr dirty="0"/>
              <a:t>matters?</a:t>
            </a:r>
            <a:r>
              <a:rPr dirty="0" spc="-20"/>
              <a:t> </a:t>
            </a:r>
            <a:r>
              <a:rPr dirty="0"/>
              <a:t>Definitive </a:t>
            </a:r>
            <a:r>
              <a:rPr dirty="0" spc="-10"/>
              <a:t>guide</a:t>
            </a:r>
          </a:p>
          <a:p>
            <a:pPr marL="379730">
              <a:lnSpc>
                <a:spcPct val="100000"/>
              </a:lnSpc>
              <a:spcBef>
                <a:spcPts val="375"/>
              </a:spcBef>
            </a:pPr>
            <a:r>
              <a:rPr dirty="0" spc="-10" b="0">
                <a:solidFill>
                  <a:srgbClr val="000000"/>
                </a:solidFill>
                <a:latin typeface="Arial MT"/>
                <a:cs typeface="Arial MT"/>
              </a:rPr>
              <a:t>https://theappsolutions.com/blog/development/pattern-recognition-guide/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9395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/>
              <a:t>MCSE</a:t>
            </a:r>
            <a:r>
              <a:rPr dirty="0" sz="2800" spc="-60"/>
              <a:t> </a:t>
            </a:r>
            <a:r>
              <a:rPr dirty="0" sz="2800"/>
              <a:t>666:</a:t>
            </a:r>
            <a:r>
              <a:rPr dirty="0" sz="2800" spc="-65"/>
              <a:t> </a:t>
            </a:r>
            <a:r>
              <a:rPr dirty="0" sz="2800"/>
              <a:t>Pattern</a:t>
            </a:r>
            <a:r>
              <a:rPr dirty="0" sz="2800" spc="-60"/>
              <a:t> </a:t>
            </a:r>
            <a:r>
              <a:rPr dirty="0" sz="2800"/>
              <a:t>and</a:t>
            </a:r>
            <a:r>
              <a:rPr dirty="0" sz="2800" spc="-65"/>
              <a:t> </a:t>
            </a:r>
            <a:r>
              <a:rPr dirty="0" sz="2800"/>
              <a:t>Speech</a:t>
            </a:r>
            <a:r>
              <a:rPr dirty="0" sz="2800" spc="-45"/>
              <a:t> </a:t>
            </a:r>
            <a:r>
              <a:rPr dirty="0" sz="2800" spc="-10"/>
              <a:t>Recognition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1259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solidFill>
                  <a:srgbClr val="00AF50"/>
                </a:solidFill>
                <a:latin typeface="Arial"/>
                <a:cs typeface="Arial"/>
              </a:rPr>
              <a:t>13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37210" y="1774951"/>
            <a:ext cx="8578850" cy="1855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Arial MT"/>
                <a:cs typeface="Arial MT"/>
              </a:rPr>
              <a:t>Introduction</a:t>
            </a:r>
            <a:r>
              <a:rPr dirty="0" sz="2000" spc="1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to</a:t>
            </a:r>
            <a:r>
              <a:rPr dirty="0" sz="2000" spc="1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formal</a:t>
            </a:r>
            <a:r>
              <a:rPr dirty="0" sz="2000" spc="1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languages</a:t>
            </a:r>
            <a:r>
              <a:rPr dirty="0" sz="2000" spc="1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and</a:t>
            </a:r>
            <a:r>
              <a:rPr dirty="0" sz="2000" spc="16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patterns;</a:t>
            </a:r>
            <a:r>
              <a:rPr dirty="0" sz="2000" spc="1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string</a:t>
            </a:r>
            <a:r>
              <a:rPr dirty="0" sz="2000" spc="1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languages</a:t>
            </a:r>
            <a:r>
              <a:rPr dirty="0" sz="2000" spc="1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for</a:t>
            </a:r>
            <a:r>
              <a:rPr dirty="0" sz="2000" spc="15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pattern </a:t>
            </a:r>
            <a:r>
              <a:rPr dirty="0" sz="2000">
                <a:latin typeface="Arial MT"/>
                <a:cs typeface="Arial MT"/>
              </a:rPr>
              <a:t>description;</a:t>
            </a:r>
            <a:r>
              <a:rPr dirty="0" sz="2000" spc="49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higher</a:t>
            </a:r>
            <a:r>
              <a:rPr dirty="0" sz="2000" spc="-20">
                <a:latin typeface="Arial MT"/>
                <a:cs typeface="Arial MT"/>
              </a:rPr>
              <a:t>  </a:t>
            </a:r>
            <a:r>
              <a:rPr dirty="0" sz="2000">
                <a:latin typeface="Arial MT"/>
                <a:cs typeface="Arial MT"/>
              </a:rPr>
              <a:t>dimensional</a:t>
            </a:r>
            <a:r>
              <a:rPr dirty="0" sz="2000" spc="-15">
                <a:latin typeface="Arial MT"/>
                <a:cs typeface="Arial MT"/>
              </a:rPr>
              <a:t>  </a:t>
            </a:r>
            <a:r>
              <a:rPr dirty="0" sz="2000">
                <a:latin typeface="Arial MT"/>
                <a:cs typeface="Arial MT"/>
              </a:rPr>
              <a:t>pattern</a:t>
            </a:r>
            <a:r>
              <a:rPr dirty="0" sz="2000" spc="-20">
                <a:latin typeface="Arial MT"/>
                <a:cs typeface="Arial MT"/>
              </a:rPr>
              <a:t>  </a:t>
            </a:r>
            <a:r>
              <a:rPr dirty="0" sz="2000">
                <a:latin typeface="Arial MT"/>
                <a:cs typeface="Arial MT"/>
              </a:rPr>
              <a:t>grammars;</a:t>
            </a:r>
            <a:r>
              <a:rPr dirty="0" sz="2000" spc="49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syntax</a:t>
            </a:r>
            <a:r>
              <a:rPr dirty="0" sz="2000" spc="-25">
                <a:latin typeface="Arial MT"/>
                <a:cs typeface="Arial MT"/>
              </a:rPr>
              <a:t>  </a:t>
            </a:r>
            <a:r>
              <a:rPr dirty="0" sz="2000">
                <a:latin typeface="Arial MT"/>
                <a:cs typeface="Arial MT"/>
              </a:rPr>
              <a:t>analysis</a:t>
            </a:r>
            <a:r>
              <a:rPr dirty="0" sz="2000" spc="-15">
                <a:latin typeface="Arial MT"/>
                <a:cs typeface="Arial MT"/>
              </a:rPr>
              <a:t>  </a:t>
            </a:r>
            <a:r>
              <a:rPr dirty="0" sz="2000">
                <a:latin typeface="Arial MT"/>
                <a:cs typeface="Arial MT"/>
              </a:rPr>
              <a:t>as</a:t>
            </a:r>
            <a:r>
              <a:rPr dirty="0" sz="2000" spc="-20">
                <a:latin typeface="Arial MT"/>
                <a:cs typeface="Arial MT"/>
              </a:rPr>
              <a:t>  </a:t>
            </a:r>
            <a:r>
              <a:rPr dirty="0" sz="2000" spc="-50">
                <a:latin typeface="Arial MT"/>
                <a:cs typeface="Arial MT"/>
              </a:rPr>
              <a:t>a </a:t>
            </a:r>
            <a:r>
              <a:rPr dirty="0" sz="2000">
                <a:latin typeface="Arial MT"/>
                <a:cs typeface="Arial MT"/>
              </a:rPr>
              <a:t>recognition</a:t>
            </a:r>
            <a:r>
              <a:rPr dirty="0" sz="2000" spc="4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procedure;</a:t>
            </a:r>
            <a:r>
              <a:rPr dirty="0" sz="2000" spc="4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stochastic</a:t>
            </a:r>
            <a:r>
              <a:rPr dirty="0" sz="2000" spc="459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languages;</a:t>
            </a:r>
            <a:r>
              <a:rPr dirty="0" sz="2000" spc="4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error</a:t>
            </a:r>
            <a:r>
              <a:rPr dirty="0" sz="2000" spc="4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correcting</a:t>
            </a:r>
            <a:r>
              <a:rPr dirty="0" sz="2000" spc="4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parsing</a:t>
            </a:r>
            <a:r>
              <a:rPr dirty="0" sz="2000" spc="450">
                <a:latin typeface="Arial MT"/>
                <a:cs typeface="Arial MT"/>
              </a:rPr>
              <a:t> </a:t>
            </a:r>
            <a:r>
              <a:rPr dirty="0" sz="2000" spc="-25">
                <a:latin typeface="Arial MT"/>
                <a:cs typeface="Arial MT"/>
              </a:rPr>
              <a:t>for </a:t>
            </a:r>
            <a:r>
              <a:rPr dirty="0" sz="2000">
                <a:latin typeface="Arial MT"/>
                <a:cs typeface="Arial MT"/>
              </a:rPr>
              <a:t>string</a:t>
            </a:r>
            <a:r>
              <a:rPr dirty="0" sz="2000" spc="225">
                <a:latin typeface="Arial MT"/>
                <a:cs typeface="Arial MT"/>
              </a:rPr>
              <a:t>  </a:t>
            </a:r>
            <a:r>
              <a:rPr dirty="0" sz="2000">
                <a:latin typeface="Arial MT"/>
                <a:cs typeface="Arial MT"/>
              </a:rPr>
              <a:t>languages;</a:t>
            </a:r>
            <a:r>
              <a:rPr dirty="0" sz="2000" spc="220">
                <a:latin typeface="Arial MT"/>
                <a:cs typeface="Arial MT"/>
              </a:rPr>
              <a:t>  </a:t>
            </a:r>
            <a:r>
              <a:rPr dirty="0" sz="2000" spc="-10">
                <a:latin typeface="Arial MT"/>
                <a:cs typeface="Arial MT"/>
              </a:rPr>
              <a:t>error-</a:t>
            </a:r>
            <a:r>
              <a:rPr dirty="0" sz="2000">
                <a:latin typeface="Arial MT"/>
                <a:cs typeface="Arial MT"/>
              </a:rPr>
              <a:t>correcting</a:t>
            </a:r>
            <a:r>
              <a:rPr dirty="0" sz="2000" spc="220">
                <a:latin typeface="Arial MT"/>
                <a:cs typeface="Arial MT"/>
              </a:rPr>
              <a:t>  </a:t>
            </a:r>
            <a:r>
              <a:rPr dirty="0" sz="2000">
                <a:latin typeface="Arial MT"/>
                <a:cs typeface="Arial MT"/>
              </a:rPr>
              <a:t>tree</a:t>
            </a:r>
            <a:r>
              <a:rPr dirty="0" sz="2000" spc="225">
                <a:latin typeface="Arial MT"/>
                <a:cs typeface="Arial MT"/>
              </a:rPr>
              <a:t>  </a:t>
            </a:r>
            <a:r>
              <a:rPr dirty="0" sz="2000">
                <a:latin typeface="Arial MT"/>
                <a:cs typeface="Arial MT"/>
              </a:rPr>
              <a:t>automata;</a:t>
            </a:r>
            <a:r>
              <a:rPr dirty="0" sz="2000" spc="220">
                <a:latin typeface="Arial MT"/>
                <a:cs typeface="Arial MT"/>
              </a:rPr>
              <a:t>  </a:t>
            </a:r>
            <a:r>
              <a:rPr dirty="0" sz="2000">
                <a:latin typeface="Arial MT"/>
                <a:cs typeface="Arial MT"/>
              </a:rPr>
              <a:t>cluster</a:t>
            </a:r>
            <a:r>
              <a:rPr dirty="0" sz="2000" spc="229">
                <a:latin typeface="Arial MT"/>
                <a:cs typeface="Arial MT"/>
              </a:rPr>
              <a:t>  </a:t>
            </a:r>
            <a:r>
              <a:rPr dirty="0" sz="2000">
                <a:latin typeface="Arial MT"/>
                <a:cs typeface="Arial MT"/>
              </a:rPr>
              <a:t>analysis</a:t>
            </a:r>
            <a:r>
              <a:rPr dirty="0" sz="2000" spc="220">
                <a:latin typeface="Arial MT"/>
                <a:cs typeface="Arial MT"/>
              </a:rPr>
              <a:t>  </a:t>
            </a:r>
            <a:r>
              <a:rPr dirty="0" sz="2000" spc="-25">
                <a:latin typeface="Arial MT"/>
                <a:cs typeface="Arial MT"/>
              </a:rPr>
              <a:t>for </a:t>
            </a:r>
            <a:r>
              <a:rPr dirty="0" sz="2000">
                <a:latin typeface="Arial MT"/>
                <a:cs typeface="Arial MT"/>
              </a:rPr>
              <a:t>syntactic</a:t>
            </a:r>
            <a:r>
              <a:rPr dirty="0" sz="2000" spc="2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patterns;</a:t>
            </a:r>
            <a:r>
              <a:rPr dirty="0" sz="2000" spc="229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grammatical</a:t>
            </a:r>
            <a:r>
              <a:rPr dirty="0" sz="2000" spc="254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inference</a:t>
            </a:r>
            <a:r>
              <a:rPr dirty="0" sz="2000" spc="254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for</a:t>
            </a:r>
            <a:r>
              <a:rPr dirty="0" sz="2000" spc="254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syntactic</a:t>
            </a:r>
            <a:r>
              <a:rPr dirty="0" sz="2000" spc="26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pattern</a:t>
            </a:r>
            <a:r>
              <a:rPr dirty="0" sz="2000" spc="25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recognition; </a:t>
            </a:r>
            <a:r>
              <a:rPr dirty="0" sz="2000">
                <a:latin typeface="Arial MT"/>
                <a:cs typeface="Arial MT"/>
              </a:rPr>
              <a:t>syntactic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approach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to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texture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analysis;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37210" y="3908805"/>
            <a:ext cx="1926589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87805" algn="l"/>
              </a:tabLst>
            </a:pPr>
            <a:r>
              <a:rPr dirty="0" sz="2000" spc="-10">
                <a:latin typeface="Arial MT"/>
                <a:cs typeface="Arial MT"/>
              </a:rPr>
              <a:t>processing</a:t>
            </a:r>
            <a:r>
              <a:rPr dirty="0" sz="2000">
                <a:latin typeface="Arial MT"/>
                <a:cs typeface="Arial MT"/>
              </a:rPr>
              <a:t>	</a:t>
            </a:r>
            <a:r>
              <a:rPr dirty="0" sz="2000" spc="-25">
                <a:latin typeface="Arial MT"/>
                <a:cs typeface="Arial MT"/>
              </a:rPr>
              <a:t>and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37210" y="3604005"/>
            <a:ext cx="857758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58365" marR="5080" indent="-2146300">
              <a:lnSpc>
                <a:spcPct val="100000"/>
              </a:lnSpc>
              <a:spcBef>
                <a:spcPts val="100"/>
              </a:spcBef>
              <a:tabLst>
                <a:tab pos="1136015" algn="l"/>
                <a:tab pos="2131060" algn="l"/>
                <a:tab pos="3394710" algn="l"/>
                <a:tab pos="3647440" algn="l"/>
                <a:tab pos="4429760" algn="l"/>
                <a:tab pos="5093970" algn="l"/>
                <a:tab pos="5778500" algn="l"/>
                <a:tab pos="5988685" algn="l"/>
                <a:tab pos="7534275" algn="l"/>
                <a:tab pos="7900034" algn="l"/>
              </a:tabLst>
            </a:pPr>
            <a:r>
              <a:rPr dirty="0" sz="2000" spc="-10">
                <a:solidFill>
                  <a:srgbClr val="0000FF"/>
                </a:solidFill>
                <a:latin typeface="Arial MT"/>
                <a:cs typeface="Arial MT"/>
              </a:rPr>
              <a:t>Speech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	</a:t>
            </a:r>
            <a:r>
              <a:rPr dirty="0" sz="2000" spc="-10">
                <a:solidFill>
                  <a:srgbClr val="0000FF"/>
                </a:solidFill>
                <a:latin typeface="Arial MT"/>
                <a:cs typeface="Arial MT"/>
              </a:rPr>
              <a:t>signal: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	</a:t>
            </a:r>
            <a:r>
              <a:rPr dirty="0" sz="2000" spc="-10">
                <a:latin typeface="Arial MT"/>
                <a:cs typeface="Arial MT"/>
              </a:rPr>
              <a:t>production,</a:t>
            </a:r>
            <a:r>
              <a:rPr dirty="0" sz="2000">
                <a:latin typeface="Arial MT"/>
                <a:cs typeface="Arial MT"/>
              </a:rPr>
              <a:t>		</a:t>
            </a:r>
            <a:r>
              <a:rPr dirty="0" sz="2000" spc="-10">
                <a:latin typeface="Arial MT"/>
                <a:cs typeface="Arial MT"/>
              </a:rPr>
              <a:t>perception</a:t>
            </a:r>
            <a:r>
              <a:rPr dirty="0" sz="2000">
                <a:latin typeface="Arial MT"/>
                <a:cs typeface="Arial MT"/>
              </a:rPr>
              <a:t>	</a:t>
            </a:r>
            <a:r>
              <a:rPr dirty="0" sz="2000" spc="-25">
                <a:latin typeface="Arial MT"/>
                <a:cs typeface="Arial MT"/>
              </a:rPr>
              <a:t>and</a:t>
            </a:r>
            <a:r>
              <a:rPr dirty="0" sz="2000">
                <a:latin typeface="Arial MT"/>
                <a:cs typeface="Arial MT"/>
              </a:rPr>
              <a:t>	</a:t>
            </a:r>
            <a:r>
              <a:rPr dirty="0" sz="2000" spc="-10">
                <a:latin typeface="Arial MT"/>
                <a:cs typeface="Arial MT"/>
              </a:rPr>
              <a:t>characterization;</a:t>
            </a:r>
            <a:r>
              <a:rPr dirty="0" sz="2000">
                <a:latin typeface="Arial MT"/>
                <a:cs typeface="Arial MT"/>
              </a:rPr>
              <a:t>	</a:t>
            </a:r>
            <a:r>
              <a:rPr dirty="0" sz="2000" spc="-10">
                <a:latin typeface="Arial MT"/>
                <a:cs typeface="Arial MT"/>
              </a:rPr>
              <a:t>signal analysis;</a:t>
            </a:r>
            <a:r>
              <a:rPr dirty="0" sz="2000">
                <a:latin typeface="Arial MT"/>
                <a:cs typeface="Arial MT"/>
              </a:rPr>
              <a:t>	</a:t>
            </a:r>
            <a:r>
              <a:rPr dirty="0" sz="2000" spc="-10">
                <a:latin typeface="Arial MT"/>
                <a:cs typeface="Arial MT"/>
              </a:rPr>
              <a:t>pattern</a:t>
            </a:r>
            <a:r>
              <a:rPr dirty="0" sz="2000">
                <a:latin typeface="Arial MT"/>
                <a:cs typeface="Arial MT"/>
              </a:rPr>
              <a:t>	</a:t>
            </a:r>
            <a:r>
              <a:rPr dirty="0" sz="2000" spc="-10">
                <a:latin typeface="Arial MT"/>
                <a:cs typeface="Arial MT"/>
              </a:rPr>
              <a:t>comparison</a:t>
            </a:r>
            <a:r>
              <a:rPr dirty="0" sz="2000">
                <a:latin typeface="Arial MT"/>
                <a:cs typeface="Arial MT"/>
              </a:rPr>
              <a:t>		</a:t>
            </a:r>
            <a:r>
              <a:rPr dirty="0" sz="2000" spc="-10">
                <a:latin typeface="Arial MT"/>
                <a:cs typeface="Arial MT"/>
              </a:rPr>
              <a:t>techniques:</a:t>
            </a:r>
            <a:r>
              <a:rPr dirty="0" sz="2000">
                <a:latin typeface="Arial MT"/>
                <a:cs typeface="Arial MT"/>
              </a:rPr>
              <a:t>	</a:t>
            </a:r>
            <a:r>
              <a:rPr dirty="0" sz="2000" spc="-10">
                <a:latin typeface="Arial MT"/>
                <a:cs typeface="Arial MT"/>
              </a:rPr>
              <a:t>distortion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37210" y="4213605"/>
            <a:ext cx="8578850" cy="1550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 MT"/>
                <a:cs typeface="Arial MT"/>
              </a:rPr>
              <a:t>measures,</a:t>
            </a:r>
            <a:r>
              <a:rPr dirty="0" sz="2000" spc="18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spectral-</a:t>
            </a:r>
            <a:r>
              <a:rPr dirty="0" sz="2000">
                <a:latin typeface="Arial MT"/>
                <a:cs typeface="Arial MT"/>
              </a:rPr>
              <a:t>distortion</a:t>
            </a:r>
            <a:r>
              <a:rPr dirty="0" sz="2000" spc="20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measures,</a:t>
            </a:r>
            <a:r>
              <a:rPr dirty="0" sz="2000" spc="18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time</a:t>
            </a:r>
            <a:r>
              <a:rPr dirty="0" sz="2000" spc="19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alignment</a:t>
            </a:r>
            <a:r>
              <a:rPr dirty="0" sz="2000" spc="19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and</a:t>
            </a:r>
            <a:r>
              <a:rPr dirty="0" sz="2000" spc="19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normalization; </a:t>
            </a:r>
            <a:r>
              <a:rPr dirty="0" sz="2000">
                <a:latin typeface="Arial MT"/>
                <a:cs typeface="Arial MT"/>
              </a:rPr>
              <a:t>recognition</a:t>
            </a:r>
            <a:r>
              <a:rPr dirty="0" sz="2000" spc="15">
                <a:latin typeface="Arial MT"/>
                <a:cs typeface="Arial MT"/>
              </a:rPr>
              <a:t>  </a:t>
            </a:r>
            <a:r>
              <a:rPr dirty="0" sz="2000">
                <a:latin typeface="Arial MT"/>
                <a:cs typeface="Arial MT"/>
              </a:rPr>
              <a:t>system</a:t>
            </a:r>
            <a:r>
              <a:rPr dirty="0" sz="2000" spc="10">
                <a:latin typeface="Arial MT"/>
                <a:cs typeface="Arial MT"/>
              </a:rPr>
              <a:t>  </a:t>
            </a:r>
            <a:r>
              <a:rPr dirty="0" sz="2000">
                <a:latin typeface="Arial MT"/>
                <a:cs typeface="Arial MT"/>
              </a:rPr>
              <a:t>design</a:t>
            </a:r>
            <a:r>
              <a:rPr dirty="0" sz="2000" spc="20">
                <a:latin typeface="Arial MT"/>
                <a:cs typeface="Arial MT"/>
              </a:rPr>
              <a:t>  </a:t>
            </a:r>
            <a:r>
              <a:rPr dirty="0" sz="2000">
                <a:latin typeface="Arial MT"/>
                <a:cs typeface="Arial MT"/>
              </a:rPr>
              <a:t>and</a:t>
            </a:r>
            <a:r>
              <a:rPr dirty="0" sz="2000" spc="20">
                <a:latin typeface="Arial MT"/>
                <a:cs typeface="Arial MT"/>
              </a:rPr>
              <a:t>  </a:t>
            </a:r>
            <a:r>
              <a:rPr dirty="0" sz="2000">
                <a:latin typeface="Arial MT"/>
                <a:cs typeface="Arial MT"/>
              </a:rPr>
              <a:t>implementation:</a:t>
            </a:r>
            <a:r>
              <a:rPr dirty="0" sz="2000" spc="10">
                <a:latin typeface="Arial MT"/>
                <a:cs typeface="Arial MT"/>
              </a:rPr>
              <a:t>  </a:t>
            </a:r>
            <a:r>
              <a:rPr dirty="0" sz="2000" spc="-10">
                <a:latin typeface="Arial MT"/>
                <a:cs typeface="Arial MT"/>
              </a:rPr>
              <a:t>source-</a:t>
            </a:r>
            <a:r>
              <a:rPr dirty="0" sz="2000">
                <a:latin typeface="Arial MT"/>
                <a:cs typeface="Arial MT"/>
              </a:rPr>
              <a:t>coding,</a:t>
            </a:r>
            <a:r>
              <a:rPr dirty="0" sz="2000" spc="15">
                <a:latin typeface="Arial MT"/>
                <a:cs typeface="Arial MT"/>
              </a:rPr>
              <a:t>  </a:t>
            </a:r>
            <a:r>
              <a:rPr dirty="0" sz="2000" spc="-10">
                <a:latin typeface="Arial MT"/>
                <a:cs typeface="Arial MT"/>
              </a:rPr>
              <a:t>template </a:t>
            </a:r>
            <a:r>
              <a:rPr dirty="0" sz="2000">
                <a:latin typeface="Arial MT"/>
                <a:cs typeface="Arial MT"/>
              </a:rPr>
              <a:t>training,</a:t>
            </a:r>
            <a:r>
              <a:rPr dirty="0" sz="2000" spc="49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and</a:t>
            </a:r>
            <a:r>
              <a:rPr dirty="0" sz="2000" spc="49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performance</a:t>
            </a:r>
            <a:r>
              <a:rPr dirty="0" sz="2000" spc="-25">
                <a:latin typeface="Arial MT"/>
                <a:cs typeface="Arial MT"/>
              </a:rPr>
              <a:t>  </a:t>
            </a:r>
            <a:r>
              <a:rPr dirty="0" sz="2000">
                <a:latin typeface="Arial MT"/>
                <a:cs typeface="Arial MT"/>
              </a:rPr>
              <a:t>analysis;</a:t>
            </a:r>
            <a:r>
              <a:rPr dirty="0" sz="2000" spc="49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connected</a:t>
            </a:r>
            <a:r>
              <a:rPr dirty="0" sz="2000" spc="-20">
                <a:latin typeface="Arial MT"/>
                <a:cs typeface="Arial MT"/>
              </a:rPr>
              <a:t>  </a:t>
            </a:r>
            <a:r>
              <a:rPr dirty="0" sz="2000">
                <a:latin typeface="Arial MT"/>
                <a:cs typeface="Arial MT"/>
              </a:rPr>
              <a:t>word</a:t>
            </a:r>
            <a:r>
              <a:rPr dirty="0" sz="2000" spc="-25">
                <a:latin typeface="Arial MT"/>
                <a:cs typeface="Arial MT"/>
              </a:rPr>
              <a:t>  </a:t>
            </a:r>
            <a:r>
              <a:rPr dirty="0" sz="2000">
                <a:latin typeface="Arial MT"/>
                <a:cs typeface="Arial MT"/>
              </a:rPr>
              <a:t>models;</a:t>
            </a:r>
            <a:r>
              <a:rPr dirty="0" sz="2000" spc="49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continuous </a:t>
            </a:r>
            <a:r>
              <a:rPr dirty="0" sz="2000">
                <a:latin typeface="Arial MT"/>
                <a:cs typeface="Arial MT"/>
              </a:rPr>
              <a:t>speech</a:t>
            </a:r>
            <a:r>
              <a:rPr dirty="0" sz="2000" spc="105">
                <a:latin typeface="Arial MT"/>
                <a:cs typeface="Arial MT"/>
              </a:rPr>
              <a:t>  </a:t>
            </a:r>
            <a:r>
              <a:rPr dirty="0" sz="2000">
                <a:latin typeface="Arial MT"/>
                <a:cs typeface="Arial MT"/>
              </a:rPr>
              <a:t>recognition:</a:t>
            </a:r>
            <a:r>
              <a:rPr dirty="0" sz="2000" spc="105">
                <a:latin typeface="Arial MT"/>
                <a:cs typeface="Arial MT"/>
              </a:rPr>
              <a:t>  </a:t>
            </a:r>
            <a:r>
              <a:rPr dirty="0" sz="2000">
                <a:latin typeface="Arial MT"/>
                <a:cs typeface="Arial MT"/>
              </a:rPr>
              <a:t>sub</a:t>
            </a:r>
            <a:r>
              <a:rPr dirty="0" sz="2000" spc="105">
                <a:latin typeface="Arial MT"/>
                <a:cs typeface="Arial MT"/>
              </a:rPr>
              <a:t>  </a:t>
            </a:r>
            <a:r>
              <a:rPr dirty="0" sz="2000">
                <a:latin typeface="Arial MT"/>
                <a:cs typeface="Arial MT"/>
              </a:rPr>
              <a:t>word</a:t>
            </a:r>
            <a:r>
              <a:rPr dirty="0" sz="2000" spc="105">
                <a:latin typeface="Arial MT"/>
                <a:cs typeface="Arial MT"/>
              </a:rPr>
              <a:t>  </a:t>
            </a:r>
            <a:r>
              <a:rPr dirty="0" sz="2000">
                <a:latin typeface="Arial MT"/>
                <a:cs typeface="Arial MT"/>
              </a:rPr>
              <a:t>units,</a:t>
            </a:r>
            <a:r>
              <a:rPr dirty="0" sz="2000" spc="100">
                <a:latin typeface="Arial MT"/>
                <a:cs typeface="Arial MT"/>
              </a:rPr>
              <a:t>  </a:t>
            </a:r>
            <a:r>
              <a:rPr dirty="0" sz="2000">
                <a:latin typeface="Arial MT"/>
                <a:cs typeface="Arial MT"/>
              </a:rPr>
              <a:t>statistical</a:t>
            </a:r>
            <a:r>
              <a:rPr dirty="0" sz="2000" spc="114">
                <a:latin typeface="Arial MT"/>
                <a:cs typeface="Arial MT"/>
              </a:rPr>
              <a:t>  </a:t>
            </a:r>
            <a:r>
              <a:rPr dirty="0" sz="2000">
                <a:latin typeface="Arial MT"/>
                <a:cs typeface="Arial MT"/>
              </a:rPr>
              <a:t>modeling,</a:t>
            </a:r>
            <a:r>
              <a:rPr dirty="0" sz="2000" spc="105">
                <a:latin typeface="Arial MT"/>
                <a:cs typeface="Arial MT"/>
              </a:rPr>
              <a:t>  </a:t>
            </a:r>
            <a:r>
              <a:rPr dirty="0" sz="2000">
                <a:latin typeface="Arial MT"/>
                <a:cs typeface="Arial MT"/>
              </a:rPr>
              <a:t>and</a:t>
            </a:r>
            <a:r>
              <a:rPr dirty="0" sz="2000" spc="110">
                <a:latin typeface="Arial MT"/>
                <a:cs typeface="Arial MT"/>
              </a:rPr>
              <a:t>  </a:t>
            </a:r>
            <a:r>
              <a:rPr dirty="0" sz="2000" spc="-10">
                <a:latin typeface="Arial MT"/>
                <a:cs typeface="Arial MT"/>
              </a:rPr>
              <a:t>context- </a:t>
            </a:r>
            <a:r>
              <a:rPr dirty="0" sz="2000">
                <a:latin typeface="Arial MT"/>
                <a:cs typeface="Arial MT"/>
              </a:rPr>
              <a:t>dependent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units;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task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oriented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models.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868895" y="1292352"/>
            <a:ext cx="7234555" cy="401320"/>
          </a:xfrm>
          <a:custGeom>
            <a:avLst/>
            <a:gdLst/>
            <a:ahLst/>
            <a:cxnLst/>
            <a:rect l="l" t="t" r="r" b="b"/>
            <a:pathLst>
              <a:path w="7234555" h="401319">
                <a:moveTo>
                  <a:pt x="7234428" y="0"/>
                </a:moveTo>
                <a:lnTo>
                  <a:pt x="0" y="0"/>
                </a:lnTo>
                <a:lnTo>
                  <a:pt x="0" y="400812"/>
                </a:lnTo>
                <a:lnTo>
                  <a:pt x="7234428" y="400812"/>
                </a:lnTo>
                <a:lnTo>
                  <a:pt x="723442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868895" y="1443227"/>
            <a:ext cx="7234555" cy="25019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70"/>
              </a:lnSpc>
            </a:pPr>
            <a:r>
              <a:rPr dirty="0" sz="2800" b="1">
                <a:solidFill>
                  <a:srgbClr val="0000FF"/>
                </a:solidFill>
                <a:latin typeface="Arial"/>
                <a:cs typeface="Arial"/>
              </a:rPr>
              <a:t>SUB</a:t>
            </a:r>
            <a:r>
              <a:rPr dirty="0" sz="2800" spc="-8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0000FF"/>
                </a:solidFill>
                <a:latin typeface="Arial"/>
                <a:cs typeface="Arial"/>
              </a:rPr>
              <a:t>MCSE</a:t>
            </a:r>
            <a:r>
              <a:rPr dirty="0" sz="2800" spc="-6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0000FF"/>
                </a:solidFill>
                <a:latin typeface="Arial"/>
                <a:cs typeface="Arial"/>
              </a:rPr>
              <a:t>666</a:t>
            </a:r>
            <a:r>
              <a:rPr dirty="0" sz="2800" spc="-8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0000FF"/>
                </a:solidFill>
                <a:latin typeface="Arial"/>
                <a:cs typeface="Arial"/>
              </a:rPr>
              <a:t>Syllabus</a:t>
            </a:r>
            <a:r>
              <a:rPr dirty="0" sz="2800" spc="-3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0000FF"/>
                </a:solidFill>
                <a:latin typeface="Arial"/>
                <a:cs typeface="Arial"/>
              </a:rPr>
              <a:t>or</a:t>
            </a:r>
            <a:r>
              <a:rPr dirty="0" sz="2800" spc="-8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0000FF"/>
                </a:solidFill>
                <a:latin typeface="Arial"/>
                <a:cs typeface="Arial"/>
              </a:rPr>
              <a:t>Course</a:t>
            </a:r>
            <a:r>
              <a:rPr dirty="0" sz="2800" spc="-5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0000FF"/>
                </a:solidFill>
                <a:latin typeface="Arial"/>
                <a:cs typeface="Arial"/>
              </a:rPr>
              <a:t>Outline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259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solidFill>
                  <a:srgbClr val="00AF50"/>
                </a:solidFill>
                <a:latin typeface="Arial"/>
                <a:cs typeface="Arial"/>
              </a:rPr>
              <a:t>14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62331" rIns="0" bIns="0" rtlCol="0" vert="horz">
            <a:spAutoFit/>
          </a:bodyPr>
          <a:lstStyle/>
          <a:p>
            <a:pPr marL="5461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Textbooks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259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solidFill>
                  <a:srgbClr val="00AF50"/>
                </a:solidFill>
                <a:latin typeface="Arial"/>
                <a:cs typeface="Arial"/>
              </a:rPr>
              <a:t>15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8200" y="2489961"/>
            <a:ext cx="5926455" cy="1485900"/>
          </a:xfrm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35890" marR="5080" indent="-123825">
              <a:lnSpc>
                <a:spcPts val="5740"/>
              </a:lnSpc>
              <a:spcBef>
                <a:spcPts val="215"/>
              </a:spcBef>
            </a:pPr>
            <a:r>
              <a:rPr dirty="0" sz="4800" i="1">
                <a:latin typeface="Arial"/>
                <a:cs typeface="Arial"/>
              </a:rPr>
              <a:t>Open</a:t>
            </a:r>
            <a:r>
              <a:rPr dirty="0" sz="4800" spc="-195" i="1">
                <a:latin typeface="Arial"/>
                <a:cs typeface="Arial"/>
              </a:rPr>
              <a:t> </a:t>
            </a:r>
            <a:r>
              <a:rPr dirty="0" sz="4800" i="1">
                <a:latin typeface="Arial"/>
                <a:cs typeface="Arial"/>
              </a:rPr>
              <a:t>Discussion</a:t>
            </a:r>
            <a:r>
              <a:rPr dirty="0" sz="4800" spc="-160" i="1">
                <a:latin typeface="Arial"/>
                <a:cs typeface="Arial"/>
              </a:rPr>
              <a:t> </a:t>
            </a:r>
            <a:r>
              <a:rPr dirty="0" sz="4800" spc="-25" i="1">
                <a:latin typeface="Arial"/>
                <a:cs typeface="Arial"/>
              </a:rPr>
              <a:t>on </a:t>
            </a:r>
            <a:r>
              <a:rPr dirty="0" sz="4800" i="1">
                <a:latin typeface="Arial"/>
                <a:cs typeface="Arial"/>
              </a:rPr>
              <a:t>Course</a:t>
            </a:r>
            <a:r>
              <a:rPr dirty="0" sz="4800" spc="-180" i="1">
                <a:latin typeface="Arial"/>
                <a:cs typeface="Arial"/>
              </a:rPr>
              <a:t> </a:t>
            </a:r>
            <a:r>
              <a:rPr dirty="0" sz="4800" spc="-10" i="1">
                <a:latin typeface="Arial"/>
                <a:cs typeface="Arial"/>
              </a:rPr>
              <a:t>Conduction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06780" marR="5080" indent="-350520">
              <a:lnSpc>
                <a:spcPct val="100000"/>
              </a:lnSpc>
              <a:spcBef>
                <a:spcPts val="100"/>
              </a:spcBef>
            </a:pPr>
            <a:r>
              <a:rPr dirty="0"/>
              <a:t>PG</a:t>
            </a:r>
            <a:r>
              <a:rPr dirty="0" spc="-45"/>
              <a:t> </a:t>
            </a:r>
            <a:r>
              <a:rPr dirty="0"/>
              <a:t>Course:</a:t>
            </a:r>
            <a:r>
              <a:rPr dirty="0" spc="-45"/>
              <a:t> </a:t>
            </a:r>
            <a:r>
              <a:rPr dirty="0"/>
              <a:t>Instructor</a:t>
            </a:r>
            <a:r>
              <a:rPr dirty="0" spc="-75"/>
              <a:t> </a:t>
            </a:r>
            <a:r>
              <a:rPr dirty="0"/>
              <a:t>vs.</a:t>
            </a:r>
            <a:r>
              <a:rPr dirty="0" spc="-25"/>
              <a:t> </a:t>
            </a:r>
            <a:r>
              <a:rPr dirty="0" spc="-10"/>
              <a:t>Student </a:t>
            </a:r>
            <a:r>
              <a:rPr dirty="0"/>
              <a:t>Qualification</a:t>
            </a:r>
            <a:r>
              <a:rPr dirty="0" spc="-65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 spc="-10"/>
              <a:t>Contribution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38759" y="607822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0" b="1">
                <a:solidFill>
                  <a:srgbClr val="00AF50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1136903" y="1950719"/>
            <a:ext cx="3520440" cy="3403600"/>
            <a:chOff x="1136903" y="1950719"/>
            <a:chExt cx="3520440" cy="340360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5795" y="1950719"/>
              <a:ext cx="106616" cy="3403092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1471421" y="1972817"/>
              <a:ext cx="0" cy="3310254"/>
            </a:xfrm>
            <a:custGeom>
              <a:avLst/>
              <a:gdLst/>
              <a:ahLst/>
              <a:cxnLst/>
              <a:rect l="l" t="t" r="r" b="b"/>
              <a:pathLst>
                <a:path w="0" h="3310254">
                  <a:moveTo>
                    <a:pt x="0" y="0"/>
                  </a:moveTo>
                  <a:lnTo>
                    <a:pt x="0" y="330974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6903" y="4635944"/>
              <a:ext cx="3520440" cy="106616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1192529" y="4671822"/>
              <a:ext cx="3427095" cy="0"/>
            </a:xfrm>
            <a:custGeom>
              <a:avLst/>
              <a:gdLst/>
              <a:ahLst/>
              <a:cxnLst/>
              <a:rect l="l" t="t" r="r" b="b"/>
              <a:pathLst>
                <a:path w="3427095" h="0">
                  <a:moveTo>
                    <a:pt x="3426841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267205" y="2724149"/>
              <a:ext cx="970280" cy="2337435"/>
            </a:xfrm>
            <a:custGeom>
              <a:avLst/>
              <a:gdLst/>
              <a:ahLst/>
              <a:cxnLst/>
              <a:rect l="l" t="t" r="r" b="b"/>
              <a:pathLst>
                <a:path w="970280" h="2337435">
                  <a:moveTo>
                    <a:pt x="0" y="0"/>
                  </a:moveTo>
                  <a:lnTo>
                    <a:pt x="970280" y="2337308"/>
                  </a:lnTo>
                </a:path>
              </a:pathLst>
            </a:custGeom>
            <a:ln w="38100">
              <a:solidFill>
                <a:srgbClr val="00E3A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 descr=""/>
          <p:cNvGrpSpPr/>
          <p:nvPr/>
        </p:nvGrpSpPr>
        <p:grpSpPr>
          <a:xfrm>
            <a:off x="5649467" y="1927860"/>
            <a:ext cx="3101340" cy="3403600"/>
            <a:chOff x="5649467" y="1927860"/>
            <a:chExt cx="3101340" cy="3403600"/>
          </a:xfrm>
        </p:grpSpPr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49467" y="4613084"/>
              <a:ext cx="3101340" cy="106616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5705093" y="4648961"/>
              <a:ext cx="3008630" cy="0"/>
            </a:xfrm>
            <a:custGeom>
              <a:avLst/>
              <a:gdLst/>
              <a:ahLst/>
              <a:cxnLst/>
              <a:rect l="l" t="t" r="r" b="b"/>
              <a:pathLst>
                <a:path w="3008629" h="0">
                  <a:moveTo>
                    <a:pt x="3008249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29883" y="1927860"/>
              <a:ext cx="106616" cy="3403091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5985509" y="1949958"/>
              <a:ext cx="0" cy="3310254"/>
            </a:xfrm>
            <a:custGeom>
              <a:avLst/>
              <a:gdLst/>
              <a:ahLst/>
              <a:cxnLst/>
              <a:rect l="l" t="t" r="r" b="b"/>
              <a:pathLst>
                <a:path w="0" h="3310254">
                  <a:moveTo>
                    <a:pt x="0" y="0"/>
                  </a:moveTo>
                  <a:lnTo>
                    <a:pt x="0" y="330974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2751835" y="5165216"/>
            <a:ext cx="57404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0">
                <a:latin typeface="Calibri"/>
                <a:cs typeface="Calibri"/>
              </a:rPr>
              <a:t>Student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71373" y="3179191"/>
            <a:ext cx="71183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0">
                <a:latin typeface="Calibri"/>
                <a:cs typeface="Calibri"/>
              </a:rPr>
              <a:t>Instructor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7831328" y="4914391"/>
            <a:ext cx="57404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0">
                <a:latin typeface="Calibri"/>
                <a:cs typeface="Calibri"/>
              </a:rPr>
              <a:t>Student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999482" y="2786888"/>
            <a:ext cx="71183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0">
                <a:latin typeface="Calibri"/>
                <a:cs typeface="Calibri"/>
              </a:rPr>
              <a:t>Instructor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745360" y="4748529"/>
            <a:ext cx="142303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76580" algn="l"/>
                <a:tab pos="1132205" algn="l"/>
              </a:tabLst>
            </a:pPr>
            <a:r>
              <a:rPr dirty="0" sz="1350" spc="-25">
                <a:latin typeface="Calibri"/>
                <a:cs typeface="Calibri"/>
              </a:rPr>
              <a:t>PSC</a:t>
            </a:r>
            <a:r>
              <a:rPr dirty="0" sz="1350">
                <a:latin typeface="Calibri"/>
                <a:cs typeface="Calibri"/>
              </a:rPr>
              <a:t>	</a:t>
            </a:r>
            <a:r>
              <a:rPr dirty="0" sz="1350" spc="-25">
                <a:latin typeface="Calibri"/>
                <a:cs typeface="Calibri"/>
              </a:rPr>
              <a:t>SSC</a:t>
            </a:r>
            <a:r>
              <a:rPr dirty="0" sz="1350">
                <a:latin typeface="Calibri"/>
                <a:cs typeface="Calibri"/>
              </a:rPr>
              <a:t>	</a:t>
            </a:r>
            <a:r>
              <a:rPr dirty="0" sz="1350" spc="-25">
                <a:latin typeface="Calibri"/>
                <a:cs typeface="Calibri"/>
              </a:rPr>
              <a:t>HSC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3560316" y="4748529"/>
            <a:ext cx="84709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34035" algn="l"/>
              </a:tabLst>
            </a:pPr>
            <a:r>
              <a:rPr dirty="0" sz="1350" spc="-25">
                <a:latin typeface="Calibri"/>
                <a:cs typeface="Calibri"/>
              </a:rPr>
              <a:t>UG</a:t>
            </a:r>
            <a:r>
              <a:rPr dirty="0" sz="1350">
                <a:latin typeface="Calibri"/>
                <a:cs typeface="Calibri"/>
              </a:rPr>
              <a:t>	</a:t>
            </a:r>
            <a:r>
              <a:rPr dirty="0" sz="1350" spc="-25">
                <a:latin typeface="Calibri"/>
                <a:cs typeface="Calibri"/>
              </a:rPr>
              <a:t>MSc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110792" y="2046554"/>
            <a:ext cx="325120" cy="6445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5">
                <a:latin typeface="Calibri"/>
                <a:cs typeface="Calibri"/>
              </a:rPr>
              <a:t>PhD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25"/>
              </a:spcBef>
            </a:pPr>
            <a:r>
              <a:rPr dirty="0" sz="1350" spc="-25">
                <a:latin typeface="Calibri"/>
                <a:cs typeface="Calibri"/>
              </a:rPr>
              <a:t>MSc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110792" y="2870072"/>
            <a:ext cx="246379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5">
                <a:latin typeface="Calibri"/>
                <a:cs typeface="Calibri"/>
              </a:rPr>
              <a:t>UG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110792" y="3281553"/>
            <a:ext cx="30289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5">
                <a:latin typeface="Calibri"/>
                <a:cs typeface="Calibri"/>
              </a:rPr>
              <a:t>HSC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110792" y="3693414"/>
            <a:ext cx="285115" cy="8496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5">
                <a:latin typeface="Calibri"/>
                <a:cs typeface="Calibri"/>
              </a:rPr>
              <a:t>SSC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90"/>
              </a:spcBef>
            </a:pPr>
            <a:endParaRPr sz="1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350" spc="-25">
                <a:latin typeface="Calibri"/>
                <a:cs typeface="Calibri"/>
              </a:rPr>
              <a:t>PSC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1309116" y="1810511"/>
            <a:ext cx="3455035" cy="3256279"/>
            <a:chOff x="1309116" y="1810511"/>
            <a:chExt cx="3455035" cy="3256279"/>
          </a:xfrm>
        </p:grpSpPr>
        <p:sp>
          <p:nvSpPr>
            <p:cNvPr id="26" name="object 26" descr=""/>
            <p:cNvSpPr/>
            <p:nvPr/>
          </p:nvSpPr>
          <p:spPr>
            <a:xfrm>
              <a:off x="1328166" y="2766822"/>
              <a:ext cx="1405255" cy="2127250"/>
            </a:xfrm>
            <a:custGeom>
              <a:avLst/>
              <a:gdLst/>
              <a:ahLst/>
              <a:cxnLst/>
              <a:rect l="l" t="t" r="r" b="b"/>
              <a:pathLst>
                <a:path w="1405255" h="2127250">
                  <a:moveTo>
                    <a:pt x="0" y="0"/>
                  </a:moveTo>
                  <a:lnTo>
                    <a:pt x="1405128" y="2126996"/>
                  </a:lnTo>
                </a:path>
              </a:pathLst>
            </a:custGeom>
            <a:ln w="38100">
              <a:solidFill>
                <a:srgbClr val="00E3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328166" y="2324861"/>
              <a:ext cx="2097405" cy="2610485"/>
            </a:xfrm>
            <a:custGeom>
              <a:avLst/>
              <a:gdLst/>
              <a:ahLst/>
              <a:cxnLst/>
              <a:rect l="l" t="t" r="r" b="b"/>
              <a:pathLst>
                <a:path w="2097404" h="2610485">
                  <a:moveTo>
                    <a:pt x="0" y="0"/>
                  </a:moveTo>
                  <a:lnTo>
                    <a:pt x="2097405" y="2610358"/>
                  </a:lnTo>
                </a:path>
              </a:pathLst>
            </a:custGeom>
            <a:ln w="38100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1349502" y="2324861"/>
              <a:ext cx="2742565" cy="2706370"/>
            </a:xfrm>
            <a:custGeom>
              <a:avLst/>
              <a:gdLst/>
              <a:ahLst/>
              <a:cxnLst/>
              <a:rect l="l" t="t" r="r" b="b"/>
              <a:pathLst>
                <a:path w="2742565" h="2706370">
                  <a:moveTo>
                    <a:pt x="0" y="0"/>
                  </a:moveTo>
                  <a:lnTo>
                    <a:pt x="2742565" y="270637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1328166" y="1829561"/>
              <a:ext cx="3416935" cy="3218180"/>
            </a:xfrm>
            <a:custGeom>
              <a:avLst/>
              <a:gdLst/>
              <a:ahLst/>
              <a:cxnLst/>
              <a:rect l="l" t="t" r="r" b="b"/>
              <a:pathLst>
                <a:path w="3416935" h="3218179">
                  <a:moveTo>
                    <a:pt x="0" y="0"/>
                  </a:moveTo>
                  <a:lnTo>
                    <a:pt x="3416935" y="3217672"/>
                  </a:lnTo>
                </a:path>
              </a:pathLst>
            </a:custGeom>
            <a:ln w="38100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2109342" y="5552947"/>
            <a:ext cx="106743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0" b="1">
                <a:solidFill>
                  <a:srgbClr val="FF0000"/>
                </a:solidFill>
                <a:latin typeface="Arial"/>
                <a:cs typeface="Arial"/>
              </a:rPr>
              <a:t>Qualification</a:t>
            </a:r>
            <a:endParaRPr sz="1350">
              <a:latin typeface="Arial"/>
              <a:cs typeface="Arial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7118095" y="5439257"/>
            <a:ext cx="12338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Contribution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5660135" y="2506979"/>
            <a:ext cx="2237740" cy="2517140"/>
            <a:chOff x="5660135" y="2506979"/>
            <a:chExt cx="2237740" cy="2517140"/>
          </a:xfrm>
        </p:grpSpPr>
        <p:sp>
          <p:nvSpPr>
            <p:cNvPr id="33" name="object 33" descr=""/>
            <p:cNvSpPr/>
            <p:nvPr/>
          </p:nvSpPr>
          <p:spPr>
            <a:xfrm>
              <a:off x="5679185" y="2693669"/>
              <a:ext cx="967740" cy="2172970"/>
            </a:xfrm>
            <a:custGeom>
              <a:avLst/>
              <a:gdLst/>
              <a:ahLst/>
              <a:cxnLst/>
              <a:rect l="l" t="t" r="r" b="b"/>
              <a:pathLst>
                <a:path w="967740" h="2172970">
                  <a:moveTo>
                    <a:pt x="0" y="0"/>
                  </a:moveTo>
                  <a:lnTo>
                    <a:pt x="967359" y="2172842"/>
                  </a:lnTo>
                </a:path>
              </a:pathLst>
            </a:custGeom>
            <a:ln w="38100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5775197" y="2526029"/>
              <a:ext cx="2103755" cy="2479040"/>
            </a:xfrm>
            <a:custGeom>
              <a:avLst/>
              <a:gdLst/>
              <a:ahLst/>
              <a:cxnLst/>
              <a:rect l="l" t="t" r="r" b="b"/>
              <a:pathLst>
                <a:path w="2103754" h="2479040">
                  <a:moveTo>
                    <a:pt x="0" y="0"/>
                  </a:moveTo>
                  <a:lnTo>
                    <a:pt x="2103628" y="2478659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3845" rIns="0" bIns="0" rtlCol="0" vert="horz">
            <a:spAutoFit/>
          </a:bodyPr>
          <a:lstStyle/>
          <a:p>
            <a:pPr marL="88265">
              <a:lnSpc>
                <a:spcPct val="100000"/>
              </a:lnSpc>
              <a:spcBef>
                <a:spcPts val="95"/>
              </a:spcBef>
            </a:pPr>
            <a:r>
              <a:rPr dirty="0" sz="2800"/>
              <a:t>Pattern</a:t>
            </a:r>
            <a:r>
              <a:rPr dirty="0" sz="2800" spc="-90"/>
              <a:t> </a:t>
            </a:r>
            <a:r>
              <a:rPr dirty="0" sz="2800"/>
              <a:t>and</a:t>
            </a:r>
            <a:r>
              <a:rPr dirty="0" sz="2800" spc="-85"/>
              <a:t> </a:t>
            </a:r>
            <a:r>
              <a:rPr dirty="0" sz="2800"/>
              <a:t>Speech</a:t>
            </a:r>
            <a:r>
              <a:rPr dirty="0" sz="2800" spc="-70"/>
              <a:t> </a:t>
            </a:r>
            <a:r>
              <a:rPr dirty="0" sz="2800"/>
              <a:t>Recognition</a:t>
            </a:r>
            <a:r>
              <a:rPr dirty="0" sz="2800" spc="-70"/>
              <a:t> </a:t>
            </a:r>
            <a:r>
              <a:rPr dirty="0" sz="2800" spc="-10"/>
              <a:t>(PSR)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238759" y="607822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0" b="1">
                <a:solidFill>
                  <a:srgbClr val="00AF50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413628" y="2045284"/>
            <a:ext cx="3545840" cy="3955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10" b="1">
                <a:solidFill>
                  <a:srgbClr val="007153"/>
                </a:solidFill>
                <a:latin typeface="Arial"/>
                <a:cs typeface="Arial"/>
              </a:rPr>
              <a:t>Pattern</a:t>
            </a:r>
            <a:endParaRPr sz="4800">
              <a:latin typeface="Arial"/>
              <a:cs typeface="Arial"/>
            </a:endParaRPr>
          </a:p>
          <a:p>
            <a:pPr marL="12700" marR="5080">
              <a:lnSpc>
                <a:spcPct val="199600"/>
              </a:lnSpc>
              <a:spcBef>
                <a:spcPts val="2185"/>
              </a:spcBef>
            </a:pPr>
            <a:r>
              <a:rPr dirty="0" sz="4800" spc="-10" b="1">
                <a:solidFill>
                  <a:srgbClr val="C00000"/>
                </a:solidFill>
                <a:latin typeface="Arial"/>
                <a:cs typeface="Arial"/>
              </a:rPr>
              <a:t>Speech </a:t>
            </a:r>
            <a:r>
              <a:rPr dirty="0" sz="4800" spc="-10" b="1">
                <a:solidFill>
                  <a:srgbClr val="001F5F"/>
                </a:solidFill>
                <a:latin typeface="Arial"/>
                <a:cs typeface="Arial"/>
              </a:rPr>
              <a:t>Recognition</a:t>
            </a:r>
            <a:endParaRPr sz="4800">
              <a:latin typeface="Arial"/>
              <a:cs typeface="Arial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228600" y="1284732"/>
            <a:ext cx="5029200" cy="5290185"/>
            <a:chOff x="228600" y="1284732"/>
            <a:chExt cx="5029200" cy="529018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888" y="1284732"/>
              <a:ext cx="5010912" cy="28026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8600" y="4114800"/>
              <a:ext cx="4965192" cy="245973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38044" y="4087367"/>
              <a:ext cx="2619756" cy="17526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9395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/>
              <a:t>PSR</a:t>
            </a:r>
            <a:r>
              <a:rPr dirty="0" sz="2800" spc="-90"/>
              <a:t> </a:t>
            </a:r>
            <a:r>
              <a:rPr dirty="0" sz="2800"/>
              <a:t>Individual</a:t>
            </a:r>
            <a:r>
              <a:rPr dirty="0" sz="2800" spc="-75"/>
              <a:t> </a:t>
            </a:r>
            <a:r>
              <a:rPr dirty="0" sz="2800"/>
              <a:t>Terms:</a:t>
            </a:r>
            <a:r>
              <a:rPr dirty="0" sz="2800" spc="-75"/>
              <a:t> </a:t>
            </a:r>
            <a:r>
              <a:rPr dirty="0" sz="2800" spc="-10"/>
              <a:t>Pattern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238759" y="607822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0" b="1">
                <a:solidFill>
                  <a:srgbClr val="00AF50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242315" y="281940"/>
            <a:ext cx="8902065" cy="5585460"/>
            <a:chOff x="242315" y="281940"/>
            <a:chExt cx="8902065" cy="558546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2315" y="1470659"/>
              <a:ext cx="7807452" cy="439674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31151" y="281940"/>
              <a:ext cx="2212848" cy="2377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45745" rIns="0" bIns="0" rtlCol="0" vert="horz">
            <a:spAutoFit/>
          </a:bodyPr>
          <a:lstStyle/>
          <a:p>
            <a:pPr marL="88265">
              <a:lnSpc>
                <a:spcPct val="100000"/>
              </a:lnSpc>
              <a:spcBef>
                <a:spcPts val="95"/>
              </a:spcBef>
            </a:pPr>
            <a:r>
              <a:rPr dirty="0" sz="2800"/>
              <a:t>PSR</a:t>
            </a:r>
            <a:r>
              <a:rPr dirty="0" sz="2800" spc="-85"/>
              <a:t> </a:t>
            </a:r>
            <a:r>
              <a:rPr dirty="0" sz="2800"/>
              <a:t>Individual</a:t>
            </a:r>
            <a:r>
              <a:rPr dirty="0" sz="2800" spc="-70"/>
              <a:t> </a:t>
            </a:r>
            <a:r>
              <a:rPr dirty="0" sz="2800"/>
              <a:t>Terms:</a:t>
            </a:r>
            <a:r>
              <a:rPr dirty="0" sz="2800" spc="-70"/>
              <a:t> </a:t>
            </a:r>
            <a:r>
              <a:rPr dirty="0" sz="2800" spc="-10"/>
              <a:t>Pattern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238759" y="607822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0" b="1">
                <a:solidFill>
                  <a:srgbClr val="00AF50"/>
                </a:solidFill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14400"/>
            <a:ext cx="9143999" cy="4268724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274726" y="5239892"/>
            <a:ext cx="8522970" cy="104076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algn="just" marL="12700" marR="5080">
              <a:lnSpc>
                <a:spcPts val="1939"/>
              </a:lnSpc>
              <a:spcBef>
                <a:spcPts val="345"/>
              </a:spcBef>
            </a:pP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dirty="0" sz="1800" spc="10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pattern</a:t>
            </a:r>
            <a:r>
              <a:rPr dirty="0" sz="1800" spc="18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is</a:t>
            </a:r>
            <a:r>
              <a:rPr dirty="0" sz="1800" spc="19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dirty="0" sz="1800" spc="17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regularity</a:t>
            </a:r>
            <a:r>
              <a:rPr dirty="0" sz="1800" spc="17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in</a:t>
            </a:r>
            <a:r>
              <a:rPr dirty="0" sz="1800" spc="19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dirty="0" sz="1800" spc="20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world,</a:t>
            </a:r>
            <a:r>
              <a:rPr dirty="0" sz="1800" spc="20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in</a:t>
            </a:r>
            <a:r>
              <a:rPr dirty="0" sz="1800" spc="19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000FF"/>
                </a:solidFill>
                <a:latin typeface="Arial MT"/>
                <a:cs typeface="Arial MT"/>
              </a:rPr>
              <a:t>human-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made</a:t>
            </a:r>
            <a:r>
              <a:rPr dirty="0" sz="1800" spc="20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design,</a:t>
            </a:r>
            <a:r>
              <a:rPr dirty="0" sz="1800" spc="19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or</a:t>
            </a:r>
            <a:r>
              <a:rPr dirty="0" sz="1800" spc="19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in</a:t>
            </a:r>
            <a:r>
              <a:rPr dirty="0" sz="1800" spc="19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abstract</a:t>
            </a:r>
            <a:r>
              <a:rPr dirty="0" sz="1800" spc="19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000FF"/>
                </a:solidFill>
                <a:latin typeface="Arial MT"/>
                <a:cs typeface="Arial MT"/>
              </a:rPr>
              <a:t>ideas.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dirty="0" sz="1800" spc="8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elements</a:t>
            </a:r>
            <a:r>
              <a:rPr dirty="0" sz="1800" spc="9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dirty="0" sz="1800" spc="10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dirty="0" sz="1800" spc="9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pattern</a:t>
            </a:r>
            <a:r>
              <a:rPr dirty="0" sz="1800" spc="9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repeat</a:t>
            </a:r>
            <a:r>
              <a:rPr dirty="0" sz="1800" spc="9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in</a:t>
            </a:r>
            <a:r>
              <a:rPr dirty="0" sz="1800" spc="9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dirty="0" sz="1800" spc="9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predictable</a:t>
            </a:r>
            <a:r>
              <a:rPr dirty="0" sz="1800" spc="9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manner.</a:t>
            </a:r>
            <a:r>
              <a:rPr dirty="0" sz="1800" spc="10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dirty="0" sz="1800" spc="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geometric</a:t>
            </a:r>
            <a:r>
              <a:rPr dirty="0" sz="1800" spc="9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pattern</a:t>
            </a:r>
            <a:r>
              <a:rPr dirty="0" sz="1800" spc="9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is</a:t>
            </a:r>
            <a:r>
              <a:rPr dirty="0" sz="1800" spc="10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0">
                <a:solidFill>
                  <a:srgbClr val="0000FF"/>
                </a:solidFill>
                <a:latin typeface="Arial MT"/>
                <a:cs typeface="Arial MT"/>
              </a:rPr>
              <a:t>a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kind</a:t>
            </a:r>
            <a:r>
              <a:rPr dirty="0" sz="1800" spc="1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dirty="0" sz="1800" spc="14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pattern</a:t>
            </a:r>
            <a:r>
              <a:rPr dirty="0" sz="1800" spc="13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formed</a:t>
            </a:r>
            <a:r>
              <a:rPr dirty="0" sz="1800" spc="1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dirty="0" sz="1800" spc="13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geometric</a:t>
            </a:r>
            <a:r>
              <a:rPr dirty="0" sz="1800" spc="13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shapes</a:t>
            </a:r>
            <a:r>
              <a:rPr dirty="0" sz="1800" spc="14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and</a:t>
            </a:r>
            <a:r>
              <a:rPr dirty="0" sz="1800" spc="1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typically</a:t>
            </a:r>
            <a:r>
              <a:rPr dirty="0" sz="1800" spc="13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repeated</a:t>
            </a:r>
            <a:r>
              <a:rPr dirty="0" sz="1800" spc="13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like</a:t>
            </a:r>
            <a:r>
              <a:rPr dirty="0" sz="1800" spc="13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dirty="0" sz="1800" spc="13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000FF"/>
                </a:solidFill>
                <a:latin typeface="Arial MT"/>
                <a:cs typeface="Arial MT"/>
              </a:rPr>
              <a:t>wallpaper design.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9395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/>
              <a:t>PSR</a:t>
            </a:r>
            <a:r>
              <a:rPr dirty="0" sz="2800" spc="-90"/>
              <a:t> </a:t>
            </a:r>
            <a:r>
              <a:rPr dirty="0" sz="2800"/>
              <a:t>Individual</a:t>
            </a:r>
            <a:r>
              <a:rPr dirty="0" sz="2800" spc="-75"/>
              <a:t> </a:t>
            </a:r>
            <a:r>
              <a:rPr dirty="0" sz="2800"/>
              <a:t>Terms:</a:t>
            </a:r>
            <a:r>
              <a:rPr dirty="0" sz="2800" spc="-75"/>
              <a:t> </a:t>
            </a:r>
            <a:r>
              <a:rPr dirty="0" sz="2800" spc="-10"/>
              <a:t>Speech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238759" y="607822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0" b="1">
                <a:solidFill>
                  <a:srgbClr val="00AF50"/>
                </a:solidFill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266700"/>
            <a:ext cx="9115425" cy="5872480"/>
            <a:chOff x="0" y="266700"/>
            <a:chExt cx="9115425" cy="587248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417319"/>
              <a:ext cx="9115043" cy="4721352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0024" y="266700"/>
              <a:ext cx="2036064" cy="20116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45745" rIns="0" bIns="0" rtlCol="0" vert="horz">
            <a:spAutoFit/>
          </a:bodyPr>
          <a:lstStyle/>
          <a:p>
            <a:pPr marL="88265">
              <a:lnSpc>
                <a:spcPct val="100000"/>
              </a:lnSpc>
              <a:spcBef>
                <a:spcPts val="95"/>
              </a:spcBef>
            </a:pPr>
            <a:r>
              <a:rPr dirty="0" sz="2800"/>
              <a:t>PSR</a:t>
            </a:r>
            <a:r>
              <a:rPr dirty="0" sz="2800" spc="-85"/>
              <a:t> </a:t>
            </a:r>
            <a:r>
              <a:rPr dirty="0" sz="2800"/>
              <a:t>Individual</a:t>
            </a:r>
            <a:r>
              <a:rPr dirty="0" sz="2800" spc="-70"/>
              <a:t> </a:t>
            </a:r>
            <a:r>
              <a:rPr dirty="0" sz="2800"/>
              <a:t>Terms:</a:t>
            </a:r>
            <a:r>
              <a:rPr dirty="0" sz="2800" spc="-70"/>
              <a:t> </a:t>
            </a:r>
            <a:r>
              <a:rPr dirty="0" sz="2800" spc="-10"/>
              <a:t>Speech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238759" y="607822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0" b="1">
                <a:solidFill>
                  <a:srgbClr val="00AF50"/>
                </a:solidFill>
                <a:latin typeface="Arial"/>
                <a:cs typeface="Arial"/>
              </a:rPr>
              <a:t>7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78384" y="5573674"/>
            <a:ext cx="8590915" cy="9410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1F5F"/>
                </a:solidFill>
                <a:latin typeface="Arial MT"/>
                <a:cs typeface="Arial MT"/>
              </a:rPr>
              <a:t>Speech,</a:t>
            </a:r>
            <a:r>
              <a:rPr dirty="0" sz="2000" spc="32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1F5F"/>
                </a:solidFill>
                <a:latin typeface="Arial MT"/>
                <a:cs typeface="Arial MT"/>
              </a:rPr>
              <a:t>language</a:t>
            </a:r>
            <a:r>
              <a:rPr dirty="0" sz="2000" spc="32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1F5F"/>
                </a:solidFill>
                <a:latin typeface="Arial MT"/>
                <a:cs typeface="Arial MT"/>
              </a:rPr>
              <a:t>refer</a:t>
            </a:r>
            <a:r>
              <a:rPr dirty="0" sz="2000" spc="33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1F5F"/>
                </a:solidFill>
                <a:latin typeface="Arial MT"/>
                <a:cs typeface="Arial MT"/>
              </a:rPr>
              <a:t>to</a:t>
            </a:r>
            <a:r>
              <a:rPr dirty="0" sz="2000" spc="32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1F5F"/>
                </a:solidFill>
                <a:latin typeface="Arial MT"/>
                <a:cs typeface="Arial MT"/>
              </a:rPr>
              <a:t>the</a:t>
            </a:r>
            <a:r>
              <a:rPr dirty="0" sz="2000" spc="32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1F5F"/>
                </a:solidFill>
                <a:latin typeface="Arial MT"/>
                <a:cs typeface="Arial MT"/>
              </a:rPr>
              <a:t>means</a:t>
            </a:r>
            <a:r>
              <a:rPr dirty="0" sz="2000" spc="33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1F5F"/>
                </a:solidFill>
                <a:latin typeface="Arial MT"/>
                <a:cs typeface="Arial MT"/>
              </a:rPr>
              <a:t>of</a:t>
            </a:r>
            <a:r>
              <a:rPr dirty="0" sz="2000" spc="32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1F5F"/>
                </a:solidFill>
                <a:latin typeface="Arial MT"/>
                <a:cs typeface="Arial MT"/>
              </a:rPr>
              <a:t>communication</a:t>
            </a:r>
            <a:r>
              <a:rPr dirty="0" sz="2000" spc="34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1F5F"/>
                </a:solidFill>
                <a:latin typeface="Arial MT"/>
                <a:cs typeface="Arial MT"/>
              </a:rPr>
              <a:t>used</a:t>
            </a:r>
            <a:r>
              <a:rPr dirty="0" sz="2000" spc="33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1F5F"/>
                </a:solidFill>
                <a:latin typeface="Arial MT"/>
                <a:cs typeface="Arial MT"/>
              </a:rPr>
              <a:t>by</a:t>
            </a:r>
            <a:r>
              <a:rPr dirty="0" sz="2000" spc="33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001F5F"/>
                </a:solidFill>
                <a:latin typeface="Arial MT"/>
                <a:cs typeface="Arial MT"/>
              </a:rPr>
              <a:t>people. </a:t>
            </a:r>
            <a:r>
              <a:rPr dirty="0" sz="2000">
                <a:solidFill>
                  <a:srgbClr val="001F5F"/>
                </a:solidFill>
                <a:latin typeface="Arial MT"/>
                <a:cs typeface="Arial MT"/>
              </a:rPr>
              <a:t>Speech</a:t>
            </a:r>
            <a:r>
              <a:rPr dirty="0" sz="2000" spc="-3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1F5F"/>
                </a:solidFill>
                <a:latin typeface="Arial MT"/>
                <a:cs typeface="Arial MT"/>
              </a:rPr>
              <a:t>is</a:t>
            </a:r>
            <a:r>
              <a:rPr dirty="0" sz="2000" spc="-2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1F5F"/>
                </a:solidFill>
                <a:latin typeface="Arial MT"/>
                <a:cs typeface="Arial MT"/>
              </a:rPr>
              <a:t>the</a:t>
            </a:r>
            <a:r>
              <a:rPr dirty="0" sz="2000" spc="-2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1F5F"/>
                </a:solidFill>
                <a:latin typeface="Arial MT"/>
                <a:cs typeface="Arial MT"/>
              </a:rPr>
              <a:t>expression</a:t>
            </a:r>
            <a:r>
              <a:rPr dirty="0" sz="2000" spc="-2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1F5F"/>
                </a:solidFill>
                <a:latin typeface="Arial MT"/>
                <a:cs typeface="Arial MT"/>
              </a:rPr>
              <a:t>of</a:t>
            </a:r>
            <a:r>
              <a:rPr dirty="0" sz="2000" spc="-2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1F5F"/>
                </a:solidFill>
                <a:latin typeface="Arial MT"/>
                <a:cs typeface="Arial MT"/>
              </a:rPr>
              <a:t>ideas</a:t>
            </a:r>
            <a:r>
              <a:rPr dirty="0" sz="2000" spc="-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1F5F"/>
                </a:solidFill>
                <a:latin typeface="Arial MT"/>
                <a:cs typeface="Arial MT"/>
              </a:rPr>
              <a:t>and</a:t>
            </a:r>
            <a:r>
              <a:rPr dirty="0" sz="2000" spc="-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1F5F"/>
                </a:solidFill>
                <a:latin typeface="Arial MT"/>
                <a:cs typeface="Arial MT"/>
              </a:rPr>
              <a:t>thoughts</a:t>
            </a:r>
            <a:r>
              <a:rPr dirty="0" sz="2000" spc="-2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1F5F"/>
                </a:solidFill>
                <a:latin typeface="Arial MT"/>
                <a:cs typeface="Arial MT"/>
              </a:rPr>
              <a:t>by</a:t>
            </a:r>
            <a:r>
              <a:rPr dirty="0" sz="2000" spc="-2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1F5F"/>
                </a:solidFill>
                <a:latin typeface="Arial MT"/>
                <a:cs typeface="Arial MT"/>
              </a:rPr>
              <a:t>means</a:t>
            </a:r>
            <a:r>
              <a:rPr dirty="0" sz="2000" spc="-1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1F5F"/>
                </a:solidFill>
                <a:latin typeface="Arial MT"/>
                <a:cs typeface="Arial MT"/>
              </a:rPr>
              <a:t>of</a:t>
            </a:r>
            <a:r>
              <a:rPr dirty="0" sz="2000" spc="-3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1F5F"/>
                </a:solidFill>
                <a:latin typeface="Arial MT"/>
                <a:cs typeface="Arial MT"/>
              </a:rPr>
              <a:t>articulate</a:t>
            </a:r>
            <a:r>
              <a:rPr dirty="0" sz="2000" spc="-10">
                <a:solidFill>
                  <a:srgbClr val="001F5F"/>
                </a:solidFill>
                <a:latin typeface="Arial MT"/>
                <a:cs typeface="Arial MT"/>
              </a:rPr>
              <a:t> vocal </a:t>
            </a:r>
            <a:r>
              <a:rPr dirty="0" sz="2000">
                <a:solidFill>
                  <a:srgbClr val="001F5F"/>
                </a:solidFill>
                <a:latin typeface="Arial MT"/>
                <a:cs typeface="Arial MT"/>
              </a:rPr>
              <a:t>sounds,</a:t>
            </a:r>
            <a:r>
              <a:rPr dirty="0" sz="2000" spc="-5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1F5F"/>
                </a:solidFill>
                <a:latin typeface="Arial MT"/>
                <a:cs typeface="Arial MT"/>
              </a:rPr>
              <a:t>or</a:t>
            </a:r>
            <a:r>
              <a:rPr dirty="0" sz="2000" spc="-1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1F5F"/>
                </a:solidFill>
                <a:latin typeface="Arial MT"/>
                <a:cs typeface="Arial MT"/>
              </a:rPr>
              <a:t>the</a:t>
            </a:r>
            <a:r>
              <a:rPr dirty="0" sz="2000" spc="-1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1F5F"/>
                </a:solidFill>
                <a:latin typeface="Arial MT"/>
                <a:cs typeface="Arial MT"/>
              </a:rPr>
              <a:t>faculty</a:t>
            </a:r>
            <a:r>
              <a:rPr dirty="0" sz="2000" spc="-3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1F5F"/>
                </a:solidFill>
                <a:latin typeface="Arial MT"/>
                <a:cs typeface="Arial MT"/>
              </a:rPr>
              <a:t>of</a:t>
            </a:r>
            <a:r>
              <a:rPr dirty="0" sz="2000" spc="-2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1F5F"/>
                </a:solidFill>
                <a:latin typeface="Arial MT"/>
                <a:cs typeface="Arial MT"/>
              </a:rPr>
              <a:t>thus</a:t>
            </a:r>
            <a:r>
              <a:rPr dirty="0" sz="2000" spc="-2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1F5F"/>
                </a:solidFill>
                <a:latin typeface="Arial MT"/>
                <a:cs typeface="Arial MT"/>
              </a:rPr>
              <a:t>expressing</a:t>
            </a:r>
            <a:r>
              <a:rPr dirty="0" sz="2000" spc="-4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1F5F"/>
                </a:solidFill>
                <a:latin typeface="Arial MT"/>
                <a:cs typeface="Arial MT"/>
              </a:rPr>
              <a:t>ideas</a:t>
            </a:r>
            <a:r>
              <a:rPr dirty="0" sz="2000" spc="-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1F5F"/>
                </a:solidFill>
                <a:latin typeface="Arial MT"/>
                <a:cs typeface="Arial MT"/>
              </a:rPr>
              <a:t>and</a:t>
            </a:r>
            <a:r>
              <a:rPr dirty="0" sz="2000" spc="-2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001F5F"/>
                </a:solidFill>
                <a:latin typeface="Arial MT"/>
                <a:cs typeface="Arial MT"/>
              </a:rPr>
              <a:t>thoughts.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76" y="1170432"/>
            <a:ext cx="9107424" cy="426262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9395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/>
              <a:t>PSR</a:t>
            </a:r>
            <a:r>
              <a:rPr dirty="0" sz="2800" spc="-90"/>
              <a:t> </a:t>
            </a:r>
            <a:r>
              <a:rPr dirty="0" sz="2800"/>
              <a:t>Individual</a:t>
            </a:r>
            <a:r>
              <a:rPr dirty="0" sz="2800" spc="-75"/>
              <a:t> </a:t>
            </a:r>
            <a:r>
              <a:rPr dirty="0" sz="2800"/>
              <a:t>Terms:</a:t>
            </a:r>
            <a:r>
              <a:rPr dirty="0" sz="2800" spc="-75"/>
              <a:t> </a:t>
            </a:r>
            <a:r>
              <a:rPr dirty="0" sz="2800" spc="-10"/>
              <a:t>Recognition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238759" y="607822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0" b="1">
                <a:solidFill>
                  <a:srgbClr val="00AF50"/>
                </a:solidFill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0"/>
            <a:ext cx="9144000" cy="5977255"/>
            <a:chOff x="0" y="0"/>
            <a:chExt cx="9144000" cy="597725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318260"/>
              <a:ext cx="8115299" cy="4658868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92112" y="0"/>
              <a:ext cx="2151888" cy="24475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/>
              <a:t>PSR</a:t>
            </a:r>
            <a:r>
              <a:rPr dirty="0" sz="2800" spc="-90"/>
              <a:t> </a:t>
            </a:r>
            <a:r>
              <a:rPr dirty="0" sz="2800"/>
              <a:t>Individual</a:t>
            </a:r>
            <a:r>
              <a:rPr dirty="0" sz="2800" spc="-75"/>
              <a:t> </a:t>
            </a:r>
            <a:r>
              <a:rPr dirty="0" sz="2800"/>
              <a:t>Terms:</a:t>
            </a:r>
            <a:r>
              <a:rPr dirty="0" sz="2800" spc="-75"/>
              <a:t> </a:t>
            </a:r>
            <a:r>
              <a:rPr dirty="0" sz="2800" spc="-10"/>
              <a:t>Recognition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238759" y="607822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0" b="1">
                <a:solidFill>
                  <a:srgbClr val="00AF50"/>
                </a:solidFill>
                <a:latin typeface="Arial"/>
                <a:cs typeface="Arial"/>
              </a:rPr>
              <a:t>9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87908"/>
            <a:ext cx="9143999" cy="4280916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23545" y="5121655"/>
            <a:ext cx="874776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  <a:tab pos="1282065" algn="l"/>
                <a:tab pos="1879600" algn="l"/>
                <a:tab pos="2429510" algn="l"/>
                <a:tab pos="3756025" algn="l"/>
                <a:tab pos="4293870" algn="l"/>
                <a:tab pos="4986020" algn="l"/>
                <a:tab pos="5956935" algn="l"/>
                <a:tab pos="8044815" algn="l"/>
                <a:tab pos="8607425" algn="l"/>
              </a:tabLst>
            </a:pPr>
            <a:r>
              <a:rPr dirty="0" sz="1800" spc="-10">
                <a:solidFill>
                  <a:srgbClr val="0000FF"/>
                </a:solidFill>
                <a:latin typeface="Arial MT"/>
                <a:cs typeface="Arial MT"/>
              </a:rPr>
              <a:t>Recognition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	</a:t>
            </a:r>
            <a:r>
              <a:rPr dirty="0" sz="1800" spc="-25">
                <a:solidFill>
                  <a:srgbClr val="0000FF"/>
                </a:solidFill>
                <a:latin typeface="Arial MT"/>
                <a:cs typeface="Arial MT"/>
              </a:rPr>
              <a:t>in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	</a:t>
            </a:r>
            <a:r>
              <a:rPr dirty="0" sz="1800" spc="-10">
                <a:solidFill>
                  <a:srgbClr val="0000FF"/>
                </a:solidFill>
                <a:latin typeface="Arial MT"/>
                <a:cs typeface="Arial MT"/>
              </a:rPr>
              <a:t>sociology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	</a:t>
            </a:r>
            <a:r>
              <a:rPr dirty="0" sz="1800" spc="-25">
                <a:solidFill>
                  <a:srgbClr val="0000FF"/>
                </a:solidFill>
                <a:latin typeface="Arial MT"/>
                <a:cs typeface="Arial MT"/>
              </a:rPr>
              <a:t>is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	</a:t>
            </a:r>
            <a:r>
              <a:rPr dirty="0" sz="1800" spc="-25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	</a:t>
            </a:r>
            <a:r>
              <a:rPr dirty="0" sz="1800" spc="-10">
                <a:solidFill>
                  <a:srgbClr val="0000FF"/>
                </a:solidFill>
                <a:latin typeface="Arial MT"/>
                <a:cs typeface="Arial MT"/>
              </a:rPr>
              <a:t>public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	</a:t>
            </a:r>
            <a:r>
              <a:rPr dirty="0" sz="1800" spc="-10">
                <a:solidFill>
                  <a:srgbClr val="0000FF"/>
                </a:solidFill>
                <a:latin typeface="Arial MT"/>
                <a:cs typeface="Arial MT"/>
              </a:rPr>
              <a:t>acknowledgment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	</a:t>
            </a:r>
            <a:r>
              <a:rPr dirty="0" sz="1800" spc="-25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	</a:t>
            </a:r>
            <a:r>
              <a:rPr dirty="0" sz="1800" spc="-50">
                <a:solidFill>
                  <a:srgbClr val="0000FF"/>
                </a:solidFill>
                <a:latin typeface="Arial MT"/>
                <a:cs typeface="Arial MT"/>
              </a:rPr>
              <a:t>a </a:t>
            </a:r>
            <a:r>
              <a:rPr dirty="0" sz="1800" spc="-10">
                <a:solidFill>
                  <a:srgbClr val="0000FF"/>
                </a:solidFill>
                <a:latin typeface="Arial MT"/>
                <a:cs typeface="Arial MT"/>
              </a:rPr>
              <a:t>person's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	status</a:t>
            </a:r>
            <a:r>
              <a:rPr dirty="0" sz="1800" spc="-5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or</a:t>
            </a:r>
            <a:r>
              <a:rPr dirty="0" sz="1800" spc="-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merits</a:t>
            </a:r>
            <a:r>
              <a:rPr dirty="0" sz="1800" spc="-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(achievements,</a:t>
            </a:r>
            <a:r>
              <a:rPr dirty="0" sz="1800" spc="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virtues,</a:t>
            </a:r>
            <a:r>
              <a:rPr dirty="0" sz="1800" spc="-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service,</a:t>
            </a:r>
            <a:r>
              <a:rPr dirty="0" sz="1800" spc="-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000FF"/>
                </a:solidFill>
                <a:latin typeface="Arial MT"/>
                <a:cs typeface="Arial MT"/>
              </a:rPr>
              <a:t>etc.).</a:t>
            </a:r>
            <a:endParaRPr sz="1800">
              <a:latin typeface="Arial MT"/>
              <a:cs typeface="Arial MT"/>
            </a:endParaRPr>
          </a:p>
          <a:p>
            <a:pPr marL="299085" marR="429895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Another</a:t>
            </a:r>
            <a:r>
              <a:rPr dirty="0" sz="1800" spc="-3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example</a:t>
            </a:r>
            <a:r>
              <a:rPr dirty="0" sz="1800" spc="-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dirty="0" sz="1800" spc="-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recognition</a:t>
            </a:r>
            <a:r>
              <a:rPr dirty="0" sz="1800" spc="-1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is</a:t>
            </a:r>
            <a:r>
              <a:rPr dirty="0" sz="1800" spc="-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when</a:t>
            </a:r>
            <a:r>
              <a:rPr dirty="0" sz="1800" spc="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some</a:t>
            </a:r>
            <a:r>
              <a:rPr dirty="0" sz="1800" spc="-4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person</a:t>
            </a:r>
            <a:r>
              <a:rPr dirty="0" sz="1800" spc="-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is</a:t>
            </a:r>
            <a:r>
              <a:rPr dirty="0" sz="1800" spc="-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accorded</a:t>
            </a:r>
            <a:r>
              <a:rPr dirty="0" sz="1800" spc="-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some</a:t>
            </a:r>
            <a:r>
              <a:rPr dirty="0" sz="1800" spc="-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000FF"/>
                </a:solidFill>
                <a:latin typeface="Arial MT"/>
                <a:cs typeface="Arial MT"/>
              </a:rPr>
              <a:t>special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status,</a:t>
            </a:r>
            <a:r>
              <a:rPr dirty="0" sz="1800" spc="-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such as</a:t>
            </a:r>
            <a:r>
              <a:rPr dirty="0" sz="1800" spc="-1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title</a:t>
            </a:r>
            <a:r>
              <a:rPr dirty="0" sz="1800" spc="-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or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000FF"/>
                </a:solidFill>
                <a:latin typeface="Arial MT"/>
                <a:cs typeface="Arial MT"/>
              </a:rPr>
              <a:t>classification.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Aminul</dc:creator>
  <dc:title>A New Ensemble Creation Algorithm, Emphasizing on Unclassified Pattern</dc:title>
  <dcterms:created xsi:type="dcterms:W3CDTF">2023-11-26T06:31:28Z</dcterms:created>
  <dcterms:modified xsi:type="dcterms:W3CDTF">2023-11-26T06:31:28Z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2023-07-30T00:00:00Z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2023-11-26T00:00:00Z</vt:filetime>
  </property>
  <property fmtid="{D5CDD505-2E9C-101B-9397-08002B2CF9AE}" pid="5" name="Producer">
    <vt:lpwstr>Microsoft® PowerPoint® 2016</vt:lpwstr>
  </property>
</Properties>
</file>