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19477" y="277748"/>
            <a:ext cx="53050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16962" y="3645520"/>
            <a:ext cx="4910074" cy="963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7576" y="545591"/>
            <a:ext cx="382905" cy="475615"/>
          </a:xfrm>
          <a:custGeom>
            <a:avLst/>
            <a:gdLst/>
            <a:ahLst/>
            <a:cxnLst/>
            <a:rect l="l" t="t" r="r" b="b"/>
            <a:pathLst>
              <a:path w="382905" h="475615">
                <a:moveTo>
                  <a:pt x="382524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2524" y="475488"/>
                </a:lnTo>
                <a:lnTo>
                  <a:pt x="382524" y="350520"/>
                </a:lnTo>
                <a:lnTo>
                  <a:pt x="38252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100" y="545591"/>
            <a:ext cx="329184" cy="47548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41020" y="967739"/>
            <a:ext cx="370840" cy="475615"/>
          </a:xfrm>
          <a:custGeom>
            <a:avLst/>
            <a:gdLst/>
            <a:ahLst/>
            <a:cxnLst/>
            <a:rect l="l" t="t" r="r" b="b"/>
            <a:pathLst>
              <a:path w="370840" h="475615">
                <a:moveTo>
                  <a:pt x="370332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70332" y="475488"/>
                </a:lnTo>
                <a:lnTo>
                  <a:pt x="370332" y="350520"/>
                </a:lnTo>
                <a:lnTo>
                  <a:pt x="370332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351" y="967740"/>
            <a:ext cx="368808" cy="47548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492" y="896111"/>
            <a:ext cx="560832" cy="42214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762000" y="490727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5">
                <a:moveTo>
                  <a:pt x="32004" y="769620"/>
                </a:moveTo>
                <a:lnTo>
                  <a:pt x="0" y="769620"/>
                </a:lnTo>
                <a:lnTo>
                  <a:pt x="0" y="1053084"/>
                </a:lnTo>
                <a:lnTo>
                  <a:pt x="32004" y="1053084"/>
                </a:lnTo>
                <a:lnTo>
                  <a:pt x="32004" y="769620"/>
                </a:lnTo>
                <a:close/>
              </a:path>
              <a:path w="32384" h="1053465">
                <a:moveTo>
                  <a:pt x="32004" y="0"/>
                </a:moveTo>
                <a:lnTo>
                  <a:pt x="0" y="0"/>
                </a:lnTo>
                <a:lnTo>
                  <a:pt x="0" y="737616"/>
                </a:lnTo>
                <a:lnTo>
                  <a:pt x="32004" y="737616"/>
                </a:lnTo>
                <a:lnTo>
                  <a:pt x="3200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3483" y="1228344"/>
            <a:ext cx="8226552" cy="320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19477" y="277748"/>
            <a:ext cx="530504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3193541"/>
            <a:ext cx="4055110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38400"/>
            <a:ext cx="9008745" cy="1053465"/>
            <a:chOff x="0" y="2438400"/>
            <a:chExt cx="9008745" cy="1053465"/>
          </a:xfrm>
        </p:grpSpPr>
        <p:sp>
          <p:nvSpPr>
            <p:cNvPr id="4" name="object 4"/>
            <p:cNvSpPr/>
            <p:nvPr/>
          </p:nvSpPr>
          <p:spPr>
            <a:xfrm>
              <a:off x="294132" y="2546603"/>
              <a:ext cx="384175" cy="474345"/>
            </a:xfrm>
            <a:custGeom>
              <a:avLst/>
              <a:gdLst/>
              <a:ahLst/>
              <a:cxnLst/>
              <a:rect l="l" t="t" r="r" b="b"/>
              <a:pathLst>
                <a:path w="384175" h="474344">
                  <a:moveTo>
                    <a:pt x="384048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84048" y="473964"/>
                  </a:lnTo>
                  <a:lnTo>
                    <a:pt x="384048" y="34899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80" y="2546604"/>
              <a:ext cx="327660" cy="473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7576" y="2968751"/>
              <a:ext cx="370840" cy="474345"/>
            </a:xfrm>
            <a:custGeom>
              <a:avLst/>
              <a:gdLst/>
              <a:ahLst/>
              <a:cxnLst/>
              <a:rect l="l" t="t" r="r" b="b"/>
              <a:pathLst>
                <a:path w="370840" h="474345">
                  <a:moveTo>
                    <a:pt x="370332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0" y="473964"/>
                  </a:lnTo>
                  <a:lnTo>
                    <a:pt x="370332" y="473964"/>
                  </a:lnTo>
                  <a:lnTo>
                    <a:pt x="370332" y="348996"/>
                  </a:lnTo>
                  <a:lnTo>
                    <a:pt x="3703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908" y="2968751"/>
              <a:ext cx="368808" cy="473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0832" cy="4221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508" y="2438399"/>
              <a:ext cx="32384" cy="1053465"/>
            </a:xfrm>
            <a:custGeom>
              <a:avLst/>
              <a:gdLst/>
              <a:ahLst/>
              <a:cxnLst/>
              <a:rect l="l" t="t" r="r" b="b"/>
              <a:pathLst>
                <a:path w="32384" h="1053464">
                  <a:moveTo>
                    <a:pt x="32004" y="877824"/>
                  </a:moveTo>
                  <a:lnTo>
                    <a:pt x="0" y="877824"/>
                  </a:lnTo>
                  <a:lnTo>
                    <a:pt x="0" y="1053084"/>
                  </a:lnTo>
                  <a:lnTo>
                    <a:pt x="32004" y="1053084"/>
                  </a:lnTo>
                  <a:lnTo>
                    <a:pt x="32004" y="877824"/>
                  </a:lnTo>
                  <a:close/>
                </a:path>
                <a:path w="32384" h="1053464">
                  <a:moveTo>
                    <a:pt x="32004" y="0"/>
                  </a:moveTo>
                  <a:lnTo>
                    <a:pt x="0" y="0"/>
                  </a:lnTo>
                  <a:lnTo>
                    <a:pt x="0" y="822960"/>
                  </a:lnTo>
                  <a:lnTo>
                    <a:pt x="32004" y="82296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468" y="3261360"/>
              <a:ext cx="8692896" cy="5486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95680" marR="5080" indent="-905510">
              <a:lnSpc>
                <a:spcPct val="110000"/>
              </a:lnSpc>
              <a:spcBef>
                <a:spcPts val="95"/>
              </a:spcBef>
            </a:pPr>
            <a:r>
              <a:rPr dirty="0" spc="-5"/>
              <a:t>Dr.</a:t>
            </a:r>
            <a:r>
              <a:rPr dirty="0" spc="-10"/>
              <a:t> </a:t>
            </a:r>
            <a:r>
              <a:rPr dirty="0" spc="-5"/>
              <a:t>Md. Aminul</a:t>
            </a:r>
            <a:r>
              <a:rPr dirty="0" spc="5"/>
              <a:t> </a:t>
            </a:r>
            <a:r>
              <a:rPr dirty="0" spc="-5"/>
              <a:t>Haque</a:t>
            </a:r>
            <a:r>
              <a:rPr dirty="0" spc="25"/>
              <a:t> </a:t>
            </a:r>
            <a:r>
              <a:rPr dirty="0" spc="-5"/>
              <a:t>Akhand </a:t>
            </a:r>
            <a:r>
              <a:rPr dirty="0" spc="-765"/>
              <a:t> </a:t>
            </a:r>
            <a:r>
              <a:rPr dirty="0"/>
              <a:t>Dept.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"/>
              <a:t> CSE, SUB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9812" y="2331847"/>
            <a:ext cx="7508875" cy="559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solidFill>
                  <a:srgbClr val="6F2F9F"/>
                </a:solidFill>
                <a:latin typeface="Arial"/>
                <a:cs typeface="Arial"/>
              </a:rPr>
              <a:t>Introduction</a:t>
            </a:r>
            <a:r>
              <a:rPr dirty="0" sz="3500" b="1">
                <a:solidFill>
                  <a:srgbClr val="6F2F9F"/>
                </a:solidFill>
                <a:latin typeface="Arial"/>
                <a:cs typeface="Arial"/>
              </a:rPr>
              <a:t> to</a:t>
            </a:r>
            <a:r>
              <a:rPr dirty="0" sz="3500" spc="20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spc="-5" b="1">
                <a:solidFill>
                  <a:srgbClr val="6F2F9F"/>
                </a:solidFill>
                <a:latin typeface="Arial"/>
                <a:cs typeface="Arial"/>
              </a:rPr>
              <a:t>Pattern</a:t>
            </a:r>
            <a:r>
              <a:rPr dirty="0" sz="3500" spc="15" b="1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dirty="0" sz="3500" spc="-5" b="1">
                <a:solidFill>
                  <a:srgbClr val="6F2F9F"/>
                </a:solidFill>
                <a:latin typeface="Arial"/>
                <a:cs typeface="Arial"/>
              </a:rPr>
              <a:t>Recognition</a:t>
            </a:r>
            <a:endParaRPr sz="3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4021" y="1288161"/>
            <a:ext cx="7336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1C1C1C"/>
                </a:solidFill>
                <a:latin typeface="Arial"/>
                <a:cs typeface="Arial"/>
              </a:rPr>
              <a:t>MCSE</a:t>
            </a:r>
            <a:r>
              <a:rPr dirty="0" sz="2800" spc="2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666:Pattern</a:t>
            </a:r>
            <a:r>
              <a:rPr dirty="0" sz="2800" spc="1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2800" spc="10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Speech</a:t>
            </a:r>
            <a:r>
              <a:rPr dirty="0" sz="2800" spc="25" b="1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1C1C1C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Features</a:t>
            </a:r>
            <a:r>
              <a:rPr dirty="0" sz="3200" spc="-50"/>
              <a:t> </a:t>
            </a:r>
            <a:r>
              <a:rPr dirty="0" sz="3200"/>
              <a:t>from</a:t>
            </a:r>
            <a:r>
              <a:rPr dirty="0" sz="3200" spc="-15"/>
              <a:t> </a:t>
            </a:r>
            <a:r>
              <a:rPr dirty="0" sz="3200" spc="-5"/>
              <a:t>Patterns</a:t>
            </a:r>
            <a:r>
              <a:rPr dirty="0" sz="3200" spc="-3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5524500"/>
            <a:ext cx="5544311" cy="1028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4939" y="1245310"/>
            <a:ext cx="8910320" cy="289496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6604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66040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selection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appropriate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 spc="3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essential</a:t>
            </a:r>
            <a:endParaRPr sz="2400">
              <a:latin typeface="Arial MT"/>
              <a:cs typeface="Arial MT"/>
            </a:endParaRPr>
          </a:p>
          <a:p>
            <a:pPr marL="6604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60400" algn="l"/>
              </a:tabLst>
            </a:pPr>
            <a:r>
              <a:rPr dirty="0" sz="2400">
                <a:latin typeface="Arial MT"/>
                <a:cs typeface="Arial MT"/>
              </a:rPr>
              <a:t>Measurements may cost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money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and/or</a:t>
            </a:r>
            <a:r>
              <a:rPr dirty="0" sz="2400">
                <a:latin typeface="Arial MT"/>
                <a:cs typeface="Arial MT"/>
              </a:rPr>
              <a:t> time,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660400" marR="8255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60400" algn="l"/>
                <a:tab pos="1542415" algn="l"/>
                <a:tab pos="3798570" algn="l"/>
                <a:tab pos="4612640" algn="l"/>
                <a:tab pos="5104765" algn="l"/>
                <a:tab pos="5953760" algn="l"/>
                <a:tab pos="7905115" algn="l"/>
                <a:tab pos="8395335" algn="l"/>
              </a:tabLst>
            </a:pPr>
            <a:r>
              <a:rPr dirty="0" sz="2400" spc="-5">
                <a:latin typeface="Arial MT"/>
                <a:cs typeface="Arial MT"/>
              </a:rPr>
              <a:t>P</a:t>
            </a:r>
            <a:r>
              <a:rPr dirty="0" sz="2400" spc="-15">
                <a:latin typeface="Arial MT"/>
                <a:cs typeface="Arial MT"/>
              </a:rPr>
              <a:t>o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l</a:t>
            </a: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 spc="-5">
                <a:latin typeface="Arial MT"/>
                <a:cs typeface="Arial MT"/>
              </a:rPr>
              <a:t>ad</a:t>
            </a:r>
            <a:r>
              <a:rPr dirty="0" sz="2400">
                <a:latin typeface="Arial MT"/>
                <a:cs typeface="Arial MT"/>
              </a:rPr>
              <a:t>	to	</a:t>
            </a:r>
            <a:r>
              <a:rPr dirty="0" sz="2400" spc="-10">
                <a:latin typeface="Arial MT"/>
                <a:cs typeface="Arial MT"/>
              </a:rPr>
              <a:t>poo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performance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the  </a:t>
            </a:r>
            <a:r>
              <a:rPr dirty="0" sz="2400" spc="-5">
                <a:latin typeface="Arial MT"/>
                <a:cs typeface="Arial MT"/>
              </a:rPr>
              <a:t>resulting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15">
                <a:latin typeface="Arial MT"/>
                <a:cs typeface="Arial MT"/>
              </a:rPr>
              <a:t>classifier.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  <a:tabLst>
                <a:tab pos="2012314" algn="l"/>
                <a:tab pos="3348990" algn="l"/>
                <a:tab pos="3769360" algn="l"/>
                <a:tab pos="4464685" algn="l"/>
                <a:tab pos="4919980" algn="l"/>
                <a:tab pos="5697855" algn="l"/>
                <a:tab pos="6136640" algn="l"/>
                <a:tab pos="6744970" algn="l"/>
                <a:tab pos="8116570" algn="l"/>
              </a:tabLst>
            </a:pPr>
            <a:r>
              <a:rPr dirty="0" sz="2400" spc="-5">
                <a:latin typeface="Arial MT"/>
                <a:cs typeface="Arial MT"/>
              </a:rPr>
              <a:t>The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transforming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facilitate </a:t>
            </a:r>
            <a:r>
              <a:rPr dirty="0" sz="2400" spc="-65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5">
                <a:latin typeface="Arial MT"/>
                <a:cs typeface="Arial MT"/>
              </a:rPr>
              <a:t>s</a:t>
            </a:r>
            <a:r>
              <a:rPr dirty="0" sz="2400" spc="-5">
                <a:latin typeface="Arial MT"/>
                <a:cs typeface="Arial MT"/>
              </a:rPr>
              <a:t>ification,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normally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n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both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	the	</a:t>
            </a:r>
            <a:r>
              <a:rPr dirty="0" sz="2400" spc="-5">
                <a:latin typeface="Arial MT"/>
                <a:cs typeface="Arial MT"/>
              </a:rPr>
              <a:t>follo</a:t>
            </a:r>
            <a:r>
              <a:rPr dirty="0" sz="2400">
                <a:latin typeface="Arial MT"/>
                <a:cs typeface="Arial MT"/>
              </a:rPr>
              <a:t>w</a:t>
            </a:r>
            <a:r>
              <a:rPr dirty="0" sz="2400" spc="-5">
                <a:latin typeface="Arial MT"/>
                <a:cs typeface="Arial MT"/>
              </a:rPr>
              <a:t>i</a:t>
            </a:r>
            <a:r>
              <a:rPr dirty="0" sz="2400" spc="-15">
                <a:latin typeface="Arial MT"/>
                <a:cs typeface="Arial MT"/>
              </a:rPr>
              <a:t>n</a:t>
            </a:r>
            <a:r>
              <a:rPr dirty="0" sz="2400" spc="-5">
                <a:latin typeface="Arial MT"/>
                <a:cs typeface="Arial MT"/>
              </a:rPr>
              <a:t>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w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 spc="10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939" y="4114241"/>
            <a:ext cx="89103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0" indent="-4832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95300" algn="l"/>
                <a:tab pos="495934" algn="l"/>
                <a:tab pos="1077595" algn="l"/>
                <a:tab pos="2475230" algn="l"/>
                <a:tab pos="3129280" algn="l"/>
                <a:tab pos="5290820" algn="l"/>
                <a:tab pos="5772150" algn="l"/>
                <a:tab pos="6423025" algn="l"/>
                <a:tab pos="7840980" algn="l"/>
                <a:tab pos="8238490" algn="l"/>
                <a:tab pos="8642350" algn="l"/>
              </a:tabLst>
            </a:pPr>
            <a:r>
              <a:rPr dirty="0" sz="2400" spc="-10">
                <a:latin typeface="Arial MT"/>
                <a:cs typeface="Arial MT"/>
              </a:rPr>
              <a:t>B</a:t>
            </a:r>
            <a:r>
              <a:rPr dirty="0" sz="2400">
                <a:latin typeface="Arial MT"/>
                <a:cs typeface="Arial MT"/>
              </a:rPr>
              <a:t>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redu</a:t>
            </a:r>
            <a:r>
              <a:rPr dirty="0" sz="2400" spc="-10">
                <a:latin typeface="Arial MT"/>
                <a:cs typeface="Arial MT"/>
              </a:rPr>
              <a:t>c</a:t>
            </a:r>
            <a:r>
              <a:rPr dirty="0" sz="2400">
                <a:latin typeface="Arial MT"/>
                <a:cs typeface="Arial MT"/>
              </a:rPr>
              <a:t>ing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d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>
                <a:latin typeface="Arial MT"/>
                <a:cs typeface="Arial MT"/>
              </a:rPr>
              <a:t>mensi</a:t>
            </a:r>
            <a:r>
              <a:rPr dirty="0" sz="2400" spc="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nality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f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he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prob</a:t>
            </a:r>
            <a:r>
              <a:rPr dirty="0" sz="2400" spc="5">
                <a:latin typeface="Arial MT"/>
                <a:cs typeface="Arial MT"/>
              </a:rPr>
              <a:t>l</a:t>
            </a:r>
            <a:r>
              <a:rPr dirty="0" sz="2400">
                <a:latin typeface="Arial MT"/>
                <a:cs typeface="Arial MT"/>
              </a:rPr>
              <a:t>e</a:t>
            </a:r>
            <a:r>
              <a:rPr dirty="0" sz="2400" spc="10">
                <a:latin typeface="Arial MT"/>
                <a:cs typeface="Arial MT"/>
              </a:rPr>
              <a:t>m</a:t>
            </a:r>
            <a:r>
              <a:rPr dirty="0" sz="2400">
                <a:latin typeface="Arial MT"/>
                <a:cs typeface="Arial MT"/>
              </a:rPr>
              <a:t>: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&lt;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endParaRPr sz="2400">
              <a:latin typeface="Arial MT"/>
              <a:cs typeface="Arial MT"/>
            </a:endParaRPr>
          </a:p>
          <a:p>
            <a:pPr marL="485140" indent="-472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84505" algn="l"/>
                <a:tab pos="485140" algn="l"/>
                <a:tab pos="1056640" algn="l"/>
              </a:tabLst>
            </a:pPr>
            <a:r>
              <a:rPr dirty="0" sz="2400" spc="-5">
                <a:latin typeface="Arial MT"/>
                <a:cs typeface="Arial MT"/>
              </a:rPr>
              <a:t>By	creating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9105" y="4480686"/>
            <a:ext cx="6564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  <a:tab pos="1786889" algn="l"/>
                <a:tab pos="2783840" algn="l"/>
                <a:tab pos="4102100" algn="l"/>
                <a:tab pos="4759325" algn="l"/>
                <a:tab pos="5670550" algn="l"/>
              </a:tabLst>
            </a:pPr>
            <a:r>
              <a:rPr dirty="0" sz="2400" spc="-5">
                <a:latin typeface="Arial MT"/>
                <a:cs typeface="Arial MT"/>
              </a:rPr>
              <a:t>features	in	which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patterns	are	more	clearly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846446"/>
            <a:ext cx="1885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distinguished.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Features</a:t>
            </a:r>
            <a:r>
              <a:rPr dirty="0" sz="3200" spc="-50"/>
              <a:t> </a:t>
            </a:r>
            <a:r>
              <a:rPr dirty="0" sz="3200"/>
              <a:t>from</a:t>
            </a:r>
            <a:r>
              <a:rPr dirty="0" sz="3200" spc="-15"/>
              <a:t> </a:t>
            </a:r>
            <a:r>
              <a:rPr dirty="0" sz="3200" spc="-5"/>
              <a:t>Patterns</a:t>
            </a:r>
            <a:r>
              <a:rPr dirty="0" sz="3200" spc="-3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6652" y="607822"/>
            <a:ext cx="229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90" b="1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1411" y="1600200"/>
            <a:ext cx="5542788" cy="1028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5290" y="2673222"/>
            <a:ext cx="8714740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47040" marR="249554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47675" algn="l"/>
              </a:tabLst>
            </a:pPr>
            <a:r>
              <a:rPr dirty="0" sz="2400" spc="-5">
                <a:latin typeface="Arial MT"/>
                <a:cs typeface="Arial MT"/>
              </a:rPr>
              <a:t>The feature extraction function </a:t>
            </a:r>
            <a:r>
              <a:rPr dirty="0" sz="2400" i="1">
                <a:latin typeface="Arial"/>
                <a:cs typeface="Arial"/>
              </a:rPr>
              <a:t>f() </a:t>
            </a:r>
            <a:r>
              <a:rPr dirty="0" sz="2400" spc="-5">
                <a:latin typeface="Arial MT"/>
                <a:cs typeface="Arial MT"/>
              </a:rPr>
              <a:t>can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focus the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 </a:t>
            </a:r>
            <a:r>
              <a:rPr dirty="0" sz="2400" spc="-6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x,</a:t>
            </a:r>
            <a:r>
              <a:rPr dirty="0" sz="2400" spc="28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it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can</a:t>
            </a:r>
            <a:r>
              <a:rPr dirty="0" sz="2400" spc="28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remove</a:t>
            </a:r>
            <a:r>
              <a:rPr dirty="0" sz="2400" spc="27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irrelevant</a:t>
            </a:r>
            <a:r>
              <a:rPr dirty="0" sz="2400" spc="29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dirty="0" sz="2400" spc="2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2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x,</a:t>
            </a:r>
            <a:r>
              <a:rPr dirty="0" sz="2400" spc="27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but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f()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never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adds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information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algn="just" marL="447040" indent="-343535">
              <a:lnSpc>
                <a:spcPct val="100000"/>
              </a:lnSpc>
              <a:buFont typeface="Wingdings"/>
              <a:buChar char=""/>
              <a:tabLst>
                <a:tab pos="447675" algn="l"/>
              </a:tabLst>
            </a:pPr>
            <a:r>
              <a:rPr dirty="0" sz="2400" spc="-5">
                <a:latin typeface="Arial MT"/>
                <a:cs typeface="Arial MT"/>
              </a:rPr>
              <a:t>Data</a:t>
            </a:r>
            <a:r>
              <a:rPr dirty="0" sz="2400" spc="6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Processing 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Theorem:  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13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can   </a:t>
            </a:r>
            <a:r>
              <a:rPr dirty="0" sz="2400" spc="-5" i="1">
                <a:latin typeface="Arial"/>
                <a:cs typeface="Arial"/>
              </a:rPr>
              <a:t>never</a:t>
            </a:r>
            <a:r>
              <a:rPr dirty="0" sz="2400" spc="13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have  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more</a:t>
            </a:r>
            <a:endParaRPr sz="2400">
              <a:latin typeface="Arial"/>
              <a:cs typeface="Arial"/>
            </a:endParaRPr>
          </a:p>
          <a:p>
            <a:pPr marL="447040">
              <a:lnSpc>
                <a:spcPct val="100000"/>
              </a:lnSpc>
            </a:pPr>
            <a:r>
              <a:rPr dirty="0" sz="2400" spc="-5" i="1">
                <a:latin typeface="Arial"/>
                <a:cs typeface="Arial"/>
              </a:rPr>
              <a:t>information</a:t>
            </a:r>
            <a:r>
              <a:rPr dirty="0" sz="2400" spc="3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than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was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present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in</a:t>
            </a:r>
            <a:r>
              <a:rPr dirty="0" sz="2400" i="1">
                <a:latin typeface="Arial"/>
                <a:cs typeface="Arial"/>
              </a:rPr>
              <a:t> </a:t>
            </a:r>
            <a:r>
              <a:rPr dirty="0" sz="2400" spc="-90" i="1">
                <a:latin typeface="Arial"/>
                <a:cs typeface="Arial"/>
              </a:rPr>
              <a:t>y.</a:t>
            </a:r>
            <a:endParaRPr sz="2400">
              <a:latin typeface="Arial"/>
              <a:cs typeface="Arial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182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5">
                <a:latin typeface="Arial MT"/>
                <a:cs typeface="Arial MT"/>
              </a:rPr>
              <a:t>An </a:t>
            </a:r>
            <a:r>
              <a:rPr dirty="0" sz="2400" spc="-10">
                <a:latin typeface="Arial MT"/>
                <a:cs typeface="Arial MT"/>
              </a:rPr>
              <a:t>effective </a:t>
            </a:r>
            <a:r>
              <a:rPr dirty="0" sz="2400" spc="-5">
                <a:latin typeface="Arial MT"/>
                <a:cs typeface="Arial MT"/>
              </a:rPr>
              <a:t>feature extraction function </a:t>
            </a:r>
            <a:r>
              <a:rPr dirty="0" sz="2400" i="1">
                <a:latin typeface="Arial"/>
                <a:cs typeface="Arial"/>
              </a:rPr>
              <a:t>f</a:t>
            </a:r>
            <a:r>
              <a:rPr dirty="0" sz="2400">
                <a:latin typeface="Arial MT"/>
                <a:cs typeface="Arial MT"/>
              </a:rPr>
              <a:t>() </a:t>
            </a:r>
            <a:r>
              <a:rPr dirty="0" sz="2400" spc="-10">
                <a:latin typeface="Arial MT"/>
                <a:cs typeface="Arial MT"/>
              </a:rPr>
              <a:t>can </a:t>
            </a:r>
            <a:r>
              <a:rPr dirty="0" sz="2400" spc="-5">
                <a:latin typeface="Arial MT"/>
                <a:cs typeface="Arial MT"/>
              </a:rPr>
              <a:t>make the </a:t>
            </a:r>
            <a:r>
              <a:rPr dirty="0" sz="2400">
                <a:latin typeface="Arial MT"/>
                <a:cs typeface="Arial MT"/>
              </a:rPr>
              <a:t>PR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Arial"/>
                <a:cs typeface="Arial"/>
              </a:rPr>
              <a:t>easier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endParaRPr sz="24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99600"/>
              </a:lnSpc>
              <a:spcBef>
                <a:spcPts val="1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400" spc="-20">
                <a:latin typeface="Arial MT"/>
                <a:cs typeface="Arial MT"/>
              </a:rPr>
              <a:t>However,</a:t>
            </a:r>
            <a:r>
              <a:rPr dirty="0" sz="2400" spc="-15">
                <a:latin typeface="Arial MT"/>
                <a:cs typeface="Arial MT"/>
              </a:rPr>
              <a:t> 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principle,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best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possible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classifier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based</a:t>
            </a:r>
            <a:r>
              <a:rPr dirty="0" sz="2400" spc="6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on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400" i="1">
                <a:solidFill>
                  <a:srgbClr val="FF0000"/>
                </a:solidFill>
                <a:latin typeface="Arial"/>
                <a:cs typeface="Arial"/>
              </a:rPr>
              <a:t>y </a:t>
            </a:r>
            <a:r>
              <a:rPr dirty="0" sz="2400" spc="-5">
                <a:latin typeface="Arial MT"/>
                <a:cs typeface="Arial MT"/>
              </a:rPr>
              <a:t>should perform at least as well as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best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possible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classifier</a:t>
            </a:r>
            <a:r>
              <a:rPr dirty="0" sz="2400" spc="2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based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on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204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features</a:t>
            </a:r>
            <a:r>
              <a:rPr dirty="0" sz="2400" spc="18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Features</a:t>
            </a:r>
            <a:r>
              <a:rPr dirty="0" sz="3200" spc="-50"/>
              <a:t> </a:t>
            </a:r>
            <a:r>
              <a:rPr dirty="0" sz="3200"/>
              <a:t>from</a:t>
            </a:r>
            <a:r>
              <a:rPr dirty="0" sz="3200" spc="-15"/>
              <a:t> </a:t>
            </a:r>
            <a:r>
              <a:rPr dirty="0" sz="3200" spc="-5"/>
              <a:t>Patterns</a:t>
            </a:r>
            <a:r>
              <a:rPr dirty="0" sz="3200" spc="-3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5467" y="1379296"/>
            <a:ext cx="753364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Features</a:t>
            </a:r>
            <a:r>
              <a:rPr dirty="0" sz="2400">
                <a:latin typeface="Arial MT"/>
                <a:cs typeface="Arial MT"/>
              </a:rPr>
              <a:t> may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intuitive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they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 be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quite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abstract</a:t>
            </a:r>
            <a:r>
              <a:rPr dirty="0" sz="240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latin typeface="Arial MT"/>
                <a:cs typeface="Arial MT"/>
              </a:rPr>
              <a:t>Consider,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measurements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electric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motor: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2215895"/>
            <a:ext cx="7019544" cy="18486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36" y="4236720"/>
            <a:ext cx="3660648" cy="8717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7" y="5256276"/>
            <a:ext cx="3717036" cy="940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21684" y="4465446"/>
            <a:ext cx="5245100" cy="2200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Power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as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Feature: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Understandable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2801620" algn="l"/>
                <a:tab pos="4110990" algn="l"/>
                <a:tab pos="4808855" algn="l"/>
              </a:tabLst>
            </a:pP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Uni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terpre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able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feature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d</a:t>
            </a:r>
            <a:r>
              <a:rPr dirty="0" sz="2400">
                <a:latin typeface="Arial MT"/>
                <a:cs typeface="Arial MT"/>
              </a:rPr>
              <a:t>o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not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Arial MT"/>
                <a:cs typeface="Arial MT"/>
              </a:rPr>
              <a:t>make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 physical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sense,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83945" algn="l"/>
                <a:tab pos="2456815" algn="l"/>
                <a:tab pos="3066415" algn="l"/>
                <a:tab pos="4467860" algn="l"/>
                <a:tab pos="5062220" algn="l"/>
              </a:tabLst>
            </a:pPr>
            <a:r>
              <a:rPr dirty="0" sz="2400" spc="-5">
                <a:latin typeface="Arial MT"/>
                <a:cs typeface="Arial MT"/>
              </a:rPr>
              <a:t>B</a:t>
            </a:r>
            <a:r>
              <a:rPr dirty="0" sz="2400" spc="-15">
                <a:latin typeface="Arial MT"/>
                <a:cs typeface="Arial MT"/>
              </a:rPr>
              <a:t>u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perhaps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e</a:t>
            </a:r>
            <a:r>
              <a:rPr dirty="0" sz="2400" spc="-5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fect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ive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a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a  </a:t>
            </a:r>
            <a:r>
              <a:rPr dirty="0" sz="2400" spc="-5">
                <a:latin typeface="Arial MT"/>
                <a:cs typeface="Arial MT"/>
              </a:rPr>
              <a:t>feature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for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classification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294" y="606679"/>
            <a:ext cx="4514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Classes</a:t>
            </a:r>
            <a:r>
              <a:rPr dirty="0" spc="15"/>
              <a:t> </a:t>
            </a:r>
            <a:r>
              <a:rPr dirty="0" spc="-5"/>
              <a:t>and</a:t>
            </a:r>
            <a:r>
              <a:rPr dirty="0" spc="10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534" y="1379296"/>
            <a:ext cx="8808085" cy="4839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371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14350" algn="l"/>
                <a:tab pos="1231900" algn="l"/>
                <a:tab pos="2224405" algn="l"/>
                <a:tab pos="3519804" algn="l"/>
                <a:tab pos="3968115" algn="l"/>
                <a:tab pos="4583430" algn="l"/>
                <a:tab pos="5048250" algn="l"/>
                <a:tab pos="6970395" algn="l"/>
                <a:tab pos="8266430" algn="l"/>
              </a:tabLst>
            </a:pPr>
            <a:r>
              <a:rPr dirty="0" sz="2400" spc="-5">
                <a:latin typeface="Arial MT"/>
                <a:cs typeface="Arial MT"/>
              </a:rPr>
              <a:t>The	</a:t>
            </a:r>
            <a:r>
              <a:rPr dirty="0" sz="2400">
                <a:latin typeface="Arial MT"/>
                <a:cs typeface="Arial MT"/>
              </a:rPr>
              <a:t>whole	</a:t>
            </a:r>
            <a:r>
              <a:rPr dirty="0" sz="2400" spc="-5">
                <a:latin typeface="Arial MT"/>
                <a:cs typeface="Arial MT"/>
              </a:rPr>
              <a:t>purpose	of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	or	classification	</a:t>
            </a:r>
            <a:r>
              <a:rPr dirty="0" sz="2400">
                <a:latin typeface="Arial MT"/>
                <a:cs typeface="Arial MT"/>
              </a:rPr>
              <a:t>consists	</a:t>
            </a:r>
            <a:r>
              <a:rPr dirty="0" sz="2400" spc="-5">
                <a:latin typeface="Arial MT"/>
                <a:cs typeface="Arial MT"/>
              </a:rPr>
              <a:t>of</a:t>
            </a:r>
            <a:endParaRPr sz="2400">
              <a:latin typeface="Arial MT"/>
              <a:cs typeface="Arial MT"/>
            </a:endParaRPr>
          </a:p>
          <a:p>
            <a:pPr marL="51371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assigning</a:t>
            </a:r>
            <a:r>
              <a:rPr dirty="0" sz="24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-5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513715" marR="276860" indent="-342900">
              <a:lnSpc>
                <a:spcPct val="100000"/>
              </a:lnSpc>
              <a:buFont typeface="Wingdings"/>
              <a:buChar char=""/>
              <a:tabLst>
                <a:tab pos="514350" algn="l"/>
                <a:tab pos="887094" algn="l"/>
                <a:tab pos="1768475" algn="l"/>
                <a:tab pos="2176780" algn="l"/>
                <a:tab pos="2533650" algn="l"/>
                <a:tab pos="3975735" algn="l"/>
                <a:tab pos="5196205" algn="l"/>
                <a:tab pos="5655310" algn="l"/>
                <a:tab pos="6943090" algn="l"/>
                <a:tab pos="7299959" algn="l"/>
                <a:tab pos="8268970" algn="l"/>
              </a:tabLst>
            </a:pP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A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cl</a:t>
            </a:r>
            <a:r>
              <a:rPr dirty="0" sz="2400" spc="-1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ss	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particular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pattern,	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poss</a:t>
            </a:r>
            <a:r>
              <a:rPr dirty="0" sz="2400" spc="-15">
                <a:solidFill>
                  <a:srgbClr val="6F2F9F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b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ly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gro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u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of 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patterns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which</a:t>
            </a:r>
            <a:r>
              <a:rPr dirty="0" sz="2400" spc="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similar</a:t>
            </a:r>
            <a:r>
              <a:rPr dirty="0" sz="2400" spc="2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equivalent</a:t>
            </a:r>
            <a:r>
              <a:rPr dirty="0" sz="2400" spc="4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some</a:t>
            </a:r>
            <a:r>
              <a:rPr dirty="0" sz="2400" spc="-1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sense.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 MT"/>
              <a:cs typeface="Arial MT"/>
            </a:endParaRPr>
          </a:p>
          <a:p>
            <a:pPr marL="63182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given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problem,</a:t>
            </a:r>
            <a:r>
              <a:rPr dirty="0" sz="2400">
                <a:latin typeface="Arial MT"/>
                <a:cs typeface="Arial MT"/>
              </a:rPr>
              <a:t> the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set</a:t>
            </a:r>
            <a:r>
              <a:rPr dirty="0" sz="2400" spc="-5">
                <a:latin typeface="Arial MT"/>
                <a:cs typeface="Arial MT"/>
              </a:rPr>
              <a:t> of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spc="5" i="1">
                <a:latin typeface="Arial"/>
                <a:cs typeface="Arial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defined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algn="ctr" marR="526415">
              <a:lnSpc>
                <a:spcPts val="2870"/>
              </a:lnSpc>
              <a:spcBef>
                <a:spcPts val="1920"/>
              </a:spcBef>
            </a:pP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{C</a:t>
            </a:r>
            <a:r>
              <a:rPr dirty="0" baseline="-20833" sz="2400" spc="-7">
                <a:latin typeface="Arial MT"/>
                <a:cs typeface="Arial MT"/>
              </a:rPr>
              <a:t>1</a:t>
            </a:r>
            <a:r>
              <a:rPr dirty="0" sz="2400" spc="-5" i="1">
                <a:latin typeface="Arial"/>
                <a:cs typeface="Arial"/>
              </a:rPr>
              <a:t>;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baseline="-20833" sz="2400" spc="-7">
                <a:latin typeface="Arial MT"/>
                <a:cs typeface="Arial MT"/>
              </a:rPr>
              <a:t>2</a:t>
            </a:r>
            <a:r>
              <a:rPr dirty="0" sz="2400" spc="-5" i="1">
                <a:latin typeface="Arial"/>
                <a:cs typeface="Arial"/>
              </a:rPr>
              <a:t>;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-;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baseline="-20833" sz="2400" spc="7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  <a:p>
            <a:pPr marL="631825">
              <a:lnSpc>
                <a:spcPts val="2870"/>
              </a:lnSpc>
            </a:pPr>
            <a:r>
              <a:rPr dirty="0" sz="2400" spc="-5">
                <a:latin typeface="Arial MT"/>
                <a:cs typeface="Arial MT"/>
              </a:rPr>
              <a:t>Have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choose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i="1">
                <a:latin typeface="Arial"/>
                <a:cs typeface="Arial"/>
              </a:rPr>
              <a:t>K </a:t>
            </a:r>
            <a:r>
              <a:rPr dirty="0" sz="2400" spc="-10">
                <a:latin typeface="Arial MT"/>
                <a:cs typeface="Arial MT"/>
              </a:rPr>
              <a:t>different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Arial MT"/>
              <a:cs typeface="Arial MT"/>
            </a:endParaRPr>
          </a:p>
          <a:p>
            <a:pPr marL="51435" indent="-26670">
              <a:lnSpc>
                <a:spcPct val="100000"/>
              </a:lnSpc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Members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share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some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common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properties</a:t>
            </a:r>
            <a:r>
              <a:rPr dirty="0" sz="24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attributes</a:t>
            </a:r>
            <a:endParaRPr sz="2400">
              <a:latin typeface="Arial MT"/>
              <a:cs typeface="Arial MT"/>
            </a:endParaRPr>
          </a:p>
          <a:p>
            <a:pPr marL="51435" marR="17780">
              <a:lnSpc>
                <a:spcPct val="100000"/>
              </a:lnSpc>
              <a:spcBef>
                <a:spcPts val="1855"/>
              </a:spcBef>
              <a:tabLst>
                <a:tab pos="461645" algn="l"/>
                <a:tab pos="1040765" algn="l"/>
                <a:tab pos="2451100" algn="l"/>
                <a:tab pos="3030220" algn="l"/>
                <a:tab pos="3880485" algn="l"/>
                <a:tab pos="4441190" algn="l"/>
                <a:tab pos="4817745" algn="l"/>
                <a:tab pos="5194300" algn="l"/>
                <a:tab pos="6791959" algn="l"/>
                <a:tab pos="7456170" algn="l"/>
                <a:tab pos="8103870" algn="l"/>
              </a:tabLst>
            </a:pPr>
            <a:r>
              <a:rPr dirty="0" sz="2400">
                <a:latin typeface="Arial MT"/>
                <a:cs typeface="Arial MT"/>
              </a:rPr>
              <a:t>In	</a:t>
            </a:r>
            <a:r>
              <a:rPr dirty="0" sz="2400" spc="-10">
                <a:latin typeface="Arial MT"/>
                <a:cs typeface="Arial MT"/>
              </a:rPr>
              <a:t>P</a:t>
            </a:r>
            <a:r>
              <a:rPr dirty="0" sz="2400" spc="-5">
                <a:latin typeface="Arial MT"/>
                <a:cs typeface="Arial MT"/>
              </a:rPr>
              <a:t>R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>
                <a:latin typeface="Arial MT"/>
                <a:cs typeface="Arial MT"/>
              </a:rPr>
              <a:t>s	the	</a:t>
            </a:r>
            <a:r>
              <a:rPr dirty="0" sz="2400" spc="-5">
                <a:latin typeface="Arial MT"/>
                <a:cs typeface="Arial MT"/>
              </a:rPr>
              <a:t>cl</a:t>
            </a:r>
            <a:r>
              <a:rPr dirty="0" sz="2400" spc="-1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ss	set	</a:t>
            </a:r>
            <a:r>
              <a:rPr dirty="0" sz="2400" spc="-5" i="1">
                <a:latin typeface="Arial"/>
                <a:cs typeface="Arial"/>
              </a:rPr>
              <a:t>C</a:t>
            </a:r>
            <a:r>
              <a:rPr dirty="0" sz="2400" i="1">
                <a:latin typeface="Arial"/>
                <a:cs typeface="Arial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predefined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ha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been  </a:t>
            </a:r>
            <a:r>
              <a:rPr dirty="0" sz="2400" spc="-5">
                <a:latin typeface="Arial MT"/>
                <a:cs typeface="Arial MT"/>
              </a:rPr>
              <a:t>specified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part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solved.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7350252" cy="2514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25596"/>
            <a:ext cx="7328915" cy="15346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5245606"/>
            <a:ext cx="6082284" cy="15361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40647"/>
            <a:ext cx="8684260" cy="60363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just" marL="2526030">
              <a:lnSpc>
                <a:spcPct val="100000"/>
              </a:lnSpc>
              <a:spcBef>
                <a:spcPts val="1035"/>
              </a:spcBef>
            </a:pP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Way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Describing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Classes</a:t>
            </a:r>
            <a:endParaRPr sz="2400">
              <a:latin typeface="Arial MT"/>
              <a:cs typeface="Arial MT"/>
            </a:endParaRPr>
          </a:p>
          <a:p>
            <a:pPr algn="just" marL="12700" marR="6350">
              <a:lnSpc>
                <a:spcPct val="100000"/>
              </a:lnSpc>
              <a:spcBef>
                <a:spcPts val="780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Prototype</a:t>
            </a:r>
            <a:r>
              <a:rPr dirty="0" sz="20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Idealized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representation</a:t>
            </a:r>
            <a:r>
              <a:rPr dirty="0" sz="2000">
                <a:latin typeface="Arial MT"/>
                <a:cs typeface="Arial MT"/>
              </a:rPr>
              <a:t> or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notion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“essence”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class.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Pros:</a:t>
            </a:r>
            <a:r>
              <a:rPr dirty="0" sz="2000">
                <a:latin typeface="Arial MT"/>
                <a:cs typeface="Arial MT"/>
              </a:rPr>
              <a:t> each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unambiguously</a:t>
            </a:r>
            <a:r>
              <a:rPr dirty="0" sz="2000">
                <a:latin typeface="Arial MT"/>
                <a:cs typeface="Arial MT"/>
              </a:rPr>
              <a:t> defined,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no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scope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for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variability.</a:t>
            </a:r>
            <a:endParaRPr sz="20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1445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Parameterized Shape: </a:t>
            </a:r>
            <a:r>
              <a:rPr dirty="0" sz="2000">
                <a:latin typeface="Arial MT"/>
                <a:cs typeface="Arial MT"/>
              </a:rPr>
              <a:t>A generalization of </a:t>
            </a:r>
            <a:r>
              <a:rPr dirty="0" sz="2000" spc="-5">
                <a:latin typeface="Arial MT"/>
                <a:cs typeface="Arial MT"/>
              </a:rPr>
              <a:t>the prototype; the </a:t>
            </a:r>
            <a:r>
              <a:rPr dirty="0" sz="2000">
                <a:latin typeface="Arial MT"/>
                <a:cs typeface="Arial MT"/>
              </a:rPr>
              <a:t>class </a:t>
            </a:r>
            <a:r>
              <a:rPr dirty="0" sz="2000" spc="-5">
                <a:latin typeface="Arial MT"/>
                <a:cs typeface="Arial MT"/>
              </a:rPr>
              <a:t>has </a:t>
            </a:r>
            <a:r>
              <a:rPr dirty="0" sz="2000">
                <a:latin typeface="Arial MT"/>
                <a:cs typeface="Arial MT"/>
              </a:rPr>
              <a:t>a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 shape </a:t>
            </a:r>
            <a:r>
              <a:rPr dirty="0" sz="2000" spc="-5">
                <a:latin typeface="Arial MT"/>
                <a:cs typeface="Arial MT"/>
              </a:rPr>
              <a:t>(e.g., rectangular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>
                <a:latin typeface="Arial MT"/>
                <a:cs typeface="Arial MT"/>
              </a:rPr>
              <a:t>elliptical), </a:t>
            </a:r>
            <a:r>
              <a:rPr dirty="0" sz="2000" spc="-5">
                <a:latin typeface="Arial MT"/>
                <a:cs typeface="Arial MT"/>
              </a:rPr>
              <a:t>the shape is </a:t>
            </a:r>
            <a:r>
              <a:rPr dirty="0" sz="2000">
                <a:latin typeface="Arial MT"/>
                <a:cs typeface="Arial MT"/>
              </a:rPr>
              <a:t>described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number of </a:t>
            </a:r>
            <a:r>
              <a:rPr dirty="0" sz="2000" spc="-5">
                <a:latin typeface="Arial MT"/>
                <a:cs typeface="Arial MT"/>
              </a:rPr>
              <a:t>parameters </a:t>
            </a:r>
            <a:r>
              <a:rPr dirty="0" sz="2000" spc="-10">
                <a:latin typeface="Arial MT"/>
                <a:cs typeface="Arial MT"/>
              </a:rPr>
              <a:t>(e.g., </a:t>
            </a:r>
            <a:r>
              <a:rPr dirty="0" sz="2000">
                <a:latin typeface="Arial MT"/>
                <a:cs typeface="Arial MT"/>
              </a:rPr>
              <a:t>ellipse </a:t>
            </a:r>
            <a:r>
              <a:rPr dirty="0" sz="2000" spc="-5">
                <a:latin typeface="Arial MT"/>
                <a:cs typeface="Arial MT"/>
              </a:rPr>
              <a:t>centre, rotation, and </a:t>
            </a:r>
            <a:r>
              <a:rPr dirty="0" sz="2000">
                <a:latin typeface="Arial MT"/>
                <a:cs typeface="Arial MT"/>
              </a:rPr>
              <a:t>axis </a:t>
            </a:r>
            <a:r>
              <a:rPr dirty="0" sz="2000" spc="-5">
                <a:latin typeface="Arial MT"/>
                <a:cs typeface="Arial MT"/>
              </a:rPr>
              <a:t>lengths). Pros.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more </a:t>
            </a:r>
            <a:r>
              <a:rPr dirty="0" sz="2000">
                <a:latin typeface="Arial MT"/>
                <a:cs typeface="Arial MT"/>
              </a:rPr>
              <a:t>flexible than </a:t>
            </a:r>
            <a:r>
              <a:rPr dirty="0" sz="2000" spc="-5">
                <a:latin typeface="Arial MT"/>
                <a:cs typeface="Arial MT"/>
              </a:rPr>
              <a:t>that </a:t>
            </a:r>
            <a:r>
              <a:rPr dirty="0" sz="2000">
                <a:latin typeface="Arial MT"/>
                <a:cs typeface="Arial MT"/>
              </a:rPr>
              <a:t>of a single </a:t>
            </a:r>
            <a:r>
              <a:rPr dirty="0" sz="2000" spc="-5">
                <a:latin typeface="Arial MT"/>
                <a:cs typeface="Arial MT"/>
              </a:rPr>
              <a:t>prototype, </a:t>
            </a:r>
            <a:r>
              <a:rPr dirty="0" sz="2000">
                <a:latin typeface="Arial MT"/>
                <a:cs typeface="Arial MT"/>
              </a:rPr>
              <a:t>Cons: </a:t>
            </a:r>
            <a:r>
              <a:rPr dirty="0" sz="2000" spc="-5">
                <a:latin typeface="Arial MT"/>
                <a:cs typeface="Arial MT"/>
              </a:rPr>
              <a:t>still </a:t>
            </a:r>
            <a:r>
              <a:rPr dirty="0" sz="2000">
                <a:latin typeface="Arial MT"/>
                <a:cs typeface="Arial MT"/>
              </a:rPr>
              <a:t>requires </a:t>
            </a:r>
            <a:r>
              <a:rPr dirty="0" sz="2000" spc="-5">
                <a:latin typeface="Arial MT"/>
                <a:cs typeface="Arial MT"/>
              </a:rPr>
              <a:t>the type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shape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assumed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known.</a:t>
            </a:r>
            <a:endParaRPr sz="2000">
              <a:latin typeface="Arial MT"/>
              <a:cs typeface="Arial MT"/>
            </a:endParaRPr>
          </a:p>
          <a:p>
            <a:pPr algn="just" marL="12700" marR="5715">
              <a:lnSpc>
                <a:spcPct val="100000"/>
              </a:lnSpc>
              <a:spcBef>
                <a:spcPts val="1440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Statistical Distribution: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-5">
                <a:latin typeface="Arial MT"/>
                <a:cs typeface="Arial MT"/>
              </a:rPr>
              <a:t>description </a:t>
            </a:r>
            <a:r>
              <a:rPr dirty="0" sz="2000">
                <a:latin typeface="Arial MT"/>
                <a:cs typeface="Arial MT"/>
              </a:rPr>
              <a:t>of the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likelihood or probability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 class </a:t>
            </a:r>
            <a:r>
              <a:rPr dirty="0" sz="2000" spc="-5">
                <a:latin typeface="Arial MT"/>
                <a:cs typeface="Arial MT"/>
              </a:rPr>
              <a:t>member </a:t>
            </a:r>
            <a:r>
              <a:rPr dirty="0" sz="2000">
                <a:latin typeface="Arial MT"/>
                <a:cs typeface="Arial MT"/>
              </a:rPr>
              <a:t>having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particular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set of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or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features. </a:t>
            </a:r>
            <a:r>
              <a:rPr dirty="0" sz="2000" spc="-10">
                <a:latin typeface="Arial MT"/>
                <a:cs typeface="Arial MT"/>
              </a:rPr>
              <a:t>Pros.: 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very </a:t>
            </a:r>
            <a:r>
              <a:rPr dirty="0" sz="2000" spc="-5">
                <a:latin typeface="Arial MT"/>
                <a:cs typeface="Arial MT"/>
              </a:rPr>
              <a:t>comprehensive, </a:t>
            </a:r>
            <a:r>
              <a:rPr dirty="0" sz="2000">
                <a:latin typeface="Arial MT"/>
                <a:cs typeface="Arial MT"/>
              </a:rPr>
              <a:t>Cons: There will be </a:t>
            </a:r>
            <a:r>
              <a:rPr dirty="0" sz="2000" spc="-5">
                <a:latin typeface="Arial MT"/>
                <a:cs typeface="Arial MT"/>
              </a:rPr>
              <a:t>circumstances when </a:t>
            </a:r>
            <a:r>
              <a:rPr dirty="0" sz="2000" spc="-10">
                <a:latin typeface="Arial MT"/>
                <a:cs typeface="Arial MT"/>
              </a:rPr>
              <a:t>the </a:t>
            </a:r>
            <a:r>
              <a:rPr dirty="0" sz="2000" spc="-5">
                <a:latin typeface="Arial MT"/>
                <a:cs typeface="Arial MT"/>
              </a:rPr>
              <a:t>statistics </a:t>
            </a:r>
            <a:r>
              <a:rPr dirty="0" sz="2000">
                <a:latin typeface="Arial MT"/>
                <a:cs typeface="Arial MT"/>
              </a:rPr>
              <a:t> 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difficult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infer.</a:t>
            </a:r>
            <a:endParaRPr sz="2000">
              <a:latin typeface="Arial MT"/>
              <a:cs typeface="Arial MT"/>
            </a:endParaRPr>
          </a:p>
          <a:p>
            <a:pPr algn="just" marL="12700" marR="5715">
              <a:lnSpc>
                <a:spcPct val="100000"/>
              </a:lnSpc>
              <a:spcBef>
                <a:spcPts val="1445"/>
              </a:spcBef>
            </a:pP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Via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Samples: </a:t>
            </a:r>
            <a:r>
              <a:rPr dirty="0" sz="2000">
                <a:latin typeface="Arial MT"/>
                <a:cs typeface="Arial MT"/>
              </a:rPr>
              <a:t>A set of given </a:t>
            </a:r>
            <a:r>
              <a:rPr dirty="0" sz="2000" spc="-5">
                <a:latin typeface="Arial MT"/>
                <a:cs typeface="Arial MT"/>
              </a:rPr>
              <a:t>samples </a:t>
            </a:r>
            <a:r>
              <a:rPr dirty="0" sz="2000">
                <a:latin typeface="Arial MT"/>
                <a:cs typeface="Arial MT"/>
              </a:rPr>
              <a:t>(many apples, or </a:t>
            </a:r>
            <a:r>
              <a:rPr dirty="0" sz="2000" spc="-5">
                <a:latin typeface="Arial MT"/>
                <a:cs typeface="Arial MT"/>
              </a:rPr>
              <a:t>tigers,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bicycles) </a:t>
            </a:r>
            <a:r>
              <a:rPr dirty="0" sz="2000">
                <a:latin typeface="Arial MT"/>
                <a:cs typeface="Arial MT"/>
              </a:rPr>
              <a:t> directly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characterizes</a:t>
            </a:r>
            <a:r>
              <a:rPr dirty="0" sz="2000">
                <a:latin typeface="Arial MT"/>
                <a:cs typeface="Arial MT"/>
              </a:rPr>
              <a:t> 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class.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Pros:</a:t>
            </a:r>
            <a:r>
              <a:rPr dirty="0" sz="2000">
                <a:latin typeface="Arial MT"/>
                <a:cs typeface="Arial MT"/>
              </a:rPr>
              <a:t> Highly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convenient,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since</a:t>
            </a:r>
            <a:r>
              <a:rPr dirty="0" sz="2000" spc="5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nothing 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further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needs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be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done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describe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class</a:t>
            </a:r>
            <a:r>
              <a:rPr dirty="0" sz="2000">
                <a:latin typeface="Arial MT"/>
                <a:cs typeface="Arial MT"/>
              </a:rPr>
              <a:t> Cons: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Storage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 </a:t>
            </a:r>
            <a:r>
              <a:rPr dirty="0" sz="2000">
                <a:latin typeface="Arial MT"/>
                <a:cs typeface="Arial MT"/>
              </a:rPr>
              <a:t> computational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challenges,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since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need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saved.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0513" y="352501"/>
            <a:ext cx="452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Classes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440" y="763270"/>
            <a:ext cx="8702675" cy="521779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just" marL="2865755">
              <a:lnSpc>
                <a:spcPct val="100000"/>
              </a:lnSpc>
              <a:spcBef>
                <a:spcPts val="855"/>
              </a:spcBef>
            </a:pP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Variability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</a:t>
            </a:r>
            <a:endParaRPr sz="2400">
              <a:latin typeface="Arial MT"/>
              <a:cs typeface="Arial MT"/>
            </a:endParaRPr>
          </a:p>
          <a:p>
            <a:pPr algn="just" marL="12700" marR="5080">
              <a:lnSpc>
                <a:spcPts val="2860"/>
              </a:lnSpc>
              <a:spcBef>
                <a:spcPts val="865"/>
              </a:spcBef>
            </a:pP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Patterns do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need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be identical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belong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to the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same class</a:t>
            </a:r>
            <a:r>
              <a:rPr dirty="0" sz="2400" spc="-5">
                <a:latin typeface="Arial MT"/>
                <a:cs typeface="Arial MT"/>
              </a:rPr>
              <a:t>: </a:t>
            </a:r>
            <a:r>
              <a:rPr dirty="0" sz="2400" spc="-65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not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all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pictures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person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same,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 </a:t>
            </a:r>
            <a:r>
              <a:rPr dirty="0" sz="2400" spc="-5">
                <a:latin typeface="Arial MT"/>
                <a:cs typeface="Arial MT"/>
              </a:rPr>
              <a:t>tigers,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apples.</a:t>
            </a:r>
            <a:endParaRPr sz="2400">
              <a:latin typeface="Arial MT"/>
              <a:cs typeface="Arial MT"/>
            </a:endParaRPr>
          </a:p>
          <a:p>
            <a:pPr algn="just" marL="12700" marR="62865">
              <a:lnSpc>
                <a:spcPct val="100000"/>
              </a:lnSpc>
              <a:spcBef>
                <a:spcPts val="1375"/>
              </a:spcBef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There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at least two sources of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variability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present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in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measurements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 associated</a:t>
            </a:r>
            <a:r>
              <a:rPr dirty="0" sz="20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dirty="0" sz="20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single</a:t>
            </a:r>
            <a:r>
              <a:rPr dirty="0" sz="20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class:</a:t>
            </a:r>
            <a:endParaRPr sz="2000">
              <a:latin typeface="Arial MT"/>
              <a:cs typeface="Arial MT"/>
            </a:endParaRPr>
          </a:p>
          <a:p>
            <a:pPr algn="just" marL="12700" marR="61594">
              <a:lnSpc>
                <a:spcPct val="100000"/>
              </a:lnSpc>
              <a:buAutoNum type="arabicPeriod"/>
              <a:tabLst>
                <a:tab pos="369570" algn="l"/>
              </a:tabLst>
            </a:pPr>
            <a:r>
              <a:rPr dirty="0" sz="2000" spc="-5" b="1">
                <a:latin typeface="Arial"/>
                <a:cs typeface="Arial"/>
              </a:rPr>
              <a:t>The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inherent</a:t>
            </a:r>
            <a:r>
              <a:rPr dirty="0" sz="200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variability</a:t>
            </a:r>
            <a:r>
              <a:rPr dirty="0" sz="2000" b="1">
                <a:latin typeface="Arial"/>
                <a:cs typeface="Arial"/>
              </a:rPr>
              <a:t> within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class: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spc="-5">
                <a:latin typeface="Arial MT"/>
                <a:cs typeface="Arial MT"/>
              </a:rPr>
              <a:t>Every</a:t>
            </a:r>
            <a:r>
              <a:rPr dirty="0" sz="2000">
                <a:latin typeface="Arial MT"/>
                <a:cs typeface="Arial MT"/>
              </a:rPr>
              <a:t> class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consist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members which </a:t>
            </a:r>
            <a:r>
              <a:rPr dirty="0" sz="2000" spc="-10">
                <a:latin typeface="Arial MT"/>
                <a:cs typeface="Arial MT"/>
              </a:rPr>
              <a:t>differ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some </a:t>
            </a:r>
            <a:r>
              <a:rPr dirty="0" sz="2000" spc="-40">
                <a:latin typeface="Arial MT"/>
                <a:cs typeface="Arial MT"/>
              </a:rPr>
              <a:t>way.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degree </a:t>
            </a:r>
            <a:r>
              <a:rPr dirty="0" sz="2000" spc="-5">
                <a:latin typeface="Arial MT"/>
                <a:cs typeface="Arial MT"/>
              </a:rPr>
              <a:t>and nature </a:t>
            </a:r>
            <a:r>
              <a:rPr dirty="0" sz="2000">
                <a:latin typeface="Arial MT"/>
                <a:cs typeface="Arial MT"/>
              </a:rPr>
              <a:t>of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inherent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variability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depend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greatly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definition.</a:t>
            </a:r>
            <a:endParaRPr sz="2000">
              <a:latin typeface="Arial MT"/>
              <a:cs typeface="Arial MT"/>
            </a:endParaRPr>
          </a:p>
          <a:p>
            <a:pPr algn="just" marL="12700" marR="62230">
              <a:lnSpc>
                <a:spcPct val="100000"/>
              </a:lnSpc>
              <a:spcBef>
                <a:spcPts val="20"/>
              </a:spcBef>
            </a:pPr>
            <a:r>
              <a:rPr dirty="0" sz="1600" spc="-5">
                <a:latin typeface="Arial MT"/>
                <a:cs typeface="Arial MT"/>
              </a:rPr>
              <a:t>“Fruit” class contains </a:t>
            </a:r>
            <a:r>
              <a:rPr dirty="0" sz="1600" spc="-10">
                <a:latin typeface="Arial MT"/>
                <a:cs typeface="Arial MT"/>
              </a:rPr>
              <a:t>all </a:t>
            </a:r>
            <a:r>
              <a:rPr dirty="0" sz="1600" spc="-5">
                <a:latin typeface="Arial MT"/>
                <a:cs typeface="Arial MT"/>
              </a:rPr>
              <a:t>manners of variability </a:t>
            </a:r>
            <a:r>
              <a:rPr dirty="0" sz="1600">
                <a:latin typeface="Arial MT"/>
                <a:cs typeface="Arial MT"/>
              </a:rPr>
              <a:t>in </a:t>
            </a:r>
            <a:r>
              <a:rPr dirty="0" sz="1600" spc="-15">
                <a:latin typeface="Arial MT"/>
                <a:cs typeface="Arial MT"/>
              </a:rPr>
              <a:t>colour, </a:t>
            </a:r>
            <a:r>
              <a:rPr dirty="0" sz="1600" spc="-5">
                <a:latin typeface="Arial MT"/>
                <a:cs typeface="Arial MT"/>
              </a:rPr>
              <a:t>size, and shape; “Apple” class </a:t>
            </a:r>
            <a:r>
              <a:rPr dirty="0" sz="1600">
                <a:latin typeface="Arial MT"/>
                <a:cs typeface="Arial MT"/>
              </a:rPr>
              <a:t>is </a:t>
            </a:r>
            <a:r>
              <a:rPr dirty="0" sz="1600" spc="-5">
                <a:latin typeface="Arial MT"/>
                <a:cs typeface="Arial MT"/>
              </a:rPr>
              <a:t>much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more specific, </a:t>
            </a:r>
            <a:r>
              <a:rPr dirty="0" sz="1600" spc="-10">
                <a:latin typeface="Arial MT"/>
                <a:cs typeface="Arial MT"/>
              </a:rPr>
              <a:t>but </a:t>
            </a:r>
            <a:r>
              <a:rPr dirty="0" sz="1600" spc="-5">
                <a:latin typeface="Arial MT"/>
                <a:cs typeface="Arial MT"/>
              </a:rPr>
              <a:t>apples do come </a:t>
            </a:r>
            <a:r>
              <a:rPr dirty="0" sz="1600">
                <a:latin typeface="Arial MT"/>
                <a:cs typeface="Arial MT"/>
              </a:rPr>
              <a:t>in </a:t>
            </a:r>
            <a:r>
              <a:rPr dirty="0" sz="1600" spc="-10">
                <a:latin typeface="Arial MT"/>
                <a:cs typeface="Arial MT"/>
              </a:rPr>
              <a:t>different </a:t>
            </a:r>
            <a:r>
              <a:rPr dirty="0" sz="1600" spc="-5">
                <a:latin typeface="Arial MT"/>
                <a:cs typeface="Arial MT"/>
              </a:rPr>
              <a:t>colours and patterning; the </a:t>
            </a:r>
            <a:r>
              <a:rPr dirty="0" sz="1600">
                <a:latin typeface="Arial MT"/>
                <a:cs typeface="Arial MT"/>
              </a:rPr>
              <a:t>“Granny Smith </a:t>
            </a:r>
            <a:r>
              <a:rPr dirty="0" sz="1600" spc="-5">
                <a:latin typeface="Arial MT"/>
                <a:cs typeface="Arial MT"/>
              </a:rPr>
              <a:t>Apple”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class </a:t>
            </a:r>
            <a:r>
              <a:rPr dirty="0" sz="1600" spc="-10">
                <a:latin typeface="Arial MT"/>
                <a:cs typeface="Arial MT"/>
              </a:rPr>
              <a:t>is </a:t>
            </a:r>
            <a:r>
              <a:rPr dirty="0" sz="1600" spc="-5">
                <a:latin typeface="Arial MT"/>
                <a:cs typeface="Arial MT"/>
              </a:rPr>
              <a:t>even more specific, but still </a:t>
            </a:r>
            <a:r>
              <a:rPr dirty="0" sz="1600" spc="-10">
                <a:latin typeface="Arial MT"/>
                <a:cs typeface="Arial MT"/>
              </a:rPr>
              <a:t>will </a:t>
            </a:r>
            <a:r>
              <a:rPr dirty="0" sz="1600" spc="-5">
                <a:latin typeface="Arial MT"/>
                <a:cs typeface="Arial MT"/>
              </a:rPr>
              <a:t>have apples of different sizes or </a:t>
            </a:r>
            <a:r>
              <a:rPr dirty="0" sz="1600" spc="-1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more or </a:t>
            </a:r>
            <a:r>
              <a:rPr dirty="0" sz="1600" spc="-5">
                <a:latin typeface="Arial MT"/>
                <a:cs typeface="Arial MT"/>
              </a:rPr>
              <a:t>fewer 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blemishes.</a:t>
            </a:r>
            <a:endParaRPr sz="1600">
              <a:latin typeface="Arial MT"/>
              <a:cs typeface="Arial MT"/>
            </a:endParaRPr>
          </a:p>
          <a:p>
            <a:pPr algn="just" marL="370840" indent="-358140">
              <a:lnSpc>
                <a:spcPts val="2385"/>
              </a:lnSpc>
              <a:buAutoNum type="arabicPeriod" startAt="2"/>
              <a:tabLst>
                <a:tab pos="370840" algn="l"/>
              </a:tabLst>
            </a:pPr>
            <a:r>
              <a:rPr dirty="0" sz="2000" b="1">
                <a:latin typeface="Arial"/>
                <a:cs typeface="Arial"/>
              </a:rPr>
              <a:t>Noise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or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random</a:t>
            </a:r>
            <a:r>
              <a:rPr dirty="0" sz="2000" spc="59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variations</a:t>
            </a:r>
            <a:r>
              <a:rPr dirty="0" sz="2000" spc="60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in</a:t>
            </a:r>
            <a:r>
              <a:rPr dirty="0" sz="2000" spc="59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measurement:</a:t>
            </a:r>
            <a:r>
              <a:rPr dirty="0" sz="2000" spc="60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Every</a:t>
            </a:r>
            <a:r>
              <a:rPr dirty="0" sz="2000" spc="6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measurement</a:t>
            </a:r>
            <a:endParaRPr sz="2000">
              <a:latin typeface="Arial MT"/>
              <a:cs typeface="Arial MT"/>
            </a:endParaRPr>
          </a:p>
          <a:p>
            <a:pPr algn="just" marL="12700" marR="64135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involves some sort of </a:t>
            </a:r>
            <a:r>
              <a:rPr dirty="0" sz="2000" spc="-5">
                <a:latin typeface="Arial MT"/>
                <a:cs typeface="Arial MT"/>
              </a:rPr>
              <a:t>physical </a:t>
            </a:r>
            <a:r>
              <a:rPr dirty="0" sz="2000">
                <a:latin typeface="Arial MT"/>
                <a:cs typeface="Arial MT"/>
              </a:rPr>
              <a:t>process which will be subject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 spc="-25">
                <a:latin typeface="Arial MT"/>
                <a:cs typeface="Arial MT"/>
              </a:rPr>
              <a:t>error, </a:t>
            </a:r>
            <a:r>
              <a:rPr dirty="0" sz="2000">
                <a:latin typeface="Arial MT"/>
                <a:cs typeface="Arial MT"/>
              </a:rPr>
              <a:t>such </a:t>
            </a:r>
            <a:r>
              <a:rPr dirty="0" sz="2000" spc="-15">
                <a:latin typeface="Arial MT"/>
                <a:cs typeface="Arial MT"/>
              </a:rPr>
              <a:t>as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thermal noise in </a:t>
            </a:r>
            <a:r>
              <a:rPr dirty="0" sz="2000">
                <a:latin typeface="Arial MT"/>
                <a:cs typeface="Arial MT"/>
              </a:rPr>
              <a:t>electronics,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quantization </a:t>
            </a:r>
            <a:r>
              <a:rPr dirty="0" sz="2000">
                <a:latin typeface="Arial MT"/>
                <a:cs typeface="Arial MT"/>
              </a:rPr>
              <a:t>noise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converting an analogue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signal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digital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representation.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97" y="606679"/>
            <a:ext cx="4772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52" y="1473453"/>
            <a:ext cx="9022715" cy="479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24154" marR="596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In </a:t>
            </a:r>
            <a:r>
              <a:rPr dirty="0" sz="2400" spc="-5">
                <a:latin typeface="Arial MT"/>
                <a:cs typeface="Arial MT"/>
              </a:rPr>
              <a:t>PR </a:t>
            </a:r>
            <a:r>
              <a:rPr dirty="0" sz="2400">
                <a:latin typeface="Arial MT"/>
                <a:cs typeface="Arial MT"/>
              </a:rPr>
              <a:t>tasks the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set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C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is predefined </a:t>
            </a:r>
            <a:r>
              <a:rPr dirty="0" sz="2400" spc="-5">
                <a:latin typeface="Arial MT"/>
                <a:cs typeface="Arial MT"/>
              </a:rPr>
              <a:t>and has been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specified </a:t>
            </a:r>
            <a:r>
              <a:rPr dirty="0" sz="2400" spc="-6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as part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solved.</a:t>
            </a:r>
            <a:endParaRPr sz="2400">
              <a:latin typeface="Arial MT"/>
              <a:cs typeface="Arial MT"/>
            </a:endParaRPr>
          </a:p>
          <a:p>
            <a:pPr algn="just" marL="81280" marR="55880">
              <a:lnSpc>
                <a:spcPct val="100000"/>
              </a:lnSpc>
              <a:spcBef>
                <a:spcPts val="2265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dirty="0" sz="24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some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0000FF"/>
                </a:solidFill>
                <a:latin typeface="Arial"/>
                <a:cs typeface="Arial"/>
              </a:rPr>
              <a:t>g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(),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possibly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analytical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(i.e.,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an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equation) </a:t>
            </a:r>
            <a:r>
              <a:rPr dirty="0" sz="2400" spc="-5">
                <a:latin typeface="Arial MT"/>
                <a:cs typeface="Arial MT"/>
              </a:rPr>
              <a:t>or a </a:t>
            </a:r>
            <a:r>
              <a:rPr dirty="0" sz="2400" spc="-5">
                <a:solidFill>
                  <a:srgbClr val="6F2F9F"/>
                </a:solidFill>
                <a:latin typeface="Arial MT"/>
                <a:cs typeface="Arial MT"/>
              </a:rPr>
              <a:t>computer </a:t>
            </a:r>
            <a:r>
              <a:rPr dirty="0" sz="2400">
                <a:solidFill>
                  <a:srgbClr val="6F2F9F"/>
                </a:solidFill>
                <a:latin typeface="Arial MT"/>
                <a:cs typeface="Arial MT"/>
              </a:rPr>
              <a:t>algorithm</a:t>
            </a:r>
            <a:r>
              <a:rPr dirty="0" sz="2400">
                <a:latin typeface="Arial MT"/>
                <a:cs typeface="Arial MT"/>
              </a:rPr>
              <a:t>, </a:t>
            </a:r>
            <a:r>
              <a:rPr dirty="0" sz="2400" spc="-5">
                <a:latin typeface="Arial MT"/>
                <a:cs typeface="Arial MT"/>
              </a:rPr>
              <a:t>which </a:t>
            </a:r>
            <a:r>
              <a:rPr dirty="0" sz="2400">
                <a:latin typeface="Arial MT"/>
                <a:cs typeface="Arial MT"/>
              </a:rPr>
              <a:t>assigns </a:t>
            </a:r>
            <a:r>
              <a:rPr dirty="0" sz="2400" spc="-5">
                <a:latin typeface="Arial MT"/>
                <a:cs typeface="Arial MT"/>
              </a:rPr>
              <a:t>a class </a:t>
            </a:r>
            <a:r>
              <a:rPr dirty="0" sz="2400">
                <a:latin typeface="Arial MT"/>
                <a:cs typeface="Arial MT"/>
              </a:rPr>
              <a:t>label to 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given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feature:</a:t>
            </a:r>
            <a:endParaRPr sz="2400">
              <a:latin typeface="Arial MT"/>
              <a:cs typeface="Arial MT"/>
            </a:endParaRPr>
          </a:p>
          <a:p>
            <a:pPr algn="ctr" marL="314960">
              <a:lnSpc>
                <a:spcPts val="2905"/>
              </a:lnSpc>
            </a:pPr>
            <a:r>
              <a:rPr dirty="0" sz="2400" spc="-5" i="1">
                <a:latin typeface="Arial"/>
                <a:cs typeface="Arial"/>
              </a:rPr>
              <a:t>g</a:t>
            </a:r>
            <a:r>
              <a:rPr dirty="0" sz="2400" spc="-5">
                <a:latin typeface="Arial MT"/>
                <a:cs typeface="Arial MT"/>
              </a:rPr>
              <a:t>(</a:t>
            </a:r>
            <a:r>
              <a:rPr dirty="0" sz="2400" spc="-5" i="1">
                <a:latin typeface="Arial"/>
                <a:cs typeface="Arial"/>
              </a:rPr>
              <a:t>x</a:t>
            </a:r>
            <a:r>
              <a:rPr dirty="0" sz="2400" spc="-5">
                <a:latin typeface="Arial MT"/>
                <a:cs typeface="Arial MT"/>
              </a:rPr>
              <a:t>)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500" spc="-65">
                <a:latin typeface="Cambria Math"/>
                <a:cs typeface="Cambria Math"/>
              </a:rPr>
              <a:t>∈</a:t>
            </a:r>
            <a:r>
              <a:rPr dirty="0" sz="2500" spc="105">
                <a:latin typeface="Cambria Math"/>
                <a:cs typeface="Cambria Math"/>
              </a:rPr>
              <a:t> </a:t>
            </a:r>
            <a:r>
              <a:rPr dirty="0" sz="2400" spc="-5" i="1">
                <a:latin typeface="Arial"/>
                <a:cs typeface="Arial"/>
              </a:rPr>
              <a:t>C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 i="1">
                <a:latin typeface="Arial"/>
                <a:cs typeface="Arial"/>
              </a:rPr>
              <a:t>{C</a:t>
            </a:r>
            <a:r>
              <a:rPr dirty="0" baseline="-20833" sz="2400" spc="-7">
                <a:latin typeface="Arial MT"/>
                <a:cs typeface="Arial MT"/>
              </a:rPr>
              <a:t>1</a:t>
            </a:r>
            <a:r>
              <a:rPr dirty="0" sz="2400" spc="-5" i="1">
                <a:latin typeface="Arial"/>
                <a:cs typeface="Arial"/>
              </a:rPr>
              <a:t>; C</a:t>
            </a:r>
            <a:r>
              <a:rPr dirty="0" baseline="-20833" sz="2400" spc="-7">
                <a:latin typeface="Arial MT"/>
                <a:cs typeface="Arial MT"/>
              </a:rPr>
              <a:t>2</a:t>
            </a:r>
            <a:r>
              <a:rPr dirty="0" sz="2400" spc="-5" i="1">
                <a:latin typeface="Arial"/>
                <a:cs typeface="Arial"/>
              </a:rPr>
              <a:t>; </a:t>
            </a:r>
            <a:r>
              <a:rPr dirty="0" sz="2400" i="1">
                <a:latin typeface="Arial"/>
                <a:cs typeface="Arial"/>
              </a:rPr>
              <a:t>:</a:t>
            </a:r>
            <a:r>
              <a:rPr dirty="0" sz="2400" spc="-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: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: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;</a:t>
            </a:r>
            <a:r>
              <a:rPr dirty="0" sz="2400" spc="-5" i="1">
                <a:latin typeface="Arial"/>
                <a:cs typeface="Arial"/>
              </a:rPr>
              <a:t> C</a:t>
            </a:r>
            <a:r>
              <a:rPr dirty="0" baseline="-20833" sz="2400" spc="-7" i="1">
                <a:latin typeface="Arial"/>
                <a:cs typeface="Arial"/>
              </a:rPr>
              <a:t>K</a:t>
            </a:r>
            <a:r>
              <a:rPr dirty="0" sz="2400" spc="-5" i="1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 marL="25400" marR="116839">
              <a:lnSpc>
                <a:spcPct val="100000"/>
              </a:lnSpc>
              <a:tabLst>
                <a:tab pos="989965" algn="l"/>
                <a:tab pos="1378585" algn="l"/>
                <a:tab pos="1717039" algn="l"/>
                <a:tab pos="2732405" algn="l"/>
                <a:tab pos="4460240" algn="l"/>
                <a:tab pos="5782310" algn="l"/>
                <a:tab pos="6899275" algn="l"/>
                <a:tab pos="8388350" algn="l"/>
              </a:tabLst>
            </a:pPr>
            <a:r>
              <a:rPr dirty="0" sz="2400" spc="-5">
                <a:latin typeface="Arial MT"/>
                <a:cs typeface="Arial MT"/>
              </a:rPr>
              <a:t>Th</a:t>
            </a:r>
            <a:r>
              <a:rPr dirty="0" sz="2400" spc="-15">
                <a:latin typeface="Arial MT"/>
                <a:cs typeface="Arial MT"/>
              </a:rPr>
              <a:t>e</a:t>
            </a:r>
            <a:r>
              <a:rPr dirty="0" sz="2400" spc="-5">
                <a:latin typeface="Arial MT"/>
                <a:cs typeface="Arial MT"/>
              </a:rPr>
              <a:t>re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i</a:t>
            </a:r>
            <a:r>
              <a:rPr dirty="0" sz="2400" spc="-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5">
                <a:latin typeface="Arial MT"/>
                <a:cs typeface="Arial MT"/>
              </a:rPr>
              <a:t>s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sz="2400" spc="5">
                <a:latin typeface="Arial MT"/>
                <a:cs typeface="Arial MT"/>
              </a:rPr>
              <a:t>r</a:t>
            </a:r>
            <a:r>
              <a:rPr dirty="0" sz="2400" spc="-5">
                <a:latin typeface="Arial MT"/>
                <a:cs typeface="Arial MT"/>
              </a:rPr>
              <a:t>ong</a:t>
            </a: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relati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sh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ip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betw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en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f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ature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dirty="0" sz="2400" spc="5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action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and 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classification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such</a:t>
            </a:r>
            <a:r>
              <a:rPr dirty="0" sz="2400">
                <a:latin typeface="Arial MT"/>
                <a:cs typeface="Arial MT"/>
              </a:rPr>
              <a:t> that</a:t>
            </a:r>
            <a:endParaRPr sz="2400">
              <a:latin typeface="Arial MT"/>
              <a:cs typeface="Arial MT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68300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Good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features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 allow</a:t>
            </a:r>
            <a:r>
              <a:rPr dirty="0" sz="24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for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simpler</a:t>
            </a:r>
            <a:r>
              <a:rPr dirty="0" sz="24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classifiers,</a:t>
            </a:r>
            <a:r>
              <a:rPr dirty="0" sz="24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whereas</a:t>
            </a:r>
            <a:endParaRPr sz="2400">
              <a:latin typeface="Arial MT"/>
              <a:cs typeface="Arial MT"/>
            </a:endParaRPr>
          </a:p>
          <a:p>
            <a:pPr marL="368300" marR="114300" indent="-342900">
              <a:lnSpc>
                <a:spcPct val="100000"/>
              </a:lnSpc>
              <a:buFont typeface="Wingdings"/>
              <a:buChar char=""/>
              <a:tabLst>
                <a:tab pos="368300" algn="l"/>
                <a:tab pos="1791335" algn="l"/>
                <a:tab pos="3349625" algn="l"/>
                <a:tab pos="4059554" algn="l"/>
                <a:tab pos="5939155" algn="l"/>
                <a:tab pos="6513830" algn="l"/>
                <a:tab pos="7714615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Com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x	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ifi</a:t>
            </a:r>
            <a:r>
              <a:rPr dirty="0" sz="2400" spc="-15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rs	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compensate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	for	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weaker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	f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atures,  </a:t>
            </a:r>
            <a:r>
              <a:rPr dirty="0" sz="2400" spc="-5">
                <a:latin typeface="Arial MT"/>
                <a:cs typeface="Arial MT"/>
              </a:rPr>
              <a:t>which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 unable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">
                <a:latin typeface="Arial MT"/>
                <a:cs typeface="Arial MT"/>
              </a:rPr>
              <a:t> fully separate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pattern classes.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897" y="606679"/>
            <a:ext cx="4772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438400"/>
            <a:ext cx="8698992" cy="4114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427734"/>
            <a:ext cx="787590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 spc="-50">
                <a:latin typeface="Arial MT"/>
                <a:cs typeface="Arial MT"/>
              </a:rPr>
              <a:t>Two</a:t>
            </a:r>
            <a:r>
              <a:rPr dirty="0" sz="2400" spc="-5">
                <a:latin typeface="Arial MT"/>
                <a:cs typeface="Arial MT"/>
              </a:rPr>
              <a:t> Fundamental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Steps</a:t>
            </a:r>
            <a:r>
              <a:rPr dirty="0" sz="2400" spc="-1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Associated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Classification: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I.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Classifier</a:t>
            </a:r>
            <a:r>
              <a:rPr dirty="0" sz="2400" spc="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Learning</a:t>
            </a:r>
            <a:r>
              <a:rPr dirty="0" sz="24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II.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Classifier </a:t>
            </a:r>
            <a:r>
              <a:rPr dirty="0" sz="2400" spc="-4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24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Validation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770" y="43687"/>
            <a:ext cx="4772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19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999743"/>
            <a:ext cx="6667500" cy="5850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95117" y="560323"/>
            <a:ext cx="4415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II.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Classifier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40">
                <a:solidFill>
                  <a:srgbClr val="0000FF"/>
                </a:solidFill>
                <a:latin typeface="Arial MT"/>
                <a:cs typeface="Arial MT"/>
              </a:rPr>
              <a:t>Testing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Validation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7073" y="408889"/>
            <a:ext cx="56889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What</a:t>
            </a:r>
            <a:r>
              <a:rPr dirty="0" sz="3200" spc="-30"/>
              <a:t> </a:t>
            </a:r>
            <a:r>
              <a:rPr dirty="0" sz="3200"/>
              <a:t>Is</a:t>
            </a:r>
            <a:r>
              <a:rPr dirty="0" sz="3200" spc="-25"/>
              <a:t> </a:t>
            </a:r>
            <a:r>
              <a:rPr dirty="0" sz="3200"/>
              <a:t>Pattern</a:t>
            </a:r>
            <a:r>
              <a:rPr dirty="0" sz="3200" spc="-35"/>
              <a:t> </a:t>
            </a:r>
            <a:r>
              <a:rPr dirty="0" sz="3200" spc="-5"/>
              <a:t>Recognition?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111" y="3435096"/>
            <a:ext cx="5867399" cy="34229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355216"/>
            <a:ext cx="8529320" cy="196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Pattern recognition </a:t>
            </a:r>
            <a:r>
              <a:rPr dirty="0" sz="2400">
                <a:latin typeface="Arial MT"/>
                <a:cs typeface="Arial MT"/>
              </a:rPr>
              <a:t>(PR) </a:t>
            </a:r>
            <a:r>
              <a:rPr dirty="0" sz="2400" spc="-5">
                <a:latin typeface="Arial MT"/>
                <a:cs typeface="Arial MT"/>
              </a:rPr>
              <a:t>is a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process </a:t>
            </a:r>
            <a:r>
              <a:rPr dirty="0" sz="2400" spc="-5">
                <a:latin typeface="Arial MT"/>
                <a:cs typeface="Arial MT"/>
              </a:rPr>
              <a:t>by which some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input 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is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measured,</a:t>
            </a:r>
            <a:r>
              <a:rPr dirty="0" sz="2400" spc="3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analyzed</a:t>
            </a:r>
            <a:r>
              <a:rPr dirty="0" sz="2400" spc="-5">
                <a:latin typeface="Arial MT"/>
                <a:cs typeface="Arial MT"/>
              </a:rPr>
              <a:t>,</a:t>
            </a:r>
            <a:r>
              <a:rPr dirty="0" sz="2400" spc="30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and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then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classified</a:t>
            </a:r>
            <a:r>
              <a:rPr dirty="0" sz="2400" spc="3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as</a:t>
            </a:r>
            <a:r>
              <a:rPr dirty="0" sz="2400" spc="3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belonging</a:t>
            </a:r>
            <a:r>
              <a:rPr dirty="0" sz="2400" spc="3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one </a:t>
            </a:r>
            <a:r>
              <a:rPr dirty="0" sz="2400" spc="-65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set</a:t>
            </a:r>
            <a:r>
              <a:rPr dirty="0" sz="24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of classes</a:t>
            </a:r>
            <a:endParaRPr sz="2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880"/>
              </a:spcBef>
            </a:pPr>
            <a:r>
              <a:rPr dirty="0" sz="2400" spc="-5">
                <a:latin typeface="Arial MT"/>
                <a:cs typeface="Arial MT"/>
              </a:rPr>
              <a:t>Process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 spc="3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</a:t>
            </a:r>
            <a:r>
              <a:rPr dirty="0" sz="2400" spc="3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3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classification</a:t>
            </a:r>
            <a:r>
              <a:rPr dirty="0" sz="2400" spc="32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3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305"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Arial MT"/>
                <a:cs typeface="Arial MT"/>
              </a:rPr>
              <a:t>continual,</a:t>
            </a:r>
            <a:r>
              <a:rPr dirty="0" sz="2400" spc="31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never</a:t>
            </a:r>
            <a:r>
              <a:rPr dirty="0" sz="2400" spc="31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Arial MT"/>
                <a:cs typeface="Arial MT"/>
              </a:rPr>
              <a:t>ending</a:t>
            </a:r>
            <a:endParaRPr sz="24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001F5F"/>
                </a:solidFill>
                <a:latin typeface="Arial MT"/>
                <a:cs typeface="Arial MT"/>
              </a:rPr>
              <a:t>aspect</a:t>
            </a: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of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every-day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human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existence: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20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97863"/>
            <a:ext cx="7293864" cy="56601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19705" y="758774"/>
            <a:ext cx="5038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Illustrative</a:t>
            </a:r>
            <a:r>
              <a:rPr dirty="0" sz="24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Examples</a:t>
            </a:r>
            <a:r>
              <a:rPr dirty="0" sz="24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217675"/>
            <a:ext cx="6624828" cy="5519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758774"/>
            <a:ext cx="6697980" cy="448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24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24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Arial MT"/>
              <a:cs typeface="Arial MT"/>
            </a:endParaRPr>
          </a:p>
          <a:p>
            <a:pPr marL="12700" marR="3900804">
              <a:lnSpc>
                <a:spcPts val="2860"/>
              </a:lnSpc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Four Fundament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30">
                <a:solidFill>
                  <a:srgbClr val="0000FF"/>
                </a:solidFill>
                <a:latin typeface="Arial MT"/>
                <a:cs typeface="Arial MT"/>
              </a:rPr>
              <a:t>Types 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PR</a:t>
            </a:r>
            <a:r>
              <a:rPr dirty="0" sz="24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Problems: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Model-Based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00FF"/>
              </a:buClr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Supervised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Semi-Supervised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AutoNum type="arabicPeriod"/>
            </a:pPr>
            <a:endParaRPr sz="24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Unsupervised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22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254252"/>
            <a:ext cx="2080259" cy="5070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4175" y="758774"/>
            <a:ext cx="7400290" cy="559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27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Pattern Recognition</a:t>
            </a:r>
            <a:r>
              <a:rPr dirty="0" sz="24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Problem:</a:t>
            </a:r>
            <a:r>
              <a:rPr dirty="0" sz="24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Model-Based</a:t>
            </a:r>
            <a:endParaRPr sz="2400">
              <a:latin typeface="Arial MT"/>
              <a:cs typeface="Arial MT"/>
            </a:endParaRPr>
          </a:p>
          <a:p>
            <a:pPr marL="35560">
              <a:lnSpc>
                <a:spcPct val="100000"/>
              </a:lnSpc>
              <a:spcBef>
                <a:spcPts val="2130"/>
              </a:spcBef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Scenario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(Model-Based):</a:t>
            </a:r>
            <a:r>
              <a:rPr dirty="0" sz="22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22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2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known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or</a:t>
            </a:r>
            <a:r>
              <a:rPr dirty="0" sz="22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endParaRPr sz="2200">
              <a:latin typeface="Arial MT"/>
              <a:cs typeface="Arial MT"/>
            </a:endParaRPr>
          </a:p>
          <a:p>
            <a:pPr algn="just" marL="354965" marR="758190" indent="-342900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Hope</a:t>
            </a:r>
            <a:r>
              <a:rPr dirty="0" sz="2200" spc="59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58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have</a:t>
            </a:r>
            <a:r>
              <a:rPr dirty="0" sz="2200" spc="5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most</a:t>
            </a:r>
            <a:r>
              <a:rPr dirty="0" sz="2200" spc="58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information</a:t>
            </a:r>
            <a:r>
              <a:rPr dirty="0" sz="2200" spc="59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regarding</a:t>
            </a:r>
            <a:r>
              <a:rPr dirty="0" sz="2200" spc="5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58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PR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problem the behaviour of the measurements for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each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pattern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classes.</a:t>
            </a:r>
            <a:endParaRPr sz="2200">
              <a:latin typeface="Arial MT"/>
              <a:cs typeface="Arial MT"/>
            </a:endParaRPr>
          </a:p>
          <a:p>
            <a:pPr algn="just" marL="354965" marR="7556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Normally</a:t>
            </a:r>
            <a:r>
              <a:rPr dirty="0" sz="2200">
                <a:latin typeface="Arial MT"/>
                <a:cs typeface="Arial MT"/>
              </a:rPr>
              <a:t> characterized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statistical</a:t>
            </a:r>
            <a:r>
              <a:rPr dirty="0" sz="2200" spc="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fashion,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such as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(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y|C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) = The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distribution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measurement 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vector</a:t>
            </a:r>
            <a:r>
              <a:rPr dirty="0" sz="22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sz="2200" spc="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given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class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  <a:p>
            <a:pPr algn="just" marL="354965" marR="755650" indent="-342900">
              <a:lnSpc>
                <a:spcPct val="100000"/>
              </a:lnSpc>
              <a:spcBef>
                <a:spcPts val="1689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 sz="2000">
                <a:latin typeface="Arial MT"/>
                <a:cs typeface="Arial MT"/>
              </a:rPr>
              <a:t>Such </a:t>
            </a:r>
            <a:r>
              <a:rPr dirty="0" sz="2000" spc="-5">
                <a:latin typeface="Arial MT"/>
                <a:cs typeface="Arial MT"/>
              </a:rPr>
              <a:t>detailed </a:t>
            </a:r>
            <a:r>
              <a:rPr dirty="0" sz="2000">
                <a:latin typeface="Arial MT"/>
                <a:cs typeface="Arial MT"/>
              </a:rPr>
              <a:t>information will be available only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those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contexts where </a:t>
            </a:r>
            <a:r>
              <a:rPr dirty="0" sz="2000">
                <a:latin typeface="Arial MT"/>
                <a:cs typeface="Arial MT"/>
              </a:rPr>
              <a:t>the physical </a:t>
            </a:r>
            <a:r>
              <a:rPr dirty="0" sz="2000" spc="-5">
                <a:latin typeface="Arial MT"/>
                <a:cs typeface="Arial MT"/>
              </a:rPr>
              <a:t>process is </a:t>
            </a:r>
            <a:r>
              <a:rPr dirty="0" sz="2000">
                <a:latin typeface="Arial MT"/>
                <a:cs typeface="Arial MT"/>
              </a:rPr>
              <a:t>known by </a:t>
            </a:r>
            <a:r>
              <a:rPr dirty="0" sz="2000" spc="-5">
                <a:latin typeface="Arial MT"/>
                <a:cs typeface="Arial MT"/>
              </a:rPr>
              <a:t>which </a:t>
            </a:r>
            <a:r>
              <a:rPr dirty="0" sz="2000">
                <a:latin typeface="Arial MT"/>
                <a:cs typeface="Arial MT"/>
              </a:rPr>
              <a:t> 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given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pattern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gives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rise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measurements.</a:t>
            </a:r>
            <a:endParaRPr sz="2000">
              <a:latin typeface="Arial MT"/>
              <a:cs typeface="Arial MT"/>
            </a:endParaRPr>
          </a:p>
          <a:p>
            <a:pPr algn="just" marL="354965" marR="75692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2000" spc="-30">
                <a:latin typeface="Arial MT"/>
                <a:cs typeface="Arial MT"/>
              </a:rPr>
              <a:t>Very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convenient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have</a:t>
            </a:r>
            <a:r>
              <a:rPr dirty="0" sz="2000">
                <a:latin typeface="Arial MT"/>
                <a:cs typeface="Arial MT"/>
              </a:rPr>
              <a:t> detailed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information,</a:t>
            </a:r>
            <a:r>
              <a:rPr dirty="0" sz="2000">
                <a:latin typeface="Arial MT"/>
                <a:cs typeface="Arial MT"/>
              </a:rPr>
              <a:t> since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statistical decision </a:t>
            </a:r>
            <a:r>
              <a:rPr dirty="0" sz="2000" spc="-5">
                <a:latin typeface="Arial MT"/>
                <a:cs typeface="Arial MT"/>
              </a:rPr>
              <a:t>theory </a:t>
            </a:r>
            <a:r>
              <a:rPr dirty="0" sz="2000">
                <a:latin typeface="Arial MT"/>
                <a:cs typeface="Arial MT"/>
              </a:rPr>
              <a:t>allow </a:t>
            </a:r>
            <a:r>
              <a:rPr dirty="0" sz="2000" spc="-5">
                <a:latin typeface="Arial MT"/>
                <a:cs typeface="Arial MT"/>
              </a:rPr>
              <a:t>to explicitly </a:t>
            </a:r>
            <a:r>
              <a:rPr dirty="0" sz="2000">
                <a:latin typeface="Arial MT"/>
                <a:cs typeface="Arial MT"/>
              </a:rPr>
              <a:t>define the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optimal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classifier,</a:t>
            </a:r>
            <a:r>
              <a:rPr dirty="0" sz="2000" spc="-5">
                <a:latin typeface="Arial MT"/>
                <a:cs typeface="Arial MT"/>
              </a:rPr>
              <a:t> in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>
                <a:latin typeface="Arial MT"/>
                <a:cs typeface="Arial MT"/>
              </a:rPr>
              <a:t> sense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minimizing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 probability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classification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23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1546858"/>
            <a:ext cx="1828800" cy="530199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880" y="758774"/>
            <a:ext cx="7968615" cy="5506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63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2400" spc="-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2400" spc="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Problem:</a:t>
            </a:r>
            <a:r>
              <a:rPr dirty="0" sz="24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Supervised</a:t>
            </a:r>
            <a:endParaRPr sz="2400">
              <a:latin typeface="Arial MT"/>
              <a:cs typeface="Arial MT"/>
            </a:endParaRPr>
          </a:p>
          <a:p>
            <a:pPr marL="155575" marR="30480">
              <a:lnSpc>
                <a:spcPts val="2630"/>
              </a:lnSpc>
              <a:spcBef>
                <a:spcPts val="1980"/>
              </a:spcBef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Scenario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(Supervised):</a:t>
            </a:r>
            <a:r>
              <a:rPr dirty="0" sz="22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22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known,</a:t>
            </a:r>
            <a:r>
              <a:rPr dirty="0" sz="22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labelled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are </a:t>
            </a:r>
            <a:r>
              <a:rPr dirty="0" sz="2200" spc="-5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available</a:t>
            </a:r>
            <a:endParaRPr sz="2200">
              <a:latin typeface="Arial MT"/>
              <a:cs typeface="Arial MT"/>
            </a:endParaRPr>
          </a:p>
          <a:p>
            <a:pPr marL="406400" indent="-342900">
              <a:lnSpc>
                <a:spcPts val="2045"/>
              </a:lnSpc>
              <a:buFont typeface="Wingdings"/>
              <a:buChar char=""/>
              <a:tabLst>
                <a:tab pos="406400" algn="l"/>
              </a:tabLst>
            </a:pPr>
            <a:r>
              <a:rPr dirty="0" sz="2200" spc="-5">
                <a:latin typeface="Arial MT"/>
                <a:cs typeface="Arial MT"/>
              </a:rPr>
              <a:t>Do not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have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exact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description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problem,</a:t>
            </a:r>
            <a:endParaRPr sz="2200">
              <a:latin typeface="Arial MT"/>
              <a:cs typeface="Arial MT"/>
            </a:endParaRPr>
          </a:p>
          <a:p>
            <a:pPr marL="406400">
              <a:lnSpc>
                <a:spcPct val="100000"/>
              </a:lnSpc>
            </a:pPr>
            <a:r>
              <a:rPr dirty="0" sz="2200" spc="-5">
                <a:latin typeface="Arial MT"/>
                <a:cs typeface="Arial MT"/>
              </a:rPr>
              <a:t>as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in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Scenario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  <a:p>
            <a:pPr marL="406400" indent="-342900">
              <a:lnSpc>
                <a:spcPts val="2635"/>
              </a:lnSpc>
              <a:buFont typeface="Wingdings"/>
              <a:buChar char=""/>
              <a:tabLst>
                <a:tab pos="406400" algn="l"/>
              </a:tabLst>
            </a:pPr>
            <a:r>
              <a:rPr dirty="0" sz="2200" spc="-5">
                <a:latin typeface="Arial MT"/>
                <a:cs typeface="Arial MT"/>
              </a:rPr>
              <a:t>Given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labelled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data, meaning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pairs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form</a:t>
            </a:r>
            <a:endParaRPr sz="2200">
              <a:latin typeface="Arial MT"/>
              <a:cs typeface="Arial MT"/>
            </a:endParaRPr>
          </a:p>
          <a:p>
            <a:pPr marL="140970">
              <a:lnSpc>
                <a:spcPts val="2635"/>
              </a:lnSpc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baseline="-21072" sz="2175" spc="-7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;</a:t>
            </a:r>
            <a:r>
              <a:rPr dirty="0" sz="2200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baseline="-21072" sz="2175" spc="-7" i="1">
                <a:solidFill>
                  <a:srgbClr val="0000FF"/>
                </a:solidFill>
                <a:latin typeface="Arial"/>
                <a:cs typeface="Arial"/>
              </a:rPr>
              <a:t>κ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dirty="0" sz="22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-&gt;</a:t>
            </a:r>
            <a:r>
              <a:rPr dirty="0" sz="22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th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measurement</a:t>
            </a:r>
            <a:r>
              <a:rPr dirty="0" sz="2200" spc="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vector</a:t>
            </a:r>
            <a:r>
              <a:rPr dirty="0" sz="22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0000FF"/>
                </a:solidFill>
                <a:latin typeface="Arial"/>
                <a:cs typeface="Arial"/>
              </a:rPr>
              <a:t>y</a:t>
            </a:r>
            <a:r>
              <a:rPr dirty="0" baseline="-21072" sz="2175" i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baseline="-21072" sz="2175" spc="292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in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class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baseline="-21072" sz="2175" spc="-7" i="1">
                <a:solidFill>
                  <a:srgbClr val="0000FF"/>
                </a:solidFill>
                <a:latin typeface="Arial"/>
                <a:cs typeface="Arial"/>
              </a:rPr>
              <a:t>κ</a:t>
            </a:r>
            <a:endParaRPr baseline="-21072" sz="2175">
              <a:latin typeface="Arial"/>
              <a:cs typeface="Arial"/>
            </a:endParaRPr>
          </a:p>
          <a:p>
            <a:pPr algn="just" marL="406400" marR="1203960" indent="-342900">
              <a:lnSpc>
                <a:spcPct val="100000"/>
              </a:lnSpc>
              <a:spcBef>
                <a:spcPts val="1964"/>
              </a:spcBef>
              <a:buFont typeface="Wingdings"/>
              <a:buChar char=""/>
              <a:tabLst>
                <a:tab pos="406400" algn="l"/>
              </a:tabLst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Labelled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do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just</a:t>
            </a:r>
            <a:r>
              <a:rPr dirty="0" sz="2200" spc="60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magically</a:t>
            </a:r>
            <a:r>
              <a:rPr dirty="0" sz="2200" spc="605" i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appear</a:t>
            </a:r>
            <a:r>
              <a:rPr dirty="0" sz="2200" spc="-5">
                <a:latin typeface="Arial MT"/>
                <a:cs typeface="Arial MT"/>
              </a:rPr>
              <a:t>;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labelled or tagged by a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human </a:t>
            </a:r>
            <a:r>
              <a:rPr dirty="0" sz="2200" spc="-15">
                <a:solidFill>
                  <a:srgbClr val="0000FF"/>
                </a:solidFill>
                <a:latin typeface="Arial MT"/>
                <a:cs typeface="Arial MT"/>
              </a:rPr>
              <a:t>observer</a:t>
            </a:r>
            <a:r>
              <a:rPr dirty="0" sz="2200" spc="-15">
                <a:latin typeface="Arial MT"/>
                <a:cs typeface="Arial MT"/>
              </a:rPr>
              <a:t>, </a:t>
            </a:r>
            <a:r>
              <a:rPr dirty="0" sz="2200" spc="-5">
                <a:latin typeface="Arial MT"/>
                <a:cs typeface="Arial MT"/>
              </a:rPr>
              <a:t>so </a:t>
            </a:r>
            <a:r>
              <a:rPr dirty="0" sz="2200">
                <a:latin typeface="Arial MT"/>
                <a:cs typeface="Arial MT"/>
              </a:rPr>
              <a:t>refer 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scenario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0000FF"/>
                </a:solidFill>
                <a:latin typeface="Arial"/>
                <a:cs typeface="Arial"/>
              </a:rPr>
              <a:t>supervised</a:t>
            </a:r>
            <a:endParaRPr sz="2200">
              <a:latin typeface="Arial"/>
              <a:cs typeface="Arial"/>
            </a:endParaRPr>
          </a:p>
          <a:p>
            <a:pPr algn="just" marL="406400" marR="1203325" indent="-3429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06400" algn="l"/>
              </a:tabLst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Exceptionally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expensive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labour-intensive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with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larger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datasets.</a:t>
            </a:r>
            <a:endParaRPr sz="2200">
              <a:latin typeface="Arial MT"/>
              <a:cs typeface="Arial MT"/>
            </a:endParaRPr>
          </a:p>
          <a:p>
            <a:pPr algn="just" marL="406400" marR="1203960" indent="-342900">
              <a:lnSpc>
                <a:spcPct val="99800"/>
              </a:lnSpc>
              <a:spcBef>
                <a:spcPts val="5"/>
              </a:spcBef>
              <a:buFont typeface="Wingdings"/>
              <a:buChar char=""/>
              <a:tabLst>
                <a:tab pos="406400" algn="l"/>
              </a:tabLst>
            </a:pPr>
            <a:r>
              <a:rPr dirty="0" sz="2200" spc="-5">
                <a:latin typeface="Arial MT"/>
                <a:cs typeface="Arial MT"/>
              </a:rPr>
              <a:t>May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derive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classifier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directly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from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given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labelled</a:t>
            </a:r>
            <a:r>
              <a:rPr dirty="0" sz="2200" spc="2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or</a:t>
            </a:r>
            <a:r>
              <a:rPr dirty="0" sz="2200" spc="235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learn</a:t>
            </a:r>
            <a:r>
              <a:rPr dirty="0" sz="2200" spc="2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dirty="0" sz="2200" spc="2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empirical</a:t>
            </a:r>
            <a:r>
              <a:rPr dirty="0" sz="2200" spc="25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probability</a:t>
            </a:r>
            <a:r>
              <a:rPr dirty="0" sz="2200" spc="2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2200" spc="2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as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 Scenario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084" y="758774"/>
            <a:ext cx="7781925" cy="513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04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Recognition</a:t>
            </a:r>
            <a:r>
              <a:rPr dirty="0" sz="24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Problem:</a:t>
            </a:r>
            <a:r>
              <a:rPr dirty="0" sz="24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Semi-Supervised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155575">
              <a:lnSpc>
                <a:spcPts val="2635"/>
              </a:lnSpc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Scenario</a:t>
            </a:r>
            <a:r>
              <a:rPr dirty="0" sz="2200" spc="3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3</a:t>
            </a:r>
            <a:r>
              <a:rPr dirty="0" sz="2200" spc="3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(Semi-Supervised):</a:t>
            </a:r>
            <a:r>
              <a:rPr dirty="0" sz="2200" spc="3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2200" spc="3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200" spc="3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2200" spc="3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known,</a:t>
            </a:r>
            <a:endParaRPr sz="2200">
              <a:latin typeface="Arial MT"/>
              <a:cs typeface="Arial MT"/>
            </a:endParaRPr>
          </a:p>
          <a:p>
            <a:pPr marL="155575">
              <a:lnSpc>
                <a:spcPts val="2635"/>
              </a:lnSpc>
            </a:pP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some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dirty="0" sz="22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labelled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data,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some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are</a:t>
            </a:r>
            <a:r>
              <a:rPr dirty="0" sz="22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MT"/>
              <a:cs typeface="Arial MT"/>
            </a:endParaRPr>
          </a:p>
          <a:p>
            <a:pPr algn="just" marL="355600" marR="114046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Labelled data can be expensive, </a:t>
            </a:r>
            <a:r>
              <a:rPr dirty="0" sz="2200">
                <a:latin typeface="Arial MT"/>
                <a:cs typeface="Arial MT"/>
              </a:rPr>
              <a:t>requiring </a:t>
            </a:r>
            <a:r>
              <a:rPr dirty="0" sz="2200" spc="-5">
                <a:latin typeface="Arial MT"/>
                <a:cs typeface="Arial MT"/>
              </a:rPr>
              <a:t>manual </a:t>
            </a:r>
            <a:r>
              <a:rPr dirty="0" sz="2200">
                <a:latin typeface="Arial MT"/>
                <a:cs typeface="Arial MT"/>
              </a:rPr>
              <a:t> labelling.</a:t>
            </a:r>
            <a:r>
              <a:rPr dirty="0" sz="2200" spc="2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huge</a:t>
            </a:r>
            <a:r>
              <a:rPr dirty="0" sz="2200" spc="229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</a:t>
            </a:r>
            <a:r>
              <a:rPr dirty="0" sz="2200" spc="2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 spc="229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unlabeled</a:t>
            </a:r>
            <a:r>
              <a:rPr dirty="0" sz="2200" spc="24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229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Scenario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2 ignores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all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unlabeled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algn="just"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Problem</a:t>
            </a:r>
            <a:r>
              <a:rPr dirty="0" sz="2200" spc="1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refers</a:t>
            </a:r>
            <a:r>
              <a:rPr dirty="0" sz="2200" spc="1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dirty="0" sz="2200" spc="1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dirty="0" sz="2200" spc="1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semi-supervised</a:t>
            </a:r>
            <a:r>
              <a:rPr dirty="0" sz="2200" spc="19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when</a:t>
            </a:r>
            <a:r>
              <a:rPr dirty="0" sz="2200" spc="1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some</a:t>
            </a:r>
            <a:endParaRPr sz="2200">
              <a:latin typeface="Arial MT"/>
              <a:cs typeface="Arial MT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degree</a:t>
            </a:r>
            <a:r>
              <a:rPr dirty="0" sz="22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of human</a:t>
            </a:r>
            <a:r>
              <a:rPr dirty="0" sz="2200" spc="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2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required</a:t>
            </a:r>
            <a:endParaRPr sz="2200">
              <a:latin typeface="Arial MT"/>
              <a:cs typeface="Arial MT"/>
            </a:endParaRPr>
          </a:p>
          <a:p>
            <a:pPr algn="just" marL="355600" marR="113919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200" spc="-5">
                <a:latin typeface="Arial MT"/>
                <a:cs typeface="Arial MT"/>
              </a:rPr>
              <a:t>In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semi-supervised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case, </a:t>
            </a:r>
            <a:r>
              <a:rPr dirty="0" sz="2200" spc="-5">
                <a:latin typeface="Arial MT"/>
                <a:cs typeface="Arial MT"/>
              </a:rPr>
              <a:t>a small set of samples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have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been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manually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labelled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for</a:t>
            </a:r>
            <a:r>
              <a:rPr dirty="0" sz="2200" spc="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classification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(e.g., face images tagged by a </a:t>
            </a:r>
            <a:r>
              <a:rPr dirty="0" sz="2200">
                <a:latin typeface="Arial MT"/>
                <a:cs typeface="Arial MT"/>
              </a:rPr>
              <a:t>human observer), 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but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then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also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leverage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very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large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set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unlabeled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6683" y="1193291"/>
            <a:ext cx="2061972" cy="53538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FF0000"/>
                </a:solidFill>
              </a:rPr>
              <a:t>Classifier</a:t>
            </a:r>
            <a:r>
              <a:rPr dirty="0" spc="30">
                <a:solidFill>
                  <a:srgbClr val="FF0000"/>
                </a:solidFill>
              </a:rPr>
              <a:t> </a:t>
            </a:r>
            <a:r>
              <a:rPr dirty="0" spc="-5"/>
              <a:t>and</a:t>
            </a:r>
            <a:r>
              <a:rPr dirty="0" spc="15"/>
              <a:t> </a:t>
            </a:r>
            <a:r>
              <a:rPr dirty="0" spc="-5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87" y="758774"/>
            <a:ext cx="7526655" cy="431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369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Pattern Recognition</a:t>
            </a:r>
            <a:r>
              <a:rPr dirty="0" sz="2400" spc="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Problem:</a:t>
            </a:r>
            <a:r>
              <a:rPr dirty="0" sz="24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00FF"/>
                </a:solidFill>
                <a:latin typeface="Arial MT"/>
                <a:cs typeface="Arial MT"/>
              </a:rPr>
              <a:t>Unsupervised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 MT"/>
              <a:cs typeface="Arial MT"/>
            </a:endParaRPr>
          </a:p>
          <a:p>
            <a:pPr marL="12700" marR="754380">
              <a:lnSpc>
                <a:spcPts val="2390"/>
              </a:lnSpc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Scenario</a:t>
            </a:r>
            <a:r>
              <a:rPr dirty="0" sz="20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4</a:t>
            </a:r>
            <a:r>
              <a:rPr dirty="0" sz="2000" spc="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(Unsupervised):</a:t>
            </a:r>
            <a:r>
              <a:rPr dirty="0" sz="20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Model</a:t>
            </a:r>
            <a:r>
              <a:rPr dirty="0" sz="2000" spc="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dirty="0" sz="2000" spc="7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2000" spc="6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known,</a:t>
            </a:r>
            <a:r>
              <a:rPr dirty="0" sz="2000" spc="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dirty="0" sz="2000" spc="6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 MT"/>
                <a:cs typeface="Arial MT"/>
              </a:rPr>
              <a:t>labelled </a:t>
            </a:r>
            <a:r>
              <a:rPr dirty="0" sz="2000" spc="-5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data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available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Arial MT"/>
              <a:cs typeface="Arial MT"/>
            </a:endParaRPr>
          </a:p>
          <a:p>
            <a:pPr algn="just" marL="419734" marR="819150" indent="-342900">
              <a:lnSpc>
                <a:spcPct val="100000"/>
              </a:lnSpc>
              <a:buFont typeface="Wingdings"/>
              <a:buChar char=""/>
              <a:tabLst>
                <a:tab pos="420370" algn="l"/>
              </a:tabLst>
            </a:pP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Pattern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measurements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are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available,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however</a:t>
            </a:r>
            <a:r>
              <a:rPr dirty="0" sz="2000" spc="5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 points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have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associated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 class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information</a:t>
            </a:r>
            <a:r>
              <a:rPr dirty="0" sz="2000" spc="-5">
                <a:latin typeface="Arial MT"/>
                <a:cs typeface="Arial MT"/>
              </a:rPr>
              <a:t>;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 known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unsupervised</a:t>
            </a:r>
            <a:r>
              <a:rPr dirty="0" sz="20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problem.</a:t>
            </a:r>
            <a:endParaRPr sz="2000">
              <a:latin typeface="Arial MT"/>
              <a:cs typeface="Arial MT"/>
            </a:endParaRPr>
          </a:p>
          <a:p>
            <a:pPr algn="just" marL="419734" marR="817244" indent="-3429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20370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range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5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problems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here</a:t>
            </a:r>
            <a:r>
              <a:rPr dirty="0" sz="2000" spc="54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still</a:t>
            </a:r>
            <a:r>
              <a:rPr dirty="0" sz="2000">
                <a:latin typeface="Arial MT"/>
                <a:cs typeface="Arial MT"/>
              </a:rPr>
              <a:t> very</a:t>
            </a:r>
            <a:r>
              <a:rPr dirty="0" sz="2000" spc="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broad,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depending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on</a:t>
            </a:r>
            <a:r>
              <a:rPr dirty="0" sz="2000">
                <a:latin typeface="Arial MT"/>
                <a:cs typeface="Arial MT"/>
              </a:rPr>
              <a:t> whether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are</a:t>
            </a:r>
            <a:r>
              <a:rPr dirty="0" sz="200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told</a:t>
            </a:r>
            <a:r>
              <a:rPr dirty="0" sz="2000">
                <a:latin typeface="Arial MT"/>
                <a:cs typeface="Arial MT"/>
              </a:rPr>
              <a:t> the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number</a:t>
            </a:r>
            <a:r>
              <a:rPr dirty="0" sz="2000">
                <a:latin typeface="Arial MT"/>
                <a:cs typeface="Arial MT"/>
              </a:rPr>
              <a:t> of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classes,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their typical size </a:t>
            </a:r>
            <a:r>
              <a:rPr dirty="0" sz="2000" spc="-1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separation, </a:t>
            </a:r>
            <a:r>
              <a:rPr dirty="0" sz="2000">
                <a:latin typeface="Arial MT"/>
                <a:cs typeface="Arial MT"/>
              </a:rPr>
              <a:t>or </a:t>
            </a:r>
            <a:r>
              <a:rPr dirty="0" sz="2000" spc="-5">
                <a:latin typeface="Arial MT"/>
                <a:cs typeface="Arial MT"/>
              </a:rPr>
              <a:t>perhaps </a:t>
            </a:r>
            <a:r>
              <a:rPr dirty="0" sz="2000">
                <a:latin typeface="Arial MT"/>
                <a:cs typeface="Arial MT"/>
              </a:rPr>
              <a:t> nothing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all.</a:t>
            </a:r>
            <a:endParaRPr sz="2000">
              <a:latin typeface="Arial MT"/>
              <a:cs typeface="Arial MT"/>
            </a:endParaRPr>
          </a:p>
          <a:p>
            <a:pPr algn="just" marL="419734" indent="-343535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42037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Clustering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problems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in </a:t>
            </a:r>
            <a:r>
              <a:rPr dirty="0" sz="2000">
                <a:latin typeface="Arial MT"/>
                <a:cs typeface="Arial MT"/>
              </a:rPr>
              <a:t>Unsupervised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category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353310"/>
            <a:ext cx="1958340" cy="54284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621" y="250062"/>
            <a:ext cx="65652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FF"/>
                </a:solidFill>
              </a:rPr>
              <a:t>PR Case</a:t>
            </a:r>
            <a:r>
              <a:rPr dirty="0" spc="5">
                <a:solidFill>
                  <a:srgbClr val="0000FF"/>
                </a:solidFill>
              </a:rPr>
              <a:t> </a:t>
            </a:r>
            <a:r>
              <a:rPr dirty="0" spc="-10">
                <a:solidFill>
                  <a:srgbClr val="0000FF"/>
                </a:solidFill>
              </a:rPr>
              <a:t>Study:</a:t>
            </a:r>
            <a:r>
              <a:rPr dirty="0" spc="5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Biometric</a:t>
            </a:r>
            <a:r>
              <a:rPr dirty="0" spc="1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2887218"/>
            <a:ext cx="12134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Biome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ri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/>
              <a:t>Face</a:t>
            </a: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pc="-5"/>
              <a:t>Fingerprint</a:t>
            </a: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/>
              <a:t>Iris</a:t>
            </a:r>
            <a:r>
              <a:rPr dirty="0" spc="365"/>
              <a:t> </a:t>
            </a:r>
            <a:r>
              <a:rPr dirty="0"/>
              <a:t>(the</a:t>
            </a:r>
            <a:r>
              <a:rPr dirty="0" spc="360"/>
              <a:t> </a:t>
            </a:r>
            <a:r>
              <a:rPr dirty="0" spc="-5"/>
              <a:t>colored</a:t>
            </a:r>
            <a:r>
              <a:rPr dirty="0" spc="365"/>
              <a:t> </a:t>
            </a:r>
            <a:r>
              <a:rPr dirty="0" spc="-5"/>
              <a:t>region</a:t>
            </a:r>
            <a:r>
              <a:rPr dirty="0" spc="365"/>
              <a:t> </a:t>
            </a:r>
            <a:r>
              <a:rPr dirty="0"/>
              <a:t>in</a:t>
            </a:r>
            <a:r>
              <a:rPr dirty="0" spc="375"/>
              <a:t> </a:t>
            </a:r>
            <a:r>
              <a:rPr dirty="0" spc="-10"/>
              <a:t>your</a:t>
            </a:r>
            <a:r>
              <a:rPr dirty="0" spc="370"/>
              <a:t> </a:t>
            </a:r>
            <a:r>
              <a:rPr dirty="0" spc="-5"/>
              <a:t>eye</a:t>
            </a:r>
          </a:p>
          <a:p>
            <a:pPr marL="299085">
              <a:lnSpc>
                <a:spcPct val="100000"/>
              </a:lnSpc>
            </a:pPr>
            <a:r>
              <a:rPr dirty="0" spc="-5"/>
              <a:t>around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5"/>
              <a:t>pupil)</a:t>
            </a: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pc="-5"/>
              <a:t>Retina</a:t>
            </a:r>
            <a:r>
              <a:rPr dirty="0" spc="180"/>
              <a:t> </a:t>
            </a:r>
            <a:r>
              <a:rPr dirty="0"/>
              <a:t>(the</a:t>
            </a:r>
            <a:r>
              <a:rPr dirty="0" spc="195"/>
              <a:t> </a:t>
            </a:r>
            <a:r>
              <a:rPr dirty="0" spc="-5"/>
              <a:t>pattern</a:t>
            </a:r>
            <a:r>
              <a:rPr dirty="0" spc="190"/>
              <a:t> </a:t>
            </a:r>
            <a:r>
              <a:rPr dirty="0" spc="-5"/>
              <a:t>of</a:t>
            </a:r>
            <a:r>
              <a:rPr dirty="0" spc="190"/>
              <a:t> </a:t>
            </a:r>
            <a:r>
              <a:rPr dirty="0" spc="-5"/>
              <a:t>arteries</a:t>
            </a:r>
            <a:r>
              <a:rPr dirty="0" spc="204"/>
              <a:t> </a:t>
            </a:r>
            <a:r>
              <a:rPr dirty="0" spc="-5"/>
              <a:t>in</a:t>
            </a:r>
            <a:r>
              <a:rPr dirty="0" spc="190"/>
              <a:t> </a:t>
            </a:r>
            <a:r>
              <a:rPr dirty="0"/>
              <a:t>the </a:t>
            </a:r>
            <a:r>
              <a:rPr dirty="0" spc="-484"/>
              <a:t> </a:t>
            </a:r>
            <a:r>
              <a:rPr dirty="0" spc="-5"/>
              <a:t>back</a:t>
            </a:r>
            <a:r>
              <a:rPr dirty="0"/>
              <a:t> </a:t>
            </a:r>
            <a:r>
              <a:rPr dirty="0" spc="-5"/>
              <a:t>of</a:t>
            </a:r>
            <a:r>
              <a:rPr dirty="0" spc="5"/>
              <a:t> </a:t>
            </a:r>
            <a:r>
              <a:rPr dirty="0" spc="-10"/>
              <a:t>your</a:t>
            </a:r>
            <a:r>
              <a:rPr dirty="0" spc="20"/>
              <a:t> </a:t>
            </a:r>
            <a:r>
              <a:rPr dirty="0" spc="-10"/>
              <a:t>eye)</a:t>
            </a: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pc="-25"/>
              <a:t>Veins</a:t>
            </a:r>
            <a:r>
              <a:rPr dirty="0" spc="-10"/>
              <a:t> </a:t>
            </a:r>
            <a:r>
              <a:rPr dirty="0" spc="-5"/>
              <a:t>(vein</a:t>
            </a:r>
            <a:r>
              <a:rPr dirty="0"/>
              <a:t> structure</a:t>
            </a:r>
            <a:r>
              <a:rPr dirty="0" spc="-10"/>
              <a:t> </a:t>
            </a:r>
            <a:r>
              <a:rPr dirty="0" spc="-5"/>
              <a:t>in</a:t>
            </a:r>
            <a:r>
              <a:rPr dirty="0" spc="-15"/>
              <a:t> </a:t>
            </a:r>
            <a:r>
              <a:rPr dirty="0" spc="-5"/>
              <a:t>hand</a:t>
            </a:r>
            <a:r>
              <a:rPr dirty="0"/>
              <a:t> </a:t>
            </a:r>
            <a:r>
              <a:rPr dirty="0" spc="-5"/>
              <a:t>or </a:t>
            </a:r>
            <a:r>
              <a:rPr dirty="0"/>
              <a:t>arm)</a:t>
            </a: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dirty="0" spc="-10"/>
              <a:t>DNA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36" y="762000"/>
            <a:ext cx="7043927" cy="21061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68139" y="3043808"/>
            <a:ext cx="3637279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564765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Basic</a:t>
            </a:r>
            <a:r>
              <a:rPr dirty="0" sz="20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Compone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ts</a:t>
            </a:r>
            <a:r>
              <a:rPr dirty="0" sz="20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	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iometric 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Recognition: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8139" y="3598116"/>
            <a:ext cx="2559050" cy="13970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age</a:t>
            </a:r>
            <a:r>
              <a:rPr dirty="0" sz="2000" spc="-1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Acqui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it</a:t>
            </a:r>
            <a:r>
              <a:rPr dirty="0" sz="2000" spc="-1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on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Feature</a:t>
            </a:r>
            <a:r>
              <a:rPr dirty="0" sz="2000" spc="-9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Extraction</a:t>
            </a:r>
            <a:endParaRPr sz="200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Classification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983" y="5370982"/>
            <a:ext cx="7714615" cy="1344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classifier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returns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member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set</a:t>
            </a:r>
            <a:endParaRPr sz="2000">
              <a:latin typeface="Arial MT"/>
              <a:cs typeface="Arial MT"/>
            </a:endParaRPr>
          </a:p>
          <a:p>
            <a:pPr algn="ctr" marR="187325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C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{NoMatch;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Person</a:t>
            </a:r>
            <a:r>
              <a:rPr dirty="0" baseline="-21367" sz="1950" spc="7">
                <a:latin typeface="Arial MT"/>
                <a:cs typeface="Arial MT"/>
              </a:rPr>
              <a:t>1</a:t>
            </a:r>
            <a:r>
              <a:rPr dirty="0" sz="2000" spc="5" i="1">
                <a:latin typeface="Arial"/>
                <a:cs typeface="Arial"/>
              </a:rPr>
              <a:t>;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5" i="1">
                <a:latin typeface="Arial"/>
                <a:cs typeface="Arial"/>
              </a:rPr>
              <a:t>Person</a:t>
            </a:r>
            <a:r>
              <a:rPr dirty="0" baseline="-21367" sz="1950" spc="7">
                <a:latin typeface="Arial MT"/>
                <a:cs typeface="Arial MT"/>
              </a:rPr>
              <a:t>2</a:t>
            </a:r>
            <a:r>
              <a:rPr dirty="0" sz="2000" spc="5" i="1">
                <a:latin typeface="Arial"/>
                <a:cs typeface="Arial"/>
              </a:rPr>
              <a:t>;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: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: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: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;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baseline="-21367" sz="1950" i="1">
                <a:latin typeface="Arial"/>
                <a:cs typeface="Arial"/>
              </a:rPr>
              <a:t>K</a:t>
            </a:r>
            <a:r>
              <a:rPr dirty="0" sz="2000" i="1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  <a:spcBef>
                <a:spcPts val="775"/>
              </a:spcBef>
              <a:tabLst>
                <a:tab pos="5894070" algn="l"/>
                <a:tab pos="5963920" algn="l"/>
              </a:tabLst>
            </a:pPr>
            <a:r>
              <a:rPr dirty="0" sz="2000">
                <a:latin typeface="Arial MT"/>
                <a:cs typeface="Arial MT"/>
              </a:rPr>
              <a:t>Classifying </a:t>
            </a:r>
            <a:r>
              <a:rPr dirty="0" sz="2000" i="1">
                <a:latin typeface="Arial"/>
                <a:cs typeface="Arial"/>
              </a:rPr>
              <a:t>x </a:t>
            </a:r>
            <a:r>
              <a:rPr dirty="0" sz="2000">
                <a:latin typeface="Arial MT"/>
                <a:cs typeface="Arial MT"/>
              </a:rPr>
              <a:t>as </a:t>
            </a:r>
            <a:r>
              <a:rPr dirty="0" sz="2000" i="1">
                <a:latin typeface="Arial"/>
                <a:cs typeface="Arial"/>
              </a:rPr>
              <a:t>NoMatch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where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correct:		Frustration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Classifying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as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2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where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correct:	Security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Breach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621" y="250062"/>
            <a:ext cx="65652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FF"/>
                </a:solidFill>
              </a:rPr>
              <a:t>PR Case</a:t>
            </a:r>
            <a:r>
              <a:rPr dirty="0" spc="5">
                <a:solidFill>
                  <a:srgbClr val="0000FF"/>
                </a:solidFill>
              </a:rPr>
              <a:t> </a:t>
            </a:r>
            <a:r>
              <a:rPr dirty="0" spc="-10">
                <a:solidFill>
                  <a:srgbClr val="0000FF"/>
                </a:solidFill>
              </a:rPr>
              <a:t>Study:</a:t>
            </a:r>
            <a:r>
              <a:rPr dirty="0" spc="5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Biometric</a:t>
            </a:r>
            <a:r>
              <a:rPr dirty="0" spc="1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27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036" y="762000"/>
            <a:ext cx="7043927" cy="1219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4175" y="2079117"/>
            <a:ext cx="8757920" cy="4400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64160" marR="82169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Classifying </a:t>
            </a:r>
            <a:r>
              <a:rPr dirty="0" sz="2000" i="1">
                <a:latin typeface="Arial"/>
                <a:cs typeface="Arial"/>
              </a:rPr>
              <a:t>x </a:t>
            </a:r>
            <a:r>
              <a:rPr dirty="0" sz="2000">
                <a:latin typeface="Arial MT"/>
                <a:cs typeface="Arial MT"/>
              </a:rPr>
              <a:t>as </a:t>
            </a:r>
            <a:r>
              <a:rPr dirty="0" sz="2000" i="1">
                <a:latin typeface="Arial"/>
                <a:cs typeface="Arial"/>
              </a:rPr>
              <a:t>NoMatch </a:t>
            </a:r>
            <a:r>
              <a:rPr dirty="0" sz="2000">
                <a:latin typeface="Arial MT"/>
                <a:cs typeface="Arial MT"/>
              </a:rPr>
              <a:t>where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1 is correct: Frustration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Classifying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2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where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Person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correct:</a:t>
            </a:r>
            <a:r>
              <a:rPr dirty="0" sz="2000" spc="50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Security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Breach</a:t>
            </a:r>
            <a:endParaRPr sz="2000">
              <a:latin typeface="Arial MT"/>
              <a:cs typeface="Arial MT"/>
            </a:endParaRPr>
          </a:p>
          <a:p>
            <a:pPr algn="just" marL="12700" marR="629920">
              <a:lnSpc>
                <a:spcPct val="100000"/>
              </a:lnSpc>
              <a:spcBef>
                <a:spcPts val="610"/>
              </a:spcBef>
            </a:pPr>
            <a:r>
              <a:rPr dirty="0" sz="2200" spc="-10">
                <a:latin typeface="Arial MT"/>
                <a:cs typeface="Arial MT"/>
              </a:rPr>
              <a:t>Avoiding </a:t>
            </a:r>
            <a:r>
              <a:rPr dirty="0" sz="2200" spc="-5">
                <a:latin typeface="Arial MT"/>
                <a:cs typeface="Arial MT"/>
              </a:rPr>
              <a:t>frustration and security breaches,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 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successful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biometric </a:t>
            </a:r>
            <a:r>
              <a:rPr dirty="0" sz="2200" spc="-6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strategy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must</a:t>
            </a:r>
            <a:r>
              <a:rPr dirty="0" sz="22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also</a:t>
            </a:r>
            <a:r>
              <a:rPr dirty="0" sz="22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satisfy</a:t>
            </a:r>
            <a:endParaRPr sz="22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Universality:</a:t>
            </a: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Every</a:t>
            </a:r>
            <a:r>
              <a:rPr dirty="0" sz="2200">
                <a:latin typeface="Arial MT"/>
                <a:cs typeface="Arial MT"/>
              </a:rPr>
              <a:t> person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should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measurable,</a:t>
            </a:r>
            <a:r>
              <a:rPr dirty="0" sz="2200" spc="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regardless</a:t>
            </a:r>
            <a:r>
              <a:rPr dirty="0" sz="2200" spc="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age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health</a:t>
            </a:r>
            <a:endParaRPr sz="2200">
              <a:latin typeface="Arial MT"/>
              <a:cs typeface="Arial MT"/>
            </a:endParaRPr>
          </a:p>
          <a:p>
            <a:pPr algn="just"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>
                <a:solidFill>
                  <a:srgbClr val="0000FF"/>
                </a:solidFill>
                <a:latin typeface="Arial MT"/>
                <a:cs typeface="Arial MT"/>
              </a:rPr>
              <a:t>Uniqueness:</a:t>
            </a:r>
            <a:r>
              <a:rPr dirty="0" sz="2200" spc="7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80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feature</a:t>
            </a:r>
            <a:r>
              <a:rPr dirty="0" sz="2200" spc="79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vectors</a:t>
            </a:r>
            <a:r>
              <a:rPr dirty="0" sz="2200" spc="8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extracted</a:t>
            </a:r>
            <a:r>
              <a:rPr dirty="0" sz="2200" spc="79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for</a:t>
            </a:r>
            <a:r>
              <a:rPr dirty="0" sz="2200" spc="79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 spc="80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given</a:t>
            </a:r>
            <a:r>
              <a:rPr dirty="0" sz="2200" spc="8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person</a:t>
            </a:r>
            <a:endParaRPr sz="2200">
              <a:latin typeface="Arial MT"/>
              <a:cs typeface="Arial MT"/>
            </a:endParaRPr>
          </a:p>
          <a:p>
            <a:pPr algn="just" marL="354965">
              <a:lnSpc>
                <a:spcPct val="100000"/>
              </a:lnSpc>
            </a:pPr>
            <a:r>
              <a:rPr dirty="0" sz="2200" spc="-5">
                <a:latin typeface="Arial MT"/>
                <a:cs typeface="Arial MT"/>
              </a:rPr>
              <a:t>should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 robustly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unique</a:t>
            </a:r>
            <a:endParaRPr sz="2200">
              <a:latin typeface="Arial MT"/>
              <a:cs typeface="Arial MT"/>
            </a:endParaRPr>
          </a:p>
          <a:p>
            <a:pPr algn="just" marL="354965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Consistency: </a:t>
            </a:r>
            <a:r>
              <a:rPr dirty="0" sz="2200">
                <a:latin typeface="Arial MT"/>
                <a:cs typeface="Arial MT"/>
              </a:rPr>
              <a:t>For </a:t>
            </a:r>
            <a:r>
              <a:rPr dirty="0" sz="2200" spc="-5">
                <a:latin typeface="Arial MT"/>
                <a:cs typeface="Arial MT"/>
              </a:rPr>
              <a:t>a given person </a:t>
            </a:r>
            <a:r>
              <a:rPr dirty="0" sz="2200">
                <a:latin typeface="Arial MT"/>
                <a:cs typeface="Arial MT"/>
              </a:rPr>
              <a:t>the </a:t>
            </a:r>
            <a:r>
              <a:rPr dirty="0" sz="2200" spc="-5">
                <a:latin typeface="Arial MT"/>
                <a:cs typeface="Arial MT"/>
              </a:rPr>
              <a:t>feature vector should be highly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repeatable </a:t>
            </a:r>
            <a:r>
              <a:rPr dirty="0" sz="2200">
                <a:latin typeface="Arial MT"/>
                <a:cs typeface="Arial MT"/>
              </a:rPr>
              <a:t>from </a:t>
            </a:r>
            <a:r>
              <a:rPr dirty="0" sz="2200" spc="-5">
                <a:latin typeface="Arial MT"/>
                <a:cs typeface="Arial MT"/>
              </a:rPr>
              <a:t>one </a:t>
            </a:r>
            <a:r>
              <a:rPr dirty="0" sz="2200">
                <a:latin typeface="Arial MT"/>
                <a:cs typeface="Arial MT"/>
              </a:rPr>
              <a:t>try </a:t>
            </a:r>
            <a:r>
              <a:rPr dirty="0" sz="2200" spc="-5">
                <a:latin typeface="Arial MT"/>
                <a:cs typeface="Arial MT"/>
              </a:rPr>
              <a:t>to the next, </a:t>
            </a:r>
            <a:r>
              <a:rPr dirty="0" sz="2200">
                <a:latin typeface="Arial MT"/>
                <a:cs typeface="Arial MT"/>
              </a:rPr>
              <a:t>and </a:t>
            </a:r>
            <a:r>
              <a:rPr dirty="0" sz="2200" spc="-5">
                <a:latin typeface="Arial MT"/>
                <a:cs typeface="Arial MT"/>
              </a:rPr>
              <a:t>should be slowly </a:t>
            </a:r>
            <a:r>
              <a:rPr dirty="0" sz="2200">
                <a:latin typeface="Arial MT"/>
                <a:cs typeface="Arial MT"/>
              </a:rPr>
              <a:t>(or </a:t>
            </a:r>
            <a:r>
              <a:rPr dirty="0" sz="2200" spc="-5">
                <a:latin typeface="Arial MT"/>
                <a:cs typeface="Arial MT"/>
              </a:rPr>
              <a:t>not at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all)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varying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over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 algn="just" marL="12700" marR="89535">
              <a:lnSpc>
                <a:spcPts val="2630"/>
              </a:lnSpc>
              <a:spcBef>
                <a:spcPts val="100"/>
              </a:spcBef>
            </a:pPr>
            <a:r>
              <a:rPr dirty="0" sz="2200" spc="-5">
                <a:solidFill>
                  <a:srgbClr val="0000FF"/>
                </a:solidFill>
                <a:latin typeface="Arial MT"/>
                <a:cs typeface="Arial MT"/>
              </a:rPr>
              <a:t>Other criteria: </a:t>
            </a:r>
            <a:r>
              <a:rPr dirty="0" sz="2200" spc="-5">
                <a:latin typeface="Arial MT"/>
                <a:cs typeface="Arial MT"/>
              </a:rPr>
              <a:t>non-invasiveness, social </a:t>
            </a:r>
            <a:r>
              <a:rPr dirty="0" sz="2200" spc="-15">
                <a:latin typeface="Arial MT"/>
                <a:cs typeface="Arial MT"/>
              </a:rPr>
              <a:t>acceptability, </a:t>
            </a:r>
            <a:r>
              <a:rPr dirty="0" sz="2200" spc="-5">
                <a:latin typeface="Arial MT"/>
                <a:cs typeface="Arial MT"/>
              </a:rPr>
              <a:t>or how </a:t>
            </a:r>
            <a:r>
              <a:rPr dirty="0" sz="2200">
                <a:latin typeface="Arial MT"/>
                <a:cs typeface="Arial MT"/>
              </a:rPr>
              <a:t>easily </a:t>
            </a:r>
            <a:r>
              <a:rPr dirty="0" sz="2200" spc="-5">
                <a:latin typeface="Arial MT"/>
                <a:cs typeface="Arial MT"/>
              </a:rPr>
              <a:t>the </a:t>
            </a:r>
            <a:r>
              <a:rPr dirty="0" sz="2200" spc="-6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system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would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defeat via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nefarious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means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and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so 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933" y="292354"/>
            <a:ext cx="6406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solidFill>
                  <a:srgbClr val="0000FF"/>
                </a:solidFill>
              </a:rPr>
              <a:t>PR</a:t>
            </a:r>
            <a:r>
              <a:rPr dirty="0" spc="-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Hands-on:</a:t>
            </a:r>
            <a:r>
              <a:rPr dirty="0" spc="35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Iris</a:t>
            </a:r>
            <a:r>
              <a:rPr dirty="0" spc="-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Flower</a:t>
            </a:r>
            <a:r>
              <a:rPr dirty="0" spc="10">
                <a:solidFill>
                  <a:srgbClr val="0000FF"/>
                </a:solidFill>
              </a:rPr>
              <a:t> </a:t>
            </a:r>
            <a:r>
              <a:rPr dirty="0" spc="-5">
                <a:solidFill>
                  <a:srgbClr val="0000FF"/>
                </a:solidFill>
              </a:rPr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651" y="4219194"/>
            <a:ext cx="790765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C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22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{C</a:t>
            </a:r>
            <a:r>
              <a:rPr dirty="0" baseline="-21072" sz="2175" spc="-7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;</a:t>
            </a:r>
            <a:r>
              <a:rPr dirty="0" sz="220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baseline="-21072" sz="2175" spc="-7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;</a:t>
            </a:r>
            <a:r>
              <a:rPr dirty="0" sz="2200" spc="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baseline="-21072" sz="2175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r>
              <a:rPr dirty="0" sz="2200" i="1">
                <a:solidFill>
                  <a:srgbClr val="231F20"/>
                </a:solidFill>
                <a:latin typeface="Arial"/>
                <a:cs typeface="Arial"/>
              </a:rPr>
              <a:t>}</a:t>
            </a:r>
            <a:r>
              <a:rPr dirty="0" sz="2200" spc="15" i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r>
              <a:rPr dirty="0" sz="2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{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“Iris</a:t>
            </a:r>
            <a:r>
              <a:rPr dirty="0" sz="2200" spc="2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Setosa”, “Iris</a:t>
            </a:r>
            <a:r>
              <a:rPr dirty="0" sz="2200" spc="2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15">
                <a:solidFill>
                  <a:srgbClr val="231F20"/>
                </a:solidFill>
                <a:latin typeface="Arial MT"/>
                <a:cs typeface="Arial MT"/>
              </a:rPr>
              <a:t>Versicolor”,</a:t>
            </a:r>
            <a:r>
              <a:rPr dirty="0" sz="2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“Iris</a:t>
            </a:r>
            <a:r>
              <a:rPr dirty="0" sz="2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Virginica”</a:t>
            </a:r>
            <a:r>
              <a:rPr dirty="0" sz="2200" spc="-5" i="1">
                <a:solidFill>
                  <a:srgbClr val="231F20"/>
                </a:solidFill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920"/>
              </a:spcBef>
            </a:pP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Each</a:t>
            </a:r>
            <a:r>
              <a:rPr dirty="0" sz="22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plant</a:t>
            </a:r>
            <a:r>
              <a:rPr dirty="0" sz="2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four</a:t>
            </a:r>
            <a:r>
              <a:rPr dirty="0" sz="22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measurements</a:t>
            </a:r>
            <a:r>
              <a:rPr dirty="0" sz="2200" spc="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were</a:t>
            </a:r>
            <a:r>
              <a:rPr dirty="0" sz="22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taken: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704" y="5469127"/>
            <a:ext cx="4064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y</a:t>
            </a:r>
            <a:r>
              <a:rPr dirty="0" sz="2200" spc="-8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231F20"/>
                </a:solidFill>
                <a:latin typeface="Arial MT"/>
                <a:cs typeface="Arial MT"/>
              </a:rPr>
              <a:t>=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71444" y="5210555"/>
            <a:ext cx="215900" cy="1295400"/>
          </a:xfrm>
          <a:custGeom>
            <a:avLst/>
            <a:gdLst/>
            <a:ahLst/>
            <a:cxnLst/>
            <a:rect l="l" t="t" r="r" b="b"/>
            <a:pathLst>
              <a:path w="215900" h="1295400">
                <a:moveTo>
                  <a:pt x="215900" y="1295400"/>
                </a:moveTo>
                <a:lnTo>
                  <a:pt x="166391" y="1289698"/>
                </a:lnTo>
                <a:lnTo>
                  <a:pt x="120946" y="1273456"/>
                </a:lnTo>
                <a:lnTo>
                  <a:pt x="80859" y="1247969"/>
                </a:lnTo>
                <a:lnTo>
                  <a:pt x="47426" y="1214535"/>
                </a:lnTo>
                <a:lnTo>
                  <a:pt x="21941" y="1174448"/>
                </a:lnTo>
                <a:lnTo>
                  <a:pt x="5701" y="1129004"/>
                </a:lnTo>
                <a:lnTo>
                  <a:pt x="0" y="1079500"/>
                </a:lnTo>
                <a:lnTo>
                  <a:pt x="0" y="215900"/>
                </a:ln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84344" y="5210555"/>
            <a:ext cx="215900" cy="1295400"/>
          </a:xfrm>
          <a:custGeom>
            <a:avLst/>
            <a:gdLst/>
            <a:ahLst/>
            <a:cxnLst/>
            <a:rect l="l" t="t" r="r" b="b"/>
            <a:pathLst>
              <a:path w="215900" h="1295400">
                <a:moveTo>
                  <a:pt x="0" y="0"/>
                </a:moveTo>
                <a:lnTo>
                  <a:pt x="49508" y="5701"/>
                </a:lnTo>
                <a:lnTo>
                  <a:pt x="94953" y="21941"/>
                </a:lnTo>
                <a:lnTo>
                  <a:pt x="135040" y="47426"/>
                </a:lnTo>
                <a:lnTo>
                  <a:pt x="168473" y="80859"/>
                </a:lnTo>
                <a:lnTo>
                  <a:pt x="193958" y="120946"/>
                </a:lnTo>
                <a:lnTo>
                  <a:pt x="210198" y="166391"/>
                </a:lnTo>
                <a:lnTo>
                  <a:pt x="215900" y="215900"/>
                </a:lnTo>
                <a:lnTo>
                  <a:pt x="215900" y="1079500"/>
                </a:lnTo>
                <a:lnTo>
                  <a:pt x="210198" y="1129004"/>
                </a:lnTo>
                <a:lnTo>
                  <a:pt x="193958" y="1174448"/>
                </a:lnTo>
                <a:lnTo>
                  <a:pt x="168473" y="1214535"/>
                </a:lnTo>
                <a:lnTo>
                  <a:pt x="135040" y="1247969"/>
                </a:lnTo>
                <a:lnTo>
                  <a:pt x="94953" y="1273456"/>
                </a:lnTo>
                <a:lnTo>
                  <a:pt x="49508" y="1289698"/>
                </a:lnTo>
                <a:lnTo>
                  <a:pt x="0" y="1295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14191" y="5299709"/>
            <a:ext cx="1525270" cy="1243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Sepal</a:t>
            </a:r>
            <a:r>
              <a:rPr dirty="0" sz="2000" spc="-8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Length </a:t>
            </a:r>
            <a:r>
              <a:rPr dirty="0" sz="2000" spc="-5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Sepal Width </a:t>
            </a:r>
            <a:r>
              <a:rPr dirty="0" sz="20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Petal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Length </a:t>
            </a:r>
            <a:r>
              <a:rPr dirty="0" sz="2000" spc="-5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0000FF"/>
                </a:solidFill>
                <a:latin typeface="Arial MT"/>
                <a:cs typeface="Arial MT"/>
              </a:rPr>
              <a:t>Petal</a:t>
            </a:r>
            <a:r>
              <a:rPr dirty="0" sz="20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00FF"/>
                </a:solidFill>
                <a:latin typeface="Arial MT"/>
                <a:cs typeface="Arial MT"/>
              </a:rPr>
              <a:t>Width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3712"/>
            <a:ext cx="9143999" cy="34290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7984" y="4684774"/>
            <a:ext cx="2162556" cy="211378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" y="607822"/>
            <a:ext cx="251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29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8448" y="3218433"/>
            <a:ext cx="5005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i="1">
                <a:latin typeface="Arial"/>
                <a:cs typeface="Arial"/>
              </a:rPr>
              <a:t>Open</a:t>
            </a:r>
            <a:r>
              <a:rPr dirty="0" sz="4800" spc="-50" i="1">
                <a:latin typeface="Arial"/>
                <a:cs typeface="Arial"/>
              </a:rPr>
              <a:t> </a:t>
            </a:r>
            <a:r>
              <a:rPr dirty="0" sz="4800" spc="-5" i="1">
                <a:latin typeface="Arial"/>
                <a:cs typeface="Arial"/>
              </a:rPr>
              <a:t>Discussion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001" y="509777"/>
            <a:ext cx="69449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What</a:t>
            </a:r>
            <a:r>
              <a:rPr dirty="0" sz="3200" spc="-30"/>
              <a:t> </a:t>
            </a:r>
            <a:r>
              <a:rPr dirty="0" sz="3200"/>
              <a:t>Is</a:t>
            </a:r>
            <a:r>
              <a:rPr dirty="0" sz="3200" spc="-15"/>
              <a:t> </a:t>
            </a:r>
            <a:r>
              <a:rPr dirty="0" sz="3200"/>
              <a:t>Pattern</a:t>
            </a:r>
            <a:r>
              <a:rPr dirty="0" sz="3200" spc="-20"/>
              <a:t> </a:t>
            </a:r>
            <a:r>
              <a:rPr dirty="0" sz="3200" spc="-5"/>
              <a:t>Recognition?</a:t>
            </a:r>
            <a:r>
              <a:rPr dirty="0" sz="3200" spc="-55"/>
              <a:t> </a:t>
            </a:r>
            <a:r>
              <a:rPr dirty="0" sz="3200"/>
              <a:t>Cont.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414398"/>
            <a:ext cx="8530590" cy="4339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latin typeface="Arial MT"/>
                <a:cs typeface="Arial MT"/>
              </a:rPr>
              <a:t>PR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human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experience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refers</a:t>
            </a:r>
            <a:r>
              <a:rPr dirty="0" sz="2500">
                <a:latin typeface="Arial MT"/>
                <a:cs typeface="Arial MT"/>
              </a:rPr>
              <a:t> to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</a:t>
            </a:r>
            <a:r>
              <a:rPr dirty="0" sz="2500" spc="68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perceptual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process: 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some form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of sensory input is sensed, analyzed, 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1F5F"/>
                </a:solidFill>
                <a:latin typeface="Arial MT"/>
                <a:cs typeface="Arial MT"/>
              </a:rPr>
              <a:t>recognized</a:t>
            </a:r>
            <a:r>
              <a:rPr dirty="0" sz="250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(classified),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either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subconsciously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(by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instinct)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or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consciously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(based</a:t>
            </a:r>
            <a:r>
              <a:rPr dirty="0" sz="2500" spc="1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on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previous experience).</a:t>
            </a:r>
            <a:endParaRPr sz="2500">
              <a:latin typeface="Arial MT"/>
              <a:cs typeface="Arial MT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latin typeface="Arial MT"/>
                <a:cs typeface="Arial MT"/>
              </a:rPr>
              <a:t>Patterns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may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be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presented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in</a:t>
            </a:r>
            <a:r>
              <a:rPr dirty="0" sz="2500" spc="-5">
                <a:latin typeface="Arial MT"/>
                <a:cs typeface="Arial MT"/>
              </a:rPr>
              <a:t> any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sensory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modality: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vision,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hearing,</a:t>
            </a:r>
            <a:r>
              <a:rPr dirty="0" sz="2500" spc="-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touch,</a:t>
            </a:r>
            <a:r>
              <a:rPr dirty="0" sz="25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taste,</a:t>
            </a:r>
            <a:r>
              <a:rPr dirty="0" sz="25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dirty="0" sz="25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smell.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24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PR as a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technical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discipline: </a:t>
            </a:r>
            <a:r>
              <a:rPr dirty="0" sz="2500" spc="-5">
                <a:latin typeface="Arial MT"/>
                <a:cs typeface="Arial MT"/>
              </a:rPr>
              <a:t>a process in which an input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object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measured,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analyzed,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and</a:t>
            </a:r>
            <a:r>
              <a:rPr dirty="0" sz="250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classified</a:t>
            </a:r>
            <a:r>
              <a:rPr dirty="0" sz="2500" spc="6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by</a:t>
            </a:r>
            <a:r>
              <a:rPr dirty="0" sz="2500" spc="685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a </a:t>
            </a:r>
            <a:r>
              <a:rPr dirty="0" sz="2500" spc="-68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006FC0"/>
                </a:solidFill>
                <a:latin typeface="Arial MT"/>
                <a:cs typeface="Arial MT"/>
              </a:rPr>
              <a:t>machine </a:t>
            </a:r>
            <a:r>
              <a:rPr dirty="0" sz="2500" spc="-10">
                <a:latin typeface="Arial MT"/>
                <a:cs typeface="Arial MT"/>
              </a:rPr>
              <a:t>as </a:t>
            </a:r>
            <a:r>
              <a:rPr dirty="0" sz="2500" spc="-5">
                <a:latin typeface="Arial MT"/>
                <a:cs typeface="Arial MT"/>
              </a:rPr>
              <a:t>being more or less similar to some </a:t>
            </a:r>
            <a:r>
              <a:rPr dirty="0" sz="2500">
                <a:latin typeface="Arial MT"/>
                <a:cs typeface="Arial MT"/>
              </a:rPr>
              <a:t>class </a:t>
            </a:r>
            <a:r>
              <a:rPr dirty="0" sz="2500" spc="-5">
                <a:latin typeface="Arial MT"/>
                <a:cs typeface="Arial MT"/>
              </a:rPr>
              <a:t>in a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set</a:t>
            </a:r>
            <a:r>
              <a:rPr dirty="0" sz="2500" spc="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of</a:t>
            </a:r>
            <a:r>
              <a:rPr dirty="0" sz="2500" spc="1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classes.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178" y="509777"/>
            <a:ext cx="61620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Pattern</a:t>
            </a:r>
            <a:r>
              <a:rPr dirty="0" sz="3200" spc="-55"/>
              <a:t> </a:t>
            </a:r>
            <a:r>
              <a:rPr dirty="0" sz="3200"/>
              <a:t>Recognition</a:t>
            </a:r>
            <a:r>
              <a:rPr dirty="0" sz="3200" spc="-95"/>
              <a:t> </a:t>
            </a:r>
            <a:r>
              <a:rPr dirty="0" sz="3200"/>
              <a:t>Framework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0"/>
            <a:ext cx="9067799" cy="29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5001005"/>
            <a:ext cx="8378825" cy="116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Arial MT"/>
                <a:cs typeface="Arial MT"/>
              </a:rPr>
              <a:t>The goal of PR is </a:t>
            </a:r>
            <a:r>
              <a:rPr dirty="0" sz="2500">
                <a:latin typeface="Arial MT"/>
                <a:cs typeface="Arial MT"/>
              </a:rPr>
              <a:t>to </a:t>
            </a:r>
            <a:r>
              <a:rPr dirty="0" sz="2500" spc="-5">
                <a:latin typeface="Arial MT"/>
                <a:cs typeface="Arial MT"/>
              </a:rPr>
              <a:t>provide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a machine with a kind of 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perceptual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FF0000"/>
                </a:solidFill>
                <a:latin typeface="Arial MT"/>
                <a:cs typeface="Arial MT"/>
              </a:rPr>
              <a:t>capability</a:t>
            </a:r>
            <a:r>
              <a:rPr dirty="0" sz="25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to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automatically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extract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useful </a:t>
            </a:r>
            <a:r>
              <a:rPr dirty="0" sz="250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information</a:t>
            </a:r>
            <a:r>
              <a:rPr dirty="0" sz="2500" spc="20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from</a:t>
            </a:r>
            <a:r>
              <a:rPr dirty="0" sz="2500" spc="25">
                <a:latin typeface="Arial MT"/>
                <a:cs typeface="Arial MT"/>
              </a:rPr>
              <a:t> </a:t>
            </a:r>
            <a:r>
              <a:rPr dirty="0" sz="2500" spc="-5">
                <a:latin typeface="Arial MT"/>
                <a:cs typeface="Arial MT"/>
              </a:rPr>
              <a:t>measured</a:t>
            </a:r>
            <a:r>
              <a:rPr dirty="0" sz="2500">
                <a:latin typeface="Arial MT"/>
                <a:cs typeface="Arial MT"/>
              </a:rPr>
              <a:t> data.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4005" y="509777"/>
            <a:ext cx="54851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PR</a:t>
            </a:r>
            <a:r>
              <a:rPr dirty="0" sz="32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Illustration</a:t>
            </a:r>
            <a:r>
              <a:rPr dirty="0" sz="32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dirty="0" sz="3200" spc="-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1389" y="1321053"/>
            <a:ext cx="368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Pattern</a:t>
            </a:r>
            <a:r>
              <a:rPr dirty="0" sz="2400" spc="-2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1F5F"/>
                </a:solidFill>
                <a:latin typeface="Arial MT"/>
                <a:cs typeface="Arial MT"/>
              </a:rPr>
              <a:t>Recognition</a:t>
            </a:r>
            <a:r>
              <a:rPr dirty="0" sz="2400" spc="3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1F5F"/>
                </a:solidFill>
                <a:latin typeface="Arial MT"/>
                <a:cs typeface="Arial MT"/>
              </a:rPr>
              <a:t>of</a:t>
            </a:r>
            <a:r>
              <a:rPr dirty="0" sz="2400" spc="-65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dirty="0" sz="2400" spc="-70">
                <a:solidFill>
                  <a:srgbClr val="001F5F"/>
                </a:solidFill>
                <a:latin typeface="Arial MT"/>
                <a:cs typeface="Arial MT"/>
              </a:rPr>
              <a:t>Text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300" y="1757172"/>
            <a:ext cx="6896100" cy="4878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509777"/>
            <a:ext cx="5485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PR</a:t>
            </a:r>
            <a:r>
              <a:rPr dirty="0" sz="3200" spc="-30"/>
              <a:t> </a:t>
            </a:r>
            <a:r>
              <a:rPr dirty="0" sz="3200"/>
              <a:t>Illustration</a:t>
            </a:r>
            <a:r>
              <a:rPr dirty="0" sz="3200" spc="-65"/>
              <a:t> </a:t>
            </a:r>
            <a:r>
              <a:rPr dirty="0" sz="3200"/>
              <a:t>with</a:t>
            </a:r>
            <a:r>
              <a:rPr dirty="0" sz="3200" spc="-55"/>
              <a:t> </a:t>
            </a:r>
            <a:r>
              <a:rPr dirty="0" sz="320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541" y="1321053"/>
            <a:ext cx="4295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Recognition</a:t>
            </a:r>
            <a:r>
              <a:rPr dirty="0" sz="24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Mind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76044"/>
            <a:ext cx="8807196" cy="9906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136" y="3036570"/>
            <a:ext cx="8478520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deons’t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mettar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waht oerdr the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lrttees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 a wrod are,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lnog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as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400" spc="-5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frist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lsat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ltteres</a:t>
            </a:r>
            <a:r>
              <a:rPr dirty="0" sz="2400" spc="-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rmeain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231F20"/>
                </a:solidFill>
                <a:latin typeface="Times New Roman"/>
                <a:cs typeface="Times New Roman"/>
              </a:rPr>
              <a:t> rgiht</a:t>
            </a:r>
            <a:r>
              <a:rPr dirty="0" sz="24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31F20"/>
                </a:solidFill>
                <a:latin typeface="Times New Roman"/>
                <a:cs typeface="Times New Roman"/>
              </a:rPr>
              <a:t>pacle.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marR="10795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2400" spc="13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retina</a:t>
            </a:r>
            <a:r>
              <a:rPr dirty="0" sz="2400" spc="1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dirty="0" sz="2400" spc="14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eye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densely</a:t>
            </a:r>
            <a:r>
              <a:rPr dirty="0" sz="2400" spc="15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packed</a:t>
            </a:r>
            <a:r>
              <a:rPr dirty="0" sz="2400" spc="14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dirty="0" sz="2400" spc="1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light-sensitive </a:t>
            </a:r>
            <a:r>
              <a:rPr dirty="0" sz="2400" spc="-65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cells,</a:t>
            </a:r>
            <a:r>
              <a:rPr dirty="0" sz="2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so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that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it may</a:t>
            </a:r>
            <a:r>
              <a:rPr dirty="0" sz="2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tempting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to</a:t>
            </a:r>
            <a:r>
              <a:rPr dirty="0" sz="2400" spc="-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think</a:t>
            </a:r>
            <a:endParaRPr sz="2400">
              <a:latin typeface="Arial MT"/>
              <a:cs typeface="Arial MT"/>
            </a:endParaRPr>
          </a:p>
          <a:p>
            <a:pPr marL="355600" marR="10604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  <a:tab pos="1017269" algn="l"/>
                <a:tab pos="1845945" algn="l"/>
                <a:tab pos="3347720" algn="l"/>
                <a:tab pos="4142740" algn="l"/>
                <a:tab pos="4805045" algn="l"/>
                <a:tab pos="6261735" algn="l"/>
                <a:tab pos="6838315" algn="l"/>
                <a:tab pos="7719059" algn="l"/>
                <a:tab pos="8194675" algn="l"/>
              </a:tabLst>
            </a:pP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Our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brain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e</a:t>
            </a:r>
            <a:r>
              <a:rPr dirty="0" sz="2400" spc="-50">
                <a:solidFill>
                  <a:srgbClr val="231F20"/>
                </a:solidFill>
                <a:latin typeface="Arial MT"/>
                <a:cs typeface="Arial MT"/>
              </a:rPr>
              <a:t>f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fect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iv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ly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sees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perc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iv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e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s	the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wo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ld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 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great</a:t>
            </a:r>
            <a:r>
              <a:rPr dirty="0" sz="2400" spc="-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pixels.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There</a:t>
            </a:r>
            <a:r>
              <a:rPr dirty="0" sz="2400" spc="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many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simple</a:t>
            </a:r>
            <a:r>
              <a:rPr dirty="0" sz="24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mind</a:t>
            </a:r>
            <a:r>
              <a:rPr dirty="0" sz="2400" spc="15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tricks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 or</a:t>
            </a:r>
            <a:r>
              <a:rPr dirty="0" sz="240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optical</a:t>
            </a:r>
            <a:r>
              <a:rPr dirty="0" sz="2400" spc="1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31F20"/>
                </a:solidFill>
                <a:latin typeface="Arial MT"/>
                <a:cs typeface="Arial MT"/>
              </a:rPr>
              <a:t>illusions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005" y="509777"/>
            <a:ext cx="54851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PR</a:t>
            </a:r>
            <a:r>
              <a:rPr dirty="0" sz="3200" spc="-30"/>
              <a:t> </a:t>
            </a:r>
            <a:r>
              <a:rPr dirty="0" sz="3200"/>
              <a:t>Illustration</a:t>
            </a:r>
            <a:r>
              <a:rPr dirty="0" sz="3200" spc="-65"/>
              <a:t> </a:t>
            </a:r>
            <a:r>
              <a:rPr dirty="0" sz="3200"/>
              <a:t>with</a:t>
            </a:r>
            <a:r>
              <a:rPr dirty="0" sz="3200" spc="-55"/>
              <a:t> </a:t>
            </a:r>
            <a:r>
              <a:rPr dirty="0" sz="320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541" y="1321053"/>
            <a:ext cx="42951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</a:t>
            </a:r>
            <a:r>
              <a:rPr dirty="0" sz="2400" spc="-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Recognition</a:t>
            </a:r>
            <a:r>
              <a:rPr dirty="0" sz="2400" spc="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 Mind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837944"/>
            <a:ext cx="7697724" cy="32628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7744" y="5209743"/>
            <a:ext cx="791972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eye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dirty="0" sz="1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just</a:t>
            </a:r>
            <a:r>
              <a:rPr dirty="0" sz="18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sending</a:t>
            </a:r>
            <a:r>
              <a:rPr dirty="0" sz="1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pixellated</a:t>
            </a:r>
            <a:r>
              <a:rPr dirty="0" sz="1800" spc="3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images</a:t>
            </a:r>
            <a:r>
              <a:rPr dirty="0" sz="1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the</a:t>
            </a:r>
            <a:r>
              <a:rPr dirty="0" sz="1800" spc="-5">
                <a:latin typeface="Arial MT"/>
                <a:cs typeface="Arial MT"/>
              </a:rPr>
              <a:t> brain.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dirty="0" sz="1800" spc="-5">
                <a:latin typeface="Arial MT"/>
                <a:cs typeface="Arial MT"/>
              </a:rPr>
              <a:t>There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great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deal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of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feature</a:t>
            </a:r>
            <a:r>
              <a:rPr dirty="0" sz="1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extraction</a:t>
            </a:r>
            <a:r>
              <a:rPr dirty="0" sz="18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taking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place,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much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already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retina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2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very</a:t>
            </a:r>
            <a:r>
              <a:rPr dirty="0" sz="1800" spc="19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helpful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running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through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forest,</a:t>
            </a:r>
            <a:r>
              <a:rPr dirty="0" sz="1800" spc="2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but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perhaps</a:t>
            </a:r>
            <a:r>
              <a:rPr dirty="0" sz="1800" spc="2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not</a:t>
            </a:r>
            <a:r>
              <a:rPr dirty="0" sz="1800" spc="2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so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useful</a:t>
            </a:r>
            <a:r>
              <a:rPr dirty="0" sz="1800" spc="204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staring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at deliberately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manipulated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images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 a page.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6673" y="764794"/>
            <a:ext cx="44723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Features</a:t>
            </a:r>
            <a:r>
              <a:rPr dirty="0" sz="3200" spc="-65"/>
              <a:t> </a:t>
            </a:r>
            <a:r>
              <a:rPr dirty="0" sz="3200"/>
              <a:t>from</a:t>
            </a:r>
            <a:r>
              <a:rPr dirty="0" sz="3200" spc="-25"/>
              <a:t> </a:t>
            </a:r>
            <a:r>
              <a:rPr dirty="0" sz="3200" spc="-5"/>
              <a:t>Patterns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386357"/>
            <a:ext cx="8682355" cy="465963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just" marL="451484" indent="-28702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The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word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“pattern”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may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bring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to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mind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texture,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fabric,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or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shape.</a:t>
            </a:r>
            <a:endParaRPr sz="2200">
              <a:latin typeface="Arial MT"/>
              <a:cs typeface="Arial MT"/>
            </a:endParaRPr>
          </a:p>
          <a:p>
            <a:pPr algn="just" marL="451484" marR="5080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In the context of </a:t>
            </a:r>
            <a:r>
              <a:rPr dirty="0" sz="2200" i="1">
                <a:latin typeface="Arial"/>
                <a:cs typeface="Arial"/>
              </a:rPr>
              <a:t>pattern recognition</a:t>
            </a:r>
            <a:r>
              <a:rPr dirty="0" sz="2200">
                <a:latin typeface="Arial MT"/>
                <a:cs typeface="Arial MT"/>
              </a:rPr>
              <a:t>, </a:t>
            </a:r>
            <a:r>
              <a:rPr dirty="0" sz="2200" spc="-5">
                <a:latin typeface="Arial MT"/>
                <a:cs typeface="Arial MT"/>
              </a:rPr>
              <a:t>the notion of pattern is far 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more broad, and can </a:t>
            </a:r>
            <a:r>
              <a:rPr dirty="0" sz="2200">
                <a:latin typeface="Arial MT"/>
                <a:cs typeface="Arial MT"/>
              </a:rPr>
              <a:t>apply </a:t>
            </a:r>
            <a:r>
              <a:rPr dirty="0" sz="2200" spc="-5">
                <a:latin typeface="Arial MT"/>
                <a:cs typeface="Arial MT"/>
              </a:rPr>
              <a:t>to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any </a:t>
            </a:r>
            <a:r>
              <a:rPr dirty="0" sz="2200" i="1">
                <a:solidFill>
                  <a:srgbClr val="FF0000"/>
                </a:solidFill>
                <a:latin typeface="Arial"/>
                <a:cs typeface="Arial"/>
              </a:rPr>
              <a:t>thing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that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can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be distinguished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2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another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FF0000"/>
                </a:solidFill>
                <a:latin typeface="Arial"/>
                <a:cs typeface="Arial"/>
              </a:rPr>
              <a:t>thing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algn="just" marL="451484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5">
                <a:latin typeface="Arial MT"/>
                <a:cs typeface="Arial MT"/>
              </a:rPr>
              <a:t>Identity</a:t>
            </a:r>
            <a:r>
              <a:rPr dirty="0" sz="2200" spc="2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view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point:</a:t>
            </a:r>
            <a:r>
              <a:rPr dirty="0" sz="2200" spc="1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infer</a:t>
            </a:r>
            <a:r>
              <a:rPr dirty="0" sz="22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unknown</a:t>
            </a:r>
            <a:r>
              <a:rPr dirty="0" sz="22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FF0000"/>
                </a:solidFill>
                <a:latin typeface="Arial"/>
                <a:cs typeface="Arial"/>
              </a:rPr>
              <a:t>identity</a:t>
            </a:r>
            <a:r>
              <a:rPr dirty="0" sz="2200" spc="20" i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an</a:t>
            </a:r>
            <a:r>
              <a:rPr dirty="0" sz="22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object</a:t>
            </a:r>
            <a:endParaRPr sz="2200">
              <a:latin typeface="Arial MT"/>
              <a:cs typeface="Arial MT"/>
            </a:endParaRPr>
          </a:p>
          <a:p>
            <a:pPr algn="just" marL="451484" marR="6985" indent="-28702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52120" algn="l"/>
              </a:tabLst>
            </a:pPr>
            <a:r>
              <a:rPr dirty="0" sz="2200" spc="-35">
                <a:latin typeface="Arial MT"/>
                <a:cs typeface="Arial MT"/>
              </a:rPr>
              <a:t>Type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 spc="-15">
                <a:latin typeface="Arial MT"/>
                <a:cs typeface="Arial MT"/>
              </a:rPr>
              <a:t>wildflower, </a:t>
            </a:r>
            <a:r>
              <a:rPr dirty="0" sz="2200" spc="-5">
                <a:latin typeface="Arial MT"/>
                <a:cs typeface="Arial MT"/>
              </a:rPr>
              <a:t>type of songbird, or the </a:t>
            </a:r>
            <a:r>
              <a:rPr dirty="0" sz="2200">
                <a:latin typeface="Arial MT"/>
                <a:cs typeface="Arial MT"/>
              </a:rPr>
              <a:t>name </a:t>
            </a:r>
            <a:r>
              <a:rPr dirty="0" sz="2200" spc="-5">
                <a:latin typeface="Arial MT"/>
                <a:cs typeface="Arial MT"/>
              </a:rPr>
              <a:t>of </a:t>
            </a:r>
            <a:r>
              <a:rPr dirty="0" sz="2200">
                <a:latin typeface="Arial MT"/>
                <a:cs typeface="Arial MT"/>
              </a:rPr>
              <a:t>the person 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facing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camera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—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each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of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these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has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a</a:t>
            </a:r>
            <a:r>
              <a:rPr dirty="0" sz="2200"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certain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identity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dirty="0" sz="22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determine</a:t>
            </a:r>
            <a:r>
              <a:rPr dirty="0" sz="2200" spc="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2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200" spc="-5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  <a:tabLst>
                <a:tab pos="423545" algn="l"/>
                <a:tab pos="1728470" algn="l"/>
                <a:tab pos="2181225" algn="l"/>
                <a:tab pos="3818254" algn="l"/>
                <a:tab pos="4310380" algn="l"/>
                <a:tab pos="5278755" algn="l"/>
                <a:tab pos="6543675" algn="l"/>
                <a:tab pos="8324215" algn="l"/>
              </a:tabLst>
            </a:pPr>
            <a:r>
              <a:rPr dirty="0" sz="2800" spc="-5">
                <a:latin typeface="Arial MT"/>
                <a:cs typeface="Arial MT"/>
              </a:rPr>
              <a:t>A	</a:t>
            </a:r>
            <a:r>
              <a:rPr dirty="0" sz="2800">
                <a:latin typeface="Arial MT"/>
                <a:cs typeface="Arial MT"/>
              </a:rPr>
              <a:t>pattern	</a:t>
            </a:r>
            <a:r>
              <a:rPr dirty="0" sz="2800" spc="-5">
                <a:latin typeface="Arial MT"/>
                <a:cs typeface="Arial MT"/>
              </a:rPr>
              <a:t>is	assumed	to	have	</a:t>
            </a:r>
            <a:r>
              <a:rPr dirty="0" sz="2800">
                <a:latin typeface="Arial MT"/>
                <a:cs typeface="Arial MT"/>
              </a:rPr>
              <a:t>certain	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properties	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attributes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dirty="0" sz="2800" spc="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distinguishes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Arial MT"/>
                <a:cs typeface="Arial MT"/>
              </a:rPr>
              <a:t>it</a:t>
            </a:r>
            <a:r>
              <a:rPr dirty="0" sz="2800" spc="-1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other</a:t>
            </a:r>
            <a:r>
              <a:rPr dirty="0" sz="28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r>
              <a:rPr dirty="0" sz="280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764794"/>
            <a:ext cx="58934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Features</a:t>
            </a:r>
            <a:r>
              <a:rPr dirty="0" sz="3200" spc="-50"/>
              <a:t> </a:t>
            </a:r>
            <a:r>
              <a:rPr dirty="0" sz="3200"/>
              <a:t>from</a:t>
            </a:r>
            <a:r>
              <a:rPr dirty="0" sz="3200" spc="-15"/>
              <a:t> </a:t>
            </a:r>
            <a:r>
              <a:rPr dirty="0" sz="3200" spc="-5"/>
              <a:t>Patterns</a:t>
            </a:r>
            <a:r>
              <a:rPr dirty="0" sz="3200" spc="-35"/>
              <a:t> </a:t>
            </a:r>
            <a:r>
              <a:rPr dirty="0" sz="320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8759" y="607822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AF50"/>
                </a:solidFill>
                <a:latin typeface="Arial"/>
                <a:cs typeface="Arial"/>
              </a:rPr>
              <a:t>9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0" y="0"/>
            <a:ext cx="4419600" cy="762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1302" y="5424627"/>
            <a:ext cx="8495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Does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dirty="0" sz="2400" spc="2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measurements</a:t>
            </a:r>
            <a:r>
              <a:rPr dirty="0" sz="2400" spc="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from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patterns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important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dirty="0" sz="2400" spc="1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 MT"/>
                <a:cs typeface="Arial MT"/>
              </a:rPr>
              <a:t>distinguish?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4069" y="1469263"/>
            <a:ext cx="6817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 MT"/>
                <a:cs typeface="Arial MT"/>
              </a:rPr>
              <a:t>One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more measurements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taken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 pattern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2165604"/>
            <a:ext cx="5914644" cy="26471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3369" y="4869941"/>
            <a:ext cx="2637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 MT"/>
                <a:cs typeface="Arial MT"/>
              </a:rPr>
              <a:t>Size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/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weight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piece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38802" y="4804917"/>
            <a:ext cx="280289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Arial MT"/>
                <a:cs typeface="Arial MT"/>
              </a:rPr>
              <a:t>Various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dimensions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 </a:t>
            </a:r>
            <a:r>
              <a:rPr dirty="0" sz="2000" spc="-5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face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Aminul</dc:creator>
  <dc:title>MCSE 666 - Introduction to Pattern Recognition</dc:title>
  <dcterms:created xsi:type="dcterms:W3CDTF">2023-11-26T06:32:16Z</dcterms:created>
  <dcterms:modified xsi:type="dcterms:W3CDTF">2023-11-26T06:32:16Z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2023-11-26T00:00:00Z</vt:filetime>
  </property>
</Properties>
</file>