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5312" y="2331847"/>
            <a:ext cx="7653375" cy="559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16962" y="3645520"/>
            <a:ext cx="4910074" cy="963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hlink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17576" y="545591"/>
            <a:ext cx="382905" cy="475615"/>
          </a:xfrm>
          <a:custGeom>
            <a:avLst/>
            <a:gdLst/>
            <a:ahLst/>
            <a:cxnLst/>
            <a:rect l="l" t="t" r="r" b="b"/>
            <a:pathLst>
              <a:path w="382905" h="475615">
                <a:moveTo>
                  <a:pt x="382524" y="0"/>
                </a:moveTo>
                <a:lnTo>
                  <a:pt x="0" y="0"/>
                </a:lnTo>
                <a:lnTo>
                  <a:pt x="0" y="350520"/>
                </a:lnTo>
                <a:lnTo>
                  <a:pt x="0" y="475488"/>
                </a:lnTo>
                <a:lnTo>
                  <a:pt x="382524" y="475488"/>
                </a:lnTo>
                <a:lnTo>
                  <a:pt x="382524" y="350520"/>
                </a:lnTo>
                <a:lnTo>
                  <a:pt x="382524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0100" y="545591"/>
            <a:ext cx="329184" cy="475488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541020" y="967739"/>
            <a:ext cx="370840" cy="475615"/>
          </a:xfrm>
          <a:custGeom>
            <a:avLst/>
            <a:gdLst/>
            <a:ahLst/>
            <a:cxnLst/>
            <a:rect l="l" t="t" r="r" b="b"/>
            <a:pathLst>
              <a:path w="370840" h="475615">
                <a:moveTo>
                  <a:pt x="370332" y="0"/>
                </a:moveTo>
                <a:lnTo>
                  <a:pt x="0" y="0"/>
                </a:lnTo>
                <a:lnTo>
                  <a:pt x="0" y="350520"/>
                </a:lnTo>
                <a:lnTo>
                  <a:pt x="0" y="475488"/>
                </a:lnTo>
                <a:lnTo>
                  <a:pt x="370332" y="475488"/>
                </a:lnTo>
                <a:lnTo>
                  <a:pt x="370332" y="350520"/>
                </a:lnTo>
                <a:lnTo>
                  <a:pt x="370332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1351" y="967740"/>
            <a:ext cx="368808" cy="475488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6492" y="896111"/>
            <a:ext cx="560832" cy="422148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762000" y="490727"/>
            <a:ext cx="32384" cy="1053465"/>
          </a:xfrm>
          <a:custGeom>
            <a:avLst/>
            <a:gdLst/>
            <a:ahLst/>
            <a:cxnLst/>
            <a:rect l="l" t="t" r="r" b="b"/>
            <a:pathLst>
              <a:path w="32384" h="1053465">
                <a:moveTo>
                  <a:pt x="32004" y="769620"/>
                </a:moveTo>
                <a:lnTo>
                  <a:pt x="0" y="769620"/>
                </a:lnTo>
                <a:lnTo>
                  <a:pt x="0" y="1053084"/>
                </a:lnTo>
                <a:lnTo>
                  <a:pt x="32004" y="1053084"/>
                </a:lnTo>
                <a:lnTo>
                  <a:pt x="32004" y="769620"/>
                </a:lnTo>
                <a:close/>
              </a:path>
              <a:path w="32384" h="1053465">
                <a:moveTo>
                  <a:pt x="32004" y="0"/>
                </a:moveTo>
                <a:lnTo>
                  <a:pt x="0" y="0"/>
                </a:lnTo>
                <a:lnTo>
                  <a:pt x="0" y="737616"/>
                </a:lnTo>
                <a:lnTo>
                  <a:pt x="32004" y="737616"/>
                </a:lnTo>
                <a:lnTo>
                  <a:pt x="32004" y="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bg 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43483" y="1228344"/>
            <a:ext cx="8226552" cy="320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24964" y="764794"/>
            <a:ext cx="5893434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39" y="1355216"/>
            <a:ext cx="8529320" cy="1967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6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6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5" Type="http://schemas.openxmlformats.org/officeDocument/2006/relationships/image" Target="../media/image19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Relationship Id="rId4" Type="http://schemas.openxmlformats.org/officeDocument/2006/relationships/image" Target="../media/image22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1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38400"/>
            <a:ext cx="9008745" cy="1053465"/>
            <a:chOff x="0" y="2438400"/>
            <a:chExt cx="9008745" cy="1053465"/>
          </a:xfrm>
        </p:grpSpPr>
        <p:sp>
          <p:nvSpPr>
            <p:cNvPr id="3" name="object 3"/>
            <p:cNvSpPr/>
            <p:nvPr/>
          </p:nvSpPr>
          <p:spPr>
            <a:xfrm>
              <a:off x="294132" y="2546603"/>
              <a:ext cx="384175" cy="474345"/>
            </a:xfrm>
            <a:custGeom>
              <a:avLst/>
              <a:gdLst/>
              <a:ahLst/>
              <a:cxnLst/>
              <a:rect l="l" t="t" r="r" b="b"/>
              <a:pathLst>
                <a:path w="384175" h="474344">
                  <a:moveTo>
                    <a:pt x="384048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84048" y="473964"/>
                  </a:lnTo>
                  <a:lnTo>
                    <a:pt x="384048" y="348996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8180" y="2546604"/>
              <a:ext cx="327660" cy="4739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17576" y="2968751"/>
              <a:ext cx="370840" cy="474345"/>
            </a:xfrm>
            <a:custGeom>
              <a:avLst/>
              <a:gdLst/>
              <a:ahLst/>
              <a:cxnLst/>
              <a:rect l="l" t="t" r="r" b="b"/>
              <a:pathLst>
                <a:path w="370840" h="474345">
                  <a:moveTo>
                    <a:pt x="370332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70332" y="473964"/>
                  </a:lnTo>
                  <a:lnTo>
                    <a:pt x="370332" y="348996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7908" y="2968751"/>
              <a:ext cx="368808" cy="4739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895600"/>
              <a:ext cx="560832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35508" y="2438399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4">
                  <a:moveTo>
                    <a:pt x="32004" y="877824"/>
                  </a:moveTo>
                  <a:lnTo>
                    <a:pt x="0" y="877824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877824"/>
                  </a:lnTo>
                  <a:close/>
                </a:path>
                <a:path w="32384" h="1053464">
                  <a:moveTo>
                    <a:pt x="32004" y="0"/>
                  </a:moveTo>
                  <a:lnTo>
                    <a:pt x="0" y="0"/>
                  </a:lnTo>
                  <a:lnTo>
                    <a:pt x="0" y="822960"/>
                  </a:lnTo>
                  <a:lnTo>
                    <a:pt x="32004" y="82296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5468" y="3261360"/>
              <a:ext cx="8692896" cy="54863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995680" marR="5080" indent="-905510">
              <a:lnSpc>
                <a:spcPct val="110000"/>
              </a:lnSpc>
              <a:spcBef>
                <a:spcPts val="95"/>
              </a:spcBef>
            </a:pPr>
            <a:r>
              <a:rPr dirty="0" spc="-5"/>
              <a:t>Dr.</a:t>
            </a:r>
            <a:r>
              <a:rPr dirty="0" spc="-10"/>
              <a:t> </a:t>
            </a:r>
            <a:r>
              <a:rPr dirty="0" spc="-5"/>
              <a:t>Md. Aminul</a:t>
            </a:r>
            <a:r>
              <a:rPr dirty="0" spc="5"/>
              <a:t> </a:t>
            </a:r>
            <a:r>
              <a:rPr dirty="0" spc="-5"/>
              <a:t>Haque</a:t>
            </a:r>
            <a:r>
              <a:rPr dirty="0" spc="25"/>
              <a:t> </a:t>
            </a:r>
            <a:r>
              <a:rPr dirty="0" spc="-5"/>
              <a:t>Akhand </a:t>
            </a:r>
            <a:r>
              <a:rPr dirty="0" spc="-765"/>
              <a:t> </a:t>
            </a:r>
            <a:r>
              <a:rPr dirty="0"/>
              <a:t>Dept.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5"/>
              <a:t> CSE, SUB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56845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Introduction</a:t>
            </a:r>
            <a:r>
              <a:rPr dirty="0"/>
              <a:t> to</a:t>
            </a:r>
            <a:r>
              <a:rPr dirty="0" spc="20"/>
              <a:t> </a:t>
            </a:r>
            <a:r>
              <a:rPr dirty="0" spc="-5"/>
              <a:t>Pattern</a:t>
            </a:r>
            <a:r>
              <a:rPr dirty="0" spc="15"/>
              <a:t> </a:t>
            </a:r>
            <a:r>
              <a:rPr dirty="0" spc="-5"/>
              <a:t>Recognition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84021" y="1288161"/>
            <a:ext cx="73367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solidFill>
                  <a:srgbClr val="1C1C1C"/>
                </a:solidFill>
                <a:latin typeface="Arial"/>
                <a:cs typeface="Arial"/>
              </a:rPr>
              <a:t>MCSE</a:t>
            </a:r>
            <a:r>
              <a:rPr dirty="0" sz="2800" spc="20" b="1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1C1C1C"/>
                </a:solidFill>
                <a:latin typeface="Arial"/>
                <a:cs typeface="Arial"/>
              </a:rPr>
              <a:t>666:Pattern</a:t>
            </a:r>
            <a:r>
              <a:rPr dirty="0" sz="2800" spc="10" b="1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1C1C1C"/>
                </a:solidFill>
                <a:latin typeface="Arial"/>
                <a:cs typeface="Arial"/>
              </a:rPr>
              <a:t>and</a:t>
            </a:r>
            <a:r>
              <a:rPr dirty="0" sz="2800" spc="10" b="1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1C1C1C"/>
                </a:solidFill>
                <a:latin typeface="Arial"/>
                <a:cs typeface="Arial"/>
              </a:rPr>
              <a:t>Speech</a:t>
            </a:r>
            <a:r>
              <a:rPr dirty="0" sz="2800" spc="25" b="1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1C1C1C"/>
                </a:solidFill>
                <a:latin typeface="Arial"/>
                <a:cs typeface="Arial"/>
              </a:rPr>
              <a:t>Recognition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Features</a:t>
            </a:r>
            <a:r>
              <a:rPr dirty="0" spc="-50"/>
              <a:t> </a:t>
            </a:r>
            <a:r>
              <a:rPr dirty="0"/>
              <a:t>from</a:t>
            </a:r>
            <a:r>
              <a:rPr dirty="0" spc="-15"/>
              <a:t> </a:t>
            </a:r>
            <a:r>
              <a:rPr dirty="0" spc="-5"/>
              <a:t>Patterns</a:t>
            </a:r>
            <a:r>
              <a:rPr dirty="0" spc="-35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0" y="0"/>
            <a:ext cx="4419600" cy="7620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0200" y="5524500"/>
            <a:ext cx="5544311" cy="10287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4939" y="1245310"/>
            <a:ext cx="8910320" cy="2894965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660400" indent="-342900">
              <a:lnSpc>
                <a:spcPct val="100000"/>
              </a:lnSpc>
              <a:spcBef>
                <a:spcPts val="1295"/>
              </a:spcBef>
              <a:buFont typeface="Wingdings"/>
              <a:buChar char=""/>
              <a:tabLst>
                <a:tab pos="660400" algn="l"/>
              </a:tabLst>
            </a:pPr>
            <a:r>
              <a:rPr dirty="0" sz="2400" spc="-5">
                <a:latin typeface="Arial MT"/>
                <a:cs typeface="Arial MT"/>
              </a:rPr>
              <a:t>The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selection</a:t>
            </a:r>
            <a:r>
              <a:rPr dirty="0" sz="2400" spc="3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of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appropriate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measurements</a:t>
            </a:r>
            <a:r>
              <a:rPr dirty="0" sz="2400" spc="3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is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essential</a:t>
            </a:r>
            <a:endParaRPr sz="2400">
              <a:latin typeface="Arial MT"/>
              <a:cs typeface="Arial MT"/>
            </a:endParaRPr>
          </a:p>
          <a:p>
            <a:pPr marL="6604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660400" algn="l"/>
              </a:tabLst>
            </a:pPr>
            <a:r>
              <a:rPr dirty="0" sz="2400">
                <a:latin typeface="Arial MT"/>
                <a:cs typeface="Arial MT"/>
              </a:rPr>
              <a:t>Measurements may cost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money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and/or</a:t>
            </a:r>
            <a:r>
              <a:rPr dirty="0" sz="2400">
                <a:latin typeface="Arial MT"/>
                <a:cs typeface="Arial MT"/>
              </a:rPr>
              <a:t> time,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and</a:t>
            </a:r>
            <a:endParaRPr sz="2400">
              <a:latin typeface="Arial MT"/>
              <a:cs typeface="Arial MT"/>
            </a:endParaRPr>
          </a:p>
          <a:p>
            <a:pPr marL="660400" marR="82550" indent="-34290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660400" algn="l"/>
                <a:tab pos="1542415" algn="l"/>
                <a:tab pos="3798570" algn="l"/>
                <a:tab pos="4612640" algn="l"/>
                <a:tab pos="5104765" algn="l"/>
                <a:tab pos="5953760" algn="l"/>
                <a:tab pos="7905115" algn="l"/>
                <a:tab pos="8395335" algn="l"/>
              </a:tabLst>
            </a:pPr>
            <a:r>
              <a:rPr dirty="0" sz="2400" spc="-5">
                <a:latin typeface="Arial MT"/>
                <a:cs typeface="Arial MT"/>
              </a:rPr>
              <a:t>P</a:t>
            </a:r>
            <a:r>
              <a:rPr dirty="0" sz="2400" spc="-15">
                <a:latin typeface="Arial MT"/>
                <a:cs typeface="Arial MT"/>
              </a:rPr>
              <a:t>o</a:t>
            </a:r>
            <a:r>
              <a:rPr dirty="0" sz="2400" spc="-5">
                <a:latin typeface="Arial MT"/>
                <a:cs typeface="Arial MT"/>
              </a:rPr>
              <a:t>or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5">
                <a:latin typeface="Arial MT"/>
                <a:cs typeface="Arial MT"/>
              </a:rPr>
              <a:t>measurements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5">
                <a:latin typeface="Arial MT"/>
                <a:cs typeface="Arial MT"/>
              </a:rPr>
              <a:t>l</a:t>
            </a:r>
            <a:r>
              <a:rPr dirty="0" sz="2400" spc="-15">
                <a:latin typeface="Arial MT"/>
                <a:cs typeface="Arial MT"/>
              </a:rPr>
              <a:t>e</a:t>
            </a:r>
            <a:r>
              <a:rPr dirty="0" sz="2400" spc="-5">
                <a:latin typeface="Arial MT"/>
                <a:cs typeface="Arial MT"/>
              </a:rPr>
              <a:t>ad</a:t>
            </a:r>
            <a:r>
              <a:rPr dirty="0" sz="2400">
                <a:latin typeface="Arial MT"/>
                <a:cs typeface="Arial MT"/>
              </a:rPr>
              <a:t>	to	</a:t>
            </a:r>
            <a:r>
              <a:rPr dirty="0" sz="2400" spc="-10">
                <a:latin typeface="Arial MT"/>
                <a:cs typeface="Arial MT"/>
              </a:rPr>
              <a:t>poo</a:t>
            </a:r>
            <a:r>
              <a:rPr dirty="0" sz="2400" spc="-5">
                <a:latin typeface="Arial MT"/>
                <a:cs typeface="Arial MT"/>
              </a:rPr>
              <a:t>r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5">
                <a:latin typeface="Arial MT"/>
                <a:cs typeface="Arial MT"/>
              </a:rPr>
              <a:t>performance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5">
                <a:latin typeface="Arial MT"/>
                <a:cs typeface="Arial MT"/>
              </a:rPr>
              <a:t>o</a:t>
            </a:r>
            <a:r>
              <a:rPr dirty="0" sz="2400">
                <a:latin typeface="Arial MT"/>
                <a:cs typeface="Arial MT"/>
              </a:rPr>
              <a:t>f	the  </a:t>
            </a:r>
            <a:r>
              <a:rPr dirty="0" sz="2400" spc="-5">
                <a:latin typeface="Arial MT"/>
                <a:cs typeface="Arial MT"/>
              </a:rPr>
              <a:t>resulting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15">
                <a:latin typeface="Arial MT"/>
                <a:cs typeface="Arial MT"/>
              </a:rPr>
              <a:t>classifier.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1710"/>
              </a:spcBef>
              <a:tabLst>
                <a:tab pos="2012314" algn="l"/>
                <a:tab pos="3348990" algn="l"/>
                <a:tab pos="3769360" algn="l"/>
                <a:tab pos="4464685" algn="l"/>
                <a:tab pos="4919980" algn="l"/>
                <a:tab pos="5697855" algn="l"/>
                <a:tab pos="6136640" algn="l"/>
                <a:tab pos="6744970" algn="l"/>
                <a:tab pos="8116570" algn="l"/>
              </a:tabLst>
            </a:pPr>
            <a:r>
              <a:rPr dirty="0" sz="2400" spc="-5">
                <a:latin typeface="Arial MT"/>
                <a:cs typeface="Arial MT"/>
              </a:rPr>
              <a:t>The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process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of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transforming</a:t>
            </a:r>
            <a:r>
              <a:rPr dirty="0" sz="2400" spc="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measurements</a:t>
            </a:r>
            <a:r>
              <a:rPr dirty="0" sz="2400" spc="3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into</a:t>
            </a:r>
            <a:r>
              <a:rPr dirty="0" sz="2400" spc="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features</a:t>
            </a:r>
            <a:r>
              <a:rPr dirty="0" sz="2400" spc="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facilitate </a:t>
            </a:r>
            <a:r>
              <a:rPr dirty="0" sz="2400" spc="-65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cl</a:t>
            </a:r>
            <a:r>
              <a:rPr dirty="0" sz="2400" spc="-15">
                <a:latin typeface="Arial MT"/>
                <a:cs typeface="Arial MT"/>
              </a:rPr>
              <a:t>a</a:t>
            </a:r>
            <a:r>
              <a:rPr dirty="0" sz="2400">
                <a:latin typeface="Arial MT"/>
                <a:cs typeface="Arial MT"/>
              </a:rPr>
              <a:t>s</a:t>
            </a:r>
            <a:r>
              <a:rPr dirty="0" sz="2400" spc="5">
                <a:latin typeface="Arial MT"/>
                <a:cs typeface="Arial MT"/>
              </a:rPr>
              <a:t>s</a:t>
            </a:r>
            <a:r>
              <a:rPr dirty="0" sz="2400" spc="-5">
                <a:latin typeface="Arial MT"/>
                <a:cs typeface="Arial MT"/>
              </a:rPr>
              <a:t>ification,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5">
                <a:latin typeface="Arial MT"/>
                <a:cs typeface="Arial MT"/>
              </a:rPr>
              <a:t>normally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i</a:t>
            </a:r>
            <a:r>
              <a:rPr dirty="0" sz="2400" spc="-5">
                <a:latin typeface="Arial MT"/>
                <a:cs typeface="Arial MT"/>
              </a:rPr>
              <a:t>n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5">
                <a:latin typeface="Arial MT"/>
                <a:cs typeface="Arial MT"/>
              </a:rPr>
              <a:t>one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o</a:t>
            </a:r>
            <a:r>
              <a:rPr dirty="0" sz="2400" spc="-5">
                <a:latin typeface="Arial MT"/>
                <a:cs typeface="Arial MT"/>
              </a:rPr>
              <a:t>r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5">
                <a:latin typeface="Arial MT"/>
                <a:cs typeface="Arial MT"/>
              </a:rPr>
              <a:t>both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5">
                <a:latin typeface="Arial MT"/>
                <a:cs typeface="Arial MT"/>
              </a:rPr>
              <a:t>o</a:t>
            </a:r>
            <a:r>
              <a:rPr dirty="0" sz="2400">
                <a:latin typeface="Arial MT"/>
                <a:cs typeface="Arial MT"/>
              </a:rPr>
              <a:t>f	the	</a:t>
            </a:r>
            <a:r>
              <a:rPr dirty="0" sz="2400" spc="-5">
                <a:latin typeface="Arial MT"/>
                <a:cs typeface="Arial MT"/>
              </a:rPr>
              <a:t>follo</a:t>
            </a:r>
            <a:r>
              <a:rPr dirty="0" sz="2400">
                <a:latin typeface="Arial MT"/>
                <a:cs typeface="Arial MT"/>
              </a:rPr>
              <a:t>w</a:t>
            </a:r>
            <a:r>
              <a:rPr dirty="0" sz="2400" spc="-5">
                <a:latin typeface="Arial MT"/>
                <a:cs typeface="Arial MT"/>
              </a:rPr>
              <a:t>i</a:t>
            </a:r>
            <a:r>
              <a:rPr dirty="0" sz="2400" spc="-15">
                <a:latin typeface="Arial MT"/>
                <a:cs typeface="Arial MT"/>
              </a:rPr>
              <a:t>n</a:t>
            </a:r>
            <a:r>
              <a:rPr dirty="0" sz="2400" spc="-5">
                <a:latin typeface="Arial MT"/>
                <a:cs typeface="Arial MT"/>
              </a:rPr>
              <a:t>g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5">
                <a:latin typeface="Arial MT"/>
                <a:cs typeface="Arial MT"/>
              </a:rPr>
              <a:t>w</a:t>
            </a:r>
            <a:r>
              <a:rPr dirty="0" sz="2400" spc="-15">
                <a:latin typeface="Arial MT"/>
                <a:cs typeface="Arial MT"/>
              </a:rPr>
              <a:t>a</a:t>
            </a:r>
            <a:r>
              <a:rPr dirty="0" sz="2400">
                <a:latin typeface="Arial MT"/>
                <a:cs typeface="Arial MT"/>
              </a:rPr>
              <a:t>y</a:t>
            </a:r>
            <a:r>
              <a:rPr dirty="0" sz="2400" spc="10">
                <a:latin typeface="Arial MT"/>
                <a:cs typeface="Arial MT"/>
              </a:rPr>
              <a:t>s</a:t>
            </a:r>
            <a:r>
              <a:rPr dirty="0" sz="2400"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939" y="4114241"/>
            <a:ext cx="8910320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5300" indent="-48323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95300" algn="l"/>
                <a:tab pos="495934" algn="l"/>
                <a:tab pos="1077595" algn="l"/>
                <a:tab pos="2475230" algn="l"/>
                <a:tab pos="3129280" algn="l"/>
                <a:tab pos="5290820" algn="l"/>
                <a:tab pos="5772150" algn="l"/>
                <a:tab pos="6423025" algn="l"/>
                <a:tab pos="7840980" algn="l"/>
                <a:tab pos="8238490" algn="l"/>
                <a:tab pos="8642350" algn="l"/>
              </a:tabLst>
            </a:pPr>
            <a:r>
              <a:rPr dirty="0" sz="2400" spc="-10">
                <a:latin typeface="Arial MT"/>
                <a:cs typeface="Arial MT"/>
              </a:rPr>
              <a:t>B</a:t>
            </a:r>
            <a:r>
              <a:rPr dirty="0" sz="2400">
                <a:latin typeface="Arial MT"/>
                <a:cs typeface="Arial MT"/>
              </a:rPr>
              <a:t>y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>
                <a:latin typeface="Arial MT"/>
                <a:cs typeface="Arial MT"/>
              </a:rPr>
              <a:t>redu</a:t>
            </a:r>
            <a:r>
              <a:rPr dirty="0" sz="2400" spc="-10">
                <a:latin typeface="Arial MT"/>
                <a:cs typeface="Arial MT"/>
              </a:rPr>
              <a:t>c</a:t>
            </a:r>
            <a:r>
              <a:rPr dirty="0" sz="2400">
                <a:latin typeface="Arial MT"/>
                <a:cs typeface="Arial MT"/>
              </a:rPr>
              <a:t>ing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>
                <a:latin typeface="Arial MT"/>
                <a:cs typeface="Arial MT"/>
              </a:rPr>
              <a:t>d</a:t>
            </a:r>
            <a:r>
              <a:rPr dirty="0" sz="2400" spc="-10">
                <a:latin typeface="Arial MT"/>
                <a:cs typeface="Arial MT"/>
              </a:rPr>
              <a:t>i</a:t>
            </a:r>
            <a:r>
              <a:rPr dirty="0" sz="2400">
                <a:latin typeface="Arial MT"/>
                <a:cs typeface="Arial MT"/>
              </a:rPr>
              <a:t>mensi</a:t>
            </a:r>
            <a:r>
              <a:rPr dirty="0" sz="2400" spc="5">
                <a:latin typeface="Arial MT"/>
                <a:cs typeface="Arial MT"/>
              </a:rPr>
              <a:t>o</a:t>
            </a:r>
            <a:r>
              <a:rPr dirty="0" sz="2400">
                <a:latin typeface="Arial MT"/>
                <a:cs typeface="Arial MT"/>
              </a:rPr>
              <a:t>nality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5">
                <a:latin typeface="Arial MT"/>
                <a:cs typeface="Arial MT"/>
              </a:rPr>
              <a:t>o</a:t>
            </a:r>
            <a:r>
              <a:rPr dirty="0" sz="2400">
                <a:latin typeface="Arial MT"/>
                <a:cs typeface="Arial MT"/>
              </a:rPr>
              <a:t>f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t</a:t>
            </a:r>
            <a:r>
              <a:rPr dirty="0" sz="2400">
                <a:latin typeface="Arial MT"/>
                <a:cs typeface="Arial MT"/>
              </a:rPr>
              <a:t>he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>
                <a:latin typeface="Arial MT"/>
                <a:cs typeface="Arial MT"/>
              </a:rPr>
              <a:t>prob</a:t>
            </a:r>
            <a:r>
              <a:rPr dirty="0" sz="2400" spc="5">
                <a:latin typeface="Arial MT"/>
                <a:cs typeface="Arial MT"/>
              </a:rPr>
              <a:t>l</a:t>
            </a:r>
            <a:r>
              <a:rPr dirty="0" sz="2400">
                <a:latin typeface="Arial MT"/>
                <a:cs typeface="Arial MT"/>
              </a:rPr>
              <a:t>e</a:t>
            </a:r>
            <a:r>
              <a:rPr dirty="0" sz="2400" spc="10">
                <a:latin typeface="Arial MT"/>
                <a:cs typeface="Arial MT"/>
              </a:rPr>
              <a:t>m</a:t>
            </a:r>
            <a:r>
              <a:rPr dirty="0" sz="2400">
                <a:latin typeface="Arial MT"/>
                <a:cs typeface="Arial MT"/>
              </a:rPr>
              <a:t>: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&lt;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m</a:t>
            </a:r>
            <a:endParaRPr sz="2400">
              <a:latin typeface="Arial MT"/>
              <a:cs typeface="Arial MT"/>
            </a:endParaRPr>
          </a:p>
          <a:p>
            <a:pPr marL="485140" indent="-47244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84505" algn="l"/>
                <a:tab pos="485140" algn="l"/>
                <a:tab pos="1056640" algn="l"/>
              </a:tabLst>
            </a:pPr>
            <a:r>
              <a:rPr dirty="0" sz="2400" spc="-5">
                <a:latin typeface="Arial MT"/>
                <a:cs typeface="Arial MT"/>
              </a:rPr>
              <a:t>By	creating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99105" y="4480686"/>
            <a:ext cx="65646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2230" algn="l"/>
                <a:tab pos="1786889" algn="l"/>
                <a:tab pos="2783840" algn="l"/>
                <a:tab pos="4102100" algn="l"/>
                <a:tab pos="4759325" algn="l"/>
                <a:tab pos="5670550" algn="l"/>
              </a:tabLst>
            </a:pPr>
            <a:r>
              <a:rPr dirty="0" sz="2400" spc="-5">
                <a:latin typeface="Arial MT"/>
                <a:cs typeface="Arial MT"/>
              </a:rPr>
              <a:t>features	in	which	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patterns	are	more	clearly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4939" y="4846446"/>
            <a:ext cx="18859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distinguished.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4964" y="764794"/>
            <a:ext cx="589343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Features</a:t>
            </a:r>
            <a:r>
              <a:rPr dirty="0" spc="-50"/>
              <a:t> </a:t>
            </a:r>
            <a:r>
              <a:rPr dirty="0"/>
              <a:t>from</a:t>
            </a:r>
            <a:r>
              <a:rPr dirty="0" spc="-15"/>
              <a:t> </a:t>
            </a:r>
            <a:r>
              <a:rPr dirty="0" spc="-5"/>
              <a:t>Patterns</a:t>
            </a:r>
            <a:r>
              <a:rPr dirty="0" spc="-35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652" y="607822"/>
            <a:ext cx="2298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90" b="1">
                <a:solidFill>
                  <a:srgbClr val="00AF50"/>
                </a:solidFill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0" y="0"/>
            <a:ext cx="4419600" cy="7620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1411" y="1600200"/>
            <a:ext cx="5542788" cy="10287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15290" y="2673222"/>
            <a:ext cx="8714740" cy="391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47040" marR="249554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447675" algn="l"/>
              </a:tabLst>
            </a:pPr>
            <a:r>
              <a:rPr dirty="0" sz="2400" spc="-5">
                <a:latin typeface="Arial MT"/>
                <a:cs typeface="Arial MT"/>
              </a:rPr>
              <a:t>The feature extraction function </a:t>
            </a:r>
            <a:r>
              <a:rPr dirty="0" sz="2400" i="1">
                <a:latin typeface="Arial"/>
                <a:cs typeface="Arial"/>
              </a:rPr>
              <a:t>f() </a:t>
            </a:r>
            <a:r>
              <a:rPr dirty="0" sz="2400" spc="-5">
                <a:latin typeface="Arial MT"/>
                <a:cs typeface="Arial MT"/>
              </a:rPr>
              <a:t>can 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focus the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information </a:t>
            </a:r>
            <a:r>
              <a:rPr dirty="0" sz="2400" spc="-65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from</a:t>
            </a:r>
            <a:r>
              <a:rPr dirty="0" sz="2400" spc="27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x,</a:t>
            </a:r>
            <a:r>
              <a:rPr dirty="0" sz="2400" spc="28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or</a:t>
            </a:r>
            <a:r>
              <a:rPr dirty="0" sz="2400" spc="27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it</a:t>
            </a:r>
            <a:r>
              <a:rPr dirty="0" sz="2400" spc="27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can</a:t>
            </a:r>
            <a:r>
              <a:rPr dirty="0" sz="2400" spc="280"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remove</a:t>
            </a:r>
            <a:r>
              <a:rPr dirty="0" sz="2400" spc="27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irrelevant</a:t>
            </a:r>
            <a:r>
              <a:rPr dirty="0" sz="2400" spc="29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information</a:t>
            </a:r>
            <a:r>
              <a:rPr dirty="0" sz="2400" spc="28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from</a:t>
            </a:r>
            <a:r>
              <a:rPr dirty="0" sz="2400" spc="27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x,</a:t>
            </a:r>
            <a:r>
              <a:rPr dirty="0" sz="2400" spc="27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but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i="1">
                <a:latin typeface="Arial"/>
                <a:cs typeface="Arial"/>
              </a:rPr>
              <a:t>f()</a:t>
            </a:r>
            <a:r>
              <a:rPr dirty="0" sz="2400" spc="-20" i="1"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never</a:t>
            </a:r>
            <a:r>
              <a:rPr dirty="0" sz="2400" spc="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adds</a:t>
            </a:r>
            <a:r>
              <a:rPr dirty="0" sz="2400" spc="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information</a:t>
            </a:r>
            <a:r>
              <a:rPr dirty="0" sz="2400" spc="-5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algn="just" marL="447040" indent="-343535">
              <a:lnSpc>
                <a:spcPct val="100000"/>
              </a:lnSpc>
              <a:buFont typeface="Wingdings"/>
              <a:buChar char=""/>
              <a:tabLst>
                <a:tab pos="447675" algn="l"/>
              </a:tabLst>
            </a:pPr>
            <a:r>
              <a:rPr dirty="0" sz="2400" spc="-5">
                <a:latin typeface="Arial MT"/>
                <a:cs typeface="Arial MT"/>
              </a:rPr>
              <a:t>Data</a:t>
            </a:r>
            <a:r>
              <a:rPr dirty="0" sz="2400" spc="6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Processing  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Theorem:  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i="1">
                <a:latin typeface="Arial"/>
                <a:cs typeface="Arial"/>
              </a:rPr>
              <a:t>x</a:t>
            </a:r>
            <a:r>
              <a:rPr dirty="0" sz="2400" spc="133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can   </a:t>
            </a:r>
            <a:r>
              <a:rPr dirty="0" sz="2400" spc="-5" i="1">
                <a:latin typeface="Arial"/>
                <a:cs typeface="Arial"/>
              </a:rPr>
              <a:t>never</a:t>
            </a:r>
            <a:r>
              <a:rPr dirty="0" sz="2400" spc="133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have  </a:t>
            </a:r>
            <a:r>
              <a:rPr dirty="0" sz="2400" spc="5" i="1">
                <a:latin typeface="Arial"/>
                <a:cs typeface="Arial"/>
              </a:rPr>
              <a:t> </a:t>
            </a:r>
            <a:r>
              <a:rPr dirty="0" sz="2400" spc="-5" i="1">
                <a:latin typeface="Arial"/>
                <a:cs typeface="Arial"/>
              </a:rPr>
              <a:t>more</a:t>
            </a:r>
            <a:endParaRPr sz="2400">
              <a:latin typeface="Arial"/>
              <a:cs typeface="Arial"/>
            </a:endParaRPr>
          </a:p>
          <a:p>
            <a:pPr marL="447040">
              <a:lnSpc>
                <a:spcPct val="100000"/>
              </a:lnSpc>
            </a:pPr>
            <a:r>
              <a:rPr dirty="0" sz="2400" spc="-5" i="1">
                <a:latin typeface="Arial"/>
                <a:cs typeface="Arial"/>
              </a:rPr>
              <a:t>information</a:t>
            </a:r>
            <a:r>
              <a:rPr dirty="0" sz="2400" spc="30" i="1">
                <a:latin typeface="Arial"/>
                <a:cs typeface="Arial"/>
              </a:rPr>
              <a:t> </a:t>
            </a:r>
            <a:r>
              <a:rPr dirty="0" sz="2400" spc="-5" i="1">
                <a:latin typeface="Arial"/>
                <a:cs typeface="Arial"/>
              </a:rPr>
              <a:t>than</a:t>
            </a:r>
            <a:r>
              <a:rPr dirty="0" sz="2400" i="1">
                <a:latin typeface="Arial"/>
                <a:cs typeface="Arial"/>
              </a:rPr>
              <a:t> </a:t>
            </a:r>
            <a:r>
              <a:rPr dirty="0" sz="2400" spc="-5" i="1">
                <a:latin typeface="Arial"/>
                <a:cs typeface="Arial"/>
              </a:rPr>
              <a:t>was</a:t>
            </a:r>
            <a:r>
              <a:rPr dirty="0" sz="2400" i="1">
                <a:latin typeface="Arial"/>
                <a:cs typeface="Arial"/>
              </a:rPr>
              <a:t> </a:t>
            </a:r>
            <a:r>
              <a:rPr dirty="0" sz="2400" spc="-5" i="1">
                <a:latin typeface="Arial"/>
                <a:cs typeface="Arial"/>
              </a:rPr>
              <a:t>present</a:t>
            </a:r>
            <a:r>
              <a:rPr dirty="0" sz="2400" spc="5" i="1">
                <a:latin typeface="Arial"/>
                <a:cs typeface="Arial"/>
              </a:rPr>
              <a:t> </a:t>
            </a:r>
            <a:r>
              <a:rPr dirty="0" sz="2400" spc="-5" i="1">
                <a:latin typeface="Arial"/>
                <a:cs typeface="Arial"/>
              </a:rPr>
              <a:t>in</a:t>
            </a:r>
            <a:r>
              <a:rPr dirty="0" sz="2400" i="1">
                <a:latin typeface="Arial"/>
                <a:cs typeface="Arial"/>
              </a:rPr>
              <a:t> </a:t>
            </a:r>
            <a:r>
              <a:rPr dirty="0" sz="2400" spc="-90" i="1">
                <a:latin typeface="Arial"/>
                <a:cs typeface="Arial"/>
              </a:rPr>
              <a:t>y.</a:t>
            </a:r>
            <a:endParaRPr sz="2400">
              <a:latin typeface="Arial"/>
              <a:cs typeface="Arial"/>
            </a:endParaRPr>
          </a:p>
          <a:p>
            <a:pPr algn="just" marL="355600" marR="5715" indent="-342900">
              <a:lnSpc>
                <a:spcPct val="100000"/>
              </a:lnSpc>
              <a:spcBef>
                <a:spcPts val="182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latin typeface="Arial MT"/>
                <a:cs typeface="Arial MT"/>
              </a:rPr>
              <a:t>An </a:t>
            </a:r>
            <a:r>
              <a:rPr dirty="0" sz="2400" spc="-10">
                <a:latin typeface="Arial MT"/>
                <a:cs typeface="Arial MT"/>
              </a:rPr>
              <a:t>effective </a:t>
            </a:r>
            <a:r>
              <a:rPr dirty="0" sz="2400" spc="-5">
                <a:latin typeface="Arial MT"/>
                <a:cs typeface="Arial MT"/>
              </a:rPr>
              <a:t>feature extraction function </a:t>
            </a:r>
            <a:r>
              <a:rPr dirty="0" sz="2400" i="1">
                <a:latin typeface="Arial"/>
                <a:cs typeface="Arial"/>
              </a:rPr>
              <a:t>f</a:t>
            </a:r>
            <a:r>
              <a:rPr dirty="0" sz="2400">
                <a:latin typeface="Arial MT"/>
                <a:cs typeface="Arial MT"/>
              </a:rPr>
              <a:t>() </a:t>
            </a:r>
            <a:r>
              <a:rPr dirty="0" sz="2400" spc="-10">
                <a:latin typeface="Arial MT"/>
                <a:cs typeface="Arial MT"/>
              </a:rPr>
              <a:t>can </a:t>
            </a:r>
            <a:r>
              <a:rPr dirty="0" sz="2400" spc="-5">
                <a:latin typeface="Arial MT"/>
                <a:cs typeface="Arial MT"/>
              </a:rPr>
              <a:t>make the </a:t>
            </a:r>
            <a:r>
              <a:rPr dirty="0" sz="2400">
                <a:latin typeface="Arial MT"/>
                <a:cs typeface="Arial MT"/>
              </a:rPr>
              <a:t>PR 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problem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Arial"/>
                <a:cs typeface="Arial"/>
              </a:rPr>
              <a:t>easier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,</a:t>
            </a:r>
            <a:endParaRPr sz="2400">
              <a:latin typeface="Arial MT"/>
              <a:cs typeface="Arial MT"/>
            </a:endParaRPr>
          </a:p>
          <a:p>
            <a:pPr algn="just" marL="355600" marR="5080" indent="-342900">
              <a:lnSpc>
                <a:spcPct val="99600"/>
              </a:lnSpc>
              <a:spcBef>
                <a:spcPts val="1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20">
                <a:latin typeface="Arial MT"/>
                <a:cs typeface="Arial MT"/>
              </a:rPr>
              <a:t>However,</a:t>
            </a:r>
            <a:r>
              <a:rPr dirty="0" sz="2400" spc="-15">
                <a:latin typeface="Arial MT"/>
                <a:cs typeface="Arial MT"/>
              </a:rPr>
              <a:t> in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principle, </a:t>
            </a:r>
            <a:r>
              <a:rPr dirty="0" sz="2400">
                <a:latin typeface="Arial MT"/>
                <a:cs typeface="Arial MT"/>
              </a:rPr>
              <a:t>the 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best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possible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classifier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based</a:t>
            </a:r>
            <a:r>
              <a:rPr dirty="0" sz="2400" spc="65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on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 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measurements </a:t>
            </a:r>
            <a:r>
              <a:rPr dirty="0" sz="2400" i="1">
                <a:solidFill>
                  <a:srgbClr val="FF0000"/>
                </a:solidFill>
                <a:latin typeface="Arial"/>
                <a:cs typeface="Arial"/>
              </a:rPr>
              <a:t>y </a:t>
            </a:r>
            <a:r>
              <a:rPr dirty="0" sz="2400" spc="-5">
                <a:latin typeface="Arial MT"/>
                <a:cs typeface="Arial MT"/>
              </a:rPr>
              <a:t>should perform at least as well as 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the </a:t>
            </a:r>
            <a:r>
              <a:rPr dirty="0" sz="2400" spc="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best</a:t>
            </a:r>
            <a:r>
              <a:rPr dirty="0" sz="2400" spc="204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possible</a:t>
            </a:r>
            <a:r>
              <a:rPr dirty="0" sz="2400" spc="204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classifier</a:t>
            </a:r>
            <a:r>
              <a:rPr dirty="0" sz="2400" spc="2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based</a:t>
            </a:r>
            <a:r>
              <a:rPr dirty="0" sz="2400" spc="204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on</a:t>
            </a:r>
            <a:r>
              <a:rPr dirty="0" sz="2400" spc="204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dirty="0" sz="2400" spc="204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features</a:t>
            </a:r>
            <a:r>
              <a:rPr dirty="0" sz="2400" spc="18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10" i="1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z="2400" spc="-10">
                <a:solidFill>
                  <a:srgbClr val="FF0000"/>
                </a:solidFill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4964" y="764794"/>
            <a:ext cx="589343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Features</a:t>
            </a:r>
            <a:r>
              <a:rPr dirty="0" spc="-50"/>
              <a:t> </a:t>
            </a:r>
            <a:r>
              <a:rPr dirty="0"/>
              <a:t>from</a:t>
            </a:r>
            <a:r>
              <a:rPr dirty="0" spc="-15"/>
              <a:t> </a:t>
            </a:r>
            <a:r>
              <a:rPr dirty="0" spc="-5"/>
              <a:t>Patterns</a:t>
            </a:r>
            <a:r>
              <a:rPr dirty="0" spc="-35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0" y="0"/>
            <a:ext cx="4419600" cy="762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15467" y="1379296"/>
            <a:ext cx="7533640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 MT"/>
                <a:cs typeface="Arial MT"/>
              </a:rPr>
              <a:t>Features</a:t>
            </a:r>
            <a:r>
              <a:rPr dirty="0" sz="2400">
                <a:latin typeface="Arial MT"/>
                <a:cs typeface="Arial MT"/>
              </a:rPr>
              <a:t> may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be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intuitive</a:t>
            </a:r>
            <a:r>
              <a:rPr dirty="0" sz="2400" spc="3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or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they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may be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quite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 abstract</a:t>
            </a:r>
            <a:r>
              <a:rPr dirty="0" sz="240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2400" spc="-20">
                <a:latin typeface="Arial MT"/>
                <a:cs typeface="Arial MT"/>
              </a:rPr>
              <a:t>Consider,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measurements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an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electric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motor: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2311" y="2215895"/>
            <a:ext cx="7019544" cy="184861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1836" y="4236720"/>
            <a:ext cx="3660648" cy="87172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907" y="5256276"/>
            <a:ext cx="3717036" cy="94030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821684" y="4465446"/>
            <a:ext cx="5245100" cy="2200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735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Power</a:t>
            </a:r>
            <a:r>
              <a:rPr dirty="0" sz="2400" spc="-3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Times New Roman"/>
                <a:cs typeface="Times New Roman"/>
              </a:rPr>
              <a:t>Feature: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Understandable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  <a:tab pos="2801620" algn="l"/>
                <a:tab pos="4110990" algn="l"/>
                <a:tab pos="4808855" algn="l"/>
              </a:tabLst>
            </a:pP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Uni</a:t>
            </a:r>
            <a:r>
              <a:rPr dirty="0" sz="2400" spc="-1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terpre</a:t>
            </a:r>
            <a:r>
              <a:rPr dirty="0" sz="2400" spc="1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able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feature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dirty="0" sz="2400" spc="-5">
                <a:latin typeface="Arial MT"/>
                <a:cs typeface="Arial MT"/>
              </a:rPr>
              <a:t>d</a:t>
            </a:r>
            <a:r>
              <a:rPr dirty="0" sz="2400">
                <a:latin typeface="Arial MT"/>
                <a:cs typeface="Arial MT"/>
              </a:rPr>
              <a:t>o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5">
                <a:latin typeface="Arial MT"/>
                <a:cs typeface="Arial MT"/>
              </a:rPr>
              <a:t>not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dirty="0" sz="2400" spc="-5">
                <a:latin typeface="Arial MT"/>
                <a:cs typeface="Arial MT"/>
              </a:rPr>
              <a:t>make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any physical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sense,</a:t>
            </a: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  <a:tab pos="1083945" algn="l"/>
                <a:tab pos="2456815" algn="l"/>
                <a:tab pos="3066415" algn="l"/>
                <a:tab pos="4467860" algn="l"/>
                <a:tab pos="5062220" algn="l"/>
              </a:tabLst>
            </a:pPr>
            <a:r>
              <a:rPr dirty="0" sz="2400" spc="-5">
                <a:latin typeface="Arial MT"/>
                <a:cs typeface="Arial MT"/>
              </a:rPr>
              <a:t>B</a:t>
            </a:r>
            <a:r>
              <a:rPr dirty="0" sz="2400" spc="-15">
                <a:latin typeface="Arial MT"/>
                <a:cs typeface="Arial MT"/>
              </a:rPr>
              <a:t>u</a:t>
            </a:r>
            <a:r>
              <a:rPr dirty="0" sz="2400">
                <a:latin typeface="Arial MT"/>
                <a:cs typeface="Arial MT"/>
              </a:rPr>
              <a:t>t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perhaps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dirty="0" sz="2400" spc="-10">
                <a:solidFill>
                  <a:srgbClr val="FF0000"/>
                </a:solidFill>
                <a:latin typeface="Arial MT"/>
                <a:cs typeface="Arial MT"/>
              </a:rPr>
              <a:t>b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	e</a:t>
            </a:r>
            <a:r>
              <a:rPr dirty="0" sz="2400" spc="-50">
                <a:solidFill>
                  <a:srgbClr val="FF0000"/>
                </a:solidFill>
                <a:latin typeface="Arial MT"/>
                <a:cs typeface="Arial MT"/>
              </a:rPr>
              <a:t>f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fect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ive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a</a:t>
            </a:r>
            <a:r>
              <a:rPr dirty="0" sz="2400" spc="-5">
                <a:latin typeface="Arial MT"/>
                <a:cs typeface="Arial MT"/>
              </a:rPr>
              <a:t>s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5">
                <a:latin typeface="Arial MT"/>
                <a:cs typeface="Arial MT"/>
              </a:rPr>
              <a:t>a  </a:t>
            </a:r>
            <a:r>
              <a:rPr dirty="0" sz="2400" spc="-5">
                <a:latin typeface="Arial MT"/>
                <a:cs typeface="Arial MT"/>
              </a:rPr>
              <a:t>feature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for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classification</a:t>
            </a:r>
            <a:r>
              <a:rPr dirty="0" sz="2400" spc="-5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3294" y="606679"/>
            <a:ext cx="45161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1F5F"/>
                </a:solidFill>
              </a:rPr>
              <a:t>Classes</a:t>
            </a:r>
            <a:r>
              <a:rPr dirty="0" sz="2800" spc="20">
                <a:solidFill>
                  <a:srgbClr val="001F5F"/>
                </a:solidFill>
              </a:rPr>
              <a:t> </a:t>
            </a:r>
            <a:r>
              <a:rPr dirty="0" sz="2800" spc="-5"/>
              <a:t>and</a:t>
            </a:r>
            <a:r>
              <a:rPr dirty="0" sz="2800" spc="10"/>
              <a:t> </a:t>
            </a:r>
            <a:r>
              <a:rPr dirty="0" sz="2800" spc="-5"/>
              <a:t>Classification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13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534" y="1379296"/>
            <a:ext cx="8808085" cy="4839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13715" indent="-34353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514350" algn="l"/>
                <a:tab pos="1231900" algn="l"/>
                <a:tab pos="2224405" algn="l"/>
                <a:tab pos="3519804" algn="l"/>
                <a:tab pos="3968115" algn="l"/>
                <a:tab pos="4583430" algn="l"/>
                <a:tab pos="5048250" algn="l"/>
                <a:tab pos="6970395" algn="l"/>
                <a:tab pos="8266430" algn="l"/>
              </a:tabLst>
            </a:pPr>
            <a:r>
              <a:rPr dirty="0" sz="2400" spc="-5">
                <a:latin typeface="Arial MT"/>
                <a:cs typeface="Arial MT"/>
              </a:rPr>
              <a:t>The	</a:t>
            </a:r>
            <a:r>
              <a:rPr dirty="0" sz="2400">
                <a:latin typeface="Arial MT"/>
                <a:cs typeface="Arial MT"/>
              </a:rPr>
              <a:t>whole	</a:t>
            </a:r>
            <a:r>
              <a:rPr dirty="0" sz="2400" spc="-5">
                <a:latin typeface="Arial MT"/>
                <a:cs typeface="Arial MT"/>
              </a:rPr>
              <a:t>purpose	of	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PR	or	classification	</a:t>
            </a:r>
            <a:r>
              <a:rPr dirty="0" sz="2400">
                <a:latin typeface="Arial MT"/>
                <a:cs typeface="Arial MT"/>
              </a:rPr>
              <a:t>consists	</a:t>
            </a:r>
            <a:r>
              <a:rPr dirty="0" sz="2400" spc="-5">
                <a:latin typeface="Arial MT"/>
                <a:cs typeface="Arial MT"/>
              </a:rPr>
              <a:t>of</a:t>
            </a:r>
            <a:endParaRPr sz="2400">
              <a:latin typeface="Arial MT"/>
              <a:cs typeface="Arial MT"/>
            </a:endParaRPr>
          </a:p>
          <a:p>
            <a:pPr marL="513715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assigning</a:t>
            </a:r>
            <a:r>
              <a:rPr dirty="0" sz="2400" spc="3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an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object</a:t>
            </a:r>
            <a:r>
              <a:rPr dirty="0" sz="2400" spc="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to</a:t>
            </a:r>
            <a:r>
              <a:rPr dirty="0" sz="24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dirty="0" sz="24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class</a:t>
            </a:r>
            <a:r>
              <a:rPr dirty="0" sz="2400" spc="-5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marL="513715" marR="276860" indent="-342900">
              <a:lnSpc>
                <a:spcPct val="100000"/>
              </a:lnSpc>
              <a:buFont typeface="Wingdings"/>
              <a:buChar char=""/>
              <a:tabLst>
                <a:tab pos="514350" algn="l"/>
                <a:tab pos="887094" algn="l"/>
                <a:tab pos="1768475" algn="l"/>
                <a:tab pos="2176780" algn="l"/>
                <a:tab pos="2533650" algn="l"/>
                <a:tab pos="3975735" algn="l"/>
                <a:tab pos="5196205" algn="l"/>
                <a:tab pos="5655310" algn="l"/>
                <a:tab pos="6943090" algn="l"/>
                <a:tab pos="7299959" algn="l"/>
                <a:tab pos="8268970" algn="l"/>
              </a:tabLst>
            </a:pPr>
            <a:r>
              <a:rPr dirty="0" sz="2400">
                <a:solidFill>
                  <a:srgbClr val="6F2F9F"/>
                </a:solidFill>
                <a:latin typeface="Arial MT"/>
                <a:cs typeface="Arial MT"/>
              </a:rPr>
              <a:t>A	</a:t>
            </a:r>
            <a:r>
              <a:rPr dirty="0" sz="2400" spc="-5">
                <a:solidFill>
                  <a:srgbClr val="6F2F9F"/>
                </a:solidFill>
                <a:latin typeface="Arial MT"/>
                <a:cs typeface="Arial MT"/>
              </a:rPr>
              <a:t>cl</a:t>
            </a:r>
            <a:r>
              <a:rPr dirty="0" sz="2400" spc="-15">
                <a:solidFill>
                  <a:srgbClr val="6F2F9F"/>
                </a:solidFill>
                <a:latin typeface="Arial MT"/>
                <a:cs typeface="Arial MT"/>
              </a:rPr>
              <a:t>a</a:t>
            </a:r>
            <a:r>
              <a:rPr dirty="0" sz="2400">
                <a:solidFill>
                  <a:srgbClr val="6F2F9F"/>
                </a:solidFill>
                <a:latin typeface="Arial MT"/>
                <a:cs typeface="Arial MT"/>
              </a:rPr>
              <a:t>ss	</a:t>
            </a:r>
            <a:r>
              <a:rPr dirty="0" sz="2400" spc="-10">
                <a:solidFill>
                  <a:srgbClr val="6F2F9F"/>
                </a:solidFill>
                <a:latin typeface="Arial MT"/>
                <a:cs typeface="Arial MT"/>
              </a:rPr>
              <a:t>i</a:t>
            </a:r>
            <a:r>
              <a:rPr dirty="0" sz="2400" spc="-5">
                <a:solidFill>
                  <a:srgbClr val="6F2F9F"/>
                </a:solidFill>
                <a:latin typeface="Arial MT"/>
                <a:cs typeface="Arial MT"/>
              </a:rPr>
              <a:t>s</a:t>
            </a:r>
            <a:r>
              <a:rPr dirty="0" sz="2400">
                <a:solidFill>
                  <a:srgbClr val="6F2F9F"/>
                </a:solidFill>
                <a:latin typeface="Arial MT"/>
                <a:cs typeface="Arial MT"/>
              </a:rPr>
              <a:t>	</a:t>
            </a:r>
            <a:r>
              <a:rPr dirty="0" sz="2400" spc="-5">
                <a:solidFill>
                  <a:srgbClr val="6F2F9F"/>
                </a:solidFill>
                <a:latin typeface="Arial MT"/>
                <a:cs typeface="Arial MT"/>
              </a:rPr>
              <a:t>a</a:t>
            </a:r>
            <a:r>
              <a:rPr dirty="0" sz="2400">
                <a:solidFill>
                  <a:srgbClr val="6F2F9F"/>
                </a:solidFill>
                <a:latin typeface="Arial MT"/>
                <a:cs typeface="Arial MT"/>
              </a:rPr>
              <a:t>	</a:t>
            </a:r>
            <a:r>
              <a:rPr dirty="0" sz="2400" spc="-5">
                <a:solidFill>
                  <a:srgbClr val="6F2F9F"/>
                </a:solidFill>
                <a:latin typeface="Arial MT"/>
                <a:cs typeface="Arial MT"/>
              </a:rPr>
              <a:t>particular</a:t>
            </a:r>
            <a:r>
              <a:rPr dirty="0" sz="2400">
                <a:solidFill>
                  <a:srgbClr val="6F2F9F"/>
                </a:solidFill>
                <a:latin typeface="Arial MT"/>
                <a:cs typeface="Arial MT"/>
              </a:rPr>
              <a:t>	pattern,	</a:t>
            </a:r>
            <a:r>
              <a:rPr dirty="0" sz="2400" spc="-10">
                <a:solidFill>
                  <a:srgbClr val="6F2F9F"/>
                </a:solidFill>
                <a:latin typeface="Arial MT"/>
                <a:cs typeface="Arial MT"/>
              </a:rPr>
              <a:t>o</a:t>
            </a:r>
            <a:r>
              <a:rPr dirty="0" sz="2400" spc="-5">
                <a:solidFill>
                  <a:srgbClr val="6F2F9F"/>
                </a:solidFill>
                <a:latin typeface="Arial MT"/>
                <a:cs typeface="Arial MT"/>
              </a:rPr>
              <a:t>r</a:t>
            </a:r>
            <a:r>
              <a:rPr dirty="0" sz="2400">
                <a:solidFill>
                  <a:srgbClr val="6F2F9F"/>
                </a:solidFill>
                <a:latin typeface="Arial MT"/>
                <a:cs typeface="Arial MT"/>
              </a:rPr>
              <a:t>	</a:t>
            </a:r>
            <a:r>
              <a:rPr dirty="0" sz="2400" spc="-5">
                <a:solidFill>
                  <a:srgbClr val="6F2F9F"/>
                </a:solidFill>
                <a:latin typeface="Arial MT"/>
                <a:cs typeface="Arial MT"/>
              </a:rPr>
              <a:t>poss</a:t>
            </a:r>
            <a:r>
              <a:rPr dirty="0" sz="2400" spc="-15">
                <a:solidFill>
                  <a:srgbClr val="6F2F9F"/>
                </a:solidFill>
                <a:latin typeface="Arial MT"/>
                <a:cs typeface="Arial MT"/>
              </a:rPr>
              <a:t>i</a:t>
            </a:r>
            <a:r>
              <a:rPr dirty="0" sz="2400">
                <a:solidFill>
                  <a:srgbClr val="6F2F9F"/>
                </a:solidFill>
                <a:latin typeface="Arial MT"/>
                <a:cs typeface="Arial MT"/>
              </a:rPr>
              <a:t>b</a:t>
            </a:r>
            <a:r>
              <a:rPr dirty="0" sz="2400" spc="-5">
                <a:solidFill>
                  <a:srgbClr val="6F2F9F"/>
                </a:solidFill>
                <a:latin typeface="Arial MT"/>
                <a:cs typeface="Arial MT"/>
              </a:rPr>
              <a:t>ly</a:t>
            </a:r>
            <a:r>
              <a:rPr dirty="0" sz="2400">
                <a:solidFill>
                  <a:srgbClr val="6F2F9F"/>
                </a:solidFill>
                <a:latin typeface="Arial MT"/>
                <a:cs typeface="Arial MT"/>
              </a:rPr>
              <a:t>	</a:t>
            </a:r>
            <a:r>
              <a:rPr dirty="0" sz="2400" spc="-5">
                <a:solidFill>
                  <a:srgbClr val="6F2F9F"/>
                </a:solidFill>
                <a:latin typeface="Arial MT"/>
                <a:cs typeface="Arial MT"/>
              </a:rPr>
              <a:t>a</a:t>
            </a:r>
            <a:r>
              <a:rPr dirty="0" sz="2400">
                <a:solidFill>
                  <a:srgbClr val="6F2F9F"/>
                </a:solidFill>
                <a:latin typeface="Arial MT"/>
                <a:cs typeface="Arial MT"/>
              </a:rPr>
              <a:t>	</a:t>
            </a:r>
            <a:r>
              <a:rPr dirty="0" sz="2400" spc="-5">
                <a:solidFill>
                  <a:srgbClr val="6F2F9F"/>
                </a:solidFill>
                <a:latin typeface="Arial MT"/>
                <a:cs typeface="Arial MT"/>
              </a:rPr>
              <a:t>gro</a:t>
            </a:r>
            <a:r>
              <a:rPr dirty="0" sz="2400">
                <a:solidFill>
                  <a:srgbClr val="6F2F9F"/>
                </a:solidFill>
                <a:latin typeface="Arial MT"/>
                <a:cs typeface="Arial MT"/>
              </a:rPr>
              <a:t>u</a:t>
            </a:r>
            <a:r>
              <a:rPr dirty="0" sz="2400" spc="-5">
                <a:solidFill>
                  <a:srgbClr val="6F2F9F"/>
                </a:solidFill>
                <a:latin typeface="Arial MT"/>
                <a:cs typeface="Arial MT"/>
              </a:rPr>
              <a:t>p</a:t>
            </a:r>
            <a:r>
              <a:rPr dirty="0" sz="2400">
                <a:solidFill>
                  <a:srgbClr val="6F2F9F"/>
                </a:solidFill>
                <a:latin typeface="Arial MT"/>
                <a:cs typeface="Arial MT"/>
              </a:rPr>
              <a:t>	</a:t>
            </a:r>
            <a:r>
              <a:rPr dirty="0" sz="2400" spc="-5">
                <a:solidFill>
                  <a:srgbClr val="6F2F9F"/>
                </a:solidFill>
                <a:latin typeface="Arial MT"/>
                <a:cs typeface="Arial MT"/>
              </a:rPr>
              <a:t>of  </a:t>
            </a:r>
            <a:r>
              <a:rPr dirty="0" sz="2400">
                <a:solidFill>
                  <a:srgbClr val="6F2F9F"/>
                </a:solidFill>
                <a:latin typeface="Arial MT"/>
                <a:cs typeface="Arial MT"/>
              </a:rPr>
              <a:t>patterns</a:t>
            </a:r>
            <a:r>
              <a:rPr dirty="0" sz="2400" spc="-1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6F2F9F"/>
                </a:solidFill>
                <a:latin typeface="Arial MT"/>
                <a:cs typeface="Arial MT"/>
              </a:rPr>
              <a:t>which</a:t>
            </a:r>
            <a:r>
              <a:rPr dirty="0" sz="2400" spc="2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6F2F9F"/>
                </a:solidFill>
                <a:latin typeface="Arial MT"/>
                <a:cs typeface="Arial MT"/>
              </a:rPr>
              <a:t>are</a:t>
            </a:r>
            <a:r>
              <a:rPr dirty="0" sz="2400" spc="5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6F2F9F"/>
                </a:solidFill>
                <a:latin typeface="Arial MT"/>
                <a:cs typeface="Arial MT"/>
              </a:rPr>
              <a:t>similar</a:t>
            </a:r>
            <a:r>
              <a:rPr dirty="0" sz="2400" spc="2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6F2F9F"/>
                </a:solidFill>
                <a:latin typeface="Arial MT"/>
                <a:cs typeface="Arial MT"/>
              </a:rPr>
              <a:t>or</a:t>
            </a:r>
            <a:r>
              <a:rPr dirty="0" sz="240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6F2F9F"/>
                </a:solidFill>
                <a:latin typeface="Arial MT"/>
                <a:cs typeface="Arial MT"/>
              </a:rPr>
              <a:t>equivalent</a:t>
            </a:r>
            <a:r>
              <a:rPr dirty="0" sz="2400" spc="4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6F2F9F"/>
                </a:solidFill>
                <a:latin typeface="Arial MT"/>
                <a:cs typeface="Arial MT"/>
              </a:rPr>
              <a:t>in</a:t>
            </a:r>
            <a:r>
              <a:rPr dirty="0" sz="2400" spc="15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6F2F9F"/>
                </a:solidFill>
                <a:latin typeface="Arial MT"/>
                <a:cs typeface="Arial MT"/>
              </a:rPr>
              <a:t>some</a:t>
            </a:r>
            <a:r>
              <a:rPr dirty="0" sz="2400" spc="-1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6F2F9F"/>
                </a:solidFill>
                <a:latin typeface="Arial MT"/>
                <a:cs typeface="Arial MT"/>
              </a:rPr>
              <a:t>sense.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Arial MT"/>
              <a:cs typeface="Arial MT"/>
            </a:endParaRPr>
          </a:p>
          <a:p>
            <a:pPr marL="631825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Arial MT"/>
                <a:cs typeface="Arial MT"/>
              </a:rPr>
              <a:t>In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given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problem,</a:t>
            </a:r>
            <a:r>
              <a:rPr dirty="0" sz="2400">
                <a:latin typeface="Arial MT"/>
                <a:cs typeface="Arial MT"/>
              </a:rPr>
              <a:t> the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set</a:t>
            </a:r>
            <a:r>
              <a:rPr dirty="0" sz="2400" spc="-5">
                <a:latin typeface="Arial MT"/>
                <a:cs typeface="Arial MT"/>
              </a:rPr>
              <a:t> of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classes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 i="1">
                <a:latin typeface="Arial"/>
                <a:cs typeface="Arial"/>
              </a:rPr>
              <a:t>C</a:t>
            </a:r>
            <a:r>
              <a:rPr dirty="0" sz="2400" spc="5" i="1">
                <a:latin typeface="Arial"/>
                <a:cs typeface="Arial"/>
              </a:rPr>
              <a:t> </a:t>
            </a:r>
            <a:r>
              <a:rPr dirty="0" sz="2400" spc="-5">
                <a:latin typeface="Arial MT"/>
                <a:cs typeface="Arial MT"/>
              </a:rPr>
              <a:t>is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defined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as</a:t>
            </a:r>
            <a:endParaRPr sz="2400">
              <a:latin typeface="Arial MT"/>
              <a:cs typeface="Arial MT"/>
            </a:endParaRPr>
          </a:p>
          <a:p>
            <a:pPr algn="ctr" marR="526415">
              <a:lnSpc>
                <a:spcPts val="2870"/>
              </a:lnSpc>
              <a:spcBef>
                <a:spcPts val="1920"/>
              </a:spcBef>
            </a:pPr>
            <a:r>
              <a:rPr dirty="0" sz="2400" spc="-5" i="1">
                <a:latin typeface="Arial"/>
                <a:cs typeface="Arial"/>
              </a:rPr>
              <a:t>C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>
                <a:latin typeface="Arial MT"/>
                <a:cs typeface="Arial MT"/>
              </a:rPr>
              <a:t>=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 i="1">
                <a:latin typeface="Arial"/>
                <a:cs typeface="Arial"/>
              </a:rPr>
              <a:t>{C</a:t>
            </a:r>
            <a:r>
              <a:rPr dirty="0" baseline="-20833" sz="2400" spc="-7">
                <a:latin typeface="Arial MT"/>
                <a:cs typeface="Arial MT"/>
              </a:rPr>
              <a:t>1</a:t>
            </a:r>
            <a:r>
              <a:rPr dirty="0" sz="2400" spc="-5" i="1">
                <a:latin typeface="Arial"/>
                <a:cs typeface="Arial"/>
              </a:rPr>
              <a:t>;</a:t>
            </a:r>
            <a:r>
              <a:rPr dirty="0" sz="2400" spc="-15" i="1">
                <a:latin typeface="Arial"/>
                <a:cs typeface="Arial"/>
              </a:rPr>
              <a:t> </a:t>
            </a:r>
            <a:r>
              <a:rPr dirty="0" sz="2400" spc="-5" i="1">
                <a:latin typeface="Arial"/>
                <a:cs typeface="Arial"/>
              </a:rPr>
              <a:t>C</a:t>
            </a:r>
            <a:r>
              <a:rPr dirty="0" baseline="-20833" sz="2400" spc="-7">
                <a:latin typeface="Arial MT"/>
                <a:cs typeface="Arial MT"/>
              </a:rPr>
              <a:t>2</a:t>
            </a:r>
            <a:r>
              <a:rPr dirty="0" sz="2400" spc="-5" i="1">
                <a:latin typeface="Arial"/>
                <a:cs typeface="Arial"/>
              </a:rPr>
              <a:t>;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-;</a:t>
            </a:r>
            <a:r>
              <a:rPr dirty="0" sz="2400" spc="-2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-;</a:t>
            </a:r>
            <a:r>
              <a:rPr dirty="0" sz="2400" spc="-2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-;</a:t>
            </a:r>
            <a:r>
              <a:rPr dirty="0" sz="2400" spc="-2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-;</a:t>
            </a:r>
            <a:r>
              <a:rPr dirty="0" sz="2400" spc="-20" i="1">
                <a:latin typeface="Arial"/>
                <a:cs typeface="Arial"/>
              </a:rPr>
              <a:t> </a:t>
            </a:r>
            <a:r>
              <a:rPr dirty="0" sz="2400" spc="-5" i="1">
                <a:latin typeface="Arial"/>
                <a:cs typeface="Arial"/>
              </a:rPr>
              <a:t>C</a:t>
            </a:r>
            <a:r>
              <a:rPr dirty="0" baseline="-20833" sz="2400" spc="-7" i="1">
                <a:latin typeface="Arial"/>
                <a:cs typeface="Arial"/>
              </a:rPr>
              <a:t>K</a:t>
            </a:r>
            <a:r>
              <a:rPr dirty="0" baseline="-20833" sz="2400" spc="7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};</a:t>
            </a:r>
            <a:endParaRPr sz="2400">
              <a:latin typeface="Arial"/>
              <a:cs typeface="Arial"/>
            </a:endParaRPr>
          </a:p>
          <a:p>
            <a:pPr marL="631825">
              <a:lnSpc>
                <a:spcPts val="2870"/>
              </a:lnSpc>
            </a:pPr>
            <a:r>
              <a:rPr dirty="0" sz="2400" spc="-5">
                <a:latin typeface="Arial MT"/>
                <a:cs typeface="Arial MT"/>
              </a:rPr>
              <a:t>Have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choose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one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class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from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i="1">
                <a:latin typeface="Arial"/>
                <a:cs typeface="Arial"/>
              </a:rPr>
              <a:t>K </a:t>
            </a:r>
            <a:r>
              <a:rPr dirty="0" sz="2400" spc="-10">
                <a:latin typeface="Arial MT"/>
                <a:cs typeface="Arial MT"/>
              </a:rPr>
              <a:t>different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classes.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Arial MT"/>
              <a:cs typeface="Arial MT"/>
            </a:endParaRPr>
          </a:p>
          <a:p>
            <a:pPr marL="51435" indent="-26670">
              <a:lnSpc>
                <a:spcPct val="100000"/>
              </a:lnSpc>
            </a:pP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Members</a:t>
            </a:r>
            <a:r>
              <a:rPr dirty="0" sz="2400" spc="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dirty="0" sz="2400" spc="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class</a:t>
            </a:r>
            <a:r>
              <a:rPr dirty="0" sz="2400" spc="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share</a:t>
            </a:r>
            <a:r>
              <a:rPr dirty="0" sz="2400" spc="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some</a:t>
            </a:r>
            <a:r>
              <a:rPr dirty="0" sz="2400" spc="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common</a:t>
            </a:r>
            <a:r>
              <a:rPr dirty="0" sz="2400" spc="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properties</a:t>
            </a:r>
            <a:r>
              <a:rPr dirty="0" sz="2400" spc="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or</a:t>
            </a:r>
            <a:r>
              <a:rPr dirty="0" sz="2400" spc="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attributes</a:t>
            </a:r>
            <a:endParaRPr sz="2400">
              <a:latin typeface="Arial MT"/>
              <a:cs typeface="Arial MT"/>
            </a:endParaRPr>
          </a:p>
          <a:p>
            <a:pPr marL="51435" marR="17780">
              <a:lnSpc>
                <a:spcPct val="100000"/>
              </a:lnSpc>
              <a:spcBef>
                <a:spcPts val="1855"/>
              </a:spcBef>
              <a:tabLst>
                <a:tab pos="461645" algn="l"/>
                <a:tab pos="1040765" algn="l"/>
                <a:tab pos="2451100" algn="l"/>
                <a:tab pos="3030220" algn="l"/>
                <a:tab pos="3880485" algn="l"/>
                <a:tab pos="4441190" algn="l"/>
                <a:tab pos="4817745" algn="l"/>
                <a:tab pos="5194300" algn="l"/>
                <a:tab pos="6791959" algn="l"/>
                <a:tab pos="7456170" algn="l"/>
                <a:tab pos="8103870" algn="l"/>
              </a:tabLst>
            </a:pPr>
            <a:r>
              <a:rPr dirty="0" sz="2400">
                <a:latin typeface="Arial MT"/>
                <a:cs typeface="Arial MT"/>
              </a:rPr>
              <a:t>In	</a:t>
            </a:r>
            <a:r>
              <a:rPr dirty="0" sz="2400" spc="-10">
                <a:latin typeface="Arial MT"/>
                <a:cs typeface="Arial MT"/>
              </a:rPr>
              <a:t>P</a:t>
            </a:r>
            <a:r>
              <a:rPr dirty="0" sz="2400" spc="-5">
                <a:latin typeface="Arial MT"/>
                <a:cs typeface="Arial MT"/>
              </a:rPr>
              <a:t>R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5">
                <a:latin typeface="Arial MT"/>
                <a:cs typeface="Arial MT"/>
              </a:rPr>
              <a:t>problem</a:t>
            </a:r>
            <a:r>
              <a:rPr dirty="0" sz="2400">
                <a:latin typeface="Arial MT"/>
                <a:cs typeface="Arial MT"/>
              </a:rPr>
              <a:t>s	the	</a:t>
            </a:r>
            <a:r>
              <a:rPr dirty="0" sz="2400" spc="-5">
                <a:latin typeface="Arial MT"/>
                <a:cs typeface="Arial MT"/>
              </a:rPr>
              <a:t>cl</a:t>
            </a:r>
            <a:r>
              <a:rPr dirty="0" sz="2400" spc="-15">
                <a:latin typeface="Arial MT"/>
                <a:cs typeface="Arial MT"/>
              </a:rPr>
              <a:t>a</a:t>
            </a:r>
            <a:r>
              <a:rPr dirty="0" sz="2400">
                <a:latin typeface="Arial MT"/>
                <a:cs typeface="Arial MT"/>
              </a:rPr>
              <a:t>ss	set	</a:t>
            </a:r>
            <a:r>
              <a:rPr dirty="0" sz="2400" spc="-5" i="1">
                <a:latin typeface="Arial"/>
                <a:cs typeface="Arial"/>
              </a:rPr>
              <a:t>C</a:t>
            </a:r>
            <a:r>
              <a:rPr dirty="0" sz="2400" i="1">
                <a:latin typeface="Arial"/>
                <a:cs typeface="Arial"/>
              </a:rPr>
              <a:t>	</a:t>
            </a:r>
            <a:r>
              <a:rPr dirty="0" sz="2400" spc="-10">
                <a:latin typeface="Arial MT"/>
                <a:cs typeface="Arial MT"/>
              </a:rPr>
              <a:t>i</a:t>
            </a:r>
            <a:r>
              <a:rPr dirty="0" sz="2400" spc="-5">
                <a:latin typeface="Arial MT"/>
                <a:cs typeface="Arial MT"/>
              </a:rPr>
              <a:t>s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5">
                <a:latin typeface="Arial MT"/>
                <a:cs typeface="Arial MT"/>
              </a:rPr>
              <a:t>predefined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5">
                <a:latin typeface="Arial MT"/>
                <a:cs typeface="Arial MT"/>
              </a:rPr>
              <a:t>and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ha</a:t>
            </a:r>
            <a:r>
              <a:rPr dirty="0" sz="2400" spc="-5">
                <a:latin typeface="Arial MT"/>
                <a:cs typeface="Arial MT"/>
              </a:rPr>
              <a:t>s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5">
                <a:latin typeface="Arial MT"/>
                <a:cs typeface="Arial MT"/>
              </a:rPr>
              <a:t>been  </a:t>
            </a:r>
            <a:r>
              <a:rPr dirty="0" sz="2400" spc="-5">
                <a:latin typeface="Arial MT"/>
                <a:cs typeface="Arial MT"/>
              </a:rPr>
              <a:t>specified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as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part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problem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be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solved.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0513" y="352501"/>
            <a:ext cx="45205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Classes</a:t>
            </a:r>
            <a:r>
              <a:rPr dirty="0" sz="2800" spc="-15"/>
              <a:t> </a:t>
            </a:r>
            <a:r>
              <a:rPr dirty="0" sz="2800" spc="-5"/>
              <a:t>and</a:t>
            </a:r>
            <a:r>
              <a:rPr dirty="0" sz="2800" spc="-20"/>
              <a:t> </a:t>
            </a:r>
            <a:r>
              <a:rPr dirty="0" sz="2800"/>
              <a:t>Classification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14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914400"/>
            <a:ext cx="7350252" cy="25146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25596"/>
            <a:ext cx="7328915" cy="153466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43200" y="5245606"/>
            <a:ext cx="6082284" cy="153619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0513" y="352501"/>
            <a:ext cx="45205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Classes</a:t>
            </a:r>
            <a:r>
              <a:rPr dirty="0" sz="2800" spc="-15"/>
              <a:t> </a:t>
            </a:r>
            <a:r>
              <a:rPr dirty="0" sz="2800" spc="-5"/>
              <a:t>and</a:t>
            </a:r>
            <a:r>
              <a:rPr dirty="0" sz="2800" spc="-20"/>
              <a:t> </a:t>
            </a:r>
            <a:r>
              <a:rPr dirty="0" sz="2800"/>
              <a:t>Classification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15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740647"/>
            <a:ext cx="8684260" cy="6036310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algn="just" marL="2526030">
              <a:lnSpc>
                <a:spcPct val="100000"/>
              </a:lnSpc>
              <a:spcBef>
                <a:spcPts val="1035"/>
              </a:spcBef>
            </a:pPr>
            <a:r>
              <a:rPr dirty="0" sz="2400" spc="-30">
                <a:solidFill>
                  <a:srgbClr val="FF0000"/>
                </a:solidFill>
                <a:latin typeface="Arial MT"/>
                <a:cs typeface="Arial MT"/>
              </a:rPr>
              <a:t>Way</a:t>
            </a:r>
            <a:r>
              <a:rPr dirty="0" sz="2400" spc="-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dirty="0" sz="24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Describing</a:t>
            </a:r>
            <a:r>
              <a:rPr dirty="0" sz="2400" spc="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Classes</a:t>
            </a:r>
            <a:endParaRPr sz="2400">
              <a:latin typeface="Arial MT"/>
              <a:cs typeface="Arial MT"/>
            </a:endParaRPr>
          </a:p>
          <a:p>
            <a:pPr algn="just" marL="12700" marR="6350">
              <a:lnSpc>
                <a:spcPct val="100000"/>
              </a:lnSpc>
              <a:spcBef>
                <a:spcPts val="780"/>
              </a:spcBef>
            </a:pPr>
            <a:r>
              <a:rPr dirty="0" sz="2000" spc="-15">
                <a:solidFill>
                  <a:srgbClr val="FF0000"/>
                </a:solidFill>
                <a:latin typeface="Arial MT"/>
                <a:cs typeface="Arial MT"/>
              </a:rPr>
              <a:t>Via</a:t>
            </a:r>
            <a:r>
              <a:rPr dirty="0" sz="20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Prototype</a:t>
            </a:r>
            <a:r>
              <a:rPr dirty="0" sz="2000" spc="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Idealized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representation</a:t>
            </a:r>
            <a:r>
              <a:rPr dirty="0" sz="2000">
                <a:latin typeface="Arial MT"/>
                <a:cs typeface="Arial MT"/>
              </a:rPr>
              <a:t> or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notion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of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“essence”</a:t>
            </a:r>
            <a:r>
              <a:rPr dirty="0" sz="2000" spc="5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55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the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class.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Pros:</a:t>
            </a:r>
            <a:r>
              <a:rPr dirty="0" sz="2000">
                <a:latin typeface="Arial MT"/>
                <a:cs typeface="Arial MT"/>
              </a:rPr>
              <a:t> each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class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is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unambiguously</a:t>
            </a:r>
            <a:r>
              <a:rPr dirty="0" sz="2000">
                <a:latin typeface="Arial MT"/>
                <a:cs typeface="Arial MT"/>
              </a:rPr>
              <a:t> defined,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Cons: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no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scope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for 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5">
                <a:latin typeface="Arial MT"/>
                <a:cs typeface="Arial MT"/>
              </a:rPr>
              <a:t>variability.</a:t>
            </a:r>
            <a:endParaRPr sz="2000">
              <a:latin typeface="Arial MT"/>
              <a:cs typeface="Arial MT"/>
            </a:endParaRPr>
          </a:p>
          <a:p>
            <a:pPr algn="just" marL="12700" marR="5080">
              <a:lnSpc>
                <a:spcPct val="100000"/>
              </a:lnSpc>
              <a:spcBef>
                <a:spcPts val="1445"/>
              </a:spcBef>
            </a:pPr>
            <a:r>
              <a:rPr dirty="0" sz="2000" spc="-15">
                <a:solidFill>
                  <a:srgbClr val="FF0000"/>
                </a:solidFill>
                <a:latin typeface="Arial MT"/>
                <a:cs typeface="Arial MT"/>
              </a:rPr>
              <a:t>Via 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Parameterized Shape: </a:t>
            </a:r>
            <a:r>
              <a:rPr dirty="0" sz="2000">
                <a:latin typeface="Arial MT"/>
                <a:cs typeface="Arial MT"/>
              </a:rPr>
              <a:t>A generalization of </a:t>
            </a:r>
            <a:r>
              <a:rPr dirty="0" sz="2000" spc="-5">
                <a:latin typeface="Arial MT"/>
                <a:cs typeface="Arial MT"/>
              </a:rPr>
              <a:t>the prototype; the </a:t>
            </a:r>
            <a:r>
              <a:rPr dirty="0" sz="2000">
                <a:latin typeface="Arial MT"/>
                <a:cs typeface="Arial MT"/>
              </a:rPr>
              <a:t>class </a:t>
            </a:r>
            <a:r>
              <a:rPr dirty="0" sz="2000" spc="-5">
                <a:latin typeface="Arial MT"/>
                <a:cs typeface="Arial MT"/>
              </a:rPr>
              <a:t>has </a:t>
            </a:r>
            <a:r>
              <a:rPr dirty="0" sz="2000">
                <a:latin typeface="Arial MT"/>
                <a:cs typeface="Arial MT"/>
              </a:rPr>
              <a:t>a 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known shape </a:t>
            </a:r>
            <a:r>
              <a:rPr dirty="0" sz="2000" spc="-5">
                <a:latin typeface="Arial MT"/>
                <a:cs typeface="Arial MT"/>
              </a:rPr>
              <a:t>(e.g., rectangular </a:t>
            </a:r>
            <a:r>
              <a:rPr dirty="0" sz="2000" spc="-10">
                <a:latin typeface="Arial MT"/>
                <a:cs typeface="Arial MT"/>
              </a:rPr>
              <a:t>or </a:t>
            </a:r>
            <a:r>
              <a:rPr dirty="0" sz="2000">
                <a:latin typeface="Arial MT"/>
                <a:cs typeface="Arial MT"/>
              </a:rPr>
              <a:t>elliptical), </a:t>
            </a:r>
            <a:r>
              <a:rPr dirty="0" sz="2000" spc="-5">
                <a:latin typeface="Arial MT"/>
                <a:cs typeface="Arial MT"/>
              </a:rPr>
              <a:t>the shape is </a:t>
            </a:r>
            <a:r>
              <a:rPr dirty="0" sz="2000">
                <a:latin typeface="Arial MT"/>
                <a:cs typeface="Arial MT"/>
              </a:rPr>
              <a:t>described </a:t>
            </a:r>
            <a:r>
              <a:rPr dirty="0" sz="2000" spc="-5">
                <a:latin typeface="Arial MT"/>
                <a:cs typeface="Arial MT"/>
              </a:rPr>
              <a:t>in </a:t>
            </a:r>
            <a:r>
              <a:rPr dirty="0" sz="2000">
                <a:latin typeface="Arial MT"/>
                <a:cs typeface="Arial MT"/>
              </a:rPr>
              <a:t>some 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number of </a:t>
            </a:r>
            <a:r>
              <a:rPr dirty="0" sz="2000" spc="-5">
                <a:latin typeface="Arial MT"/>
                <a:cs typeface="Arial MT"/>
              </a:rPr>
              <a:t>parameters </a:t>
            </a:r>
            <a:r>
              <a:rPr dirty="0" sz="2000" spc="-10">
                <a:latin typeface="Arial MT"/>
                <a:cs typeface="Arial MT"/>
              </a:rPr>
              <a:t>(e.g., </a:t>
            </a:r>
            <a:r>
              <a:rPr dirty="0" sz="2000">
                <a:latin typeface="Arial MT"/>
                <a:cs typeface="Arial MT"/>
              </a:rPr>
              <a:t>ellipse </a:t>
            </a:r>
            <a:r>
              <a:rPr dirty="0" sz="2000" spc="-5">
                <a:latin typeface="Arial MT"/>
                <a:cs typeface="Arial MT"/>
              </a:rPr>
              <a:t>centre, rotation, and </a:t>
            </a:r>
            <a:r>
              <a:rPr dirty="0" sz="2000">
                <a:latin typeface="Arial MT"/>
                <a:cs typeface="Arial MT"/>
              </a:rPr>
              <a:t>axis </a:t>
            </a:r>
            <a:r>
              <a:rPr dirty="0" sz="2000" spc="-5">
                <a:latin typeface="Arial MT"/>
                <a:cs typeface="Arial MT"/>
              </a:rPr>
              <a:t>lengths). Pros. 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more </a:t>
            </a:r>
            <a:r>
              <a:rPr dirty="0" sz="2000">
                <a:latin typeface="Arial MT"/>
                <a:cs typeface="Arial MT"/>
              </a:rPr>
              <a:t>flexible than </a:t>
            </a:r>
            <a:r>
              <a:rPr dirty="0" sz="2000" spc="-5">
                <a:latin typeface="Arial MT"/>
                <a:cs typeface="Arial MT"/>
              </a:rPr>
              <a:t>that </a:t>
            </a:r>
            <a:r>
              <a:rPr dirty="0" sz="2000">
                <a:latin typeface="Arial MT"/>
                <a:cs typeface="Arial MT"/>
              </a:rPr>
              <a:t>of a single </a:t>
            </a:r>
            <a:r>
              <a:rPr dirty="0" sz="2000" spc="-5">
                <a:latin typeface="Arial MT"/>
                <a:cs typeface="Arial MT"/>
              </a:rPr>
              <a:t>prototype, </a:t>
            </a:r>
            <a:r>
              <a:rPr dirty="0" sz="2000">
                <a:latin typeface="Arial MT"/>
                <a:cs typeface="Arial MT"/>
              </a:rPr>
              <a:t>Cons: </a:t>
            </a:r>
            <a:r>
              <a:rPr dirty="0" sz="2000" spc="-5">
                <a:latin typeface="Arial MT"/>
                <a:cs typeface="Arial MT"/>
              </a:rPr>
              <a:t>still </a:t>
            </a:r>
            <a:r>
              <a:rPr dirty="0" sz="2000">
                <a:latin typeface="Arial MT"/>
                <a:cs typeface="Arial MT"/>
              </a:rPr>
              <a:t>requires </a:t>
            </a:r>
            <a:r>
              <a:rPr dirty="0" sz="2000" spc="-5">
                <a:latin typeface="Arial MT"/>
                <a:cs typeface="Arial MT"/>
              </a:rPr>
              <a:t>the type </a:t>
            </a:r>
            <a:r>
              <a:rPr dirty="0" sz="2000">
                <a:latin typeface="Arial MT"/>
                <a:cs typeface="Arial MT"/>
              </a:rPr>
              <a:t>of 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shape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to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be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assumed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or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known.</a:t>
            </a:r>
            <a:endParaRPr sz="2000">
              <a:latin typeface="Arial MT"/>
              <a:cs typeface="Arial MT"/>
            </a:endParaRPr>
          </a:p>
          <a:p>
            <a:pPr algn="just" marL="12700" marR="5715">
              <a:lnSpc>
                <a:spcPct val="100000"/>
              </a:lnSpc>
              <a:spcBef>
                <a:spcPts val="1440"/>
              </a:spcBef>
            </a:pPr>
            <a:r>
              <a:rPr dirty="0" sz="2000" spc="-15">
                <a:solidFill>
                  <a:srgbClr val="FF0000"/>
                </a:solidFill>
                <a:latin typeface="Arial MT"/>
                <a:cs typeface="Arial MT"/>
              </a:rPr>
              <a:t>Via 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Statistical Distribution: </a:t>
            </a:r>
            <a:r>
              <a:rPr dirty="0" sz="2000">
                <a:latin typeface="Arial MT"/>
                <a:cs typeface="Arial MT"/>
              </a:rPr>
              <a:t>Some </a:t>
            </a:r>
            <a:r>
              <a:rPr dirty="0" sz="2000" spc="-5">
                <a:latin typeface="Arial MT"/>
                <a:cs typeface="Arial MT"/>
              </a:rPr>
              <a:t>description </a:t>
            </a:r>
            <a:r>
              <a:rPr dirty="0" sz="2000">
                <a:latin typeface="Arial MT"/>
                <a:cs typeface="Arial MT"/>
              </a:rPr>
              <a:t>of the 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likelihood or probability </a:t>
            </a:r>
            <a:r>
              <a:rPr dirty="0" sz="2000">
                <a:latin typeface="Arial MT"/>
                <a:cs typeface="Arial MT"/>
              </a:rPr>
              <a:t>of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 class </a:t>
            </a:r>
            <a:r>
              <a:rPr dirty="0" sz="2000" spc="-5">
                <a:latin typeface="Arial MT"/>
                <a:cs typeface="Arial MT"/>
              </a:rPr>
              <a:t>member </a:t>
            </a:r>
            <a:r>
              <a:rPr dirty="0" sz="2000">
                <a:latin typeface="Arial MT"/>
                <a:cs typeface="Arial MT"/>
              </a:rPr>
              <a:t>having 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a </a:t>
            </a:r>
            <a:r>
              <a:rPr dirty="0" sz="2000" spc="-5">
                <a:solidFill>
                  <a:srgbClr val="FF0000"/>
                </a:solidFill>
                <a:latin typeface="Arial MT"/>
                <a:cs typeface="Arial MT"/>
              </a:rPr>
              <a:t>particular 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set of </a:t>
            </a:r>
            <a:r>
              <a:rPr dirty="0" sz="2000" spc="-5">
                <a:solidFill>
                  <a:srgbClr val="FF0000"/>
                </a:solidFill>
                <a:latin typeface="Arial MT"/>
                <a:cs typeface="Arial MT"/>
              </a:rPr>
              <a:t>measurements </a:t>
            </a:r>
            <a:r>
              <a:rPr dirty="0" sz="2000" spc="-10">
                <a:solidFill>
                  <a:srgbClr val="FF0000"/>
                </a:solidFill>
                <a:latin typeface="Arial MT"/>
                <a:cs typeface="Arial MT"/>
              </a:rPr>
              <a:t>or </a:t>
            </a:r>
            <a:r>
              <a:rPr dirty="0" sz="2000" spc="-5">
                <a:solidFill>
                  <a:srgbClr val="FF0000"/>
                </a:solidFill>
                <a:latin typeface="Arial MT"/>
                <a:cs typeface="Arial MT"/>
              </a:rPr>
              <a:t>features. </a:t>
            </a:r>
            <a:r>
              <a:rPr dirty="0" sz="2000" spc="-10">
                <a:latin typeface="Arial MT"/>
                <a:cs typeface="Arial MT"/>
              </a:rPr>
              <a:t>Pros.: 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very </a:t>
            </a:r>
            <a:r>
              <a:rPr dirty="0" sz="2000" spc="-5">
                <a:latin typeface="Arial MT"/>
                <a:cs typeface="Arial MT"/>
              </a:rPr>
              <a:t>comprehensive, </a:t>
            </a:r>
            <a:r>
              <a:rPr dirty="0" sz="2000">
                <a:latin typeface="Arial MT"/>
                <a:cs typeface="Arial MT"/>
              </a:rPr>
              <a:t>Cons: There will be </a:t>
            </a:r>
            <a:r>
              <a:rPr dirty="0" sz="2000" spc="-5">
                <a:latin typeface="Arial MT"/>
                <a:cs typeface="Arial MT"/>
              </a:rPr>
              <a:t>circumstances when </a:t>
            </a:r>
            <a:r>
              <a:rPr dirty="0" sz="2000" spc="-10">
                <a:latin typeface="Arial MT"/>
                <a:cs typeface="Arial MT"/>
              </a:rPr>
              <a:t>the </a:t>
            </a:r>
            <a:r>
              <a:rPr dirty="0" sz="2000" spc="-5">
                <a:latin typeface="Arial MT"/>
                <a:cs typeface="Arial MT"/>
              </a:rPr>
              <a:t>statistics </a:t>
            </a:r>
            <a:r>
              <a:rPr dirty="0" sz="2000">
                <a:latin typeface="Arial MT"/>
                <a:cs typeface="Arial MT"/>
              </a:rPr>
              <a:t> are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not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known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and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may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difficult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to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infer.</a:t>
            </a:r>
            <a:endParaRPr sz="2000">
              <a:latin typeface="Arial MT"/>
              <a:cs typeface="Arial MT"/>
            </a:endParaRPr>
          </a:p>
          <a:p>
            <a:pPr algn="just" marL="12700" marR="5715">
              <a:lnSpc>
                <a:spcPct val="100000"/>
              </a:lnSpc>
              <a:spcBef>
                <a:spcPts val="1445"/>
              </a:spcBef>
            </a:pPr>
            <a:r>
              <a:rPr dirty="0" sz="2000" spc="-15">
                <a:solidFill>
                  <a:srgbClr val="FF0000"/>
                </a:solidFill>
                <a:latin typeface="Arial MT"/>
                <a:cs typeface="Arial MT"/>
              </a:rPr>
              <a:t>Via 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Samples: </a:t>
            </a:r>
            <a:r>
              <a:rPr dirty="0" sz="2000">
                <a:latin typeface="Arial MT"/>
                <a:cs typeface="Arial MT"/>
              </a:rPr>
              <a:t>A set of given </a:t>
            </a:r>
            <a:r>
              <a:rPr dirty="0" sz="2000" spc="-5">
                <a:latin typeface="Arial MT"/>
                <a:cs typeface="Arial MT"/>
              </a:rPr>
              <a:t>samples </a:t>
            </a:r>
            <a:r>
              <a:rPr dirty="0" sz="2000">
                <a:latin typeface="Arial MT"/>
                <a:cs typeface="Arial MT"/>
              </a:rPr>
              <a:t>(many apples, or </a:t>
            </a:r>
            <a:r>
              <a:rPr dirty="0" sz="2000" spc="-5">
                <a:latin typeface="Arial MT"/>
                <a:cs typeface="Arial MT"/>
              </a:rPr>
              <a:t>tigers, </a:t>
            </a:r>
            <a:r>
              <a:rPr dirty="0" sz="2000" spc="-10">
                <a:latin typeface="Arial MT"/>
                <a:cs typeface="Arial MT"/>
              </a:rPr>
              <a:t>or </a:t>
            </a:r>
            <a:r>
              <a:rPr dirty="0" sz="2000" spc="-5">
                <a:latin typeface="Arial MT"/>
                <a:cs typeface="Arial MT"/>
              </a:rPr>
              <a:t>bicycles) </a:t>
            </a:r>
            <a:r>
              <a:rPr dirty="0" sz="2000">
                <a:latin typeface="Arial MT"/>
                <a:cs typeface="Arial MT"/>
              </a:rPr>
              <a:t> directly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characterizes</a:t>
            </a:r>
            <a:r>
              <a:rPr dirty="0" sz="2000">
                <a:latin typeface="Arial MT"/>
                <a:cs typeface="Arial MT"/>
              </a:rPr>
              <a:t> the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class.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Pros:</a:t>
            </a:r>
            <a:r>
              <a:rPr dirty="0" sz="2000">
                <a:latin typeface="Arial MT"/>
                <a:cs typeface="Arial MT"/>
              </a:rPr>
              <a:t> Highly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convenient,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since</a:t>
            </a:r>
            <a:r>
              <a:rPr dirty="0" sz="2000" spc="55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nothing 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further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needs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to</a:t>
            </a:r>
            <a:r>
              <a:rPr dirty="0" sz="2000">
                <a:latin typeface="Arial MT"/>
                <a:cs typeface="Arial MT"/>
              </a:rPr>
              <a:t> be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done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to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describe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the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class</a:t>
            </a:r>
            <a:r>
              <a:rPr dirty="0" sz="2000">
                <a:latin typeface="Arial MT"/>
                <a:cs typeface="Arial MT"/>
              </a:rPr>
              <a:t> Cons: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Storage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and </a:t>
            </a:r>
            <a:r>
              <a:rPr dirty="0" sz="2000">
                <a:latin typeface="Arial MT"/>
                <a:cs typeface="Arial MT"/>
              </a:rPr>
              <a:t> computational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challenges,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since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all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data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need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to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saved.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0513" y="352501"/>
            <a:ext cx="45205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Classes</a:t>
            </a:r>
            <a:r>
              <a:rPr dirty="0" sz="2800" spc="-15"/>
              <a:t> </a:t>
            </a:r>
            <a:r>
              <a:rPr dirty="0" sz="2800" spc="-5"/>
              <a:t>and</a:t>
            </a:r>
            <a:r>
              <a:rPr dirty="0" sz="2800" spc="-15"/>
              <a:t> </a:t>
            </a:r>
            <a:r>
              <a:rPr dirty="0" sz="2800"/>
              <a:t>Classification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345440" y="763270"/>
            <a:ext cx="8702675" cy="521779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algn="just" marL="2865755">
              <a:lnSpc>
                <a:spcPct val="100000"/>
              </a:lnSpc>
              <a:spcBef>
                <a:spcPts val="855"/>
              </a:spcBef>
            </a:pPr>
            <a:r>
              <a:rPr dirty="0" sz="2400" spc="-20">
                <a:solidFill>
                  <a:srgbClr val="FF0000"/>
                </a:solidFill>
                <a:latin typeface="Arial MT"/>
                <a:cs typeface="Arial MT"/>
              </a:rPr>
              <a:t>Variability</a:t>
            </a:r>
            <a:r>
              <a:rPr dirty="0" sz="2400" spc="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in</a:t>
            </a:r>
            <a:r>
              <a:rPr dirty="0" sz="24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dirty="0" sz="2400" spc="-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Class</a:t>
            </a:r>
            <a:endParaRPr sz="2400">
              <a:latin typeface="Arial MT"/>
              <a:cs typeface="Arial MT"/>
            </a:endParaRPr>
          </a:p>
          <a:p>
            <a:pPr algn="just" marL="12700" marR="5080">
              <a:lnSpc>
                <a:spcPts val="2860"/>
              </a:lnSpc>
              <a:spcBef>
                <a:spcPts val="865"/>
              </a:spcBef>
            </a:pPr>
            <a:r>
              <a:rPr dirty="0" sz="2400" spc="-5">
                <a:solidFill>
                  <a:srgbClr val="6F2F9F"/>
                </a:solidFill>
                <a:latin typeface="Arial MT"/>
                <a:cs typeface="Arial MT"/>
              </a:rPr>
              <a:t>Patterns do </a:t>
            </a:r>
            <a:r>
              <a:rPr dirty="0" sz="2400">
                <a:solidFill>
                  <a:srgbClr val="6F2F9F"/>
                </a:solidFill>
                <a:latin typeface="Arial MT"/>
                <a:cs typeface="Arial MT"/>
              </a:rPr>
              <a:t>not </a:t>
            </a:r>
            <a:r>
              <a:rPr dirty="0" sz="2400" spc="-5">
                <a:solidFill>
                  <a:srgbClr val="6F2F9F"/>
                </a:solidFill>
                <a:latin typeface="Arial MT"/>
                <a:cs typeface="Arial MT"/>
              </a:rPr>
              <a:t>need </a:t>
            </a:r>
            <a:r>
              <a:rPr dirty="0" sz="2400">
                <a:solidFill>
                  <a:srgbClr val="6F2F9F"/>
                </a:solidFill>
                <a:latin typeface="Arial MT"/>
                <a:cs typeface="Arial MT"/>
              </a:rPr>
              <a:t>to </a:t>
            </a:r>
            <a:r>
              <a:rPr dirty="0" sz="2400" spc="-5">
                <a:solidFill>
                  <a:srgbClr val="6F2F9F"/>
                </a:solidFill>
                <a:latin typeface="Arial MT"/>
                <a:cs typeface="Arial MT"/>
              </a:rPr>
              <a:t>be identical </a:t>
            </a:r>
            <a:r>
              <a:rPr dirty="0" sz="2400">
                <a:solidFill>
                  <a:srgbClr val="6F2F9F"/>
                </a:solidFill>
                <a:latin typeface="Arial MT"/>
                <a:cs typeface="Arial MT"/>
              </a:rPr>
              <a:t>to </a:t>
            </a:r>
            <a:r>
              <a:rPr dirty="0" sz="2400" spc="-5">
                <a:solidFill>
                  <a:srgbClr val="6F2F9F"/>
                </a:solidFill>
                <a:latin typeface="Arial MT"/>
                <a:cs typeface="Arial MT"/>
              </a:rPr>
              <a:t>belong </a:t>
            </a:r>
            <a:r>
              <a:rPr dirty="0" sz="2400">
                <a:solidFill>
                  <a:srgbClr val="6F2F9F"/>
                </a:solidFill>
                <a:latin typeface="Arial MT"/>
                <a:cs typeface="Arial MT"/>
              </a:rPr>
              <a:t>to the </a:t>
            </a:r>
            <a:r>
              <a:rPr dirty="0" sz="2400" spc="-5">
                <a:solidFill>
                  <a:srgbClr val="6F2F9F"/>
                </a:solidFill>
                <a:latin typeface="Arial MT"/>
                <a:cs typeface="Arial MT"/>
              </a:rPr>
              <a:t>same class</a:t>
            </a:r>
            <a:r>
              <a:rPr dirty="0" sz="2400" spc="-5">
                <a:latin typeface="Arial MT"/>
                <a:cs typeface="Arial MT"/>
              </a:rPr>
              <a:t>: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not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all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pictures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 a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person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same,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or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 </a:t>
            </a:r>
            <a:r>
              <a:rPr dirty="0" sz="2400" spc="-5">
                <a:latin typeface="Arial MT"/>
                <a:cs typeface="Arial MT"/>
              </a:rPr>
              <a:t>tigers,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or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of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apples.</a:t>
            </a:r>
            <a:endParaRPr sz="2400">
              <a:latin typeface="Arial MT"/>
              <a:cs typeface="Arial MT"/>
            </a:endParaRPr>
          </a:p>
          <a:p>
            <a:pPr algn="just" marL="12700" marR="62865">
              <a:lnSpc>
                <a:spcPct val="100000"/>
              </a:lnSpc>
              <a:spcBef>
                <a:spcPts val="1375"/>
              </a:spcBef>
            </a:pP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There </a:t>
            </a:r>
            <a:r>
              <a:rPr dirty="0" sz="2000" spc="-5">
                <a:solidFill>
                  <a:srgbClr val="FF0000"/>
                </a:solidFill>
                <a:latin typeface="Arial MT"/>
                <a:cs typeface="Arial MT"/>
              </a:rPr>
              <a:t>are 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at least two sources of </a:t>
            </a:r>
            <a:r>
              <a:rPr dirty="0" sz="2000" spc="-5">
                <a:solidFill>
                  <a:srgbClr val="FF0000"/>
                </a:solidFill>
                <a:latin typeface="Arial MT"/>
                <a:cs typeface="Arial MT"/>
              </a:rPr>
              <a:t>variability 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present </a:t>
            </a:r>
            <a:r>
              <a:rPr dirty="0" sz="2000" spc="-5">
                <a:solidFill>
                  <a:srgbClr val="FF0000"/>
                </a:solidFill>
                <a:latin typeface="Arial MT"/>
                <a:cs typeface="Arial MT"/>
              </a:rPr>
              <a:t>in 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the </a:t>
            </a:r>
            <a:r>
              <a:rPr dirty="0" sz="2000" spc="-5">
                <a:solidFill>
                  <a:srgbClr val="FF0000"/>
                </a:solidFill>
                <a:latin typeface="Arial MT"/>
                <a:cs typeface="Arial MT"/>
              </a:rPr>
              <a:t>measurements 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 associated</a:t>
            </a:r>
            <a:r>
              <a:rPr dirty="0" sz="2000" spc="-4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with</a:t>
            </a:r>
            <a:r>
              <a:rPr dirty="0" sz="20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dirty="0" sz="2000" spc="-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single</a:t>
            </a:r>
            <a:r>
              <a:rPr dirty="0" sz="20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class:</a:t>
            </a:r>
            <a:endParaRPr sz="2000">
              <a:latin typeface="Arial MT"/>
              <a:cs typeface="Arial MT"/>
            </a:endParaRPr>
          </a:p>
          <a:p>
            <a:pPr algn="just" marL="12700" marR="61594">
              <a:lnSpc>
                <a:spcPct val="100000"/>
              </a:lnSpc>
              <a:buAutoNum type="arabicPeriod"/>
              <a:tabLst>
                <a:tab pos="369570" algn="l"/>
              </a:tabLst>
            </a:pPr>
            <a:r>
              <a:rPr dirty="0" sz="2000" spc="-5" b="1">
                <a:latin typeface="Arial"/>
                <a:cs typeface="Arial"/>
              </a:rPr>
              <a:t>The</a:t>
            </a:r>
            <a:r>
              <a:rPr dirty="0" sz="200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inherent</a:t>
            </a:r>
            <a:r>
              <a:rPr dirty="0" sz="200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variability</a:t>
            </a:r>
            <a:r>
              <a:rPr dirty="0" sz="2000" b="1">
                <a:latin typeface="Arial"/>
                <a:cs typeface="Arial"/>
              </a:rPr>
              <a:t> within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class: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spc="-5">
                <a:latin typeface="Arial MT"/>
                <a:cs typeface="Arial MT"/>
              </a:rPr>
              <a:t>Every</a:t>
            </a:r>
            <a:r>
              <a:rPr dirty="0" sz="2000">
                <a:latin typeface="Arial MT"/>
                <a:cs typeface="Arial MT"/>
              </a:rPr>
              <a:t> class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will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consist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members which </a:t>
            </a:r>
            <a:r>
              <a:rPr dirty="0" sz="2000" spc="-10">
                <a:latin typeface="Arial MT"/>
                <a:cs typeface="Arial MT"/>
              </a:rPr>
              <a:t>differ </a:t>
            </a:r>
            <a:r>
              <a:rPr dirty="0" sz="2000" spc="-5">
                <a:latin typeface="Arial MT"/>
                <a:cs typeface="Arial MT"/>
              </a:rPr>
              <a:t>in </a:t>
            </a:r>
            <a:r>
              <a:rPr dirty="0" sz="2000">
                <a:latin typeface="Arial MT"/>
                <a:cs typeface="Arial MT"/>
              </a:rPr>
              <a:t>some </a:t>
            </a:r>
            <a:r>
              <a:rPr dirty="0" sz="2000" spc="-40">
                <a:latin typeface="Arial MT"/>
                <a:cs typeface="Arial MT"/>
              </a:rPr>
              <a:t>way. </a:t>
            </a:r>
            <a:r>
              <a:rPr dirty="0" sz="2000" spc="-5">
                <a:latin typeface="Arial MT"/>
                <a:cs typeface="Arial MT"/>
              </a:rPr>
              <a:t>The </a:t>
            </a:r>
            <a:r>
              <a:rPr dirty="0" sz="2000">
                <a:latin typeface="Arial MT"/>
                <a:cs typeface="Arial MT"/>
              </a:rPr>
              <a:t>degree </a:t>
            </a:r>
            <a:r>
              <a:rPr dirty="0" sz="2000" spc="-5">
                <a:latin typeface="Arial MT"/>
                <a:cs typeface="Arial MT"/>
              </a:rPr>
              <a:t>and nature </a:t>
            </a:r>
            <a:r>
              <a:rPr dirty="0" sz="2000">
                <a:latin typeface="Arial MT"/>
                <a:cs typeface="Arial MT"/>
              </a:rPr>
              <a:t>of </a:t>
            </a:r>
            <a:r>
              <a:rPr dirty="0" sz="2000" spc="-5">
                <a:latin typeface="Arial MT"/>
                <a:cs typeface="Arial MT"/>
              </a:rPr>
              <a:t>the </a:t>
            </a:r>
            <a:r>
              <a:rPr dirty="0" sz="2000">
                <a:latin typeface="Arial MT"/>
                <a:cs typeface="Arial MT"/>
              </a:rPr>
              <a:t>inherent 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variability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will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depend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greatly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on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class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definition.</a:t>
            </a:r>
            <a:endParaRPr sz="2000">
              <a:latin typeface="Arial MT"/>
              <a:cs typeface="Arial MT"/>
            </a:endParaRPr>
          </a:p>
          <a:p>
            <a:pPr algn="just" marL="12700" marR="62230">
              <a:lnSpc>
                <a:spcPct val="100000"/>
              </a:lnSpc>
              <a:spcBef>
                <a:spcPts val="20"/>
              </a:spcBef>
            </a:pPr>
            <a:r>
              <a:rPr dirty="0" sz="1600" spc="-5">
                <a:latin typeface="Arial MT"/>
                <a:cs typeface="Arial MT"/>
              </a:rPr>
              <a:t>“Fruit” class contains </a:t>
            </a:r>
            <a:r>
              <a:rPr dirty="0" sz="1600" spc="-10">
                <a:latin typeface="Arial MT"/>
                <a:cs typeface="Arial MT"/>
              </a:rPr>
              <a:t>all </a:t>
            </a:r>
            <a:r>
              <a:rPr dirty="0" sz="1600" spc="-5">
                <a:latin typeface="Arial MT"/>
                <a:cs typeface="Arial MT"/>
              </a:rPr>
              <a:t>manners of variability </a:t>
            </a:r>
            <a:r>
              <a:rPr dirty="0" sz="1600">
                <a:latin typeface="Arial MT"/>
                <a:cs typeface="Arial MT"/>
              </a:rPr>
              <a:t>in </a:t>
            </a:r>
            <a:r>
              <a:rPr dirty="0" sz="1600" spc="-15">
                <a:latin typeface="Arial MT"/>
                <a:cs typeface="Arial MT"/>
              </a:rPr>
              <a:t>colour, </a:t>
            </a:r>
            <a:r>
              <a:rPr dirty="0" sz="1600" spc="-5">
                <a:latin typeface="Arial MT"/>
                <a:cs typeface="Arial MT"/>
              </a:rPr>
              <a:t>size, and shape; “Apple” class </a:t>
            </a:r>
            <a:r>
              <a:rPr dirty="0" sz="1600">
                <a:latin typeface="Arial MT"/>
                <a:cs typeface="Arial MT"/>
              </a:rPr>
              <a:t>is </a:t>
            </a:r>
            <a:r>
              <a:rPr dirty="0" sz="1600" spc="-5">
                <a:latin typeface="Arial MT"/>
                <a:cs typeface="Arial MT"/>
              </a:rPr>
              <a:t>much 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more specific, </a:t>
            </a:r>
            <a:r>
              <a:rPr dirty="0" sz="1600" spc="-10">
                <a:latin typeface="Arial MT"/>
                <a:cs typeface="Arial MT"/>
              </a:rPr>
              <a:t>but </a:t>
            </a:r>
            <a:r>
              <a:rPr dirty="0" sz="1600" spc="-5">
                <a:latin typeface="Arial MT"/>
                <a:cs typeface="Arial MT"/>
              </a:rPr>
              <a:t>apples do come </a:t>
            </a:r>
            <a:r>
              <a:rPr dirty="0" sz="1600">
                <a:latin typeface="Arial MT"/>
                <a:cs typeface="Arial MT"/>
              </a:rPr>
              <a:t>in </a:t>
            </a:r>
            <a:r>
              <a:rPr dirty="0" sz="1600" spc="-10">
                <a:latin typeface="Arial MT"/>
                <a:cs typeface="Arial MT"/>
              </a:rPr>
              <a:t>different </a:t>
            </a:r>
            <a:r>
              <a:rPr dirty="0" sz="1600" spc="-5">
                <a:latin typeface="Arial MT"/>
                <a:cs typeface="Arial MT"/>
              </a:rPr>
              <a:t>colours and patterning; the </a:t>
            </a:r>
            <a:r>
              <a:rPr dirty="0" sz="1600">
                <a:latin typeface="Arial MT"/>
                <a:cs typeface="Arial MT"/>
              </a:rPr>
              <a:t>“Granny Smith </a:t>
            </a:r>
            <a:r>
              <a:rPr dirty="0" sz="1600" spc="-5">
                <a:latin typeface="Arial MT"/>
                <a:cs typeface="Arial MT"/>
              </a:rPr>
              <a:t>Apple” 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class </a:t>
            </a:r>
            <a:r>
              <a:rPr dirty="0" sz="1600" spc="-10">
                <a:latin typeface="Arial MT"/>
                <a:cs typeface="Arial MT"/>
              </a:rPr>
              <a:t>is </a:t>
            </a:r>
            <a:r>
              <a:rPr dirty="0" sz="1600" spc="-5">
                <a:latin typeface="Arial MT"/>
                <a:cs typeface="Arial MT"/>
              </a:rPr>
              <a:t>even more specific, but still </a:t>
            </a:r>
            <a:r>
              <a:rPr dirty="0" sz="1600" spc="-10">
                <a:latin typeface="Arial MT"/>
                <a:cs typeface="Arial MT"/>
              </a:rPr>
              <a:t>will </a:t>
            </a:r>
            <a:r>
              <a:rPr dirty="0" sz="1600" spc="-5">
                <a:latin typeface="Arial MT"/>
                <a:cs typeface="Arial MT"/>
              </a:rPr>
              <a:t>have apples of different sizes or </a:t>
            </a:r>
            <a:r>
              <a:rPr dirty="0" sz="1600" spc="-10">
                <a:latin typeface="Arial MT"/>
                <a:cs typeface="Arial MT"/>
              </a:rPr>
              <a:t>with </a:t>
            </a:r>
            <a:r>
              <a:rPr dirty="0" sz="1600">
                <a:latin typeface="Arial MT"/>
                <a:cs typeface="Arial MT"/>
              </a:rPr>
              <a:t>more or </a:t>
            </a:r>
            <a:r>
              <a:rPr dirty="0" sz="1600" spc="-5">
                <a:latin typeface="Arial MT"/>
                <a:cs typeface="Arial MT"/>
              </a:rPr>
              <a:t>fewer 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blemishes.</a:t>
            </a:r>
            <a:endParaRPr sz="1600">
              <a:latin typeface="Arial MT"/>
              <a:cs typeface="Arial MT"/>
            </a:endParaRPr>
          </a:p>
          <a:p>
            <a:pPr algn="just" marL="370840" indent="-358140">
              <a:lnSpc>
                <a:spcPts val="2385"/>
              </a:lnSpc>
              <a:buAutoNum type="arabicPeriod" startAt="2"/>
              <a:tabLst>
                <a:tab pos="370840" algn="l"/>
              </a:tabLst>
            </a:pPr>
            <a:r>
              <a:rPr dirty="0" sz="2000" b="1">
                <a:latin typeface="Arial"/>
                <a:cs typeface="Arial"/>
              </a:rPr>
              <a:t>Noise</a:t>
            </a:r>
            <a:r>
              <a:rPr dirty="0" sz="2000" spc="59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or</a:t>
            </a:r>
            <a:r>
              <a:rPr dirty="0" sz="2000" spc="59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random</a:t>
            </a:r>
            <a:r>
              <a:rPr dirty="0" sz="2000" spc="59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variations</a:t>
            </a:r>
            <a:r>
              <a:rPr dirty="0" sz="2000" spc="60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in</a:t>
            </a:r>
            <a:r>
              <a:rPr dirty="0" sz="2000" spc="59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measurement:</a:t>
            </a:r>
            <a:r>
              <a:rPr dirty="0" sz="2000" spc="605" b="1">
                <a:latin typeface="Arial"/>
                <a:cs typeface="Arial"/>
              </a:rPr>
              <a:t> </a:t>
            </a:r>
            <a:r>
              <a:rPr dirty="0" sz="2000">
                <a:latin typeface="Arial MT"/>
                <a:cs typeface="Arial MT"/>
              </a:rPr>
              <a:t>Every</a:t>
            </a:r>
            <a:r>
              <a:rPr dirty="0" sz="2000" spc="6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measurement</a:t>
            </a:r>
            <a:endParaRPr sz="2000">
              <a:latin typeface="Arial MT"/>
              <a:cs typeface="Arial MT"/>
            </a:endParaRPr>
          </a:p>
          <a:p>
            <a:pPr algn="just" marL="12700" marR="64135">
              <a:lnSpc>
                <a:spcPct val="100000"/>
              </a:lnSpc>
            </a:pPr>
            <a:r>
              <a:rPr dirty="0" sz="2000">
                <a:latin typeface="Arial MT"/>
                <a:cs typeface="Arial MT"/>
              </a:rPr>
              <a:t>involves some sort of </a:t>
            </a:r>
            <a:r>
              <a:rPr dirty="0" sz="2000" spc="-5">
                <a:latin typeface="Arial MT"/>
                <a:cs typeface="Arial MT"/>
              </a:rPr>
              <a:t>physical </a:t>
            </a:r>
            <a:r>
              <a:rPr dirty="0" sz="2000">
                <a:latin typeface="Arial MT"/>
                <a:cs typeface="Arial MT"/>
              </a:rPr>
              <a:t>process which will be subject </a:t>
            </a:r>
            <a:r>
              <a:rPr dirty="0" sz="2000" spc="-5">
                <a:latin typeface="Arial MT"/>
                <a:cs typeface="Arial MT"/>
              </a:rPr>
              <a:t>to </a:t>
            </a:r>
            <a:r>
              <a:rPr dirty="0" sz="2000" spc="-25">
                <a:latin typeface="Arial MT"/>
                <a:cs typeface="Arial MT"/>
              </a:rPr>
              <a:t>error, </a:t>
            </a:r>
            <a:r>
              <a:rPr dirty="0" sz="2000">
                <a:latin typeface="Arial MT"/>
                <a:cs typeface="Arial MT"/>
              </a:rPr>
              <a:t>such </a:t>
            </a:r>
            <a:r>
              <a:rPr dirty="0" sz="2000" spc="-15">
                <a:latin typeface="Arial MT"/>
                <a:cs typeface="Arial MT"/>
              </a:rPr>
              <a:t>as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thermal noise in </a:t>
            </a:r>
            <a:r>
              <a:rPr dirty="0" sz="2000">
                <a:latin typeface="Arial MT"/>
                <a:cs typeface="Arial MT"/>
              </a:rPr>
              <a:t>electronics, </a:t>
            </a:r>
            <a:r>
              <a:rPr dirty="0" sz="2000" spc="-10">
                <a:latin typeface="Arial MT"/>
                <a:cs typeface="Arial MT"/>
              </a:rPr>
              <a:t>or </a:t>
            </a:r>
            <a:r>
              <a:rPr dirty="0" sz="2000" spc="-5">
                <a:latin typeface="Arial MT"/>
                <a:cs typeface="Arial MT"/>
              </a:rPr>
              <a:t>quantization </a:t>
            </a:r>
            <a:r>
              <a:rPr dirty="0" sz="2000">
                <a:latin typeface="Arial MT"/>
                <a:cs typeface="Arial MT"/>
              </a:rPr>
              <a:t>noise </a:t>
            </a:r>
            <a:r>
              <a:rPr dirty="0" sz="2000" spc="-5">
                <a:latin typeface="Arial MT"/>
                <a:cs typeface="Arial MT"/>
              </a:rPr>
              <a:t>in </a:t>
            </a:r>
            <a:r>
              <a:rPr dirty="0" sz="2000">
                <a:latin typeface="Arial MT"/>
                <a:cs typeface="Arial MT"/>
              </a:rPr>
              <a:t>converting an analogue 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signal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to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digital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representation.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17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8200" y="2489961"/>
            <a:ext cx="5926455" cy="1485900"/>
          </a:xfrm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35890" marR="5080" indent="-123825">
              <a:lnSpc>
                <a:spcPts val="5740"/>
              </a:lnSpc>
              <a:spcBef>
                <a:spcPts val="215"/>
              </a:spcBef>
            </a:pPr>
            <a:r>
              <a:rPr dirty="0" sz="4800" i="1">
                <a:latin typeface="Arial"/>
                <a:cs typeface="Arial"/>
              </a:rPr>
              <a:t>Open</a:t>
            </a:r>
            <a:r>
              <a:rPr dirty="0" sz="4800" spc="-20" i="1">
                <a:latin typeface="Arial"/>
                <a:cs typeface="Arial"/>
              </a:rPr>
              <a:t> </a:t>
            </a:r>
            <a:r>
              <a:rPr dirty="0" sz="4800" spc="-5" i="1">
                <a:latin typeface="Arial"/>
                <a:cs typeface="Arial"/>
              </a:rPr>
              <a:t>Discussion</a:t>
            </a:r>
            <a:r>
              <a:rPr dirty="0" sz="4800" spc="25" i="1">
                <a:latin typeface="Arial"/>
                <a:cs typeface="Arial"/>
              </a:rPr>
              <a:t> </a:t>
            </a:r>
            <a:r>
              <a:rPr dirty="0" sz="4800" i="1">
                <a:latin typeface="Arial"/>
                <a:cs typeface="Arial"/>
              </a:rPr>
              <a:t>on </a:t>
            </a:r>
            <a:r>
              <a:rPr dirty="0" sz="4800" spc="-1320" i="1">
                <a:latin typeface="Arial"/>
                <a:cs typeface="Arial"/>
              </a:rPr>
              <a:t> </a:t>
            </a:r>
            <a:r>
              <a:rPr dirty="0" sz="4800" spc="-5" i="1">
                <a:latin typeface="Arial"/>
                <a:cs typeface="Arial"/>
              </a:rPr>
              <a:t>Course Conduction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7073" y="408889"/>
            <a:ext cx="568896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dirty="0" spc="-30"/>
              <a:t>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Pattern</a:t>
            </a:r>
            <a:r>
              <a:rPr dirty="0" spc="-35"/>
              <a:t> </a:t>
            </a:r>
            <a:r>
              <a:rPr dirty="0" spc="-5"/>
              <a:t>Recognition?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759" y="60782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8111" y="3435096"/>
            <a:ext cx="5867399" cy="342290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Pattern recognition </a:t>
            </a:r>
            <a:r>
              <a:rPr dirty="0"/>
              <a:t>(PR) </a:t>
            </a:r>
            <a:r>
              <a:rPr dirty="0" spc="-5"/>
              <a:t>is a </a:t>
            </a:r>
            <a:r>
              <a:rPr dirty="0" spc="-5">
                <a:solidFill>
                  <a:srgbClr val="FF0000"/>
                </a:solidFill>
              </a:rPr>
              <a:t>process </a:t>
            </a:r>
            <a:r>
              <a:rPr dirty="0" spc="-5"/>
              <a:t>by which some </a:t>
            </a:r>
            <a:r>
              <a:rPr dirty="0" spc="-5">
                <a:solidFill>
                  <a:srgbClr val="FF0000"/>
                </a:solidFill>
              </a:rPr>
              <a:t>input </a:t>
            </a:r>
            <a:r>
              <a:rPr dirty="0" spc="-10">
                <a:solidFill>
                  <a:srgbClr val="FF0000"/>
                </a:solidFill>
              </a:rPr>
              <a:t>is </a:t>
            </a:r>
            <a:r>
              <a:rPr dirty="0" spc="-5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measured,</a:t>
            </a:r>
            <a:r>
              <a:rPr dirty="0" spc="31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analyzed</a:t>
            </a:r>
            <a:r>
              <a:rPr dirty="0" spc="-5"/>
              <a:t>,</a:t>
            </a:r>
            <a:r>
              <a:rPr dirty="0" spc="305"/>
              <a:t> </a:t>
            </a:r>
            <a:r>
              <a:rPr dirty="0" spc="-5"/>
              <a:t>and</a:t>
            </a:r>
            <a:r>
              <a:rPr dirty="0" spc="300"/>
              <a:t> </a:t>
            </a:r>
            <a:r>
              <a:rPr dirty="0"/>
              <a:t>then</a:t>
            </a:r>
            <a:r>
              <a:rPr dirty="0" spc="300"/>
              <a:t> </a:t>
            </a:r>
            <a:r>
              <a:rPr dirty="0">
                <a:solidFill>
                  <a:srgbClr val="FF0000"/>
                </a:solidFill>
              </a:rPr>
              <a:t>classified</a:t>
            </a:r>
            <a:r>
              <a:rPr dirty="0" spc="315">
                <a:solidFill>
                  <a:srgbClr val="FF0000"/>
                </a:solidFill>
              </a:rPr>
              <a:t> </a:t>
            </a:r>
            <a:r>
              <a:rPr dirty="0" spc="-5"/>
              <a:t>as</a:t>
            </a:r>
            <a:r>
              <a:rPr dirty="0" spc="320"/>
              <a:t> </a:t>
            </a:r>
            <a:r>
              <a:rPr dirty="0" spc="-5"/>
              <a:t>belonging</a:t>
            </a:r>
            <a:r>
              <a:rPr dirty="0" spc="325"/>
              <a:t> </a:t>
            </a:r>
            <a:r>
              <a:rPr dirty="0"/>
              <a:t>to</a:t>
            </a:r>
            <a:r>
              <a:rPr dirty="0" spc="300"/>
              <a:t> </a:t>
            </a:r>
            <a:r>
              <a:rPr dirty="0" spc="-5">
                <a:solidFill>
                  <a:srgbClr val="FF0000"/>
                </a:solidFill>
              </a:rPr>
              <a:t>one </a:t>
            </a:r>
            <a:r>
              <a:rPr dirty="0" spc="-655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of</a:t>
            </a:r>
            <a:r>
              <a:rPr dirty="0" spc="-1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a</a:t>
            </a:r>
            <a:r>
              <a:rPr dirty="0">
                <a:solidFill>
                  <a:srgbClr val="FF0000"/>
                </a:solidFill>
              </a:rPr>
              <a:t> set</a:t>
            </a:r>
            <a:r>
              <a:rPr dirty="0" spc="-15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of classes</a:t>
            </a:r>
          </a:p>
          <a:p>
            <a:pPr algn="just" marL="12700">
              <a:lnSpc>
                <a:spcPct val="100000"/>
              </a:lnSpc>
              <a:spcBef>
                <a:spcPts val="880"/>
              </a:spcBef>
            </a:pPr>
            <a:r>
              <a:rPr dirty="0" spc="-5"/>
              <a:t>Process</a:t>
            </a:r>
            <a:r>
              <a:rPr dirty="0" spc="300"/>
              <a:t> </a:t>
            </a:r>
            <a:r>
              <a:rPr dirty="0" spc="-5"/>
              <a:t>of</a:t>
            </a:r>
            <a:r>
              <a:rPr dirty="0" spc="310"/>
              <a:t> </a:t>
            </a:r>
            <a:r>
              <a:rPr dirty="0" spc="-5"/>
              <a:t>PR</a:t>
            </a:r>
            <a:r>
              <a:rPr dirty="0" spc="300"/>
              <a:t> </a:t>
            </a:r>
            <a:r>
              <a:rPr dirty="0"/>
              <a:t>and</a:t>
            </a:r>
            <a:r>
              <a:rPr dirty="0" spc="305"/>
              <a:t> </a:t>
            </a:r>
            <a:r>
              <a:rPr dirty="0"/>
              <a:t>classification</a:t>
            </a:r>
            <a:r>
              <a:rPr dirty="0" spc="325"/>
              <a:t> </a:t>
            </a:r>
            <a:r>
              <a:rPr dirty="0" spc="-5"/>
              <a:t>is</a:t>
            </a:r>
            <a:r>
              <a:rPr dirty="0" spc="310"/>
              <a:t> </a:t>
            </a:r>
            <a:r>
              <a:rPr dirty="0"/>
              <a:t>a</a:t>
            </a:r>
            <a:r>
              <a:rPr dirty="0" spc="305"/>
              <a:t> </a:t>
            </a:r>
            <a:r>
              <a:rPr dirty="0" spc="-5">
                <a:solidFill>
                  <a:srgbClr val="001F5F"/>
                </a:solidFill>
              </a:rPr>
              <a:t>continual,</a:t>
            </a:r>
            <a:r>
              <a:rPr dirty="0" spc="310">
                <a:solidFill>
                  <a:srgbClr val="001F5F"/>
                </a:solidFill>
              </a:rPr>
              <a:t> </a:t>
            </a:r>
            <a:r>
              <a:rPr dirty="0">
                <a:solidFill>
                  <a:srgbClr val="001F5F"/>
                </a:solidFill>
              </a:rPr>
              <a:t>never</a:t>
            </a:r>
            <a:r>
              <a:rPr dirty="0" spc="315">
                <a:solidFill>
                  <a:srgbClr val="001F5F"/>
                </a:solidFill>
              </a:rPr>
              <a:t> </a:t>
            </a:r>
            <a:r>
              <a:rPr dirty="0" spc="-5">
                <a:solidFill>
                  <a:srgbClr val="001F5F"/>
                </a:solidFill>
              </a:rPr>
              <a:t>ending</a:t>
            </a: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pc="-5">
                <a:solidFill>
                  <a:srgbClr val="001F5F"/>
                </a:solidFill>
              </a:rPr>
              <a:t>aspect</a:t>
            </a:r>
            <a:r>
              <a:rPr dirty="0">
                <a:solidFill>
                  <a:srgbClr val="001F5F"/>
                </a:solidFill>
              </a:rPr>
              <a:t>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5"/>
              <a:t>every-day</a:t>
            </a:r>
            <a:r>
              <a:rPr dirty="0" spc="5"/>
              <a:t> </a:t>
            </a:r>
            <a:r>
              <a:rPr dirty="0" spc="-5"/>
              <a:t>human</a:t>
            </a:r>
            <a:r>
              <a:rPr dirty="0" spc="15"/>
              <a:t> </a:t>
            </a:r>
            <a:r>
              <a:rPr dirty="0" spc="-5"/>
              <a:t>existence: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8001" y="509777"/>
            <a:ext cx="694499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1920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dirty="0" spc="-3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Pattern</a:t>
            </a:r>
            <a:r>
              <a:rPr dirty="0" spc="-20"/>
              <a:t> </a:t>
            </a:r>
            <a:r>
              <a:rPr dirty="0" spc="-5"/>
              <a:t>Recognition?</a:t>
            </a:r>
            <a:r>
              <a:rPr dirty="0" spc="-55"/>
              <a:t> </a:t>
            </a:r>
            <a:r>
              <a:rPr dirty="0"/>
              <a:t>Cont.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759" y="60782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1414398"/>
            <a:ext cx="8530590" cy="43395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500" spc="-5">
                <a:latin typeface="Arial MT"/>
                <a:cs typeface="Arial MT"/>
              </a:rPr>
              <a:t>PR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as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a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001F5F"/>
                </a:solidFill>
                <a:latin typeface="Arial MT"/>
                <a:cs typeface="Arial MT"/>
              </a:rPr>
              <a:t>human</a:t>
            </a:r>
            <a:r>
              <a:rPr dirty="0" sz="25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001F5F"/>
                </a:solidFill>
                <a:latin typeface="Arial MT"/>
                <a:cs typeface="Arial MT"/>
              </a:rPr>
              <a:t>experience</a:t>
            </a:r>
            <a:r>
              <a:rPr dirty="0" sz="25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refers</a:t>
            </a:r>
            <a:r>
              <a:rPr dirty="0" sz="2500">
                <a:latin typeface="Arial MT"/>
                <a:cs typeface="Arial MT"/>
              </a:rPr>
              <a:t> to</a:t>
            </a:r>
            <a:r>
              <a:rPr dirty="0" sz="2500" spc="5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a</a:t>
            </a:r>
            <a:r>
              <a:rPr dirty="0" sz="2500" spc="680"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FF0000"/>
                </a:solidFill>
                <a:latin typeface="Arial MT"/>
                <a:cs typeface="Arial MT"/>
              </a:rPr>
              <a:t>perceptual </a:t>
            </a:r>
            <a:r>
              <a:rPr dirty="0" sz="25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FF0000"/>
                </a:solidFill>
                <a:latin typeface="Arial MT"/>
                <a:cs typeface="Arial MT"/>
              </a:rPr>
              <a:t>process: </a:t>
            </a:r>
            <a:r>
              <a:rPr dirty="0" sz="2500">
                <a:solidFill>
                  <a:srgbClr val="001F5F"/>
                </a:solidFill>
                <a:latin typeface="Arial MT"/>
                <a:cs typeface="Arial MT"/>
              </a:rPr>
              <a:t>some form </a:t>
            </a:r>
            <a:r>
              <a:rPr dirty="0" sz="2500" spc="-5">
                <a:solidFill>
                  <a:srgbClr val="001F5F"/>
                </a:solidFill>
                <a:latin typeface="Arial MT"/>
                <a:cs typeface="Arial MT"/>
              </a:rPr>
              <a:t>of sensory input is sensed, analyzed, </a:t>
            </a:r>
            <a:r>
              <a:rPr dirty="0" sz="25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001F5F"/>
                </a:solidFill>
                <a:latin typeface="Arial MT"/>
                <a:cs typeface="Arial MT"/>
              </a:rPr>
              <a:t>and</a:t>
            </a:r>
            <a:r>
              <a:rPr dirty="0" sz="25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001F5F"/>
                </a:solidFill>
                <a:latin typeface="Arial MT"/>
                <a:cs typeface="Arial MT"/>
              </a:rPr>
              <a:t>recognized</a:t>
            </a:r>
            <a:r>
              <a:rPr dirty="0" sz="25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(classified),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either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FF0000"/>
                </a:solidFill>
                <a:latin typeface="Arial MT"/>
                <a:cs typeface="Arial MT"/>
              </a:rPr>
              <a:t>subconsciously</a:t>
            </a:r>
            <a:r>
              <a:rPr dirty="0" sz="25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(by 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instinct)</a:t>
            </a:r>
            <a:r>
              <a:rPr dirty="0" sz="2500" spc="2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or</a:t>
            </a:r>
            <a:r>
              <a:rPr dirty="0" sz="2500" spc="15"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FF0000"/>
                </a:solidFill>
                <a:latin typeface="Arial MT"/>
                <a:cs typeface="Arial MT"/>
              </a:rPr>
              <a:t>consciously</a:t>
            </a:r>
            <a:r>
              <a:rPr dirty="0" sz="2500" spc="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(based</a:t>
            </a:r>
            <a:r>
              <a:rPr dirty="0" sz="2500" spc="1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on</a:t>
            </a:r>
            <a:r>
              <a:rPr dirty="0" sz="2500" spc="15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previous experience).</a:t>
            </a:r>
            <a:endParaRPr sz="2500">
              <a:latin typeface="Arial MT"/>
              <a:cs typeface="Arial MT"/>
            </a:endParaRPr>
          </a:p>
          <a:p>
            <a:pPr algn="just" marL="355600" marR="7620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500" spc="-5">
                <a:latin typeface="Arial MT"/>
                <a:cs typeface="Arial MT"/>
              </a:rPr>
              <a:t>Patterns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may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be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presented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-10">
                <a:latin typeface="Arial MT"/>
                <a:cs typeface="Arial MT"/>
              </a:rPr>
              <a:t>in</a:t>
            </a:r>
            <a:r>
              <a:rPr dirty="0" sz="2500" spc="-5">
                <a:latin typeface="Arial MT"/>
                <a:cs typeface="Arial MT"/>
              </a:rPr>
              <a:t> any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sensory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modality: 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FF0000"/>
                </a:solidFill>
                <a:latin typeface="Arial MT"/>
                <a:cs typeface="Arial MT"/>
              </a:rPr>
              <a:t>vision,</a:t>
            </a:r>
            <a:r>
              <a:rPr dirty="0" sz="2500" spc="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FF0000"/>
                </a:solidFill>
                <a:latin typeface="Arial MT"/>
                <a:cs typeface="Arial MT"/>
              </a:rPr>
              <a:t>hearing,</a:t>
            </a:r>
            <a:r>
              <a:rPr dirty="0" sz="25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FF0000"/>
                </a:solidFill>
                <a:latin typeface="Arial MT"/>
                <a:cs typeface="Arial MT"/>
              </a:rPr>
              <a:t>touch,</a:t>
            </a:r>
            <a:r>
              <a:rPr dirty="0" sz="2500" spc="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FF0000"/>
                </a:solidFill>
                <a:latin typeface="Arial MT"/>
                <a:cs typeface="Arial MT"/>
              </a:rPr>
              <a:t>taste,</a:t>
            </a:r>
            <a:r>
              <a:rPr dirty="0" sz="2500" spc="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FF0000"/>
                </a:solidFill>
                <a:latin typeface="Arial MT"/>
                <a:cs typeface="Arial MT"/>
              </a:rPr>
              <a:t>or</a:t>
            </a:r>
            <a:r>
              <a:rPr dirty="0" sz="2500" spc="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FF0000"/>
                </a:solidFill>
                <a:latin typeface="Arial MT"/>
                <a:cs typeface="Arial MT"/>
              </a:rPr>
              <a:t>smell.</a:t>
            </a:r>
            <a:endParaRPr sz="2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"/>
            </a:pPr>
            <a:endParaRPr sz="2400">
              <a:latin typeface="Arial MT"/>
              <a:cs typeface="Arial MT"/>
            </a:endParaRPr>
          </a:p>
          <a:p>
            <a:pPr algn="just" marL="355600" marR="508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dirty="0" sz="2500" spc="-5">
                <a:solidFill>
                  <a:srgbClr val="FF0000"/>
                </a:solidFill>
                <a:latin typeface="Arial MT"/>
                <a:cs typeface="Arial MT"/>
              </a:rPr>
              <a:t>PR as a </a:t>
            </a:r>
            <a:r>
              <a:rPr dirty="0" sz="2500">
                <a:solidFill>
                  <a:srgbClr val="FF0000"/>
                </a:solidFill>
                <a:latin typeface="Arial MT"/>
                <a:cs typeface="Arial MT"/>
              </a:rPr>
              <a:t>technical </a:t>
            </a:r>
            <a:r>
              <a:rPr dirty="0" sz="2500" spc="-5">
                <a:solidFill>
                  <a:srgbClr val="FF0000"/>
                </a:solidFill>
                <a:latin typeface="Arial MT"/>
                <a:cs typeface="Arial MT"/>
              </a:rPr>
              <a:t>discipline: </a:t>
            </a:r>
            <a:r>
              <a:rPr dirty="0" sz="2500" spc="-5">
                <a:latin typeface="Arial MT"/>
                <a:cs typeface="Arial MT"/>
              </a:rPr>
              <a:t>a process in which an input 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006FC0"/>
                </a:solidFill>
                <a:latin typeface="Arial MT"/>
                <a:cs typeface="Arial MT"/>
              </a:rPr>
              <a:t>object</a:t>
            </a:r>
            <a:r>
              <a:rPr dirty="0" sz="250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006FC0"/>
                </a:solidFill>
                <a:latin typeface="Arial MT"/>
                <a:cs typeface="Arial MT"/>
              </a:rPr>
              <a:t>is</a:t>
            </a:r>
            <a:r>
              <a:rPr dirty="0" sz="250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006FC0"/>
                </a:solidFill>
                <a:latin typeface="Arial MT"/>
                <a:cs typeface="Arial MT"/>
              </a:rPr>
              <a:t>measured,</a:t>
            </a:r>
            <a:r>
              <a:rPr dirty="0" sz="250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006FC0"/>
                </a:solidFill>
                <a:latin typeface="Arial MT"/>
                <a:cs typeface="Arial MT"/>
              </a:rPr>
              <a:t>analyzed,</a:t>
            </a:r>
            <a:r>
              <a:rPr dirty="0" sz="250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006FC0"/>
                </a:solidFill>
                <a:latin typeface="Arial MT"/>
                <a:cs typeface="Arial MT"/>
              </a:rPr>
              <a:t>and</a:t>
            </a:r>
            <a:r>
              <a:rPr dirty="0" sz="250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006FC0"/>
                </a:solidFill>
                <a:latin typeface="Arial MT"/>
                <a:cs typeface="Arial MT"/>
              </a:rPr>
              <a:t>classified</a:t>
            </a:r>
            <a:r>
              <a:rPr dirty="0" sz="2500" spc="685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006FC0"/>
                </a:solidFill>
                <a:latin typeface="Arial MT"/>
                <a:cs typeface="Arial MT"/>
              </a:rPr>
              <a:t>by</a:t>
            </a:r>
            <a:r>
              <a:rPr dirty="0" sz="2500" spc="685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006FC0"/>
                </a:solidFill>
                <a:latin typeface="Arial MT"/>
                <a:cs typeface="Arial MT"/>
              </a:rPr>
              <a:t>a </a:t>
            </a:r>
            <a:r>
              <a:rPr dirty="0" sz="2500" spc="-68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006FC0"/>
                </a:solidFill>
                <a:latin typeface="Arial MT"/>
                <a:cs typeface="Arial MT"/>
              </a:rPr>
              <a:t>machine </a:t>
            </a:r>
            <a:r>
              <a:rPr dirty="0" sz="2500" spc="-10">
                <a:latin typeface="Arial MT"/>
                <a:cs typeface="Arial MT"/>
              </a:rPr>
              <a:t>as </a:t>
            </a:r>
            <a:r>
              <a:rPr dirty="0" sz="2500" spc="-5">
                <a:latin typeface="Arial MT"/>
                <a:cs typeface="Arial MT"/>
              </a:rPr>
              <a:t>being more or less similar to some </a:t>
            </a:r>
            <a:r>
              <a:rPr dirty="0" sz="2500">
                <a:latin typeface="Arial MT"/>
                <a:cs typeface="Arial MT"/>
              </a:rPr>
              <a:t>class </a:t>
            </a:r>
            <a:r>
              <a:rPr dirty="0" sz="2500" spc="-5">
                <a:latin typeface="Arial MT"/>
                <a:cs typeface="Arial MT"/>
              </a:rPr>
              <a:t>in a 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set</a:t>
            </a:r>
            <a:r>
              <a:rPr dirty="0" sz="2500" spc="5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of</a:t>
            </a:r>
            <a:r>
              <a:rPr dirty="0" sz="2500" spc="15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classes.</a:t>
            </a:r>
            <a:endParaRPr sz="2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4178" y="509777"/>
            <a:ext cx="616204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Pattern</a:t>
            </a:r>
            <a:r>
              <a:rPr dirty="0" spc="-55"/>
              <a:t> </a:t>
            </a:r>
            <a:r>
              <a:rPr dirty="0"/>
              <a:t>Recognition</a:t>
            </a:r>
            <a:r>
              <a:rPr dirty="0" spc="-95"/>
              <a:t> </a:t>
            </a:r>
            <a:r>
              <a:rPr dirty="0"/>
              <a:t>Framework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759" y="60782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4000"/>
            <a:ext cx="9067799" cy="29946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5001005"/>
            <a:ext cx="8378825" cy="11677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500" spc="-5">
                <a:latin typeface="Arial MT"/>
                <a:cs typeface="Arial MT"/>
              </a:rPr>
              <a:t>The goal of PR is </a:t>
            </a:r>
            <a:r>
              <a:rPr dirty="0" sz="2500">
                <a:latin typeface="Arial MT"/>
                <a:cs typeface="Arial MT"/>
              </a:rPr>
              <a:t>to </a:t>
            </a:r>
            <a:r>
              <a:rPr dirty="0" sz="2500" spc="-5">
                <a:latin typeface="Arial MT"/>
                <a:cs typeface="Arial MT"/>
              </a:rPr>
              <a:t>provide </a:t>
            </a:r>
            <a:r>
              <a:rPr dirty="0" sz="2500" spc="-5">
                <a:solidFill>
                  <a:srgbClr val="FF0000"/>
                </a:solidFill>
                <a:latin typeface="Arial MT"/>
                <a:cs typeface="Arial MT"/>
              </a:rPr>
              <a:t>a machine with a kind of </a:t>
            </a:r>
            <a:r>
              <a:rPr dirty="0" sz="25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FF0000"/>
                </a:solidFill>
                <a:latin typeface="Arial MT"/>
                <a:cs typeface="Arial MT"/>
              </a:rPr>
              <a:t>perceptual</a:t>
            </a:r>
            <a:r>
              <a:rPr dirty="0" sz="25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FF0000"/>
                </a:solidFill>
                <a:latin typeface="Arial MT"/>
                <a:cs typeface="Arial MT"/>
              </a:rPr>
              <a:t>capability</a:t>
            </a:r>
            <a:r>
              <a:rPr dirty="0" sz="25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to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automatically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extract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useful 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information</a:t>
            </a:r>
            <a:r>
              <a:rPr dirty="0" sz="2500" spc="2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from</a:t>
            </a:r>
            <a:r>
              <a:rPr dirty="0" sz="2500" spc="25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measured</a:t>
            </a:r>
            <a:r>
              <a:rPr dirty="0" sz="2500">
                <a:latin typeface="Arial MT"/>
                <a:cs typeface="Arial MT"/>
              </a:rPr>
              <a:t> data.</a:t>
            </a:r>
            <a:endParaRPr sz="2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492" y="490727"/>
            <a:ext cx="8543925" cy="1053465"/>
            <a:chOff x="126492" y="490727"/>
            <a:chExt cx="8543925" cy="1053465"/>
          </a:xfrm>
        </p:grpSpPr>
        <p:sp>
          <p:nvSpPr>
            <p:cNvPr id="3" name="object 3"/>
            <p:cNvSpPr/>
            <p:nvPr/>
          </p:nvSpPr>
          <p:spPr>
            <a:xfrm>
              <a:off x="417576" y="545591"/>
              <a:ext cx="382905" cy="475615"/>
            </a:xfrm>
            <a:custGeom>
              <a:avLst/>
              <a:gdLst/>
              <a:ahLst/>
              <a:cxnLst/>
              <a:rect l="l" t="t" r="r" b="b"/>
              <a:pathLst>
                <a:path w="382905" h="475615">
                  <a:moveTo>
                    <a:pt x="382524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0" y="475488"/>
                  </a:lnTo>
                  <a:lnTo>
                    <a:pt x="382524" y="475488"/>
                  </a:lnTo>
                  <a:lnTo>
                    <a:pt x="382524" y="350520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545591"/>
              <a:ext cx="329184" cy="4754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1020" y="967739"/>
              <a:ext cx="370840" cy="475615"/>
            </a:xfrm>
            <a:custGeom>
              <a:avLst/>
              <a:gdLst/>
              <a:ahLst/>
              <a:cxnLst/>
              <a:rect l="l" t="t" r="r" b="b"/>
              <a:pathLst>
                <a:path w="370840" h="475615">
                  <a:moveTo>
                    <a:pt x="370332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0" y="475488"/>
                  </a:lnTo>
                  <a:lnTo>
                    <a:pt x="370332" y="475488"/>
                  </a:lnTo>
                  <a:lnTo>
                    <a:pt x="370332" y="350520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1351" y="967740"/>
              <a:ext cx="368808" cy="47548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492" y="896111"/>
              <a:ext cx="560832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490727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769620"/>
                  </a:moveTo>
                  <a:lnTo>
                    <a:pt x="0" y="76962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769620"/>
                  </a:lnTo>
                  <a:close/>
                </a:path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737616"/>
                  </a:lnTo>
                  <a:lnTo>
                    <a:pt x="32004" y="737616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483" y="1228344"/>
              <a:ext cx="8226552" cy="3200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564005" y="509777"/>
            <a:ext cx="548513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333399"/>
                </a:solidFill>
                <a:latin typeface="Arial"/>
                <a:cs typeface="Arial"/>
              </a:rPr>
              <a:t>PR</a:t>
            </a:r>
            <a:r>
              <a:rPr dirty="0" sz="3200" spc="-3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333399"/>
                </a:solidFill>
                <a:latin typeface="Arial"/>
                <a:cs typeface="Arial"/>
              </a:rPr>
              <a:t>Illustration</a:t>
            </a:r>
            <a:r>
              <a:rPr dirty="0" sz="3200" spc="-6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333399"/>
                </a:solidFill>
                <a:latin typeface="Arial"/>
                <a:cs typeface="Arial"/>
              </a:rPr>
              <a:t>with</a:t>
            </a:r>
            <a:r>
              <a:rPr dirty="0" sz="3200" spc="-5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333399"/>
                </a:solidFill>
                <a:latin typeface="Arial"/>
                <a:cs typeface="Arial"/>
              </a:rPr>
              <a:t>Example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8759" y="60782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31389" y="1321053"/>
            <a:ext cx="3683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1F5F"/>
                </a:solidFill>
                <a:latin typeface="Arial MT"/>
                <a:cs typeface="Arial MT"/>
              </a:rPr>
              <a:t>Pattern</a:t>
            </a:r>
            <a:r>
              <a:rPr dirty="0" sz="2400" spc="-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1F5F"/>
                </a:solidFill>
                <a:latin typeface="Arial MT"/>
                <a:cs typeface="Arial MT"/>
              </a:rPr>
              <a:t>Recognition</a:t>
            </a:r>
            <a:r>
              <a:rPr dirty="0" sz="2400" spc="3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1F5F"/>
                </a:solidFill>
                <a:latin typeface="Arial MT"/>
                <a:cs typeface="Arial MT"/>
              </a:rPr>
              <a:t>of</a:t>
            </a:r>
            <a:r>
              <a:rPr dirty="0" sz="2400" spc="-6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400" spc="-70">
                <a:solidFill>
                  <a:srgbClr val="001F5F"/>
                </a:solidFill>
                <a:latin typeface="Arial MT"/>
                <a:cs typeface="Arial MT"/>
              </a:rPr>
              <a:t>Text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57300" y="1757172"/>
            <a:ext cx="6896100" cy="48783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4005" y="509777"/>
            <a:ext cx="548513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</a:t>
            </a:r>
            <a:r>
              <a:rPr dirty="0" spc="-30"/>
              <a:t> </a:t>
            </a:r>
            <a:r>
              <a:rPr dirty="0"/>
              <a:t>Illustration</a:t>
            </a:r>
            <a:r>
              <a:rPr dirty="0" spc="-65"/>
              <a:t> </a:t>
            </a:r>
            <a:r>
              <a:rPr dirty="0"/>
              <a:t>with</a:t>
            </a:r>
            <a:r>
              <a:rPr dirty="0" spc="-55"/>
              <a:t> </a:t>
            </a:r>
            <a:r>
              <a:rPr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759" y="60782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23541" y="1321053"/>
            <a:ext cx="42951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Pattern</a:t>
            </a:r>
            <a:r>
              <a:rPr dirty="0" sz="2400" spc="-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Recognition</a:t>
            </a:r>
            <a:r>
              <a:rPr dirty="0" sz="2400" spc="4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dirty="0" sz="2400" spc="-3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 Mind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876044"/>
            <a:ext cx="8807196" cy="9906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34136" y="3036570"/>
            <a:ext cx="8478520" cy="2935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It </a:t>
            </a:r>
            <a:r>
              <a:rPr dirty="0" sz="2400" spc="-10">
                <a:solidFill>
                  <a:srgbClr val="231F20"/>
                </a:solidFill>
                <a:latin typeface="Times New Roman"/>
                <a:cs typeface="Times New Roman"/>
              </a:rPr>
              <a:t>deons’t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mettar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in waht oerdr the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lrttees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in a wrod are,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as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lnog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as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2400" spc="-59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frist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dirty="0" sz="24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lsat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ltteres</a:t>
            </a:r>
            <a:r>
              <a:rPr dirty="0" sz="240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rmeain</a:t>
            </a:r>
            <a:r>
              <a:rPr dirty="0" sz="24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dirty="0" sz="24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2400" spc="-10">
                <a:solidFill>
                  <a:srgbClr val="231F20"/>
                </a:solidFill>
                <a:latin typeface="Times New Roman"/>
                <a:cs typeface="Times New Roman"/>
              </a:rPr>
              <a:t> rgiht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pacle.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marL="355600" marR="107950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40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dirty="0" sz="2400" spc="1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retina</a:t>
            </a:r>
            <a:r>
              <a:rPr dirty="0" sz="2400" spc="15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in</a:t>
            </a:r>
            <a:r>
              <a:rPr dirty="0" sz="2400" spc="1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dirty="0" sz="2400" spc="1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31F20"/>
                </a:solidFill>
                <a:latin typeface="Arial MT"/>
                <a:cs typeface="Arial MT"/>
              </a:rPr>
              <a:t>eye</a:t>
            </a:r>
            <a:r>
              <a:rPr dirty="0" sz="2400" spc="1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31F20"/>
                </a:solidFill>
                <a:latin typeface="Arial MT"/>
                <a:cs typeface="Arial MT"/>
              </a:rPr>
              <a:t>is</a:t>
            </a:r>
            <a:r>
              <a:rPr dirty="0" sz="2400" spc="1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densely</a:t>
            </a:r>
            <a:r>
              <a:rPr dirty="0" sz="2400" spc="15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packed</a:t>
            </a:r>
            <a:r>
              <a:rPr dirty="0" sz="2400" spc="1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with</a:t>
            </a:r>
            <a:r>
              <a:rPr dirty="0" sz="2400" spc="1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light-sensitive </a:t>
            </a:r>
            <a:r>
              <a:rPr dirty="0" sz="2400" spc="-6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cells,</a:t>
            </a:r>
            <a:r>
              <a:rPr dirty="0" sz="2400" spc="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so</a:t>
            </a:r>
            <a:r>
              <a:rPr dirty="0" sz="2400">
                <a:solidFill>
                  <a:srgbClr val="231F20"/>
                </a:solidFill>
                <a:latin typeface="Arial MT"/>
                <a:cs typeface="Arial MT"/>
              </a:rPr>
              <a:t> that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 it may</a:t>
            </a:r>
            <a:r>
              <a:rPr dirty="0" sz="24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be</a:t>
            </a:r>
            <a:r>
              <a:rPr dirty="0" sz="240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tempting</a:t>
            </a:r>
            <a:r>
              <a:rPr dirty="0" sz="2400">
                <a:solidFill>
                  <a:srgbClr val="231F20"/>
                </a:solidFill>
                <a:latin typeface="Arial MT"/>
                <a:cs typeface="Arial MT"/>
              </a:rPr>
              <a:t> to</a:t>
            </a:r>
            <a:r>
              <a:rPr dirty="0" sz="24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think</a:t>
            </a:r>
            <a:endParaRPr sz="2400">
              <a:latin typeface="Arial MT"/>
              <a:cs typeface="Arial MT"/>
            </a:endParaRPr>
          </a:p>
          <a:p>
            <a:pPr marL="355600" marR="106045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  <a:tab pos="1017269" algn="l"/>
                <a:tab pos="1845945" algn="l"/>
                <a:tab pos="3347720" algn="l"/>
                <a:tab pos="4142740" algn="l"/>
                <a:tab pos="4805045" algn="l"/>
                <a:tab pos="6261735" algn="l"/>
                <a:tab pos="6838315" algn="l"/>
                <a:tab pos="7719059" algn="l"/>
                <a:tab pos="8194675" algn="l"/>
              </a:tabLst>
            </a:pPr>
            <a:r>
              <a:rPr dirty="0" sz="2400">
                <a:solidFill>
                  <a:srgbClr val="231F20"/>
                </a:solidFill>
                <a:latin typeface="Arial MT"/>
                <a:cs typeface="Arial MT"/>
              </a:rPr>
              <a:t>Our	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brain</a:t>
            </a:r>
            <a:r>
              <a:rPr dirty="0" sz="2400">
                <a:solidFill>
                  <a:srgbClr val="231F20"/>
                </a:solidFill>
                <a:latin typeface="Arial MT"/>
                <a:cs typeface="Arial MT"/>
              </a:rPr>
              <a:t>	e</a:t>
            </a:r>
            <a:r>
              <a:rPr dirty="0" sz="2400" spc="-50">
                <a:solidFill>
                  <a:srgbClr val="231F20"/>
                </a:solidFill>
                <a:latin typeface="Arial MT"/>
                <a:cs typeface="Arial MT"/>
              </a:rPr>
              <a:t>f</a:t>
            </a:r>
            <a:r>
              <a:rPr dirty="0" sz="2400">
                <a:solidFill>
                  <a:srgbClr val="231F20"/>
                </a:solidFill>
                <a:latin typeface="Arial MT"/>
                <a:cs typeface="Arial MT"/>
              </a:rPr>
              <a:t>fect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iv</a:t>
            </a:r>
            <a:r>
              <a:rPr dirty="0" sz="2400" spc="-15">
                <a:solidFill>
                  <a:srgbClr val="231F20"/>
                </a:solidFill>
                <a:latin typeface="Arial MT"/>
                <a:cs typeface="Arial MT"/>
              </a:rPr>
              <a:t>e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ly</a:t>
            </a:r>
            <a:r>
              <a:rPr dirty="0" sz="2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sees</a:t>
            </a:r>
            <a:r>
              <a:rPr dirty="0" sz="2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dirty="0" sz="2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perc</a:t>
            </a:r>
            <a:r>
              <a:rPr dirty="0" sz="2400">
                <a:solidFill>
                  <a:srgbClr val="231F20"/>
                </a:solidFill>
                <a:latin typeface="Arial MT"/>
                <a:cs typeface="Arial MT"/>
              </a:rPr>
              <a:t>e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iv</a:t>
            </a:r>
            <a:r>
              <a:rPr dirty="0" sz="2400" spc="-15">
                <a:solidFill>
                  <a:srgbClr val="231F20"/>
                </a:solidFill>
                <a:latin typeface="Arial MT"/>
                <a:cs typeface="Arial MT"/>
              </a:rPr>
              <a:t>e</a:t>
            </a:r>
            <a:r>
              <a:rPr dirty="0" sz="2400">
                <a:solidFill>
                  <a:srgbClr val="231F20"/>
                </a:solidFill>
                <a:latin typeface="Arial MT"/>
                <a:cs typeface="Arial MT"/>
              </a:rPr>
              <a:t>s	the	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wo</a:t>
            </a:r>
            <a:r>
              <a:rPr dirty="0" sz="2400">
                <a:solidFill>
                  <a:srgbClr val="231F20"/>
                </a:solidFill>
                <a:latin typeface="Arial MT"/>
                <a:cs typeface="Arial MT"/>
              </a:rPr>
              <a:t>r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ld</a:t>
            </a:r>
            <a:r>
              <a:rPr dirty="0" sz="2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2400">
                <a:solidFill>
                  <a:srgbClr val="231F20"/>
                </a:solidFill>
                <a:latin typeface="Arial MT"/>
                <a:cs typeface="Arial MT"/>
              </a:rPr>
              <a:t>a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s</a:t>
            </a:r>
            <a:r>
              <a:rPr dirty="0" sz="2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a  </a:t>
            </a:r>
            <a:r>
              <a:rPr dirty="0" sz="2400">
                <a:solidFill>
                  <a:srgbClr val="231F20"/>
                </a:solidFill>
                <a:latin typeface="Arial MT"/>
                <a:cs typeface="Arial MT"/>
              </a:rPr>
              <a:t>great</a:t>
            </a:r>
            <a:r>
              <a:rPr dirty="0" sz="24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31F20"/>
                </a:solidFill>
                <a:latin typeface="Arial MT"/>
                <a:cs typeface="Arial MT"/>
              </a:rPr>
              <a:t>many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 pixels.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There</a:t>
            </a:r>
            <a:r>
              <a:rPr dirty="0" sz="2400" spc="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are</a:t>
            </a:r>
            <a:r>
              <a:rPr dirty="0" sz="2400" spc="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many</a:t>
            </a:r>
            <a:r>
              <a:rPr dirty="0" sz="2400" spc="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simple</a:t>
            </a:r>
            <a:r>
              <a:rPr dirty="0" sz="2400" spc="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mind</a:t>
            </a:r>
            <a:r>
              <a:rPr dirty="0" sz="2400" spc="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31F20"/>
                </a:solidFill>
                <a:latin typeface="Arial MT"/>
                <a:cs typeface="Arial MT"/>
              </a:rPr>
              <a:t>tricks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 or</a:t>
            </a:r>
            <a:r>
              <a:rPr dirty="0" sz="240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optical</a:t>
            </a:r>
            <a:r>
              <a:rPr dirty="0" sz="2400" spc="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illusions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4005" y="509777"/>
            <a:ext cx="548513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</a:t>
            </a:r>
            <a:r>
              <a:rPr dirty="0" spc="-30"/>
              <a:t> </a:t>
            </a:r>
            <a:r>
              <a:rPr dirty="0"/>
              <a:t>Illustration</a:t>
            </a:r>
            <a:r>
              <a:rPr dirty="0" spc="-65"/>
              <a:t> </a:t>
            </a:r>
            <a:r>
              <a:rPr dirty="0"/>
              <a:t>with</a:t>
            </a:r>
            <a:r>
              <a:rPr dirty="0" spc="-55"/>
              <a:t> </a:t>
            </a:r>
            <a:r>
              <a:rPr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759" y="60782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23541" y="1321053"/>
            <a:ext cx="42951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Pattern</a:t>
            </a:r>
            <a:r>
              <a:rPr dirty="0" sz="2400" spc="-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Recognition</a:t>
            </a:r>
            <a:r>
              <a:rPr dirty="0" sz="2400" spc="4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dirty="0" sz="2400" spc="-3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 Mind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1837944"/>
            <a:ext cx="7697724" cy="326288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07744" y="5209743"/>
            <a:ext cx="7919720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15">
                <a:latin typeface="Arial MT"/>
                <a:cs typeface="Arial MT"/>
              </a:rPr>
              <a:t> eye</a:t>
            </a:r>
            <a:r>
              <a:rPr dirty="0" sz="1800" spc="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Arial MT"/>
                <a:cs typeface="Arial MT"/>
              </a:rPr>
              <a:t>not</a:t>
            </a:r>
            <a:r>
              <a:rPr dirty="0" sz="1800" spc="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 MT"/>
                <a:cs typeface="Arial MT"/>
              </a:rPr>
              <a:t>just</a:t>
            </a:r>
            <a:r>
              <a:rPr dirty="0" sz="1800" spc="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Arial MT"/>
                <a:cs typeface="Arial MT"/>
              </a:rPr>
              <a:t>sending</a:t>
            </a:r>
            <a:r>
              <a:rPr dirty="0" sz="1800" spc="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Arial MT"/>
                <a:cs typeface="Arial MT"/>
              </a:rPr>
              <a:t>pixellated</a:t>
            </a:r>
            <a:r>
              <a:rPr dirty="0" sz="1800" spc="3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Arial MT"/>
                <a:cs typeface="Arial MT"/>
              </a:rPr>
              <a:t>images</a:t>
            </a:r>
            <a:r>
              <a:rPr dirty="0" sz="1800" spc="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 the</a:t>
            </a:r>
            <a:r>
              <a:rPr dirty="0" sz="1800" spc="-5">
                <a:latin typeface="Arial MT"/>
                <a:cs typeface="Arial MT"/>
              </a:rPr>
              <a:t> brain.</a:t>
            </a:r>
            <a:endParaRPr sz="18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800" spc="-5">
                <a:latin typeface="Arial MT"/>
                <a:cs typeface="Arial MT"/>
              </a:rPr>
              <a:t>There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great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deal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 MT"/>
                <a:cs typeface="Arial MT"/>
              </a:rPr>
              <a:t>feature</a:t>
            </a:r>
            <a:r>
              <a:rPr dirty="0" sz="1800" spc="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 MT"/>
                <a:cs typeface="Arial MT"/>
              </a:rPr>
              <a:t>extraction</a:t>
            </a:r>
            <a:r>
              <a:rPr dirty="0" sz="1800" spc="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taking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place,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much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already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retina</a:t>
            </a:r>
            <a:endParaRPr sz="18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dirty="0" sz="1800">
                <a:latin typeface="Arial MT"/>
                <a:cs typeface="Arial MT"/>
              </a:rPr>
              <a:t>It</a:t>
            </a:r>
            <a:r>
              <a:rPr dirty="0" sz="1800" spc="2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 spc="20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very</a:t>
            </a:r>
            <a:r>
              <a:rPr dirty="0" sz="1800" spc="1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helpful</a:t>
            </a:r>
            <a:r>
              <a:rPr dirty="0" sz="1800" spc="20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</a:t>
            </a:r>
            <a:r>
              <a:rPr dirty="0" sz="1800" spc="20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running</a:t>
            </a:r>
            <a:r>
              <a:rPr dirty="0" sz="1800" spc="20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through</a:t>
            </a:r>
            <a:r>
              <a:rPr dirty="0" sz="1800" spc="2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sz="1800" spc="20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forest,</a:t>
            </a:r>
            <a:r>
              <a:rPr dirty="0" sz="1800" spc="2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but</a:t>
            </a:r>
            <a:r>
              <a:rPr dirty="0" sz="1800" spc="20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perhaps</a:t>
            </a:r>
            <a:r>
              <a:rPr dirty="0" sz="1800" spc="2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not</a:t>
            </a:r>
            <a:r>
              <a:rPr dirty="0" sz="1800" spc="2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so</a:t>
            </a:r>
            <a:r>
              <a:rPr dirty="0" sz="1800" spc="20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useful</a:t>
            </a:r>
            <a:r>
              <a:rPr dirty="0" sz="1800" spc="204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in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staring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at deliberately</a:t>
            </a:r>
            <a:r>
              <a:rPr dirty="0" sz="1800" spc="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manipulated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images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on a page.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6673" y="764794"/>
            <a:ext cx="447230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Features</a:t>
            </a:r>
            <a:r>
              <a:rPr dirty="0" spc="-65"/>
              <a:t> </a:t>
            </a:r>
            <a:r>
              <a:rPr dirty="0"/>
              <a:t>from</a:t>
            </a:r>
            <a:r>
              <a:rPr dirty="0" spc="-25"/>
              <a:t> </a:t>
            </a:r>
            <a:r>
              <a:rPr dirty="0" spc="-5"/>
              <a:t>Patterns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759" y="60782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0" y="0"/>
            <a:ext cx="4419600" cy="762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07340" y="1386357"/>
            <a:ext cx="8682355" cy="465963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algn="just" marL="451484" indent="-287020">
              <a:lnSpc>
                <a:spcPct val="100000"/>
              </a:lnSpc>
              <a:spcBef>
                <a:spcPts val="1300"/>
              </a:spcBef>
              <a:buFont typeface="Wingdings"/>
              <a:buChar char=""/>
              <a:tabLst>
                <a:tab pos="452120" algn="l"/>
              </a:tabLst>
            </a:pPr>
            <a:r>
              <a:rPr dirty="0" sz="2200" spc="-5">
                <a:latin typeface="Arial MT"/>
                <a:cs typeface="Arial MT"/>
              </a:rPr>
              <a:t>The</a:t>
            </a:r>
            <a:r>
              <a:rPr dirty="0" sz="2200" spc="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word</a:t>
            </a:r>
            <a:r>
              <a:rPr dirty="0" sz="2200" spc="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“pattern”</a:t>
            </a:r>
            <a:r>
              <a:rPr dirty="0" sz="2200" spc="3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may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bring</a:t>
            </a:r>
            <a:r>
              <a:rPr dirty="0" sz="2200" spc="2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to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mind</a:t>
            </a:r>
            <a:r>
              <a:rPr dirty="0" sz="2200" spc="2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texture,</a:t>
            </a:r>
            <a:r>
              <a:rPr dirty="0" sz="2200" spc="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fabric,</a:t>
            </a:r>
            <a:r>
              <a:rPr dirty="0" sz="2200" spc="2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or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shape.</a:t>
            </a:r>
            <a:endParaRPr sz="2200">
              <a:latin typeface="Arial MT"/>
              <a:cs typeface="Arial MT"/>
            </a:endParaRPr>
          </a:p>
          <a:p>
            <a:pPr algn="just" marL="451484" marR="5080" indent="-28702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452120" algn="l"/>
              </a:tabLst>
            </a:pPr>
            <a:r>
              <a:rPr dirty="0" sz="2200" spc="-5">
                <a:latin typeface="Arial MT"/>
                <a:cs typeface="Arial MT"/>
              </a:rPr>
              <a:t>In the context of </a:t>
            </a:r>
            <a:r>
              <a:rPr dirty="0" sz="2200" i="1">
                <a:latin typeface="Arial"/>
                <a:cs typeface="Arial"/>
              </a:rPr>
              <a:t>pattern recognition</a:t>
            </a:r>
            <a:r>
              <a:rPr dirty="0" sz="2200">
                <a:latin typeface="Arial MT"/>
                <a:cs typeface="Arial MT"/>
              </a:rPr>
              <a:t>, </a:t>
            </a:r>
            <a:r>
              <a:rPr dirty="0" sz="2200" spc="-5">
                <a:latin typeface="Arial MT"/>
                <a:cs typeface="Arial MT"/>
              </a:rPr>
              <a:t>the notion of pattern is far 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more broad, and can </a:t>
            </a:r>
            <a:r>
              <a:rPr dirty="0" sz="2200">
                <a:latin typeface="Arial MT"/>
                <a:cs typeface="Arial MT"/>
              </a:rPr>
              <a:t>apply </a:t>
            </a:r>
            <a:r>
              <a:rPr dirty="0" sz="2200" spc="-5">
                <a:latin typeface="Arial MT"/>
                <a:cs typeface="Arial MT"/>
              </a:rPr>
              <a:t>to </a:t>
            </a:r>
            <a:r>
              <a:rPr dirty="0" sz="2200" spc="-5">
                <a:solidFill>
                  <a:srgbClr val="FF0000"/>
                </a:solidFill>
                <a:latin typeface="Arial MT"/>
                <a:cs typeface="Arial MT"/>
              </a:rPr>
              <a:t>any </a:t>
            </a:r>
            <a:r>
              <a:rPr dirty="0" sz="2200" i="1">
                <a:solidFill>
                  <a:srgbClr val="FF0000"/>
                </a:solidFill>
                <a:latin typeface="Arial"/>
                <a:cs typeface="Arial"/>
              </a:rPr>
              <a:t>thing </a:t>
            </a:r>
            <a:r>
              <a:rPr dirty="0" sz="2200" spc="-5">
                <a:solidFill>
                  <a:srgbClr val="FF0000"/>
                </a:solidFill>
                <a:latin typeface="Arial MT"/>
                <a:cs typeface="Arial MT"/>
              </a:rPr>
              <a:t>that </a:t>
            </a:r>
            <a:r>
              <a:rPr dirty="0" sz="2200">
                <a:solidFill>
                  <a:srgbClr val="FF0000"/>
                </a:solidFill>
                <a:latin typeface="Arial MT"/>
                <a:cs typeface="Arial MT"/>
              </a:rPr>
              <a:t>can </a:t>
            </a:r>
            <a:r>
              <a:rPr dirty="0" sz="2200" spc="-5">
                <a:solidFill>
                  <a:srgbClr val="FF0000"/>
                </a:solidFill>
                <a:latin typeface="Arial MT"/>
                <a:cs typeface="Arial MT"/>
              </a:rPr>
              <a:t>be distinguished </a:t>
            </a:r>
            <a:r>
              <a:rPr dirty="0" sz="22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Arial MT"/>
                <a:cs typeface="Arial MT"/>
              </a:rPr>
              <a:t>from</a:t>
            </a:r>
            <a:r>
              <a:rPr dirty="0" sz="2200" spc="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Arial MT"/>
                <a:cs typeface="Arial MT"/>
              </a:rPr>
              <a:t>another</a:t>
            </a:r>
            <a:r>
              <a:rPr dirty="0" sz="2200" spc="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i="1">
                <a:solidFill>
                  <a:srgbClr val="FF0000"/>
                </a:solidFill>
                <a:latin typeface="Arial"/>
                <a:cs typeface="Arial"/>
              </a:rPr>
              <a:t>thing</a:t>
            </a:r>
            <a:r>
              <a:rPr dirty="0" sz="2200">
                <a:solidFill>
                  <a:srgbClr val="FF0000"/>
                </a:solidFill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  <a:p>
            <a:pPr algn="just" marL="451484" indent="-28702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452120" algn="l"/>
              </a:tabLst>
            </a:pPr>
            <a:r>
              <a:rPr dirty="0" sz="2200" spc="-5">
                <a:latin typeface="Arial MT"/>
                <a:cs typeface="Arial MT"/>
              </a:rPr>
              <a:t>Identity</a:t>
            </a:r>
            <a:r>
              <a:rPr dirty="0" sz="2200" spc="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view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point: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Arial MT"/>
                <a:cs typeface="Arial MT"/>
              </a:rPr>
              <a:t>infer</a:t>
            </a:r>
            <a:r>
              <a:rPr dirty="0" sz="2200" spc="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dirty="0" sz="2200" spc="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Arial MT"/>
                <a:cs typeface="Arial MT"/>
              </a:rPr>
              <a:t>unknown</a:t>
            </a:r>
            <a:r>
              <a:rPr dirty="0" sz="2200" spc="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spc="-5" i="1">
                <a:solidFill>
                  <a:srgbClr val="FF0000"/>
                </a:solidFill>
                <a:latin typeface="Arial"/>
                <a:cs typeface="Arial"/>
              </a:rPr>
              <a:t>identity</a:t>
            </a:r>
            <a:r>
              <a:rPr dirty="0" sz="2200" spc="2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dirty="0" sz="2200" spc="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Arial MT"/>
                <a:cs typeface="Arial MT"/>
              </a:rPr>
              <a:t>an</a:t>
            </a:r>
            <a:r>
              <a:rPr dirty="0" sz="2200" spc="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FF0000"/>
                </a:solidFill>
                <a:latin typeface="Arial MT"/>
                <a:cs typeface="Arial MT"/>
              </a:rPr>
              <a:t>object</a:t>
            </a:r>
            <a:endParaRPr sz="2200">
              <a:latin typeface="Arial MT"/>
              <a:cs typeface="Arial MT"/>
            </a:endParaRPr>
          </a:p>
          <a:p>
            <a:pPr algn="just" marL="451484" marR="6985" indent="-28702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452120" algn="l"/>
              </a:tabLst>
            </a:pPr>
            <a:r>
              <a:rPr dirty="0" sz="2200" spc="-35">
                <a:latin typeface="Arial MT"/>
                <a:cs typeface="Arial MT"/>
              </a:rPr>
              <a:t>Type </a:t>
            </a:r>
            <a:r>
              <a:rPr dirty="0" sz="2200" spc="-5">
                <a:latin typeface="Arial MT"/>
                <a:cs typeface="Arial MT"/>
              </a:rPr>
              <a:t>of </a:t>
            </a:r>
            <a:r>
              <a:rPr dirty="0" sz="2200" spc="-15">
                <a:latin typeface="Arial MT"/>
                <a:cs typeface="Arial MT"/>
              </a:rPr>
              <a:t>wildflower, </a:t>
            </a:r>
            <a:r>
              <a:rPr dirty="0" sz="2200" spc="-5">
                <a:latin typeface="Arial MT"/>
                <a:cs typeface="Arial MT"/>
              </a:rPr>
              <a:t>type of songbird, or the </a:t>
            </a:r>
            <a:r>
              <a:rPr dirty="0" sz="2200">
                <a:latin typeface="Arial MT"/>
                <a:cs typeface="Arial MT"/>
              </a:rPr>
              <a:t>name </a:t>
            </a:r>
            <a:r>
              <a:rPr dirty="0" sz="2200" spc="-5">
                <a:latin typeface="Arial MT"/>
                <a:cs typeface="Arial MT"/>
              </a:rPr>
              <a:t>of </a:t>
            </a:r>
            <a:r>
              <a:rPr dirty="0" sz="2200">
                <a:latin typeface="Arial MT"/>
                <a:cs typeface="Arial MT"/>
              </a:rPr>
              <a:t>the person 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facing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camera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—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each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of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these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has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Arial MT"/>
                <a:cs typeface="Arial MT"/>
              </a:rPr>
              <a:t>certain</a:t>
            </a:r>
            <a:r>
              <a:rPr dirty="0" sz="22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Arial MT"/>
                <a:cs typeface="Arial MT"/>
              </a:rPr>
              <a:t>identity</a:t>
            </a:r>
            <a:r>
              <a:rPr dirty="0" sz="22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Arial MT"/>
                <a:cs typeface="Arial MT"/>
              </a:rPr>
              <a:t>to </a:t>
            </a:r>
            <a:r>
              <a:rPr dirty="0" sz="22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Arial MT"/>
                <a:cs typeface="Arial MT"/>
              </a:rPr>
              <a:t>determine</a:t>
            </a:r>
            <a:r>
              <a:rPr dirty="0" sz="2200" spc="3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Arial MT"/>
                <a:cs typeface="Arial MT"/>
              </a:rPr>
              <a:t>from</a:t>
            </a:r>
            <a:r>
              <a:rPr dirty="0" sz="2200" spc="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Arial MT"/>
                <a:cs typeface="Arial MT"/>
              </a:rPr>
              <a:t>measurements</a:t>
            </a:r>
            <a:r>
              <a:rPr dirty="0" sz="2200" spc="-5"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50">
              <a:latin typeface="Arial MT"/>
              <a:cs typeface="Arial MT"/>
            </a:endParaRPr>
          </a:p>
          <a:p>
            <a:pPr marL="12700">
              <a:lnSpc>
                <a:spcPts val="3354"/>
              </a:lnSpc>
              <a:tabLst>
                <a:tab pos="423545" algn="l"/>
                <a:tab pos="1728470" algn="l"/>
                <a:tab pos="2181225" algn="l"/>
                <a:tab pos="3818254" algn="l"/>
                <a:tab pos="4310380" algn="l"/>
                <a:tab pos="5278755" algn="l"/>
                <a:tab pos="6543675" algn="l"/>
                <a:tab pos="8324215" algn="l"/>
              </a:tabLst>
            </a:pPr>
            <a:r>
              <a:rPr dirty="0" sz="2800" spc="-5">
                <a:latin typeface="Arial MT"/>
                <a:cs typeface="Arial MT"/>
              </a:rPr>
              <a:t>A	</a:t>
            </a:r>
            <a:r>
              <a:rPr dirty="0" sz="2800">
                <a:latin typeface="Arial MT"/>
                <a:cs typeface="Arial MT"/>
              </a:rPr>
              <a:t>pattern	</a:t>
            </a:r>
            <a:r>
              <a:rPr dirty="0" sz="2800" spc="-5">
                <a:latin typeface="Arial MT"/>
                <a:cs typeface="Arial MT"/>
              </a:rPr>
              <a:t>is	assumed	to	have	</a:t>
            </a:r>
            <a:r>
              <a:rPr dirty="0" sz="2800">
                <a:latin typeface="Arial MT"/>
                <a:cs typeface="Arial MT"/>
              </a:rPr>
              <a:t>certain	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properties	</a:t>
            </a:r>
            <a:r>
              <a:rPr dirty="0" sz="2800" spc="-5">
                <a:solidFill>
                  <a:srgbClr val="FF0000"/>
                </a:solidFill>
                <a:latin typeface="Arial MT"/>
                <a:cs typeface="Arial MT"/>
              </a:rPr>
              <a:t>or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ts val="3354"/>
              </a:lnSpc>
            </a:pP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attributes </a:t>
            </a:r>
            <a:r>
              <a:rPr dirty="0" sz="2800" spc="-5">
                <a:solidFill>
                  <a:srgbClr val="FF0000"/>
                </a:solidFill>
                <a:latin typeface="Arial MT"/>
                <a:cs typeface="Arial MT"/>
              </a:rPr>
              <a:t>which</a:t>
            </a:r>
            <a:r>
              <a:rPr dirty="0" sz="2800" spc="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distinguishes</a:t>
            </a:r>
            <a:r>
              <a:rPr dirty="0" sz="28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Arial MT"/>
                <a:cs typeface="Arial MT"/>
              </a:rPr>
              <a:t>it</a:t>
            </a:r>
            <a:r>
              <a:rPr dirty="0" sz="28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from</a:t>
            </a:r>
            <a:r>
              <a:rPr dirty="0" sz="2800" spc="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other</a:t>
            </a:r>
            <a:r>
              <a:rPr dirty="0" sz="2800" spc="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patterns</a:t>
            </a:r>
            <a:r>
              <a:rPr dirty="0" sz="2800">
                <a:latin typeface="Arial MT"/>
                <a:cs typeface="Arial MT"/>
              </a:rPr>
              <a:t>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4964" y="764794"/>
            <a:ext cx="589343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Features</a:t>
            </a:r>
            <a:r>
              <a:rPr dirty="0" spc="-50"/>
              <a:t> </a:t>
            </a:r>
            <a:r>
              <a:rPr dirty="0"/>
              <a:t>from</a:t>
            </a:r>
            <a:r>
              <a:rPr dirty="0" spc="-15"/>
              <a:t> </a:t>
            </a:r>
            <a:r>
              <a:rPr dirty="0" spc="-5"/>
              <a:t>Patterns</a:t>
            </a:r>
            <a:r>
              <a:rPr dirty="0" spc="-35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759" y="60782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9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0" y="0"/>
            <a:ext cx="4419600" cy="762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11302" y="5424627"/>
            <a:ext cx="8495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Does</a:t>
            </a:r>
            <a:r>
              <a:rPr dirty="0" sz="2400" spc="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all</a:t>
            </a:r>
            <a:r>
              <a:rPr dirty="0" sz="2400" spc="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measurements</a:t>
            </a:r>
            <a:r>
              <a:rPr dirty="0" sz="2400" spc="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from</a:t>
            </a:r>
            <a:r>
              <a:rPr dirty="0" sz="2400" spc="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patterns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important</a:t>
            </a:r>
            <a:r>
              <a:rPr dirty="0" sz="2400" spc="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to</a:t>
            </a:r>
            <a:r>
              <a:rPr dirty="0" sz="2400" spc="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distinguish?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4069" y="1469263"/>
            <a:ext cx="68179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 MT"/>
                <a:cs typeface="Arial MT"/>
              </a:rPr>
              <a:t>One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or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more measurements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are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taken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 pattern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800" y="2165604"/>
            <a:ext cx="5914644" cy="264718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563369" y="4869941"/>
            <a:ext cx="26377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 MT"/>
                <a:cs typeface="Arial MT"/>
              </a:rPr>
              <a:t>Size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/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weight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piece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38802" y="4804917"/>
            <a:ext cx="280289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20">
                <a:latin typeface="Arial MT"/>
                <a:cs typeface="Arial MT"/>
              </a:rPr>
              <a:t>Various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dimensions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from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face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Aminul</dc:creator>
  <dc:title>A New Ensemble Creation Algorithm, Emphasizing on Unclassified Pattern</dc:title>
  <dcterms:created xsi:type="dcterms:W3CDTF">2023-11-26T06:31:53Z</dcterms:created>
  <dcterms:modified xsi:type="dcterms:W3CDTF">2023-11-26T06:31:53Z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2023-08-06T00:00:00Z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2023-11-26T00:00:00Z</vt:filetime>
  </property>
</Properties>
</file>