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8729" y="2035505"/>
            <a:ext cx="814654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>
                <a:solidFill>
                  <a:schemeClr val="hlink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7576" y="545591"/>
            <a:ext cx="382905" cy="475615"/>
          </a:xfrm>
          <a:custGeom>
            <a:avLst/>
            <a:gdLst/>
            <a:ahLst/>
            <a:cxnLst/>
            <a:rect l="l" t="t" r="r" b="b"/>
            <a:pathLst>
              <a:path w="382905" h="475615">
                <a:moveTo>
                  <a:pt x="382524" y="0"/>
                </a:moveTo>
                <a:lnTo>
                  <a:pt x="0" y="0"/>
                </a:lnTo>
                <a:lnTo>
                  <a:pt x="0" y="350520"/>
                </a:lnTo>
                <a:lnTo>
                  <a:pt x="0" y="475488"/>
                </a:lnTo>
                <a:lnTo>
                  <a:pt x="382524" y="475488"/>
                </a:lnTo>
                <a:lnTo>
                  <a:pt x="382524" y="350520"/>
                </a:lnTo>
                <a:lnTo>
                  <a:pt x="382524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0100" y="545591"/>
            <a:ext cx="329184" cy="47548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541020" y="967739"/>
            <a:ext cx="370840" cy="475615"/>
          </a:xfrm>
          <a:custGeom>
            <a:avLst/>
            <a:gdLst/>
            <a:ahLst/>
            <a:cxnLst/>
            <a:rect l="l" t="t" r="r" b="b"/>
            <a:pathLst>
              <a:path w="370840" h="475615">
                <a:moveTo>
                  <a:pt x="370332" y="0"/>
                </a:moveTo>
                <a:lnTo>
                  <a:pt x="0" y="0"/>
                </a:lnTo>
                <a:lnTo>
                  <a:pt x="0" y="350520"/>
                </a:lnTo>
                <a:lnTo>
                  <a:pt x="0" y="475488"/>
                </a:lnTo>
                <a:lnTo>
                  <a:pt x="370332" y="475488"/>
                </a:lnTo>
                <a:lnTo>
                  <a:pt x="370332" y="350520"/>
                </a:lnTo>
                <a:lnTo>
                  <a:pt x="370332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1351" y="967740"/>
            <a:ext cx="368808" cy="47548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6492" y="896111"/>
            <a:ext cx="560832" cy="422148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762000" y="490727"/>
            <a:ext cx="32384" cy="1053465"/>
          </a:xfrm>
          <a:custGeom>
            <a:avLst/>
            <a:gdLst/>
            <a:ahLst/>
            <a:cxnLst/>
            <a:rect l="l" t="t" r="r" b="b"/>
            <a:pathLst>
              <a:path w="32384" h="1053465">
                <a:moveTo>
                  <a:pt x="32004" y="769620"/>
                </a:moveTo>
                <a:lnTo>
                  <a:pt x="0" y="769620"/>
                </a:lnTo>
                <a:lnTo>
                  <a:pt x="0" y="1053084"/>
                </a:lnTo>
                <a:lnTo>
                  <a:pt x="32004" y="1053084"/>
                </a:lnTo>
                <a:lnTo>
                  <a:pt x="32004" y="769620"/>
                </a:lnTo>
                <a:close/>
              </a:path>
              <a:path w="32384" h="1053465">
                <a:moveTo>
                  <a:pt x="32004" y="0"/>
                </a:moveTo>
                <a:lnTo>
                  <a:pt x="0" y="0"/>
                </a:lnTo>
                <a:lnTo>
                  <a:pt x="0" y="737616"/>
                </a:lnTo>
                <a:lnTo>
                  <a:pt x="32004" y="737616"/>
                </a:lnTo>
                <a:lnTo>
                  <a:pt x="32004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3483" y="1228344"/>
            <a:ext cx="8226552" cy="320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2525" y="648157"/>
            <a:ext cx="723894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1">
                <a:solidFill>
                  <a:srgbClr val="33339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8454" y="2050542"/>
            <a:ext cx="8467090" cy="1624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4.jpg"/><Relationship Id="rId4" Type="http://schemas.openxmlformats.org/officeDocument/2006/relationships/image" Target="../media/image26.jpg"/><Relationship Id="rId5" Type="http://schemas.openxmlformats.org/officeDocument/2006/relationships/image" Target="../media/image2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Knowledge" TargetMode="External"/><Relationship Id="rId3" Type="http://schemas.openxmlformats.org/officeDocument/2006/relationships/hyperlink" Target="https://en.wikipedia.org/wiki/Behavior" TargetMode="External"/><Relationship Id="rId4" Type="http://schemas.openxmlformats.org/officeDocument/2006/relationships/hyperlink" Target="https://en.wikipedia.org/wiki/Skill" TargetMode="External"/><Relationship Id="rId5" Type="http://schemas.openxmlformats.org/officeDocument/2006/relationships/hyperlink" Target="https://en.wikipedia.org/wiki/Value_(personal_and_cultural)" TargetMode="External"/><Relationship Id="rId6" Type="http://schemas.openxmlformats.org/officeDocument/2006/relationships/hyperlink" Target="https://en.wikipedia.org/wiki/Preference" TargetMode="Externa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33.jpg"/><Relationship Id="rId4" Type="http://schemas.openxmlformats.org/officeDocument/2006/relationships/image" Target="../media/image34.jpg"/><Relationship Id="rId5" Type="http://schemas.openxmlformats.org/officeDocument/2006/relationships/image" Target="../media/image35.jpg"/><Relationship Id="rId6" Type="http://schemas.openxmlformats.org/officeDocument/2006/relationships/image" Target="../media/image36.jpg"/><Relationship Id="rId7" Type="http://schemas.openxmlformats.org/officeDocument/2006/relationships/image" Target="../media/image37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jpg"/><Relationship Id="rId3" Type="http://schemas.openxmlformats.org/officeDocument/2006/relationships/image" Target="../media/image39.jpg"/><Relationship Id="rId4" Type="http://schemas.openxmlformats.org/officeDocument/2006/relationships/image" Target="../media/image40.jpg"/><Relationship Id="rId5" Type="http://schemas.openxmlformats.org/officeDocument/2006/relationships/image" Target="../media/image41.jpg"/><Relationship Id="rId6" Type="http://schemas.openxmlformats.org/officeDocument/2006/relationships/image" Target="../media/image42.jpg"/><Relationship Id="rId7" Type="http://schemas.openxmlformats.org/officeDocument/2006/relationships/image" Target="../media/image43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jpg"/><Relationship Id="rId3" Type="http://schemas.openxmlformats.org/officeDocument/2006/relationships/image" Target="../media/image46.jpg"/><Relationship Id="rId4" Type="http://schemas.openxmlformats.org/officeDocument/2006/relationships/image" Target="../media/image47.jpg"/><Relationship Id="rId5" Type="http://schemas.openxmlformats.org/officeDocument/2006/relationships/image" Target="../media/image48.jpg"/><Relationship Id="rId6" Type="http://schemas.openxmlformats.org/officeDocument/2006/relationships/image" Target="../media/image49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hyperlink" Target="http://www.tutorialspoint.com/machine_learning_with_python/machine_learning_with_pyt" TargetMode="Externa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Relationship Id="rId3" Type="http://schemas.openxmlformats.org/officeDocument/2006/relationships/image" Target="../media/image55.jpg"/><Relationship Id="rId4" Type="http://schemas.openxmlformats.org/officeDocument/2006/relationships/hyperlink" Target="http://www.analyticsvidhya.com/blog/2018/03/introduction-k-neighbours-algorithm-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hyperlink" Target="http://www.teachwithmrst.com/post/what-is-learning" TargetMode="Externa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hyperlink" Target="https://en.wikipedia.org/wiki/Power_(physics)" TargetMode="External"/><Relationship Id="rId4" Type="http://schemas.openxmlformats.org/officeDocument/2006/relationships/hyperlink" Target="https://en.wikipedia.org/wiki/Force" TargetMode="External"/><Relationship Id="rId5" Type="http://schemas.openxmlformats.org/officeDocument/2006/relationships/hyperlink" Target="https://en.wikipedia.org/wiki/Motion" TargetMode="External"/><Relationship Id="rId6" Type="http://schemas.openxmlformats.org/officeDocument/2006/relationships/hyperlink" Target="https://en.wikipedia.org/wiki/Animal_power" TargetMode="External"/><Relationship Id="rId7" Type="http://schemas.openxmlformats.org/officeDocument/2006/relationships/hyperlink" Target="https://en.wikipedia.org/wiki/Human_power" TargetMode="External"/><Relationship Id="rId8" Type="http://schemas.openxmlformats.org/officeDocument/2006/relationships/hyperlink" Target="https://en.wikipedia.org/wiki/Wind_power" TargetMode="External"/><Relationship Id="rId9" Type="http://schemas.openxmlformats.org/officeDocument/2006/relationships/hyperlink" Target="https://en.wikipedia.org/wiki/Water_power" TargetMode="External"/><Relationship Id="rId10" Type="http://schemas.openxmlformats.org/officeDocument/2006/relationships/hyperlink" Target="https://en.wikipedia.org/wiki/Chemical_energy" TargetMode="External"/><Relationship Id="rId11" Type="http://schemas.openxmlformats.org/officeDocument/2006/relationships/hyperlink" Target="https://en.wikipedia.org/wiki/Thermal_energy" TargetMode="External"/><Relationship Id="rId12" Type="http://schemas.openxmlformats.org/officeDocument/2006/relationships/hyperlink" Target="https://en.wikipedia.org/wiki/Electricity" TargetMode="External"/><Relationship Id="rId13" Type="http://schemas.openxmlformats.org/officeDocument/2006/relationships/hyperlink" Target="https://en.wikipedia.org/wiki/Computers" TargetMode="External"/><Relationship Id="rId14" Type="http://schemas.openxmlformats.org/officeDocument/2006/relationships/hyperlink" Target="https://en.wikipedia.org/wiki/Mechanical_system" TargetMode="External"/><Relationship Id="rId15" Type="http://schemas.openxmlformats.org/officeDocument/2006/relationships/image" Target="../media/image11.jpg"/><Relationship Id="rId16" Type="http://schemas.openxmlformats.org/officeDocument/2006/relationships/image" Target="../media/image1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folab.stanford.edu/pub/voy/museum/samuel.html" TargetMode="External"/><Relationship Id="rId3" Type="http://schemas.openxmlformats.org/officeDocument/2006/relationships/hyperlink" Target="https://en.wikipedia.org/wiki/Algorithm" TargetMode="External"/><Relationship Id="rId4" Type="http://schemas.openxmlformats.org/officeDocument/2006/relationships/hyperlink" Target="https://en.wikipedia.org/wiki/Machine_learning#cite_note-1" TargetMode="External"/><Relationship Id="rId5" Type="http://schemas.openxmlformats.org/officeDocument/2006/relationships/hyperlink" Target="https://en.wikipedia.org/wiki/Artificial_intelligence" TargetMode="External"/><Relationship Id="rId6" Type="http://schemas.openxmlformats.org/officeDocument/2006/relationships/hyperlink" Target="https://en.wikipedia.org/wiki/Training_data" TargetMode="External"/><Relationship Id="rId7" Type="http://schemas.openxmlformats.org/officeDocument/2006/relationships/hyperlink" Target="https://en.wikipedia.org/wiki/Machine_learning#cite_note-2" TargetMode="External"/><Relationship Id="rId8" Type="http://schemas.openxmlformats.org/officeDocument/2006/relationships/hyperlink" Target="https://en.wikipedia.org/wiki/Email_filtering" TargetMode="External"/><Relationship Id="rId9" Type="http://schemas.openxmlformats.org/officeDocument/2006/relationships/hyperlink" Target="https://en.wikipedia.org/wiki/Speech_recognition" TargetMode="External"/><Relationship Id="rId10" Type="http://schemas.openxmlformats.org/officeDocument/2006/relationships/hyperlink" Target="https://en.wikipedia.org/wiki/Computer_vision" TargetMode="External"/><Relationship Id="rId11" Type="http://schemas.openxmlformats.org/officeDocument/2006/relationships/hyperlink" Target="https://en.wikipedia.org/wiki/Machine_learning#cite_note-tvt-3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rgility.com/argility-ecosystem-solutions/industry-4-0/machine-learning-deep-learning/" TargetMode="External"/><Relationship Id="rId3" Type="http://schemas.openxmlformats.org/officeDocument/2006/relationships/image" Target="../media/image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2438400"/>
            <a:ext cx="9008745" cy="1053465"/>
            <a:chOff x="0" y="2438400"/>
            <a:chExt cx="9008745" cy="1053465"/>
          </a:xfrm>
        </p:grpSpPr>
        <p:sp>
          <p:nvSpPr>
            <p:cNvPr id="4" name="object 4"/>
            <p:cNvSpPr/>
            <p:nvPr/>
          </p:nvSpPr>
          <p:spPr>
            <a:xfrm>
              <a:off x="294132" y="2546603"/>
              <a:ext cx="384175" cy="474345"/>
            </a:xfrm>
            <a:custGeom>
              <a:avLst/>
              <a:gdLst/>
              <a:ahLst/>
              <a:cxnLst/>
              <a:rect l="l" t="t" r="r" b="b"/>
              <a:pathLst>
                <a:path w="384175" h="474344">
                  <a:moveTo>
                    <a:pt x="38404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4048" y="473964"/>
                  </a:lnTo>
                  <a:lnTo>
                    <a:pt x="384048" y="348996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180" y="2546604"/>
              <a:ext cx="327660" cy="4739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7576" y="29687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40" h="474345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908" y="2968751"/>
              <a:ext cx="368808" cy="4739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5600"/>
              <a:ext cx="560832" cy="4221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5508" y="2438399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4">
                  <a:moveTo>
                    <a:pt x="32004" y="877824"/>
                  </a:moveTo>
                  <a:lnTo>
                    <a:pt x="0" y="87782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877824"/>
                  </a:lnTo>
                  <a:close/>
                </a:path>
                <a:path w="32384" h="1053464">
                  <a:moveTo>
                    <a:pt x="32004" y="0"/>
                  </a:moveTo>
                  <a:lnTo>
                    <a:pt x="0" y="0"/>
                  </a:lnTo>
                  <a:lnTo>
                    <a:pt x="0" y="822960"/>
                  </a:lnTo>
                  <a:lnTo>
                    <a:pt x="32004" y="82296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468" y="3261360"/>
              <a:ext cx="8692896" cy="5486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38962" y="2231263"/>
            <a:ext cx="8400415" cy="2378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5"/>
              </a:spcBef>
            </a:pPr>
            <a:r>
              <a:rPr dirty="0" sz="3500" b="1">
                <a:solidFill>
                  <a:srgbClr val="6F2F9F"/>
                </a:solidFill>
                <a:latin typeface="Arial"/>
                <a:cs typeface="Arial"/>
              </a:rPr>
              <a:t>Learning</a:t>
            </a:r>
            <a:endParaRPr sz="3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2400" spc="-10">
                <a:solidFill>
                  <a:srgbClr val="1C1C1C"/>
                </a:solidFill>
                <a:latin typeface="Microsoft Sans Serif"/>
                <a:cs typeface="Microsoft Sans Serif"/>
              </a:rPr>
              <a:t>(Biological,</a:t>
            </a:r>
            <a:r>
              <a:rPr dirty="0" sz="2400" spc="60">
                <a:solidFill>
                  <a:srgbClr val="1C1C1C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1C1C1C"/>
                </a:solidFill>
                <a:latin typeface="Microsoft Sans Serif"/>
                <a:cs typeface="Microsoft Sans Serif"/>
              </a:rPr>
              <a:t>Machine</a:t>
            </a:r>
            <a:r>
              <a:rPr dirty="0" sz="2400" spc="50">
                <a:solidFill>
                  <a:srgbClr val="1C1C1C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1C1C1C"/>
                </a:solidFill>
                <a:latin typeface="Microsoft Sans Serif"/>
                <a:cs typeface="Microsoft Sans Serif"/>
              </a:rPr>
              <a:t>Learning,</a:t>
            </a:r>
            <a:r>
              <a:rPr dirty="0" sz="2400" spc="60">
                <a:solidFill>
                  <a:srgbClr val="1C1C1C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1C1C1C"/>
                </a:solidFill>
                <a:latin typeface="Microsoft Sans Serif"/>
                <a:cs typeface="Microsoft Sans Serif"/>
              </a:rPr>
              <a:t>Regression,</a:t>
            </a:r>
            <a:r>
              <a:rPr dirty="0" sz="2400" spc="60">
                <a:solidFill>
                  <a:srgbClr val="1C1C1C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1C1C1C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20">
                <a:solidFill>
                  <a:srgbClr val="1C1C1C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1C1C1C"/>
                </a:solidFill>
                <a:latin typeface="Microsoft Sans Serif"/>
                <a:cs typeface="Microsoft Sans Serif"/>
              </a:rPr>
              <a:t>Classification)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550">
              <a:latin typeface="Microsoft Sans Serif"/>
              <a:cs typeface="Microsoft Sans Serif"/>
            </a:endParaRPr>
          </a:p>
          <a:p>
            <a:pPr marL="2473960" marR="2017395" indent="-905510">
              <a:lnSpc>
                <a:spcPct val="110000"/>
              </a:lnSpc>
            </a:pPr>
            <a:r>
              <a:rPr dirty="0" sz="2800" spc="-5">
                <a:solidFill>
                  <a:srgbClr val="0000FF"/>
                </a:solidFill>
                <a:latin typeface="Microsoft Sans Serif"/>
                <a:cs typeface="Microsoft Sans Serif"/>
              </a:rPr>
              <a:t>Dr.</a:t>
            </a:r>
            <a:r>
              <a:rPr dirty="0" sz="2800" spc="2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Microsoft Sans Serif"/>
                <a:cs typeface="Microsoft Sans Serif"/>
              </a:rPr>
              <a:t>Md.</a:t>
            </a:r>
            <a:r>
              <a:rPr dirty="0" sz="2800" spc="2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Microsoft Sans Serif"/>
                <a:cs typeface="Microsoft Sans Serif"/>
              </a:rPr>
              <a:t>Aminul</a:t>
            </a:r>
            <a:r>
              <a:rPr dirty="0" sz="2800" spc="4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Microsoft Sans Serif"/>
                <a:cs typeface="Microsoft Sans Serif"/>
              </a:rPr>
              <a:t>Haque</a:t>
            </a:r>
            <a:r>
              <a:rPr dirty="0" sz="2800" spc="5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Microsoft Sans Serif"/>
                <a:cs typeface="Microsoft Sans Serif"/>
              </a:rPr>
              <a:t>Akhand </a:t>
            </a:r>
            <a:r>
              <a:rPr dirty="0" sz="2800" spc="-73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Dept.</a:t>
            </a:r>
            <a:r>
              <a:rPr dirty="0" sz="2800" spc="2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FF"/>
                </a:solidFill>
                <a:latin typeface="Microsoft Sans Serif"/>
                <a:cs typeface="Microsoft Sans Serif"/>
              </a:rPr>
              <a:t>of</a:t>
            </a:r>
            <a:r>
              <a:rPr dirty="0" sz="2800" spc="2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Microsoft Sans Serif"/>
                <a:cs typeface="Microsoft Sans Serif"/>
              </a:rPr>
              <a:t>CSE,</a:t>
            </a:r>
            <a:r>
              <a:rPr dirty="0" sz="2800" spc="4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Microsoft Sans Serif"/>
                <a:cs typeface="Microsoft Sans Serif"/>
              </a:rPr>
              <a:t>SUB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84021" y="1287856"/>
            <a:ext cx="733805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i="0">
                <a:solidFill>
                  <a:srgbClr val="1C1C1C"/>
                </a:solidFill>
                <a:latin typeface="Arial"/>
                <a:cs typeface="Arial"/>
              </a:rPr>
              <a:t>MCSE</a:t>
            </a:r>
            <a:r>
              <a:rPr dirty="0" sz="2800" spc="20" i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800" spc="-5" i="0">
                <a:solidFill>
                  <a:srgbClr val="1C1C1C"/>
                </a:solidFill>
                <a:latin typeface="Arial"/>
                <a:cs typeface="Arial"/>
              </a:rPr>
              <a:t>666:Pattern</a:t>
            </a:r>
            <a:r>
              <a:rPr dirty="0" sz="2800" spc="20" i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800" spc="-5" i="0">
                <a:solidFill>
                  <a:srgbClr val="1C1C1C"/>
                </a:solidFill>
                <a:latin typeface="Arial"/>
                <a:cs typeface="Arial"/>
              </a:rPr>
              <a:t>and</a:t>
            </a:r>
            <a:r>
              <a:rPr dirty="0" sz="2800" spc="10" i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800" spc="-5" i="0">
                <a:solidFill>
                  <a:srgbClr val="1C1C1C"/>
                </a:solidFill>
                <a:latin typeface="Arial"/>
                <a:cs typeface="Arial"/>
              </a:rPr>
              <a:t>Speech</a:t>
            </a:r>
            <a:r>
              <a:rPr dirty="0" sz="2800" spc="35" i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800" spc="-5" i="0">
                <a:solidFill>
                  <a:srgbClr val="1C1C1C"/>
                </a:solidFill>
                <a:latin typeface="Arial"/>
                <a:cs typeface="Arial"/>
              </a:rPr>
              <a:t>Recognition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89560">
              <a:lnSpc>
                <a:spcPct val="100000"/>
              </a:lnSpc>
              <a:spcBef>
                <a:spcPts val="105"/>
              </a:spcBef>
            </a:pPr>
            <a:r>
              <a:rPr dirty="0"/>
              <a:t>AI</a:t>
            </a:r>
            <a:r>
              <a:rPr dirty="0" spc="-10"/>
              <a:t> </a:t>
            </a:r>
            <a:r>
              <a:rPr dirty="0"/>
              <a:t>-&gt;Machine</a:t>
            </a:r>
            <a:r>
              <a:rPr dirty="0" spc="-30"/>
              <a:t> </a:t>
            </a:r>
            <a:r>
              <a:rPr dirty="0"/>
              <a:t>Learning-&gt;Deep</a:t>
            </a:r>
            <a:r>
              <a:rPr dirty="0" spc="-4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852" y="607822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90" b="1">
                <a:solidFill>
                  <a:srgbClr val="00AF50"/>
                </a:solidFill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619" y="1981200"/>
            <a:ext cx="7545324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8157"/>
            <a:ext cx="59785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i="0">
                <a:solidFill>
                  <a:srgbClr val="0000FF"/>
                </a:solidFill>
                <a:latin typeface="Times New Roman"/>
                <a:cs typeface="Times New Roman"/>
              </a:rPr>
              <a:t>History</a:t>
            </a:r>
            <a:r>
              <a:rPr dirty="0" spc="-30" i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i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dirty="0" spc="-5" i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pc="5" i="0">
                <a:solidFill>
                  <a:srgbClr val="0000FF"/>
                </a:solidFill>
                <a:latin typeface="Times New Roman"/>
                <a:cs typeface="Times New Roman"/>
              </a:rPr>
              <a:t>ML</a:t>
            </a:r>
            <a:r>
              <a:rPr dirty="0" spc="-20" i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i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dirty="0" spc="-25" i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i="0">
                <a:solidFill>
                  <a:srgbClr val="0000FF"/>
                </a:solidFill>
                <a:latin typeface="Times New Roman"/>
                <a:cs typeface="Times New Roman"/>
              </a:rPr>
              <a:t>Deep</a:t>
            </a:r>
            <a:r>
              <a:rPr dirty="0" spc="-15" i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i="0">
                <a:solidFill>
                  <a:srgbClr val="0000FF"/>
                </a:solidFill>
                <a:latin typeface="Times New Roman"/>
                <a:cs typeface="Times New Roman"/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400" y="1589532"/>
            <a:ext cx="8944610" cy="4201795"/>
            <a:chOff x="152400" y="1589532"/>
            <a:chExt cx="8944610" cy="4201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1589532"/>
              <a:ext cx="8944356" cy="42016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" y="1600200"/>
              <a:ext cx="751332" cy="77266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1256" y="6439001"/>
            <a:ext cx="8413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https://beamandrew.github.io/deeplearning/2017/02/23/deep_learning_101_part1.html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164" y="1694815"/>
            <a:ext cx="1399540" cy="929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1850">
              <a:lnSpc>
                <a:spcPts val="144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1906</a:t>
            </a:r>
            <a:endParaRPr sz="1200">
              <a:latin typeface="Times New Roman"/>
              <a:cs typeface="Times New Roman"/>
            </a:endParaRPr>
          </a:p>
          <a:p>
            <a:pPr marL="831850" marR="5080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Times New Roman"/>
                <a:cs typeface="Times New Roman"/>
              </a:rPr>
              <a:t>Neuron/ 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Nerve</a:t>
            </a:r>
            <a:r>
              <a:rPr dirty="0" sz="1000" spc="-5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Cell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100" spc="-5">
                <a:latin typeface="Times New Roman"/>
                <a:cs typeface="Times New Roman"/>
              </a:rPr>
              <a:t>Ramon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y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Cajal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0221" y="5559348"/>
            <a:ext cx="36830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000FF"/>
                </a:solidFill>
                <a:latin typeface="Times New Roman"/>
                <a:cs typeface="Times New Roman"/>
              </a:rPr>
              <a:t>Solving</a:t>
            </a:r>
            <a:r>
              <a:rPr dirty="0" sz="14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00FF"/>
                </a:solidFill>
                <a:latin typeface="Times New Roman"/>
                <a:cs typeface="Times New Roman"/>
              </a:rPr>
              <a:t>Real-Life</a:t>
            </a:r>
            <a:r>
              <a:rPr dirty="0" sz="14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FF"/>
                </a:solidFill>
                <a:latin typeface="Times New Roman"/>
                <a:cs typeface="Times New Roman"/>
              </a:rPr>
              <a:t>Problem</a:t>
            </a:r>
            <a:r>
              <a:rPr dirty="0" sz="1400" spc="-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00FF"/>
                </a:solidFill>
                <a:latin typeface="Times New Roman"/>
                <a:cs typeface="Times New Roman"/>
              </a:rPr>
              <a:t>with</a:t>
            </a:r>
            <a:r>
              <a:rPr dirty="0" sz="1400" spc="-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FF"/>
                </a:solidFill>
                <a:latin typeface="Times New Roman"/>
                <a:cs typeface="Times New Roman"/>
              </a:rPr>
              <a:t>Extracted</a:t>
            </a:r>
            <a:r>
              <a:rPr dirty="0" sz="1400" spc="-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FF"/>
                </a:solidFill>
                <a:latin typeface="Times New Roman"/>
                <a:cs typeface="Times New Roman"/>
              </a:rPr>
              <a:t>Features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2652" y="5836920"/>
            <a:ext cx="1419225" cy="306705"/>
          </a:xfrm>
          <a:prstGeom prst="rect">
            <a:avLst/>
          </a:prstGeom>
          <a:solidFill>
            <a:srgbClr val="AC8B00"/>
          </a:solidFill>
        </p:spPr>
        <p:txBody>
          <a:bodyPr wrap="square" lIns="0" tIns="40640" rIns="0" bIns="0" rtlCol="0" vert="horz">
            <a:spAutoFit/>
          </a:bodyPr>
          <a:lstStyle/>
          <a:p>
            <a:pPr marL="205740">
              <a:lnSpc>
                <a:spcPct val="100000"/>
              </a:lnSpc>
              <a:spcBef>
                <a:spcPts val="320"/>
              </a:spcBef>
            </a:pPr>
            <a:r>
              <a:rPr dirty="0" sz="1400" spc="-5">
                <a:solidFill>
                  <a:srgbClr val="FF0000"/>
                </a:solidFill>
                <a:latin typeface="Times New Roman"/>
                <a:cs typeface="Times New Roman"/>
              </a:rPr>
              <a:t>Deep</a:t>
            </a:r>
            <a:r>
              <a:rPr dirty="0" sz="14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0000"/>
                </a:solidFill>
                <a:latin typeface="Times New Roman"/>
                <a:cs typeface="Times New Roman"/>
              </a:rPr>
              <a:t>Leaning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5863" y="5574893"/>
            <a:ext cx="12547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z="1400">
                <a:solidFill>
                  <a:srgbClr val="0000FF"/>
                </a:solidFill>
                <a:latin typeface="Times New Roman"/>
                <a:cs typeface="Times New Roman"/>
              </a:rPr>
              <a:t>rtificial</a:t>
            </a:r>
            <a:r>
              <a:rPr dirty="0" sz="1400" spc="-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dirty="0" sz="140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dirty="0" sz="1400" spc="5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dirty="0" sz="140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1400" spc="5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dirty="0" sz="140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6700" y="5826252"/>
            <a:ext cx="7124700" cy="307975"/>
          </a:xfrm>
          <a:prstGeom prst="rect">
            <a:avLst/>
          </a:prstGeom>
          <a:solidFill>
            <a:srgbClr val="FDDF58"/>
          </a:solidFill>
        </p:spPr>
        <p:txBody>
          <a:bodyPr wrap="square" lIns="0" tIns="406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dirty="0" sz="1400" spc="-5">
                <a:solidFill>
                  <a:srgbClr val="0000FF"/>
                </a:solidFill>
                <a:latin typeface="Times New Roman"/>
                <a:cs typeface="Times New Roman"/>
              </a:rPr>
              <a:t>Development</a:t>
            </a:r>
            <a:r>
              <a:rPr dirty="0" sz="1400" spc="-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dirty="0" sz="14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0000FF"/>
                </a:solidFill>
                <a:latin typeface="Times New Roman"/>
                <a:cs typeface="Times New Roman"/>
              </a:rPr>
              <a:t>Traditional</a:t>
            </a:r>
            <a:r>
              <a:rPr dirty="0" sz="1400" spc="-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FF"/>
                </a:solidFill>
                <a:latin typeface="Times New Roman"/>
                <a:cs typeface="Times New Roman"/>
              </a:rPr>
              <a:t>Machine</a:t>
            </a:r>
            <a:r>
              <a:rPr dirty="0" sz="14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00FF"/>
                </a:solidFill>
                <a:latin typeface="Times New Roman"/>
                <a:cs typeface="Times New Roman"/>
              </a:rPr>
              <a:t>Learning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2438400"/>
            <a:ext cx="9008745" cy="1053465"/>
            <a:chOff x="0" y="2438400"/>
            <a:chExt cx="9008745" cy="1053465"/>
          </a:xfrm>
        </p:grpSpPr>
        <p:sp>
          <p:nvSpPr>
            <p:cNvPr id="4" name="object 4"/>
            <p:cNvSpPr/>
            <p:nvPr/>
          </p:nvSpPr>
          <p:spPr>
            <a:xfrm>
              <a:off x="294132" y="2546603"/>
              <a:ext cx="384175" cy="474345"/>
            </a:xfrm>
            <a:custGeom>
              <a:avLst/>
              <a:gdLst/>
              <a:ahLst/>
              <a:cxnLst/>
              <a:rect l="l" t="t" r="r" b="b"/>
              <a:pathLst>
                <a:path w="384175" h="474344">
                  <a:moveTo>
                    <a:pt x="38404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4048" y="473964"/>
                  </a:lnTo>
                  <a:lnTo>
                    <a:pt x="384048" y="348996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180" y="2546604"/>
              <a:ext cx="327660" cy="4739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7576" y="29687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40" h="474345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908" y="2968751"/>
              <a:ext cx="368808" cy="4739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5600"/>
              <a:ext cx="560832" cy="4221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5508" y="2438399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4">
                  <a:moveTo>
                    <a:pt x="32004" y="877824"/>
                  </a:moveTo>
                  <a:lnTo>
                    <a:pt x="0" y="87782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877824"/>
                  </a:lnTo>
                  <a:close/>
                </a:path>
                <a:path w="32384" h="1053464">
                  <a:moveTo>
                    <a:pt x="32004" y="0"/>
                  </a:moveTo>
                  <a:lnTo>
                    <a:pt x="0" y="0"/>
                  </a:lnTo>
                  <a:lnTo>
                    <a:pt x="0" y="822960"/>
                  </a:lnTo>
                  <a:lnTo>
                    <a:pt x="32004" y="82296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468" y="3261360"/>
              <a:ext cx="8692896" cy="54863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40432" y="2660345"/>
            <a:ext cx="5833110" cy="109410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632585" marR="5080" indent="-1620520">
              <a:lnSpc>
                <a:spcPct val="100000"/>
              </a:lnSpc>
              <a:spcBef>
                <a:spcPts val="105"/>
              </a:spcBef>
            </a:pPr>
            <a:r>
              <a:rPr dirty="0" sz="3500" spc="-5" i="0">
                <a:solidFill>
                  <a:srgbClr val="6F2F9F"/>
                </a:solidFill>
                <a:latin typeface="Arial"/>
                <a:cs typeface="Arial"/>
              </a:rPr>
              <a:t>Learning</a:t>
            </a:r>
            <a:r>
              <a:rPr dirty="0" sz="3500" spc="-15" i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3500" i="0">
                <a:solidFill>
                  <a:srgbClr val="6F2F9F"/>
                </a:solidFill>
                <a:latin typeface="Arial"/>
                <a:cs typeface="Arial"/>
              </a:rPr>
              <a:t>Related</a:t>
            </a:r>
            <a:r>
              <a:rPr dirty="0" sz="3500" spc="-30" i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3500" i="0">
                <a:solidFill>
                  <a:srgbClr val="6F2F9F"/>
                </a:solidFill>
                <a:latin typeface="Arial"/>
                <a:cs typeface="Arial"/>
              </a:rPr>
              <a:t>to</a:t>
            </a:r>
            <a:r>
              <a:rPr dirty="0" sz="3500" spc="-15" i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3500" i="0">
                <a:solidFill>
                  <a:srgbClr val="6F2F9F"/>
                </a:solidFill>
                <a:latin typeface="Arial"/>
                <a:cs typeface="Arial"/>
              </a:rPr>
              <a:t>Pattern </a:t>
            </a:r>
            <a:r>
              <a:rPr dirty="0" sz="3500" spc="-955" i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3500" spc="-5" i="0">
                <a:solidFill>
                  <a:srgbClr val="6F2F9F"/>
                </a:solidFill>
                <a:latin typeface="Arial"/>
                <a:cs typeface="Arial"/>
              </a:rPr>
              <a:t>Recognition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8157"/>
            <a:ext cx="55022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Learning</a:t>
            </a:r>
            <a:r>
              <a:rPr dirty="0" spc="-35"/>
              <a:t> </a:t>
            </a:r>
            <a:r>
              <a:rPr dirty="0"/>
              <a:t>in</a:t>
            </a:r>
            <a:r>
              <a:rPr dirty="0" spc="-30"/>
              <a:t> </a:t>
            </a:r>
            <a:r>
              <a:rPr dirty="0"/>
              <a:t>Pattern</a:t>
            </a:r>
            <a:r>
              <a:rPr dirty="0" spc="-40"/>
              <a:t> </a:t>
            </a:r>
            <a:r>
              <a:rPr dirty="0"/>
              <a:t>Recognition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941" y="1577111"/>
            <a:ext cx="8759190" cy="295783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200" spc="-5" i="1">
                <a:latin typeface="Arial"/>
                <a:cs typeface="Arial"/>
              </a:rPr>
              <a:t>What</a:t>
            </a:r>
            <a:r>
              <a:rPr dirty="0" sz="2200" spc="-1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Does It</a:t>
            </a:r>
            <a:r>
              <a:rPr dirty="0" sz="2200" spc="-1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Mean</a:t>
            </a:r>
            <a:r>
              <a:rPr dirty="0" sz="2200" spc="2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to</a:t>
            </a:r>
            <a:r>
              <a:rPr dirty="0" sz="2200" spc="-1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Learn?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200" spc="-5" i="1">
                <a:latin typeface="Arial"/>
                <a:cs typeface="Arial"/>
              </a:rPr>
              <a:t>What does</a:t>
            </a:r>
            <a:r>
              <a:rPr dirty="0" sz="2200" spc="5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it</a:t>
            </a:r>
            <a:r>
              <a:rPr dirty="0" sz="2200" i="1">
                <a:latin typeface="Arial"/>
                <a:cs typeface="Arial"/>
              </a:rPr>
              <a:t> </a:t>
            </a:r>
            <a:r>
              <a:rPr dirty="0" sz="2200" spc="-10" i="1">
                <a:latin typeface="Arial"/>
                <a:cs typeface="Arial"/>
              </a:rPr>
              <a:t>mean</a:t>
            </a:r>
            <a:r>
              <a:rPr dirty="0" sz="2200" spc="3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to</a:t>
            </a:r>
            <a:r>
              <a:rPr dirty="0" sz="2200" spc="2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have learned?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200" spc="-5">
                <a:latin typeface="Microsoft Sans Serif"/>
                <a:cs typeface="Microsoft Sans Serif"/>
              </a:rPr>
              <a:t>How</a:t>
            </a:r>
            <a:r>
              <a:rPr dirty="0" sz="2200" spc="17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do</a:t>
            </a:r>
            <a:r>
              <a:rPr dirty="0" sz="2200" spc="190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we</a:t>
            </a:r>
            <a:r>
              <a:rPr dirty="0" sz="2200" spc="19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recognize</a:t>
            </a:r>
            <a:r>
              <a:rPr dirty="0" sz="2200" spc="18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that</a:t>
            </a:r>
            <a:r>
              <a:rPr dirty="0" sz="2200" spc="18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an</a:t>
            </a:r>
            <a:r>
              <a:rPr dirty="0" sz="2200" spc="17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algorithm</a:t>
            </a:r>
            <a:r>
              <a:rPr dirty="0" sz="2200" spc="19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or</a:t>
            </a:r>
            <a:r>
              <a:rPr dirty="0" sz="2200" spc="18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a</a:t>
            </a:r>
            <a:r>
              <a:rPr dirty="0" sz="2200" spc="19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method,</a:t>
            </a:r>
            <a:r>
              <a:rPr dirty="0" sz="2200" spc="18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regardless</a:t>
            </a:r>
            <a:r>
              <a:rPr dirty="0" sz="2200" spc="19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of</a:t>
            </a:r>
            <a:endParaRPr sz="22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dirty="0" sz="2200" spc="-5">
                <a:latin typeface="Microsoft Sans Serif"/>
                <a:cs typeface="Microsoft Sans Serif"/>
              </a:rPr>
              <a:t>how</a:t>
            </a:r>
            <a:r>
              <a:rPr dirty="0" sz="2200" spc="15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simple</a:t>
            </a:r>
            <a:r>
              <a:rPr dirty="0" sz="2200" spc="5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or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complex,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has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succeeded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in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learning?</a:t>
            </a: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10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Microsoft Sans Serif"/>
                <a:cs typeface="Microsoft Sans Serif"/>
              </a:rPr>
              <a:t>object</a:t>
            </a:r>
            <a:r>
              <a:rPr dirty="0" sz="2000" spc="8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Microsoft Sans Serif"/>
                <a:cs typeface="Microsoft Sans Serif"/>
              </a:rPr>
              <a:t>being</a:t>
            </a:r>
            <a:r>
              <a:rPr dirty="0" sz="2000" spc="9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FF"/>
                </a:solidFill>
                <a:latin typeface="Microsoft Sans Serif"/>
                <a:cs typeface="Microsoft Sans Serif"/>
              </a:rPr>
              <a:t>learned</a:t>
            </a:r>
            <a:r>
              <a:rPr dirty="0" sz="2000" spc="8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Microsoft Sans Serif"/>
                <a:cs typeface="Microsoft Sans Serif"/>
              </a:rPr>
              <a:t>is</a:t>
            </a:r>
            <a:r>
              <a:rPr dirty="0" sz="2000" spc="9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FF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8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Microsoft Sans Serif"/>
                <a:cs typeface="Microsoft Sans Serif"/>
              </a:rPr>
              <a:t>classifier</a:t>
            </a:r>
            <a:r>
              <a:rPr dirty="0" sz="2000" spc="8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 i="1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dirty="0" sz="2000" spc="-5">
                <a:solidFill>
                  <a:srgbClr val="0000FF"/>
                </a:solidFill>
                <a:latin typeface="Microsoft Sans Serif"/>
                <a:cs typeface="Microsoft Sans Serif"/>
              </a:rPr>
              <a:t>(</a:t>
            </a:r>
            <a:r>
              <a:rPr dirty="0" sz="2000" spc="-5" i="1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dirty="0" sz="2000" spc="-5">
                <a:solidFill>
                  <a:srgbClr val="0000FF"/>
                </a:solidFill>
                <a:latin typeface="Microsoft Sans Serif"/>
                <a:cs typeface="Microsoft Sans Serif"/>
              </a:rPr>
              <a:t>),</a:t>
            </a:r>
            <a:r>
              <a:rPr dirty="0" sz="2000" spc="8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some</a:t>
            </a:r>
            <a:r>
              <a:rPr dirty="0" sz="2000" spc="8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sort</a:t>
            </a:r>
            <a:r>
              <a:rPr dirty="0" sz="2000" spc="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</a:t>
            </a:r>
            <a:r>
              <a:rPr dirty="0" sz="2000" spc="85"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Microsoft Sans Serif"/>
                <a:cs typeface="Microsoft Sans Serif"/>
              </a:rPr>
              <a:t>black-box</a:t>
            </a:r>
            <a:r>
              <a:rPr dirty="0" sz="2000" spc="8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0000"/>
                </a:solidFill>
                <a:latin typeface="Microsoft Sans Serif"/>
                <a:cs typeface="Microsoft Sans Serif"/>
              </a:rPr>
              <a:t>/</a:t>
            </a:r>
            <a:r>
              <a:rPr dirty="0" sz="2000" spc="9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Microsoft Sans Serif"/>
                <a:cs typeface="Microsoft Sans Serif"/>
              </a:rPr>
              <a:t>function</a:t>
            </a: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dirty="0" sz="2000">
                <a:solidFill>
                  <a:srgbClr val="FF0000"/>
                </a:solidFill>
                <a:latin typeface="Microsoft Sans Serif"/>
                <a:cs typeface="Microsoft Sans Serif"/>
              </a:rPr>
              <a:t>/</a:t>
            </a:r>
            <a:r>
              <a:rPr dirty="0" sz="2000" spc="31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Microsoft Sans Serif"/>
                <a:cs typeface="Microsoft Sans Serif"/>
              </a:rPr>
              <a:t>algorithm</a:t>
            </a:r>
            <a:r>
              <a:rPr dirty="0" sz="2000" spc="32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0000"/>
                </a:solidFill>
                <a:latin typeface="Microsoft Sans Serif"/>
                <a:cs typeface="Microsoft Sans Serif"/>
              </a:rPr>
              <a:t>/</a:t>
            </a:r>
            <a:r>
              <a:rPr dirty="0" sz="2000" spc="30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Microsoft Sans Serif"/>
                <a:cs typeface="Microsoft Sans Serif"/>
              </a:rPr>
              <a:t>method</a:t>
            </a:r>
            <a:r>
              <a:rPr dirty="0" sz="2000" spc="32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0000"/>
                </a:solidFill>
                <a:latin typeface="Microsoft Sans Serif"/>
                <a:cs typeface="Microsoft Sans Serif"/>
              </a:rPr>
              <a:t>/</a:t>
            </a:r>
            <a:r>
              <a:rPr dirty="0" sz="2000" spc="3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0000"/>
                </a:solidFill>
                <a:latin typeface="Microsoft Sans Serif"/>
                <a:cs typeface="Microsoft Sans Serif"/>
              </a:rPr>
              <a:t>concept</a:t>
            </a:r>
            <a:r>
              <a:rPr dirty="0" sz="2000" spc="32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0000"/>
                </a:solidFill>
                <a:latin typeface="Microsoft Sans Serif"/>
                <a:cs typeface="Microsoft Sans Serif"/>
              </a:rPr>
              <a:t>/</a:t>
            </a:r>
            <a:r>
              <a:rPr dirty="0" sz="2000" spc="30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F0000"/>
                </a:solidFill>
                <a:latin typeface="Microsoft Sans Serif"/>
                <a:cs typeface="Microsoft Sans Serif"/>
              </a:rPr>
              <a:t>system</a:t>
            </a:r>
            <a:r>
              <a:rPr dirty="0" sz="2000" spc="33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which</a:t>
            </a:r>
            <a:r>
              <a:rPr dirty="0" sz="2000" spc="32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takes</a:t>
            </a:r>
            <a:r>
              <a:rPr dirty="0" sz="2000" spc="3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32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given</a:t>
            </a:r>
            <a:r>
              <a:rPr dirty="0" sz="2000" spc="33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feature</a:t>
            </a:r>
            <a:r>
              <a:rPr dirty="0" sz="2000" spc="32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 spc="30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and </a:t>
            </a:r>
            <a:r>
              <a:rPr dirty="0" sz="2000" spc="-5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returns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the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associated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class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C</a:t>
            </a:r>
            <a:r>
              <a:rPr dirty="0" sz="2000">
                <a:latin typeface="Microsoft Sans Serif"/>
                <a:cs typeface="Microsoft Sans Serif"/>
              </a:rPr>
              <a:t>: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619" y="4815840"/>
            <a:ext cx="7562088" cy="11856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8157"/>
            <a:ext cx="55022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Learning</a:t>
            </a:r>
            <a:r>
              <a:rPr dirty="0" spc="-35"/>
              <a:t> </a:t>
            </a:r>
            <a:r>
              <a:rPr dirty="0"/>
              <a:t>in</a:t>
            </a:r>
            <a:r>
              <a:rPr dirty="0" spc="-30"/>
              <a:t> </a:t>
            </a:r>
            <a:r>
              <a:rPr dirty="0"/>
              <a:t>Pattern</a:t>
            </a:r>
            <a:r>
              <a:rPr dirty="0" spc="-40"/>
              <a:t> </a:t>
            </a:r>
            <a:r>
              <a:rPr dirty="0"/>
              <a:t>Recognition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491" y="1373504"/>
            <a:ext cx="8693785" cy="847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99700"/>
              </a:lnSpc>
              <a:spcBef>
                <a:spcPts val="105"/>
              </a:spcBef>
            </a:pPr>
            <a:r>
              <a:rPr dirty="0" sz="1800">
                <a:latin typeface="Microsoft Sans Serif"/>
                <a:cs typeface="Microsoft Sans Serif"/>
              </a:rPr>
              <a:t>The most </a:t>
            </a:r>
            <a:r>
              <a:rPr dirty="0" sz="1800" spc="-5">
                <a:solidFill>
                  <a:srgbClr val="FF0000"/>
                </a:solidFill>
                <a:latin typeface="Microsoft Sans Serif"/>
                <a:cs typeface="Microsoft Sans Serif"/>
              </a:rPr>
              <a:t>primitive type of learning </a:t>
            </a:r>
            <a:r>
              <a:rPr dirty="0" sz="1800" spc="-10">
                <a:solidFill>
                  <a:srgbClr val="FF0000"/>
                </a:solidFill>
                <a:latin typeface="Microsoft Sans Serif"/>
                <a:cs typeface="Microsoft Sans Serif"/>
              </a:rPr>
              <a:t>is just </a:t>
            </a:r>
            <a:r>
              <a:rPr dirty="0" sz="1800" spc="-5">
                <a:solidFill>
                  <a:srgbClr val="FF0000"/>
                </a:solidFill>
                <a:latin typeface="Microsoft Sans Serif"/>
                <a:cs typeface="Microsoft Sans Serif"/>
              </a:rPr>
              <a:t>memorization</a:t>
            </a:r>
            <a:r>
              <a:rPr dirty="0" sz="1800" spc="-5">
                <a:latin typeface="Microsoft Sans Serif"/>
                <a:cs typeface="Microsoft Sans Serif"/>
              </a:rPr>
              <a:t>, </a:t>
            </a:r>
            <a:r>
              <a:rPr dirty="0" sz="1800" spc="-10">
                <a:latin typeface="Microsoft Sans Serif"/>
                <a:cs typeface="Microsoft Sans Serif"/>
              </a:rPr>
              <a:t>in which </a:t>
            </a:r>
            <a:r>
              <a:rPr dirty="0" sz="1800" spc="-5">
                <a:latin typeface="Microsoft Sans Serif"/>
                <a:cs typeface="Microsoft Sans Serif"/>
              </a:rPr>
              <a:t>case </a:t>
            </a:r>
            <a:r>
              <a:rPr dirty="0" sz="1800" spc="-20">
                <a:latin typeface="Microsoft Sans Serif"/>
                <a:cs typeface="Microsoft Sans Serif"/>
              </a:rPr>
              <a:t>we </a:t>
            </a:r>
            <a:r>
              <a:rPr dirty="0" sz="1800" spc="-10">
                <a:latin typeface="Microsoft Sans Serif"/>
                <a:cs typeface="Microsoft Sans Serif"/>
              </a:rPr>
              <a:t>would </a:t>
            </a:r>
            <a:r>
              <a:rPr dirty="0" sz="1800" spc="-5">
                <a:latin typeface="Microsoft Sans Serif"/>
                <a:cs typeface="Microsoft Sans Serif"/>
              </a:rPr>
              <a:t> consider </a:t>
            </a:r>
            <a:r>
              <a:rPr dirty="0" sz="1800" spc="-5" i="1">
                <a:latin typeface="Arial"/>
                <a:cs typeface="Arial"/>
              </a:rPr>
              <a:t>g</a:t>
            </a:r>
            <a:r>
              <a:rPr dirty="0" sz="1800" spc="-5">
                <a:latin typeface="Microsoft Sans Serif"/>
                <a:cs typeface="Microsoft Sans Serif"/>
              </a:rPr>
              <a:t>() </a:t>
            </a:r>
            <a:r>
              <a:rPr dirty="0" sz="1800">
                <a:latin typeface="Microsoft Sans Serif"/>
                <a:cs typeface="Microsoft Sans Serif"/>
              </a:rPr>
              <a:t>to </a:t>
            </a:r>
            <a:r>
              <a:rPr dirty="0" sz="1800" spc="-5">
                <a:latin typeface="Microsoft Sans Serif"/>
                <a:cs typeface="Microsoft Sans Serif"/>
              </a:rPr>
              <a:t>have learned </a:t>
            </a:r>
            <a:r>
              <a:rPr dirty="0" sz="1800">
                <a:latin typeface="Microsoft Sans Serif"/>
                <a:cs typeface="Microsoft Sans Serif"/>
              </a:rPr>
              <a:t>from the </a:t>
            </a:r>
            <a:r>
              <a:rPr dirty="0" sz="1800" spc="-5">
                <a:latin typeface="Microsoft Sans Serif"/>
                <a:cs typeface="Microsoft Sans Serif"/>
              </a:rPr>
              <a:t>given dataset </a:t>
            </a:r>
            <a:r>
              <a:rPr dirty="0" sz="1800">
                <a:latin typeface="Microsoft Sans Serif"/>
                <a:cs typeface="Microsoft Sans Serif"/>
              </a:rPr>
              <a:t>based </a:t>
            </a:r>
            <a:r>
              <a:rPr dirty="0" sz="1800" spc="-5">
                <a:latin typeface="Microsoft Sans Serif"/>
                <a:cs typeface="Microsoft Sans Serif"/>
              </a:rPr>
              <a:t>on </a:t>
            </a:r>
            <a:r>
              <a:rPr dirty="0" sz="1800">
                <a:latin typeface="Microsoft Sans Serif"/>
                <a:cs typeface="Microsoft Sans Serif"/>
              </a:rPr>
              <a:t>the </a:t>
            </a:r>
            <a:r>
              <a:rPr dirty="0" sz="1800" spc="-5">
                <a:latin typeface="Microsoft Sans Serif"/>
                <a:cs typeface="Microsoft Sans Serif"/>
              </a:rPr>
              <a:t>number of feature- 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class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pairs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it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successfully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reproduces: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255" y="2269235"/>
            <a:ext cx="7174992" cy="9829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0789" y="3278885"/>
            <a:ext cx="8198484" cy="1413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In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principle,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memorization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is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actually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credible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approach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to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developing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Microsoft Sans Serif"/>
                <a:cs typeface="Microsoft Sans Serif"/>
              </a:rPr>
              <a:t>classifier,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however </a:t>
            </a:r>
            <a:r>
              <a:rPr dirty="0" sz="2000" spc="-5">
                <a:latin typeface="Microsoft Sans Serif"/>
                <a:cs typeface="Microsoft Sans Serif"/>
              </a:rPr>
              <a:t>in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general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there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are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two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significant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limitations:</a:t>
            </a:r>
            <a:endParaRPr sz="2000">
              <a:latin typeface="Microsoft Sans Serif"/>
              <a:cs typeface="Microsoft Sans Serif"/>
            </a:endParaRPr>
          </a:p>
          <a:p>
            <a:pPr marL="812800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dirty="0" sz="2000">
                <a:latin typeface="Microsoft Sans Serif"/>
                <a:cs typeface="Microsoft Sans Serif"/>
              </a:rPr>
              <a:t>Memorizing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is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hard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: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memory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concern</a:t>
            </a:r>
            <a:endParaRPr sz="2000">
              <a:latin typeface="Microsoft Sans Serif"/>
              <a:cs typeface="Microsoft Sans Serif"/>
            </a:endParaRPr>
          </a:p>
          <a:p>
            <a:pPr marL="750570" indent="-28130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751205" algn="l"/>
              </a:tabLst>
            </a:pPr>
            <a:r>
              <a:rPr dirty="0" sz="2000">
                <a:latin typeface="Microsoft Sans Serif"/>
                <a:cs typeface="Microsoft Sans Serif"/>
              </a:rPr>
              <a:t>Memorizing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is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not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enough: </a:t>
            </a:r>
            <a:r>
              <a:rPr dirty="0" sz="2000" spc="-5">
                <a:latin typeface="Microsoft Sans Serif"/>
                <a:cs typeface="Microsoft Sans Serif"/>
              </a:rPr>
              <a:t>learning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is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not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just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to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remember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789" y="4940300"/>
            <a:ext cx="373634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5115" algn="l"/>
                <a:tab pos="1911350" algn="l"/>
                <a:tab pos="2662555" algn="l"/>
              </a:tabLst>
            </a:pPr>
            <a:r>
              <a:rPr dirty="0" sz="2000" spc="-5">
                <a:solidFill>
                  <a:srgbClr val="0000FF"/>
                </a:solidFill>
                <a:latin typeface="Microsoft Sans Serif"/>
                <a:cs typeface="Microsoft Sans Serif"/>
              </a:rPr>
              <a:t>#</a:t>
            </a:r>
            <a:r>
              <a:rPr dirty="0" sz="2000" spc="-5" i="1">
                <a:solidFill>
                  <a:srgbClr val="0000FF"/>
                </a:solidFill>
                <a:latin typeface="Arial"/>
                <a:cs typeface="Arial"/>
              </a:rPr>
              <a:t>Generalize	</a:t>
            </a:r>
            <a:r>
              <a:rPr dirty="0" sz="2000" spc="-10">
                <a:latin typeface="Microsoft Sans Serif"/>
                <a:cs typeface="Microsoft Sans Serif"/>
              </a:rPr>
              <a:t>is	</a:t>
            </a:r>
            <a:r>
              <a:rPr dirty="0" sz="2000" spc="-5">
                <a:latin typeface="Microsoft Sans Serif"/>
                <a:cs typeface="Microsoft Sans Serif"/>
              </a:rPr>
              <a:t>more	important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804670" algn="l"/>
              </a:tabLst>
            </a:pPr>
            <a:r>
              <a:rPr dirty="0" sz="2000" spc="-5">
                <a:latin typeface="Microsoft Sans Serif"/>
                <a:cs typeface="Microsoft Sans Serif"/>
              </a:rPr>
              <a:t>conclusions	</a:t>
            </a:r>
            <a:r>
              <a:rPr dirty="0" sz="2000">
                <a:latin typeface="Microsoft Sans Serif"/>
                <a:cs typeface="Microsoft Sans Serif"/>
              </a:rPr>
              <a:t>about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2477" y="5244795"/>
            <a:ext cx="10991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Microsoft Sans Serif"/>
                <a:cs typeface="Microsoft Sans Serif"/>
              </a:rPr>
              <a:t>instances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51553" y="4940300"/>
            <a:ext cx="176530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83540" algn="l"/>
                <a:tab pos="1531620" algn="l"/>
              </a:tabLst>
            </a:pPr>
            <a:r>
              <a:rPr dirty="0" sz="2000" spc="-5">
                <a:latin typeface="Microsoft Sans Serif"/>
                <a:cs typeface="Microsoft Sans Serif"/>
              </a:rPr>
              <a:t>to	learning,	</a:t>
            </a:r>
            <a:r>
              <a:rPr dirty="0" sz="2000" spc="-20">
                <a:latin typeface="Microsoft Sans Serif"/>
                <a:cs typeface="Microsoft Sans Serif"/>
              </a:rPr>
              <a:t>to</a:t>
            </a:r>
            <a:endParaRPr sz="2000">
              <a:latin typeface="Microsoft Sans Serif"/>
              <a:cs typeface="Microsoft Sans Serif"/>
            </a:endParaRPr>
          </a:p>
          <a:p>
            <a:pPr algn="ctr" marL="635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000FF"/>
                </a:solidFill>
                <a:latin typeface="Microsoft Sans Serif"/>
                <a:cs typeface="Microsoft Sans Serif"/>
              </a:rPr>
              <a:t>which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12967" y="5244795"/>
            <a:ext cx="14503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85825" algn="l"/>
              </a:tabLst>
            </a:pPr>
            <a:r>
              <a:rPr dirty="0" sz="2000" spc="-10">
                <a:solidFill>
                  <a:srgbClr val="0000FF"/>
                </a:solidFill>
                <a:latin typeface="Microsoft Sans Serif"/>
                <a:cs typeface="Microsoft Sans Serif"/>
              </a:rPr>
              <a:t>y</a:t>
            </a:r>
            <a:r>
              <a:rPr dirty="0" sz="2000">
                <a:solidFill>
                  <a:srgbClr val="0000FF"/>
                </a:solidFill>
                <a:latin typeface="Microsoft Sans Serif"/>
                <a:cs typeface="Microsoft Sans Serif"/>
              </a:rPr>
              <a:t>ou</a:t>
            </a:r>
            <a:r>
              <a:rPr dirty="0" sz="2000">
                <a:solidFill>
                  <a:srgbClr val="0000FF"/>
                </a:solidFill>
                <a:latin typeface="Microsoft Sans Serif"/>
                <a:cs typeface="Microsoft Sans Serif"/>
              </a:rPr>
              <a:t>	</a:t>
            </a:r>
            <a:r>
              <a:rPr dirty="0" sz="2000">
                <a:solidFill>
                  <a:srgbClr val="0000FF"/>
                </a:solidFill>
                <a:latin typeface="Microsoft Sans Serif"/>
                <a:cs typeface="Microsoft Sans Serif"/>
              </a:rPr>
              <a:t>ha</a:t>
            </a:r>
            <a:r>
              <a:rPr dirty="0" sz="2000" spc="-10">
                <a:solidFill>
                  <a:srgbClr val="0000FF"/>
                </a:solidFill>
                <a:latin typeface="Microsoft Sans Serif"/>
                <a:cs typeface="Microsoft Sans Serif"/>
              </a:rPr>
              <a:t>v</a:t>
            </a:r>
            <a:r>
              <a:rPr dirty="0" sz="2000">
                <a:solidFill>
                  <a:srgbClr val="0000FF"/>
                </a:solidFill>
                <a:latin typeface="Microsoft Sans Serif"/>
                <a:cs typeface="Microsoft Sans Serif"/>
              </a:rPr>
              <a:t>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5952" y="4940300"/>
            <a:ext cx="310197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  <a:tabLst>
                <a:tab pos="454025" algn="l"/>
                <a:tab pos="1108075" algn="l"/>
                <a:tab pos="1491615" algn="l"/>
                <a:tab pos="2299335" algn="l"/>
              </a:tabLst>
            </a:pPr>
            <a:r>
              <a:rPr dirty="0" sz="2000">
                <a:latin typeface="Microsoft Sans Serif"/>
                <a:cs typeface="Microsoft Sans Serif"/>
              </a:rPr>
              <a:t>be	</a:t>
            </a:r>
            <a:r>
              <a:rPr dirty="0" sz="2000" spc="-5">
                <a:latin typeface="Microsoft Sans Serif"/>
                <a:cs typeface="Microsoft Sans Serif"/>
              </a:rPr>
              <a:t>able	to	</a:t>
            </a:r>
            <a:r>
              <a:rPr dirty="0" sz="2000">
                <a:latin typeface="Microsoft Sans Serif"/>
                <a:cs typeface="Microsoft Sans Serif"/>
              </a:rPr>
              <a:t>reach	</a:t>
            </a:r>
            <a:r>
              <a:rPr dirty="0" sz="2000" spc="-5">
                <a:latin typeface="Microsoft Sans Serif"/>
                <a:cs typeface="Microsoft Sans Serif"/>
              </a:rPr>
              <a:t>correct</a:t>
            </a:r>
            <a:endParaRPr sz="2000">
              <a:latin typeface="Microsoft Sans Serif"/>
              <a:cs typeface="Microsoft Sans Serif"/>
            </a:endParaRPr>
          </a:p>
          <a:p>
            <a:pPr algn="r" marR="6350">
              <a:lnSpc>
                <a:spcPct val="100000"/>
              </a:lnSpc>
              <a:spcBef>
                <a:spcPts val="5"/>
              </a:spcBef>
              <a:tabLst>
                <a:tab pos="814705" algn="l"/>
              </a:tabLst>
            </a:pPr>
            <a:r>
              <a:rPr dirty="0" sz="2000" i="1">
                <a:solidFill>
                  <a:srgbClr val="0000FF"/>
                </a:solidFill>
                <a:latin typeface="Arial"/>
                <a:cs typeface="Arial"/>
              </a:rPr>
              <a:t>not	</a:t>
            </a:r>
            <a:r>
              <a:rPr dirty="0" sz="2000">
                <a:solidFill>
                  <a:srgbClr val="0000FF"/>
                </a:solidFill>
                <a:latin typeface="Microsoft Sans Serif"/>
                <a:cs typeface="Microsoft Sans Serif"/>
              </a:rPr>
              <a:t>seen</a:t>
            </a:r>
            <a:r>
              <a:rPr dirty="0" sz="200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5638800"/>
            <a:ext cx="5422392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248538"/>
            <a:ext cx="55022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dirty="0" spc="-40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/>
              <a:t>Pattern</a:t>
            </a:r>
            <a:r>
              <a:rPr dirty="0" spc="-35"/>
              <a:t> </a:t>
            </a:r>
            <a:r>
              <a:rPr dirty="0"/>
              <a:t>Recognition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660" y="639722"/>
            <a:ext cx="113030" cy="226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723900"/>
            <a:ext cx="8520684" cy="5029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1043" y="5909564"/>
            <a:ext cx="8275955" cy="5727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180"/>
              </a:spcBef>
            </a:pPr>
            <a:r>
              <a:rPr dirty="0" sz="1800" spc="-10" i="1">
                <a:latin typeface="Arial"/>
                <a:cs typeface="Arial"/>
              </a:rPr>
              <a:t>Averaged</a:t>
            </a:r>
            <a:r>
              <a:rPr dirty="0" sz="1800" spc="3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over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all</a:t>
            </a:r>
            <a:r>
              <a:rPr dirty="0" sz="1800" spc="1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possibilities</a:t>
            </a:r>
            <a:r>
              <a:rPr dirty="0" sz="1800" spc="3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for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the </a:t>
            </a:r>
            <a:r>
              <a:rPr dirty="0" sz="1800" spc="-5" i="1">
                <a:latin typeface="Arial"/>
                <a:cs typeface="Arial"/>
              </a:rPr>
              <a:t>unseen</a:t>
            </a:r>
            <a:r>
              <a:rPr dirty="0" sz="1800" spc="2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data,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no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classifier</a:t>
            </a:r>
            <a:r>
              <a:rPr dirty="0" sz="1800" spc="1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generalizes</a:t>
            </a:r>
            <a:r>
              <a:rPr dirty="0" sz="1800" spc="6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better </a:t>
            </a:r>
            <a:r>
              <a:rPr dirty="0" sz="1800" spc="-484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than any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other!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251282"/>
            <a:ext cx="40259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Robustness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5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17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1440180"/>
            <a:ext cx="5334000" cy="37536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5315458"/>
            <a:ext cx="5670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(bla</a:t>
            </a:r>
            <a:r>
              <a:rPr dirty="0" sz="1600">
                <a:latin typeface="Microsoft Sans Serif"/>
                <a:cs typeface="Microsoft Sans Serif"/>
              </a:rPr>
              <a:t>c</a:t>
            </a:r>
            <a:r>
              <a:rPr dirty="0" sz="1600" spc="-5">
                <a:latin typeface="Microsoft Sans Serif"/>
                <a:cs typeface="Microsoft Sans Serif"/>
              </a:rPr>
              <a:t>k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5019" y="5315458"/>
            <a:ext cx="5334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dot</a:t>
            </a:r>
            <a:r>
              <a:rPr dirty="0" sz="1600">
                <a:latin typeface="Microsoft Sans Serif"/>
                <a:cs typeface="Microsoft Sans Serif"/>
              </a:rPr>
              <a:t>s</a:t>
            </a:r>
            <a:r>
              <a:rPr dirty="0" sz="1600" spc="-5">
                <a:latin typeface="Microsoft Sans Serif"/>
                <a:cs typeface="Microsoft Sans Serif"/>
              </a:rPr>
              <a:t>),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8025" y="5315458"/>
            <a:ext cx="5448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Microsoft Sans Serif"/>
                <a:cs typeface="Microsoft Sans Serif"/>
              </a:rPr>
              <a:t>whi</a:t>
            </a:r>
            <a:r>
              <a:rPr dirty="0" sz="1600" spc="-5">
                <a:latin typeface="Microsoft Sans Serif"/>
                <a:cs typeface="Microsoft Sans Serif"/>
              </a:rPr>
              <a:t>c</a:t>
            </a:r>
            <a:r>
              <a:rPr dirty="0" sz="1600" spc="-5">
                <a:latin typeface="Microsoft Sans Serif"/>
                <a:cs typeface="Microsoft Sans Serif"/>
              </a:rPr>
              <a:t>h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445" y="5315458"/>
            <a:ext cx="5219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c</a:t>
            </a:r>
            <a:r>
              <a:rPr dirty="0" sz="1600" spc="-5">
                <a:latin typeface="Microsoft Sans Serif"/>
                <a:cs typeface="Microsoft Sans Serif"/>
              </a:rPr>
              <a:t>ome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42005" y="5315458"/>
            <a:ext cx="4318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fr</a:t>
            </a:r>
            <a:r>
              <a:rPr dirty="0" sz="1600">
                <a:latin typeface="Microsoft Sans Serif"/>
                <a:cs typeface="Microsoft Sans Serif"/>
              </a:rPr>
              <a:t>o</a:t>
            </a:r>
            <a:r>
              <a:rPr dirty="0" sz="1600" spc="-5">
                <a:latin typeface="Microsoft Sans Serif"/>
                <a:cs typeface="Microsoft Sans Serif"/>
              </a:rPr>
              <a:t>m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3030" y="5315458"/>
            <a:ext cx="5219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s</a:t>
            </a:r>
            <a:r>
              <a:rPr dirty="0" sz="1600" spc="-5">
                <a:latin typeface="Microsoft Sans Serif"/>
                <a:cs typeface="Microsoft Sans Serif"/>
              </a:rPr>
              <a:t>ome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5115" y="5315458"/>
            <a:ext cx="83629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un</a:t>
            </a:r>
            <a:r>
              <a:rPr dirty="0" sz="1600">
                <a:latin typeface="Microsoft Sans Serif"/>
                <a:cs typeface="Microsoft Sans Serif"/>
              </a:rPr>
              <a:t>k</a:t>
            </a:r>
            <a:r>
              <a:rPr dirty="0" sz="1600" spc="-5">
                <a:latin typeface="Microsoft Sans Serif"/>
                <a:cs typeface="Microsoft Sans Serif"/>
              </a:rPr>
              <a:t>no</a:t>
            </a:r>
            <a:r>
              <a:rPr dirty="0" sz="1600" spc="-20">
                <a:latin typeface="Microsoft Sans Serif"/>
                <a:cs typeface="Microsoft Sans Serif"/>
              </a:rPr>
              <a:t>w</a:t>
            </a:r>
            <a:r>
              <a:rPr dirty="0" sz="1600" spc="-5">
                <a:latin typeface="Microsoft Sans Serif"/>
                <a:cs typeface="Microsoft Sans Serif"/>
              </a:rPr>
              <a:t>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" y="5071617"/>
            <a:ext cx="890905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514984" algn="l"/>
                <a:tab pos="1009015" algn="l"/>
                <a:tab pos="1639570" algn="l"/>
                <a:tab pos="2233930" algn="l"/>
                <a:tab pos="2489835" algn="l"/>
                <a:tab pos="3153410" algn="l"/>
                <a:tab pos="3477895" algn="l"/>
                <a:tab pos="3790315" algn="l"/>
                <a:tab pos="4058920" algn="l"/>
                <a:tab pos="4767580" algn="l"/>
                <a:tab pos="5090795" algn="l"/>
                <a:tab pos="5751830" algn="l"/>
                <a:tab pos="6348095" algn="l"/>
                <a:tab pos="6759575" algn="l"/>
                <a:tab pos="7355840" algn="l"/>
                <a:tab pos="7793355" algn="l"/>
                <a:tab pos="8341995" algn="l"/>
              </a:tabLst>
            </a:pPr>
            <a:r>
              <a:rPr dirty="0" sz="1600" spc="-5" b="1">
                <a:solidFill>
                  <a:srgbClr val="FF0000"/>
                </a:solidFill>
                <a:latin typeface="Arial"/>
                <a:cs typeface="Arial"/>
              </a:rPr>
              <a:t>Fig.	</a:t>
            </a:r>
            <a:r>
              <a:rPr dirty="0" sz="1600" b="1">
                <a:solidFill>
                  <a:srgbClr val="FF0000"/>
                </a:solidFill>
                <a:latin typeface="Arial"/>
                <a:cs typeface="Arial"/>
              </a:rPr>
              <a:t>3.2.	</a:t>
            </a:r>
            <a:r>
              <a:rPr dirty="0" sz="1600">
                <a:solidFill>
                  <a:srgbClr val="FF0000"/>
                </a:solidFill>
                <a:latin typeface="Microsoft Sans Serif"/>
                <a:cs typeface="Microsoft Sans Serif"/>
              </a:rPr>
              <a:t>What	</a:t>
            </a:r>
            <a:r>
              <a:rPr dirty="0" sz="1600" spc="-5">
                <a:solidFill>
                  <a:srgbClr val="FF0000"/>
                </a:solidFill>
                <a:latin typeface="Microsoft Sans Serif"/>
                <a:cs typeface="Microsoft Sans Serif"/>
              </a:rPr>
              <a:t>does	it	mean	to	</a:t>
            </a:r>
            <a:r>
              <a:rPr dirty="0" sz="1600" spc="-5" i="1">
                <a:solidFill>
                  <a:srgbClr val="FF0000"/>
                </a:solidFill>
                <a:latin typeface="Arial"/>
                <a:cs typeface="Arial"/>
              </a:rPr>
              <a:t>fit	</a:t>
            </a:r>
            <a:r>
              <a:rPr dirty="0" sz="1600" spc="-5">
                <a:solidFill>
                  <a:srgbClr val="FF0000"/>
                </a:solidFill>
                <a:latin typeface="Microsoft Sans Serif"/>
                <a:cs typeface="Microsoft Sans Serif"/>
              </a:rPr>
              <a:t>a	model	to	data?	</a:t>
            </a:r>
            <a:r>
              <a:rPr dirty="0" sz="1600">
                <a:latin typeface="Microsoft Sans Serif"/>
                <a:cs typeface="Microsoft Sans Serif"/>
              </a:rPr>
              <a:t>Here	</a:t>
            </a:r>
            <a:r>
              <a:rPr dirty="0" sz="1600" spc="-15">
                <a:latin typeface="Microsoft Sans Serif"/>
                <a:cs typeface="Microsoft Sans Serif"/>
              </a:rPr>
              <a:t>we	</a:t>
            </a:r>
            <a:r>
              <a:rPr dirty="0" sz="1600" spc="-5">
                <a:latin typeface="Microsoft Sans Serif"/>
                <a:cs typeface="Microsoft Sans Serif"/>
              </a:rPr>
              <a:t>have	</a:t>
            </a:r>
            <a:r>
              <a:rPr dirty="0" sz="1600">
                <a:latin typeface="Microsoft Sans Serif"/>
                <a:cs typeface="Microsoft Sans Serif"/>
              </a:rPr>
              <a:t>ten	</a:t>
            </a:r>
            <a:r>
              <a:rPr dirty="0" sz="1600" spc="-5">
                <a:latin typeface="Microsoft Sans Serif"/>
                <a:cs typeface="Microsoft Sans Serif"/>
              </a:rPr>
              <a:t>data	points</a:t>
            </a:r>
            <a:endParaRPr sz="1600">
              <a:latin typeface="Microsoft Sans Serif"/>
              <a:cs typeface="Microsoft Sans Serif"/>
            </a:endParaRPr>
          </a:p>
          <a:p>
            <a:pPr algn="ctr" marL="1673225">
              <a:lnSpc>
                <a:spcPct val="100000"/>
              </a:lnSpc>
            </a:pPr>
            <a:r>
              <a:rPr dirty="0" sz="1600" spc="-5">
                <a:latin typeface="Microsoft Sans Serif"/>
                <a:cs typeface="Microsoft Sans Serif"/>
              </a:rPr>
              <a:t>model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08345" y="5315458"/>
            <a:ext cx="3867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latin typeface="Microsoft Sans Serif"/>
                <a:cs typeface="Microsoft Sans Serif"/>
              </a:rPr>
              <a:t>w</a:t>
            </a:r>
            <a:r>
              <a:rPr dirty="0" sz="1600" spc="-15">
                <a:latin typeface="Microsoft Sans Serif"/>
                <a:cs typeface="Microsoft Sans Serif"/>
              </a:rPr>
              <a:t>i</a:t>
            </a:r>
            <a:r>
              <a:rPr dirty="0" sz="1600" spc="5">
                <a:latin typeface="Microsoft Sans Serif"/>
                <a:cs typeface="Microsoft Sans Serif"/>
              </a:rPr>
              <a:t>t</a:t>
            </a:r>
            <a:r>
              <a:rPr dirty="0" sz="1600" spc="-5">
                <a:latin typeface="Microsoft Sans Serif"/>
                <a:cs typeface="Microsoft Sans Serif"/>
              </a:rPr>
              <a:t>h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43269" y="5315458"/>
            <a:ext cx="5892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added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82408" y="5315458"/>
            <a:ext cx="1902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3760" algn="l"/>
                <a:tab pos="1590040" algn="l"/>
              </a:tabLst>
            </a:pPr>
            <a:r>
              <a:rPr dirty="0" sz="1600" spc="-5">
                <a:latin typeface="Microsoft Sans Serif"/>
                <a:cs typeface="Microsoft Sans Serif"/>
              </a:rPr>
              <a:t>rando</a:t>
            </a:r>
            <a:r>
              <a:rPr dirty="0" sz="1600" spc="-5">
                <a:latin typeface="Microsoft Sans Serif"/>
                <a:cs typeface="Microsoft Sans Serif"/>
              </a:rPr>
              <a:t>m</a:t>
            </a:r>
            <a:r>
              <a:rPr dirty="0" sz="1600" spc="-5">
                <a:latin typeface="Microsoft Sans Serif"/>
                <a:cs typeface="Microsoft Sans Serif"/>
              </a:rPr>
              <a:t>	</a:t>
            </a:r>
            <a:r>
              <a:rPr dirty="0" sz="1600" spc="-10">
                <a:latin typeface="Microsoft Sans Serif"/>
                <a:cs typeface="Microsoft Sans Serif"/>
              </a:rPr>
              <a:t>noi</a:t>
            </a:r>
            <a:r>
              <a:rPr dirty="0" sz="1600" spc="-5">
                <a:latin typeface="Microsoft Sans Serif"/>
                <a:cs typeface="Microsoft Sans Serif"/>
              </a:rPr>
              <a:t>s</a:t>
            </a:r>
            <a:r>
              <a:rPr dirty="0" sz="1600" spc="-5">
                <a:latin typeface="Microsoft Sans Serif"/>
                <a:cs typeface="Microsoft Sans Serif"/>
              </a:rPr>
              <a:t>e</a:t>
            </a:r>
            <a:r>
              <a:rPr dirty="0" sz="1600" spc="-5">
                <a:latin typeface="Microsoft Sans Serif"/>
                <a:cs typeface="Microsoft Sans Serif"/>
              </a:rPr>
              <a:t>.</a:t>
            </a:r>
            <a:r>
              <a:rPr dirty="0" sz="1600" spc="-5">
                <a:latin typeface="Microsoft Sans Serif"/>
                <a:cs typeface="Microsoft Sans Serif"/>
              </a:rPr>
              <a:t>	</a:t>
            </a:r>
            <a:r>
              <a:rPr dirty="0" sz="1600" spc="-25">
                <a:latin typeface="Microsoft Sans Serif"/>
                <a:cs typeface="Microsoft Sans Serif"/>
              </a:rPr>
              <a:t>We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39" y="5559348"/>
            <a:ext cx="14236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8455" algn="l"/>
              </a:tabLst>
            </a:pPr>
            <a:r>
              <a:rPr dirty="0" sz="1600" spc="-10">
                <a:latin typeface="Microsoft Sans Serif"/>
                <a:cs typeface="Microsoft Sans Serif"/>
              </a:rPr>
              <a:t>fi</a:t>
            </a:r>
            <a:r>
              <a:rPr dirty="0" sz="1600" spc="-5">
                <a:latin typeface="Microsoft Sans Serif"/>
                <a:cs typeface="Microsoft Sans Serif"/>
              </a:rPr>
              <a:t>t</a:t>
            </a:r>
            <a:r>
              <a:rPr dirty="0" sz="1600" spc="-5">
                <a:latin typeface="Microsoft Sans Serif"/>
                <a:cs typeface="Microsoft Sans Serif"/>
              </a:rPr>
              <a:t>	</a:t>
            </a:r>
            <a:r>
              <a:rPr dirty="0" sz="1600" spc="-10">
                <a:latin typeface="Microsoft Sans Serif"/>
                <a:cs typeface="Microsoft Sans Serif"/>
              </a:rPr>
              <a:t>po</a:t>
            </a:r>
            <a:r>
              <a:rPr dirty="0" sz="1600" spc="10">
                <a:latin typeface="Microsoft Sans Serif"/>
                <a:cs typeface="Microsoft Sans Serif"/>
              </a:rPr>
              <a:t>l</a:t>
            </a:r>
            <a:r>
              <a:rPr dirty="0" sz="1600" spc="-25">
                <a:latin typeface="Microsoft Sans Serif"/>
                <a:cs typeface="Microsoft Sans Serif"/>
              </a:rPr>
              <a:t>y</a:t>
            </a:r>
            <a:r>
              <a:rPr dirty="0" sz="1600" spc="-10">
                <a:latin typeface="Microsoft Sans Serif"/>
                <a:cs typeface="Microsoft Sans Serif"/>
              </a:rPr>
              <a:t>nom</a:t>
            </a:r>
            <a:r>
              <a:rPr dirty="0" sz="1600">
                <a:latin typeface="Microsoft Sans Serif"/>
                <a:cs typeface="Microsoft Sans Serif"/>
              </a:rPr>
              <a:t>i</a:t>
            </a:r>
            <a:r>
              <a:rPr dirty="0" sz="1600" spc="-10">
                <a:latin typeface="Microsoft Sans Serif"/>
                <a:cs typeface="Microsoft Sans Serif"/>
              </a:rPr>
              <a:t>al</a:t>
            </a:r>
            <a:r>
              <a:rPr dirty="0" sz="1600" spc="-5">
                <a:latin typeface="Microsoft Sans Serif"/>
                <a:cs typeface="Microsoft Sans Serif"/>
              </a:rPr>
              <a:t>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44142" y="5559348"/>
            <a:ext cx="6477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2425" algn="l"/>
              </a:tabLst>
            </a:pP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-5">
                <a:latin typeface="Microsoft Sans Serif"/>
                <a:cs typeface="Microsoft Sans Serif"/>
              </a:rPr>
              <a:t>	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35098" y="5559348"/>
            <a:ext cx="6242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Microsoft Sans Serif"/>
                <a:cs typeface="Microsoft Sans Serif"/>
              </a:rPr>
              <a:t>poi</a:t>
            </a:r>
            <a:r>
              <a:rPr dirty="0" sz="1600" spc="-5">
                <a:latin typeface="Microsoft Sans Serif"/>
                <a:cs typeface="Microsoft Sans Serif"/>
              </a:rPr>
              <a:t>nts</a:t>
            </a:r>
            <a:r>
              <a:rPr dirty="0" sz="1600" spc="-5">
                <a:latin typeface="Microsoft Sans Serif"/>
                <a:cs typeface="Microsoft Sans Serif"/>
              </a:rPr>
              <a:t>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03575" y="5559348"/>
            <a:ext cx="14020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1005" algn="l"/>
                <a:tab pos="1106805" algn="l"/>
              </a:tabLst>
            </a:pPr>
            <a:r>
              <a:rPr dirty="0" sz="1600" spc="-5">
                <a:latin typeface="Microsoft Sans Serif"/>
                <a:cs typeface="Microsoft Sans Serif"/>
              </a:rPr>
              <a:t>f</a:t>
            </a:r>
            <a:r>
              <a:rPr dirty="0" sz="1600" spc="5">
                <a:latin typeface="Microsoft Sans Serif"/>
                <a:cs typeface="Microsoft Sans Serif"/>
              </a:rPr>
              <a:t>o</a:t>
            </a:r>
            <a:r>
              <a:rPr dirty="0" sz="1600" spc="-5">
                <a:latin typeface="Microsoft Sans Serif"/>
                <a:cs typeface="Microsoft Sans Serif"/>
              </a:rPr>
              <a:t>r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-20">
                <a:latin typeface="Microsoft Sans Serif"/>
                <a:cs typeface="Microsoft Sans Serif"/>
              </a:rPr>
              <a:t>w</a:t>
            </a:r>
            <a:r>
              <a:rPr dirty="0" sz="1600" spc="-10">
                <a:latin typeface="Microsoft Sans Serif"/>
                <a:cs typeface="Microsoft Sans Serif"/>
              </a:rPr>
              <a:t>hi</a:t>
            </a:r>
            <a:r>
              <a:rPr dirty="0" sz="1600" spc="-5">
                <a:latin typeface="Microsoft Sans Serif"/>
                <a:cs typeface="Microsoft Sans Serif"/>
              </a:rPr>
              <a:t>c</a:t>
            </a:r>
            <a:r>
              <a:rPr dirty="0" sz="1600" spc="-5">
                <a:latin typeface="Microsoft Sans Serif"/>
                <a:cs typeface="Microsoft Sans Serif"/>
              </a:rPr>
              <a:t>h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48910" y="5559348"/>
            <a:ext cx="8978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first-order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91580" y="5559348"/>
            <a:ext cx="5880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Microsoft Sans Serif"/>
                <a:cs typeface="Microsoft Sans Serif"/>
              </a:rPr>
              <a:t>(l</a:t>
            </a:r>
            <a:r>
              <a:rPr dirty="0" sz="1600" spc="-5">
                <a:latin typeface="Microsoft Sans Serif"/>
                <a:cs typeface="Microsoft Sans Serif"/>
              </a:rPr>
              <a:t>i</a:t>
            </a:r>
            <a:r>
              <a:rPr dirty="0" sz="1600" spc="-20">
                <a:latin typeface="Microsoft Sans Serif"/>
                <a:cs typeface="Microsoft Sans Serif"/>
              </a:rPr>
              <a:t>n</a:t>
            </a:r>
            <a:r>
              <a:rPr dirty="0" sz="1600" spc="-5">
                <a:latin typeface="Microsoft Sans Serif"/>
                <a:cs typeface="Microsoft Sans Serif"/>
              </a:rPr>
              <a:t>ear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23101" y="5559348"/>
            <a:ext cx="10985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regression),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65542" y="5559348"/>
            <a:ext cx="12223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second-order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71673" y="5803188"/>
            <a:ext cx="3638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and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28314" y="5803188"/>
            <a:ext cx="10077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ninth-order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01666" y="5803188"/>
            <a:ext cx="11779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1334" algn="l"/>
              </a:tabLst>
            </a:pPr>
            <a:r>
              <a:rPr dirty="0" sz="1600" spc="-5">
                <a:latin typeface="Microsoft Sans Serif"/>
                <a:cs typeface="Microsoft Sans Serif"/>
              </a:rPr>
              <a:t>are</a:t>
            </a:r>
            <a:r>
              <a:rPr dirty="0" sz="1600" spc="-5">
                <a:latin typeface="Microsoft Sans Serif"/>
                <a:cs typeface="Microsoft Sans Serif"/>
              </a:rPr>
              <a:t>	</a:t>
            </a:r>
            <a:r>
              <a:rPr dirty="0" sz="1600" spc="-5">
                <a:latin typeface="Microsoft Sans Serif"/>
                <a:cs typeface="Microsoft Sans Serif"/>
              </a:rPr>
              <a:t>s</a:t>
            </a:r>
            <a:r>
              <a:rPr dirty="0" sz="1600" spc="-5">
                <a:latin typeface="Microsoft Sans Serif"/>
                <a:cs typeface="Microsoft Sans Serif"/>
              </a:rPr>
              <a:t>ho</a:t>
            </a:r>
            <a:r>
              <a:rPr dirty="0" sz="1600" spc="-20">
                <a:latin typeface="Microsoft Sans Serif"/>
                <a:cs typeface="Microsoft Sans Serif"/>
              </a:rPr>
              <a:t>w</a:t>
            </a:r>
            <a:r>
              <a:rPr dirty="0" sz="1600" spc="5">
                <a:latin typeface="Microsoft Sans Serif"/>
                <a:cs typeface="Microsoft Sans Serif"/>
              </a:rPr>
              <a:t>n</a:t>
            </a:r>
            <a:r>
              <a:rPr dirty="0" sz="1600" spc="-5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70472" y="5803188"/>
            <a:ext cx="23761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2425" algn="l"/>
                <a:tab pos="1393190" algn="l"/>
              </a:tabLst>
            </a:pPr>
            <a:r>
              <a:rPr dirty="0" sz="1600" spc="-5">
                <a:latin typeface="Microsoft Sans Serif"/>
                <a:cs typeface="Microsoft Sans Serif"/>
              </a:rPr>
              <a:t>A	</a:t>
            </a:r>
            <a:r>
              <a:rPr dirty="0" sz="1600" spc="-5" i="1">
                <a:latin typeface="Arial"/>
                <a:cs typeface="Arial"/>
              </a:rPr>
              <a:t>p</a:t>
            </a:r>
            <a:r>
              <a:rPr dirty="0" sz="1600" spc="-5">
                <a:latin typeface="Microsoft Sans Serif"/>
                <a:cs typeface="Microsoft Sans Serif"/>
              </a:rPr>
              <a:t>th-order	</a:t>
            </a:r>
            <a:r>
              <a:rPr dirty="0" sz="1600" spc="-10">
                <a:latin typeface="Microsoft Sans Serif"/>
                <a:cs typeface="Microsoft Sans Serif"/>
              </a:rPr>
              <a:t>polynomial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37269" y="5803188"/>
            <a:ext cx="3517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latin typeface="Microsoft Sans Serif"/>
                <a:cs typeface="Microsoft Sans Serif"/>
              </a:rPr>
              <a:t>c</a:t>
            </a:r>
            <a:r>
              <a:rPr dirty="0" sz="1600" spc="-5">
                <a:latin typeface="Microsoft Sans Serif"/>
                <a:cs typeface="Microsoft Sans Serif"/>
              </a:rPr>
              <a:t>an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85468" y="5803188"/>
            <a:ext cx="115506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regression),</a:t>
            </a:r>
            <a:endParaRPr sz="1600">
              <a:latin typeface="Microsoft Sans Serif"/>
              <a:cs typeface="Microsoft Sans Serif"/>
            </a:endParaRPr>
          </a:p>
          <a:p>
            <a:pPr marL="113030">
              <a:lnSpc>
                <a:spcPct val="100000"/>
              </a:lnSpc>
              <a:tabLst>
                <a:tab pos="803275" algn="l"/>
              </a:tabLst>
            </a:pPr>
            <a:r>
              <a:rPr dirty="0" sz="1600" spc="-5">
                <a:latin typeface="Microsoft Sans Serif"/>
                <a:cs typeface="Microsoft Sans Serif"/>
              </a:rPr>
              <a:t>fo</a:t>
            </a:r>
            <a:r>
              <a:rPr dirty="0" sz="1600">
                <a:latin typeface="Microsoft Sans Serif"/>
                <a:cs typeface="Microsoft Sans Serif"/>
              </a:rPr>
              <a:t>u</a:t>
            </a:r>
            <a:r>
              <a:rPr dirty="0" sz="1600" spc="-5">
                <a:latin typeface="Microsoft Sans Serif"/>
                <a:cs typeface="Microsoft Sans Serif"/>
              </a:rPr>
              <a:t>nd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-10">
                <a:latin typeface="Microsoft Sans Serif"/>
                <a:cs typeface="Microsoft Sans Serif"/>
              </a:rPr>
              <a:t>that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97582" y="6046723"/>
            <a:ext cx="6699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passes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23971" y="6046723"/>
            <a:ext cx="7137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th</a:t>
            </a:r>
            <a:r>
              <a:rPr dirty="0" sz="1600" spc="-10">
                <a:latin typeface="Microsoft Sans Serif"/>
                <a:cs typeface="Microsoft Sans Serif"/>
              </a:rPr>
              <a:t>r</a:t>
            </a:r>
            <a:r>
              <a:rPr dirty="0" sz="1600" spc="-5">
                <a:latin typeface="Microsoft Sans Serif"/>
                <a:cs typeface="Microsoft Sans Serif"/>
              </a:rPr>
              <a:t>ough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51957" y="6046723"/>
            <a:ext cx="6229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Microsoft Sans Serif"/>
                <a:cs typeface="Microsoft Sans Serif"/>
              </a:rPr>
              <a:t>po</a:t>
            </a:r>
            <a:r>
              <a:rPr dirty="0" sz="1600" spc="-15">
                <a:latin typeface="Microsoft Sans Serif"/>
                <a:cs typeface="Microsoft Sans Serif"/>
              </a:rPr>
              <a:t>i</a:t>
            </a:r>
            <a:r>
              <a:rPr dirty="0" sz="1600" spc="-5">
                <a:latin typeface="Microsoft Sans Serif"/>
                <a:cs typeface="Microsoft Sans Serif"/>
              </a:rPr>
              <a:t>nts,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30720" y="6046723"/>
            <a:ext cx="24574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8305" algn="l"/>
                <a:tab pos="996950" algn="l"/>
                <a:tab pos="1461770" algn="l"/>
              </a:tabLst>
            </a:pPr>
            <a:r>
              <a:rPr dirty="0" sz="1600" spc="-5">
                <a:latin typeface="Microsoft Sans Serif"/>
                <a:cs typeface="Microsoft Sans Serif"/>
              </a:rPr>
              <a:t>so	</a:t>
            </a:r>
            <a:r>
              <a:rPr dirty="0" sz="1600">
                <a:latin typeface="Microsoft Sans Serif"/>
                <a:cs typeface="Microsoft Sans Serif"/>
              </a:rPr>
              <a:t>here	the	</a:t>
            </a:r>
            <a:r>
              <a:rPr dirty="0" sz="1600" spc="-5">
                <a:latin typeface="Microsoft Sans Serif"/>
                <a:cs typeface="Microsoft Sans Serif"/>
              </a:rPr>
              <a:t>ninth-order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09852" y="6291173"/>
            <a:ext cx="32016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6245" algn="l"/>
                <a:tab pos="879475" algn="l"/>
                <a:tab pos="1583690" algn="l"/>
                <a:tab pos="2420620" algn="l"/>
              </a:tabLst>
            </a:pPr>
            <a:r>
              <a:rPr dirty="0" sz="1600" spc="-10">
                <a:latin typeface="Microsoft Sans Serif"/>
                <a:cs typeface="Microsoft Sans Serif"/>
              </a:rPr>
              <a:t>fi</a:t>
            </a:r>
            <a:r>
              <a:rPr dirty="0" sz="1600" spc="-5">
                <a:latin typeface="Microsoft Sans Serif"/>
                <a:cs typeface="Microsoft Sans Serif"/>
              </a:rPr>
              <a:t>ts</a:t>
            </a:r>
            <a:r>
              <a:rPr dirty="0" sz="1600" spc="-5">
                <a:latin typeface="Microsoft Sans Serif"/>
                <a:cs typeface="Microsoft Sans Serif"/>
              </a:rPr>
              <a:t>	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-5">
                <a:latin typeface="Microsoft Sans Serif"/>
                <a:cs typeface="Microsoft Sans Serif"/>
              </a:rPr>
              <a:t>	</a:t>
            </a:r>
            <a:r>
              <a:rPr dirty="0" sz="1600" spc="-10">
                <a:latin typeface="Microsoft Sans Serif"/>
                <a:cs typeface="Microsoft Sans Serif"/>
              </a:rPr>
              <a:t>poi</a:t>
            </a:r>
            <a:r>
              <a:rPr dirty="0" sz="1600" spc="-5">
                <a:latin typeface="Microsoft Sans Serif"/>
                <a:cs typeface="Microsoft Sans Serif"/>
              </a:rPr>
              <a:t>nts</a:t>
            </a:r>
            <a:r>
              <a:rPr dirty="0" sz="1600" spc="-5">
                <a:latin typeface="Microsoft Sans Serif"/>
                <a:cs typeface="Microsoft Sans Serif"/>
              </a:rPr>
              <a:t>	</a:t>
            </a:r>
            <a:r>
              <a:rPr dirty="0" sz="1600" spc="5">
                <a:latin typeface="Microsoft Sans Serif"/>
                <a:cs typeface="Microsoft Sans Serif"/>
              </a:rPr>
              <a:t>e</a:t>
            </a:r>
            <a:r>
              <a:rPr dirty="0" sz="1600" spc="-15">
                <a:latin typeface="Microsoft Sans Serif"/>
                <a:cs typeface="Microsoft Sans Serif"/>
              </a:rPr>
              <a:t>x</a:t>
            </a:r>
            <a:r>
              <a:rPr dirty="0" sz="1600" spc="5">
                <a:latin typeface="Microsoft Sans Serif"/>
                <a:cs typeface="Microsoft Sans Serif"/>
              </a:rPr>
              <a:t>a</a:t>
            </a:r>
            <a:r>
              <a:rPr dirty="0" sz="1600" spc="-5">
                <a:latin typeface="Microsoft Sans Serif"/>
                <a:cs typeface="Microsoft Sans Serif"/>
              </a:rPr>
              <a:t>c</a:t>
            </a:r>
            <a:r>
              <a:rPr dirty="0" sz="1600" spc="-10">
                <a:latin typeface="Microsoft Sans Serif"/>
                <a:cs typeface="Microsoft Sans Serif"/>
              </a:rPr>
              <a:t>tl</a:t>
            </a:r>
            <a:r>
              <a:rPr dirty="0" sz="1600" spc="-135">
                <a:latin typeface="Microsoft Sans Serif"/>
                <a:cs typeface="Microsoft Sans Serif"/>
              </a:rPr>
              <a:t>y</a:t>
            </a:r>
            <a:r>
              <a:rPr dirty="0" sz="1600" spc="-5">
                <a:latin typeface="Microsoft Sans Serif"/>
                <a:cs typeface="Microsoft Sans Serif"/>
              </a:rPr>
              <a:t>,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-5">
                <a:latin typeface="Microsoft Sans Serif"/>
                <a:cs typeface="Microsoft Sans Serif"/>
              </a:rPr>
              <a:t>h</a:t>
            </a:r>
            <a:r>
              <a:rPr dirty="0" sz="1600" spc="5">
                <a:latin typeface="Microsoft Sans Serif"/>
                <a:cs typeface="Microsoft Sans Serif"/>
              </a:rPr>
              <a:t>o</a:t>
            </a:r>
            <a:r>
              <a:rPr dirty="0" sz="1600" spc="-20">
                <a:latin typeface="Microsoft Sans Serif"/>
                <a:cs typeface="Microsoft Sans Serif"/>
              </a:rPr>
              <a:t>w</a:t>
            </a:r>
            <a:r>
              <a:rPr dirty="0" sz="1600" spc="-5">
                <a:latin typeface="Microsoft Sans Serif"/>
                <a:cs typeface="Microsoft Sans Serif"/>
              </a:rPr>
              <a:t>ev</a:t>
            </a:r>
            <a:r>
              <a:rPr dirty="0" sz="1600" spc="5">
                <a:latin typeface="Microsoft Sans Serif"/>
                <a:cs typeface="Microsoft Sans Serif"/>
              </a:rPr>
              <a:t>e</a:t>
            </a:r>
            <a:r>
              <a:rPr dirty="0" sz="1600" spc="-5">
                <a:latin typeface="Microsoft Sans Serif"/>
                <a:cs typeface="Microsoft Sans Serif"/>
              </a:rPr>
              <a:t>r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192651" y="5803188"/>
            <a:ext cx="140398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fits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309245" algn="l"/>
                <a:tab pos="609600" algn="l"/>
                <a:tab pos="904240" algn="l"/>
              </a:tabLst>
            </a:pPr>
            <a:r>
              <a:rPr dirty="0" sz="1600" spc="-5" i="1">
                <a:latin typeface="Arial"/>
                <a:cs typeface="Arial"/>
              </a:rPr>
              <a:t>p</a:t>
            </a:r>
            <a:r>
              <a:rPr dirty="0" sz="1600" spc="-5" i="1">
                <a:latin typeface="Arial"/>
                <a:cs typeface="Arial"/>
              </a:rPr>
              <a:t>	</a:t>
            </a:r>
            <a:r>
              <a:rPr dirty="0" sz="1600" spc="-5">
                <a:latin typeface="Microsoft Sans Serif"/>
                <a:cs typeface="Microsoft Sans Serif"/>
              </a:rPr>
              <a:t>+</a:t>
            </a:r>
            <a:r>
              <a:rPr dirty="0" sz="1600" spc="-5">
                <a:latin typeface="Microsoft Sans Serif"/>
                <a:cs typeface="Microsoft Sans Serif"/>
              </a:rPr>
              <a:t>	</a:t>
            </a:r>
            <a:r>
              <a:rPr dirty="0" sz="1600" spc="-5">
                <a:latin typeface="Microsoft Sans Serif"/>
                <a:cs typeface="Microsoft Sans Serif"/>
              </a:rPr>
              <a:t>1</a:t>
            </a:r>
            <a:r>
              <a:rPr dirty="0" sz="1600" spc="-5">
                <a:latin typeface="Microsoft Sans Serif"/>
                <a:cs typeface="Microsoft Sans Serif"/>
              </a:rPr>
              <a:t>	</a:t>
            </a:r>
            <a:r>
              <a:rPr dirty="0" sz="1600" spc="-5">
                <a:latin typeface="Microsoft Sans Serif"/>
                <a:cs typeface="Microsoft Sans Serif"/>
              </a:rPr>
              <a:t>gi</a:t>
            </a:r>
            <a:r>
              <a:rPr dirty="0" sz="1600">
                <a:latin typeface="Microsoft Sans Serif"/>
                <a:cs typeface="Microsoft Sans Serif"/>
              </a:rPr>
              <a:t>v</a:t>
            </a:r>
            <a:r>
              <a:rPr dirty="0" sz="1600" spc="-5">
                <a:latin typeface="Microsoft Sans Serif"/>
                <a:cs typeface="Microsoft Sans Serif"/>
              </a:rPr>
              <a:t>en</a:t>
            </a:r>
            <a:endParaRPr sz="1600">
              <a:latin typeface="Microsoft Sans Serif"/>
              <a:cs typeface="Microsoft Sans Serif"/>
            </a:endParaRPr>
          </a:p>
          <a:p>
            <a:pPr marL="367665">
              <a:lnSpc>
                <a:spcPct val="100000"/>
              </a:lnSpc>
              <a:tabLst>
                <a:tab pos="632460" algn="l"/>
              </a:tabLst>
            </a:pPr>
            <a:r>
              <a:rPr dirty="0" sz="1600" spc="-5">
                <a:latin typeface="Microsoft Sans Serif"/>
                <a:cs typeface="Microsoft Sans Serif"/>
              </a:rPr>
              <a:t>it	seems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73648" y="6291173"/>
            <a:ext cx="34163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0059" algn="l"/>
                <a:tab pos="754380" algn="l"/>
                <a:tab pos="1301750" algn="l"/>
                <a:tab pos="2139950" algn="l"/>
              </a:tabLst>
            </a:pPr>
            <a:r>
              <a:rPr dirty="0" sz="1600" spc="-5">
                <a:latin typeface="Microsoft Sans Serif"/>
                <a:cs typeface="Microsoft Sans Serif"/>
              </a:rPr>
              <a:t>lik</a:t>
            </a:r>
            <a:r>
              <a:rPr dirty="0" sz="1600" spc="-10">
                <a:latin typeface="Microsoft Sans Serif"/>
                <a:cs typeface="Microsoft Sans Serif"/>
              </a:rPr>
              <a:t>e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-5">
                <a:latin typeface="Microsoft Sans Serif"/>
                <a:cs typeface="Microsoft Sans Serif"/>
              </a:rPr>
              <a:t>v</a:t>
            </a:r>
            <a:r>
              <a:rPr dirty="0" sz="1600" spc="-5">
                <a:latin typeface="Microsoft Sans Serif"/>
                <a:cs typeface="Microsoft Sans Serif"/>
              </a:rPr>
              <a:t>e</a:t>
            </a:r>
            <a:r>
              <a:rPr dirty="0" sz="1600">
                <a:latin typeface="Microsoft Sans Serif"/>
                <a:cs typeface="Microsoft Sans Serif"/>
              </a:rPr>
              <a:t>r</a:t>
            </a:r>
            <a:r>
              <a:rPr dirty="0" sz="1600" spc="-5">
                <a:latin typeface="Microsoft Sans Serif"/>
                <a:cs typeface="Microsoft Sans Serif"/>
              </a:rPr>
              <a:t>y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-10">
                <a:latin typeface="Microsoft Sans Serif"/>
                <a:cs typeface="Microsoft Sans Serif"/>
              </a:rPr>
              <a:t>unl</a:t>
            </a:r>
            <a:r>
              <a:rPr dirty="0" sz="1600" spc="-15">
                <a:latin typeface="Microsoft Sans Serif"/>
                <a:cs typeface="Microsoft Sans Serif"/>
              </a:rPr>
              <a:t>i</a:t>
            </a:r>
            <a:r>
              <a:rPr dirty="0" sz="1600" spc="-5">
                <a:latin typeface="Microsoft Sans Serif"/>
                <a:cs typeface="Microsoft Sans Serif"/>
              </a:rPr>
              <a:t>k</a:t>
            </a:r>
            <a:r>
              <a:rPr dirty="0" sz="1600" spc="-20">
                <a:latin typeface="Microsoft Sans Serif"/>
                <a:cs typeface="Microsoft Sans Serif"/>
              </a:rPr>
              <a:t>e</a:t>
            </a:r>
            <a:r>
              <a:rPr dirty="0" sz="1600" spc="-15">
                <a:latin typeface="Microsoft Sans Serif"/>
                <a:cs typeface="Microsoft Sans Serif"/>
              </a:rPr>
              <a:t>l</a:t>
            </a:r>
            <a:r>
              <a:rPr dirty="0" sz="1600" spc="-5">
                <a:latin typeface="Microsoft Sans Serif"/>
                <a:cs typeface="Microsoft Sans Serif"/>
              </a:rPr>
              <a:t>y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-5">
                <a:latin typeface="Microsoft Sans Serif"/>
                <a:cs typeface="Microsoft Sans Serif"/>
              </a:rPr>
              <a:t>general</a:t>
            </a:r>
            <a:r>
              <a:rPr dirty="0" sz="1600" spc="-15">
                <a:latin typeface="Microsoft Sans Serif"/>
                <a:cs typeface="Microsoft Sans Serif"/>
              </a:rPr>
              <a:t>i</a:t>
            </a:r>
            <a:r>
              <a:rPr dirty="0" sz="1600" spc="-5">
                <a:latin typeface="Microsoft Sans Serif"/>
                <a:cs typeface="Microsoft Sans Serif"/>
              </a:rPr>
              <a:t>za</a:t>
            </a:r>
            <a:r>
              <a:rPr dirty="0" sz="1600" spc="-20">
                <a:latin typeface="Microsoft Sans Serif"/>
                <a:cs typeface="Microsoft Sans Serif"/>
              </a:rPr>
              <a:t>t</a:t>
            </a:r>
            <a:r>
              <a:rPr dirty="0" sz="1600" spc="-15">
                <a:latin typeface="Microsoft Sans Serif"/>
                <a:cs typeface="Microsoft Sans Serif"/>
              </a:rPr>
              <a:t>i</a:t>
            </a:r>
            <a:r>
              <a:rPr dirty="0" sz="1600" spc="-5">
                <a:latin typeface="Microsoft Sans Serif"/>
                <a:cs typeface="Microsoft Sans Serif"/>
              </a:rPr>
              <a:t>on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739" y="5803188"/>
            <a:ext cx="105219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812165" algn="l"/>
              </a:tabLst>
            </a:pPr>
            <a:r>
              <a:rPr dirty="0" sz="1600" spc="-5">
                <a:latin typeface="Microsoft Sans Serif"/>
                <a:cs typeface="Microsoft Sans Serif"/>
              </a:rPr>
              <a:t>(parabolic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al</a:t>
            </a:r>
            <a:r>
              <a:rPr dirty="0" sz="1600" spc="-20">
                <a:latin typeface="Microsoft Sans Serif"/>
                <a:cs typeface="Microsoft Sans Serif"/>
              </a:rPr>
              <a:t>w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25">
                <a:latin typeface="Microsoft Sans Serif"/>
                <a:cs typeface="Microsoft Sans Serif"/>
              </a:rPr>
              <a:t>y</a:t>
            </a:r>
            <a:r>
              <a:rPr dirty="0" sz="1600" spc="-5">
                <a:latin typeface="Microsoft Sans Serif"/>
                <a:cs typeface="Microsoft Sans Serif"/>
              </a:rPr>
              <a:t>s</a:t>
            </a:r>
            <a:r>
              <a:rPr dirty="0" sz="1600">
                <a:latin typeface="Microsoft Sans Serif"/>
                <a:cs typeface="Microsoft Sans Serif"/>
              </a:rPr>
              <a:t>	</a:t>
            </a:r>
            <a:r>
              <a:rPr dirty="0" sz="1600" spc="-5">
                <a:latin typeface="Microsoft Sans Serif"/>
                <a:cs typeface="Microsoft Sans Serif"/>
              </a:rPr>
              <a:t>be  </a:t>
            </a:r>
            <a:r>
              <a:rPr dirty="0" sz="1600" spc="-10">
                <a:latin typeface="Microsoft Sans Serif"/>
                <a:cs typeface="Microsoft Sans Serif"/>
              </a:rPr>
              <a:t>polynomial </a:t>
            </a:r>
            <a:r>
              <a:rPr dirty="0" sz="1600" spc="-5">
                <a:latin typeface="Microsoft Sans Serif"/>
                <a:cs typeface="Microsoft Sans Serif"/>
              </a:rPr>
              <a:t> of the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data.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38" name="object 3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914400"/>
            <a:ext cx="6839711" cy="676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251282"/>
            <a:ext cx="40259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Robustness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5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18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0" y="3906011"/>
            <a:ext cx="3875532" cy="92506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24383"/>
            <a:ext cx="9144000" cy="4417060"/>
            <a:chOff x="0" y="24383"/>
            <a:chExt cx="9144000" cy="44170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400" y="914400"/>
              <a:ext cx="6839711" cy="6766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3116" y="24383"/>
              <a:ext cx="2500883" cy="17800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668779"/>
              <a:ext cx="3550920" cy="277215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182620" marR="5080">
              <a:lnSpc>
                <a:spcPct val="99900"/>
              </a:lnSpc>
              <a:spcBef>
                <a:spcPts val="105"/>
              </a:spcBef>
            </a:pPr>
            <a:r>
              <a:rPr dirty="0" spc="-5"/>
              <a:t>Fig.</a:t>
            </a:r>
            <a:r>
              <a:rPr dirty="0" spc="20"/>
              <a:t> </a:t>
            </a:r>
            <a:r>
              <a:rPr dirty="0"/>
              <a:t>3.3.</a:t>
            </a:r>
            <a:r>
              <a:rPr dirty="0" spc="25"/>
              <a:t> </a:t>
            </a:r>
            <a:r>
              <a:rPr dirty="0" spc="-10"/>
              <a:t>Following</a:t>
            </a:r>
            <a:r>
              <a:rPr dirty="0" spc="45"/>
              <a:t> </a:t>
            </a:r>
            <a:r>
              <a:rPr dirty="0"/>
              <a:t>up</a:t>
            </a:r>
            <a:r>
              <a:rPr dirty="0" spc="15"/>
              <a:t> </a:t>
            </a:r>
            <a:r>
              <a:rPr dirty="0"/>
              <a:t>on</a:t>
            </a:r>
            <a:r>
              <a:rPr dirty="0" spc="30"/>
              <a:t> </a:t>
            </a:r>
            <a:r>
              <a:rPr dirty="0" spc="-5">
                <a:solidFill>
                  <a:srgbClr val="B4523A"/>
                </a:solidFill>
              </a:rPr>
              <a:t>Figure</a:t>
            </a:r>
            <a:r>
              <a:rPr dirty="0" spc="45">
                <a:solidFill>
                  <a:srgbClr val="B4523A"/>
                </a:solidFill>
              </a:rPr>
              <a:t> </a:t>
            </a:r>
            <a:r>
              <a:rPr dirty="0">
                <a:solidFill>
                  <a:srgbClr val="B4523A"/>
                </a:solidFill>
              </a:rPr>
              <a:t>3.2</a:t>
            </a:r>
            <a:r>
              <a:rPr dirty="0"/>
              <a:t>,</a:t>
            </a:r>
            <a:r>
              <a:rPr dirty="0" spc="20"/>
              <a:t> </a:t>
            </a:r>
            <a:r>
              <a:rPr dirty="0"/>
              <a:t>we</a:t>
            </a:r>
            <a:r>
              <a:rPr dirty="0" spc="15"/>
              <a:t> </a:t>
            </a:r>
            <a:r>
              <a:rPr dirty="0"/>
              <a:t>can</a:t>
            </a:r>
            <a:r>
              <a:rPr dirty="0" spc="25"/>
              <a:t> </a:t>
            </a:r>
            <a:r>
              <a:rPr dirty="0" spc="-5"/>
              <a:t>plot</a:t>
            </a:r>
            <a:r>
              <a:rPr dirty="0" spc="25"/>
              <a:t> </a:t>
            </a:r>
            <a:r>
              <a:rPr dirty="0"/>
              <a:t>the </a:t>
            </a:r>
            <a:r>
              <a:rPr dirty="0" spc="5"/>
              <a:t> </a:t>
            </a:r>
            <a:r>
              <a:rPr dirty="0"/>
              <a:t>root-mean-square</a:t>
            </a:r>
            <a:r>
              <a:rPr dirty="0" spc="30"/>
              <a:t> </a:t>
            </a:r>
            <a:r>
              <a:rPr dirty="0"/>
              <a:t>(RMS)</a:t>
            </a:r>
            <a:r>
              <a:rPr dirty="0" spc="30"/>
              <a:t> </a:t>
            </a:r>
            <a:r>
              <a:rPr dirty="0" spc="-5"/>
              <a:t>difference</a:t>
            </a:r>
            <a:r>
              <a:rPr dirty="0" spc="10"/>
              <a:t> </a:t>
            </a:r>
            <a:r>
              <a:rPr dirty="0" spc="-5"/>
              <a:t>between</a:t>
            </a:r>
            <a:r>
              <a:rPr dirty="0" spc="35"/>
              <a:t> </a:t>
            </a:r>
            <a:r>
              <a:rPr dirty="0"/>
              <a:t>the </a:t>
            </a:r>
            <a:r>
              <a:rPr dirty="0" spc="5"/>
              <a:t> </a:t>
            </a:r>
            <a:r>
              <a:rPr dirty="0" spc="-10"/>
              <a:t>polynomial</a:t>
            </a:r>
            <a:r>
              <a:rPr dirty="0" spc="65"/>
              <a:t> </a:t>
            </a:r>
            <a:r>
              <a:rPr dirty="0" spc="-5"/>
              <a:t>fit</a:t>
            </a:r>
            <a:r>
              <a:rPr dirty="0" spc="25"/>
              <a:t> </a:t>
            </a:r>
            <a:r>
              <a:rPr dirty="0" spc="-5"/>
              <a:t>and</a:t>
            </a:r>
            <a:r>
              <a:rPr dirty="0" spc="20"/>
              <a:t> </a:t>
            </a:r>
            <a:r>
              <a:rPr dirty="0"/>
              <a:t>the</a:t>
            </a:r>
            <a:r>
              <a:rPr dirty="0" spc="15"/>
              <a:t> </a:t>
            </a:r>
            <a:r>
              <a:rPr dirty="0"/>
              <a:t>data</a:t>
            </a:r>
            <a:r>
              <a:rPr dirty="0" spc="25"/>
              <a:t> </a:t>
            </a:r>
            <a:r>
              <a:rPr dirty="0" spc="-5"/>
              <a:t>points,</a:t>
            </a:r>
            <a:r>
              <a:rPr dirty="0" spc="30"/>
              <a:t> </a:t>
            </a:r>
            <a:r>
              <a:rPr dirty="0"/>
              <a:t>as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25"/>
              <a:t> </a:t>
            </a:r>
            <a:r>
              <a:rPr dirty="0" spc="-5"/>
              <a:t>function</a:t>
            </a:r>
            <a:r>
              <a:rPr dirty="0" spc="25"/>
              <a:t> </a:t>
            </a:r>
            <a:r>
              <a:rPr dirty="0"/>
              <a:t>of</a:t>
            </a:r>
            <a:r>
              <a:rPr dirty="0" spc="25"/>
              <a:t> </a:t>
            </a:r>
            <a:r>
              <a:rPr dirty="0"/>
              <a:t>the </a:t>
            </a:r>
            <a:r>
              <a:rPr dirty="0" spc="-450"/>
              <a:t> </a:t>
            </a:r>
            <a:r>
              <a:rPr dirty="0" spc="-10"/>
              <a:t>polynomial</a:t>
            </a:r>
            <a:r>
              <a:rPr dirty="0" spc="70"/>
              <a:t> </a:t>
            </a:r>
            <a:r>
              <a:rPr dirty="0" spc="-20"/>
              <a:t>order.</a:t>
            </a:r>
            <a:r>
              <a:rPr dirty="0" spc="20"/>
              <a:t> </a:t>
            </a:r>
            <a:r>
              <a:rPr dirty="0"/>
              <a:t>In</a:t>
            </a:r>
            <a:r>
              <a:rPr dirty="0" spc="25"/>
              <a:t> </a:t>
            </a:r>
            <a:r>
              <a:rPr dirty="0" spc="-5"/>
              <a:t>this</a:t>
            </a:r>
            <a:r>
              <a:rPr dirty="0" spc="20"/>
              <a:t> </a:t>
            </a:r>
            <a:r>
              <a:rPr dirty="0"/>
              <a:t>case</a:t>
            </a:r>
            <a:r>
              <a:rPr dirty="0" spc="20"/>
              <a:t> </a:t>
            </a:r>
            <a:r>
              <a:rPr dirty="0"/>
              <a:t>the</a:t>
            </a:r>
            <a:r>
              <a:rPr dirty="0" spc="15"/>
              <a:t> </a:t>
            </a:r>
            <a:r>
              <a:rPr dirty="0"/>
              <a:t>measurement</a:t>
            </a:r>
            <a:r>
              <a:rPr dirty="0" spc="35"/>
              <a:t> </a:t>
            </a:r>
            <a:r>
              <a:rPr dirty="0" spc="-5"/>
              <a:t>noise </a:t>
            </a:r>
            <a:r>
              <a:rPr dirty="0" spc="-450"/>
              <a:t> </a:t>
            </a:r>
            <a:r>
              <a:rPr dirty="0" spc="-10"/>
              <a:t>level</a:t>
            </a:r>
            <a:r>
              <a:rPr dirty="0" spc="25"/>
              <a:t> </a:t>
            </a:r>
            <a:r>
              <a:rPr dirty="0" spc="-5"/>
              <a:t>was</a:t>
            </a:r>
            <a:r>
              <a:rPr dirty="0" spc="20"/>
              <a:t> </a:t>
            </a:r>
            <a:r>
              <a:rPr dirty="0"/>
              <a:t>assumed</a:t>
            </a:r>
            <a:r>
              <a:rPr dirty="0" spc="20"/>
              <a:t> </a:t>
            </a:r>
            <a:r>
              <a:rPr dirty="0"/>
              <a:t>to</a:t>
            </a:r>
            <a:r>
              <a:rPr dirty="0" spc="10"/>
              <a:t> </a:t>
            </a:r>
            <a:r>
              <a:rPr dirty="0"/>
              <a:t>have</a:t>
            </a:r>
            <a:r>
              <a:rPr dirty="0" spc="25"/>
              <a:t> </a:t>
            </a:r>
            <a:r>
              <a:rPr dirty="0" spc="-5"/>
              <a:t>been</a:t>
            </a:r>
            <a:r>
              <a:rPr dirty="0" spc="20"/>
              <a:t> </a:t>
            </a:r>
            <a:r>
              <a:rPr dirty="0" spc="-5"/>
              <a:t>provided,</a:t>
            </a:r>
            <a:r>
              <a:rPr dirty="0" spc="40"/>
              <a:t> </a:t>
            </a:r>
            <a:r>
              <a:rPr dirty="0" spc="-5"/>
              <a:t>it</a:t>
            </a:r>
            <a:r>
              <a:rPr dirty="0" spc="40"/>
              <a:t> </a:t>
            </a:r>
            <a:r>
              <a:rPr dirty="0" spc="-5"/>
              <a:t>was</a:t>
            </a:r>
            <a:r>
              <a:rPr dirty="0" spc="20"/>
              <a:t> </a:t>
            </a:r>
            <a:r>
              <a:rPr dirty="0"/>
              <a:t>not </a:t>
            </a:r>
            <a:r>
              <a:rPr dirty="0" spc="5"/>
              <a:t> </a:t>
            </a:r>
            <a:r>
              <a:rPr dirty="0" spc="-5"/>
              <a:t>learned.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332" y="4839970"/>
            <a:ext cx="898906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9525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Microsoft Sans Serif"/>
                <a:cs typeface="Microsoft Sans Serif"/>
              </a:rPr>
              <a:t>In this example </a:t>
            </a:r>
            <a:r>
              <a:rPr dirty="0" sz="1600">
                <a:latin typeface="Microsoft Sans Serif"/>
                <a:cs typeface="Microsoft Sans Serif"/>
              </a:rPr>
              <a:t>the </a:t>
            </a:r>
            <a:r>
              <a:rPr dirty="0" sz="1600" spc="-5">
                <a:latin typeface="Microsoft Sans Serif"/>
                <a:cs typeface="Microsoft Sans Serif"/>
              </a:rPr>
              <a:t>added noise has a standard </a:t>
            </a:r>
            <a:r>
              <a:rPr dirty="0" sz="1600" spc="-10">
                <a:latin typeface="Microsoft Sans Serif"/>
                <a:cs typeface="Microsoft Sans Serif"/>
              </a:rPr>
              <a:t>deviation </a:t>
            </a:r>
            <a:r>
              <a:rPr dirty="0" sz="1600" spc="-5">
                <a:latin typeface="Microsoft Sans Serif"/>
                <a:cs typeface="Microsoft Sans Serif"/>
              </a:rPr>
              <a:t>of </a:t>
            </a:r>
            <a:r>
              <a:rPr dirty="0" sz="1600" spc="45">
                <a:latin typeface="Microsoft Sans Serif"/>
                <a:cs typeface="Microsoft Sans Serif"/>
              </a:rPr>
              <a:t>σ </a:t>
            </a:r>
            <a:r>
              <a:rPr dirty="0" sz="1600" spc="-5">
                <a:latin typeface="Microsoft Sans Serif"/>
                <a:cs typeface="Microsoft Sans Serif"/>
              </a:rPr>
              <a:t>= 1, meaning that for the </a:t>
            </a:r>
            <a:r>
              <a:rPr dirty="0" sz="1600">
                <a:latin typeface="Microsoft Sans Serif"/>
                <a:cs typeface="Microsoft Sans Serif"/>
              </a:rPr>
              <a:t>correct </a:t>
            </a:r>
            <a:r>
              <a:rPr dirty="0" sz="1600" spc="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model,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RMS(θexact)</a:t>
            </a:r>
            <a:r>
              <a:rPr dirty="0" sz="1600" spc="5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=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1.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As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result,</a:t>
            </a:r>
            <a:endParaRPr sz="1600">
              <a:latin typeface="Microsoft Sans Serif"/>
              <a:cs typeface="Microsoft Sans Serif"/>
            </a:endParaRPr>
          </a:p>
          <a:p>
            <a:pPr algn="just" marL="12700" marR="5080">
              <a:lnSpc>
                <a:spcPct val="100000"/>
              </a:lnSpc>
              <a:buChar char="•"/>
              <a:tabLst>
                <a:tab pos="153035" algn="l"/>
              </a:tabLst>
            </a:pPr>
            <a:r>
              <a:rPr dirty="0" sz="1600">
                <a:latin typeface="Microsoft Sans Serif"/>
                <a:cs typeface="Microsoft Sans Serif"/>
              </a:rPr>
              <a:t>Any </a:t>
            </a:r>
            <a:r>
              <a:rPr dirty="0" sz="1600" spc="-5">
                <a:latin typeface="Microsoft Sans Serif"/>
                <a:cs typeface="Microsoft Sans Serif"/>
              </a:rPr>
              <a:t>RMS difference below </a:t>
            </a:r>
            <a:r>
              <a:rPr dirty="0" sz="1600" spc="45">
                <a:latin typeface="Microsoft Sans Serif"/>
                <a:cs typeface="Microsoft Sans Serif"/>
              </a:rPr>
              <a:t>σ </a:t>
            </a:r>
            <a:r>
              <a:rPr dirty="0" sz="1600">
                <a:latin typeface="Microsoft Sans Serif"/>
                <a:cs typeface="Microsoft Sans Serif"/>
              </a:rPr>
              <a:t>must </a:t>
            </a:r>
            <a:r>
              <a:rPr dirty="0" sz="1600" spc="-5">
                <a:latin typeface="Microsoft Sans Serif"/>
                <a:cs typeface="Microsoft Sans Serif"/>
              </a:rPr>
              <a:t>be overfitting, meaning </a:t>
            </a:r>
            <a:r>
              <a:rPr dirty="0" sz="1600">
                <a:latin typeface="Microsoft Sans Serif"/>
                <a:cs typeface="Microsoft Sans Serif"/>
              </a:rPr>
              <a:t>that g(x; θ) </a:t>
            </a:r>
            <a:r>
              <a:rPr dirty="0" sz="1600" spc="-5">
                <a:latin typeface="Microsoft Sans Serif"/>
                <a:cs typeface="Microsoft Sans Serif"/>
              </a:rPr>
              <a:t>is partly fitting to noise, </a:t>
            </a:r>
            <a:r>
              <a:rPr dirty="0" sz="1600" spc="5">
                <a:latin typeface="Microsoft Sans Serif"/>
                <a:cs typeface="Microsoft Sans Serif"/>
              </a:rPr>
              <a:t>by 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taking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some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of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noise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into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account</a:t>
            </a:r>
            <a:r>
              <a:rPr dirty="0" sz="1600" spc="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when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learning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θ;</a:t>
            </a:r>
            <a:endParaRPr sz="1600">
              <a:latin typeface="Microsoft Sans Serif"/>
              <a:cs typeface="Microsoft Sans Serif"/>
            </a:endParaRPr>
          </a:p>
          <a:p>
            <a:pPr algn="just" marL="12700" marR="5715">
              <a:lnSpc>
                <a:spcPct val="100000"/>
              </a:lnSpc>
              <a:buChar char="•"/>
              <a:tabLst>
                <a:tab pos="148590" algn="l"/>
              </a:tabLst>
            </a:pPr>
            <a:r>
              <a:rPr dirty="0" sz="1600" spc="-5">
                <a:latin typeface="Microsoft Sans Serif"/>
                <a:cs typeface="Microsoft Sans Serif"/>
              </a:rPr>
              <a:t>Any RMS difference above </a:t>
            </a:r>
            <a:r>
              <a:rPr dirty="0" sz="1600" spc="45">
                <a:latin typeface="Microsoft Sans Serif"/>
                <a:cs typeface="Microsoft Sans Serif"/>
              </a:rPr>
              <a:t>σ </a:t>
            </a:r>
            <a:r>
              <a:rPr dirty="0" sz="1600" spc="-5">
                <a:latin typeface="Microsoft Sans Serif"/>
                <a:cs typeface="Microsoft Sans Serif"/>
              </a:rPr>
              <a:t>suggests that the learned model </a:t>
            </a:r>
            <a:r>
              <a:rPr dirty="0" sz="1600">
                <a:latin typeface="Microsoft Sans Serif"/>
                <a:cs typeface="Microsoft Sans Serif"/>
              </a:rPr>
              <a:t>has </a:t>
            </a:r>
            <a:r>
              <a:rPr dirty="0" sz="1600" spc="-5">
                <a:latin typeface="Microsoft Sans Serif"/>
                <a:cs typeface="Microsoft Sans Serif"/>
              </a:rPr>
              <a:t>not adequately generalized, or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has not been given </a:t>
            </a:r>
            <a:r>
              <a:rPr dirty="0" sz="1600" spc="-10">
                <a:latin typeface="Microsoft Sans Serif"/>
                <a:cs typeface="Microsoft Sans Serif"/>
              </a:rPr>
              <a:t>adequate flexibility </a:t>
            </a:r>
            <a:r>
              <a:rPr dirty="0" sz="1600" spc="-5">
                <a:latin typeface="Microsoft Sans Serif"/>
                <a:cs typeface="Microsoft Sans Serif"/>
              </a:rPr>
              <a:t>in θ (enough degrees of freedom </a:t>
            </a:r>
            <a:r>
              <a:rPr dirty="0" sz="1600">
                <a:latin typeface="Microsoft Sans Serif"/>
                <a:cs typeface="Microsoft Sans Serif"/>
              </a:rPr>
              <a:t>q) </a:t>
            </a:r>
            <a:r>
              <a:rPr dirty="0" sz="1600" spc="-5">
                <a:latin typeface="Microsoft Sans Serif"/>
                <a:cs typeface="Microsoft Sans Serif"/>
              </a:rPr>
              <a:t>to </a:t>
            </a:r>
            <a:r>
              <a:rPr dirty="0" sz="1600">
                <a:latin typeface="Microsoft Sans Serif"/>
                <a:cs typeface="Microsoft Sans Serif"/>
              </a:rPr>
              <a:t>capture </a:t>
            </a:r>
            <a:r>
              <a:rPr dirty="0" sz="1600" spc="-5">
                <a:latin typeface="Microsoft Sans Serif"/>
                <a:cs typeface="Microsoft Sans Serif"/>
              </a:rPr>
              <a:t>the variations </a:t>
            </a:r>
            <a:r>
              <a:rPr dirty="0" sz="160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that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need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to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be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5">
                <a:latin typeface="Microsoft Sans Serif"/>
                <a:cs typeface="Microsoft Sans Serif"/>
              </a:rPr>
              <a:t>captured.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251282"/>
            <a:ext cx="40259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Robustness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5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19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032" y="762000"/>
            <a:ext cx="7266432" cy="30967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3891788"/>
            <a:ext cx="830199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icrosoft Sans Serif"/>
                <a:cs typeface="Microsoft Sans Serif"/>
              </a:rPr>
              <a:t>Fig. 3.4. Overfitting:</a:t>
            </a:r>
            <a:r>
              <a:rPr dirty="0" sz="1800">
                <a:latin typeface="Microsoft Sans Serif"/>
                <a:cs typeface="Microsoft Sans Serif"/>
              </a:rPr>
              <a:t> Any </a:t>
            </a:r>
            <a:r>
              <a:rPr dirty="0" sz="1800" spc="-10">
                <a:latin typeface="Microsoft Sans Serif"/>
                <a:cs typeface="Microsoft Sans Serif"/>
              </a:rPr>
              <a:t>learning, whether </a:t>
            </a:r>
            <a:r>
              <a:rPr dirty="0" sz="1800" spc="-5">
                <a:latin typeface="Microsoft Sans Serif"/>
                <a:cs typeface="Microsoft Sans Serif"/>
              </a:rPr>
              <a:t>of </a:t>
            </a:r>
            <a:r>
              <a:rPr dirty="0" sz="1800" spc="-10">
                <a:latin typeface="Microsoft Sans Serif"/>
                <a:cs typeface="Microsoft Sans Serif"/>
              </a:rPr>
              <a:t>linear </a:t>
            </a:r>
            <a:r>
              <a:rPr dirty="0" sz="1800" spc="-5">
                <a:latin typeface="Microsoft Sans Serif"/>
                <a:cs typeface="Microsoft Sans Serif"/>
              </a:rPr>
              <a:t>regression (here) or a pattern 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recognition classifier (</a:t>
            </a:r>
            <a:r>
              <a:rPr dirty="0" sz="1800" spc="-5">
                <a:solidFill>
                  <a:srgbClr val="B4523A"/>
                </a:solidFill>
                <a:latin typeface="Microsoft Sans Serif"/>
                <a:cs typeface="Microsoft Sans Serif"/>
              </a:rPr>
              <a:t>Figure 3.5</a:t>
            </a:r>
            <a:r>
              <a:rPr dirty="0" sz="1800" spc="-5">
                <a:latin typeface="Microsoft Sans Serif"/>
                <a:cs typeface="Microsoft Sans Serif"/>
              </a:rPr>
              <a:t>), </a:t>
            </a:r>
            <a:r>
              <a:rPr dirty="0" sz="1800" spc="-10">
                <a:latin typeface="Microsoft Sans Serif"/>
                <a:cs typeface="Microsoft Sans Serif"/>
              </a:rPr>
              <a:t>is said </a:t>
            </a:r>
            <a:r>
              <a:rPr dirty="0" sz="1800">
                <a:latin typeface="Microsoft Sans Serif"/>
                <a:cs typeface="Microsoft Sans Serif"/>
              </a:rPr>
              <a:t>to </a:t>
            </a:r>
            <a:r>
              <a:rPr dirty="0" sz="1800" spc="-5">
                <a:latin typeface="Microsoft Sans Serif"/>
                <a:cs typeface="Microsoft Sans Serif"/>
              </a:rPr>
              <a:t>be overfitting </a:t>
            </a:r>
            <a:r>
              <a:rPr dirty="0" sz="1800" spc="-10">
                <a:latin typeface="Microsoft Sans Serif"/>
                <a:cs typeface="Microsoft Sans Serif"/>
              </a:rPr>
              <a:t>if it </a:t>
            </a:r>
            <a:r>
              <a:rPr dirty="0" sz="1800" spc="-5">
                <a:latin typeface="Microsoft Sans Serif"/>
                <a:cs typeface="Microsoft Sans Serif"/>
              </a:rPr>
              <a:t>begins </a:t>
            </a:r>
            <a:r>
              <a:rPr dirty="0" sz="1800">
                <a:latin typeface="Microsoft Sans Serif"/>
                <a:cs typeface="Microsoft Sans Serif"/>
              </a:rPr>
              <a:t>to </a:t>
            </a:r>
            <a:r>
              <a:rPr dirty="0" sz="1800" spc="-5">
                <a:latin typeface="Microsoft Sans Serif"/>
                <a:cs typeface="Microsoft Sans Serif"/>
              </a:rPr>
              <a:t>tune its 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parameters</a:t>
            </a:r>
            <a:r>
              <a:rPr dirty="0" sz="1800">
                <a:latin typeface="Microsoft Sans Serif"/>
                <a:cs typeface="Microsoft Sans Serif"/>
              </a:rPr>
              <a:t> to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the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behaviour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>
                <a:latin typeface="Microsoft Sans Serif"/>
                <a:cs typeface="Microsoft Sans Serif"/>
              </a:rPr>
              <a:t> the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noise,</a:t>
            </a:r>
            <a:r>
              <a:rPr dirty="0" sz="1800" spc="-5">
                <a:latin typeface="Microsoft Sans Serif"/>
                <a:cs typeface="Microsoft Sans Serif"/>
              </a:rPr>
              <a:t> rather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than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>
                <a:latin typeface="Microsoft Sans Serif"/>
                <a:cs typeface="Microsoft Sans Serif"/>
              </a:rPr>
              <a:t> the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underlying 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phenomenon </a:t>
            </a:r>
            <a:r>
              <a:rPr dirty="0" sz="1800" spc="-15">
                <a:latin typeface="Microsoft Sans Serif"/>
                <a:cs typeface="Microsoft Sans Serif"/>
              </a:rPr>
              <a:t>we</a:t>
            </a:r>
            <a:r>
              <a:rPr dirty="0" sz="1800" spc="44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wish </a:t>
            </a:r>
            <a:r>
              <a:rPr dirty="0" sz="1800">
                <a:latin typeface="Microsoft Sans Serif"/>
                <a:cs typeface="Microsoft Sans Serif"/>
              </a:rPr>
              <a:t>to </a:t>
            </a:r>
            <a:r>
              <a:rPr dirty="0" sz="1800" spc="-5">
                <a:latin typeface="Microsoft Sans Serif"/>
                <a:cs typeface="Microsoft Sans Serif"/>
              </a:rPr>
              <a:t>learn. </a:t>
            </a:r>
            <a:r>
              <a:rPr dirty="0" sz="1800">
                <a:latin typeface="Microsoft Sans Serif"/>
                <a:cs typeface="Microsoft Sans Serif"/>
              </a:rPr>
              <a:t>The </a:t>
            </a:r>
            <a:r>
              <a:rPr dirty="0" sz="1800" spc="-5">
                <a:latin typeface="Microsoft Sans Serif"/>
                <a:cs typeface="Microsoft Sans Serif"/>
              </a:rPr>
              <a:t>estimated </a:t>
            </a:r>
            <a:r>
              <a:rPr dirty="0" sz="1800" spc="-10">
                <a:latin typeface="Microsoft Sans Serif"/>
                <a:cs typeface="Microsoft Sans Serif"/>
              </a:rPr>
              <a:t>line </a:t>
            </a:r>
            <a:r>
              <a:rPr dirty="0" sz="1800" spc="-5">
                <a:latin typeface="Microsoft Sans Serif"/>
                <a:cs typeface="Microsoft Sans Serif"/>
              </a:rPr>
              <a:t>(red) is quite plausible, given </a:t>
            </a:r>
            <a:r>
              <a:rPr dirty="0" sz="1800">
                <a:latin typeface="Microsoft Sans Serif"/>
                <a:cs typeface="Microsoft Sans Serif"/>
              </a:rPr>
              <a:t> the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four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data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points</a:t>
            </a:r>
            <a:r>
              <a:rPr dirty="0" sz="1800" spc="-5">
                <a:latin typeface="Microsoft Sans Serif"/>
                <a:cs typeface="Microsoft Sans Serif"/>
              </a:rPr>
              <a:t> (red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dots),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however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it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is</a:t>
            </a:r>
            <a:r>
              <a:rPr dirty="0" sz="1800" spc="-5">
                <a:latin typeface="Microsoft Sans Serif"/>
                <a:cs typeface="Microsoft Sans Serif"/>
              </a:rPr>
              <a:t> clear</a:t>
            </a:r>
            <a:r>
              <a:rPr dirty="0" sz="1800">
                <a:latin typeface="Microsoft Sans Serif"/>
                <a:cs typeface="Microsoft Sans Serif"/>
              </a:rPr>
              <a:t> how</a:t>
            </a:r>
            <a:r>
              <a:rPr dirty="0" sz="1800" spc="48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the</a:t>
            </a:r>
            <a:r>
              <a:rPr dirty="0" sz="1800" spc="48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line</a:t>
            </a:r>
            <a:r>
              <a:rPr dirty="0" sz="1800" spc="459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has </a:t>
            </a:r>
            <a:r>
              <a:rPr dirty="0" sz="1800" spc="-5">
                <a:latin typeface="Microsoft Sans Serif"/>
                <a:cs typeface="Microsoft Sans Serif"/>
              </a:rPr>
              <a:t> accommodated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(fit)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the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noise,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to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make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the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residuals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(green)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smaller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251282"/>
            <a:ext cx="40259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Robustness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5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205483"/>
            <a:ext cx="9144000" cy="5317490"/>
            <a:chOff x="0" y="1205483"/>
            <a:chExt cx="9144000" cy="53174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768" y="1205483"/>
              <a:ext cx="8354568" cy="34762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81727"/>
              <a:ext cx="9144000" cy="18409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8157"/>
            <a:ext cx="158559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Learni</a:t>
            </a:r>
            <a:r>
              <a:rPr dirty="0" spc="-10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9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1460703"/>
            <a:ext cx="8417560" cy="3625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Arial"/>
                <a:cs typeface="Arial"/>
              </a:rPr>
              <a:t>Learning</a:t>
            </a:r>
            <a:r>
              <a:rPr dirty="0" sz="2200" spc="30" b="1">
                <a:latin typeface="Arial"/>
                <a:cs typeface="Arial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is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the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process</a:t>
            </a:r>
            <a:r>
              <a:rPr dirty="0" sz="2200" spc="2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of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acquiring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new</a:t>
            </a:r>
            <a:r>
              <a:rPr dirty="0" sz="2200" spc="6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or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existing</a:t>
            </a:r>
            <a:r>
              <a:rPr dirty="0" sz="2200" spc="2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modifying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heavy" sz="22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2"/>
              </a:rPr>
              <a:t>knowledge</a:t>
            </a:r>
            <a:r>
              <a:rPr dirty="0" sz="2200" spc="-5">
                <a:latin typeface="Microsoft Sans Serif"/>
                <a:cs typeface="Microsoft Sans Serif"/>
              </a:rPr>
              <a:t>,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u="heavy" sz="22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3"/>
              </a:rPr>
              <a:t>behaviors</a:t>
            </a:r>
            <a:r>
              <a:rPr dirty="0" sz="2200" spc="-5">
                <a:latin typeface="Microsoft Sans Serif"/>
                <a:cs typeface="Microsoft Sans Serif"/>
              </a:rPr>
              <a:t>,</a:t>
            </a:r>
            <a:r>
              <a:rPr dirty="0" sz="2200" spc="45">
                <a:latin typeface="Microsoft Sans Serif"/>
                <a:cs typeface="Microsoft Sans Serif"/>
              </a:rPr>
              <a:t> </a:t>
            </a:r>
            <a:r>
              <a:rPr dirty="0" u="heavy" sz="22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4"/>
              </a:rPr>
              <a:t>skills</a:t>
            </a:r>
            <a:r>
              <a:rPr dirty="0" sz="2200" spc="-5">
                <a:latin typeface="Microsoft Sans Serif"/>
                <a:cs typeface="Microsoft Sans Serif"/>
              </a:rPr>
              <a:t>,</a:t>
            </a:r>
            <a:r>
              <a:rPr dirty="0" sz="2200" spc="15">
                <a:latin typeface="Microsoft Sans Serif"/>
                <a:cs typeface="Microsoft Sans Serif"/>
              </a:rPr>
              <a:t> </a:t>
            </a:r>
            <a:r>
              <a:rPr dirty="0" u="heavy" sz="22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5"/>
              </a:rPr>
              <a:t>values</a:t>
            </a:r>
            <a:r>
              <a:rPr dirty="0" sz="2200" spc="-5">
                <a:latin typeface="Microsoft Sans Serif"/>
                <a:cs typeface="Microsoft Sans Serif"/>
              </a:rPr>
              <a:t>,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 spc="-5">
                <a:latin typeface="Microsoft Sans Serif"/>
                <a:cs typeface="Microsoft Sans Serif"/>
              </a:rPr>
              <a:t>or</a:t>
            </a:r>
            <a:r>
              <a:rPr dirty="0" sz="2200" spc="55">
                <a:latin typeface="Microsoft Sans Serif"/>
                <a:cs typeface="Microsoft Sans Serif"/>
              </a:rPr>
              <a:t> </a:t>
            </a:r>
            <a:r>
              <a:rPr dirty="0" u="heavy" sz="22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6"/>
              </a:rPr>
              <a:t>preferences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1800" spc="-5" b="1" i="1">
                <a:latin typeface="Times New Roman"/>
                <a:cs typeface="Times New Roman"/>
              </a:rPr>
              <a:t>https://en.wikipedia.org/wiki/Learning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40005" marR="5080">
              <a:lnSpc>
                <a:spcPct val="100000"/>
              </a:lnSpc>
            </a:pPr>
            <a:r>
              <a:rPr dirty="0" sz="1800" spc="-10">
                <a:latin typeface="Microsoft Sans Serif"/>
                <a:cs typeface="Microsoft Sans Serif"/>
              </a:rPr>
              <a:t>Learning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is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“a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process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that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leads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to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change,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which</a:t>
            </a:r>
            <a:r>
              <a:rPr dirty="0" sz="1800" spc="7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occurs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as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result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experience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and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increases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the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potential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for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improved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performance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and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future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learning”</a:t>
            </a:r>
            <a:endParaRPr sz="1800">
              <a:latin typeface="Microsoft Sans Serif"/>
              <a:cs typeface="Microsoft Sans Serif"/>
            </a:endParaRPr>
          </a:p>
          <a:p>
            <a:pPr marL="40005">
              <a:lnSpc>
                <a:spcPct val="100000"/>
              </a:lnSpc>
            </a:pPr>
            <a:r>
              <a:rPr dirty="0" sz="1800" spc="-5" b="1" i="1">
                <a:latin typeface="Arial"/>
                <a:cs typeface="Arial"/>
              </a:rPr>
              <a:t>---(Ambrose et al,</a:t>
            </a:r>
            <a:r>
              <a:rPr dirty="0" sz="1800" spc="-10" b="1" i="1">
                <a:latin typeface="Arial"/>
                <a:cs typeface="Arial"/>
              </a:rPr>
              <a:t> </a:t>
            </a:r>
            <a:r>
              <a:rPr dirty="0" sz="1800" spc="-5" b="1" i="1">
                <a:latin typeface="Arial"/>
                <a:cs typeface="Arial"/>
              </a:rPr>
              <a:t>2010,</a:t>
            </a:r>
            <a:r>
              <a:rPr dirty="0" sz="1800" spc="5" b="1" i="1">
                <a:latin typeface="Arial"/>
                <a:cs typeface="Arial"/>
              </a:rPr>
              <a:t> </a:t>
            </a:r>
            <a:r>
              <a:rPr dirty="0" sz="1800" b="1" i="1">
                <a:latin typeface="Arial"/>
                <a:cs typeface="Arial"/>
              </a:rPr>
              <a:t>p.3).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50">
              <a:latin typeface="Arial"/>
              <a:cs typeface="Arial"/>
            </a:endParaRPr>
          </a:p>
          <a:p>
            <a:pPr marL="22225" marR="44450">
              <a:lnSpc>
                <a:spcPct val="100000"/>
              </a:lnSpc>
            </a:pPr>
            <a:r>
              <a:rPr dirty="0" sz="1800">
                <a:latin typeface="Microsoft Sans Serif"/>
                <a:cs typeface="Microsoft Sans Serif"/>
              </a:rPr>
              <a:t>“A</a:t>
            </a:r>
            <a:r>
              <a:rPr dirty="0" sz="1800" spc="-8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change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in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human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disposition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or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capability</a:t>
            </a:r>
            <a:r>
              <a:rPr dirty="0" sz="1800" spc="5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that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persists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over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period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of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time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and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is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Microsoft Sans Serif"/>
                <a:cs typeface="Microsoft Sans Serif"/>
              </a:rPr>
              <a:t>not</a:t>
            </a:r>
            <a:r>
              <a:rPr dirty="0" sz="1800" spc="2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Microsoft Sans Serif"/>
                <a:cs typeface="Microsoft Sans Serif"/>
              </a:rPr>
              <a:t>simply</a:t>
            </a:r>
            <a:r>
              <a:rPr dirty="0" sz="1800" spc="3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Microsoft Sans Serif"/>
                <a:cs typeface="Microsoft Sans Serif"/>
              </a:rPr>
              <a:t>ascribable</a:t>
            </a:r>
            <a:r>
              <a:rPr dirty="0" sz="1800" spc="4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0000"/>
                </a:solidFill>
                <a:latin typeface="Microsoft Sans Serif"/>
                <a:cs typeface="Microsoft Sans Serif"/>
              </a:rPr>
              <a:t>to</a:t>
            </a:r>
            <a:r>
              <a:rPr dirty="0" sz="1800" spc="1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Microsoft Sans Serif"/>
                <a:cs typeface="Microsoft Sans Serif"/>
              </a:rPr>
              <a:t>processes</a:t>
            </a:r>
            <a:r>
              <a:rPr dirty="0" sz="1800" spc="3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0000"/>
                </a:solidFill>
                <a:latin typeface="Microsoft Sans Serif"/>
                <a:cs typeface="Microsoft Sans Serif"/>
              </a:rPr>
              <a:t>of</a:t>
            </a:r>
            <a:r>
              <a:rPr dirty="0" sz="1800" spc="2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Microsoft Sans Serif"/>
                <a:cs typeface="Microsoft Sans Serif"/>
              </a:rPr>
              <a:t>growth</a:t>
            </a:r>
            <a:r>
              <a:rPr dirty="0" sz="1800" spc="-10">
                <a:latin typeface="Microsoft Sans Serif"/>
                <a:cs typeface="Microsoft Sans Serif"/>
              </a:rPr>
              <a:t>.”</a:t>
            </a:r>
            <a:endParaRPr sz="1800">
              <a:latin typeface="Microsoft Sans Serif"/>
              <a:cs typeface="Microsoft Sans Serif"/>
            </a:endParaRPr>
          </a:p>
          <a:p>
            <a:pPr marL="22225">
              <a:lnSpc>
                <a:spcPct val="100000"/>
              </a:lnSpc>
              <a:spcBef>
                <a:spcPts val="675"/>
              </a:spcBef>
            </a:pPr>
            <a:r>
              <a:rPr dirty="0" sz="1800" b="1" i="1">
                <a:latin typeface="Times New Roman"/>
                <a:cs typeface="Times New Roman"/>
              </a:rPr>
              <a:t>—</a:t>
            </a:r>
            <a:r>
              <a:rPr dirty="0" sz="1800" spc="-1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From The</a:t>
            </a:r>
            <a:r>
              <a:rPr dirty="0" sz="1800" spc="-10" b="1" i="1">
                <a:latin typeface="Times New Roman"/>
                <a:cs typeface="Times New Roman"/>
              </a:rPr>
              <a:t> </a:t>
            </a:r>
            <a:r>
              <a:rPr dirty="0" sz="1800" spc="-5" b="1" i="1">
                <a:latin typeface="Times New Roman"/>
                <a:cs typeface="Times New Roman"/>
              </a:rPr>
              <a:t>Conditions </a:t>
            </a:r>
            <a:r>
              <a:rPr dirty="0" sz="1800" b="1" i="1">
                <a:latin typeface="Times New Roman"/>
                <a:cs typeface="Times New Roman"/>
              </a:rPr>
              <a:t>of </a:t>
            </a:r>
            <a:r>
              <a:rPr dirty="0" sz="1800" spc="-5" b="1" i="1">
                <a:latin typeface="Times New Roman"/>
                <a:cs typeface="Times New Roman"/>
              </a:rPr>
              <a:t>Learning</a:t>
            </a:r>
            <a:r>
              <a:rPr dirty="0" sz="1800" b="1" i="1">
                <a:latin typeface="Times New Roman"/>
                <a:cs typeface="Times New Roman"/>
              </a:rPr>
              <a:t> by</a:t>
            </a:r>
            <a:r>
              <a:rPr dirty="0" sz="1800" spc="-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Robert </a:t>
            </a:r>
            <a:r>
              <a:rPr dirty="0" sz="1800" spc="-5" b="1" i="1">
                <a:latin typeface="Times New Roman"/>
                <a:cs typeface="Times New Roman"/>
              </a:rPr>
              <a:t>Gagne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251282"/>
            <a:ext cx="40259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Robustness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5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890264"/>
            <a:ext cx="8759190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Fig.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3.5.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OVERFITTING: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>
                <a:latin typeface="Times New Roman"/>
                <a:cs typeface="Times New Roman"/>
              </a:rPr>
              <a:t> in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Figure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3.4,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but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here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pattern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recognition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classifier.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80">
                <a:latin typeface="Times New Roman"/>
                <a:cs typeface="Times New Roman"/>
              </a:rPr>
              <a:t>We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will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wait</a:t>
            </a:r>
            <a:r>
              <a:rPr dirty="0" sz="1800">
                <a:latin typeface="Times New Roman"/>
                <a:cs typeface="Times New Roman"/>
              </a:rPr>
              <a:t> 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Chapter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6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details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classifier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be</a:t>
            </a:r>
            <a:r>
              <a:rPr dirty="0" sz="1800" spc="4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discussed, </a:t>
            </a:r>
            <a:r>
              <a:rPr dirty="0" sz="1800">
                <a:latin typeface="Times New Roman"/>
                <a:cs typeface="Times New Roman"/>
              </a:rPr>
              <a:t> however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4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principle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same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regression: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Any</a:t>
            </a:r>
            <a:r>
              <a:rPr dirty="0" sz="1800" spc="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learning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8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overfitting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if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tunes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its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parameters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behaviour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noise.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tuning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obvious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here,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that </a:t>
            </a:r>
            <a:r>
              <a:rPr dirty="0" sz="1800">
                <a:latin typeface="Times New Roman"/>
                <a:cs typeface="Times New Roman"/>
              </a:rPr>
              <a:t> the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memorized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classifier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(right)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tuning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its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decision</a:t>
            </a:r>
            <a:r>
              <a:rPr dirty="0" sz="1800" spc="8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(coloured</a:t>
            </a:r>
            <a:r>
              <a:rPr dirty="0" sz="1800" spc="8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background)</a:t>
            </a:r>
            <a:r>
              <a:rPr dirty="0" sz="1800" spc="8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on</a:t>
            </a:r>
            <a:r>
              <a:rPr dirty="0" sz="1800" spc="8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basis</a:t>
            </a:r>
            <a:r>
              <a:rPr dirty="0" sz="1800">
                <a:latin typeface="Times New Roman"/>
                <a:cs typeface="Times New Roman"/>
              </a:rPr>
              <a:t> 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individual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training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points,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significantly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distracted</a:t>
            </a:r>
            <a:r>
              <a:rPr dirty="0" sz="1800">
                <a:latin typeface="Times New Roman"/>
                <a:cs typeface="Times New Roman"/>
              </a:rPr>
              <a:t> from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correct</a:t>
            </a:r>
            <a:r>
              <a:rPr dirty="0" sz="1800">
                <a:latin typeface="Times New Roman"/>
                <a:cs typeface="Times New Roman"/>
              </a:rPr>
              <a:t> or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ideal </a:t>
            </a:r>
            <a:r>
              <a:rPr dirty="0" sz="1800">
                <a:latin typeface="Times New Roman"/>
                <a:cs typeface="Times New Roman"/>
              </a:rPr>
              <a:t> classification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(left).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" y="809244"/>
            <a:ext cx="6873240" cy="303428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6297"/>
            <a:ext cx="50222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Regression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100" y="1135380"/>
            <a:ext cx="9105900" cy="5722620"/>
            <a:chOff x="38100" y="1135380"/>
            <a:chExt cx="9105900" cy="57226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" y="1150620"/>
              <a:ext cx="2590800" cy="27142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4788" y="1135380"/>
              <a:ext cx="2639567" cy="28849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795" y="3855718"/>
              <a:ext cx="2956560" cy="30022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52800" y="3880103"/>
              <a:ext cx="2599944" cy="27492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7488" y="1254252"/>
              <a:ext cx="4096511" cy="22966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48400" y="3550918"/>
              <a:ext cx="2895598" cy="32567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606297"/>
            <a:ext cx="50222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Regression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815" y="1036319"/>
            <a:ext cx="9092565" cy="5821680"/>
            <a:chOff x="51815" y="1036319"/>
            <a:chExt cx="9092565" cy="58216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15" y="1036319"/>
              <a:ext cx="3124200" cy="31241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4115" y="1110995"/>
              <a:ext cx="3076956" cy="30662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15" y="3962398"/>
              <a:ext cx="2872740" cy="28955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6015" y="4160518"/>
              <a:ext cx="2589276" cy="26974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4800" y="3221736"/>
              <a:ext cx="5029199" cy="105308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5292" y="4209287"/>
              <a:ext cx="2895600" cy="2648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744" y="663304"/>
            <a:ext cx="4996815" cy="450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95"/>
              </a:lnSpc>
            </a:pPr>
            <a:r>
              <a:rPr dirty="0" sz="3200" b="1" i="1">
                <a:solidFill>
                  <a:srgbClr val="333399"/>
                </a:solidFill>
                <a:latin typeface="Times New Roman"/>
                <a:cs typeface="Times New Roman"/>
              </a:rPr>
              <a:t>Regression</a:t>
            </a:r>
            <a:r>
              <a:rPr dirty="0" sz="3200" spc="-40" b="1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3200" b="1" i="1">
                <a:solidFill>
                  <a:srgbClr val="333399"/>
                </a:solidFill>
                <a:latin typeface="Times New Roman"/>
                <a:cs typeface="Times New Roman"/>
              </a:rPr>
              <a:t>and</a:t>
            </a:r>
            <a:r>
              <a:rPr dirty="0" sz="3200" spc="-15" b="1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3200" b="1" i="1">
                <a:solidFill>
                  <a:srgbClr val="333399"/>
                </a:solidFill>
                <a:latin typeface="Times New Roman"/>
                <a:cs typeface="Times New Roman"/>
              </a:rPr>
              <a:t>Classification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24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838200"/>
            <a:ext cx="8581644" cy="45156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4609" y="5302122"/>
            <a:ext cx="8681085" cy="1322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700" b="1">
                <a:latin typeface="Arial"/>
                <a:cs typeface="Arial"/>
              </a:rPr>
              <a:t>Fig.</a:t>
            </a:r>
            <a:r>
              <a:rPr dirty="0" sz="1700" spc="21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3.7.</a:t>
            </a:r>
            <a:r>
              <a:rPr dirty="0" sz="1700" spc="210" b="1">
                <a:latin typeface="Arial"/>
                <a:cs typeface="Arial"/>
              </a:rPr>
              <a:t> </a:t>
            </a:r>
            <a:r>
              <a:rPr dirty="0" sz="1700" spc="-20">
                <a:latin typeface="Microsoft Sans Serif"/>
                <a:cs typeface="Microsoft Sans Serif"/>
              </a:rPr>
              <a:t>We</a:t>
            </a:r>
            <a:r>
              <a:rPr dirty="0" sz="1700" spc="240">
                <a:latin typeface="Microsoft Sans Serif"/>
                <a:cs typeface="Microsoft Sans Serif"/>
              </a:rPr>
              <a:t> </a:t>
            </a:r>
            <a:r>
              <a:rPr dirty="0" sz="1700">
                <a:latin typeface="Microsoft Sans Serif"/>
                <a:cs typeface="Microsoft Sans Serif"/>
              </a:rPr>
              <a:t>have</a:t>
            </a:r>
            <a:r>
              <a:rPr dirty="0" sz="1700" spc="235">
                <a:latin typeface="Microsoft Sans Serif"/>
                <a:cs typeface="Microsoft Sans Serif"/>
              </a:rPr>
              <a:t> </a:t>
            </a:r>
            <a:r>
              <a:rPr dirty="0" sz="1700">
                <a:latin typeface="Microsoft Sans Serif"/>
                <a:cs typeface="Microsoft Sans Serif"/>
              </a:rPr>
              <a:t>separate</a:t>
            </a:r>
            <a:r>
              <a:rPr dirty="0" sz="1700" spc="250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training</a:t>
            </a:r>
            <a:r>
              <a:rPr dirty="0" sz="1700" spc="235">
                <a:latin typeface="Microsoft Sans Serif"/>
                <a:cs typeface="Microsoft Sans Serif"/>
              </a:rPr>
              <a:t> </a:t>
            </a:r>
            <a:r>
              <a:rPr dirty="0" sz="1700">
                <a:latin typeface="Microsoft Sans Serif"/>
                <a:cs typeface="Microsoft Sans Serif"/>
              </a:rPr>
              <a:t>and</a:t>
            </a:r>
            <a:r>
              <a:rPr dirty="0" sz="1700" spc="240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testing</a:t>
            </a:r>
            <a:r>
              <a:rPr dirty="0" sz="1700" spc="235">
                <a:latin typeface="Microsoft Sans Serif"/>
                <a:cs typeface="Microsoft Sans Serif"/>
              </a:rPr>
              <a:t> </a:t>
            </a:r>
            <a:r>
              <a:rPr dirty="0" sz="1700">
                <a:latin typeface="Microsoft Sans Serif"/>
                <a:cs typeface="Microsoft Sans Serif"/>
              </a:rPr>
              <a:t>data</a:t>
            </a:r>
            <a:r>
              <a:rPr dirty="0" sz="1700" spc="245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(left),</a:t>
            </a:r>
            <a:r>
              <a:rPr dirty="0" sz="1700" spc="235">
                <a:latin typeface="Microsoft Sans Serif"/>
                <a:cs typeface="Microsoft Sans Serif"/>
              </a:rPr>
              <a:t> </a:t>
            </a:r>
            <a:r>
              <a:rPr dirty="0" sz="1700">
                <a:latin typeface="Microsoft Sans Serif"/>
                <a:cs typeface="Microsoft Sans Serif"/>
              </a:rPr>
              <a:t>such</a:t>
            </a:r>
            <a:r>
              <a:rPr dirty="0" sz="1700" spc="235">
                <a:latin typeface="Microsoft Sans Serif"/>
                <a:cs typeface="Microsoft Sans Serif"/>
              </a:rPr>
              <a:t> </a:t>
            </a:r>
            <a:r>
              <a:rPr dirty="0" sz="1700">
                <a:latin typeface="Microsoft Sans Serif"/>
                <a:cs typeface="Microsoft Sans Serif"/>
              </a:rPr>
              <a:t>that</a:t>
            </a:r>
            <a:r>
              <a:rPr dirty="0" sz="1700" spc="245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the</a:t>
            </a:r>
            <a:r>
              <a:rPr dirty="0" sz="1700" spc="235">
                <a:latin typeface="Microsoft Sans Serif"/>
                <a:cs typeface="Microsoft Sans Serif"/>
              </a:rPr>
              <a:t> </a:t>
            </a:r>
            <a:r>
              <a:rPr dirty="0" sz="1700">
                <a:latin typeface="Microsoft Sans Serif"/>
                <a:cs typeface="Microsoft Sans Serif"/>
              </a:rPr>
              <a:t>learned</a:t>
            </a:r>
            <a:r>
              <a:rPr dirty="0" sz="1700" spc="240">
                <a:latin typeface="Microsoft Sans Serif"/>
                <a:cs typeface="Microsoft Sans Serif"/>
              </a:rPr>
              <a:t> </a:t>
            </a:r>
            <a:r>
              <a:rPr dirty="0" sz="1700">
                <a:latin typeface="Microsoft Sans Serif"/>
                <a:cs typeface="Microsoft Sans Serif"/>
              </a:rPr>
              <a:t>model </a:t>
            </a:r>
            <a:r>
              <a:rPr dirty="0" sz="1700" spc="-440">
                <a:latin typeface="Microsoft Sans Serif"/>
                <a:cs typeface="Microsoft Sans Serif"/>
              </a:rPr>
              <a:t> </a:t>
            </a:r>
            <a:r>
              <a:rPr dirty="0" sz="1700">
                <a:latin typeface="Microsoft Sans Serif"/>
                <a:cs typeface="Microsoft Sans Serif"/>
              </a:rPr>
              <a:t>(red</a:t>
            </a:r>
            <a:r>
              <a:rPr dirty="0" sz="1700" spc="5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line)</a:t>
            </a:r>
            <a:r>
              <a:rPr dirty="0" sz="1700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is</a:t>
            </a:r>
            <a:r>
              <a:rPr dirty="0" sz="1700">
                <a:latin typeface="Microsoft Sans Serif"/>
                <a:cs typeface="Microsoft Sans Serif"/>
              </a:rPr>
              <a:t> deduced</a:t>
            </a:r>
            <a:r>
              <a:rPr dirty="0" sz="1700" spc="5">
                <a:latin typeface="Microsoft Sans Serif"/>
                <a:cs typeface="Microsoft Sans Serif"/>
              </a:rPr>
              <a:t> </a:t>
            </a:r>
            <a:r>
              <a:rPr dirty="0" sz="1700">
                <a:latin typeface="Microsoft Sans Serif"/>
                <a:cs typeface="Microsoft Sans Serif"/>
              </a:rPr>
              <a:t>from</a:t>
            </a:r>
            <a:r>
              <a:rPr dirty="0" sz="1700" spc="5">
                <a:latin typeface="Microsoft Sans Serif"/>
                <a:cs typeface="Microsoft Sans Serif"/>
              </a:rPr>
              <a:t> </a:t>
            </a:r>
            <a:r>
              <a:rPr dirty="0" sz="1700">
                <a:latin typeface="Microsoft Sans Serif"/>
                <a:cs typeface="Microsoft Sans Serif"/>
              </a:rPr>
              <a:t>the</a:t>
            </a:r>
            <a:r>
              <a:rPr dirty="0" sz="1700" spc="5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training</a:t>
            </a:r>
            <a:r>
              <a:rPr dirty="0" sz="1700">
                <a:latin typeface="Microsoft Sans Serif"/>
                <a:cs typeface="Microsoft Sans Serif"/>
              </a:rPr>
              <a:t> data,</a:t>
            </a:r>
            <a:r>
              <a:rPr dirty="0" sz="1700" spc="5">
                <a:latin typeface="Microsoft Sans Serif"/>
                <a:cs typeface="Microsoft Sans Serif"/>
              </a:rPr>
              <a:t> </a:t>
            </a:r>
            <a:r>
              <a:rPr dirty="0" sz="1700">
                <a:latin typeface="Microsoft Sans Serif"/>
                <a:cs typeface="Microsoft Sans Serif"/>
              </a:rPr>
              <a:t>but</a:t>
            </a:r>
            <a:r>
              <a:rPr dirty="0" sz="1700" spc="5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assessed</a:t>
            </a:r>
            <a:r>
              <a:rPr dirty="0" sz="1700">
                <a:latin typeface="Microsoft Sans Serif"/>
                <a:cs typeface="Microsoft Sans Serif"/>
              </a:rPr>
              <a:t> against</a:t>
            </a:r>
            <a:r>
              <a:rPr dirty="0" sz="1700" spc="5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the</a:t>
            </a:r>
            <a:r>
              <a:rPr dirty="0" sz="1700" spc="440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testing</a:t>
            </a:r>
            <a:r>
              <a:rPr dirty="0" sz="1700" spc="440">
                <a:latin typeface="Microsoft Sans Serif"/>
                <a:cs typeface="Microsoft Sans Serif"/>
              </a:rPr>
              <a:t> </a:t>
            </a:r>
            <a:r>
              <a:rPr dirty="0" sz="1700">
                <a:latin typeface="Microsoft Sans Serif"/>
                <a:cs typeface="Microsoft Sans Serif"/>
              </a:rPr>
              <a:t>data. </a:t>
            </a:r>
            <a:r>
              <a:rPr dirty="0" sz="1700" spc="5">
                <a:latin typeface="Microsoft Sans Serif"/>
                <a:cs typeface="Microsoft Sans Serif"/>
              </a:rPr>
              <a:t> </a:t>
            </a:r>
            <a:r>
              <a:rPr dirty="0" sz="1700">
                <a:latin typeface="Microsoft Sans Serif"/>
                <a:cs typeface="Microsoft Sans Serif"/>
              </a:rPr>
              <a:t>Observe </a:t>
            </a:r>
            <a:r>
              <a:rPr dirty="0" sz="1700" spc="-5">
                <a:latin typeface="Microsoft Sans Serif"/>
                <a:cs typeface="Microsoft Sans Serif"/>
              </a:rPr>
              <a:t>the </a:t>
            </a:r>
            <a:r>
              <a:rPr dirty="0" sz="1700">
                <a:latin typeface="Microsoft Sans Serif"/>
                <a:cs typeface="Microsoft Sans Serif"/>
              </a:rPr>
              <a:t>degree </a:t>
            </a:r>
            <a:r>
              <a:rPr dirty="0" sz="1700" spc="-5">
                <a:latin typeface="Microsoft Sans Serif"/>
                <a:cs typeface="Microsoft Sans Serif"/>
              </a:rPr>
              <a:t>to which </a:t>
            </a:r>
            <a:r>
              <a:rPr dirty="0" sz="1700">
                <a:latin typeface="Microsoft Sans Serif"/>
                <a:cs typeface="Microsoft Sans Serif"/>
              </a:rPr>
              <a:t>the </a:t>
            </a:r>
            <a:r>
              <a:rPr dirty="0" sz="1700" spc="-5">
                <a:latin typeface="Microsoft Sans Serif"/>
                <a:cs typeface="Microsoft Sans Serif"/>
              </a:rPr>
              <a:t>estimated line </a:t>
            </a:r>
            <a:r>
              <a:rPr dirty="0" sz="1700" spc="-10">
                <a:latin typeface="Microsoft Sans Serif"/>
                <a:cs typeface="Microsoft Sans Serif"/>
              </a:rPr>
              <a:t>fits </a:t>
            </a:r>
            <a:r>
              <a:rPr dirty="0" sz="1700" spc="-5">
                <a:latin typeface="Microsoft Sans Serif"/>
                <a:cs typeface="Microsoft Sans Serif"/>
              </a:rPr>
              <a:t>to the </a:t>
            </a:r>
            <a:r>
              <a:rPr dirty="0" sz="1700">
                <a:latin typeface="Microsoft Sans Serif"/>
                <a:cs typeface="Microsoft Sans Serif"/>
              </a:rPr>
              <a:t>noise, based </a:t>
            </a:r>
            <a:r>
              <a:rPr dirty="0" sz="1700" spc="5">
                <a:latin typeface="Microsoft Sans Serif"/>
                <a:cs typeface="Microsoft Sans Serif"/>
              </a:rPr>
              <a:t>on </a:t>
            </a:r>
            <a:r>
              <a:rPr dirty="0" sz="1700">
                <a:latin typeface="Microsoft Sans Serif"/>
                <a:cs typeface="Microsoft Sans Serif"/>
              </a:rPr>
              <a:t>the </a:t>
            </a:r>
            <a:r>
              <a:rPr dirty="0" sz="1700" spc="-5">
                <a:latin typeface="Microsoft Sans Serif"/>
                <a:cs typeface="Microsoft Sans Serif"/>
              </a:rPr>
              <a:t>difference </a:t>
            </a:r>
            <a:r>
              <a:rPr dirty="0" sz="1700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between the </a:t>
            </a:r>
            <a:r>
              <a:rPr dirty="0" sz="1700" spc="-10">
                <a:latin typeface="Microsoft Sans Serif"/>
                <a:cs typeface="Microsoft Sans Serif"/>
              </a:rPr>
              <a:t>fit </a:t>
            </a:r>
            <a:r>
              <a:rPr dirty="0" sz="1700">
                <a:latin typeface="Microsoft Sans Serif"/>
                <a:cs typeface="Microsoft Sans Serif"/>
              </a:rPr>
              <a:t>to </a:t>
            </a:r>
            <a:r>
              <a:rPr dirty="0" sz="1700" spc="-5">
                <a:latin typeface="Microsoft Sans Serif"/>
                <a:cs typeface="Microsoft Sans Serif"/>
              </a:rPr>
              <a:t>training </a:t>
            </a:r>
            <a:r>
              <a:rPr dirty="0" sz="1700">
                <a:latin typeface="Microsoft Sans Serif"/>
                <a:cs typeface="Microsoft Sans Serif"/>
              </a:rPr>
              <a:t>data </a:t>
            </a:r>
            <a:r>
              <a:rPr dirty="0" sz="1700" spc="-5">
                <a:latin typeface="Microsoft Sans Serif"/>
                <a:cs typeface="Microsoft Sans Serif"/>
              </a:rPr>
              <a:t>(overfit, </a:t>
            </a:r>
            <a:r>
              <a:rPr dirty="0" sz="1700">
                <a:latin typeface="Microsoft Sans Serif"/>
                <a:cs typeface="Microsoft Sans Serif"/>
              </a:rPr>
              <a:t>under-reporting model </a:t>
            </a:r>
            <a:r>
              <a:rPr dirty="0" sz="1700" spc="-5">
                <a:latin typeface="Microsoft Sans Serif"/>
                <a:cs typeface="Microsoft Sans Serif"/>
              </a:rPr>
              <a:t>inconsistency) </a:t>
            </a:r>
            <a:r>
              <a:rPr dirty="0" sz="1700" spc="5">
                <a:latin typeface="Microsoft Sans Serif"/>
                <a:cs typeface="Microsoft Sans Serif"/>
              </a:rPr>
              <a:t>and </a:t>
            </a:r>
            <a:r>
              <a:rPr dirty="0" sz="1700">
                <a:latin typeface="Microsoft Sans Serif"/>
                <a:cs typeface="Microsoft Sans Serif"/>
              </a:rPr>
              <a:t>the </a:t>
            </a:r>
            <a:r>
              <a:rPr dirty="0" sz="1700" spc="-10">
                <a:latin typeface="Microsoft Sans Serif"/>
                <a:cs typeface="Microsoft Sans Serif"/>
              </a:rPr>
              <a:t>fit to </a:t>
            </a:r>
            <a:r>
              <a:rPr dirty="0" sz="1700" spc="-5">
                <a:latin typeface="Microsoft Sans Serif"/>
                <a:cs typeface="Microsoft Sans Serif"/>
              </a:rPr>
              <a:t> testing</a:t>
            </a:r>
            <a:r>
              <a:rPr dirty="0" sz="1700" spc="30">
                <a:latin typeface="Microsoft Sans Serif"/>
                <a:cs typeface="Microsoft Sans Serif"/>
              </a:rPr>
              <a:t> </a:t>
            </a:r>
            <a:r>
              <a:rPr dirty="0" sz="1700">
                <a:latin typeface="Microsoft Sans Serif"/>
                <a:cs typeface="Microsoft Sans Serif"/>
              </a:rPr>
              <a:t>data</a:t>
            </a:r>
            <a:r>
              <a:rPr dirty="0" sz="1700" spc="35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(which</a:t>
            </a:r>
            <a:r>
              <a:rPr dirty="0" sz="1700" spc="30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is</a:t>
            </a:r>
            <a:r>
              <a:rPr dirty="0" sz="1700" spc="15">
                <a:latin typeface="Microsoft Sans Serif"/>
                <a:cs typeface="Microsoft Sans Serif"/>
              </a:rPr>
              <a:t> </a:t>
            </a:r>
            <a:r>
              <a:rPr dirty="0" sz="1700">
                <a:latin typeface="Microsoft Sans Serif"/>
                <a:cs typeface="Microsoft Sans Serif"/>
              </a:rPr>
              <a:t>an</a:t>
            </a:r>
            <a:r>
              <a:rPr dirty="0" sz="1700" spc="25">
                <a:latin typeface="Microsoft Sans Serif"/>
                <a:cs typeface="Microsoft Sans Serif"/>
              </a:rPr>
              <a:t> </a:t>
            </a:r>
            <a:r>
              <a:rPr dirty="0" sz="1700">
                <a:latin typeface="Microsoft Sans Serif"/>
                <a:cs typeface="Microsoft Sans Serif"/>
              </a:rPr>
              <a:t>accurate,</a:t>
            </a:r>
            <a:r>
              <a:rPr dirty="0" sz="1700" spc="30">
                <a:latin typeface="Microsoft Sans Serif"/>
                <a:cs typeface="Microsoft Sans Serif"/>
              </a:rPr>
              <a:t> </a:t>
            </a:r>
            <a:r>
              <a:rPr dirty="0" sz="1700" spc="-5">
                <a:latin typeface="Microsoft Sans Serif"/>
                <a:cs typeface="Microsoft Sans Serif"/>
              </a:rPr>
              <a:t>objective</a:t>
            </a:r>
            <a:r>
              <a:rPr dirty="0" sz="1700" spc="20">
                <a:latin typeface="Microsoft Sans Serif"/>
                <a:cs typeface="Microsoft Sans Serif"/>
              </a:rPr>
              <a:t> </a:t>
            </a:r>
            <a:r>
              <a:rPr dirty="0" sz="1700">
                <a:latin typeface="Microsoft Sans Serif"/>
                <a:cs typeface="Microsoft Sans Serif"/>
              </a:rPr>
              <a:t>assessment).</a:t>
            </a:r>
            <a:endParaRPr sz="1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4666" y="176276"/>
            <a:ext cx="41122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Data</a:t>
            </a:r>
            <a:r>
              <a:rPr dirty="0" spc="-10"/>
              <a:t> in</a:t>
            </a:r>
            <a:r>
              <a:rPr dirty="0" spc="-3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25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778763"/>
            <a:ext cx="9144000" cy="5913120"/>
            <a:chOff x="0" y="778763"/>
            <a:chExt cx="9144000" cy="59131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3748" y="778763"/>
              <a:ext cx="5486400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163" y="1802891"/>
              <a:ext cx="8153400" cy="12009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063" y="2910840"/>
              <a:ext cx="8572500" cy="1257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172711"/>
              <a:ext cx="9143999" cy="14996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163" y="5672328"/>
              <a:ext cx="8734044" cy="10195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608" y="176276"/>
            <a:ext cx="76593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Classifier</a:t>
            </a:r>
            <a:r>
              <a:rPr dirty="0" spc="-10"/>
              <a:t> </a:t>
            </a:r>
            <a:r>
              <a:rPr dirty="0"/>
              <a:t>Evaluation</a:t>
            </a:r>
            <a:r>
              <a:rPr dirty="0" spc="-40"/>
              <a:t> </a:t>
            </a:r>
            <a:r>
              <a:rPr dirty="0"/>
              <a:t>/</a:t>
            </a:r>
            <a:r>
              <a:rPr dirty="0" spc="-10"/>
              <a:t> </a:t>
            </a:r>
            <a:r>
              <a:rPr dirty="0"/>
              <a:t>Performance</a:t>
            </a:r>
            <a:r>
              <a:rPr dirty="0" spc="-40"/>
              <a:t> </a:t>
            </a:r>
            <a:r>
              <a:rPr dirty="0"/>
              <a:t>Measure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26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985516"/>
            <a:ext cx="8257032" cy="26624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4540" y="1490573"/>
            <a:ext cx="2313305" cy="1191895"/>
          </a:xfrm>
          <a:prstGeom prst="rect">
            <a:avLst/>
          </a:prstGeom>
        </p:spPr>
        <p:txBody>
          <a:bodyPr wrap="square" lIns="0" tIns="14224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700" spc="-30" b="1">
                <a:latin typeface="Arial"/>
                <a:cs typeface="Arial"/>
              </a:rPr>
              <a:t>Test</a:t>
            </a:r>
            <a:r>
              <a:rPr dirty="0" sz="1700" spc="-3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Set</a:t>
            </a:r>
            <a:r>
              <a:rPr dirty="0" sz="1700" spc="-8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Accuracy</a:t>
            </a:r>
            <a:endParaRPr sz="17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0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700" spc="-30" b="1">
                <a:latin typeface="Arial"/>
                <a:cs typeface="Arial"/>
              </a:rPr>
              <a:t>Test</a:t>
            </a:r>
            <a:r>
              <a:rPr dirty="0" sz="1700" spc="-3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Set</a:t>
            </a:r>
            <a:r>
              <a:rPr dirty="0" sz="1700" spc="-2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Error</a:t>
            </a:r>
            <a:r>
              <a:rPr dirty="0" sz="1700" spc="-1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Rate</a:t>
            </a:r>
            <a:endParaRPr sz="17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0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700" b="1">
                <a:latin typeface="Arial"/>
                <a:cs typeface="Arial"/>
              </a:rPr>
              <a:t>Confusion</a:t>
            </a:r>
            <a:r>
              <a:rPr dirty="0" sz="1700" spc="-55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Matrix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608" y="176276"/>
            <a:ext cx="34969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Classifier</a:t>
            </a:r>
            <a:r>
              <a:rPr dirty="0" spc="-60"/>
              <a:t> </a:t>
            </a:r>
            <a:r>
              <a:rPr dirty="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27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295398"/>
            <a:ext cx="6315456" cy="543915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453897"/>
            <a:ext cx="63633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K-nearest</a:t>
            </a:r>
            <a:r>
              <a:rPr dirty="0" spc="-40"/>
              <a:t> </a:t>
            </a:r>
            <a:r>
              <a:rPr dirty="0"/>
              <a:t>neighbors</a:t>
            </a:r>
            <a:r>
              <a:rPr dirty="0" spc="-35"/>
              <a:t> </a:t>
            </a:r>
            <a:r>
              <a:rPr dirty="0" spc="5"/>
              <a:t>(KNN)</a:t>
            </a:r>
            <a:r>
              <a:rPr dirty="0" spc="-35"/>
              <a:t> </a:t>
            </a:r>
            <a:r>
              <a:rPr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939" y="1279652"/>
            <a:ext cx="845185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715">
              <a:lnSpc>
                <a:spcPct val="100000"/>
              </a:lnSpc>
              <a:spcBef>
                <a:spcPts val="100"/>
              </a:spcBef>
              <a:buSzPct val="94444"/>
              <a:buFont typeface="Microsoft Sans Serif"/>
              <a:buChar char="•"/>
              <a:tabLst>
                <a:tab pos="93980" algn="l"/>
              </a:tabLst>
            </a:pPr>
            <a:r>
              <a:rPr dirty="0" sz="1800" spc="-5" b="1">
                <a:latin typeface="Arial"/>
                <a:cs typeface="Arial"/>
              </a:rPr>
              <a:t>Lazy learning </a:t>
            </a:r>
            <a:r>
              <a:rPr dirty="0" sz="1800" b="1">
                <a:latin typeface="Arial"/>
                <a:cs typeface="Arial"/>
              </a:rPr>
              <a:t>algorithm </a:t>
            </a:r>
            <a:r>
              <a:rPr dirty="0" sz="1800">
                <a:latin typeface="Microsoft Sans Serif"/>
                <a:cs typeface="Microsoft Sans Serif"/>
              </a:rPr>
              <a:t>− </a:t>
            </a:r>
            <a:r>
              <a:rPr dirty="0" sz="1800" spc="-10">
                <a:latin typeface="Microsoft Sans Serif"/>
                <a:cs typeface="Microsoft Sans Serif"/>
              </a:rPr>
              <a:t>KNN is </a:t>
            </a:r>
            <a:r>
              <a:rPr dirty="0" sz="1800" spc="-5">
                <a:latin typeface="Microsoft Sans Serif"/>
                <a:cs typeface="Microsoft Sans Serif"/>
              </a:rPr>
              <a:t>a lazy learning algorithm because </a:t>
            </a:r>
            <a:r>
              <a:rPr dirty="0" sz="1800" spc="-10">
                <a:latin typeface="Microsoft Sans Serif"/>
                <a:cs typeface="Microsoft Sans Serif"/>
              </a:rPr>
              <a:t>it </a:t>
            </a:r>
            <a:r>
              <a:rPr dirty="0" sz="1800" spc="-5">
                <a:latin typeface="Microsoft Sans Serif"/>
                <a:cs typeface="Microsoft Sans Serif"/>
              </a:rPr>
              <a:t>does not 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have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specialized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training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phase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and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uses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all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the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data</a:t>
            </a:r>
            <a:r>
              <a:rPr dirty="0" sz="1800">
                <a:latin typeface="Microsoft Sans Serif"/>
                <a:cs typeface="Microsoft Sans Serif"/>
              </a:rPr>
              <a:t> for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training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while </a:t>
            </a:r>
            <a:r>
              <a:rPr dirty="0" sz="1800" spc="-5">
                <a:latin typeface="Microsoft Sans Serif"/>
                <a:cs typeface="Microsoft Sans Serif"/>
              </a:rPr>
              <a:t> classification.</a:t>
            </a:r>
            <a:endParaRPr sz="1800">
              <a:latin typeface="Microsoft Sans Serif"/>
              <a:cs typeface="Microsoft Sans Serif"/>
            </a:endParaRPr>
          </a:p>
          <a:p>
            <a:pPr algn="just" marL="12700" marR="5080">
              <a:lnSpc>
                <a:spcPct val="100000"/>
              </a:lnSpc>
              <a:buSzPct val="94444"/>
              <a:buFont typeface="Microsoft Sans Serif"/>
              <a:buChar char="•"/>
              <a:tabLst>
                <a:tab pos="93980" algn="l"/>
              </a:tabLst>
            </a:pPr>
            <a:r>
              <a:rPr dirty="0" sz="1800" spc="-5" b="1">
                <a:latin typeface="Arial"/>
                <a:cs typeface="Arial"/>
              </a:rPr>
              <a:t>Non-parametric learning algorithm </a:t>
            </a:r>
            <a:r>
              <a:rPr dirty="0" sz="1800">
                <a:latin typeface="Microsoft Sans Serif"/>
                <a:cs typeface="Microsoft Sans Serif"/>
              </a:rPr>
              <a:t>−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KNN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is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also</a:t>
            </a:r>
            <a:r>
              <a:rPr dirty="0" sz="1800" spc="-5">
                <a:latin typeface="Microsoft Sans Serif"/>
                <a:cs typeface="Microsoft Sans Serif"/>
              </a:rPr>
              <a:t> a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non-parametric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learning </a:t>
            </a:r>
            <a:r>
              <a:rPr dirty="0" sz="1800" spc="-5">
                <a:latin typeface="Microsoft Sans Serif"/>
                <a:cs typeface="Microsoft Sans Serif"/>
              </a:rPr>
              <a:t> algorithm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because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it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doesn’t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assume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anything</a:t>
            </a:r>
            <a:r>
              <a:rPr dirty="0" sz="1800" spc="5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about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the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underlying</a:t>
            </a:r>
            <a:r>
              <a:rPr dirty="0" sz="1800" spc="6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data.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19" y="2939795"/>
            <a:ext cx="3986784" cy="2916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2973323"/>
            <a:ext cx="3907536" cy="28864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2891" y="6238443"/>
            <a:ext cx="84696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https://</a:t>
            </a:r>
            <a:r>
              <a:rPr dirty="0" sz="1800" spc="-5">
                <a:latin typeface="Times New Roman"/>
                <a:cs typeface="Times New Roman"/>
                <a:hlinkClick r:id="rId4"/>
              </a:rPr>
              <a:t>www.tutorialspoint.com/machine_learning_with_python/machine_learning_with_pyt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hon_knn_algorithm_finding_nearest_neighbors.htm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07744">
              <a:lnSpc>
                <a:spcPct val="100000"/>
              </a:lnSpc>
              <a:spcBef>
                <a:spcPts val="100"/>
              </a:spcBef>
            </a:pPr>
            <a:r>
              <a:rPr dirty="0"/>
              <a:t>K-nearest</a:t>
            </a:r>
            <a:r>
              <a:rPr dirty="0" spc="-5"/>
              <a:t> neighbors</a:t>
            </a:r>
            <a:r>
              <a:rPr dirty="0"/>
              <a:t> </a:t>
            </a:r>
            <a:r>
              <a:rPr dirty="0" spc="-5"/>
              <a:t>(KNN)</a:t>
            </a:r>
            <a:r>
              <a:rPr dirty="0" spc="10"/>
              <a:t> </a:t>
            </a:r>
            <a:r>
              <a:rPr dirty="0" spc="-5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39389" y="2694559"/>
            <a:ext cx="46609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 i="1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dirty="0" sz="3600" spc="-10" b="1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600" b="1" i="1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dirty="0" sz="3600" spc="-10" b="1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 i="1">
                <a:solidFill>
                  <a:srgbClr val="0000FF"/>
                </a:solidFill>
                <a:latin typeface="Times New Roman"/>
                <a:cs typeface="Times New Roman"/>
              </a:rPr>
              <a:t>Simplest Classifier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29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453897"/>
            <a:ext cx="63633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K-nearest</a:t>
            </a:r>
            <a:r>
              <a:rPr dirty="0" spc="-40"/>
              <a:t> </a:t>
            </a:r>
            <a:r>
              <a:rPr dirty="0"/>
              <a:t>neighbors</a:t>
            </a:r>
            <a:r>
              <a:rPr dirty="0" spc="-35"/>
              <a:t> </a:t>
            </a:r>
            <a:r>
              <a:rPr dirty="0" spc="5"/>
              <a:t>(KNN)</a:t>
            </a:r>
            <a:r>
              <a:rPr dirty="0" spc="-35"/>
              <a:t> </a:t>
            </a:r>
            <a:r>
              <a:rPr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576" y="545591"/>
            <a:ext cx="711835" cy="42227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8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184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7447"/>
            <a:ext cx="5698236" cy="26182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51503"/>
            <a:ext cx="5708904" cy="26014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870828" y="1432940"/>
            <a:ext cx="316103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-5">
                <a:solidFill>
                  <a:srgbClr val="212121"/>
                </a:solidFill>
                <a:latin typeface="Microsoft Sans Serif"/>
                <a:cs typeface="Microsoft Sans Serif"/>
              </a:rPr>
              <a:t> boundary</a:t>
            </a:r>
            <a:r>
              <a:rPr dirty="0" sz="1800" spc="4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Microsoft Sans Serif"/>
                <a:cs typeface="Microsoft Sans Serif"/>
              </a:rPr>
              <a:t>becomes 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Microsoft Sans Serif"/>
                <a:cs typeface="Microsoft Sans Serif"/>
              </a:rPr>
              <a:t>smoother</a:t>
            </a:r>
            <a:r>
              <a:rPr dirty="0" sz="1800" spc="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212121"/>
                </a:solidFill>
                <a:latin typeface="Microsoft Sans Serif"/>
                <a:cs typeface="Microsoft Sans Serif"/>
              </a:rPr>
              <a:t>with</a:t>
            </a:r>
            <a:r>
              <a:rPr dirty="0" sz="1800" spc="4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Microsoft Sans Serif"/>
                <a:cs typeface="Microsoft Sans Serif"/>
              </a:rPr>
              <a:t>increasing</a:t>
            </a:r>
            <a:r>
              <a:rPr dirty="0" sz="1800" spc="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Microsoft Sans Serif"/>
                <a:cs typeface="Microsoft Sans Serif"/>
              </a:rPr>
              <a:t>value </a:t>
            </a:r>
            <a:r>
              <a:rPr dirty="0" sz="1800" spc="-459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of</a:t>
            </a:r>
            <a:r>
              <a:rPr dirty="0" sz="1800" spc="1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K.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 marR="219075">
              <a:lnSpc>
                <a:spcPct val="100000"/>
              </a:lnSpc>
            </a:pPr>
            <a:r>
              <a:rPr dirty="0" sz="1800" spc="-5">
                <a:solidFill>
                  <a:srgbClr val="212121"/>
                </a:solidFill>
                <a:latin typeface="Microsoft Sans Serif"/>
                <a:cs typeface="Microsoft Sans Serif"/>
              </a:rPr>
              <a:t>With</a:t>
            </a:r>
            <a:r>
              <a:rPr dirty="0" sz="1800" spc="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K</a:t>
            </a:r>
            <a:r>
              <a:rPr dirty="0" sz="18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Microsoft Sans Serif"/>
                <a:cs typeface="Microsoft Sans Serif"/>
              </a:rPr>
              <a:t>increasing</a:t>
            </a:r>
            <a:r>
              <a:rPr dirty="0" sz="1800" spc="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to</a:t>
            </a:r>
            <a:r>
              <a:rPr dirty="0" sz="1800" spc="1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Microsoft Sans Serif"/>
                <a:cs typeface="Microsoft Sans Serif"/>
              </a:rPr>
              <a:t>infinity</a:t>
            </a:r>
            <a:r>
              <a:rPr dirty="0" sz="1800" spc="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Microsoft Sans Serif"/>
                <a:cs typeface="Microsoft Sans Serif"/>
              </a:rPr>
              <a:t>it </a:t>
            </a:r>
            <a:r>
              <a:rPr dirty="0" sz="1800" spc="-459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Microsoft Sans Serif"/>
                <a:cs typeface="Microsoft Sans Serif"/>
              </a:rPr>
              <a:t>finally</a:t>
            </a:r>
            <a:r>
              <a:rPr dirty="0" sz="1800" spc="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Microsoft Sans Serif"/>
                <a:cs typeface="Microsoft Sans Serif"/>
              </a:rPr>
              <a:t>becomes</a:t>
            </a:r>
            <a:r>
              <a:rPr dirty="0" sz="1800" spc="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212121"/>
                </a:solidFill>
                <a:latin typeface="Microsoft Sans Serif"/>
                <a:cs typeface="Microsoft Sans Serif"/>
              </a:rPr>
              <a:t>all</a:t>
            </a:r>
            <a:r>
              <a:rPr dirty="0" sz="1800" spc="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Microsoft Sans Serif"/>
                <a:cs typeface="Microsoft Sans Serif"/>
              </a:rPr>
              <a:t>blue</a:t>
            </a:r>
            <a:r>
              <a:rPr dirty="0" sz="1800" spc="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Microsoft Sans Serif"/>
                <a:cs typeface="Microsoft Sans Serif"/>
              </a:rPr>
              <a:t>or</a:t>
            </a:r>
            <a:r>
              <a:rPr dirty="0" sz="1800" spc="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212121"/>
                </a:solidFill>
                <a:latin typeface="Microsoft Sans Serif"/>
                <a:cs typeface="Microsoft Sans Serif"/>
              </a:rPr>
              <a:t>all </a:t>
            </a:r>
            <a:r>
              <a:rPr dirty="0" sz="1800" spc="-46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Microsoft Sans Serif"/>
                <a:cs typeface="Microsoft Sans Serif"/>
              </a:rPr>
              <a:t>red</a:t>
            </a:r>
            <a:r>
              <a:rPr dirty="0" sz="18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Microsoft Sans Serif"/>
                <a:cs typeface="Microsoft Sans Serif"/>
              </a:rPr>
              <a:t>depending</a:t>
            </a:r>
            <a:r>
              <a:rPr dirty="0" sz="1800" spc="4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Microsoft Sans Serif"/>
                <a:cs typeface="Microsoft Sans Serif"/>
              </a:rPr>
              <a:t>on</a:t>
            </a:r>
            <a:r>
              <a:rPr dirty="0" sz="1800" spc="1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Microsoft Sans Serif"/>
                <a:cs typeface="Microsoft Sans Serif"/>
              </a:rPr>
              <a:t>total 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212121"/>
                </a:solidFill>
                <a:latin typeface="Microsoft Sans Serif"/>
                <a:cs typeface="Microsoft Sans Serif"/>
              </a:rPr>
              <a:t>majority.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53" y="6278981"/>
            <a:ext cx="78771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https://</a:t>
            </a:r>
            <a:r>
              <a:rPr dirty="0" sz="1800" spc="-5">
                <a:latin typeface="Times New Roman"/>
                <a:cs typeface="Times New Roman"/>
                <a:hlinkClick r:id="rId4"/>
              </a:rPr>
              <a:t>www.analyticsvidhya.com/blog/2018/03/introduction-k-neighbours-algorithm-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clustering/#h-what-is-knn-k-nearest-neighbor-algorithm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354838"/>
            <a:ext cx="15849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</a:t>
            </a:r>
            <a:r>
              <a:rPr dirty="0" spc="5"/>
              <a:t>a</a:t>
            </a:r>
            <a:r>
              <a:rPr dirty="0"/>
              <a:t>rni</a:t>
            </a:r>
            <a:r>
              <a:rPr dirty="0" spc="-15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9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931" y="984503"/>
            <a:ext cx="8057388" cy="3505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4595876"/>
            <a:ext cx="8985885" cy="2132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Sans Serif"/>
                <a:cs typeface="Microsoft Sans Serif"/>
              </a:rPr>
              <a:t>The </a:t>
            </a:r>
            <a:r>
              <a:rPr dirty="0" sz="1800" spc="-5">
                <a:latin typeface="Microsoft Sans Serif"/>
                <a:cs typeface="Microsoft Sans Serif"/>
              </a:rPr>
              <a:t>change </a:t>
            </a:r>
            <a:r>
              <a:rPr dirty="0" sz="1800" spc="-10">
                <a:latin typeface="Microsoft Sans Serif"/>
                <a:cs typeface="Microsoft Sans Serif"/>
              </a:rPr>
              <a:t>in </a:t>
            </a:r>
            <a:r>
              <a:rPr dirty="0" sz="1800">
                <a:latin typeface="Microsoft Sans Serif"/>
                <a:cs typeface="Microsoft Sans Serif"/>
              </a:rPr>
              <a:t>the </a:t>
            </a:r>
            <a:r>
              <a:rPr dirty="0" sz="1800" spc="-5">
                <a:latin typeface="Microsoft Sans Serif"/>
                <a:cs typeface="Microsoft Sans Serif"/>
              </a:rPr>
              <a:t>learner </a:t>
            </a:r>
            <a:r>
              <a:rPr dirty="0" sz="1800">
                <a:latin typeface="Microsoft Sans Serif"/>
                <a:cs typeface="Microsoft Sans Serif"/>
              </a:rPr>
              <a:t>may </a:t>
            </a:r>
            <a:r>
              <a:rPr dirty="0" sz="1800" spc="-5">
                <a:latin typeface="Microsoft Sans Serif"/>
                <a:cs typeface="Microsoft Sans Serif"/>
              </a:rPr>
              <a:t>happen at </a:t>
            </a:r>
            <a:r>
              <a:rPr dirty="0" sz="1800">
                <a:latin typeface="Microsoft Sans Serif"/>
                <a:cs typeface="Microsoft Sans Serif"/>
              </a:rPr>
              <a:t>the </a:t>
            </a:r>
            <a:r>
              <a:rPr dirty="0" sz="1800" spc="-10">
                <a:latin typeface="Microsoft Sans Serif"/>
                <a:cs typeface="Microsoft Sans Serif"/>
              </a:rPr>
              <a:t>level </a:t>
            </a:r>
            <a:r>
              <a:rPr dirty="0" sz="1800" spc="-5">
                <a:latin typeface="Microsoft Sans Serif"/>
                <a:cs typeface="Microsoft Sans Serif"/>
              </a:rPr>
              <a:t>of knowledge, attitude, or </a:t>
            </a:r>
            <a:r>
              <a:rPr dirty="0" sz="1800" spc="-15">
                <a:latin typeface="Microsoft Sans Serif"/>
                <a:cs typeface="Microsoft Sans Serif"/>
              </a:rPr>
              <a:t>behaviour. 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As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result</a:t>
            </a:r>
            <a:r>
              <a:rPr dirty="0" sz="1800">
                <a:latin typeface="Microsoft Sans Serif"/>
                <a:cs typeface="Microsoft Sans Serif"/>
              </a:rPr>
              <a:t> of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learning,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learners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come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5">
                <a:latin typeface="Microsoft Sans Serif"/>
                <a:cs typeface="Microsoft Sans Serif"/>
              </a:rPr>
              <a:t>to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see</a:t>
            </a:r>
            <a:r>
              <a:rPr dirty="0" sz="1800">
                <a:latin typeface="Microsoft Sans Serif"/>
                <a:cs typeface="Microsoft Sans Serif"/>
              </a:rPr>
              <a:t> concepts,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ideas,</a:t>
            </a:r>
            <a:r>
              <a:rPr dirty="0" sz="1800" spc="-5">
                <a:latin typeface="Microsoft Sans Serif"/>
                <a:cs typeface="Microsoft Sans Serif"/>
              </a:rPr>
              <a:t> and/or</a:t>
            </a:r>
            <a:r>
              <a:rPr dirty="0" sz="1800" spc="46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the</a:t>
            </a:r>
            <a:r>
              <a:rPr dirty="0" sz="1800" spc="47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world 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differently.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>
                <a:latin typeface="Microsoft Sans Serif"/>
                <a:cs typeface="Microsoft Sans Serif"/>
              </a:rPr>
              <a:t>Learning</a:t>
            </a:r>
            <a:r>
              <a:rPr dirty="0" sz="1800" spc="19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is</a:t>
            </a:r>
            <a:r>
              <a:rPr dirty="0" sz="1800" spc="185"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Microsoft Sans Serif"/>
                <a:cs typeface="Microsoft Sans Serif"/>
              </a:rPr>
              <a:t>not</a:t>
            </a:r>
            <a:r>
              <a:rPr dirty="0" sz="1800" spc="20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Microsoft Sans Serif"/>
                <a:cs typeface="Microsoft Sans Serif"/>
              </a:rPr>
              <a:t>something</a:t>
            </a:r>
            <a:r>
              <a:rPr dirty="0" sz="1800" spc="18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Microsoft Sans Serif"/>
                <a:cs typeface="Microsoft Sans Serif"/>
              </a:rPr>
              <a:t>done</a:t>
            </a:r>
            <a:r>
              <a:rPr dirty="0" sz="1800" spc="18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0000"/>
                </a:solidFill>
                <a:latin typeface="Microsoft Sans Serif"/>
                <a:cs typeface="Microsoft Sans Serif"/>
              </a:rPr>
              <a:t>to</a:t>
            </a:r>
            <a:r>
              <a:rPr dirty="0" sz="1800" spc="18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students,</a:t>
            </a:r>
            <a:r>
              <a:rPr dirty="0" sz="1800" spc="200"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Microsoft Sans Serif"/>
                <a:cs typeface="Microsoft Sans Serif"/>
              </a:rPr>
              <a:t>but</a:t>
            </a:r>
            <a:r>
              <a:rPr dirty="0" sz="1800" spc="19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Microsoft Sans Serif"/>
                <a:cs typeface="Microsoft Sans Serif"/>
              </a:rPr>
              <a:t>rather</a:t>
            </a:r>
            <a:r>
              <a:rPr dirty="0" sz="1800" spc="17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Microsoft Sans Serif"/>
                <a:cs typeface="Microsoft Sans Serif"/>
              </a:rPr>
              <a:t>something</a:t>
            </a:r>
            <a:r>
              <a:rPr dirty="0" sz="1800" spc="18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students</a:t>
            </a:r>
            <a:r>
              <a:rPr dirty="0" sz="1800" spc="190"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Microsoft Sans Serif"/>
                <a:cs typeface="Microsoft Sans Serif"/>
              </a:rPr>
              <a:t>themselves </a:t>
            </a:r>
            <a:r>
              <a:rPr dirty="0" sz="1800" spc="-459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Microsoft Sans Serif"/>
                <a:cs typeface="Microsoft Sans Serif"/>
              </a:rPr>
              <a:t>do</a:t>
            </a:r>
            <a:r>
              <a:rPr dirty="0" sz="1800" spc="-5">
                <a:latin typeface="Microsoft Sans Serif"/>
                <a:cs typeface="Microsoft Sans Serif"/>
              </a:rPr>
              <a:t>.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It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is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the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direct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result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how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students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interpret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and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respond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to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their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experiences. 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5" b="1">
                <a:latin typeface="Arial"/>
                <a:cs typeface="Arial"/>
              </a:rPr>
              <a:t>htt</a:t>
            </a:r>
            <a:r>
              <a:rPr dirty="0" sz="1800" spc="-5" b="1">
                <a:latin typeface="Arial"/>
                <a:cs typeface="Arial"/>
                <a:hlinkClick r:id="rId3"/>
              </a:rPr>
              <a:t>ps://w</a:t>
            </a:r>
            <a:r>
              <a:rPr dirty="0" sz="1800" spc="-5" b="1">
                <a:latin typeface="Arial"/>
                <a:cs typeface="Arial"/>
              </a:rPr>
              <a:t>ww</a:t>
            </a:r>
            <a:r>
              <a:rPr dirty="0" sz="1800" spc="-5" b="1">
                <a:latin typeface="Arial"/>
                <a:cs typeface="Arial"/>
                <a:hlinkClick r:id="rId3"/>
              </a:rPr>
              <a:t>.tea</a:t>
            </a:r>
            <a:r>
              <a:rPr dirty="0" sz="1800" spc="-5" b="1">
                <a:latin typeface="Arial"/>
                <a:cs typeface="Arial"/>
              </a:rPr>
              <a:t>chw</a:t>
            </a:r>
            <a:r>
              <a:rPr dirty="0" sz="1800" spc="-5" b="1">
                <a:latin typeface="Arial"/>
                <a:cs typeface="Arial"/>
                <a:hlinkClick r:id="rId3"/>
              </a:rPr>
              <a:t>ithmrst.com/post/what-is-learning</a:t>
            </a:r>
            <a:endParaRPr sz="1800">
              <a:latin typeface="Arial"/>
              <a:cs typeface="Arial"/>
            </a:endParaRPr>
          </a:p>
          <a:p>
            <a:pPr algn="ctr" marL="510540">
              <a:lnSpc>
                <a:spcPct val="100000"/>
              </a:lnSpc>
              <a:spcBef>
                <a:spcPts val="1470"/>
              </a:spcBef>
            </a:pPr>
            <a:r>
              <a:rPr dirty="0" sz="1800" spc="-5">
                <a:solidFill>
                  <a:srgbClr val="0000FF"/>
                </a:solidFill>
                <a:latin typeface="Microsoft Sans Serif"/>
                <a:cs typeface="Microsoft Sans Serif"/>
              </a:rPr>
              <a:t>Human</a:t>
            </a:r>
            <a:r>
              <a:rPr dirty="0" sz="1800" spc="2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Microsoft Sans Serif"/>
                <a:cs typeface="Microsoft Sans Serif"/>
              </a:rPr>
              <a:t>brain</a:t>
            </a:r>
            <a:r>
              <a:rPr dirty="0" sz="1800" spc="2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Microsoft Sans Serif"/>
                <a:cs typeface="Microsoft Sans Serif"/>
              </a:rPr>
              <a:t>is</a:t>
            </a:r>
            <a:r>
              <a:rPr dirty="0" sz="1800" spc="1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FF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1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Microsoft Sans Serif"/>
                <a:cs typeface="Microsoft Sans Serif"/>
              </a:rPr>
              <a:t>main</a:t>
            </a:r>
            <a:r>
              <a:rPr dirty="0" sz="1800" spc="2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Microsoft Sans Serif"/>
                <a:cs typeface="Microsoft Sans Serif"/>
              </a:rPr>
              <a:t>element</a:t>
            </a:r>
            <a:r>
              <a:rPr dirty="0" sz="1800" spc="2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FF"/>
                </a:solidFill>
                <a:latin typeface="Microsoft Sans Serif"/>
                <a:cs typeface="Microsoft Sans Serif"/>
              </a:rPr>
              <a:t>of</a:t>
            </a:r>
            <a:r>
              <a:rPr dirty="0" sz="1800" spc="1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Microsoft Sans Serif"/>
                <a:cs typeface="Microsoft Sans Serif"/>
              </a:rPr>
              <a:t>learning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26492" y="490727"/>
            <a:ext cx="8543925" cy="1053465"/>
            <a:chOff x="126492" y="490727"/>
            <a:chExt cx="8543925" cy="1053465"/>
          </a:xfrm>
        </p:grpSpPr>
        <p:sp>
          <p:nvSpPr>
            <p:cNvPr id="4" name="object 4"/>
            <p:cNvSpPr/>
            <p:nvPr/>
          </p:nvSpPr>
          <p:spPr>
            <a:xfrm>
              <a:off x="417576" y="896111"/>
              <a:ext cx="382905" cy="125095"/>
            </a:xfrm>
            <a:custGeom>
              <a:avLst/>
              <a:gdLst/>
              <a:ahLst/>
              <a:cxnLst/>
              <a:rect l="l" t="t" r="r" b="b"/>
              <a:pathLst>
                <a:path w="382905" h="125094">
                  <a:moveTo>
                    <a:pt x="0" y="124967"/>
                  </a:moveTo>
                  <a:lnTo>
                    <a:pt x="382523" y="124967"/>
                  </a:lnTo>
                  <a:lnTo>
                    <a:pt x="382523" y="0"/>
                  </a:lnTo>
                  <a:lnTo>
                    <a:pt x="0" y="0"/>
                  </a:lnTo>
                  <a:lnTo>
                    <a:pt x="0" y="12496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545591"/>
              <a:ext cx="329184" cy="4754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1020" y="967739"/>
              <a:ext cx="370840" cy="475615"/>
            </a:xfrm>
            <a:custGeom>
              <a:avLst/>
              <a:gdLst/>
              <a:ahLst/>
              <a:cxnLst/>
              <a:rect l="l" t="t" r="r" b="b"/>
              <a:pathLst>
                <a:path w="370840" h="475615">
                  <a:moveTo>
                    <a:pt x="370332" y="0"/>
                  </a:moveTo>
                  <a:lnTo>
                    <a:pt x="0" y="0"/>
                  </a:lnTo>
                  <a:lnTo>
                    <a:pt x="0" y="350520"/>
                  </a:lnTo>
                  <a:lnTo>
                    <a:pt x="0" y="475488"/>
                  </a:lnTo>
                  <a:lnTo>
                    <a:pt x="370332" y="475488"/>
                  </a:lnTo>
                  <a:lnTo>
                    <a:pt x="370332" y="350520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351" y="967740"/>
              <a:ext cx="368808" cy="4754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492" y="896111"/>
              <a:ext cx="560832" cy="4221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2000" y="490727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5">
                  <a:moveTo>
                    <a:pt x="32004" y="769620"/>
                  </a:moveTo>
                  <a:lnTo>
                    <a:pt x="0" y="769620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769620"/>
                  </a:lnTo>
                  <a:close/>
                </a:path>
                <a:path w="32384" h="1053465">
                  <a:moveTo>
                    <a:pt x="32004" y="0"/>
                  </a:moveTo>
                  <a:lnTo>
                    <a:pt x="0" y="0"/>
                  </a:lnTo>
                  <a:lnTo>
                    <a:pt x="0" y="737616"/>
                  </a:lnTo>
                  <a:lnTo>
                    <a:pt x="32004" y="737616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483" y="1228344"/>
              <a:ext cx="8226552" cy="32003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45844" y="453897"/>
            <a:ext cx="63633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K-nearest</a:t>
            </a:r>
            <a:r>
              <a:rPr dirty="0" spc="-40"/>
              <a:t> </a:t>
            </a:r>
            <a:r>
              <a:rPr dirty="0"/>
              <a:t>neighbors</a:t>
            </a:r>
            <a:r>
              <a:rPr dirty="0" spc="-35"/>
              <a:t> </a:t>
            </a:r>
            <a:r>
              <a:rPr dirty="0" spc="5"/>
              <a:t>(KNN)</a:t>
            </a:r>
            <a:r>
              <a:rPr dirty="0" spc="-35"/>
              <a:t> </a:t>
            </a:r>
            <a:r>
              <a:rPr dirty="0"/>
              <a:t>Classifier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17576" y="545591"/>
            <a:ext cx="360680" cy="350520"/>
          </a:xfrm>
          <a:prstGeom prst="rect">
            <a:avLst/>
          </a:prstGeom>
          <a:solidFill>
            <a:srgbClr val="FFCF00"/>
          </a:solidFill>
        </p:spPr>
        <p:txBody>
          <a:bodyPr wrap="square" lIns="0" tIns="742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8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184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9" y="1170178"/>
            <a:ext cx="812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Pros</a:t>
            </a:r>
            <a:r>
              <a:rPr dirty="0" sz="1800" spc="-7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1352" y="1021080"/>
            <a:ext cx="534035" cy="422275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29845">
              <a:lnSpc>
                <a:spcPts val="2050"/>
              </a:lnSpc>
              <a:spcBef>
                <a:spcPts val="1275"/>
              </a:spcBef>
            </a:pPr>
            <a:r>
              <a:rPr dirty="0" sz="1800" spc="-10" b="1">
                <a:latin typeface="Arial"/>
                <a:cs typeface="Arial"/>
              </a:rPr>
              <a:t>KNN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39" y="1444497"/>
            <a:ext cx="883221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05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551180" algn="l"/>
              </a:tabLst>
            </a:pPr>
            <a:r>
              <a:rPr dirty="0" sz="1800" spc="-30">
                <a:latin typeface="Microsoft Sans Serif"/>
                <a:cs typeface="Microsoft Sans Serif"/>
              </a:rPr>
              <a:t>Very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simple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algorithm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to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understand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and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interpret.</a:t>
            </a:r>
            <a:endParaRPr sz="1800">
              <a:latin typeface="Microsoft Sans Serif"/>
              <a:cs typeface="Microsoft Sans Serif"/>
            </a:endParaRPr>
          </a:p>
          <a:p>
            <a:pPr marL="550545" indent="-81280">
              <a:lnSpc>
                <a:spcPct val="100000"/>
              </a:lnSpc>
              <a:buSzPct val="94444"/>
              <a:buChar char="•"/>
              <a:tabLst>
                <a:tab pos="551180" algn="l"/>
              </a:tabLst>
            </a:pPr>
            <a:r>
              <a:rPr dirty="0" sz="1800" spc="-25">
                <a:latin typeface="Microsoft Sans Serif"/>
                <a:cs typeface="Microsoft Sans Serif"/>
              </a:rPr>
              <a:t>Very</a:t>
            </a:r>
            <a:r>
              <a:rPr dirty="0" sz="1800" spc="1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useful</a:t>
            </a:r>
            <a:r>
              <a:rPr dirty="0" sz="1800" spc="1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for</a:t>
            </a:r>
            <a:r>
              <a:rPr dirty="0" sz="1800" spc="16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nonlinear</a:t>
            </a:r>
            <a:r>
              <a:rPr dirty="0" sz="1800" spc="15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data</a:t>
            </a:r>
            <a:r>
              <a:rPr dirty="0" sz="1800" spc="15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because</a:t>
            </a:r>
            <a:r>
              <a:rPr dirty="0" sz="1800" spc="14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there</a:t>
            </a:r>
            <a:r>
              <a:rPr dirty="0" sz="1800" spc="16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is</a:t>
            </a:r>
            <a:r>
              <a:rPr dirty="0" sz="1800" spc="15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no</a:t>
            </a:r>
            <a:r>
              <a:rPr dirty="0" sz="1800" spc="15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assumption</a:t>
            </a:r>
            <a:r>
              <a:rPr dirty="0" sz="1800" spc="14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about</a:t>
            </a:r>
            <a:r>
              <a:rPr dirty="0" sz="1800" spc="1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data</a:t>
            </a:r>
            <a:r>
              <a:rPr dirty="0" sz="1800" spc="15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in</a:t>
            </a:r>
            <a:r>
              <a:rPr dirty="0" sz="1800" spc="14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this</a:t>
            </a:r>
            <a:endParaRPr sz="18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</a:pPr>
            <a:r>
              <a:rPr dirty="0" sz="1800" spc="-10">
                <a:latin typeface="Microsoft Sans Serif"/>
                <a:cs typeface="Microsoft Sans Serif"/>
              </a:rPr>
              <a:t>algorithm.</a:t>
            </a:r>
            <a:endParaRPr sz="1800">
              <a:latin typeface="Microsoft Sans Serif"/>
              <a:cs typeface="Microsoft Sans Serif"/>
            </a:endParaRPr>
          </a:p>
          <a:p>
            <a:pPr marL="550545" indent="-81280">
              <a:lnSpc>
                <a:spcPct val="100000"/>
              </a:lnSpc>
              <a:buSzPct val="94444"/>
              <a:buChar char="•"/>
              <a:tabLst>
                <a:tab pos="551180" algn="l"/>
              </a:tabLst>
            </a:pPr>
            <a:r>
              <a:rPr dirty="0" sz="1800" spc="-15">
                <a:latin typeface="Microsoft Sans Serif"/>
                <a:cs typeface="Microsoft Sans Serif"/>
              </a:rPr>
              <a:t>Versatile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algorithm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as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we</a:t>
            </a:r>
            <a:r>
              <a:rPr dirty="0" sz="1800" spc="6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can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use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it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for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classification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as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well</a:t>
            </a:r>
            <a:r>
              <a:rPr dirty="0" sz="1800" spc="7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as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regression.</a:t>
            </a:r>
            <a:endParaRPr sz="1800">
              <a:latin typeface="Microsoft Sans Serif"/>
              <a:cs typeface="Microsoft Sans Serif"/>
            </a:endParaRPr>
          </a:p>
          <a:p>
            <a:pPr marL="550545" indent="-81280">
              <a:lnSpc>
                <a:spcPct val="100000"/>
              </a:lnSpc>
              <a:buSzPct val="94444"/>
              <a:buChar char="•"/>
              <a:tabLst>
                <a:tab pos="551180" algn="l"/>
              </a:tabLst>
            </a:pPr>
            <a:r>
              <a:rPr dirty="0" sz="1800" spc="-10">
                <a:latin typeface="Microsoft Sans Serif"/>
                <a:cs typeface="Microsoft Sans Serif"/>
              </a:rPr>
              <a:t>High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accuracy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but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there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are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much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better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supervised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learning</a:t>
            </a:r>
            <a:r>
              <a:rPr dirty="0" sz="1800" spc="5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models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than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KNN.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Microsoft Sans Serif"/>
              <a:buChar char="•"/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Cons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of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KNN</a:t>
            </a:r>
            <a:endParaRPr sz="1800">
              <a:latin typeface="Arial"/>
              <a:cs typeface="Arial"/>
            </a:endParaRPr>
          </a:p>
          <a:p>
            <a:pPr marL="550545" indent="-81280">
              <a:lnSpc>
                <a:spcPct val="100000"/>
              </a:lnSpc>
              <a:buSzPct val="94444"/>
              <a:buChar char="•"/>
              <a:tabLst>
                <a:tab pos="551180" algn="l"/>
              </a:tabLst>
            </a:pPr>
            <a:r>
              <a:rPr dirty="0" sz="1800" spc="-10">
                <a:latin typeface="Microsoft Sans Serif"/>
                <a:cs typeface="Microsoft Sans Serif"/>
              </a:rPr>
              <a:t>Computationally</a:t>
            </a:r>
            <a:r>
              <a:rPr dirty="0" sz="1800" spc="7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bit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expensive</a:t>
            </a:r>
            <a:r>
              <a:rPr dirty="0" sz="1800" spc="5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algorithm</a:t>
            </a:r>
            <a:r>
              <a:rPr dirty="0" sz="1800" spc="5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because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it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stores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all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the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training</a:t>
            </a:r>
            <a:r>
              <a:rPr dirty="0" sz="1800" spc="5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data.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74914" y="3639692"/>
            <a:ext cx="837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Microsoft Sans Serif"/>
                <a:cs typeface="Microsoft Sans Serif"/>
              </a:rPr>
              <a:t>l</a:t>
            </a:r>
            <a:r>
              <a:rPr dirty="0" sz="1800" spc="-20">
                <a:latin typeface="Microsoft Sans Serif"/>
                <a:cs typeface="Microsoft Sans Serif"/>
              </a:rPr>
              <a:t>e</a:t>
            </a:r>
            <a:r>
              <a:rPr dirty="0" sz="1800" spc="-5">
                <a:latin typeface="Microsoft Sans Serif"/>
                <a:cs typeface="Microsoft Sans Serif"/>
              </a:rPr>
              <a:t>ar</a:t>
            </a:r>
            <a:r>
              <a:rPr dirty="0" sz="1800" spc="-15">
                <a:latin typeface="Microsoft Sans Serif"/>
                <a:cs typeface="Microsoft Sans Serif"/>
              </a:rPr>
              <a:t>n</a:t>
            </a:r>
            <a:r>
              <a:rPr dirty="0" sz="1800" spc="-10">
                <a:latin typeface="Microsoft Sans Serif"/>
                <a:cs typeface="Microsoft Sans Serif"/>
              </a:rPr>
              <a:t>i</a:t>
            </a:r>
            <a:r>
              <a:rPr dirty="0" sz="1800" spc="-5">
                <a:latin typeface="Microsoft Sans Serif"/>
                <a:cs typeface="Microsoft Sans Serif"/>
              </a:rPr>
              <a:t>ng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940" y="3639692"/>
            <a:ext cx="739902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  <a:tab pos="725805" algn="l"/>
                <a:tab pos="1719580" algn="l"/>
                <a:tab pos="2646680" algn="l"/>
                <a:tab pos="3649345" algn="l"/>
                <a:tab pos="4056379" algn="l"/>
                <a:tab pos="5237480" algn="l"/>
                <a:tab pos="5594350" algn="l"/>
                <a:tab pos="6281420" algn="l"/>
              </a:tabLst>
            </a:pPr>
            <a:r>
              <a:rPr dirty="0" sz="1800" spc="-10">
                <a:latin typeface="Microsoft Sans Serif"/>
                <a:cs typeface="Microsoft Sans Serif"/>
              </a:rPr>
              <a:t>H</a:t>
            </a:r>
            <a:r>
              <a:rPr dirty="0" sz="1800" spc="-15">
                <a:latin typeface="Microsoft Sans Serif"/>
                <a:cs typeface="Microsoft Sans Serif"/>
              </a:rPr>
              <a:t>i</a:t>
            </a:r>
            <a:r>
              <a:rPr dirty="0" sz="1800" spc="-5">
                <a:latin typeface="Microsoft Sans Serif"/>
                <a:cs typeface="Microsoft Sans Serif"/>
              </a:rPr>
              <a:t>gh</a:t>
            </a:r>
            <a:r>
              <a:rPr dirty="0" sz="1800">
                <a:latin typeface="Microsoft Sans Serif"/>
                <a:cs typeface="Microsoft Sans Serif"/>
              </a:rPr>
              <a:t>	me</a:t>
            </a:r>
            <a:r>
              <a:rPr dirty="0" sz="1800" spc="5">
                <a:latin typeface="Microsoft Sans Serif"/>
                <a:cs typeface="Microsoft Sans Serif"/>
              </a:rPr>
              <a:t>m</a:t>
            </a:r>
            <a:r>
              <a:rPr dirty="0" sz="1800" spc="-5">
                <a:latin typeface="Microsoft Sans Serif"/>
                <a:cs typeface="Microsoft Sans Serif"/>
              </a:rPr>
              <a:t>o</a:t>
            </a:r>
            <a:r>
              <a:rPr dirty="0" sz="1800">
                <a:latin typeface="Microsoft Sans Serif"/>
                <a:cs typeface="Microsoft Sans Serif"/>
              </a:rPr>
              <a:t>r</a:t>
            </a:r>
            <a:r>
              <a:rPr dirty="0" sz="1800">
                <a:latin typeface="Microsoft Sans Serif"/>
                <a:cs typeface="Microsoft Sans Serif"/>
              </a:rPr>
              <a:t>y	stor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-5">
                <a:latin typeface="Microsoft Sans Serif"/>
                <a:cs typeface="Microsoft Sans Serif"/>
              </a:rPr>
              <a:t>ge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5">
                <a:latin typeface="Microsoft Sans Serif"/>
                <a:cs typeface="Microsoft Sans Serif"/>
              </a:rPr>
              <a:t>re</a:t>
            </a:r>
            <a:r>
              <a:rPr dirty="0" sz="1800" spc="-15">
                <a:latin typeface="Microsoft Sans Serif"/>
                <a:cs typeface="Microsoft Sans Serif"/>
              </a:rPr>
              <a:t>q</a:t>
            </a:r>
            <a:r>
              <a:rPr dirty="0" sz="1800">
                <a:latin typeface="Microsoft Sans Serif"/>
                <a:cs typeface="Microsoft Sans Serif"/>
              </a:rPr>
              <a:t>u</a:t>
            </a:r>
            <a:r>
              <a:rPr dirty="0" sz="1800" spc="-5">
                <a:latin typeface="Microsoft Sans Serif"/>
                <a:cs typeface="Microsoft Sans Serif"/>
              </a:rPr>
              <a:t>ir</a:t>
            </a:r>
            <a:r>
              <a:rPr dirty="0" sz="1800" spc="-20">
                <a:latin typeface="Microsoft Sans Serif"/>
                <a:cs typeface="Microsoft Sans Serif"/>
              </a:rPr>
              <a:t>e</a:t>
            </a:r>
            <a:r>
              <a:rPr dirty="0" sz="1800" spc="-5">
                <a:latin typeface="Microsoft Sans Serif"/>
                <a:cs typeface="Microsoft Sans Serif"/>
              </a:rPr>
              <a:t>d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-5">
                <a:latin typeface="Microsoft Sans Serif"/>
                <a:cs typeface="Microsoft Sans Serif"/>
              </a:rPr>
              <a:t>s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5">
                <a:latin typeface="Microsoft Sans Serif"/>
                <a:cs typeface="Microsoft Sans Serif"/>
              </a:rPr>
              <a:t>compar</a:t>
            </a:r>
            <a:r>
              <a:rPr dirty="0" sz="1800" spc="-15">
                <a:latin typeface="Microsoft Sans Serif"/>
                <a:cs typeface="Microsoft Sans Serif"/>
              </a:rPr>
              <a:t>e</a:t>
            </a:r>
            <a:r>
              <a:rPr dirty="0" sz="1800" spc="-5">
                <a:latin typeface="Microsoft Sans Serif"/>
                <a:cs typeface="Microsoft Sans Serif"/>
              </a:rPr>
              <a:t>d</a:t>
            </a:r>
            <a:r>
              <a:rPr dirty="0" sz="1800">
                <a:latin typeface="Microsoft Sans Serif"/>
                <a:cs typeface="Microsoft Sans Serif"/>
              </a:rPr>
              <a:t>	to	ot</a:t>
            </a:r>
            <a:r>
              <a:rPr dirty="0" sz="1800" spc="-10">
                <a:latin typeface="Microsoft Sans Serif"/>
                <a:cs typeface="Microsoft Sans Serif"/>
              </a:rPr>
              <a:t>h</a:t>
            </a:r>
            <a:r>
              <a:rPr dirty="0" sz="1800" spc="-5">
                <a:latin typeface="Microsoft Sans Serif"/>
                <a:cs typeface="Microsoft Sans Serif"/>
              </a:rPr>
              <a:t>er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5">
                <a:latin typeface="Microsoft Sans Serif"/>
                <a:cs typeface="Microsoft Sans Serif"/>
              </a:rPr>
              <a:t>su</a:t>
            </a:r>
            <a:r>
              <a:rPr dirty="0" sz="1800" spc="-15">
                <a:latin typeface="Microsoft Sans Serif"/>
                <a:cs typeface="Microsoft Sans Serif"/>
              </a:rPr>
              <a:t>p</a:t>
            </a:r>
            <a:r>
              <a:rPr dirty="0" sz="1800" spc="-5">
                <a:latin typeface="Microsoft Sans Serif"/>
                <a:cs typeface="Microsoft Sans Serif"/>
              </a:rPr>
              <a:t>erv</a:t>
            </a:r>
            <a:r>
              <a:rPr dirty="0" sz="1800" spc="-15">
                <a:latin typeface="Microsoft Sans Serif"/>
                <a:cs typeface="Microsoft Sans Serif"/>
              </a:rPr>
              <a:t>i</a:t>
            </a:r>
            <a:r>
              <a:rPr dirty="0" sz="1800" spc="-5">
                <a:latin typeface="Microsoft Sans Serif"/>
                <a:cs typeface="Microsoft Sans Serif"/>
              </a:rPr>
              <a:t>s</a:t>
            </a:r>
            <a:r>
              <a:rPr dirty="0" sz="1800">
                <a:latin typeface="Microsoft Sans Serif"/>
                <a:cs typeface="Microsoft Sans Serif"/>
              </a:rPr>
              <a:t>e</a:t>
            </a:r>
            <a:r>
              <a:rPr dirty="0" sz="1800" spc="-5">
                <a:latin typeface="Microsoft Sans Serif"/>
                <a:cs typeface="Microsoft Sans Serif"/>
              </a:rPr>
              <a:t>d  </a:t>
            </a:r>
            <a:r>
              <a:rPr dirty="0" sz="1800" spc="-5">
                <a:latin typeface="Microsoft Sans Serif"/>
                <a:cs typeface="Microsoft Sans Serif"/>
              </a:rPr>
              <a:t>algorithms.</a:t>
            </a:r>
            <a:endParaRPr sz="1800">
              <a:latin typeface="Microsoft Sans Serif"/>
              <a:cs typeface="Microsoft Sans Serif"/>
            </a:endParaRPr>
          </a:p>
          <a:p>
            <a:pPr marL="93345" indent="-812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dirty="0" sz="1800" spc="-5">
                <a:latin typeface="Microsoft Sans Serif"/>
                <a:cs typeface="Microsoft Sans Serif"/>
              </a:rPr>
              <a:t>Prediction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is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slow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in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case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big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N.</a:t>
            </a:r>
            <a:endParaRPr sz="1800">
              <a:latin typeface="Microsoft Sans Serif"/>
              <a:cs typeface="Microsoft Sans Serif"/>
            </a:endParaRPr>
          </a:p>
          <a:p>
            <a:pPr marL="93345" indent="-812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dirty="0" sz="1800" spc="-30">
                <a:latin typeface="Microsoft Sans Serif"/>
                <a:cs typeface="Microsoft Sans Serif"/>
              </a:rPr>
              <a:t>Very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sensitive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to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the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scale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data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as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well</a:t>
            </a:r>
            <a:r>
              <a:rPr dirty="0" sz="1800" spc="7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as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irrelevant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features.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739" y="5010988"/>
            <a:ext cx="8837930" cy="194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Applications</a:t>
            </a:r>
            <a:r>
              <a:rPr dirty="0" sz="1800" spc="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of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KNN</a:t>
            </a:r>
            <a:endParaRPr sz="1800">
              <a:latin typeface="Arial"/>
              <a:cs typeface="Arial"/>
            </a:endParaRPr>
          </a:p>
          <a:p>
            <a:pPr marL="12700" marR="889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Arial"/>
                <a:cs typeface="Arial"/>
              </a:rPr>
              <a:t>Banking</a:t>
            </a:r>
            <a:r>
              <a:rPr dirty="0" sz="1800" spc="2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System:</a:t>
            </a:r>
            <a:r>
              <a:rPr dirty="0" sz="1800" spc="210" b="1">
                <a:latin typeface="Arial"/>
                <a:cs typeface="Arial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to</a:t>
            </a:r>
            <a:r>
              <a:rPr dirty="0" sz="1800" spc="229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predict</a:t>
            </a:r>
            <a:r>
              <a:rPr dirty="0" sz="1800" spc="254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weather</a:t>
            </a:r>
            <a:r>
              <a:rPr dirty="0" sz="1800" spc="229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an</a:t>
            </a:r>
            <a:r>
              <a:rPr dirty="0" sz="1800" spc="229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individual</a:t>
            </a:r>
            <a:r>
              <a:rPr dirty="0" sz="1800" spc="229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is</a:t>
            </a:r>
            <a:r>
              <a:rPr dirty="0" sz="1800" spc="229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fit</a:t>
            </a:r>
            <a:r>
              <a:rPr dirty="0" sz="1800" spc="2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for</a:t>
            </a:r>
            <a:r>
              <a:rPr dirty="0" sz="1800" spc="229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loan</a:t>
            </a:r>
            <a:r>
              <a:rPr dirty="0" sz="1800" spc="229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approval?</a:t>
            </a:r>
            <a:r>
              <a:rPr dirty="0" sz="1800" spc="23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Does</a:t>
            </a:r>
            <a:r>
              <a:rPr dirty="0" sz="1800" spc="229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that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individual</a:t>
            </a:r>
            <a:r>
              <a:rPr dirty="0" sz="1800" spc="6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have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the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characteristics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similar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to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the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defaulters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one?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tabLst>
                <a:tab pos="1377950" algn="l"/>
                <a:tab pos="2169160" algn="l"/>
                <a:tab pos="3216275" algn="l"/>
                <a:tab pos="3716020" algn="l"/>
                <a:tab pos="4102100" algn="l"/>
                <a:tab pos="4729480" algn="l"/>
                <a:tab pos="5053330" algn="l"/>
                <a:tab pos="5553075" algn="l"/>
                <a:tab pos="5938520" algn="l"/>
                <a:tab pos="7183755" algn="l"/>
                <a:tab pos="7875905" algn="l"/>
                <a:tab pos="8578215" algn="l"/>
              </a:tabLst>
            </a:pPr>
            <a:r>
              <a:rPr dirty="0" sz="1800" spc="-5" b="1">
                <a:latin typeface="Arial"/>
                <a:cs typeface="Arial"/>
              </a:rPr>
              <a:t>C</a:t>
            </a:r>
            <a:r>
              <a:rPr dirty="0" sz="1800" spc="-15" b="1">
                <a:latin typeface="Arial"/>
                <a:cs typeface="Arial"/>
              </a:rPr>
              <a:t>a</a:t>
            </a:r>
            <a:r>
              <a:rPr dirty="0" sz="1800" spc="-5" b="1">
                <a:latin typeface="Arial"/>
                <a:cs typeface="Arial"/>
              </a:rPr>
              <a:t>lcu</a:t>
            </a:r>
            <a:r>
              <a:rPr dirty="0" sz="1800" spc="5" b="1">
                <a:latin typeface="Arial"/>
                <a:cs typeface="Arial"/>
              </a:rPr>
              <a:t>l</a:t>
            </a:r>
            <a:r>
              <a:rPr dirty="0" sz="1800" spc="-5" b="1">
                <a:latin typeface="Arial"/>
                <a:cs typeface="Arial"/>
              </a:rPr>
              <a:t>ating	</a:t>
            </a:r>
            <a:r>
              <a:rPr dirty="0" sz="1800" spc="-25" b="1">
                <a:latin typeface="Arial"/>
                <a:cs typeface="Arial"/>
              </a:rPr>
              <a:t>C</a:t>
            </a:r>
            <a:r>
              <a:rPr dirty="0" sz="1800" spc="-5" b="1">
                <a:latin typeface="Arial"/>
                <a:cs typeface="Arial"/>
              </a:rPr>
              <a:t>r</a:t>
            </a:r>
            <a:r>
              <a:rPr dirty="0" sz="1800" spc="-15" b="1">
                <a:latin typeface="Arial"/>
                <a:cs typeface="Arial"/>
              </a:rPr>
              <a:t>e</a:t>
            </a:r>
            <a:r>
              <a:rPr dirty="0" sz="1800" b="1">
                <a:latin typeface="Arial"/>
                <a:cs typeface="Arial"/>
              </a:rPr>
              <a:t>d</a:t>
            </a:r>
            <a:r>
              <a:rPr dirty="0" sz="1800" spc="5" b="1">
                <a:latin typeface="Arial"/>
                <a:cs typeface="Arial"/>
              </a:rPr>
              <a:t>i</a:t>
            </a:r>
            <a:r>
              <a:rPr dirty="0" sz="1800" b="1">
                <a:latin typeface="Arial"/>
                <a:cs typeface="Arial"/>
              </a:rPr>
              <a:t>t	</a:t>
            </a:r>
            <a:r>
              <a:rPr dirty="0" sz="1800" spc="-5" b="1">
                <a:latin typeface="Arial"/>
                <a:cs typeface="Arial"/>
              </a:rPr>
              <a:t>R</a:t>
            </a:r>
            <a:r>
              <a:rPr dirty="0" sz="1800" spc="-15" b="1">
                <a:latin typeface="Arial"/>
                <a:cs typeface="Arial"/>
              </a:rPr>
              <a:t>a</a:t>
            </a:r>
            <a:r>
              <a:rPr dirty="0" sz="1800" b="1">
                <a:latin typeface="Arial"/>
                <a:cs typeface="Arial"/>
              </a:rPr>
              <a:t>ti</a:t>
            </a:r>
            <a:r>
              <a:rPr dirty="0" sz="1800" spc="5" b="1">
                <a:latin typeface="Arial"/>
                <a:cs typeface="Arial"/>
              </a:rPr>
              <a:t>n</a:t>
            </a:r>
            <a:r>
              <a:rPr dirty="0" sz="1800" spc="-5" b="1">
                <a:latin typeface="Arial"/>
                <a:cs typeface="Arial"/>
              </a:rPr>
              <a:t>gs</a:t>
            </a:r>
            <a:r>
              <a:rPr dirty="0" sz="1800" b="1">
                <a:latin typeface="Arial"/>
                <a:cs typeface="Arial"/>
              </a:rPr>
              <a:t>:	</a:t>
            </a:r>
            <a:r>
              <a:rPr dirty="0" sz="1800" spc="-5">
                <a:latin typeface="Microsoft Sans Serif"/>
                <a:cs typeface="Microsoft Sans Serif"/>
              </a:rPr>
              <a:t>can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b</a:t>
            </a:r>
            <a:r>
              <a:rPr dirty="0" sz="1800" spc="-5">
                <a:latin typeface="Microsoft Sans Serif"/>
                <a:cs typeface="Microsoft Sans Serif"/>
              </a:rPr>
              <a:t>e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5">
                <a:latin typeface="Microsoft Sans Serif"/>
                <a:cs typeface="Microsoft Sans Serif"/>
              </a:rPr>
              <a:t>us</a:t>
            </a:r>
            <a:r>
              <a:rPr dirty="0" sz="1800" spc="-15">
                <a:latin typeface="Microsoft Sans Serif"/>
                <a:cs typeface="Microsoft Sans Serif"/>
              </a:rPr>
              <a:t>e</a:t>
            </a:r>
            <a:r>
              <a:rPr dirty="0" sz="1800" spc="-5">
                <a:latin typeface="Microsoft Sans Serif"/>
                <a:cs typeface="Microsoft Sans Serif"/>
              </a:rPr>
              <a:t>d</a:t>
            </a:r>
            <a:r>
              <a:rPr dirty="0" sz="1800">
                <a:latin typeface="Microsoft Sans Serif"/>
                <a:cs typeface="Microsoft Sans Serif"/>
              </a:rPr>
              <a:t>	to	</a:t>
            </a:r>
            <a:r>
              <a:rPr dirty="0" sz="1800" spc="-5">
                <a:latin typeface="Microsoft Sans Serif"/>
                <a:cs typeface="Microsoft Sans Serif"/>
              </a:rPr>
              <a:t>find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-5">
                <a:latin typeface="Microsoft Sans Serif"/>
                <a:cs typeface="Microsoft Sans Serif"/>
              </a:rPr>
              <a:t>n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5">
                <a:latin typeface="Microsoft Sans Serif"/>
                <a:cs typeface="Microsoft Sans Serif"/>
              </a:rPr>
              <a:t>indiv</a:t>
            </a:r>
            <a:r>
              <a:rPr dirty="0" sz="1800" spc="-15">
                <a:latin typeface="Microsoft Sans Serif"/>
                <a:cs typeface="Microsoft Sans Serif"/>
              </a:rPr>
              <a:t>i</a:t>
            </a:r>
            <a:r>
              <a:rPr dirty="0" sz="1800" spc="5">
                <a:latin typeface="Microsoft Sans Serif"/>
                <a:cs typeface="Microsoft Sans Serif"/>
              </a:rPr>
              <a:t>d</a:t>
            </a:r>
            <a:r>
              <a:rPr dirty="0" sz="1800" spc="-5">
                <a:latin typeface="Microsoft Sans Serif"/>
                <a:cs typeface="Microsoft Sans Serif"/>
              </a:rPr>
              <a:t>u</a:t>
            </a:r>
            <a:r>
              <a:rPr dirty="0" sz="1800" spc="-10">
                <a:latin typeface="Microsoft Sans Serif"/>
                <a:cs typeface="Microsoft Sans Serif"/>
              </a:rPr>
              <a:t>a</a:t>
            </a:r>
            <a:r>
              <a:rPr dirty="0" sz="1800" spc="-10">
                <a:latin typeface="Microsoft Sans Serif"/>
                <a:cs typeface="Microsoft Sans Serif"/>
              </a:rPr>
              <a:t>l</a:t>
            </a:r>
            <a:r>
              <a:rPr dirty="0" sz="1800" spc="-40">
                <a:latin typeface="Microsoft Sans Serif"/>
                <a:cs typeface="Microsoft Sans Serif"/>
              </a:rPr>
              <a:t>’</a:t>
            </a:r>
            <a:r>
              <a:rPr dirty="0" sz="1800">
                <a:latin typeface="Microsoft Sans Serif"/>
                <a:cs typeface="Microsoft Sans Serif"/>
              </a:rPr>
              <a:t>s	</a:t>
            </a:r>
            <a:r>
              <a:rPr dirty="0" sz="1800" spc="-5">
                <a:latin typeface="Microsoft Sans Serif"/>
                <a:cs typeface="Microsoft Sans Serif"/>
              </a:rPr>
              <a:t>credit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5">
                <a:latin typeface="Microsoft Sans Serif"/>
                <a:cs typeface="Microsoft Sans Serif"/>
              </a:rPr>
              <a:t>rati</a:t>
            </a:r>
            <a:r>
              <a:rPr dirty="0" sz="1800" spc="-15">
                <a:latin typeface="Microsoft Sans Serif"/>
                <a:cs typeface="Microsoft Sans Serif"/>
              </a:rPr>
              <a:t>n</a:t>
            </a:r>
            <a:r>
              <a:rPr dirty="0" sz="1800" spc="-5">
                <a:latin typeface="Microsoft Sans Serif"/>
                <a:cs typeface="Microsoft Sans Serif"/>
              </a:rPr>
              <a:t>g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10">
                <a:latin typeface="Microsoft Sans Serif"/>
                <a:cs typeface="Microsoft Sans Serif"/>
              </a:rPr>
              <a:t>by  </a:t>
            </a:r>
            <a:r>
              <a:rPr dirty="0" sz="1800" spc="-5">
                <a:latin typeface="Microsoft Sans Serif"/>
                <a:cs typeface="Microsoft Sans Serif"/>
              </a:rPr>
              <a:t>comparing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with</a:t>
            </a:r>
            <a:r>
              <a:rPr dirty="0" sz="1800" spc="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the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persons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having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similar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traits.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Microsoft Sans Serif"/>
                <a:cs typeface="Microsoft Sans Serif"/>
              </a:rPr>
              <a:t>Other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areas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in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which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KNN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algorithm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can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be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used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are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Speech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Recognition,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Handwriting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Microsoft Sans Serif"/>
                <a:cs typeface="Microsoft Sans Serif"/>
              </a:rPr>
              <a:t>Detection,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Image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Recognition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and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Video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Recognition.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1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32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2145" y="2359278"/>
            <a:ext cx="52984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 i="1">
                <a:solidFill>
                  <a:srgbClr val="333399"/>
                </a:solidFill>
                <a:latin typeface="Palatino Linotype"/>
                <a:cs typeface="Palatino Linotype"/>
              </a:rPr>
              <a:t>Thanks</a:t>
            </a:r>
            <a:r>
              <a:rPr dirty="0" sz="3600" spc="-20" b="1" i="1">
                <a:solidFill>
                  <a:srgbClr val="333399"/>
                </a:solidFill>
                <a:latin typeface="Palatino Linotype"/>
                <a:cs typeface="Palatino Linotype"/>
              </a:rPr>
              <a:t> </a:t>
            </a:r>
            <a:r>
              <a:rPr dirty="0" sz="3600" spc="-5" b="1" i="1">
                <a:solidFill>
                  <a:srgbClr val="333399"/>
                </a:solidFill>
                <a:latin typeface="Palatino Linotype"/>
                <a:cs typeface="Palatino Linotype"/>
              </a:rPr>
              <a:t>for</a:t>
            </a:r>
            <a:r>
              <a:rPr dirty="0" sz="3600" spc="-20" b="1" i="1">
                <a:solidFill>
                  <a:srgbClr val="333399"/>
                </a:solidFill>
                <a:latin typeface="Palatino Linotype"/>
                <a:cs typeface="Palatino Linotype"/>
              </a:rPr>
              <a:t> </a:t>
            </a:r>
            <a:r>
              <a:rPr dirty="0" sz="3600" spc="-5" b="1" i="1">
                <a:solidFill>
                  <a:srgbClr val="333399"/>
                </a:solidFill>
                <a:latin typeface="Palatino Linotype"/>
                <a:cs typeface="Palatino Linotype"/>
              </a:rPr>
              <a:t>your</a:t>
            </a:r>
            <a:r>
              <a:rPr dirty="0" sz="3600" spc="-40" b="1" i="1">
                <a:solidFill>
                  <a:srgbClr val="333399"/>
                </a:solidFill>
                <a:latin typeface="Palatino Linotype"/>
                <a:cs typeface="Palatino Linotype"/>
              </a:rPr>
              <a:t> </a:t>
            </a:r>
            <a:r>
              <a:rPr dirty="0" sz="3600" spc="-5" b="1" i="1">
                <a:solidFill>
                  <a:srgbClr val="333399"/>
                </a:solidFill>
                <a:latin typeface="Palatino Linotype"/>
                <a:cs typeface="Palatino Linotype"/>
              </a:rPr>
              <a:t>attention</a:t>
            </a:r>
            <a:endParaRPr sz="36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8227" y="3535502"/>
            <a:ext cx="493649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 i="1">
                <a:solidFill>
                  <a:srgbClr val="333399"/>
                </a:solidFill>
                <a:latin typeface="Palatino Linotype"/>
                <a:cs typeface="Palatino Linotype"/>
              </a:rPr>
              <a:t>Question</a:t>
            </a:r>
            <a:r>
              <a:rPr dirty="0" sz="4000" spc="-5" b="1" i="1">
                <a:solidFill>
                  <a:srgbClr val="333399"/>
                </a:solidFill>
                <a:latin typeface="Palatino Linotype"/>
                <a:cs typeface="Palatino Linotype"/>
              </a:rPr>
              <a:t> and</a:t>
            </a:r>
            <a:r>
              <a:rPr dirty="0" sz="4000" spc="-20" b="1" i="1">
                <a:solidFill>
                  <a:srgbClr val="333399"/>
                </a:solidFill>
                <a:latin typeface="Palatino Linotype"/>
                <a:cs typeface="Palatino Linotype"/>
              </a:rPr>
              <a:t> </a:t>
            </a:r>
            <a:r>
              <a:rPr dirty="0" sz="4000" spc="-10" b="1" i="1">
                <a:solidFill>
                  <a:srgbClr val="333399"/>
                </a:solidFill>
                <a:latin typeface="Palatino Linotype"/>
                <a:cs typeface="Palatino Linotype"/>
              </a:rPr>
              <a:t>Answer</a:t>
            </a:r>
            <a:endParaRPr sz="4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5788" y="3649978"/>
            <a:ext cx="2458211" cy="31805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969" y="648157"/>
            <a:ext cx="15170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Machi</a:t>
            </a:r>
            <a:r>
              <a:rPr dirty="0" spc="-15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49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1474978"/>
            <a:ext cx="8877935" cy="25253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88900" marR="5080">
              <a:lnSpc>
                <a:spcPct val="101000"/>
              </a:lnSpc>
              <a:spcBef>
                <a:spcPts val="75"/>
              </a:spcBef>
              <a:tabLst>
                <a:tab pos="3365500" algn="l"/>
              </a:tabLst>
            </a:pPr>
            <a:r>
              <a:rPr dirty="0" sz="1800">
                <a:solidFill>
                  <a:srgbClr val="001F5F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-8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machine</a:t>
            </a:r>
            <a:r>
              <a:rPr dirty="0" sz="1800" spc="4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Microsoft Sans Serif"/>
                <a:cs typeface="Microsoft Sans Serif"/>
              </a:rPr>
              <a:t>is</a:t>
            </a:r>
            <a:r>
              <a:rPr dirty="0" sz="1800" spc="2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2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Microsoft Sans Serif"/>
                <a:cs typeface="Microsoft Sans Serif"/>
              </a:rPr>
              <a:t>physical</a:t>
            </a:r>
            <a:r>
              <a:rPr dirty="0" sz="1800" spc="5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system</a:t>
            </a:r>
            <a:r>
              <a:rPr dirty="0" sz="1800" spc="5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using</a:t>
            </a:r>
            <a:r>
              <a:rPr dirty="0" sz="1800" spc="3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u="heavy" sz="18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3"/>
              </a:rPr>
              <a:t>power</a:t>
            </a:r>
            <a:r>
              <a:rPr dirty="0" sz="1800" spc="65">
                <a:solidFill>
                  <a:srgbClr val="FF0000"/>
                </a:solidFill>
                <a:latin typeface="Microsoft Sans Serif"/>
                <a:cs typeface="Microsoft Sans Serif"/>
                <a:hlinkClick r:id="rId3"/>
              </a:rPr>
              <a:t> </a:t>
            </a:r>
            <a:r>
              <a:rPr dirty="0" sz="1800">
                <a:solidFill>
                  <a:srgbClr val="001F5F"/>
                </a:solidFill>
                <a:latin typeface="Microsoft Sans Serif"/>
                <a:cs typeface="Microsoft Sans Serif"/>
              </a:rPr>
              <a:t>to</a:t>
            </a:r>
            <a:r>
              <a:rPr dirty="0" sz="1800" spc="1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Microsoft Sans Serif"/>
                <a:cs typeface="Microsoft Sans Serif"/>
              </a:rPr>
              <a:t>apply</a:t>
            </a:r>
            <a:r>
              <a:rPr dirty="0" sz="1800" spc="3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4"/>
              </a:rPr>
              <a:t>forces</a:t>
            </a:r>
            <a:r>
              <a:rPr dirty="0" sz="1800" spc="30">
                <a:solidFill>
                  <a:srgbClr val="FF0000"/>
                </a:solidFill>
                <a:latin typeface="Microsoft Sans Serif"/>
                <a:cs typeface="Microsoft Sans Serif"/>
                <a:hlinkClick r:id="rId4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and</a:t>
            </a:r>
            <a:r>
              <a:rPr dirty="0" sz="1800" spc="3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control</a:t>
            </a:r>
            <a:r>
              <a:rPr dirty="0" sz="1800" spc="3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5"/>
              </a:rPr>
              <a:t>movement</a:t>
            </a:r>
            <a:r>
              <a:rPr dirty="0" sz="1800" spc="30">
                <a:solidFill>
                  <a:srgbClr val="FF0000"/>
                </a:solidFill>
                <a:latin typeface="Microsoft Sans Serif"/>
                <a:cs typeface="Microsoft Sans Serif"/>
                <a:hlinkClick r:id="rId5"/>
              </a:rPr>
              <a:t> </a:t>
            </a:r>
            <a:r>
              <a:rPr dirty="0" sz="1800">
                <a:solidFill>
                  <a:srgbClr val="001F5F"/>
                </a:solidFill>
                <a:latin typeface="Microsoft Sans Serif"/>
                <a:cs typeface="Microsoft Sans Serif"/>
              </a:rPr>
              <a:t>to </a:t>
            </a:r>
            <a:r>
              <a:rPr dirty="0" sz="1800" spc="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perform</a:t>
            </a:r>
            <a:r>
              <a:rPr dirty="0" sz="1800" spc="2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an</a:t>
            </a:r>
            <a:r>
              <a:rPr dirty="0" sz="1800" spc="4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Microsoft Sans Serif"/>
                <a:cs typeface="Microsoft Sans Serif"/>
              </a:rPr>
              <a:t>action.</a:t>
            </a:r>
            <a:r>
              <a:rPr dirty="0" sz="1800" spc="3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780">
                <a:solidFill>
                  <a:srgbClr val="001F5F"/>
                </a:solidFill>
                <a:latin typeface="Microsoft Sans Serif"/>
                <a:cs typeface="Microsoft Sans Serif"/>
              </a:rPr>
              <a:t>…</a:t>
            </a:r>
            <a:r>
              <a:rPr dirty="0" sz="1800" spc="3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Microsoft Sans Serif"/>
                <a:cs typeface="Microsoft Sans Serif"/>
              </a:rPr>
              <a:t>Machines</a:t>
            </a:r>
            <a:r>
              <a:rPr dirty="0" sz="1800" spc="4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1F5F"/>
                </a:solidFill>
                <a:latin typeface="Microsoft Sans Serif"/>
                <a:cs typeface="Microsoft Sans Serif"/>
              </a:rPr>
              <a:t>can</a:t>
            </a:r>
            <a:r>
              <a:rPr dirty="0" sz="1800" spc="2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be</a:t>
            </a:r>
            <a:r>
              <a:rPr dirty="0" sz="1800" spc="4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Microsoft Sans Serif"/>
                <a:cs typeface="Microsoft Sans Serif"/>
              </a:rPr>
              <a:t>driven</a:t>
            </a:r>
            <a:r>
              <a:rPr dirty="0" sz="1800" spc="3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by</a:t>
            </a:r>
            <a:r>
              <a:rPr dirty="0" sz="1800" spc="4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u="heavy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6"/>
              </a:rPr>
              <a:t>animals</a:t>
            </a:r>
            <a:r>
              <a:rPr dirty="0" sz="1800" spc="40">
                <a:solidFill>
                  <a:srgbClr val="FF0000"/>
                </a:solidFill>
                <a:latin typeface="Microsoft Sans Serif"/>
                <a:cs typeface="Microsoft Sans Serif"/>
                <a:hlinkClick r:id="rId6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and</a:t>
            </a:r>
            <a:r>
              <a:rPr dirty="0" sz="1800" spc="4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u="heavy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7"/>
              </a:rPr>
              <a:t>people</a:t>
            </a:r>
            <a:r>
              <a:rPr dirty="0" sz="1800" spc="-10">
                <a:solidFill>
                  <a:srgbClr val="001F5F"/>
                </a:solidFill>
                <a:latin typeface="Microsoft Sans Serif"/>
                <a:cs typeface="Microsoft Sans Serif"/>
              </a:rPr>
              <a:t>,</a:t>
            </a:r>
            <a:r>
              <a:rPr dirty="0" sz="1800" spc="4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by</a:t>
            </a:r>
            <a:r>
              <a:rPr dirty="0" sz="1800" spc="2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natural</a:t>
            </a:r>
            <a:r>
              <a:rPr dirty="0" sz="1800" spc="4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forces </a:t>
            </a:r>
            <a:r>
              <a:rPr dirty="0" sz="1800" spc="-46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such</a:t>
            </a:r>
            <a:r>
              <a:rPr dirty="0" sz="1800" spc="1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1F5F"/>
                </a:solidFill>
                <a:latin typeface="Microsoft Sans Serif"/>
                <a:cs typeface="Microsoft Sans Serif"/>
              </a:rPr>
              <a:t>as</a:t>
            </a:r>
            <a:r>
              <a:rPr dirty="0" sz="1800" spc="2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u="heavy" sz="1800" spc="-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8"/>
              </a:rPr>
              <a:t>wind</a:t>
            </a:r>
            <a:r>
              <a:rPr dirty="0" sz="1800" spc="70">
                <a:solidFill>
                  <a:srgbClr val="FF0000"/>
                </a:solidFill>
                <a:latin typeface="Microsoft Sans Serif"/>
                <a:cs typeface="Microsoft Sans Serif"/>
                <a:hlinkClick r:id="rId8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Microsoft Sans Serif"/>
                <a:cs typeface="Microsoft Sans Serif"/>
              </a:rPr>
              <a:t>and</a:t>
            </a:r>
            <a:r>
              <a:rPr dirty="0" sz="1800" spc="3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u="heavy" sz="1800" spc="-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9"/>
              </a:rPr>
              <a:t>water</a:t>
            </a:r>
            <a:r>
              <a:rPr dirty="0" sz="1800" spc="-25">
                <a:solidFill>
                  <a:srgbClr val="001F5F"/>
                </a:solidFill>
                <a:latin typeface="Microsoft Sans Serif"/>
                <a:cs typeface="Microsoft Sans Serif"/>
              </a:rPr>
              <a:t>,</a:t>
            </a:r>
            <a:r>
              <a:rPr dirty="0" sz="1800" spc="6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Microsoft Sans Serif"/>
                <a:cs typeface="Microsoft Sans Serif"/>
              </a:rPr>
              <a:t>and</a:t>
            </a:r>
            <a:r>
              <a:rPr dirty="0" sz="1800" spc="2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1F5F"/>
                </a:solidFill>
                <a:latin typeface="Microsoft Sans Serif"/>
                <a:cs typeface="Microsoft Sans Serif"/>
              </a:rPr>
              <a:t>by</a:t>
            </a:r>
            <a:r>
              <a:rPr dirty="0" sz="1800" spc="2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u="heavy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10"/>
              </a:rPr>
              <a:t>chemical</a:t>
            </a:r>
            <a:r>
              <a:rPr dirty="0" sz="1800" spc="-10">
                <a:solidFill>
                  <a:srgbClr val="001F5F"/>
                </a:solidFill>
                <a:latin typeface="Microsoft Sans Serif"/>
                <a:cs typeface="Microsoft Sans Serif"/>
              </a:rPr>
              <a:t>,</a:t>
            </a:r>
            <a:r>
              <a:rPr dirty="0" sz="1800" spc="4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11"/>
              </a:rPr>
              <a:t>thermal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,</a:t>
            </a:r>
            <a:r>
              <a:rPr dirty="0" sz="1800" spc="4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or</a:t>
            </a:r>
            <a:r>
              <a:rPr dirty="0" sz="1800" spc="2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u="heavy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12"/>
              </a:rPr>
              <a:t>electrical</a:t>
            </a:r>
            <a:r>
              <a:rPr dirty="0" sz="1800" spc="35">
                <a:solidFill>
                  <a:srgbClr val="FF0000"/>
                </a:solidFill>
                <a:latin typeface="Microsoft Sans Serif"/>
                <a:cs typeface="Microsoft Sans Serif"/>
                <a:hlinkClick r:id="rId12"/>
              </a:rPr>
              <a:t> </a:t>
            </a:r>
            <a:r>
              <a:rPr dirty="0" sz="1800" spc="-15">
                <a:solidFill>
                  <a:srgbClr val="001F5F"/>
                </a:solidFill>
                <a:latin typeface="Microsoft Sans Serif"/>
                <a:cs typeface="Microsoft Sans Serif"/>
              </a:rPr>
              <a:t>power</a:t>
            </a:r>
            <a:r>
              <a:rPr dirty="0" sz="1800" spc="7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1F5F"/>
                </a:solidFill>
                <a:latin typeface="Microsoft Sans Serif"/>
                <a:cs typeface="Microsoft Sans Serif"/>
              </a:rPr>
              <a:t>...They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1F5F"/>
                </a:solidFill>
                <a:latin typeface="Microsoft Sans Serif"/>
                <a:cs typeface="Microsoft Sans Serif"/>
              </a:rPr>
              <a:t>can</a:t>
            </a:r>
            <a:r>
              <a:rPr dirty="0" sz="1800" spc="1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also </a:t>
            </a:r>
            <a:r>
              <a:rPr dirty="0" sz="180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Microsoft Sans Serif"/>
                <a:cs typeface="Microsoft Sans Serif"/>
              </a:rPr>
              <a:t>include</a:t>
            </a:r>
            <a:r>
              <a:rPr dirty="0" sz="1800" spc="4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13"/>
              </a:rPr>
              <a:t>computers</a:t>
            </a:r>
            <a:r>
              <a:rPr dirty="0" sz="1800" spc="30">
                <a:solidFill>
                  <a:srgbClr val="FF0000"/>
                </a:solidFill>
                <a:latin typeface="Microsoft Sans Serif"/>
                <a:cs typeface="Microsoft Sans Serif"/>
                <a:hlinkClick r:id="rId13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and</a:t>
            </a:r>
            <a:r>
              <a:rPr dirty="0" sz="1800" spc="3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sensors</a:t>
            </a:r>
            <a:r>
              <a:rPr dirty="0" sz="1800" spc="3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that</a:t>
            </a:r>
            <a:r>
              <a:rPr dirty="0" sz="1800" spc="2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monitor</a:t>
            </a:r>
            <a:r>
              <a:rPr dirty="0" sz="1800" spc="3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performance</a:t>
            </a:r>
            <a:r>
              <a:rPr dirty="0" sz="1800" spc="3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and</a:t>
            </a:r>
            <a:r>
              <a:rPr dirty="0" sz="1800" spc="3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Microsoft Sans Serif"/>
                <a:cs typeface="Microsoft Sans Serif"/>
              </a:rPr>
              <a:t>plan</a:t>
            </a:r>
            <a:r>
              <a:rPr dirty="0" sz="1800" spc="3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movement,</a:t>
            </a:r>
            <a:r>
              <a:rPr dirty="0" sz="1800" spc="3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1F5F"/>
                </a:solidFill>
                <a:latin typeface="Microsoft Sans Serif"/>
                <a:cs typeface="Microsoft Sans Serif"/>
              </a:rPr>
              <a:t>often </a:t>
            </a:r>
            <a:r>
              <a:rPr dirty="0" sz="1800" spc="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baseline="3086" sz="2700" spc="-15">
                <a:solidFill>
                  <a:srgbClr val="001F5F"/>
                </a:solidFill>
                <a:latin typeface="Microsoft Sans Serif"/>
                <a:cs typeface="Microsoft Sans Serif"/>
              </a:rPr>
              <a:t>called</a:t>
            </a:r>
            <a:r>
              <a:rPr dirty="0" baseline="3086" sz="2700" spc="67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u="heavy" baseline="3086" sz="2700" spc="-7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14"/>
              </a:rPr>
              <a:t>mechanical</a:t>
            </a:r>
            <a:r>
              <a:rPr dirty="0" u="heavy" baseline="3086" sz="2700" spc="89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14"/>
              </a:rPr>
              <a:t> </a:t>
            </a:r>
            <a:r>
              <a:rPr dirty="0" u="heavy" baseline="3086" sz="27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14"/>
              </a:rPr>
              <a:t>systems</a:t>
            </a:r>
            <a:r>
              <a:rPr dirty="0" baseline="3086" sz="2700" spc="-15">
                <a:solidFill>
                  <a:srgbClr val="001F5F"/>
                </a:solidFill>
                <a:latin typeface="Microsoft Sans Serif"/>
                <a:cs typeface="Microsoft Sans Serif"/>
              </a:rPr>
              <a:t>.	</a:t>
            </a:r>
            <a:r>
              <a:rPr dirty="0" sz="1800" spc="-5" b="1">
                <a:latin typeface="Arial"/>
                <a:cs typeface="Arial"/>
              </a:rPr>
              <a:t>https://en.wikipedia.org/wiki/Machine</a:t>
            </a:r>
            <a:endParaRPr sz="1800">
              <a:latin typeface="Arial"/>
              <a:cs typeface="Arial"/>
            </a:endParaRPr>
          </a:p>
          <a:p>
            <a:pPr marL="12700" marR="629285">
              <a:lnSpc>
                <a:spcPct val="100000"/>
              </a:lnSpc>
              <a:spcBef>
                <a:spcPts val="1875"/>
              </a:spcBef>
            </a:pPr>
            <a:r>
              <a:rPr dirty="0" sz="1800" spc="-5">
                <a:latin typeface="Microsoft Sans Serif"/>
                <a:cs typeface="Microsoft Sans Serif"/>
              </a:rPr>
              <a:t>An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apparatus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using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or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applying</a:t>
            </a:r>
            <a:r>
              <a:rPr dirty="0" sz="1800" spc="7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mechanical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power</a:t>
            </a:r>
            <a:r>
              <a:rPr dirty="0" sz="1800" spc="8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and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having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several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parts,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each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 spc="-15">
                <a:latin typeface="Microsoft Sans Serif"/>
                <a:cs typeface="Microsoft Sans Serif"/>
              </a:rPr>
              <a:t>with</a:t>
            </a:r>
            <a:r>
              <a:rPr dirty="0" sz="1800" spc="5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definite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function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and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together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performing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particular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task.</a:t>
            </a:r>
            <a:r>
              <a:rPr dirty="0" sz="1800" spc="60">
                <a:latin typeface="Microsoft Sans Serif"/>
                <a:cs typeface="Microsoft Sans Serif"/>
              </a:rPr>
              <a:t> </a:t>
            </a:r>
            <a:r>
              <a:rPr dirty="0" sz="1800" spc="-10" i="1">
                <a:latin typeface="Arial"/>
                <a:cs typeface="Arial"/>
              </a:rPr>
              <a:t>‘a</a:t>
            </a:r>
            <a:r>
              <a:rPr dirty="0" sz="1800" spc="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fax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machine’</a:t>
            </a:r>
            <a:endParaRPr sz="18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445"/>
              </a:spcBef>
            </a:pPr>
            <a:r>
              <a:rPr dirty="0" sz="1800" spc="-5" b="1">
                <a:latin typeface="Arial"/>
                <a:cs typeface="Arial"/>
              </a:rPr>
              <a:t>Oxford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Dictionary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47" y="4200144"/>
            <a:ext cx="6855459" cy="2607945"/>
            <a:chOff x="3047" y="4200144"/>
            <a:chExt cx="6855459" cy="2607945"/>
          </a:xfrm>
        </p:grpSpPr>
        <p:pic>
          <p:nvPicPr>
            <p:cNvPr id="7" name="object 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47" y="4200144"/>
              <a:ext cx="6854952" cy="21473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624" y="6563866"/>
              <a:ext cx="2567940" cy="2438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8157"/>
            <a:ext cx="15170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Machi</a:t>
            </a:r>
            <a:r>
              <a:rPr dirty="0" spc="-15"/>
              <a:t>n</a:t>
            </a:r>
            <a:r>
              <a:rPr dirty="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237488"/>
            <a:ext cx="8343900" cy="44973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49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832" y="5819343"/>
            <a:ext cx="863155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12121"/>
                </a:solidFill>
                <a:latin typeface="Microsoft Sans Serif"/>
                <a:cs typeface="Microsoft Sans Serif"/>
              </a:rPr>
              <a:t>Machines</a:t>
            </a:r>
            <a:r>
              <a:rPr dirty="0" sz="1800" spc="3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Microsoft Sans Serif"/>
                <a:cs typeface="Microsoft Sans Serif"/>
              </a:rPr>
              <a:t>include</a:t>
            </a:r>
            <a:r>
              <a:rPr dirty="0" sz="1800" spc="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Microsoft Sans Serif"/>
                <a:cs typeface="Microsoft Sans Serif"/>
              </a:rPr>
              <a:t>system</a:t>
            </a:r>
            <a:r>
              <a:rPr dirty="0" sz="1800" spc="5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of</a:t>
            </a:r>
            <a:r>
              <a:rPr dirty="0" sz="1800" spc="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A0080"/>
                </a:solidFill>
                <a:latin typeface="Microsoft Sans Serif"/>
                <a:cs typeface="Microsoft Sans Serif"/>
              </a:rPr>
              <a:t>mechanisms</a:t>
            </a:r>
            <a:r>
              <a:rPr dirty="0" sz="1800" spc="45">
                <a:solidFill>
                  <a:srgbClr val="0A0080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that</a:t>
            </a:r>
            <a:r>
              <a:rPr dirty="0" sz="1800" spc="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Microsoft Sans Serif"/>
                <a:cs typeface="Microsoft Sans Serif"/>
              </a:rPr>
              <a:t>shape</a:t>
            </a:r>
            <a:r>
              <a:rPr dirty="0" sz="1800" spc="3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Microsoft Sans Serif"/>
                <a:cs typeface="Microsoft Sans Serif"/>
              </a:rPr>
              <a:t>actuator</a:t>
            </a:r>
            <a:r>
              <a:rPr dirty="0" sz="1800" spc="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Microsoft Sans Serif"/>
                <a:cs typeface="Microsoft Sans Serif"/>
              </a:rPr>
              <a:t>input</a:t>
            </a:r>
            <a:r>
              <a:rPr dirty="0" sz="1800" spc="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to</a:t>
            </a:r>
            <a:r>
              <a:rPr dirty="0" sz="1800" spc="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Microsoft Sans Serif"/>
                <a:cs typeface="Microsoft Sans Serif"/>
              </a:rPr>
              <a:t>achieve</a:t>
            </a:r>
            <a:r>
              <a:rPr dirty="0" sz="1800" spc="4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Microsoft Sans Serif"/>
                <a:cs typeface="Microsoft Sans Serif"/>
              </a:rPr>
              <a:t>a </a:t>
            </a:r>
            <a:r>
              <a:rPr dirty="0" sz="1800" spc="-46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Microsoft Sans Serif"/>
                <a:cs typeface="Microsoft Sans Serif"/>
              </a:rPr>
              <a:t>specific</a:t>
            </a:r>
            <a:r>
              <a:rPr dirty="0" sz="1800" spc="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Microsoft Sans Serif"/>
                <a:cs typeface="Microsoft Sans Serif"/>
              </a:rPr>
              <a:t>application</a:t>
            </a:r>
            <a:r>
              <a:rPr dirty="0" sz="1800" spc="3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212121"/>
                </a:solidFill>
                <a:latin typeface="Microsoft Sans Serif"/>
                <a:cs typeface="Microsoft Sans Serif"/>
              </a:rPr>
              <a:t>of</a:t>
            </a:r>
            <a:r>
              <a:rPr dirty="0" sz="1800" spc="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Microsoft Sans Serif"/>
                <a:cs typeface="Microsoft Sans Serif"/>
              </a:rPr>
              <a:t>output</a:t>
            </a:r>
            <a:r>
              <a:rPr dirty="0" sz="1800" spc="25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Microsoft Sans Serif"/>
                <a:cs typeface="Microsoft Sans Serif"/>
              </a:rPr>
              <a:t>forces</a:t>
            </a:r>
            <a:r>
              <a:rPr dirty="0" sz="1800" spc="2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Microsoft Sans Serif"/>
                <a:cs typeface="Microsoft Sans Serif"/>
              </a:rPr>
              <a:t>and</a:t>
            </a:r>
            <a:r>
              <a:rPr dirty="0" sz="1800" spc="30">
                <a:solidFill>
                  <a:srgbClr val="212121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212121"/>
                </a:solidFill>
                <a:latin typeface="Microsoft Sans Serif"/>
                <a:cs typeface="Microsoft Sans Serif"/>
              </a:rPr>
              <a:t>movement.</a:t>
            </a:r>
            <a:endParaRPr sz="1800">
              <a:latin typeface="Microsoft Sans Serif"/>
              <a:cs typeface="Microsoft Sans Serif"/>
            </a:endParaRPr>
          </a:p>
          <a:p>
            <a:pPr marL="2755900">
              <a:lnSpc>
                <a:spcPct val="100000"/>
              </a:lnSpc>
            </a:pP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How</a:t>
            </a:r>
            <a:r>
              <a:rPr dirty="0" sz="1800" spc="25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make</a:t>
            </a:r>
            <a:r>
              <a:rPr dirty="0" sz="1800" spc="1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001F5F"/>
                </a:solidFill>
                <a:latin typeface="Microsoft Sans Serif"/>
                <a:cs typeface="Microsoft Sans Serif"/>
              </a:rPr>
              <a:t>decision</a:t>
            </a:r>
            <a:r>
              <a:rPr dirty="0" sz="1800" spc="3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1F5F"/>
                </a:solidFill>
                <a:latin typeface="Microsoft Sans Serif"/>
                <a:cs typeface="Microsoft Sans Serif"/>
              </a:rPr>
              <a:t>to</a:t>
            </a:r>
            <a:r>
              <a:rPr dirty="0" sz="1800" spc="1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001F5F"/>
                </a:solidFill>
                <a:latin typeface="Microsoft Sans Serif"/>
                <a:cs typeface="Microsoft Sans Serif"/>
              </a:rPr>
              <a:t>perform</a:t>
            </a:r>
            <a:r>
              <a:rPr dirty="0" sz="1800" spc="30">
                <a:solidFill>
                  <a:srgbClr val="001F5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1F5F"/>
                </a:solidFill>
                <a:latin typeface="Microsoft Sans Serif"/>
                <a:cs typeface="Microsoft Sans Serif"/>
              </a:rPr>
              <a:t>task(s)?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8157"/>
            <a:ext cx="31781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Machine</a:t>
            </a:r>
            <a:r>
              <a:rPr dirty="0" spc="-8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9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868" y="1561287"/>
            <a:ext cx="8747125" cy="4328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850" marR="26289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Sans Serif"/>
                <a:cs typeface="Microsoft Sans Serif"/>
              </a:rPr>
              <a:t>In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1959,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Arthur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Samuel,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pioneer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in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the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field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of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machine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learning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(ML)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defined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it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as </a:t>
            </a:r>
            <a:r>
              <a:rPr dirty="0" sz="1800" spc="-46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  <a:hlinkClick r:id="rId2"/>
              </a:rPr>
              <a:t>the</a:t>
            </a:r>
            <a:r>
              <a:rPr dirty="0" sz="1800" spc="20">
                <a:latin typeface="Microsoft Sans Serif"/>
                <a:cs typeface="Microsoft Sans Serif"/>
                <a:hlinkClick r:id="rId2"/>
              </a:rPr>
              <a:t> </a:t>
            </a:r>
            <a:r>
              <a:rPr dirty="0" u="heavy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2"/>
              </a:rPr>
              <a:t>“field</a:t>
            </a:r>
            <a:r>
              <a:rPr dirty="0" u="heavy" sz="1800" spc="4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2"/>
              </a:rPr>
              <a:t>of</a:t>
            </a:r>
            <a:r>
              <a:rPr dirty="0" u="heavy" sz="1800" spc="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2"/>
              </a:rPr>
              <a:t>study</a:t>
            </a:r>
            <a:r>
              <a:rPr dirty="0" u="heavy" sz="1800" spc="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2"/>
              </a:rPr>
              <a:t>that</a:t>
            </a:r>
            <a:r>
              <a:rPr dirty="0" u="heavy" sz="1800" spc="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dirty="0" u="heavy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2"/>
              </a:rPr>
              <a:t>gives</a:t>
            </a:r>
            <a:r>
              <a:rPr dirty="0" u="heavy" sz="1800" spc="4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2"/>
              </a:rPr>
              <a:t>computers</a:t>
            </a:r>
            <a:r>
              <a:rPr dirty="0" u="heavy" sz="1800" spc="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dirty="0" u="heavy" sz="1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2"/>
              </a:rPr>
              <a:t>the</a:t>
            </a:r>
            <a:r>
              <a:rPr dirty="0" u="heavy" sz="1800" spc="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dirty="0" u="heavy" sz="18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2"/>
              </a:rPr>
              <a:t>ability</a:t>
            </a:r>
            <a:r>
              <a:rPr dirty="0" u="heavy" sz="1800" spc="4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dirty="0" u="heavy" sz="1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2"/>
              </a:rPr>
              <a:t>to</a:t>
            </a:r>
            <a:r>
              <a:rPr dirty="0" u="heavy" sz="1800" spc="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dirty="0" u="heavy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2"/>
              </a:rPr>
              <a:t>learn</a:t>
            </a:r>
            <a:r>
              <a:rPr dirty="0" u="heavy" sz="1800" spc="3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dirty="0" u="heavy" sz="18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2"/>
              </a:rPr>
              <a:t>without</a:t>
            </a:r>
            <a:r>
              <a:rPr dirty="0" u="heavy" sz="1800" spc="7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dirty="0" u="heavy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2"/>
              </a:rPr>
              <a:t>being</a:t>
            </a:r>
            <a:r>
              <a:rPr dirty="0" u="heavy" sz="1800" spc="4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dirty="0" u="heavy" sz="18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2"/>
              </a:rPr>
              <a:t>explicitly </a:t>
            </a:r>
            <a:r>
              <a:rPr dirty="0" sz="1800" spc="-10">
                <a:solidFill>
                  <a:srgbClr val="FF0000"/>
                </a:solidFill>
                <a:latin typeface="Microsoft Sans Serif"/>
                <a:cs typeface="Microsoft Sans Serif"/>
                <a:hlinkClick r:id="rId2"/>
              </a:rPr>
              <a:t> </a:t>
            </a: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2"/>
              </a:rPr>
              <a:t>programmed”</a:t>
            </a:r>
            <a:r>
              <a:rPr dirty="0" sz="1800" spc="-5">
                <a:latin typeface="Microsoft Sans Serif"/>
                <a:cs typeface="Microsoft Sans Serif"/>
                <a:hlinkClick r:id="rId2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algn="ctr" marR="1821814">
              <a:lnSpc>
                <a:spcPct val="100000"/>
              </a:lnSpc>
              <a:spcBef>
                <a:spcPts val="780"/>
              </a:spcBef>
            </a:pPr>
            <a:r>
              <a:rPr dirty="0" sz="1800" i="1">
                <a:latin typeface="Times New Roman"/>
                <a:cs typeface="Times New Roman"/>
              </a:rPr>
              <a:t>https://theconversation.com/what-is-machine-learning-76759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just" marL="63500" marR="55880">
              <a:lnSpc>
                <a:spcPct val="100000"/>
              </a:lnSpc>
              <a:spcBef>
                <a:spcPts val="1220"/>
              </a:spcBef>
            </a:pPr>
            <a:r>
              <a:rPr dirty="0" sz="1800" spc="-5">
                <a:latin typeface="Microsoft Sans Serif"/>
                <a:cs typeface="Microsoft Sans Serif"/>
              </a:rPr>
              <a:t>Machine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learning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(ML)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is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the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study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of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computer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3"/>
              </a:rPr>
              <a:t>algorithms</a:t>
            </a:r>
            <a:r>
              <a:rPr dirty="0" sz="180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that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can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improve 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automatically through experience and </a:t>
            </a:r>
            <a:r>
              <a:rPr dirty="0" sz="1800">
                <a:latin typeface="Microsoft Sans Serif"/>
                <a:cs typeface="Microsoft Sans Serif"/>
              </a:rPr>
              <a:t>by the </a:t>
            </a:r>
            <a:r>
              <a:rPr dirty="0" sz="1800" spc="-5">
                <a:latin typeface="Microsoft Sans Serif"/>
                <a:cs typeface="Microsoft Sans Serif"/>
              </a:rPr>
              <a:t>use of data.</a:t>
            </a:r>
            <a:r>
              <a:rPr dirty="0" u="sng" baseline="25462" sz="1800" spc="-7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4"/>
              </a:rPr>
              <a:t>[1]</a:t>
            </a:r>
            <a:r>
              <a:rPr dirty="0" baseline="25462" sz="180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It </a:t>
            </a:r>
            <a:r>
              <a:rPr dirty="0" sz="1800" spc="-10">
                <a:latin typeface="Microsoft Sans Serif"/>
                <a:cs typeface="Microsoft Sans Serif"/>
              </a:rPr>
              <a:t>is </a:t>
            </a:r>
            <a:r>
              <a:rPr dirty="0" sz="1800" spc="-5">
                <a:latin typeface="Microsoft Sans Serif"/>
                <a:cs typeface="Microsoft Sans Serif"/>
              </a:rPr>
              <a:t>seen as a part of 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u="heavy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5"/>
              </a:rPr>
              <a:t>artificial </a:t>
            </a: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5"/>
              </a:rPr>
              <a:t>intelligence</a:t>
            </a:r>
            <a:r>
              <a:rPr dirty="0" sz="1800" spc="-5">
                <a:latin typeface="Microsoft Sans Serif"/>
                <a:cs typeface="Microsoft Sans Serif"/>
              </a:rPr>
              <a:t>. Machine learning algorithms </a:t>
            </a:r>
            <a:r>
              <a:rPr dirty="0" sz="1800" spc="-10">
                <a:latin typeface="Microsoft Sans Serif"/>
                <a:cs typeface="Microsoft Sans Serif"/>
              </a:rPr>
              <a:t>build </a:t>
            </a:r>
            <a:r>
              <a:rPr dirty="0" sz="1800" spc="-5">
                <a:latin typeface="Microsoft Sans Serif"/>
                <a:cs typeface="Microsoft Sans Serif"/>
              </a:rPr>
              <a:t>a model based on sample 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data, known as </a:t>
            </a:r>
            <a:r>
              <a:rPr dirty="0" u="heavy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6"/>
              </a:rPr>
              <a:t>training </a:t>
            </a: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6"/>
              </a:rPr>
              <a:t>data</a:t>
            </a:r>
            <a:r>
              <a:rPr dirty="0" sz="1800" spc="-5">
                <a:latin typeface="Microsoft Sans Serif"/>
                <a:cs typeface="Microsoft Sans Serif"/>
              </a:rPr>
              <a:t>, in order </a:t>
            </a:r>
            <a:r>
              <a:rPr dirty="0" sz="1800">
                <a:latin typeface="Microsoft Sans Serif"/>
                <a:cs typeface="Microsoft Sans Serif"/>
              </a:rPr>
              <a:t>to make </a:t>
            </a:r>
            <a:r>
              <a:rPr dirty="0" sz="1800" spc="-5">
                <a:latin typeface="Microsoft Sans Serif"/>
                <a:cs typeface="Microsoft Sans Serif"/>
              </a:rPr>
              <a:t>predictions </a:t>
            </a:r>
            <a:r>
              <a:rPr dirty="0" sz="1800">
                <a:latin typeface="Microsoft Sans Serif"/>
                <a:cs typeface="Microsoft Sans Serif"/>
              </a:rPr>
              <a:t>or </a:t>
            </a:r>
            <a:r>
              <a:rPr dirty="0" sz="1800" spc="-5">
                <a:latin typeface="Microsoft Sans Serif"/>
                <a:cs typeface="Microsoft Sans Serif"/>
              </a:rPr>
              <a:t>decisions </a:t>
            </a:r>
            <a:r>
              <a:rPr dirty="0" sz="1800" spc="-10">
                <a:latin typeface="Microsoft Sans Serif"/>
                <a:cs typeface="Microsoft Sans Serif"/>
              </a:rPr>
              <a:t>without </a:t>
            </a:r>
            <a:r>
              <a:rPr dirty="0" sz="1800" spc="-5">
                <a:latin typeface="Microsoft Sans Serif"/>
                <a:cs typeface="Microsoft Sans Serif"/>
              </a:rPr>
              <a:t>being 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explicitly programmed </a:t>
            </a:r>
            <a:r>
              <a:rPr dirty="0" sz="1800">
                <a:latin typeface="Microsoft Sans Serif"/>
                <a:cs typeface="Microsoft Sans Serif"/>
              </a:rPr>
              <a:t>to </a:t>
            </a:r>
            <a:r>
              <a:rPr dirty="0" sz="1800" spc="-5">
                <a:latin typeface="Microsoft Sans Serif"/>
                <a:cs typeface="Microsoft Sans Serif"/>
              </a:rPr>
              <a:t>do </a:t>
            </a:r>
            <a:r>
              <a:rPr dirty="0" sz="1800">
                <a:latin typeface="Microsoft Sans Serif"/>
                <a:cs typeface="Microsoft Sans Serif"/>
              </a:rPr>
              <a:t>so.</a:t>
            </a:r>
            <a:r>
              <a:rPr dirty="0" u="sng" baseline="25462" sz="18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7"/>
              </a:rPr>
              <a:t>[2]</a:t>
            </a:r>
            <a:r>
              <a:rPr dirty="0" baseline="25462" sz="1800" spc="7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Machine </a:t>
            </a:r>
            <a:r>
              <a:rPr dirty="0" sz="1800" spc="-10">
                <a:latin typeface="Microsoft Sans Serif"/>
                <a:cs typeface="Microsoft Sans Serif"/>
              </a:rPr>
              <a:t>learning </a:t>
            </a:r>
            <a:r>
              <a:rPr dirty="0" sz="1800" spc="-5">
                <a:latin typeface="Microsoft Sans Serif"/>
                <a:cs typeface="Microsoft Sans Serif"/>
              </a:rPr>
              <a:t>algorithms are used </a:t>
            </a:r>
            <a:r>
              <a:rPr dirty="0" sz="1800" spc="-10">
                <a:latin typeface="Microsoft Sans Serif"/>
                <a:cs typeface="Microsoft Sans Serif"/>
              </a:rPr>
              <a:t>in </a:t>
            </a:r>
            <a:r>
              <a:rPr dirty="0" sz="1800" spc="-5">
                <a:latin typeface="Microsoft Sans Serif"/>
                <a:cs typeface="Microsoft Sans Serif"/>
              </a:rPr>
              <a:t>a </a:t>
            </a:r>
            <a:r>
              <a:rPr dirty="0" sz="1800" spc="-10">
                <a:latin typeface="Microsoft Sans Serif"/>
                <a:cs typeface="Microsoft Sans Serif"/>
              </a:rPr>
              <a:t>wide </a:t>
            </a:r>
            <a:r>
              <a:rPr dirty="0" sz="1800" spc="-5">
                <a:latin typeface="Microsoft Sans Serif"/>
                <a:cs typeface="Microsoft Sans Serif"/>
              </a:rPr>
              <a:t> variety of applications, such as </a:t>
            </a:r>
            <a:r>
              <a:rPr dirty="0" sz="1800" spc="-10">
                <a:latin typeface="Microsoft Sans Serif"/>
                <a:cs typeface="Microsoft Sans Serif"/>
              </a:rPr>
              <a:t>in </a:t>
            </a:r>
            <a:r>
              <a:rPr dirty="0" sz="1800" spc="-5">
                <a:latin typeface="Microsoft Sans Serif"/>
                <a:cs typeface="Microsoft Sans Serif"/>
              </a:rPr>
              <a:t>medicine, </a:t>
            </a:r>
            <a:r>
              <a:rPr dirty="0" u="heavy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8"/>
              </a:rPr>
              <a:t>email </a:t>
            </a: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8"/>
              </a:rPr>
              <a:t>filtering</a:t>
            </a:r>
            <a:r>
              <a:rPr dirty="0" sz="1800" spc="-5">
                <a:latin typeface="Microsoft Sans Serif"/>
                <a:cs typeface="Microsoft Sans Serif"/>
              </a:rPr>
              <a:t>, </a:t>
            </a: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9"/>
              </a:rPr>
              <a:t>speech recognition</a:t>
            </a:r>
            <a:r>
              <a:rPr dirty="0" sz="1800" spc="-5">
                <a:latin typeface="Microsoft Sans Serif"/>
                <a:cs typeface="Microsoft Sans Serif"/>
              </a:rPr>
              <a:t>, </a:t>
            </a:r>
            <a:r>
              <a:rPr dirty="0" sz="1800" spc="-10">
                <a:latin typeface="Microsoft Sans Serif"/>
                <a:cs typeface="Microsoft Sans Serif"/>
              </a:rPr>
              <a:t>and 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10"/>
              </a:rPr>
              <a:t>computer</a:t>
            </a:r>
            <a:r>
              <a:rPr dirty="0" u="heavy" sz="1800" spc="1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10"/>
              </a:rPr>
              <a:t> </a:t>
            </a:r>
            <a:r>
              <a:rPr dirty="0" u="heavy" sz="18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10"/>
              </a:rPr>
              <a:t>vision</a:t>
            </a:r>
            <a:r>
              <a:rPr dirty="0" sz="1800" spc="-5">
                <a:latin typeface="Microsoft Sans Serif"/>
                <a:cs typeface="Microsoft Sans Serif"/>
              </a:rPr>
              <a:t>,</a:t>
            </a:r>
            <a:r>
              <a:rPr dirty="0" sz="1800" spc="14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where</a:t>
            </a:r>
            <a:r>
              <a:rPr dirty="0" sz="1800" spc="13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it</a:t>
            </a:r>
            <a:r>
              <a:rPr dirty="0" sz="1800" spc="13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is</a:t>
            </a:r>
            <a:r>
              <a:rPr dirty="0" sz="1800" spc="1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difficult</a:t>
            </a:r>
            <a:r>
              <a:rPr dirty="0" sz="1800" spc="14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or</a:t>
            </a:r>
            <a:r>
              <a:rPr dirty="0" sz="1800" spc="12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unfeasible</a:t>
            </a:r>
            <a:r>
              <a:rPr dirty="0" sz="1800" spc="1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to</a:t>
            </a:r>
            <a:r>
              <a:rPr dirty="0" sz="1800" spc="13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develop</a:t>
            </a:r>
            <a:r>
              <a:rPr dirty="0" sz="1800" spc="114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conventional</a:t>
            </a:r>
            <a:r>
              <a:rPr dirty="0" sz="1800" spc="14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algorithms </a:t>
            </a:r>
            <a:r>
              <a:rPr dirty="0" sz="1800" spc="-47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perform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the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needed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 spc="-5">
                <a:latin typeface="Microsoft Sans Serif"/>
                <a:cs typeface="Microsoft Sans Serif"/>
              </a:rPr>
              <a:t>tasks.</a:t>
            </a:r>
            <a:r>
              <a:rPr dirty="0" u="sng" baseline="25462" sz="1800" spc="-7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icrosoft Sans Serif"/>
                <a:cs typeface="Microsoft Sans Serif"/>
                <a:hlinkClick r:id="rId11"/>
              </a:rPr>
              <a:t>[3]</a:t>
            </a:r>
            <a:endParaRPr baseline="25462" sz="1800">
              <a:latin typeface="Microsoft Sans Serif"/>
              <a:cs typeface="Microsoft Sans Serif"/>
            </a:endParaRPr>
          </a:p>
          <a:p>
            <a:pPr algn="ctr" marR="1865630">
              <a:lnSpc>
                <a:spcPct val="100000"/>
              </a:lnSpc>
              <a:spcBef>
                <a:spcPts val="1495"/>
              </a:spcBef>
            </a:pPr>
            <a:r>
              <a:rPr dirty="0" sz="1800" spc="-5" i="1">
                <a:latin typeface="Times New Roman"/>
                <a:cs typeface="Times New Roman"/>
              </a:rPr>
              <a:t>https://en.wikipedia.org/wiki/Machine_learning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8157"/>
            <a:ext cx="31781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Machine</a:t>
            </a:r>
            <a:r>
              <a:rPr dirty="0" spc="-8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9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3" y="1295400"/>
            <a:ext cx="9058655" cy="4495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3474" y="5904687"/>
            <a:ext cx="864298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Times New Roman"/>
                <a:cs typeface="Times New Roman"/>
              </a:rPr>
              <a:t>Technique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give</a:t>
            </a:r>
            <a:r>
              <a:rPr dirty="0" sz="1800" spc="-5">
                <a:latin typeface="Times New Roman"/>
                <a:cs typeface="Times New Roman"/>
              </a:rPr>
              <a:t> computer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brain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like</a:t>
            </a:r>
            <a:r>
              <a:rPr dirty="0" sz="1800" spc="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learning</a:t>
            </a:r>
            <a:r>
              <a:rPr dirty="0" sz="18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ability </a:t>
            </a:r>
            <a:r>
              <a:rPr dirty="0" sz="1800">
                <a:solidFill>
                  <a:srgbClr val="1C1C1C"/>
                </a:solidFill>
                <a:latin typeface="Times New Roman"/>
                <a:cs typeface="Times New Roman"/>
              </a:rPr>
              <a:t>through 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progressively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 update</a:t>
            </a:r>
            <a:r>
              <a:rPr dirty="0" sz="18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dirty="0" sz="18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dirty="0" sz="180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without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being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explicitly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programmed.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89560">
              <a:lnSpc>
                <a:spcPct val="100000"/>
              </a:lnSpc>
              <a:spcBef>
                <a:spcPts val="105"/>
              </a:spcBef>
            </a:pPr>
            <a:r>
              <a:rPr dirty="0"/>
              <a:t>AI</a:t>
            </a:r>
            <a:r>
              <a:rPr dirty="0" spc="-10"/>
              <a:t> </a:t>
            </a:r>
            <a:r>
              <a:rPr dirty="0"/>
              <a:t>-&gt;Machine</a:t>
            </a:r>
            <a:r>
              <a:rPr dirty="0" spc="-30"/>
              <a:t> </a:t>
            </a:r>
            <a:r>
              <a:rPr dirty="0"/>
              <a:t>Learning-&gt;Deep</a:t>
            </a:r>
            <a:r>
              <a:rPr dirty="0" spc="-4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9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227" y="6426200"/>
            <a:ext cx="756983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https://</a:t>
            </a:r>
            <a:r>
              <a:rPr dirty="0" sz="1400" spc="-5" b="1">
                <a:latin typeface="Times New Roman"/>
                <a:cs typeface="Times New Roman"/>
                <a:hlinkClick r:id="rId2"/>
              </a:rPr>
              <a:t>www.argility.com/argility-ecosystem-solutions/industry-4-0/machine-learning-deep-learning/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0" y="1211580"/>
            <a:ext cx="5486400" cy="53050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89560">
              <a:lnSpc>
                <a:spcPct val="100000"/>
              </a:lnSpc>
              <a:spcBef>
                <a:spcPts val="105"/>
              </a:spcBef>
            </a:pPr>
            <a:r>
              <a:rPr dirty="0"/>
              <a:t>AI</a:t>
            </a:r>
            <a:r>
              <a:rPr dirty="0" spc="-10"/>
              <a:t> </a:t>
            </a:r>
            <a:r>
              <a:rPr dirty="0"/>
              <a:t>-&gt;Machine</a:t>
            </a:r>
            <a:r>
              <a:rPr dirty="0" spc="-30"/>
              <a:t> </a:t>
            </a:r>
            <a:r>
              <a:rPr dirty="0"/>
              <a:t>Learning-&gt;Deep</a:t>
            </a:r>
            <a:r>
              <a:rPr dirty="0" spc="-40"/>
              <a:t> </a:t>
            </a:r>
            <a:r>
              <a:rPr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9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300" y="1493646"/>
            <a:ext cx="8210550" cy="4385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Artificial</a:t>
            </a:r>
            <a:r>
              <a:rPr dirty="0" sz="2400" spc="2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Microsoft Sans Serif"/>
                <a:cs typeface="Microsoft Sans Serif"/>
              </a:rPr>
              <a:t>Intelligence</a:t>
            </a:r>
            <a:r>
              <a:rPr dirty="0" sz="2400" spc="6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FF"/>
                </a:solidFill>
                <a:latin typeface="Microsoft Sans Serif"/>
                <a:cs typeface="Microsoft Sans Serif"/>
              </a:rPr>
              <a:t>(AI)</a:t>
            </a: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AI is the broadest </a:t>
            </a:r>
            <a:r>
              <a:rPr dirty="0" sz="2000" spc="-5">
                <a:latin typeface="Times New Roman"/>
                <a:cs typeface="Times New Roman"/>
              </a:rPr>
              <a:t>term, </a:t>
            </a:r>
            <a:r>
              <a:rPr dirty="0" sz="2000">
                <a:latin typeface="Times New Roman"/>
                <a:cs typeface="Times New Roman"/>
              </a:rPr>
              <a:t>applying to any technique that enables </a:t>
            </a:r>
            <a:r>
              <a:rPr dirty="0" sz="2000" spc="-5">
                <a:latin typeface="Times New Roman"/>
                <a:cs typeface="Times New Roman"/>
              </a:rPr>
              <a:t>computers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mimic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human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intelligence,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logic,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if-then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rules,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decision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trees,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machine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learning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(including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deep learning).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algn="r" marR="5366385">
              <a:lnSpc>
                <a:spcPts val="2870"/>
              </a:lnSpc>
            </a:pPr>
            <a:r>
              <a:rPr dirty="0" sz="2400" spc="-5">
                <a:solidFill>
                  <a:srgbClr val="0000FF"/>
                </a:solidFill>
                <a:latin typeface="Microsoft Sans Serif"/>
                <a:cs typeface="Microsoft Sans Serif"/>
              </a:rPr>
              <a:t>Machine Learning</a:t>
            </a:r>
            <a:endParaRPr sz="2400">
              <a:latin typeface="Microsoft Sans Serif"/>
              <a:cs typeface="Microsoft Sans Serif"/>
            </a:endParaRPr>
          </a:p>
          <a:p>
            <a:pPr marL="413384" marR="22860" indent="76200">
              <a:lnSpc>
                <a:spcPts val="2880"/>
              </a:lnSpc>
              <a:spcBef>
                <a:spcPts val="85"/>
              </a:spcBef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subset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AI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includes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enable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machines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improve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tasks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experience.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category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includes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deep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learning.</a:t>
            </a:r>
            <a:endParaRPr sz="2400">
              <a:latin typeface="Times New Roman"/>
              <a:cs typeface="Times New Roman"/>
            </a:endParaRPr>
          </a:p>
          <a:p>
            <a:pPr algn="r" marR="5390515">
              <a:lnSpc>
                <a:spcPts val="2870"/>
              </a:lnSpc>
              <a:spcBef>
                <a:spcPts val="2330"/>
              </a:spcBef>
            </a:pPr>
            <a:r>
              <a:rPr dirty="0" sz="2400" spc="-5">
                <a:solidFill>
                  <a:srgbClr val="0000FF"/>
                </a:solidFill>
                <a:latin typeface="Microsoft Sans Serif"/>
                <a:cs typeface="Microsoft Sans Serif"/>
              </a:rPr>
              <a:t>Deep Learning</a:t>
            </a:r>
            <a:endParaRPr sz="2400">
              <a:latin typeface="Microsoft Sans Serif"/>
              <a:cs typeface="Microsoft Sans Serif"/>
            </a:endParaRPr>
          </a:p>
          <a:p>
            <a:pPr marL="812800" marR="248920">
              <a:lnSpc>
                <a:spcPts val="2640"/>
              </a:lnSpc>
              <a:spcBef>
                <a:spcPts val="80"/>
              </a:spcBef>
            </a:pPr>
            <a:r>
              <a:rPr dirty="0" sz="2200" spc="-5">
                <a:latin typeface="Times New Roman"/>
                <a:cs typeface="Times New Roman"/>
              </a:rPr>
              <a:t>The subset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machine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learning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composed</a:t>
            </a:r>
            <a:r>
              <a:rPr dirty="0" sz="2200">
                <a:latin typeface="Times New Roman"/>
                <a:cs typeface="Times New Roman"/>
              </a:rPr>
              <a:t> of </a:t>
            </a:r>
            <a:r>
              <a:rPr dirty="0" sz="2200" spc="-5">
                <a:latin typeface="Times New Roman"/>
                <a:cs typeface="Times New Roman"/>
              </a:rPr>
              <a:t>algorithms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 train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itself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perform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tasks,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like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speech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image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recognition,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by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exposing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multilayered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neural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networks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to</a:t>
            </a:r>
            <a:r>
              <a:rPr dirty="0" sz="2200" spc="40"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6F2F9F"/>
                </a:solidFill>
                <a:latin typeface="Times New Roman"/>
                <a:cs typeface="Times New Roman"/>
              </a:rPr>
              <a:t>vast</a:t>
            </a:r>
            <a:r>
              <a:rPr dirty="0" sz="2200" spc="-1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6F2F9F"/>
                </a:solidFill>
                <a:latin typeface="Times New Roman"/>
                <a:cs typeface="Times New Roman"/>
              </a:rPr>
              <a:t>amounts</a:t>
            </a:r>
            <a:r>
              <a:rPr dirty="0" sz="2200" spc="25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6F2F9F"/>
                </a:solidFill>
                <a:latin typeface="Times New Roman"/>
                <a:cs typeface="Times New Roman"/>
              </a:rPr>
              <a:t>of</a:t>
            </a:r>
            <a:r>
              <a:rPr dirty="0" sz="2200" spc="1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6F2F9F"/>
                </a:solidFill>
                <a:latin typeface="Times New Roman"/>
                <a:cs typeface="Times New Roman"/>
              </a:rPr>
              <a:t>data</a:t>
            </a:r>
            <a:r>
              <a:rPr dirty="0" sz="220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Aminul</dc:creator>
  <dc:title>A New Ensemble Creation Algorithm, Emphasizing on Unclassified Pattern</dc:title>
  <dcterms:created xsi:type="dcterms:W3CDTF">2023-11-26T06:32:34Z</dcterms:created>
  <dcterms:modified xsi:type="dcterms:W3CDTF">2023-11-26T06:32:34Z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2023-11-26T00:00:00Z</vt:filetime>
  </property>
</Properties>
</file>