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54290" y="2495424"/>
            <a:ext cx="5433695" cy="459740"/>
          </a:xfrm>
          <a:custGeom>
            <a:avLst/>
            <a:gdLst/>
            <a:ahLst/>
            <a:cxnLst/>
            <a:rect l="l" t="t" r="r" b="b"/>
            <a:pathLst>
              <a:path w="5433695" h="459739">
                <a:moveTo>
                  <a:pt x="5352532" y="10"/>
                </a:moveTo>
                <a:lnTo>
                  <a:pt x="80554" y="10"/>
                </a:lnTo>
                <a:lnTo>
                  <a:pt x="53702" y="32681"/>
                </a:lnTo>
                <a:lnTo>
                  <a:pt x="32221" y="70811"/>
                </a:lnTo>
                <a:lnTo>
                  <a:pt x="16110" y="113188"/>
                </a:lnTo>
                <a:lnTo>
                  <a:pt x="5370" y="158598"/>
                </a:lnTo>
                <a:lnTo>
                  <a:pt x="0" y="205828"/>
                </a:lnTo>
                <a:lnTo>
                  <a:pt x="0" y="253665"/>
                </a:lnTo>
                <a:lnTo>
                  <a:pt x="5370" y="300895"/>
                </a:lnTo>
                <a:lnTo>
                  <a:pt x="16110" y="346305"/>
                </a:lnTo>
                <a:lnTo>
                  <a:pt x="32221" y="388682"/>
                </a:lnTo>
                <a:lnTo>
                  <a:pt x="53702" y="426812"/>
                </a:lnTo>
                <a:lnTo>
                  <a:pt x="80554" y="459482"/>
                </a:lnTo>
                <a:lnTo>
                  <a:pt x="5352532" y="459482"/>
                </a:lnTo>
                <a:lnTo>
                  <a:pt x="5379383" y="426812"/>
                </a:lnTo>
                <a:lnTo>
                  <a:pt x="5400864" y="388682"/>
                </a:lnTo>
                <a:lnTo>
                  <a:pt x="5416975" y="346305"/>
                </a:lnTo>
                <a:lnTo>
                  <a:pt x="5427715" y="300895"/>
                </a:lnTo>
                <a:lnTo>
                  <a:pt x="5433086" y="253665"/>
                </a:lnTo>
                <a:lnTo>
                  <a:pt x="5433086" y="205828"/>
                </a:lnTo>
                <a:lnTo>
                  <a:pt x="5427715" y="158598"/>
                </a:lnTo>
                <a:lnTo>
                  <a:pt x="5416975" y="113188"/>
                </a:lnTo>
                <a:lnTo>
                  <a:pt x="5400864" y="70811"/>
                </a:lnTo>
                <a:lnTo>
                  <a:pt x="5379383" y="32681"/>
                </a:lnTo>
                <a:lnTo>
                  <a:pt x="5352532" y="1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2145" y="2359278"/>
            <a:ext cx="52984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7115" y="685545"/>
            <a:ext cx="724976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364" y="1557807"/>
            <a:ext cx="8745270" cy="4586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torialspoint.com/machine_learning_with_python/machine_learning_with_pyt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Relationship Id="rId4" Type="http://schemas.openxmlformats.org/officeDocument/2006/relationships/hyperlink" Target="http://www.analyticsvidhya.com/blog/2018/03/introduction-k-neighbours-algorithm-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jpg"/><Relationship Id="rId5" Type="http://schemas.openxmlformats.org/officeDocument/2006/relationships/image" Target="../media/image4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Relationship Id="rId7" Type="http://schemas.openxmlformats.org/officeDocument/2006/relationships/image" Target="../media/image5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50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5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54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eksforgeeks.org/naive-bayes-classifiers/" TargetMode="External"/><Relationship Id="rId3" Type="http://schemas.openxmlformats.org/officeDocument/2006/relationships/hyperlink" Target="https://www.youtube.com/watch?v=cxWPanlW-L0" TargetMode="External"/><Relationship Id="rId4" Type="http://schemas.openxmlformats.org/officeDocument/2006/relationships/hyperlink" Target="https://www.youtube.com/watch?v=XzSlEA4ck2I&amp;list=WL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4" name="object 4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30501" y="2229357"/>
            <a:ext cx="5765165" cy="2380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solidFill>
                  <a:srgbClr val="6F2F9F"/>
                </a:solidFill>
                <a:latin typeface="Arial"/>
                <a:cs typeface="Arial"/>
              </a:rPr>
              <a:t>Classifier </a:t>
            </a:r>
            <a:r>
              <a:rPr dirty="0" sz="3500" b="1">
                <a:solidFill>
                  <a:srgbClr val="6F2F9F"/>
                </a:solidFill>
                <a:latin typeface="Arial"/>
                <a:cs typeface="Arial"/>
              </a:rPr>
              <a:t>Learning</a:t>
            </a:r>
            <a:endParaRPr sz="3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400" spc="-5">
                <a:solidFill>
                  <a:srgbClr val="1C1C1C"/>
                </a:solidFill>
                <a:latin typeface="Arial MT"/>
                <a:cs typeface="Arial MT"/>
              </a:rPr>
              <a:t>(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K-Nearest</a:t>
            </a:r>
            <a:r>
              <a:rPr dirty="0" sz="2400" spc="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Neighbors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Naive</a:t>
            </a:r>
            <a:r>
              <a:rPr dirty="0" sz="2400" spc="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Bayes</a:t>
            </a:r>
            <a:r>
              <a:rPr dirty="0" sz="2400" spc="-10">
                <a:solidFill>
                  <a:srgbClr val="1C1C1C"/>
                </a:solidFill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Arial MT"/>
              <a:cs typeface="Arial MT"/>
            </a:endParaRPr>
          </a:p>
          <a:p>
            <a:pPr algn="ctr" marL="477520" marR="473709">
              <a:lnSpc>
                <a:spcPct val="110000"/>
              </a:lnSpc>
              <a:spcBef>
                <a:spcPts val="5"/>
              </a:spcBef>
            </a:pP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Dr.</a:t>
            </a:r>
            <a:r>
              <a:rPr dirty="0" sz="2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Md. Aminul</a:t>
            </a:r>
            <a:r>
              <a:rPr dirty="0" sz="2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Haque</a:t>
            </a:r>
            <a:r>
              <a:rPr dirty="0" sz="2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Akhand </a:t>
            </a:r>
            <a:r>
              <a:rPr dirty="0" sz="2800" spc="-7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Dept.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of CSE,</a:t>
            </a:r>
            <a:r>
              <a:rPr dirty="0" sz="2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Arial MT"/>
                <a:cs typeface="Arial MT"/>
              </a:rPr>
              <a:t>SUB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4021" y="1287856"/>
            <a:ext cx="73380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0">
                <a:solidFill>
                  <a:srgbClr val="1C1C1C"/>
                </a:solidFill>
                <a:latin typeface="Arial"/>
                <a:cs typeface="Arial"/>
              </a:rPr>
              <a:t>MCSE</a:t>
            </a:r>
            <a:r>
              <a:rPr dirty="0" sz="2800" spc="2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666:Pattern</a:t>
            </a:r>
            <a:r>
              <a:rPr dirty="0" sz="2800" spc="2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2800" spc="1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Speech</a:t>
            </a:r>
            <a:r>
              <a:rPr dirty="0" sz="2800" spc="35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867" y="507238"/>
            <a:ext cx="33369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1-Nearest</a:t>
            </a:r>
            <a:r>
              <a:rPr dirty="0" spc="-75"/>
              <a:t> </a:t>
            </a:r>
            <a:r>
              <a:rPr dirty="0"/>
              <a:t>Neighbor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3028" y="4948428"/>
            <a:ext cx="314325" cy="161925"/>
            <a:chOff x="3653028" y="4948428"/>
            <a:chExt cx="314325" cy="161925"/>
          </a:xfrm>
        </p:grpSpPr>
        <p:sp>
          <p:nvSpPr>
            <p:cNvPr id="4" name="object 4"/>
            <p:cNvSpPr/>
            <p:nvPr/>
          </p:nvSpPr>
          <p:spPr>
            <a:xfrm>
              <a:off x="3657600" y="49530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57600" y="49530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1971" y="46559"/>
                  </a:lnTo>
                  <a:lnTo>
                    <a:pt x="44624" y="22336"/>
                  </a:lnTo>
                  <a:lnTo>
                    <a:pt x="93065" y="5994"/>
                  </a:lnTo>
                  <a:lnTo>
                    <a:pt x="152400" y="0"/>
                  </a:lnTo>
                  <a:lnTo>
                    <a:pt x="211734" y="5994"/>
                  </a:lnTo>
                  <a:lnTo>
                    <a:pt x="260175" y="22336"/>
                  </a:lnTo>
                  <a:lnTo>
                    <a:pt x="292828" y="46559"/>
                  </a:lnTo>
                  <a:lnTo>
                    <a:pt x="304800" y="76200"/>
                  </a:lnTo>
                  <a:lnTo>
                    <a:pt x="292828" y="105840"/>
                  </a:lnTo>
                  <a:lnTo>
                    <a:pt x="260175" y="130063"/>
                  </a:lnTo>
                  <a:lnTo>
                    <a:pt x="211734" y="146405"/>
                  </a:lnTo>
                  <a:lnTo>
                    <a:pt x="152400" y="152400"/>
                  </a:lnTo>
                  <a:lnTo>
                    <a:pt x="93065" y="146405"/>
                  </a:lnTo>
                  <a:lnTo>
                    <a:pt x="44624" y="130063"/>
                  </a:lnTo>
                  <a:lnTo>
                    <a:pt x="11971" y="10584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9627" y="3576828"/>
            <a:ext cx="237744" cy="161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9028" y="3957828"/>
            <a:ext cx="237744" cy="161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628" y="2738627"/>
            <a:ext cx="237744" cy="1615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9027" y="4491228"/>
            <a:ext cx="237744" cy="161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428" y="5024628"/>
            <a:ext cx="237744" cy="1615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338828" y="2814827"/>
            <a:ext cx="1304925" cy="1304925"/>
            <a:chOff x="4338828" y="2814827"/>
            <a:chExt cx="1304925" cy="1304925"/>
          </a:xfrm>
        </p:grpSpPr>
        <p:sp>
          <p:nvSpPr>
            <p:cNvPr id="12" name="object 12"/>
            <p:cNvSpPr/>
            <p:nvPr/>
          </p:nvSpPr>
          <p:spPr>
            <a:xfrm>
              <a:off x="4343400" y="2819399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647700" y="0"/>
                  </a:moveTo>
                  <a:lnTo>
                    <a:pt x="599355" y="1776"/>
                  </a:lnTo>
                  <a:lnTo>
                    <a:pt x="551977" y="7021"/>
                  </a:lnTo>
                  <a:lnTo>
                    <a:pt x="505690" y="15611"/>
                  </a:lnTo>
                  <a:lnTo>
                    <a:pt x="460619" y="27419"/>
                  </a:lnTo>
                  <a:lnTo>
                    <a:pt x="416889" y="42321"/>
                  </a:lnTo>
                  <a:lnTo>
                    <a:pt x="374626" y="60191"/>
                  </a:lnTo>
                  <a:lnTo>
                    <a:pt x="333955" y="80905"/>
                  </a:lnTo>
                  <a:lnTo>
                    <a:pt x="295001" y="104337"/>
                  </a:lnTo>
                  <a:lnTo>
                    <a:pt x="257888" y="130362"/>
                  </a:lnTo>
                  <a:lnTo>
                    <a:pt x="222743" y="158854"/>
                  </a:lnTo>
                  <a:lnTo>
                    <a:pt x="189690" y="189690"/>
                  </a:lnTo>
                  <a:lnTo>
                    <a:pt x="158854" y="222743"/>
                  </a:lnTo>
                  <a:lnTo>
                    <a:pt x="130362" y="257888"/>
                  </a:lnTo>
                  <a:lnTo>
                    <a:pt x="104337" y="295001"/>
                  </a:lnTo>
                  <a:lnTo>
                    <a:pt x="80905" y="333955"/>
                  </a:lnTo>
                  <a:lnTo>
                    <a:pt x="60191" y="374626"/>
                  </a:lnTo>
                  <a:lnTo>
                    <a:pt x="42321" y="416889"/>
                  </a:lnTo>
                  <a:lnTo>
                    <a:pt x="27419" y="460619"/>
                  </a:lnTo>
                  <a:lnTo>
                    <a:pt x="15611" y="505690"/>
                  </a:lnTo>
                  <a:lnTo>
                    <a:pt x="7021" y="551977"/>
                  </a:lnTo>
                  <a:lnTo>
                    <a:pt x="1776" y="599355"/>
                  </a:lnTo>
                  <a:lnTo>
                    <a:pt x="0" y="647700"/>
                  </a:lnTo>
                  <a:lnTo>
                    <a:pt x="1776" y="696044"/>
                  </a:lnTo>
                  <a:lnTo>
                    <a:pt x="7021" y="743422"/>
                  </a:lnTo>
                  <a:lnTo>
                    <a:pt x="15611" y="789709"/>
                  </a:lnTo>
                  <a:lnTo>
                    <a:pt x="27419" y="834780"/>
                  </a:lnTo>
                  <a:lnTo>
                    <a:pt x="42321" y="878510"/>
                  </a:lnTo>
                  <a:lnTo>
                    <a:pt x="60191" y="920773"/>
                  </a:lnTo>
                  <a:lnTo>
                    <a:pt x="80905" y="961444"/>
                  </a:lnTo>
                  <a:lnTo>
                    <a:pt x="104337" y="1000398"/>
                  </a:lnTo>
                  <a:lnTo>
                    <a:pt x="130362" y="1037511"/>
                  </a:lnTo>
                  <a:lnTo>
                    <a:pt x="158854" y="1072656"/>
                  </a:lnTo>
                  <a:lnTo>
                    <a:pt x="189690" y="1105709"/>
                  </a:lnTo>
                  <a:lnTo>
                    <a:pt x="222743" y="1136545"/>
                  </a:lnTo>
                  <a:lnTo>
                    <a:pt x="257888" y="1165037"/>
                  </a:lnTo>
                  <a:lnTo>
                    <a:pt x="295001" y="1191062"/>
                  </a:lnTo>
                  <a:lnTo>
                    <a:pt x="333955" y="1214494"/>
                  </a:lnTo>
                  <a:lnTo>
                    <a:pt x="374626" y="1235208"/>
                  </a:lnTo>
                  <a:lnTo>
                    <a:pt x="416889" y="1253078"/>
                  </a:lnTo>
                  <a:lnTo>
                    <a:pt x="460619" y="1267980"/>
                  </a:lnTo>
                  <a:lnTo>
                    <a:pt x="505690" y="1279788"/>
                  </a:lnTo>
                  <a:lnTo>
                    <a:pt x="551977" y="1288378"/>
                  </a:lnTo>
                  <a:lnTo>
                    <a:pt x="599355" y="1293623"/>
                  </a:lnTo>
                  <a:lnTo>
                    <a:pt x="647700" y="1295400"/>
                  </a:lnTo>
                  <a:lnTo>
                    <a:pt x="696044" y="1293623"/>
                  </a:lnTo>
                  <a:lnTo>
                    <a:pt x="743422" y="1288378"/>
                  </a:lnTo>
                  <a:lnTo>
                    <a:pt x="789709" y="1279788"/>
                  </a:lnTo>
                  <a:lnTo>
                    <a:pt x="834780" y="1267980"/>
                  </a:lnTo>
                  <a:lnTo>
                    <a:pt x="878510" y="1253078"/>
                  </a:lnTo>
                  <a:lnTo>
                    <a:pt x="920773" y="1235208"/>
                  </a:lnTo>
                  <a:lnTo>
                    <a:pt x="961444" y="1214494"/>
                  </a:lnTo>
                  <a:lnTo>
                    <a:pt x="1000398" y="1191062"/>
                  </a:lnTo>
                  <a:lnTo>
                    <a:pt x="1037511" y="1165037"/>
                  </a:lnTo>
                  <a:lnTo>
                    <a:pt x="1072656" y="1136545"/>
                  </a:lnTo>
                  <a:lnTo>
                    <a:pt x="1105709" y="1105709"/>
                  </a:lnTo>
                  <a:lnTo>
                    <a:pt x="1136545" y="1072656"/>
                  </a:lnTo>
                  <a:lnTo>
                    <a:pt x="1165037" y="1037511"/>
                  </a:lnTo>
                  <a:lnTo>
                    <a:pt x="1191062" y="1000398"/>
                  </a:lnTo>
                  <a:lnTo>
                    <a:pt x="1214494" y="961444"/>
                  </a:lnTo>
                  <a:lnTo>
                    <a:pt x="1235208" y="920773"/>
                  </a:lnTo>
                  <a:lnTo>
                    <a:pt x="1253078" y="878510"/>
                  </a:lnTo>
                  <a:lnTo>
                    <a:pt x="1267980" y="834780"/>
                  </a:lnTo>
                  <a:lnTo>
                    <a:pt x="1279788" y="789709"/>
                  </a:lnTo>
                  <a:lnTo>
                    <a:pt x="1288378" y="743422"/>
                  </a:lnTo>
                  <a:lnTo>
                    <a:pt x="1293623" y="696044"/>
                  </a:lnTo>
                  <a:lnTo>
                    <a:pt x="1295400" y="647700"/>
                  </a:lnTo>
                  <a:lnTo>
                    <a:pt x="1293623" y="599355"/>
                  </a:lnTo>
                  <a:lnTo>
                    <a:pt x="1288378" y="551977"/>
                  </a:lnTo>
                  <a:lnTo>
                    <a:pt x="1279788" y="505690"/>
                  </a:lnTo>
                  <a:lnTo>
                    <a:pt x="1267980" y="460619"/>
                  </a:lnTo>
                  <a:lnTo>
                    <a:pt x="1253078" y="416889"/>
                  </a:lnTo>
                  <a:lnTo>
                    <a:pt x="1235208" y="374626"/>
                  </a:lnTo>
                  <a:lnTo>
                    <a:pt x="1214494" y="333955"/>
                  </a:lnTo>
                  <a:lnTo>
                    <a:pt x="1191062" y="295001"/>
                  </a:lnTo>
                  <a:lnTo>
                    <a:pt x="1165037" y="257888"/>
                  </a:lnTo>
                  <a:lnTo>
                    <a:pt x="1136545" y="222743"/>
                  </a:lnTo>
                  <a:lnTo>
                    <a:pt x="1105709" y="189690"/>
                  </a:lnTo>
                  <a:lnTo>
                    <a:pt x="1072656" y="158854"/>
                  </a:lnTo>
                  <a:lnTo>
                    <a:pt x="1037511" y="130362"/>
                  </a:lnTo>
                  <a:lnTo>
                    <a:pt x="1000398" y="104337"/>
                  </a:lnTo>
                  <a:lnTo>
                    <a:pt x="961444" y="80905"/>
                  </a:lnTo>
                  <a:lnTo>
                    <a:pt x="920773" y="60191"/>
                  </a:lnTo>
                  <a:lnTo>
                    <a:pt x="878510" y="42321"/>
                  </a:lnTo>
                  <a:lnTo>
                    <a:pt x="834780" y="27419"/>
                  </a:lnTo>
                  <a:lnTo>
                    <a:pt x="789709" y="15611"/>
                  </a:lnTo>
                  <a:lnTo>
                    <a:pt x="743422" y="7021"/>
                  </a:lnTo>
                  <a:lnTo>
                    <a:pt x="696044" y="17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43400" y="2819399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0" y="647700"/>
                  </a:moveTo>
                  <a:lnTo>
                    <a:pt x="1776" y="599355"/>
                  </a:lnTo>
                  <a:lnTo>
                    <a:pt x="7021" y="551977"/>
                  </a:lnTo>
                  <a:lnTo>
                    <a:pt x="15611" y="505690"/>
                  </a:lnTo>
                  <a:lnTo>
                    <a:pt x="27419" y="460619"/>
                  </a:lnTo>
                  <a:lnTo>
                    <a:pt x="42321" y="416889"/>
                  </a:lnTo>
                  <a:lnTo>
                    <a:pt x="60191" y="374626"/>
                  </a:lnTo>
                  <a:lnTo>
                    <a:pt x="80905" y="333955"/>
                  </a:lnTo>
                  <a:lnTo>
                    <a:pt x="104337" y="295001"/>
                  </a:lnTo>
                  <a:lnTo>
                    <a:pt x="130362" y="257888"/>
                  </a:lnTo>
                  <a:lnTo>
                    <a:pt x="158854" y="222743"/>
                  </a:lnTo>
                  <a:lnTo>
                    <a:pt x="189690" y="189690"/>
                  </a:lnTo>
                  <a:lnTo>
                    <a:pt x="222743" y="158854"/>
                  </a:lnTo>
                  <a:lnTo>
                    <a:pt x="257888" y="130362"/>
                  </a:lnTo>
                  <a:lnTo>
                    <a:pt x="295001" y="104337"/>
                  </a:lnTo>
                  <a:lnTo>
                    <a:pt x="333955" y="80905"/>
                  </a:lnTo>
                  <a:lnTo>
                    <a:pt x="374626" y="60191"/>
                  </a:lnTo>
                  <a:lnTo>
                    <a:pt x="416889" y="42321"/>
                  </a:lnTo>
                  <a:lnTo>
                    <a:pt x="460619" y="27419"/>
                  </a:lnTo>
                  <a:lnTo>
                    <a:pt x="505690" y="15611"/>
                  </a:lnTo>
                  <a:lnTo>
                    <a:pt x="551977" y="7021"/>
                  </a:lnTo>
                  <a:lnTo>
                    <a:pt x="599355" y="1776"/>
                  </a:lnTo>
                  <a:lnTo>
                    <a:pt x="647700" y="0"/>
                  </a:lnTo>
                  <a:lnTo>
                    <a:pt x="696044" y="1776"/>
                  </a:lnTo>
                  <a:lnTo>
                    <a:pt x="743422" y="7021"/>
                  </a:lnTo>
                  <a:lnTo>
                    <a:pt x="789709" y="15611"/>
                  </a:lnTo>
                  <a:lnTo>
                    <a:pt x="834780" y="27419"/>
                  </a:lnTo>
                  <a:lnTo>
                    <a:pt x="878510" y="42321"/>
                  </a:lnTo>
                  <a:lnTo>
                    <a:pt x="920773" y="60191"/>
                  </a:lnTo>
                  <a:lnTo>
                    <a:pt x="961444" y="80905"/>
                  </a:lnTo>
                  <a:lnTo>
                    <a:pt x="1000398" y="104337"/>
                  </a:lnTo>
                  <a:lnTo>
                    <a:pt x="1037511" y="130362"/>
                  </a:lnTo>
                  <a:lnTo>
                    <a:pt x="1072656" y="158854"/>
                  </a:lnTo>
                  <a:lnTo>
                    <a:pt x="1105709" y="189690"/>
                  </a:lnTo>
                  <a:lnTo>
                    <a:pt x="1136545" y="222743"/>
                  </a:lnTo>
                  <a:lnTo>
                    <a:pt x="1165037" y="257888"/>
                  </a:lnTo>
                  <a:lnTo>
                    <a:pt x="1191062" y="295001"/>
                  </a:lnTo>
                  <a:lnTo>
                    <a:pt x="1214494" y="333955"/>
                  </a:lnTo>
                  <a:lnTo>
                    <a:pt x="1235208" y="374626"/>
                  </a:lnTo>
                  <a:lnTo>
                    <a:pt x="1253078" y="416889"/>
                  </a:lnTo>
                  <a:lnTo>
                    <a:pt x="1267980" y="460619"/>
                  </a:lnTo>
                  <a:lnTo>
                    <a:pt x="1279788" y="505690"/>
                  </a:lnTo>
                  <a:lnTo>
                    <a:pt x="1288378" y="551977"/>
                  </a:lnTo>
                  <a:lnTo>
                    <a:pt x="1293623" y="599355"/>
                  </a:lnTo>
                  <a:lnTo>
                    <a:pt x="1295400" y="647700"/>
                  </a:lnTo>
                  <a:lnTo>
                    <a:pt x="1293623" y="696044"/>
                  </a:lnTo>
                  <a:lnTo>
                    <a:pt x="1288378" y="743422"/>
                  </a:lnTo>
                  <a:lnTo>
                    <a:pt x="1279788" y="789709"/>
                  </a:lnTo>
                  <a:lnTo>
                    <a:pt x="1267980" y="834780"/>
                  </a:lnTo>
                  <a:lnTo>
                    <a:pt x="1253078" y="878510"/>
                  </a:lnTo>
                  <a:lnTo>
                    <a:pt x="1235208" y="920773"/>
                  </a:lnTo>
                  <a:lnTo>
                    <a:pt x="1214494" y="961444"/>
                  </a:lnTo>
                  <a:lnTo>
                    <a:pt x="1191062" y="1000398"/>
                  </a:lnTo>
                  <a:lnTo>
                    <a:pt x="1165037" y="1037511"/>
                  </a:lnTo>
                  <a:lnTo>
                    <a:pt x="1136545" y="1072656"/>
                  </a:lnTo>
                  <a:lnTo>
                    <a:pt x="1105709" y="1105709"/>
                  </a:lnTo>
                  <a:lnTo>
                    <a:pt x="1072656" y="1136545"/>
                  </a:lnTo>
                  <a:lnTo>
                    <a:pt x="1037511" y="1165037"/>
                  </a:lnTo>
                  <a:lnTo>
                    <a:pt x="1000398" y="1191062"/>
                  </a:lnTo>
                  <a:lnTo>
                    <a:pt x="961444" y="1214494"/>
                  </a:lnTo>
                  <a:lnTo>
                    <a:pt x="920773" y="1235208"/>
                  </a:lnTo>
                  <a:lnTo>
                    <a:pt x="878510" y="1253078"/>
                  </a:lnTo>
                  <a:lnTo>
                    <a:pt x="834780" y="1267980"/>
                  </a:lnTo>
                  <a:lnTo>
                    <a:pt x="789709" y="1279788"/>
                  </a:lnTo>
                  <a:lnTo>
                    <a:pt x="743422" y="1288378"/>
                  </a:lnTo>
                  <a:lnTo>
                    <a:pt x="696044" y="1293623"/>
                  </a:lnTo>
                  <a:lnTo>
                    <a:pt x="647700" y="1295400"/>
                  </a:lnTo>
                  <a:lnTo>
                    <a:pt x="599355" y="1293623"/>
                  </a:lnTo>
                  <a:lnTo>
                    <a:pt x="551977" y="1288378"/>
                  </a:lnTo>
                  <a:lnTo>
                    <a:pt x="505690" y="1279788"/>
                  </a:lnTo>
                  <a:lnTo>
                    <a:pt x="460619" y="1267980"/>
                  </a:lnTo>
                  <a:lnTo>
                    <a:pt x="416889" y="1253078"/>
                  </a:lnTo>
                  <a:lnTo>
                    <a:pt x="374626" y="1235208"/>
                  </a:lnTo>
                  <a:lnTo>
                    <a:pt x="333955" y="1214494"/>
                  </a:lnTo>
                  <a:lnTo>
                    <a:pt x="295001" y="1191062"/>
                  </a:lnTo>
                  <a:lnTo>
                    <a:pt x="257888" y="1165037"/>
                  </a:lnTo>
                  <a:lnTo>
                    <a:pt x="222743" y="1136545"/>
                  </a:lnTo>
                  <a:lnTo>
                    <a:pt x="189690" y="1105709"/>
                  </a:lnTo>
                  <a:lnTo>
                    <a:pt x="158854" y="1072656"/>
                  </a:lnTo>
                  <a:lnTo>
                    <a:pt x="130362" y="1037511"/>
                  </a:lnTo>
                  <a:lnTo>
                    <a:pt x="104337" y="1000398"/>
                  </a:lnTo>
                  <a:lnTo>
                    <a:pt x="80905" y="961444"/>
                  </a:lnTo>
                  <a:lnTo>
                    <a:pt x="60191" y="920773"/>
                  </a:lnTo>
                  <a:lnTo>
                    <a:pt x="42321" y="878510"/>
                  </a:lnTo>
                  <a:lnTo>
                    <a:pt x="27419" y="834780"/>
                  </a:lnTo>
                  <a:lnTo>
                    <a:pt x="15611" y="789709"/>
                  </a:lnTo>
                  <a:lnTo>
                    <a:pt x="7021" y="743422"/>
                  </a:lnTo>
                  <a:lnTo>
                    <a:pt x="1776" y="696044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24400" y="3581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24400" y="3581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1971" y="46559"/>
                  </a:lnTo>
                  <a:lnTo>
                    <a:pt x="44624" y="22336"/>
                  </a:lnTo>
                  <a:lnTo>
                    <a:pt x="93065" y="5994"/>
                  </a:lnTo>
                  <a:lnTo>
                    <a:pt x="152400" y="0"/>
                  </a:lnTo>
                  <a:lnTo>
                    <a:pt x="211734" y="5994"/>
                  </a:lnTo>
                  <a:lnTo>
                    <a:pt x="260175" y="22336"/>
                  </a:lnTo>
                  <a:lnTo>
                    <a:pt x="292828" y="46559"/>
                  </a:lnTo>
                  <a:lnTo>
                    <a:pt x="304800" y="76200"/>
                  </a:lnTo>
                  <a:lnTo>
                    <a:pt x="292828" y="105840"/>
                  </a:lnTo>
                  <a:lnTo>
                    <a:pt x="260175" y="130063"/>
                  </a:lnTo>
                  <a:lnTo>
                    <a:pt x="211734" y="146405"/>
                  </a:lnTo>
                  <a:lnTo>
                    <a:pt x="152400" y="152400"/>
                  </a:lnTo>
                  <a:lnTo>
                    <a:pt x="93065" y="146405"/>
                  </a:lnTo>
                  <a:lnTo>
                    <a:pt x="44624" y="130063"/>
                  </a:lnTo>
                  <a:lnTo>
                    <a:pt x="11971" y="10584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2228" y="2967227"/>
              <a:ext cx="237744" cy="237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24400" y="3581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24400" y="3581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3028" y="2738627"/>
            <a:ext cx="2524125" cy="2143125"/>
            <a:chOff x="3653028" y="2738627"/>
            <a:chExt cx="2524125" cy="2143125"/>
          </a:xfrm>
        </p:grpSpPr>
        <p:sp>
          <p:nvSpPr>
            <p:cNvPr id="3" name="object 3"/>
            <p:cNvSpPr/>
            <p:nvPr/>
          </p:nvSpPr>
          <p:spPr>
            <a:xfrm>
              <a:off x="3962400" y="2743199"/>
              <a:ext cx="2209800" cy="2133600"/>
            </a:xfrm>
            <a:custGeom>
              <a:avLst/>
              <a:gdLst/>
              <a:ahLst/>
              <a:cxnLst/>
              <a:rect l="l" t="t" r="r" b="b"/>
              <a:pathLst>
                <a:path w="2209800" h="2133600">
                  <a:moveTo>
                    <a:pt x="1104900" y="0"/>
                  </a:moveTo>
                  <a:lnTo>
                    <a:pt x="1055682" y="1039"/>
                  </a:lnTo>
                  <a:lnTo>
                    <a:pt x="1007015" y="4128"/>
                  </a:lnTo>
                  <a:lnTo>
                    <a:pt x="958945" y="9225"/>
                  </a:lnTo>
                  <a:lnTo>
                    <a:pt x="911517" y="16284"/>
                  </a:lnTo>
                  <a:lnTo>
                    <a:pt x="864774" y="25264"/>
                  </a:lnTo>
                  <a:lnTo>
                    <a:pt x="818762" y="36120"/>
                  </a:lnTo>
                  <a:lnTo>
                    <a:pt x="773527" y="48809"/>
                  </a:lnTo>
                  <a:lnTo>
                    <a:pt x="729112" y="63288"/>
                  </a:lnTo>
                  <a:lnTo>
                    <a:pt x="685563" y="79513"/>
                  </a:lnTo>
                  <a:lnTo>
                    <a:pt x="642924" y="97442"/>
                  </a:lnTo>
                  <a:lnTo>
                    <a:pt x="601241" y="117030"/>
                  </a:lnTo>
                  <a:lnTo>
                    <a:pt x="560559" y="138235"/>
                  </a:lnTo>
                  <a:lnTo>
                    <a:pt x="520922" y="161012"/>
                  </a:lnTo>
                  <a:lnTo>
                    <a:pt x="482375" y="185319"/>
                  </a:lnTo>
                  <a:lnTo>
                    <a:pt x="444964" y="211113"/>
                  </a:lnTo>
                  <a:lnTo>
                    <a:pt x="408732" y="238349"/>
                  </a:lnTo>
                  <a:lnTo>
                    <a:pt x="373726" y="266984"/>
                  </a:lnTo>
                  <a:lnTo>
                    <a:pt x="339989" y="296976"/>
                  </a:lnTo>
                  <a:lnTo>
                    <a:pt x="307568" y="328281"/>
                  </a:lnTo>
                  <a:lnTo>
                    <a:pt x="276506" y="360855"/>
                  </a:lnTo>
                  <a:lnTo>
                    <a:pt x="246848" y="394655"/>
                  </a:lnTo>
                  <a:lnTo>
                    <a:pt x="218640" y="429637"/>
                  </a:lnTo>
                  <a:lnTo>
                    <a:pt x="191927" y="465759"/>
                  </a:lnTo>
                  <a:lnTo>
                    <a:pt x="166753" y="502977"/>
                  </a:lnTo>
                  <a:lnTo>
                    <a:pt x="143163" y="541247"/>
                  </a:lnTo>
                  <a:lnTo>
                    <a:pt x="121202" y="580526"/>
                  </a:lnTo>
                  <a:lnTo>
                    <a:pt x="100915" y="620772"/>
                  </a:lnTo>
                  <a:lnTo>
                    <a:pt x="82347" y="661939"/>
                  </a:lnTo>
                  <a:lnTo>
                    <a:pt x="65544" y="703986"/>
                  </a:lnTo>
                  <a:lnTo>
                    <a:pt x="50548" y="746868"/>
                  </a:lnTo>
                  <a:lnTo>
                    <a:pt x="37407" y="790543"/>
                  </a:lnTo>
                  <a:lnTo>
                    <a:pt x="26164" y="834966"/>
                  </a:lnTo>
                  <a:lnTo>
                    <a:pt x="16865" y="880095"/>
                  </a:lnTo>
                  <a:lnTo>
                    <a:pt x="9553" y="925886"/>
                  </a:lnTo>
                  <a:lnTo>
                    <a:pt x="4276" y="972296"/>
                  </a:lnTo>
                  <a:lnTo>
                    <a:pt x="1076" y="1019282"/>
                  </a:lnTo>
                  <a:lnTo>
                    <a:pt x="0" y="1066800"/>
                  </a:lnTo>
                  <a:lnTo>
                    <a:pt x="1076" y="1114317"/>
                  </a:lnTo>
                  <a:lnTo>
                    <a:pt x="4276" y="1161303"/>
                  </a:lnTo>
                  <a:lnTo>
                    <a:pt x="9553" y="1207713"/>
                  </a:lnTo>
                  <a:lnTo>
                    <a:pt x="16865" y="1253504"/>
                  </a:lnTo>
                  <a:lnTo>
                    <a:pt x="26164" y="1298633"/>
                  </a:lnTo>
                  <a:lnTo>
                    <a:pt x="37407" y="1343056"/>
                  </a:lnTo>
                  <a:lnTo>
                    <a:pt x="50548" y="1386731"/>
                  </a:lnTo>
                  <a:lnTo>
                    <a:pt x="65544" y="1429613"/>
                  </a:lnTo>
                  <a:lnTo>
                    <a:pt x="82347" y="1471660"/>
                  </a:lnTo>
                  <a:lnTo>
                    <a:pt x="100915" y="1512827"/>
                  </a:lnTo>
                  <a:lnTo>
                    <a:pt x="121202" y="1553073"/>
                  </a:lnTo>
                  <a:lnTo>
                    <a:pt x="143163" y="1592352"/>
                  </a:lnTo>
                  <a:lnTo>
                    <a:pt x="166753" y="1630622"/>
                  </a:lnTo>
                  <a:lnTo>
                    <a:pt x="191927" y="1667840"/>
                  </a:lnTo>
                  <a:lnTo>
                    <a:pt x="218640" y="1703962"/>
                  </a:lnTo>
                  <a:lnTo>
                    <a:pt x="246848" y="1738944"/>
                  </a:lnTo>
                  <a:lnTo>
                    <a:pt x="276506" y="1772744"/>
                  </a:lnTo>
                  <a:lnTo>
                    <a:pt x="307568" y="1805318"/>
                  </a:lnTo>
                  <a:lnTo>
                    <a:pt x="339989" y="1836623"/>
                  </a:lnTo>
                  <a:lnTo>
                    <a:pt x="373726" y="1866615"/>
                  </a:lnTo>
                  <a:lnTo>
                    <a:pt x="408732" y="1895250"/>
                  </a:lnTo>
                  <a:lnTo>
                    <a:pt x="444964" y="1922486"/>
                  </a:lnTo>
                  <a:lnTo>
                    <a:pt x="482375" y="1948280"/>
                  </a:lnTo>
                  <a:lnTo>
                    <a:pt x="520922" y="1972587"/>
                  </a:lnTo>
                  <a:lnTo>
                    <a:pt x="560559" y="1995364"/>
                  </a:lnTo>
                  <a:lnTo>
                    <a:pt x="601241" y="2016569"/>
                  </a:lnTo>
                  <a:lnTo>
                    <a:pt x="642924" y="2036157"/>
                  </a:lnTo>
                  <a:lnTo>
                    <a:pt x="685563" y="2054086"/>
                  </a:lnTo>
                  <a:lnTo>
                    <a:pt x="729112" y="2070311"/>
                  </a:lnTo>
                  <a:lnTo>
                    <a:pt x="773527" y="2084790"/>
                  </a:lnTo>
                  <a:lnTo>
                    <a:pt x="818762" y="2097479"/>
                  </a:lnTo>
                  <a:lnTo>
                    <a:pt x="864774" y="2108335"/>
                  </a:lnTo>
                  <a:lnTo>
                    <a:pt x="911517" y="2117315"/>
                  </a:lnTo>
                  <a:lnTo>
                    <a:pt x="958945" y="2124374"/>
                  </a:lnTo>
                  <a:lnTo>
                    <a:pt x="1007015" y="2129471"/>
                  </a:lnTo>
                  <a:lnTo>
                    <a:pt x="1055682" y="2132560"/>
                  </a:lnTo>
                  <a:lnTo>
                    <a:pt x="1104900" y="2133600"/>
                  </a:lnTo>
                  <a:lnTo>
                    <a:pt x="1154117" y="2132560"/>
                  </a:lnTo>
                  <a:lnTo>
                    <a:pt x="1202784" y="2129471"/>
                  </a:lnTo>
                  <a:lnTo>
                    <a:pt x="1250854" y="2124374"/>
                  </a:lnTo>
                  <a:lnTo>
                    <a:pt x="1298282" y="2117315"/>
                  </a:lnTo>
                  <a:lnTo>
                    <a:pt x="1345025" y="2108335"/>
                  </a:lnTo>
                  <a:lnTo>
                    <a:pt x="1391037" y="2097479"/>
                  </a:lnTo>
                  <a:lnTo>
                    <a:pt x="1436272" y="2084790"/>
                  </a:lnTo>
                  <a:lnTo>
                    <a:pt x="1480687" y="2070311"/>
                  </a:lnTo>
                  <a:lnTo>
                    <a:pt x="1524236" y="2054086"/>
                  </a:lnTo>
                  <a:lnTo>
                    <a:pt x="1566875" y="2036157"/>
                  </a:lnTo>
                  <a:lnTo>
                    <a:pt x="1608558" y="2016569"/>
                  </a:lnTo>
                  <a:lnTo>
                    <a:pt x="1649240" y="1995364"/>
                  </a:lnTo>
                  <a:lnTo>
                    <a:pt x="1688877" y="1972587"/>
                  </a:lnTo>
                  <a:lnTo>
                    <a:pt x="1727424" y="1948280"/>
                  </a:lnTo>
                  <a:lnTo>
                    <a:pt x="1764835" y="1922486"/>
                  </a:lnTo>
                  <a:lnTo>
                    <a:pt x="1801067" y="1895250"/>
                  </a:lnTo>
                  <a:lnTo>
                    <a:pt x="1836073" y="1866615"/>
                  </a:lnTo>
                  <a:lnTo>
                    <a:pt x="1869810" y="1836623"/>
                  </a:lnTo>
                  <a:lnTo>
                    <a:pt x="1902231" y="1805318"/>
                  </a:lnTo>
                  <a:lnTo>
                    <a:pt x="1933293" y="1772744"/>
                  </a:lnTo>
                  <a:lnTo>
                    <a:pt x="1962951" y="1738944"/>
                  </a:lnTo>
                  <a:lnTo>
                    <a:pt x="1991159" y="1703962"/>
                  </a:lnTo>
                  <a:lnTo>
                    <a:pt x="2017872" y="1667840"/>
                  </a:lnTo>
                  <a:lnTo>
                    <a:pt x="2043046" y="1630622"/>
                  </a:lnTo>
                  <a:lnTo>
                    <a:pt x="2066636" y="1592352"/>
                  </a:lnTo>
                  <a:lnTo>
                    <a:pt x="2088597" y="1553073"/>
                  </a:lnTo>
                  <a:lnTo>
                    <a:pt x="2108884" y="1512827"/>
                  </a:lnTo>
                  <a:lnTo>
                    <a:pt x="2127452" y="1471660"/>
                  </a:lnTo>
                  <a:lnTo>
                    <a:pt x="2144255" y="1429613"/>
                  </a:lnTo>
                  <a:lnTo>
                    <a:pt x="2159251" y="1386731"/>
                  </a:lnTo>
                  <a:lnTo>
                    <a:pt x="2172392" y="1343056"/>
                  </a:lnTo>
                  <a:lnTo>
                    <a:pt x="2183635" y="1298633"/>
                  </a:lnTo>
                  <a:lnTo>
                    <a:pt x="2192934" y="1253504"/>
                  </a:lnTo>
                  <a:lnTo>
                    <a:pt x="2200246" y="1207713"/>
                  </a:lnTo>
                  <a:lnTo>
                    <a:pt x="2205523" y="1161303"/>
                  </a:lnTo>
                  <a:lnTo>
                    <a:pt x="2208723" y="1114317"/>
                  </a:lnTo>
                  <a:lnTo>
                    <a:pt x="2209800" y="1066800"/>
                  </a:lnTo>
                  <a:lnTo>
                    <a:pt x="2208723" y="1019282"/>
                  </a:lnTo>
                  <a:lnTo>
                    <a:pt x="2205523" y="972296"/>
                  </a:lnTo>
                  <a:lnTo>
                    <a:pt x="2200246" y="925886"/>
                  </a:lnTo>
                  <a:lnTo>
                    <a:pt x="2192934" y="880095"/>
                  </a:lnTo>
                  <a:lnTo>
                    <a:pt x="2183635" y="834966"/>
                  </a:lnTo>
                  <a:lnTo>
                    <a:pt x="2172392" y="790543"/>
                  </a:lnTo>
                  <a:lnTo>
                    <a:pt x="2159251" y="746868"/>
                  </a:lnTo>
                  <a:lnTo>
                    <a:pt x="2144255" y="703986"/>
                  </a:lnTo>
                  <a:lnTo>
                    <a:pt x="2127452" y="661939"/>
                  </a:lnTo>
                  <a:lnTo>
                    <a:pt x="2108884" y="620772"/>
                  </a:lnTo>
                  <a:lnTo>
                    <a:pt x="2088597" y="580526"/>
                  </a:lnTo>
                  <a:lnTo>
                    <a:pt x="2066636" y="541247"/>
                  </a:lnTo>
                  <a:lnTo>
                    <a:pt x="2043046" y="502977"/>
                  </a:lnTo>
                  <a:lnTo>
                    <a:pt x="2017872" y="465759"/>
                  </a:lnTo>
                  <a:lnTo>
                    <a:pt x="1991159" y="429637"/>
                  </a:lnTo>
                  <a:lnTo>
                    <a:pt x="1962951" y="394655"/>
                  </a:lnTo>
                  <a:lnTo>
                    <a:pt x="1933293" y="360855"/>
                  </a:lnTo>
                  <a:lnTo>
                    <a:pt x="1902231" y="328281"/>
                  </a:lnTo>
                  <a:lnTo>
                    <a:pt x="1869810" y="296976"/>
                  </a:lnTo>
                  <a:lnTo>
                    <a:pt x="1836073" y="266984"/>
                  </a:lnTo>
                  <a:lnTo>
                    <a:pt x="1801067" y="238349"/>
                  </a:lnTo>
                  <a:lnTo>
                    <a:pt x="1764835" y="211113"/>
                  </a:lnTo>
                  <a:lnTo>
                    <a:pt x="1727424" y="185319"/>
                  </a:lnTo>
                  <a:lnTo>
                    <a:pt x="1688877" y="161012"/>
                  </a:lnTo>
                  <a:lnTo>
                    <a:pt x="1649240" y="138235"/>
                  </a:lnTo>
                  <a:lnTo>
                    <a:pt x="1608558" y="117030"/>
                  </a:lnTo>
                  <a:lnTo>
                    <a:pt x="1566875" y="97442"/>
                  </a:lnTo>
                  <a:lnTo>
                    <a:pt x="1524236" y="79513"/>
                  </a:lnTo>
                  <a:lnTo>
                    <a:pt x="1480687" y="63288"/>
                  </a:lnTo>
                  <a:lnTo>
                    <a:pt x="1436272" y="48809"/>
                  </a:lnTo>
                  <a:lnTo>
                    <a:pt x="1391037" y="36120"/>
                  </a:lnTo>
                  <a:lnTo>
                    <a:pt x="1345025" y="25264"/>
                  </a:lnTo>
                  <a:lnTo>
                    <a:pt x="1298282" y="16284"/>
                  </a:lnTo>
                  <a:lnTo>
                    <a:pt x="1250854" y="9225"/>
                  </a:lnTo>
                  <a:lnTo>
                    <a:pt x="1202784" y="4128"/>
                  </a:lnTo>
                  <a:lnTo>
                    <a:pt x="1154117" y="1039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62400" y="2743199"/>
              <a:ext cx="2209800" cy="2133600"/>
            </a:xfrm>
            <a:custGeom>
              <a:avLst/>
              <a:gdLst/>
              <a:ahLst/>
              <a:cxnLst/>
              <a:rect l="l" t="t" r="r" b="b"/>
              <a:pathLst>
                <a:path w="2209800" h="2133600">
                  <a:moveTo>
                    <a:pt x="0" y="1066800"/>
                  </a:moveTo>
                  <a:lnTo>
                    <a:pt x="1076" y="1019282"/>
                  </a:lnTo>
                  <a:lnTo>
                    <a:pt x="4276" y="972296"/>
                  </a:lnTo>
                  <a:lnTo>
                    <a:pt x="9553" y="925886"/>
                  </a:lnTo>
                  <a:lnTo>
                    <a:pt x="16865" y="880095"/>
                  </a:lnTo>
                  <a:lnTo>
                    <a:pt x="26164" y="834966"/>
                  </a:lnTo>
                  <a:lnTo>
                    <a:pt x="37407" y="790543"/>
                  </a:lnTo>
                  <a:lnTo>
                    <a:pt x="50548" y="746868"/>
                  </a:lnTo>
                  <a:lnTo>
                    <a:pt x="65544" y="703986"/>
                  </a:lnTo>
                  <a:lnTo>
                    <a:pt x="82347" y="661939"/>
                  </a:lnTo>
                  <a:lnTo>
                    <a:pt x="100915" y="620772"/>
                  </a:lnTo>
                  <a:lnTo>
                    <a:pt x="121202" y="580526"/>
                  </a:lnTo>
                  <a:lnTo>
                    <a:pt x="143163" y="541247"/>
                  </a:lnTo>
                  <a:lnTo>
                    <a:pt x="166753" y="502977"/>
                  </a:lnTo>
                  <a:lnTo>
                    <a:pt x="191927" y="465759"/>
                  </a:lnTo>
                  <a:lnTo>
                    <a:pt x="218640" y="429637"/>
                  </a:lnTo>
                  <a:lnTo>
                    <a:pt x="246848" y="394655"/>
                  </a:lnTo>
                  <a:lnTo>
                    <a:pt x="276506" y="360855"/>
                  </a:lnTo>
                  <a:lnTo>
                    <a:pt x="307568" y="328281"/>
                  </a:lnTo>
                  <a:lnTo>
                    <a:pt x="339989" y="296976"/>
                  </a:lnTo>
                  <a:lnTo>
                    <a:pt x="373726" y="266984"/>
                  </a:lnTo>
                  <a:lnTo>
                    <a:pt x="408732" y="238349"/>
                  </a:lnTo>
                  <a:lnTo>
                    <a:pt x="444964" y="211113"/>
                  </a:lnTo>
                  <a:lnTo>
                    <a:pt x="482375" y="185319"/>
                  </a:lnTo>
                  <a:lnTo>
                    <a:pt x="520922" y="161012"/>
                  </a:lnTo>
                  <a:lnTo>
                    <a:pt x="560559" y="138235"/>
                  </a:lnTo>
                  <a:lnTo>
                    <a:pt x="601241" y="117030"/>
                  </a:lnTo>
                  <a:lnTo>
                    <a:pt x="642924" y="97442"/>
                  </a:lnTo>
                  <a:lnTo>
                    <a:pt x="685563" y="79513"/>
                  </a:lnTo>
                  <a:lnTo>
                    <a:pt x="729112" y="63288"/>
                  </a:lnTo>
                  <a:lnTo>
                    <a:pt x="773527" y="48809"/>
                  </a:lnTo>
                  <a:lnTo>
                    <a:pt x="818762" y="36120"/>
                  </a:lnTo>
                  <a:lnTo>
                    <a:pt x="864774" y="25264"/>
                  </a:lnTo>
                  <a:lnTo>
                    <a:pt x="911517" y="16284"/>
                  </a:lnTo>
                  <a:lnTo>
                    <a:pt x="958945" y="9225"/>
                  </a:lnTo>
                  <a:lnTo>
                    <a:pt x="1007015" y="4128"/>
                  </a:lnTo>
                  <a:lnTo>
                    <a:pt x="1055682" y="1039"/>
                  </a:lnTo>
                  <a:lnTo>
                    <a:pt x="1104900" y="0"/>
                  </a:lnTo>
                  <a:lnTo>
                    <a:pt x="1154117" y="1039"/>
                  </a:lnTo>
                  <a:lnTo>
                    <a:pt x="1202784" y="4128"/>
                  </a:lnTo>
                  <a:lnTo>
                    <a:pt x="1250854" y="9225"/>
                  </a:lnTo>
                  <a:lnTo>
                    <a:pt x="1298282" y="16284"/>
                  </a:lnTo>
                  <a:lnTo>
                    <a:pt x="1345025" y="25264"/>
                  </a:lnTo>
                  <a:lnTo>
                    <a:pt x="1391037" y="36120"/>
                  </a:lnTo>
                  <a:lnTo>
                    <a:pt x="1436272" y="48809"/>
                  </a:lnTo>
                  <a:lnTo>
                    <a:pt x="1480687" y="63288"/>
                  </a:lnTo>
                  <a:lnTo>
                    <a:pt x="1524236" y="79513"/>
                  </a:lnTo>
                  <a:lnTo>
                    <a:pt x="1566875" y="97442"/>
                  </a:lnTo>
                  <a:lnTo>
                    <a:pt x="1608558" y="117030"/>
                  </a:lnTo>
                  <a:lnTo>
                    <a:pt x="1649240" y="138235"/>
                  </a:lnTo>
                  <a:lnTo>
                    <a:pt x="1688877" y="161012"/>
                  </a:lnTo>
                  <a:lnTo>
                    <a:pt x="1727424" y="185319"/>
                  </a:lnTo>
                  <a:lnTo>
                    <a:pt x="1764835" y="211113"/>
                  </a:lnTo>
                  <a:lnTo>
                    <a:pt x="1801067" y="238349"/>
                  </a:lnTo>
                  <a:lnTo>
                    <a:pt x="1836073" y="266984"/>
                  </a:lnTo>
                  <a:lnTo>
                    <a:pt x="1869810" y="296976"/>
                  </a:lnTo>
                  <a:lnTo>
                    <a:pt x="1902231" y="328281"/>
                  </a:lnTo>
                  <a:lnTo>
                    <a:pt x="1933293" y="360855"/>
                  </a:lnTo>
                  <a:lnTo>
                    <a:pt x="1962951" y="394655"/>
                  </a:lnTo>
                  <a:lnTo>
                    <a:pt x="1991159" y="429637"/>
                  </a:lnTo>
                  <a:lnTo>
                    <a:pt x="2017872" y="465759"/>
                  </a:lnTo>
                  <a:lnTo>
                    <a:pt x="2043046" y="502977"/>
                  </a:lnTo>
                  <a:lnTo>
                    <a:pt x="2066636" y="541247"/>
                  </a:lnTo>
                  <a:lnTo>
                    <a:pt x="2088597" y="580526"/>
                  </a:lnTo>
                  <a:lnTo>
                    <a:pt x="2108884" y="620772"/>
                  </a:lnTo>
                  <a:lnTo>
                    <a:pt x="2127452" y="661939"/>
                  </a:lnTo>
                  <a:lnTo>
                    <a:pt x="2144255" y="703986"/>
                  </a:lnTo>
                  <a:lnTo>
                    <a:pt x="2159251" y="746868"/>
                  </a:lnTo>
                  <a:lnTo>
                    <a:pt x="2172392" y="790543"/>
                  </a:lnTo>
                  <a:lnTo>
                    <a:pt x="2183635" y="834966"/>
                  </a:lnTo>
                  <a:lnTo>
                    <a:pt x="2192934" y="880095"/>
                  </a:lnTo>
                  <a:lnTo>
                    <a:pt x="2200246" y="925886"/>
                  </a:lnTo>
                  <a:lnTo>
                    <a:pt x="2205523" y="972296"/>
                  </a:lnTo>
                  <a:lnTo>
                    <a:pt x="2208723" y="1019282"/>
                  </a:lnTo>
                  <a:lnTo>
                    <a:pt x="2209800" y="1066800"/>
                  </a:lnTo>
                  <a:lnTo>
                    <a:pt x="2208723" y="1114317"/>
                  </a:lnTo>
                  <a:lnTo>
                    <a:pt x="2205523" y="1161303"/>
                  </a:lnTo>
                  <a:lnTo>
                    <a:pt x="2200246" y="1207713"/>
                  </a:lnTo>
                  <a:lnTo>
                    <a:pt x="2192934" y="1253504"/>
                  </a:lnTo>
                  <a:lnTo>
                    <a:pt x="2183635" y="1298633"/>
                  </a:lnTo>
                  <a:lnTo>
                    <a:pt x="2172392" y="1343056"/>
                  </a:lnTo>
                  <a:lnTo>
                    <a:pt x="2159251" y="1386731"/>
                  </a:lnTo>
                  <a:lnTo>
                    <a:pt x="2144255" y="1429613"/>
                  </a:lnTo>
                  <a:lnTo>
                    <a:pt x="2127452" y="1471660"/>
                  </a:lnTo>
                  <a:lnTo>
                    <a:pt x="2108884" y="1512827"/>
                  </a:lnTo>
                  <a:lnTo>
                    <a:pt x="2088597" y="1553073"/>
                  </a:lnTo>
                  <a:lnTo>
                    <a:pt x="2066636" y="1592352"/>
                  </a:lnTo>
                  <a:lnTo>
                    <a:pt x="2043046" y="1630622"/>
                  </a:lnTo>
                  <a:lnTo>
                    <a:pt x="2017872" y="1667840"/>
                  </a:lnTo>
                  <a:lnTo>
                    <a:pt x="1991159" y="1703962"/>
                  </a:lnTo>
                  <a:lnTo>
                    <a:pt x="1962951" y="1738944"/>
                  </a:lnTo>
                  <a:lnTo>
                    <a:pt x="1933293" y="1772744"/>
                  </a:lnTo>
                  <a:lnTo>
                    <a:pt x="1902231" y="1805318"/>
                  </a:lnTo>
                  <a:lnTo>
                    <a:pt x="1869810" y="1836623"/>
                  </a:lnTo>
                  <a:lnTo>
                    <a:pt x="1836073" y="1866615"/>
                  </a:lnTo>
                  <a:lnTo>
                    <a:pt x="1801067" y="1895250"/>
                  </a:lnTo>
                  <a:lnTo>
                    <a:pt x="1764835" y="1922486"/>
                  </a:lnTo>
                  <a:lnTo>
                    <a:pt x="1727424" y="1948280"/>
                  </a:lnTo>
                  <a:lnTo>
                    <a:pt x="1688877" y="1972587"/>
                  </a:lnTo>
                  <a:lnTo>
                    <a:pt x="1649240" y="1995364"/>
                  </a:lnTo>
                  <a:lnTo>
                    <a:pt x="1608558" y="2016569"/>
                  </a:lnTo>
                  <a:lnTo>
                    <a:pt x="1566875" y="2036157"/>
                  </a:lnTo>
                  <a:lnTo>
                    <a:pt x="1524236" y="2054086"/>
                  </a:lnTo>
                  <a:lnTo>
                    <a:pt x="1480687" y="2070311"/>
                  </a:lnTo>
                  <a:lnTo>
                    <a:pt x="1436272" y="2084790"/>
                  </a:lnTo>
                  <a:lnTo>
                    <a:pt x="1391037" y="2097479"/>
                  </a:lnTo>
                  <a:lnTo>
                    <a:pt x="1345025" y="2108335"/>
                  </a:lnTo>
                  <a:lnTo>
                    <a:pt x="1298282" y="2117315"/>
                  </a:lnTo>
                  <a:lnTo>
                    <a:pt x="1250854" y="2124374"/>
                  </a:lnTo>
                  <a:lnTo>
                    <a:pt x="1202784" y="2129471"/>
                  </a:lnTo>
                  <a:lnTo>
                    <a:pt x="1154117" y="2132560"/>
                  </a:lnTo>
                  <a:lnTo>
                    <a:pt x="1104900" y="2133600"/>
                  </a:lnTo>
                  <a:lnTo>
                    <a:pt x="1055682" y="2132560"/>
                  </a:lnTo>
                  <a:lnTo>
                    <a:pt x="1007015" y="2129471"/>
                  </a:lnTo>
                  <a:lnTo>
                    <a:pt x="958945" y="2124374"/>
                  </a:lnTo>
                  <a:lnTo>
                    <a:pt x="911517" y="2117315"/>
                  </a:lnTo>
                  <a:lnTo>
                    <a:pt x="864774" y="2108335"/>
                  </a:lnTo>
                  <a:lnTo>
                    <a:pt x="818762" y="2097479"/>
                  </a:lnTo>
                  <a:lnTo>
                    <a:pt x="773527" y="2084790"/>
                  </a:lnTo>
                  <a:lnTo>
                    <a:pt x="729112" y="2070311"/>
                  </a:lnTo>
                  <a:lnTo>
                    <a:pt x="685563" y="2054086"/>
                  </a:lnTo>
                  <a:lnTo>
                    <a:pt x="642924" y="2036157"/>
                  </a:lnTo>
                  <a:lnTo>
                    <a:pt x="601241" y="2016569"/>
                  </a:lnTo>
                  <a:lnTo>
                    <a:pt x="560559" y="1995364"/>
                  </a:lnTo>
                  <a:lnTo>
                    <a:pt x="520922" y="1972587"/>
                  </a:lnTo>
                  <a:lnTo>
                    <a:pt x="482375" y="1948280"/>
                  </a:lnTo>
                  <a:lnTo>
                    <a:pt x="444964" y="1922486"/>
                  </a:lnTo>
                  <a:lnTo>
                    <a:pt x="408732" y="1895250"/>
                  </a:lnTo>
                  <a:lnTo>
                    <a:pt x="373726" y="1866615"/>
                  </a:lnTo>
                  <a:lnTo>
                    <a:pt x="339989" y="1836623"/>
                  </a:lnTo>
                  <a:lnTo>
                    <a:pt x="307568" y="1805318"/>
                  </a:lnTo>
                  <a:lnTo>
                    <a:pt x="276506" y="1772744"/>
                  </a:lnTo>
                  <a:lnTo>
                    <a:pt x="246848" y="1738944"/>
                  </a:lnTo>
                  <a:lnTo>
                    <a:pt x="218640" y="1703962"/>
                  </a:lnTo>
                  <a:lnTo>
                    <a:pt x="191927" y="1667840"/>
                  </a:lnTo>
                  <a:lnTo>
                    <a:pt x="166753" y="1630622"/>
                  </a:lnTo>
                  <a:lnTo>
                    <a:pt x="143163" y="1592352"/>
                  </a:lnTo>
                  <a:lnTo>
                    <a:pt x="121202" y="1553073"/>
                  </a:lnTo>
                  <a:lnTo>
                    <a:pt x="100915" y="1512827"/>
                  </a:lnTo>
                  <a:lnTo>
                    <a:pt x="82347" y="1471660"/>
                  </a:lnTo>
                  <a:lnTo>
                    <a:pt x="65544" y="1429613"/>
                  </a:lnTo>
                  <a:lnTo>
                    <a:pt x="50548" y="1386731"/>
                  </a:lnTo>
                  <a:lnTo>
                    <a:pt x="37407" y="1343056"/>
                  </a:lnTo>
                  <a:lnTo>
                    <a:pt x="26164" y="1298633"/>
                  </a:lnTo>
                  <a:lnTo>
                    <a:pt x="16865" y="1253504"/>
                  </a:lnTo>
                  <a:lnTo>
                    <a:pt x="9553" y="1207713"/>
                  </a:lnTo>
                  <a:lnTo>
                    <a:pt x="4276" y="1161303"/>
                  </a:lnTo>
                  <a:lnTo>
                    <a:pt x="1076" y="1114317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24400" y="3581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4400" y="35814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1971" y="46559"/>
                  </a:lnTo>
                  <a:lnTo>
                    <a:pt x="44624" y="22336"/>
                  </a:lnTo>
                  <a:lnTo>
                    <a:pt x="93065" y="5994"/>
                  </a:lnTo>
                  <a:lnTo>
                    <a:pt x="152400" y="0"/>
                  </a:lnTo>
                  <a:lnTo>
                    <a:pt x="211734" y="5994"/>
                  </a:lnTo>
                  <a:lnTo>
                    <a:pt x="260175" y="22336"/>
                  </a:lnTo>
                  <a:lnTo>
                    <a:pt x="292828" y="46559"/>
                  </a:lnTo>
                  <a:lnTo>
                    <a:pt x="304800" y="76200"/>
                  </a:lnTo>
                  <a:lnTo>
                    <a:pt x="292828" y="105840"/>
                  </a:lnTo>
                  <a:lnTo>
                    <a:pt x="260175" y="130063"/>
                  </a:lnTo>
                  <a:lnTo>
                    <a:pt x="211734" y="146405"/>
                  </a:lnTo>
                  <a:lnTo>
                    <a:pt x="152400" y="152400"/>
                  </a:lnTo>
                  <a:lnTo>
                    <a:pt x="93065" y="146405"/>
                  </a:lnTo>
                  <a:lnTo>
                    <a:pt x="44624" y="130063"/>
                  </a:lnTo>
                  <a:lnTo>
                    <a:pt x="11971" y="10584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9028" y="3957827"/>
              <a:ext cx="237744" cy="1615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228" y="2967227"/>
              <a:ext cx="237744" cy="237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57600" y="46482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57600" y="46482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1971" y="46559"/>
                  </a:lnTo>
                  <a:lnTo>
                    <a:pt x="44624" y="22336"/>
                  </a:lnTo>
                  <a:lnTo>
                    <a:pt x="93065" y="5994"/>
                  </a:lnTo>
                  <a:lnTo>
                    <a:pt x="152400" y="0"/>
                  </a:lnTo>
                  <a:lnTo>
                    <a:pt x="211734" y="5994"/>
                  </a:lnTo>
                  <a:lnTo>
                    <a:pt x="260175" y="22336"/>
                  </a:lnTo>
                  <a:lnTo>
                    <a:pt x="292828" y="46559"/>
                  </a:lnTo>
                  <a:lnTo>
                    <a:pt x="304800" y="76200"/>
                  </a:lnTo>
                  <a:lnTo>
                    <a:pt x="292828" y="105840"/>
                  </a:lnTo>
                  <a:lnTo>
                    <a:pt x="260175" y="130063"/>
                  </a:lnTo>
                  <a:lnTo>
                    <a:pt x="211734" y="146405"/>
                  </a:lnTo>
                  <a:lnTo>
                    <a:pt x="152400" y="152400"/>
                  </a:lnTo>
                  <a:lnTo>
                    <a:pt x="93065" y="146405"/>
                  </a:lnTo>
                  <a:lnTo>
                    <a:pt x="44624" y="130063"/>
                  </a:lnTo>
                  <a:lnTo>
                    <a:pt x="11971" y="10584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8600" y="38862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152400" y="0"/>
                  </a:moveTo>
                  <a:lnTo>
                    <a:pt x="93065" y="5994"/>
                  </a:lnTo>
                  <a:lnTo>
                    <a:pt x="44624" y="22336"/>
                  </a:lnTo>
                  <a:lnTo>
                    <a:pt x="11971" y="46559"/>
                  </a:lnTo>
                  <a:lnTo>
                    <a:pt x="0" y="76200"/>
                  </a:lnTo>
                  <a:lnTo>
                    <a:pt x="11971" y="105840"/>
                  </a:lnTo>
                  <a:lnTo>
                    <a:pt x="44624" y="130063"/>
                  </a:lnTo>
                  <a:lnTo>
                    <a:pt x="93065" y="146405"/>
                  </a:lnTo>
                  <a:lnTo>
                    <a:pt x="152400" y="152400"/>
                  </a:lnTo>
                  <a:lnTo>
                    <a:pt x="211734" y="146405"/>
                  </a:lnTo>
                  <a:lnTo>
                    <a:pt x="260175" y="130063"/>
                  </a:lnTo>
                  <a:lnTo>
                    <a:pt x="292828" y="105840"/>
                  </a:lnTo>
                  <a:lnTo>
                    <a:pt x="304800" y="76200"/>
                  </a:lnTo>
                  <a:lnTo>
                    <a:pt x="292828" y="46559"/>
                  </a:lnTo>
                  <a:lnTo>
                    <a:pt x="260175" y="22336"/>
                  </a:lnTo>
                  <a:lnTo>
                    <a:pt x="211734" y="599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38600" y="3886200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76200"/>
                  </a:moveTo>
                  <a:lnTo>
                    <a:pt x="11971" y="46559"/>
                  </a:lnTo>
                  <a:lnTo>
                    <a:pt x="44624" y="22336"/>
                  </a:lnTo>
                  <a:lnTo>
                    <a:pt x="93065" y="5994"/>
                  </a:lnTo>
                  <a:lnTo>
                    <a:pt x="152400" y="0"/>
                  </a:lnTo>
                  <a:lnTo>
                    <a:pt x="211734" y="5994"/>
                  </a:lnTo>
                  <a:lnTo>
                    <a:pt x="260175" y="22336"/>
                  </a:lnTo>
                  <a:lnTo>
                    <a:pt x="292828" y="46559"/>
                  </a:lnTo>
                  <a:lnTo>
                    <a:pt x="304800" y="76200"/>
                  </a:lnTo>
                  <a:lnTo>
                    <a:pt x="292828" y="105840"/>
                  </a:lnTo>
                  <a:lnTo>
                    <a:pt x="260175" y="130063"/>
                  </a:lnTo>
                  <a:lnTo>
                    <a:pt x="211734" y="146405"/>
                  </a:lnTo>
                  <a:lnTo>
                    <a:pt x="152400" y="152400"/>
                  </a:lnTo>
                  <a:lnTo>
                    <a:pt x="93065" y="146405"/>
                  </a:lnTo>
                  <a:lnTo>
                    <a:pt x="44624" y="130063"/>
                  </a:lnTo>
                  <a:lnTo>
                    <a:pt x="11971" y="10584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50594" y="642874"/>
            <a:ext cx="33369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3-Nearest</a:t>
            </a:r>
            <a:r>
              <a:rPr dirty="0" spc="-75"/>
              <a:t> </a:t>
            </a:r>
            <a:r>
              <a:rPr dirty="0"/>
              <a:t>Neighbor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9627" y="3576828"/>
            <a:ext cx="237744" cy="1615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0628" y="2738627"/>
            <a:ext cx="237744" cy="1615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9027" y="4491228"/>
            <a:ext cx="237744" cy="1615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8428" y="5024628"/>
            <a:ext cx="237744" cy="1615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741" y="583438"/>
            <a:ext cx="3312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Classification</a:t>
            </a:r>
            <a:r>
              <a:rPr dirty="0" spc="-90"/>
              <a:t> </a:t>
            </a:r>
            <a:r>
              <a:rPr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625854"/>
            <a:ext cx="8609965" cy="4891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3550" indent="-34417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dirty="0" sz="2200" spc="-5" b="1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dirty="0" sz="2200" spc="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Arial"/>
                <a:cs typeface="Arial"/>
              </a:rPr>
              <a:t>phase:</a:t>
            </a:r>
            <a:r>
              <a:rPr dirty="0" sz="2200" spc="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model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constructed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from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training</a:t>
            </a:r>
            <a:endParaRPr sz="220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</a:pPr>
            <a:r>
              <a:rPr dirty="0" sz="2200">
                <a:latin typeface="Arial MT"/>
                <a:cs typeface="Arial MT"/>
              </a:rPr>
              <a:t>instances.</a:t>
            </a:r>
            <a:endParaRPr sz="2200">
              <a:latin typeface="Arial MT"/>
              <a:cs typeface="Arial MT"/>
            </a:endParaRPr>
          </a:p>
          <a:p>
            <a:pPr lvl="1" marL="1035050" marR="5080" indent="-51371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"/>
              <a:tabLst>
                <a:tab pos="1035050" algn="l"/>
                <a:tab pos="1035685" algn="l"/>
              </a:tabLst>
            </a:pPr>
            <a:r>
              <a:rPr dirty="0" sz="2200">
                <a:latin typeface="Arial MT"/>
                <a:cs typeface="Arial MT"/>
              </a:rPr>
              <a:t>classification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algorithm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finds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relationships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between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predictors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targets</a:t>
            </a:r>
            <a:endParaRPr sz="2200">
              <a:latin typeface="Arial MT"/>
              <a:cs typeface="Arial MT"/>
            </a:endParaRPr>
          </a:p>
          <a:p>
            <a:pPr lvl="1" marL="1035050" indent="-51435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"/>
              <a:tabLst>
                <a:tab pos="1035050" algn="l"/>
                <a:tab pos="1035685" algn="l"/>
              </a:tabLst>
            </a:pPr>
            <a:r>
              <a:rPr dirty="0" sz="2200" spc="-5">
                <a:latin typeface="Arial MT"/>
                <a:cs typeface="Arial MT"/>
              </a:rPr>
              <a:t>relationships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are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summarised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 spc="4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"/>
            </a:pPr>
            <a:endParaRPr sz="2950">
              <a:latin typeface="Arial MT"/>
              <a:cs typeface="Arial MT"/>
            </a:endParaRPr>
          </a:p>
          <a:p>
            <a:pPr marL="463550" marR="598170" indent="-343535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dirty="0" sz="2200" spc="-5" b="1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dirty="0" sz="2200" spc="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Arial"/>
                <a:cs typeface="Arial"/>
              </a:rPr>
              <a:t>phase:</a:t>
            </a:r>
            <a:r>
              <a:rPr dirty="0" sz="2200" spc="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test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model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test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sample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whose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class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labels are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known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but not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used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training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6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"/>
            </a:pPr>
            <a:endParaRPr sz="2950">
              <a:latin typeface="Arial MT"/>
              <a:cs typeface="Arial MT"/>
            </a:endParaRPr>
          </a:p>
          <a:p>
            <a:pPr marL="463550" indent="-34417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"/>
              <a:tabLst>
                <a:tab pos="463550" algn="l"/>
                <a:tab pos="464184" algn="l"/>
              </a:tabLst>
            </a:pPr>
            <a:r>
              <a:rPr dirty="0" sz="2200" spc="-5" b="1">
                <a:solidFill>
                  <a:srgbClr val="0000FF"/>
                </a:solidFill>
                <a:latin typeface="Arial"/>
                <a:cs typeface="Arial"/>
              </a:rPr>
              <a:t>Usage</a:t>
            </a:r>
            <a:r>
              <a:rPr dirty="0" sz="2200" spc="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Arial"/>
                <a:cs typeface="Arial"/>
              </a:rPr>
              <a:t>phase:</a:t>
            </a:r>
            <a:r>
              <a:rPr dirty="0" sz="2200" spc="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>
                <a:latin typeface="Arial MT"/>
                <a:cs typeface="Arial MT"/>
              </a:rPr>
              <a:t>use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model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classification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on new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46355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Arial MT"/>
                <a:cs typeface="Arial MT"/>
              </a:rPr>
              <a:t>whose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class labels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are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unknown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50">
              <a:latin typeface="Arial MT"/>
              <a:cs typeface="Arial MT"/>
            </a:endParaRPr>
          </a:p>
          <a:p>
            <a:pPr marL="12700" marR="14541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https://</a:t>
            </a:r>
            <a:r>
              <a:rPr dirty="0" sz="1800" spc="-5">
                <a:latin typeface="Times New Roman"/>
                <a:cs typeface="Times New Roman"/>
                <a:hlinkClick r:id="rId2"/>
              </a:rPr>
              <a:t>www.tutorialspoint.com/machine_learning_with_python/machine_learning_with_pyt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hon_knn_algorithm_finding_nearest_neighbors.htm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5857" y="584962"/>
            <a:ext cx="27133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Arial"/>
                <a:cs typeface="Arial"/>
              </a:rPr>
              <a:t>KNN</a:t>
            </a:r>
            <a:r>
              <a:rPr dirty="0" spc="-60" i="0">
                <a:latin typeface="Arial"/>
                <a:cs typeface="Arial"/>
              </a:rPr>
              <a:t> </a:t>
            </a:r>
            <a:r>
              <a:rPr dirty="0" spc="-5" i="0">
                <a:latin typeface="Arial"/>
                <a:cs typeface="Arial"/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60" y="1450594"/>
            <a:ext cx="8387080" cy="501777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464820" marR="5080" indent="-342900">
              <a:lnSpc>
                <a:spcPts val="2810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4820" algn="l"/>
                <a:tab pos="465455" algn="l"/>
              </a:tabLst>
            </a:pPr>
            <a:r>
              <a:rPr dirty="0" sz="2600">
                <a:latin typeface="Arial MT"/>
                <a:cs typeface="Arial MT"/>
              </a:rPr>
              <a:t>All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instances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correspond</a:t>
            </a:r>
            <a:r>
              <a:rPr dirty="0" sz="2600" spc="-3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to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points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 </a:t>
            </a:r>
            <a:r>
              <a:rPr dirty="0" sz="2600" spc="5">
                <a:latin typeface="Arial MT"/>
                <a:cs typeface="Arial MT"/>
              </a:rPr>
              <a:t>n-dimensional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Euclidean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space</a:t>
            </a:r>
            <a:endParaRPr sz="2600">
              <a:latin typeface="Arial MT"/>
              <a:cs typeface="Arial MT"/>
            </a:endParaRPr>
          </a:p>
          <a:p>
            <a:pPr marL="464820" indent="-343535">
              <a:lnSpc>
                <a:spcPct val="100000"/>
              </a:lnSpc>
              <a:spcBef>
                <a:spcPts val="14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4820" algn="l"/>
                <a:tab pos="465455" algn="l"/>
              </a:tabLst>
            </a:pPr>
            <a:r>
              <a:rPr dirty="0" sz="2600">
                <a:latin typeface="Arial MT"/>
                <a:cs typeface="Arial MT"/>
              </a:rPr>
              <a:t>Classification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delayed</a:t>
            </a:r>
            <a:r>
              <a:rPr dirty="0" sz="2600" spc="-5">
                <a:latin typeface="Arial MT"/>
                <a:cs typeface="Arial MT"/>
              </a:rPr>
              <a:t> till</a:t>
            </a:r>
            <a:r>
              <a:rPr dirty="0" sz="2600">
                <a:latin typeface="Arial MT"/>
                <a:cs typeface="Arial MT"/>
              </a:rPr>
              <a:t> a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new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instance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arrives</a:t>
            </a:r>
            <a:endParaRPr sz="2600">
              <a:latin typeface="Arial MT"/>
              <a:cs typeface="Arial MT"/>
            </a:endParaRPr>
          </a:p>
          <a:p>
            <a:pPr marL="464820" marR="416559" indent="-342900">
              <a:lnSpc>
                <a:spcPts val="2810"/>
              </a:lnSpc>
              <a:spcBef>
                <a:spcPts val="183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4820" algn="l"/>
                <a:tab pos="465455" algn="l"/>
              </a:tabLst>
            </a:pPr>
            <a:r>
              <a:rPr dirty="0" sz="2600">
                <a:latin typeface="Arial MT"/>
                <a:cs typeface="Arial MT"/>
              </a:rPr>
              <a:t>Classification</a:t>
            </a:r>
            <a:r>
              <a:rPr dirty="0" sz="2600" spc="-2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done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by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comparing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feature vectors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of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the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different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points</a:t>
            </a:r>
            <a:endParaRPr sz="2600">
              <a:latin typeface="Arial MT"/>
              <a:cs typeface="Arial MT"/>
            </a:endParaRPr>
          </a:p>
          <a:p>
            <a:pPr marL="464820" indent="-343535">
              <a:lnSpc>
                <a:spcPct val="100000"/>
              </a:lnSpc>
              <a:spcBef>
                <a:spcPts val="14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4820" algn="l"/>
                <a:tab pos="465455" algn="l"/>
              </a:tabLst>
            </a:pPr>
            <a:r>
              <a:rPr dirty="0" sz="2600">
                <a:latin typeface="Arial MT"/>
                <a:cs typeface="Arial MT"/>
              </a:rPr>
              <a:t>Target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function may</a:t>
            </a:r>
            <a:r>
              <a:rPr dirty="0" sz="2600" spc="-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be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discrete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or real-valued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88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">
                <a:latin typeface="Arial MT"/>
                <a:cs typeface="Arial MT"/>
              </a:rPr>
              <a:t> local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neighborhood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obtain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prediction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500">
              <a:latin typeface="Arial MT"/>
              <a:cs typeface="Arial MT"/>
            </a:endParaRPr>
          </a:p>
          <a:p>
            <a:pPr marL="299085" marR="1524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memorized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examples</a:t>
            </a:r>
            <a:r>
              <a:rPr dirty="0" sz="2400" spc="1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more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similar</a:t>
            </a:r>
            <a:r>
              <a:rPr dirty="0" sz="2400" spc="16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that</a:t>
            </a:r>
            <a:r>
              <a:rPr dirty="0" sz="2400" spc="1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is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being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classified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retrieved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091" y="1495171"/>
            <a:ext cx="721804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A distance function </a:t>
            </a:r>
            <a:r>
              <a:rPr dirty="0" sz="2200">
                <a:latin typeface="Arial MT"/>
                <a:cs typeface="Arial MT"/>
              </a:rPr>
              <a:t>is </a:t>
            </a:r>
            <a:r>
              <a:rPr dirty="0" sz="2200" spc="-5">
                <a:latin typeface="Arial MT"/>
                <a:cs typeface="Arial MT"/>
              </a:rPr>
              <a:t>needed to compare the examples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similarity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448" y="2089404"/>
            <a:ext cx="2663952" cy="23027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9969" y="649681"/>
            <a:ext cx="27133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Arial"/>
                <a:cs typeface="Arial"/>
              </a:rPr>
              <a:t>KNN</a:t>
            </a:r>
            <a:r>
              <a:rPr dirty="0" spc="-65" i="0">
                <a:latin typeface="Arial"/>
                <a:cs typeface="Arial"/>
              </a:rPr>
              <a:t> </a:t>
            </a:r>
            <a:r>
              <a:rPr dirty="0" spc="-5" i="0">
                <a:latin typeface="Arial"/>
                <a:cs typeface="Arial"/>
              </a:rPr>
              <a:t>Features</a:t>
            </a:r>
          </a:p>
        </p:txBody>
      </p:sp>
      <p:sp>
        <p:nvSpPr>
          <p:cNvPr id="5" name="object 5"/>
          <p:cNvSpPr/>
          <p:nvPr/>
        </p:nvSpPr>
        <p:spPr>
          <a:xfrm>
            <a:off x="128015" y="5791200"/>
            <a:ext cx="8816340" cy="425450"/>
          </a:xfrm>
          <a:custGeom>
            <a:avLst/>
            <a:gdLst/>
            <a:ahLst/>
            <a:cxnLst/>
            <a:rect l="l" t="t" r="r" b="b"/>
            <a:pathLst>
              <a:path w="8816340" h="425450">
                <a:moveTo>
                  <a:pt x="8816340" y="0"/>
                </a:moveTo>
                <a:lnTo>
                  <a:pt x="0" y="0"/>
                </a:lnTo>
                <a:lnTo>
                  <a:pt x="0" y="425195"/>
                </a:lnTo>
                <a:lnTo>
                  <a:pt x="8816340" y="425195"/>
                </a:lnTo>
                <a:lnTo>
                  <a:pt x="8816340" y="0"/>
                </a:lnTo>
                <a:close/>
              </a:path>
            </a:pathLst>
          </a:custGeom>
          <a:solidFill>
            <a:srgbClr val="FDDF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288" y="4513326"/>
            <a:ext cx="8251825" cy="165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457200" algn="l"/>
                <a:tab pos="457834" algn="l"/>
              </a:tabLst>
            </a:pPr>
            <a:r>
              <a:rPr dirty="0" sz="2200" spc="-5">
                <a:latin typeface="Arial MT"/>
                <a:cs typeface="Arial MT"/>
              </a:rPr>
              <a:t>This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means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that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if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change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distance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function,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change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how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examples</a:t>
            </a:r>
            <a:r>
              <a:rPr dirty="0" sz="2200" spc="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are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classified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24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very</a:t>
            </a:r>
            <a:r>
              <a:rPr dirty="0" sz="24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simple</a:t>
            </a:r>
            <a:r>
              <a:rPr dirty="0" sz="24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 Classification</a:t>
            </a:r>
            <a:r>
              <a:rPr dirty="0" sz="2400" spc="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consuming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53897"/>
            <a:ext cx="58540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dirty="0" spc="-10"/>
              <a:t> </a:t>
            </a:r>
            <a:r>
              <a:rPr dirty="0"/>
              <a:t>Classifier</a:t>
            </a:r>
            <a:r>
              <a:rPr dirty="0" spc="-10"/>
              <a:t> </a:t>
            </a:r>
            <a:r>
              <a:rPr dirty="0"/>
              <a:t>:</a:t>
            </a:r>
            <a:r>
              <a:rPr dirty="0" spc="-20"/>
              <a:t> </a:t>
            </a:r>
            <a:r>
              <a:rPr dirty="0"/>
              <a:t>Effect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K</a:t>
            </a:r>
            <a:r>
              <a:rPr dirty="0" spc="-10"/>
              <a:t> </a:t>
            </a:r>
            <a:r>
              <a:rPr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6" y="545591"/>
            <a:ext cx="711835" cy="4222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184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47"/>
            <a:ext cx="5698236" cy="26182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1503"/>
            <a:ext cx="5708904" cy="26014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70828" y="1432940"/>
            <a:ext cx="316103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boundary</a:t>
            </a:r>
            <a:r>
              <a:rPr dirty="0" sz="18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becomes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smoother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dirty="0" sz="18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increasing</a:t>
            </a:r>
            <a:r>
              <a:rPr dirty="0" sz="18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value </a:t>
            </a:r>
            <a:r>
              <a:rPr dirty="0" sz="1800" spc="-48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marR="213360">
              <a:lnSpc>
                <a:spcPct val="100000"/>
              </a:lnSpc>
            </a:pP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K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increasing</a:t>
            </a:r>
            <a:r>
              <a:rPr dirty="0" sz="180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infinity</a:t>
            </a:r>
            <a:r>
              <a:rPr dirty="0" sz="1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it </a:t>
            </a:r>
            <a:r>
              <a:rPr dirty="0" sz="1800" spc="-48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finally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becomes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blue or all </a:t>
            </a:r>
            <a:r>
              <a:rPr dirty="0" sz="1800" spc="-484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red depending on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total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majority.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53" y="6278981"/>
            <a:ext cx="7877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https://</a:t>
            </a:r>
            <a:r>
              <a:rPr dirty="0" sz="1800" spc="-5">
                <a:latin typeface="Times New Roman"/>
                <a:cs typeface="Times New Roman"/>
                <a:hlinkClick r:id="rId4"/>
              </a:rPr>
              <a:t>www.analyticsvidhya.com/blog/2018/03/introduction-k-neighbours-algorithm-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clustering/#h-what-is-knn-k-nearest-neighbor-algorithm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606297"/>
            <a:ext cx="49085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KNN</a:t>
            </a:r>
            <a:r>
              <a:rPr dirty="0" spc="-35"/>
              <a:t> </a:t>
            </a:r>
            <a:r>
              <a:rPr dirty="0"/>
              <a:t>Classifier:</a:t>
            </a:r>
            <a:r>
              <a:rPr dirty="0" spc="-30"/>
              <a:t> </a:t>
            </a:r>
            <a:r>
              <a:rPr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322578"/>
            <a:ext cx="8681720" cy="540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Pros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KNN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 spc="-30">
                <a:latin typeface="Arial MT"/>
                <a:cs typeface="Arial MT"/>
              </a:rPr>
              <a:t>Very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simple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algorithm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understand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interpret.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3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30">
                <a:latin typeface="Arial MT"/>
                <a:cs typeface="Arial MT"/>
              </a:rPr>
              <a:t>Very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useful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nonlinear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because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assumption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about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KNN.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3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15">
                <a:latin typeface="Arial MT"/>
                <a:cs typeface="Arial MT"/>
              </a:rPr>
              <a:t>Versatile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algorithm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we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 it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5">
                <a:latin typeface="Arial MT"/>
                <a:cs typeface="Arial MT"/>
              </a:rPr>
              <a:t> classification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well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regression.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3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latin typeface="Arial MT"/>
                <a:cs typeface="Arial MT"/>
              </a:rPr>
              <a:t>High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accuracy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much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better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supervised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learning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models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KNN.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Cons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KNN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3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latin typeface="Arial MT"/>
                <a:cs typeface="Arial MT"/>
              </a:rPr>
              <a:t>Computationally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bit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expensive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algorithm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because it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stores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training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305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latin typeface="Arial MT"/>
                <a:cs typeface="Arial MT"/>
              </a:rPr>
              <a:t>High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memory</a:t>
            </a:r>
            <a:r>
              <a:rPr dirty="0" sz="1800" spc="-5">
                <a:latin typeface="Arial MT"/>
                <a:cs typeface="Arial MT"/>
              </a:rPr>
              <a:t> storage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required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compared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other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supervised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learning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3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latin typeface="Arial MT"/>
                <a:cs typeface="Arial MT"/>
              </a:rPr>
              <a:t>Prediction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slow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 case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big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30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30">
                <a:latin typeface="Arial MT"/>
                <a:cs typeface="Arial MT"/>
              </a:rPr>
              <a:t>Very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sensitive</a:t>
            </a:r>
            <a:r>
              <a:rPr dirty="0" sz="1800">
                <a:latin typeface="Arial MT"/>
                <a:cs typeface="Arial MT"/>
              </a:rPr>
              <a:t> 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scale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well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irrelevant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features.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Arial"/>
                <a:cs typeface="Arial"/>
              </a:rPr>
              <a:t>Applications</a:t>
            </a:r>
            <a:r>
              <a:rPr dirty="0" sz="1600" spc="4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of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KNN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Arial"/>
                <a:cs typeface="Arial"/>
              </a:rPr>
              <a:t>Banking</a:t>
            </a:r>
            <a:r>
              <a:rPr dirty="0" sz="1600" spc="1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System: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predict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weather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individual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1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fit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loan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approval?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Does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individual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have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characteristics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similar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defaulters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one?</a:t>
            </a:r>
            <a:endParaRPr sz="1600">
              <a:latin typeface="Arial MT"/>
              <a:cs typeface="Arial MT"/>
            </a:endParaRPr>
          </a:p>
          <a:p>
            <a:pPr marL="12700" marR="635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Calculating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Credit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Ratings: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can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used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find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individual’s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credit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rating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comparing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with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persons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having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similar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traits.</a:t>
            </a:r>
            <a:endParaRPr sz="1600">
              <a:latin typeface="Arial MT"/>
              <a:cs typeface="Arial MT"/>
            </a:endParaRPr>
          </a:p>
          <a:p>
            <a:pPr marL="12700" marR="5715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Other</a:t>
            </a:r>
            <a:r>
              <a:rPr dirty="0" sz="1600" spc="1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areas:</a:t>
            </a:r>
            <a:r>
              <a:rPr dirty="0" sz="1600" spc="135" b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can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1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used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</a:t>
            </a:r>
            <a:r>
              <a:rPr dirty="0" sz="1600" spc="1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Speech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Recognition,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Handwriting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Detection,</a:t>
            </a:r>
            <a:r>
              <a:rPr dirty="0" sz="1600" spc="1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Image</a:t>
            </a:r>
            <a:r>
              <a:rPr dirty="0" sz="1600" spc="1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Recognition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 </a:t>
            </a:r>
            <a:r>
              <a:rPr dirty="0" sz="1600" spc="-10">
                <a:latin typeface="Arial MT"/>
                <a:cs typeface="Arial MT"/>
              </a:rPr>
              <a:t>Video </a:t>
            </a:r>
            <a:r>
              <a:rPr dirty="0" sz="1600" spc="-5">
                <a:latin typeface="Arial MT"/>
                <a:cs typeface="Arial MT"/>
              </a:rPr>
              <a:t>Recognition.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2761615"/>
            <a:ext cx="5321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FF"/>
                </a:solidFill>
              </a:rPr>
              <a:t>Naïve</a:t>
            </a:r>
            <a:r>
              <a:rPr dirty="0" sz="3600" spc="15">
                <a:solidFill>
                  <a:srgbClr val="0000FF"/>
                </a:solidFill>
              </a:rPr>
              <a:t> </a:t>
            </a:r>
            <a:r>
              <a:rPr dirty="0" sz="3600" spc="-5">
                <a:solidFill>
                  <a:srgbClr val="0000FF"/>
                </a:solidFill>
              </a:rPr>
              <a:t>Bayes</a:t>
            </a:r>
            <a:r>
              <a:rPr dirty="0" sz="3600" spc="5">
                <a:solidFill>
                  <a:srgbClr val="0000FF"/>
                </a:solidFill>
              </a:rPr>
              <a:t> </a:t>
            </a:r>
            <a:r>
              <a:rPr dirty="0" sz="3600" spc="-5">
                <a:solidFill>
                  <a:srgbClr val="0000FF"/>
                </a:solidFill>
              </a:rPr>
              <a:t>(NB)</a:t>
            </a:r>
            <a:r>
              <a:rPr dirty="0" sz="3600" spc="5">
                <a:solidFill>
                  <a:srgbClr val="0000FF"/>
                </a:solidFill>
              </a:rPr>
              <a:t> </a:t>
            </a:r>
            <a:r>
              <a:rPr dirty="0" sz="3600" spc="-5">
                <a:solidFill>
                  <a:srgbClr val="0000FF"/>
                </a:solidFill>
              </a:rPr>
              <a:t>Classifier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41713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Probability</a:t>
            </a:r>
            <a:r>
              <a:rPr dirty="0" spc="-9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260" y="1326896"/>
            <a:ext cx="4907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Associate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probability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with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each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155" y="2120900"/>
            <a:ext cx="1466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Temper</a:t>
            </a:r>
            <a:r>
              <a:rPr dirty="0" sz="2000" spc="5" b="1" i="1">
                <a:latin typeface="Times New Roman"/>
                <a:cs typeface="Times New Roman"/>
              </a:rPr>
              <a:t>a</a:t>
            </a:r>
            <a:r>
              <a:rPr dirty="0" sz="2000" b="1" i="1">
                <a:latin typeface="Times New Roman"/>
                <a:cs typeface="Times New Roman"/>
              </a:rPr>
              <a:t>tur</a:t>
            </a:r>
            <a:r>
              <a:rPr dirty="0" sz="2000" spc="-20" b="1" i="1">
                <a:latin typeface="Times New Roman"/>
                <a:cs typeface="Times New Roman"/>
              </a:rPr>
              <a:t>e</a:t>
            </a:r>
            <a:r>
              <a:rPr dirty="0" sz="2000" b="1" i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50579" y="3335337"/>
          <a:ext cx="147193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571500"/>
              </a:tblGrid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hot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295" y="2971800"/>
            <a:ext cx="731519" cy="29870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19378" y="2876359"/>
          <a:ext cx="1953260" cy="1885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/>
                <a:gridCol w="756919"/>
              </a:tblGrid>
              <a:tr h="3714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sun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rain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>
                          <a:latin typeface="Calibri"/>
                          <a:cs typeface="Calibri"/>
                        </a:rPr>
                        <a:t>fog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meteor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1835" y="2444495"/>
            <a:ext cx="851916" cy="2987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61844"/>
            <a:ext cx="2359152" cy="23820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2128" y="2657855"/>
            <a:ext cx="3212592" cy="21412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48755" y="2137029"/>
            <a:ext cx="9823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5" b="1" i="1">
                <a:latin typeface="Times New Roman"/>
                <a:cs typeface="Times New Roman"/>
              </a:rPr>
              <a:t>W</a:t>
            </a:r>
            <a:r>
              <a:rPr dirty="0" sz="2000" b="1" i="1">
                <a:latin typeface="Times New Roman"/>
                <a:cs typeface="Times New Roman"/>
              </a:rPr>
              <a:t>eather: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34696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Probabilistic</a:t>
            </a:r>
            <a:r>
              <a:rPr dirty="0" spc="-95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40" y="1575307"/>
            <a:ext cx="6197600" cy="5746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probabilistic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 a joint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distribution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over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set </a:t>
            </a:r>
            <a:r>
              <a:rPr dirty="0" sz="2000" spc="-5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random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2587498"/>
            <a:ext cx="27019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Probabilistic</a:t>
            </a:r>
            <a:r>
              <a:rPr dirty="0" sz="20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models: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40" y="2893822"/>
            <a:ext cx="4843145" cy="210502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(Random)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variables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domains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Assignments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called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ts val="1945"/>
              </a:lnSpc>
              <a:spcBef>
                <a:spcPts val="76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Joint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distributions: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say</a:t>
            </a:r>
            <a:r>
              <a:rPr dirty="0" sz="1800" spc="-10">
                <a:latin typeface="Arial MT"/>
                <a:cs typeface="Arial MT"/>
              </a:rPr>
              <a:t> whether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assignments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ts val="1945"/>
              </a:lnSpc>
            </a:pPr>
            <a:r>
              <a:rPr dirty="0" sz="1800" spc="-5">
                <a:latin typeface="Arial MT"/>
                <a:cs typeface="Arial MT"/>
              </a:rPr>
              <a:t>(outcomes) are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likely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10" i="1">
                <a:latin typeface="Arial"/>
                <a:cs typeface="Arial"/>
              </a:rPr>
              <a:t>Normalized:</a:t>
            </a:r>
            <a:r>
              <a:rPr dirty="0" sz="1800" spc="45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sum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1.0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1800" spc="-10">
                <a:latin typeface="Arial MT"/>
                <a:cs typeface="Arial MT"/>
              </a:rPr>
              <a:t>Ideally: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only certain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variables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directly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interact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62992" y="2982912"/>
          <a:ext cx="2786380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39623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r" marR="2730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 marR="233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r" marR="233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473190" y="2533015"/>
            <a:ext cx="20440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ib</a:t>
            </a:r>
            <a:r>
              <a:rPr dirty="0" sz="1800">
                <a:latin typeface="Calibri"/>
                <a:cs typeface="Calibri"/>
              </a:rPr>
              <a:t>ut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er </a:t>
            </a:r>
            <a:r>
              <a:rPr dirty="0" sz="1800" spc="-17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6297"/>
            <a:ext cx="50222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815" y="1036319"/>
            <a:ext cx="9092565" cy="5821680"/>
            <a:chOff x="51815" y="1036319"/>
            <a:chExt cx="9092565" cy="5821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" y="1036319"/>
              <a:ext cx="3124200" cy="3124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1110995"/>
              <a:ext cx="3076956" cy="30662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5" y="3962398"/>
              <a:ext cx="2872740" cy="2895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015" y="4160518"/>
              <a:ext cx="2589276" cy="26974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221736"/>
              <a:ext cx="5029199" cy="10530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5292" y="4209287"/>
              <a:ext cx="2895600" cy="2648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39020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Marginal</a:t>
            </a:r>
            <a:r>
              <a:rPr dirty="0" spc="-7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44" y="1429735"/>
            <a:ext cx="7850505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000">
                <a:latin typeface="Arial MT"/>
                <a:cs typeface="Arial MT"/>
              </a:rPr>
              <a:t>Marginal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distributions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sub-tables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eliminate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variables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000">
                <a:latin typeface="Arial MT"/>
                <a:cs typeface="Arial MT"/>
              </a:rPr>
              <a:t>Marginalization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(summing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out):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Combine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collapsed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rows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adding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9260" y="2959036"/>
          <a:ext cx="2786380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3962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96112" y="2524061"/>
          <a:ext cx="187198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96366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58469" y="4359211"/>
          <a:ext cx="187198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9636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366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36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700271" y="2898648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514600" y="0"/>
                </a:moveTo>
                <a:lnTo>
                  <a:pt x="2514600" y="228600"/>
                </a:lnTo>
                <a:lnTo>
                  <a:pt x="2667000" y="152400"/>
                </a:lnTo>
                <a:lnTo>
                  <a:pt x="2552700" y="152400"/>
                </a:lnTo>
                <a:lnTo>
                  <a:pt x="2552700" y="76200"/>
                </a:lnTo>
                <a:lnTo>
                  <a:pt x="2667000" y="76200"/>
                </a:lnTo>
                <a:lnTo>
                  <a:pt x="2514600" y="0"/>
                </a:lnTo>
                <a:close/>
              </a:path>
              <a:path w="2743200" h="228600">
                <a:moveTo>
                  <a:pt x="25146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2514600" y="152400"/>
                </a:lnTo>
                <a:lnTo>
                  <a:pt x="2514600" y="76200"/>
                </a:lnTo>
                <a:close/>
              </a:path>
              <a:path w="2743200" h="228600">
                <a:moveTo>
                  <a:pt x="2667000" y="76200"/>
                </a:moveTo>
                <a:lnTo>
                  <a:pt x="2552700" y="76200"/>
                </a:lnTo>
                <a:lnTo>
                  <a:pt x="2552700" y="152400"/>
                </a:lnTo>
                <a:lnTo>
                  <a:pt x="2667000" y="152400"/>
                </a:lnTo>
                <a:lnTo>
                  <a:pt x="2743200" y="114300"/>
                </a:lnTo>
                <a:lnTo>
                  <a:pt x="2667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00271" y="4468367"/>
            <a:ext cx="2743200" cy="228600"/>
          </a:xfrm>
          <a:custGeom>
            <a:avLst/>
            <a:gdLst/>
            <a:ahLst/>
            <a:cxnLst/>
            <a:rect l="l" t="t" r="r" b="b"/>
            <a:pathLst>
              <a:path w="2743200" h="228600">
                <a:moveTo>
                  <a:pt x="2514600" y="0"/>
                </a:moveTo>
                <a:lnTo>
                  <a:pt x="2514600" y="228599"/>
                </a:lnTo>
                <a:lnTo>
                  <a:pt x="2667000" y="152399"/>
                </a:lnTo>
                <a:lnTo>
                  <a:pt x="2552700" y="152399"/>
                </a:lnTo>
                <a:lnTo>
                  <a:pt x="2552700" y="76199"/>
                </a:lnTo>
                <a:lnTo>
                  <a:pt x="2667000" y="76199"/>
                </a:lnTo>
                <a:lnTo>
                  <a:pt x="2514600" y="0"/>
                </a:lnTo>
                <a:close/>
              </a:path>
              <a:path w="2743200" h="228600">
                <a:moveTo>
                  <a:pt x="2514600" y="76199"/>
                </a:moveTo>
                <a:lnTo>
                  <a:pt x="0" y="76199"/>
                </a:lnTo>
                <a:lnTo>
                  <a:pt x="0" y="152399"/>
                </a:lnTo>
                <a:lnTo>
                  <a:pt x="2514600" y="152399"/>
                </a:lnTo>
                <a:lnTo>
                  <a:pt x="2514600" y="76199"/>
                </a:lnTo>
                <a:close/>
              </a:path>
              <a:path w="2743200" h="228600">
                <a:moveTo>
                  <a:pt x="2667000" y="76199"/>
                </a:moveTo>
                <a:lnTo>
                  <a:pt x="2552700" y="76199"/>
                </a:lnTo>
                <a:lnTo>
                  <a:pt x="2552700" y="152399"/>
                </a:lnTo>
                <a:lnTo>
                  <a:pt x="2667000" y="152399"/>
                </a:lnTo>
                <a:lnTo>
                  <a:pt x="2743200" y="114299"/>
                </a:lnTo>
                <a:lnTo>
                  <a:pt x="26670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2590800"/>
            <a:ext cx="1178052" cy="2987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3261359"/>
            <a:ext cx="2433828" cy="5669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7995" y="2133600"/>
            <a:ext cx="731520" cy="2987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6179" y="4812791"/>
            <a:ext cx="2462783" cy="5974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48371" y="3968496"/>
            <a:ext cx="851916" cy="2987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6400" y="5847588"/>
            <a:ext cx="5716524" cy="611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42392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Conditional</a:t>
            </a:r>
            <a:r>
              <a:rPr dirty="0" spc="-90"/>
              <a:t> </a:t>
            </a:r>
            <a:r>
              <a:rPr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606039"/>
            <a:ext cx="2372868" cy="73152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14287" y="4029011"/>
          <a:ext cx="2786380" cy="201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3963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3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657600"/>
            <a:ext cx="1179576" cy="29870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19400" y="2252408"/>
            <a:ext cx="4119879" cy="2527300"/>
            <a:chOff x="2819400" y="2252408"/>
            <a:chExt cx="4119879" cy="25273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0" y="4466844"/>
              <a:ext cx="3268979" cy="3124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06467" y="2564891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694182" y="0"/>
                  </a:moveTo>
                  <a:lnTo>
                    <a:pt x="644603" y="1597"/>
                  </a:lnTo>
                  <a:lnTo>
                    <a:pt x="595965" y="6318"/>
                  </a:lnTo>
                  <a:lnTo>
                    <a:pt x="548386" y="14054"/>
                  </a:lnTo>
                  <a:lnTo>
                    <a:pt x="501984" y="24699"/>
                  </a:lnTo>
                  <a:lnTo>
                    <a:pt x="456875" y="38143"/>
                  </a:lnTo>
                  <a:lnTo>
                    <a:pt x="413177" y="54281"/>
                  </a:lnTo>
                  <a:lnTo>
                    <a:pt x="371008" y="73003"/>
                  </a:lnTo>
                  <a:lnTo>
                    <a:pt x="330485" y="94203"/>
                  </a:lnTo>
                  <a:lnTo>
                    <a:pt x="291725" y="117772"/>
                  </a:lnTo>
                  <a:lnTo>
                    <a:pt x="254846" y="143603"/>
                  </a:lnTo>
                  <a:lnTo>
                    <a:pt x="219965" y="171589"/>
                  </a:lnTo>
                  <a:lnTo>
                    <a:pt x="187200" y="201621"/>
                  </a:lnTo>
                  <a:lnTo>
                    <a:pt x="156668" y="233593"/>
                  </a:lnTo>
                  <a:lnTo>
                    <a:pt x="128486" y="267396"/>
                  </a:lnTo>
                  <a:lnTo>
                    <a:pt x="102772" y="302922"/>
                  </a:lnTo>
                  <a:lnTo>
                    <a:pt x="79644" y="340065"/>
                  </a:lnTo>
                  <a:lnTo>
                    <a:pt x="59218" y="378716"/>
                  </a:lnTo>
                  <a:lnTo>
                    <a:pt x="41613" y="418768"/>
                  </a:lnTo>
                  <a:lnTo>
                    <a:pt x="26945" y="460112"/>
                  </a:lnTo>
                  <a:lnTo>
                    <a:pt x="15333" y="502643"/>
                  </a:lnTo>
                  <a:lnTo>
                    <a:pt x="6893" y="546251"/>
                  </a:lnTo>
                  <a:lnTo>
                    <a:pt x="1742" y="590829"/>
                  </a:lnTo>
                  <a:lnTo>
                    <a:pt x="0" y="636270"/>
                  </a:lnTo>
                  <a:lnTo>
                    <a:pt x="1742" y="681710"/>
                  </a:lnTo>
                  <a:lnTo>
                    <a:pt x="6893" y="726288"/>
                  </a:lnTo>
                  <a:lnTo>
                    <a:pt x="15333" y="769896"/>
                  </a:lnTo>
                  <a:lnTo>
                    <a:pt x="26945" y="812427"/>
                  </a:lnTo>
                  <a:lnTo>
                    <a:pt x="41613" y="853771"/>
                  </a:lnTo>
                  <a:lnTo>
                    <a:pt x="59218" y="893823"/>
                  </a:lnTo>
                  <a:lnTo>
                    <a:pt x="79644" y="932474"/>
                  </a:lnTo>
                  <a:lnTo>
                    <a:pt x="102772" y="969617"/>
                  </a:lnTo>
                  <a:lnTo>
                    <a:pt x="128486" y="1005143"/>
                  </a:lnTo>
                  <a:lnTo>
                    <a:pt x="156668" y="1038946"/>
                  </a:lnTo>
                  <a:lnTo>
                    <a:pt x="187200" y="1070918"/>
                  </a:lnTo>
                  <a:lnTo>
                    <a:pt x="219965" y="1100950"/>
                  </a:lnTo>
                  <a:lnTo>
                    <a:pt x="254846" y="1128936"/>
                  </a:lnTo>
                  <a:lnTo>
                    <a:pt x="291725" y="1154767"/>
                  </a:lnTo>
                  <a:lnTo>
                    <a:pt x="330485" y="1178336"/>
                  </a:lnTo>
                  <a:lnTo>
                    <a:pt x="371008" y="1199536"/>
                  </a:lnTo>
                  <a:lnTo>
                    <a:pt x="413177" y="1218258"/>
                  </a:lnTo>
                  <a:lnTo>
                    <a:pt x="456875" y="1234396"/>
                  </a:lnTo>
                  <a:lnTo>
                    <a:pt x="501984" y="1247840"/>
                  </a:lnTo>
                  <a:lnTo>
                    <a:pt x="548386" y="1258485"/>
                  </a:lnTo>
                  <a:lnTo>
                    <a:pt x="595965" y="1266221"/>
                  </a:lnTo>
                  <a:lnTo>
                    <a:pt x="644603" y="1270942"/>
                  </a:lnTo>
                  <a:lnTo>
                    <a:pt x="694182" y="1272540"/>
                  </a:lnTo>
                  <a:lnTo>
                    <a:pt x="743760" y="1270942"/>
                  </a:lnTo>
                  <a:lnTo>
                    <a:pt x="792398" y="1266221"/>
                  </a:lnTo>
                  <a:lnTo>
                    <a:pt x="839977" y="1258485"/>
                  </a:lnTo>
                  <a:lnTo>
                    <a:pt x="886379" y="1247840"/>
                  </a:lnTo>
                  <a:lnTo>
                    <a:pt x="931488" y="1234396"/>
                  </a:lnTo>
                  <a:lnTo>
                    <a:pt x="975186" y="1218258"/>
                  </a:lnTo>
                  <a:lnTo>
                    <a:pt x="1017355" y="1199536"/>
                  </a:lnTo>
                  <a:lnTo>
                    <a:pt x="1057878" y="1178336"/>
                  </a:lnTo>
                  <a:lnTo>
                    <a:pt x="1096638" y="1154767"/>
                  </a:lnTo>
                  <a:lnTo>
                    <a:pt x="1133517" y="1128936"/>
                  </a:lnTo>
                  <a:lnTo>
                    <a:pt x="1168398" y="1100950"/>
                  </a:lnTo>
                  <a:lnTo>
                    <a:pt x="1201163" y="1070918"/>
                  </a:lnTo>
                  <a:lnTo>
                    <a:pt x="1231695" y="1038946"/>
                  </a:lnTo>
                  <a:lnTo>
                    <a:pt x="1259877" y="1005143"/>
                  </a:lnTo>
                  <a:lnTo>
                    <a:pt x="1285591" y="969617"/>
                  </a:lnTo>
                  <a:lnTo>
                    <a:pt x="1308719" y="932474"/>
                  </a:lnTo>
                  <a:lnTo>
                    <a:pt x="1329145" y="893823"/>
                  </a:lnTo>
                  <a:lnTo>
                    <a:pt x="1346750" y="853771"/>
                  </a:lnTo>
                  <a:lnTo>
                    <a:pt x="1361418" y="812427"/>
                  </a:lnTo>
                  <a:lnTo>
                    <a:pt x="1373030" y="769896"/>
                  </a:lnTo>
                  <a:lnTo>
                    <a:pt x="1381470" y="726288"/>
                  </a:lnTo>
                  <a:lnTo>
                    <a:pt x="1386621" y="681710"/>
                  </a:lnTo>
                  <a:lnTo>
                    <a:pt x="1388364" y="636270"/>
                  </a:lnTo>
                  <a:lnTo>
                    <a:pt x="1386621" y="590829"/>
                  </a:lnTo>
                  <a:lnTo>
                    <a:pt x="1381470" y="546251"/>
                  </a:lnTo>
                  <a:lnTo>
                    <a:pt x="1373030" y="502643"/>
                  </a:lnTo>
                  <a:lnTo>
                    <a:pt x="1361418" y="460112"/>
                  </a:lnTo>
                  <a:lnTo>
                    <a:pt x="1346750" y="418768"/>
                  </a:lnTo>
                  <a:lnTo>
                    <a:pt x="1329145" y="378716"/>
                  </a:lnTo>
                  <a:lnTo>
                    <a:pt x="1308719" y="340065"/>
                  </a:lnTo>
                  <a:lnTo>
                    <a:pt x="1285591" y="302922"/>
                  </a:lnTo>
                  <a:lnTo>
                    <a:pt x="1259877" y="267396"/>
                  </a:lnTo>
                  <a:lnTo>
                    <a:pt x="1231695" y="233593"/>
                  </a:lnTo>
                  <a:lnTo>
                    <a:pt x="1201163" y="201621"/>
                  </a:lnTo>
                  <a:lnTo>
                    <a:pt x="1168398" y="171589"/>
                  </a:lnTo>
                  <a:lnTo>
                    <a:pt x="1133517" y="143603"/>
                  </a:lnTo>
                  <a:lnTo>
                    <a:pt x="1096638" y="117772"/>
                  </a:lnTo>
                  <a:lnTo>
                    <a:pt x="1057878" y="94203"/>
                  </a:lnTo>
                  <a:lnTo>
                    <a:pt x="1017355" y="73003"/>
                  </a:lnTo>
                  <a:lnTo>
                    <a:pt x="975186" y="54281"/>
                  </a:lnTo>
                  <a:lnTo>
                    <a:pt x="931488" y="38143"/>
                  </a:lnTo>
                  <a:lnTo>
                    <a:pt x="886379" y="24699"/>
                  </a:lnTo>
                  <a:lnTo>
                    <a:pt x="839977" y="14054"/>
                  </a:lnTo>
                  <a:lnTo>
                    <a:pt x="792398" y="6318"/>
                  </a:lnTo>
                  <a:lnTo>
                    <a:pt x="743760" y="1597"/>
                  </a:lnTo>
                  <a:lnTo>
                    <a:pt x="694182" y="0"/>
                  </a:lnTo>
                  <a:close/>
                </a:path>
              </a:pathLst>
            </a:custGeom>
            <a:solidFill>
              <a:srgbClr val="3333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06467" y="2564891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0" y="636270"/>
                  </a:moveTo>
                  <a:lnTo>
                    <a:pt x="1742" y="590829"/>
                  </a:lnTo>
                  <a:lnTo>
                    <a:pt x="6893" y="546251"/>
                  </a:lnTo>
                  <a:lnTo>
                    <a:pt x="15333" y="502643"/>
                  </a:lnTo>
                  <a:lnTo>
                    <a:pt x="26945" y="460112"/>
                  </a:lnTo>
                  <a:lnTo>
                    <a:pt x="41613" y="418768"/>
                  </a:lnTo>
                  <a:lnTo>
                    <a:pt x="59218" y="378716"/>
                  </a:lnTo>
                  <a:lnTo>
                    <a:pt x="79644" y="340065"/>
                  </a:lnTo>
                  <a:lnTo>
                    <a:pt x="102772" y="302922"/>
                  </a:lnTo>
                  <a:lnTo>
                    <a:pt x="128486" y="267396"/>
                  </a:lnTo>
                  <a:lnTo>
                    <a:pt x="156668" y="233593"/>
                  </a:lnTo>
                  <a:lnTo>
                    <a:pt x="187200" y="201621"/>
                  </a:lnTo>
                  <a:lnTo>
                    <a:pt x="219965" y="171589"/>
                  </a:lnTo>
                  <a:lnTo>
                    <a:pt x="254846" y="143603"/>
                  </a:lnTo>
                  <a:lnTo>
                    <a:pt x="291725" y="117772"/>
                  </a:lnTo>
                  <a:lnTo>
                    <a:pt x="330485" y="94203"/>
                  </a:lnTo>
                  <a:lnTo>
                    <a:pt x="371008" y="73003"/>
                  </a:lnTo>
                  <a:lnTo>
                    <a:pt x="413177" y="54281"/>
                  </a:lnTo>
                  <a:lnTo>
                    <a:pt x="456875" y="38143"/>
                  </a:lnTo>
                  <a:lnTo>
                    <a:pt x="501984" y="24699"/>
                  </a:lnTo>
                  <a:lnTo>
                    <a:pt x="548386" y="14054"/>
                  </a:lnTo>
                  <a:lnTo>
                    <a:pt x="595965" y="6318"/>
                  </a:lnTo>
                  <a:lnTo>
                    <a:pt x="644603" y="1597"/>
                  </a:lnTo>
                  <a:lnTo>
                    <a:pt x="694182" y="0"/>
                  </a:lnTo>
                  <a:lnTo>
                    <a:pt x="743760" y="1597"/>
                  </a:lnTo>
                  <a:lnTo>
                    <a:pt x="792398" y="6318"/>
                  </a:lnTo>
                  <a:lnTo>
                    <a:pt x="839977" y="14054"/>
                  </a:lnTo>
                  <a:lnTo>
                    <a:pt x="886379" y="24699"/>
                  </a:lnTo>
                  <a:lnTo>
                    <a:pt x="931488" y="38143"/>
                  </a:lnTo>
                  <a:lnTo>
                    <a:pt x="975186" y="54281"/>
                  </a:lnTo>
                  <a:lnTo>
                    <a:pt x="1017355" y="73003"/>
                  </a:lnTo>
                  <a:lnTo>
                    <a:pt x="1057878" y="94203"/>
                  </a:lnTo>
                  <a:lnTo>
                    <a:pt x="1096638" y="117772"/>
                  </a:lnTo>
                  <a:lnTo>
                    <a:pt x="1133517" y="143603"/>
                  </a:lnTo>
                  <a:lnTo>
                    <a:pt x="1168398" y="171589"/>
                  </a:lnTo>
                  <a:lnTo>
                    <a:pt x="1201163" y="201621"/>
                  </a:lnTo>
                  <a:lnTo>
                    <a:pt x="1231695" y="233593"/>
                  </a:lnTo>
                  <a:lnTo>
                    <a:pt x="1259877" y="267396"/>
                  </a:lnTo>
                  <a:lnTo>
                    <a:pt x="1285591" y="302922"/>
                  </a:lnTo>
                  <a:lnTo>
                    <a:pt x="1308719" y="340065"/>
                  </a:lnTo>
                  <a:lnTo>
                    <a:pt x="1329145" y="378716"/>
                  </a:lnTo>
                  <a:lnTo>
                    <a:pt x="1346750" y="418768"/>
                  </a:lnTo>
                  <a:lnTo>
                    <a:pt x="1361418" y="460112"/>
                  </a:lnTo>
                  <a:lnTo>
                    <a:pt x="1373030" y="502643"/>
                  </a:lnTo>
                  <a:lnTo>
                    <a:pt x="1381470" y="546251"/>
                  </a:lnTo>
                  <a:lnTo>
                    <a:pt x="1386621" y="590829"/>
                  </a:lnTo>
                  <a:lnTo>
                    <a:pt x="1388364" y="636270"/>
                  </a:lnTo>
                  <a:lnTo>
                    <a:pt x="1386621" y="681710"/>
                  </a:lnTo>
                  <a:lnTo>
                    <a:pt x="1381470" y="726288"/>
                  </a:lnTo>
                  <a:lnTo>
                    <a:pt x="1373030" y="769896"/>
                  </a:lnTo>
                  <a:lnTo>
                    <a:pt x="1361418" y="812427"/>
                  </a:lnTo>
                  <a:lnTo>
                    <a:pt x="1346750" y="853771"/>
                  </a:lnTo>
                  <a:lnTo>
                    <a:pt x="1329145" y="893823"/>
                  </a:lnTo>
                  <a:lnTo>
                    <a:pt x="1308719" y="932474"/>
                  </a:lnTo>
                  <a:lnTo>
                    <a:pt x="1285591" y="969617"/>
                  </a:lnTo>
                  <a:lnTo>
                    <a:pt x="1259877" y="1005143"/>
                  </a:lnTo>
                  <a:lnTo>
                    <a:pt x="1231695" y="1038946"/>
                  </a:lnTo>
                  <a:lnTo>
                    <a:pt x="1201163" y="1070918"/>
                  </a:lnTo>
                  <a:lnTo>
                    <a:pt x="1168398" y="1100950"/>
                  </a:lnTo>
                  <a:lnTo>
                    <a:pt x="1133517" y="1128936"/>
                  </a:lnTo>
                  <a:lnTo>
                    <a:pt x="1096638" y="1154767"/>
                  </a:lnTo>
                  <a:lnTo>
                    <a:pt x="1057878" y="1178336"/>
                  </a:lnTo>
                  <a:lnTo>
                    <a:pt x="1017355" y="1199536"/>
                  </a:lnTo>
                  <a:lnTo>
                    <a:pt x="975186" y="1218258"/>
                  </a:lnTo>
                  <a:lnTo>
                    <a:pt x="931488" y="1234396"/>
                  </a:lnTo>
                  <a:lnTo>
                    <a:pt x="886379" y="1247840"/>
                  </a:lnTo>
                  <a:lnTo>
                    <a:pt x="839977" y="1258485"/>
                  </a:lnTo>
                  <a:lnTo>
                    <a:pt x="792398" y="1266221"/>
                  </a:lnTo>
                  <a:lnTo>
                    <a:pt x="743760" y="1270942"/>
                  </a:lnTo>
                  <a:lnTo>
                    <a:pt x="694182" y="1272540"/>
                  </a:lnTo>
                  <a:lnTo>
                    <a:pt x="644603" y="1270942"/>
                  </a:lnTo>
                  <a:lnTo>
                    <a:pt x="595965" y="1266221"/>
                  </a:lnTo>
                  <a:lnTo>
                    <a:pt x="548386" y="1258485"/>
                  </a:lnTo>
                  <a:lnTo>
                    <a:pt x="501984" y="1247840"/>
                  </a:lnTo>
                  <a:lnTo>
                    <a:pt x="456875" y="1234396"/>
                  </a:lnTo>
                  <a:lnTo>
                    <a:pt x="413177" y="1218258"/>
                  </a:lnTo>
                  <a:lnTo>
                    <a:pt x="371008" y="1199536"/>
                  </a:lnTo>
                  <a:lnTo>
                    <a:pt x="330485" y="1178336"/>
                  </a:lnTo>
                  <a:lnTo>
                    <a:pt x="291725" y="1154767"/>
                  </a:lnTo>
                  <a:lnTo>
                    <a:pt x="254846" y="1128936"/>
                  </a:lnTo>
                  <a:lnTo>
                    <a:pt x="219965" y="1100950"/>
                  </a:lnTo>
                  <a:lnTo>
                    <a:pt x="187200" y="1070918"/>
                  </a:lnTo>
                  <a:lnTo>
                    <a:pt x="156668" y="1038946"/>
                  </a:lnTo>
                  <a:lnTo>
                    <a:pt x="128486" y="1005143"/>
                  </a:lnTo>
                  <a:lnTo>
                    <a:pt x="102772" y="969617"/>
                  </a:lnTo>
                  <a:lnTo>
                    <a:pt x="79644" y="932474"/>
                  </a:lnTo>
                  <a:lnTo>
                    <a:pt x="59218" y="893823"/>
                  </a:lnTo>
                  <a:lnTo>
                    <a:pt x="41613" y="853771"/>
                  </a:lnTo>
                  <a:lnTo>
                    <a:pt x="26945" y="812427"/>
                  </a:lnTo>
                  <a:lnTo>
                    <a:pt x="15333" y="769896"/>
                  </a:lnTo>
                  <a:lnTo>
                    <a:pt x="6893" y="726288"/>
                  </a:lnTo>
                  <a:lnTo>
                    <a:pt x="1742" y="681710"/>
                  </a:lnTo>
                  <a:lnTo>
                    <a:pt x="0" y="6362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15711" y="2564891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694182" y="0"/>
                  </a:moveTo>
                  <a:lnTo>
                    <a:pt x="644603" y="1597"/>
                  </a:lnTo>
                  <a:lnTo>
                    <a:pt x="595965" y="6318"/>
                  </a:lnTo>
                  <a:lnTo>
                    <a:pt x="548386" y="14054"/>
                  </a:lnTo>
                  <a:lnTo>
                    <a:pt x="501984" y="24699"/>
                  </a:lnTo>
                  <a:lnTo>
                    <a:pt x="456875" y="38143"/>
                  </a:lnTo>
                  <a:lnTo>
                    <a:pt x="413177" y="54281"/>
                  </a:lnTo>
                  <a:lnTo>
                    <a:pt x="371008" y="73003"/>
                  </a:lnTo>
                  <a:lnTo>
                    <a:pt x="330485" y="94203"/>
                  </a:lnTo>
                  <a:lnTo>
                    <a:pt x="291725" y="117772"/>
                  </a:lnTo>
                  <a:lnTo>
                    <a:pt x="254846" y="143603"/>
                  </a:lnTo>
                  <a:lnTo>
                    <a:pt x="219965" y="171589"/>
                  </a:lnTo>
                  <a:lnTo>
                    <a:pt x="187200" y="201621"/>
                  </a:lnTo>
                  <a:lnTo>
                    <a:pt x="156668" y="233593"/>
                  </a:lnTo>
                  <a:lnTo>
                    <a:pt x="128486" y="267396"/>
                  </a:lnTo>
                  <a:lnTo>
                    <a:pt x="102772" y="302922"/>
                  </a:lnTo>
                  <a:lnTo>
                    <a:pt x="79644" y="340065"/>
                  </a:lnTo>
                  <a:lnTo>
                    <a:pt x="59218" y="378716"/>
                  </a:lnTo>
                  <a:lnTo>
                    <a:pt x="41613" y="418768"/>
                  </a:lnTo>
                  <a:lnTo>
                    <a:pt x="26945" y="460112"/>
                  </a:lnTo>
                  <a:lnTo>
                    <a:pt x="15333" y="502643"/>
                  </a:lnTo>
                  <a:lnTo>
                    <a:pt x="6893" y="546251"/>
                  </a:lnTo>
                  <a:lnTo>
                    <a:pt x="1742" y="590829"/>
                  </a:lnTo>
                  <a:lnTo>
                    <a:pt x="0" y="636270"/>
                  </a:lnTo>
                  <a:lnTo>
                    <a:pt x="1742" y="681710"/>
                  </a:lnTo>
                  <a:lnTo>
                    <a:pt x="6893" y="726288"/>
                  </a:lnTo>
                  <a:lnTo>
                    <a:pt x="15333" y="769896"/>
                  </a:lnTo>
                  <a:lnTo>
                    <a:pt x="26945" y="812427"/>
                  </a:lnTo>
                  <a:lnTo>
                    <a:pt x="41613" y="853771"/>
                  </a:lnTo>
                  <a:lnTo>
                    <a:pt x="59218" y="893823"/>
                  </a:lnTo>
                  <a:lnTo>
                    <a:pt x="79644" y="932474"/>
                  </a:lnTo>
                  <a:lnTo>
                    <a:pt x="102772" y="969617"/>
                  </a:lnTo>
                  <a:lnTo>
                    <a:pt x="128486" y="1005143"/>
                  </a:lnTo>
                  <a:lnTo>
                    <a:pt x="156668" y="1038946"/>
                  </a:lnTo>
                  <a:lnTo>
                    <a:pt x="187200" y="1070918"/>
                  </a:lnTo>
                  <a:lnTo>
                    <a:pt x="219965" y="1100950"/>
                  </a:lnTo>
                  <a:lnTo>
                    <a:pt x="254846" y="1128936"/>
                  </a:lnTo>
                  <a:lnTo>
                    <a:pt x="291725" y="1154767"/>
                  </a:lnTo>
                  <a:lnTo>
                    <a:pt x="330485" y="1178336"/>
                  </a:lnTo>
                  <a:lnTo>
                    <a:pt x="371008" y="1199536"/>
                  </a:lnTo>
                  <a:lnTo>
                    <a:pt x="413177" y="1218258"/>
                  </a:lnTo>
                  <a:lnTo>
                    <a:pt x="456875" y="1234396"/>
                  </a:lnTo>
                  <a:lnTo>
                    <a:pt x="501984" y="1247840"/>
                  </a:lnTo>
                  <a:lnTo>
                    <a:pt x="548386" y="1258485"/>
                  </a:lnTo>
                  <a:lnTo>
                    <a:pt x="595965" y="1266221"/>
                  </a:lnTo>
                  <a:lnTo>
                    <a:pt x="644603" y="1270942"/>
                  </a:lnTo>
                  <a:lnTo>
                    <a:pt x="694182" y="1272540"/>
                  </a:lnTo>
                  <a:lnTo>
                    <a:pt x="743760" y="1270942"/>
                  </a:lnTo>
                  <a:lnTo>
                    <a:pt x="792398" y="1266221"/>
                  </a:lnTo>
                  <a:lnTo>
                    <a:pt x="839977" y="1258485"/>
                  </a:lnTo>
                  <a:lnTo>
                    <a:pt x="886379" y="1247840"/>
                  </a:lnTo>
                  <a:lnTo>
                    <a:pt x="931488" y="1234396"/>
                  </a:lnTo>
                  <a:lnTo>
                    <a:pt x="975186" y="1218258"/>
                  </a:lnTo>
                  <a:lnTo>
                    <a:pt x="1017355" y="1199536"/>
                  </a:lnTo>
                  <a:lnTo>
                    <a:pt x="1057878" y="1178336"/>
                  </a:lnTo>
                  <a:lnTo>
                    <a:pt x="1096638" y="1154767"/>
                  </a:lnTo>
                  <a:lnTo>
                    <a:pt x="1133517" y="1128936"/>
                  </a:lnTo>
                  <a:lnTo>
                    <a:pt x="1168398" y="1100950"/>
                  </a:lnTo>
                  <a:lnTo>
                    <a:pt x="1201163" y="1070918"/>
                  </a:lnTo>
                  <a:lnTo>
                    <a:pt x="1231695" y="1038946"/>
                  </a:lnTo>
                  <a:lnTo>
                    <a:pt x="1259877" y="1005143"/>
                  </a:lnTo>
                  <a:lnTo>
                    <a:pt x="1285591" y="969617"/>
                  </a:lnTo>
                  <a:lnTo>
                    <a:pt x="1308719" y="932474"/>
                  </a:lnTo>
                  <a:lnTo>
                    <a:pt x="1329145" y="893823"/>
                  </a:lnTo>
                  <a:lnTo>
                    <a:pt x="1346750" y="853771"/>
                  </a:lnTo>
                  <a:lnTo>
                    <a:pt x="1361418" y="812427"/>
                  </a:lnTo>
                  <a:lnTo>
                    <a:pt x="1373030" y="769896"/>
                  </a:lnTo>
                  <a:lnTo>
                    <a:pt x="1381470" y="726288"/>
                  </a:lnTo>
                  <a:lnTo>
                    <a:pt x="1386621" y="681710"/>
                  </a:lnTo>
                  <a:lnTo>
                    <a:pt x="1388364" y="636270"/>
                  </a:lnTo>
                  <a:lnTo>
                    <a:pt x="1386621" y="590829"/>
                  </a:lnTo>
                  <a:lnTo>
                    <a:pt x="1381470" y="546251"/>
                  </a:lnTo>
                  <a:lnTo>
                    <a:pt x="1373030" y="502643"/>
                  </a:lnTo>
                  <a:lnTo>
                    <a:pt x="1361418" y="460112"/>
                  </a:lnTo>
                  <a:lnTo>
                    <a:pt x="1346750" y="418768"/>
                  </a:lnTo>
                  <a:lnTo>
                    <a:pt x="1329145" y="378716"/>
                  </a:lnTo>
                  <a:lnTo>
                    <a:pt x="1308719" y="340065"/>
                  </a:lnTo>
                  <a:lnTo>
                    <a:pt x="1285591" y="302922"/>
                  </a:lnTo>
                  <a:lnTo>
                    <a:pt x="1259877" y="267396"/>
                  </a:lnTo>
                  <a:lnTo>
                    <a:pt x="1231695" y="233593"/>
                  </a:lnTo>
                  <a:lnTo>
                    <a:pt x="1201163" y="201621"/>
                  </a:lnTo>
                  <a:lnTo>
                    <a:pt x="1168398" y="171589"/>
                  </a:lnTo>
                  <a:lnTo>
                    <a:pt x="1133517" y="143603"/>
                  </a:lnTo>
                  <a:lnTo>
                    <a:pt x="1096638" y="117772"/>
                  </a:lnTo>
                  <a:lnTo>
                    <a:pt x="1057878" y="94203"/>
                  </a:lnTo>
                  <a:lnTo>
                    <a:pt x="1017355" y="73003"/>
                  </a:lnTo>
                  <a:lnTo>
                    <a:pt x="975186" y="54281"/>
                  </a:lnTo>
                  <a:lnTo>
                    <a:pt x="931488" y="38143"/>
                  </a:lnTo>
                  <a:lnTo>
                    <a:pt x="886379" y="24699"/>
                  </a:lnTo>
                  <a:lnTo>
                    <a:pt x="839977" y="14054"/>
                  </a:lnTo>
                  <a:lnTo>
                    <a:pt x="792398" y="6318"/>
                  </a:lnTo>
                  <a:lnTo>
                    <a:pt x="743760" y="1597"/>
                  </a:lnTo>
                  <a:lnTo>
                    <a:pt x="694182" y="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15711" y="2564891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0" y="636270"/>
                  </a:moveTo>
                  <a:lnTo>
                    <a:pt x="1742" y="590829"/>
                  </a:lnTo>
                  <a:lnTo>
                    <a:pt x="6893" y="546251"/>
                  </a:lnTo>
                  <a:lnTo>
                    <a:pt x="15333" y="502643"/>
                  </a:lnTo>
                  <a:lnTo>
                    <a:pt x="26945" y="460112"/>
                  </a:lnTo>
                  <a:lnTo>
                    <a:pt x="41613" y="418768"/>
                  </a:lnTo>
                  <a:lnTo>
                    <a:pt x="59218" y="378716"/>
                  </a:lnTo>
                  <a:lnTo>
                    <a:pt x="79644" y="340065"/>
                  </a:lnTo>
                  <a:lnTo>
                    <a:pt x="102772" y="302922"/>
                  </a:lnTo>
                  <a:lnTo>
                    <a:pt x="128486" y="267396"/>
                  </a:lnTo>
                  <a:lnTo>
                    <a:pt x="156668" y="233593"/>
                  </a:lnTo>
                  <a:lnTo>
                    <a:pt x="187200" y="201621"/>
                  </a:lnTo>
                  <a:lnTo>
                    <a:pt x="219965" y="171589"/>
                  </a:lnTo>
                  <a:lnTo>
                    <a:pt x="254846" y="143603"/>
                  </a:lnTo>
                  <a:lnTo>
                    <a:pt x="291725" y="117772"/>
                  </a:lnTo>
                  <a:lnTo>
                    <a:pt x="330485" y="94203"/>
                  </a:lnTo>
                  <a:lnTo>
                    <a:pt x="371008" y="73003"/>
                  </a:lnTo>
                  <a:lnTo>
                    <a:pt x="413177" y="54281"/>
                  </a:lnTo>
                  <a:lnTo>
                    <a:pt x="456875" y="38143"/>
                  </a:lnTo>
                  <a:lnTo>
                    <a:pt x="501984" y="24699"/>
                  </a:lnTo>
                  <a:lnTo>
                    <a:pt x="548386" y="14054"/>
                  </a:lnTo>
                  <a:lnTo>
                    <a:pt x="595965" y="6318"/>
                  </a:lnTo>
                  <a:lnTo>
                    <a:pt x="644603" y="1597"/>
                  </a:lnTo>
                  <a:lnTo>
                    <a:pt x="694182" y="0"/>
                  </a:lnTo>
                  <a:lnTo>
                    <a:pt x="743760" y="1597"/>
                  </a:lnTo>
                  <a:lnTo>
                    <a:pt x="792398" y="6318"/>
                  </a:lnTo>
                  <a:lnTo>
                    <a:pt x="839977" y="14054"/>
                  </a:lnTo>
                  <a:lnTo>
                    <a:pt x="886379" y="24699"/>
                  </a:lnTo>
                  <a:lnTo>
                    <a:pt x="931488" y="38143"/>
                  </a:lnTo>
                  <a:lnTo>
                    <a:pt x="975186" y="54281"/>
                  </a:lnTo>
                  <a:lnTo>
                    <a:pt x="1017355" y="73003"/>
                  </a:lnTo>
                  <a:lnTo>
                    <a:pt x="1057878" y="94203"/>
                  </a:lnTo>
                  <a:lnTo>
                    <a:pt x="1096638" y="117772"/>
                  </a:lnTo>
                  <a:lnTo>
                    <a:pt x="1133517" y="143603"/>
                  </a:lnTo>
                  <a:lnTo>
                    <a:pt x="1168398" y="171589"/>
                  </a:lnTo>
                  <a:lnTo>
                    <a:pt x="1201163" y="201621"/>
                  </a:lnTo>
                  <a:lnTo>
                    <a:pt x="1231695" y="233593"/>
                  </a:lnTo>
                  <a:lnTo>
                    <a:pt x="1259877" y="267396"/>
                  </a:lnTo>
                  <a:lnTo>
                    <a:pt x="1285591" y="302922"/>
                  </a:lnTo>
                  <a:lnTo>
                    <a:pt x="1308719" y="340065"/>
                  </a:lnTo>
                  <a:lnTo>
                    <a:pt x="1329145" y="378716"/>
                  </a:lnTo>
                  <a:lnTo>
                    <a:pt x="1346750" y="418768"/>
                  </a:lnTo>
                  <a:lnTo>
                    <a:pt x="1361418" y="460112"/>
                  </a:lnTo>
                  <a:lnTo>
                    <a:pt x="1373030" y="502643"/>
                  </a:lnTo>
                  <a:lnTo>
                    <a:pt x="1381470" y="546251"/>
                  </a:lnTo>
                  <a:lnTo>
                    <a:pt x="1386621" y="590829"/>
                  </a:lnTo>
                  <a:lnTo>
                    <a:pt x="1388364" y="636270"/>
                  </a:lnTo>
                  <a:lnTo>
                    <a:pt x="1386621" y="681710"/>
                  </a:lnTo>
                  <a:lnTo>
                    <a:pt x="1381470" y="726288"/>
                  </a:lnTo>
                  <a:lnTo>
                    <a:pt x="1373030" y="769896"/>
                  </a:lnTo>
                  <a:lnTo>
                    <a:pt x="1361418" y="812427"/>
                  </a:lnTo>
                  <a:lnTo>
                    <a:pt x="1346750" y="853771"/>
                  </a:lnTo>
                  <a:lnTo>
                    <a:pt x="1329145" y="893823"/>
                  </a:lnTo>
                  <a:lnTo>
                    <a:pt x="1308719" y="932474"/>
                  </a:lnTo>
                  <a:lnTo>
                    <a:pt x="1285591" y="969617"/>
                  </a:lnTo>
                  <a:lnTo>
                    <a:pt x="1259877" y="1005143"/>
                  </a:lnTo>
                  <a:lnTo>
                    <a:pt x="1231695" y="1038946"/>
                  </a:lnTo>
                  <a:lnTo>
                    <a:pt x="1201163" y="1070918"/>
                  </a:lnTo>
                  <a:lnTo>
                    <a:pt x="1168398" y="1100950"/>
                  </a:lnTo>
                  <a:lnTo>
                    <a:pt x="1133517" y="1128936"/>
                  </a:lnTo>
                  <a:lnTo>
                    <a:pt x="1096638" y="1154767"/>
                  </a:lnTo>
                  <a:lnTo>
                    <a:pt x="1057878" y="1178336"/>
                  </a:lnTo>
                  <a:lnTo>
                    <a:pt x="1017355" y="1199536"/>
                  </a:lnTo>
                  <a:lnTo>
                    <a:pt x="975186" y="1218258"/>
                  </a:lnTo>
                  <a:lnTo>
                    <a:pt x="931488" y="1234396"/>
                  </a:lnTo>
                  <a:lnTo>
                    <a:pt x="886379" y="1247840"/>
                  </a:lnTo>
                  <a:lnTo>
                    <a:pt x="839977" y="1258485"/>
                  </a:lnTo>
                  <a:lnTo>
                    <a:pt x="792398" y="1266221"/>
                  </a:lnTo>
                  <a:lnTo>
                    <a:pt x="743760" y="1270942"/>
                  </a:lnTo>
                  <a:lnTo>
                    <a:pt x="694182" y="1272540"/>
                  </a:lnTo>
                  <a:lnTo>
                    <a:pt x="644603" y="1270942"/>
                  </a:lnTo>
                  <a:lnTo>
                    <a:pt x="595965" y="1266221"/>
                  </a:lnTo>
                  <a:lnTo>
                    <a:pt x="548386" y="1258485"/>
                  </a:lnTo>
                  <a:lnTo>
                    <a:pt x="501984" y="1247840"/>
                  </a:lnTo>
                  <a:lnTo>
                    <a:pt x="456875" y="1234396"/>
                  </a:lnTo>
                  <a:lnTo>
                    <a:pt x="413177" y="1218258"/>
                  </a:lnTo>
                  <a:lnTo>
                    <a:pt x="371008" y="1199536"/>
                  </a:lnTo>
                  <a:lnTo>
                    <a:pt x="330485" y="1178336"/>
                  </a:lnTo>
                  <a:lnTo>
                    <a:pt x="291725" y="1154767"/>
                  </a:lnTo>
                  <a:lnTo>
                    <a:pt x="254846" y="1128936"/>
                  </a:lnTo>
                  <a:lnTo>
                    <a:pt x="219965" y="1100950"/>
                  </a:lnTo>
                  <a:lnTo>
                    <a:pt x="187200" y="1070918"/>
                  </a:lnTo>
                  <a:lnTo>
                    <a:pt x="156668" y="1038946"/>
                  </a:lnTo>
                  <a:lnTo>
                    <a:pt x="128486" y="1005143"/>
                  </a:lnTo>
                  <a:lnTo>
                    <a:pt x="102772" y="969617"/>
                  </a:lnTo>
                  <a:lnTo>
                    <a:pt x="79644" y="932474"/>
                  </a:lnTo>
                  <a:lnTo>
                    <a:pt x="59218" y="893823"/>
                  </a:lnTo>
                  <a:lnTo>
                    <a:pt x="41613" y="853771"/>
                  </a:lnTo>
                  <a:lnTo>
                    <a:pt x="26945" y="812427"/>
                  </a:lnTo>
                  <a:lnTo>
                    <a:pt x="15333" y="769896"/>
                  </a:lnTo>
                  <a:lnTo>
                    <a:pt x="6893" y="726288"/>
                  </a:lnTo>
                  <a:lnTo>
                    <a:pt x="1742" y="681710"/>
                  </a:lnTo>
                  <a:lnTo>
                    <a:pt x="0" y="6362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39361" y="2265425"/>
              <a:ext cx="2886710" cy="1958339"/>
            </a:xfrm>
            <a:custGeom>
              <a:avLst/>
              <a:gdLst/>
              <a:ahLst/>
              <a:cxnLst/>
              <a:rect l="l" t="t" r="r" b="b"/>
              <a:pathLst>
                <a:path w="2886709" h="1958339">
                  <a:moveTo>
                    <a:pt x="0" y="1958340"/>
                  </a:moveTo>
                  <a:lnTo>
                    <a:pt x="2886456" y="1958340"/>
                  </a:lnTo>
                  <a:lnTo>
                    <a:pt x="2886456" y="0"/>
                  </a:lnTo>
                  <a:lnTo>
                    <a:pt x="0" y="0"/>
                  </a:lnTo>
                  <a:lnTo>
                    <a:pt x="0" y="19583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800978" y="3884167"/>
            <a:ext cx="429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FF9685"/>
                </a:solidFill>
                <a:latin typeface="Calibri"/>
                <a:cs typeface="Calibri"/>
              </a:rPr>
              <a:t>P(b)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5359" y="3877817"/>
            <a:ext cx="429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333399"/>
                </a:solidFill>
                <a:latin typeface="Calibri"/>
                <a:cs typeface="Calibri"/>
              </a:rPr>
              <a:t>P(a)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41" y="1206671"/>
            <a:ext cx="8352155" cy="13398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simple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between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joint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conditional</a:t>
            </a:r>
            <a:r>
              <a:rPr dirty="0" sz="24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probabilities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lr>
                <a:srgbClr val="000000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fact,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0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taken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 a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conditional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probability</a:t>
            </a:r>
            <a:endParaRPr sz="2000">
              <a:latin typeface="Arial MT"/>
              <a:cs typeface="Arial MT"/>
            </a:endParaRPr>
          </a:p>
          <a:p>
            <a:pPr algn="ctr" marL="2000250">
              <a:lnSpc>
                <a:spcPct val="100000"/>
              </a:lnSpc>
              <a:spcBef>
                <a:spcPts val="1600"/>
              </a:spcBef>
            </a:pPr>
            <a:r>
              <a:rPr dirty="0" sz="2000" spc="-5" i="1">
                <a:solidFill>
                  <a:srgbClr val="E46F70"/>
                </a:solidFill>
                <a:latin typeface="Calibri"/>
                <a:cs typeface="Calibri"/>
              </a:rPr>
              <a:t>P(a,b)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5232" y="4267200"/>
            <a:ext cx="2837688" cy="73151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31123" y="4296155"/>
            <a:ext cx="836676" cy="65684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112007" y="5109971"/>
            <a:ext cx="6047740" cy="1388745"/>
            <a:chOff x="3112007" y="5109971"/>
            <a:chExt cx="6047740" cy="138874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6363" y="5109971"/>
              <a:ext cx="821435" cy="224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6703" y="5585459"/>
              <a:ext cx="5643372" cy="2987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6891" y="6088379"/>
              <a:ext cx="1702308" cy="2545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5419" y="6094475"/>
              <a:ext cx="806196" cy="2240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124961" y="5169026"/>
              <a:ext cx="6021705" cy="1316355"/>
            </a:xfrm>
            <a:custGeom>
              <a:avLst/>
              <a:gdLst/>
              <a:ahLst/>
              <a:cxnLst/>
              <a:rect l="l" t="t" r="r" b="b"/>
              <a:pathLst>
                <a:path w="6021705" h="1316354">
                  <a:moveTo>
                    <a:pt x="0" y="318135"/>
                  </a:moveTo>
                  <a:lnTo>
                    <a:pt x="1003553" y="318135"/>
                  </a:lnTo>
                  <a:lnTo>
                    <a:pt x="2948304" y="0"/>
                  </a:lnTo>
                  <a:lnTo>
                    <a:pt x="2508885" y="318135"/>
                  </a:lnTo>
                  <a:lnTo>
                    <a:pt x="6021323" y="318135"/>
                  </a:lnTo>
                  <a:lnTo>
                    <a:pt x="6021323" y="484505"/>
                  </a:lnTo>
                  <a:lnTo>
                    <a:pt x="6021323" y="734060"/>
                  </a:lnTo>
                  <a:lnTo>
                    <a:pt x="6021323" y="1316355"/>
                  </a:lnTo>
                  <a:lnTo>
                    <a:pt x="2508885" y="1316355"/>
                  </a:lnTo>
                  <a:lnTo>
                    <a:pt x="1003553" y="1316355"/>
                  </a:lnTo>
                  <a:lnTo>
                    <a:pt x="0" y="1316355"/>
                  </a:lnTo>
                  <a:lnTo>
                    <a:pt x="0" y="734060"/>
                  </a:lnTo>
                  <a:lnTo>
                    <a:pt x="0" y="484505"/>
                  </a:lnTo>
                  <a:lnTo>
                    <a:pt x="0" y="3181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34480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Normalization</a:t>
            </a:r>
            <a:r>
              <a:rPr dirty="0" spc="-95"/>
              <a:t> </a:t>
            </a:r>
            <a:r>
              <a:rPr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14287" y="3087814"/>
          <a:ext cx="2176780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62000"/>
                <a:gridCol w="762000"/>
              </a:tblGrid>
              <a:tr h="396239">
                <a:tc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r" marR="1593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hot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cold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4215" y="5202935"/>
            <a:ext cx="3963924" cy="51663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86000" y="4628388"/>
            <a:ext cx="3693160" cy="518159"/>
            <a:chOff x="2286000" y="4628388"/>
            <a:chExt cx="3693160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4777740"/>
              <a:ext cx="1909572" cy="217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264" y="4628388"/>
              <a:ext cx="1961388" cy="5181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8308" y="5821679"/>
            <a:ext cx="1847088" cy="4861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752" y="2677667"/>
            <a:ext cx="1267968" cy="32003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185160" y="2107692"/>
            <a:ext cx="4070985" cy="1041400"/>
            <a:chOff x="3185160" y="2107692"/>
            <a:chExt cx="4070985" cy="104140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7352" y="2107692"/>
              <a:ext cx="4058411" cy="5196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160" y="2660904"/>
              <a:ext cx="1891284" cy="487679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371270" y="3425888"/>
          <a:ext cx="1624330" cy="121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/>
                <a:gridCol w="723900"/>
              </a:tblGrid>
              <a:tr h="3962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libri"/>
                          <a:cs typeface="Calibri"/>
                        </a:rPr>
                        <a:t>sun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rain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0.6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21295" y="2997707"/>
            <a:ext cx="1746503" cy="31394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316479" y="3860165"/>
            <a:ext cx="4770120" cy="228600"/>
          </a:xfrm>
          <a:custGeom>
            <a:avLst/>
            <a:gdLst/>
            <a:ahLst/>
            <a:cxnLst/>
            <a:rect l="l" t="t" r="r" b="b"/>
            <a:pathLst>
              <a:path w="4770120" h="228600">
                <a:moveTo>
                  <a:pt x="4541477" y="152375"/>
                </a:moveTo>
                <a:lnTo>
                  <a:pt x="4541393" y="228600"/>
                </a:lnTo>
                <a:lnTo>
                  <a:pt x="4694047" y="152400"/>
                </a:lnTo>
                <a:lnTo>
                  <a:pt x="4579620" y="152400"/>
                </a:lnTo>
                <a:lnTo>
                  <a:pt x="4541477" y="152375"/>
                </a:lnTo>
                <a:close/>
              </a:path>
              <a:path w="4770120" h="228600">
                <a:moveTo>
                  <a:pt x="4541562" y="76175"/>
                </a:moveTo>
                <a:lnTo>
                  <a:pt x="4541477" y="152375"/>
                </a:lnTo>
                <a:lnTo>
                  <a:pt x="4579620" y="152400"/>
                </a:lnTo>
                <a:lnTo>
                  <a:pt x="4579620" y="76200"/>
                </a:lnTo>
                <a:lnTo>
                  <a:pt x="4541562" y="76175"/>
                </a:lnTo>
                <a:close/>
              </a:path>
              <a:path w="4770120" h="228600">
                <a:moveTo>
                  <a:pt x="4541647" y="0"/>
                </a:moveTo>
                <a:lnTo>
                  <a:pt x="4541562" y="76175"/>
                </a:lnTo>
                <a:lnTo>
                  <a:pt x="4579620" y="76200"/>
                </a:lnTo>
                <a:lnTo>
                  <a:pt x="4579620" y="152400"/>
                </a:lnTo>
                <a:lnTo>
                  <a:pt x="4694047" y="152400"/>
                </a:lnTo>
                <a:lnTo>
                  <a:pt x="4770120" y="114427"/>
                </a:lnTo>
                <a:lnTo>
                  <a:pt x="4541647" y="0"/>
                </a:lnTo>
                <a:close/>
              </a:path>
              <a:path w="4770120" h="228600">
                <a:moveTo>
                  <a:pt x="0" y="73279"/>
                </a:moveTo>
                <a:lnTo>
                  <a:pt x="0" y="149479"/>
                </a:lnTo>
                <a:lnTo>
                  <a:pt x="4541477" y="152375"/>
                </a:lnTo>
                <a:lnTo>
                  <a:pt x="4541562" y="76175"/>
                </a:lnTo>
                <a:lnTo>
                  <a:pt x="0" y="73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447800" y="1507236"/>
            <a:ext cx="7391400" cy="538480"/>
            <a:chOff x="1447800" y="1507236"/>
            <a:chExt cx="7391400" cy="53848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7800" y="1677923"/>
              <a:ext cx="1955292" cy="2240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7164" y="1524000"/>
              <a:ext cx="2017776" cy="5212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9896" y="1507236"/>
              <a:ext cx="1289303" cy="397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20466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Bayes’</a:t>
            </a:r>
            <a:r>
              <a:rPr dirty="0" spc="-80"/>
              <a:t> </a:t>
            </a:r>
            <a:r>
              <a:rPr dirty="0" spc="-5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2007" y="1772411"/>
            <a:ext cx="2912745" cy="1986280"/>
            <a:chOff x="3112007" y="1772411"/>
            <a:chExt cx="2912745" cy="1986280"/>
          </a:xfrm>
        </p:grpSpPr>
        <p:sp>
          <p:nvSpPr>
            <p:cNvPr id="5" name="object 5"/>
            <p:cNvSpPr/>
            <p:nvPr/>
          </p:nvSpPr>
          <p:spPr>
            <a:xfrm>
              <a:off x="3592067" y="2086355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694182" y="0"/>
                  </a:moveTo>
                  <a:lnTo>
                    <a:pt x="644603" y="1597"/>
                  </a:lnTo>
                  <a:lnTo>
                    <a:pt x="595965" y="6318"/>
                  </a:lnTo>
                  <a:lnTo>
                    <a:pt x="548386" y="14054"/>
                  </a:lnTo>
                  <a:lnTo>
                    <a:pt x="501984" y="24699"/>
                  </a:lnTo>
                  <a:lnTo>
                    <a:pt x="456875" y="38143"/>
                  </a:lnTo>
                  <a:lnTo>
                    <a:pt x="413177" y="54281"/>
                  </a:lnTo>
                  <a:lnTo>
                    <a:pt x="371008" y="73003"/>
                  </a:lnTo>
                  <a:lnTo>
                    <a:pt x="330485" y="94203"/>
                  </a:lnTo>
                  <a:lnTo>
                    <a:pt x="291725" y="117772"/>
                  </a:lnTo>
                  <a:lnTo>
                    <a:pt x="254846" y="143603"/>
                  </a:lnTo>
                  <a:lnTo>
                    <a:pt x="219965" y="171589"/>
                  </a:lnTo>
                  <a:lnTo>
                    <a:pt x="187200" y="201621"/>
                  </a:lnTo>
                  <a:lnTo>
                    <a:pt x="156668" y="233593"/>
                  </a:lnTo>
                  <a:lnTo>
                    <a:pt x="128486" y="267396"/>
                  </a:lnTo>
                  <a:lnTo>
                    <a:pt x="102772" y="302922"/>
                  </a:lnTo>
                  <a:lnTo>
                    <a:pt x="79644" y="340065"/>
                  </a:lnTo>
                  <a:lnTo>
                    <a:pt x="59218" y="378716"/>
                  </a:lnTo>
                  <a:lnTo>
                    <a:pt x="41613" y="418768"/>
                  </a:lnTo>
                  <a:lnTo>
                    <a:pt x="26945" y="460112"/>
                  </a:lnTo>
                  <a:lnTo>
                    <a:pt x="15333" y="502643"/>
                  </a:lnTo>
                  <a:lnTo>
                    <a:pt x="6893" y="546251"/>
                  </a:lnTo>
                  <a:lnTo>
                    <a:pt x="1742" y="590829"/>
                  </a:lnTo>
                  <a:lnTo>
                    <a:pt x="0" y="636270"/>
                  </a:lnTo>
                  <a:lnTo>
                    <a:pt x="1742" y="681710"/>
                  </a:lnTo>
                  <a:lnTo>
                    <a:pt x="6893" y="726288"/>
                  </a:lnTo>
                  <a:lnTo>
                    <a:pt x="15333" y="769896"/>
                  </a:lnTo>
                  <a:lnTo>
                    <a:pt x="26945" y="812427"/>
                  </a:lnTo>
                  <a:lnTo>
                    <a:pt x="41613" y="853771"/>
                  </a:lnTo>
                  <a:lnTo>
                    <a:pt x="59218" y="893823"/>
                  </a:lnTo>
                  <a:lnTo>
                    <a:pt x="79644" y="932474"/>
                  </a:lnTo>
                  <a:lnTo>
                    <a:pt x="102772" y="969617"/>
                  </a:lnTo>
                  <a:lnTo>
                    <a:pt x="128486" y="1005143"/>
                  </a:lnTo>
                  <a:lnTo>
                    <a:pt x="156668" y="1038946"/>
                  </a:lnTo>
                  <a:lnTo>
                    <a:pt x="187200" y="1070918"/>
                  </a:lnTo>
                  <a:lnTo>
                    <a:pt x="219965" y="1100950"/>
                  </a:lnTo>
                  <a:lnTo>
                    <a:pt x="254846" y="1128936"/>
                  </a:lnTo>
                  <a:lnTo>
                    <a:pt x="291725" y="1154767"/>
                  </a:lnTo>
                  <a:lnTo>
                    <a:pt x="330485" y="1178336"/>
                  </a:lnTo>
                  <a:lnTo>
                    <a:pt x="371008" y="1199536"/>
                  </a:lnTo>
                  <a:lnTo>
                    <a:pt x="413177" y="1218258"/>
                  </a:lnTo>
                  <a:lnTo>
                    <a:pt x="456875" y="1234396"/>
                  </a:lnTo>
                  <a:lnTo>
                    <a:pt x="501984" y="1247840"/>
                  </a:lnTo>
                  <a:lnTo>
                    <a:pt x="548386" y="1258485"/>
                  </a:lnTo>
                  <a:lnTo>
                    <a:pt x="595965" y="1266221"/>
                  </a:lnTo>
                  <a:lnTo>
                    <a:pt x="644603" y="1270942"/>
                  </a:lnTo>
                  <a:lnTo>
                    <a:pt x="694182" y="1272540"/>
                  </a:lnTo>
                  <a:lnTo>
                    <a:pt x="743760" y="1270942"/>
                  </a:lnTo>
                  <a:lnTo>
                    <a:pt x="792398" y="1266221"/>
                  </a:lnTo>
                  <a:lnTo>
                    <a:pt x="839977" y="1258485"/>
                  </a:lnTo>
                  <a:lnTo>
                    <a:pt x="886379" y="1247840"/>
                  </a:lnTo>
                  <a:lnTo>
                    <a:pt x="931488" y="1234396"/>
                  </a:lnTo>
                  <a:lnTo>
                    <a:pt x="975186" y="1218258"/>
                  </a:lnTo>
                  <a:lnTo>
                    <a:pt x="1017355" y="1199536"/>
                  </a:lnTo>
                  <a:lnTo>
                    <a:pt x="1057878" y="1178336"/>
                  </a:lnTo>
                  <a:lnTo>
                    <a:pt x="1096638" y="1154767"/>
                  </a:lnTo>
                  <a:lnTo>
                    <a:pt x="1133517" y="1128936"/>
                  </a:lnTo>
                  <a:lnTo>
                    <a:pt x="1168398" y="1100950"/>
                  </a:lnTo>
                  <a:lnTo>
                    <a:pt x="1201163" y="1070918"/>
                  </a:lnTo>
                  <a:lnTo>
                    <a:pt x="1231695" y="1038946"/>
                  </a:lnTo>
                  <a:lnTo>
                    <a:pt x="1259877" y="1005143"/>
                  </a:lnTo>
                  <a:lnTo>
                    <a:pt x="1285591" y="969617"/>
                  </a:lnTo>
                  <a:lnTo>
                    <a:pt x="1308719" y="932474"/>
                  </a:lnTo>
                  <a:lnTo>
                    <a:pt x="1329145" y="893823"/>
                  </a:lnTo>
                  <a:lnTo>
                    <a:pt x="1346750" y="853771"/>
                  </a:lnTo>
                  <a:lnTo>
                    <a:pt x="1361418" y="812427"/>
                  </a:lnTo>
                  <a:lnTo>
                    <a:pt x="1373030" y="769896"/>
                  </a:lnTo>
                  <a:lnTo>
                    <a:pt x="1381470" y="726288"/>
                  </a:lnTo>
                  <a:lnTo>
                    <a:pt x="1386621" y="681710"/>
                  </a:lnTo>
                  <a:lnTo>
                    <a:pt x="1388364" y="636270"/>
                  </a:lnTo>
                  <a:lnTo>
                    <a:pt x="1386621" y="590829"/>
                  </a:lnTo>
                  <a:lnTo>
                    <a:pt x="1381470" y="546251"/>
                  </a:lnTo>
                  <a:lnTo>
                    <a:pt x="1373030" y="502643"/>
                  </a:lnTo>
                  <a:lnTo>
                    <a:pt x="1361418" y="460112"/>
                  </a:lnTo>
                  <a:lnTo>
                    <a:pt x="1346750" y="418768"/>
                  </a:lnTo>
                  <a:lnTo>
                    <a:pt x="1329145" y="378716"/>
                  </a:lnTo>
                  <a:lnTo>
                    <a:pt x="1308719" y="340065"/>
                  </a:lnTo>
                  <a:lnTo>
                    <a:pt x="1285591" y="302922"/>
                  </a:lnTo>
                  <a:lnTo>
                    <a:pt x="1259877" y="267396"/>
                  </a:lnTo>
                  <a:lnTo>
                    <a:pt x="1231695" y="233593"/>
                  </a:lnTo>
                  <a:lnTo>
                    <a:pt x="1201163" y="201621"/>
                  </a:lnTo>
                  <a:lnTo>
                    <a:pt x="1168398" y="171589"/>
                  </a:lnTo>
                  <a:lnTo>
                    <a:pt x="1133517" y="143603"/>
                  </a:lnTo>
                  <a:lnTo>
                    <a:pt x="1096638" y="117772"/>
                  </a:lnTo>
                  <a:lnTo>
                    <a:pt x="1057878" y="94203"/>
                  </a:lnTo>
                  <a:lnTo>
                    <a:pt x="1017355" y="73003"/>
                  </a:lnTo>
                  <a:lnTo>
                    <a:pt x="975186" y="54281"/>
                  </a:lnTo>
                  <a:lnTo>
                    <a:pt x="931488" y="38143"/>
                  </a:lnTo>
                  <a:lnTo>
                    <a:pt x="886379" y="24699"/>
                  </a:lnTo>
                  <a:lnTo>
                    <a:pt x="839977" y="14054"/>
                  </a:lnTo>
                  <a:lnTo>
                    <a:pt x="792398" y="6318"/>
                  </a:lnTo>
                  <a:lnTo>
                    <a:pt x="743760" y="1597"/>
                  </a:lnTo>
                  <a:lnTo>
                    <a:pt x="694182" y="0"/>
                  </a:lnTo>
                  <a:close/>
                </a:path>
              </a:pathLst>
            </a:custGeom>
            <a:solidFill>
              <a:srgbClr val="3333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592067" y="2086355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0" y="636270"/>
                  </a:moveTo>
                  <a:lnTo>
                    <a:pt x="1742" y="590829"/>
                  </a:lnTo>
                  <a:lnTo>
                    <a:pt x="6893" y="546251"/>
                  </a:lnTo>
                  <a:lnTo>
                    <a:pt x="15333" y="502643"/>
                  </a:lnTo>
                  <a:lnTo>
                    <a:pt x="26945" y="460112"/>
                  </a:lnTo>
                  <a:lnTo>
                    <a:pt x="41613" y="418768"/>
                  </a:lnTo>
                  <a:lnTo>
                    <a:pt x="59218" y="378716"/>
                  </a:lnTo>
                  <a:lnTo>
                    <a:pt x="79644" y="340065"/>
                  </a:lnTo>
                  <a:lnTo>
                    <a:pt x="102772" y="302922"/>
                  </a:lnTo>
                  <a:lnTo>
                    <a:pt x="128486" y="267396"/>
                  </a:lnTo>
                  <a:lnTo>
                    <a:pt x="156668" y="233593"/>
                  </a:lnTo>
                  <a:lnTo>
                    <a:pt x="187200" y="201621"/>
                  </a:lnTo>
                  <a:lnTo>
                    <a:pt x="219965" y="171589"/>
                  </a:lnTo>
                  <a:lnTo>
                    <a:pt x="254846" y="143603"/>
                  </a:lnTo>
                  <a:lnTo>
                    <a:pt x="291725" y="117772"/>
                  </a:lnTo>
                  <a:lnTo>
                    <a:pt x="330485" y="94203"/>
                  </a:lnTo>
                  <a:lnTo>
                    <a:pt x="371008" y="73003"/>
                  </a:lnTo>
                  <a:lnTo>
                    <a:pt x="413177" y="54281"/>
                  </a:lnTo>
                  <a:lnTo>
                    <a:pt x="456875" y="38143"/>
                  </a:lnTo>
                  <a:lnTo>
                    <a:pt x="501984" y="24699"/>
                  </a:lnTo>
                  <a:lnTo>
                    <a:pt x="548386" y="14054"/>
                  </a:lnTo>
                  <a:lnTo>
                    <a:pt x="595965" y="6318"/>
                  </a:lnTo>
                  <a:lnTo>
                    <a:pt x="644603" y="1597"/>
                  </a:lnTo>
                  <a:lnTo>
                    <a:pt x="694182" y="0"/>
                  </a:lnTo>
                  <a:lnTo>
                    <a:pt x="743760" y="1597"/>
                  </a:lnTo>
                  <a:lnTo>
                    <a:pt x="792398" y="6318"/>
                  </a:lnTo>
                  <a:lnTo>
                    <a:pt x="839977" y="14054"/>
                  </a:lnTo>
                  <a:lnTo>
                    <a:pt x="886379" y="24699"/>
                  </a:lnTo>
                  <a:lnTo>
                    <a:pt x="931488" y="38143"/>
                  </a:lnTo>
                  <a:lnTo>
                    <a:pt x="975186" y="54281"/>
                  </a:lnTo>
                  <a:lnTo>
                    <a:pt x="1017355" y="73003"/>
                  </a:lnTo>
                  <a:lnTo>
                    <a:pt x="1057878" y="94203"/>
                  </a:lnTo>
                  <a:lnTo>
                    <a:pt x="1096638" y="117772"/>
                  </a:lnTo>
                  <a:lnTo>
                    <a:pt x="1133517" y="143603"/>
                  </a:lnTo>
                  <a:lnTo>
                    <a:pt x="1168398" y="171589"/>
                  </a:lnTo>
                  <a:lnTo>
                    <a:pt x="1201163" y="201621"/>
                  </a:lnTo>
                  <a:lnTo>
                    <a:pt x="1231695" y="233593"/>
                  </a:lnTo>
                  <a:lnTo>
                    <a:pt x="1259877" y="267396"/>
                  </a:lnTo>
                  <a:lnTo>
                    <a:pt x="1285591" y="302922"/>
                  </a:lnTo>
                  <a:lnTo>
                    <a:pt x="1308719" y="340065"/>
                  </a:lnTo>
                  <a:lnTo>
                    <a:pt x="1329145" y="378716"/>
                  </a:lnTo>
                  <a:lnTo>
                    <a:pt x="1346750" y="418768"/>
                  </a:lnTo>
                  <a:lnTo>
                    <a:pt x="1361418" y="460112"/>
                  </a:lnTo>
                  <a:lnTo>
                    <a:pt x="1373030" y="502643"/>
                  </a:lnTo>
                  <a:lnTo>
                    <a:pt x="1381470" y="546251"/>
                  </a:lnTo>
                  <a:lnTo>
                    <a:pt x="1386621" y="590829"/>
                  </a:lnTo>
                  <a:lnTo>
                    <a:pt x="1388364" y="636270"/>
                  </a:lnTo>
                  <a:lnTo>
                    <a:pt x="1386621" y="681710"/>
                  </a:lnTo>
                  <a:lnTo>
                    <a:pt x="1381470" y="726288"/>
                  </a:lnTo>
                  <a:lnTo>
                    <a:pt x="1373030" y="769896"/>
                  </a:lnTo>
                  <a:lnTo>
                    <a:pt x="1361418" y="812427"/>
                  </a:lnTo>
                  <a:lnTo>
                    <a:pt x="1346750" y="853771"/>
                  </a:lnTo>
                  <a:lnTo>
                    <a:pt x="1329145" y="893823"/>
                  </a:lnTo>
                  <a:lnTo>
                    <a:pt x="1308719" y="932474"/>
                  </a:lnTo>
                  <a:lnTo>
                    <a:pt x="1285591" y="969617"/>
                  </a:lnTo>
                  <a:lnTo>
                    <a:pt x="1259877" y="1005143"/>
                  </a:lnTo>
                  <a:lnTo>
                    <a:pt x="1231695" y="1038946"/>
                  </a:lnTo>
                  <a:lnTo>
                    <a:pt x="1201163" y="1070918"/>
                  </a:lnTo>
                  <a:lnTo>
                    <a:pt x="1168398" y="1100950"/>
                  </a:lnTo>
                  <a:lnTo>
                    <a:pt x="1133517" y="1128936"/>
                  </a:lnTo>
                  <a:lnTo>
                    <a:pt x="1096638" y="1154767"/>
                  </a:lnTo>
                  <a:lnTo>
                    <a:pt x="1057878" y="1178336"/>
                  </a:lnTo>
                  <a:lnTo>
                    <a:pt x="1017355" y="1199536"/>
                  </a:lnTo>
                  <a:lnTo>
                    <a:pt x="975186" y="1218258"/>
                  </a:lnTo>
                  <a:lnTo>
                    <a:pt x="931488" y="1234396"/>
                  </a:lnTo>
                  <a:lnTo>
                    <a:pt x="886379" y="1247840"/>
                  </a:lnTo>
                  <a:lnTo>
                    <a:pt x="839977" y="1258485"/>
                  </a:lnTo>
                  <a:lnTo>
                    <a:pt x="792398" y="1266221"/>
                  </a:lnTo>
                  <a:lnTo>
                    <a:pt x="743760" y="1270942"/>
                  </a:lnTo>
                  <a:lnTo>
                    <a:pt x="694182" y="1272540"/>
                  </a:lnTo>
                  <a:lnTo>
                    <a:pt x="644603" y="1270942"/>
                  </a:lnTo>
                  <a:lnTo>
                    <a:pt x="595965" y="1266221"/>
                  </a:lnTo>
                  <a:lnTo>
                    <a:pt x="548386" y="1258485"/>
                  </a:lnTo>
                  <a:lnTo>
                    <a:pt x="501984" y="1247840"/>
                  </a:lnTo>
                  <a:lnTo>
                    <a:pt x="456875" y="1234396"/>
                  </a:lnTo>
                  <a:lnTo>
                    <a:pt x="413177" y="1218258"/>
                  </a:lnTo>
                  <a:lnTo>
                    <a:pt x="371008" y="1199536"/>
                  </a:lnTo>
                  <a:lnTo>
                    <a:pt x="330485" y="1178336"/>
                  </a:lnTo>
                  <a:lnTo>
                    <a:pt x="291725" y="1154767"/>
                  </a:lnTo>
                  <a:lnTo>
                    <a:pt x="254846" y="1128936"/>
                  </a:lnTo>
                  <a:lnTo>
                    <a:pt x="219965" y="1100950"/>
                  </a:lnTo>
                  <a:lnTo>
                    <a:pt x="187200" y="1070918"/>
                  </a:lnTo>
                  <a:lnTo>
                    <a:pt x="156668" y="1038946"/>
                  </a:lnTo>
                  <a:lnTo>
                    <a:pt x="128486" y="1005143"/>
                  </a:lnTo>
                  <a:lnTo>
                    <a:pt x="102772" y="969617"/>
                  </a:lnTo>
                  <a:lnTo>
                    <a:pt x="79644" y="932474"/>
                  </a:lnTo>
                  <a:lnTo>
                    <a:pt x="59218" y="893823"/>
                  </a:lnTo>
                  <a:lnTo>
                    <a:pt x="41613" y="853771"/>
                  </a:lnTo>
                  <a:lnTo>
                    <a:pt x="26945" y="812427"/>
                  </a:lnTo>
                  <a:lnTo>
                    <a:pt x="15333" y="769896"/>
                  </a:lnTo>
                  <a:lnTo>
                    <a:pt x="6893" y="726288"/>
                  </a:lnTo>
                  <a:lnTo>
                    <a:pt x="1742" y="681710"/>
                  </a:lnTo>
                  <a:lnTo>
                    <a:pt x="0" y="6362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01311" y="2086355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694182" y="0"/>
                  </a:moveTo>
                  <a:lnTo>
                    <a:pt x="644603" y="1597"/>
                  </a:lnTo>
                  <a:lnTo>
                    <a:pt x="595965" y="6318"/>
                  </a:lnTo>
                  <a:lnTo>
                    <a:pt x="548386" y="14054"/>
                  </a:lnTo>
                  <a:lnTo>
                    <a:pt x="501984" y="24699"/>
                  </a:lnTo>
                  <a:lnTo>
                    <a:pt x="456875" y="38143"/>
                  </a:lnTo>
                  <a:lnTo>
                    <a:pt x="413177" y="54281"/>
                  </a:lnTo>
                  <a:lnTo>
                    <a:pt x="371008" y="73003"/>
                  </a:lnTo>
                  <a:lnTo>
                    <a:pt x="330485" y="94203"/>
                  </a:lnTo>
                  <a:lnTo>
                    <a:pt x="291725" y="117772"/>
                  </a:lnTo>
                  <a:lnTo>
                    <a:pt x="254846" y="143603"/>
                  </a:lnTo>
                  <a:lnTo>
                    <a:pt x="219965" y="171589"/>
                  </a:lnTo>
                  <a:lnTo>
                    <a:pt x="187200" y="201621"/>
                  </a:lnTo>
                  <a:lnTo>
                    <a:pt x="156668" y="233593"/>
                  </a:lnTo>
                  <a:lnTo>
                    <a:pt x="128486" y="267396"/>
                  </a:lnTo>
                  <a:lnTo>
                    <a:pt x="102772" y="302922"/>
                  </a:lnTo>
                  <a:lnTo>
                    <a:pt x="79644" y="340065"/>
                  </a:lnTo>
                  <a:lnTo>
                    <a:pt x="59218" y="378716"/>
                  </a:lnTo>
                  <a:lnTo>
                    <a:pt x="41613" y="418768"/>
                  </a:lnTo>
                  <a:lnTo>
                    <a:pt x="26945" y="460112"/>
                  </a:lnTo>
                  <a:lnTo>
                    <a:pt x="15333" y="502643"/>
                  </a:lnTo>
                  <a:lnTo>
                    <a:pt x="6893" y="546251"/>
                  </a:lnTo>
                  <a:lnTo>
                    <a:pt x="1742" y="590829"/>
                  </a:lnTo>
                  <a:lnTo>
                    <a:pt x="0" y="636270"/>
                  </a:lnTo>
                  <a:lnTo>
                    <a:pt x="1742" y="681710"/>
                  </a:lnTo>
                  <a:lnTo>
                    <a:pt x="6893" y="726288"/>
                  </a:lnTo>
                  <a:lnTo>
                    <a:pt x="15333" y="769896"/>
                  </a:lnTo>
                  <a:lnTo>
                    <a:pt x="26945" y="812427"/>
                  </a:lnTo>
                  <a:lnTo>
                    <a:pt x="41613" y="853771"/>
                  </a:lnTo>
                  <a:lnTo>
                    <a:pt x="59218" y="893823"/>
                  </a:lnTo>
                  <a:lnTo>
                    <a:pt x="79644" y="932474"/>
                  </a:lnTo>
                  <a:lnTo>
                    <a:pt x="102772" y="969617"/>
                  </a:lnTo>
                  <a:lnTo>
                    <a:pt x="128486" y="1005143"/>
                  </a:lnTo>
                  <a:lnTo>
                    <a:pt x="156668" y="1038946"/>
                  </a:lnTo>
                  <a:lnTo>
                    <a:pt x="187200" y="1070918"/>
                  </a:lnTo>
                  <a:lnTo>
                    <a:pt x="219965" y="1100950"/>
                  </a:lnTo>
                  <a:lnTo>
                    <a:pt x="254846" y="1128936"/>
                  </a:lnTo>
                  <a:lnTo>
                    <a:pt x="291725" y="1154767"/>
                  </a:lnTo>
                  <a:lnTo>
                    <a:pt x="330485" y="1178336"/>
                  </a:lnTo>
                  <a:lnTo>
                    <a:pt x="371008" y="1199536"/>
                  </a:lnTo>
                  <a:lnTo>
                    <a:pt x="413177" y="1218258"/>
                  </a:lnTo>
                  <a:lnTo>
                    <a:pt x="456875" y="1234396"/>
                  </a:lnTo>
                  <a:lnTo>
                    <a:pt x="501984" y="1247840"/>
                  </a:lnTo>
                  <a:lnTo>
                    <a:pt x="548386" y="1258485"/>
                  </a:lnTo>
                  <a:lnTo>
                    <a:pt x="595965" y="1266221"/>
                  </a:lnTo>
                  <a:lnTo>
                    <a:pt x="644603" y="1270942"/>
                  </a:lnTo>
                  <a:lnTo>
                    <a:pt x="694182" y="1272540"/>
                  </a:lnTo>
                  <a:lnTo>
                    <a:pt x="743760" y="1270942"/>
                  </a:lnTo>
                  <a:lnTo>
                    <a:pt x="792398" y="1266221"/>
                  </a:lnTo>
                  <a:lnTo>
                    <a:pt x="839977" y="1258485"/>
                  </a:lnTo>
                  <a:lnTo>
                    <a:pt x="886379" y="1247840"/>
                  </a:lnTo>
                  <a:lnTo>
                    <a:pt x="931488" y="1234396"/>
                  </a:lnTo>
                  <a:lnTo>
                    <a:pt x="975186" y="1218258"/>
                  </a:lnTo>
                  <a:lnTo>
                    <a:pt x="1017355" y="1199536"/>
                  </a:lnTo>
                  <a:lnTo>
                    <a:pt x="1057878" y="1178336"/>
                  </a:lnTo>
                  <a:lnTo>
                    <a:pt x="1096638" y="1154767"/>
                  </a:lnTo>
                  <a:lnTo>
                    <a:pt x="1133517" y="1128936"/>
                  </a:lnTo>
                  <a:lnTo>
                    <a:pt x="1168398" y="1100950"/>
                  </a:lnTo>
                  <a:lnTo>
                    <a:pt x="1201163" y="1070918"/>
                  </a:lnTo>
                  <a:lnTo>
                    <a:pt x="1231695" y="1038946"/>
                  </a:lnTo>
                  <a:lnTo>
                    <a:pt x="1259877" y="1005143"/>
                  </a:lnTo>
                  <a:lnTo>
                    <a:pt x="1285591" y="969617"/>
                  </a:lnTo>
                  <a:lnTo>
                    <a:pt x="1308719" y="932474"/>
                  </a:lnTo>
                  <a:lnTo>
                    <a:pt x="1329145" y="893823"/>
                  </a:lnTo>
                  <a:lnTo>
                    <a:pt x="1346750" y="853771"/>
                  </a:lnTo>
                  <a:lnTo>
                    <a:pt x="1361418" y="812427"/>
                  </a:lnTo>
                  <a:lnTo>
                    <a:pt x="1373030" y="769896"/>
                  </a:lnTo>
                  <a:lnTo>
                    <a:pt x="1381470" y="726288"/>
                  </a:lnTo>
                  <a:lnTo>
                    <a:pt x="1386621" y="681710"/>
                  </a:lnTo>
                  <a:lnTo>
                    <a:pt x="1388364" y="636270"/>
                  </a:lnTo>
                  <a:lnTo>
                    <a:pt x="1386621" y="590829"/>
                  </a:lnTo>
                  <a:lnTo>
                    <a:pt x="1381470" y="546251"/>
                  </a:lnTo>
                  <a:lnTo>
                    <a:pt x="1373030" y="502643"/>
                  </a:lnTo>
                  <a:lnTo>
                    <a:pt x="1361418" y="460112"/>
                  </a:lnTo>
                  <a:lnTo>
                    <a:pt x="1346750" y="418768"/>
                  </a:lnTo>
                  <a:lnTo>
                    <a:pt x="1329145" y="378716"/>
                  </a:lnTo>
                  <a:lnTo>
                    <a:pt x="1308719" y="340065"/>
                  </a:lnTo>
                  <a:lnTo>
                    <a:pt x="1285591" y="302922"/>
                  </a:lnTo>
                  <a:lnTo>
                    <a:pt x="1259877" y="267396"/>
                  </a:lnTo>
                  <a:lnTo>
                    <a:pt x="1231695" y="233593"/>
                  </a:lnTo>
                  <a:lnTo>
                    <a:pt x="1201163" y="201621"/>
                  </a:lnTo>
                  <a:lnTo>
                    <a:pt x="1168398" y="171589"/>
                  </a:lnTo>
                  <a:lnTo>
                    <a:pt x="1133517" y="143603"/>
                  </a:lnTo>
                  <a:lnTo>
                    <a:pt x="1096638" y="117772"/>
                  </a:lnTo>
                  <a:lnTo>
                    <a:pt x="1057878" y="94203"/>
                  </a:lnTo>
                  <a:lnTo>
                    <a:pt x="1017355" y="73003"/>
                  </a:lnTo>
                  <a:lnTo>
                    <a:pt x="975186" y="54281"/>
                  </a:lnTo>
                  <a:lnTo>
                    <a:pt x="931488" y="38143"/>
                  </a:lnTo>
                  <a:lnTo>
                    <a:pt x="886379" y="24699"/>
                  </a:lnTo>
                  <a:lnTo>
                    <a:pt x="839977" y="14054"/>
                  </a:lnTo>
                  <a:lnTo>
                    <a:pt x="792398" y="6318"/>
                  </a:lnTo>
                  <a:lnTo>
                    <a:pt x="743760" y="1597"/>
                  </a:lnTo>
                  <a:lnTo>
                    <a:pt x="694182" y="0"/>
                  </a:ln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01311" y="2086355"/>
              <a:ext cx="1388745" cy="1272540"/>
            </a:xfrm>
            <a:custGeom>
              <a:avLst/>
              <a:gdLst/>
              <a:ahLst/>
              <a:cxnLst/>
              <a:rect l="l" t="t" r="r" b="b"/>
              <a:pathLst>
                <a:path w="1388745" h="1272539">
                  <a:moveTo>
                    <a:pt x="0" y="636270"/>
                  </a:moveTo>
                  <a:lnTo>
                    <a:pt x="1742" y="590829"/>
                  </a:lnTo>
                  <a:lnTo>
                    <a:pt x="6893" y="546251"/>
                  </a:lnTo>
                  <a:lnTo>
                    <a:pt x="15333" y="502643"/>
                  </a:lnTo>
                  <a:lnTo>
                    <a:pt x="26945" y="460112"/>
                  </a:lnTo>
                  <a:lnTo>
                    <a:pt x="41613" y="418768"/>
                  </a:lnTo>
                  <a:lnTo>
                    <a:pt x="59218" y="378716"/>
                  </a:lnTo>
                  <a:lnTo>
                    <a:pt x="79644" y="340065"/>
                  </a:lnTo>
                  <a:lnTo>
                    <a:pt x="102772" y="302922"/>
                  </a:lnTo>
                  <a:lnTo>
                    <a:pt x="128486" y="267396"/>
                  </a:lnTo>
                  <a:lnTo>
                    <a:pt x="156668" y="233593"/>
                  </a:lnTo>
                  <a:lnTo>
                    <a:pt x="187200" y="201621"/>
                  </a:lnTo>
                  <a:lnTo>
                    <a:pt x="219965" y="171589"/>
                  </a:lnTo>
                  <a:lnTo>
                    <a:pt x="254846" y="143603"/>
                  </a:lnTo>
                  <a:lnTo>
                    <a:pt x="291725" y="117772"/>
                  </a:lnTo>
                  <a:lnTo>
                    <a:pt x="330485" y="94203"/>
                  </a:lnTo>
                  <a:lnTo>
                    <a:pt x="371008" y="73003"/>
                  </a:lnTo>
                  <a:lnTo>
                    <a:pt x="413177" y="54281"/>
                  </a:lnTo>
                  <a:lnTo>
                    <a:pt x="456875" y="38143"/>
                  </a:lnTo>
                  <a:lnTo>
                    <a:pt x="501984" y="24699"/>
                  </a:lnTo>
                  <a:lnTo>
                    <a:pt x="548386" y="14054"/>
                  </a:lnTo>
                  <a:lnTo>
                    <a:pt x="595965" y="6318"/>
                  </a:lnTo>
                  <a:lnTo>
                    <a:pt x="644603" y="1597"/>
                  </a:lnTo>
                  <a:lnTo>
                    <a:pt x="694182" y="0"/>
                  </a:lnTo>
                  <a:lnTo>
                    <a:pt x="743760" y="1597"/>
                  </a:lnTo>
                  <a:lnTo>
                    <a:pt x="792398" y="6318"/>
                  </a:lnTo>
                  <a:lnTo>
                    <a:pt x="839977" y="14054"/>
                  </a:lnTo>
                  <a:lnTo>
                    <a:pt x="886379" y="24699"/>
                  </a:lnTo>
                  <a:lnTo>
                    <a:pt x="931488" y="38143"/>
                  </a:lnTo>
                  <a:lnTo>
                    <a:pt x="975186" y="54281"/>
                  </a:lnTo>
                  <a:lnTo>
                    <a:pt x="1017355" y="73003"/>
                  </a:lnTo>
                  <a:lnTo>
                    <a:pt x="1057878" y="94203"/>
                  </a:lnTo>
                  <a:lnTo>
                    <a:pt x="1096638" y="117772"/>
                  </a:lnTo>
                  <a:lnTo>
                    <a:pt x="1133517" y="143603"/>
                  </a:lnTo>
                  <a:lnTo>
                    <a:pt x="1168398" y="171589"/>
                  </a:lnTo>
                  <a:lnTo>
                    <a:pt x="1201163" y="201621"/>
                  </a:lnTo>
                  <a:lnTo>
                    <a:pt x="1231695" y="233593"/>
                  </a:lnTo>
                  <a:lnTo>
                    <a:pt x="1259877" y="267396"/>
                  </a:lnTo>
                  <a:lnTo>
                    <a:pt x="1285591" y="302922"/>
                  </a:lnTo>
                  <a:lnTo>
                    <a:pt x="1308719" y="340065"/>
                  </a:lnTo>
                  <a:lnTo>
                    <a:pt x="1329145" y="378716"/>
                  </a:lnTo>
                  <a:lnTo>
                    <a:pt x="1346750" y="418768"/>
                  </a:lnTo>
                  <a:lnTo>
                    <a:pt x="1361418" y="460112"/>
                  </a:lnTo>
                  <a:lnTo>
                    <a:pt x="1373030" y="502643"/>
                  </a:lnTo>
                  <a:lnTo>
                    <a:pt x="1381470" y="546251"/>
                  </a:lnTo>
                  <a:lnTo>
                    <a:pt x="1386621" y="590829"/>
                  </a:lnTo>
                  <a:lnTo>
                    <a:pt x="1388364" y="636270"/>
                  </a:lnTo>
                  <a:lnTo>
                    <a:pt x="1386621" y="681710"/>
                  </a:lnTo>
                  <a:lnTo>
                    <a:pt x="1381470" y="726288"/>
                  </a:lnTo>
                  <a:lnTo>
                    <a:pt x="1373030" y="769896"/>
                  </a:lnTo>
                  <a:lnTo>
                    <a:pt x="1361418" y="812427"/>
                  </a:lnTo>
                  <a:lnTo>
                    <a:pt x="1346750" y="853771"/>
                  </a:lnTo>
                  <a:lnTo>
                    <a:pt x="1329145" y="893823"/>
                  </a:lnTo>
                  <a:lnTo>
                    <a:pt x="1308719" y="932474"/>
                  </a:lnTo>
                  <a:lnTo>
                    <a:pt x="1285591" y="969617"/>
                  </a:lnTo>
                  <a:lnTo>
                    <a:pt x="1259877" y="1005143"/>
                  </a:lnTo>
                  <a:lnTo>
                    <a:pt x="1231695" y="1038946"/>
                  </a:lnTo>
                  <a:lnTo>
                    <a:pt x="1201163" y="1070918"/>
                  </a:lnTo>
                  <a:lnTo>
                    <a:pt x="1168398" y="1100950"/>
                  </a:lnTo>
                  <a:lnTo>
                    <a:pt x="1133517" y="1128936"/>
                  </a:lnTo>
                  <a:lnTo>
                    <a:pt x="1096638" y="1154767"/>
                  </a:lnTo>
                  <a:lnTo>
                    <a:pt x="1057878" y="1178336"/>
                  </a:lnTo>
                  <a:lnTo>
                    <a:pt x="1017355" y="1199536"/>
                  </a:lnTo>
                  <a:lnTo>
                    <a:pt x="975186" y="1218258"/>
                  </a:lnTo>
                  <a:lnTo>
                    <a:pt x="931488" y="1234396"/>
                  </a:lnTo>
                  <a:lnTo>
                    <a:pt x="886379" y="1247840"/>
                  </a:lnTo>
                  <a:lnTo>
                    <a:pt x="839977" y="1258485"/>
                  </a:lnTo>
                  <a:lnTo>
                    <a:pt x="792398" y="1266221"/>
                  </a:lnTo>
                  <a:lnTo>
                    <a:pt x="743760" y="1270942"/>
                  </a:lnTo>
                  <a:lnTo>
                    <a:pt x="694182" y="1272540"/>
                  </a:lnTo>
                  <a:lnTo>
                    <a:pt x="644603" y="1270942"/>
                  </a:lnTo>
                  <a:lnTo>
                    <a:pt x="595965" y="1266221"/>
                  </a:lnTo>
                  <a:lnTo>
                    <a:pt x="548386" y="1258485"/>
                  </a:lnTo>
                  <a:lnTo>
                    <a:pt x="501984" y="1247840"/>
                  </a:lnTo>
                  <a:lnTo>
                    <a:pt x="456875" y="1234396"/>
                  </a:lnTo>
                  <a:lnTo>
                    <a:pt x="413177" y="1218258"/>
                  </a:lnTo>
                  <a:lnTo>
                    <a:pt x="371008" y="1199536"/>
                  </a:lnTo>
                  <a:lnTo>
                    <a:pt x="330485" y="1178336"/>
                  </a:lnTo>
                  <a:lnTo>
                    <a:pt x="291725" y="1154767"/>
                  </a:lnTo>
                  <a:lnTo>
                    <a:pt x="254846" y="1128936"/>
                  </a:lnTo>
                  <a:lnTo>
                    <a:pt x="219965" y="1100950"/>
                  </a:lnTo>
                  <a:lnTo>
                    <a:pt x="187200" y="1070918"/>
                  </a:lnTo>
                  <a:lnTo>
                    <a:pt x="156668" y="1038946"/>
                  </a:lnTo>
                  <a:lnTo>
                    <a:pt x="128486" y="1005143"/>
                  </a:lnTo>
                  <a:lnTo>
                    <a:pt x="102772" y="969617"/>
                  </a:lnTo>
                  <a:lnTo>
                    <a:pt x="79644" y="932474"/>
                  </a:lnTo>
                  <a:lnTo>
                    <a:pt x="59218" y="893823"/>
                  </a:lnTo>
                  <a:lnTo>
                    <a:pt x="41613" y="853771"/>
                  </a:lnTo>
                  <a:lnTo>
                    <a:pt x="26945" y="812427"/>
                  </a:lnTo>
                  <a:lnTo>
                    <a:pt x="15333" y="769896"/>
                  </a:lnTo>
                  <a:lnTo>
                    <a:pt x="6893" y="726288"/>
                  </a:lnTo>
                  <a:lnTo>
                    <a:pt x="1742" y="681710"/>
                  </a:lnTo>
                  <a:lnTo>
                    <a:pt x="0" y="63627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24961" y="1785365"/>
              <a:ext cx="2886710" cy="1960245"/>
            </a:xfrm>
            <a:custGeom>
              <a:avLst/>
              <a:gdLst/>
              <a:ahLst/>
              <a:cxnLst/>
              <a:rect l="l" t="t" r="r" b="b"/>
              <a:pathLst>
                <a:path w="2886710" h="1960245">
                  <a:moveTo>
                    <a:pt x="0" y="1959863"/>
                  </a:moveTo>
                  <a:lnTo>
                    <a:pt x="2886456" y="1959863"/>
                  </a:lnTo>
                  <a:lnTo>
                    <a:pt x="2886456" y="0"/>
                  </a:lnTo>
                  <a:lnTo>
                    <a:pt x="0" y="0"/>
                  </a:lnTo>
                  <a:lnTo>
                    <a:pt x="0" y="19598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886197" y="3405377"/>
            <a:ext cx="41338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FF9685"/>
                </a:solidFill>
                <a:latin typeface="Calibri"/>
                <a:cs typeface="Calibri"/>
              </a:rPr>
              <a:t>P(y)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0705" y="3398901"/>
            <a:ext cx="409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333399"/>
                </a:solidFill>
                <a:latin typeface="Calibri"/>
                <a:cs typeface="Calibri"/>
              </a:rPr>
              <a:t>P(x)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51909" y="1736598"/>
            <a:ext cx="5867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E46F70"/>
                </a:solidFill>
                <a:latin typeface="Calibri"/>
                <a:cs typeface="Calibri"/>
              </a:rPr>
              <a:t>P(x,y)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191000"/>
            <a:ext cx="3102864" cy="312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7071" y="4191000"/>
            <a:ext cx="2014727" cy="3124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1176" y="365759"/>
            <a:ext cx="2372868" cy="7330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0584" y="2121407"/>
            <a:ext cx="2441575" cy="730250"/>
            <a:chOff x="100584" y="2121407"/>
            <a:chExt cx="2441575" cy="73025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584" y="2121407"/>
              <a:ext cx="2414016" cy="7299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0" y="2133587"/>
              <a:ext cx="1018032" cy="31319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248400" y="2273807"/>
            <a:ext cx="2449195" cy="730250"/>
            <a:chOff x="6248400" y="2273807"/>
            <a:chExt cx="2449195" cy="73025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2273807"/>
              <a:ext cx="2414016" cy="7299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9436" y="2290559"/>
              <a:ext cx="1018031" cy="3131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8400" y="2495791"/>
              <a:ext cx="914400" cy="3129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5552" y="2713951"/>
              <a:ext cx="639521" cy="27918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79776" y="4832603"/>
            <a:ext cx="3087624" cy="7299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9181" y="792392"/>
            <a:ext cx="2148840" cy="363855"/>
          </a:xfrm>
          <a:custGeom>
            <a:avLst/>
            <a:gdLst/>
            <a:ahLst/>
            <a:cxnLst/>
            <a:rect l="l" t="t" r="r" b="b"/>
            <a:pathLst>
              <a:path w="2148840" h="363855">
                <a:moveTo>
                  <a:pt x="2084904" y="-3"/>
                </a:moveTo>
                <a:lnTo>
                  <a:pt x="63487" y="-3"/>
                </a:lnTo>
                <a:lnTo>
                  <a:pt x="38092" y="32219"/>
                </a:lnTo>
                <a:lnTo>
                  <a:pt x="19046" y="70577"/>
                </a:lnTo>
                <a:lnTo>
                  <a:pt x="6348" y="113318"/>
                </a:lnTo>
                <a:lnTo>
                  <a:pt x="0" y="158689"/>
                </a:lnTo>
                <a:lnTo>
                  <a:pt x="0" y="204937"/>
                </a:lnTo>
                <a:lnTo>
                  <a:pt x="6348" y="250308"/>
                </a:lnTo>
                <a:lnTo>
                  <a:pt x="19046" y="293049"/>
                </a:lnTo>
                <a:lnTo>
                  <a:pt x="38092" y="331408"/>
                </a:lnTo>
                <a:lnTo>
                  <a:pt x="63487" y="363631"/>
                </a:lnTo>
                <a:lnTo>
                  <a:pt x="2084904" y="363631"/>
                </a:lnTo>
                <a:lnTo>
                  <a:pt x="2110299" y="331408"/>
                </a:lnTo>
                <a:lnTo>
                  <a:pt x="2129345" y="293049"/>
                </a:lnTo>
                <a:lnTo>
                  <a:pt x="2142043" y="250308"/>
                </a:lnTo>
                <a:lnTo>
                  <a:pt x="2148392" y="204937"/>
                </a:lnTo>
                <a:lnTo>
                  <a:pt x="2148392" y="158689"/>
                </a:lnTo>
                <a:lnTo>
                  <a:pt x="2142043" y="113318"/>
                </a:lnTo>
                <a:lnTo>
                  <a:pt x="2129345" y="70577"/>
                </a:lnTo>
                <a:lnTo>
                  <a:pt x="2110299" y="32219"/>
                </a:lnTo>
                <a:lnTo>
                  <a:pt x="2084904" y="-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6492" y="490727"/>
            <a:ext cx="8543925" cy="1053465"/>
            <a:chOff x="126492" y="490727"/>
            <a:chExt cx="8543925" cy="1053465"/>
          </a:xfrm>
        </p:grpSpPr>
        <p:sp>
          <p:nvSpPr>
            <p:cNvPr id="5" name="object 5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1" y="967740"/>
              <a:ext cx="368808" cy="4754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20466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Bayes’</a:t>
            </a:r>
            <a:r>
              <a:rPr dirty="0" spc="-80"/>
              <a:t> </a:t>
            </a:r>
            <a:r>
              <a:rPr dirty="0" spc="-5"/>
              <a:t>Rule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0400" y="1175003"/>
            <a:ext cx="1781555" cy="1911096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33400" y="5346191"/>
            <a:ext cx="3615054" cy="1054735"/>
          </a:xfrm>
          <a:custGeom>
            <a:avLst/>
            <a:gdLst/>
            <a:ahLst/>
            <a:cxnLst/>
            <a:rect l="l" t="t" r="r" b="b"/>
            <a:pathLst>
              <a:path w="3615054" h="1054735">
                <a:moveTo>
                  <a:pt x="3614928" y="0"/>
                </a:moveTo>
                <a:lnTo>
                  <a:pt x="0" y="0"/>
                </a:lnTo>
                <a:lnTo>
                  <a:pt x="0" y="1054608"/>
                </a:lnTo>
                <a:lnTo>
                  <a:pt x="3614928" y="1054608"/>
                </a:lnTo>
                <a:lnTo>
                  <a:pt x="3614928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40503" y="5269708"/>
            <a:ext cx="1906905" cy="1045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9280" marR="5080" indent="-577215">
              <a:lnSpc>
                <a:spcPct val="119500"/>
              </a:lnSpc>
              <a:spcBef>
                <a:spcPts val="95"/>
              </a:spcBef>
            </a:pPr>
            <a:r>
              <a:rPr dirty="0" u="heavy" sz="280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</a:t>
            </a:r>
            <a:r>
              <a:rPr dirty="0" u="heavy" sz="2800" spc="1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(</a:t>
            </a:r>
            <a:r>
              <a:rPr dirty="0" u="heavy" sz="2800" spc="140" b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X</a:t>
            </a:r>
            <a:r>
              <a:rPr dirty="0" u="heavy" sz="2800" spc="-5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|</a:t>
            </a:r>
            <a:r>
              <a:rPr dirty="0" u="heavy" sz="2800" spc="15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C</a:t>
            </a:r>
            <a:r>
              <a:rPr dirty="0" u="heavy" sz="2800" spc="7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)</a:t>
            </a:r>
            <a:r>
              <a:rPr dirty="0" u="heavy" sz="280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</a:t>
            </a:r>
            <a:r>
              <a:rPr dirty="0" u="heavy" sz="2800" spc="-1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(</a:t>
            </a:r>
            <a:r>
              <a:rPr dirty="0" u="heavy" sz="2800" spc="16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C</a:t>
            </a:r>
            <a:r>
              <a:rPr dirty="0" u="heavy" sz="2800" spc="1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) </a:t>
            </a:r>
            <a:r>
              <a:rPr dirty="0" sz="2800" spc="10">
                <a:latin typeface="Palatino Linotype"/>
                <a:cs typeface="Palatino Linotype"/>
              </a:rPr>
              <a:t> </a:t>
            </a:r>
            <a:r>
              <a:rPr dirty="0" sz="2800" spc="65" i="1">
                <a:latin typeface="Palatino Linotype"/>
                <a:cs typeface="Palatino Linotype"/>
              </a:rPr>
              <a:t>P</a:t>
            </a:r>
            <a:r>
              <a:rPr dirty="0" sz="2800" spc="65">
                <a:latin typeface="Palatino Linotype"/>
                <a:cs typeface="Palatino Linotype"/>
              </a:rPr>
              <a:t>(</a:t>
            </a:r>
            <a:r>
              <a:rPr dirty="0" sz="2800" spc="65" b="1">
                <a:latin typeface="Palatino Linotype"/>
                <a:cs typeface="Palatino Linotype"/>
              </a:rPr>
              <a:t>X</a:t>
            </a:r>
            <a:r>
              <a:rPr dirty="0" sz="2800" spc="65"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321" y="5577048"/>
            <a:ext cx="1447800" cy="455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i="1">
                <a:latin typeface="Palatino Linotype"/>
                <a:cs typeface="Palatino Linotype"/>
              </a:rPr>
              <a:t>P</a:t>
            </a:r>
            <a:r>
              <a:rPr dirty="0" sz="2800" spc="-5">
                <a:latin typeface="Palatino Linotype"/>
                <a:cs typeface="Palatino Linotype"/>
              </a:rPr>
              <a:t>(</a:t>
            </a:r>
            <a:r>
              <a:rPr dirty="0" sz="2800" spc="185" i="1">
                <a:latin typeface="Palatino Linotype"/>
                <a:cs typeface="Palatino Linotype"/>
              </a:rPr>
              <a:t>C</a:t>
            </a:r>
            <a:r>
              <a:rPr dirty="0" sz="2800" spc="80" i="1">
                <a:latin typeface="Palatino Linotype"/>
                <a:cs typeface="Palatino Linotype"/>
              </a:rPr>
              <a:t>|</a:t>
            </a:r>
            <a:r>
              <a:rPr dirty="0" sz="2800" spc="110" b="1">
                <a:latin typeface="Palatino Linotype"/>
                <a:cs typeface="Palatino Linotype"/>
              </a:rPr>
              <a:t>X</a:t>
            </a:r>
            <a:r>
              <a:rPr dirty="0" sz="2800" spc="15">
                <a:latin typeface="Palatino Linotype"/>
                <a:cs typeface="Palatino Linotype"/>
              </a:rPr>
              <a:t>)</a:t>
            </a:r>
            <a:r>
              <a:rPr dirty="0" sz="2800" spc="-195">
                <a:latin typeface="Palatino Linotype"/>
                <a:cs typeface="Palatino Linotype"/>
              </a:rPr>
              <a:t> </a:t>
            </a:r>
            <a:r>
              <a:rPr dirty="0" sz="2800" spc="25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68140" y="5346191"/>
            <a:ext cx="4848225" cy="1027430"/>
          </a:xfrm>
          <a:custGeom>
            <a:avLst/>
            <a:gdLst/>
            <a:ahLst/>
            <a:cxnLst/>
            <a:rect l="l" t="t" r="r" b="b"/>
            <a:pathLst>
              <a:path w="4848225" h="1027429">
                <a:moveTo>
                  <a:pt x="4847844" y="0"/>
                </a:moveTo>
                <a:lnTo>
                  <a:pt x="0" y="0"/>
                </a:lnTo>
                <a:lnTo>
                  <a:pt x="0" y="1027175"/>
                </a:lnTo>
                <a:lnTo>
                  <a:pt x="4847844" y="1027175"/>
                </a:lnTo>
                <a:lnTo>
                  <a:pt x="4847844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18253" y="5220835"/>
            <a:ext cx="2773045" cy="1149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1355" marR="5080" indent="-669290">
              <a:lnSpc>
                <a:spcPct val="119000"/>
              </a:lnSpc>
              <a:spcBef>
                <a:spcPts val="95"/>
              </a:spcBef>
            </a:pPr>
            <a:r>
              <a:rPr dirty="0" u="heavy" sz="3100" spc="-13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L</a:t>
            </a:r>
            <a:r>
              <a:rPr dirty="0" u="heavy" sz="3100" spc="3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ike</a:t>
            </a:r>
            <a:r>
              <a:rPr dirty="0" u="heavy" sz="3100" spc="21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l</a:t>
            </a:r>
            <a:r>
              <a:rPr dirty="0" u="heavy" sz="3100" spc="3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ih</a:t>
            </a:r>
            <a:r>
              <a:rPr dirty="0" u="heavy" sz="3100" spc="-13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</a:t>
            </a:r>
            <a:r>
              <a:rPr dirty="0" u="heavy" sz="3100" spc="-14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</a:t>
            </a:r>
            <a:r>
              <a:rPr dirty="0" u="heavy" sz="3100" spc="27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d</a:t>
            </a:r>
            <a:r>
              <a:rPr dirty="0" u="heavy" sz="3100" spc="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heavy" sz="31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100" spc="-12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</a:t>
            </a:r>
            <a:r>
              <a:rPr dirty="0" u="heavy" sz="3100" spc="20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ri</a:t>
            </a:r>
            <a:r>
              <a:rPr dirty="0" u="heavy" sz="3100" spc="-13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</a:t>
            </a:r>
            <a:r>
              <a:rPr dirty="0" u="heavy" sz="3100" spc="2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r </a:t>
            </a:r>
            <a:r>
              <a:rPr dirty="0" sz="3100" spc="20" i="1">
                <a:latin typeface="Palatino Linotype"/>
                <a:cs typeface="Palatino Linotype"/>
              </a:rPr>
              <a:t> </a:t>
            </a:r>
            <a:r>
              <a:rPr dirty="0" sz="3100" spc="-35" i="1">
                <a:latin typeface="Palatino Linotype"/>
                <a:cs typeface="Palatino Linotype"/>
              </a:rPr>
              <a:t>Evidence</a:t>
            </a:r>
            <a:endParaRPr sz="31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8073" y="5560174"/>
            <a:ext cx="1774189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45" i="1">
                <a:latin typeface="Palatino Linotype"/>
                <a:cs typeface="Palatino Linotype"/>
              </a:rPr>
              <a:t>Posterior</a:t>
            </a:r>
            <a:r>
              <a:rPr dirty="0" sz="3100" spc="170" i="1">
                <a:latin typeface="Palatino Linotype"/>
                <a:cs typeface="Palatino Linotype"/>
              </a:rPr>
              <a:t> </a:t>
            </a:r>
            <a:r>
              <a:rPr dirty="0" sz="3100" spc="45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-35458" y="1212378"/>
            <a:ext cx="9204960" cy="402336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415"/>
              </a:spcBef>
            </a:pPr>
            <a:r>
              <a:rPr dirty="0" sz="2800" spc="-70">
                <a:latin typeface="Tahoma"/>
                <a:cs typeface="Tahoma"/>
              </a:rPr>
              <a:t>Prior,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conditional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and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joint</a:t>
            </a:r>
            <a:r>
              <a:rPr dirty="0" sz="2800" spc="1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probability</a:t>
            </a:r>
            <a:endParaRPr sz="2800">
              <a:latin typeface="Tahoma"/>
              <a:cs typeface="Tahoma"/>
            </a:endParaRPr>
          </a:p>
          <a:p>
            <a:pPr marL="596900" indent="-534035">
              <a:lnSpc>
                <a:spcPct val="100000"/>
              </a:lnSpc>
              <a:spcBef>
                <a:spcPts val="1130"/>
              </a:spcBef>
              <a:buChar char="–"/>
              <a:tabLst>
                <a:tab pos="596900" algn="l"/>
                <a:tab pos="597535" algn="l"/>
              </a:tabLst>
            </a:pPr>
            <a:r>
              <a:rPr dirty="0" sz="2400" spc="-5">
                <a:latin typeface="Tahoma"/>
                <a:cs typeface="Tahoma"/>
              </a:rPr>
              <a:t>Prior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probability:</a:t>
            </a:r>
            <a:r>
              <a:rPr dirty="0" baseline="-4830" sz="3450" spc="22" i="1">
                <a:latin typeface="Palatino Linotype"/>
                <a:cs typeface="Palatino Linotype"/>
              </a:rPr>
              <a:t>P</a:t>
            </a:r>
            <a:r>
              <a:rPr dirty="0" baseline="-4830" sz="3450" spc="22">
                <a:latin typeface="Palatino Linotype"/>
                <a:cs typeface="Palatino Linotype"/>
              </a:rPr>
              <a:t>(</a:t>
            </a:r>
            <a:r>
              <a:rPr dirty="0" baseline="-4830" sz="3450" spc="22" i="1">
                <a:latin typeface="Palatino Linotype"/>
                <a:cs typeface="Palatino Linotype"/>
              </a:rPr>
              <a:t>X</a:t>
            </a:r>
            <a:r>
              <a:rPr dirty="0" baseline="-4830" sz="3450" spc="22">
                <a:latin typeface="Palatino Linotype"/>
                <a:cs typeface="Palatino Linotype"/>
              </a:rPr>
              <a:t>)</a:t>
            </a:r>
            <a:endParaRPr baseline="-4830" sz="3450">
              <a:latin typeface="Palatino Linotype"/>
              <a:cs typeface="Palatino Linotype"/>
            </a:endParaRPr>
          </a:p>
          <a:p>
            <a:pPr marL="596900" indent="-534035">
              <a:lnSpc>
                <a:spcPct val="100000"/>
              </a:lnSpc>
              <a:spcBef>
                <a:spcPts val="1155"/>
              </a:spcBef>
              <a:buChar char="–"/>
              <a:tabLst>
                <a:tab pos="596900" algn="l"/>
                <a:tab pos="597535" algn="l"/>
              </a:tabLst>
            </a:pPr>
            <a:r>
              <a:rPr dirty="0" sz="2400">
                <a:latin typeface="Tahoma"/>
                <a:cs typeface="Tahoma"/>
              </a:rPr>
              <a:t>Con</a:t>
            </a:r>
            <a:r>
              <a:rPr dirty="0" sz="2400" spc="10">
                <a:latin typeface="Tahoma"/>
                <a:cs typeface="Tahoma"/>
              </a:rPr>
              <a:t>d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5">
                <a:latin typeface="Tahoma"/>
                <a:cs typeface="Tahoma"/>
              </a:rPr>
              <a:t>i</a:t>
            </a:r>
            <a:r>
              <a:rPr dirty="0" sz="2400">
                <a:latin typeface="Tahoma"/>
                <a:cs typeface="Tahoma"/>
              </a:rPr>
              <a:t>onal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</a:t>
            </a:r>
            <a:r>
              <a:rPr dirty="0" sz="2400" spc="-10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o</a:t>
            </a:r>
            <a:r>
              <a:rPr dirty="0" sz="2400" spc="5">
                <a:latin typeface="Tahoma"/>
                <a:cs typeface="Tahoma"/>
              </a:rPr>
              <a:t>b</a:t>
            </a:r>
            <a:r>
              <a:rPr dirty="0" sz="2400">
                <a:latin typeface="Tahoma"/>
                <a:cs typeface="Tahoma"/>
              </a:rPr>
              <a:t>ab</a:t>
            </a:r>
            <a:r>
              <a:rPr dirty="0" sz="2400" spc="5">
                <a:latin typeface="Tahoma"/>
                <a:cs typeface="Tahoma"/>
              </a:rPr>
              <a:t>i</a:t>
            </a:r>
            <a:r>
              <a:rPr dirty="0" sz="2400">
                <a:latin typeface="Tahoma"/>
                <a:cs typeface="Tahoma"/>
              </a:rPr>
              <a:t>li</a:t>
            </a:r>
            <a:r>
              <a:rPr dirty="0" sz="2400" spc="-20">
                <a:latin typeface="Tahoma"/>
                <a:cs typeface="Tahoma"/>
              </a:rPr>
              <a:t>t</a:t>
            </a:r>
            <a:r>
              <a:rPr dirty="0" sz="2400" spc="-5">
                <a:latin typeface="Tahoma"/>
                <a:cs typeface="Tahoma"/>
              </a:rPr>
              <a:t>y</a:t>
            </a:r>
            <a:r>
              <a:rPr dirty="0" sz="2400">
                <a:latin typeface="Tahoma"/>
                <a:cs typeface="Tahoma"/>
              </a:rPr>
              <a:t>:</a:t>
            </a:r>
            <a:r>
              <a:rPr dirty="0" sz="2400" spc="280">
                <a:latin typeface="Tahoma"/>
                <a:cs typeface="Tahoma"/>
              </a:rPr>
              <a:t> </a:t>
            </a:r>
            <a:r>
              <a:rPr dirty="0" baseline="5050" sz="3300" spc="-60" i="1">
                <a:latin typeface="Palatino Linotype"/>
                <a:cs typeface="Palatino Linotype"/>
              </a:rPr>
              <a:t>P</a:t>
            </a:r>
            <a:r>
              <a:rPr dirty="0" baseline="5050" sz="3300" spc="104">
                <a:latin typeface="Palatino Linotype"/>
                <a:cs typeface="Palatino Linotype"/>
              </a:rPr>
              <a:t>(</a:t>
            </a:r>
            <a:r>
              <a:rPr dirty="0" baseline="5050" sz="3300" spc="-89" i="1">
                <a:latin typeface="Palatino Linotype"/>
                <a:cs typeface="Palatino Linotype"/>
              </a:rPr>
              <a:t>X</a:t>
            </a:r>
            <a:r>
              <a:rPr dirty="0" baseline="-13888" sz="2100" spc="7">
                <a:latin typeface="Palatino Linotype"/>
                <a:cs typeface="Palatino Linotype"/>
              </a:rPr>
              <a:t>1</a:t>
            </a:r>
            <a:r>
              <a:rPr dirty="0" baseline="-13888" sz="2100" spc="-315">
                <a:latin typeface="Palatino Linotype"/>
                <a:cs typeface="Palatino Linotype"/>
              </a:rPr>
              <a:t> </a:t>
            </a:r>
            <a:r>
              <a:rPr dirty="0" baseline="5050" sz="3300" spc="37" i="1">
                <a:latin typeface="Palatino Linotype"/>
                <a:cs typeface="Palatino Linotype"/>
              </a:rPr>
              <a:t>|</a:t>
            </a:r>
            <a:r>
              <a:rPr dirty="0" baseline="5050" sz="3300" i="1">
                <a:latin typeface="Palatino Linotype"/>
                <a:cs typeface="Palatino Linotype"/>
              </a:rPr>
              <a:t>X</a:t>
            </a:r>
            <a:r>
              <a:rPr dirty="0" baseline="-13888" sz="2100" spc="7">
                <a:latin typeface="Palatino Linotype"/>
                <a:cs typeface="Palatino Linotype"/>
              </a:rPr>
              <a:t>2</a:t>
            </a:r>
            <a:r>
              <a:rPr dirty="0" baseline="-13888" sz="2100" spc="-225">
                <a:latin typeface="Palatino Linotype"/>
                <a:cs typeface="Palatino Linotype"/>
              </a:rPr>
              <a:t> </a:t>
            </a:r>
            <a:r>
              <a:rPr dirty="0" baseline="5050" sz="3300" spc="44">
                <a:latin typeface="Palatino Linotype"/>
                <a:cs typeface="Palatino Linotype"/>
              </a:rPr>
              <a:t>)</a:t>
            </a:r>
            <a:r>
              <a:rPr dirty="0" baseline="5050" sz="3300" spc="7">
                <a:latin typeface="Palatino Linotype"/>
                <a:cs typeface="Palatino Linotype"/>
              </a:rPr>
              <a:t>,</a:t>
            </a:r>
            <a:r>
              <a:rPr dirty="0" baseline="5050" sz="3300" spc="-254">
                <a:latin typeface="Palatino Linotype"/>
                <a:cs typeface="Palatino Linotype"/>
              </a:rPr>
              <a:t> </a:t>
            </a:r>
            <a:r>
              <a:rPr dirty="0" baseline="5050" sz="3300" spc="30" i="1">
                <a:latin typeface="Palatino Linotype"/>
                <a:cs typeface="Palatino Linotype"/>
              </a:rPr>
              <a:t>P(</a:t>
            </a:r>
            <a:r>
              <a:rPr dirty="0" baseline="5050" sz="3300" spc="-150" i="1">
                <a:latin typeface="Palatino Linotype"/>
                <a:cs typeface="Palatino Linotype"/>
              </a:rPr>
              <a:t>X</a:t>
            </a:r>
            <a:r>
              <a:rPr dirty="0" baseline="-13888" sz="2100" spc="7" i="1">
                <a:latin typeface="Palatino Linotype"/>
                <a:cs typeface="Palatino Linotype"/>
              </a:rPr>
              <a:t>2</a:t>
            </a:r>
            <a:r>
              <a:rPr dirty="0" baseline="-13888" sz="2100" spc="-284" i="1">
                <a:latin typeface="Palatino Linotype"/>
                <a:cs typeface="Palatino Linotype"/>
              </a:rPr>
              <a:t> </a:t>
            </a:r>
            <a:r>
              <a:rPr dirty="0" baseline="5050" sz="3300" spc="97">
                <a:latin typeface="Palatino Linotype"/>
                <a:cs typeface="Palatino Linotype"/>
              </a:rPr>
              <a:t>|</a:t>
            </a:r>
            <a:r>
              <a:rPr dirty="0" baseline="5050" sz="3300" spc="-97" i="1">
                <a:latin typeface="Palatino Linotype"/>
                <a:cs typeface="Palatino Linotype"/>
              </a:rPr>
              <a:t>X</a:t>
            </a:r>
            <a:r>
              <a:rPr dirty="0" baseline="-13888" sz="2100" spc="179">
                <a:latin typeface="Palatino Linotype"/>
                <a:cs typeface="Palatino Linotype"/>
              </a:rPr>
              <a:t>1</a:t>
            </a:r>
            <a:r>
              <a:rPr dirty="0" baseline="5050" sz="3300" spc="15">
                <a:latin typeface="Palatino Linotype"/>
                <a:cs typeface="Palatino Linotype"/>
              </a:rPr>
              <a:t>)</a:t>
            </a:r>
            <a:endParaRPr baseline="5050" sz="3300">
              <a:latin typeface="Palatino Linotype"/>
              <a:cs typeface="Palatino Linotype"/>
            </a:endParaRPr>
          </a:p>
          <a:p>
            <a:pPr marL="596900" indent="-534035">
              <a:lnSpc>
                <a:spcPct val="100000"/>
              </a:lnSpc>
              <a:spcBef>
                <a:spcPts val="715"/>
              </a:spcBef>
              <a:buChar char="–"/>
              <a:tabLst>
                <a:tab pos="596900" algn="l"/>
                <a:tab pos="597535" algn="l"/>
              </a:tabLst>
            </a:pPr>
            <a:r>
              <a:rPr dirty="0" baseline="-4629" sz="3600">
                <a:latin typeface="Tahoma"/>
                <a:cs typeface="Tahoma"/>
              </a:rPr>
              <a:t>Joint</a:t>
            </a:r>
            <a:r>
              <a:rPr dirty="0" baseline="-4629" sz="3600" spc="-22">
                <a:latin typeface="Tahoma"/>
                <a:cs typeface="Tahoma"/>
              </a:rPr>
              <a:t> </a:t>
            </a:r>
            <a:r>
              <a:rPr dirty="0" baseline="-4629" sz="3600" spc="-7">
                <a:latin typeface="Tahoma"/>
                <a:cs typeface="Tahoma"/>
              </a:rPr>
              <a:t>probability:</a:t>
            </a:r>
            <a:r>
              <a:rPr dirty="0" baseline="-4629" sz="3600" spc="-292">
                <a:latin typeface="Tahoma"/>
                <a:cs typeface="Tahoma"/>
              </a:rPr>
              <a:t> </a:t>
            </a:r>
            <a:r>
              <a:rPr dirty="0" sz="2200" spc="20" b="1">
                <a:latin typeface="Palatino Linotype"/>
                <a:cs typeface="Palatino Linotype"/>
              </a:rPr>
              <a:t>X</a:t>
            </a:r>
            <a:r>
              <a:rPr dirty="0" sz="2200" spc="-70" b="1">
                <a:latin typeface="Palatino Linotype"/>
                <a:cs typeface="Palatino Linotype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Palatino Linotype"/>
                <a:cs typeface="Palatino Linotype"/>
              </a:rPr>
              <a:t>(</a:t>
            </a:r>
            <a:r>
              <a:rPr dirty="0" sz="2200" spc="5" i="1">
                <a:latin typeface="Palatino Linotype"/>
                <a:cs typeface="Palatino Linotype"/>
              </a:rPr>
              <a:t>X</a:t>
            </a:r>
            <a:r>
              <a:rPr dirty="0" baseline="-21825" sz="2100" spc="7" i="1">
                <a:latin typeface="Palatino Linotype"/>
                <a:cs typeface="Palatino Linotype"/>
              </a:rPr>
              <a:t>1</a:t>
            </a:r>
            <a:r>
              <a:rPr dirty="0" baseline="-21825" sz="2100" spc="-284" i="1">
                <a:latin typeface="Palatino Linotype"/>
                <a:cs typeface="Palatino Linotype"/>
              </a:rPr>
              <a:t> </a:t>
            </a:r>
            <a:r>
              <a:rPr dirty="0" sz="2200" spc="55">
                <a:latin typeface="Palatino Linotype"/>
                <a:cs typeface="Palatino Linotype"/>
              </a:rPr>
              <a:t>,</a:t>
            </a:r>
            <a:r>
              <a:rPr dirty="0" sz="2200" spc="55" i="1">
                <a:latin typeface="Palatino Linotype"/>
                <a:cs typeface="Palatino Linotype"/>
              </a:rPr>
              <a:t>X</a:t>
            </a:r>
            <a:r>
              <a:rPr dirty="0" baseline="-21825" sz="2100" spc="82">
                <a:latin typeface="Palatino Linotype"/>
                <a:cs typeface="Palatino Linotype"/>
              </a:rPr>
              <a:t>2</a:t>
            </a:r>
            <a:r>
              <a:rPr dirty="0" baseline="-21825" sz="2100" spc="-217">
                <a:latin typeface="Palatino Linotype"/>
                <a:cs typeface="Palatino Linotype"/>
              </a:rPr>
              <a:t> </a:t>
            </a:r>
            <a:r>
              <a:rPr dirty="0" sz="2200" spc="10">
                <a:latin typeface="Palatino Linotype"/>
                <a:cs typeface="Palatino Linotype"/>
              </a:rPr>
              <a:t>),</a:t>
            </a:r>
            <a:r>
              <a:rPr dirty="0" sz="2200" spc="-220">
                <a:latin typeface="Palatino Linotype"/>
                <a:cs typeface="Palatino Linotype"/>
              </a:rPr>
              <a:t> </a:t>
            </a:r>
            <a:r>
              <a:rPr dirty="0" sz="2200" spc="20" i="1">
                <a:latin typeface="Palatino Linotype"/>
                <a:cs typeface="Palatino Linotype"/>
              </a:rPr>
              <a:t>P</a:t>
            </a:r>
            <a:r>
              <a:rPr dirty="0" sz="2200" spc="20">
                <a:latin typeface="Palatino Linotype"/>
                <a:cs typeface="Palatino Linotype"/>
              </a:rPr>
              <a:t>(</a:t>
            </a:r>
            <a:r>
              <a:rPr dirty="0" sz="2200" spc="20" b="1">
                <a:latin typeface="Palatino Linotype"/>
                <a:cs typeface="Palatino Linotype"/>
              </a:rPr>
              <a:t>X</a:t>
            </a:r>
            <a:r>
              <a:rPr dirty="0" sz="2200" spc="20">
                <a:latin typeface="Palatino Linotype"/>
                <a:cs typeface="Palatino Linotype"/>
              </a:rPr>
              <a:t>)</a:t>
            </a:r>
            <a:r>
              <a:rPr dirty="0" sz="2200" spc="-185">
                <a:latin typeface="Palatino Linotype"/>
                <a:cs typeface="Palatino Linotype"/>
              </a:rPr>
              <a:t> </a:t>
            </a:r>
            <a:r>
              <a:rPr dirty="0" sz="2200" spc="15">
                <a:latin typeface="Symbol"/>
                <a:cs typeface="Symbol"/>
              </a:rPr>
              <a:t>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30" i="1">
                <a:latin typeface="Palatino Linotype"/>
                <a:cs typeface="Palatino Linotype"/>
              </a:rPr>
              <a:t>P(X</a:t>
            </a:r>
            <a:r>
              <a:rPr dirty="0" baseline="-21825" sz="2100" spc="-44" i="1">
                <a:latin typeface="Palatino Linotype"/>
                <a:cs typeface="Palatino Linotype"/>
              </a:rPr>
              <a:t>1</a:t>
            </a:r>
            <a:r>
              <a:rPr dirty="0" baseline="-21825" sz="2100" spc="307" i="1">
                <a:latin typeface="Palatino Linotype"/>
                <a:cs typeface="Palatino Linotype"/>
              </a:rPr>
              <a:t> </a:t>
            </a:r>
            <a:r>
              <a:rPr dirty="0" sz="2200" spc="-5" i="1">
                <a:latin typeface="Palatino Linotype"/>
                <a:cs typeface="Palatino Linotype"/>
              </a:rPr>
              <a:t>,X</a:t>
            </a:r>
            <a:r>
              <a:rPr dirty="0" baseline="-21825" sz="2100" spc="-7">
                <a:latin typeface="Palatino Linotype"/>
                <a:cs typeface="Palatino Linotype"/>
              </a:rPr>
              <a:t>2</a:t>
            </a:r>
            <a:r>
              <a:rPr dirty="0" baseline="-21825" sz="2100" spc="-209">
                <a:latin typeface="Palatino Linotype"/>
                <a:cs typeface="Palatino Linotype"/>
              </a:rPr>
              <a:t> </a:t>
            </a:r>
            <a:r>
              <a:rPr dirty="0" sz="2200" spc="10"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596900" indent="-534035">
              <a:lnSpc>
                <a:spcPct val="100000"/>
              </a:lnSpc>
              <a:spcBef>
                <a:spcPts val="720"/>
              </a:spcBef>
              <a:buChar char="–"/>
              <a:tabLst>
                <a:tab pos="596900" algn="l"/>
                <a:tab pos="597535" algn="l"/>
              </a:tabLst>
            </a:pPr>
            <a:r>
              <a:rPr dirty="0" baseline="-8101" sz="3600" spc="-75">
                <a:latin typeface="Tahoma"/>
                <a:cs typeface="Tahoma"/>
              </a:rPr>
              <a:t>R</a:t>
            </a:r>
            <a:r>
              <a:rPr dirty="0" baseline="-8101" sz="3600" spc="-7">
                <a:latin typeface="Tahoma"/>
                <a:cs typeface="Tahoma"/>
              </a:rPr>
              <a:t>elati</a:t>
            </a:r>
            <a:r>
              <a:rPr dirty="0" baseline="-8101" sz="3600" spc="7">
                <a:latin typeface="Tahoma"/>
                <a:cs typeface="Tahoma"/>
              </a:rPr>
              <a:t>o</a:t>
            </a:r>
            <a:r>
              <a:rPr dirty="0" baseline="-8101" sz="3600">
                <a:latin typeface="Tahoma"/>
                <a:cs typeface="Tahoma"/>
              </a:rPr>
              <a:t>ns</a:t>
            </a:r>
            <a:r>
              <a:rPr dirty="0" baseline="-8101" sz="3600" spc="7">
                <a:latin typeface="Tahoma"/>
                <a:cs typeface="Tahoma"/>
              </a:rPr>
              <a:t>h</a:t>
            </a:r>
            <a:r>
              <a:rPr dirty="0" baseline="-8101" sz="3600">
                <a:latin typeface="Tahoma"/>
                <a:cs typeface="Tahoma"/>
              </a:rPr>
              <a:t>i</a:t>
            </a:r>
            <a:r>
              <a:rPr dirty="0" baseline="-8101" sz="3600" spc="7">
                <a:latin typeface="Tahoma"/>
                <a:cs typeface="Tahoma"/>
              </a:rPr>
              <a:t>p</a:t>
            </a:r>
            <a:r>
              <a:rPr dirty="0" baseline="-8101" sz="3600">
                <a:latin typeface="Tahoma"/>
                <a:cs typeface="Tahoma"/>
              </a:rPr>
              <a:t>:</a:t>
            </a:r>
            <a:r>
              <a:rPr dirty="0" baseline="-8101" sz="3600" spc="-562">
                <a:latin typeface="Tahoma"/>
                <a:cs typeface="Tahoma"/>
              </a:rPr>
              <a:t> </a:t>
            </a:r>
            <a:r>
              <a:rPr dirty="0" sz="2200" spc="15" i="1">
                <a:latin typeface="Palatino Linotype"/>
                <a:cs typeface="Palatino Linotype"/>
              </a:rPr>
              <a:t>P(</a:t>
            </a:r>
            <a:r>
              <a:rPr dirty="0" sz="2200" spc="-170" i="1">
                <a:latin typeface="Palatino Linotype"/>
                <a:cs typeface="Palatino Linotype"/>
              </a:rPr>
              <a:t>X</a:t>
            </a:r>
            <a:r>
              <a:rPr dirty="0" baseline="-21825" sz="2100" spc="7" i="1">
                <a:latin typeface="Palatino Linotype"/>
                <a:cs typeface="Palatino Linotype"/>
              </a:rPr>
              <a:t>1</a:t>
            </a:r>
            <a:r>
              <a:rPr dirty="0" baseline="-21825" sz="2100" i="1">
                <a:latin typeface="Palatino Linotype"/>
                <a:cs typeface="Palatino Linotype"/>
              </a:rPr>
              <a:t> </a:t>
            </a:r>
            <a:r>
              <a:rPr dirty="0" baseline="-21825" sz="2100" spc="-209" i="1">
                <a:latin typeface="Palatino Linotype"/>
                <a:cs typeface="Palatino Linotype"/>
              </a:rPr>
              <a:t> </a:t>
            </a:r>
            <a:r>
              <a:rPr dirty="0" sz="2200" spc="70" i="1">
                <a:latin typeface="Palatino Linotype"/>
                <a:cs typeface="Palatino Linotype"/>
              </a:rPr>
              <a:t>,</a:t>
            </a:r>
            <a:r>
              <a:rPr dirty="0" sz="2200" spc="-90" i="1">
                <a:latin typeface="Palatino Linotype"/>
                <a:cs typeface="Palatino Linotype"/>
              </a:rPr>
              <a:t>X</a:t>
            </a:r>
            <a:r>
              <a:rPr dirty="0" baseline="-21825" sz="2100" spc="7">
                <a:latin typeface="Palatino Linotype"/>
                <a:cs typeface="Palatino Linotype"/>
              </a:rPr>
              <a:t>2</a:t>
            </a:r>
            <a:r>
              <a:rPr dirty="0" baseline="-21825" sz="2100" spc="-217">
                <a:latin typeface="Palatino Linotype"/>
                <a:cs typeface="Palatino Linotype"/>
              </a:rPr>
              <a:t> </a:t>
            </a:r>
            <a:r>
              <a:rPr dirty="0" sz="2200" spc="10">
                <a:latin typeface="Palatino Linotype"/>
                <a:cs typeface="Palatino Linotype"/>
              </a:rPr>
              <a:t>)</a:t>
            </a:r>
            <a:r>
              <a:rPr dirty="0" sz="2200" spc="-135">
                <a:latin typeface="Palatino Linotype"/>
                <a:cs typeface="Palatino Linotype"/>
              </a:rPr>
              <a:t> </a:t>
            </a:r>
            <a:r>
              <a:rPr dirty="0" sz="2200" spc="20">
                <a:latin typeface="Symbol"/>
                <a:cs typeface="Symbol"/>
              </a:rPr>
              <a:t>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40" i="1">
                <a:latin typeface="Palatino Linotype"/>
                <a:cs typeface="Palatino Linotype"/>
              </a:rPr>
              <a:t>P</a:t>
            </a:r>
            <a:r>
              <a:rPr dirty="0" sz="2200" spc="7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X</a:t>
            </a:r>
            <a:r>
              <a:rPr dirty="0" baseline="-21825" sz="2100" spc="7">
                <a:latin typeface="Palatino Linotype"/>
                <a:cs typeface="Palatino Linotype"/>
              </a:rPr>
              <a:t>2</a:t>
            </a:r>
            <a:r>
              <a:rPr dirty="0" baseline="-21825" sz="2100" spc="-179">
                <a:latin typeface="Palatino Linotype"/>
                <a:cs typeface="Palatino Linotype"/>
              </a:rPr>
              <a:t> </a:t>
            </a:r>
            <a:r>
              <a:rPr dirty="0" sz="2200" spc="65">
                <a:latin typeface="Palatino Linotype"/>
                <a:cs typeface="Palatino Linotype"/>
              </a:rPr>
              <a:t>|</a:t>
            </a:r>
            <a:r>
              <a:rPr dirty="0" sz="2200" spc="-65" i="1">
                <a:latin typeface="Palatino Linotype"/>
                <a:cs typeface="Palatino Linotype"/>
              </a:rPr>
              <a:t>X</a:t>
            </a:r>
            <a:r>
              <a:rPr dirty="0" baseline="-21825" sz="2100" spc="187">
                <a:latin typeface="Palatino Linotype"/>
                <a:cs typeface="Palatino Linotype"/>
              </a:rPr>
              <a:t>1</a:t>
            </a:r>
            <a:r>
              <a:rPr dirty="0" sz="2200" spc="30">
                <a:latin typeface="Palatino Linotype"/>
                <a:cs typeface="Palatino Linotype"/>
              </a:rPr>
              <a:t>)</a:t>
            </a:r>
            <a:r>
              <a:rPr dirty="0" sz="2200" spc="-35" i="1">
                <a:latin typeface="Palatino Linotype"/>
                <a:cs typeface="Palatino Linotype"/>
              </a:rPr>
              <a:t>P</a:t>
            </a:r>
            <a:r>
              <a:rPr dirty="0" sz="2200" spc="70">
                <a:latin typeface="Palatino Linotype"/>
                <a:cs typeface="Palatino Linotype"/>
              </a:rPr>
              <a:t>(</a:t>
            </a:r>
            <a:r>
              <a:rPr dirty="0" sz="2200" spc="-60" i="1">
                <a:latin typeface="Palatino Linotype"/>
                <a:cs typeface="Palatino Linotype"/>
              </a:rPr>
              <a:t>X</a:t>
            </a:r>
            <a:r>
              <a:rPr dirty="0" baseline="-21825" sz="2100" spc="179">
                <a:latin typeface="Palatino Linotype"/>
                <a:cs typeface="Palatino Linotype"/>
              </a:rPr>
              <a:t>1</a:t>
            </a:r>
            <a:r>
              <a:rPr dirty="0" sz="2200" spc="10">
                <a:latin typeface="Palatino Linotype"/>
                <a:cs typeface="Palatino Linotype"/>
              </a:rPr>
              <a:t>)</a:t>
            </a:r>
            <a:r>
              <a:rPr dirty="0" sz="2200" spc="-125">
                <a:latin typeface="Palatino Linotype"/>
                <a:cs typeface="Palatino Linotype"/>
              </a:rPr>
              <a:t> </a:t>
            </a:r>
            <a:r>
              <a:rPr dirty="0" sz="2200" spc="20">
                <a:latin typeface="Symbol"/>
                <a:cs typeface="Symbol"/>
              </a:rPr>
              <a:t>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 spc="-40" i="1">
                <a:latin typeface="Palatino Linotype"/>
                <a:cs typeface="Palatino Linotype"/>
              </a:rPr>
              <a:t>P</a:t>
            </a:r>
            <a:r>
              <a:rPr dirty="0" sz="2200" spc="75">
                <a:latin typeface="Palatino Linotype"/>
                <a:cs typeface="Palatino Linotype"/>
              </a:rPr>
              <a:t>(</a:t>
            </a:r>
            <a:r>
              <a:rPr dirty="0" sz="2200" spc="-60" i="1">
                <a:latin typeface="Palatino Linotype"/>
                <a:cs typeface="Palatino Linotype"/>
              </a:rPr>
              <a:t>X</a:t>
            </a:r>
            <a:r>
              <a:rPr dirty="0" baseline="-21825" sz="2100" spc="7">
                <a:latin typeface="Palatino Linotype"/>
                <a:cs typeface="Palatino Linotype"/>
              </a:rPr>
              <a:t>1</a:t>
            </a:r>
            <a:r>
              <a:rPr dirty="0" baseline="-21825" sz="2100" spc="-315">
                <a:latin typeface="Palatino Linotype"/>
                <a:cs typeface="Palatino Linotype"/>
              </a:rPr>
              <a:t> </a:t>
            </a:r>
            <a:r>
              <a:rPr dirty="0" sz="2200" spc="65">
                <a:latin typeface="Palatino Linotype"/>
                <a:cs typeface="Palatino Linotype"/>
              </a:rPr>
              <a:t>|</a:t>
            </a:r>
            <a:r>
              <a:rPr dirty="0" sz="2200" i="1">
                <a:latin typeface="Palatino Linotype"/>
                <a:cs typeface="Palatino Linotype"/>
              </a:rPr>
              <a:t>X</a:t>
            </a:r>
            <a:r>
              <a:rPr dirty="0" baseline="-21825" sz="2100" spc="7">
                <a:latin typeface="Palatino Linotype"/>
                <a:cs typeface="Palatino Linotype"/>
              </a:rPr>
              <a:t>2</a:t>
            </a:r>
            <a:r>
              <a:rPr dirty="0" baseline="-21825" sz="2100" spc="-225">
                <a:latin typeface="Palatino Linotype"/>
                <a:cs typeface="Palatino Linotype"/>
              </a:rPr>
              <a:t> </a:t>
            </a:r>
            <a:r>
              <a:rPr dirty="0" sz="2200" spc="30">
                <a:latin typeface="Palatino Linotype"/>
                <a:cs typeface="Palatino Linotype"/>
              </a:rPr>
              <a:t>)</a:t>
            </a:r>
            <a:r>
              <a:rPr dirty="0" sz="2200" spc="-35" i="1">
                <a:latin typeface="Palatino Linotype"/>
                <a:cs typeface="Palatino Linotype"/>
              </a:rPr>
              <a:t>P</a:t>
            </a:r>
            <a:r>
              <a:rPr dirty="0" sz="2200" spc="75">
                <a:latin typeface="Palatino Linotype"/>
                <a:cs typeface="Palatino Linotype"/>
              </a:rPr>
              <a:t>(</a:t>
            </a:r>
            <a:r>
              <a:rPr dirty="0" sz="2200" spc="-5" i="1">
                <a:latin typeface="Palatino Linotype"/>
                <a:cs typeface="Palatino Linotype"/>
              </a:rPr>
              <a:t>X</a:t>
            </a:r>
            <a:r>
              <a:rPr dirty="0" baseline="-21825" sz="2100" spc="7">
                <a:latin typeface="Palatino Linotype"/>
                <a:cs typeface="Palatino Linotype"/>
              </a:rPr>
              <a:t>2</a:t>
            </a:r>
            <a:r>
              <a:rPr dirty="0" baseline="-21825" sz="2100" spc="-209">
                <a:latin typeface="Palatino Linotype"/>
                <a:cs typeface="Palatino Linotype"/>
              </a:rPr>
              <a:t> </a:t>
            </a:r>
            <a:r>
              <a:rPr dirty="0" sz="2200" spc="10"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63500">
              <a:lnSpc>
                <a:spcPct val="100000"/>
              </a:lnSpc>
              <a:spcBef>
                <a:spcPts val="1095"/>
              </a:spcBef>
              <a:tabLst>
                <a:tab pos="596900" algn="l"/>
              </a:tabLst>
            </a:pPr>
            <a:r>
              <a:rPr dirty="0" baseline="-3472" sz="3600">
                <a:latin typeface="Tahoma"/>
                <a:cs typeface="Tahoma"/>
              </a:rPr>
              <a:t>–	</a:t>
            </a:r>
            <a:r>
              <a:rPr dirty="0" baseline="-3472" sz="3600" spc="-7">
                <a:latin typeface="Tahoma"/>
                <a:cs typeface="Tahoma"/>
              </a:rPr>
              <a:t>Independence:</a:t>
            </a:r>
            <a:r>
              <a:rPr dirty="0" baseline="-3472" sz="3600" spc="-412">
                <a:latin typeface="Tahoma"/>
                <a:cs typeface="Tahoma"/>
              </a:rPr>
              <a:t> </a:t>
            </a:r>
            <a:r>
              <a:rPr dirty="0" sz="2000" spc="10" i="1">
                <a:latin typeface="Palatino Linotype"/>
                <a:cs typeface="Palatino Linotype"/>
              </a:rPr>
              <a:t>P</a:t>
            </a:r>
            <a:r>
              <a:rPr dirty="0" sz="2000" spc="10">
                <a:latin typeface="Palatino Linotype"/>
                <a:cs typeface="Palatino Linotype"/>
              </a:rPr>
              <a:t>(</a:t>
            </a:r>
            <a:r>
              <a:rPr dirty="0" sz="2000" spc="10" i="1">
                <a:latin typeface="Palatino Linotype"/>
                <a:cs typeface="Palatino Linotype"/>
              </a:rPr>
              <a:t>X</a:t>
            </a:r>
            <a:r>
              <a:rPr dirty="0" baseline="-22222" sz="1875" spc="15">
                <a:latin typeface="Palatino Linotype"/>
                <a:cs typeface="Palatino Linotype"/>
              </a:rPr>
              <a:t>2</a:t>
            </a:r>
            <a:r>
              <a:rPr dirty="0" baseline="-22222" sz="1875" spc="-150">
                <a:latin typeface="Palatino Linotype"/>
                <a:cs typeface="Palatino Linotype"/>
              </a:rPr>
              <a:t> </a:t>
            </a:r>
            <a:r>
              <a:rPr dirty="0" sz="2000" spc="35">
                <a:latin typeface="Palatino Linotype"/>
                <a:cs typeface="Palatino Linotype"/>
              </a:rPr>
              <a:t>|</a:t>
            </a:r>
            <a:r>
              <a:rPr dirty="0" sz="2000" spc="35" i="1">
                <a:latin typeface="Palatino Linotype"/>
                <a:cs typeface="Palatino Linotype"/>
              </a:rPr>
              <a:t>X</a:t>
            </a:r>
            <a:r>
              <a:rPr dirty="0" baseline="-22222" sz="1875" spc="52">
                <a:latin typeface="Palatino Linotype"/>
                <a:cs typeface="Palatino Linotype"/>
              </a:rPr>
              <a:t>1</a:t>
            </a:r>
            <a:r>
              <a:rPr dirty="0" sz="2000" spc="35">
                <a:latin typeface="Palatino Linotype"/>
                <a:cs typeface="Palatino Linotype"/>
              </a:rPr>
              <a:t>)</a:t>
            </a:r>
            <a:r>
              <a:rPr dirty="0" sz="2000" spc="-110">
                <a:latin typeface="Palatino Linotype"/>
                <a:cs typeface="Palatino Linotype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10" i="1">
                <a:latin typeface="Palatino Linotype"/>
                <a:cs typeface="Palatino Linotype"/>
              </a:rPr>
              <a:t>P</a:t>
            </a:r>
            <a:r>
              <a:rPr dirty="0" sz="2000" spc="10">
                <a:latin typeface="Palatino Linotype"/>
                <a:cs typeface="Palatino Linotype"/>
              </a:rPr>
              <a:t>(</a:t>
            </a:r>
            <a:r>
              <a:rPr dirty="0" sz="2000" spc="10" i="1">
                <a:latin typeface="Palatino Linotype"/>
                <a:cs typeface="Palatino Linotype"/>
              </a:rPr>
              <a:t>X</a:t>
            </a:r>
            <a:r>
              <a:rPr dirty="0" baseline="-22222" sz="1875" spc="15">
                <a:latin typeface="Palatino Linotype"/>
                <a:cs typeface="Palatino Linotype"/>
              </a:rPr>
              <a:t>2</a:t>
            </a:r>
            <a:r>
              <a:rPr dirty="0" baseline="-22222" sz="1875" spc="-187">
                <a:latin typeface="Palatino Linotype"/>
                <a:cs typeface="Palatino Linotype"/>
              </a:rPr>
              <a:t> </a:t>
            </a:r>
            <a:r>
              <a:rPr dirty="0" sz="2000" spc="10">
                <a:latin typeface="Palatino Linotype"/>
                <a:cs typeface="Palatino Linotype"/>
              </a:rPr>
              <a:t>),</a:t>
            </a:r>
            <a:r>
              <a:rPr dirty="0" sz="2000" spc="-195">
                <a:latin typeface="Palatino Linotype"/>
                <a:cs typeface="Palatino Linotype"/>
              </a:rPr>
              <a:t> </a:t>
            </a:r>
            <a:r>
              <a:rPr dirty="0" sz="2000" spc="-5" i="1">
                <a:latin typeface="Palatino Linotype"/>
                <a:cs typeface="Palatino Linotype"/>
              </a:rPr>
              <a:t>P</a:t>
            </a:r>
            <a:r>
              <a:rPr dirty="0" sz="2000" spc="-5">
                <a:latin typeface="Palatino Linotype"/>
                <a:cs typeface="Palatino Linotype"/>
              </a:rPr>
              <a:t>(</a:t>
            </a:r>
            <a:r>
              <a:rPr dirty="0" sz="2000" spc="-5" i="1">
                <a:latin typeface="Palatino Linotype"/>
                <a:cs typeface="Palatino Linotype"/>
              </a:rPr>
              <a:t>X</a:t>
            </a:r>
            <a:r>
              <a:rPr dirty="0" baseline="-22222" sz="1875" spc="-7">
                <a:latin typeface="Palatino Linotype"/>
                <a:cs typeface="Palatino Linotype"/>
              </a:rPr>
              <a:t>1</a:t>
            </a:r>
            <a:r>
              <a:rPr dirty="0" baseline="-22222" sz="1875" spc="-270">
                <a:latin typeface="Palatino Linotype"/>
                <a:cs typeface="Palatino Linotype"/>
              </a:rPr>
              <a:t> </a:t>
            </a:r>
            <a:r>
              <a:rPr dirty="0" sz="2000" spc="25">
                <a:latin typeface="Palatino Linotype"/>
                <a:cs typeface="Palatino Linotype"/>
              </a:rPr>
              <a:t>|</a:t>
            </a:r>
            <a:r>
              <a:rPr dirty="0" sz="2000" spc="25" i="1">
                <a:latin typeface="Palatino Linotype"/>
                <a:cs typeface="Palatino Linotype"/>
              </a:rPr>
              <a:t>X</a:t>
            </a:r>
            <a:r>
              <a:rPr dirty="0" baseline="-22222" sz="1875" spc="37">
                <a:latin typeface="Palatino Linotype"/>
                <a:cs typeface="Palatino Linotype"/>
              </a:rPr>
              <a:t>2</a:t>
            </a:r>
            <a:r>
              <a:rPr dirty="0" baseline="-22222" sz="1875" spc="-187">
                <a:latin typeface="Palatino Linotype"/>
                <a:cs typeface="Palatino Linotype"/>
              </a:rPr>
              <a:t> </a:t>
            </a:r>
            <a:r>
              <a:rPr dirty="0" sz="2000" spc="10">
                <a:latin typeface="Palatino Linotype"/>
                <a:cs typeface="Palatino Linotype"/>
              </a:rPr>
              <a:t>)</a:t>
            </a:r>
            <a:r>
              <a:rPr dirty="0" sz="2000" spc="-114">
                <a:latin typeface="Palatino Linotype"/>
                <a:cs typeface="Palatino Linotype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20" i="1">
                <a:latin typeface="Palatino Linotype"/>
                <a:cs typeface="Palatino Linotype"/>
              </a:rPr>
              <a:t>P</a:t>
            </a:r>
            <a:r>
              <a:rPr dirty="0" sz="2000" spc="20">
                <a:latin typeface="Palatino Linotype"/>
                <a:cs typeface="Palatino Linotype"/>
              </a:rPr>
              <a:t>(</a:t>
            </a:r>
            <a:r>
              <a:rPr dirty="0" sz="2000" spc="20" i="1">
                <a:latin typeface="Palatino Linotype"/>
                <a:cs typeface="Palatino Linotype"/>
              </a:rPr>
              <a:t>X</a:t>
            </a:r>
            <a:r>
              <a:rPr dirty="0" baseline="-22222" sz="1875" spc="30">
                <a:latin typeface="Palatino Linotype"/>
                <a:cs typeface="Palatino Linotype"/>
              </a:rPr>
              <a:t>1</a:t>
            </a:r>
            <a:r>
              <a:rPr dirty="0" sz="2000" spc="20">
                <a:latin typeface="Palatino Linotype"/>
                <a:cs typeface="Palatino Linotype"/>
              </a:rPr>
              <a:t>),</a:t>
            </a:r>
            <a:r>
              <a:rPr dirty="0" sz="2000" spc="-190">
                <a:latin typeface="Palatino Linotype"/>
                <a:cs typeface="Palatino Linotype"/>
              </a:rPr>
              <a:t> </a:t>
            </a:r>
            <a:r>
              <a:rPr dirty="0" sz="2000" spc="-25" i="1">
                <a:latin typeface="Palatino Linotype"/>
                <a:cs typeface="Palatino Linotype"/>
              </a:rPr>
              <a:t>P(X</a:t>
            </a:r>
            <a:r>
              <a:rPr dirty="0" baseline="-22222" sz="1875" spc="-37" i="1">
                <a:latin typeface="Palatino Linotype"/>
                <a:cs typeface="Palatino Linotype"/>
              </a:rPr>
              <a:t>1</a:t>
            </a:r>
            <a:r>
              <a:rPr dirty="0" baseline="-22222" sz="1875" spc="292" i="1">
                <a:latin typeface="Palatino Linotype"/>
                <a:cs typeface="Palatino Linotype"/>
              </a:rPr>
              <a:t> </a:t>
            </a:r>
            <a:r>
              <a:rPr dirty="0" sz="2000" i="1">
                <a:latin typeface="Palatino Linotype"/>
                <a:cs typeface="Palatino Linotype"/>
              </a:rPr>
              <a:t>,X</a:t>
            </a:r>
            <a:r>
              <a:rPr dirty="0" baseline="-22222" sz="1875">
                <a:latin typeface="Palatino Linotype"/>
                <a:cs typeface="Palatino Linotype"/>
              </a:rPr>
              <a:t>2</a:t>
            </a:r>
            <a:r>
              <a:rPr dirty="0" baseline="-22222" sz="1875" spc="-195">
                <a:latin typeface="Palatino Linotype"/>
                <a:cs typeface="Palatino Linotype"/>
              </a:rPr>
              <a:t> </a:t>
            </a:r>
            <a:r>
              <a:rPr dirty="0" sz="2000" spc="10">
                <a:latin typeface="Palatino Linotype"/>
                <a:cs typeface="Palatino Linotype"/>
              </a:rPr>
              <a:t>)</a:t>
            </a:r>
            <a:r>
              <a:rPr dirty="0" sz="2000" spc="-110">
                <a:latin typeface="Palatino Linotype"/>
                <a:cs typeface="Palatino Linotype"/>
              </a:rPr>
              <a:t> </a:t>
            </a:r>
            <a:r>
              <a:rPr dirty="0" sz="2000" spc="15">
                <a:latin typeface="Symbol"/>
                <a:cs typeface="Symbol"/>
              </a:rPr>
              <a:t>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20" i="1">
                <a:latin typeface="Palatino Linotype"/>
                <a:cs typeface="Palatino Linotype"/>
              </a:rPr>
              <a:t>P</a:t>
            </a:r>
            <a:r>
              <a:rPr dirty="0" sz="2000" spc="20">
                <a:latin typeface="Palatino Linotype"/>
                <a:cs typeface="Palatino Linotype"/>
              </a:rPr>
              <a:t>(</a:t>
            </a:r>
            <a:r>
              <a:rPr dirty="0" sz="2000" spc="20" i="1">
                <a:latin typeface="Palatino Linotype"/>
                <a:cs typeface="Palatino Linotype"/>
              </a:rPr>
              <a:t>X</a:t>
            </a:r>
            <a:r>
              <a:rPr dirty="0" baseline="-22222" sz="1875" spc="30">
                <a:latin typeface="Palatino Linotype"/>
                <a:cs typeface="Palatino Linotype"/>
              </a:rPr>
              <a:t>1</a:t>
            </a:r>
            <a:r>
              <a:rPr dirty="0" sz="2000" spc="20">
                <a:latin typeface="Palatino Linotype"/>
                <a:cs typeface="Palatino Linotype"/>
              </a:rPr>
              <a:t>)</a:t>
            </a:r>
            <a:r>
              <a:rPr dirty="0" sz="2000" spc="20" i="1">
                <a:latin typeface="Palatino Linotype"/>
                <a:cs typeface="Palatino Linotype"/>
              </a:rPr>
              <a:t>P</a:t>
            </a:r>
            <a:r>
              <a:rPr dirty="0" sz="2000" spc="20">
                <a:latin typeface="Palatino Linotype"/>
                <a:cs typeface="Palatino Linotype"/>
              </a:rPr>
              <a:t>(</a:t>
            </a:r>
            <a:r>
              <a:rPr dirty="0" sz="2000" spc="20" i="1">
                <a:latin typeface="Palatino Linotype"/>
                <a:cs typeface="Palatino Linotype"/>
              </a:rPr>
              <a:t>X</a:t>
            </a:r>
            <a:r>
              <a:rPr dirty="0" baseline="-22222" sz="1875" spc="30">
                <a:latin typeface="Palatino Linotype"/>
                <a:cs typeface="Palatino Linotype"/>
              </a:rPr>
              <a:t>2</a:t>
            </a:r>
            <a:r>
              <a:rPr dirty="0" baseline="-22222" sz="1875" spc="-187">
                <a:latin typeface="Palatino Linotype"/>
                <a:cs typeface="Palatino Linotype"/>
              </a:rPr>
              <a:t> </a:t>
            </a:r>
            <a:r>
              <a:rPr dirty="0" sz="2000" spc="10"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Palatino Linotype"/>
              <a:cs typeface="Palatino Linotype"/>
            </a:endParaRPr>
          </a:p>
          <a:p>
            <a:pPr marL="126364">
              <a:lnSpc>
                <a:spcPct val="100000"/>
              </a:lnSpc>
            </a:pPr>
            <a:r>
              <a:rPr dirty="0" sz="2400" spc="-10" b="1">
                <a:latin typeface="Arial"/>
                <a:cs typeface="Arial"/>
              </a:rPr>
              <a:t>Bayesian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3200" y="792391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b="1" i="1">
                <a:latin typeface="Arial"/>
                <a:cs typeface="Arial"/>
              </a:rPr>
              <a:t>HP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2023-10-04</a:t>
            </a:r>
            <a:r>
              <a:rPr dirty="0" sz="800" spc="-50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11:26:32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 MT"/>
                <a:cs typeface="Arial MT"/>
              </a:rPr>
              <a:t>--------------------------------------------</a:t>
            </a:r>
            <a:endParaRPr sz="1000">
              <a:latin typeface="Arial MT"/>
              <a:cs typeface="Arial MT"/>
            </a:endParaRPr>
          </a:p>
          <a:p>
            <a:pPr marL="25400" marR="1778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https://docs.google.com/document/d/1mMflnvla-s_ZvzOU9R3S4B7tAJYe6L8UfY90O_CQiMA/edit?usp=sharing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4737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FF"/>
                </a:solidFill>
              </a:rPr>
              <a:t>Naïve</a:t>
            </a:r>
            <a:r>
              <a:rPr dirty="0" spc="-3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Bayes</a:t>
            </a:r>
            <a:r>
              <a:rPr dirty="0" spc="-1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(NB)</a:t>
            </a:r>
            <a:r>
              <a:rPr dirty="0" spc="-2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594" y="1456181"/>
            <a:ext cx="83737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95"/>
              </a:spcBef>
              <a:buChar char="•"/>
              <a:tabLst>
                <a:tab pos="545465" algn="l"/>
                <a:tab pos="546100" algn="l"/>
              </a:tabLst>
            </a:pPr>
            <a:r>
              <a:rPr dirty="0" sz="2800" spc="-10">
                <a:latin typeface="Tahoma"/>
                <a:cs typeface="Tahoma"/>
              </a:rPr>
              <a:t>Establishing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probabilistic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model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for</a:t>
            </a:r>
            <a:r>
              <a:rPr dirty="0" sz="280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classification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326" y="1998726"/>
            <a:ext cx="3270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>
                <a:latin typeface="Tahoma"/>
                <a:cs typeface="Tahoma"/>
              </a:rPr>
              <a:t>–	</a:t>
            </a:r>
            <a:r>
              <a:rPr dirty="0" sz="2400" spc="-5">
                <a:latin typeface="Tahoma"/>
                <a:cs typeface="Tahoma"/>
              </a:rPr>
              <a:t>Discriminative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model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594" y="2587858"/>
            <a:ext cx="4645660" cy="154622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Char char="•"/>
              <a:tabLst>
                <a:tab pos="545465" algn="l"/>
                <a:tab pos="546100" algn="l"/>
              </a:tabLst>
            </a:pPr>
            <a:r>
              <a:rPr dirty="0" sz="2800" spc="-5">
                <a:latin typeface="Tahoma"/>
                <a:cs typeface="Tahoma"/>
              </a:rPr>
              <a:t>MAP </a:t>
            </a:r>
            <a:r>
              <a:rPr dirty="0" sz="2800" spc="-10">
                <a:latin typeface="Tahoma"/>
                <a:cs typeface="Tahoma"/>
              </a:rPr>
              <a:t>classification</a:t>
            </a:r>
            <a:r>
              <a:rPr dirty="0" sz="2800" spc="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rule</a:t>
            </a:r>
            <a:endParaRPr sz="2800">
              <a:latin typeface="Tahoma"/>
              <a:cs typeface="Tahoma"/>
            </a:endParaRPr>
          </a:p>
          <a:p>
            <a:pPr lvl="1" marL="992505" indent="-457834">
              <a:lnSpc>
                <a:spcPct val="100000"/>
              </a:lnSpc>
              <a:spcBef>
                <a:spcPts val="915"/>
              </a:spcBef>
              <a:buChar char="–"/>
              <a:tabLst>
                <a:tab pos="992505" algn="l"/>
                <a:tab pos="993140" algn="l"/>
              </a:tabLst>
            </a:pP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MAP</a:t>
            </a:r>
            <a:r>
              <a:rPr dirty="0" sz="2400" spc="-5">
                <a:latin typeface="Tahoma"/>
                <a:cs typeface="Tahoma"/>
              </a:rPr>
              <a:t>: </a:t>
            </a:r>
            <a:r>
              <a:rPr dirty="0" sz="2400" spc="-5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sz="2400" spc="-5">
                <a:latin typeface="Tahoma"/>
                <a:cs typeface="Tahoma"/>
              </a:rPr>
              <a:t>aximum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2400" spc="-1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dirty="0" sz="2400" spc="-10">
                <a:latin typeface="Tahoma"/>
                <a:cs typeface="Tahoma"/>
              </a:rPr>
              <a:t>osterior</a:t>
            </a:r>
            <a:endParaRPr sz="2400">
              <a:latin typeface="Tahoma"/>
              <a:cs typeface="Tahoma"/>
            </a:endParaRPr>
          </a:p>
          <a:p>
            <a:pPr lvl="1" marL="992505" indent="-457834">
              <a:lnSpc>
                <a:spcPct val="100000"/>
              </a:lnSpc>
              <a:spcBef>
                <a:spcPts val="865"/>
              </a:spcBef>
              <a:buChar char="–"/>
              <a:tabLst>
                <a:tab pos="992505" algn="l"/>
                <a:tab pos="993140" algn="l"/>
              </a:tabLst>
            </a:pPr>
            <a:r>
              <a:rPr dirty="0" sz="2400">
                <a:latin typeface="Tahoma"/>
                <a:cs typeface="Tahoma"/>
              </a:rPr>
              <a:t>Assign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b="1" i="1">
                <a:latin typeface="Palatino Linotype"/>
                <a:cs typeface="Palatino Linotype"/>
              </a:rPr>
              <a:t>x</a:t>
            </a:r>
            <a:r>
              <a:rPr dirty="0" sz="2400" spc="135" b="1" i="1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c*</a:t>
            </a:r>
            <a:r>
              <a:rPr dirty="0" sz="2400" spc="-10" i="1">
                <a:latin typeface="Palatino Linotype"/>
                <a:cs typeface="Palatino Linotype"/>
              </a:rPr>
              <a:t> </a:t>
            </a:r>
            <a:r>
              <a:rPr dirty="0" sz="2400">
                <a:latin typeface="Tahoma"/>
                <a:cs typeface="Tahoma"/>
              </a:rPr>
              <a:t>if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18432" y="2057400"/>
            <a:ext cx="4925695" cy="464820"/>
          </a:xfrm>
          <a:custGeom>
            <a:avLst/>
            <a:gdLst/>
            <a:ahLst/>
            <a:cxnLst/>
            <a:rect l="l" t="t" r="r" b="b"/>
            <a:pathLst>
              <a:path w="4925695" h="464819">
                <a:moveTo>
                  <a:pt x="0" y="464820"/>
                </a:moveTo>
                <a:lnTo>
                  <a:pt x="4925567" y="464820"/>
                </a:lnTo>
                <a:lnTo>
                  <a:pt x="4925567" y="0"/>
                </a:lnTo>
                <a:lnTo>
                  <a:pt x="0" y="0"/>
                </a:lnTo>
                <a:lnTo>
                  <a:pt x="0" y="46482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93032" y="2026949"/>
            <a:ext cx="4976495" cy="4127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  <a:tabLst>
                <a:tab pos="1311910" algn="l"/>
              </a:tabLst>
            </a:pPr>
            <a:r>
              <a:rPr dirty="0" sz="2500" spc="-20" i="1">
                <a:latin typeface="Palatino Linotype"/>
                <a:cs typeface="Palatino Linotype"/>
              </a:rPr>
              <a:t>P</a:t>
            </a:r>
            <a:r>
              <a:rPr dirty="0" sz="2500" spc="-15">
                <a:latin typeface="Palatino Linotype"/>
                <a:cs typeface="Palatino Linotype"/>
              </a:rPr>
              <a:t>(</a:t>
            </a:r>
            <a:r>
              <a:rPr dirty="0" sz="2500" spc="140" i="1">
                <a:latin typeface="Palatino Linotype"/>
                <a:cs typeface="Palatino Linotype"/>
              </a:rPr>
              <a:t>C</a:t>
            </a:r>
            <a:r>
              <a:rPr dirty="0" sz="2500" spc="55" i="1">
                <a:latin typeface="Palatino Linotype"/>
                <a:cs typeface="Palatino Linotype"/>
              </a:rPr>
              <a:t>|</a:t>
            </a:r>
            <a:r>
              <a:rPr dirty="0" sz="2500" spc="75" b="1">
                <a:latin typeface="Palatino Linotype"/>
                <a:cs typeface="Palatino Linotype"/>
              </a:rPr>
              <a:t>X</a:t>
            </a:r>
            <a:r>
              <a:rPr dirty="0" sz="2500" spc="25">
                <a:latin typeface="Palatino Linotype"/>
                <a:cs typeface="Palatino Linotype"/>
              </a:rPr>
              <a:t>)</a:t>
            </a:r>
            <a:r>
              <a:rPr dirty="0" sz="2500">
                <a:latin typeface="Palatino Linotype"/>
                <a:cs typeface="Palatino Linotype"/>
              </a:rPr>
              <a:t>	</a:t>
            </a:r>
            <a:r>
              <a:rPr dirty="0" sz="2500" spc="50" i="1">
                <a:latin typeface="Palatino Linotype"/>
                <a:cs typeface="Palatino Linotype"/>
              </a:rPr>
              <a:t>C</a:t>
            </a:r>
            <a:r>
              <a:rPr dirty="0" sz="2500" spc="-30" i="1">
                <a:latin typeface="Palatino Linotype"/>
                <a:cs typeface="Palatino Linotype"/>
              </a:rPr>
              <a:t> 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-155">
                <a:latin typeface="Times New Roman"/>
                <a:cs typeface="Times New Roman"/>
              </a:rPr>
              <a:t> </a:t>
            </a:r>
            <a:r>
              <a:rPr dirty="0" sz="2500" spc="-30" i="1">
                <a:latin typeface="Palatino Linotype"/>
                <a:cs typeface="Palatino Linotype"/>
              </a:rPr>
              <a:t>c</a:t>
            </a:r>
            <a:r>
              <a:rPr dirty="0" baseline="-22569" sz="2400" spc="15">
                <a:latin typeface="Palatino Linotype"/>
                <a:cs typeface="Palatino Linotype"/>
              </a:rPr>
              <a:t>1</a:t>
            </a:r>
            <a:r>
              <a:rPr dirty="0" baseline="-22569" sz="2400" spc="-232">
                <a:latin typeface="Palatino Linotype"/>
                <a:cs typeface="Palatino Linotype"/>
              </a:rPr>
              <a:t> </a:t>
            </a:r>
            <a:r>
              <a:rPr dirty="0" sz="2500" spc="-165" i="1">
                <a:latin typeface="Palatino Linotype"/>
                <a:cs typeface="Palatino Linotype"/>
              </a:rPr>
              <a:t>,</a:t>
            </a:r>
            <a:r>
              <a:rPr dirty="0" sz="2500" spc="235">
                <a:latin typeface="Symbol"/>
                <a:cs typeface="Symbol"/>
              </a:rPr>
              <a:t></a:t>
            </a:r>
            <a:r>
              <a:rPr dirty="0" sz="2500" spc="25">
                <a:latin typeface="Symbol"/>
                <a:cs typeface="Symbol"/>
              </a:rPr>
              <a:t></a:t>
            </a:r>
            <a:r>
              <a:rPr dirty="0" sz="2500" spc="114" i="1">
                <a:latin typeface="Palatino Linotype"/>
                <a:cs typeface="Palatino Linotype"/>
              </a:rPr>
              <a:t>,</a:t>
            </a:r>
            <a:r>
              <a:rPr dirty="0" sz="2500" spc="90" i="1">
                <a:latin typeface="Palatino Linotype"/>
                <a:cs typeface="Palatino Linotype"/>
              </a:rPr>
              <a:t>c</a:t>
            </a:r>
            <a:r>
              <a:rPr dirty="0" baseline="-22569" sz="2400" spc="22" i="1">
                <a:latin typeface="Palatino Linotype"/>
                <a:cs typeface="Palatino Linotype"/>
              </a:rPr>
              <a:t>L</a:t>
            </a:r>
            <a:r>
              <a:rPr dirty="0" baseline="-22569" sz="2400" spc="-165" i="1">
                <a:latin typeface="Palatino Linotype"/>
                <a:cs typeface="Palatino Linotype"/>
              </a:rPr>
              <a:t> </a:t>
            </a:r>
            <a:r>
              <a:rPr dirty="0" sz="2500" spc="20">
                <a:latin typeface="Palatino Linotype"/>
                <a:cs typeface="Palatino Linotype"/>
              </a:rPr>
              <a:t>,</a:t>
            </a:r>
            <a:r>
              <a:rPr dirty="0" sz="2500" spc="-215">
                <a:latin typeface="Palatino Linotype"/>
                <a:cs typeface="Palatino Linotype"/>
              </a:rPr>
              <a:t> </a:t>
            </a:r>
            <a:r>
              <a:rPr dirty="0" sz="2500" spc="50" b="1">
                <a:latin typeface="Palatino Linotype"/>
                <a:cs typeface="Palatino Linotype"/>
              </a:rPr>
              <a:t>X</a:t>
            </a:r>
            <a:r>
              <a:rPr dirty="0" sz="2500" spc="-135" b="1">
                <a:latin typeface="Palatino Linotype"/>
                <a:cs typeface="Palatino Linotype"/>
              </a:rPr>
              <a:t> 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-240">
                <a:latin typeface="Times New Roman"/>
                <a:cs typeface="Times New Roman"/>
              </a:rPr>
              <a:t> </a:t>
            </a:r>
            <a:r>
              <a:rPr dirty="0" sz="2500" spc="30" i="1">
                <a:latin typeface="Palatino Linotype"/>
                <a:cs typeface="Palatino Linotype"/>
              </a:rPr>
              <a:t>(</a:t>
            </a:r>
            <a:r>
              <a:rPr dirty="0" sz="2500" spc="-105" i="1">
                <a:latin typeface="Palatino Linotype"/>
                <a:cs typeface="Palatino Linotype"/>
              </a:rPr>
              <a:t>X</a:t>
            </a:r>
            <a:r>
              <a:rPr dirty="0" baseline="-22569" sz="2400" spc="15" i="1">
                <a:latin typeface="Palatino Linotype"/>
                <a:cs typeface="Palatino Linotype"/>
              </a:rPr>
              <a:t>1</a:t>
            </a:r>
            <a:r>
              <a:rPr dirty="0" baseline="-22569" sz="2400" spc="-315" i="1">
                <a:latin typeface="Palatino Linotype"/>
                <a:cs typeface="Palatino Linotype"/>
              </a:rPr>
              <a:t> </a:t>
            </a:r>
            <a:r>
              <a:rPr dirty="0" sz="2500" spc="-120">
                <a:latin typeface="Palatino Linotype"/>
                <a:cs typeface="Palatino Linotype"/>
              </a:rPr>
              <a:t>,</a:t>
            </a:r>
            <a:r>
              <a:rPr dirty="0" sz="2500" spc="235">
                <a:latin typeface="Symbol"/>
                <a:cs typeface="Symbol"/>
              </a:rPr>
              <a:t></a:t>
            </a:r>
            <a:r>
              <a:rPr dirty="0" sz="2500" spc="225">
                <a:latin typeface="Symbol"/>
                <a:cs typeface="Symbol"/>
              </a:rPr>
              <a:t></a:t>
            </a:r>
            <a:r>
              <a:rPr dirty="0" sz="2500" spc="-5">
                <a:latin typeface="Symbol"/>
                <a:cs typeface="Symbol"/>
              </a:rPr>
              <a:t></a:t>
            </a:r>
            <a:r>
              <a:rPr dirty="0" sz="2500" spc="195">
                <a:latin typeface="Palatino Linotype"/>
                <a:cs typeface="Palatino Linotype"/>
              </a:rPr>
              <a:t>,</a:t>
            </a:r>
            <a:r>
              <a:rPr dirty="0" sz="2500" spc="5" i="1">
                <a:latin typeface="Palatino Linotype"/>
                <a:cs typeface="Palatino Linotype"/>
              </a:rPr>
              <a:t>X</a:t>
            </a:r>
            <a:r>
              <a:rPr dirty="0" baseline="-22569" sz="2400" spc="22" i="1">
                <a:latin typeface="Palatino Linotype"/>
                <a:cs typeface="Palatino Linotype"/>
              </a:rPr>
              <a:t>n</a:t>
            </a:r>
            <a:r>
              <a:rPr dirty="0" baseline="-22569" sz="2400" spc="-307" i="1">
                <a:latin typeface="Palatino Linotype"/>
                <a:cs typeface="Palatino Linotype"/>
              </a:rPr>
              <a:t> </a:t>
            </a:r>
            <a:r>
              <a:rPr dirty="0" sz="2500" spc="25">
                <a:latin typeface="Palatino Linotype"/>
                <a:cs typeface="Palatino Linotype"/>
              </a:rPr>
              <a:t>)</a:t>
            </a:r>
            <a:endParaRPr sz="25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13859" y="2052827"/>
            <a:ext cx="4930140" cy="474345"/>
          </a:xfrm>
          <a:custGeom>
            <a:avLst/>
            <a:gdLst/>
            <a:ahLst/>
            <a:cxnLst/>
            <a:rect l="l" t="t" r="r" b="b"/>
            <a:pathLst>
              <a:path w="4930140" h="474344">
                <a:moveTo>
                  <a:pt x="0" y="473963"/>
                </a:moveTo>
                <a:lnTo>
                  <a:pt x="4930139" y="473963"/>
                </a:lnTo>
              </a:path>
              <a:path w="4930140" h="474344">
                <a:moveTo>
                  <a:pt x="4930139" y="0"/>
                </a:moveTo>
                <a:lnTo>
                  <a:pt x="0" y="0"/>
                </a:lnTo>
                <a:lnTo>
                  <a:pt x="0" y="473963"/>
                </a:lnTo>
              </a:path>
            </a:pathLst>
          </a:custGeom>
          <a:ln w="9144">
            <a:solidFill>
              <a:srgbClr val="00E3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73940" y="4689489"/>
            <a:ext cx="15367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35" i="1">
                <a:latin typeface="Palatino Linotype"/>
                <a:cs typeface="Palatino Linotype"/>
              </a:rPr>
              <a:t>L</a:t>
            </a:r>
            <a:endParaRPr sz="17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4734" y="4469396"/>
            <a:ext cx="62357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265">
                <a:latin typeface="Symbol"/>
                <a:cs typeface="Symbol"/>
              </a:rPr>
              <a:t></a:t>
            </a:r>
            <a:r>
              <a:rPr dirty="0" sz="2800" spc="270">
                <a:latin typeface="Symbol"/>
                <a:cs typeface="Symbol"/>
              </a:rPr>
              <a:t></a:t>
            </a:r>
            <a:r>
              <a:rPr dirty="0" sz="2800" spc="40">
                <a:latin typeface="Symbol"/>
                <a:cs typeface="Symbol"/>
              </a:rPr>
              <a:t></a:t>
            </a:r>
            <a:r>
              <a:rPr dirty="0" sz="2800" spc="135" i="1">
                <a:latin typeface="Palatino Linotype"/>
                <a:cs typeface="Palatino Linotype"/>
              </a:rPr>
              <a:t>,</a:t>
            </a:r>
            <a:r>
              <a:rPr dirty="0" sz="2800" spc="30" i="1">
                <a:latin typeface="Palatino Linotype"/>
                <a:cs typeface="Palatino Linotype"/>
              </a:rPr>
              <a:t>c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4398" y="4689489"/>
            <a:ext cx="14097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30">
                <a:latin typeface="Palatino Linotype"/>
                <a:cs typeface="Palatino Linotype"/>
              </a:rPr>
              <a:t>1</a:t>
            </a:r>
            <a:endParaRPr sz="175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7418" y="4442316"/>
            <a:ext cx="11557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25">
                <a:latin typeface="Palatino Linotype"/>
                <a:cs typeface="Palatino Linotype"/>
              </a:rPr>
              <a:t>*</a:t>
            </a:r>
            <a:endParaRPr sz="175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6652" y="4469396"/>
            <a:ext cx="19558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7405" algn="l"/>
                <a:tab pos="1062355" algn="l"/>
                <a:tab pos="1863725" algn="l"/>
              </a:tabLst>
            </a:pPr>
            <a:r>
              <a:rPr dirty="0" sz="2800" spc="30" i="1">
                <a:latin typeface="Palatino Linotype"/>
                <a:cs typeface="Palatino Linotype"/>
              </a:rPr>
              <a:t>c</a:t>
            </a:r>
            <a:r>
              <a:rPr dirty="0" sz="2800" spc="-45" i="1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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30" i="1">
                <a:latin typeface="Palatino Linotype"/>
                <a:cs typeface="Palatino Linotype"/>
              </a:rPr>
              <a:t>c	</a:t>
            </a:r>
            <a:r>
              <a:rPr dirty="0" sz="2800" spc="15">
                <a:latin typeface="Palatino Linotype"/>
                <a:cs typeface="Palatino Linotype"/>
              </a:rPr>
              <a:t>,	</a:t>
            </a:r>
            <a:r>
              <a:rPr dirty="0" sz="2800" spc="30" i="1">
                <a:latin typeface="Palatino Linotype"/>
                <a:cs typeface="Palatino Linotype"/>
              </a:rPr>
              <a:t>c</a:t>
            </a:r>
            <a:r>
              <a:rPr dirty="0" sz="2800" spc="-35" i="1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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30" i="1">
                <a:latin typeface="Palatino Linotype"/>
                <a:cs typeface="Palatino Linotype"/>
              </a:rPr>
              <a:t>c	</a:t>
            </a:r>
            <a:r>
              <a:rPr dirty="0" sz="2800" spc="-185" i="1">
                <a:latin typeface="Palatino Linotype"/>
                <a:cs typeface="Palatino Linotype"/>
              </a:rPr>
              <a:t>,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3662" y="4469396"/>
            <a:ext cx="49676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800" spc="5" i="1">
                <a:latin typeface="Palatino Linotype"/>
                <a:cs typeface="Palatino Linotype"/>
              </a:rPr>
              <a:t>P</a:t>
            </a:r>
            <a:r>
              <a:rPr dirty="0" sz="2800" spc="-15">
                <a:latin typeface="Palatino Linotype"/>
                <a:cs typeface="Palatino Linotype"/>
              </a:rPr>
              <a:t>(</a:t>
            </a:r>
            <a:r>
              <a:rPr dirty="0" sz="2800" spc="50" i="1">
                <a:latin typeface="Palatino Linotype"/>
                <a:cs typeface="Palatino Linotype"/>
              </a:rPr>
              <a:t>C</a:t>
            </a:r>
            <a:r>
              <a:rPr dirty="0" sz="2800" spc="15" i="1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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120" i="1">
                <a:latin typeface="Palatino Linotype"/>
                <a:cs typeface="Palatino Linotype"/>
              </a:rPr>
              <a:t>c</a:t>
            </a:r>
            <a:r>
              <a:rPr dirty="0" baseline="39682" sz="2625" spc="37">
                <a:latin typeface="Palatino Linotype"/>
                <a:cs typeface="Palatino Linotype"/>
              </a:rPr>
              <a:t>*</a:t>
            </a:r>
            <a:r>
              <a:rPr dirty="0" baseline="39682" sz="2625" spc="-89">
                <a:latin typeface="Palatino Linotype"/>
                <a:cs typeface="Palatino Linotype"/>
              </a:rPr>
              <a:t> </a:t>
            </a:r>
            <a:r>
              <a:rPr dirty="0" sz="2800" spc="75" i="1">
                <a:latin typeface="Palatino Linotype"/>
                <a:cs typeface="Palatino Linotype"/>
              </a:rPr>
              <a:t>|</a:t>
            </a:r>
            <a:r>
              <a:rPr dirty="0" sz="2800" spc="50" b="1">
                <a:latin typeface="Palatino Linotype"/>
                <a:cs typeface="Palatino Linotype"/>
              </a:rPr>
              <a:t>X</a:t>
            </a:r>
            <a:r>
              <a:rPr dirty="0" sz="2800" spc="-30" b="1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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100" b="1">
                <a:latin typeface="Palatino Linotype"/>
                <a:cs typeface="Palatino Linotype"/>
              </a:rPr>
              <a:t>x</a:t>
            </a:r>
            <a:r>
              <a:rPr dirty="0" sz="2800" spc="25">
                <a:latin typeface="Palatino Linotype"/>
                <a:cs typeface="Palatino Linotype"/>
              </a:rPr>
              <a:t>)</a:t>
            </a:r>
            <a:r>
              <a:rPr dirty="0" sz="2800" spc="-204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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5" i="1">
                <a:latin typeface="Palatino Linotype"/>
                <a:cs typeface="Palatino Linotype"/>
              </a:rPr>
              <a:t>P</a:t>
            </a:r>
            <a:r>
              <a:rPr dirty="0" sz="2800" spc="-15">
                <a:latin typeface="Palatino Linotype"/>
                <a:cs typeface="Palatino Linotype"/>
              </a:rPr>
              <a:t>(</a:t>
            </a:r>
            <a:r>
              <a:rPr dirty="0" sz="2800" spc="50" i="1">
                <a:latin typeface="Palatino Linotype"/>
                <a:cs typeface="Palatino Linotype"/>
              </a:rPr>
              <a:t>C</a:t>
            </a:r>
            <a:r>
              <a:rPr dirty="0" sz="2800" spc="10" i="1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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 spc="120" i="1">
                <a:latin typeface="Palatino Linotype"/>
                <a:cs typeface="Palatino Linotype"/>
              </a:rPr>
              <a:t>c</a:t>
            </a:r>
            <a:r>
              <a:rPr dirty="0" sz="2800" spc="75" i="1">
                <a:latin typeface="Palatino Linotype"/>
                <a:cs typeface="Palatino Linotype"/>
              </a:rPr>
              <a:t>|</a:t>
            </a:r>
            <a:r>
              <a:rPr dirty="0" sz="2800" spc="50" b="1">
                <a:latin typeface="Palatino Linotype"/>
                <a:cs typeface="Palatino Linotype"/>
              </a:rPr>
              <a:t>X</a:t>
            </a:r>
            <a:r>
              <a:rPr dirty="0" sz="2800" spc="-40" b="1">
                <a:latin typeface="Palatino Linotype"/>
                <a:cs typeface="Palatino Linotype"/>
              </a:rPr>
              <a:t> </a:t>
            </a:r>
            <a:r>
              <a:rPr dirty="0" sz="2800" spc="40">
                <a:latin typeface="Symbol"/>
                <a:cs typeface="Symbol"/>
              </a:rPr>
              <a:t>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90" b="1">
                <a:latin typeface="Palatino Linotype"/>
                <a:cs typeface="Palatino Linotype"/>
              </a:rPr>
              <a:t>x</a:t>
            </a:r>
            <a:r>
              <a:rPr dirty="0" sz="2800" spc="25"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47377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FF"/>
                </a:solidFill>
              </a:rPr>
              <a:t>Naïve</a:t>
            </a:r>
            <a:r>
              <a:rPr dirty="0" spc="-3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Bayes</a:t>
            </a:r>
            <a:r>
              <a:rPr dirty="0" spc="-1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(NB)</a:t>
            </a:r>
            <a:r>
              <a:rPr dirty="0" spc="-2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221" y="1183779"/>
            <a:ext cx="8198484" cy="1152525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800" spc="-15">
                <a:latin typeface="Tahoma"/>
                <a:cs typeface="Tahoma"/>
              </a:rPr>
              <a:t>Naïve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Bayes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Algorithm</a:t>
            </a:r>
            <a:r>
              <a:rPr dirty="0" sz="2800" spc="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(for</a:t>
            </a:r>
            <a:r>
              <a:rPr dirty="0" sz="2800" spc="1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discrete</a:t>
            </a:r>
            <a:r>
              <a:rPr dirty="0" sz="2800" spc="5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input</a:t>
            </a:r>
            <a:r>
              <a:rPr dirty="0" sz="2800" spc="2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attributes)</a:t>
            </a:r>
            <a:endParaRPr sz="2800">
              <a:latin typeface="Tahoma"/>
              <a:cs typeface="Tahoma"/>
            </a:endParaRPr>
          </a:p>
          <a:p>
            <a:pPr marL="535305">
              <a:lnSpc>
                <a:spcPct val="100000"/>
              </a:lnSpc>
              <a:spcBef>
                <a:spcPts val="1215"/>
              </a:spcBef>
              <a:tabLst>
                <a:tab pos="992505" algn="l"/>
              </a:tabLst>
            </a:pPr>
            <a:r>
              <a:rPr dirty="0" sz="2400">
                <a:solidFill>
                  <a:srgbClr val="333399"/>
                </a:solidFill>
                <a:latin typeface="Tahoma"/>
                <a:cs typeface="Tahoma"/>
              </a:rPr>
              <a:t>–	Learning</a:t>
            </a:r>
            <a:r>
              <a:rPr dirty="0" sz="2400" spc="-2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Tahoma"/>
                <a:cs typeface="Tahoma"/>
              </a:rPr>
              <a:t>Phase</a:t>
            </a:r>
            <a:r>
              <a:rPr dirty="0" sz="2400" spc="-5">
                <a:latin typeface="Tahoma"/>
                <a:cs typeface="Tahoma"/>
              </a:rPr>
              <a:t>:</a:t>
            </a:r>
            <a:r>
              <a:rPr dirty="0" sz="2400" spc="-10">
                <a:latin typeface="Tahoma"/>
                <a:cs typeface="Tahoma"/>
              </a:rPr>
              <a:t> Given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training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set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S</a:t>
            </a:r>
            <a:r>
              <a:rPr dirty="0" sz="240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716" y="2362200"/>
            <a:ext cx="7759065" cy="175260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81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30"/>
              </a:spcBef>
            </a:pPr>
            <a:r>
              <a:rPr dirty="0" sz="1950" spc="-85">
                <a:latin typeface="Palatino Linotype"/>
                <a:cs typeface="Palatino Linotype"/>
              </a:rPr>
              <a:t>F</a:t>
            </a:r>
            <a:r>
              <a:rPr dirty="0" sz="1950" spc="-65">
                <a:latin typeface="Palatino Linotype"/>
                <a:cs typeface="Palatino Linotype"/>
              </a:rPr>
              <a:t>o</a:t>
            </a:r>
            <a:r>
              <a:rPr dirty="0" sz="1950" spc="-5">
                <a:latin typeface="Palatino Linotype"/>
                <a:cs typeface="Palatino Linotype"/>
              </a:rPr>
              <a:t>r</a:t>
            </a:r>
            <a:r>
              <a:rPr dirty="0" sz="1950" spc="25">
                <a:latin typeface="Palatino Linotype"/>
                <a:cs typeface="Palatino Linotype"/>
              </a:rPr>
              <a:t> </a:t>
            </a:r>
            <a:r>
              <a:rPr dirty="0" sz="1950" spc="-40">
                <a:latin typeface="Palatino Linotype"/>
                <a:cs typeface="Palatino Linotype"/>
              </a:rPr>
              <a:t>e</a:t>
            </a:r>
            <a:r>
              <a:rPr dirty="0" sz="1950" spc="25">
                <a:latin typeface="Palatino Linotype"/>
                <a:cs typeface="Palatino Linotype"/>
              </a:rPr>
              <a:t>ac</a:t>
            </a:r>
            <a:r>
              <a:rPr dirty="0" sz="1950" spc="-5">
                <a:latin typeface="Palatino Linotype"/>
                <a:cs typeface="Palatino Linotype"/>
              </a:rPr>
              <a:t>h</a:t>
            </a:r>
            <a:r>
              <a:rPr dirty="0" sz="1950" spc="-100">
                <a:latin typeface="Palatino Linotype"/>
                <a:cs typeface="Palatino Linotype"/>
              </a:rPr>
              <a:t> </a:t>
            </a:r>
            <a:r>
              <a:rPr dirty="0" sz="1950" spc="25">
                <a:latin typeface="Palatino Linotype"/>
                <a:cs typeface="Palatino Linotype"/>
              </a:rPr>
              <a:t>t</a:t>
            </a:r>
            <a:r>
              <a:rPr dirty="0" sz="1950" spc="30">
                <a:latin typeface="Palatino Linotype"/>
                <a:cs typeface="Palatino Linotype"/>
              </a:rPr>
              <a:t>a</a:t>
            </a:r>
            <a:r>
              <a:rPr dirty="0" sz="1950" spc="5">
                <a:latin typeface="Palatino Linotype"/>
                <a:cs typeface="Palatino Linotype"/>
              </a:rPr>
              <a:t>r</a:t>
            </a:r>
            <a:r>
              <a:rPr dirty="0" sz="1950" spc="-85">
                <a:latin typeface="Palatino Linotype"/>
                <a:cs typeface="Palatino Linotype"/>
              </a:rPr>
              <a:t>g</a:t>
            </a:r>
            <a:r>
              <a:rPr dirty="0" sz="1950" spc="-40">
                <a:latin typeface="Palatino Linotype"/>
                <a:cs typeface="Palatino Linotype"/>
              </a:rPr>
              <a:t>e</a:t>
            </a:r>
            <a:r>
              <a:rPr dirty="0" sz="1950" spc="-5">
                <a:latin typeface="Palatino Linotype"/>
                <a:cs typeface="Palatino Linotype"/>
              </a:rPr>
              <a:t>t</a:t>
            </a:r>
            <a:r>
              <a:rPr dirty="0" sz="1950" spc="-55">
                <a:latin typeface="Palatino Linotype"/>
                <a:cs typeface="Palatino Linotype"/>
              </a:rPr>
              <a:t> </a:t>
            </a:r>
            <a:r>
              <a:rPr dirty="0" sz="1950" spc="-100">
                <a:latin typeface="Palatino Linotype"/>
                <a:cs typeface="Palatino Linotype"/>
              </a:rPr>
              <a:t>v</a:t>
            </a:r>
            <a:r>
              <a:rPr dirty="0" sz="1950" spc="25">
                <a:latin typeface="Palatino Linotype"/>
                <a:cs typeface="Palatino Linotype"/>
              </a:rPr>
              <a:t>a</a:t>
            </a:r>
            <a:r>
              <a:rPr dirty="0" sz="1950" spc="-15">
                <a:latin typeface="Palatino Linotype"/>
                <a:cs typeface="Palatino Linotype"/>
              </a:rPr>
              <a:t>l</a:t>
            </a:r>
            <a:r>
              <a:rPr dirty="0" sz="1950" spc="-60">
                <a:latin typeface="Palatino Linotype"/>
                <a:cs typeface="Palatino Linotype"/>
              </a:rPr>
              <a:t>u</a:t>
            </a:r>
            <a:r>
              <a:rPr dirty="0" sz="1950" spc="-5">
                <a:latin typeface="Palatino Linotype"/>
                <a:cs typeface="Palatino Linotype"/>
              </a:rPr>
              <a:t>e</a:t>
            </a:r>
            <a:r>
              <a:rPr dirty="0" sz="1950" spc="-10">
                <a:latin typeface="Palatino Linotype"/>
                <a:cs typeface="Palatino Linotype"/>
              </a:rPr>
              <a:t> </a:t>
            </a:r>
            <a:r>
              <a:rPr dirty="0" sz="1950" spc="-65">
                <a:latin typeface="Palatino Linotype"/>
                <a:cs typeface="Palatino Linotype"/>
              </a:rPr>
              <a:t>o</a:t>
            </a:r>
            <a:r>
              <a:rPr dirty="0" sz="1950" spc="-5">
                <a:latin typeface="Palatino Linotype"/>
                <a:cs typeface="Palatino Linotype"/>
              </a:rPr>
              <a:t>f</a:t>
            </a:r>
            <a:r>
              <a:rPr dirty="0" sz="1950">
                <a:latin typeface="Palatino Linotype"/>
                <a:cs typeface="Palatino Linotype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c</a:t>
            </a:r>
            <a:r>
              <a:rPr dirty="0" baseline="-23148" sz="1800" spc="7" i="1">
                <a:latin typeface="Palatino Linotype"/>
                <a:cs typeface="Palatino Linotype"/>
              </a:rPr>
              <a:t>i</a:t>
            </a:r>
            <a:r>
              <a:rPr dirty="0" baseline="-23148" sz="1800" i="1">
                <a:latin typeface="Palatino Linotype"/>
                <a:cs typeface="Palatino Linotype"/>
              </a:rPr>
              <a:t> </a:t>
            </a:r>
            <a:r>
              <a:rPr dirty="0" baseline="-23148" sz="1800" spc="-150" i="1">
                <a:latin typeface="Palatino Linotype"/>
                <a:cs typeface="Palatino Linotype"/>
              </a:rPr>
              <a:t> </a:t>
            </a:r>
            <a:r>
              <a:rPr dirty="0" sz="1950" spc="15" i="1">
                <a:latin typeface="Palatino Linotype"/>
                <a:cs typeface="Palatino Linotype"/>
              </a:rPr>
              <a:t>(</a:t>
            </a:r>
            <a:r>
              <a:rPr dirty="0" sz="1950" spc="-35" i="1">
                <a:latin typeface="Palatino Linotype"/>
                <a:cs typeface="Palatino Linotype"/>
              </a:rPr>
              <a:t>c</a:t>
            </a:r>
            <a:r>
              <a:rPr dirty="0" baseline="-23148" sz="1800" spc="7" i="1">
                <a:latin typeface="Palatino Linotype"/>
                <a:cs typeface="Palatino Linotype"/>
              </a:rPr>
              <a:t>i</a:t>
            </a:r>
            <a:r>
              <a:rPr dirty="0" baseline="-23148" sz="1800" i="1">
                <a:latin typeface="Palatino Linotype"/>
                <a:cs typeface="Palatino Linotype"/>
              </a:rPr>
              <a:t> </a:t>
            </a:r>
            <a:r>
              <a:rPr dirty="0" baseline="-23148" sz="1800" spc="67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85">
                <a:latin typeface="Times New Roman"/>
                <a:cs typeface="Times New Roman"/>
              </a:rPr>
              <a:t> </a:t>
            </a:r>
            <a:r>
              <a:rPr dirty="0" sz="1950" spc="-30" i="1">
                <a:latin typeface="Palatino Linotype"/>
                <a:cs typeface="Palatino Linotype"/>
              </a:rPr>
              <a:t>c</a:t>
            </a:r>
            <a:r>
              <a:rPr dirty="0" baseline="-23148" sz="1800" spc="15">
                <a:latin typeface="Palatino Linotype"/>
                <a:cs typeface="Palatino Linotype"/>
              </a:rPr>
              <a:t>1</a:t>
            </a:r>
            <a:r>
              <a:rPr dirty="0" baseline="-23148" sz="1800" spc="-135">
                <a:latin typeface="Palatino Linotype"/>
                <a:cs typeface="Palatino Linotype"/>
              </a:rPr>
              <a:t> </a:t>
            </a:r>
            <a:r>
              <a:rPr dirty="0" sz="1950" spc="-130" i="1">
                <a:latin typeface="Palatino Linotype"/>
                <a:cs typeface="Palatino Linotype"/>
              </a:rPr>
              <a:t>,</a:t>
            </a:r>
            <a:r>
              <a:rPr dirty="0" sz="1950" spc="-5">
                <a:latin typeface="Symbol"/>
                <a:cs typeface="Symbol"/>
              </a:rPr>
              <a:t>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Symbol"/>
                <a:cs typeface="Symbol"/>
              </a:rPr>
              <a:t>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Symbol"/>
                <a:cs typeface="Symbol"/>
              </a:rPr>
              <a:t></a:t>
            </a:r>
            <a:r>
              <a:rPr dirty="0" sz="1950" spc="85" i="1">
                <a:latin typeface="Palatino Linotype"/>
                <a:cs typeface="Palatino Linotype"/>
              </a:rPr>
              <a:t>,</a:t>
            </a:r>
            <a:r>
              <a:rPr dirty="0" sz="1950" spc="65" i="1">
                <a:latin typeface="Palatino Linotype"/>
                <a:cs typeface="Palatino Linotype"/>
              </a:rPr>
              <a:t>c</a:t>
            </a:r>
            <a:r>
              <a:rPr dirty="0" baseline="-23148" sz="1800" spc="22" i="1">
                <a:latin typeface="Palatino Linotype"/>
                <a:cs typeface="Palatino Linotype"/>
              </a:rPr>
              <a:t>L</a:t>
            </a:r>
            <a:r>
              <a:rPr dirty="0" baseline="-23148" sz="1800" spc="-75" i="1">
                <a:latin typeface="Palatino Linotype"/>
                <a:cs typeface="Palatino Linotype"/>
              </a:rPr>
              <a:t> </a:t>
            </a:r>
            <a:r>
              <a:rPr dirty="0" sz="1950" spc="-5" i="1">
                <a:latin typeface="Palatino Linotype"/>
                <a:cs typeface="Palatino Linotype"/>
              </a:rPr>
              <a:t>)</a:t>
            </a:r>
            <a:endParaRPr sz="1950">
              <a:latin typeface="Palatino Linotype"/>
              <a:cs typeface="Palatino Linotype"/>
            </a:endParaRPr>
          </a:p>
          <a:p>
            <a:pPr marL="297180">
              <a:lnSpc>
                <a:spcPct val="100000"/>
              </a:lnSpc>
              <a:spcBef>
                <a:spcPts val="1245"/>
              </a:spcBef>
            </a:pPr>
            <a:r>
              <a:rPr dirty="0" sz="1950" spc="-844" i="1">
                <a:latin typeface="Palatino Linotype"/>
                <a:cs typeface="Palatino Linotype"/>
              </a:rPr>
              <a:t>P</a:t>
            </a:r>
            <a:r>
              <a:rPr dirty="0" baseline="17094" sz="2925" spc="262">
                <a:latin typeface="Palatino Linotype"/>
                <a:cs typeface="Palatino Linotype"/>
              </a:rPr>
              <a:t>ˆ</a:t>
            </a:r>
            <a:r>
              <a:rPr dirty="0" sz="1950" spc="-20">
                <a:latin typeface="Palatino Linotype"/>
                <a:cs typeface="Palatino Linotype"/>
              </a:rPr>
              <a:t>(</a:t>
            </a:r>
            <a:r>
              <a:rPr dirty="0" sz="1950" spc="-5" i="1">
                <a:latin typeface="Palatino Linotype"/>
                <a:cs typeface="Palatino Linotype"/>
              </a:rPr>
              <a:t>C</a:t>
            </a:r>
            <a:r>
              <a:rPr dirty="0" sz="1950" spc="20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8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c</a:t>
            </a:r>
            <a:r>
              <a:rPr dirty="0" baseline="-23148" sz="1800" spc="7" i="1">
                <a:latin typeface="Palatino Linotype"/>
                <a:cs typeface="Palatino Linotype"/>
              </a:rPr>
              <a:t>i</a:t>
            </a:r>
            <a:r>
              <a:rPr dirty="0" baseline="-23148" sz="1800" spc="-112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Palatino Linotype"/>
                <a:cs typeface="Palatino Linotype"/>
              </a:rPr>
              <a:t>)</a:t>
            </a:r>
            <a:r>
              <a:rPr dirty="0" sz="1950" spc="-114">
                <a:latin typeface="Palatino Linotype"/>
                <a:cs typeface="Palatino Linotype"/>
              </a:rPr>
              <a:t> </a:t>
            </a:r>
            <a:r>
              <a:rPr dirty="0" sz="1950" spc="-10">
                <a:latin typeface="Symbol"/>
                <a:cs typeface="Symbol"/>
              </a:rPr>
              <a:t></a:t>
            </a:r>
            <a:r>
              <a:rPr dirty="0" sz="1950" spc="-120">
                <a:latin typeface="Times New Roman"/>
                <a:cs typeface="Times New Roman"/>
              </a:rPr>
              <a:t> </a:t>
            </a:r>
            <a:r>
              <a:rPr dirty="0" sz="1950" spc="-40">
                <a:latin typeface="Palatino Linotype"/>
                <a:cs typeface="Palatino Linotype"/>
              </a:rPr>
              <a:t>e</a:t>
            </a:r>
            <a:r>
              <a:rPr dirty="0" sz="1950" spc="55">
                <a:latin typeface="Palatino Linotype"/>
                <a:cs typeface="Palatino Linotype"/>
              </a:rPr>
              <a:t>s</a:t>
            </a:r>
            <a:r>
              <a:rPr dirty="0" sz="1950" spc="30">
                <a:latin typeface="Palatino Linotype"/>
                <a:cs typeface="Palatino Linotype"/>
              </a:rPr>
              <a:t>t</a:t>
            </a:r>
            <a:r>
              <a:rPr dirty="0" sz="1950" spc="-15">
                <a:latin typeface="Palatino Linotype"/>
                <a:cs typeface="Palatino Linotype"/>
              </a:rPr>
              <a:t>i</a:t>
            </a:r>
            <a:r>
              <a:rPr dirty="0" sz="1950" spc="-50">
                <a:latin typeface="Palatino Linotype"/>
                <a:cs typeface="Palatino Linotype"/>
              </a:rPr>
              <a:t>m</a:t>
            </a:r>
            <a:r>
              <a:rPr dirty="0" sz="1950" spc="30">
                <a:latin typeface="Palatino Linotype"/>
                <a:cs typeface="Palatino Linotype"/>
              </a:rPr>
              <a:t>a</a:t>
            </a:r>
            <a:r>
              <a:rPr dirty="0" sz="1950" spc="25">
                <a:latin typeface="Palatino Linotype"/>
                <a:cs typeface="Palatino Linotype"/>
              </a:rPr>
              <a:t>t</a:t>
            </a:r>
            <a:r>
              <a:rPr dirty="0" sz="1950" spc="-5">
                <a:latin typeface="Palatino Linotype"/>
                <a:cs typeface="Palatino Linotype"/>
              </a:rPr>
              <a:t>e</a:t>
            </a:r>
            <a:r>
              <a:rPr dirty="0" sz="1950" spc="-170">
                <a:latin typeface="Palatino Linotype"/>
                <a:cs typeface="Palatino Linotype"/>
              </a:rPr>
              <a:t> </a:t>
            </a:r>
            <a:r>
              <a:rPr dirty="0" sz="1950" spc="-20" i="1">
                <a:latin typeface="Palatino Linotype"/>
                <a:cs typeface="Palatino Linotype"/>
              </a:rPr>
              <a:t>P</a:t>
            </a:r>
            <a:r>
              <a:rPr dirty="0" sz="1950" spc="-20">
                <a:latin typeface="Palatino Linotype"/>
                <a:cs typeface="Palatino Linotype"/>
              </a:rPr>
              <a:t>(</a:t>
            </a:r>
            <a:r>
              <a:rPr dirty="0" sz="1950" spc="-5" i="1">
                <a:latin typeface="Palatino Linotype"/>
                <a:cs typeface="Palatino Linotype"/>
              </a:rPr>
              <a:t>C</a:t>
            </a:r>
            <a:r>
              <a:rPr dirty="0" sz="1950" spc="20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8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c</a:t>
            </a:r>
            <a:r>
              <a:rPr dirty="0" baseline="-23148" sz="1800" spc="7" i="1">
                <a:latin typeface="Palatino Linotype"/>
                <a:cs typeface="Palatino Linotype"/>
              </a:rPr>
              <a:t>i</a:t>
            </a:r>
            <a:r>
              <a:rPr dirty="0" baseline="-23148" sz="1800" spc="-104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Palatino Linotype"/>
                <a:cs typeface="Palatino Linotype"/>
              </a:rPr>
              <a:t>)</a:t>
            </a:r>
            <a:r>
              <a:rPr dirty="0" sz="1950" spc="-150">
                <a:latin typeface="Palatino Linotype"/>
                <a:cs typeface="Palatino Linotype"/>
              </a:rPr>
              <a:t> </a:t>
            </a:r>
            <a:r>
              <a:rPr dirty="0" sz="1950" spc="-175">
                <a:latin typeface="Palatino Linotype"/>
                <a:cs typeface="Palatino Linotype"/>
              </a:rPr>
              <a:t>w</a:t>
            </a:r>
            <a:r>
              <a:rPr dirty="0" sz="1950" spc="-15">
                <a:latin typeface="Palatino Linotype"/>
                <a:cs typeface="Palatino Linotype"/>
              </a:rPr>
              <a:t>i</a:t>
            </a:r>
            <a:r>
              <a:rPr dirty="0" sz="1950" spc="25">
                <a:latin typeface="Palatino Linotype"/>
                <a:cs typeface="Palatino Linotype"/>
              </a:rPr>
              <a:t>t</a:t>
            </a:r>
            <a:r>
              <a:rPr dirty="0" sz="1950" spc="-5">
                <a:latin typeface="Palatino Linotype"/>
                <a:cs typeface="Palatino Linotype"/>
              </a:rPr>
              <a:t>h</a:t>
            </a:r>
            <a:r>
              <a:rPr dirty="0" sz="1950" spc="45">
                <a:latin typeface="Palatino Linotype"/>
                <a:cs typeface="Palatino Linotype"/>
              </a:rPr>
              <a:t> </a:t>
            </a:r>
            <a:r>
              <a:rPr dirty="0" sz="1950" spc="-40">
                <a:latin typeface="Palatino Linotype"/>
                <a:cs typeface="Palatino Linotype"/>
              </a:rPr>
              <a:t>e</a:t>
            </a:r>
            <a:r>
              <a:rPr dirty="0" sz="1950" spc="-120">
                <a:latin typeface="Palatino Linotype"/>
                <a:cs typeface="Palatino Linotype"/>
              </a:rPr>
              <a:t>x</a:t>
            </a:r>
            <a:r>
              <a:rPr dirty="0" sz="1950" spc="30">
                <a:latin typeface="Palatino Linotype"/>
                <a:cs typeface="Palatino Linotype"/>
              </a:rPr>
              <a:t>a</a:t>
            </a:r>
            <a:r>
              <a:rPr dirty="0" sz="1950" spc="-50">
                <a:latin typeface="Palatino Linotype"/>
                <a:cs typeface="Palatino Linotype"/>
              </a:rPr>
              <a:t>m</a:t>
            </a:r>
            <a:r>
              <a:rPr dirty="0" sz="1950" spc="-55">
                <a:latin typeface="Palatino Linotype"/>
                <a:cs typeface="Palatino Linotype"/>
              </a:rPr>
              <a:t>p</a:t>
            </a:r>
            <a:r>
              <a:rPr dirty="0" sz="1950" spc="-15">
                <a:latin typeface="Palatino Linotype"/>
                <a:cs typeface="Palatino Linotype"/>
              </a:rPr>
              <a:t>l</a:t>
            </a:r>
            <a:r>
              <a:rPr dirty="0" sz="1950" spc="-40">
                <a:latin typeface="Palatino Linotype"/>
                <a:cs typeface="Palatino Linotype"/>
              </a:rPr>
              <a:t>e</a:t>
            </a:r>
            <a:r>
              <a:rPr dirty="0" sz="1950" spc="-5">
                <a:latin typeface="Palatino Linotype"/>
                <a:cs typeface="Palatino Linotype"/>
              </a:rPr>
              <a:t>s</a:t>
            </a:r>
            <a:r>
              <a:rPr dirty="0" sz="1950" spc="75">
                <a:latin typeface="Palatino Linotype"/>
                <a:cs typeface="Palatino Linotype"/>
              </a:rPr>
              <a:t> </a:t>
            </a:r>
            <a:r>
              <a:rPr dirty="0" sz="1950" spc="-15">
                <a:latin typeface="Palatino Linotype"/>
                <a:cs typeface="Palatino Linotype"/>
              </a:rPr>
              <a:t>i</a:t>
            </a:r>
            <a:r>
              <a:rPr dirty="0" sz="1950" spc="-5">
                <a:latin typeface="Palatino Linotype"/>
                <a:cs typeface="Palatino Linotype"/>
              </a:rPr>
              <a:t>n</a:t>
            </a:r>
            <a:r>
              <a:rPr dirty="0" sz="1950" spc="-160">
                <a:latin typeface="Palatino Linotype"/>
                <a:cs typeface="Palatino Linotype"/>
              </a:rPr>
              <a:t> </a:t>
            </a:r>
            <a:r>
              <a:rPr dirty="0" sz="1950" spc="-10" b="1">
                <a:latin typeface="Palatino Linotype"/>
                <a:cs typeface="Palatino Linotype"/>
              </a:rPr>
              <a:t>S</a:t>
            </a:r>
            <a:r>
              <a:rPr dirty="0" sz="1950" spc="-5">
                <a:latin typeface="Palatino Linotype"/>
                <a:cs typeface="Palatino Linotype"/>
              </a:rPr>
              <a:t>;</a:t>
            </a:r>
            <a:endParaRPr sz="195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620"/>
              </a:spcBef>
            </a:pPr>
            <a:r>
              <a:rPr dirty="0" sz="1950" spc="-50">
                <a:latin typeface="Palatino Linotype"/>
                <a:cs typeface="Palatino Linotype"/>
              </a:rPr>
              <a:t>For</a:t>
            </a:r>
            <a:r>
              <a:rPr dirty="0" sz="1950" spc="30">
                <a:latin typeface="Palatino Linotype"/>
                <a:cs typeface="Palatino Linotype"/>
              </a:rPr>
              <a:t> </a:t>
            </a:r>
            <a:r>
              <a:rPr dirty="0" sz="1950" spc="-35">
                <a:latin typeface="Palatino Linotype"/>
                <a:cs typeface="Palatino Linotype"/>
              </a:rPr>
              <a:t>every</a:t>
            </a:r>
            <a:r>
              <a:rPr dirty="0" sz="1950" spc="-20">
                <a:latin typeface="Palatino Linotype"/>
                <a:cs typeface="Palatino Linotype"/>
              </a:rPr>
              <a:t> </a:t>
            </a:r>
            <a:r>
              <a:rPr dirty="0" sz="1950" spc="10">
                <a:latin typeface="Palatino Linotype"/>
                <a:cs typeface="Palatino Linotype"/>
              </a:rPr>
              <a:t>attributevalue</a:t>
            </a:r>
            <a:r>
              <a:rPr dirty="0" sz="1950" spc="30">
                <a:latin typeface="Palatino Linotype"/>
                <a:cs typeface="Palatino Linotype"/>
              </a:rPr>
              <a:t> </a:t>
            </a:r>
            <a:r>
              <a:rPr dirty="0" sz="1950" spc="30" i="1">
                <a:latin typeface="Palatino Linotype"/>
                <a:cs typeface="Palatino Linotype"/>
              </a:rPr>
              <a:t>a</a:t>
            </a:r>
            <a:r>
              <a:rPr dirty="0" baseline="-23148" sz="1800" spc="44" i="1">
                <a:latin typeface="Palatino Linotype"/>
                <a:cs typeface="Palatino Linotype"/>
              </a:rPr>
              <a:t>jk</a:t>
            </a:r>
            <a:r>
              <a:rPr dirty="0" baseline="-23148" sz="1800" spc="419" i="1">
                <a:latin typeface="Palatino Linotype"/>
                <a:cs typeface="Palatino Linotype"/>
              </a:rPr>
              <a:t> </a:t>
            </a:r>
            <a:r>
              <a:rPr dirty="0" sz="1950" spc="-35">
                <a:latin typeface="Palatino Linotype"/>
                <a:cs typeface="Palatino Linotype"/>
              </a:rPr>
              <a:t>of</a:t>
            </a:r>
            <a:r>
              <a:rPr dirty="0" sz="1950" spc="5">
                <a:latin typeface="Palatino Linotype"/>
                <a:cs typeface="Palatino Linotype"/>
              </a:rPr>
              <a:t> </a:t>
            </a:r>
            <a:r>
              <a:rPr dirty="0" sz="1950">
                <a:latin typeface="Palatino Linotype"/>
                <a:cs typeface="Palatino Linotype"/>
              </a:rPr>
              <a:t>each</a:t>
            </a:r>
            <a:r>
              <a:rPr dirty="0" sz="1950" spc="-155">
                <a:latin typeface="Palatino Linotype"/>
                <a:cs typeface="Palatino Linotype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attribute</a:t>
            </a:r>
            <a:r>
              <a:rPr dirty="0" sz="1950" spc="-250">
                <a:latin typeface="Palatino Linotype"/>
                <a:cs typeface="Palatino Linotype"/>
              </a:rPr>
              <a:t> </a:t>
            </a:r>
            <a:r>
              <a:rPr dirty="0" sz="1950" spc="50" i="1">
                <a:latin typeface="Palatino Linotype"/>
                <a:cs typeface="Palatino Linotype"/>
              </a:rPr>
              <a:t>x</a:t>
            </a:r>
            <a:r>
              <a:rPr dirty="0" baseline="-23148" sz="1800" spc="75" i="1">
                <a:latin typeface="Palatino Linotype"/>
                <a:cs typeface="Palatino Linotype"/>
              </a:rPr>
              <a:t>j</a:t>
            </a:r>
            <a:r>
              <a:rPr dirty="0" baseline="-23148" sz="1800" spc="307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Palatino Linotype"/>
                <a:cs typeface="Palatino Linotype"/>
              </a:rPr>
              <a:t>(</a:t>
            </a:r>
            <a:r>
              <a:rPr dirty="0" sz="1950" spc="-254">
                <a:latin typeface="Palatino Linotype"/>
                <a:cs typeface="Palatino Linotype"/>
              </a:rPr>
              <a:t> </a:t>
            </a:r>
            <a:r>
              <a:rPr dirty="0" sz="1950" spc="-5" i="1">
                <a:latin typeface="Palatino Linotype"/>
                <a:cs typeface="Palatino Linotype"/>
              </a:rPr>
              <a:t>j</a:t>
            </a:r>
            <a:r>
              <a:rPr dirty="0" sz="1950" spc="-10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145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Palatino Linotype"/>
                <a:cs typeface="Palatino Linotype"/>
              </a:rPr>
              <a:t>1,</a:t>
            </a:r>
            <a:r>
              <a:rPr dirty="0" sz="1950" spc="-50">
                <a:latin typeface="Symbol"/>
                <a:cs typeface="Symbol"/>
              </a:rPr>
              <a:t></a:t>
            </a:r>
            <a:r>
              <a:rPr dirty="0" sz="1950" spc="-31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Symbol"/>
                <a:cs typeface="Symbol"/>
              </a:rPr>
              <a:t>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Symbol"/>
                <a:cs typeface="Symbol"/>
              </a:rPr>
              <a:t></a:t>
            </a:r>
            <a:r>
              <a:rPr dirty="0" sz="1950" spc="20">
                <a:latin typeface="Palatino Linotype"/>
                <a:cs typeface="Palatino Linotype"/>
              </a:rPr>
              <a:t>,</a:t>
            </a:r>
            <a:r>
              <a:rPr dirty="0" sz="1950" spc="20" i="1">
                <a:latin typeface="Palatino Linotype"/>
                <a:cs typeface="Palatino Linotype"/>
              </a:rPr>
              <a:t>n</a:t>
            </a:r>
            <a:r>
              <a:rPr dirty="0" sz="1950" spc="20">
                <a:latin typeface="Palatino Linotype"/>
                <a:cs typeface="Palatino Linotype"/>
              </a:rPr>
              <a:t>;</a:t>
            </a:r>
            <a:r>
              <a:rPr dirty="0" sz="1950" spc="-70">
                <a:latin typeface="Palatino Linotype"/>
                <a:cs typeface="Palatino Linotype"/>
              </a:rPr>
              <a:t> </a:t>
            </a:r>
            <a:r>
              <a:rPr dirty="0" sz="1950" spc="-5" i="1">
                <a:latin typeface="Palatino Linotype"/>
                <a:cs typeface="Palatino Linotype"/>
              </a:rPr>
              <a:t>k</a:t>
            </a:r>
            <a:r>
              <a:rPr dirty="0" sz="1950" spc="10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145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Palatino Linotype"/>
                <a:cs typeface="Palatino Linotype"/>
              </a:rPr>
              <a:t>1,</a:t>
            </a:r>
            <a:r>
              <a:rPr dirty="0" sz="1950" spc="-50">
                <a:latin typeface="Symbol"/>
                <a:cs typeface="Symbol"/>
              </a:rPr>
              <a:t></a:t>
            </a:r>
            <a:r>
              <a:rPr dirty="0" sz="1950" spc="-30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Symbol"/>
                <a:cs typeface="Symbol"/>
              </a:rPr>
              <a:t>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spc="80">
                <a:latin typeface="Symbol"/>
                <a:cs typeface="Symbol"/>
              </a:rPr>
              <a:t></a:t>
            </a:r>
            <a:r>
              <a:rPr dirty="0" sz="1950" spc="80" i="1">
                <a:latin typeface="Palatino Linotype"/>
                <a:cs typeface="Palatino Linotype"/>
              </a:rPr>
              <a:t>,N</a:t>
            </a:r>
            <a:r>
              <a:rPr dirty="0" baseline="-23148" sz="1800" spc="120" i="1">
                <a:latin typeface="Palatino Linotype"/>
                <a:cs typeface="Palatino Linotype"/>
              </a:rPr>
              <a:t>j</a:t>
            </a:r>
            <a:r>
              <a:rPr dirty="0" baseline="-23148" sz="1800" spc="-104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Palatino Linotype"/>
                <a:cs typeface="Palatino Linotype"/>
              </a:rPr>
              <a:t>)</a:t>
            </a:r>
            <a:endParaRPr sz="1950">
              <a:latin typeface="Palatino Linotype"/>
              <a:cs typeface="Palatino Linotype"/>
            </a:endParaRPr>
          </a:p>
          <a:p>
            <a:pPr marL="542290">
              <a:lnSpc>
                <a:spcPct val="100000"/>
              </a:lnSpc>
              <a:spcBef>
                <a:spcPts val="1520"/>
              </a:spcBef>
            </a:pPr>
            <a:r>
              <a:rPr dirty="0" sz="1950" spc="-95" i="1">
                <a:latin typeface="Palatino Linotype"/>
                <a:cs typeface="Palatino Linotype"/>
              </a:rPr>
              <a:t>P</a:t>
            </a:r>
            <a:r>
              <a:rPr dirty="0" baseline="17094" sz="2925" spc="-142">
                <a:latin typeface="Palatino Linotype"/>
                <a:cs typeface="Palatino Linotype"/>
              </a:rPr>
              <a:t>ˆ</a:t>
            </a:r>
            <a:r>
              <a:rPr dirty="0" sz="1950" spc="-95">
                <a:latin typeface="Palatino Linotype"/>
                <a:cs typeface="Palatino Linotype"/>
              </a:rPr>
              <a:t>(</a:t>
            </a:r>
            <a:r>
              <a:rPr dirty="0" sz="1950" spc="-95" i="1">
                <a:latin typeface="Palatino Linotype"/>
                <a:cs typeface="Palatino Linotype"/>
              </a:rPr>
              <a:t>X</a:t>
            </a:r>
            <a:r>
              <a:rPr dirty="0" baseline="-23148" sz="1800" spc="-142" i="1">
                <a:latin typeface="Palatino Linotype"/>
                <a:cs typeface="Palatino Linotype"/>
              </a:rPr>
              <a:t>j</a:t>
            </a:r>
            <a:r>
              <a:rPr dirty="0" baseline="-23148" sz="1800" spc="509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sz="1950" spc="30" i="1">
                <a:latin typeface="Palatino Linotype"/>
                <a:cs typeface="Palatino Linotype"/>
              </a:rPr>
              <a:t>a</a:t>
            </a:r>
            <a:r>
              <a:rPr dirty="0" baseline="-23148" sz="1800" spc="44" i="1">
                <a:latin typeface="Palatino Linotype"/>
                <a:cs typeface="Palatino Linotype"/>
              </a:rPr>
              <a:t>jk</a:t>
            </a:r>
            <a:r>
              <a:rPr dirty="0" baseline="-23148" sz="1800" spc="-60" i="1">
                <a:latin typeface="Palatino Linotype"/>
                <a:cs typeface="Palatino Linotype"/>
              </a:rPr>
              <a:t> </a:t>
            </a:r>
            <a:r>
              <a:rPr dirty="0" sz="1950" spc="-15">
                <a:latin typeface="Palatino Linotype"/>
                <a:cs typeface="Palatino Linotype"/>
              </a:rPr>
              <a:t>|</a:t>
            </a:r>
            <a:r>
              <a:rPr dirty="0" sz="1950" spc="-15" i="1">
                <a:latin typeface="Palatino Linotype"/>
                <a:cs typeface="Palatino Linotype"/>
              </a:rPr>
              <a:t>C</a:t>
            </a:r>
            <a:r>
              <a:rPr dirty="0" sz="1950" spc="20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c</a:t>
            </a:r>
            <a:r>
              <a:rPr dirty="0" baseline="-23148" sz="1800" spc="15" i="1">
                <a:latin typeface="Palatino Linotype"/>
                <a:cs typeface="Palatino Linotype"/>
              </a:rPr>
              <a:t>i</a:t>
            </a:r>
            <a:r>
              <a:rPr dirty="0" baseline="-23148" sz="1800" spc="-112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Palatino Linotype"/>
                <a:cs typeface="Palatino Linotype"/>
              </a:rPr>
              <a:t>)</a:t>
            </a:r>
            <a:r>
              <a:rPr dirty="0" sz="1950" spc="-114">
                <a:latin typeface="Palatino Linotype"/>
                <a:cs typeface="Palatino Linotype"/>
              </a:rPr>
              <a:t> </a:t>
            </a:r>
            <a:r>
              <a:rPr dirty="0" sz="1950" spc="-10">
                <a:latin typeface="Symbol"/>
                <a:cs typeface="Symbol"/>
              </a:rPr>
              <a:t>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Palatino Linotype"/>
                <a:cs typeface="Palatino Linotype"/>
              </a:rPr>
              <a:t>estimate</a:t>
            </a:r>
            <a:r>
              <a:rPr dirty="0" sz="1950" spc="-170">
                <a:latin typeface="Palatino Linotype"/>
                <a:cs typeface="Palatino Linotype"/>
              </a:rPr>
              <a:t> </a:t>
            </a:r>
            <a:r>
              <a:rPr dirty="0" sz="1950" spc="45" i="1">
                <a:latin typeface="Palatino Linotype"/>
                <a:cs typeface="Palatino Linotype"/>
              </a:rPr>
              <a:t>P</a:t>
            </a:r>
            <a:r>
              <a:rPr dirty="0" sz="1950" spc="45">
                <a:latin typeface="Palatino Linotype"/>
                <a:cs typeface="Palatino Linotype"/>
              </a:rPr>
              <a:t>(</a:t>
            </a:r>
            <a:r>
              <a:rPr dirty="0" sz="1950" spc="45" i="1">
                <a:latin typeface="Palatino Linotype"/>
                <a:cs typeface="Palatino Linotype"/>
              </a:rPr>
              <a:t>X</a:t>
            </a:r>
            <a:r>
              <a:rPr dirty="0" baseline="-23148" sz="1800" spc="67" i="1">
                <a:latin typeface="Palatino Linotype"/>
                <a:cs typeface="Palatino Linotype"/>
              </a:rPr>
              <a:t>j</a:t>
            </a:r>
            <a:r>
              <a:rPr dirty="0" baseline="-23148" sz="1800" spc="509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sz="1950" spc="30" i="1">
                <a:latin typeface="Palatino Linotype"/>
                <a:cs typeface="Palatino Linotype"/>
              </a:rPr>
              <a:t>a</a:t>
            </a:r>
            <a:r>
              <a:rPr dirty="0" baseline="-23148" sz="1800" spc="44" i="1">
                <a:latin typeface="Palatino Linotype"/>
                <a:cs typeface="Palatino Linotype"/>
              </a:rPr>
              <a:t>jk</a:t>
            </a:r>
            <a:r>
              <a:rPr dirty="0" baseline="-23148" sz="1800" spc="-60" i="1">
                <a:latin typeface="Palatino Linotype"/>
                <a:cs typeface="Palatino Linotype"/>
              </a:rPr>
              <a:t> </a:t>
            </a:r>
            <a:r>
              <a:rPr dirty="0" sz="1950" spc="-15">
                <a:latin typeface="Palatino Linotype"/>
                <a:cs typeface="Palatino Linotype"/>
              </a:rPr>
              <a:t>|</a:t>
            </a:r>
            <a:r>
              <a:rPr dirty="0" sz="1950" spc="-15" i="1">
                <a:latin typeface="Palatino Linotype"/>
                <a:cs typeface="Palatino Linotype"/>
              </a:rPr>
              <a:t>C</a:t>
            </a:r>
            <a:r>
              <a:rPr dirty="0" sz="1950" spc="20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Symbol"/>
                <a:cs typeface="Symbol"/>
              </a:rPr>
              <a:t>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Palatino Linotype"/>
                <a:cs typeface="Palatino Linotype"/>
              </a:rPr>
              <a:t>c</a:t>
            </a:r>
            <a:r>
              <a:rPr dirty="0" baseline="-23148" sz="1800" spc="15" i="1">
                <a:latin typeface="Palatino Linotype"/>
                <a:cs typeface="Palatino Linotype"/>
              </a:rPr>
              <a:t>i</a:t>
            </a:r>
            <a:r>
              <a:rPr dirty="0" baseline="-23148" sz="1800" spc="-104" i="1">
                <a:latin typeface="Palatino Linotype"/>
                <a:cs typeface="Palatino Linotype"/>
              </a:rPr>
              <a:t> </a:t>
            </a:r>
            <a:r>
              <a:rPr dirty="0" sz="1950" spc="-5">
                <a:latin typeface="Palatino Linotype"/>
                <a:cs typeface="Palatino Linotype"/>
              </a:rPr>
              <a:t>)</a:t>
            </a:r>
            <a:r>
              <a:rPr dirty="0" sz="1950" spc="-145">
                <a:latin typeface="Palatino Linotype"/>
                <a:cs typeface="Palatino Linotype"/>
              </a:rPr>
              <a:t> </a:t>
            </a:r>
            <a:r>
              <a:rPr dirty="0" sz="1950" spc="-45">
                <a:latin typeface="Palatino Linotype"/>
                <a:cs typeface="Palatino Linotype"/>
              </a:rPr>
              <a:t>with</a:t>
            </a:r>
            <a:r>
              <a:rPr dirty="0" sz="1950" spc="45">
                <a:latin typeface="Palatino Linotype"/>
                <a:cs typeface="Palatino Linotype"/>
              </a:rPr>
              <a:t> </a:t>
            </a:r>
            <a:r>
              <a:rPr dirty="0" sz="1950" spc="-35">
                <a:latin typeface="Palatino Linotype"/>
                <a:cs typeface="Palatino Linotype"/>
              </a:rPr>
              <a:t>examples</a:t>
            </a:r>
            <a:r>
              <a:rPr dirty="0" sz="1950" spc="75">
                <a:latin typeface="Palatino Linotype"/>
                <a:cs typeface="Palatino Linotype"/>
              </a:rPr>
              <a:t> </a:t>
            </a:r>
            <a:r>
              <a:rPr dirty="0" sz="1950" spc="-10">
                <a:latin typeface="Palatino Linotype"/>
                <a:cs typeface="Palatino Linotype"/>
              </a:rPr>
              <a:t>in</a:t>
            </a:r>
            <a:r>
              <a:rPr dirty="0" sz="1950" spc="330">
                <a:latin typeface="Palatino Linotype"/>
                <a:cs typeface="Palatino Linotype"/>
              </a:rPr>
              <a:t> </a:t>
            </a:r>
            <a:r>
              <a:rPr dirty="0" sz="1950" spc="-5" b="1">
                <a:latin typeface="Palatino Linotype"/>
                <a:cs typeface="Palatino Linotype"/>
              </a:rPr>
              <a:t>S</a:t>
            </a:r>
            <a:r>
              <a:rPr dirty="0" sz="1950" spc="-5">
                <a:latin typeface="Palatino Linotype"/>
                <a:cs typeface="Palatino Linotype"/>
              </a:rPr>
              <a:t>;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458" y="3947383"/>
            <a:ext cx="8118475" cy="167703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580"/>
              </a:spcBef>
            </a:pPr>
            <a:r>
              <a:rPr dirty="0" sz="2400">
                <a:latin typeface="Tahoma"/>
                <a:cs typeface="Tahoma"/>
              </a:rPr>
              <a:t>Output: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conditional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probability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tables;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for</a:t>
            </a:r>
            <a:r>
              <a:rPr dirty="0" sz="2400" spc="85">
                <a:latin typeface="Tahoma"/>
                <a:cs typeface="Tahoma"/>
              </a:rPr>
              <a:t> </a:t>
            </a:r>
            <a:r>
              <a:rPr dirty="0" baseline="5555" sz="3000" spc="104" i="1">
                <a:latin typeface="Palatino Linotype"/>
                <a:cs typeface="Palatino Linotype"/>
              </a:rPr>
              <a:t>x</a:t>
            </a:r>
            <a:r>
              <a:rPr dirty="0" baseline="-13333" sz="1875" spc="104" i="1">
                <a:latin typeface="Palatino Linotype"/>
                <a:cs typeface="Palatino Linotype"/>
              </a:rPr>
              <a:t>j</a:t>
            </a:r>
            <a:r>
              <a:rPr dirty="0" baseline="-13333" sz="1875" spc="-270" i="1">
                <a:latin typeface="Palatino Linotype"/>
                <a:cs typeface="Palatino Linotype"/>
              </a:rPr>
              <a:t> </a:t>
            </a:r>
            <a:r>
              <a:rPr dirty="0" baseline="-13333" sz="1875" spc="15">
                <a:latin typeface="Palatino Linotype"/>
                <a:cs typeface="Palatino Linotype"/>
              </a:rPr>
              <a:t>,</a:t>
            </a:r>
            <a:r>
              <a:rPr dirty="0" baseline="-13333" sz="1875" spc="412">
                <a:latin typeface="Palatino Linotype"/>
                <a:cs typeface="Palatino Linotype"/>
              </a:rPr>
              <a:t> </a:t>
            </a:r>
            <a:r>
              <a:rPr dirty="0" baseline="5555" sz="3000" spc="157" i="1">
                <a:latin typeface="Palatino Linotype"/>
                <a:cs typeface="Palatino Linotype"/>
              </a:rPr>
              <a:t>N</a:t>
            </a:r>
            <a:r>
              <a:rPr dirty="0" baseline="-13333" sz="1875" spc="157" i="1">
                <a:latin typeface="Palatino Linotype"/>
                <a:cs typeface="Palatino Linotype"/>
              </a:rPr>
              <a:t>j</a:t>
            </a:r>
            <a:r>
              <a:rPr dirty="0" baseline="-13333" sz="1875" spc="225" i="1">
                <a:latin typeface="Palatino Linotype"/>
                <a:cs typeface="Palatino Linotype"/>
              </a:rPr>
              <a:t> </a:t>
            </a:r>
            <a:r>
              <a:rPr dirty="0" baseline="5555" sz="3000" spc="52">
                <a:latin typeface="Symbol"/>
                <a:cs typeface="Symbol"/>
              </a:rPr>
              <a:t></a:t>
            </a:r>
            <a:r>
              <a:rPr dirty="0" baseline="5555" sz="3000" spc="-225">
                <a:latin typeface="Times New Roman"/>
                <a:cs typeface="Times New Roman"/>
              </a:rPr>
              <a:t> </a:t>
            </a:r>
            <a:r>
              <a:rPr dirty="0" baseline="5555" sz="3000" spc="60" i="1">
                <a:latin typeface="Palatino Linotype"/>
                <a:cs typeface="Palatino Linotype"/>
              </a:rPr>
              <a:t>L</a:t>
            </a:r>
            <a:r>
              <a:rPr dirty="0" baseline="5555" sz="3000" spc="517" i="1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Tahoma"/>
                <a:cs typeface="Tahoma"/>
              </a:rPr>
              <a:t>elements</a:t>
            </a:r>
            <a:endParaRPr sz="24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00"/>
              </a:spcBef>
              <a:tabLst>
                <a:tab pos="520065" algn="l"/>
              </a:tabLst>
            </a:pPr>
            <a:r>
              <a:rPr dirty="0" baseline="1157" sz="3600">
                <a:solidFill>
                  <a:srgbClr val="333399"/>
                </a:solidFill>
                <a:latin typeface="Tahoma"/>
                <a:cs typeface="Tahoma"/>
              </a:rPr>
              <a:t>–</a:t>
            </a:r>
            <a:r>
              <a:rPr dirty="0" baseline="1157" sz="3600">
                <a:solidFill>
                  <a:srgbClr val="333399"/>
                </a:solidFill>
                <a:latin typeface="Tahoma"/>
                <a:cs typeface="Tahoma"/>
              </a:rPr>
              <a:t>	</a:t>
            </a:r>
            <a:r>
              <a:rPr dirty="0" baseline="1157" sz="3600" spc="-359">
                <a:solidFill>
                  <a:srgbClr val="333399"/>
                </a:solidFill>
                <a:latin typeface="Tahoma"/>
                <a:cs typeface="Tahoma"/>
              </a:rPr>
              <a:t>T</a:t>
            </a:r>
            <a:r>
              <a:rPr dirty="0" baseline="1157" sz="3600" spc="-7">
                <a:solidFill>
                  <a:srgbClr val="333399"/>
                </a:solidFill>
                <a:latin typeface="Tahoma"/>
                <a:cs typeface="Tahoma"/>
              </a:rPr>
              <a:t>es</a:t>
            </a:r>
            <a:r>
              <a:rPr dirty="0" baseline="1157" sz="3600">
                <a:solidFill>
                  <a:srgbClr val="333399"/>
                </a:solidFill>
                <a:latin typeface="Tahoma"/>
                <a:cs typeface="Tahoma"/>
              </a:rPr>
              <a:t>t</a:t>
            </a:r>
            <a:r>
              <a:rPr dirty="0" baseline="1157" sz="3600" spc="-22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dirty="0" baseline="1157" sz="3600" spc="-7">
                <a:solidFill>
                  <a:srgbClr val="333399"/>
                </a:solidFill>
                <a:latin typeface="Tahoma"/>
                <a:cs typeface="Tahoma"/>
              </a:rPr>
              <a:t>Phase</a:t>
            </a:r>
            <a:r>
              <a:rPr dirty="0" baseline="1157" sz="3600">
                <a:latin typeface="Tahoma"/>
                <a:cs typeface="Tahoma"/>
              </a:rPr>
              <a:t>:</a:t>
            </a:r>
            <a:r>
              <a:rPr dirty="0" baseline="1157" sz="3600">
                <a:latin typeface="Tahoma"/>
                <a:cs typeface="Tahoma"/>
              </a:rPr>
              <a:t> </a:t>
            </a:r>
            <a:r>
              <a:rPr dirty="0" baseline="1157" sz="3600" spc="-7">
                <a:latin typeface="Tahoma"/>
                <a:cs typeface="Tahoma"/>
              </a:rPr>
              <a:t>Gi</a:t>
            </a:r>
            <a:r>
              <a:rPr dirty="0" baseline="1157" sz="3600" spc="-37">
                <a:latin typeface="Tahoma"/>
                <a:cs typeface="Tahoma"/>
              </a:rPr>
              <a:t>v</a:t>
            </a:r>
            <a:r>
              <a:rPr dirty="0" baseline="1157" sz="3600" spc="-7">
                <a:latin typeface="Tahoma"/>
                <a:cs typeface="Tahoma"/>
              </a:rPr>
              <a:t>e</a:t>
            </a:r>
            <a:r>
              <a:rPr dirty="0" baseline="1157" sz="3600">
                <a:latin typeface="Tahoma"/>
                <a:cs typeface="Tahoma"/>
              </a:rPr>
              <a:t>n</a:t>
            </a:r>
            <a:r>
              <a:rPr dirty="0" baseline="1157" sz="3600">
                <a:latin typeface="Tahoma"/>
                <a:cs typeface="Tahoma"/>
              </a:rPr>
              <a:t> </a:t>
            </a:r>
            <a:r>
              <a:rPr dirty="0" baseline="1157" sz="3600">
                <a:latin typeface="Tahoma"/>
                <a:cs typeface="Tahoma"/>
              </a:rPr>
              <a:t>an</a:t>
            </a:r>
            <a:r>
              <a:rPr dirty="0" baseline="1157" sz="3600">
                <a:latin typeface="Tahoma"/>
                <a:cs typeface="Tahoma"/>
              </a:rPr>
              <a:t> </a:t>
            </a:r>
            <a:r>
              <a:rPr dirty="0" baseline="1157" sz="3600">
                <a:latin typeface="Tahoma"/>
                <a:cs typeface="Tahoma"/>
              </a:rPr>
              <a:t>un</a:t>
            </a:r>
            <a:r>
              <a:rPr dirty="0" baseline="1157" sz="3600" spc="7">
                <a:latin typeface="Tahoma"/>
                <a:cs typeface="Tahoma"/>
              </a:rPr>
              <a:t>k</a:t>
            </a:r>
            <a:r>
              <a:rPr dirty="0" baseline="1157" sz="3600">
                <a:latin typeface="Tahoma"/>
                <a:cs typeface="Tahoma"/>
              </a:rPr>
              <a:t>nown</a:t>
            </a:r>
            <a:r>
              <a:rPr dirty="0" baseline="1157" sz="3600" spc="-22">
                <a:latin typeface="Tahoma"/>
                <a:cs typeface="Tahoma"/>
              </a:rPr>
              <a:t> </a:t>
            </a:r>
            <a:r>
              <a:rPr dirty="0" baseline="1157" sz="3600">
                <a:latin typeface="Tahoma"/>
                <a:cs typeface="Tahoma"/>
              </a:rPr>
              <a:t>instance</a:t>
            </a:r>
            <a:r>
              <a:rPr dirty="0" baseline="1157" sz="3600" spc="-179">
                <a:latin typeface="Tahoma"/>
                <a:cs typeface="Tahoma"/>
              </a:rPr>
              <a:t> </a:t>
            </a:r>
            <a:r>
              <a:rPr dirty="0" sz="2400" spc="80" b="1">
                <a:latin typeface="Palatino Linotype"/>
                <a:cs typeface="Palatino Linotype"/>
              </a:rPr>
              <a:t>X</a:t>
            </a:r>
            <a:r>
              <a:rPr dirty="0" baseline="3472" sz="3600" spc="60">
                <a:latin typeface="Symbol"/>
                <a:cs typeface="Symbol"/>
              </a:rPr>
              <a:t></a:t>
            </a:r>
            <a:r>
              <a:rPr dirty="0" baseline="3472" sz="3600" spc="-15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Symbol"/>
                <a:cs typeface="Symbol"/>
              </a:rPr>
              <a:t>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Palatino Linotype"/>
                <a:cs typeface="Palatino Linotype"/>
              </a:rPr>
              <a:t>(</a:t>
            </a:r>
            <a:r>
              <a:rPr dirty="0" sz="2400" spc="-35" i="1">
                <a:latin typeface="Palatino Linotype"/>
                <a:cs typeface="Palatino Linotype"/>
              </a:rPr>
              <a:t>a</a:t>
            </a:r>
            <a:r>
              <a:rPr dirty="0" baseline="-22222" sz="2250" spc="-1102">
                <a:latin typeface="Palatino Linotype"/>
                <a:cs typeface="Palatino Linotype"/>
              </a:rPr>
              <a:t>1</a:t>
            </a:r>
            <a:r>
              <a:rPr dirty="0" baseline="3472" sz="3600" spc="60">
                <a:latin typeface="Symbol"/>
                <a:cs typeface="Symbol"/>
              </a:rPr>
              <a:t></a:t>
            </a:r>
            <a:r>
              <a:rPr dirty="0" baseline="3472" sz="3600" spc="-315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Palatino Linotype"/>
                <a:cs typeface="Palatino Linotype"/>
              </a:rPr>
              <a:t>,</a:t>
            </a:r>
            <a:r>
              <a:rPr dirty="0" sz="2400" spc="260">
                <a:latin typeface="Symbol"/>
                <a:cs typeface="Symbol"/>
              </a:rPr>
              <a:t></a:t>
            </a:r>
            <a:r>
              <a:rPr dirty="0" sz="2400" spc="265">
                <a:latin typeface="Symbol"/>
                <a:cs typeface="Symbol"/>
              </a:rPr>
              <a:t></a:t>
            </a:r>
            <a:r>
              <a:rPr dirty="0" sz="2400" spc="25">
                <a:latin typeface="Symbol"/>
                <a:cs typeface="Symbol"/>
              </a:rPr>
              <a:t></a:t>
            </a:r>
            <a:r>
              <a:rPr dirty="0" sz="2400" spc="229">
                <a:latin typeface="Palatino Linotype"/>
                <a:cs typeface="Palatino Linotype"/>
              </a:rPr>
              <a:t>,</a:t>
            </a:r>
            <a:r>
              <a:rPr dirty="0" sz="2400" spc="15" i="1">
                <a:latin typeface="Palatino Linotype"/>
                <a:cs typeface="Palatino Linotype"/>
              </a:rPr>
              <a:t>a</a:t>
            </a:r>
            <a:r>
              <a:rPr dirty="0" baseline="-22222" sz="2250" spc="-1305" i="1">
                <a:latin typeface="Palatino Linotype"/>
                <a:cs typeface="Palatino Linotype"/>
              </a:rPr>
              <a:t>n</a:t>
            </a:r>
            <a:r>
              <a:rPr dirty="0" baseline="3472" sz="3600" spc="60">
                <a:latin typeface="Symbol"/>
                <a:cs typeface="Symbol"/>
              </a:rPr>
              <a:t></a:t>
            </a:r>
            <a:r>
              <a:rPr dirty="0" baseline="3472" sz="3600" spc="-1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)</a:t>
            </a:r>
            <a:r>
              <a:rPr dirty="0" baseline="1157" sz="3600">
                <a:latin typeface="Tahoma"/>
                <a:cs typeface="Tahoma"/>
              </a:rPr>
              <a:t>,</a:t>
            </a:r>
            <a:endParaRPr baseline="1157" sz="3600">
              <a:latin typeface="Tahoma"/>
              <a:cs typeface="Tahoma"/>
            </a:endParaRPr>
          </a:p>
          <a:p>
            <a:pPr marL="634365">
              <a:lnSpc>
                <a:spcPct val="100000"/>
              </a:lnSpc>
              <a:spcBef>
                <a:spcPts val="1380"/>
              </a:spcBef>
            </a:pPr>
            <a:r>
              <a:rPr dirty="0" sz="2400">
                <a:latin typeface="Tahoma"/>
                <a:cs typeface="Tahoma"/>
              </a:rPr>
              <a:t>Look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up </a:t>
            </a:r>
            <a:r>
              <a:rPr dirty="0" sz="2400" spc="-5">
                <a:latin typeface="Tahoma"/>
                <a:cs typeface="Tahoma"/>
              </a:rPr>
              <a:t>tables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assign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label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c*</a:t>
            </a:r>
            <a:r>
              <a:rPr dirty="0" sz="2400" spc="-10" i="1">
                <a:latin typeface="Palatino Linotype"/>
                <a:cs typeface="Palatino Linotype"/>
              </a:rPr>
              <a:t> </a:t>
            </a:r>
            <a:r>
              <a:rPr dirty="0" sz="2400" spc="-5">
                <a:latin typeface="Tahoma"/>
                <a:cs typeface="Tahoma"/>
              </a:rPr>
              <a:t>to </a:t>
            </a:r>
            <a:r>
              <a:rPr dirty="0" sz="2400" spc="-5" b="1">
                <a:latin typeface="Palatino Linotype"/>
                <a:cs typeface="Palatino Linotype"/>
              </a:rPr>
              <a:t>X’</a:t>
            </a:r>
            <a:r>
              <a:rPr dirty="0" sz="2400" spc="140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Tahoma"/>
                <a:cs typeface="Tahoma"/>
              </a:rPr>
              <a:t>if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5791200"/>
            <a:ext cx="8511540" cy="502920"/>
          </a:xfrm>
          <a:custGeom>
            <a:avLst/>
            <a:gdLst/>
            <a:ahLst/>
            <a:cxnLst/>
            <a:rect l="l" t="t" r="r" b="b"/>
            <a:pathLst>
              <a:path w="8511540" h="502920">
                <a:moveTo>
                  <a:pt x="8511540" y="0"/>
                </a:moveTo>
                <a:lnTo>
                  <a:pt x="0" y="0"/>
                </a:lnTo>
                <a:lnTo>
                  <a:pt x="0" y="502920"/>
                </a:lnTo>
                <a:lnTo>
                  <a:pt x="8511540" y="502920"/>
                </a:lnTo>
                <a:lnTo>
                  <a:pt x="851154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92640" y="6026005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 i="1">
                <a:latin typeface="Palatino Linotype"/>
                <a:cs typeface="Palatino Linotype"/>
              </a:rPr>
              <a:t>L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2019" y="6026005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 i="1">
                <a:latin typeface="Palatino Linotype"/>
                <a:cs typeface="Palatino Linotype"/>
              </a:rPr>
              <a:t>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2062" y="6026005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 i="1">
                <a:latin typeface="Palatino Linotype"/>
                <a:cs typeface="Palatino Linotype"/>
              </a:rPr>
              <a:t>n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3983" y="5762891"/>
            <a:ext cx="108458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974725" algn="l"/>
              </a:tabLst>
            </a:pPr>
            <a:r>
              <a:rPr dirty="0" sz="2200" spc="25">
                <a:latin typeface="Palatino Linotype"/>
                <a:cs typeface="Palatino Linotype"/>
              </a:rPr>
              <a:t>ˆ</a:t>
            </a:r>
            <a:r>
              <a:rPr dirty="0" sz="2200" spc="25">
                <a:latin typeface="Palatino Linotype"/>
                <a:cs typeface="Palatino Linotype"/>
              </a:rPr>
              <a:t>	</a:t>
            </a:r>
            <a:r>
              <a:rPr dirty="0" sz="2200" spc="25">
                <a:latin typeface="Palatino Linotype"/>
                <a:cs typeface="Palatino Linotype"/>
              </a:rPr>
              <a:t>ˆ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7512" y="5762891"/>
            <a:ext cx="106616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956310" algn="l"/>
              </a:tabLst>
            </a:pPr>
            <a:r>
              <a:rPr dirty="0" sz="2200" spc="25">
                <a:latin typeface="Palatino Linotype"/>
                <a:cs typeface="Palatino Linotype"/>
              </a:rPr>
              <a:t>ˆ</a:t>
            </a:r>
            <a:r>
              <a:rPr dirty="0" sz="2200" spc="25">
                <a:latin typeface="Palatino Linotype"/>
                <a:cs typeface="Palatino Linotype"/>
              </a:rPr>
              <a:t>	</a:t>
            </a:r>
            <a:r>
              <a:rPr dirty="0" sz="2200" spc="25">
                <a:latin typeface="Palatino Linotype"/>
                <a:cs typeface="Palatino Linotype"/>
              </a:rPr>
              <a:t>ˆ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591" y="5762891"/>
            <a:ext cx="142748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316990" algn="l"/>
              </a:tabLst>
            </a:pPr>
            <a:r>
              <a:rPr dirty="0" sz="2200" spc="25">
                <a:latin typeface="Palatino Linotype"/>
                <a:cs typeface="Palatino Linotype"/>
              </a:rPr>
              <a:t>ˆ</a:t>
            </a:r>
            <a:r>
              <a:rPr dirty="0" sz="2200" spc="25">
                <a:latin typeface="Palatino Linotype"/>
                <a:cs typeface="Palatino Linotype"/>
              </a:rPr>
              <a:t>	</a:t>
            </a:r>
            <a:r>
              <a:rPr dirty="0" sz="2200" spc="25">
                <a:latin typeface="Palatino Linotype"/>
                <a:cs typeface="Palatino Linotype"/>
              </a:rPr>
              <a:t>ˆ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1144" y="6026005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Palatino Linotype"/>
                <a:cs typeface="Palatino Linotype"/>
              </a:rPr>
              <a:t>1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5811" y="5829552"/>
            <a:ext cx="844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Palatino Linotype"/>
                <a:cs typeface="Palatino Linotype"/>
              </a:rPr>
              <a:t>*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6107" y="6026005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Palatino Linotype"/>
                <a:cs typeface="Palatino Linotype"/>
              </a:rPr>
              <a:t>1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4603" y="5829552"/>
            <a:ext cx="844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Palatino Linotype"/>
                <a:cs typeface="Palatino Linotype"/>
              </a:rPr>
              <a:t>*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2483" y="5829552"/>
            <a:ext cx="1424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39850" algn="l"/>
              </a:tabLst>
            </a:pPr>
            <a:r>
              <a:rPr dirty="0" sz="1400" spc="15">
                <a:latin typeface="Palatino Linotype"/>
                <a:cs typeface="Palatino Linotype"/>
              </a:rPr>
              <a:t>*</a:t>
            </a:r>
            <a:r>
              <a:rPr dirty="0" sz="1400" spc="15">
                <a:latin typeface="Palatino Linotype"/>
                <a:cs typeface="Palatino Linotype"/>
              </a:rPr>
              <a:t>	</a:t>
            </a:r>
            <a:r>
              <a:rPr dirty="0" sz="1400" spc="15">
                <a:latin typeface="Palatino Linotype"/>
                <a:cs typeface="Palatino Linotype"/>
              </a:rPr>
              <a:t>*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8522" y="6026005"/>
            <a:ext cx="104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Palatino Linotype"/>
                <a:cs typeface="Palatino Linotype"/>
              </a:rPr>
              <a:t>1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4423" y="5851473"/>
            <a:ext cx="48387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200" spc="210">
                <a:latin typeface="Symbol"/>
                <a:cs typeface="Symbol"/>
              </a:rPr>
              <a:t></a:t>
            </a:r>
            <a:r>
              <a:rPr dirty="0" sz="2200" spc="204">
                <a:latin typeface="Symbol"/>
                <a:cs typeface="Symbol"/>
              </a:rPr>
              <a:t></a:t>
            </a:r>
            <a:r>
              <a:rPr dirty="0" sz="2200" spc="5">
                <a:latin typeface="Symbol"/>
                <a:cs typeface="Symbol"/>
              </a:rPr>
              <a:t></a:t>
            </a:r>
            <a:r>
              <a:rPr dirty="0" sz="2200" spc="145">
                <a:latin typeface="Palatino Linotype"/>
                <a:cs typeface="Palatino Linotype"/>
              </a:rPr>
              <a:t>,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79477" y="5851473"/>
            <a:ext cx="145097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spc="-45" i="1">
                <a:latin typeface="Palatino Linotype"/>
                <a:cs typeface="Palatino Linotype"/>
              </a:rPr>
              <a:t> </a:t>
            </a:r>
            <a:r>
              <a:rPr dirty="0" sz="2200" spc="45">
                <a:latin typeface="Symbol"/>
                <a:cs typeface="Symbol"/>
              </a:rPr>
              <a:t>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150" i="1">
                <a:latin typeface="Palatino Linotype"/>
                <a:cs typeface="Palatino Linotype"/>
              </a:rPr>
              <a:t> </a:t>
            </a:r>
            <a:r>
              <a:rPr dirty="0" sz="2200" spc="20">
                <a:latin typeface="Palatino Linotype"/>
                <a:cs typeface="Palatino Linotype"/>
              </a:rPr>
              <a:t>,</a:t>
            </a:r>
            <a:r>
              <a:rPr dirty="0" sz="2200" spc="-225">
                <a:latin typeface="Palatino Linotype"/>
                <a:cs typeface="Palatino Linotype"/>
              </a:rPr>
              <a:t> 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spc="-45" i="1">
                <a:latin typeface="Palatino Linotype"/>
                <a:cs typeface="Palatino Linotype"/>
              </a:rPr>
              <a:t> </a:t>
            </a:r>
            <a:r>
              <a:rPr dirty="0" sz="2200" spc="45">
                <a:latin typeface="Symbol"/>
                <a:cs typeface="Symbol"/>
              </a:rPr>
              <a:t>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235" i="1">
                <a:latin typeface="Palatino Linotype"/>
                <a:cs typeface="Palatino Linotype"/>
              </a:rPr>
              <a:t> </a:t>
            </a:r>
            <a:r>
              <a:rPr dirty="0" sz="2200" spc="-110">
                <a:latin typeface="Palatino Linotype"/>
                <a:cs typeface="Palatino Linotype"/>
              </a:rPr>
              <a:t>,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8174" y="5835044"/>
            <a:ext cx="129476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209675" algn="l"/>
              </a:tabLst>
            </a:pPr>
            <a:r>
              <a:rPr dirty="0" sz="2200" spc="20">
                <a:latin typeface="Symbol"/>
                <a:cs typeface="Symbol"/>
              </a:rPr>
              <a:t></a:t>
            </a:r>
            <a:r>
              <a:rPr dirty="0" sz="2200" spc="20">
                <a:latin typeface="Times New Roman"/>
                <a:cs typeface="Times New Roman"/>
              </a:rPr>
              <a:t>	</a:t>
            </a:r>
            <a:r>
              <a:rPr dirty="0" sz="2200" spc="20">
                <a:latin typeface="Symbol"/>
                <a:cs typeface="Symbol"/>
              </a:rPr>
              <a:t>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362" y="5851473"/>
            <a:ext cx="622808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200" spc="90">
                <a:latin typeface="Palatino Linotype"/>
                <a:cs typeface="Palatino Linotype"/>
              </a:rPr>
              <a:t>[</a:t>
            </a:r>
            <a:r>
              <a:rPr dirty="0" sz="2200" spc="-5" i="1">
                <a:latin typeface="Palatino Linotype"/>
                <a:cs typeface="Palatino Linotype"/>
              </a:rPr>
              <a:t>P</a:t>
            </a:r>
            <a:r>
              <a:rPr dirty="0" sz="2200" spc="95">
                <a:latin typeface="Palatino Linotype"/>
                <a:cs typeface="Palatino Linotype"/>
              </a:rPr>
              <a:t>(</a:t>
            </a:r>
            <a:r>
              <a:rPr dirty="0" sz="2200" spc="35" i="1">
                <a:latin typeface="Palatino Linotype"/>
                <a:cs typeface="Palatino Linotype"/>
              </a:rPr>
              <a:t>a</a:t>
            </a:r>
            <a:r>
              <a:rPr dirty="0" sz="2200" spc="220" i="1">
                <a:latin typeface="Palatino Linotype"/>
                <a:cs typeface="Palatino Linotype"/>
              </a:rPr>
              <a:t> </a:t>
            </a:r>
            <a:r>
              <a:rPr dirty="0" sz="2200" spc="55">
                <a:latin typeface="Palatino Linotype"/>
                <a:cs typeface="Palatino Linotype"/>
              </a:rPr>
              <a:t>|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215" i="1">
                <a:latin typeface="Palatino Linotype"/>
                <a:cs typeface="Palatino Linotype"/>
              </a:rPr>
              <a:t> </a:t>
            </a:r>
            <a:r>
              <a:rPr dirty="0" sz="2200" spc="25">
                <a:latin typeface="Palatino Linotype"/>
                <a:cs typeface="Palatino Linotype"/>
              </a:rPr>
              <a:t>)</a:t>
            </a:r>
            <a:r>
              <a:rPr dirty="0" sz="2200" spc="-310">
                <a:latin typeface="Palatino Linotype"/>
                <a:cs typeface="Palatino Linotype"/>
              </a:rPr>
              <a:t> </a:t>
            </a:r>
            <a:r>
              <a:rPr dirty="0" sz="2200" spc="204">
                <a:latin typeface="Symbol"/>
                <a:cs typeface="Symbol"/>
              </a:rPr>
              <a:t></a:t>
            </a:r>
            <a:r>
              <a:rPr dirty="0" sz="2200" spc="210">
                <a:latin typeface="Symbol"/>
                <a:cs typeface="Symbol"/>
              </a:rPr>
              <a:t></a:t>
            </a:r>
            <a:r>
              <a:rPr dirty="0" sz="2200" spc="20">
                <a:latin typeface="Symbol"/>
                <a:cs typeface="Symbol"/>
              </a:rPr>
              <a:t>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Palatino Linotype"/>
                <a:cs typeface="Palatino Linotype"/>
              </a:rPr>
              <a:t>P</a:t>
            </a:r>
            <a:r>
              <a:rPr dirty="0" sz="2200" spc="95">
                <a:latin typeface="Palatino Linotype"/>
                <a:cs typeface="Palatino Linotype"/>
              </a:rPr>
              <a:t>(</a:t>
            </a:r>
            <a:r>
              <a:rPr dirty="0" sz="2200" spc="35" i="1">
                <a:latin typeface="Palatino Linotype"/>
                <a:cs typeface="Palatino Linotype"/>
              </a:rPr>
              <a:t>a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155" i="1">
                <a:latin typeface="Palatino Linotype"/>
                <a:cs typeface="Palatino Linotype"/>
              </a:rPr>
              <a:t> </a:t>
            </a:r>
            <a:r>
              <a:rPr dirty="0" sz="2200" spc="55">
                <a:latin typeface="Palatino Linotype"/>
                <a:cs typeface="Palatino Linotype"/>
              </a:rPr>
              <a:t>|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215" i="1">
                <a:latin typeface="Palatino Linotype"/>
                <a:cs typeface="Palatino Linotype"/>
              </a:rPr>
              <a:t> </a:t>
            </a:r>
            <a:r>
              <a:rPr dirty="0" sz="2200" spc="35">
                <a:latin typeface="Palatino Linotype"/>
                <a:cs typeface="Palatino Linotype"/>
              </a:rPr>
              <a:t>)</a:t>
            </a:r>
            <a:r>
              <a:rPr dirty="0" sz="2200" spc="-100">
                <a:latin typeface="Palatino Linotype"/>
                <a:cs typeface="Palatino Linotype"/>
              </a:rPr>
              <a:t>]</a:t>
            </a:r>
            <a:r>
              <a:rPr dirty="0" sz="2200" spc="-5" i="1">
                <a:latin typeface="Palatino Linotype"/>
                <a:cs typeface="Palatino Linotype"/>
              </a:rPr>
              <a:t>P</a:t>
            </a:r>
            <a:r>
              <a:rPr dirty="0" sz="2200" spc="60">
                <a:latin typeface="Palatino Linotype"/>
                <a:cs typeface="Palatino Linotype"/>
              </a:rPr>
              <a:t>(</a:t>
            </a:r>
            <a:r>
              <a:rPr dirty="0" sz="2200" spc="35" i="1">
                <a:latin typeface="Palatino Linotype"/>
                <a:cs typeface="Palatino Linotype"/>
              </a:rPr>
              <a:t>c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215" i="1">
                <a:latin typeface="Palatino Linotype"/>
                <a:cs typeface="Palatino Linotype"/>
              </a:rPr>
              <a:t> </a:t>
            </a:r>
            <a:r>
              <a:rPr dirty="0" sz="2200" spc="25">
                <a:latin typeface="Palatino Linotype"/>
                <a:cs typeface="Palatino Linotype"/>
              </a:rPr>
              <a:t>)</a:t>
            </a:r>
            <a:r>
              <a:rPr dirty="0" sz="2200" spc="-114">
                <a:latin typeface="Palatino Linotype"/>
                <a:cs typeface="Palatino Linotype"/>
              </a:rPr>
              <a:t> </a:t>
            </a:r>
            <a:r>
              <a:rPr dirty="0" sz="2200" spc="325">
                <a:latin typeface="Symbol"/>
                <a:cs typeface="Symbol"/>
              </a:rPr>
              <a:t></a:t>
            </a:r>
            <a:r>
              <a:rPr dirty="0" sz="2200" spc="90">
                <a:latin typeface="Palatino Linotype"/>
                <a:cs typeface="Palatino Linotype"/>
              </a:rPr>
              <a:t>[</a:t>
            </a:r>
            <a:r>
              <a:rPr dirty="0" sz="2200" spc="-5" i="1">
                <a:latin typeface="Palatino Linotype"/>
                <a:cs typeface="Palatino Linotype"/>
              </a:rPr>
              <a:t>P</a:t>
            </a:r>
            <a:r>
              <a:rPr dirty="0" sz="2200" spc="100">
                <a:latin typeface="Palatino Linotype"/>
                <a:cs typeface="Palatino Linotype"/>
              </a:rPr>
              <a:t>(</a:t>
            </a:r>
            <a:r>
              <a:rPr dirty="0" sz="2200" spc="35" i="1">
                <a:latin typeface="Palatino Linotype"/>
                <a:cs typeface="Palatino Linotype"/>
              </a:rPr>
              <a:t>a</a:t>
            </a:r>
            <a:r>
              <a:rPr dirty="0" sz="2200" spc="220" i="1">
                <a:latin typeface="Palatino Linotype"/>
                <a:cs typeface="Palatino Linotype"/>
              </a:rPr>
              <a:t> </a:t>
            </a:r>
            <a:r>
              <a:rPr dirty="0" sz="2200" spc="55">
                <a:latin typeface="Palatino Linotype"/>
                <a:cs typeface="Palatino Linotype"/>
              </a:rPr>
              <a:t>|</a:t>
            </a:r>
            <a:r>
              <a:rPr dirty="0" sz="2200" spc="70" i="1">
                <a:latin typeface="Palatino Linotype"/>
                <a:cs typeface="Palatino Linotype"/>
              </a:rPr>
              <a:t>c</a:t>
            </a:r>
            <a:r>
              <a:rPr dirty="0" sz="2200" spc="25">
                <a:latin typeface="Palatino Linotype"/>
                <a:cs typeface="Palatino Linotype"/>
              </a:rPr>
              <a:t>)</a:t>
            </a:r>
            <a:r>
              <a:rPr dirty="0" sz="2200" spc="-315">
                <a:latin typeface="Palatino Linotype"/>
                <a:cs typeface="Palatino Linotype"/>
              </a:rPr>
              <a:t> </a:t>
            </a:r>
            <a:r>
              <a:rPr dirty="0" sz="2200" spc="215">
                <a:latin typeface="Symbol"/>
                <a:cs typeface="Symbol"/>
              </a:rPr>
              <a:t></a:t>
            </a:r>
            <a:r>
              <a:rPr dirty="0" sz="2200" spc="204">
                <a:latin typeface="Symbol"/>
                <a:cs typeface="Symbol"/>
              </a:rPr>
              <a:t></a:t>
            </a:r>
            <a:r>
              <a:rPr dirty="0" sz="2200" spc="20">
                <a:latin typeface="Symbol"/>
                <a:cs typeface="Symbol"/>
              </a:rPr>
              <a:t>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Palatino Linotype"/>
                <a:cs typeface="Palatino Linotype"/>
              </a:rPr>
              <a:t>P</a:t>
            </a:r>
            <a:r>
              <a:rPr dirty="0" sz="2200" spc="95">
                <a:latin typeface="Palatino Linotype"/>
                <a:cs typeface="Palatino Linotype"/>
              </a:rPr>
              <a:t>(</a:t>
            </a:r>
            <a:r>
              <a:rPr dirty="0" sz="2200" spc="35" i="1">
                <a:latin typeface="Palatino Linotype"/>
                <a:cs typeface="Palatino Linotype"/>
              </a:rPr>
              <a:t>a</a:t>
            </a:r>
            <a:r>
              <a:rPr dirty="0" sz="2200" i="1">
                <a:latin typeface="Palatino Linotype"/>
                <a:cs typeface="Palatino Linotype"/>
              </a:rPr>
              <a:t> </a:t>
            </a:r>
            <a:r>
              <a:rPr dirty="0" sz="2200" spc="-155" i="1">
                <a:latin typeface="Palatino Linotype"/>
                <a:cs typeface="Palatino Linotype"/>
              </a:rPr>
              <a:t> </a:t>
            </a:r>
            <a:r>
              <a:rPr dirty="0" sz="2200" spc="60">
                <a:latin typeface="Palatino Linotype"/>
                <a:cs typeface="Palatino Linotype"/>
              </a:rPr>
              <a:t>|</a:t>
            </a:r>
            <a:r>
              <a:rPr dirty="0" sz="2200" spc="65" i="1">
                <a:latin typeface="Palatino Linotype"/>
                <a:cs typeface="Palatino Linotype"/>
              </a:rPr>
              <a:t>c</a:t>
            </a:r>
            <a:r>
              <a:rPr dirty="0" sz="2200" spc="35">
                <a:latin typeface="Palatino Linotype"/>
                <a:cs typeface="Palatino Linotype"/>
              </a:rPr>
              <a:t>)</a:t>
            </a:r>
            <a:r>
              <a:rPr dirty="0" sz="2200" spc="-100">
                <a:latin typeface="Palatino Linotype"/>
                <a:cs typeface="Palatino Linotype"/>
              </a:rPr>
              <a:t>]</a:t>
            </a:r>
            <a:r>
              <a:rPr dirty="0" sz="2200" spc="-5" i="1">
                <a:latin typeface="Palatino Linotype"/>
                <a:cs typeface="Palatino Linotype"/>
              </a:rPr>
              <a:t>P</a:t>
            </a:r>
            <a:r>
              <a:rPr dirty="0" sz="2200" spc="65">
                <a:latin typeface="Palatino Linotype"/>
                <a:cs typeface="Palatino Linotype"/>
              </a:rPr>
              <a:t>(</a:t>
            </a:r>
            <a:r>
              <a:rPr dirty="0" sz="2200" spc="65" i="1">
                <a:latin typeface="Palatino Linotype"/>
                <a:cs typeface="Palatino Linotype"/>
              </a:rPr>
              <a:t>c</a:t>
            </a:r>
            <a:r>
              <a:rPr dirty="0" sz="2200" spc="35">
                <a:latin typeface="Palatino Linotype"/>
                <a:cs typeface="Palatino Linotype"/>
              </a:rPr>
              <a:t>),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0736" y="5835044"/>
            <a:ext cx="140208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316990" algn="l"/>
              </a:tabLst>
            </a:pPr>
            <a:r>
              <a:rPr dirty="0" sz="2200" spc="20">
                <a:latin typeface="Symbol"/>
                <a:cs typeface="Symbol"/>
              </a:rPr>
              <a:t></a:t>
            </a:r>
            <a:r>
              <a:rPr dirty="0" sz="2200" spc="20">
                <a:latin typeface="Times New Roman"/>
                <a:cs typeface="Times New Roman"/>
              </a:rPr>
              <a:t>	</a:t>
            </a:r>
            <a:r>
              <a:rPr dirty="0" sz="2200" spc="20">
                <a:latin typeface="Symbol"/>
                <a:cs typeface="Symbol"/>
              </a:rPr>
              <a:t>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6054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Play</a:t>
            </a:r>
            <a:r>
              <a:rPr dirty="0" spc="-30"/>
              <a:t> </a:t>
            </a:r>
            <a:r>
              <a:rPr dirty="0"/>
              <a:t>Tennis:</a:t>
            </a:r>
            <a:r>
              <a:rPr dirty="0" spc="-15"/>
              <a:t> </a:t>
            </a:r>
            <a:r>
              <a:rPr dirty="0"/>
              <a:t>Classification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NB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6629400" cy="50429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350392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NB:</a:t>
            </a:r>
            <a:r>
              <a:rPr dirty="0" spc="-45"/>
              <a:t> </a:t>
            </a:r>
            <a:r>
              <a:rPr dirty="0"/>
              <a:t>Learning</a:t>
            </a:r>
            <a:r>
              <a:rPr dirty="0" spc="-5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5312" y="1968436"/>
          <a:ext cx="3683635" cy="1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850"/>
                <a:gridCol w="1214755"/>
                <a:gridCol w="1212849"/>
              </a:tblGrid>
              <a:tr h="396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Palatino Linotype"/>
                          <a:cs typeface="Palatino Linotype"/>
                        </a:rPr>
                        <a:t>Outlook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3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spc="-30" i="1">
                          <a:latin typeface="Palatino Linotype"/>
                          <a:cs typeface="Palatino Linotype"/>
                        </a:rPr>
                        <a:t>Yes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i="1">
                          <a:latin typeface="Palatino Linotype"/>
                          <a:cs typeface="Palatino Linotype"/>
                        </a:rPr>
                        <a:t>No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i="1">
                          <a:latin typeface="Palatino Linotype"/>
                          <a:cs typeface="Palatino Linotype"/>
                        </a:rPr>
                        <a:t>Sunny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2/9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10" i="1">
                          <a:latin typeface="Palatino Linotype"/>
                          <a:cs typeface="Palatino Linotype"/>
                        </a:rPr>
                        <a:t>Overcast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4/9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0/5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i="1">
                          <a:latin typeface="Palatino Linotype"/>
                          <a:cs typeface="Palatino Linotype"/>
                        </a:rPr>
                        <a:t>Rain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2/5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05312" y="1968436"/>
          <a:ext cx="4615180" cy="179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447800"/>
                <a:gridCol w="1447800"/>
              </a:tblGrid>
              <a:tr h="396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5">
                          <a:latin typeface="Palatino Linotype"/>
                          <a:cs typeface="Palatino Linotype"/>
                        </a:rPr>
                        <a:t>Temperature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3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spc="-30" i="1">
                          <a:latin typeface="Palatino Linotype"/>
                          <a:cs typeface="Palatino Linotype"/>
                        </a:rPr>
                        <a:t>Yes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i="1">
                          <a:latin typeface="Palatino Linotype"/>
                          <a:cs typeface="Palatino Linotype"/>
                        </a:rPr>
                        <a:t>No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3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i="1">
                          <a:latin typeface="Palatino Linotype"/>
                          <a:cs typeface="Palatino Linotype"/>
                        </a:rPr>
                        <a:t>Hot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048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2/9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2/5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i="1">
                          <a:latin typeface="Palatino Linotype"/>
                          <a:cs typeface="Palatino Linotype"/>
                        </a:rPr>
                        <a:t>Mild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4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4/9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2/5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3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i="1">
                          <a:latin typeface="Palatino Linotype"/>
                          <a:cs typeface="Palatino Linotype"/>
                        </a:rPr>
                        <a:t>Cool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1/5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1512" y="4633912"/>
          <a:ext cx="3929379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4480"/>
                <a:gridCol w="1184275"/>
                <a:gridCol w="1147445"/>
              </a:tblGrid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Palatino Linotype"/>
                          <a:cs typeface="Palatino Linotype"/>
                        </a:rPr>
                        <a:t>Humidity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3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spc="-30" i="1">
                          <a:latin typeface="Palatino Linotype"/>
                          <a:cs typeface="Palatino Linotype"/>
                        </a:rPr>
                        <a:t>Yes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5">
                          <a:latin typeface="Palatino Linotype"/>
                          <a:cs typeface="Palatino Linotype"/>
                        </a:rPr>
                        <a:t>Play=N</a:t>
                      </a:r>
                      <a:r>
                        <a:rPr dirty="0" sz="2000" spc="5" i="1">
                          <a:latin typeface="Palatino Linotype"/>
                          <a:cs typeface="Palatino Linotype"/>
                        </a:rPr>
                        <a:t>o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i="1">
                          <a:latin typeface="Palatino Linotype"/>
                          <a:cs typeface="Palatino Linotype"/>
                        </a:rPr>
                        <a:t>High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4/5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 i="1">
                          <a:latin typeface="Palatino Linotype"/>
                          <a:cs typeface="Palatino Linotype"/>
                        </a:rPr>
                        <a:t>Normal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6/9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1/5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91112" y="4557712"/>
          <a:ext cx="3929379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/>
                <a:gridCol w="1273175"/>
                <a:gridCol w="1255395"/>
              </a:tblGrid>
              <a:tr h="454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Palatino Linotype"/>
                          <a:cs typeface="Palatino Linotype"/>
                        </a:rPr>
                        <a:t>Wind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3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spc="-30" i="1">
                          <a:latin typeface="Palatino Linotype"/>
                          <a:cs typeface="Palatino Linotype"/>
                        </a:rPr>
                        <a:t>Yes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Palatino Linotype"/>
                          <a:cs typeface="Palatino Linotype"/>
                        </a:rPr>
                        <a:t>Play=</a:t>
                      </a:r>
                      <a:r>
                        <a:rPr dirty="0" sz="2000" i="1">
                          <a:latin typeface="Palatino Linotype"/>
                          <a:cs typeface="Palatino Linotype"/>
                        </a:rPr>
                        <a:t>No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 i="1">
                          <a:latin typeface="Palatino Linotype"/>
                          <a:cs typeface="Palatino Linotype"/>
                        </a:rPr>
                        <a:t>Strong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Palatino Linotype"/>
                          <a:cs typeface="Palatino Linotype"/>
                        </a:rPr>
                        <a:t>3/5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5" i="1">
                          <a:latin typeface="Palatino Linotype"/>
                          <a:cs typeface="Palatino Linotype"/>
                        </a:rPr>
                        <a:t>Weak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6/9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Palatino Linotype"/>
                          <a:cs typeface="Palatino Linotype"/>
                        </a:rPr>
                        <a:t>2/5</a:t>
                      </a:r>
                      <a:endParaRPr sz="24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01620" y="6232652"/>
            <a:ext cx="2429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i="1">
                <a:latin typeface="Palatino Linotype"/>
                <a:cs typeface="Palatino Linotype"/>
              </a:rPr>
              <a:t>P</a:t>
            </a:r>
            <a:r>
              <a:rPr dirty="0" sz="2400" spc="-30">
                <a:latin typeface="Palatino Linotype"/>
                <a:cs typeface="Palatino Linotype"/>
              </a:rPr>
              <a:t>(Play</a:t>
            </a:r>
            <a:r>
              <a:rPr dirty="0" sz="2400" spc="-30" i="1">
                <a:latin typeface="Palatino Linotype"/>
                <a:cs typeface="Palatino Linotype"/>
              </a:rPr>
              <a:t>=Yes)</a:t>
            </a:r>
            <a:r>
              <a:rPr dirty="0" sz="2400" spc="-25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=</a:t>
            </a:r>
            <a:r>
              <a:rPr dirty="0" sz="2400" spc="-20" i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9/14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1228" y="6186627"/>
            <a:ext cx="2394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Palatino Linotype"/>
                <a:cs typeface="Palatino Linotype"/>
              </a:rPr>
              <a:t>P</a:t>
            </a:r>
            <a:r>
              <a:rPr dirty="0" sz="2400" spc="-5">
                <a:latin typeface="Palatino Linotype"/>
                <a:cs typeface="Palatino Linotype"/>
              </a:rPr>
              <a:t>(Play</a:t>
            </a:r>
            <a:r>
              <a:rPr dirty="0" sz="2400" spc="-5" i="1">
                <a:latin typeface="Palatino Linotype"/>
                <a:cs typeface="Palatino Linotype"/>
              </a:rPr>
              <a:t>=No)</a:t>
            </a:r>
            <a:r>
              <a:rPr dirty="0" sz="2400" spc="-35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=</a:t>
            </a:r>
            <a:r>
              <a:rPr dirty="0" sz="2400" spc="-20" i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5/14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310385"/>
            <a:ext cx="285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P(Outlook=</a:t>
            </a:r>
            <a:r>
              <a:rPr dirty="0" sz="2400" spc="-5" i="1">
                <a:latin typeface="Palatino Linotype"/>
                <a:cs typeface="Palatino Linotype"/>
              </a:rPr>
              <a:t>o</a:t>
            </a:r>
            <a:r>
              <a:rPr dirty="0" sz="2400" spc="-5">
                <a:latin typeface="Palatino Linotype"/>
                <a:cs typeface="Palatino Linotype"/>
              </a:rPr>
              <a:t>|Play=</a:t>
            </a:r>
            <a:r>
              <a:rPr dirty="0" sz="2400" spc="-5" i="1">
                <a:latin typeface="Palatino Linotype"/>
                <a:cs typeface="Palatino Linotype"/>
              </a:rPr>
              <a:t>b</a:t>
            </a:r>
            <a:r>
              <a:rPr dirty="0" sz="2400" spc="-5"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1228" y="1310385"/>
            <a:ext cx="3465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Palatino Linotype"/>
                <a:cs typeface="Palatino Linotype"/>
              </a:rPr>
              <a:t>P(T</a:t>
            </a:r>
            <a:r>
              <a:rPr dirty="0" sz="2400" spc="5">
                <a:latin typeface="Palatino Linotype"/>
                <a:cs typeface="Palatino Linotype"/>
              </a:rPr>
              <a:t>e</a:t>
            </a:r>
            <a:r>
              <a:rPr dirty="0" sz="2400">
                <a:latin typeface="Palatino Linotype"/>
                <a:cs typeface="Palatino Linotype"/>
              </a:rPr>
              <a:t>mperat</a:t>
            </a:r>
            <a:r>
              <a:rPr dirty="0" sz="2400" spc="5">
                <a:latin typeface="Palatino Linotype"/>
                <a:cs typeface="Palatino Linotype"/>
              </a:rPr>
              <a:t>u</a:t>
            </a:r>
            <a:r>
              <a:rPr dirty="0" sz="2400">
                <a:latin typeface="Palatino Linotype"/>
                <a:cs typeface="Palatino Linotype"/>
              </a:rPr>
              <a:t>re</a:t>
            </a:r>
            <a:r>
              <a:rPr dirty="0" sz="2400" spc="5">
                <a:latin typeface="Palatino Linotype"/>
                <a:cs typeface="Palatino Linotype"/>
              </a:rPr>
              <a:t>=</a:t>
            </a:r>
            <a:r>
              <a:rPr dirty="0" sz="2400" i="1">
                <a:latin typeface="Palatino Linotype"/>
                <a:cs typeface="Palatino Linotype"/>
              </a:rPr>
              <a:t>t</a:t>
            </a:r>
            <a:r>
              <a:rPr dirty="0" sz="2400">
                <a:latin typeface="Palatino Linotype"/>
                <a:cs typeface="Palatino Linotype"/>
              </a:rPr>
              <a:t>|Pla</a:t>
            </a:r>
            <a:r>
              <a:rPr dirty="0" sz="2400" spc="-5">
                <a:latin typeface="Palatino Linotype"/>
                <a:cs typeface="Palatino Linotype"/>
              </a:rPr>
              <a:t>y</a:t>
            </a:r>
            <a:r>
              <a:rPr dirty="0" sz="2400">
                <a:latin typeface="Palatino Linotype"/>
                <a:cs typeface="Palatino Linotype"/>
              </a:rPr>
              <a:t>=</a:t>
            </a:r>
            <a:r>
              <a:rPr dirty="0" sz="2400" spc="5" i="1">
                <a:latin typeface="Palatino Linotype"/>
                <a:cs typeface="Palatino Linotype"/>
              </a:rPr>
              <a:t>b</a:t>
            </a:r>
            <a:r>
              <a:rPr dirty="0" sz="2400"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3978020"/>
            <a:ext cx="3098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P(Humidity=</a:t>
            </a:r>
            <a:r>
              <a:rPr dirty="0" sz="2400" spc="-5" i="1">
                <a:latin typeface="Palatino Linotype"/>
                <a:cs typeface="Palatino Linotype"/>
              </a:rPr>
              <a:t>h</a:t>
            </a:r>
            <a:r>
              <a:rPr dirty="0" sz="2400" spc="-5">
                <a:latin typeface="Palatino Linotype"/>
                <a:cs typeface="Palatino Linotype"/>
              </a:rPr>
              <a:t>|Play=</a:t>
            </a:r>
            <a:r>
              <a:rPr dirty="0" sz="2400" spc="-5" i="1">
                <a:latin typeface="Palatino Linotype"/>
                <a:cs typeface="Palatino Linotype"/>
              </a:rPr>
              <a:t>b</a:t>
            </a:r>
            <a:r>
              <a:rPr dirty="0" sz="2400" spc="-5"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628" y="3978020"/>
            <a:ext cx="2583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Palatino Linotype"/>
                <a:cs typeface="Palatino Linotype"/>
              </a:rPr>
              <a:t>P(Wind=</a:t>
            </a:r>
            <a:r>
              <a:rPr dirty="0" sz="2400" spc="-5" i="1">
                <a:latin typeface="Palatino Linotype"/>
                <a:cs typeface="Palatino Linotype"/>
              </a:rPr>
              <a:t>w</a:t>
            </a:r>
            <a:r>
              <a:rPr dirty="0" sz="2400" spc="-5">
                <a:latin typeface="Palatino Linotype"/>
                <a:cs typeface="Palatino Linotype"/>
              </a:rPr>
              <a:t>|Play=</a:t>
            </a:r>
            <a:r>
              <a:rPr dirty="0" sz="2400" spc="-5" i="1">
                <a:latin typeface="Palatino Linotype"/>
                <a:cs typeface="Palatino Linotype"/>
              </a:rPr>
              <a:t>b</a:t>
            </a:r>
            <a:r>
              <a:rPr dirty="0" sz="2400" spc="-5"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26460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NB:</a:t>
            </a:r>
            <a:r>
              <a:rPr dirty="0" spc="-45"/>
              <a:t> </a:t>
            </a:r>
            <a:r>
              <a:rPr dirty="0"/>
              <a:t>Test</a:t>
            </a:r>
            <a:r>
              <a:rPr dirty="0" spc="-45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343" y="1173217"/>
            <a:ext cx="8376920" cy="121539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250"/>
              </a:spcBef>
              <a:buChar char="–"/>
              <a:tabLst>
                <a:tab pos="545465" algn="l"/>
                <a:tab pos="546100" algn="l"/>
              </a:tabLst>
            </a:pPr>
            <a:r>
              <a:rPr dirty="0" sz="2400" spc="-10">
                <a:latin typeface="Tahoma"/>
                <a:cs typeface="Tahoma"/>
              </a:rPr>
              <a:t>Given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new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instance,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145"/>
              </a:spcBef>
            </a:pPr>
            <a:r>
              <a:rPr dirty="0" sz="2400" spc="-5" b="1">
                <a:solidFill>
                  <a:srgbClr val="333399"/>
                </a:solidFill>
                <a:latin typeface="Palatino Linotype"/>
                <a:cs typeface="Palatino Linotype"/>
              </a:rPr>
              <a:t>x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’=(Outlook=</a:t>
            </a:r>
            <a:r>
              <a:rPr dirty="0" sz="2000" spc="-5" i="1">
                <a:solidFill>
                  <a:srgbClr val="333399"/>
                </a:solidFill>
                <a:latin typeface="Palatino Linotype"/>
                <a:cs typeface="Palatino Linotype"/>
              </a:rPr>
              <a:t>Sunny,</a:t>
            </a:r>
            <a:r>
              <a:rPr dirty="0" sz="2000" spc="-45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Temperature=</a:t>
            </a:r>
            <a:r>
              <a:rPr dirty="0" sz="2000" spc="-10" i="1">
                <a:solidFill>
                  <a:srgbClr val="333399"/>
                </a:solidFill>
                <a:latin typeface="Palatino Linotype"/>
                <a:cs typeface="Palatino Linotype"/>
              </a:rPr>
              <a:t>Cool,</a:t>
            </a:r>
            <a:r>
              <a:rPr dirty="0" sz="2000" spc="-25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Humidity</a:t>
            </a:r>
            <a:r>
              <a:rPr dirty="0" sz="2000" spc="-5" i="1">
                <a:solidFill>
                  <a:srgbClr val="333399"/>
                </a:solidFill>
                <a:latin typeface="Palatino Linotype"/>
                <a:cs typeface="Palatino Linotype"/>
              </a:rPr>
              <a:t>=High,</a:t>
            </a:r>
            <a:r>
              <a:rPr dirty="0" sz="2000" spc="-40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Wind=</a:t>
            </a:r>
            <a:r>
              <a:rPr dirty="0" sz="2000" spc="-5" i="1">
                <a:solidFill>
                  <a:srgbClr val="333399"/>
                </a:solidFill>
                <a:latin typeface="Palatino Linotype"/>
                <a:cs typeface="Palatino Linotype"/>
              </a:rPr>
              <a:t>Strong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546100" indent="-533400">
              <a:lnSpc>
                <a:spcPct val="100000"/>
              </a:lnSpc>
              <a:spcBef>
                <a:spcPts val="430"/>
              </a:spcBef>
              <a:buChar char="–"/>
              <a:tabLst>
                <a:tab pos="545465" algn="l"/>
                <a:tab pos="546100" algn="l"/>
              </a:tabLst>
            </a:pPr>
            <a:r>
              <a:rPr dirty="0" sz="2400">
                <a:latin typeface="Tahoma"/>
                <a:cs typeface="Tahoma"/>
              </a:rPr>
              <a:t>Look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up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tables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8075" rIns="0" bIns="0" rtlCol="0" vert="horz">
            <a:spAutoFit/>
          </a:bodyPr>
          <a:lstStyle/>
          <a:p>
            <a:pPr marL="4845685" marR="5080">
              <a:lnSpc>
                <a:spcPct val="130000"/>
              </a:lnSpc>
              <a:spcBef>
                <a:spcPts val="100"/>
              </a:spcBef>
            </a:pPr>
            <a:r>
              <a:rPr dirty="0" spc="-5"/>
              <a:t>P(Outlook=S</a:t>
            </a:r>
            <a:r>
              <a:rPr dirty="0" spc="-5" i="1">
                <a:latin typeface="Palatino Linotype"/>
                <a:cs typeface="Palatino Linotype"/>
              </a:rPr>
              <a:t>unny</a:t>
            </a:r>
            <a:r>
              <a:rPr dirty="0" spc="-5"/>
              <a:t>|Play=</a:t>
            </a:r>
            <a:r>
              <a:rPr dirty="0" spc="-5" i="1">
                <a:latin typeface="Palatino Linotype"/>
                <a:cs typeface="Palatino Linotype"/>
              </a:rPr>
              <a:t>No</a:t>
            </a:r>
            <a:r>
              <a:rPr dirty="0" spc="-5"/>
              <a:t>)</a:t>
            </a:r>
            <a:r>
              <a:rPr dirty="0"/>
              <a:t> =</a:t>
            </a:r>
            <a:r>
              <a:rPr dirty="0" spc="-5"/>
              <a:t> </a:t>
            </a:r>
            <a:r>
              <a:rPr dirty="0"/>
              <a:t>3/5 </a:t>
            </a:r>
            <a:r>
              <a:rPr dirty="0" spc="5"/>
              <a:t> </a:t>
            </a:r>
            <a:r>
              <a:rPr dirty="0" spc="-5"/>
              <a:t>P(Temperature=</a:t>
            </a:r>
            <a:r>
              <a:rPr dirty="0" spc="-5" i="1">
                <a:latin typeface="Palatino Linotype"/>
                <a:cs typeface="Palatino Linotype"/>
              </a:rPr>
              <a:t>Cool</a:t>
            </a:r>
            <a:r>
              <a:rPr dirty="0" spc="-5"/>
              <a:t>|Play=</a:t>
            </a:r>
            <a:r>
              <a:rPr dirty="0" spc="-5" i="1">
                <a:latin typeface="Palatino Linotype"/>
                <a:cs typeface="Palatino Linotype"/>
              </a:rPr>
              <a:t>=No</a:t>
            </a:r>
            <a:r>
              <a:rPr dirty="0" spc="-5"/>
              <a:t>)</a:t>
            </a:r>
            <a:r>
              <a:rPr dirty="0" spc="-50"/>
              <a:t> </a:t>
            </a:r>
            <a:r>
              <a:rPr dirty="0"/>
              <a:t>=</a:t>
            </a:r>
            <a:r>
              <a:rPr dirty="0" spc="-45"/>
              <a:t> </a:t>
            </a:r>
            <a:r>
              <a:rPr dirty="0"/>
              <a:t>1/5 </a:t>
            </a:r>
            <a:r>
              <a:rPr dirty="0" spc="-434"/>
              <a:t> </a:t>
            </a:r>
            <a:r>
              <a:rPr dirty="0" spc="-5"/>
              <a:t>P(Huminity=</a:t>
            </a:r>
            <a:r>
              <a:rPr dirty="0" spc="-5" i="1">
                <a:latin typeface="Palatino Linotype"/>
                <a:cs typeface="Palatino Linotype"/>
              </a:rPr>
              <a:t>High</a:t>
            </a:r>
            <a:r>
              <a:rPr dirty="0" spc="-5"/>
              <a:t>|Play=</a:t>
            </a:r>
            <a:r>
              <a:rPr dirty="0" spc="-5" i="1">
                <a:latin typeface="Palatino Linotype"/>
                <a:cs typeface="Palatino Linotype"/>
              </a:rPr>
              <a:t>No</a:t>
            </a:r>
            <a:r>
              <a:rPr dirty="0" spc="-5"/>
              <a:t>) </a:t>
            </a:r>
            <a:r>
              <a:rPr dirty="0"/>
              <a:t>= 4/5 </a:t>
            </a:r>
            <a:r>
              <a:rPr dirty="0" spc="5"/>
              <a:t> </a:t>
            </a:r>
            <a:r>
              <a:rPr dirty="0" spc="-5"/>
              <a:t>P(Wind=</a:t>
            </a:r>
            <a:r>
              <a:rPr dirty="0" spc="-5" i="1">
                <a:latin typeface="Palatino Linotype"/>
                <a:cs typeface="Palatino Linotype"/>
              </a:rPr>
              <a:t>Strong</a:t>
            </a:r>
            <a:r>
              <a:rPr dirty="0" spc="-5"/>
              <a:t>|Play=</a:t>
            </a:r>
            <a:r>
              <a:rPr dirty="0" spc="-5" i="1">
                <a:latin typeface="Palatino Linotype"/>
                <a:cs typeface="Palatino Linotype"/>
              </a:rPr>
              <a:t>No</a:t>
            </a:r>
            <a:r>
              <a:rPr dirty="0" spc="-5"/>
              <a:t>) </a:t>
            </a:r>
            <a:r>
              <a:rPr dirty="0"/>
              <a:t>= 3/5 </a:t>
            </a:r>
            <a:r>
              <a:rPr dirty="0" spc="5"/>
              <a:t> </a:t>
            </a:r>
            <a:r>
              <a:rPr dirty="0"/>
              <a:t>P(Play=</a:t>
            </a:r>
            <a:r>
              <a:rPr dirty="0" i="1">
                <a:latin typeface="Palatino Linotype"/>
                <a:cs typeface="Palatino Linotype"/>
              </a:rPr>
              <a:t>No</a:t>
            </a:r>
            <a:r>
              <a:rPr dirty="0"/>
              <a:t>)</a:t>
            </a:r>
            <a:r>
              <a:rPr dirty="0" spc="-25"/>
              <a:t> </a:t>
            </a:r>
            <a:r>
              <a:rPr dirty="0"/>
              <a:t>=</a:t>
            </a:r>
            <a:r>
              <a:rPr dirty="0" spc="-5"/>
              <a:t> </a:t>
            </a:r>
            <a:r>
              <a:rPr dirty="0"/>
              <a:t>5/14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6467" y="2402619"/>
            <a:ext cx="3660140" cy="180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dirty="0" sz="1800" spc="-15">
                <a:latin typeface="Palatino Linotype"/>
                <a:cs typeface="Palatino Linotype"/>
              </a:rPr>
              <a:t>P(Outlook=</a:t>
            </a:r>
            <a:r>
              <a:rPr dirty="0" sz="1800" spc="-15" i="1">
                <a:latin typeface="Palatino Linotype"/>
                <a:cs typeface="Palatino Linotype"/>
              </a:rPr>
              <a:t>Sunny</a:t>
            </a:r>
            <a:r>
              <a:rPr dirty="0" sz="1800" spc="-15">
                <a:latin typeface="Palatino Linotype"/>
                <a:cs typeface="Palatino Linotype"/>
              </a:rPr>
              <a:t>|Play=</a:t>
            </a:r>
            <a:r>
              <a:rPr dirty="0" sz="1800" spc="-15" i="1">
                <a:latin typeface="Palatino Linotype"/>
                <a:cs typeface="Palatino Linotype"/>
              </a:rPr>
              <a:t>Yes</a:t>
            </a:r>
            <a:r>
              <a:rPr dirty="0" sz="1800" spc="-15">
                <a:latin typeface="Palatino Linotype"/>
                <a:cs typeface="Palatino Linotype"/>
              </a:rPr>
              <a:t>)</a:t>
            </a:r>
            <a:r>
              <a:rPr dirty="0" sz="1800" spc="2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= 2/9 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 spc="-15">
                <a:latin typeface="Palatino Linotype"/>
                <a:cs typeface="Palatino Linotype"/>
              </a:rPr>
              <a:t>P(Temperature=</a:t>
            </a:r>
            <a:r>
              <a:rPr dirty="0" sz="1800" spc="-15" i="1">
                <a:latin typeface="Palatino Linotype"/>
                <a:cs typeface="Palatino Linotype"/>
              </a:rPr>
              <a:t>Cool</a:t>
            </a:r>
            <a:r>
              <a:rPr dirty="0" sz="1800" spc="-15">
                <a:latin typeface="Palatino Linotype"/>
                <a:cs typeface="Palatino Linotype"/>
              </a:rPr>
              <a:t>|Play=</a:t>
            </a:r>
            <a:r>
              <a:rPr dirty="0" sz="1800" spc="-15" i="1">
                <a:latin typeface="Palatino Linotype"/>
                <a:cs typeface="Palatino Linotype"/>
              </a:rPr>
              <a:t>Yes</a:t>
            </a:r>
            <a:r>
              <a:rPr dirty="0" sz="1800" spc="-15">
                <a:latin typeface="Palatino Linotype"/>
                <a:cs typeface="Palatino Linotype"/>
              </a:rPr>
              <a:t>) </a:t>
            </a:r>
            <a:r>
              <a:rPr dirty="0" sz="1800">
                <a:latin typeface="Palatino Linotype"/>
                <a:cs typeface="Palatino Linotype"/>
              </a:rPr>
              <a:t>= 3/9 </a:t>
            </a:r>
            <a:r>
              <a:rPr dirty="0" sz="1800" spc="-434">
                <a:latin typeface="Palatino Linotype"/>
                <a:cs typeface="Palatino Linotype"/>
              </a:rPr>
              <a:t> </a:t>
            </a:r>
            <a:r>
              <a:rPr dirty="0" sz="1800" spc="-10">
                <a:latin typeface="Palatino Linotype"/>
                <a:cs typeface="Palatino Linotype"/>
              </a:rPr>
              <a:t>P(Huminity=</a:t>
            </a:r>
            <a:r>
              <a:rPr dirty="0" sz="1800" spc="-10" i="1">
                <a:latin typeface="Palatino Linotype"/>
                <a:cs typeface="Palatino Linotype"/>
              </a:rPr>
              <a:t>High</a:t>
            </a:r>
            <a:r>
              <a:rPr dirty="0" sz="1800" spc="-10">
                <a:latin typeface="Palatino Linotype"/>
                <a:cs typeface="Palatino Linotype"/>
              </a:rPr>
              <a:t>|Play=</a:t>
            </a:r>
            <a:r>
              <a:rPr dirty="0" sz="1800" spc="-10" i="1">
                <a:latin typeface="Palatino Linotype"/>
                <a:cs typeface="Palatino Linotype"/>
              </a:rPr>
              <a:t>Yes</a:t>
            </a:r>
            <a:r>
              <a:rPr dirty="0" sz="1800" spc="-10">
                <a:latin typeface="Palatino Linotype"/>
                <a:cs typeface="Palatino Linotype"/>
              </a:rPr>
              <a:t>) </a:t>
            </a:r>
            <a:r>
              <a:rPr dirty="0" sz="1800">
                <a:latin typeface="Palatino Linotype"/>
                <a:cs typeface="Palatino Linotype"/>
              </a:rPr>
              <a:t>= 3/9 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 spc="-15">
                <a:latin typeface="Palatino Linotype"/>
                <a:cs typeface="Palatino Linotype"/>
              </a:rPr>
              <a:t>P(Wind=</a:t>
            </a:r>
            <a:r>
              <a:rPr dirty="0" sz="1800" spc="-15" i="1">
                <a:latin typeface="Palatino Linotype"/>
                <a:cs typeface="Palatino Linotype"/>
              </a:rPr>
              <a:t>Strong</a:t>
            </a:r>
            <a:r>
              <a:rPr dirty="0" sz="1800" spc="-15">
                <a:latin typeface="Palatino Linotype"/>
                <a:cs typeface="Palatino Linotype"/>
              </a:rPr>
              <a:t>|Play=</a:t>
            </a:r>
            <a:r>
              <a:rPr dirty="0" sz="1800" spc="-15" i="1">
                <a:latin typeface="Palatino Linotype"/>
                <a:cs typeface="Palatino Linotype"/>
              </a:rPr>
              <a:t>Yes</a:t>
            </a:r>
            <a:r>
              <a:rPr dirty="0" sz="1800" spc="-15">
                <a:latin typeface="Palatino Linotype"/>
                <a:cs typeface="Palatino Linotype"/>
              </a:rPr>
              <a:t>)</a:t>
            </a:r>
            <a:r>
              <a:rPr dirty="0" sz="1800" spc="1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= 3/9 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 spc="-20">
                <a:latin typeface="Palatino Linotype"/>
                <a:cs typeface="Palatino Linotype"/>
              </a:rPr>
              <a:t>P(Play=</a:t>
            </a:r>
            <a:r>
              <a:rPr dirty="0" sz="1800" spc="-20" i="1">
                <a:latin typeface="Palatino Linotype"/>
                <a:cs typeface="Palatino Linotype"/>
              </a:rPr>
              <a:t>Yes</a:t>
            </a:r>
            <a:r>
              <a:rPr dirty="0" sz="1800" spc="-20">
                <a:latin typeface="Palatino Linotype"/>
                <a:cs typeface="Palatino Linotype"/>
              </a:rPr>
              <a:t>)</a:t>
            </a:r>
            <a:r>
              <a:rPr dirty="0" sz="1800">
                <a:latin typeface="Palatino Linotype"/>
                <a:cs typeface="Palatino Linotype"/>
              </a:rPr>
              <a:t> =</a:t>
            </a:r>
            <a:r>
              <a:rPr dirty="0" sz="1800" spc="-1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9/14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343" y="4295916"/>
            <a:ext cx="8530590" cy="188976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545465" algn="l"/>
              </a:tabLst>
            </a:pPr>
            <a:r>
              <a:rPr dirty="0" sz="2400">
                <a:latin typeface="Tahoma"/>
                <a:cs typeface="Tahoma"/>
              </a:rPr>
              <a:t>–	MAP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rule</a:t>
            </a:r>
            <a:endParaRPr sz="2400">
              <a:latin typeface="Tahoma"/>
              <a:cs typeface="Tahoma"/>
            </a:endParaRPr>
          </a:p>
          <a:p>
            <a:pPr marL="347980" marR="5080" indent="-56515">
              <a:lnSpc>
                <a:spcPct val="110000"/>
              </a:lnSpc>
              <a:spcBef>
                <a:spcPts val="560"/>
              </a:spcBef>
            </a:pPr>
            <a:r>
              <a:rPr dirty="0" sz="1800" spc="-25">
                <a:solidFill>
                  <a:srgbClr val="333399"/>
                </a:solidFill>
                <a:latin typeface="Palatino Linotype"/>
                <a:cs typeface="Palatino Linotype"/>
              </a:rPr>
              <a:t>P(</a:t>
            </a:r>
            <a:r>
              <a:rPr dirty="0" sz="1800" spc="-25" i="1">
                <a:solidFill>
                  <a:srgbClr val="333399"/>
                </a:solidFill>
                <a:latin typeface="Palatino Linotype"/>
                <a:cs typeface="Palatino Linotype"/>
              </a:rPr>
              <a:t>Yes</a:t>
            </a:r>
            <a:r>
              <a:rPr dirty="0" sz="1800" spc="-25">
                <a:solidFill>
                  <a:srgbClr val="333399"/>
                </a:solidFill>
                <a:latin typeface="Palatino Linotype"/>
                <a:cs typeface="Palatino Linotype"/>
              </a:rPr>
              <a:t>|</a:t>
            </a:r>
            <a:r>
              <a:rPr dirty="0" sz="2200" spc="-25" b="1">
                <a:solidFill>
                  <a:srgbClr val="333399"/>
                </a:solidFill>
                <a:latin typeface="Palatino Linotype"/>
                <a:cs typeface="Palatino Linotype"/>
              </a:rPr>
              <a:t>x</a:t>
            </a:r>
            <a:r>
              <a:rPr dirty="0" sz="1800" spc="-25">
                <a:solidFill>
                  <a:srgbClr val="333399"/>
                </a:solidFill>
                <a:latin typeface="Palatino Linotype"/>
                <a:cs typeface="Palatino Linotype"/>
              </a:rPr>
              <a:t>’):</a:t>
            </a:r>
            <a:r>
              <a:rPr dirty="0" sz="1800" spc="2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1800" spc="-15">
                <a:latin typeface="Palatino Linotype"/>
                <a:cs typeface="Palatino Linotype"/>
              </a:rPr>
              <a:t>[P(</a:t>
            </a:r>
            <a:r>
              <a:rPr dirty="0" sz="1800" spc="-15" i="1">
                <a:latin typeface="Palatino Linotype"/>
                <a:cs typeface="Palatino Linotype"/>
              </a:rPr>
              <a:t>Sunny</a:t>
            </a:r>
            <a:r>
              <a:rPr dirty="0" sz="1800" spc="-15">
                <a:latin typeface="Palatino Linotype"/>
                <a:cs typeface="Palatino Linotype"/>
              </a:rPr>
              <a:t>|Y</a:t>
            </a:r>
            <a:r>
              <a:rPr dirty="0" sz="1800" spc="-15" i="1">
                <a:latin typeface="Palatino Linotype"/>
                <a:cs typeface="Palatino Linotype"/>
              </a:rPr>
              <a:t>es</a:t>
            </a:r>
            <a:r>
              <a:rPr dirty="0" sz="1800" spc="-15">
                <a:latin typeface="Palatino Linotype"/>
                <a:cs typeface="Palatino Linotype"/>
              </a:rPr>
              <a:t>)P(</a:t>
            </a:r>
            <a:r>
              <a:rPr dirty="0" sz="1800" spc="-15" i="1">
                <a:latin typeface="Palatino Linotype"/>
                <a:cs typeface="Palatino Linotype"/>
              </a:rPr>
              <a:t>Cool</a:t>
            </a:r>
            <a:r>
              <a:rPr dirty="0" sz="1800" spc="-15">
                <a:latin typeface="Palatino Linotype"/>
                <a:cs typeface="Palatino Linotype"/>
              </a:rPr>
              <a:t>|</a:t>
            </a:r>
            <a:r>
              <a:rPr dirty="0" sz="1800" spc="-15" i="1">
                <a:latin typeface="Palatino Linotype"/>
                <a:cs typeface="Palatino Linotype"/>
              </a:rPr>
              <a:t>Yes</a:t>
            </a:r>
            <a:r>
              <a:rPr dirty="0" sz="1800" spc="-15">
                <a:latin typeface="Palatino Linotype"/>
                <a:cs typeface="Palatino Linotype"/>
              </a:rPr>
              <a:t>)P(</a:t>
            </a:r>
            <a:r>
              <a:rPr dirty="0" sz="1800" spc="-15" i="1">
                <a:latin typeface="Palatino Linotype"/>
                <a:cs typeface="Palatino Linotype"/>
              </a:rPr>
              <a:t>High</a:t>
            </a:r>
            <a:r>
              <a:rPr dirty="0" sz="1800" spc="-15">
                <a:latin typeface="Palatino Linotype"/>
                <a:cs typeface="Palatino Linotype"/>
              </a:rPr>
              <a:t>|Y</a:t>
            </a:r>
            <a:r>
              <a:rPr dirty="0" sz="1800" spc="-15" i="1">
                <a:latin typeface="Palatino Linotype"/>
                <a:cs typeface="Palatino Linotype"/>
              </a:rPr>
              <a:t>es</a:t>
            </a:r>
            <a:r>
              <a:rPr dirty="0" sz="1800" spc="-15">
                <a:latin typeface="Palatino Linotype"/>
                <a:cs typeface="Palatino Linotype"/>
              </a:rPr>
              <a:t>)P(</a:t>
            </a:r>
            <a:r>
              <a:rPr dirty="0" sz="1800" spc="-15" i="1">
                <a:latin typeface="Palatino Linotype"/>
                <a:cs typeface="Palatino Linotype"/>
              </a:rPr>
              <a:t>Strong</a:t>
            </a:r>
            <a:r>
              <a:rPr dirty="0" sz="1800" spc="-15">
                <a:latin typeface="Palatino Linotype"/>
                <a:cs typeface="Palatino Linotype"/>
              </a:rPr>
              <a:t>|</a:t>
            </a:r>
            <a:r>
              <a:rPr dirty="0" sz="1800" spc="-15" i="1">
                <a:latin typeface="Palatino Linotype"/>
                <a:cs typeface="Palatino Linotype"/>
              </a:rPr>
              <a:t>Yes</a:t>
            </a:r>
            <a:r>
              <a:rPr dirty="0" sz="1800" spc="-15">
                <a:latin typeface="Palatino Linotype"/>
                <a:cs typeface="Palatino Linotype"/>
              </a:rPr>
              <a:t>)]P(Play=</a:t>
            </a:r>
            <a:r>
              <a:rPr dirty="0" sz="1800" spc="-15" i="1">
                <a:latin typeface="Palatino Linotype"/>
                <a:cs typeface="Palatino Linotype"/>
              </a:rPr>
              <a:t>Yes</a:t>
            </a:r>
            <a:r>
              <a:rPr dirty="0" sz="1800" spc="-15">
                <a:latin typeface="Palatino Linotype"/>
                <a:cs typeface="Palatino Linotype"/>
              </a:rPr>
              <a:t>)</a:t>
            </a:r>
            <a:r>
              <a:rPr dirty="0" sz="1800" spc="4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=</a:t>
            </a:r>
            <a:r>
              <a:rPr dirty="0" sz="1800" spc="2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0.0053 </a:t>
            </a:r>
            <a:r>
              <a:rPr dirty="0" sz="1800" spc="-434">
                <a:latin typeface="Palatino Linotype"/>
                <a:cs typeface="Palatino Linotype"/>
              </a:rPr>
              <a:t> </a:t>
            </a:r>
            <a:r>
              <a:rPr dirty="0" sz="1800">
                <a:solidFill>
                  <a:srgbClr val="333399"/>
                </a:solidFill>
                <a:latin typeface="Palatino Linotype"/>
                <a:cs typeface="Palatino Linotype"/>
              </a:rPr>
              <a:t>P(</a:t>
            </a:r>
            <a:r>
              <a:rPr dirty="0" sz="1800" i="1">
                <a:solidFill>
                  <a:srgbClr val="333399"/>
                </a:solidFill>
                <a:latin typeface="Palatino Linotype"/>
                <a:cs typeface="Palatino Linotype"/>
              </a:rPr>
              <a:t>No</a:t>
            </a:r>
            <a:r>
              <a:rPr dirty="0" sz="1800">
                <a:solidFill>
                  <a:srgbClr val="333399"/>
                </a:solidFill>
                <a:latin typeface="Palatino Linotype"/>
                <a:cs typeface="Palatino Linotype"/>
              </a:rPr>
              <a:t>|</a:t>
            </a:r>
            <a:r>
              <a:rPr dirty="0" sz="2200" b="1">
                <a:solidFill>
                  <a:srgbClr val="333399"/>
                </a:solidFill>
                <a:latin typeface="Palatino Linotype"/>
                <a:cs typeface="Palatino Linotype"/>
              </a:rPr>
              <a:t>x</a:t>
            </a:r>
            <a:r>
              <a:rPr dirty="0" sz="1800">
                <a:solidFill>
                  <a:srgbClr val="333399"/>
                </a:solidFill>
                <a:latin typeface="Palatino Linotype"/>
                <a:cs typeface="Palatino Linotype"/>
              </a:rPr>
              <a:t>’):</a:t>
            </a:r>
            <a:r>
              <a:rPr dirty="0" sz="1800" spc="1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[P(</a:t>
            </a:r>
            <a:r>
              <a:rPr dirty="0" sz="1800" spc="-5" i="1">
                <a:latin typeface="Palatino Linotype"/>
                <a:cs typeface="Palatino Linotype"/>
              </a:rPr>
              <a:t>Sunny</a:t>
            </a:r>
            <a:r>
              <a:rPr dirty="0" sz="1800" spc="-5">
                <a:latin typeface="Palatino Linotype"/>
                <a:cs typeface="Palatino Linotype"/>
              </a:rPr>
              <a:t>|N</a:t>
            </a:r>
            <a:r>
              <a:rPr dirty="0" sz="1800" spc="-5" i="1">
                <a:latin typeface="Palatino Linotype"/>
                <a:cs typeface="Palatino Linotype"/>
              </a:rPr>
              <a:t>o</a:t>
            </a:r>
            <a:r>
              <a:rPr dirty="0" sz="1800" spc="-5">
                <a:latin typeface="Palatino Linotype"/>
                <a:cs typeface="Palatino Linotype"/>
              </a:rPr>
              <a:t>)</a:t>
            </a:r>
            <a:r>
              <a:rPr dirty="0" sz="1800" spc="3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P(</a:t>
            </a:r>
            <a:r>
              <a:rPr dirty="0" sz="1800" spc="-5" i="1">
                <a:latin typeface="Palatino Linotype"/>
                <a:cs typeface="Palatino Linotype"/>
              </a:rPr>
              <a:t>Cool</a:t>
            </a:r>
            <a:r>
              <a:rPr dirty="0" sz="1800" spc="-5">
                <a:latin typeface="Palatino Linotype"/>
                <a:cs typeface="Palatino Linotype"/>
              </a:rPr>
              <a:t>|N</a:t>
            </a:r>
            <a:r>
              <a:rPr dirty="0" sz="1800" spc="-5" i="1">
                <a:latin typeface="Palatino Linotype"/>
                <a:cs typeface="Palatino Linotype"/>
              </a:rPr>
              <a:t>o</a:t>
            </a:r>
            <a:r>
              <a:rPr dirty="0" sz="1800" spc="-5">
                <a:latin typeface="Palatino Linotype"/>
                <a:cs typeface="Palatino Linotype"/>
              </a:rPr>
              <a:t>)P(</a:t>
            </a:r>
            <a:r>
              <a:rPr dirty="0" sz="1800" spc="-5" i="1">
                <a:latin typeface="Palatino Linotype"/>
                <a:cs typeface="Palatino Linotype"/>
              </a:rPr>
              <a:t>High</a:t>
            </a:r>
            <a:r>
              <a:rPr dirty="0" sz="1800" spc="-5">
                <a:latin typeface="Palatino Linotype"/>
                <a:cs typeface="Palatino Linotype"/>
              </a:rPr>
              <a:t>|</a:t>
            </a:r>
            <a:r>
              <a:rPr dirty="0" sz="1800" spc="-5" i="1">
                <a:latin typeface="Palatino Linotype"/>
                <a:cs typeface="Palatino Linotype"/>
              </a:rPr>
              <a:t>No</a:t>
            </a:r>
            <a:r>
              <a:rPr dirty="0" sz="1800" spc="-5">
                <a:latin typeface="Palatino Linotype"/>
                <a:cs typeface="Palatino Linotype"/>
              </a:rPr>
              <a:t>)P(</a:t>
            </a:r>
            <a:r>
              <a:rPr dirty="0" sz="1800" spc="-5" i="1">
                <a:latin typeface="Palatino Linotype"/>
                <a:cs typeface="Palatino Linotype"/>
              </a:rPr>
              <a:t>Strong</a:t>
            </a:r>
            <a:r>
              <a:rPr dirty="0" sz="1800" spc="-5">
                <a:latin typeface="Palatino Linotype"/>
                <a:cs typeface="Palatino Linotype"/>
              </a:rPr>
              <a:t>|</a:t>
            </a:r>
            <a:r>
              <a:rPr dirty="0" sz="1800" spc="-5" i="1">
                <a:latin typeface="Palatino Linotype"/>
                <a:cs typeface="Palatino Linotype"/>
              </a:rPr>
              <a:t>No</a:t>
            </a:r>
            <a:r>
              <a:rPr dirty="0" sz="1800" spc="-5">
                <a:latin typeface="Palatino Linotype"/>
                <a:cs typeface="Palatino Linotype"/>
              </a:rPr>
              <a:t>)]P(Play=</a:t>
            </a:r>
            <a:r>
              <a:rPr dirty="0" sz="1800" spc="-5" i="1">
                <a:latin typeface="Palatino Linotype"/>
                <a:cs typeface="Palatino Linotype"/>
              </a:rPr>
              <a:t>No</a:t>
            </a:r>
            <a:r>
              <a:rPr dirty="0" sz="1800" spc="-5">
                <a:latin typeface="Palatino Linotype"/>
                <a:cs typeface="Palatino Linotype"/>
              </a:rPr>
              <a:t>) </a:t>
            </a:r>
            <a:r>
              <a:rPr dirty="0" sz="1800">
                <a:latin typeface="Palatino Linotype"/>
                <a:cs typeface="Palatino Linotype"/>
              </a:rPr>
              <a:t>=</a:t>
            </a:r>
            <a:r>
              <a:rPr dirty="0" sz="1800" spc="1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0.0206</a:t>
            </a:r>
            <a:endParaRPr sz="1800">
              <a:latin typeface="Palatino Linotype"/>
              <a:cs typeface="Palatino Linotype"/>
            </a:endParaRPr>
          </a:p>
          <a:p>
            <a:pPr marL="863600">
              <a:lnSpc>
                <a:spcPct val="100000"/>
              </a:lnSpc>
              <a:spcBef>
                <a:spcPts val="1635"/>
              </a:spcBef>
            </a:pP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G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i</a:t>
            </a:r>
            <a:r>
              <a:rPr dirty="0" sz="2000" spc="-40">
                <a:solidFill>
                  <a:srgbClr val="333399"/>
                </a:solidFill>
                <a:latin typeface="Palatino Linotype"/>
                <a:cs typeface="Palatino Linotype"/>
              </a:rPr>
              <a:t>v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en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t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h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e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fact</a:t>
            </a:r>
            <a:r>
              <a:rPr dirty="0" sz="2000" spc="-25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P(</a:t>
            </a:r>
            <a:r>
              <a:rPr dirty="0" sz="2000" spc="-225" i="1">
                <a:solidFill>
                  <a:srgbClr val="333399"/>
                </a:solidFill>
                <a:latin typeface="Palatino Linotype"/>
                <a:cs typeface="Palatino Linotype"/>
              </a:rPr>
              <a:t>Y</a:t>
            </a:r>
            <a:r>
              <a:rPr dirty="0" sz="2000" spc="-5" i="1">
                <a:solidFill>
                  <a:srgbClr val="333399"/>
                </a:solidFill>
                <a:latin typeface="Palatino Linotype"/>
                <a:cs typeface="Palatino Linotype"/>
              </a:rPr>
              <a:t>es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|</a:t>
            </a:r>
            <a:r>
              <a:rPr dirty="0" sz="2400" spc="-5" b="1">
                <a:solidFill>
                  <a:srgbClr val="333399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’)</a:t>
            </a:r>
            <a:r>
              <a:rPr dirty="0" sz="2000" spc="-5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&lt;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P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(</a:t>
            </a:r>
            <a:r>
              <a:rPr dirty="0" sz="2000" spc="5" i="1">
                <a:solidFill>
                  <a:srgbClr val="333399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 i="1">
                <a:solidFill>
                  <a:srgbClr val="333399"/>
                </a:solidFill>
                <a:latin typeface="Palatino Linotype"/>
                <a:cs typeface="Palatino Linotype"/>
              </a:rPr>
              <a:t>o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|</a:t>
            </a:r>
            <a:r>
              <a:rPr dirty="0" sz="2400" spc="-5" b="1">
                <a:solidFill>
                  <a:srgbClr val="333399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’),</a:t>
            </a:r>
            <a:r>
              <a:rPr dirty="0" sz="2000" spc="-35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40">
                <a:solidFill>
                  <a:srgbClr val="333399"/>
                </a:solidFill>
                <a:latin typeface="Palatino Linotype"/>
                <a:cs typeface="Palatino Linotype"/>
              </a:rPr>
              <a:t>w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e</a:t>
            </a: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l</a:t>
            </a:r>
            <a:r>
              <a:rPr dirty="0" sz="2000" spc="5">
                <a:solidFill>
                  <a:srgbClr val="333399"/>
                </a:solidFill>
                <a:latin typeface="Palatino Linotype"/>
                <a:cs typeface="Palatino Linotype"/>
              </a:rPr>
              <a:t>a</a:t>
            </a:r>
            <a:r>
              <a:rPr dirty="0" sz="2000" spc="-5">
                <a:solidFill>
                  <a:srgbClr val="333399"/>
                </a:solidFill>
                <a:latin typeface="Palatino Linotype"/>
                <a:cs typeface="Palatino Linotype"/>
              </a:rPr>
              <a:t>b</a:t>
            </a: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e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l</a:t>
            </a:r>
            <a:r>
              <a:rPr dirty="0" sz="2000" spc="1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33399"/>
                </a:solidFill>
                <a:latin typeface="Palatino Linotype"/>
                <a:cs typeface="Palatino Linotype"/>
              </a:rPr>
              <a:t>x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’</a:t>
            </a:r>
            <a:r>
              <a:rPr dirty="0" sz="2000" spc="-15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t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o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Palatino Linotype"/>
                <a:cs typeface="Palatino Linotype"/>
              </a:rPr>
              <a:t>b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e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2000" spc="5">
                <a:solidFill>
                  <a:srgbClr val="333399"/>
                </a:solidFill>
                <a:latin typeface="Palatino Linotype"/>
                <a:cs typeface="Palatino Linotype"/>
              </a:rPr>
              <a:t>“</a:t>
            </a:r>
            <a:r>
              <a:rPr dirty="0" sz="2000" spc="-5" i="1">
                <a:solidFill>
                  <a:srgbClr val="333399"/>
                </a:solidFill>
                <a:latin typeface="Palatino Linotype"/>
                <a:cs typeface="Palatino Linotype"/>
              </a:rPr>
              <a:t>No</a:t>
            </a:r>
            <a:r>
              <a:rPr dirty="0" sz="2000">
                <a:solidFill>
                  <a:srgbClr val="333399"/>
                </a:solidFill>
                <a:latin typeface="Palatino Linotype"/>
                <a:cs typeface="Palatino Linotype"/>
              </a:rPr>
              <a:t>”.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666" y="176276"/>
            <a:ext cx="41122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10"/>
              <a:t> in</a:t>
            </a:r>
            <a:r>
              <a:rPr dirty="0" spc="-3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9144000" cy="5913120"/>
            <a:chOff x="0" y="778763"/>
            <a:chExt cx="9144000" cy="5913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748" y="778763"/>
              <a:ext cx="5486400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163" y="1802891"/>
              <a:ext cx="8153400" cy="1200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63" y="2910840"/>
              <a:ext cx="8572500" cy="1257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72711"/>
              <a:ext cx="9143999" cy="14996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3" y="5672328"/>
              <a:ext cx="8734044" cy="1019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72313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NB</a:t>
            </a:r>
            <a:r>
              <a:rPr dirty="0" spc="-20"/>
              <a:t> </a:t>
            </a:r>
            <a:r>
              <a:rPr dirty="0"/>
              <a:t>for Continuous-values</a:t>
            </a:r>
            <a:r>
              <a:rPr dirty="0" spc="-35"/>
              <a:t> </a:t>
            </a:r>
            <a:r>
              <a:rPr dirty="0"/>
              <a:t>Input</a:t>
            </a:r>
            <a:r>
              <a:rPr dirty="0" spc="-15"/>
              <a:t> </a:t>
            </a:r>
            <a:r>
              <a:rPr dirty="0" spc="-5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" y="1107557"/>
            <a:ext cx="8600440" cy="105092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255"/>
              </a:spcBef>
              <a:buChar char="–"/>
              <a:tabLst>
                <a:tab pos="546100" algn="l"/>
                <a:tab pos="546735" algn="l"/>
              </a:tabLst>
            </a:pPr>
            <a:r>
              <a:rPr dirty="0" sz="2400" spc="-5">
                <a:latin typeface="Tahoma"/>
                <a:cs typeface="Tahoma"/>
              </a:rPr>
              <a:t>Numberless </a:t>
            </a:r>
            <a:r>
              <a:rPr dirty="0" sz="2400" spc="-10">
                <a:latin typeface="Tahoma"/>
                <a:cs typeface="Tahoma"/>
              </a:rPr>
              <a:t>values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for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attribute</a:t>
            </a:r>
            <a:endParaRPr sz="2400">
              <a:latin typeface="Tahoma"/>
              <a:cs typeface="Tahoma"/>
            </a:endParaRPr>
          </a:p>
          <a:p>
            <a:pPr marL="546100" indent="-534035">
              <a:lnSpc>
                <a:spcPct val="100000"/>
              </a:lnSpc>
              <a:spcBef>
                <a:spcPts val="1155"/>
              </a:spcBef>
              <a:buChar char="–"/>
              <a:tabLst>
                <a:tab pos="546100" algn="l"/>
                <a:tab pos="546735" algn="l"/>
              </a:tabLst>
            </a:pPr>
            <a:r>
              <a:rPr dirty="0" sz="2400">
                <a:latin typeface="Tahoma"/>
                <a:cs typeface="Tahoma"/>
              </a:rPr>
              <a:t>Conditional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probability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modeled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with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the</a:t>
            </a:r>
            <a:r>
              <a:rPr dirty="0" sz="240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normal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distribution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41" y="4190492"/>
            <a:ext cx="192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986" y="5750153"/>
            <a:ext cx="7762875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93065" indent="-381000">
              <a:lnSpc>
                <a:spcPct val="100000"/>
              </a:lnSpc>
              <a:spcBef>
                <a:spcPts val="58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2000">
                <a:latin typeface="Tahoma"/>
                <a:cs typeface="Tahoma"/>
              </a:rPr>
              <a:t>Calculate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conditional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probabilities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with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all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the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normal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distributions</a:t>
            </a:r>
            <a:endParaRPr sz="2000">
              <a:latin typeface="Tahoma"/>
              <a:cs typeface="Tahoma"/>
            </a:endParaRPr>
          </a:p>
          <a:p>
            <a:pPr marL="393065" indent="-381000">
              <a:lnSpc>
                <a:spcPct val="100000"/>
              </a:lnSpc>
              <a:spcBef>
                <a:spcPts val="484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2000" spc="-5">
                <a:latin typeface="Tahoma"/>
                <a:cs typeface="Tahoma"/>
              </a:rPr>
              <a:t>Apply the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MAP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rule to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make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 decision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2182367"/>
            <a:ext cx="8676640" cy="1732914"/>
            <a:chOff x="457200" y="2182367"/>
            <a:chExt cx="8676640" cy="1732914"/>
          </a:xfrm>
        </p:grpSpPr>
        <p:sp>
          <p:nvSpPr>
            <p:cNvPr id="8" name="object 8"/>
            <p:cNvSpPr/>
            <p:nvPr/>
          </p:nvSpPr>
          <p:spPr>
            <a:xfrm>
              <a:off x="457200" y="2182367"/>
              <a:ext cx="8676640" cy="1732914"/>
            </a:xfrm>
            <a:custGeom>
              <a:avLst/>
              <a:gdLst/>
              <a:ahLst/>
              <a:cxnLst/>
              <a:rect l="l" t="t" r="r" b="b"/>
              <a:pathLst>
                <a:path w="8676640" h="1732914">
                  <a:moveTo>
                    <a:pt x="8676132" y="0"/>
                  </a:moveTo>
                  <a:lnTo>
                    <a:pt x="0" y="0"/>
                  </a:lnTo>
                  <a:lnTo>
                    <a:pt x="0" y="1732787"/>
                  </a:lnTo>
                  <a:lnTo>
                    <a:pt x="8676132" y="1732787"/>
                  </a:lnTo>
                  <a:lnTo>
                    <a:pt x="8676132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635980" y="2837836"/>
              <a:ext cx="32384" cy="18415"/>
            </a:xfrm>
            <a:custGeom>
              <a:avLst/>
              <a:gdLst/>
              <a:ahLst/>
              <a:cxnLst/>
              <a:rect l="l" t="t" r="r" b="b"/>
              <a:pathLst>
                <a:path w="32385" h="18414">
                  <a:moveTo>
                    <a:pt x="0" y="18239"/>
                  </a:moveTo>
                  <a:lnTo>
                    <a:pt x="32210" y="0"/>
                  </a:lnTo>
                </a:path>
              </a:pathLst>
            </a:custGeom>
            <a:ln w="132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68191" y="2844343"/>
              <a:ext cx="46990" cy="80010"/>
            </a:xfrm>
            <a:custGeom>
              <a:avLst/>
              <a:gdLst/>
              <a:ahLst/>
              <a:cxnLst/>
              <a:rect l="l" t="t" r="r" b="b"/>
              <a:pathLst>
                <a:path w="46989" h="80010">
                  <a:moveTo>
                    <a:pt x="0" y="0"/>
                  </a:moveTo>
                  <a:lnTo>
                    <a:pt x="46775" y="79413"/>
                  </a:lnTo>
                </a:path>
              </a:pathLst>
            </a:custGeom>
            <a:ln w="27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21969" y="2674462"/>
              <a:ext cx="412750" cy="249554"/>
            </a:xfrm>
            <a:custGeom>
              <a:avLst/>
              <a:gdLst/>
              <a:ahLst/>
              <a:cxnLst/>
              <a:rect l="l" t="t" r="r" b="b"/>
              <a:pathLst>
                <a:path w="412750" h="249555">
                  <a:moveTo>
                    <a:pt x="0" y="249293"/>
                  </a:moveTo>
                  <a:lnTo>
                    <a:pt x="66382" y="0"/>
                  </a:lnTo>
                </a:path>
                <a:path w="412750" h="249555">
                  <a:moveTo>
                    <a:pt x="66382" y="0"/>
                  </a:moveTo>
                  <a:lnTo>
                    <a:pt x="412577" y="0"/>
                  </a:lnTo>
                </a:path>
              </a:pathLst>
            </a:custGeom>
            <a:ln w="13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300827" y="2800719"/>
            <a:ext cx="1193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35" i="1">
                <a:latin typeface="Palatino Linotype"/>
                <a:cs typeface="Palatino Linotype"/>
              </a:rPr>
              <a:t>ji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629" y="2590912"/>
            <a:ext cx="12827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5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97146" y="2590912"/>
            <a:ext cx="12827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5">
                <a:latin typeface="Symbol"/>
                <a:cs typeface="Symbol"/>
              </a:rPr>
              <a:t>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7146" y="2749739"/>
            <a:ext cx="1577975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61770" algn="l"/>
              </a:tabLst>
            </a:pPr>
            <a:r>
              <a:rPr dirty="0" sz="1950" spc="55">
                <a:latin typeface="Symbol"/>
                <a:cs typeface="Symbol"/>
              </a:rPr>
              <a:t></a:t>
            </a:r>
            <a:r>
              <a:rPr dirty="0" sz="1950" spc="55">
                <a:latin typeface="Times New Roman"/>
                <a:cs typeface="Times New Roman"/>
              </a:rPr>
              <a:t>	</a:t>
            </a:r>
            <a:r>
              <a:rPr dirty="0" sz="1950" spc="55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7146" y="2214019"/>
            <a:ext cx="12827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55">
                <a:latin typeface="Symbol"/>
                <a:cs typeface="Symbol"/>
              </a:rPr>
              <a:t>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1605" y="2303206"/>
            <a:ext cx="20485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127760" algn="l"/>
                <a:tab pos="1526540" algn="l"/>
                <a:tab pos="1874520" algn="l"/>
              </a:tabLst>
            </a:pPr>
            <a:r>
              <a:rPr dirty="0" baseline="-29914" sz="2925" spc="89">
                <a:latin typeface="Palatino Linotype"/>
                <a:cs typeface="Palatino Linotype"/>
              </a:rPr>
              <a:t>exp</a:t>
            </a:r>
            <a:r>
              <a:rPr dirty="0" baseline="-15669" sz="2925" spc="89">
                <a:latin typeface="Symbol"/>
                <a:cs typeface="Symbol"/>
              </a:rPr>
              <a:t></a:t>
            </a:r>
            <a:r>
              <a:rPr dirty="0" baseline="-15669" sz="2925" spc="-359">
                <a:latin typeface="Times New Roman"/>
                <a:cs typeface="Times New Roman"/>
              </a:rPr>
              <a:t> </a:t>
            </a:r>
            <a:r>
              <a:rPr dirty="0" baseline="-29914" sz="2925" spc="120">
                <a:latin typeface="Symbol"/>
                <a:cs typeface="Symbol"/>
              </a:rPr>
              <a:t></a:t>
            </a:r>
            <a:r>
              <a:rPr dirty="0" u="heavy" sz="1950" spc="8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r>
              <a:rPr dirty="0" u="heavy" sz="1200" spc="35" i="1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j	ji	</a:t>
            </a:r>
            <a:r>
              <a:rPr dirty="0" baseline="-15669" sz="2925" spc="82">
                <a:latin typeface="Symbol"/>
                <a:cs typeface="Symbol"/>
              </a:rPr>
              <a:t></a:t>
            </a:r>
            <a:endParaRPr baseline="-15669" sz="292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88268" y="2280419"/>
            <a:ext cx="880110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6555" algn="l"/>
                <a:tab pos="866775" algn="l"/>
              </a:tabLst>
            </a:pPr>
            <a:r>
              <a:rPr dirty="0" u="heavy" sz="1950" spc="3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heavy" sz="1950" spc="3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	</a:t>
            </a:r>
            <a:r>
              <a:rPr dirty="0" u="heavy" sz="1950" spc="7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1	</a:t>
            </a:r>
            <a:endParaRPr sz="195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4286" y="2438592"/>
            <a:ext cx="1723389" cy="3244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</a:pPr>
            <a:r>
              <a:rPr dirty="0" sz="1950" spc="-30" i="1">
                <a:latin typeface="Palatino Linotype"/>
                <a:cs typeface="Palatino Linotype"/>
              </a:rPr>
              <a:t>P</a:t>
            </a:r>
            <a:r>
              <a:rPr dirty="0" baseline="17094" sz="2925" spc="-44">
                <a:latin typeface="Palatino Linotype"/>
                <a:cs typeface="Palatino Linotype"/>
              </a:rPr>
              <a:t>ˆ</a:t>
            </a:r>
            <a:r>
              <a:rPr dirty="0" sz="1950" spc="-30">
                <a:latin typeface="Palatino Linotype"/>
                <a:cs typeface="Palatino Linotype"/>
              </a:rPr>
              <a:t>(</a:t>
            </a:r>
            <a:r>
              <a:rPr dirty="0" sz="1950" spc="-30" i="1">
                <a:latin typeface="Palatino Linotype"/>
                <a:cs typeface="Palatino Linotype"/>
              </a:rPr>
              <a:t>X</a:t>
            </a:r>
            <a:r>
              <a:rPr dirty="0" baseline="-23148" sz="1800" spc="-44" i="1">
                <a:latin typeface="Palatino Linotype"/>
                <a:cs typeface="Palatino Linotype"/>
              </a:rPr>
              <a:t>j</a:t>
            </a:r>
            <a:r>
              <a:rPr dirty="0" baseline="-23148" sz="1800" spc="-52" i="1">
                <a:latin typeface="Palatino Linotype"/>
                <a:cs typeface="Palatino Linotype"/>
              </a:rPr>
              <a:t> </a:t>
            </a:r>
            <a:r>
              <a:rPr dirty="0" sz="1950" spc="75">
                <a:latin typeface="Palatino Linotype"/>
                <a:cs typeface="Palatino Linotype"/>
              </a:rPr>
              <a:t>|</a:t>
            </a:r>
            <a:r>
              <a:rPr dirty="0" sz="1950" spc="75" i="1">
                <a:latin typeface="Palatino Linotype"/>
                <a:cs typeface="Palatino Linotype"/>
              </a:rPr>
              <a:t>C</a:t>
            </a:r>
            <a:r>
              <a:rPr dirty="0" sz="1950" spc="60" i="1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Symbol"/>
                <a:cs typeface="Symbol"/>
              </a:rPr>
              <a:t>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55" i="1">
                <a:latin typeface="Palatino Linotype"/>
                <a:cs typeface="Palatino Linotype"/>
              </a:rPr>
              <a:t>c</a:t>
            </a:r>
            <a:r>
              <a:rPr dirty="0" baseline="-23148" sz="1800" spc="82" i="1">
                <a:latin typeface="Palatino Linotype"/>
                <a:cs typeface="Palatino Linotype"/>
              </a:rPr>
              <a:t>i</a:t>
            </a:r>
            <a:r>
              <a:rPr dirty="0" baseline="-23148" sz="1800" spc="-82" i="1">
                <a:latin typeface="Palatino Linotype"/>
                <a:cs typeface="Palatino Linotype"/>
              </a:rPr>
              <a:t> </a:t>
            </a:r>
            <a:r>
              <a:rPr dirty="0" sz="1950" spc="50">
                <a:latin typeface="Palatino Linotype"/>
                <a:cs typeface="Palatino Linotype"/>
              </a:rPr>
              <a:t>)</a:t>
            </a:r>
            <a:r>
              <a:rPr dirty="0" sz="1950" spc="-65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7473" y="2615839"/>
            <a:ext cx="119380" cy="3886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780">
              <a:lnSpc>
                <a:spcPts val="1405"/>
              </a:lnSpc>
              <a:spcBef>
                <a:spcPts val="135"/>
              </a:spcBef>
            </a:pPr>
            <a:r>
              <a:rPr dirty="0" sz="1200" spc="60">
                <a:latin typeface="Palatino Linotype"/>
                <a:cs typeface="Palatino Linotype"/>
              </a:rPr>
              <a:t>2</a:t>
            </a:r>
            <a:endParaRPr sz="1200">
              <a:latin typeface="Palatino Linotype"/>
              <a:cs typeface="Palatino Linotype"/>
            </a:endParaRPr>
          </a:p>
          <a:p>
            <a:pPr marL="12700">
              <a:lnSpc>
                <a:spcPts val="1405"/>
              </a:lnSpc>
            </a:pPr>
            <a:r>
              <a:rPr dirty="0" sz="1200" spc="35" i="1">
                <a:latin typeface="Palatino Linotype"/>
                <a:cs typeface="Palatino Linotype"/>
              </a:rPr>
              <a:t>ji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0565" y="2963993"/>
            <a:ext cx="8647430" cy="845819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860"/>
              </a:spcBef>
              <a:tabLst>
                <a:tab pos="6543675" algn="l"/>
              </a:tabLst>
            </a:pPr>
            <a:r>
              <a:rPr dirty="0" sz="2050" spc="85">
                <a:latin typeface="Symbol"/>
                <a:cs typeface="Symbol"/>
              </a:rPr>
              <a:t></a:t>
            </a:r>
            <a:r>
              <a:rPr dirty="0" baseline="-23148" sz="1800" spc="127" i="1">
                <a:latin typeface="Palatino Linotype"/>
                <a:cs typeface="Palatino Linotype"/>
              </a:rPr>
              <a:t>ji</a:t>
            </a:r>
            <a:r>
              <a:rPr dirty="0" baseline="-23148" sz="1800" spc="465" i="1">
                <a:latin typeface="Palatino Linotype"/>
                <a:cs typeface="Palatino Linotype"/>
              </a:rPr>
              <a:t> </a:t>
            </a:r>
            <a:r>
              <a:rPr dirty="0" sz="1950" spc="35">
                <a:latin typeface="Palatino Linotype"/>
                <a:cs typeface="Palatino Linotype"/>
              </a:rPr>
              <a:t>:</a:t>
            </a:r>
            <a:r>
              <a:rPr dirty="0" sz="1950" spc="-150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Palatino Linotype"/>
                <a:cs typeface="Palatino Linotype"/>
              </a:rPr>
              <a:t>mean</a:t>
            </a:r>
            <a:r>
              <a:rPr dirty="0" sz="1950" spc="-75">
                <a:latin typeface="Palatino Linotype"/>
                <a:cs typeface="Palatino Linotype"/>
              </a:rPr>
              <a:t> </a:t>
            </a:r>
            <a:r>
              <a:rPr dirty="0" sz="1950" spc="60">
                <a:latin typeface="Palatino Linotype"/>
                <a:cs typeface="Palatino Linotype"/>
              </a:rPr>
              <a:t>(avearage)</a:t>
            </a:r>
            <a:r>
              <a:rPr dirty="0" sz="1950" spc="-50">
                <a:latin typeface="Palatino Linotype"/>
                <a:cs typeface="Palatino Linotype"/>
              </a:rPr>
              <a:t> </a:t>
            </a:r>
            <a:r>
              <a:rPr dirty="0" sz="1950" spc="35">
                <a:latin typeface="Palatino Linotype"/>
                <a:cs typeface="Palatino Linotype"/>
              </a:rPr>
              <a:t>of</a:t>
            </a:r>
            <a:r>
              <a:rPr dirty="0" sz="1950" spc="20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Palatino Linotype"/>
                <a:cs typeface="Palatino Linotype"/>
              </a:rPr>
              <a:t>attribute</a:t>
            </a:r>
            <a:r>
              <a:rPr dirty="0" sz="1950" spc="-229">
                <a:latin typeface="Palatino Linotype"/>
                <a:cs typeface="Palatino Linotype"/>
              </a:rPr>
              <a:t> </a:t>
            </a:r>
            <a:r>
              <a:rPr dirty="0" sz="1950" spc="45">
                <a:latin typeface="Palatino Linotype"/>
                <a:cs typeface="Palatino Linotype"/>
              </a:rPr>
              <a:t>values</a:t>
            </a:r>
            <a:r>
              <a:rPr dirty="0" sz="1950" spc="125">
                <a:latin typeface="Palatino Linotype"/>
                <a:cs typeface="Palatino Linotype"/>
              </a:rPr>
              <a:t> </a:t>
            </a:r>
            <a:r>
              <a:rPr dirty="0" sz="1950" spc="140" i="1">
                <a:latin typeface="Palatino Linotype"/>
                <a:cs typeface="Palatino Linotype"/>
              </a:rPr>
              <a:t>X</a:t>
            </a:r>
            <a:r>
              <a:rPr dirty="0" baseline="-23148" sz="1800" spc="209" i="1">
                <a:latin typeface="Palatino Linotype"/>
                <a:cs typeface="Palatino Linotype"/>
              </a:rPr>
              <a:t>j</a:t>
            </a:r>
            <a:r>
              <a:rPr dirty="0" baseline="-23148" sz="1800" spc="472" i="1">
                <a:latin typeface="Palatino Linotype"/>
                <a:cs typeface="Palatino Linotype"/>
              </a:rPr>
              <a:t> </a:t>
            </a:r>
            <a:r>
              <a:rPr dirty="0" sz="1950" spc="35">
                <a:latin typeface="Palatino Linotype"/>
                <a:cs typeface="Palatino Linotype"/>
              </a:rPr>
              <a:t>of</a:t>
            </a:r>
            <a:r>
              <a:rPr dirty="0" sz="1950" spc="65">
                <a:latin typeface="Palatino Linotype"/>
                <a:cs typeface="Palatino Linotype"/>
              </a:rPr>
              <a:t> </a:t>
            </a:r>
            <a:r>
              <a:rPr dirty="0" sz="1950" spc="45">
                <a:latin typeface="Palatino Linotype"/>
                <a:cs typeface="Palatino Linotype"/>
              </a:rPr>
              <a:t>examples	</a:t>
            </a:r>
            <a:r>
              <a:rPr dirty="0" sz="1950" spc="50">
                <a:latin typeface="Palatino Linotype"/>
                <a:cs typeface="Palatino Linotype"/>
              </a:rPr>
              <a:t>for</a:t>
            </a:r>
            <a:r>
              <a:rPr dirty="0" sz="1950" spc="-40">
                <a:latin typeface="Palatino Linotype"/>
                <a:cs typeface="Palatino Linotype"/>
              </a:rPr>
              <a:t> </a:t>
            </a:r>
            <a:r>
              <a:rPr dirty="0" sz="1950" spc="50">
                <a:latin typeface="Palatino Linotype"/>
                <a:cs typeface="Palatino Linotype"/>
              </a:rPr>
              <a:t>which</a:t>
            </a:r>
            <a:r>
              <a:rPr dirty="0" sz="1950" spc="95">
                <a:latin typeface="Palatino Linotype"/>
                <a:cs typeface="Palatino Linotype"/>
              </a:rPr>
              <a:t> </a:t>
            </a:r>
            <a:r>
              <a:rPr dirty="0" sz="1950" spc="105">
                <a:latin typeface="Palatino Linotype"/>
                <a:cs typeface="Palatino Linotype"/>
              </a:rPr>
              <a:t>C</a:t>
            </a:r>
            <a:r>
              <a:rPr dirty="0" sz="1950" spc="-30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Symbol"/>
                <a:cs typeface="Symbol"/>
              </a:rPr>
              <a:t>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sz="1950" spc="60" i="1">
                <a:latin typeface="Palatino Linotype"/>
                <a:cs typeface="Palatino Linotype"/>
              </a:rPr>
              <a:t>c</a:t>
            </a:r>
            <a:r>
              <a:rPr dirty="0" baseline="-23148" sz="1800" spc="89" i="1">
                <a:latin typeface="Palatino Linotype"/>
                <a:cs typeface="Palatino Linotype"/>
              </a:rPr>
              <a:t>i</a:t>
            </a:r>
            <a:endParaRPr baseline="-23148" sz="18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  <a:tabLst>
                <a:tab pos="6824980" algn="l"/>
              </a:tabLst>
            </a:pPr>
            <a:r>
              <a:rPr dirty="0" sz="2050" spc="30">
                <a:latin typeface="Symbol"/>
                <a:cs typeface="Symbol"/>
              </a:rPr>
              <a:t>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baseline="-23148" sz="1800" spc="52" i="1">
                <a:latin typeface="Palatino Linotype"/>
                <a:cs typeface="Palatino Linotype"/>
              </a:rPr>
              <a:t>ji</a:t>
            </a:r>
            <a:r>
              <a:rPr dirty="0" baseline="-23148" sz="1800" spc="465" i="1">
                <a:latin typeface="Palatino Linotype"/>
                <a:cs typeface="Palatino Linotype"/>
              </a:rPr>
              <a:t> </a:t>
            </a:r>
            <a:r>
              <a:rPr dirty="0" sz="1950" spc="35">
                <a:latin typeface="Palatino Linotype"/>
                <a:cs typeface="Palatino Linotype"/>
              </a:rPr>
              <a:t>:</a:t>
            </a:r>
            <a:r>
              <a:rPr dirty="0" sz="1950" spc="-180">
                <a:latin typeface="Palatino Linotype"/>
                <a:cs typeface="Palatino Linotype"/>
              </a:rPr>
              <a:t> </a:t>
            </a:r>
            <a:r>
              <a:rPr dirty="0" sz="1950" spc="75">
                <a:latin typeface="Palatino Linotype"/>
                <a:cs typeface="Palatino Linotype"/>
              </a:rPr>
              <a:t>standarddeviation</a:t>
            </a:r>
            <a:r>
              <a:rPr dirty="0" sz="1950" spc="150">
                <a:latin typeface="Palatino Linotype"/>
                <a:cs typeface="Palatino Linotype"/>
              </a:rPr>
              <a:t> </a:t>
            </a:r>
            <a:r>
              <a:rPr dirty="0" sz="1950" spc="35">
                <a:latin typeface="Palatino Linotype"/>
                <a:cs typeface="Palatino Linotype"/>
              </a:rPr>
              <a:t>of</a:t>
            </a:r>
            <a:r>
              <a:rPr dirty="0" sz="1950" spc="25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Palatino Linotype"/>
                <a:cs typeface="Palatino Linotype"/>
              </a:rPr>
              <a:t>attribute</a:t>
            </a:r>
            <a:r>
              <a:rPr dirty="0" sz="1950" spc="-229">
                <a:latin typeface="Palatino Linotype"/>
                <a:cs typeface="Palatino Linotype"/>
              </a:rPr>
              <a:t> </a:t>
            </a:r>
            <a:r>
              <a:rPr dirty="0" sz="1950" spc="45">
                <a:latin typeface="Palatino Linotype"/>
                <a:cs typeface="Palatino Linotype"/>
              </a:rPr>
              <a:t>values</a:t>
            </a:r>
            <a:r>
              <a:rPr dirty="0" sz="1950" spc="125">
                <a:latin typeface="Palatino Linotype"/>
                <a:cs typeface="Palatino Linotype"/>
              </a:rPr>
              <a:t> </a:t>
            </a:r>
            <a:r>
              <a:rPr dirty="0" sz="1950" spc="100">
                <a:latin typeface="Palatino Linotype"/>
                <a:cs typeface="Palatino Linotype"/>
              </a:rPr>
              <a:t>X</a:t>
            </a:r>
            <a:r>
              <a:rPr dirty="0" sz="1950" spc="-265">
                <a:latin typeface="Palatino Linotype"/>
                <a:cs typeface="Palatino Linotype"/>
              </a:rPr>
              <a:t> </a:t>
            </a:r>
            <a:r>
              <a:rPr dirty="0" baseline="-23148" sz="1800" spc="52" i="1">
                <a:latin typeface="Palatino Linotype"/>
                <a:cs typeface="Palatino Linotype"/>
              </a:rPr>
              <a:t>j</a:t>
            </a:r>
            <a:r>
              <a:rPr dirty="0" baseline="-23148" sz="1800" spc="480" i="1">
                <a:latin typeface="Palatino Linotype"/>
                <a:cs typeface="Palatino Linotype"/>
              </a:rPr>
              <a:t> </a:t>
            </a:r>
            <a:r>
              <a:rPr dirty="0" sz="1950" spc="35">
                <a:latin typeface="Palatino Linotype"/>
                <a:cs typeface="Palatino Linotype"/>
              </a:rPr>
              <a:t>of</a:t>
            </a:r>
            <a:r>
              <a:rPr dirty="0" sz="1950" spc="65">
                <a:latin typeface="Palatino Linotype"/>
                <a:cs typeface="Palatino Linotype"/>
              </a:rPr>
              <a:t> </a:t>
            </a:r>
            <a:r>
              <a:rPr dirty="0" sz="1950" spc="45">
                <a:latin typeface="Palatino Linotype"/>
                <a:cs typeface="Palatino Linotype"/>
              </a:rPr>
              <a:t>examples	</a:t>
            </a:r>
            <a:r>
              <a:rPr dirty="0" sz="1950" spc="50">
                <a:latin typeface="Palatino Linotype"/>
                <a:cs typeface="Palatino Linotype"/>
              </a:rPr>
              <a:t>for</a:t>
            </a:r>
            <a:r>
              <a:rPr dirty="0" sz="1950" spc="-40">
                <a:latin typeface="Palatino Linotype"/>
                <a:cs typeface="Palatino Linotype"/>
              </a:rPr>
              <a:t> </a:t>
            </a:r>
            <a:r>
              <a:rPr dirty="0" sz="1950" spc="50">
                <a:latin typeface="Palatino Linotype"/>
                <a:cs typeface="Palatino Linotype"/>
              </a:rPr>
              <a:t>which</a:t>
            </a:r>
            <a:r>
              <a:rPr dirty="0" sz="1950" spc="25">
                <a:latin typeface="Palatino Linotype"/>
                <a:cs typeface="Palatino Linotype"/>
              </a:rPr>
              <a:t> </a:t>
            </a:r>
            <a:r>
              <a:rPr dirty="0" sz="1950" spc="100" i="1">
                <a:latin typeface="Palatino Linotype"/>
                <a:cs typeface="Palatino Linotype"/>
              </a:rPr>
              <a:t>C</a:t>
            </a:r>
            <a:r>
              <a:rPr dirty="0" sz="1950" spc="60" i="1">
                <a:latin typeface="Palatino Linotype"/>
                <a:cs typeface="Palatino Linotype"/>
              </a:rPr>
              <a:t> </a:t>
            </a:r>
            <a:r>
              <a:rPr dirty="0" sz="1950" spc="80">
                <a:latin typeface="Symbol"/>
                <a:cs typeface="Symbol"/>
              </a:rPr>
              <a:t>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55" i="1">
                <a:latin typeface="Palatino Linotype"/>
                <a:cs typeface="Palatino Linotype"/>
              </a:rPr>
              <a:t>c</a:t>
            </a:r>
            <a:r>
              <a:rPr dirty="0" baseline="-23148" sz="1800" spc="82" i="1">
                <a:latin typeface="Palatino Linotype"/>
                <a:cs typeface="Palatino Linotype"/>
              </a:rPr>
              <a:t>i</a:t>
            </a:r>
            <a:endParaRPr baseline="-23148"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52284" y="2619754"/>
            <a:ext cx="307975" cy="3435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5">
                <a:latin typeface="Palatino Linotype"/>
                <a:cs typeface="Palatino Linotype"/>
              </a:rPr>
              <a:t>2</a:t>
            </a:r>
            <a:r>
              <a:rPr dirty="0" sz="2050" spc="30">
                <a:latin typeface="Symbol"/>
                <a:cs typeface="Symbol"/>
              </a:rPr>
              <a:t>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7941" y="2224621"/>
            <a:ext cx="1282065" cy="3435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86460" algn="l"/>
              </a:tabLst>
            </a:pPr>
            <a:r>
              <a:rPr dirty="0" sz="1950" spc="125">
                <a:latin typeface="Palatino Linotype"/>
                <a:cs typeface="Palatino Linotype"/>
              </a:rPr>
              <a:t>(</a:t>
            </a:r>
            <a:r>
              <a:rPr dirty="0" sz="1950" spc="125" i="1">
                <a:latin typeface="Palatino Linotype"/>
                <a:cs typeface="Palatino Linotype"/>
              </a:rPr>
              <a:t>X</a:t>
            </a:r>
            <a:r>
              <a:rPr dirty="0" sz="1950" spc="270" i="1">
                <a:latin typeface="Palatino Linotype"/>
                <a:cs typeface="Palatino Linotype"/>
              </a:rPr>
              <a:t> </a:t>
            </a:r>
            <a:r>
              <a:rPr dirty="0" sz="1950" spc="100">
                <a:latin typeface="Symbol"/>
                <a:cs typeface="Symbol"/>
              </a:rPr>
              <a:t></a:t>
            </a:r>
            <a:r>
              <a:rPr dirty="0" sz="2050" spc="100">
                <a:latin typeface="Symbol"/>
                <a:cs typeface="Symbol"/>
              </a:rPr>
              <a:t></a:t>
            </a:r>
            <a:r>
              <a:rPr dirty="0" sz="2050" spc="10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Palatino Linotype"/>
                <a:cs typeface="Palatino Linotype"/>
              </a:rPr>
              <a:t>)</a:t>
            </a:r>
            <a:r>
              <a:rPr dirty="0" baseline="41666" sz="1800" spc="104">
                <a:latin typeface="Palatino Linotype"/>
                <a:cs typeface="Palatino Linotype"/>
              </a:rPr>
              <a:t>2</a:t>
            </a:r>
            <a:r>
              <a:rPr dirty="0" baseline="41666" sz="1800" spc="367">
                <a:latin typeface="Palatino Linotype"/>
                <a:cs typeface="Palatino Linotype"/>
              </a:rPr>
              <a:t> </a:t>
            </a:r>
            <a:r>
              <a:rPr dirty="0" baseline="5698" sz="2925" spc="82">
                <a:latin typeface="Symbol"/>
                <a:cs typeface="Symbol"/>
              </a:rPr>
              <a:t></a:t>
            </a:r>
            <a:endParaRPr baseline="5698" sz="2925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3857" y="2630180"/>
            <a:ext cx="490220" cy="3435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5">
                <a:latin typeface="Palatino Linotype"/>
                <a:cs typeface="Palatino Linotype"/>
              </a:rPr>
              <a:t>2</a:t>
            </a:r>
            <a:r>
              <a:rPr dirty="0" sz="2050" spc="270">
                <a:latin typeface="Symbol"/>
                <a:cs typeface="Symbol"/>
              </a:rPr>
              <a:t></a:t>
            </a:r>
            <a:r>
              <a:rPr dirty="0" sz="2050" spc="30">
                <a:latin typeface="Symbol"/>
                <a:cs typeface="Symbol"/>
              </a:rPr>
              <a:t>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341" y="4083535"/>
            <a:ext cx="8792210" cy="1656714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705"/>
              </a:spcBef>
            </a:pPr>
            <a:r>
              <a:rPr dirty="0" baseline="-3472" sz="3600">
                <a:latin typeface="Tahoma"/>
                <a:cs typeface="Tahoma"/>
              </a:rPr>
              <a:t>Lear</a:t>
            </a:r>
            <a:r>
              <a:rPr dirty="0" baseline="-3472" sz="3600" spc="7">
                <a:latin typeface="Tahoma"/>
                <a:cs typeface="Tahoma"/>
              </a:rPr>
              <a:t>n</a:t>
            </a:r>
            <a:r>
              <a:rPr dirty="0" baseline="-3472" sz="3600">
                <a:latin typeface="Tahoma"/>
                <a:cs typeface="Tahoma"/>
              </a:rPr>
              <a:t>ing</a:t>
            </a:r>
            <a:r>
              <a:rPr dirty="0" baseline="-3472" sz="3600" spc="-15">
                <a:latin typeface="Tahoma"/>
                <a:cs typeface="Tahoma"/>
              </a:rPr>
              <a:t> </a:t>
            </a:r>
            <a:r>
              <a:rPr dirty="0" baseline="-3472" sz="3600" spc="-7">
                <a:latin typeface="Tahoma"/>
                <a:cs typeface="Tahoma"/>
              </a:rPr>
              <a:t>Phase</a:t>
            </a:r>
            <a:r>
              <a:rPr dirty="0" baseline="-3472" sz="3600">
                <a:latin typeface="Tahoma"/>
                <a:cs typeface="Tahoma"/>
              </a:rPr>
              <a:t>:</a:t>
            </a:r>
            <a:r>
              <a:rPr dirty="0" baseline="-3472" sz="3600" spc="284">
                <a:latin typeface="Tahoma"/>
                <a:cs typeface="Tahoma"/>
              </a:rPr>
              <a:t> </a:t>
            </a:r>
            <a:r>
              <a:rPr dirty="0" sz="2500" spc="25">
                <a:latin typeface="Palatino Linotype"/>
                <a:cs typeface="Palatino Linotype"/>
              </a:rPr>
              <a:t>f</a:t>
            </a:r>
            <a:r>
              <a:rPr dirty="0" sz="2500" spc="-70">
                <a:latin typeface="Palatino Linotype"/>
                <a:cs typeface="Palatino Linotype"/>
              </a:rPr>
              <a:t>o</a:t>
            </a:r>
            <a:r>
              <a:rPr dirty="0" sz="2500" spc="30">
                <a:latin typeface="Palatino Linotype"/>
                <a:cs typeface="Palatino Linotype"/>
              </a:rPr>
              <a:t>r</a:t>
            </a:r>
            <a:r>
              <a:rPr dirty="0" sz="2500" spc="-114">
                <a:latin typeface="Palatino Linotype"/>
                <a:cs typeface="Palatino Linotype"/>
              </a:rPr>
              <a:t> </a:t>
            </a:r>
            <a:r>
              <a:rPr dirty="0" sz="2500" spc="55" b="1">
                <a:latin typeface="Palatino Linotype"/>
                <a:cs typeface="Palatino Linotype"/>
              </a:rPr>
              <a:t>X</a:t>
            </a:r>
            <a:r>
              <a:rPr dirty="0" sz="2500" spc="-65" b="1">
                <a:latin typeface="Palatino Linotype"/>
                <a:cs typeface="Palatino Linotype"/>
              </a:rPr>
              <a:t> </a:t>
            </a:r>
            <a:r>
              <a:rPr dirty="0" sz="2500" spc="45">
                <a:latin typeface="Symbol"/>
                <a:cs typeface="Symbol"/>
              </a:rPr>
              <a:t>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500" spc="100">
                <a:latin typeface="Palatino Linotype"/>
                <a:cs typeface="Palatino Linotype"/>
              </a:rPr>
              <a:t>(</a:t>
            </a:r>
            <a:r>
              <a:rPr dirty="0" sz="2500" spc="-45" i="1">
                <a:latin typeface="Palatino Linotype"/>
                <a:cs typeface="Palatino Linotype"/>
              </a:rPr>
              <a:t>X</a:t>
            </a:r>
            <a:r>
              <a:rPr dirty="0" baseline="-21505" sz="2325" spc="60">
                <a:latin typeface="Palatino Linotype"/>
                <a:cs typeface="Palatino Linotype"/>
              </a:rPr>
              <a:t>1</a:t>
            </a:r>
            <a:r>
              <a:rPr dirty="0" baseline="-21505" sz="2325" spc="-262">
                <a:latin typeface="Palatino Linotype"/>
                <a:cs typeface="Palatino Linotype"/>
              </a:rPr>
              <a:t> </a:t>
            </a:r>
            <a:r>
              <a:rPr dirty="0" sz="2500" spc="-120">
                <a:latin typeface="Palatino Linotype"/>
                <a:cs typeface="Palatino Linotype"/>
              </a:rPr>
              <a:t>,</a:t>
            </a:r>
            <a:r>
              <a:rPr dirty="0" sz="2500" spc="235">
                <a:latin typeface="Symbol"/>
                <a:cs typeface="Symbol"/>
              </a:rPr>
              <a:t></a:t>
            </a:r>
            <a:r>
              <a:rPr dirty="0" sz="2500" spc="-10">
                <a:latin typeface="Symbol"/>
                <a:cs typeface="Symbol"/>
              </a:rPr>
              <a:t></a:t>
            </a:r>
            <a:r>
              <a:rPr dirty="0" sz="2500" spc="200">
                <a:latin typeface="Palatino Linotype"/>
                <a:cs typeface="Palatino Linotype"/>
              </a:rPr>
              <a:t>,</a:t>
            </a:r>
            <a:r>
              <a:rPr dirty="0" sz="2500" spc="10" i="1">
                <a:latin typeface="Palatino Linotype"/>
                <a:cs typeface="Palatino Linotype"/>
              </a:rPr>
              <a:t>X</a:t>
            </a:r>
            <a:r>
              <a:rPr dirty="0" baseline="-21505" sz="2325" spc="60" i="1">
                <a:latin typeface="Palatino Linotype"/>
                <a:cs typeface="Palatino Linotype"/>
              </a:rPr>
              <a:t>n</a:t>
            </a:r>
            <a:r>
              <a:rPr dirty="0" baseline="-21505" sz="2325" spc="-292" i="1">
                <a:latin typeface="Palatino Linotype"/>
                <a:cs typeface="Palatino Linotype"/>
              </a:rPr>
              <a:t> </a:t>
            </a:r>
            <a:r>
              <a:rPr dirty="0" sz="2500" spc="30">
                <a:latin typeface="Palatino Linotype"/>
                <a:cs typeface="Palatino Linotype"/>
              </a:rPr>
              <a:t>)</a:t>
            </a:r>
            <a:r>
              <a:rPr dirty="0" sz="2500" spc="20">
                <a:latin typeface="Palatino Linotype"/>
                <a:cs typeface="Palatino Linotype"/>
              </a:rPr>
              <a:t>,</a:t>
            </a:r>
            <a:r>
              <a:rPr dirty="0" sz="2500" spc="225">
                <a:latin typeface="Palatino Linotype"/>
                <a:cs typeface="Palatino Linotype"/>
              </a:rPr>
              <a:t> </a:t>
            </a:r>
            <a:r>
              <a:rPr dirty="0" sz="2500" spc="55" i="1">
                <a:latin typeface="Palatino Linotype"/>
                <a:cs typeface="Palatino Linotype"/>
              </a:rPr>
              <a:t>C</a:t>
            </a:r>
            <a:r>
              <a:rPr dirty="0" sz="2500" spc="-30" i="1">
                <a:latin typeface="Palatino Linotype"/>
                <a:cs typeface="Palatino Linotype"/>
              </a:rPr>
              <a:t> </a:t>
            </a:r>
            <a:r>
              <a:rPr dirty="0" sz="2500" spc="45">
                <a:latin typeface="Symbol"/>
                <a:cs typeface="Symbol"/>
              </a:rPr>
              <a:t></a:t>
            </a:r>
            <a:r>
              <a:rPr dirty="0" sz="2500" spc="-155">
                <a:latin typeface="Times New Roman"/>
                <a:cs typeface="Times New Roman"/>
              </a:rPr>
              <a:t> </a:t>
            </a:r>
            <a:r>
              <a:rPr dirty="0" sz="2500" spc="-30" i="1">
                <a:latin typeface="Palatino Linotype"/>
                <a:cs typeface="Palatino Linotype"/>
              </a:rPr>
              <a:t>c</a:t>
            </a:r>
            <a:r>
              <a:rPr dirty="0" baseline="-21505" sz="2325" spc="60">
                <a:latin typeface="Palatino Linotype"/>
                <a:cs typeface="Palatino Linotype"/>
              </a:rPr>
              <a:t>1</a:t>
            </a:r>
            <a:r>
              <a:rPr dirty="0" baseline="-21505" sz="2325" spc="-262">
                <a:latin typeface="Palatino Linotype"/>
                <a:cs typeface="Palatino Linotype"/>
              </a:rPr>
              <a:t> </a:t>
            </a:r>
            <a:r>
              <a:rPr dirty="0" sz="2500" spc="-120">
                <a:latin typeface="Palatino Linotype"/>
                <a:cs typeface="Palatino Linotype"/>
              </a:rPr>
              <a:t>,</a:t>
            </a:r>
            <a:r>
              <a:rPr dirty="0" sz="2500" spc="235">
                <a:latin typeface="Symbol"/>
                <a:cs typeface="Symbol"/>
              </a:rPr>
              <a:t></a:t>
            </a:r>
            <a:r>
              <a:rPr dirty="0" sz="2500" spc="229">
                <a:latin typeface="Symbol"/>
                <a:cs typeface="Symbol"/>
              </a:rPr>
              <a:t></a:t>
            </a:r>
            <a:r>
              <a:rPr dirty="0" sz="2500" spc="-5">
                <a:latin typeface="Symbol"/>
                <a:cs typeface="Symbol"/>
              </a:rPr>
              <a:t></a:t>
            </a:r>
            <a:r>
              <a:rPr dirty="0" sz="2500" spc="160">
                <a:latin typeface="Palatino Linotype"/>
                <a:cs typeface="Palatino Linotype"/>
              </a:rPr>
              <a:t>,</a:t>
            </a:r>
            <a:r>
              <a:rPr dirty="0" sz="2500" spc="85" i="1">
                <a:latin typeface="Palatino Linotype"/>
                <a:cs typeface="Palatino Linotype"/>
              </a:rPr>
              <a:t>c</a:t>
            </a:r>
            <a:r>
              <a:rPr dirty="0" baseline="-21505" sz="2325" spc="60" i="1">
                <a:latin typeface="Palatino Linotype"/>
                <a:cs typeface="Palatino Linotype"/>
              </a:rPr>
              <a:t>L</a:t>
            </a:r>
            <a:endParaRPr baseline="-21505" sz="2325">
              <a:latin typeface="Palatino Linotype"/>
              <a:cs typeface="Palatino Linotype"/>
            </a:endParaRPr>
          </a:p>
          <a:p>
            <a:pPr marL="1036319">
              <a:lnSpc>
                <a:spcPct val="100000"/>
              </a:lnSpc>
              <a:spcBef>
                <a:spcPts val="605"/>
              </a:spcBef>
              <a:tabLst>
                <a:tab pos="2927985" algn="l"/>
              </a:tabLst>
            </a:pPr>
            <a:r>
              <a:rPr dirty="0" sz="2400">
                <a:latin typeface="Tahoma"/>
                <a:cs typeface="Tahoma"/>
              </a:rPr>
              <a:t>Output:</a:t>
            </a:r>
            <a:r>
              <a:rPr dirty="0" sz="2400" spc="-380">
                <a:latin typeface="Tahoma"/>
                <a:cs typeface="Tahoma"/>
              </a:rPr>
              <a:t> </a:t>
            </a:r>
            <a:r>
              <a:rPr dirty="0" baseline="5910" sz="3525" spc="195" i="1">
                <a:latin typeface="Palatino Linotype"/>
                <a:cs typeface="Palatino Linotype"/>
              </a:rPr>
              <a:t>n</a:t>
            </a:r>
            <a:r>
              <a:rPr dirty="0" baseline="5910" sz="3525" spc="195">
                <a:latin typeface="Symbol"/>
                <a:cs typeface="Symbol"/>
              </a:rPr>
              <a:t></a:t>
            </a:r>
            <a:r>
              <a:rPr dirty="0" baseline="5910" sz="3525" spc="-300">
                <a:latin typeface="Times New Roman"/>
                <a:cs typeface="Times New Roman"/>
              </a:rPr>
              <a:t> </a:t>
            </a:r>
            <a:r>
              <a:rPr dirty="0" baseline="5910" sz="3525" spc="44" i="1">
                <a:latin typeface="Palatino Linotype"/>
                <a:cs typeface="Palatino Linotype"/>
              </a:rPr>
              <a:t>L	</a:t>
            </a:r>
            <a:r>
              <a:rPr dirty="0" sz="2400" spc="-5">
                <a:latin typeface="Tahoma"/>
                <a:cs typeface="Tahoma"/>
              </a:rPr>
              <a:t>normal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distributions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baseline="-4444" sz="3750" spc="-30" i="1">
                <a:latin typeface="Palatino Linotype"/>
                <a:cs typeface="Palatino Linotype"/>
              </a:rPr>
              <a:t>P</a:t>
            </a:r>
            <a:r>
              <a:rPr dirty="0" baseline="-4444" sz="3750" spc="-30">
                <a:latin typeface="Palatino Linotype"/>
                <a:cs typeface="Palatino Linotype"/>
              </a:rPr>
              <a:t>(</a:t>
            </a:r>
            <a:r>
              <a:rPr dirty="0" baseline="-4444" sz="3750" spc="-30" i="1">
                <a:latin typeface="Palatino Linotype"/>
                <a:cs typeface="Palatino Linotype"/>
              </a:rPr>
              <a:t>C</a:t>
            </a:r>
            <a:r>
              <a:rPr dirty="0" baseline="-4444" sz="3750" spc="-37" i="1">
                <a:latin typeface="Palatino Linotype"/>
                <a:cs typeface="Palatino Linotype"/>
              </a:rPr>
              <a:t> </a:t>
            </a:r>
            <a:r>
              <a:rPr dirty="0" baseline="-4444" sz="3750" spc="15">
                <a:latin typeface="Symbol"/>
                <a:cs typeface="Symbol"/>
              </a:rPr>
              <a:t></a:t>
            </a:r>
            <a:r>
              <a:rPr dirty="0" baseline="-4444" sz="3750" spc="-217">
                <a:latin typeface="Times New Roman"/>
                <a:cs typeface="Times New Roman"/>
              </a:rPr>
              <a:t> </a:t>
            </a:r>
            <a:r>
              <a:rPr dirty="0" baseline="-4444" sz="3750" spc="7" i="1">
                <a:latin typeface="Palatino Linotype"/>
                <a:cs typeface="Palatino Linotype"/>
              </a:rPr>
              <a:t>c</a:t>
            </a:r>
            <a:r>
              <a:rPr dirty="0" baseline="-28673" sz="2325" spc="7" i="1">
                <a:latin typeface="Palatino Linotype"/>
                <a:cs typeface="Palatino Linotype"/>
              </a:rPr>
              <a:t>i</a:t>
            </a:r>
            <a:r>
              <a:rPr dirty="0" baseline="-28673" sz="2325" spc="-157" i="1">
                <a:latin typeface="Palatino Linotype"/>
                <a:cs typeface="Palatino Linotype"/>
              </a:rPr>
              <a:t> </a:t>
            </a:r>
            <a:r>
              <a:rPr dirty="0" baseline="-4444" sz="3750" spc="7">
                <a:latin typeface="Palatino Linotype"/>
                <a:cs typeface="Palatino Linotype"/>
              </a:rPr>
              <a:t>)</a:t>
            </a:r>
            <a:r>
              <a:rPr dirty="0" baseline="-4444" sz="3750" spc="547">
                <a:latin typeface="Palatino Linotype"/>
                <a:cs typeface="Palatino Linotype"/>
              </a:rPr>
              <a:t> </a:t>
            </a:r>
            <a:r>
              <a:rPr dirty="0" baseline="-4444" sz="3750" spc="7" i="1">
                <a:latin typeface="Palatino Linotype"/>
                <a:cs typeface="Palatino Linotype"/>
              </a:rPr>
              <a:t>i</a:t>
            </a:r>
            <a:r>
              <a:rPr dirty="0" baseline="-4444" sz="3750" spc="-60" i="1">
                <a:latin typeface="Palatino Linotype"/>
                <a:cs typeface="Palatino Linotype"/>
              </a:rPr>
              <a:t> </a:t>
            </a:r>
            <a:r>
              <a:rPr dirty="0" baseline="-4444" sz="3750" spc="15">
                <a:latin typeface="Symbol"/>
                <a:cs typeface="Symbol"/>
              </a:rPr>
              <a:t></a:t>
            </a:r>
            <a:r>
              <a:rPr dirty="0" baseline="-4444" sz="3750" spc="-345">
                <a:latin typeface="Times New Roman"/>
                <a:cs typeface="Times New Roman"/>
              </a:rPr>
              <a:t> </a:t>
            </a:r>
            <a:r>
              <a:rPr dirty="0" baseline="-4444" sz="3750" spc="52">
                <a:latin typeface="Palatino Linotype"/>
                <a:cs typeface="Palatino Linotype"/>
              </a:rPr>
              <a:t>1,</a:t>
            </a:r>
            <a:r>
              <a:rPr dirty="0" baseline="-4444" sz="3750" spc="52">
                <a:latin typeface="Symbol"/>
                <a:cs typeface="Symbol"/>
              </a:rPr>
              <a:t></a:t>
            </a:r>
            <a:r>
              <a:rPr dirty="0" baseline="-4444" sz="3750" spc="52">
                <a:latin typeface="Palatino Linotype"/>
                <a:cs typeface="Palatino Linotype"/>
              </a:rPr>
              <a:t>,</a:t>
            </a:r>
            <a:r>
              <a:rPr dirty="0" baseline="-4444" sz="3750" spc="-569">
                <a:latin typeface="Palatino Linotype"/>
                <a:cs typeface="Palatino Linotype"/>
              </a:rPr>
              <a:t> </a:t>
            </a:r>
            <a:r>
              <a:rPr dirty="0" baseline="-4444" sz="3750" spc="15" i="1">
                <a:latin typeface="Palatino Linotype"/>
                <a:cs typeface="Palatino Linotype"/>
              </a:rPr>
              <a:t>L</a:t>
            </a:r>
            <a:endParaRPr baseline="-4444" sz="375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2630"/>
              </a:spcBef>
              <a:tabLst>
                <a:tab pos="571500" algn="l"/>
                <a:tab pos="2275840" algn="l"/>
                <a:tab pos="2816225" algn="l"/>
              </a:tabLst>
            </a:pPr>
            <a:r>
              <a:rPr dirty="0" sz="2400">
                <a:latin typeface="Tahoma"/>
                <a:cs typeface="Tahoma"/>
              </a:rPr>
              <a:t>–	</a:t>
            </a:r>
            <a:r>
              <a:rPr dirty="0" sz="2400" spc="-240">
                <a:latin typeface="Tahoma"/>
                <a:cs typeface="Tahoma"/>
              </a:rPr>
              <a:t>T</a:t>
            </a:r>
            <a:r>
              <a:rPr dirty="0" sz="2400" spc="-5">
                <a:latin typeface="Tahoma"/>
                <a:cs typeface="Tahoma"/>
              </a:rPr>
              <a:t>es</a:t>
            </a:r>
            <a:r>
              <a:rPr dirty="0" sz="2400">
                <a:latin typeface="Tahoma"/>
                <a:cs typeface="Tahoma"/>
              </a:rPr>
              <a:t>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Phase</a:t>
            </a:r>
            <a:r>
              <a:rPr dirty="0" sz="2400">
                <a:latin typeface="Tahoma"/>
                <a:cs typeface="Tahoma"/>
              </a:rPr>
              <a:t>:	</a:t>
            </a:r>
            <a:r>
              <a:rPr dirty="0" sz="2500" spc="5">
                <a:latin typeface="Palatino Linotype"/>
                <a:cs typeface="Palatino Linotype"/>
              </a:rPr>
              <a:t>f</a:t>
            </a:r>
            <a:r>
              <a:rPr dirty="0" sz="2500" spc="-90">
                <a:latin typeface="Palatino Linotype"/>
                <a:cs typeface="Palatino Linotype"/>
              </a:rPr>
              <a:t>o</a:t>
            </a:r>
            <a:r>
              <a:rPr dirty="0" sz="2500" spc="5">
                <a:latin typeface="Palatino Linotype"/>
                <a:cs typeface="Palatino Linotype"/>
              </a:rPr>
              <a:t>r</a:t>
            </a:r>
            <a:r>
              <a:rPr dirty="0" sz="2500">
                <a:latin typeface="Palatino Linotype"/>
                <a:cs typeface="Palatino Linotype"/>
              </a:rPr>
              <a:t>	</a:t>
            </a:r>
            <a:r>
              <a:rPr dirty="0" sz="2500" spc="-30" b="1">
                <a:latin typeface="Palatino Linotype"/>
                <a:cs typeface="Palatino Linotype"/>
              </a:rPr>
              <a:t>X</a:t>
            </a:r>
            <a:r>
              <a:rPr dirty="0" baseline="3333" sz="3750">
                <a:latin typeface="Symbol"/>
                <a:cs typeface="Symbol"/>
              </a:rPr>
              <a:t></a:t>
            </a:r>
            <a:r>
              <a:rPr dirty="0" baseline="3333" sz="3750" spc="-217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Symbol"/>
                <a:cs typeface="Symbol"/>
              </a:rPr>
              <a:t>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sz="2500" spc="85">
                <a:latin typeface="Palatino Linotype"/>
                <a:cs typeface="Palatino Linotype"/>
              </a:rPr>
              <a:t>(</a:t>
            </a:r>
            <a:r>
              <a:rPr dirty="0" sz="2500" spc="-10" i="1">
                <a:latin typeface="Palatino Linotype"/>
                <a:cs typeface="Palatino Linotype"/>
              </a:rPr>
              <a:t>X</a:t>
            </a:r>
            <a:r>
              <a:rPr dirty="0" baseline="3333" sz="3750" spc="-1019">
                <a:latin typeface="Symbol"/>
                <a:cs typeface="Symbol"/>
              </a:rPr>
              <a:t></a:t>
            </a:r>
            <a:r>
              <a:rPr dirty="0" baseline="-21505" sz="2325" spc="30">
                <a:latin typeface="Palatino Linotype"/>
                <a:cs typeface="Palatino Linotype"/>
              </a:rPr>
              <a:t>1</a:t>
            </a:r>
            <a:r>
              <a:rPr dirty="0" baseline="-21505" sz="2325" spc="-247">
                <a:latin typeface="Palatino Linotype"/>
                <a:cs typeface="Palatino Linotype"/>
              </a:rPr>
              <a:t> </a:t>
            </a:r>
            <a:r>
              <a:rPr dirty="0" sz="2500" spc="-130">
                <a:latin typeface="Palatino Linotype"/>
                <a:cs typeface="Palatino Linotype"/>
              </a:rPr>
              <a:t>,</a:t>
            </a:r>
            <a:r>
              <a:rPr dirty="0" sz="2500" spc="220">
                <a:latin typeface="Symbol"/>
                <a:cs typeface="Symbol"/>
              </a:rPr>
              <a:t></a:t>
            </a:r>
            <a:r>
              <a:rPr dirty="0" sz="2500" spc="-10">
                <a:latin typeface="Symbol"/>
                <a:cs typeface="Symbol"/>
              </a:rPr>
              <a:t></a:t>
            </a:r>
            <a:r>
              <a:rPr dirty="0" sz="2500" spc="185">
                <a:latin typeface="Palatino Linotype"/>
                <a:cs typeface="Palatino Linotype"/>
              </a:rPr>
              <a:t>,</a:t>
            </a:r>
            <a:r>
              <a:rPr dirty="0" sz="2500" spc="-15" i="1">
                <a:latin typeface="Palatino Linotype"/>
                <a:cs typeface="Palatino Linotype"/>
              </a:rPr>
              <a:t>X</a:t>
            </a:r>
            <a:r>
              <a:rPr dirty="0" baseline="3333" sz="3750" spc="-944">
                <a:latin typeface="Symbol"/>
                <a:cs typeface="Symbol"/>
              </a:rPr>
              <a:t></a:t>
            </a:r>
            <a:r>
              <a:rPr dirty="0" baseline="-21505" sz="2325" spc="30" i="1">
                <a:latin typeface="Palatino Linotype"/>
                <a:cs typeface="Palatino Linotype"/>
              </a:rPr>
              <a:t>n</a:t>
            </a:r>
            <a:r>
              <a:rPr dirty="0" baseline="-21505" sz="2325" spc="-277" i="1">
                <a:latin typeface="Palatino Linotype"/>
                <a:cs typeface="Palatino Linotype"/>
              </a:rPr>
              <a:t> </a:t>
            </a:r>
            <a:r>
              <a:rPr dirty="0" sz="2500" spc="5">
                <a:latin typeface="Palatino Linotype"/>
                <a:cs typeface="Palatino Linotype"/>
              </a:rPr>
              <a:t>)</a:t>
            </a:r>
            <a:endParaRPr sz="25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21856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NB</a:t>
            </a:r>
            <a:r>
              <a:rPr dirty="0" spc="-75"/>
              <a:t> </a:t>
            </a:r>
            <a:r>
              <a:rPr dirty="0"/>
              <a:t>Remarks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481565"/>
            <a:ext cx="8604885" cy="254381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800" spc="-5">
                <a:latin typeface="Arial MT"/>
                <a:cs typeface="Arial MT"/>
              </a:rPr>
              <a:t>Naïve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Bayes </a:t>
            </a:r>
            <a:r>
              <a:rPr dirty="0" sz="2800">
                <a:latin typeface="Arial MT"/>
                <a:cs typeface="Arial MT"/>
              </a:rPr>
              <a:t>based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independence</a:t>
            </a:r>
            <a:r>
              <a:rPr dirty="0" sz="2800" spc="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assumption</a:t>
            </a:r>
            <a:endParaRPr sz="2800">
              <a:latin typeface="Arial MT"/>
              <a:cs typeface="Arial MT"/>
            </a:endParaRPr>
          </a:p>
          <a:p>
            <a:pPr marL="535305" marR="6350" indent="-457200">
              <a:lnSpc>
                <a:spcPct val="120000"/>
              </a:lnSpc>
              <a:spcBef>
                <a:spcPts val="640"/>
              </a:spcBef>
              <a:buChar char="–"/>
              <a:tabLst>
                <a:tab pos="535305" algn="l"/>
                <a:tab pos="535940" algn="l"/>
                <a:tab pos="1365885" algn="l"/>
                <a:tab pos="1788160" algn="l"/>
                <a:tab pos="2159635" algn="l"/>
                <a:tab pos="2887345" algn="l"/>
                <a:tab pos="3681095" algn="l"/>
                <a:tab pos="4339590" algn="l"/>
                <a:tab pos="5065395" algn="l"/>
                <a:tab pos="5691505" algn="l"/>
                <a:tab pos="7028815" algn="l"/>
              </a:tabLst>
            </a:pPr>
            <a:r>
              <a:rPr dirty="0" sz="2400" spc="-5">
                <a:latin typeface="Arial MT"/>
                <a:cs typeface="Arial MT"/>
              </a:rPr>
              <a:t>Train</a:t>
            </a:r>
            <a:r>
              <a:rPr dirty="0" sz="2400" spc="-5">
                <a:latin typeface="Arial MT"/>
                <a:cs typeface="Arial MT"/>
              </a:rPr>
              <a:t>ing</a:t>
            </a:r>
            <a:r>
              <a:rPr dirty="0" sz="2400" spc="-5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very	</a:t>
            </a:r>
            <a:r>
              <a:rPr dirty="0" sz="2400" spc="-5">
                <a:latin typeface="Arial MT"/>
                <a:cs typeface="Arial MT"/>
              </a:rPr>
              <a:t>easy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an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fas</a:t>
            </a:r>
            <a:r>
              <a:rPr dirty="0" sz="2400" spc="5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;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j</a:t>
            </a:r>
            <a:r>
              <a:rPr dirty="0" sz="2400">
                <a:latin typeface="Arial MT"/>
                <a:cs typeface="Arial MT"/>
              </a:rPr>
              <a:t>ust	</a:t>
            </a:r>
            <a:r>
              <a:rPr dirty="0" sz="2400" spc="-5">
                <a:latin typeface="Arial MT"/>
                <a:cs typeface="Arial MT"/>
              </a:rPr>
              <a:t>requ</a:t>
            </a:r>
            <a:r>
              <a:rPr dirty="0" sz="2400" spc="-15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cons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deri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g  </a:t>
            </a:r>
            <a:r>
              <a:rPr dirty="0" sz="2400" spc="-5">
                <a:latin typeface="Arial MT"/>
                <a:cs typeface="Arial MT"/>
              </a:rPr>
              <a:t>each	attribute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each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separately</a:t>
            </a:r>
            <a:endParaRPr sz="2400">
              <a:latin typeface="Arial MT"/>
              <a:cs typeface="Arial MT"/>
            </a:endParaRPr>
          </a:p>
          <a:p>
            <a:pPr marL="535305" marR="5080" indent="-457200">
              <a:lnSpc>
                <a:spcPct val="120100"/>
              </a:lnSpc>
              <a:spcBef>
                <a:spcPts val="575"/>
              </a:spcBef>
              <a:buChar char="–"/>
              <a:tabLst>
                <a:tab pos="535305" algn="l"/>
                <a:tab pos="535940" algn="l"/>
              </a:tabLst>
            </a:pPr>
            <a:r>
              <a:rPr dirty="0" sz="2400">
                <a:latin typeface="Arial MT"/>
                <a:cs typeface="Arial MT"/>
              </a:rPr>
              <a:t>Test</a:t>
            </a:r>
            <a:r>
              <a:rPr dirty="0" sz="2400" spc="1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1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straightforward;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just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looking</a:t>
            </a:r>
            <a:r>
              <a:rPr dirty="0" sz="2400" spc="1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up</a:t>
            </a:r>
            <a:r>
              <a:rPr dirty="0" sz="2400" spc="1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tables</a:t>
            </a:r>
            <a:r>
              <a:rPr dirty="0" sz="2400" spc="16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1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calculating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conditional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probabilities</a:t>
            </a:r>
            <a:r>
              <a:rPr dirty="0" sz="2400" spc="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normal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distributions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52114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NB</a:t>
            </a:r>
            <a:r>
              <a:rPr dirty="0" spc="-30"/>
              <a:t> </a:t>
            </a:r>
            <a:r>
              <a:rPr dirty="0"/>
              <a:t>Classifier</a:t>
            </a:r>
            <a:r>
              <a:rPr dirty="0" spc="-25"/>
              <a:t> </a:t>
            </a:r>
            <a:r>
              <a:rPr dirty="0"/>
              <a:t>Online</a:t>
            </a:r>
            <a:r>
              <a:rPr dirty="0" spc="-30"/>
              <a:t> </a:t>
            </a:r>
            <a:r>
              <a:rPr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88" y="1855673"/>
            <a:ext cx="7557134" cy="376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73139"/>
                </a:solidFill>
                <a:latin typeface="Arial MT"/>
                <a:cs typeface="Arial MT"/>
              </a:rPr>
              <a:t>Naive</a:t>
            </a:r>
            <a:r>
              <a:rPr dirty="0" sz="1800" spc="-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73139"/>
                </a:solidFill>
                <a:latin typeface="Arial MT"/>
                <a:cs typeface="Arial MT"/>
              </a:rPr>
              <a:t>Bayes</a:t>
            </a:r>
            <a:r>
              <a:rPr dirty="0" sz="1800" spc="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273139"/>
                </a:solidFill>
                <a:latin typeface="Arial MT"/>
                <a:cs typeface="Arial MT"/>
              </a:rPr>
              <a:t>Classifiers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273139"/>
                </a:solidFill>
                <a:latin typeface="Arial MT"/>
                <a:cs typeface="Arial MT"/>
              </a:rPr>
              <a:t>https:/</a:t>
            </a:r>
            <a:r>
              <a:rPr dirty="0" sz="1800" spc="-5">
                <a:solidFill>
                  <a:srgbClr val="273139"/>
                </a:solidFill>
                <a:latin typeface="Arial MT"/>
                <a:cs typeface="Arial MT"/>
                <a:hlinkClick r:id="rId2"/>
              </a:rPr>
              <a:t>/w</a:t>
            </a:r>
            <a:r>
              <a:rPr dirty="0" sz="1800" spc="-5">
                <a:solidFill>
                  <a:srgbClr val="273139"/>
                </a:solidFill>
                <a:latin typeface="Arial MT"/>
                <a:cs typeface="Arial MT"/>
              </a:rPr>
              <a:t>w</a:t>
            </a:r>
            <a:r>
              <a:rPr dirty="0" sz="1800" spc="-5">
                <a:solidFill>
                  <a:srgbClr val="273139"/>
                </a:solidFill>
                <a:latin typeface="Arial MT"/>
                <a:cs typeface="Arial MT"/>
                <a:hlinkClick r:id="rId2"/>
              </a:rPr>
              <a:t>w.geeksforgeeks.org/naive-bayes-classifiers/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0480">
              <a:lnSpc>
                <a:spcPct val="100000"/>
              </a:lnSpc>
              <a:spcBef>
                <a:spcPts val="1760"/>
              </a:spcBef>
            </a:pPr>
            <a:r>
              <a:rPr dirty="0" sz="2000">
                <a:latin typeface="Times New Roman"/>
                <a:cs typeface="Times New Roman"/>
              </a:rPr>
              <a:t>Naive</a:t>
            </a:r>
            <a:r>
              <a:rPr dirty="0" sz="2000" spc="-5">
                <a:latin typeface="Times New Roman"/>
                <a:cs typeface="Times New Roman"/>
              </a:rPr>
              <a:t> Bayes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(Explained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Bangla)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||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Algorithm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Mining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||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Mining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Tutorial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480"/>
              </a:spcBef>
            </a:pPr>
            <a:r>
              <a:rPr dirty="0" u="sng" sz="2000" spc="-5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https://www.youtube.com/watch?v=cxWPanlW-L0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Solved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Naive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Bayes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Classifier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classify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dirty="0" sz="2000" spc="-15">
                <a:latin typeface="Times New Roman"/>
                <a:cs typeface="Times New Roman"/>
              </a:rPr>
              <a:t>PlayTennis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Mahesh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Huddar</a:t>
            </a:r>
            <a:endParaRPr sz="20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484"/>
              </a:spcBef>
            </a:pPr>
            <a:r>
              <a:rPr dirty="0" u="sng" sz="2000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https://www.youtube.com/watch?v=XzSlEA4ck2I&amp;list=WL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529" y="693877"/>
            <a:ext cx="40144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Lazy</a:t>
            </a:r>
            <a:r>
              <a:rPr dirty="0" spc="-40"/>
              <a:t> </a:t>
            </a:r>
            <a:r>
              <a:rPr dirty="0" spc="5"/>
              <a:t>&amp;</a:t>
            </a:r>
            <a:r>
              <a:rPr dirty="0" spc="-25"/>
              <a:t> </a:t>
            </a:r>
            <a:r>
              <a:rPr dirty="0"/>
              <a:t>Eager</a:t>
            </a:r>
            <a:r>
              <a:rPr dirty="0" spc="-25"/>
              <a:t> </a:t>
            </a:r>
            <a:r>
              <a:rPr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478876"/>
            <a:ext cx="6330950" cy="244094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285115" algn="l"/>
                <a:tab pos="286385" algn="l"/>
              </a:tabLst>
            </a:pPr>
            <a:r>
              <a:rPr dirty="0" sz="2200" spc="-5">
                <a:latin typeface="Arial MT"/>
                <a:cs typeface="Arial MT"/>
              </a:rPr>
              <a:t>Two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Types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 Learning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Methodologies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latin typeface="Arial MT"/>
                <a:cs typeface="Arial MT"/>
              </a:rPr>
              <a:t>Lazy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Learning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200" spc="-5">
                <a:latin typeface="Arial MT"/>
                <a:cs typeface="Arial MT"/>
              </a:rPr>
              <a:t>Instance-based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learning.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(k-NN)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latin typeface="Arial MT"/>
                <a:cs typeface="Arial MT"/>
              </a:rPr>
              <a:t>Eager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Learning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200" spc="-5">
                <a:latin typeface="Arial MT"/>
                <a:cs typeface="Arial MT"/>
              </a:rPr>
              <a:t>Decision-tree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Bayesian</a:t>
            </a:r>
            <a:r>
              <a:rPr dirty="0" sz="2200">
                <a:latin typeface="Arial MT"/>
                <a:cs typeface="Arial MT"/>
              </a:rPr>
              <a:t> classification.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200" spc="-5">
                <a:latin typeface="Arial MT"/>
                <a:cs typeface="Arial MT"/>
              </a:rPr>
              <a:t>ANN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&amp;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SVM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7844" y="4216908"/>
            <a:ext cx="2703830" cy="2501265"/>
            <a:chOff x="1037844" y="4216908"/>
            <a:chExt cx="2703830" cy="2501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4644" y="5655564"/>
              <a:ext cx="134112" cy="1051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9091" y="4991100"/>
              <a:ext cx="146304" cy="1051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1860" y="5212080"/>
              <a:ext cx="146303" cy="1051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4644" y="4383024"/>
              <a:ext cx="146304" cy="1036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8251" y="4604004"/>
              <a:ext cx="121920" cy="1203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7008" y="5655564"/>
              <a:ext cx="121919" cy="1203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8251" y="5878068"/>
              <a:ext cx="121920" cy="1188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2416" y="4221480"/>
              <a:ext cx="2694940" cy="2491740"/>
            </a:xfrm>
            <a:custGeom>
              <a:avLst/>
              <a:gdLst/>
              <a:ahLst/>
              <a:cxnLst/>
              <a:rect l="l" t="t" r="r" b="b"/>
              <a:pathLst>
                <a:path w="2694940" h="2491740">
                  <a:moveTo>
                    <a:pt x="0" y="2491740"/>
                  </a:moveTo>
                  <a:lnTo>
                    <a:pt x="2694432" y="2491740"/>
                  </a:lnTo>
                  <a:lnTo>
                    <a:pt x="2694432" y="0"/>
                  </a:lnTo>
                  <a:lnTo>
                    <a:pt x="0" y="0"/>
                  </a:lnTo>
                  <a:lnTo>
                    <a:pt x="0" y="24917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8672" y="5212080"/>
              <a:ext cx="135636" cy="1097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36848" y="4221480"/>
              <a:ext cx="0" cy="2490470"/>
            </a:xfrm>
            <a:custGeom>
              <a:avLst/>
              <a:gdLst/>
              <a:ahLst/>
              <a:cxnLst/>
              <a:rect l="l" t="t" r="r" b="b"/>
              <a:pathLst>
                <a:path w="0" h="2490470">
                  <a:moveTo>
                    <a:pt x="0" y="0"/>
                  </a:moveTo>
                  <a:lnTo>
                    <a:pt x="0" y="24902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8251" y="4991100"/>
              <a:ext cx="121920" cy="1203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8376" y="4824222"/>
              <a:ext cx="171196" cy="1165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9216" y="4276344"/>
              <a:ext cx="1515110" cy="1550035"/>
            </a:xfrm>
            <a:custGeom>
              <a:avLst/>
              <a:gdLst/>
              <a:ahLst/>
              <a:cxnLst/>
              <a:rect l="l" t="t" r="r" b="b"/>
              <a:pathLst>
                <a:path w="1515110" h="1550035">
                  <a:moveTo>
                    <a:pt x="0" y="774953"/>
                  </a:moveTo>
                  <a:lnTo>
                    <a:pt x="1490" y="725945"/>
                  </a:lnTo>
                  <a:lnTo>
                    <a:pt x="5901" y="677746"/>
                  </a:lnTo>
                  <a:lnTo>
                    <a:pt x="13144" y="630448"/>
                  </a:lnTo>
                  <a:lnTo>
                    <a:pt x="23131" y="584141"/>
                  </a:lnTo>
                  <a:lnTo>
                    <a:pt x="35772" y="538917"/>
                  </a:lnTo>
                  <a:lnTo>
                    <a:pt x="50980" y="494866"/>
                  </a:lnTo>
                  <a:lnTo>
                    <a:pt x="68666" y="452079"/>
                  </a:lnTo>
                  <a:lnTo>
                    <a:pt x="88740" y="410646"/>
                  </a:lnTo>
                  <a:lnTo>
                    <a:pt x="111114" y="370659"/>
                  </a:lnTo>
                  <a:lnTo>
                    <a:pt x="135699" y="332208"/>
                  </a:lnTo>
                  <a:lnTo>
                    <a:pt x="162407" y="295384"/>
                  </a:lnTo>
                  <a:lnTo>
                    <a:pt x="191149" y="260278"/>
                  </a:lnTo>
                  <a:lnTo>
                    <a:pt x="221837" y="226980"/>
                  </a:lnTo>
                  <a:lnTo>
                    <a:pt x="254381" y="195582"/>
                  </a:lnTo>
                  <a:lnTo>
                    <a:pt x="288692" y="166174"/>
                  </a:lnTo>
                  <a:lnTo>
                    <a:pt x="324683" y="138847"/>
                  </a:lnTo>
                  <a:lnTo>
                    <a:pt x="362264" y="113691"/>
                  </a:lnTo>
                  <a:lnTo>
                    <a:pt x="401347" y="90799"/>
                  </a:lnTo>
                  <a:lnTo>
                    <a:pt x="441843" y="70259"/>
                  </a:lnTo>
                  <a:lnTo>
                    <a:pt x="483663" y="52163"/>
                  </a:lnTo>
                  <a:lnTo>
                    <a:pt x="526719" y="36603"/>
                  </a:lnTo>
                  <a:lnTo>
                    <a:pt x="570922" y="23668"/>
                  </a:lnTo>
                  <a:lnTo>
                    <a:pt x="616183" y="13449"/>
                  </a:lnTo>
                  <a:lnTo>
                    <a:pt x="662413" y="6038"/>
                  </a:lnTo>
                  <a:lnTo>
                    <a:pt x="709524" y="1524"/>
                  </a:lnTo>
                  <a:lnTo>
                    <a:pt x="757427" y="0"/>
                  </a:lnTo>
                  <a:lnTo>
                    <a:pt x="805331" y="1524"/>
                  </a:lnTo>
                  <a:lnTo>
                    <a:pt x="852442" y="6038"/>
                  </a:lnTo>
                  <a:lnTo>
                    <a:pt x="898672" y="13449"/>
                  </a:lnTo>
                  <a:lnTo>
                    <a:pt x="943933" y="23668"/>
                  </a:lnTo>
                  <a:lnTo>
                    <a:pt x="988136" y="36603"/>
                  </a:lnTo>
                  <a:lnTo>
                    <a:pt x="1031192" y="52163"/>
                  </a:lnTo>
                  <a:lnTo>
                    <a:pt x="1073012" y="70259"/>
                  </a:lnTo>
                  <a:lnTo>
                    <a:pt x="1113508" y="90799"/>
                  </a:lnTo>
                  <a:lnTo>
                    <a:pt x="1152591" y="113691"/>
                  </a:lnTo>
                  <a:lnTo>
                    <a:pt x="1190172" y="138847"/>
                  </a:lnTo>
                  <a:lnTo>
                    <a:pt x="1226163" y="166174"/>
                  </a:lnTo>
                  <a:lnTo>
                    <a:pt x="1260474" y="195582"/>
                  </a:lnTo>
                  <a:lnTo>
                    <a:pt x="1293018" y="226980"/>
                  </a:lnTo>
                  <a:lnTo>
                    <a:pt x="1323706" y="260278"/>
                  </a:lnTo>
                  <a:lnTo>
                    <a:pt x="1352448" y="295384"/>
                  </a:lnTo>
                  <a:lnTo>
                    <a:pt x="1379156" y="332208"/>
                  </a:lnTo>
                  <a:lnTo>
                    <a:pt x="1403741" y="370659"/>
                  </a:lnTo>
                  <a:lnTo>
                    <a:pt x="1426115" y="410646"/>
                  </a:lnTo>
                  <a:lnTo>
                    <a:pt x="1446189" y="452079"/>
                  </a:lnTo>
                  <a:lnTo>
                    <a:pt x="1463875" y="494866"/>
                  </a:lnTo>
                  <a:lnTo>
                    <a:pt x="1479083" y="538917"/>
                  </a:lnTo>
                  <a:lnTo>
                    <a:pt x="1491724" y="584141"/>
                  </a:lnTo>
                  <a:lnTo>
                    <a:pt x="1501711" y="630448"/>
                  </a:lnTo>
                  <a:lnTo>
                    <a:pt x="1508954" y="677746"/>
                  </a:lnTo>
                  <a:lnTo>
                    <a:pt x="1513365" y="725945"/>
                  </a:lnTo>
                  <a:lnTo>
                    <a:pt x="1514856" y="774953"/>
                  </a:lnTo>
                  <a:lnTo>
                    <a:pt x="1513365" y="823962"/>
                  </a:lnTo>
                  <a:lnTo>
                    <a:pt x="1508954" y="872161"/>
                  </a:lnTo>
                  <a:lnTo>
                    <a:pt x="1501711" y="919459"/>
                  </a:lnTo>
                  <a:lnTo>
                    <a:pt x="1491724" y="965766"/>
                  </a:lnTo>
                  <a:lnTo>
                    <a:pt x="1479083" y="1010990"/>
                  </a:lnTo>
                  <a:lnTo>
                    <a:pt x="1463875" y="1055041"/>
                  </a:lnTo>
                  <a:lnTo>
                    <a:pt x="1446189" y="1097828"/>
                  </a:lnTo>
                  <a:lnTo>
                    <a:pt x="1426115" y="1139261"/>
                  </a:lnTo>
                  <a:lnTo>
                    <a:pt x="1403741" y="1179248"/>
                  </a:lnTo>
                  <a:lnTo>
                    <a:pt x="1379156" y="1217699"/>
                  </a:lnTo>
                  <a:lnTo>
                    <a:pt x="1352448" y="1254523"/>
                  </a:lnTo>
                  <a:lnTo>
                    <a:pt x="1323706" y="1289629"/>
                  </a:lnTo>
                  <a:lnTo>
                    <a:pt x="1293018" y="1322927"/>
                  </a:lnTo>
                  <a:lnTo>
                    <a:pt x="1260474" y="1354325"/>
                  </a:lnTo>
                  <a:lnTo>
                    <a:pt x="1226163" y="1383733"/>
                  </a:lnTo>
                  <a:lnTo>
                    <a:pt x="1190172" y="1411060"/>
                  </a:lnTo>
                  <a:lnTo>
                    <a:pt x="1152591" y="1436216"/>
                  </a:lnTo>
                  <a:lnTo>
                    <a:pt x="1113508" y="1459108"/>
                  </a:lnTo>
                  <a:lnTo>
                    <a:pt x="1073012" y="1479648"/>
                  </a:lnTo>
                  <a:lnTo>
                    <a:pt x="1031192" y="1497744"/>
                  </a:lnTo>
                  <a:lnTo>
                    <a:pt x="988136" y="1513304"/>
                  </a:lnTo>
                  <a:lnTo>
                    <a:pt x="943933" y="1526239"/>
                  </a:lnTo>
                  <a:lnTo>
                    <a:pt x="898672" y="1536458"/>
                  </a:lnTo>
                  <a:lnTo>
                    <a:pt x="852442" y="1543869"/>
                  </a:lnTo>
                  <a:lnTo>
                    <a:pt x="805331" y="1548383"/>
                  </a:lnTo>
                  <a:lnTo>
                    <a:pt x="757427" y="1549907"/>
                  </a:lnTo>
                  <a:lnTo>
                    <a:pt x="709524" y="1548383"/>
                  </a:lnTo>
                  <a:lnTo>
                    <a:pt x="662413" y="1543869"/>
                  </a:lnTo>
                  <a:lnTo>
                    <a:pt x="616183" y="1536458"/>
                  </a:lnTo>
                  <a:lnTo>
                    <a:pt x="570922" y="1526239"/>
                  </a:lnTo>
                  <a:lnTo>
                    <a:pt x="526719" y="1513304"/>
                  </a:lnTo>
                  <a:lnTo>
                    <a:pt x="483663" y="1497744"/>
                  </a:lnTo>
                  <a:lnTo>
                    <a:pt x="441843" y="1479648"/>
                  </a:lnTo>
                  <a:lnTo>
                    <a:pt x="401347" y="1459108"/>
                  </a:lnTo>
                  <a:lnTo>
                    <a:pt x="362264" y="1436216"/>
                  </a:lnTo>
                  <a:lnTo>
                    <a:pt x="324683" y="1411060"/>
                  </a:lnTo>
                  <a:lnTo>
                    <a:pt x="288692" y="1383733"/>
                  </a:lnTo>
                  <a:lnTo>
                    <a:pt x="254381" y="1354325"/>
                  </a:lnTo>
                  <a:lnTo>
                    <a:pt x="221837" y="1322927"/>
                  </a:lnTo>
                  <a:lnTo>
                    <a:pt x="191149" y="1289629"/>
                  </a:lnTo>
                  <a:lnTo>
                    <a:pt x="162407" y="1254523"/>
                  </a:lnTo>
                  <a:lnTo>
                    <a:pt x="135699" y="1217699"/>
                  </a:lnTo>
                  <a:lnTo>
                    <a:pt x="111114" y="1179248"/>
                  </a:lnTo>
                  <a:lnTo>
                    <a:pt x="88740" y="1139261"/>
                  </a:lnTo>
                  <a:lnTo>
                    <a:pt x="68666" y="1097828"/>
                  </a:lnTo>
                  <a:lnTo>
                    <a:pt x="50980" y="1055041"/>
                  </a:lnTo>
                  <a:lnTo>
                    <a:pt x="35772" y="1010990"/>
                  </a:lnTo>
                  <a:lnTo>
                    <a:pt x="23131" y="965766"/>
                  </a:lnTo>
                  <a:lnTo>
                    <a:pt x="13144" y="919459"/>
                  </a:lnTo>
                  <a:lnTo>
                    <a:pt x="5901" y="872161"/>
                  </a:lnTo>
                  <a:lnTo>
                    <a:pt x="1490" y="823962"/>
                  </a:lnTo>
                  <a:lnTo>
                    <a:pt x="0" y="77495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18764" y="6123533"/>
            <a:ext cx="242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0244" y="5900115"/>
            <a:ext cx="269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0039" y="5845251"/>
            <a:ext cx="263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6461" y="5348427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5096" y="5403291"/>
            <a:ext cx="266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P5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2547" y="4958842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4535" y="4349622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7717" y="4295902"/>
            <a:ext cx="28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6821" y="4679442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Pn</a:t>
            </a:r>
            <a:endParaRPr sz="1800">
              <a:latin typeface="Constantia"/>
              <a:cs typeface="Constant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28" y="5655564"/>
            <a:ext cx="134112" cy="10515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8676" y="4991100"/>
            <a:ext cx="144780" cy="10515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81443" y="5212079"/>
            <a:ext cx="144779" cy="10515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34228" y="4383023"/>
            <a:ext cx="144780" cy="10363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6311" y="4604003"/>
            <a:ext cx="121920" cy="12039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5067" y="5655564"/>
            <a:ext cx="121920" cy="12039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6311" y="5878067"/>
            <a:ext cx="121920" cy="118872"/>
          </a:xfrm>
          <a:prstGeom prst="rect">
            <a:avLst/>
          </a:prstGeom>
        </p:spPr>
      </p:pic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567428" y="4216908"/>
          <a:ext cx="2707005" cy="250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765"/>
                <a:gridCol w="300354"/>
                <a:gridCol w="344805"/>
                <a:gridCol w="429260"/>
                <a:gridCol w="577850"/>
              </a:tblGrid>
              <a:tr h="93649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P8</a:t>
                      </a:r>
                      <a:endParaRPr sz="1800">
                        <a:latin typeface="Constantia"/>
                        <a:cs typeface="Constant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539750">
                        <a:lnSpc>
                          <a:spcPts val="1370"/>
                        </a:lnSpc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P6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8699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P7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140970"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Pn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55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P2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P3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0"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P4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203200"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r" marR="10160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P1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0"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 b="1">
                          <a:latin typeface="Constantia"/>
                          <a:cs typeface="Constantia"/>
                        </a:rPr>
                        <a:t>P5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58255" y="5212079"/>
            <a:ext cx="135636" cy="10972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06311" y="4991100"/>
            <a:ext cx="121920" cy="12039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536435" y="4824221"/>
            <a:ext cx="172593" cy="1165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5"/>
              </a:spcBef>
            </a:pPr>
            <a:r>
              <a:rPr dirty="0"/>
              <a:t>Lazy</a:t>
            </a:r>
            <a:r>
              <a:rPr dirty="0" spc="-20"/>
              <a:t> </a:t>
            </a:r>
            <a:r>
              <a:rPr dirty="0"/>
              <a:t>&amp; Eager Learning</a:t>
            </a:r>
            <a:r>
              <a:rPr dirty="0" spc="-35"/>
              <a:t> </a:t>
            </a:r>
            <a:r>
              <a:rPr dirty="0"/>
              <a:t>:</a:t>
            </a:r>
            <a:r>
              <a:rPr dirty="0" spc="5"/>
              <a:t> </a:t>
            </a:r>
            <a:r>
              <a:rPr dirty="0" b="0">
                <a:latin typeface="Arial"/>
                <a:cs typeface="Arial"/>
              </a:rPr>
              <a:t>Key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5" b="0">
                <a:latin typeface="Arial"/>
                <a:cs typeface="Arial"/>
              </a:rPr>
              <a:t>Differences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5" y="1371263"/>
            <a:ext cx="8170545" cy="401447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Lazy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require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model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building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Less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time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training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time</a:t>
            </a:r>
            <a:r>
              <a:rPr dirty="0" sz="2000">
                <a:latin typeface="Arial MT"/>
                <a:cs typeface="Arial MT"/>
              </a:rPr>
              <a:t> predicting</a:t>
            </a:r>
            <a:endParaRPr sz="2000">
              <a:latin typeface="Arial MT"/>
              <a:cs typeface="Arial MT"/>
            </a:endParaRPr>
          </a:p>
          <a:p>
            <a:pPr lvl="1" marL="756285" marR="342900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Lazy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effectively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richer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hypothesis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space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since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uses many local linear functions to form </a:t>
            </a:r>
            <a:r>
              <a:rPr dirty="0" sz="2000" spc="-5">
                <a:latin typeface="Arial MT"/>
                <a:cs typeface="Arial MT"/>
              </a:rPr>
              <a:t>its </a:t>
            </a:r>
            <a:r>
              <a:rPr dirty="0" sz="2000">
                <a:latin typeface="Arial MT"/>
                <a:cs typeface="Arial MT"/>
              </a:rPr>
              <a:t>implicit global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approximation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target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Eager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Require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model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building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time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training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less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time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predicting</a:t>
            </a:r>
            <a:endParaRPr sz="20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latin typeface="Arial MT"/>
                <a:cs typeface="Arial MT"/>
              </a:rPr>
              <a:t>must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commit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single hypothesis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covers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instance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space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</a:t>
            </a:r>
            <a:r>
              <a:rPr dirty="0" spc="-20"/>
              <a:t> </a:t>
            </a:r>
            <a:r>
              <a:rPr dirty="0" spc="-5"/>
              <a:t>for</a:t>
            </a:r>
            <a:r>
              <a:rPr dirty="0" spc="-20"/>
              <a:t> </a:t>
            </a:r>
            <a:r>
              <a:rPr dirty="0" spc="-5"/>
              <a:t>your</a:t>
            </a:r>
            <a:r>
              <a:rPr dirty="0" spc="-40"/>
              <a:t> </a:t>
            </a:r>
            <a:r>
              <a:rPr dirty="0" spc="-5"/>
              <a:t>attention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8227" y="3535502"/>
            <a:ext cx="49364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 i="1">
                <a:solidFill>
                  <a:srgbClr val="333399"/>
                </a:solidFill>
                <a:latin typeface="Palatino Linotype"/>
                <a:cs typeface="Palatino Linotype"/>
              </a:rPr>
              <a:t>Question</a:t>
            </a:r>
            <a:r>
              <a:rPr dirty="0" sz="4000" spc="-5" b="1" i="1">
                <a:solidFill>
                  <a:srgbClr val="333399"/>
                </a:solidFill>
                <a:latin typeface="Palatino Linotype"/>
                <a:cs typeface="Palatino Linotype"/>
              </a:rPr>
              <a:t> and</a:t>
            </a:r>
            <a:r>
              <a:rPr dirty="0" sz="4000" spc="-20" b="1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4000" spc="-10" b="1" i="1">
                <a:solidFill>
                  <a:srgbClr val="333399"/>
                </a:solidFill>
                <a:latin typeface="Palatino Linotype"/>
                <a:cs typeface="Palatino Linotype"/>
              </a:rPr>
              <a:t>Answer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2495422"/>
            <a:ext cx="2590800" cy="1447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dirty="0" sz="800" b="1" i="1">
                <a:latin typeface="Arial"/>
                <a:cs typeface="Arial"/>
              </a:rPr>
              <a:t>HP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800" i="1">
                <a:latin typeface="Arial"/>
                <a:cs typeface="Arial"/>
              </a:rPr>
              <a:t>2023-10-04</a:t>
            </a:r>
            <a:r>
              <a:rPr dirty="0" sz="800" spc="-50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11:25:42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dirty="0" sz="1000">
                <a:latin typeface="Arial MT"/>
                <a:cs typeface="Arial MT"/>
              </a:rPr>
              <a:t>--------------------------------------------</a:t>
            </a:r>
            <a:endParaRPr sz="1000">
              <a:latin typeface="Arial MT"/>
              <a:cs typeface="Arial MT"/>
            </a:endParaRPr>
          </a:p>
          <a:p>
            <a:pPr marL="25400" marR="1778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https://docs.google.com/document/d/1mMflnvla-s_ZvzOU9R3S4B7tAJYe6L8UfY90O_CQiMA/edit?usp=sharing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08" y="176276"/>
            <a:ext cx="76593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Classifier</a:t>
            </a:r>
            <a:r>
              <a:rPr dirty="0" spc="-10"/>
              <a:t> </a:t>
            </a:r>
            <a:r>
              <a:rPr dirty="0"/>
              <a:t>Evaluation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/>
              <a:t>Performance</a:t>
            </a:r>
            <a:r>
              <a:rPr dirty="0" spc="-40"/>
              <a:t> </a:t>
            </a:r>
            <a:r>
              <a:rPr dirty="0"/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85516"/>
            <a:ext cx="8257032" cy="26624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1538732"/>
            <a:ext cx="2207895" cy="80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-45">
                <a:latin typeface="Arial MT"/>
                <a:cs typeface="Arial MT"/>
              </a:rPr>
              <a:t>Test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r>
              <a:rPr dirty="0" sz="1700" spc="-1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Accuracy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-45">
                <a:latin typeface="Arial MT"/>
                <a:cs typeface="Arial MT"/>
              </a:rPr>
              <a:t>Test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Set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Error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5">
                <a:latin typeface="Arial MT"/>
                <a:cs typeface="Arial MT"/>
              </a:rPr>
              <a:t>Rate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700">
                <a:latin typeface="Arial MT"/>
                <a:cs typeface="Arial MT"/>
              </a:rPr>
              <a:t>Confusion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Matrix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08" y="176276"/>
            <a:ext cx="34969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Classifier</a:t>
            </a:r>
            <a:r>
              <a:rPr dirty="0" spc="-60"/>
              <a:t> </a:t>
            </a:r>
            <a:r>
              <a:rPr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295398"/>
            <a:ext cx="6315456" cy="54391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523869"/>
            <a:ext cx="71253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0000FF"/>
                </a:solidFill>
              </a:rPr>
              <a:t>K-Nearest</a:t>
            </a:r>
            <a:r>
              <a:rPr dirty="0" sz="3600" spc="10">
                <a:solidFill>
                  <a:srgbClr val="0000FF"/>
                </a:solidFill>
              </a:rPr>
              <a:t> </a:t>
            </a:r>
            <a:r>
              <a:rPr dirty="0" sz="3600" spc="-5">
                <a:solidFill>
                  <a:srgbClr val="0000FF"/>
                </a:solidFill>
              </a:rPr>
              <a:t>Neighbor</a:t>
            </a:r>
            <a:r>
              <a:rPr dirty="0" sz="3600" spc="5">
                <a:solidFill>
                  <a:srgbClr val="0000FF"/>
                </a:solidFill>
              </a:rPr>
              <a:t> </a:t>
            </a:r>
            <a:r>
              <a:rPr dirty="0" sz="3600">
                <a:solidFill>
                  <a:srgbClr val="0000FF"/>
                </a:solidFill>
              </a:rPr>
              <a:t>(KNN)</a:t>
            </a:r>
            <a:r>
              <a:rPr dirty="0" sz="3600" spc="5">
                <a:solidFill>
                  <a:srgbClr val="0000FF"/>
                </a:solidFill>
              </a:rPr>
              <a:t> </a:t>
            </a:r>
            <a:r>
              <a:rPr dirty="0" sz="3600" spc="-5">
                <a:solidFill>
                  <a:srgbClr val="0000FF"/>
                </a:solidFill>
              </a:rPr>
              <a:t>Classifier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681"/>
            <a:ext cx="28263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Arial"/>
                <a:cs typeface="Arial"/>
              </a:rPr>
              <a:t>KNN</a:t>
            </a:r>
            <a:r>
              <a:rPr dirty="0" spc="-70" i="0">
                <a:latin typeface="Arial"/>
                <a:cs typeface="Arial"/>
              </a:rPr>
              <a:t> </a:t>
            </a:r>
            <a:r>
              <a:rPr dirty="0" spc="-5" i="0">
                <a:latin typeface="Arial"/>
                <a:cs typeface="Arial"/>
              </a:rPr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485775" indent="-342900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485140" algn="l"/>
                <a:tab pos="485775" algn="l"/>
              </a:tabLst>
            </a:pPr>
            <a:r>
              <a:rPr dirty="0" sz="2200" spc="-5" i="1">
                <a:latin typeface="Arial"/>
                <a:cs typeface="Arial"/>
              </a:rPr>
              <a:t>KNN algorithm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is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one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of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the</a:t>
            </a:r>
            <a:r>
              <a:rPr dirty="0" sz="2200" spc="30" i="1"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simplest</a:t>
            </a:r>
            <a:r>
              <a:rPr dirty="0" sz="2200" spc="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algorithm</a:t>
            </a:r>
            <a:endParaRPr sz="2200">
              <a:latin typeface="Arial"/>
              <a:cs typeface="Arial"/>
            </a:endParaRPr>
          </a:p>
          <a:p>
            <a:pPr marL="485775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485140" algn="l"/>
                <a:tab pos="485775" algn="l"/>
              </a:tabLst>
            </a:pP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Non-parametric</a:t>
            </a:r>
            <a:endParaRPr sz="2200">
              <a:latin typeface="Arial"/>
              <a:cs typeface="Arial"/>
            </a:endParaRPr>
          </a:p>
          <a:p>
            <a:pPr marL="600075" marR="1052830">
              <a:lnSpc>
                <a:spcPct val="100000"/>
              </a:lnSpc>
              <a:spcBef>
                <a:spcPts val="530"/>
              </a:spcBef>
            </a:pPr>
            <a:r>
              <a:rPr dirty="0" sz="2200" spc="-5" i="1">
                <a:latin typeface="Arial"/>
                <a:cs typeface="Arial"/>
              </a:rPr>
              <a:t>It does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not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make</a:t>
            </a:r>
            <a:r>
              <a:rPr dirty="0" sz="2200" spc="3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any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assumptions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on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the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underlying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data </a:t>
            </a:r>
            <a:r>
              <a:rPr dirty="0" sz="2200" spc="-59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485775" indent="-342900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485140" algn="l"/>
                <a:tab pos="485775" algn="l"/>
              </a:tabLst>
            </a:pP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Lazy</a:t>
            </a:r>
            <a:r>
              <a:rPr dirty="0" sz="2200" spc="-1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dirty="0" sz="2200" spc="-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algorithm.</a:t>
            </a:r>
            <a:endParaRPr sz="2200">
              <a:latin typeface="Arial"/>
              <a:cs typeface="Arial"/>
            </a:endParaRPr>
          </a:p>
          <a:p>
            <a:pPr lvl="1" marL="886460" indent="-28702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"/>
              <a:tabLst>
                <a:tab pos="886460" algn="l"/>
                <a:tab pos="887094" algn="l"/>
              </a:tabLst>
            </a:pPr>
            <a:r>
              <a:rPr dirty="0" sz="2200" spc="-5" i="1">
                <a:latin typeface="Arial"/>
                <a:cs typeface="Arial"/>
              </a:rPr>
              <a:t>there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is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no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explicit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training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phase</a:t>
            </a:r>
            <a:r>
              <a:rPr dirty="0" sz="2200" spc="3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or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it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is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very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minimal.</a:t>
            </a:r>
            <a:endParaRPr sz="2200">
              <a:latin typeface="Arial"/>
              <a:cs typeface="Arial"/>
            </a:endParaRPr>
          </a:p>
          <a:p>
            <a:pPr lvl="1" marL="886460" indent="-28702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"/>
              <a:tabLst>
                <a:tab pos="886460" algn="l"/>
                <a:tab pos="887094" algn="l"/>
              </a:tabLst>
            </a:pPr>
            <a:r>
              <a:rPr dirty="0" sz="2200" spc="-5" i="1">
                <a:latin typeface="Arial"/>
                <a:cs typeface="Arial"/>
              </a:rPr>
              <a:t>also</a:t>
            </a:r>
            <a:r>
              <a:rPr dirty="0" sz="2200" spc="-10" i="1">
                <a:latin typeface="Arial"/>
                <a:cs typeface="Arial"/>
              </a:rPr>
              <a:t> means</a:t>
            </a:r>
            <a:r>
              <a:rPr dirty="0" sz="2200" spc="5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that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the training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phase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is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pretty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fast</a:t>
            </a:r>
            <a:r>
              <a:rPr dirty="0" sz="2200" spc="6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lvl="1" marL="886460" marR="363220" indent="-28702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"/>
              <a:tabLst>
                <a:tab pos="886460" algn="l"/>
                <a:tab pos="887094" algn="l"/>
              </a:tabLst>
            </a:pPr>
            <a:r>
              <a:rPr dirty="0" sz="2200" spc="-5" i="1">
                <a:latin typeface="Arial"/>
                <a:cs typeface="Arial"/>
              </a:rPr>
              <a:t>Lack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of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generalization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means</a:t>
            </a:r>
            <a:r>
              <a:rPr dirty="0" sz="2200" spc="5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that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KNN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keeps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all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the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training </a:t>
            </a:r>
            <a:r>
              <a:rPr dirty="0" sz="2200" spc="-59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485775" marR="5080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485140" algn="l"/>
                <a:tab pos="485775" algn="l"/>
              </a:tabLst>
            </a:pPr>
            <a:r>
              <a:rPr dirty="0" sz="2200" spc="-5" i="1">
                <a:latin typeface="Arial"/>
                <a:cs typeface="Arial"/>
              </a:rPr>
              <a:t>Its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purpose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is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to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use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database</a:t>
            </a:r>
            <a:r>
              <a:rPr dirty="0" sz="2200" i="1">
                <a:latin typeface="Arial"/>
                <a:cs typeface="Arial"/>
              </a:rPr>
              <a:t> in</a:t>
            </a:r>
            <a:r>
              <a:rPr dirty="0" sz="2200" spc="-5" i="1">
                <a:latin typeface="Arial"/>
                <a:cs typeface="Arial"/>
              </a:rPr>
              <a:t> which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the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data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points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are 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separated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into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several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classes to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predict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the</a:t>
            </a:r>
            <a:r>
              <a:rPr dirty="0" sz="2200" i="1">
                <a:latin typeface="Arial"/>
                <a:cs typeface="Arial"/>
              </a:rPr>
              <a:t> classification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of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new </a:t>
            </a:r>
            <a:r>
              <a:rPr dirty="0" sz="2200" spc="-59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sample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point.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9080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latin typeface="Arial"/>
                <a:cs typeface="Arial"/>
              </a:rPr>
              <a:t>KNN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381" y="1557807"/>
            <a:ext cx="7890509" cy="116649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200" spc="-5" i="1">
                <a:latin typeface="Arial"/>
                <a:cs typeface="Arial"/>
              </a:rPr>
              <a:t>KNN Algorithm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is based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on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feature</a:t>
            </a:r>
            <a:r>
              <a:rPr dirty="0" sz="2200" spc="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similarity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200" spc="-5" i="1">
                <a:latin typeface="Arial"/>
                <a:cs typeface="Arial"/>
              </a:rPr>
              <a:t>How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closely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out-of-sample</a:t>
            </a:r>
            <a:r>
              <a:rPr dirty="0" sz="2200" spc="4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features</a:t>
            </a:r>
            <a:r>
              <a:rPr dirty="0" sz="2200" spc="2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resemble</a:t>
            </a:r>
            <a:r>
              <a:rPr dirty="0" sz="2200" spc="3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our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training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set </a:t>
            </a:r>
            <a:r>
              <a:rPr dirty="0" sz="2200" spc="-59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determines</a:t>
            </a:r>
            <a:r>
              <a:rPr dirty="0" sz="2200" spc="3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how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we classify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</a:t>
            </a:r>
            <a:r>
              <a:rPr dirty="0" sz="2200" spc="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given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data point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176014"/>
            <a:ext cx="6192011" cy="3599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8593" y="1899361"/>
            <a:ext cx="736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33399"/>
                </a:solidFill>
                <a:latin typeface="Constantia"/>
                <a:cs typeface="Constantia"/>
              </a:rPr>
              <a:t>k</a:t>
            </a:r>
            <a:r>
              <a:rPr dirty="0" sz="2800" spc="-60" b="1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Constantia"/>
                <a:cs typeface="Constantia"/>
              </a:rPr>
              <a:t>=</a:t>
            </a:r>
            <a:r>
              <a:rPr dirty="0" sz="2800" spc="-45" b="1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Constantia"/>
                <a:cs typeface="Constantia"/>
              </a:rPr>
              <a:t>1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51" y="2417064"/>
            <a:ext cx="3465829" cy="3251200"/>
            <a:chOff x="606551" y="2417064"/>
            <a:chExt cx="3465829" cy="3251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104" y="4288536"/>
              <a:ext cx="169164" cy="1325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543" y="3424428"/>
              <a:ext cx="184404" cy="1325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3319" y="3712464"/>
              <a:ext cx="184404" cy="132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5104" y="2631948"/>
              <a:ext cx="184404" cy="1325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9212" y="2919984"/>
              <a:ext cx="152400" cy="153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959" y="4288536"/>
              <a:ext cx="153924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9212" y="4576572"/>
              <a:ext cx="152400" cy="152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1123" y="2421636"/>
              <a:ext cx="3456940" cy="3241675"/>
            </a:xfrm>
            <a:custGeom>
              <a:avLst/>
              <a:gdLst/>
              <a:ahLst/>
              <a:cxnLst/>
              <a:rect l="l" t="t" r="r" b="b"/>
              <a:pathLst>
                <a:path w="3456940" h="3241675">
                  <a:moveTo>
                    <a:pt x="0" y="3241548"/>
                  </a:moveTo>
                  <a:lnTo>
                    <a:pt x="3456432" y="3241548"/>
                  </a:lnTo>
                  <a:lnTo>
                    <a:pt x="3456432" y="0"/>
                  </a:lnTo>
                  <a:lnTo>
                    <a:pt x="0" y="0"/>
                  </a:lnTo>
                  <a:lnTo>
                    <a:pt x="0" y="32415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3140" y="3712464"/>
              <a:ext cx="170688" cy="1386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67555" y="2421636"/>
              <a:ext cx="0" cy="3240405"/>
            </a:xfrm>
            <a:custGeom>
              <a:avLst/>
              <a:gdLst/>
              <a:ahLst/>
              <a:cxnLst/>
              <a:rect l="l" t="t" r="r" b="b"/>
              <a:pathLst>
                <a:path w="0" h="3240404">
                  <a:moveTo>
                    <a:pt x="0" y="0"/>
                  </a:moveTo>
                  <a:lnTo>
                    <a:pt x="0" y="32400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9212" y="3424428"/>
              <a:ext cx="152400" cy="153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31819" y="3207258"/>
              <a:ext cx="219964" cy="1501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9340" y="2924556"/>
              <a:ext cx="1153795" cy="1079500"/>
            </a:xfrm>
            <a:custGeom>
              <a:avLst/>
              <a:gdLst/>
              <a:ahLst/>
              <a:cxnLst/>
              <a:rect l="l" t="t" r="r" b="b"/>
              <a:pathLst>
                <a:path w="1153795" h="1079500">
                  <a:moveTo>
                    <a:pt x="0" y="539496"/>
                  </a:moveTo>
                  <a:lnTo>
                    <a:pt x="2117" y="492948"/>
                  </a:lnTo>
                  <a:lnTo>
                    <a:pt x="8355" y="447499"/>
                  </a:lnTo>
                  <a:lnTo>
                    <a:pt x="18540" y="403311"/>
                  </a:lnTo>
                  <a:lnTo>
                    <a:pt x="32498" y="360547"/>
                  </a:lnTo>
                  <a:lnTo>
                    <a:pt x="50056" y="319368"/>
                  </a:lnTo>
                  <a:lnTo>
                    <a:pt x="71041" y="279935"/>
                  </a:lnTo>
                  <a:lnTo>
                    <a:pt x="95280" y="242412"/>
                  </a:lnTo>
                  <a:lnTo>
                    <a:pt x="122599" y="206960"/>
                  </a:lnTo>
                  <a:lnTo>
                    <a:pt x="152824" y="173741"/>
                  </a:lnTo>
                  <a:lnTo>
                    <a:pt x="185784" y="142917"/>
                  </a:lnTo>
                  <a:lnTo>
                    <a:pt x="221303" y="114649"/>
                  </a:lnTo>
                  <a:lnTo>
                    <a:pt x="259210" y="89101"/>
                  </a:lnTo>
                  <a:lnTo>
                    <a:pt x="299330" y="66434"/>
                  </a:lnTo>
                  <a:lnTo>
                    <a:pt x="341491" y="46809"/>
                  </a:lnTo>
                  <a:lnTo>
                    <a:pt x="385518" y="30390"/>
                  </a:lnTo>
                  <a:lnTo>
                    <a:pt x="431240" y="17337"/>
                  </a:lnTo>
                  <a:lnTo>
                    <a:pt x="478482" y="7813"/>
                  </a:lnTo>
                  <a:lnTo>
                    <a:pt x="527071" y="1980"/>
                  </a:lnTo>
                  <a:lnTo>
                    <a:pt x="576834" y="0"/>
                  </a:lnTo>
                  <a:lnTo>
                    <a:pt x="626596" y="1980"/>
                  </a:lnTo>
                  <a:lnTo>
                    <a:pt x="675185" y="7813"/>
                  </a:lnTo>
                  <a:lnTo>
                    <a:pt x="722427" y="17337"/>
                  </a:lnTo>
                  <a:lnTo>
                    <a:pt x="768149" y="30390"/>
                  </a:lnTo>
                  <a:lnTo>
                    <a:pt x="812176" y="46809"/>
                  </a:lnTo>
                  <a:lnTo>
                    <a:pt x="854337" y="66434"/>
                  </a:lnTo>
                  <a:lnTo>
                    <a:pt x="894457" y="89101"/>
                  </a:lnTo>
                  <a:lnTo>
                    <a:pt x="932364" y="114649"/>
                  </a:lnTo>
                  <a:lnTo>
                    <a:pt x="967883" y="142917"/>
                  </a:lnTo>
                  <a:lnTo>
                    <a:pt x="1000843" y="173741"/>
                  </a:lnTo>
                  <a:lnTo>
                    <a:pt x="1031068" y="206960"/>
                  </a:lnTo>
                  <a:lnTo>
                    <a:pt x="1058387" y="242412"/>
                  </a:lnTo>
                  <a:lnTo>
                    <a:pt x="1082626" y="279935"/>
                  </a:lnTo>
                  <a:lnTo>
                    <a:pt x="1103611" y="319368"/>
                  </a:lnTo>
                  <a:lnTo>
                    <a:pt x="1121169" y="360547"/>
                  </a:lnTo>
                  <a:lnTo>
                    <a:pt x="1135127" y="403311"/>
                  </a:lnTo>
                  <a:lnTo>
                    <a:pt x="1145312" y="447499"/>
                  </a:lnTo>
                  <a:lnTo>
                    <a:pt x="1151550" y="492948"/>
                  </a:lnTo>
                  <a:lnTo>
                    <a:pt x="1153668" y="539496"/>
                  </a:lnTo>
                  <a:lnTo>
                    <a:pt x="1151550" y="586043"/>
                  </a:lnTo>
                  <a:lnTo>
                    <a:pt x="1145312" y="631492"/>
                  </a:lnTo>
                  <a:lnTo>
                    <a:pt x="1135127" y="675680"/>
                  </a:lnTo>
                  <a:lnTo>
                    <a:pt x="1121169" y="718444"/>
                  </a:lnTo>
                  <a:lnTo>
                    <a:pt x="1103611" y="759623"/>
                  </a:lnTo>
                  <a:lnTo>
                    <a:pt x="1082626" y="799056"/>
                  </a:lnTo>
                  <a:lnTo>
                    <a:pt x="1058387" y="836579"/>
                  </a:lnTo>
                  <a:lnTo>
                    <a:pt x="1031068" y="872031"/>
                  </a:lnTo>
                  <a:lnTo>
                    <a:pt x="1000843" y="905250"/>
                  </a:lnTo>
                  <a:lnTo>
                    <a:pt x="967883" y="936074"/>
                  </a:lnTo>
                  <a:lnTo>
                    <a:pt x="932364" y="964342"/>
                  </a:lnTo>
                  <a:lnTo>
                    <a:pt x="894457" y="989890"/>
                  </a:lnTo>
                  <a:lnTo>
                    <a:pt x="854337" y="1012557"/>
                  </a:lnTo>
                  <a:lnTo>
                    <a:pt x="812176" y="1032182"/>
                  </a:lnTo>
                  <a:lnTo>
                    <a:pt x="768149" y="1048601"/>
                  </a:lnTo>
                  <a:lnTo>
                    <a:pt x="722427" y="1061654"/>
                  </a:lnTo>
                  <a:lnTo>
                    <a:pt x="675185" y="1071178"/>
                  </a:lnTo>
                  <a:lnTo>
                    <a:pt x="626596" y="1077011"/>
                  </a:lnTo>
                  <a:lnTo>
                    <a:pt x="576834" y="1078992"/>
                  </a:lnTo>
                  <a:lnTo>
                    <a:pt x="527071" y="1077011"/>
                  </a:lnTo>
                  <a:lnTo>
                    <a:pt x="478482" y="1071178"/>
                  </a:lnTo>
                  <a:lnTo>
                    <a:pt x="431240" y="1061654"/>
                  </a:lnTo>
                  <a:lnTo>
                    <a:pt x="385518" y="1048601"/>
                  </a:lnTo>
                  <a:lnTo>
                    <a:pt x="341491" y="1032182"/>
                  </a:lnTo>
                  <a:lnTo>
                    <a:pt x="299330" y="1012557"/>
                  </a:lnTo>
                  <a:lnTo>
                    <a:pt x="259210" y="989890"/>
                  </a:lnTo>
                  <a:lnTo>
                    <a:pt x="221303" y="964342"/>
                  </a:lnTo>
                  <a:lnTo>
                    <a:pt x="185784" y="936074"/>
                  </a:lnTo>
                  <a:lnTo>
                    <a:pt x="152824" y="905250"/>
                  </a:lnTo>
                  <a:lnTo>
                    <a:pt x="122599" y="872031"/>
                  </a:lnTo>
                  <a:lnTo>
                    <a:pt x="95280" y="836579"/>
                  </a:lnTo>
                  <a:lnTo>
                    <a:pt x="71041" y="799056"/>
                  </a:lnTo>
                  <a:lnTo>
                    <a:pt x="50056" y="759623"/>
                  </a:lnTo>
                  <a:lnTo>
                    <a:pt x="32498" y="718444"/>
                  </a:lnTo>
                  <a:lnTo>
                    <a:pt x="18540" y="675680"/>
                  </a:lnTo>
                  <a:lnTo>
                    <a:pt x="8355" y="631492"/>
                  </a:lnTo>
                  <a:lnTo>
                    <a:pt x="2117" y="586043"/>
                  </a:lnTo>
                  <a:lnTo>
                    <a:pt x="0" y="539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92222" y="4743069"/>
            <a:ext cx="242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716" y="4527295"/>
            <a:ext cx="269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6970" y="4527295"/>
            <a:ext cx="263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5895" y="3879342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6076" y="3952494"/>
            <a:ext cx="266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P5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8196" y="3663442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5223" y="2583941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8196" y="2510790"/>
            <a:ext cx="28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11550" y="3015183"/>
            <a:ext cx="305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Pn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55273" y="2416873"/>
            <a:ext cx="3464560" cy="3251200"/>
            <a:chOff x="4855273" y="2416873"/>
            <a:chExt cx="3464560" cy="325120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22491" y="4288535"/>
              <a:ext cx="170688" cy="1325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34455" y="3424427"/>
              <a:ext cx="182880" cy="13258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52231" y="3712463"/>
              <a:ext cx="182880" cy="1325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2491" y="2631947"/>
              <a:ext cx="184404" cy="1325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6600" y="2919983"/>
              <a:ext cx="153924" cy="1539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0347" y="4288535"/>
              <a:ext cx="153924" cy="1524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86600" y="4576571"/>
              <a:ext cx="153924" cy="1524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60035" y="2421635"/>
              <a:ext cx="3455035" cy="3241675"/>
            </a:xfrm>
            <a:custGeom>
              <a:avLst/>
              <a:gdLst/>
              <a:ahLst/>
              <a:cxnLst/>
              <a:rect l="l" t="t" r="r" b="b"/>
              <a:pathLst>
                <a:path w="3455034" h="3241675">
                  <a:moveTo>
                    <a:pt x="0" y="3241548"/>
                  </a:moveTo>
                  <a:lnTo>
                    <a:pt x="3454908" y="3241548"/>
                  </a:lnTo>
                  <a:lnTo>
                    <a:pt x="3454908" y="0"/>
                  </a:lnTo>
                  <a:lnTo>
                    <a:pt x="0" y="0"/>
                  </a:lnTo>
                  <a:lnTo>
                    <a:pt x="0" y="32415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0527" y="3712463"/>
              <a:ext cx="170688" cy="1386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14944" y="2421635"/>
              <a:ext cx="0" cy="3240405"/>
            </a:xfrm>
            <a:custGeom>
              <a:avLst/>
              <a:gdLst/>
              <a:ahLst/>
              <a:cxnLst/>
              <a:rect l="l" t="t" r="r" b="b"/>
              <a:pathLst>
                <a:path w="0" h="3240404">
                  <a:moveTo>
                    <a:pt x="0" y="0"/>
                  </a:moveTo>
                  <a:lnTo>
                    <a:pt x="0" y="32400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86600" y="3424427"/>
              <a:ext cx="153924" cy="15392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80731" y="3207384"/>
              <a:ext cx="218440" cy="14998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112507" y="4887595"/>
            <a:ext cx="242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P1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24628" y="4598670"/>
            <a:ext cx="269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P2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77407" y="4527295"/>
            <a:ext cx="263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P3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09333" y="3879342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P4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04733" y="3950970"/>
            <a:ext cx="266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P5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27802" y="3374517"/>
            <a:ext cx="28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P6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41133" y="2582036"/>
            <a:ext cx="26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P7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16853" y="2510790"/>
            <a:ext cx="28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P8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88833" y="3013964"/>
            <a:ext cx="305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nstantia"/>
                <a:cs typeface="Constantia"/>
              </a:rPr>
              <a:t>Pn</a:t>
            </a:r>
            <a:endParaRPr sz="1800">
              <a:latin typeface="Constantia"/>
              <a:cs typeface="Constant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227064" y="2491739"/>
            <a:ext cx="1943100" cy="2016760"/>
          </a:xfrm>
          <a:custGeom>
            <a:avLst/>
            <a:gdLst/>
            <a:ahLst/>
            <a:cxnLst/>
            <a:rect l="l" t="t" r="r" b="b"/>
            <a:pathLst>
              <a:path w="1943100" h="2016760">
                <a:moveTo>
                  <a:pt x="0" y="1008126"/>
                </a:moveTo>
                <a:lnTo>
                  <a:pt x="1120" y="959281"/>
                </a:lnTo>
                <a:lnTo>
                  <a:pt x="4447" y="911037"/>
                </a:lnTo>
                <a:lnTo>
                  <a:pt x="9930" y="863445"/>
                </a:lnTo>
                <a:lnTo>
                  <a:pt x="17518" y="816559"/>
                </a:lnTo>
                <a:lnTo>
                  <a:pt x="27160" y="770432"/>
                </a:lnTo>
                <a:lnTo>
                  <a:pt x="38805" y="725115"/>
                </a:lnTo>
                <a:lnTo>
                  <a:pt x="52403" y="680663"/>
                </a:lnTo>
                <a:lnTo>
                  <a:pt x="67902" y="637127"/>
                </a:lnTo>
                <a:lnTo>
                  <a:pt x="85251" y="594561"/>
                </a:lnTo>
                <a:lnTo>
                  <a:pt x="104400" y="553017"/>
                </a:lnTo>
                <a:lnTo>
                  <a:pt x="125298" y="512548"/>
                </a:lnTo>
                <a:lnTo>
                  <a:pt x="147894" y="473208"/>
                </a:lnTo>
                <a:lnTo>
                  <a:pt x="172137" y="435048"/>
                </a:lnTo>
                <a:lnTo>
                  <a:pt x="197975" y="398122"/>
                </a:lnTo>
                <a:lnTo>
                  <a:pt x="225359" y="362483"/>
                </a:lnTo>
                <a:lnTo>
                  <a:pt x="254237" y="328183"/>
                </a:lnTo>
                <a:lnTo>
                  <a:pt x="284559" y="295275"/>
                </a:lnTo>
                <a:lnTo>
                  <a:pt x="316273" y="263811"/>
                </a:lnTo>
                <a:lnTo>
                  <a:pt x="349329" y="233846"/>
                </a:lnTo>
                <a:lnTo>
                  <a:pt x="383675" y="205431"/>
                </a:lnTo>
                <a:lnTo>
                  <a:pt x="419261" y="178619"/>
                </a:lnTo>
                <a:lnTo>
                  <a:pt x="456036" y="153463"/>
                </a:lnTo>
                <a:lnTo>
                  <a:pt x="493949" y="130017"/>
                </a:lnTo>
                <a:lnTo>
                  <a:pt x="532950" y="108332"/>
                </a:lnTo>
                <a:lnTo>
                  <a:pt x="572986" y="88462"/>
                </a:lnTo>
                <a:lnTo>
                  <a:pt x="614008" y="70459"/>
                </a:lnTo>
                <a:lnTo>
                  <a:pt x="655965" y="54376"/>
                </a:lnTo>
                <a:lnTo>
                  <a:pt x="698805" y="40267"/>
                </a:lnTo>
                <a:lnTo>
                  <a:pt x="742477" y="28183"/>
                </a:lnTo>
                <a:lnTo>
                  <a:pt x="786932" y="18178"/>
                </a:lnTo>
                <a:lnTo>
                  <a:pt x="832117" y="10304"/>
                </a:lnTo>
                <a:lnTo>
                  <a:pt x="877982" y="4614"/>
                </a:lnTo>
                <a:lnTo>
                  <a:pt x="924477" y="1162"/>
                </a:lnTo>
                <a:lnTo>
                  <a:pt x="971550" y="0"/>
                </a:lnTo>
                <a:lnTo>
                  <a:pt x="1018622" y="1162"/>
                </a:lnTo>
                <a:lnTo>
                  <a:pt x="1065117" y="4614"/>
                </a:lnTo>
                <a:lnTo>
                  <a:pt x="1110982" y="10304"/>
                </a:lnTo>
                <a:lnTo>
                  <a:pt x="1156167" y="18178"/>
                </a:lnTo>
                <a:lnTo>
                  <a:pt x="1200622" y="28183"/>
                </a:lnTo>
                <a:lnTo>
                  <a:pt x="1244294" y="40267"/>
                </a:lnTo>
                <a:lnTo>
                  <a:pt x="1287134" y="54376"/>
                </a:lnTo>
                <a:lnTo>
                  <a:pt x="1329091" y="70459"/>
                </a:lnTo>
                <a:lnTo>
                  <a:pt x="1370113" y="88462"/>
                </a:lnTo>
                <a:lnTo>
                  <a:pt x="1410149" y="108332"/>
                </a:lnTo>
                <a:lnTo>
                  <a:pt x="1449150" y="130017"/>
                </a:lnTo>
                <a:lnTo>
                  <a:pt x="1487063" y="153463"/>
                </a:lnTo>
                <a:lnTo>
                  <a:pt x="1523838" y="178619"/>
                </a:lnTo>
                <a:lnTo>
                  <a:pt x="1559424" y="205431"/>
                </a:lnTo>
                <a:lnTo>
                  <a:pt x="1593770" y="233846"/>
                </a:lnTo>
                <a:lnTo>
                  <a:pt x="1626826" y="263811"/>
                </a:lnTo>
                <a:lnTo>
                  <a:pt x="1658540" y="295274"/>
                </a:lnTo>
                <a:lnTo>
                  <a:pt x="1688862" y="328183"/>
                </a:lnTo>
                <a:lnTo>
                  <a:pt x="1717740" y="362483"/>
                </a:lnTo>
                <a:lnTo>
                  <a:pt x="1745124" y="398122"/>
                </a:lnTo>
                <a:lnTo>
                  <a:pt x="1770962" y="435048"/>
                </a:lnTo>
                <a:lnTo>
                  <a:pt x="1795205" y="473208"/>
                </a:lnTo>
                <a:lnTo>
                  <a:pt x="1817801" y="512548"/>
                </a:lnTo>
                <a:lnTo>
                  <a:pt x="1838699" y="553017"/>
                </a:lnTo>
                <a:lnTo>
                  <a:pt x="1857848" y="594561"/>
                </a:lnTo>
                <a:lnTo>
                  <a:pt x="1875197" y="637127"/>
                </a:lnTo>
                <a:lnTo>
                  <a:pt x="1890696" y="680663"/>
                </a:lnTo>
                <a:lnTo>
                  <a:pt x="1904294" y="725115"/>
                </a:lnTo>
                <a:lnTo>
                  <a:pt x="1915939" y="770432"/>
                </a:lnTo>
                <a:lnTo>
                  <a:pt x="1925581" y="816559"/>
                </a:lnTo>
                <a:lnTo>
                  <a:pt x="1933169" y="863445"/>
                </a:lnTo>
                <a:lnTo>
                  <a:pt x="1938652" y="911037"/>
                </a:lnTo>
                <a:lnTo>
                  <a:pt x="1941979" y="959281"/>
                </a:lnTo>
                <a:lnTo>
                  <a:pt x="1943100" y="1008126"/>
                </a:lnTo>
                <a:lnTo>
                  <a:pt x="1941979" y="1056970"/>
                </a:lnTo>
                <a:lnTo>
                  <a:pt x="1938652" y="1105214"/>
                </a:lnTo>
                <a:lnTo>
                  <a:pt x="1933169" y="1152806"/>
                </a:lnTo>
                <a:lnTo>
                  <a:pt x="1925581" y="1199692"/>
                </a:lnTo>
                <a:lnTo>
                  <a:pt x="1915939" y="1245819"/>
                </a:lnTo>
                <a:lnTo>
                  <a:pt x="1904294" y="1291136"/>
                </a:lnTo>
                <a:lnTo>
                  <a:pt x="1890696" y="1335588"/>
                </a:lnTo>
                <a:lnTo>
                  <a:pt x="1875197" y="1379124"/>
                </a:lnTo>
                <a:lnTo>
                  <a:pt x="1857848" y="1421690"/>
                </a:lnTo>
                <a:lnTo>
                  <a:pt x="1838699" y="1463234"/>
                </a:lnTo>
                <a:lnTo>
                  <a:pt x="1817801" y="1503703"/>
                </a:lnTo>
                <a:lnTo>
                  <a:pt x="1795205" y="1543043"/>
                </a:lnTo>
                <a:lnTo>
                  <a:pt x="1770962" y="1581203"/>
                </a:lnTo>
                <a:lnTo>
                  <a:pt x="1745124" y="1618129"/>
                </a:lnTo>
                <a:lnTo>
                  <a:pt x="1717740" y="1653768"/>
                </a:lnTo>
                <a:lnTo>
                  <a:pt x="1688862" y="1688068"/>
                </a:lnTo>
                <a:lnTo>
                  <a:pt x="1658540" y="1720976"/>
                </a:lnTo>
                <a:lnTo>
                  <a:pt x="1626826" y="1752440"/>
                </a:lnTo>
                <a:lnTo>
                  <a:pt x="1593770" y="1782405"/>
                </a:lnTo>
                <a:lnTo>
                  <a:pt x="1559424" y="1810820"/>
                </a:lnTo>
                <a:lnTo>
                  <a:pt x="1523838" y="1837632"/>
                </a:lnTo>
                <a:lnTo>
                  <a:pt x="1487063" y="1862788"/>
                </a:lnTo>
                <a:lnTo>
                  <a:pt x="1449150" y="1886234"/>
                </a:lnTo>
                <a:lnTo>
                  <a:pt x="1410149" y="1907919"/>
                </a:lnTo>
                <a:lnTo>
                  <a:pt x="1370113" y="1927789"/>
                </a:lnTo>
                <a:lnTo>
                  <a:pt x="1329091" y="1945792"/>
                </a:lnTo>
                <a:lnTo>
                  <a:pt x="1287134" y="1961875"/>
                </a:lnTo>
                <a:lnTo>
                  <a:pt x="1244294" y="1975984"/>
                </a:lnTo>
                <a:lnTo>
                  <a:pt x="1200622" y="1988068"/>
                </a:lnTo>
                <a:lnTo>
                  <a:pt x="1156167" y="1998073"/>
                </a:lnTo>
                <a:lnTo>
                  <a:pt x="1110982" y="2005947"/>
                </a:lnTo>
                <a:lnTo>
                  <a:pt x="1065117" y="2011637"/>
                </a:lnTo>
                <a:lnTo>
                  <a:pt x="1018622" y="2015089"/>
                </a:lnTo>
                <a:lnTo>
                  <a:pt x="971550" y="2016252"/>
                </a:lnTo>
                <a:lnTo>
                  <a:pt x="924477" y="2015089"/>
                </a:lnTo>
                <a:lnTo>
                  <a:pt x="877982" y="2011637"/>
                </a:lnTo>
                <a:lnTo>
                  <a:pt x="832117" y="2005947"/>
                </a:lnTo>
                <a:lnTo>
                  <a:pt x="786932" y="1998073"/>
                </a:lnTo>
                <a:lnTo>
                  <a:pt x="742477" y="1988068"/>
                </a:lnTo>
                <a:lnTo>
                  <a:pt x="698805" y="1975984"/>
                </a:lnTo>
                <a:lnTo>
                  <a:pt x="655965" y="1961875"/>
                </a:lnTo>
                <a:lnTo>
                  <a:pt x="614008" y="1945792"/>
                </a:lnTo>
                <a:lnTo>
                  <a:pt x="572986" y="1927789"/>
                </a:lnTo>
                <a:lnTo>
                  <a:pt x="532950" y="1907919"/>
                </a:lnTo>
                <a:lnTo>
                  <a:pt x="493949" y="1886234"/>
                </a:lnTo>
                <a:lnTo>
                  <a:pt x="456036" y="1862788"/>
                </a:lnTo>
                <a:lnTo>
                  <a:pt x="419261" y="1837632"/>
                </a:lnTo>
                <a:lnTo>
                  <a:pt x="383675" y="1810820"/>
                </a:lnTo>
                <a:lnTo>
                  <a:pt x="349329" y="1782405"/>
                </a:lnTo>
                <a:lnTo>
                  <a:pt x="316273" y="1752440"/>
                </a:lnTo>
                <a:lnTo>
                  <a:pt x="284559" y="1720977"/>
                </a:lnTo>
                <a:lnTo>
                  <a:pt x="254237" y="1688068"/>
                </a:lnTo>
                <a:lnTo>
                  <a:pt x="225359" y="1653768"/>
                </a:lnTo>
                <a:lnTo>
                  <a:pt x="197975" y="1618129"/>
                </a:lnTo>
                <a:lnTo>
                  <a:pt x="172137" y="1581203"/>
                </a:lnTo>
                <a:lnTo>
                  <a:pt x="147894" y="1543043"/>
                </a:lnTo>
                <a:lnTo>
                  <a:pt x="125298" y="1503703"/>
                </a:lnTo>
                <a:lnTo>
                  <a:pt x="104400" y="1463234"/>
                </a:lnTo>
                <a:lnTo>
                  <a:pt x="85251" y="1421690"/>
                </a:lnTo>
                <a:lnTo>
                  <a:pt x="67902" y="1379124"/>
                </a:lnTo>
                <a:lnTo>
                  <a:pt x="52403" y="1335588"/>
                </a:lnTo>
                <a:lnTo>
                  <a:pt x="38805" y="1291136"/>
                </a:lnTo>
                <a:lnTo>
                  <a:pt x="27160" y="1245819"/>
                </a:lnTo>
                <a:lnTo>
                  <a:pt x="17518" y="1199692"/>
                </a:lnTo>
                <a:lnTo>
                  <a:pt x="9930" y="1152806"/>
                </a:lnTo>
                <a:lnTo>
                  <a:pt x="4447" y="1105214"/>
                </a:lnTo>
                <a:lnTo>
                  <a:pt x="1120" y="1056970"/>
                </a:lnTo>
                <a:lnTo>
                  <a:pt x="0" y="100812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080253" y="1867916"/>
            <a:ext cx="768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333399"/>
                </a:solidFill>
                <a:latin typeface="Constantia"/>
                <a:cs typeface="Constantia"/>
              </a:rPr>
              <a:t>k</a:t>
            </a:r>
            <a:r>
              <a:rPr dirty="0" sz="2800" spc="-60" b="1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Constantia"/>
                <a:cs typeface="Constantia"/>
              </a:rPr>
              <a:t>=</a:t>
            </a:r>
            <a:r>
              <a:rPr dirty="0" sz="2800" spc="-45" b="1">
                <a:solidFill>
                  <a:srgbClr val="333399"/>
                </a:solidFill>
                <a:latin typeface="Constantia"/>
                <a:cs typeface="Constantia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Constantia"/>
                <a:cs typeface="Constantia"/>
              </a:rPr>
              <a:t>3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229969" y="475945"/>
            <a:ext cx="545528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7640" algn="l"/>
              </a:tabLst>
            </a:pPr>
            <a:r>
              <a:rPr dirty="0" sz="4300" spc="-5"/>
              <a:t>KNN	for</a:t>
            </a:r>
            <a:r>
              <a:rPr dirty="0" sz="4300" spc="-15"/>
              <a:t> </a:t>
            </a:r>
            <a:r>
              <a:rPr dirty="0" sz="4300" spc="-5"/>
              <a:t>K</a:t>
            </a:r>
            <a:r>
              <a:rPr dirty="0" sz="4300" spc="-15"/>
              <a:t> </a:t>
            </a:r>
            <a:r>
              <a:rPr dirty="0" sz="4300" spc="-5"/>
              <a:t>= 1</a:t>
            </a:r>
            <a:r>
              <a:rPr dirty="0" sz="4300" spc="-15"/>
              <a:t> </a:t>
            </a:r>
            <a:r>
              <a:rPr dirty="0" sz="4300" spc="-5"/>
              <a:t>or</a:t>
            </a:r>
            <a:r>
              <a:rPr dirty="0" sz="4300" spc="-10"/>
              <a:t> </a:t>
            </a:r>
            <a:r>
              <a:rPr dirty="0" sz="4300" spc="-5"/>
              <a:t>K</a:t>
            </a:r>
            <a:r>
              <a:rPr dirty="0" sz="4300" spc="-15"/>
              <a:t> </a:t>
            </a:r>
            <a:r>
              <a:rPr dirty="0" sz="4300" spc="-5"/>
              <a:t>= 3</a:t>
            </a:r>
            <a:endParaRPr sz="4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Aminul</dc:creator>
  <dc:title>A New Ensemble Creation Algorithm, Emphasizing on Unclassified Pattern</dc:title>
  <dcterms:created xsi:type="dcterms:W3CDTF">2023-11-26T06:32:56Z</dcterms:created>
  <dcterms:modified xsi:type="dcterms:W3CDTF">2023-11-26T06:32:56Z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2023-11-26T00:00:00Z</vt:filetime>
  </property>
</Properties>
</file>