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12" r:id="rId2"/>
    <p:sldId id="311" r:id="rId3"/>
    <p:sldId id="299" r:id="rId4"/>
    <p:sldId id="301" r:id="rId5"/>
    <p:sldId id="305" r:id="rId6"/>
    <p:sldId id="302" r:id="rId7"/>
    <p:sldId id="298" r:id="rId8"/>
    <p:sldId id="300" r:id="rId9"/>
    <p:sldId id="303" r:id="rId10"/>
    <p:sldId id="297" r:id="rId11"/>
    <p:sldId id="304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95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06" r:id="rId50"/>
    <p:sldId id="307" r:id="rId51"/>
    <p:sldId id="308" r:id="rId52"/>
    <p:sldId id="309" r:id="rId53"/>
    <p:sldId id="313" r:id="rId5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37" autoAdjust="0"/>
  </p:normalViewPr>
  <p:slideViewPr>
    <p:cSldViewPr>
      <p:cViewPr varScale="1">
        <p:scale>
          <a:sx n="119" d="100"/>
          <a:sy n="119" d="100"/>
        </p:scale>
        <p:origin x="-3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1E88-4488-4CE8-BDBF-59CF83C504B4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1E831-C989-42E0-B9E0-A6A2021DD7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7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6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Range</a:t>
            </a:r>
            <a:r>
              <a:rPr lang="en-US" baseline="0" dirty="0" smtClean="0"/>
              <a:t> is often used in for loops to iterate through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7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four main</a:t>
            </a:r>
            <a:r>
              <a:rPr lang="en-US" baseline="0" dirty="0" smtClean="0"/>
              <a:t> data structures built into Python. List is by far the most useful, followed by Dict. Mastering Lists and Dicts is critical.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16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404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3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“end” means up to, but not including.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15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3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returns</a:t>
            </a:r>
            <a:r>
              <a:rPr lang="en-US" baseline="0" dirty="0" smtClean="0"/>
              <a:t> a boolean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1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0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let anyone tell</a:t>
            </a:r>
            <a:r>
              <a:rPr lang="en-US" baseline="0" dirty="0" smtClean="0"/>
              <a:t> you you can’t learn programming! You can do whatever you set your mind 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18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61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5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687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11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59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4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29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90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64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  <a:r>
              <a:rPr lang="en-US" baseline="0" dirty="0" smtClean="0"/>
              <a:t> are whole numbers (no decimal places). Floating point numbers have a decimal. A string is a sequence of characters, and could be any combination of letters, numbers and other characters. A boolean is True or False, like a light switch – on or off. Complex numbers have real and imaginary components, and will not be covered in this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1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52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54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70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7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612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67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659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20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convention in many programming languages is to use camel case for variables: firstName, dateOfBirth. Many Python programmers use camel case, but the Python style guide recommends using all lower case and underscores: first_name.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004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11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5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71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28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437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3820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32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2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63BCB-08C4-471B-8C23-553019B11C48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452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112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50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class’s variables are also called data fields or attributes. A class’s functions are also called methods. A class is like a recipe for creating “instances” of the class called objects, or instances. Python keeps a unique id for each object. A class uses constructors to create new instances, by setting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1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 Library,</a:t>
            </a:r>
            <a:r>
              <a:rPr lang="en-US" baseline="0" dirty="0" smtClean="0"/>
              <a:t> you might decide to have two different classes: Book and Customer. Each Book has a unique id and a title, and each Customer has a unique id, name and phone number. Customers can check out or check in 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266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Booleans</a:t>
            </a:r>
            <a:r>
              <a:rPr lang="en-US" baseline="0" dirty="0" smtClean="0"/>
              <a:t> are often used to compare values, and are therefore often used in “if”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50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2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Zero</a:t>
            </a:r>
            <a:r>
              <a:rPr lang="en-US" baseline="0" dirty="0" smtClean="0"/>
              <a:t> indexing is common in many programming languages, and is the reason for many bugs, called the “off-by-1” 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1E831-C989-42E0-B9E0-A6A2021DD7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1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6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9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7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62479-C79C-4ADE-9DE0-CA57D0B45DD3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AA51-306A-42E6-9771-046866C79B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62600"/>
            <a:ext cx="8666174" cy="245215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115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Python</a:t>
            </a:r>
            <a:br>
              <a:rPr lang="en-US" sz="115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</a:br>
            <a:r>
              <a:rPr lang="en-US" sz="115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    </a:t>
            </a:r>
            <a:r>
              <a:rPr lang="en-US" sz="80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in 90 minutes</a:t>
            </a:r>
            <a:endParaRPr lang="en-US" sz="80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-20626" y="2327345"/>
            <a:ext cx="2763826" cy="2816155"/>
          </a:xfrm>
          <a:prstGeom prst="rect">
            <a:avLst/>
          </a:prstGeom>
        </p:spPr>
      </p:pic>
      <p:pic>
        <p:nvPicPr>
          <p:cNvPr id="6" name="Picture 5" descr="Image result for python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6336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</a:t>
            </a:r>
            <a:r>
              <a:rPr lang="en-US" i="1" dirty="0" smtClean="0"/>
              <a:t>Escape Sequences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0151"/>
            <a:ext cx="6096000" cy="33944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\n</a:t>
            </a:r>
            <a:r>
              <a:rPr lang="en-US" sz="2800" dirty="0" smtClean="0"/>
              <a:t>	newline	print(‘my\ndog’)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\t</a:t>
            </a:r>
            <a:r>
              <a:rPr lang="en-US" sz="2800" dirty="0" smtClean="0"/>
              <a:t>	tab		print(‘my\tcat’)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\\</a:t>
            </a:r>
            <a:r>
              <a:rPr lang="en-US" sz="2800" dirty="0" smtClean="0"/>
              <a:t>	backslash	print(‘my\\turtle’)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6600" y="1500112"/>
            <a:ext cx="652743" cy="690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m</a:t>
            </a:r>
            <a:r>
              <a:rPr lang="en-US" sz="2400" dirty="0" smtClean="0"/>
              <a:t>y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dog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2491085"/>
            <a:ext cx="1482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y	cat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086600" y="3405485"/>
            <a:ext cx="13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my\turtle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598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857250"/>
          </a:xfrm>
        </p:spPr>
        <p:txBody>
          <a:bodyPr/>
          <a:lstStyle/>
          <a:p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106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ange gives a sequence of integers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“to” means up to but not including.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3105150"/>
            <a:ext cx="372249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 smtClean="0"/>
              <a:t>for i in range(5):	[0, 1, 2, 3, 4]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 smtClean="0"/>
              <a:t>for i in range(7, 9):	[7, 8]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 smtClean="0"/>
              <a:t>for i in range(1, 10, 2):	[1, 3, 5, 7, 9]</a:t>
            </a:r>
          </a:p>
          <a:p>
            <a:pPr>
              <a:lnSpc>
                <a:spcPct val="150000"/>
              </a:lnSpc>
              <a:tabLst>
                <a:tab pos="2346325" algn="l"/>
              </a:tabLst>
            </a:pPr>
            <a:r>
              <a:rPr lang="en-US" dirty="0" smtClean="0"/>
              <a:t>for i in range(10, 6, -1):	[10, 9, 8, 7]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2702476"/>
            <a:ext cx="1447800" cy="1883326"/>
            <a:chOff x="457200" y="3559726"/>
            <a:chExt cx="1447800" cy="188332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181100" y="3559726"/>
              <a:ext cx="723900" cy="1088474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/>
            <p:cNvSpPr/>
            <p:nvPr/>
          </p:nvSpPr>
          <p:spPr>
            <a:xfrm>
              <a:off x="457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from </a:t>
              </a:r>
              <a:endParaRPr lang="en-US" sz="20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(Inclusive.</a:t>
              </a:r>
            </a:p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Default 0)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76400" y="2657782"/>
            <a:ext cx="1371600" cy="1928020"/>
            <a:chOff x="2362200" y="3515032"/>
            <a:chExt cx="1371600" cy="192802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3515032"/>
              <a:ext cx="381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2362200" y="4245526"/>
              <a:ext cx="13716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to</a:t>
              </a:r>
              <a:endParaRPr lang="en-US" sz="20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(Not inclusive)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5600" y="2657782"/>
            <a:ext cx="1752600" cy="1928020"/>
            <a:chOff x="3733800" y="3515032"/>
            <a:chExt cx="1752600" cy="1928020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733800" y="3515032"/>
              <a:ext cx="1143000" cy="1143000"/>
            </a:xfrm>
            <a:prstGeom prst="straightConnector1">
              <a:avLst/>
            </a:prstGeom>
            <a:ln w="63500"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4038600" y="4245526"/>
              <a:ext cx="1447800" cy="1197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step</a:t>
              </a:r>
              <a:endParaRPr lang="en-US" sz="2000" b="1" dirty="0" smtClean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(Default 1)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228600" y="1962150"/>
            <a:ext cx="6477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range(2, 10, 3)</a:t>
            </a:r>
            <a:r>
              <a:rPr lang="en-US" sz="2400" b="1" dirty="0" smtClean="0">
                <a:solidFill>
                  <a:schemeClr val="tx2"/>
                </a:solidFill>
              </a:rPr>
              <a:t>		# returns [2, 5, 8]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List</a:t>
            </a:r>
            <a:endParaRPr lang="en-US" sz="2400" b="1" dirty="0" smtClean="0"/>
          </a:p>
          <a:p>
            <a:r>
              <a:rPr lang="en-US" sz="2000" dirty="0" smtClean="0"/>
              <a:t>General purpose</a:t>
            </a:r>
          </a:p>
          <a:p>
            <a:r>
              <a:rPr lang="en-US" sz="2000" dirty="0" smtClean="0"/>
              <a:t>Most widely used data structure </a:t>
            </a:r>
          </a:p>
          <a:p>
            <a:r>
              <a:rPr lang="en-US" sz="2000" dirty="0" smtClean="0"/>
              <a:t>Grow and shrink size as needed</a:t>
            </a:r>
          </a:p>
          <a:p>
            <a:r>
              <a:rPr lang="en-US" sz="2000" dirty="0" smtClean="0"/>
              <a:t>Sequence type</a:t>
            </a:r>
          </a:p>
          <a:p>
            <a:r>
              <a:rPr lang="en-US" sz="2000" dirty="0" smtClean="0"/>
              <a:t>Sortable</a:t>
            </a:r>
          </a:p>
          <a:p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724400" y="176892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Tuple</a:t>
            </a:r>
            <a:endParaRPr lang="en-US" sz="2000" b="1" dirty="0" smtClean="0"/>
          </a:p>
          <a:p>
            <a:r>
              <a:rPr lang="en-US" sz="2000" dirty="0" smtClean="0"/>
              <a:t>Immutable (can’t add/change)</a:t>
            </a:r>
          </a:p>
          <a:p>
            <a:r>
              <a:rPr lang="en-US" sz="2000" dirty="0" smtClean="0"/>
              <a:t>Useful for fixed data</a:t>
            </a:r>
          </a:p>
          <a:p>
            <a:r>
              <a:rPr lang="en-US" sz="2000" dirty="0" smtClean="0"/>
              <a:t>Faster than Lists</a:t>
            </a:r>
          </a:p>
          <a:p>
            <a:r>
              <a:rPr lang="en-US" sz="2000" dirty="0" smtClean="0"/>
              <a:t>Sequence type</a:t>
            </a:r>
          </a:p>
          <a:p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Set</a:t>
            </a:r>
            <a:endParaRPr lang="en-US" sz="2000" b="1" dirty="0" smtClean="0"/>
          </a:p>
          <a:p>
            <a:r>
              <a:rPr lang="en-US" sz="2000" dirty="0" smtClean="0"/>
              <a:t>Store non-duplicate items</a:t>
            </a:r>
          </a:p>
          <a:p>
            <a:r>
              <a:rPr lang="en-US" sz="2000" dirty="0" smtClean="0"/>
              <a:t>Very fast access vs Lists</a:t>
            </a:r>
          </a:p>
          <a:p>
            <a:r>
              <a:rPr lang="en-US" sz="2000" dirty="0" smtClean="0"/>
              <a:t>Math Set ops (union, intersect)</a:t>
            </a:r>
          </a:p>
          <a:p>
            <a:r>
              <a:rPr lang="en-US" sz="2000" dirty="0" smtClean="0"/>
              <a:t>Unordered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24400" y="2713264"/>
            <a:ext cx="4267200" cy="2264228"/>
          </a:xfrm>
          <a:prstGeom prst="roundRect">
            <a:avLst>
              <a:gd name="adj" fmla="val 89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/>
              <a:t>Dict</a:t>
            </a:r>
            <a:endParaRPr lang="en-US" sz="2000" b="1" dirty="0" smtClean="0"/>
          </a:p>
          <a:p>
            <a:r>
              <a:rPr lang="en-US" sz="2000" dirty="0" smtClean="0"/>
              <a:t>Key/Value pairs</a:t>
            </a:r>
          </a:p>
          <a:p>
            <a:r>
              <a:rPr lang="en-US" sz="2000" dirty="0" smtClean="0"/>
              <a:t>Associative array, like Java HashMap</a:t>
            </a:r>
          </a:p>
          <a:p>
            <a:r>
              <a:rPr lang="en-US" sz="2000" dirty="0" smtClean="0"/>
              <a:t>Unordered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3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SEQUENCES (String, List, Tuple)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742950"/>
            <a:ext cx="5029200" cy="4114800"/>
          </a:xfrm>
        </p:spPr>
        <p:txBody>
          <a:bodyPr>
            <a:noAutofit/>
          </a:bodyPr>
          <a:lstStyle/>
          <a:p>
            <a:r>
              <a:rPr lang="en-US" sz="1800" dirty="0"/>
              <a:t>i</a:t>
            </a:r>
            <a:r>
              <a:rPr lang="en-US" sz="1800" dirty="0" smtClean="0"/>
              <a:t>ndexing: 			x[6]</a:t>
            </a:r>
          </a:p>
          <a:p>
            <a:r>
              <a:rPr lang="en-US" sz="1800" dirty="0"/>
              <a:t>s</a:t>
            </a:r>
            <a:r>
              <a:rPr lang="en-US" sz="1800" dirty="0" smtClean="0"/>
              <a:t>licing: 			x[1:4]</a:t>
            </a:r>
          </a:p>
          <a:p>
            <a:r>
              <a:rPr lang="en-US" sz="1800" dirty="0" smtClean="0"/>
              <a:t>adding/concatenating: 		+</a:t>
            </a:r>
          </a:p>
          <a:p>
            <a:r>
              <a:rPr lang="en-US" sz="1800" dirty="0" smtClean="0"/>
              <a:t>multiplying: 			*</a:t>
            </a:r>
          </a:p>
          <a:p>
            <a:r>
              <a:rPr lang="en-US" sz="1800" dirty="0" smtClean="0"/>
              <a:t>checking membership: 		in/not in	</a:t>
            </a:r>
            <a:endParaRPr lang="en-US" sz="1800" dirty="0"/>
          </a:p>
          <a:p>
            <a:r>
              <a:rPr lang="en-US" sz="1800" dirty="0" smtClean="0"/>
              <a:t>iterating			for i in x:	</a:t>
            </a:r>
          </a:p>
          <a:p>
            <a:r>
              <a:rPr lang="en-US" sz="1800" dirty="0" smtClean="0"/>
              <a:t>len(sequence1)</a:t>
            </a:r>
          </a:p>
          <a:p>
            <a:r>
              <a:rPr lang="en-US" sz="1800" dirty="0" smtClean="0"/>
              <a:t>min(sequence1)</a:t>
            </a:r>
          </a:p>
          <a:p>
            <a:r>
              <a:rPr lang="en-US" sz="1800" dirty="0" smtClean="0"/>
              <a:t>max(sequence1)</a:t>
            </a:r>
          </a:p>
          <a:p>
            <a:r>
              <a:rPr lang="en-US" sz="1800" dirty="0" smtClean="0"/>
              <a:t>sum(sequence1[1:3]])</a:t>
            </a:r>
          </a:p>
          <a:p>
            <a:r>
              <a:rPr lang="en-US" sz="1800" dirty="0" smtClean="0"/>
              <a:t>sorted(list1)		</a:t>
            </a:r>
          </a:p>
          <a:p>
            <a:r>
              <a:rPr lang="en-US" sz="1800" dirty="0" smtClean="0"/>
              <a:t>sequence1.count(item)</a:t>
            </a:r>
          </a:p>
          <a:p>
            <a:r>
              <a:rPr lang="en-US" sz="1800" dirty="0" smtClean="0"/>
              <a:t>sequence1.index(item)</a:t>
            </a:r>
          </a:p>
        </p:txBody>
      </p:sp>
    </p:spTree>
    <p:extLst>
      <p:ext uri="{BB962C8B-B14F-4D97-AF65-F5344CB8AC3E}">
        <p14:creationId xmlns:p14="http://schemas.microsoft.com/office/powerpoint/2010/main" val="10814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indexing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/>
              <a:t>Access any item in the sequence using its index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99451"/>
            <a:ext cx="8001000" cy="1362849"/>
            <a:chOff x="533400" y="2831068"/>
            <a:chExt cx="8001000" cy="18171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1811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67100"/>
              <a:ext cx="67056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'frog'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(x[3])			# prints 'g'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99651"/>
            <a:ext cx="8001000" cy="1305699"/>
            <a:chOff x="533400" y="4964668"/>
            <a:chExt cx="8001000" cy="17409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62600"/>
              <a:ext cx="79248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(x[1])			# prints 'cow'</a:t>
              </a:r>
              <a:endParaRPr lang="en-US" sz="20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572000" y="1718766"/>
            <a:ext cx="3886200" cy="36871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534400" cy="119680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slicing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sz="2400" dirty="0" smtClean="0"/>
              <a:t>Slice out substrings, sublists, subtuples using indexes</a:t>
            </a:r>
          </a:p>
          <a:p>
            <a:pPr marL="457200" lvl="1" indent="0">
              <a:buNone/>
            </a:pPr>
            <a:r>
              <a:rPr lang="en-US" sz="2400" dirty="0" smtClean="0"/>
              <a:t>[start : end : step]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41460"/>
              </p:ext>
            </p:extLst>
          </p:nvPr>
        </p:nvGraphicFramePr>
        <p:xfrm>
          <a:off x="762000" y="2114550"/>
          <a:ext cx="7696200" cy="2926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702043"/>
                <a:gridCol w="2072054"/>
                <a:gridCol w="3922103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Result</a:t>
                      </a:r>
                      <a:endParaRPr lang="en-US" sz="16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Explanation</a:t>
                      </a:r>
                      <a:endParaRPr lang="en-US" sz="1600" dirty="0"/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x[1:4]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'omp'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1 to 3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x[1:6:2]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'opt'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1, 3, 5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x[3:]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'puter'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3 to end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x[:5]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'compu'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Items 0 to 4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x[-1]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item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x[-3:]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'ter'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Last 3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x[:-2]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'comput'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 except last 2 items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16573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computer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adding / concatenating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Combine 2 sequences of the same type using </a:t>
            </a:r>
            <a:r>
              <a:rPr lang="en-US" sz="2400" b="1" dirty="0" smtClean="0"/>
              <a:t>+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8001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'horse' + 'shoe'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(x)			# prints 'horseshoe'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362849"/>
            <a:chOff x="533400" y="4964668"/>
            <a:chExt cx="8001000" cy="18171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388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x = ['pig', 'cow'] + ['horse']</a:t>
              </a:r>
            </a:p>
            <a:p>
              <a:pPr marL="119063" lvl="1" indent="0">
                <a:buNone/>
              </a:pPr>
              <a:r>
                <a:rPr lang="en-US" sz="1800" dirty="0" smtClean="0">
                  <a:latin typeface="Courier New" pitchFamily="49" charset="0"/>
                  <a:cs typeface="Courier New" pitchFamily="49" charset="0"/>
                </a:rPr>
                <a:t>print (x)		# prints ['pig', 'cow', 'horse']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multiplying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Multiply a sequence using </a:t>
            </a:r>
            <a:r>
              <a:rPr lang="en-US" sz="2400" b="1" dirty="0" smtClean="0"/>
              <a:t>*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‘bug' * 3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(x)		# prints ‘bugbugbug'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80010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[8, 5] * 3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(x)		# prints [8, 5, 8, 5, 8, 5]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98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checking membership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Test whether an item is </a:t>
            </a:r>
            <a:r>
              <a:rPr lang="en-US" sz="2400" b="1" dirty="0" smtClean="0"/>
              <a:t>in</a:t>
            </a:r>
            <a:r>
              <a:rPr lang="en-US" sz="2400" dirty="0" smtClean="0"/>
              <a:t> or </a:t>
            </a:r>
            <a:r>
              <a:rPr lang="en-US" sz="2400" b="1" dirty="0" smtClean="0"/>
              <a:t>not in </a:t>
            </a:r>
            <a:r>
              <a:rPr lang="en-US" sz="2400" dirty="0" smtClean="0"/>
              <a:t>a sequence</a:t>
            </a: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('u' in x)			# prints True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78486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('cow' not in x)		# prints False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0965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iterating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Iterate through the items in</a:t>
            </a:r>
            <a:r>
              <a:rPr lang="en-US" sz="2400" b="1" dirty="0" smtClean="0"/>
              <a:t> </a:t>
            </a:r>
            <a:r>
              <a:rPr lang="en-US" sz="2400" dirty="0" smtClean="0"/>
              <a:t>a sequence</a:t>
            </a: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439049"/>
            <a:chOff x="533400" y="2831068"/>
            <a:chExt cx="8001000" cy="19187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5875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9248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7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 smtClean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sz="3800" dirty="0" smtClean="0">
                  <a:latin typeface="Courier New" pitchFamily="49" charset="0"/>
                  <a:cs typeface="Courier New" pitchFamily="49" charset="0"/>
                </a:rPr>
                <a:t>or item in x: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sz="3800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3800" dirty="0" smtClean="0">
                  <a:latin typeface="Courier New" pitchFamily="49" charset="0"/>
                  <a:cs typeface="Courier New" pitchFamily="49" charset="0"/>
                </a:rPr>
                <a:t>print (item * 2)		# prints 14, 16, 6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Item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515249"/>
            <a:chOff x="533400" y="4964668"/>
            <a:chExt cx="8001000" cy="20203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727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3208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[7, 8, 3]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for index, item in enumerate(x):</a:t>
              </a:r>
            </a:p>
            <a:p>
              <a:pPr marL="119063" lvl="1" indent="0">
                <a:buNone/>
                <a:tabLst>
                  <a:tab pos="576263" algn="l"/>
                </a:tabLst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print (index, item)		# prints 0 7, 1 8, 2 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Index &amp; Item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tx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2742625" y="1502657"/>
            <a:ext cx="3431293" cy="343129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19400" y="1575284"/>
            <a:ext cx="3276600" cy="3276600"/>
            <a:chOff x="2819400" y="97155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2819400" y="971550"/>
              <a:ext cx="3276600" cy="3276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ie 4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8266317"/>
                <a:gd name="adj2" fmla="val 17265719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Pie 5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17273592"/>
                <a:gd name="adj2" fmla="val 10547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/>
            <p:cNvSpPr/>
            <p:nvPr/>
          </p:nvSpPr>
          <p:spPr>
            <a:xfrm>
              <a:off x="3009900" y="1162050"/>
              <a:ext cx="2895600" cy="2895600"/>
            </a:xfrm>
            <a:prstGeom prst="pie">
              <a:avLst>
                <a:gd name="adj1" fmla="val 21596623"/>
                <a:gd name="adj2" fmla="val 225978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Pie 7"/>
            <p:cNvSpPr/>
            <p:nvPr/>
          </p:nvSpPr>
          <p:spPr>
            <a:xfrm>
              <a:off x="3200400" y="1352550"/>
              <a:ext cx="2514600" cy="2514600"/>
            </a:xfrm>
            <a:prstGeom prst="pie">
              <a:avLst>
                <a:gd name="adj1" fmla="val 8266317"/>
                <a:gd name="adj2" fmla="val 2309264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Manual Operation 8"/>
            <p:cNvSpPr/>
            <p:nvPr/>
          </p:nvSpPr>
          <p:spPr>
            <a:xfrm rot="18538007">
              <a:off x="4865745" y="2414131"/>
              <a:ext cx="147914" cy="1104900"/>
            </a:xfrm>
            <a:prstGeom prst="flowChartManualOperation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Isosceles Triangle 9"/>
            <p:cNvSpPr/>
            <p:nvPr/>
          </p:nvSpPr>
          <p:spPr>
            <a:xfrm rot="7801195">
              <a:off x="5353457" y="3247405"/>
              <a:ext cx="208010" cy="279965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351020" y="2472690"/>
              <a:ext cx="228600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393" y="2438309"/>
            <a:ext cx="2238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Arial Black" pitchFamily="34" charset="0"/>
              </a:rPr>
              <a:t>BS Meter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2717" y="133350"/>
            <a:ext cx="60195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100%</a:t>
            </a:r>
            <a:r>
              <a:rPr lang="ja-JP" altLang="en-US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　</a:t>
            </a:r>
            <a:r>
              <a:rPr lang="en-US" altLang="ja-JP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 Black" pitchFamily="34" charset="0"/>
              </a:rPr>
              <a:t>BS</a:t>
            </a:r>
            <a:endParaRPr lang="en-US" sz="8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5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9429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n</a:t>
            </a:r>
            <a:r>
              <a:rPr lang="en-US" sz="3600" b="1" dirty="0" smtClean="0">
                <a:solidFill>
                  <a:schemeClr val="accent1"/>
                </a:solidFill>
              </a:rPr>
              <a:t>umber of items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Count the number of items in a sequence</a:t>
            </a:r>
            <a:endParaRPr lang="en-US" sz="2400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533400" y="18185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87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(len(x))			# prints 3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238250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minimum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Find the minimum item in a sequence lexicographically</a:t>
            </a:r>
          </a:p>
          <a:p>
            <a:pPr lvl="1"/>
            <a:r>
              <a:rPr lang="en-US" sz="2400" dirty="0" smtClean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(min(x))			# prints 'b'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(min(x))			# prints 'cow'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79267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maximum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Find the maximum item in a sequence</a:t>
            </a:r>
          </a:p>
          <a:p>
            <a:pPr lvl="1"/>
            <a:r>
              <a:rPr lang="en-US" sz="2400" dirty="0" smtClean="0"/>
              <a:t>alpha or numeric types, but cannot mix types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(max(x))			# prints 'u' 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949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537200"/>
              <a:ext cx="7848600" cy="1143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(max(x))			# prints 'pig' 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499"/>
            <a:ext cx="8229600" cy="1245655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sum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Find the sum of items in a sequence</a:t>
            </a:r>
          </a:p>
          <a:p>
            <a:pPr lvl="1"/>
            <a:r>
              <a:rPr lang="en-US" sz="2400" dirty="0" smtClean="0"/>
              <a:t>entire sequence must be numeric type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8947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609600" y="3414483"/>
              <a:ext cx="75438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[5, 7, 'bug‘]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(sum(x))			# error!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 -&gt; Error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417350"/>
            <a:ext cx="8001000" cy="1516600"/>
            <a:chOff x="533400" y="4964668"/>
            <a:chExt cx="8001000" cy="1871493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35961"/>
              <a:ext cx="8001000" cy="1600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449452"/>
              <a:ext cx="7848600" cy="13716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[2, 5, 8, 12]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(sum(x))			# prints 27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(sum(x[-2:])) 		# prints 20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5575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5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435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sorting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Returns a new list of items in </a:t>
            </a:r>
            <a:r>
              <a:rPr lang="en-US" sz="2400" b="1" dirty="0" smtClean="0"/>
              <a:t>sorted</a:t>
            </a:r>
            <a:r>
              <a:rPr lang="en-US" sz="2400" dirty="0" smtClean="0"/>
              <a:t> order</a:t>
            </a:r>
          </a:p>
          <a:p>
            <a:pPr lvl="1"/>
            <a:r>
              <a:rPr lang="en-US" sz="2400" dirty="0" smtClean="0"/>
              <a:t>Does not change the original list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20471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530600"/>
              <a:ext cx="7620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'bug'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(sorted(x))		# prints ['b', 'g', 'u']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647301"/>
            <a:ext cx="8153400" cy="1286649"/>
            <a:chOff x="533400" y="4964668"/>
            <a:chExt cx="81534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1534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(sorted(x))	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# prints ['cow', 'horse', 'pig']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count (item)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Returns count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429000"/>
              <a:ext cx="7620000" cy="11176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(x.count('p'))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609600" y="5765800"/>
              <a:ext cx="7924800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(x.count('cow'))			# prints 2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82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i</a:t>
            </a:r>
            <a:r>
              <a:rPr lang="en-US" sz="3600" b="1" dirty="0" smtClean="0">
                <a:solidFill>
                  <a:schemeClr val="accent1"/>
                </a:solidFill>
              </a:rPr>
              <a:t>ndex (item)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Returns the index of the first occurrence of an item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33400" y="1742301"/>
            <a:ext cx="8001000" cy="1286649"/>
            <a:chOff x="533400" y="2831068"/>
            <a:chExt cx="8001000" cy="1715532"/>
          </a:xfrm>
        </p:grpSpPr>
        <p:sp>
          <p:nvSpPr>
            <p:cNvPr id="4" name="Rounded Rectangle 3"/>
            <p:cNvSpPr/>
            <p:nvPr/>
          </p:nvSpPr>
          <p:spPr>
            <a:xfrm>
              <a:off x="533400" y="3162300"/>
              <a:ext cx="8001000" cy="13843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533400" y="3365500"/>
              <a:ext cx="7620000" cy="1181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x = 'hippo'</a:t>
              </a:r>
            </a:p>
            <a:p>
              <a:pPr marL="119063" lvl="1" indent="0">
                <a:buNone/>
              </a:pP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print (x.index('p'))			# prints 2	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28310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String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400" y="3342501"/>
            <a:ext cx="8001000" cy="1286649"/>
            <a:chOff x="533400" y="4964668"/>
            <a:chExt cx="8001000" cy="1715532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5257800"/>
              <a:ext cx="8001000" cy="1422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33400" y="5664200"/>
              <a:ext cx="8001000" cy="101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x = ['pig', 'cow', 'horse', 'cow']</a:t>
              </a:r>
            </a:p>
            <a:p>
              <a:pPr marL="119063" lvl="1" indent="0">
                <a:buNone/>
              </a:pP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 (x.index('cow'))			# prints 1	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4964668"/>
              <a:ext cx="3886200" cy="492443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/>
                <a:t>List</a:t>
              </a:r>
              <a:endParaRPr lang="en-US" b="1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4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unpacking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Unpack the n items of a sequence into n variables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['pig', 'cow',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'horse']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a, b, c = x				# now a is 'pig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# b is 'cow', 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	# c 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'horse'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  <a:endParaRPr lang="en-US" sz="2000" b="1" dirty="0" smtClean="0"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cs typeface="Courier New" pitchFamily="49" charset="0"/>
              </a:rPr>
              <a:t>The number of variables must exactly match the length of the list.</a:t>
            </a:r>
            <a:endParaRPr lang="en-US" sz="2000" dirty="0"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162800" y="-19050"/>
            <a:ext cx="20574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SEQUENCES</a:t>
            </a:r>
            <a:b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String List Tuple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391400" y="386402"/>
            <a:ext cx="1640188" cy="0"/>
          </a:xfrm>
          <a:prstGeom prst="line">
            <a:avLst/>
          </a:prstGeom>
          <a:ln w="254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8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LISTS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All operations from Sequences, plus:</a:t>
            </a:r>
          </a:p>
          <a:p>
            <a:r>
              <a:rPr lang="en-US" sz="2000" dirty="0" smtClean="0"/>
              <a:t>constructors</a:t>
            </a:r>
          </a:p>
          <a:p>
            <a:r>
              <a:rPr lang="en-US" sz="2000" dirty="0" smtClean="0"/>
              <a:t>del </a:t>
            </a:r>
            <a:r>
              <a:rPr lang="en-US" sz="2000" dirty="0"/>
              <a:t>list1[2</a:t>
            </a:r>
            <a:r>
              <a:rPr lang="en-US" sz="2000" dirty="0" smtClean="0"/>
              <a:t>]			delete item from list1</a:t>
            </a:r>
            <a:endParaRPr lang="en-US" sz="2000" dirty="0"/>
          </a:p>
          <a:p>
            <a:r>
              <a:rPr lang="en-US" sz="2000" dirty="0"/>
              <a:t>list1.append(item</a:t>
            </a:r>
            <a:r>
              <a:rPr lang="en-US" sz="2000" dirty="0" smtClean="0"/>
              <a:t>)		appends an item to list1</a:t>
            </a:r>
            <a:endParaRPr lang="en-US" sz="2000" dirty="0"/>
          </a:p>
          <a:p>
            <a:r>
              <a:rPr lang="en-US" sz="2000" dirty="0"/>
              <a:t>list1.extend(sequence1</a:t>
            </a:r>
            <a:r>
              <a:rPr lang="en-US" sz="2000" dirty="0" smtClean="0"/>
              <a:t>)	appends a sequence to list1</a:t>
            </a:r>
            <a:endParaRPr lang="en-US" sz="2000" dirty="0"/>
          </a:p>
          <a:p>
            <a:r>
              <a:rPr lang="en-US" sz="2000" dirty="0"/>
              <a:t>list1.insert(index, item</a:t>
            </a:r>
            <a:r>
              <a:rPr lang="en-US" sz="2000" dirty="0" smtClean="0"/>
              <a:t>)		inserts item at index</a:t>
            </a:r>
            <a:endParaRPr lang="en-US" sz="2000" dirty="0"/>
          </a:p>
          <a:p>
            <a:r>
              <a:rPr lang="en-US" sz="2000" dirty="0"/>
              <a:t>list1.pop()			</a:t>
            </a:r>
            <a:r>
              <a:rPr lang="en-US" sz="2000" dirty="0" smtClean="0"/>
              <a:t>pops </a:t>
            </a:r>
            <a:r>
              <a:rPr lang="en-US" sz="2000" dirty="0"/>
              <a:t>last item</a:t>
            </a:r>
          </a:p>
          <a:p>
            <a:r>
              <a:rPr lang="en-US" sz="2000" dirty="0"/>
              <a:t>list1.remove(item)		removes first instance of item</a:t>
            </a:r>
          </a:p>
          <a:p>
            <a:r>
              <a:rPr lang="en-US" sz="2000" dirty="0"/>
              <a:t>list1.reverse</a:t>
            </a:r>
            <a:r>
              <a:rPr lang="en-US" sz="2000" dirty="0" smtClean="0"/>
              <a:t>()			reverses list order</a:t>
            </a:r>
            <a:endParaRPr lang="en-US" sz="2000" dirty="0"/>
          </a:p>
          <a:p>
            <a:r>
              <a:rPr lang="en-US" sz="2000" dirty="0"/>
              <a:t>list1.sort()			</a:t>
            </a:r>
            <a:r>
              <a:rPr lang="en-US" sz="2000" dirty="0" smtClean="0"/>
              <a:t>sorts list in place</a:t>
            </a:r>
          </a:p>
          <a:p>
            <a:r>
              <a:rPr lang="en-US" sz="2000" dirty="0"/>
              <a:t>l</a:t>
            </a:r>
            <a:r>
              <a:rPr lang="en-US" sz="2000" dirty="0" smtClean="0"/>
              <a:t>ist1.clear()			empties list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9248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list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list((1, 2, 3))		# note double parens</a:t>
            </a:r>
          </a:p>
          <a:p>
            <a:pPr marL="0" indent="0"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['a', 25, 'dog</a:t>
            </a:r>
            <a:r>
              <a:rPr lang="en-US" sz="43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, 8.43]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list(tuple1)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b="1" dirty="0" smtClean="0">
                <a:cs typeface="Courier New" pitchFamily="49" charset="0"/>
              </a:rPr>
              <a:t>List Comprehension: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[m for m in range(8)]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 smtClean="0">
                <a:cs typeface="Courier New" pitchFamily="49" charset="0"/>
              </a:rPr>
              <a:t>resulting list: 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[0, 1, 2, 3, 4, 5, 6, 7]</a:t>
            </a:r>
            <a:br>
              <a:rPr lang="en-US" sz="4300" dirty="0" smtClean="0">
                <a:latin typeface="Courier New" pitchFamily="49" charset="0"/>
                <a:cs typeface="Courier New" pitchFamily="49" charset="0"/>
              </a:rPr>
            </a:br>
            <a:endParaRPr lang="en-US" sz="43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x = [z**2 for z in range(10) if z&gt;4]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300" dirty="0" smtClean="0">
                <a:cs typeface="Courier New" pitchFamily="49" charset="0"/>
              </a:rPr>
              <a:t>resulting list: </a:t>
            </a:r>
            <a:r>
              <a:rPr lang="en-US" sz="4300" dirty="0" smtClean="0">
                <a:latin typeface="Courier New" pitchFamily="49" charset="0"/>
                <a:cs typeface="Courier New" pitchFamily="49" charset="0"/>
              </a:rPr>
              <a:t>[25, 36, 49, 64, 81] </a:t>
            </a:r>
          </a:p>
        </p:txBody>
      </p:sp>
    </p:spTree>
    <p:extLst>
      <p:ext uri="{BB962C8B-B14F-4D97-AF65-F5344CB8AC3E}">
        <p14:creationId xmlns:p14="http://schemas.microsoft.com/office/powerpoint/2010/main" val="5019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00150"/>
            <a:ext cx="2667000" cy="339447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1"/>
                </a:solidFill>
              </a:rPr>
              <a:t>Built-in Types</a:t>
            </a:r>
          </a:p>
          <a:p>
            <a:pPr marL="57150" indent="0">
              <a:buNone/>
            </a:pPr>
            <a:r>
              <a:rPr lang="en-US" sz="2400" dirty="0" smtClean="0"/>
              <a:t>Integer</a:t>
            </a:r>
          </a:p>
          <a:p>
            <a:pPr marL="57150" indent="0">
              <a:buNone/>
            </a:pPr>
            <a:r>
              <a:rPr lang="en-US" sz="2400" dirty="0" smtClean="0"/>
              <a:t>Floating point</a:t>
            </a:r>
          </a:p>
          <a:p>
            <a:pPr marL="57150" indent="0">
              <a:buNone/>
            </a:pPr>
            <a:r>
              <a:rPr lang="en-US" sz="2400" dirty="0" smtClean="0"/>
              <a:t>String</a:t>
            </a:r>
          </a:p>
          <a:p>
            <a:pPr marL="57150" indent="0">
              <a:buNone/>
            </a:pPr>
            <a:r>
              <a:rPr lang="en-US" sz="2400" dirty="0" smtClean="0"/>
              <a:t>Boolean</a:t>
            </a:r>
          </a:p>
          <a:p>
            <a:pPr marL="57150" indent="0">
              <a:buNone/>
            </a:pPr>
            <a:r>
              <a:rPr lang="en-US" sz="2400" dirty="0" smtClean="0"/>
              <a:t>Complex number</a:t>
            </a:r>
            <a:endParaRPr lang="en-US" sz="24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038600" y="1200150"/>
            <a:ext cx="4343400" cy="3394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800" b="1" dirty="0" smtClean="0">
                <a:solidFill>
                  <a:schemeClr val="accent1"/>
                </a:solidFill>
              </a:rPr>
              <a:t>Type Conversion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int()	# string to integer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float()	# string to float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str()	# number to string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bool()	# 0, [], None =&gt; False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hex()	# decimal to hex</a:t>
            </a:r>
          </a:p>
          <a:p>
            <a:pPr marL="57150" indent="0">
              <a:buFont typeface="Arial" pitchFamily="34" charset="0"/>
              <a:buNone/>
              <a:tabLst>
                <a:tab pos="1371600" algn="l"/>
              </a:tabLst>
            </a:pPr>
            <a:r>
              <a:rPr lang="en-US" sz="2400" dirty="0" smtClean="0"/>
              <a:t>ord()	# ASCII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437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delete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Delete a list or an item from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del(x[1])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6]</a:t>
            </a: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del(x)			# deletes list x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3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append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Append an item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x.append(7)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3, 8,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6, 7]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extend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Append an sequence to a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[12, 13]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x.extend(y)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3, 8,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6, 7, 12, 13]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73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insert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Insert an item at given index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x.insert(index, item)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x.insert(1, 7)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7, 3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8,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x.insert(1,['a','m'])	# [5, [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', 'm'], 7, 3, 8, 6]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pop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Pops last item off the list, and returns item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x.pop()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8]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 and returns the 6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print(x.pop())	# prints 8</a:t>
            </a:r>
          </a:p>
          <a:p>
            <a:pPr marL="119063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 x is now [5, 3]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0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remove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Remove first instance of an item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6, 3]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x.remove(3)			#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[5,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6, 3]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reverse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Reverse the order of the list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x.reverse()			# [6, 8, 3, 5]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2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sort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Sort the list in place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x.sort()			# [3, 5, 6, 8]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b="1" dirty="0">
                <a:cs typeface="Courier New" pitchFamily="49" charset="0"/>
              </a:rPr>
              <a:t>Note:  </a:t>
            </a:r>
            <a:endParaRPr lang="en-US" sz="2000" b="1" dirty="0" smtClean="0"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cs typeface="Courier New" pitchFamily="49" charset="0"/>
              </a:rPr>
              <a:t>sorted(x</a:t>
            </a:r>
            <a:r>
              <a:rPr lang="en-US" sz="2000" dirty="0">
                <a:cs typeface="Courier New" pitchFamily="49" charset="0"/>
              </a:rPr>
              <a:t>) returns a </a:t>
            </a:r>
            <a:r>
              <a:rPr lang="en-US" sz="2000" i="1" dirty="0">
                <a:cs typeface="Courier New" pitchFamily="49" charset="0"/>
              </a:rPr>
              <a:t>new</a:t>
            </a:r>
            <a:r>
              <a:rPr lang="en-US" sz="2000" dirty="0">
                <a:cs typeface="Courier New" pitchFamily="49" charset="0"/>
              </a:rPr>
              <a:t> sorted list without changing the original list x. </a:t>
            </a:r>
            <a:endParaRPr lang="en-US" sz="2000" dirty="0" smtClean="0"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cs typeface="Courier New" pitchFamily="49" charset="0"/>
              </a:rPr>
              <a:t>x.sort</a:t>
            </a:r>
            <a:r>
              <a:rPr lang="en-US" sz="2000" dirty="0">
                <a:cs typeface="Courier New" pitchFamily="49" charset="0"/>
              </a:rPr>
              <a:t>() puts the items of x in sorted </a:t>
            </a:r>
            <a:r>
              <a:rPr lang="en-US" sz="2000" dirty="0" smtClean="0">
                <a:cs typeface="Courier New" pitchFamily="49" charset="0"/>
              </a:rPr>
              <a:t>order (sorts in place).</a:t>
            </a:r>
            <a:endParaRPr lang="en-US" sz="2000" dirty="0"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7069"/>
            <a:ext cx="8229600" cy="12382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clear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elete all items from the list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0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[5, 3, 8, 6]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x.clear()			# []</a:t>
            </a:r>
          </a:p>
          <a:p>
            <a:pPr marL="119063" lvl="1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9248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LISTS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1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TUPLES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895350"/>
            <a:ext cx="7010400" cy="4114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Support all operations for Sequences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</a:t>
            </a:r>
            <a:r>
              <a:rPr lang="en-US" sz="2400" dirty="0" smtClean="0"/>
              <a:t>mmutable</a:t>
            </a:r>
            <a:r>
              <a:rPr lang="en-US" sz="2400" dirty="0"/>
              <a:t>, but member objects </a:t>
            </a:r>
            <a:r>
              <a:rPr lang="en-US" sz="2400" dirty="0" smtClean="0"/>
              <a:t>may be mutable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the contents of a list </a:t>
            </a:r>
            <a:r>
              <a:rPr lang="en-US" sz="2400" dirty="0" smtClean="0"/>
              <a:t>shouldn’t </a:t>
            </a:r>
            <a:r>
              <a:rPr lang="en-US" sz="2400" dirty="0"/>
              <a:t>change, use </a:t>
            </a:r>
            <a:r>
              <a:rPr lang="en-US" sz="2400" dirty="0" smtClean="0"/>
              <a:t>a tuple </a:t>
            </a:r>
            <a:r>
              <a:rPr lang="en-US" sz="2400" dirty="0"/>
              <a:t>to prevent </a:t>
            </a:r>
            <a:r>
              <a:rPr lang="en-US" sz="2400" dirty="0" smtClean="0"/>
              <a:t>items from </a:t>
            </a:r>
            <a:r>
              <a:rPr lang="en-US" sz="2400" dirty="0"/>
              <a:t>accidently </a:t>
            </a:r>
            <a:r>
              <a:rPr lang="en-US" sz="2400" dirty="0" smtClean="0"/>
              <a:t>being added, changed or deleted</a:t>
            </a:r>
            <a:endParaRPr lang="en-US" sz="24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Tuples are more efficient than lists due to Python’s implementation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48600" y="-1905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16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762000"/>
          </a:xfrm>
        </p:spPr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ariable Naming </a:t>
            </a:r>
            <a:r>
              <a:rPr lang="en-US" dirty="0"/>
              <a:t>T</a:t>
            </a:r>
            <a:r>
              <a:rPr lang="en-US" dirty="0" smtClean="0"/>
              <a:t>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077200" cy="3276599"/>
          </a:xfrm>
        </p:spPr>
        <p:txBody>
          <a:bodyPr>
            <a:normAutofit/>
          </a:bodyPr>
          <a:lstStyle/>
          <a:p>
            <a:r>
              <a:rPr lang="en-US" sz="2000" dirty="0"/>
              <a:t>N</a:t>
            </a:r>
            <a:r>
              <a:rPr lang="en-US" sz="2000" dirty="0" smtClean="0"/>
              <a:t>aming can have letters, numbers and underscore, but cannot start with a number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ome Python reserved words cannot be used (eg. if, for, in, open)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 descriptive variable names</a:t>
            </a:r>
          </a:p>
          <a:p>
            <a:pPr lvl="1"/>
            <a:r>
              <a:rPr lang="en-US" sz="1600" dirty="0" smtClean="0"/>
              <a:t>first_name, date_of_birth, hair_color</a:t>
            </a:r>
          </a:p>
          <a:p>
            <a:r>
              <a:rPr lang="en-US" sz="2000" dirty="0" smtClean="0"/>
              <a:t>Case Matters</a:t>
            </a:r>
          </a:p>
          <a:p>
            <a:pPr lvl="1"/>
            <a:r>
              <a:rPr lang="en-US" sz="1600" dirty="0" smtClean="0"/>
              <a:t>name is not the same as Name</a:t>
            </a:r>
          </a:p>
          <a:p>
            <a:r>
              <a:rPr lang="en-US" sz="2000" dirty="0"/>
              <a:t>C</a:t>
            </a:r>
            <a:r>
              <a:rPr lang="en-US" sz="2000" dirty="0" smtClean="0"/>
              <a:t>onstants in all caps: </a:t>
            </a:r>
            <a:br>
              <a:rPr lang="en-US" sz="2000" dirty="0" smtClean="0"/>
            </a:br>
            <a:r>
              <a:rPr lang="en-US" sz="2000" dirty="0" smtClean="0"/>
              <a:t>PI = 3.14159, DOZEN = 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416" y="2876550"/>
            <a:ext cx="4431184" cy="2121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All variables in Python are </a:t>
            </a:r>
            <a:r>
              <a:rPr lang="en-US" i="1" dirty="0">
                <a:solidFill>
                  <a:schemeClr val="tx1"/>
                </a:solidFill>
              </a:rPr>
              <a:t>reference variables</a:t>
            </a:r>
            <a:r>
              <a:rPr lang="en-US" dirty="0">
                <a:solidFill>
                  <a:schemeClr val="tx1"/>
                </a:solidFill>
              </a:rPr>
              <a:t>, meaning the variable contains a memory address to where the data is stored.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9956"/>
              </p:ext>
            </p:extLst>
          </p:nvPr>
        </p:nvGraphicFramePr>
        <p:xfrm>
          <a:off x="5715000" y="4095750"/>
          <a:ext cx="31242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Memory Address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Data</a:t>
                      </a:r>
                      <a:endParaRPr 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21F7h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‘Cassandra’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44767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10833" y="4661416"/>
            <a:ext cx="392583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tuple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		# no-item tuple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(1,2,3)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1, 2,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	# parenthesis are optional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2,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# single-item tuple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tuple(list1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# tuple from list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10287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immutable</a:t>
            </a:r>
            <a:r>
              <a:rPr lang="en-US" b="1" dirty="0" smtClean="0">
                <a:solidFill>
                  <a:schemeClr val="accent1"/>
                </a:solidFill>
              </a:rPr>
              <a:t>	</a:t>
            </a:r>
          </a:p>
          <a:p>
            <a:pPr lvl="1"/>
            <a:r>
              <a:rPr lang="en-US" sz="2400" dirty="0" smtClean="0"/>
              <a:t>But member objects may be mutable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04800" y="1809751"/>
            <a:ext cx="8458200" cy="3048000"/>
          </a:xfrm>
          <a:prstGeom prst="roundRect">
            <a:avLst>
              <a:gd name="adj" fmla="val 945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2038350"/>
            <a:ext cx="830580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(1, 2, 3)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del(x[1])			# error!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x[1] = 8			# error!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([1,2], 3)		# 2-item tuple: list and int</a:t>
            </a:r>
          </a:p>
          <a:p>
            <a:pPr marL="119063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del(x[0][1])		# ([1], 3)	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848600" y="-19050"/>
            <a:ext cx="12954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TUPLES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5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set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33400" y="1428750"/>
            <a:ext cx="80010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1657350"/>
            <a:ext cx="78486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{3,5,3,5}		# {5, 3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set()			# empty set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set(list1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		# new set from list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# strips duplicates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cs typeface="Courier New" pitchFamily="49" charset="0"/>
              </a:rPr>
              <a:t>Set </a:t>
            </a:r>
            <a:r>
              <a:rPr lang="en-US" sz="2000" b="1" dirty="0">
                <a:cs typeface="Courier New" pitchFamily="49" charset="0"/>
              </a:rPr>
              <a:t>Comprehension: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x = {3*x for x in range(10)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x&gt;5}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cs typeface="Courier New" pitchFamily="49" charset="0"/>
              </a:rPr>
              <a:t>resulting set: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{18, 21, 24, 27} but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 random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9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8153400" y="-19050"/>
            <a:ext cx="9906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94295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810000"/>
                <a:gridCol w="38100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Add item to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x.add(item)</a:t>
                      </a: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Remove</a:t>
                      </a:r>
                      <a:r>
                        <a:rPr lang="en-US" sz="2000" baseline="0" dirty="0" smtClean="0"/>
                        <a:t>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x.remove(item)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Get length of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Check membership in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Pop random item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x.pop()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Delete all items from set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  <a:r>
              <a:rPr lang="en-US" sz="3600" b="1" dirty="0" smtClean="0">
                <a:solidFill>
                  <a:schemeClr val="accent1"/>
                </a:solidFill>
              </a:rPr>
              <a:t>asic set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8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s</a:t>
            </a:r>
            <a:r>
              <a:rPr lang="en-US" sz="3600" b="1" dirty="0" smtClean="0">
                <a:solidFill>
                  <a:schemeClr val="accent1"/>
                </a:solidFill>
              </a:rPr>
              <a:t>tandard mathematical set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153400" y="-19050"/>
            <a:ext cx="9906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53716"/>
              </p:ext>
            </p:extLst>
          </p:nvPr>
        </p:nvGraphicFramePr>
        <p:xfrm>
          <a:off x="609600" y="1428750"/>
          <a:ext cx="8001000" cy="335279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667000"/>
                <a:gridCol w="2667000"/>
                <a:gridCol w="26670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 Function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Intersection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AND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&amp; set2</a:t>
                      </a: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Union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|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Symmetric Difference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XOR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^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Difference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 set1</a:t>
                      </a:r>
                      <a:r>
                        <a:rPr lang="en-US" sz="2000" baseline="0" dirty="0" smtClean="0"/>
                        <a:t> but not in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–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Subset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set2</a:t>
                      </a:r>
                      <a:r>
                        <a:rPr lang="en-US" sz="2000" baseline="0" dirty="0" smtClean="0"/>
                        <a:t> contains set1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&lt;=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Superset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set1</a:t>
                      </a:r>
                      <a:r>
                        <a:rPr lang="en-US" sz="2000" baseline="0" dirty="0" smtClean="0"/>
                        <a:t> contains set2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set1 &gt;= set2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c</a:t>
            </a:r>
            <a:r>
              <a:rPr lang="en-US" sz="3600" b="1" dirty="0" smtClean="0">
                <a:solidFill>
                  <a:schemeClr val="accent1"/>
                </a:solidFill>
              </a:rPr>
              <a:t>onstructors – creating a new 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{'pork':25.3, 'beef':33.8, 'chicken':22.7}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dict([('pork', 25.3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'beef', 33.8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),(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'chicken', 22.7)])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dict(pork=25.3, beef=33.8, chicken=22.7)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66177"/>
              </p:ext>
            </p:extLst>
          </p:nvPr>
        </p:nvGraphicFramePr>
        <p:xfrm>
          <a:off x="762000" y="1282884"/>
          <a:ext cx="7620000" cy="357486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10000"/>
                <a:gridCol w="3810000"/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Code</a:t>
                      </a:r>
                      <a:endParaRPr lang="en-US" sz="2000" dirty="0"/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Add or change item in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x['beef'] = 25.2</a:t>
                      </a: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Remove</a:t>
                      </a:r>
                      <a:r>
                        <a:rPr lang="en-US" sz="2000" baseline="0" dirty="0" smtClean="0"/>
                        <a:t> item from dict 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del x['beef']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Get length of </a:t>
                      </a:r>
                      <a:r>
                        <a:rPr lang="en-US" sz="2000" baseline="0" dirty="0" smtClean="0"/>
                        <a:t>dict </a:t>
                      </a:r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len(x)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Check membership in x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  (only looks in keys, not values)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in x</a:t>
                      </a:r>
                    </a:p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item not in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Delete all items from </a:t>
                      </a:r>
                      <a:r>
                        <a:rPr lang="en-US" sz="2000" baseline="0" dirty="0" smtClean="0"/>
                        <a:t>dict </a:t>
                      </a:r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x.clear()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478971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Delete </a:t>
                      </a:r>
                      <a:r>
                        <a:rPr lang="en-US" sz="2000" baseline="0" dirty="0" smtClean="0"/>
                        <a:t>dict </a:t>
                      </a:r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ourier New" pitchFamily="49" charset="0"/>
                          <a:cs typeface="Courier New" pitchFamily="49" charset="0"/>
                        </a:rPr>
                        <a:t>del</a:t>
                      </a:r>
                      <a:r>
                        <a:rPr lang="en-US" sz="2000" baseline="0" dirty="0" smtClean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en-US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b</a:t>
            </a:r>
            <a:r>
              <a:rPr lang="en-US" sz="3600" b="1" dirty="0" smtClean="0">
                <a:solidFill>
                  <a:schemeClr val="accent1"/>
                </a:solidFill>
              </a:rPr>
              <a:t>asic dict operations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accessing keys and values in a 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x.keys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returns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list of keys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x.values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returns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list of values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x.items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returns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list of key-value tuple pairs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tem in x.values()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tests membership in x: returns boolean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7150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iterating a dict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428750"/>
            <a:ext cx="8686800" cy="3505200"/>
          </a:xfrm>
          <a:prstGeom prst="roundRect">
            <a:avLst>
              <a:gd name="adj" fmla="val 76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00" y="-19050"/>
            <a:ext cx="2286000" cy="5334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DICTIONARIES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8600" y="1581150"/>
            <a:ext cx="89154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for key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x:	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# iterate keys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print(key, x[key])		# print all key/value pairs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k, v 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x.items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():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# iterate key/value pairs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print(k, v)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#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print all key/value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pairs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cs typeface="Courier New" pitchFamily="49" charset="0"/>
              </a:rPr>
              <a:t>Note: </a:t>
            </a:r>
          </a:p>
          <a:p>
            <a:pPr marL="0" indent="0">
              <a:buNone/>
            </a:pPr>
            <a:r>
              <a:rPr lang="en-US" sz="1800" dirty="0" smtClean="0">
                <a:cs typeface="Courier New" pitchFamily="49" charset="0"/>
              </a:rPr>
              <a:t>Entries in a dict are in random order.</a:t>
            </a:r>
            <a:endParaRPr lang="en-US" sz="18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39447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 smtClean="0"/>
              <a:t>A </a:t>
            </a:r>
            <a:r>
              <a:rPr lang="en-US" sz="2800" b="1" i="1" dirty="0" smtClean="0"/>
              <a:t>function</a:t>
            </a:r>
            <a:r>
              <a:rPr lang="en-US" sz="2800" dirty="0" smtClean="0"/>
              <a:t> is a block of statements that together perform an operation.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800" dirty="0" smtClean="0"/>
              <a:t>Any operation that is used often in a program can be split into its own function. </a:t>
            </a:r>
          </a:p>
        </p:txBody>
      </p:sp>
    </p:spTree>
    <p:extLst>
      <p:ext uri="{BB962C8B-B14F-4D97-AF65-F5344CB8AC3E}">
        <p14:creationId xmlns:p14="http://schemas.microsoft.com/office/powerpoint/2010/main" val="19162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"/>
            <a:ext cx="8229600" cy="20574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 smtClean="0"/>
              <a:t>In Python, most variables are </a:t>
            </a:r>
            <a:r>
              <a:rPr lang="en-US" sz="2400" b="1" i="1" dirty="0" smtClean="0"/>
              <a:t>immutable</a:t>
            </a:r>
            <a:r>
              <a:rPr lang="en-US" sz="2400" dirty="0" smtClean="0"/>
              <a:t>, meaning they don’t change in-place. </a:t>
            </a:r>
          </a:p>
          <a:p>
            <a:pPr marL="0" indent="0">
              <a:spcBef>
                <a:spcPts val="0"/>
              </a:spcBef>
              <a:spcAft>
                <a:spcPts val="2800"/>
              </a:spcAft>
              <a:buNone/>
            </a:pPr>
            <a:r>
              <a:rPr lang="en-US" sz="2400" dirty="0" smtClean="0"/>
              <a:t>Python creates a new value in a different memory location when a variable changes.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434829"/>
              </p:ext>
            </p:extLst>
          </p:nvPr>
        </p:nvGraphicFramePr>
        <p:xfrm>
          <a:off x="1676400" y="2251710"/>
          <a:ext cx="55626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971800"/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100" b="0" dirty="0" smtClean="0">
                          <a:solidFill>
                            <a:schemeClr val="tx2"/>
                          </a:solidFill>
                        </a:rPr>
                        <a:t>Integer</a:t>
                      </a:r>
                      <a:endParaRPr lang="en-US" sz="2100" b="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 smtClean="0">
                          <a:solidFill>
                            <a:schemeClr val="tx2"/>
                          </a:solidFill>
                        </a:rPr>
                        <a:t>Immutable</a:t>
                      </a:r>
                      <a:endParaRPr lang="en-US" sz="2100" b="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Float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Immutable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String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Immutable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Tuple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Immutable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List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Set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8620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Dictionary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chemeClr val="tx2"/>
                          </a:solidFill>
                        </a:rPr>
                        <a:t>Mutable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94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050"/>
            <a:ext cx="8229600" cy="165735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dirty="0" smtClean="0">
                <a:solidFill>
                  <a:schemeClr val="tx2"/>
                </a:solidFill>
              </a:rPr>
              <a:t>Function benefits: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Modularizes code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dirty="0" smtClean="0"/>
              <a:t>Easier to  </a:t>
            </a:r>
            <a:r>
              <a:rPr lang="en-US" b="1" dirty="0" smtClean="0"/>
              <a:t>debug,   re-use,   maintain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1371600" y="2190750"/>
            <a:ext cx="198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1200" y="2190750"/>
            <a:ext cx="1981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91200" y="2990850"/>
            <a:ext cx="19812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91200" y="3790950"/>
            <a:ext cx="1981200" cy="68580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Contiguous Code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29200" y="45415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Modular Code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505200" y="2705100"/>
            <a:ext cx="2057400" cy="1428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Better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Often programs must model the real </a:t>
            </a:r>
            <a:r>
              <a:rPr lang="en-US" dirty="0" smtClean="0"/>
              <a:t>world.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school </a:t>
            </a:r>
            <a:r>
              <a:rPr lang="en-US" dirty="0"/>
              <a:t>h</a:t>
            </a:r>
            <a:r>
              <a:rPr lang="en-US" dirty="0" smtClean="0"/>
              <a:t>as courses</a:t>
            </a:r>
            <a:r>
              <a:rPr lang="en-US" dirty="0"/>
              <a:t>, instructors and students. 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library has books and users.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In programming this is done using </a:t>
            </a:r>
            <a:r>
              <a:rPr lang="en-US" i="1" dirty="0" smtClean="0"/>
              <a:t>Classes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combines related </a:t>
            </a:r>
            <a:r>
              <a:rPr lang="en-US" b="1" dirty="0" smtClean="0"/>
              <a:t>variables</a:t>
            </a:r>
            <a:r>
              <a:rPr lang="en-US" dirty="0" smtClean="0"/>
              <a:t> and </a:t>
            </a:r>
            <a:r>
              <a:rPr lang="en-US" b="1" dirty="0" smtClean="0"/>
              <a:t>functions</a:t>
            </a:r>
            <a:r>
              <a:rPr lang="en-US" dirty="0" smtClean="0"/>
              <a:t> for a real-world object into one code block.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A class is the block of code, which is the blueprint or recipe for making an object. An object is an instance of a class (Instructor is a </a:t>
            </a:r>
            <a:r>
              <a:rPr lang="en-US" i="1" dirty="0" smtClean="0"/>
              <a:t>class</a:t>
            </a:r>
            <a:r>
              <a:rPr lang="en-US" dirty="0" smtClean="0"/>
              <a:t>, Professor Lee is an </a:t>
            </a:r>
            <a:r>
              <a:rPr lang="en-US" i="1" dirty="0" smtClean="0"/>
              <a:t>object</a:t>
            </a:r>
            <a:r>
              <a:rPr lang="en-US" dirty="0" smtClean="0"/>
              <a:t> of type Instructor)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09550"/>
            <a:ext cx="8686800" cy="472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LIBRARY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lass: </a:t>
            </a:r>
            <a:r>
              <a:rPr lang="en-US" sz="2400" b="1" dirty="0" smtClean="0">
                <a:solidFill>
                  <a:schemeClr val="tx1"/>
                </a:solidFill>
              </a:rPr>
              <a:t>Book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809750"/>
            <a:ext cx="2063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Variables</a:t>
            </a:r>
            <a:r>
              <a:rPr lang="en-US" dirty="0" smtClean="0"/>
              <a:t> (data)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book_id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US" dirty="0" smtClean="0"/>
              <a:t>itle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 smtClean="0"/>
              <a:t>Functions</a:t>
            </a:r>
            <a:r>
              <a:rPr lang="en-US" dirty="0" smtClean="0"/>
              <a:t> (actions)</a:t>
            </a:r>
          </a:p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9200" y="1276350"/>
            <a:ext cx="3200400" cy="3124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lass: </a:t>
            </a:r>
            <a:r>
              <a:rPr lang="en-US" sz="2400" b="1" dirty="0" smtClean="0">
                <a:solidFill>
                  <a:schemeClr val="tx1"/>
                </a:solidFill>
              </a:rPr>
              <a:t>Customer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57800" y="1809750"/>
            <a:ext cx="240001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Variables </a:t>
            </a:r>
            <a:r>
              <a:rPr lang="en-US" dirty="0" smtClean="0"/>
              <a:t>(data)</a:t>
            </a:r>
          </a:p>
          <a:p>
            <a:pPr marL="285750" indent="-285750">
              <a:buFontTx/>
              <a:buChar char="-"/>
            </a:pPr>
            <a:r>
              <a:rPr lang="en-US" dirty="0"/>
              <a:t>c</a:t>
            </a:r>
            <a:r>
              <a:rPr lang="en-US" dirty="0" smtClean="0"/>
              <a:t>ustomer_id</a:t>
            </a:r>
          </a:p>
          <a:p>
            <a:pPr marL="285750" indent="-285750">
              <a:buFontTx/>
              <a:buChar char="-"/>
            </a:pPr>
            <a:r>
              <a:rPr lang="en-US" dirty="0"/>
              <a:t>n</a:t>
            </a:r>
            <a:r>
              <a:rPr lang="en-US" dirty="0" smtClean="0"/>
              <a:t>ame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phone_number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sz="2000" dirty="0" smtClean="0"/>
              <a:t>Functions </a:t>
            </a:r>
            <a:r>
              <a:rPr lang="en-US" dirty="0" smtClean="0"/>
              <a:t>(actions)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check_out_book (id)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return_book (id)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2018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0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1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Boolean: </a:t>
            </a:r>
            <a:r>
              <a:rPr lang="en-US" sz="4000" dirty="0" smtClean="0"/>
              <a:t>True or False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545529" y="1047750"/>
            <a:ext cx="2819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Evaluate to </a:t>
            </a:r>
            <a:r>
              <a:rPr lang="en-US" sz="2800" b="1" dirty="0" smtClean="0">
                <a:solidFill>
                  <a:srgbClr val="0070C0"/>
                </a:solidFill>
              </a:rPr>
              <a:t>FALSE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000" dirty="0"/>
              <a:t>0</a:t>
            </a:r>
          </a:p>
          <a:p>
            <a:r>
              <a:rPr lang="en-US" sz="2000" dirty="0"/>
              <a:t>0.0</a:t>
            </a:r>
          </a:p>
          <a:p>
            <a:r>
              <a:rPr lang="en-US" sz="2000" dirty="0"/>
              <a:t>""</a:t>
            </a:r>
          </a:p>
          <a:p>
            <a:r>
              <a:rPr lang="en-US" sz="2000" dirty="0"/>
              <a:t>[]</a:t>
            </a:r>
          </a:p>
          <a:p>
            <a:r>
              <a:rPr lang="en-US" sz="2000" dirty="0" smtClean="0"/>
              <a:t>None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1047750"/>
            <a:ext cx="304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Evaluate </a:t>
            </a:r>
            <a:r>
              <a:rPr lang="en-US" sz="2400" b="1" dirty="0">
                <a:solidFill>
                  <a:srgbClr val="0070C0"/>
                </a:solidFill>
              </a:rPr>
              <a:t>to </a:t>
            </a:r>
            <a:r>
              <a:rPr lang="en-US" sz="2800" b="1" dirty="0" smtClean="0">
                <a:solidFill>
                  <a:srgbClr val="0070C0"/>
                </a:solidFill>
              </a:rPr>
              <a:t>TRUE</a:t>
            </a:r>
            <a:endParaRPr lang="en-US" sz="2800" b="1" dirty="0">
              <a:solidFill>
                <a:srgbClr val="0070C0"/>
              </a:solidFill>
            </a:endParaRPr>
          </a:p>
          <a:p>
            <a:r>
              <a:rPr lang="en-US" sz="2000" dirty="0"/>
              <a:t>any non-zero number</a:t>
            </a:r>
          </a:p>
          <a:p>
            <a:r>
              <a:rPr lang="en-US" sz="2000" dirty="0"/>
              <a:t>any non-empty string</a:t>
            </a:r>
          </a:p>
          <a:p>
            <a:r>
              <a:rPr lang="en-US" sz="2000" dirty="0"/>
              <a:t>any non-empty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2724150"/>
            <a:ext cx="1309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1 or 0</a:t>
            </a:r>
          </a:p>
          <a:p>
            <a:r>
              <a:rPr lang="en-US" dirty="0" smtClean="0"/>
              <a:t>81 and -23</a:t>
            </a:r>
          </a:p>
          <a:p>
            <a:r>
              <a:rPr lang="en-US" dirty="0" smtClean="0"/>
              <a:t>‘pig’</a:t>
            </a:r>
          </a:p>
          <a:p>
            <a:r>
              <a:rPr lang="en-US" dirty="0" smtClean="0"/>
              <a:t>‘cat’ == ‘cat’</a:t>
            </a:r>
          </a:p>
          <a:p>
            <a:r>
              <a:rPr lang="en-US" dirty="0" smtClean="0"/>
              <a:t>[‘dog’]</a:t>
            </a:r>
          </a:p>
          <a:p>
            <a:r>
              <a:rPr lang="en-US" dirty="0" smtClean="0"/>
              <a:t>‘a’ &lt; ‘b’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2667" y="2724150"/>
            <a:ext cx="13340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 &gt; 5</a:t>
            </a:r>
          </a:p>
          <a:p>
            <a:r>
              <a:rPr lang="en-US" dirty="0" smtClean="0"/>
              <a:t>-1 &lt; 33</a:t>
            </a:r>
          </a:p>
          <a:p>
            <a:r>
              <a:rPr lang="en-US" dirty="0" smtClean="0"/>
              <a:t>8 &gt;= 8</a:t>
            </a:r>
          </a:p>
          <a:p>
            <a:r>
              <a:rPr lang="en-US" dirty="0" smtClean="0"/>
              <a:t>0 == 0</a:t>
            </a:r>
          </a:p>
          <a:p>
            <a:r>
              <a:rPr lang="en-US" dirty="0" smtClean="0"/>
              <a:t>1.2 != 1.3</a:t>
            </a:r>
          </a:p>
          <a:p>
            <a:r>
              <a:rPr lang="en-US" dirty="0" smtClean="0"/>
              <a:t>5 &gt; 3 and 10</a:t>
            </a:r>
          </a:p>
          <a:p>
            <a:r>
              <a:rPr lang="en-US" dirty="0" smtClean="0"/>
              <a:t>1 == 0 or [0]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9418" y="3832145"/>
            <a:ext cx="87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and 0</a:t>
            </a:r>
          </a:p>
          <a:p>
            <a:r>
              <a:rPr lang="en-US" dirty="0" smtClean="0"/>
              <a:t>0 or </a:t>
            </a:r>
            <a:r>
              <a:rPr lang="en-US" dirty="0"/>
              <a:t>""</a:t>
            </a:r>
          </a:p>
          <a:p>
            <a:r>
              <a:rPr lang="en-US" dirty="0" smtClean="0"/>
              <a:t>5 - 5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0485" y="3001149"/>
            <a:ext cx="10647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&lt; 2</a:t>
            </a:r>
          </a:p>
          <a:p>
            <a:r>
              <a:rPr lang="en-US" dirty="0" smtClean="0"/>
              <a:t>-1 &gt; 33</a:t>
            </a:r>
          </a:p>
          <a:p>
            <a:r>
              <a:rPr lang="en-US" dirty="0" smtClean="0"/>
              <a:t>8 &gt;= 100</a:t>
            </a:r>
          </a:p>
          <a:p>
            <a:r>
              <a:rPr lang="en-US" dirty="0" smtClean="0"/>
              <a:t>5 &lt;= 1</a:t>
            </a:r>
          </a:p>
          <a:p>
            <a:r>
              <a:rPr lang="en-US" dirty="0" smtClean="0"/>
              <a:t>0 == 88</a:t>
            </a:r>
          </a:p>
          <a:p>
            <a:r>
              <a:rPr lang="en-US" dirty="0" smtClean="0"/>
              <a:t>1.2 != 1.2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773" y="0"/>
            <a:ext cx="1401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bool(expression)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72000" y="1200150"/>
            <a:ext cx="0" cy="3657600"/>
          </a:xfrm>
          <a:prstGeom prst="line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4800" y="1047750"/>
            <a:ext cx="1219200" cy="381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09999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sz="2200" b="1" dirty="0" smtClean="0">
                <a:solidFill>
                  <a:schemeClr val="accent1"/>
                </a:solidFill>
              </a:rPr>
              <a:t>Symbol	Function	Example	Result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+</a:t>
            </a:r>
            <a:r>
              <a:rPr lang="en-US" dirty="0" smtClean="0"/>
              <a:t>	addition	5 + 3	8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–</a:t>
            </a:r>
            <a:r>
              <a:rPr lang="en-US" dirty="0" smtClean="0"/>
              <a:t> 	subtraction	10 – 6	4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*</a:t>
            </a:r>
            <a:r>
              <a:rPr lang="en-US" dirty="0" smtClean="0"/>
              <a:t>	multiplication	3 * 7	21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//</a:t>
            </a:r>
            <a:r>
              <a:rPr lang="en-US" dirty="0" smtClean="0"/>
              <a:t>	integer division	15 // 6	2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/</a:t>
            </a:r>
            <a:r>
              <a:rPr lang="en-US" dirty="0" smtClean="0"/>
              <a:t>	float division	15 / 6	2.5</a:t>
            </a:r>
          </a:p>
          <a:p>
            <a:pPr marL="0" indent="0">
              <a:buNone/>
              <a:tabLst>
                <a:tab pos="1371600" algn="l"/>
                <a:tab pos="4572000" algn="l"/>
                <a:tab pos="6629400" algn="l"/>
              </a:tabLst>
            </a:pPr>
            <a:r>
              <a:rPr lang="en-US" b="1" dirty="0" smtClean="0"/>
              <a:t>**</a:t>
            </a:r>
            <a:r>
              <a:rPr lang="en-US" dirty="0" smtClean="0"/>
              <a:t>	power	7 ** 2	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7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249"/>
            <a:ext cx="2438400" cy="332970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 smtClean="0">
                <a:solidFill>
                  <a:srgbClr val="0070C0"/>
                </a:solidFill>
              </a:rPr>
              <a:t>Order of Operations</a:t>
            </a:r>
          </a:p>
          <a:p>
            <a:pPr marL="0" indent="0">
              <a:buNone/>
            </a:pPr>
            <a:r>
              <a:rPr lang="en-US" sz="2800" dirty="0" smtClean="0"/>
              <a:t>1. ( )</a:t>
            </a:r>
          </a:p>
          <a:p>
            <a:pPr marL="0" indent="0">
              <a:buNone/>
            </a:pPr>
            <a:r>
              <a:rPr lang="en-US" sz="2800" dirty="0" smtClean="0"/>
              <a:t>2. **</a:t>
            </a:r>
          </a:p>
          <a:p>
            <a:pPr marL="0" indent="0">
              <a:buNone/>
            </a:pPr>
            <a:r>
              <a:rPr lang="en-US" sz="2800" dirty="0" smtClean="0"/>
              <a:t>3. *  /   //   %</a:t>
            </a:r>
          </a:p>
          <a:p>
            <a:pPr marL="0" indent="0">
              <a:buNone/>
            </a:pPr>
            <a:r>
              <a:rPr lang="en-US" sz="2800" dirty="0" smtClean="0"/>
              <a:t>4. + –</a:t>
            </a:r>
          </a:p>
          <a:p>
            <a:pPr marL="0" indent="0">
              <a:buNone/>
            </a:pPr>
            <a:r>
              <a:rPr lang="en-US" sz="2800" dirty="0" smtClean="0"/>
              <a:t>5. left to right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200400" y="649370"/>
            <a:ext cx="5867400" cy="573879"/>
            <a:chOff x="3276600" y="1007271"/>
            <a:chExt cx="5867400" cy="573879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76800" y="10072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/>
                <a:t>x = 1 + 5 ** (3 // 2) – 6 % 4</a:t>
              </a: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3276600" y="1047750"/>
              <a:ext cx="1421606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400" b="1" dirty="0" smtClean="0">
                  <a:solidFill>
                    <a:srgbClr val="0070C0"/>
                  </a:solidFill>
                </a:rPr>
                <a:t>Example:</a:t>
              </a:r>
              <a:endParaRPr lang="en-US" sz="2800" dirty="0" smtClean="0">
                <a:solidFill>
                  <a:srgbClr val="0070C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00600" y="438150"/>
            <a:ext cx="4267200" cy="1470899"/>
            <a:chOff x="4876800" y="796051"/>
            <a:chExt cx="4267200" cy="1470899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876800" y="1693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29400" y="1693071"/>
              <a:ext cx="1100138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0939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800600" y="438150"/>
            <a:ext cx="4267200" cy="2232899"/>
            <a:chOff x="4876800" y="796051"/>
            <a:chExt cx="4267200" cy="2232899"/>
          </a:xfrm>
        </p:grpSpPr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4876800" y="24550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3601" y="2455071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29711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800600" y="438150"/>
            <a:ext cx="4267200" cy="4290299"/>
            <a:chOff x="4876800" y="796051"/>
            <a:chExt cx="4267200" cy="4290299"/>
          </a:xfrm>
        </p:grpSpPr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4876800" y="45124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2" y="4512471"/>
              <a:ext cx="348376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694465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00600" y="438150"/>
            <a:ext cx="4267200" cy="2918699"/>
            <a:chOff x="4876800" y="796051"/>
            <a:chExt cx="4267200" cy="2918699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4876800" y="31408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00998" y="31408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296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943600" y="3129652"/>
              <a:ext cx="1785937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800600" y="438150"/>
            <a:ext cx="4267200" cy="3604499"/>
            <a:chOff x="4876800" y="796051"/>
            <a:chExt cx="4267200" cy="3604499"/>
          </a:xfrm>
        </p:grpSpPr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4876800" y="3826671"/>
              <a:ext cx="4267200" cy="57387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x = 1 + 5 ** (3 // 2) – 6 % 4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10201" y="3826671"/>
              <a:ext cx="2319336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79605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022431" y="3826671"/>
              <a:ext cx="892969" cy="573879"/>
            </a:xfrm>
            <a:prstGeom prst="roundRect">
              <a:avLst/>
            </a:prstGeom>
            <a:solidFill>
              <a:schemeClr val="bg1">
                <a:lumMod val="95000"/>
                <a:alpha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596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Starts with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44779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2573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String:	“Vikash”</a:t>
            </a:r>
          </a:p>
          <a:p>
            <a:pPr marL="0" indent="0">
              <a:buNone/>
              <a:tabLst>
                <a:tab pos="1257300" algn="l"/>
              </a:tabLst>
            </a:pPr>
            <a:r>
              <a:rPr lang="en-US" dirty="0" smtClean="0">
                <a:solidFill>
                  <a:srgbClr val="0070C0"/>
                </a:solidFill>
              </a:rPr>
              <a:t>List:	[‘V’, ‘i’, ‘k’, ‘a’, ‘s’, ‘h’]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07233" y="2628900"/>
            <a:ext cx="17029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Index	Value</a:t>
            </a:r>
          </a:p>
          <a:p>
            <a:r>
              <a:rPr lang="en-US" sz="2000" dirty="0" smtClean="0"/>
              <a:t>0	V</a:t>
            </a:r>
            <a:endParaRPr lang="en-US" sz="2000" dirty="0"/>
          </a:p>
          <a:p>
            <a:r>
              <a:rPr lang="en-US" sz="2000" dirty="0" smtClean="0"/>
              <a:t>1	i</a:t>
            </a:r>
          </a:p>
          <a:p>
            <a:r>
              <a:rPr lang="en-US" sz="2000" dirty="0" smtClean="0"/>
              <a:t>2	k</a:t>
            </a:r>
          </a:p>
          <a:p>
            <a:r>
              <a:rPr lang="en-US" sz="2000" dirty="0" smtClean="0"/>
              <a:t>3	a</a:t>
            </a:r>
          </a:p>
          <a:p>
            <a:r>
              <a:rPr lang="en-US" sz="2000" dirty="0" smtClean="0"/>
              <a:t>4	s</a:t>
            </a:r>
          </a:p>
          <a:p>
            <a:r>
              <a:rPr lang="en-US" sz="2000" dirty="0" smtClean="0"/>
              <a:t>5	h</a:t>
            </a:r>
          </a:p>
        </p:txBody>
      </p:sp>
    </p:spTree>
    <p:extLst>
      <p:ext uri="{BB962C8B-B14F-4D97-AF65-F5344CB8AC3E}">
        <p14:creationId xmlns:p14="http://schemas.microsoft.com/office/powerpoint/2010/main" val="23800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15769</TotalTime>
  <Words>2040</Words>
  <Application>Microsoft Office PowerPoint</Application>
  <PresentationFormat>On-screen Show (16:9)</PresentationFormat>
  <Paragraphs>631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Python     in 90 minutes</vt:lpstr>
      <vt:lpstr>PowerPoint Presentation</vt:lpstr>
      <vt:lpstr>Python Variables</vt:lpstr>
      <vt:lpstr>Variable Naming Tips</vt:lpstr>
      <vt:lpstr>PowerPoint Presentation</vt:lpstr>
      <vt:lpstr>Boolean: True or False</vt:lpstr>
      <vt:lpstr>Python Math functions</vt:lpstr>
      <vt:lpstr>PowerPoint Presentation</vt:lpstr>
      <vt:lpstr>Indexing Starts with 0</vt:lpstr>
      <vt:lpstr>String Escape Sequences</vt:lpstr>
      <vt:lpstr>range</vt:lpstr>
      <vt:lpstr>PowerPoint Presentation</vt:lpstr>
      <vt:lpstr>SEQUENCES (String, List, Tuple)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SEQUENCES String List Tuple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TUPLES</vt:lpstr>
      <vt:lpstr>TUPLES</vt:lpstr>
      <vt:lpstr>TUPLES</vt:lpstr>
      <vt:lpstr>SETS</vt:lpstr>
      <vt:lpstr>PowerPoint Presentation</vt:lpstr>
      <vt:lpstr>SETS</vt:lpstr>
      <vt:lpstr>DICTIONARIES</vt:lpstr>
      <vt:lpstr>DICTIONARIES</vt:lpstr>
      <vt:lpstr>DICTIONARIES</vt:lpstr>
      <vt:lpstr>DICTIONARIES</vt:lpstr>
      <vt:lpstr>PowerPoint Presentation</vt:lpstr>
      <vt:lpstr>PowerPoint Presentation</vt:lpstr>
      <vt:lpstr>Classes and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James</dc:creator>
  <cp:lastModifiedBy>Joe James</cp:lastModifiedBy>
  <cp:revision>51</cp:revision>
  <dcterms:created xsi:type="dcterms:W3CDTF">2018-10-04T22:42:15Z</dcterms:created>
  <dcterms:modified xsi:type="dcterms:W3CDTF">2018-10-16T23:02:50Z</dcterms:modified>
</cp:coreProperties>
</file>