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395" r:id="rId2"/>
    <p:sldId id="396"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63F"/>
    <a:srgbClr val="D16349"/>
    <a:srgbClr val="DBE3E3"/>
    <a:srgbClr val="FFCC66"/>
    <a:srgbClr val="FF9900"/>
    <a:srgbClr val="635803"/>
    <a:srgbClr val="D1DEDF"/>
    <a:srgbClr val="EED3CF"/>
    <a:srgbClr val="EDD3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754" autoAdjust="0"/>
    <p:restoredTop sz="93907" autoAdjust="0"/>
  </p:normalViewPr>
  <p:slideViewPr>
    <p:cSldViewPr>
      <p:cViewPr varScale="1">
        <p:scale>
          <a:sx n="70" d="100"/>
          <a:sy n="70" d="100"/>
        </p:scale>
        <p:origin x="176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DB4E3CD-C9EE-4247-A0E7-99603B632244}" type="datetimeFigureOut">
              <a:rPr lang="en-US" smtClean="0"/>
              <a:pPr/>
              <a:t>8/5/2022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56142C3-80C7-4F74-BFAD-C7C43B8C8FD5}" type="slidenum">
              <a:rPr lang="en-US" smtClean="0"/>
              <a:pPr/>
              <a:t>‹#›</a:t>
            </a:fld>
            <a:endParaRPr lang="en-US"/>
          </a:p>
        </p:txBody>
      </p:sp>
    </p:spTree>
    <p:extLst>
      <p:ext uri="{BB962C8B-B14F-4D97-AF65-F5344CB8AC3E}">
        <p14:creationId xmlns:p14="http://schemas.microsoft.com/office/powerpoint/2010/main" val="2023579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08:59:12.119"/>
    </inkml:context>
    <inkml:brush xml:id="br0">
      <inkml:brushProperty name="width" value="0.05" units="cm"/>
      <inkml:brushProperty name="height" value="0.05" units="cm"/>
    </inkml:brush>
  </inkml:definitions>
  <inkml:trace contextRef="#ctx0" brushRef="#br0">0 1146 24575,'7'-1'0,"0"0"0,0 0 0,-1 0 0,1-1 0,0 0 0,-1 0 0,0-1 0,1 0 0,-1 0 0,0 0 0,10-9 0,7-6 0,32-31 0,-22 18 0,26-24 0,-33 29 0,1 2 0,0 1 0,47-29 0,-34 25 0,-1-2 0,-1-1 0,47-49 0,60-48 0,-134 119 0,35-28 0,2 2 0,1 2 0,2 2 0,79-33 0,-39 24 0,-67 27 0,-1 2 0,2 0 0,-1 2 0,1 0 0,0 2 0,48-6 0,-46 11 0,-14 1 0,0 0 0,-1-1 0,1-1 0,-1 0 0,1 0 0,-1-1 0,19-8 0,17-10 0,1 2 0,0 2 0,72-15 0,77-10 0,128-22 0,-242 55 0,-1 3 0,1 4 0,96 11 0,-108-2 0,0 2 0,0 4 0,-1 3 0,-1 3 0,-1 3 0,105 49 0,-173-70 0,272 145 0,106 115 0,-136-98 0,12 9 0,-211-141-1365,-4-4-5461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22.607"/>
    </inkml:context>
    <inkml:brush xml:id="br0">
      <inkml:brushProperty name="width" value="0.05" units="cm"/>
      <inkml:brushProperty name="height" value="0.05" units="cm"/>
    </inkml:brush>
  </inkml:definitions>
  <inkml:trace contextRef="#ctx0" brushRef="#br0">572 4797 24575,'-1'-8'0,"0"1"0,0-1 0,0 1 0,-1 0 0,0-1 0,-1 1 0,1 0 0,-1 0 0,-1 0 0,1 1 0,-1-1 0,-8-9 0,-6-7 0,-43-39 0,32 33 0,-6-7 0,1-2 0,3-1 0,1-2 0,2-1 0,-43-85 0,37 52 0,5-1 0,2-2 0,-23-115 0,29 78 0,-11-213 0,29-202 0,6 259 0,1 183 0,27-158 0,24 19 0,-7 44 0,-21 62 0,78-213 0,-23 125 0,59-158 0,-92 244 0,78-141 0,-95 205 0,-10 21 0,-2-1 0,23-64 0,-11 35 54,-26 59-212,-1 0 0,0 0 1,0-1-1,-1 1 0,-1-1 1,0 0-1,0 0 1,2-14-1,-6 2-6668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26.918"/>
    </inkml:context>
    <inkml:brush xml:id="br0">
      <inkml:brushProperty name="width" value="0.05" units="cm"/>
      <inkml:brushProperty name="height" value="0.05" units="cm"/>
    </inkml:brush>
  </inkml:definitions>
  <inkml:trace contextRef="#ctx0" brushRef="#br0">1 68 24575,'6'-1'0,"1"-1"0,0 1 0,-1-1 0,1 0 0,-1-1 0,1 0 0,-1 0 0,0 0 0,10-8 0,25-11 0,-34 19 0,-1 1 0,1 0 0,-1 0 0,1 0 0,0 1 0,0 0 0,0 0 0,-1 1 0,1 0 0,0 0 0,0 0 0,0 1 0,0 0 0,0 1 0,11 3 0,-12-2 0,0 0 0,0 1 0,0 0 0,-1 0 0,1 1 0,-1 0 0,0 0 0,0 0 0,-1 0 0,1 1 0,-1-1 0,0 1 0,-1 0 0,0 0 0,5 11 0,-2-1 8,-1 0-1,0 1 1,0-1-1,-2 1 1,0 0-1,0 22 1,-5 106-315,0-79-804,1-33-5715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32"/>
    </inkml:context>
    <inkml:brush xml:id="br0">
      <inkml:brushProperty name="width" value="0.05" units="cm"/>
      <inkml:brushProperty name="height" value="0.05" units="cm"/>
    </inkml:brush>
  </inkml:definitions>
  <inkml:trace contextRef="#ctx0" brushRef="#br0">0 1 24575,'1'3'0,"0"0"0,1 0 0,-1 0 0,1 0 0,-1 0 0,1 0 0,0 0 0,0-1 0,0 1 0,0-1 0,5 5 0,0 1 0,353 448 0,-319-399 0,-1-1 0,35 67 0,59 97 0,-86-146 0,73 148 0,138 466 0,-250-659 0,-2 0 0,-1 0 0,-1 1 0,1 48 0,-9 125 0,0-77 0,4-18 0,-2 80 0,-1-156 0,-1 0 0,-2 1 0,-15 51 0,-59 167 0,72-229 0,-2-1 0,-21 41 0,-8 19 0,14-28 0,-2 0 0,-42 63 0,-4 7 0,54-91-1365,-1-3-5461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35.510"/>
    </inkml:context>
    <inkml:brush xml:id="br0">
      <inkml:brushProperty name="width" value="0.05" units="cm"/>
      <inkml:brushProperty name="height" value="0.05" units="cm"/>
    </inkml:brush>
  </inkml:definitions>
  <inkml:trace contextRef="#ctx0" brushRef="#br0">3 1 24575,'-1'41'0,"0"-8"0,1 1 0,8 55 0,-7-82 0,1 1 0,-1-1 0,1 0 0,1 0 0,-1 0 0,1 0 0,0 0 0,1-1 0,-1 1 0,1-1 0,1 0 0,-1 0 0,1 0 0,0-1 0,0 1 0,1-1 0,9 7 0,-13-11 0,0 0 0,1-1 0,-1 1 0,0 0 0,1 0 0,-1-1 0,1 0 0,-1 1 0,1-1 0,-1 0 0,0 0 0,1 0 0,-1-1 0,1 1 0,-1 0 0,1-1 0,-1 0 0,0 0 0,1 1 0,-1-1 0,0 0 0,0-1 0,0 1 0,0 0 0,0-1 0,0 1 0,3-4 0,7-6 0,0-1 0,-1-1 0,12-16 0,-2 3 0,-13 17-98,11-11-325,-2 0 1,28-41 0,-31 34-6404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42.260"/>
    </inkml:context>
    <inkml:brush xml:id="br0">
      <inkml:brushProperty name="width" value="0.05" units="cm"/>
      <inkml:brushProperty name="height" value="0.05" units="cm"/>
    </inkml:brush>
  </inkml:definitions>
  <inkml:trace contextRef="#ctx0" brushRef="#br0">688 3536 24575,'-17'-1'0,"-1"-1"0,1-1 0,0 0 0,0-1 0,1-1 0,-1 0 0,1-1 0,0-1 0,-18-11 0,-18-13 0,-60-46 0,98 66 0,0 1 0,1-1 0,1 0 0,0-1 0,0 0 0,1-1 0,1 0 0,0-1 0,0 0 0,-8-18 0,8 10 0,1-1 0,2-1 0,0 1 0,1-1 0,-5-41 0,4 28 0,-1 0 0,-24-62 0,16 56 0,-12-59 0,-23-263 0,42 228 0,10-140 0,2 98 0,-6 65 0,1 44 0,2 0 0,11-85 0,1 104 0,2 0 0,2 0 0,2 2 0,44-84 0,14-35 0,-16 42 0,-15 37 0,98-182 0,-91 178 0,-38 66-151,2 0-1,1 1 0,1 1 0,1 1 1,2 1-1,0 0 0,1 2 1,43-33-1,-33 31-6674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48.392"/>
    </inkml:context>
    <inkml:brush xml:id="br0">
      <inkml:brushProperty name="width" value="0.05" units="cm"/>
      <inkml:brushProperty name="height" value="0.05" units="cm"/>
    </inkml:brush>
  </inkml:definitions>
  <inkml:trace contextRef="#ctx0" brushRef="#br0">1 49 24575,'18'-1'0,"1"0"0,-1-2 0,0-1 0,0 0 0,32-12 0,-8 2 0,-39 13 0,-1 0 0,0 0 0,1 1 0,-1-1 0,1 0 0,-1 1 0,1 0 0,-1-1 0,1 1 0,-1 0 0,1 0 0,-1 0 0,1 1 0,-1-1 0,1 1 0,-1-1 0,1 1 0,-1 0 0,0 0 0,1 0 0,-1 0 0,0 0 0,0 1 0,0-1 0,0 1 0,0-1 0,0 1 0,0 0 0,0 0 0,-1 0 0,1 0 0,0 0 0,-1 0 0,0 0 0,0 0 0,0 0 0,0 1 0,0-1 0,0 1 0,0-1 0,0 4 0,2 11 0,-1 0 0,-1 1 0,0-1 0,-1 1 0,-3 17 0,2-11 0,-3 95-1365,3-86-5461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54.262"/>
    </inkml:context>
    <inkml:brush xml:id="br0">
      <inkml:brushProperty name="width" value="0.05" units="cm"/>
      <inkml:brushProperty name="height" value="0.05" units="cm"/>
    </inkml:brush>
  </inkml:definitions>
  <inkml:trace contextRef="#ctx0" brushRef="#br0">0 1029 24575,'14'-16'0,"-1"-1"0,20-34 0,3-5 0,145-213 0,-161 236 0,2 1 0,2 0 0,0 2 0,2 1 0,1 1 0,2 2 0,0 0 0,34-21 0,-9 14 0,1 3 0,1 3 0,74-27 0,188-36 0,37 20 0,-294 58 0,1 3 0,80-2 0,126 12 0,-105 1 0,-75 3 0,164 29 0,35 3 0,-242-35 0,-24-2 0,1 0 0,0 2 0,0 1 0,-1 1 0,34 9 0,107 48 0,173 62 0,-152-44 0,-114-47 0,11 9 0,130 90 0,-2 0 0,94 48 0,-204-116 0,-44-30 0,-2 2 0,88 78 0,-117-91-87,20 19 196,70 85 0,-102-111-245,-1 0 0,0 0 0,-1 1 0,-1 0 0,-1 1 0,0 0 0,-1 0 0,-1 0 0,0 1 0,3 26 0,-6-10-6690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58.019"/>
    </inkml:context>
    <inkml:brush xml:id="br0">
      <inkml:brushProperty name="width" value="0.05" units="cm"/>
      <inkml:brushProperty name="height" value="0.05" units="cm"/>
    </inkml:brush>
  </inkml:definitions>
  <inkml:trace contextRef="#ctx0" brushRef="#br0">1 244 24575,'6'0'0,"9"0"0,9 0 0,6 6 0,-2-4 0,1-2 0,-5-8 0,-6-9 0,-6-8 0,-5-6 0,-5-5 0,-1-2 0,-2-1 0,7 6 0,1 9-8191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4:02.699"/>
    </inkml:context>
    <inkml:brush xml:id="br0">
      <inkml:brushProperty name="width" value="0.05" units="cm"/>
      <inkml:brushProperty name="height" value="0.05" units="cm"/>
    </inkml:brush>
  </inkml:definitions>
  <inkml:trace contextRef="#ctx0" brushRef="#br0">5156 1 24575,'-2'0'0,"0"1"0,0-1 0,0 1 0,0 0 0,0 0 0,0 0 0,0 0 0,0 0 0,0 0 0,1 0 0,-1 1 0,1-1 0,-1 1 0,1-1 0,-1 1 0,1-1 0,0 1 0,0 0 0,0 0 0,-1 2 0,-21 42 0,23-44 0,-83 234 0,-3 10 0,71-215 0,-2 0 0,-1-1 0,-2-1 0,-1-1 0,-1 0 0,-1-2 0,-1-1 0,-42 34 0,39-39 0,-1-1 0,-1 0 0,-50 22 0,36-19 0,-45 23 0,-167 61 0,208-91 0,-1-3 0,0-1 0,-1-2 0,0-2 0,-78 0 0,-1037-11 0,783 4 0,273-6 0,0-4 0,-155-37 0,232 40 0,-95-28 0,92 23 0,0 2 0,-69-11 0,1 5 0,-101-28 0,-72-12 0,219 47 0,1-1 0,1-4 0,0-1 0,-75-33 0,-316-121-1365,385 149-5461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4:05.191"/>
    </inkml:context>
    <inkml:brush xml:id="br0">
      <inkml:brushProperty name="width" value="0.05" units="cm"/>
      <inkml:brushProperty name="height" value="0.05" units="cm"/>
    </inkml:brush>
  </inkml:definitions>
  <inkml:trace contextRef="#ctx0" brushRef="#br0">270 0 24575,'-6'0'0,"-22"0"0,-6 6 0,-4 3 0,-2-1 0,7 5 0,1 0 0,7 4 0,8 6 0,6 6 0,6 4 0,9-4 0,4 0 0,8-5 0,7 7 0,6 3 0,5 4 0,-4-6-8191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08:59:17.149"/>
    </inkml:context>
    <inkml:brush xml:id="br0">
      <inkml:brushProperty name="width" value="0.05" units="cm"/>
      <inkml:brushProperty name="height" value="0.05" units="cm"/>
    </inkml:brush>
  </inkml:definitions>
  <inkml:trace contextRef="#ctx0" brushRef="#br0">260 0 24575,'0'7'0,"6"8"0,2 8 0,0 7 0,-1 4 0,4-2 0,1-2 0,-9-5 0,-11-1 0,-10-4 0,-9-5 0,-13 0 0,-6-1 0,-1-4 0,0-3 0,2 3 0,9 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4:48.906"/>
    </inkml:context>
    <inkml:brush xml:id="br0">
      <inkml:brushProperty name="width" value="0.05" units="cm"/>
      <inkml:brushProperty name="height" value="0.05" units="cm"/>
      <inkml:brushProperty name="color" value="#E71224"/>
    </inkml:brush>
  </inkml:definitions>
  <inkml:trace contextRef="#ctx0" brushRef="#br0">1014 0 24575,'1'27'0,"2"-1"0,0 1 0,2-1 0,1 0 0,9 26 0,55 126 0,-52-135 0,85 171 0,13 32 0,3 37 0,40 108 0,-97-229 0,-38-108 0,-2 2 0,-3 0 0,-2 1 0,16 104 0,2 100 0,-16-147 0,5 180 0,-23-163 0,-5 248 0,-3-302 0,-23 99 0,4-28 0,-56 250 0,23-133 0,50-220 0,-25 126 0,-21 288 0,15 501 0,8-611 0,2-56 0,18 246 0,9-208 0,-1-253 0,-4 0 0,-3-1 0,-40 145 0,-18 83 0,-7 22 0,60-275 0,-2 0 0,-2-2 0,-3 0 0,-33 55 0,15-41 0,-10 16 0,-63 136 0,86-156 0,-1-2 0,-3-1 0,-3-2 0,-63 78 0,44-65 0,-82 135 0,129-190 0,-2 0 0,1-1 0,-2 0 0,0 0 0,0-1 0,-1 0 0,0 0 0,-1-2 0,0 1 0,-1-1 0,0-1 0,-18 8 0,7-2 0,1 2 0,0 0 0,1 1 0,0 1 0,-36 40 0,42-43-227,0-1-1,-1-1 1,0-1-1,0 0 1,-32 14-1,15-10-6598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4:52.716"/>
    </inkml:context>
    <inkml:brush xml:id="br0">
      <inkml:brushProperty name="width" value="0.05" units="cm"/>
      <inkml:brushProperty name="height" value="0.05" units="cm"/>
      <inkml:brushProperty name="color" value="#E71224"/>
    </inkml:brush>
  </inkml:definitions>
  <inkml:trace contextRef="#ctx0" brushRef="#br0">1 913 24575,'32'-2'0,"-1"-2"0,1-2 0,-1-1 0,0-1 0,0-1 0,-1-2 0,0-1 0,36-21 0,-36 17 0,-2-2 0,48-37 0,11-8 0,-24 25 0,1 3 0,2 4 0,1 1 0,115-31 0,290-47 0,-407 96 0,310-83 0,-223 52 0,191-29 0,-95 50 0,312 12 0,-376 11 0,1221-35-805,-1003 3 911,448-17 459,2866 51-431,-3570 2-134,211 33 0,143 55 0,-325-58 0,87 18 0,-3 12 0,320 126 0,-366-118 0,361 75 0,-242-87 0,-115-22 0,-82-17 0,-66-12 0,121 33 0,-146-29-1365,-8-3-5461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08:59:30.311"/>
    </inkml:context>
    <inkml:brush xml:id="br0">
      <inkml:brushProperty name="width" value="0.05" units="cm"/>
      <inkml:brushProperty name="height" value="0.05" units="cm"/>
    </inkml:brush>
  </inkml:definitions>
  <inkml:trace contextRef="#ctx0" brushRef="#br0">4852 390 24575,'-15'1'0,"0"2"0,0-1 0,1 2 0,-1-1 0,1 2 0,0-1 0,1 2 0,-23 10 0,24-10 0,-106 49 0,64-28 0,-2-1 0,-1-3 0,-118 34 0,-27-3 0,91-22 0,81-22 0,-1 0 0,0-2 0,-1-1 0,1-1 0,-51 4 0,33-6 0,1 2 0,-62 13 0,41-5 0,-145 21 0,109-15 0,-33 4 0,-56 10 0,115-17 0,-110 11 0,49-8 0,49-10 0,0-2 0,0-5 0,-102-5 0,41 0 0,106 2 0,21 2 0,0-2 0,0 0 0,0-2 0,0 0 0,1-1 0,-1-2 0,-24-6 0,-118-48 0,53 16 0,70 28 0,1-1 0,-48-26 0,3-10 0,57 32 0,-2 2 0,0 0 0,-71-27 0,69 32 0,-53-28 0,16 7 0,34 17 0,1-1 0,1-2 0,2-1 0,-35-26 0,44 24 0,0-1 0,2 0 0,-36-52 0,36 45 0,-1 0 0,-39-35 0,58 61 0,1 1 0,1-1 0,-1 0 0,1 0 0,0 0 0,0 0 0,1 0 0,-1 0 0,2-1 0,-1 1 0,1-1 0,-1-8 0,0-5 0,2-1 0,2-22 0,-1 30 0,-1 53 0,1-20 0,-1 0 0,-1 0 0,-9 39 0,3-38-1365,2-3-5461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08:59:32.290"/>
    </inkml:context>
    <inkml:brush xml:id="br0">
      <inkml:brushProperty name="width" value="0.05" units="cm"/>
      <inkml:brushProperty name="height" value="0.05" units="cm"/>
    </inkml:brush>
  </inkml:definitions>
  <inkml:trace contextRef="#ctx0" brushRef="#br0">1 0 24575,'5'0'0,"2"5"0,6 1 0,5 4 0,6 5 0,-1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08:59:39.739"/>
    </inkml:context>
    <inkml:brush xml:id="br0">
      <inkml:brushProperty name="width" value="0.05" units="cm"/>
      <inkml:brushProperty name="height" value="0.05" units="cm"/>
    </inkml:brush>
  </inkml:definitions>
  <inkml:trace contextRef="#ctx0" brushRef="#br0">1 0 24575,'5'5'0,"8"1"0,7 4 0,5 5 0,5 0 0,-3 2 0,-1-2 0,1 1 0,1-2 0,2 1 0,-5-2-8191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2:51.269"/>
    </inkml:context>
    <inkml:brush xml:id="br0">
      <inkml:brushProperty name="width" value="0.05" units="cm"/>
      <inkml:brushProperty name="height" value="0.05" units="cm"/>
    </inkml:brush>
  </inkml:definitions>
  <inkml:trace contextRef="#ctx0" brushRef="#br0">0 840 24575,'1'-5'0,"0"1"0,1 0 0,-1 0 0,1 0 0,-1 0 0,1 0 0,1 0 0,-1 0 0,0 1 0,1-1 0,0 1 0,4-5 0,16-24 0,4-34 0,-10 26 0,25-46 0,-35 74 0,0 1 0,1 0 0,0 0 0,0 1 0,1 0 0,1 1 0,0 0 0,14-10 0,430-253 0,-359 218 0,-55 29 0,1 2 0,1 3 0,47-17 0,-63 29 0,0 2 0,1 1 0,0 1 0,34-1 0,114 7 0,-65 2 0,876-4 0,-939 2 0,1 3 0,-1 2 0,86 23 0,-62-9 0,-1 3 0,-1 3 0,105 58 0,-127-61 0,1-3 0,71 22 0,-67-25 0,0 1 0,49 28 0,-9-6 0,-63-30 0,51 28 0,10 19-8,91 49-1349,-160-97-5469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2:56.468"/>
    </inkml:context>
    <inkml:brush xml:id="br0">
      <inkml:brushProperty name="width" value="0.05" units="cm"/>
      <inkml:brushProperty name="height" value="0.05" units="cm"/>
    </inkml:brush>
  </inkml:definitions>
  <inkml:trace contextRef="#ctx0" brushRef="#br0">219 1 24575,'0'7'0,"0"8"0,0 8 0,0 7 0,-7 4 0,-8-3 0,-8-7 0,-7-8 0,-4-7 0,-4-4 0,-1-3 0,6-3-8191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04.506"/>
    </inkml:context>
    <inkml:brush xml:id="br0">
      <inkml:brushProperty name="width" value="0.05" units="cm"/>
      <inkml:brushProperty name="height" value="0.05" units="cm"/>
    </inkml:brush>
  </inkml:definitions>
  <inkml:trace contextRef="#ctx0" brushRef="#br0">4095 30 24575,'-15'1'0,"0"1"0,0 0 0,1 1 0,-1 1 0,1 0 0,0 1 0,0 0 0,0 1 0,1 1 0,0 0 0,0 1 0,1 0 0,-13 12 0,-18 17 0,1 1 0,-38 49 0,61-67 0,-29 34 0,21-21 0,-3-1 0,0-1 0,-2-1 0,-67 47 0,-182 78 0,225-123 0,-107 46 0,134-67 0,0-1 0,-1-2 0,0 0 0,-1-3 0,-59 5 0,66-10 0,7 0 0,0 0 0,0 1 0,1 1 0,-1 1 0,1 0 0,-24 8 0,3 2 0,-2-2 0,1-1 0,-1-2 0,-1-2 0,-41 1 0,-203-7 0,124-3 0,129 3 0,1-1 0,0-1 0,0-2 0,0-1 0,0-1 0,1-2 0,0-1 0,-52-23 0,-177-83 0,93 44 0,83 35 0,-230-115 0,233 109 0,36 20 0,1-2 0,1-1 0,-51-42 0,87 63 0,-15-12 0,0-2 0,2 0 0,-1 0 0,2-2 0,1 0 0,-27-44 0,37 52 0,0-1 0,0 1 0,-1 0 0,-1 0 0,1 1 0,-2-1 0,0 2 0,0-1 0,-1 1 0,-11-9 0,20 18 0,-1 1 0,1-1 0,-1 0 0,1 0 0,-1 0 0,1 1 0,-1-1 0,1 1 0,-1-1 0,0 1 0,1 0 0,-1 0 0,0-1 0,1 1 0,-1 0 0,0 1 0,1-1 0,-1 0 0,0 0 0,1 1 0,-1-1 0,0 1 0,-2 0 0,2 1 0,-1 0 0,1 0 0,-1 0 0,1 0 0,0 1 0,0-1 0,0 1 0,0-1 0,1 1 0,-1 0 0,-2 5 0,-2 7 0,1 1 0,0 0 0,-3 28 0,7-39 0,-29 155-1365,26-126-5461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5T11:03:08.686"/>
    </inkml:context>
    <inkml:brush xml:id="br0">
      <inkml:brushProperty name="width" value="0.05" units="cm"/>
      <inkml:brushProperty name="height" value="0.05" units="cm"/>
    </inkml:brush>
  </inkml:definitions>
  <inkml:trace contextRef="#ctx0" brushRef="#br0">1 0 24575,'6'0'0,"9"0"0,9 0 0,12 0 0,7 7 0,3 1 0,-1 7 0,-1 0 0,-8-2-8191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BB27901-4ECD-4B8C-A073-CBD0312B721C}" type="datetimeFigureOut">
              <a:rPr lang="en-US"/>
              <a:pPr>
                <a:defRPr/>
              </a:pPr>
              <a:t>8/5/2022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F5220C2-089D-466E-9B99-E0B11E9738C0}" type="slidenum">
              <a:rPr lang="en-US"/>
              <a:pPr>
                <a:defRPr/>
              </a:pPr>
              <a:t>‹#›</a:t>
            </a:fld>
            <a:endParaRPr lang="en-US"/>
          </a:p>
        </p:txBody>
      </p:sp>
    </p:spTree>
    <p:extLst>
      <p:ext uri="{BB962C8B-B14F-4D97-AF65-F5344CB8AC3E}">
        <p14:creationId xmlns:p14="http://schemas.microsoft.com/office/powerpoint/2010/main" val="1649301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2E2A2192-1EA0-4617-ACD1-8F889CEBDF8D}" type="datetimeFigureOut">
              <a:rPr lang="en-US"/>
              <a:pPr>
                <a:defRPr/>
              </a:pPr>
              <a:t>8/5/2022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8E22246-0F2E-468F-A746-B502F2A1E8B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C5B828-C80C-4255-9BEA-E45F1708B745}" type="datetimeFigureOut">
              <a:rPr lang="en-US"/>
              <a:pPr>
                <a:defRPr/>
              </a:pPr>
              <a:t>8/5/2022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C328BB-D0E4-4FD5-BC39-B4A3616A074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013D9677-8729-41F8-BF92-3E4DC3CE2726}"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9FBA3E10-1245-4453-9230-D33C7975FAA1}" type="datetimeFigureOut">
              <a:rPr lang="en-US"/>
              <a:pPr>
                <a:defRPr/>
              </a:pPr>
              <a:t>8/5/2022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1013C4-D296-4C90-8C6F-ABA6C4A0AED9}" type="datetimeFigureOut">
              <a:rPr lang="en-US"/>
              <a:pPr>
                <a:defRPr/>
              </a:pPr>
              <a:t>8/5/2022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E9AFD8CE-E250-4E63-94CB-4F9A6DE97DD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B0C9B3C-7B37-441B-A962-F2D777AC64E7}" type="datetimeFigureOut">
              <a:rPr lang="en-US"/>
              <a:pPr>
                <a:defRPr/>
              </a:pPr>
              <a:t>8/5/2022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F5580C6-5EA3-41C6-B8CF-FACD427B98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413EB9F9-BCC5-491E-BD02-C6514812757A}" type="datetimeFigureOut">
              <a:rPr lang="en-US"/>
              <a:pPr>
                <a:defRPr/>
              </a:pPr>
              <a:t>8/5/2022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D108D05B-C692-4867-9D0C-A89D9147912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8" name="Rectangle 20"/>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5CC7A72E-F551-4265-B2FA-A738E11C9EA9}" type="datetimeFigureOut">
              <a:rPr lang="en-US"/>
              <a:pPr>
                <a:defRPr/>
              </a:pPr>
              <a:t>8/5/2022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BE654C1E-A87E-4DAC-9C7A-E31FF6AADDC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0D50ACDD-959C-4528-9549-B0327A9F409F}" type="datetimeFigureOut">
              <a:rPr lang="en-US"/>
              <a:pPr>
                <a:defRPr/>
              </a:pPr>
              <a:t>8/5/2022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9D3EE38D-3CC9-4F92-B267-C46AE47AEC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55513ED7-2ACA-42E0-91AE-A22AE9FD2300}" type="datetimeFigureOut">
              <a:rPr lang="en-US"/>
              <a:pPr>
                <a:defRPr/>
              </a:pPr>
              <a:t>8/5/2022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FC068683-5EDA-41DD-A45B-8718A1157F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F15300C-6522-4F36-AC5F-5E6C308F7569}"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6893454B-367A-46E6-A623-082ACB78B242}" type="datetimeFigureOut">
              <a:rPr lang="en-US"/>
              <a:pPr>
                <a:defRPr/>
              </a:pPr>
              <a:t>8/5/2022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89DC3CE6-9013-4F37-8693-5EE5DABEA54C}"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C1562A1B-E926-4683-BBEC-980628BC1735}" type="datetimeFigureOut">
              <a:rPr lang="en-US"/>
              <a:pPr>
                <a:defRPr/>
              </a:pPr>
              <a:t>8/5/2022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7" name="Rectangle 15"/>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8" name="Rectangle 17"/>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9" name="Rectangle 18"/>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FC856FC9-D428-4703-874B-C5F969F157D6}" type="datetimeFigureOut">
              <a:rPr lang="en-US"/>
              <a:pPr>
                <a:defRPr/>
              </a:pPr>
              <a:t>8/5/2022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81886398-ADE1-4B9C-ABF8-8090BA98E7B8}"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2.png"/><Relationship Id="rId21" Type="http://schemas.openxmlformats.org/officeDocument/2006/relationships/image" Target="../media/image13.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6.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41"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40" Type="http://schemas.openxmlformats.org/officeDocument/2006/relationships/customXml" Target="../ink/ink20.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43" Type="http://schemas.openxmlformats.org/officeDocument/2006/relationships/image" Target="../media/image24.png"/><Relationship Id="rId8" Type="http://schemas.openxmlformats.org/officeDocument/2006/relationships/customXml" Target="../ink/ink4.xml"/><Relationship Id="rId3"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2"/>
          <p:cNvSpPr>
            <a:spLocks noGrp="1"/>
          </p:cNvSpPr>
          <p:nvPr>
            <p:ph type="ctrTitle"/>
          </p:nvPr>
        </p:nvSpPr>
        <p:spPr>
          <a:xfrm>
            <a:off x="762000" y="2133600"/>
            <a:ext cx="7848600" cy="1219200"/>
          </a:xfrm>
        </p:spPr>
        <p:txBody>
          <a:bodyPr/>
          <a:lstStyle/>
          <a:p>
            <a:pPr algn="r" eaLnBrk="1" hangingPunct="1">
              <a:lnSpc>
                <a:spcPts val="4300"/>
              </a:lnSpc>
            </a:pPr>
            <a:br>
              <a:rPr lang="en-US" sz="3600" b="1" dirty="0"/>
            </a:br>
            <a:r>
              <a:rPr lang="en-US" sz="2000" b="1" dirty="0"/>
              <a:t>Chapter One</a:t>
            </a:r>
            <a:br>
              <a:rPr lang="en-US" sz="3600" b="1" dirty="0"/>
            </a:br>
            <a:r>
              <a:rPr lang="en-US" sz="3600" b="1" dirty="0"/>
              <a:t>Security Governance through Principles and Policies</a:t>
            </a:r>
            <a:endParaRPr lang="en-US" sz="3600" dirty="0"/>
          </a:p>
        </p:txBody>
      </p:sp>
      <p:sp>
        <p:nvSpPr>
          <p:cNvPr id="13315" name="Rectangle 5"/>
          <p:cNvSpPr>
            <a:spLocks noChangeArrowheads="1"/>
          </p:cNvSpPr>
          <p:nvPr/>
        </p:nvSpPr>
        <p:spPr bwMode="auto">
          <a:xfrm>
            <a:off x="152400" y="5943600"/>
            <a:ext cx="4343400" cy="553998"/>
          </a:xfrm>
          <a:prstGeom prst="rect">
            <a:avLst/>
          </a:prstGeom>
          <a:noFill/>
          <a:ln w="9525">
            <a:noFill/>
            <a:miter lim="800000"/>
            <a:headEnd/>
            <a:tailEnd/>
          </a:ln>
        </p:spPr>
        <p:txBody>
          <a:bodyPr>
            <a:spAutoFit/>
          </a:bodyPr>
          <a:lstStyle/>
          <a:p>
            <a:r>
              <a:rPr lang="en-US" sz="1600" b="1" dirty="0">
                <a:latin typeface="Georgia" pitchFamily="18" charset="0"/>
              </a:rPr>
              <a:t>© Dr. M. </a:t>
            </a:r>
            <a:r>
              <a:rPr lang="en-US" sz="1600" b="1" dirty="0" err="1">
                <a:latin typeface="Georgia" pitchFamily="18" charset="0"/>
              </a:rPr>
              <a:t>Mahfuzul</a:t>
            </a:r>
            <a:r>
              <a:rPr lang="en-US" sz="1600" b="1" dirty="0">
                <a:latin typeface="Georgia" pitchFamily="18" charset="0"/>
              </a:rPr>
              <a:t> Islam</a:t>
            </a:r>
          </a:p>
          <a:p>
            <a:r>
              <a:rPr lang="en-US" sz="1400" dirty="0">
                <a:latin typeface="Georgia" pitchFamily="18" charset="0"/>
              </a:rPr>
              <a:t>      Professor, Dept. of CSE, BUET</a:t>
            </a:r>
          </a:p>
        </p:txBody>
      </p:sp>
      <p:sp>
        <p:nvSpPr>
          <p:cNvPr id="4" name="Rectangle 5"/>
          <p:cNvSpPr>
            <a:spLocks noChangeArrowheads="1"/>
          </p:cNvSpPr>
          <p:nvPr/>
        </p:nvSpPr>
        <p:spPr bwMode="auto">
          <a:xfrm>
            <a:off x="838200" y="4267200"/>
            <a:ext cx="7010400" cy="523220"/>
          </a:xfrm>
          <a:prstGeom prst="rect">
            <a:avLst/>
          </a:prstGeom>
          <a:noFill/>
          <a:ln w="9525">
            <a:noFill/>
            <a:miter lim="800000"/>
            <a:headEnd/>
            <a:tailEnd/>
          </a:ln>
        </p:spPr>
        <p:txBody>
          <a:bodyPr wrap="square">
            <a:spAutoFit/>
          </a:bodyPr>
          <a:lstStyle/>
          <a:p>
            <a:r>
              <a:rPr lang="en-US" sz="1400" b="1" dirty="0">
                <a:latin typeface="Georgia" pitchFamily="18" charset="0"/>
              </a:rPr>
              <a:t>Ref:  CISSP Certified Information Systems Security Professional Official Study Guide, 9E, 2021</a:t>
            </a:r>
            <a:endParaRPr lang="en-US" sz="1400" dirty="0">
              <a:latin typeface="Georgia" pitchFamily="18" charset="0"/>
            </a:endParaRPr>
          </a:p>
        </p:txBody>
      </p:sp>
    </p:spTree>
  </p:cSld>
  <p:clrMapOvr>
    <a:masterClrMapping/>
  </p:clrMapOvr>
  <p:transition advTm="26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6F0A60-D81F-4FBC-8670-67D8E5C2FC2E}"/>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Availability</a:t>
            </a:r>
            <a:endParaRPr lang="en-US" dirty="0">
              <a:solidFill>
                <a:schemeClr val="bg1"/>
              </a:solidFill>
            </a:endParaRPr>
          </a:p>
        </p:txBody>
      </p:sp>
      <p:sp>
        <p:nvSpPr>
          <p:cNvPr id="5" name="Content Placeholder 2">
            <a:extLst>
              <a:ext uri="{FF2B5EF4-FFF2-40B4-BE49-F238E27FC236}">
                <a16:creationId xmlns:a16="http://schemas.microsoft.com/office/drawing/2014/main" id="{273CAA82-B3B3-443D-7DFE-54339C2D21AA}"/>
              </a:ext>
            </a:extLst>
          </p:cNvPr>
          <p:cNvSpPr txBox="1">
            <a:spLocks/>
          </p:cNvSpPr>
          <p:nvPr/>
        </p:nvSpPr>
        <p:spPr bwMode="auto">
          <a:xfrm>
            <a:off x="457200" y="1371600"/>
            <a:ext cx="5715000" cy="3022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Font typeface="Wingdings 2" pitchFamily="18" charset="2"/>
              <a:buNone/>
            </a:pPr>
            <a:r>
              <a:rPr lang="en-US" sz="2000" b="1" dirty="0">
                <a:solidFill>
                  <a:srgbClr val="0070C0"/>
                </a:solidFill>
              </a:rPr>
              <a:t>Counter measures to ensure availability: </a:t>
            </a:r>
          </a:p>
          <a:p>
            <a:pPr>
              <a:spcBef>
                <a:spcPts val="600"/>
              </a:spcBef>
              <a:spcAft>
                <a:spcPts val="600"/>
              </a:spcAft>
              <a:buFont typeface="Wingdings" panose="05000000000000000000" pitchFamily="2" charset="2"/>
              <a:buChar char="ü"/>
            </a:pPr>
            <a:r>
              <a:rPr lang="en-US" sz="1800" dirty="0"/>
              <a:t>Designing intermediary delivery systems properly</a:t>
            </a:r>
          </a:p>
          <a:p>
            <a:pPr>
              <a:spcBef>
                <a:spcPts val="600"/>
              </a:spcBef>
              <a:spcAft>
                <a:spcPts val="600"/>
              </a:spcAft>
              <a:buFont typeface="Wingdings" panose="05000000000000000000" pitchFamily="2" charset="2"/>
              <a:buChar char="ü"/>
            </a:pPr>
            <a:r>
              <a:rPr lang="en-US" sz="1800" dirty="0"/>
              <a:t>Using access controls effectively</a:t>
            </a:r>
          </a:p>
          <a:p>
            <a:pPr>
              <a:spcBef>
                <a:spcPts val="600"/>
              </a:spcBef>
              <a:spcAft>
                <a:spcPts val="600"/>
              </a:spcAft>
              <a:buFont typeface="Wingdings" panose="05000000000000000000" pitchFamily="2" charset="2"/>
              <a:buChar char="ü"/>
            </a:pPr>
            <a:r>
              <a:rPr lang="en-US" sz="1800" dirty="0"/>
              <a:t>Monitoring performance and network traffic</a:t>
            </a:r>
          </a:p>
          <a:p>
            <a:pPr>
              <a:spcBef>
                <a:spcPts val="600"/>
              </a:spcBef>
              <a:spcAft>
                <a:spcPts val="600"/>
              </a:spcAft>
              <a:buFont typeface="Wingdings" panose="05000000000000000000" pitchFamily="2" charset="2"/>
              <a:buChar char="ü"/>
            </a:pPr>
            <a:r>
              <a:rPr lang="en-US" sz="1800" dirty="0"/>
              <a:t>Using firewalls and routers to prevent DoS attacks</a:t>
            </a:r>
          </a:p>
          <a:p>
            <a:pPr>
              <a:spcBef>
                <a:spcPts val="600"/>
              </a:spcBef>
              <a:spcAft>
                <a:spcPts val="600"/>
              </a:spcAft>
              <a:buFont typeface="Wingdings" panose="05000000000000000000" pitchFamily="2" charset="2"/>
              <a:buChar char="ü"/>
            </a:pPr>
            <a:r>
              <a:rPr lang="en-US" sz="1800" dirty="0"/>
              <a:t>Implementing redundancy for critical systems</a:t>
            </a:r>
          </a:p>
          <a:p>
            <a:pPr>
              <a:spcBef>
                <a:spcPts val="600"/>
              </a:spcBef>
              <a:spcAft>
                <a:spcPts val="600"/>
              </a:spcAft>
              <a:buFont typeface="Wingdings" panose="05000000000000000000" pitchFamily="2" charset="2"/>
              <a:buChar char="ü"/>
            </a:pPr>
            <a:r>
              <a:rPr lang="en-US" sz="1800" dirty="0"/>
              <a:t>Maintaining and testing backup systems</a:t>
            </a:r>
          </a:p>
          <a:p>
            <a:pPr>
              <a:spcBef>
                <a:spcPts val="600"/>
              </a:spcBef>
              <a:spcAft>
                <a:spcPts val="600"/>
              </a:spcAft>
              <a:buFont typeface="Wingdings" panose="05000000000000000000" pitchFamily="2" charset="2"/>
              <a:buChar char="ü"/>
            </a:pPr>
            <a:endParaRPr lang="en-US" sz="1800" dirty="0"/>
          </a:p>
        </p:txBody>
      </p:sp>
      <p:sp>
        <p:nvSpPr>
          <p:cNvPr id="8" name="Content Placeholder 2">
            <a:extLst>
              <a:ext uri="{FF2B5EF4-FFF2-40B4-BE49-F238E27FC236}">
                <a16:creationId xmlns:a16="http://schemas.microsoft.com/office/drawing/2014/main" id="{D1A7E59E-71D7-06A6-BA22-8C1D80E3E7CE}"/>
              </a:ext>
            </a:extLst>
          </p:cNvPr>
          <p:cNvSpPr txBox="1">
            <a:spLocks/>
          </p:cNvSpPr>
          <p:nvPr/>
        </p:nvSpPr>
        <p:spPr bwMode="auto">
          <a:xfrm>
            <a:off x="1905000" y="4572000"/>
            <a:ext cx="6705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nSpc>
                <a:spcPct val="150000"/>
              </a:lnSpc>
              <a:spcBef>
                <a:spcPts val="600"/>
              </a:spcBef>
              <a:spcAft>
                <a:spcPts val="600"/>
              </a:spcAft>
              <a:buNone/>
            </a:pPr>
            <a:r>
              <a:rPr lang="en-US" sz="2000" b="1" dirty="0">
                <a:solidFill>
                  <a:srgbClr val="0070C0"/>
                </a:solidFill>
              </a:rPr>
              <a:t>Business Continuity Plan (BCP): </a:t>
            </a:r>
            <a:r>
              <a:rPr lang="en-US" sz="1800" dirty="0"/>
              <a:t>use of fault tolerance features at the various levels of access/storage/security (that is, disk, server, or site) with the goal of eliminating single points of failure to maintain availability of critical system.</a:t>
            </a:r>
            <a:r>
              <a:rPr lang="en-US" sz="1800" b="1" dirty="0">
                <a:solidFill>
                  <a:srgbClr val="0070C0"/>
                </a:solidFill>
              </a:rPr>
              <a:t> </a:t>
            </a:r>
          </a:p>
        </p:txBody>
      </p:sp>
    </p:spTree>
    <p:extLst>
      <p:ext uri="{BB962C8B-B14F-4D97-AF65-F5344CB8AC3E}">
        <p14:creationId xmlns:p14="http://schemas.microsoft.com/office/powerpoint/2010/main" val="16715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77EA4E-B90E-B71D-5FBC-6B72607DC01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DAD Triad</a:t>
            </a:r>
            <a:endParaRPr lang="en-US" dirty="0">
              <a:solidFill>
                <a:schemeClr val="bg1"/>
              </a:solidFill>
            </a:endParaRPr>
          </a:p>
        </p:txBody>
      </p:sp>
      <p:grpSp>
        <p:nvGrpSpPr>
          <p:cNvPr id="5" name="Group 4">
            <a:extLst>
              <a:ext uri="{FF2B5EF4-FFF2-40B4-BE49-F238E27FC236}">
                <a16:creationId xmlns:a16="http://schemas.microsoft.com/office/drawing/2014/main" id="{849B8733-3A64-2623-1E54-CED3E8C55494}"/>
              </a:ext>
            </a:extLst>
          </p:cNvPr>
          <p:cNvGrpSpPr/>
          <p:nvPr/>
        </p:nvGrpSpPr>
        <p:grpSpPr>
          <a:xfrm>
            <a:off x="4664692" y="1196736"/>
            <a:ext cx="4250708" cy="2308464"/>
            <a:chOff x="2400300" y="1143000"/>
            <a:chExt cx="4305299" cy="2807732"/>
          </a:xfrm>
        </p:grpSpPr>
        <p:sp>
          <p:nvSpPr>
            <p:cNvPr id="6" name="Isosceles Triangle 5">
              <a:extLst>
                <a:ext uri="{FF2B5EF4-FFF2-40B4-BE49-F238E27FC236}">
                  <a16:creationId xmlns:a16="http://schemas.microsoft.com/office/drawing/2014/main" id="{B98B80D0-86B0-0A59-1977-9C0562C6A4BC}"/>
                </a:ext>
              </a:extLst>
            </p:cNvPr>
            <p:cNvSpPr/>
            <p:nvPr/>
          </p:nvSpPr>
          <p:spPr>
            <a:xfrm>
              <a:off x="2971800" y="1600200"/>
              <a:ext cx="2743200" cy="1981200"/>
            </a:xfrm>
            <a:prstGeom prst="triangle">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solidFill>
                  <a:schemeClr val="tx1"/>
                </a:solidFill>
                <a:highlight>
                  <a:srgbClr val="000000"/>
                </a:highlight>
              </a:endParaRPr>
            </a:p>
          </p:txBody>
        </p:sp>
        <p:sp>
          <p:nvSpPr>
            <p:cNvPr id="7" name="TextBox 6">
              <a:extLst>
                <a:ext uri="{FF2B5EF4-FFF2-40B4-BE49-F238E27FC236}">
                  <a16:creationId xmlns:a16="http://schemas.microsoft.com/office/drawing/2014/main" id="{20BA2F61-2471-C84C-1AC9-9C8459F28A48}"/>
                </a:ext>
              </a:extLst>
            </p:cNvPr>
            <p:cNvSpPr txBox="1"/>
            <p:nvPr/>
          </p:nvSpPr>
          <p:spPr>
            <a:xfrm>
              <a:off x="3505200" y="1143000"/>
              <a:ext cx="1828800" cy="369332"/>
            </a:xfrm>
            <a:prstGeom prst="rect">
              <a:avLst/>
            </a:prstGeom>
            <a:noFill/>
          </p:spPr>
          <p:txBody>
            <a:bodyPr wrap="square" rtlCol="0">
              <a:spAutoFit/>
            </a:bodyPr>
            <a:lstStyle/>
            <a:p>
              <a:pPr algn="ctr"/>
              <a:r>
                <a:rPr lang="en-US" dirty="0"/>
                <a:t>Disclosure</a:t>
              </a:r>
            </a:p>
          </p:txBody>
        </p:sp>
        <p:sp>
          <p:nvSpPr>
            <p:cNvPr id="8" name="TextBox 7">
              <a:extLst>
                <a:ext uri="{FF2B5EF4-FFF2-40B4-BE49-F238E27FC236}">
                  <a16:creationId xmlns:a16="http://schemas.microsoft.com/office/drawing/2014/main" id="{97C996C0-D762-2DED-EF36-53A88EDF5E9D}"/>
                </a:ext>
              </a:extLst>
            </p:cNvPr>
            <p:cNvSpPr txBox="1"/>
            <p:nvPr/>
          </p:nvSpPr>
          <p:spPr>
            <a:xfrm>
              <a:off x="2400300" y="3581400"/>
              <a:ext cx="1295400" cy="369332"/>
            </a:xfrm>
            <a:prstGeom prst="rect">
              <a:avLst/>
            </a:prstGeom>
            <a:noFill/>
          </p:spPr>
          <p:txBody>
            <a:bodyPr wrap="square" rtlCol="0">
              <a:spAutoFit/>
            </a:bodyPr>
            <a:lstStyle/>
            <a:p>
              <a:r>
                <a:rPr lang="en-US" dirty="0"/>
                <a:t>Alteration</a:t>
              </a:r>
            </a:p>
          </p:txBody>
        </p:sp>
        <p:sp>
          <p:nvSpPr>
            <p:cNvPr id="9" name="TextBox 8">
              <a:extLst>
                <a:ext uri="{FF2B5EF4-FFF2-40B4-BE49-F238E27FC236}">
                  <a16:creationId xmlns:a16="http://schemas.microsoft.com/office/drawing/2014/main" id="{416E8003-9F25-715F-314F-19BF922A3E8E}"/>
                </a:ext>
              </a:extLst>
            </p:cNvPr>
            <p:cNvSpPr txBox="1"/>
            <p:nvPr/>
          </p:nvSpPr>
          <p:spPr>
            <a:xfrm>
              <a:off x="5315802" y="3581400"/>
              <a:ext cx="1389797" cy="369332"/>
            </a:xfrm>
            <a:prstGeom prst="rect">
              <a:avLst/>
            </a:prstGeom>
            <a:noFill/>
          </p:spPr>
          <p:txBody>
            <a:bodyPr wrap="square" rtlCol="0">
              <a:spAutoFit/>
            </a:bodyPr>
            <a:lstStyle/>
            <a:p>
              <a:r>
                <a:rPr lang="en-US" dirty="0"/>
                <a:t>Destruction</a:t>
              </a:r>
            </a:p>
          </p:txBody>
        </p:sp>
      </p:grpSp>
      <p:sp>
        <p:nvSpPr>
          <p:cNvPr id="11" name="Rectangle 10">
            <a:extLst>
              <a:ext uri="{FF2B5EF4-FFF2-40B4-BE49-F238E27FC236}">
                <a16:creationId xmlns:a16="http://schemas.microsoft.com/office/drawing/2014/main" id="{A19D948A-9BD2-E700-2106-9EF9E3765EAA}"/>
              </a:ext>
            </a:extLst>
          </p:cNvPr>
          <p:cNvSpPr/>
          <p:nvPr/>
        </p:nvSpPr>
        <p:spPr>
          <a:xfrm>
            <a:off x="217298" y="1841491"/>
            <a:ext cx="4738663" cy="1077218"/>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dirty="0"/>
              <a:t>DAD Triad is opposite to CIA Triad.</a:t>
            </a:r>
          </a:p>
          <a:p>
            <a:pPr marL="285750" indent="-285750">
              <a:spcBef>
                <a:spcPts val="600"/>
              </a:spcBef>
              <a:spcAft>
                <a:spcPts val="600"/>
              </a:spcAft>
              <a:buClr>
                <a:srgbClr val="C00000"/>
              </a:buClr>
              <a:buFont typeface="Wingdings" panose="05000000000000000000" pitchFamily="2" charset="2"/>
              <a:buChar char="Ø"/>
            </a:pPr>
            <a:r>
              <a:rPr lang="en-US" dirty="0"/>
              <a:t>The DAD Triad represents the failures of security protections in the CIA Triad. </a:t>
            </a:r>
          </a:p>
        </p:txBody>
      </p:sp>
      <p:sp>
        <p:nvSpPr>
          <p:cNvPr id="13" name="TextBox 12">
            <a:extLst>
              <a:ext uri="{FF2B5EF4-FFF2-40B4-BE49-F238E27FC236}">
                <a16:creationId xmlns:a16="http://schemas.microsoft.com/office/drawing/2014/main" id="{9D70542C-A289-837B-F0E7-274E4C5502B2}"/>
              </a:ext>
            </a:extLst>
          </p:cNvPr>
          <p:cNvSpPr txBox="1"/>
          <p:nvPr/>
        </p:nvSpPr>
        <p:spPr>
          <a:xfrm>
            <a:off x="381000" y="3790573"/>
            <a:ext cx="8020050" cy="2534027"/>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dirty="0">
                <a:solidFill>
                  <a:srgbClr val="0070C0"/>
                </a:solidFill>
              </a:rPr>
              <a:t>Disclosure</a:t>
            </a:r>
            <a:r>
              <a:rPr lang="en-US" dirty="0"/>
              <a:t> occurs when sensitive or confidential material is accessed by unauthorized entities, it is a </a:t>
            </a:r>
            <a:r>
              <a:rPr lang="en-US" dirty="0">
                <a:solidFill>
                  <a:srgbClr val="0070C0"/>
                </a:solidFill>
              </a:rPr>
              <a:t>violation of confidentiality</a:t>
            </a:r>
            <a:r>
              <a:rPr lang="en-US" dirty="0"/>
              <a:t>. </a:t>
            </a:r>
          </a:p>
          <a:p>
            <a:pPr marL="285750" indent="-285750">
              <a:lnSpc>
                <a:spcPct val="150000"/>
              </a:lnSpc>
              <a:buFont typeface="Wingdings" panose="05000000000000000000" pitchFamily="2" charset="2"/>
              <a:buChar char="v"/>
            </a:pPr>
            <a:r>
              <a:rPr lang="en-US" b="1" dirty="0">
                <a:solidFill>
                  <a:srgbClr val="0070C0"/>
                </a:solidFill>
              </a:rPr>
              <a:t>Alternation</a:t>
            </a:r>
            <a:r>
              <a:rPr lang="en-US" dirty="0"/>
              <a:t> occurs when data is either maliciously or accidentally changed, it is a </a:t>
            </a:r>
            <a:r>
              <a:rPr lang="en-US" dirty="0">
                <a:solidFill>
                  <a:srgbClr val="0070C0"/>
                </a:solidFill>
              </a:rPr>
              <a:t>violation of integrity</a:t>
            </a:r>
            <a:r>
              <a:rPr lang="en-US" dirty="0"/>
              <a:t>. </a:t>
            </a:r>
          </a:p>
          <a:p>
            <a:pPr marL="285750" indent="-285750">
              <a:lnSpc>
                <a:spcPct val="150000"/>
              </a:lnSpc>
              <a:buFont typeface="Wingdings" panose="05000000000000000000" pitchFamily="2" charset="2"/>
              <a:buChar char="v"/>
            </a:pPr>
            <a:r>
              <a:rPr lang="en-US" b="1" dirty="0">
                <a:solidFill>
                  <a:srgbClr val="0070C0"/>
                </a:solidFill>
              </a:rPr>
              <a:t>Destruction</a:t>
            </a:r>
            <a:r>
              <a:rPr lang="en-US" dirty="0"/>
              <a:t> occurs when a resource is damaged or made inaccessible to authorized users (technically call DoS), it is a </a:t>
            </a:r>
            <a:r>
              <a:rPr lang="en-US" dirty="0">
                <a:solidFill>
                  <a:srgbClr val="0070C0"/>
                </a:solidFill>
              </a:rPr>
              <a:t>violation of availability</a:t>
            </a:r>
            <a:r>
              <a:rPr lang="en-US" dirty="0"/>
              <a:t>.</a:t>
            </a:r>
          </a:p>
        </p:txBody>
      </p:sp>
    </p:spTree>
    <p:extLst>
      <p:ext uri="{BB962C8B-B14F-4D97-AF65-F5344CB8AC3E}">
        <p14:creationId xmlns:p14="http://schemas.microsoft.com/office/powerpoint/2010/main" val="122136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4CEA7-6C0D-899E-6682-47AD6122737F}"/>
              </a:ext>
            </a:extLst>
          </p:cNvPr>
          <p:cNvSpPr>
            <a:spLocks noGrp="1"/>
          </p:cNvSpPr>
          <p:nvPr>
            <p:ph type="title"/>
          </p:nvPr>
        </p:nvSpPr>
        <p:spPr>
          <a:xfrm>
            <a:off x="1066800" y="231775"/>
            <a:ext cx="7467600" cy="758825"/>
          </a:xfrm>
        </p:spPr>
        <p:txBody>
          <a:bodyPr/>
          <a:lstStyle/>
          <a:p>
            <a:pPr algn="l"/>
            <a:r>
              <a:rPr lang="en-US" altLang="zh-CN" sz="2800" dirty="0">
                <a:solidFill>
                  <a:schemeClr val="bg1"/>
                </a:solidFill>
                <a:ea typeface="宋体" pitchFamily="2" charset="-122"/>
              </a:rPr>
              <a:t>Overprotection, Authenticity and Non-repudiation</a:t>
            </a:r>
            <a:endParaRPr lang="en-US" sz="2800" dirty="0">
              <a:solidFill>
                <a:schemeClr val="bg1"/>
              </a:solidFill>
            </a:endParaRPr>
          </a:p>
        </p:txBody>
      </p:sp>
      <p:sp>
        <p:nvSpPr>
          <p:cNvPr id="6" name="Rectangle 5">
            <a:extLst>
              <a:ext uri="{FF2B5EF4-FFF2-40B4-BE49-F238E27FC236}">
                <a16:creationId xmlns:a16="http://schemas.microsoft.com/office/drawing/2014/main" id="{1D9A9238-4802-872A-E8BB-86A12F588AFD}"/>
              </a:ext>
            </a:extLst>
          </p:cNvPr>
          <p:cNvSpPr/>
          <p:nvPr/>
        </p:nvSpPr>
        <p:spPr>
          <a:xfrm>
            <a:off x="152400" y="1143000"/>
            <a:ext cx="8004175" cy="1723549"/>
          </a:xfrm>
          <a:prstGeom prst="rect">
            <a:avLst/>
          </a:prstGeom>
        </p:spPr>
        <p:txBody>
          <a:bodyPr wrap="square">
            <a:spAutoFit/>
          </a:bodyPr>
          <a:lstStyle/>
          <a:p>
            <a:pPr>
              <a:spcBef>
                <a:spcPts val="600"/>
              </a:spcBef>
              <a:spcAft>
                <a:spcPts val="600"/>
              </a:spcAft>
              <a:buClr>
                <a:srgbClr val="C00000"/>
              </a:buClr>
            </a:pPr>
            <a:r>
              <a:rPr lang="en-US" sz="2000" b="1" dirty="0">
                <a:solidFill>
                  <a:srgbClr val="0070C0"/>
                </a:solidFill>
                <a:latin typeface="+mn-lt"/>
                <a:cs typeface="Times New Roman" panose="02020603050405020304" pitchFamily="18" charset="0"/>
              </a:rPr>
              <a:t>Problems of Overprotection: </a:t>
            </a:r>
          </a:p>
          <a:p>
            <a:pPr marL="800100" lvl="1" indent="-342900">
              <a:spcBef>
                <a:spcPts val="600"/>
              </a:spcBef>
              <a:spcAft>
                <a:spcPts val="600"/>
              </a:spcAft>
              <a:buClr>
                <a:srgbClr val="C00000"/>
              </a:buClr>
              <a:buFont typeface="Wingdings" panose="05000000000000000000" pitchFamily="2" charset="2"/>
              <a:buChar char="v"/>
            </a:pPr>
            <a:r>
              <a:rPr lang="en-US" sz="2000" dirty="0">
                <a:latin typeface="+mn-lt"/>
                <a:cs typeface="Times New Roman" panose="02020603050405020304" pitchFamily="18" charset="0"/>
              </a:rPr>
              <a:t> </a:t>
            </a:r>
            <a:r>
              <a:rPr lang="en-US" dirty="0">
                <a:latin typeface="+mn-lt"/>
                <a:cs typeface="Times New Roman" panose="02020603050405020304" pitchFamily="18" charset="0"/>
              </a:rPr>
              <a:t>Overprotecting Confidentiality =&gt; restriction of availability.</a:t>
            </a:r>
          </a:p>
          <a:p>
            <a:pPr marL="800100" lvl="1" indent="-342900">
              <a:spcBef>
                <a:spcPts val="600"/>
              </a:spcBef>
              <a:spcAft>
                <a:spcPts val="600"/>
              </a:spcAft>
              <a:buClr>
                <a:srgbClr val="C00000"/>
              </a:buClr>
              <a:buFont typeface="Wingdings" panose="05000000000000000000" pitchFamily="2" charset="2"/>
              <a:buChar char="v"/>
            </a:pPr>
            <a:r>
              <a:rPr lang="en-US" dirty="0">
                <a:latin typeface="+mn-lt"/>
                <a:cs typeface="Times New Roman" panose="02020603050405020304" pitchFamily="18" charset="0"/>
              </a:rPr>
              <a:t> Overprotecting Integrity =&gt; restriction of availability</a:t>
            </a:r>
          </a:p>
          <a:p>
            <a:pPr marL="800100" lvl="1" indent="-342900">
              <a:spcBef>
                <a:spcPts val="600"/>
              </a:spcBef>
              <a:spcAft>
                <a:spcPts val="600"/>
              </a:spcAft>
              <a:buClr>
                <a:srgbClr val="C00000"/>
              </a:buClr>
              <a:buFont typeface="Wingdings" panose="05000000000000000000" pitchFamily="2" charset="2"/>
              <a:buChar char="v"/>
            </a:pPr>
            <a:r>
              <a:rPr lang="en-US" dirty="0">
                <a:latin typeface="+mn-lt"/>
                <a:cs typeface="Times New Roman" panose="02020603050405020304" pitchFamily="18" charset="0"/>
              </a:rPr>
              <a:t> Overprotecting availability =&gt; Loss of confidentiality and integrity</a:t>
            </a:r>
          </a:p>
        </p:txBody>
      </p:sp>
      <p:sp>
        <p:nvSpPr>
          <p:cNvPr id="9" name="Content Placeholder 2">
            <a:extLst>
              <a:ext uri="{FF2B5EF4-FFF2-40B4-BE49-F238E27FC236}">
                <a16:creationId xmlns:a16="http://schemas.microsoft.com/office/drawing/2014/main" id="{BE682F15-A55D-834A-1EC9-7E5BB2F06BFD}"/>
              </a:ext>
            </a:extLst>
          </p:cNvPr>
          <p:cNvSpPr txBox="1">
            <a:spLocks/>
          </p:cNvSpPr>
          <p:nvPr/>
        </p:nvSpPr>
        <p:spPr bwMode="auto">
          <a:xfrm>
            <a:off x="2286000" y="2866549"/>
            <a:ext cx="6705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nSpc>
                <a:spcPct val="150000"/>
              </a:lnSpc>
              <a:spcBef>
                <a:spcPts val="600"/>
              </a:spcBef>
              <a:spcAft>
                <a:spcPts val="600"/>
              </a:spcAft>
              <a:buNone/>
            </a:pPr>
            <a:r>
              <a:rPr lang="en-US" sz="2000" b="1" dirty="0">
                <a:solidFill>
                  <a:srgbClr val="0070C0"/>
                </a:solidFill>
              </a:rPr>
              <a:t>Authenticity: </a:t>
            </a:r>
            <a:r>
              <a:rPr lang="en-US" sz="1800" dirty="0"/>
              <a:t>the security concept that data is authentic or genuine and originates from its alleged source. This is related to integrity, but it’s more closely related to verifying that it is from a claimed origin.</a:t>
            </a:r>
            <a:endParaRPr lang="en-US" sz="1800" b="1" dirty="0">
              <a:solidFill>
                <a:srgbClr val="0070C0"/>
              </a:solidFill>
            </a:endParaRPr>
          </a:p>
        </p:txBody>
      </p:sp>
      <p:sp>
        <p:nvSpPr>
          <p:cNvPr id="12" name="Content Placeholder 2">
            <a:extLst>
              <a:ext uri="{FF2B5EF4-FFF2-40B4-BE49-F238E27FC236}">
                <a16:creationId xmlns:a16="http://schemas.microsoft.com/office/drawing/2014/main" id="{02A5DBE5-5847-EA59-2470-721AD72F8010}"/>
              </a:ext>
            </a:extLst>
          </p:cNvPr>
          <p:cNvSpPr txBox="1">
            <a:spLocks/>
          </p:cNvSpPr>
          <p:nvPr/>
        </p:nvSpPr>
        <p:spPr bwMode="auto">
          <a:xfrm>
            <a:off x="304800" y="4726110"/>
            <a:ext cx="85344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None/>
            </a:pPr>
            <a:r>
              <a:rPr lang="en-US" sz="2000" b="1" dirty="0">
                <a:solidFill>
                  <a:srgbClr val="0070C0"/>
                </a:solidFill>
              </a:rPr>
              <a:t>Nonrepudiation: </a:t>
            </a:r>
            <a:r>
              <a:rPr lang="en-US" sz="1800" dirty="0"/>
              <a:t>ensures that the subject of an activity or who caused an event cannot deny that the event occurred. </a:t>
            </a:r>
            <a:endParaRPr lang="en-US" sz="1800" b="1" dirty="0">
              <a:solidFill>
                <a:srgbClr val="0070C0"/>
              </a:solidFill>
            </a:endParaRPr>
          </a:p>
          <a:p>
            <a:pPr marL="0" indent="0">
              <a:spcBef>
                <a:spcPts val="600"/>
              </a:spcBef>
              <a:spcAft>
                <a:spcPts val="600"/>
              </a:spcAft>
              <a:buNone/>
            </a:pPr>
            <a:r>
              <a:rPr lang="en-US" sz="1800" dirty="0">
                <a:solidFill>
                  <a:srgbClr val="7030A0"/>
                </a:solidFill>
              </a:rPr>
              <a:t>Measures for nonrepudiation: </a:t>
            </a:r>
            <a:r>
              <a:rPr lang="en-US" sz="1800" dirty="0"/>
              <a:t>AAA services, digital certificates, session identifiers, transaction logs, access control mechanisms. </a:t>
            </a:r>
          </a:p>
          <a:p>
            <a:pPr marL="0" indent="0">
              <a:spcBef>
                <a:spcPts val="600"/>
              </a:spcBef>
              <a:spcAft>
                <a:spcPts val="600"/>
              </a:spcAft>
              <a:buNone/>
            </a:pPr>
            <a:r>
              <a:rPr lang="en-US" sz="1800" dirty="0"/>
              <a:t>A suspect cannot be held accountable if they can repudiate the claim against them.</a:t>
            </a:r>
            <a:endParaRPr lang="en-US" sz="1800" dirty="0">
              <a:solidFill>
                <a:srgbClr val="7030A0"/>
              </a:solidFill>
            </a:endParaRPr>
          </a:p>
        </p:txBody>
      </p:sp>
    </p:spTree>
    <p:extLst>
      <p:ext uri="{BB962C8B-B14F-4D97-AF65-F5344CB8AC3E}">
        <p14:creationId xmlns:p14="http://schemas.microsoft.com/office/powerpoint/2010/main" val="7914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6D4117-80AC-DE1C-7171-DF84295CA0CD}"/>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AAA Services</a:t>
            </a:r>
            <a:endParaRPr lang="en-US" dirty="0">
              <a:solidFill>
                <a:schemeClr val="bg1"/>
              </a:solidFill>
            </a:endParaRPr>
          </a:p>
        </p:txBody>
      </p:sp>
      <p:sp>
        <p:nvSpPr>
          <p:cNvPr id="5" name="Content Placeholder 2">
            <a:extLst>
              <a:ext uri="{FF2B5EF4-FFF2-40B4-BE49-F238E27FC236}">
                <a16:creationId xmlns:a16="http://schemas.microsoft.com/office/drawing/2014/main" id="{273D61EE-2E57-8689-839F-C626B3452CE6}"/>
              </a:ext>
            </a:extLst>
          </p:cNvPr>
          <p:cNvSpPr>
            <a:spLocks noGrp="1"/>
          </p:cNvSpPr>
          <p:nvPr>
            <p:ph sz="quarter" idx="1"/>
          </p:nvPr>
        </p:nvSpPr>
        <p:spPr>
          <a:xfrm>
            <a:off x="228600" y="1219200"/>
            <a:ext cx="8458200" cy="758825"/>
          </a:xfrm>
        </p:spPr>
        <p:txBody>
          <a:bodyPr/>
          <a:lstStyle/>
          <a:p>
            <a:pPr marL="0" indent="0">
              <a:spcBef>
                <a:spcPts val="600"/>
              </a:spcBef>
              <a:spcAft>
                <a:spcPts val="600"/>
              </a:spcAft>
              <a:buNone/>
            </a:pPr>
            <a:r>
              <a:rPr lang="en-US" sz="2000" b="1" dirty="0">
                <a:solidFill>
                  <a:srgbClr val="0070C0"/>
                </a:solidFill>
              </a:rPr>
              <a:t>AAA Services: </a:t>
            </a:r>
            <a:r>
              <a:rPr lang="en-US" sz="1800" dirty="0"/>
              <a:t>AAA</a:t>
            </a:r>
            <a:r>
              <a:rPr lang="en-US" sz="2000" b="1" dirty="0">
                <a:solidFill>
                  <a:srgbClr val="0070C0"/>
                </a:solidFill>
              </a:rPr>
              <a:t> </a:t>
            </a:r>
            <a:r>
              <a:rPr lang="en-US" sz="1800" dirty="0"/>
              <a:t>abbreviation refer to authentication, authorization, and accounting/auditing.</a:t>
            </a:r>
            <a:endParaRPr lang="en-US" sz="1800" b="1" dirty="0">
              <a:solidFill>
                <a:srgbClr val="0070C0"/>
              </a:solidFill>
            </a:endParaRPr>
          </a:p>
        </p:txBody>
      </p:sp>
      <p:sp>
        <p:nvSpPr>
          <p:cNvPr id="6" name="Content Placeholder 2">
            <a:extLst>
              <a:ext uri="{FF2B5EF4-FFF2-40B4-BE49-F238E27FC236}">
                <a16:creationId xmlns:a16="http://schemas.microsoft.com/office/drawing/2014/main" id="{9C2C7836-2E0E-0535-05B5-45BD9AA87263}"/>
              </a:ext>
            </a:extLst>
          </p:cNvPr>
          <p:cNvSpPr txBox="1">
            <a:spLocks/>
          </p:cNvSpPr>
          <p:nvPr/>
        </p:nvSpPr>
        <p:spPr bwMode="auto">
          <a:xfrm>
            <a:off x="228600" y="2058987"/>
            <a:ext cx="4343400" cy="454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Font typeface="Wingdings 2" pitchFamily="18" charset="2"/>
              <a:buNone/>
            </a:pPr>
            <a:r>
              <a:rPr lang="en-US" sz="2000" b="1" dirty="0">
                <a:solidFill>
                  <a:srgbClr val="0070C0"/>
                </a:solidFill>
              </a:rPr>
              <a:t>Five elements of AAA Services:</a:t>
            </a:r>
          </a:p>
        </p:txBody>
      </p:sp>
      <p:grpSp>
        <p:nvGrpSpPr>
          <p:cNvPr id="30" name="Group 29">
            <a:extLst>
              <a:ext uri="{FF2B5EF4-FFF2-40B4-BE49-F238E27FC236}">
                <a16:creationId xmlns:a16="http://schemas.microsoft.com/office/drawing/2014/main" id="{F8EAE99A-7CCD-1195-1269-1ACC0ACF004E}"/>
              </a:ext>
            </a:extLst>
          </p:cNvPr>
          <p:cNvGrpSpPr/>
          <p:nvPr/>
        </p:nvGrpSpPr>
        <p:grpSpPr>
          <a:xfrm>
            <a:off x="4099446" y="1791956"/>
            <a:ext cx="5295900" cy="2053301"/>
            <a:chOff x="2019300" y="2518699"/>
            <a:chExt cx="5295900" cy="2053301"/>
          </a:xfrm>
        </p:grpSpPr>
        <p:sp>
          <p:nvSpPr>
            <p:cNvPr id="7" name="TextBox 6">
              <a:extLst>
                <a:ext uri="{FF2B5EF4-FFF2-40B4-BE49-F238E27FC236}">
                  <a16:creationId xmlns:a16="http://schemas.microsoft.com/office/drawing/2014/main" id="{D87DFCEE-BCF7-5FE0-C159-7CCC5E0AB611}"/>
                </a:ext>
              </a:extLst>
            </p:cNvPr>
            <p:cNvSpPr txBox="1"/>
            <p:nvPr/>
          </p:nvSpPr>
          <p:spPr>
            <a:xfrm>
              <a:off x="2019300" y="2518699"/>
              <a:ext cx="1562098" cy="369332"/>
            </a:xfrm>
            <a:prstGeom prst="rect">
              <a:avLst/>
            </a:prstGeom>
            <a:noFill/>
          </p:spPr>
          <p:txBody>
            <a:bodyPr wrap="square" rtlCol="0">
              <a:spAutoFit/>
            </a:bodyPr>
            <a:lstStyle/>
            <a:p>
              <a:r>
                <a:rPr lang="en-US" dirty="0"/>
                <a:t>Identification</a:t>
              </a:r>
            </a:p>
          </p:txBody>
        </p:sp>
        <p:grpSp>
          <p:nvGrpSpPr>
            <p:cNvPr id="14" name="Group 13">
              <a:extLst>
                <a:ext uri="{FF2B5EF4-FFF2-40B4-BE49-F238E27FC236}">
                  <a16:creationId xmlns:a16="http://schemas.microsoft.com/office/drawing/2014/main" id="{61D75E5B-73E7-2EAC-FA59-EB22D527BBF4}"/>
                </a:ext>
              </a:extLst>
            </p:cNvPr>
            <p:cNvGrpSpPr/>
            <p:nvPr/>
          </p:nvGrpSpPr>
          <p:grpSpPr>
            <a:xfrm>
              <a:off x="2590800" y="2819400"/>
              <a:ext cx="381000" cy="312369"/>
              <a:chOff x="2590800" y="2819400"/>
              <a:chExt cx="381000" cy="312369"/>
            </a:xfrm>
          </p:grpSpPr>
          <p:cxnSp>
            <p:nvCxnSpPr>
              <p:cNvPr id="9" name="Straight Connector 8">
                <a:extLst>
                  <a:ext uri="{FF2B5EF4-FFF2-40B4-BE49-F238E27FC236}">
                    <a16:creationId xmlns:a16="http://schemas.microsoft.com/office/drawing/2014/main" id="{4B72AB84-EEBD-0361-016D-971842612B3B}"/>
                  </a:ext>
                </a:extLst>
              </p:cNvPr>
              <p:cNvCxnSpPr/>
              <p:nvPr/>
            </p:nvCxnSpPr>
            <p:spPr>
              <a:xfrm>
                <a:off x="2590800" y="2819400"/>
                <a:ext cx="0" cy="31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5B6127-04C5-ADF3-A2DD-B1C8F45D681A}"/>
                  </a:ext>
                </a:extLst>
              </p:cNvPr>
              <p:cNvCxnSpPr/>
              <p:nvPr/>
            </p:nvCxnSpPr>
            <p:spPr>
              <a:xfrm>
                <a:off x="2590800" y="3131769"/>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18DBE1AB-59F5-28F4-C333-6209AAAFE733}"/>
                </a:ext>
              </a:extLst>
            </p:cNvPr>
            <p:cNvSpPr txBox="1"/>
            <p:nvPr/>
          </p:nvSpPr>
          <p:spPr>
            <a:xfrm>
              <a:off x="2971800" y="2928876"/>
              <a:ext cx="1752600" cy="369332"/>
            </a:xfrm>
            <a:prstGeom prst="rect">
              <a:avLst/>
            </a:prstGeom>
            <a:noFill/>
          </p:spPr>
          <p:txBody>
            <a:bodyPr wrap="square" rtlCol="0">
              <a:spAutoFit/>
            </a:bodyPr>
            <a:lstStyle/>
            <a:p>
              <a:r>
                <a:rPr lang="en-US" dirty="0"/>
                <a:t>Authentication</a:t>
              </a:r>
            </a:p>
          </p:txBody>
        </p:sp>
        <p:grpSp>
          <p:nvGrpSpPr>
            <p:cNvPr id="15" name="Group 14">
              <a:extLst>
                <a:ext uri="{FF2B5EF4-FFF2-40B4-BE49-F238E27FC236}">
                  <a16:creationId xmlns:a16="http://schemas.microsoft.com/office/drawing/2014/main" id="{830BE0E9-F83A-8B0B-2651-2C8AEA9C6DBA}"/>
                </a:ext>
              </a:extLst>
            </p:cNvPr>
            <p:cNvGrpSpPr/>
            <p:nvPr/>
          </p:nvGrpSpPr>
          <p:grpSpPr>
            <a:xfrm>
              <a:off x="3581400" y="3200400"/>
              <a:ext cx="381000" cy="312369"/>
              <a:chOff x="2590800" y="2819400"/>
              <a:chExt cx="381000" cy="312369"/>
            </a:xfrm>
          </p:grpSpPr>
          <p:cxnSp>
            <p:nvCxnSpPr>
              <p:cNvPr id="16" name="Straight Connector 15">
                <a:extLst>
                  <a:ext uri="{FF2B5EF4-FFF2-40B4-BE49-F238E27FC236}">
                    <a16:creationId xmlns:a16="http://schemas.microsoft.com/office/drawing/2014/main" id="{01D331BB-3266-4B89-5619-A07832E736D5}"/>
                  </a:ext>
                </a:extLst>
              </p:cNvPr>
              <p:cNvCxnSpPr/>
              <p:nvPr/>
            </p:nvCxnSpPr>
            <p:spPr>
              <a:xfrm>
                <a:off x="2590800" y="2819400"/>
                <a:ext cx="0" cy="31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A83405-4B63-2D19-606B-5348658366EC}"/>
                  </a:ext>
                </a:extLst>
              </p:cNvPr>
              <p:cNvCxnSpPr/>
              <p:nvPr/>
            </p:nvCxnSpPr>
            <p:spPr>
              <a:xfrm>
                <a:off x="2590800" y="3131769"/>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6A770BA-AEF3-27A4-C198-887BAD4E5D39}"/>
                </a:ext>
              </a:extLst>
            </p:cNvPr>
            <p:cNvSpPr txBox="1"/>
            <p:nvPr/>
          </p:nvSpPr>
          <p:spPr>
            <a:xfrm>
              <a:off x="3886200" y="3339053"/>
              <a:ext cx="1752600" cy="369332"/>
            </a:xfrm>
            <a:prstGeom prst="rect">
              <a:avLst/>
            </a:prstGeom>
            <a:noFill/>
          </p:spPr>
          <p:txBody>
            <a:bodyPr wrap="square" rtlCol="0">
              <a:spAutoFit/>
            </a:bodyPr>
            <a:lstStyle/>
            <a:p>
              <a:r>
                <a:rPr lang="en-US" dirty="0"/>
                <a:t>Authorization</a:t>
              </a:r>
            </a:p>
          </p:txBody>
        </p:sp>
        <p:sp>
          <p:nvSpPr>
            <p:cNvPr id="21" name="TextBox 20">
              <a:extLst>
                <a:ext uri="{FF2B5EF4-FFF2-40B4-BE49-F238E27FC236}">
                  <a16:creationId xmlns:a16="http://schemas.microsoft.com/office/drawing/2014/main" id="{D7169D0F-4395-87AD-097A-DCE379FA1DE6}"/>
                </a:ext>
              </a:extLst>
            </p:cNvPr>
            <p:cNvSpPr txBox="1"/>
            <p:nvPr/>
          </p:nvSpPr>
          <p:spPr>
            <a:xfrm>
              <a:off x="4724400" y="3745468"/>
              <a:ext cx="1752600" cy="369332"/>
            </a:xfrm>
            <a:prstGeom prst="rect">
              <a:avLst/>
            </a:prstGeom>
            <a:noFill/>
          </p:spPr>
          <p:txBody>
            <a:bodyPr wrap="square" rtlCol="0">
              <a:spAutoFit/>
            </a:bodyPr>
            <a:lstStyle/>
            <a:p>
              <a:r>
                <a:rPr lang="en-US" dirty="0"/>
                <a:t>Auditing</a:t>
              </a:r>
            </a:p>
          </p:txBody>
        </p:sp>
        <p:grpSp>
          <p:nvGrpSpPr>
            <p:cNvPr id="22" name="Group 21">
              <a:extLst>
                <a:ext uri="{FF2B5EF4-FFF2-40B4-BE49-F238E27FC236}">
                  <a16:creationId xmlns:a16="http://schemas.microsoft.com/office/drawing/2014/main" id="{2166400F-8BF2-92B4-3F6D-B2115D87D2D7}"/>
                </a:ext>
              </a:extLst>
            </p:cNvPr>
            <p:cNvGrpSpPr/>
            <p:nvPr/>
          </p:nvGrpSpPr>
          <p:grpSpPr>
            <a:xfrm>
              <a:off x="4419600" y="3650031"/>
              <a:ext cx="381000" cy="312369"/>
              <a:chOff x="2590800" y="2819400"/>
              <a:chExt cx="381000" cy="312369"/>
            </a:xfrm>
          </p:grpSpPr>
          <p:cxnSp>
            <p:nvCxnSpPr>
              <p:cNvPr id="23" name="Straight Connector 22">
                <a:extLst>
                  <a:ext uri="{FF2B5EF4-FFF2-40B4-BE49-F238E27FC236}">
                    <a16:creationId xmlns:a16="http://schemas.microsoft.com/office/drawing/2014/main" id="{5A23C540-1244-87D6-8BF3-0DEC145AFCBC}"/>
                  </a:ext>
                </a:extLst>
              </p:cNvPr>
              <p:cNvCxnSpPr/>
              <p:nvPr/>
            </p:nvCxnSpPr>
            <p:spPr>
              <a:xfrm>
                <a:off x="2590800" y="2819400"/>
                <a:ext cx="0" cy="31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80A727F-4AAD-73DC-A602-7094EE6CF2B7}"/>
                  </a:ext>
                </a:extLst>
              </p:cNvPr>
              <p:cNvCxnSpPr/>
              <p:nvPr/>
            </p:nvCxnSpPr>
            <p:spPr>
              <a:xfrm>
                <a:off x="2590800" y="3131769"/>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03735F6-21F6-3C21-2194-A3B6A5908ACC}"/>
                </a:ext>
              </a:extLst>
            </p:cNvPr>
            <p:cNvGrpSpPr/>
            <p:nvPr/>
          </p:nvGrpSpPr>
          <p:grpSpPr>
            <a:xfrm>
              <a:off x="5181600" y="4038600"/>
              <a:ext cx="381000" cy="312369"/>
              <a:chOff x="2590800" y="2819400"/>
              <a:chExt cx="381000" cy="312369"/>
            </a:xfrm>
          </p:grpSpPr>
          <p:cxnSp>
            <p:nvCxnSpPr>
              <p:cNvPr id="26" name="Straight Connector 25">
                <a:extLst>
                  <a:ext uri="{FF2B5EF4-FFF2-40B4-BE49-F238E27FC236}">
                    <a16:creationId xmlns:a16="http://schemas.microsoft.com/office/drawing/2014/main" id="{A89334A4-2138-9DB0-85BA-EE5F543A60AE}"/>
                  </a:ext>
                </a:extLst>
              </p:cNvPr>
              <p:cNvCxnSpPr/>
              <p:nvPr/>
            </p:nvCxnSpPr>
            <p:spPr>
              <a:xfrm>
                <a:off x="2590800" y="2819400"/>
                <a:ext cx="0" cy="31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019B66A-F1B3-5EBC-0E20-A37458E344F5}"/>
                  </a:ext>
                </a:extLst>
              </p:cNvPr>
              <p:cNvCxnSpPr/>
              <p:nvPr/>
            </p:nvCxnSpPr>
            <p:spPr>
              <a:xfrm>
                <a:off x="2590800" y="3131769"/>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9D6EA9D-C2BE-5039-0FB4-2D092DA1EAB7}"/>
                </a:ext>
              </a:extLst>
            </p:cNvPr>
            <p:cNvSpPr txBox="1"/>
            <p:nvPr/>
          </p:nvSpPr>
          <p:spPr>
            <a:xfrm>
              <a:off x="5562600" y="4202668"/>
              <a:ext cx="1752600" cy="369332"/>
            </a:xfrm>
            <a:prstGeom prst="rect">
              <a:avLst/>
            </a:prstGeom>
            <a:noFill/>
          </p:spPr>
          <p:txBody>
            <a:bodyPr wrap="square" rtlCol="0">
              <a:spAutoFit/>
            </a:bodyPr>
            <a:lstStyle/>
            <a:p>
              <a:r>
                <a:rPr lang="en-US" dirty="0"/>
                <a:t>Accounting</a:t>
              </a:r>
            </a:p>
          </p:txBody>
        </p:sp>
      </p:grpSp>
      <p:sp>
        <p:nvSpPr>
          <p:cNvPr id="32" name="TextBox 31">
            <a:extLst>
              <a:ext uri="{FF2B5EF4-FFF2-40B4-BE49-F238E27FC236}">
                <a16:creationId xmlns:a16="http://schemas.microsoft.com/office/drawing/2014/main" id="{A8204B55-65CA-7FDC-9D68-46F813055855}"/>
              </a:ext>
            </a:extLst>
          </p:cNvPr>
          <p:cNvSpPr txBox="1"/>
          <p:nvPr/>
        </p:nvSpPr>
        <p:spPr>
          <a:xfrm>
            <a:off x="122833" y="2593974"/>
            <a:ext cx="3946476" cy="1631216"/>
          </a:xfrm>
          <a:prstGeom prst="rect">
            <a:avLst/>
          </a:prstGeom>
          <a:noFill/>
        </p:spPr>
        <p:txBody>
          <a:bodyPr wrap="square">
            <a:spAutoFit/>
          </a:bodyPr>
          <a:lstStyle/>
          <a:p>
            <a:pPr marL="285750" indent="-285750">
              <a:spcBef>
                <a:spcPts val="600"/>
              </a:spcBef>
              <a:spcAft>
                <a:spcPts val="600"/>
              </a:spcAft>
              <a:buFont typeface="Courier New" panose="02070309020205020404" pitchFamily="49" charset="0"/>
              <a:buChar char="o"/>
            </a:pPr>
            <a:r>
              <a:rPr lang="en-US" b="1" dirty="0">
                <a:solidFill>
                  <a:srgbClr val="0070C0"/>
                </a:solidFill>
              </a:rPr>
              <a:t>Identification:</a:t>
            </a:r>
            <a:r>
              <a:rPr lang="en-US" dirty="0"/>
              <a:t> Claiming to be an identity when attempting to access a secured area or system. </a:t>
            </a:r>
          </a:p>
          <a:p>
            <a:pPr marL="285750" indent="-285750">
              <a:spcBef>
                <a:spcPts val="600"/>
              </a:spcBef>
              <a:spcAft>
                <a:spcPts val="600"/>
              </a:spcAft>
              <a:buFont typeface="Courier New" panose="02070309020205020404" pitchFamily="49" charset="0"/>
              <a:buChar char="o"/>
            </a:pPr>
            <a:r>
              <a:rPr lang="en-US" b="1" dirty="0">
                <a:solidFill>
                  <a:srgbClr val="0070C0"/>
                </a:solidFill>
              </a:rPr>
              <a:t>Authentication:</a:t>
            </a:r>
            <a:r>
              <a:rPr lang="en-US" dirty="0"/>
              <a:t> proving that you are that claimed identity.</a:t>
            </a:r>
          </a:p>
        </p:txBody>
      </p:sp>
      <p:sp>
        <p:nvSpPr>
          <p:cNvPr id="34" name="TextBox 33">
            <a:extLst>
              <a:ext uri="{FF2B5EF4-FFF2-40B4-BE49-F238E27FC236}">
                <a16:creationId xmlns:a16="http://schemas.microsoft.com/office/drawing/2014/main" id="{DEFFB6DD-6E65-3581-EAED-1F5BE9B58B12}"/>
              </a:ext>
            </a:extLst>
          </p:cNvPr>
          <p:cNvSpPr txBox="1"/>
          <p:nvPr/>
        </p:nvSpPr>
        <p:spPr>
          <a:xfrm>
            <a:off x="98047" y="4262273"/>
            <a:ext cx="8762999" cy="2062103"/>
          </a:xfrm>
          <a:prstGeom prst="rect">
            <a:avLst/>
          </a:prstGeom>
          <a:noFill/>
        </p:spPr>
        <p:txBody>
          <a:bodyPr wrap="square">
            <a:spAutoFit/>
          </a:bodyPr>
          <a:lstStyle/>
          <a:p>
            <a:pPr marL="285750" indent="-285750">
              <a:spcBef>
                <a:spcPts val="600"/>
              </a:spcBef>
              <a:spcAft>
                <a:spcPts val="600"/>
              </a:spcAft>
              <a:buFont typeface="Courier New" panose="02070309020205020404" pitchFamily="49" charset="0"/>
              <a:buChar char="o"/>
            </a:pPr>
            <a:r>
              <a:rPr lang="en-US" b="1" dirty="0">
                <a:solidFill>
                  <a:srgbClr val="0070C0"/>
                </a:solidFill>
              </a:rPr>
              <a:t>Authorization:</a:t>
            </a:r>
            <a:r>
              <a:rPr lang="en-US" dirty="0"/>
              <a:t> defining permissions (i.e., allow/grant and/or deny) of a resource and object access for a specific identity or subject.</a:t>
            </a:r>
          </a:p>
          <a:p>
            <a:pPr marL="285750" indent="-285750">
              <a:spcBef>
                <a:spcPts val="600"/>
              </a:spcBef>
              <a:spcAft>
                <a:spcPts val="600"/>
              </a:spcAft>
              <a:buFont typeface="Courier New" panose="02070309020205020404" pitchFamily="49" charset="0"/>
              <a:buChar char="o"/>
            </a:pPr>
            <a:r>
              <a:rPr lang="en-US" b="1" dirty="0">
                <a:solidFill>
                  <a:srgbClr val="0070C0"/>
                </a:solidFill>
              </a:rPr>
              <a:t>Auditing:</a:t>
            </a:r>
            <a:r>
              <a:rPr lang="en-US" dirty="0"/>
              <a:t> recording a log of the events and activities related to the system and subjects. </a:t>
            </a:r>
          </a:p>
          <a:p>
            <a:pPr marL="285750" indent="-285750">
              <a:spcBef>
                <a:spcPts val="600"/>
              </a:spcBef>
              <a:spcAft>
                <a:spcPts val="600"/>
              </a:spcAft>
              <a:buFont typeface="Courier New" panose="02070309020205020404" pitchFamily="49" charset="0"/>
              <a:buChar char="o"/>
            </a:pPr>
            <a:r>
              <a:rPr lang="en-US" b="1" dirty="0">
                <a:solidFill>
                  <a:srgbClr val="0070C0"/>
                </a:solidFill>
              </a:rPr>
              <a:t>Accounting:</a:t>
            </a:r>
            <a:r>
              <a:rPr lang="en-US" dirty="0"/>
              <a:t> reviewing log files to check for compliance and violations in order to hold subjects accountable for the violations of organizational security policy</a:t>
            </a:r>
          </a:p>
        </p:txBody>
      </p:sp>
    </p:spTree>
    <p:extLst>
      <p:ext uri="{BB962C8B-B14F-4D97-AF65-F5344CB8AC3E}">
        <p14:creationId xmlns:p14="http://schemas.microsoft.com/office/powerpoint/2010/main" val="396183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B62AF2-5578-E51F-3528-70B59D21595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AAA Services</a:t>
            </a:r>
            <a:endParaRPr lang="en-US" dirty="0">
              <a:solidFill>
                <a:schemeClr val="bg1"/>
              </a:solidFill>
            </a:endParaRPr>
          </a:p>
        </p:txBody>
      </p:sp>
      <p:sp>
        <p:nvSpPr>
          <p:cNvPr id="5" name="Content Placeholder 2">
            <a:extLst>
              <a:ext uri="{FF2B5EF4-FFF2-40B4-BE49-F238E27FC236}">
                <a16:creationId xmlns:a16="http://schemas.microsoft.com/office/drawing/2014/main" id="{BC12749A-08B7-ECE0-0BA0-DB45AB6C027A}"/>
              </a:ext>
            </a:extLst>
          </p:cNvPr>
          <p:cNvSpPr>
            <a:spLocks noGrp="1"/>
          </p:cNvSpPr>
          <p:nvPr>
            <p:ph sz="quarter" idx="1"/>
          </p:nvPr>
        </p:nvSpPr>
        <p:spPr>
          <a:xfrm>
            <a:off x="228600" y="1219200"/>
            <a:ext cx="8458200" cy="2667000"/>
          </a:xfrm>
        </p:spPr>
        <p:txBody>
          <a:bodyPr/>
          <a:lstStyle/>
          <a:p>
            <a:pPr marL="0" indent="0" algn="just">
              <a:spcBef>
                <a:spcPts val="600"/>
              </a:spcBef>
              <a:spcAft>
                <a:spcPts val="600"/>
              </a:spcAft>
              <a:buNone/>
            </a:pPr>
            <a:r>
              <a:rPr lang="en-US" sz="2000" b="1" dirty="0">
                <a:solidFill>
                  <a:srgbClr val="0070C0"/>
                </a:solidFill>
              </a:rPr>
              <a:t>Identification: </a:t>
            </a:r>
          </a:p>
          <a:p>
            <a:pPr algn="just">
              <a:spcBef>
                <a:spcPts val="600"/>
              </a:spcBef>
              <a:spcAft>
                <a:spcPts val="600"/>
              </a:spcAft>
              <a:buFont typeface="Wingdings" panose="05000000000000000000" pitchFamily="2" charset="2"/>
              <a:buChar char="ü"/>
            </a:pPr>
            <a:r>
              <a:rPr lang="en-US" sz="1800" dirty="0"/>
              <a:t>Providing an identity can involve typing in a username; </a:t>
            </a:r>
          </a:p>
          <a:p>
            <a:pPr algn="just">
              <a:spcBef>
                <a:spcPts val="600"/>
              </a:spcBef>
              <a:spcAft>
                <a:spcPts val="600"/>
              </a:spcAft>
              <a:buFont typeface="Wingdings" panose="05000000000000000000" pitchFamily="2" charset="2"/>
              <a:buChar char="ü"/>
            </a:pPr>
            <a:r>
              <a:rPr lang="en-US" sz="1800" dirty="0"/>
              <a:t>swiping a smartcard; </a:t>
            </a:r>
          </a:p>
          <a:p>
            <a:pPr algn="just">
              <a:spcBef>
                <a:spcPts val="600"/>
              </a:spcBef>
              <a:spcAft>
                <a:spcPts val="600"/>
              </a:spcAft>
              <a:buFont typeface="Wingdings" panose="05000000000000000000" pitchFamily="2" charset="2"/>
              <a:buChar char="ü"/>
            </a:pPr>
            <a:r>
              <a:rPr lang="en-US" sz="1800" dirty="0"/>
              <a:t>waving a proximity device; </a:t>
            </a:r>
          </a:p>
          <a:p>
            <a:pPr algn="just">
              <a:spcBef>
                <a:spcPts val="600"/>
              </a:spcBef>
              <a:spcAft>
                <a:spcPts val="600"/>
              </a:spcAft>
              <a:buFont typeface="Wingdings" panose="05000000000000000000" pitchFamily="2" charset="2"/>
              <a:buChar char="ü"/>
            </a:pPr>
            <a:r>
              <a:rPr lang="en-US" sz="1800" dirty="0"/>
              <a:t>speaking a phrase; or </a:t>
            </a:r>
          </a:p>
          <a:p>
            <a:pPr algn="just">
              <a:spcBef>
                <a:spcPts val="600"/>
              </a:spcBef>
              <a:spcAft>
                <a:spcPts val="600"/>
              </a:spcAft>
              <a:buFont typeface="Wingdings" panose="05000000000000000000" pitchFamily="2" charset="2"/>
              <a:buChar char="ü"/>
            </a:pPr>
            <a:r>
              <a:rPr lang="en-US" sz="1800" dirty="0"/>
              <a:t>positioning your face, hand, or finger for a camera or scanning device.</a:t>
            </a:r>
          </a:p>
          <a:p>
            <a:pPr marL="0" indent="0" algn="just">
              <a:spcBef>
                <a:spcPts val="600"/>
              </a:spcBef>
              <a:spcAft>
                <a:spcPts val="600"/>
              </a:spcAft>
              <a:buNone/>
            </a:pPr>
            <a:endParaRPr lang="en-US" sz="1800" b="1" dirty="0">
              <a:solidFill>
                <a:srgbClr val="0070C0"/>
              </a:solidFill>
            </a:endParaRPr>
          </a:p>
        </p:txBody>
      </p:sp>
      <p:sp>
        <p:nvSpPr>
          <p:cNvPr id="2" name="Content Placeholder 2">
            <a:extLst>
              <a:ext uri="{FF2B5EF4-FFF2-40B4-BE49-F238E27FC236}">
                <a16:creationId xmlns:a16="http://schemas.microsoft.com/office/drawing/2014/main" id="{94062F19-112E-4DAA-B356-29E4C6C25327}"/>
              </a:ext>
            </a:extLst>
          </p:cNvPr>
          <p:cNvSpPr txBox="1">
            <a:spLocks/>
          </p:cNvSpPr>
          <p:nvPr/>
        </p:nvSpPr>
        <p:spPr bwMode="auto">
          <a:xfrm>
            <a:off x="1600200" y="4194175"/>
            <a:ext cx="7315200" cy="2287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Authentication: </a:t>
            </a:r>
          </a:p>
          <a:p>
            <a:pPr algn="just">
              <a:spcBef>
                <a:spcPts val="600"/>
              </a:spcBef>
              <a:spcAft>
                <a:spcPts val="600"/>
              </a:spcAft>
              <a:buFont typeface="Wingdings" panose="05000000000000000000" pitchFamily="2" charset="2"/>
              <a:buChar char="ü"/>
            </a:pPr>
            <a:r>
              <a:rPr lang="en-US" sz="1800" dirty="0"/>
              <a:t>The process of verifying whether a claimed identity is valid</a:t>
            </a:r>
          </a:p>
          <a:p>
            <a:pPr algn="just">
              <a:spcBef>
                <a:spcPts val="600"/>
              </a:spcBef>
              <a:spcAft>
                <a:spcPts val="600"/>
              </a:spcAft>
              <a:buFont typeface="Wingdings" panose="05000000000000000000" pitchFamily="2" charset="2"/>
              <a:buChar char="ü"/>
            </a:pPr>
            <a:r>
              <a:rPr lang="en-US" sz="1800" dirty="0"/>
              <a:t> The most common form of authentication is using a password. </a:t>
            </a:r>
          </a:p>
          <a:p>
            <a:pPr algn="just">
              <a:spcBef>
                <a:spcPts val="600"/>
              </a:spcBef>
              <a:spcAft>
                <a:spcPts val="600"/>
              </a:spcAft>
              <a:buFont typeface="Wingdings" panose="05000000000000000000" pitchFamily="2" charset="2"/>
              <a:buChar char="ü"/>
            </a:pPr>
            <a:r>
              <a:rPr lang="en-US" sz="1800" dirty="0"/>
              <a:t>Identification and authentication are often used together as a single two-step process. </a:t>
            </a:r>
          </a:p>
          <a:p>
            <a:pPr marL="0" indent="0" algn="just">
              <a:spcBef>
                <a:spcPts val="600"/>
              </a:spcBef>
              <a:spcAft>
                <a:spcPts val="600"/>
              </a:spcAft>
              <a:buNone/>
            </a:pPr>
            <a:endParaRPr lang="en-US" sz="1800" dirty="0"/>
          </a:p>
        </p:txBody>
      </p:sp>
    </p:spTree>
    <p:extLst>
      <p:ext uri="{BB962C8B-B14F-4D97-AF65-F5344CB8AC3E}">
        <p14:creationId xmlns:p14="http://schemas.microsoft.com/office/powerpoint/2010/main" val="212637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AFBF8-464C-DB21-C77D-AB5FFF3085C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AAA Services</a:t>
            </a:r>
            <a:endParaRPr lang="en-US" dirty="0">
              <a:solidFill>
                <a:schemeClr val="bg1"/>
              </a:solidFill>
            </a:endParaRPr>
          </a:p>
        </p:txBody>
      </p:sp>
      <p:sp>
        <p:nvSpPr>
          <p:cNvPr id="6" name="Content Placeholder 2">
            <a:extLst>
              <a:ext uri="{FF2B5EF4-FFF2-40B4-BE49-F238E27FC236}">
                <a16:creationId xmlns:a16="http://schemas.microsoft.com/office/drawing/2014/main" id="{C10B9F94-8C94-E12D-0379-82F4A5865372}"/>
              </a:ext>
            </a:extLst>
          </p:cNvPr>
          <p:cNvSpPr txBox="1">
            <a:spLocks/>
          </p:cNvSpPr>
          <p:nvPr/>
        </p:nvSpPr>
        <p:spPr bwMode="auto">
          <a:xfrm>
            <a:off x="228600" y="1295401"/>
            <a:ext cx="73152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Authorization: </a:t>
            </a:r>
          </a:p>
          <a:p>
            <a:pPr algn="just">
              <a:spcBef>
                <a:spcPts val="600"/>
              </a:spcBef>
              <a:spcAft>
                <a:spcPts val="600"/>
              </a:spcAft>
              <a:buFont typeface="Wingdings" panose="05000000000000000000" pitchFamily="2" charset="2"/>
              <a:buChar char="ü"/>
            </a:pPr>
            <a:r>
              <a:rPr lang="en-US" sz="1800" dirty="0"/>
              <a:t>The process of authorization ensures that the requested activity or access to an object is possible given the rights and privileges assigned to the authenticated identity. </a:t>
            </a:r>
          </a:p>
          <a:p>
            <a:pPr algn="just">
              <a:spcBef>
                <a:spcPts val="600"/>
              </a:spcBef>
              <a:spcAft>
                <a:spcPts val="600"/>
              </a:spcAft>
              <a:buFont typeface="Wingdings" panose="05000000000000000000" pitchFamily="2" charset="2"/>
              <a:buChar char="ü"/>
            </a:pPr>
            <a:r>
              <a:rPr lang="en-US" sz="1800" dirty="0"/>
              <a:t>For Example, A user may be able to read a file but not delete it</a:t>
            </a:r>
          </a:p>
          <a:p>
            <a:pPr marL="0" indent="0" algn="just">
              <a:spcBef>
                <a:spcPts val="600"/>
              </a:spcBef>
              <a:spcAft>
                <a:spcPts val="600"/>
              </a:spcAft>
              <a:buNone/>
            </a:pPr>
            <a:endParaRPr lang="en-US" sz="1800" dirty="0"/>
          </a:p>
        </p:txBody>
      </p:sp>
      <p:sp>
        <p:nvSpPr>
          <p:cNvPr id="8" name="Content Placeholder 2">
            <a:extLst>
              <a:ext uri="{FF2B5EF4-FFF2-40B4-BE49-F238E27FC236}">
                <a16:creationId xmlns:a16="http://schemas.microsoft.com/office/drawing/2014/main" id="{D1486BDD-79D6-933D-0949-A21AE2D1146A}"/>
              </a:ext>
            </a:extLst>
          </p:cNvPr>
          <p:cNvSpPr txBox="1">
            <a:spLocks/>
          </p:cNvSpPr>
          <p:nvPr/>
        </p:nvSpPr>
        <p:spPr bwMode="auto">
          <a:xfrm>
            <a:off x="1293812" y="3581165"/>
            <a:ext cx="73152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Auditing: </a:t>
            </a:r>
          </a:p>
          <a:p>
            <a:pPr algn="just">
              <a:spcBef>
                <a:spcPts val="600"/>
              </a:spcBef>
              <a:spcAft>
                <a:spcPts val="600"/>
              </a:spcAft>
              <a:buFont typeface="Wingdings" panose="05000000000000000000" pitchFamily="2" charset="2"/>
              <a:buChar char="ü"/>
            </a:pPr>
            <a:r>
              <a:rPr lang="en-US" sz="1800" dirty="0"/>
              <a:t>Auditing is recording activities of a subject and its objects as well as recording the activities of application and system functions. </a:t>
            </a:r>
          </a:p>
          <a:p>
            <a:pPr algn="just">
              <a:spcBef>
                <a:spcPts val="600"/>
              </a:spcBef>
              <a:spcAft>
                <a:spcPts val="600"/>
              </a:spcAft>
              <a:buFont typeface="Wingdings" panose="05000000000000000000" pitchFamily="2" charset="2"/>
              <a:buChar char="ü"/>
            </a:pPr>
            <a:r>
              <a:rPr lang="en-US" sz="1800" dirty="0"/>
              <a:t>Auditing is needed to detect malicious actions by subjects, attempted intrusions, and system failures and to reconstruct events, provide evidence for prosecution, and produce problem reports and analysis.</a:t>
            </a:r>
          </a:p>
        </p:txBody>
      </p:sp>
    </p:spTree>
    <p:extLst>
      <p:ext uri="{BB962C8B-B14F-4D97-AF65-F5344CB8AC3E}">
        <p14:creationId xmlns:p14="http://schemas.microsoft.com/office/powerpoint/2010/main" val="14048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F5AB89-E2AA-D924-EC06-9910CCB158E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AAA Services</a:t>
            </a:r>
            <a:endParaRPr lang="en-US" dirty="0">
              <a:solidFill>
                <a:schemeClr val="bg1"/>
              </a:solidFill>
            </a:endParaRPr>
          </a:p>
        </p:txBody>
      </p:sp>
      <p:sp>
        <p:nvSpPr>
          <p:cNvPr id="6" name="Content Placeholder 2">
            <a:extLst>
              <a:ext uri="{FF2B5EF4-FFF2-40B4-BE49-F238E27FC236}">
                <a16:creationId xmlns:a16="http://schemas.microsoft.com/office/drawing/2014/main" id="{787C1D7F-A0B1-B1AF-7733-8EBAF67D073C}"/>
              </a:ext>
            </a:extLst>
          </p:cNvPr>
          <p:cNvSpPr txBox="1">
            <a:spLocks/>
          </p:cNvSpPr>
          <p:nvPr/>
        </p:nvSpPr>
        <p:spPr bwMode="auto">
          <a:xfrm>
            <a:off x="228600" y="1219200"/>
            <a:ext cx="73152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Difference between Auditing and Monitoring: </a:t>
            </a:r>
          </a:p>
          <a:p>
            <a:pPr algn="just">
              <a:spcBef>
                <a:spcPts val="600"/>
              </a:spcBef>
              <a:spcAft>
                <a:spcPts val="600"/>
              </a:spcAft>
              <a:buFont typeface="Wingdings" panose="05000000000000000000" pitchFamily="2" charset="2"/>
              <a:buChar char="ü"/>
            </a:pPr>
            <a:r>
              <a:rPr lang="en-US" sz="1800" dirty="0"/>
              <a:t>Monitoring is a type of watching or oversight, whereas auditing is a recording of the information into a record or file. </a:t>
            </a:r>
          </a:p>
          <a:p>
            <a:pPr algn="just">
              <a:spcBef>
                <a:spcPts val="600"/>
              </a:spcBef>
              <a:spcAft>
                <a:spcPts val="600"/>
              </a:spcAft>
              <a:buFont typeface="Wingdings" panose="05000000000000000000" pitchFamily="2" charset="2"/>
              <a:buChar char="ü"/>
            </a:pPr>
            <a:r>
              <a:rPr lang="en-US" sz="1800" dirty="0"/>
              <a:t>It is possible to monitor without auditing, but you can’t audit without some form of monitoring.</a:t>
            </a:r>
          </a:p>
        </p:txBody>
      </p:sp>
      <p:sp>
        <p:nvSpPr>
          <p:cNvPr id="8" name="Content Placeholder 2">
            <a:extLst>
              <a:ext uri="{FF2B5EF4-FFF2-40B4-BE49-F238E27FC236}">
                <a16:creationId xmlns:a16="http://schemas.microsoft.com/office/drawing/2014/main" id="{8CBA3CAB-BEA4-A53B-7996-363780B8A519}"/>
              </a:ext>
            </a:extLst>
          </p:cNvPr>
          <p:cNvSpPr txBox="1">
            <a:spLocks/>
          </p:cNvSpPr>
          <p:nvPr/>
        </p:nvSpPr>
        <p:spPr bwMode="auto">
          <a:xfrm>
            <a:off x="1293812" y="3048000"/>
            <a:ext cx="7621588" cy="357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Accounting: </a:t>
            </a:r>
          </a:p>
          <a:p>
            <a:pPr algn="just">
              <a:spcBef>
                <a:spcPts val="600"/>
              </a:spcBef>
              <a:spcAft>
                <a:spcPts val="600"/>
              </a:spcAft>
              <a:buFont typeface="Wingdings" panose="05000000000000000000" pitchFamily="2" charset="2"/>
              <a:buChar char="ü"/>
            </a:pPr>
            <a:r>
              <a:rPr lang="en-US" sz="1800" dirty="0"/>
              <a:t>An organization’s security policy can be properly enforced only if accountability is maintained, i.e., subjects are held accountable for their actions. </a:t>
            </a:r>
          </a:p>
          <a:p>
            <a:pPr algn="just">
              <a:spcBef>
                <a:spcPts val="600"/>
              </a:spcBef>
              <a:spcAft>
                <a:spcPts val="600"/>
              </a:spcAft>
              <a:buFont typeface="Wingdings" panose="05000000000000000000" pitchFamily="2" charset="2"/>
              <a:buChar char="ü"/>
            </a:pPr>
            <a:r>
              <a:rPr lang="en-US" sz="1800" dirty="0"/>
              <a:t>Passwords are the least secure form of authentication, with dozens of different methods available to compromise them. </a:t>
            </a:r>
          </a:p>
          <a:p>
            <a:pPr algn="just">
              <a:spcBef>
                <a:spcPts val="600"/>
              </a:spcBef>
              <a:spcAft>
                <a:spcPts val="600"/>
              </a:spcAft>
              <a:buFont typeface="Wingdings" panose="05000000000000000000" pitchFamily="2" charset="2"/>
              <a:buChar char="ü"/>
            </a:pPr>
            <a:r>
              <a:rPr lang="en-US" sz="1800" dirty="0"/>
              <a:t>With the use of multifactor authentication, such as a password, smartcard, and fingerprint scan in combination, there is very little possibility that any other individual could have compromised the authentication process in order to impersonate the person responsible for the user account.</a:t>
            </a:r>
          </a:p>
        </p:txBody>
      </p:sp>
    </p:spTree>
    <p:extLst>
      <p:ext uri="{BB962C8B-B14F-4D97-AF65-F5344CB8AC3E}">
        <p14:creationId xmlns:p14="http://schemas.microsoft.com/office/powerpoint/2010/main" val="66354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A97B61-41DA-373D-D4C8-EBDAEE638FA8}"/>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Protection Mechanisms</a:t>
            </a:r>
            <a:endParaRPr lang="en-US" dirty="0">
              <a:solidFill>
                <a:schemeClr val="bg1"/>
              </a:solidFill>
            </a:endParaRPr>
          </a:p>
        </p:txBody>
      </p:sp>
      <p:sp>
        <p:nvSpPr>
          <p:cNvPr id="7" name="TextBox 6">
            <a:extLst>
              <a:ext uri="{FF2B5EF4-FFF2-40B4-BE49-F238E27FC236}">
                <a16:creationId xmlns:a16="http://schemas.microsoft.com/office/drawing/2014/main" id="{6DF413C9-D123-58CC-F2B5-1B08C8B1E870}"/>
              </a:ext>
            </a:extLst>
          </p:cNvPr>
          <p:cNvSpPr txBox="1"/>
          <p:nvPr/>
        </p:nvSpPr>
        <p:spPr>
          <a:xfrm>
            <a:off x="166617" y="1965840"/>
            <a:ext cx="8877300" cy="2369880"/>
          </a:xfrm>
          <a:prstGeom prst="rect">
            <a:avLst/>
          </a:prstGeom>
          <a:noFill/>
        </p:spPr>
        <p:txBody>
          <a:bodyPr wrap="square">
            <a:spAutoFit/>
          </a:bodyPr>
          <a:lstStyle/>
          <a:p>
            <a:pPr>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Defense in depth / Layering:</a:t>
            </a:r>
            <a:r>
              <a:rPr lang="en-US" sz="2000" dirty="0">
                <a:latin typeface="Times New Roman" panose="02020603050405020304" pitchFamily="18" charset="0"/>
                <a:cs typeface="Times New Roman" panose="02020603050405020304" pitchFamily="18" charset="0"/>
              </a:rPr>
              <a:t> </a:t>
            </a:r>
          </a:p>
          <a:p>
            <a:pPr marL="285750" indent="-285750">
              <a:spcBef>
                <a:spcPts val="600"/>
              </a:spcBef>
              <a:spcAft>
                <a:spcPts val="60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When security solutions are designed in layers, a single failed control should not result in exposure of systems or data. </a:t>
            </a:r>
          </a:p>
          <a:p>
            <a:pPr marL="285750" indent="-285750">
              <a:spcBef>
                <a:spcPts val="600"/>
              </a:spcBef>
              <a:spcAft>
                <a:spcPts val="60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Using layers in a series rather than in parallel is important. Only through a series configuration will each attack be scanned, evaluated, or mitigated by every security control. Serial configurations are very narrow but very deep, whereas parallel configurations are very wide but very shallow. </a:t>
            </a:r>
          </a:p>
        </p:txBody>
      </p:sp>
      <p:sp>
        <p:nvSpPr>
          <p:cNvPr id="8" name="TextBox 7">
            <a:extLst>
              <a:ext uri="{FF2B5EF4-FFF2-40B4-BE49-F238E27FC236}">
                <a16:creationId xmlns:a16="http://schemas.microsoft.com/office/drawing/2014/main" id="{A7E587DB-DA38-9974-B5CD-109EFC941070}"/>
              </a:ext>
            </a:extLst>
          </p:cNvPr>
          <p:cNvSpPr txBox="1"/>
          <p:nvPr/>
        </p:nvSpPr>
        <p:spPr>
          <a:xfrm>
            <a:off x="1066800" y="4335720"/>
            <a:ext cx="7999863" cy="2369880"/>
          </a:xfrm>
          <a:prstGeom prst="rect">
            <a:avLst/>
          </a:prstGeom>
          <a:noFill/>
        </p:spPr>
        <p:txBody>
          <a:bodyPr wrap="square">
            <a:spAutoFit/>
          </a:bodyPr>
          <a:lstStyle/>
          <a:p>
            <a:pPr>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Abstraction:</a:t>
            </a:r>
            <a:r>
              <a:rPr lang="en-US" sz="2000" dirty="0">
                <a:latin typeface="Times New Roman" panose="02020603050405020304" pitchFamily="18" charset="0"/>
                <a:cs typeface="Times New Roman" panose="02020603050405020304" pitchFamily="18" charset="0"/>
              </a:rPr>
              <a:t> </a:t>
            </a:r>
          </a:p>
          <a:p>
            <a:pPr marL="285750" indent="-285750">
              <a:spcBef>
                <a:spcPts val="600"/>
              </a:spcBef>
              <a:spcAft>
                <a:spcPts val="60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Similar elements are put into groups, classes, or roles that are assigned security controls, restrictions, or permissions as a collective. Abstraction is used for efficiency. </a:t>
            </a:r>
          </a:p>
          <a:p>
            <a:pPr marL="285750" indent="-285750">
              <a:spcBef>
                <a:spcPts val="600"/>
              </a:spcBef>
              <a:spcAft>
                <a:spcPts val="60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Another way in which abstraction applies to security is the introduction of object groups, where access controls and operation rights are assigned to groups of objects rather than on a per-object basis. </a:t>
            </a:r>
          </a:p>
        </p:txBody>
      </p:sp>
      <p:sp>
        <p:nvSpPr>
          <p:cNvPr id="10" name="TextBox 9">
            <a:extLst>
              <a:ext uri="{FF2B5EF4-FFF2-40B4-BE49-F238E27FC236}">
                <a16:creationId xmlns:a16="http://schemas.microsoft.com/office/drawing/2014/main" id="{24888830-243C-6913-D04E-02B0F6799243}"/>
              </a:ext>
            </a:extLst>
          </p:cNvPr>
          <p:cNvSpPr txBox="1"/>
          <p:nvPr/>
        </p:nvSpPr>
        <p:spPr>
          <a:xfrm>
            <a:off x="189363" y="1219200"/>
            <a:ext cx="8762999" cy="646331"/>
          </a:xfrm>
          <a:prstGeom prst="rect">
            <a:avLst/>
          </a:prstGeom>
          <a:noFill/>
        </p:spPr>
        <p:txBody>
          <a:bodyPr wrap="square">
            <a:spAutoFit/>
          </a:bodyPr>
          <a:lstStyle/>
          <a:p>
            <a:pPr>
              <a:spcBef>
                <a:spcPts val="600"/>
              </a:spcBef>
              <a:spcAft>
                <a:spcPts val="600"/>
              </a:spcAft>
            </a:pPr>
            <a:r>
              <a:rPr lang="en-US" dirty="0"/>
              <a:t>Protection Mechanism includes: (1) Defense in depth or layering; (2) Abstraction; (3) Data hiding or steganography; and (4) Encryption</a:t>
            </a:r>
          </a:p>
        </p:txBody>
      </p:sp>
    </p:spTree>
    <p:extLst>
      <p:ext uri="{BB962C8B-B14F-4D97-AF65-F5344CB8AC3E}">
        <p14:creationId xmlns:p14="http://schemas.microsoft.com/office/powerpoint/2010/main" val="29369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CE62BD-5A2C-D746-54D9-120985C2875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Protection Mechanisms</a:t>
            </a:r>
            <a:endParaRPr lang="en-US" dirty="0">
              <a:solidFill>
                <a:schemeClr val="bg1"/>
              </a:solidFill>
            </a:endParaRPr>
          </a:p>
        </p:txBody>
      </p:sp>
      <p:sp>
        <p:nvSpPr>
          <p:cNvPr id="5" name="TextBox 4">
            <a:extLst>
              <a:ext uri="{FF2B5EF4-FFF2-40B4-BE49-F238E27FC236}">
                <a16:creationId xmlns:a16="http://schemas.microsoft.com/office/drawing/2014/main" id="{9C52FCCC-2FFE-7986-D900-214070192BD6}"/>
              </a:ext>
            </a:extLst>
          </p:cNvPr>
          <p:cNvSpPr txBox="1"/>
          <p:nvPr/>
        </p:nvSpPr>
        <p:spPr>
          <a:xfrm>
            <a:off x="133350" y="1674574"/>
            <a:ext cx="8877300" cy="2646878"/>
          </a:xfrm>
          <a:prstGeom prst="rect">
            <a:avLst/>
          </a:prstGeom>
          <a:noFill/>
        </p:spPr>
        <p:txBody>
          <a:bodyPr wrap="square">
            <a:spAutoFit/>
          </a:bodyPr>
          <a:lstStyle/>
          <a:p>
            <a:pPr>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Data Hiding / Steganography:</a:t>
            </a:r>
            <a:r>
              <a:rPr lang="en-US" sz="2000" dirty="0">
                <a:latin typeface="Times New Roman" panose="02020603050405020304" pitchFamily="18" charset="0"/>
                <a:cs typeface="Times New Roman" panose="02020603050405020304" pitchFamily="18" charset="0"/>
              </a:rPr>
              <a:t> </a:t>
            </a:r>
          </a:p>
          <a:p>
            <a:pPr marL="285750" indent="-285750" algn="just">
              <a:spcBef>
                <a:spcPts val="600"/>
              </a:spcBef>
              <a:spcAft>
                <a:spcPts val="600"/>
              </a:spcAft>
              <a:buFont typeface="Courier New" panose="02070309020205020404" pitchFamily="49" charset="0"/>
              <a:buChar char="o"/>
            </a:pPr>
            <a:r>
              <a:rPr lang="en-US" dirty="0"/>
              <a:t>preventing data from being discovered or accessed by a subject by positioning the data in a logical storage compartment that is not accessible or seen by the subject.</a:t>
            </a:r>
            <a:r>
              <a:rPr lang="en-US" dirty="0">
                <a:latin typeface="Times New Roman" panose="02020603050405020304" pitchFamily="18" charset="0"/>
                <a:cs typeface="Times New Roman" panose="02020603050405020304" pitchFamily="18" charset="0"/>
              </a:rPr>
              <a:t>. </a:t>
            </a:r>
          </a:p>
          <a:p>
            <a:pPr marL="285750" indent="-285750">
              <a:spcBef>
                <a:spcPts val="600"/>
              </a:spcBef>
              <a:spcAft>
                <a:spcPts val="600"/>
              </a:spcAft>
              <a:buFont typeface="Courier New" panose="02070309020205020404" pitchFamily="49" charset="0"/>
              <a:buChar char="o"/>
            </a:pPr>
            <a:r>
              <a:rPr lang="en-US" dirty="0">
                <a:solidFill>
                  <a:srgbClr val="7030A0"/>
                </a:solidFill>
                <a:latin typeface="Times New Roman" panose="02020603050405020304" pitchFamily="18" charset="0"/>
                <a:cs typeface="Times New Roman" panose="02020603050405020304" pitchFamily="18" charset="0"/>
              </a:rPr>
              <a:t>Data hiding vs. </a:t>
            </a:r>
            <a:r>
              <a:rPr lang="en-US" dirty="0">
                <a:solidFill>
                  <a:srgbClr val="7030A0"/>
                </a:solidFill>
              </a:rPr>
              <a:t>security through obscurity: </a:t>
            </a:r>
            <a:r>
              <a:rPr lang="en-US" dirty="0"/>
              <a:t>Data hiding is the act of intentionally positioning data so that it is not viewable or accessible to an unauthorized subject, whereas security through obscurity is the idea of not informing a subject about an object being present and thus hoping that the subject will not discover the object.</a:t>
            </a:r>
            <a:r>
              <a:rPr lang="en-US"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F4F7466-C8F9-5C61-256E-78E6E7E8B71C}"/>
              </a:ext>
            </a:extLst>
          </p:cNvPr>
          <p:cNvSpPr txBox="1"/>
          <p:nvPr/>
        </p:nvSpPr>
        <p:spPr>
          <a:xfrm>
            <a:off x="1723551" y="5084802"/>
            <a:ext cx="7143181" cy="1107996"/>
          </a:xfrm>
          <a:prstGeom prst="rect">
            <a:avLst/>
          </a:prstGeom>
          <a:noFill/>
        </p:spPr>
        <p:txBody>
          <a:bodyPr wrap="square">
            <a:spAutoFit/>
          </a:bodyPr>
          <a:lstStyle/>
          <a:p>
            <a:pPr>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Encryption:</a:t>
            </a:r>
            <a:r>
              <a:rPr lang="en-US" sz="2000" dirty="0">
                <a:latin typeface="Times New Roman" panose="02020603050405020304" pitchFamily="18" charset="0"/>
                <a:cs typeface="Times New Roman" panose="02020603050405020304" pitchFamily="18" charset="0"/>
              </a:rPr>
              <a:t> </a:t>
            </a:r>
          </a:p>
          <a:p>
            <a:pPr marL="285750" indent="-285750" algn="just">
              <a:spcBef>
                <a:spcPts val="600"/>
              </a:spcBef>
              <a:spcAft>
                <a:spcPts val="600"/>
              </a:spcAft>
              <a:buFont typeface="Courier New" panose="02070309020205020404" pitchFamily="49" charset="0"/>
              <a:buChar char="o"/>
            </a:pPr>
            <a:r>
              <a:rPr lang="en-US" dirty="0"/>
              <a:t>Encryption is the science of hiding the meaning or intent of a communication from unintended recipients..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68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5D7F91-6465-1B1C-6340-8038B60FA9B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Security Boundaries</a:t>
            </a:r>
            <a:endParaRPr lang="en-US" dirty="0">
              <a:solidFill>
                <a:schemeClr val="bg1"/>
              </a:solidFill>
            </a:endParaRPr>
          </a:p>
        </p:txBody>
      </p:sp>
      <p:sp>
        <p:nvSpPr>
          <p:cNvPr id="6" name="Content Placeholder 2">
            <a:extLst>
              <a:ext uri="{FF2B5EF4-FFF2-40B4-BE49-F238E27FC236}">
                <a16:creationId xmlns:a16="http://schemas.microsoft.com/office/drawing/2014/main" id="{E742FFA8-7E9C-D07D-9320-A5705FAB65C0}"/>
              </a:ext>
            </a:extLst>
          </p:cNvPr>
          <p:cNvSpPr txBox="1">
            <a:spLocks/>
          </p:cNvSpPr>
          <p:nvPr/>
        </p:nvSpPr>
        <p:spPr bwMode="auto">
          <a:xfrm>
            <a:off x="304800" y="1752600"/>
            <a:ext cx="85344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v"/>
            </a:pPr>
            <a:r>
              <a:rPr lang="en-US" sz="2000" b="1" dirty="0">
                <a:solidFill>
                  <a:srgbClr val="0070C0"/>
                </a:solidFill>
              </a:rPr>
              <a:t>Security boundary</a:t>
            </a:r>
            <a:r>
              <a:rPr lang="en-US" sz="2000" dirty="0"/>
              <a:t> is the line of intersection between any two areas, subnets, or environments that have different security requirements or needs.</a:t>
            </a:r>
          </a:p>
          <a:p>
            <a:pPr>
              <a:spcBef>
                <a:spcPts val="600"/>
              </a:spcBef>
              <a:spcAft>
                <a:spcPts val="600"/>
              </a:spcAft>
              <a:buFont typeface="Wingdings" panose="05000000000000000000" pitchFamily="2" charset="2"/>
              <a:buChar char="v"/>
            </a:pPr>
            <a:r>
              <a:rPr lang="en-US" sz="2000" dirty="0"/>
              <a:t>A security boundary exists between a high-security area and a low-security one, such as between a LAN and the internet.</a:t>
            </a:r>
          </a:p>
          <a:p>
            <a:pPr>
              <a:spcBef>
                <a:spcPts val="600"/>
              </a:spcBef>
              <a:spcAft>
                <a:spcPts val="600"/>
              </a:spcAft>
              <a:buFont typeface="Wingdings" panose="05000000000000000000" pitchFamily="2" charset="2"/>
              <a:buChar char="v"/>
            </a:pPr>
            <a:r>
              <a:rPr lang="en-US" sz="2000" dirty="0"/>
              <a:t>Once you identify a security boundary, you must deploy mechanisms to control the flow of information across that boundary.</a:t>
            </a:r>
          </a:p>
          <a:p>
            <a:pPr>
              <a:spcBef>
                <a:spcPts val="600"/>
              </a:spcBef>
              <a:spcAft>
                <a:spcPts val="600"/>
              </a:spcAft>
              <a:buFont typeface="Wingdings" panose="05000000000000000000" pitchFamily="2" charset="2"/>
              <a:buChar char="v"/>
            </a:pPr>
            <a:r>
              <a:rPr lang="en-US" sz="2000" dirty="0"/>
              <a:t>Security boundaries also exist between the physical environment and logical environment.</a:t>
            </a:r>
          </a:p>
        </p:txBody>
      </p:sp>
    </p:spTree>
    <p:extLst>
      <p:ext uri="{BB962C8B-B14F-4D97-AF65-F5344CB8AC3E}">
        <p14:creationId xmlns:p14="http://schemas.microsoft.com/office/powerpoint/2010/main" val="272235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IT Security</a:t>
            </a:r>
            <a:endParaRPr lang="en-US" dirty="0">
              <a:solidFill>
                <a:schemeClr val="bg1"/>
              </a:solidFill>
            </a:endParaRPr>
          </a:p>
        </p:txBody>
      </p:sp>
      <p:sp>
        <p:nvSpPr>
          <p:cNvPr id="10" name="Rectangle 9"/>
          <p:cNvSpPr/>
          <p:nvPr/>
        </p:nvSpPr>
        <p:spPr>
          <a:xfrm>
            <a:off x="381000" y="1600200"/>
            <a:ext cx="8534400" cy="4401205"/>
          </a:xfrm>
          <a:prstGeom prst="rect">
            <a:avLst/>
          </a:prstGeom>
        </p:spPr>
        <p:txBody>
          <a:bodyPr wrap="square">
            <a:spAutoFit/>
          </a:bodyPr>
          <a:lstStyle/>
          <a:p>
            <a:pPr>
              <a:spcBef>
                <a:spcPts val="600"/>
              </a:spcBef>
              <a:spcAft>
                <a:spcPts val="600"/>
              </a:spcAft>
              <a:buClr>
                <a:srgbClr val="C00000"/>
              </a:buClr>
              <a:buFont typeface="Wingdings" pitchFamily="2" charset="2"/>
              <a:buChar char="Ø"/>
            </a:pPr>
            <a:r>
              <a:rPr lang="en-US" sz="2000" dirty="0"/>
              <a:t> </a:t>
            </a:r>
            <a:r>
              <a:rPr lang="en-US" sz="2000" b="1" dirty="0">
                <a:solidFill>
                  <a:srgbClr val="0070C0"/>
                </a:solidFill>
              </a:rPr>
              <a:t>Information technology </a:t>
            </a:r>
            <a:r>
              <a:rPr lang="en-US" sz="2000" dirty="0"/>
              <a:t>(IT) or even information systems (IS) is the hardware and software that support the operations or functions of a business. </a:t>
            </a:r>
          </a:p>
          <a:p>
            <a:pPr>
              <a:spcBef>
                <a:spcPts val="600"/>
              </a:spcBef>
              <a:spcAft>
                <a:spcPts val="600"/>
              </a:spcAft>
              <a:buClr>
                <a:srgbClr val="C00000"/>
              </a:buClr>
              <a:buFont typeface="Wingdings" pitchFamily="2" charset="2"/>
              <a:buChar char="Ø"/>
            </a:pPr>
            <a:r>
              <a:rPr lang="en-US" sz="2000" b="1" dirty="0">
                <a:solidFill>
                  <a:srgbClr val="0070C0"/>
                </a:solidFill>
              </a:rPr>
              <a:t> Security </a:t>
            </a:r>
            <a:r>
              <a:rPr lang="en-US" sz="2000" dirty="0"/>
              <a:t>is the business management tool that ensures the reliable and protected operation of IT/IS</a:t>
            </a:r>
          </a:p>
          <a:p>
            <a:pPr>
              <a:spcBef>
                <a:spcPts val="600"/>
              </a:spcBef>
              <a:spcAft>
                <a:spcPts val="600"/>
              </a:spcAft>
              <a:buClr>
                <a:srgbClr val="C00000"/>
              </a:buClr>
              <a:buFont typeface="Wingdings" pitchFamily="2" charset="2"/>
              <a:buChar char="Ø"/>
            </a:pPr>
            <a:r>
              <a:rPr lang="en-US" sz="2000" dirty="0"/>
              <a:t> A </a:t>
            </a:r>
            <a:r>
              <a:rPr lang="en-US" sz="2000" b="1" dirty="0">
                <a:solidFill>
                  <a:srgbClr val="0070C0"/>
                </a:solidFill>
              </a:rPr>
              <a:t>security framework</a:t>
            </a:r>
            <a:r>
              <a:rPr lang="en-US" sz="2000" dirty="0"/>
              <a:t> should be adopted that provides a starting point for how to implement security.</a:t>
            </a:r>
          </a:p>
          <a:p>
            <a:pPr>
              <a:spcBef>
                <a:spcPts val="600"/>
              </a:spcBef>
              <a:spcAft>
                <a:spcPts val="600"/>
              </a:spcAft>
              <a:buClr>
                <a:srgbClr val="C00000"/>
              </a:buClr>
              <a:buFont typeface="Wingdings" pitchFamily="2" charset="2"/>
              <a:buChar char="Ø"/>
            </a:pPr>
            <a:r>
              <a:rPr lang="en-US" sz="2000" dirty="0"/>
              <a:t> Properties of Security-</a:t>
            </a:r>
          </a:p>
          <a:p>
            <a:pPr lvl="1">
              <a:spcBef>
                <a:spcPts val="600"/>
              </a:spcBef>
              <a:spcAft>
                <a:spcPts val="600"/>
              </a:spcAft>
              <a:buClr>
                <a:srgbClr val="C00000"/>
              </a:buClr>
              <a:buFont typeface="Wingdings" pitchFamily="2" charset="2"/>
              <a:buChar char="Ø"/>
            </a:pPr>
            <a:r>
              <a:rPr lang="en-US" sz="2000" dirty="0"/>
              <a:t> Security should be cost-effective</a:t>
            </a:r>
          </a:p>
          <a:p>
            <a:pPr lvl="1">
              <a:spcBef>
                <a:spcPts val="600"/>
              </a:spcBef>
              <a:spcAft>
                <a:spcPts val="600"/>
              </a:spcAft>
              <a:buClr>
                <a:srgbClr val="C00000"/>
              </a:buClr>
              <a:buFont typeface="Wingdings" pitchFamily="2" charset="2"/>
              <a:buChar char="Ø"/>
            </a:pPr>
            <a:r>
              <a:rPr lang="en-US" sz="2000" dirty="0"/>
              <a:t> Security should be legally defensible</a:t>
            </a:r>
          </a:p>
          <a:p>
            <a:pPr lvl="1">
              <a:spcBef>
                <a:spcPts val="600"/>
              </a:spcBef>
              <a:spcAft>
                <a:spcPts val="600"/>
              </a:spcAft>
              <a:buClr>
                <a:srgbClr val="C00000"/>
              </a:buClr>
              <a:buFont typeface="Wingdings" pitchFamily="2" charset="2"/>
              <a:buChar char="Ø"/>
            </a:pPr>
            <a:r>
              <a:rPr lang="en-US" sz="2000" dirty="0"/>
              <a:t> Security is a journey, not a finish 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1FD445-D0FA-DB34-6AED-0D7DE8723CEE}"/>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Security Governance</a:t>
            </a:r>
            <a:endParaRPr lang="en-US" dirty="0">
              <a:solidFill>
                <a:schemeClr val="bg1"/>
              </a:solidFill>
            </a:endParaRPr>
          </a:p>
        </p:txBody>
      </p:sp>
      <p:sp>
        <p:nvSpPr>
          <p:cNvPr id="6" name="Content Placeholder 2">
            <a:extLst>
              <a:ext uri="{FF2B5EF4-FFF2-40B4-BE49-F238E27FC236}">
                <a16:creationId xmlns:a16="http://schemas.microsoft.com/office/drawing/2014/main" id="{96CC40E9-0AF1-6DDD-293E-51CD7C6E14B5}"/>
              </a:ext>
            </a:extLst>
          </p:cNvPr>
          <p:cNvSpPr txBox="1">
            <a:spLocks/>
          </p:cNvSpPr>
          <p:nvPr/>
        </p:nvSpPr>
        <p:spPr bwMode="auto">
          <a:xfrm>
            <a:off x="152400" y="1219200"/>
            <a:ext cx="8839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just">
              <a:spcBef>
                <a:spcPts val="600"/>
              </a:spcBef>
              <a:spcAft>
                <a:spcPts val="600"/>
              </a:spcAft>
              <a:buFont typeface="Wingdings" panose="05000000000000000000" pitchFamily="2" charset="2"/>
              <a:buChar char="v"/>
            </a:pPr>
            <a:r>
              <a:rPr lang="en-US" sz="2000" b="1" dirty="0">
                <a:solidFill>
                  <a:srgbClr val="0070C0"/>
                </a:solidFill>
              </a:rPr>
              <a:t>Security governance</a:t>
            </a:r>
            <a:r>
              <a:rPr lang="en-US" sz="2000" dirty="0"/>
              <a:t> is the collection of practices related to supporting, evaluating, defining, and directing the security efforts of an organization.</a:t>
            </a:r>
          </a:p>
          <a:p>
            <a:pPr algn="just">
              <a:spcBef>
                <a:spcPts val="600"/>
              </a:spcBef>
              <a:spcAft>
                <a:spcPts val="600"/>
              </a:spcAft>
              <a:buFont typeface="Wingdings" panose="05000000000000000000" pitchFamily="2" charset="2"/>
              <a:buChar char="v"/>
            </a:pPr>
            <a:r>
              <a:rPr lang="en-US" sz="2000" dirty="0"/>
              <a:t>security governance is performed by a board of directors, but smaller organizations may simply have the chief executive officer (CEO) or chief information security officer (CISO) perform the activities of security governance.</a:t>
            </a:r>
          </a:p>
          <a:p>
            <a:pPr algn="just">
              <a:spcBef>
                <a:spcPts val="600"/>
              </a:spcBef>
              <a:spcAft>
                <a:spcPts val="600"/>
              </a:spcAft>
              <a:buFont typeface="Wingdings" panose="05000000000000000000" pitchFamily="2" charset="2"/>
              <a:buChar char="v"/>
            </a:pPr>
            <a:r>
              <a:rPr lang="en-US" sz="2000" dirty="0"/>
              <a:t>Various requirements for auditing and validation may be present due to government regulations or industry best practices. This is especially problematic when laws in different countries differ or in fact conflict.</a:t>
            </a:r>
          </a:p>
          <a:p>
            <a:pPr algn="just">
              <a:spcBef>
                <a:spcPts val="600"/>
              </a:spcBef>
              <a:spcAft>
                <a:spcPts val="600"/>
              </a:spcAft>
              <a:buFont typeface="Wingdings" panose="05000000000000000000" pitchFamily="2" charset="2"/>
              <a:buChar char="v"/>
            </a:pPr>
            <a:r>
              <a:rPr lang="en-US" sz="2000" dirty="0"/>
              <a:t>The organization as a whole should be given the direction, guidance, and tools to provide sufficient oversight and management to address threats and risks, with a focus on eliminating downtime and keeping potential loss or damage to a minimum.</a:t>
            </a:r>
          </a:p>
          <a:p>
            <a:pPr algn="just">
              <a:spcBef>
                <a:spcPts val="600"/>
              </a:spcBef>
              <a:spcAft>
                <a:spcPts val="600"/>
              </a:spcAft>
              <a:buFont typeface="Wingdings" panose="05000000000000000000" pitchFamily="2" charset="2"/>
              <a:buChar char="v"/>
            </a:pPr>
            <a:r>
              <a:rPr lang="en-US" sz="2000" dirty="0"/>
              <a:t>Security governance directly oversees and gets involved in all levels of security</a:t>
            </a:r>
          </a:p>
        </p:txBody>
      </p:sp>
    </p:spTree>
    <p:extLst>
      <p:ext uri="{BB962C8B-B14F-4D97-AF65-F5344CB8AC3E}">
        <p14:creationId xmlns:p14="http://schemas.microsoft.com/office/powerpoint/2010/main" val="352506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0A8D2-A027-EFC0-2096-F6A2E5C8DD78}"/>
              </a:ext>
            </a:extLst>
          </p:cNvPr>
          <p:cNvSpPr>
            <a:spLocks noGrp="1"/>
          </p:cNvSpPr>
          <p:nvPr>
            <p:ph sz="quarter" idx="1"/>
          </p:nvPr>
        </p:nvSpPr>
        <p:spPr>
          <a:xfrm>
            <a:off x="320040" y="1371600"/>
            <a:ext cx="8503920" cy="4879848"/>
          </a:xfrm>
        </p:spPr>
        <p:txBody>
          <a:bodyPr/>
          <a:lstStyle/>
          <a:p>
            <a:pPr algn="just">
              <a:spcBef>
                <a:spcPts val="600"/>
              </a:spcBef>
              <a:spcAft>
                <a:spcPts val="600"/>
              </a:spcAft>
            </a:pPr>
            <a:r>
              <a:rPr lang="en-US" sz="2000" dirty="0"/>
              <a:t>Third-party governance is the system of external entity oversight that may be mandated by law, regulation, industry standards, contractual obligation, or licensing requirements.</a:t>
            </a:r>
          </a:p>
          <a:p>
            <a:pPr algn="just">
              <a:spcBef>
                <a:spcPts val="600"/>
              </a:spcBef>
              <a:spcAft>
                <a:spcPts val="600"/>
              </a:spcAft>
            </a:pPr>
            <a:r>
              <a:rPr lang="en-US" sz="2000" dirty="0"/>
              <a:t>Outsourced operations can include security guards, maintenance, technical support, and accounting services. These parties need to stay in compliance with the primary organization’s security stance. Otherwise, they present additional risks and vulnerabilities to the primary organization.</a:t>
            </a:r>
          </a:p>
          <a:p>
            <a:pPr algn="just">
              <a:spcBef>
                <a:spcPts val="600"/>
              </a:spcBef>
              <a:spcAft>
                <a:spcPts val="600"/>
              </a:spcAft>
            </a:pPr>
            <a:r>
              <a:rPr lang="en-US" sz="2000" dirty="0"/>
              <a:t>One of the more widely used security control frameworks is Control Objectives for Information and Related Technology (COBIT) crafted by Information System Audit and Control Association (ISACA). Third party Governance normally follow COBIT protocol while auditing the system. </a:t>
            </a:r>
          </a:p>
        </p:txBody>
      </p:sp>
      <p:sp>
        <p:nvSpPr>
          <p:cNvPr id="4" name="Title 1">
            <a:extLst>
              <a:ext uri="{FF2B5EF4-FFF2-40B4-BE49-F238E27FC236}">
                <a16:creationId xmlns:a16="http://schemas.microsoft.com/office/drawing/2014/main" id="{EE5D6E00-99E4-A1A1-E96A-E465519E4D26}"/>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Third Party Governance</a:t>
            </a:r>
            <a:endParaRPr lang="en-US" dirty="0">
              <a:solidFill>
                <a:schemeClr val="bg1"/>
              </a:solidFill>
            </a:endParaRPr>
          </a:p>
        </p:txBody>
      </p:sp>
    </p:spTree>
    <p:extLst>
      <p:ext uri="{BB962C8B-B14F-4D97-AF65-F5344CB8AC3E}">
        <p14:creationId xmlns:p14="http://schemas.microsoft.com/office/powerpoint/2010/main" val="311068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63F1DF-2FF8-B5A2-DC3C-9A04D06D1413}"/>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Documentation Review</a:t>
            </a:r>
            <a:endParaRPr lang="en-US" dirty="0">
              <a:solidFill>
                <a:schemeClr val="bg1"/>
              </a:solidFill>
            </a:endParaRPr>
          </a:p>
        </p:txBody>
      </p:sp>
      <p:sp>
        <p:nvSpPr>
          <p:cNvPr id="5" name="Content Placeholder 2">
            <a:extLst>
              <a:ext uri="{FF2B5EF4-FFF2-40B4-BE49-F238E27FC236}">
                <a16:creationId xmlns:a16="http://schemas.microsoft.com/office/drawing/2014/main" id="{2D22AFC9-6D9D-2FD7-5104-90BB078C3CAC}"/>
              </a:ext>
            </a:extLst>
          </p:cNvPr>
          <p:cNvSpPr>
            <a:spLocks noGrp="1"/>
          </p:cNvSpPr>
          <p:nvPr>
            <p:ph sz="quarter" idx="1"/>
          </p:nvPr>
        </p:nvSpPr>
        <p:spPr>
          <a:xfrm>
            <a:off x="320040" y="1371600"/>
            <a:ext cx="8503920" cy="4879848"/>
          </a:xfrm>
        </p:spPr>
        <p:txBody>
          <a:bodyPr/>
          <a:lstStyle/>
          <a:p>
            <a:pPr algn="just">
              <a:spcBef>
                <a:spcPts val="600"/>
              </a:spcBef>
              <a:spcAft>
                <a:spcPts val="600"/>
              </a:spcAft>
            </a:pPr>
            <a:r>
              <a:rPr lang="en-US" sz="2400" dirty="0"/>
              <a:t>Documentation review is the process of reading the exchanged materials and verifying them against standards and expectations.</a:t>
            </a:r>
          </a:p>
          <a:p>
            <a:pPr algn="just">
              <a:spcBef>
                <a:spcPts val="600"/>
              </a:spcBef>
              <a:spcAft>
                <a:spcPts val="600"/>
              </a:spcAft>
            </a:pPr>
            <a:r>
              <a:rPr lang="en-US" sz="2400" dirty="0"/>
              <a:t>if the documentation is incomplete, inaccurate, or otherwise insufficient, the on-site review is postponed until the documentation can be updated and corrected.</a:t>
            </a:r>
          </a:p>
          <a:p>
            <a:pPr algn="just">
              <a:spcBef>
                <a:spcPts val="600"/>
              </a:spcBef>
              <a:spcAft>
                <a:spcPts val="600"/>
              </a:spcAft>
            </a:pPr>
            <a:r>
              <a:rPr lang="en-US" sz="2400" dirty="0"/>
              <a:t>failing to provide sufficient documentation to meet requirements of third-party governance can result in a loss of or a voiding of authorization to operate (ATO).</a:t>
            </a:r>
          </a:p>
          <a:p>
            <a:pPr algn="just">
              <a:spcBef>
                <a:spcPts val="600"/>
              </a:spcBef>
              <a:spcAft>
                <a:spcPts val="600"/>
              </a:spcAft>
            </a:pPr>
            <a:r>
              <a:rPr lang="en-US" sz="2400" dirty="0"/>
              <a:t>Risk management, risk assessment, and addressing risk are all methods and techniques involved in performing process/policy review </a:t>
            </a:r>
          </a:p>
        </p:txBody>
      </p:sp>
    </p:spTree>
    <p:extLst>
      <p:ext uri="{BB962C8B-B14F-4D97-AF65-F5344CB8AC3E}">
        <p14:creationId xmlns:p14="http://schemas.microsoft.com/office/powerpoint/2010/main" val="30772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BE4C92-DC13-7D83-AF43-C3EADD82C348}"/>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Managing the Security</a:t>
            </a:r>
            <a:endParaRPr lang="en-US" dirty="0">
              <a:solidFill>
                <a:schemeClr val="bg1"/>
              </a:solidFill>
            </a:endParaRPr>
          </a:p>
        </p:txBody>
      </p:sp>
      <p:sp>
        <p:nvSpPr>
          <p:cNvPr id="5" name="Content Placeholder 2">
            <a:extLst>
              <a:ext uri="{FF2B5EF4-FFF2-40B4-BE49-F238E27FC236}">
                <a16:creationId xmlns:a16="http://schemas.microsoft.com/office/drawing/2014/main" id="{24C59AC0-B61B-95CE-B62A-BE2AFB63630F}"/>
              </a:ext>
            </a:extLst>
          </p:cNvPr>
          <p:cNvSpPr>
            <a:spLocks noGrp="1"/>
          </p:cNvSpPr>
          <p:nvPr>
            <p:ph sz="quarter" idx="1"/>
          </p:nvPr>
        </p:nvSpPr>
        <p:spPr>
          <a:xfrm>
            <a:off x="332105" y="1139825"/>
            <a:ext cx="8503920" cy="2057400"/>
          </a:xfrm>
        </p:spPr>
        <p:txBody>
          <a:bodyPr/>
          <a:lstStyle/>
          <a:p>
            <a:pPr marL="0" indent="0" algn="just">
              <a:spcBef>
                <a:spcPts val="600"/>
              </a:spcBef>
              <a:spcAft>
                <a:spcPts val="600"/>
              </a:spcAft>
              <a:buNone/>
            </a:pPr>
            <a:r>
              <a:rPr lang="en-US" sz="2000" b="1" dirty="0">
                <a:solidFill>
                  <a:srgbClr val="0070C0"/>
                </a:solidFill>
              </a:rPr>
              <a:t>Security Function:</a:t>
            </a:r>
          </a:p>
          <a:p>
            <a:pPr algn="just">
              <a:spcBef>
                <a:spcPts val="600"/>
              </a:spcBef>
              <a:spcAft>
                <a:spcPts val="600"/>
              </a:spcAft>
            </a:pPr>
            <a:r>
              <a:rPr lang="en-US" sz="1800" dirty="0"/>
              <a:t>The security function is the aspect of operating a business that focuses on the task of evaluating and improving security over time.</a:t>
            </a:r>
          </a:p>
          <a:p>
            <a:pPr algn="just">
              <a:spcBef>
                <a:spcPts val="600"/>
              </a:spcBef>
              <a:spcAft>
                <a:spcPts val="600"/>
              </a:spcAft>
            </a:pPr>
            <a:r>
              <a:rPr lang="en-US" sz="1800" dirty="0"/>
              <a:t>Security must be measurable. security metrics are measurements of performance, function, operation, action, and so on as related to the operation of a security feature.</a:t>
            </a:r>
          </a:p>
        </p:txBody>
      </p:sp>
      <p:sp>
        <p:nvSpPr>
          <p:cNvPr id="6" name="Content Placeholder 2">
            <a:extLst>
              <a:ext uri="{FF2B5EF4-FFF2-40B4-BE49-F238E27FC236}">
                <a16:creationId xmlns:a16="http://schemas.microsoft.com/office/drawing/2014/main" id="{1F269D9E-334F-10C9-82D2-910E9291317D}"/>
              </a:ext>
            </a:extLst>
          </p:cNvPr>
          <p:cNvSpPr txBox="1">
            <a:spLocks/>
          </p:cNvSpPr>
          <p:nvPr/>
        </p:nvSpPr>
        <p:spPr bwMode="auto">
          <a:xfrm>
            <a:off x="2438400" y="3327328"/>
            <a:ext cx="6172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Security Policy:</a:t>
            </a:r>
          </a:p>
          <a:p>
            <a:pPr algn="just">
              <a:spcBef>
                <a:spcPts val="600"/>
              </a:spcBef>
              <a:spcAft>
                <a:spcPts val="600"/>
              </a:spcAft>
            </a:pPr>
            <a:r>
              <a:rPr lang="en-US" sz="1800" dirty="0"/>
              <a:t>Security management planning ensures proper creation, implementation, and enforcement of a security policy.</a:t>
            </a:r>
          </a:p>
        </p:txBody>
      </p:sp>
      <p:sp>
        <p:nvSpPr>
          <p:cNvPr id="8" name="Content Placeholder 2">
            <a:extLst>
              <a:ext uri="{FF2B5EF4-FFF2-40B4-BE49-F238E27FC236}">
                <a16:creationId xmlns:a16="http://schemas.microsoft.com/office/drawing/2014/main" id="{AC2161BB-8041-740A-8AEE-C44A9D88D144}"/>
              </a:ext>
            </a:extLst>
          </p:cNvPr>
          <p:cNvSpPr txBox="1">
            <a:spLocks/>
          </p:cNvSpPr>
          <p:nvPr/>
        </p:nvSpPr>
        <p:spPr bwMode="auto">
          <a:xfrm>
            <a:off x="332105" y="4648200"/>
            <a:ext cx="8515985"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Information Security (InfoSec) Team:</a:t>
            </a:r>
          </a:p>
          <a:p>
            <a:pPr algn="just">
              <a:spcBef>
                <a:spcPts val="600"/>
              </a:spcBef>
              <a:spcAft>
                <a:spcPts val="600"/>
              </a:spcAft>
            </a:pPr>
            <a:r>
              <a:rPr lang="en-US" sz="1800" dirty="0"/>
              <a:t>The security team or department within an organization should be autonomous.</a:t>
            </a:r>
          </a:p>
          <a:p>
            <a:pPr algn="just">
              <a:spcBef>
                <a:spcPts val="600"/>
              </a:spcBef>
              <a:spcAft>
                <a:spcPts val="600"/>
              </a:spcAft>
            </a:pPr>
            <a:r>
              <a:rPr lang="en-US" sz="1800" dirty="0"/>
              <a:t>The team or department is headed by chief information security officer (CISO) or Chief Security Officer (CSO).</a:t>
            </a:r>
          </a:p>
        </p:txBody>
      </p:sp>
    </p:spTree>
    <p:extLst>
      <p:ext uri="{BB962C8B-B14F-4D97-AF65-F5344CB8AC3E}">
        <p14:creationId xmlns:p14="http://schemas.microsoft.com/office/powerpoint/2010/main" val="112859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4A2EE4-D35A-D405-B186-5DFD2CBA69E5}"/>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Managing the Security</a:t>
            </a:r>
            <a:endParaRPr lang="en-US" dirty="0">
              <a:solidFill>
                <a:schemeClr val="bg1"/>
              </a:solidFill>
            </a:endParaRPr>
          </a:p>
        </p:txBody>
      </p:sp>
      <p:sp>
        <p:nvSpPr>
          <p:cNvPr id="5" name="Content Placeholder 2">
            <a:extLst>
              <a:ext uri="{FF2B5EF4-FFF2-40B4-BE49-F238E27FC236}">
                <a16:creationId xmlns:a16="http://schemas.microsoft.com/office/drawing/2014/main" id="{D273E658-9858-8BEB-EA05-C86CDA7FF8CC}"/>
              </a:ext>
            </a:extLst>
          </p:cNvPr>
          <p:cNvSpPr>
            <a:spLocks noGrp="1"/>
          </p:cNvSpPr>
          <p:nvPr>
            <p:ph sz="quarter" idx="1"/>
          </p:nvPr>
        </p:nvSpPr>
        <p:spPr>
          <a:xfrm>
            <a:off x="320040" y="1371600"/>
            <a:ext cx="8503920" cy="2593975"/>
          </a:xfrm>
        </p:spPr>
        <p:txBody>
          <a:bodyPr/>
          <a:lstStyle/>
          <a:p>
            <a:pPr marL="0" indent="0" algn="just">
              <a:spcBef>
                <a:spcPts val="600"/>
              </a:spcBef>
              <a:spcAft>
                <a:spcPts val="600"/>
              </a:spcAft>
              <a:buNone/>
            </a:pPr>
            <a:r>
              <a:rPr lang="en-US" sz="2000" b="1" dirty="0">
                <a:solidFill>
                  <a:srgbClr val="0070C0"/>
                </a:solidFill>
              </a:rPr>
              <a:t>Elements of Security Management Planning:</a:t>
            </a:r>
          </a:p>
          <a:p>
            <a:pPr algn="just">
              <a:spcBef>
                <a:spcPts val="600"/>
              </a:spcBef>
              <a:spcAft>
                <a:spcPts val="600"/>
              </a:spcAft>
            </a:pPr>
            <a:r>
              <a:rPr lang="en-US" sz="1800" dirty="0"/>
              <a:t>Prescribing how security will be managed, who will be responsible for security and how security will be tested for effectiveness; </a:t>
            </a:r>
          </a:p>
          <a:p>
            <a:pPr algn="just">
              <a:spcBef>
                <a:spcPts val="600"/>
              </a:spcBef>
              <a:spcAft>
                <a:spcPts val="600"/>
              </a:spcAft>
            </a:pPr>
            <a:r>
              <a:rPr lang="en-US" sz="1800" dirty="0"/>
              <a:t>Developing security policies; </a:t>
            </a:r>
          </a:p>
          <a:p>
            <a:pPr algn="just">
              <a:spcBef>
                <a:spcPts val="600"/>
              </a:spcBef>
              <a:spcAft>
                <a:spcPts val="600"/>
              </a:spcAft>
            </a:pPr>
            <a:r>
              <a:rPr lang="en-US" sz="1800" dirty="0"/>
              <a:t>Performing risk analysis; and </a:t>
            </a:r>
          </a:p>
          <a:p>
            <a:pPr algn="just">
              <a:spcBef>
                <a:spcPts val="600"/>
              </a:spcBef>
              <a:spcAft>
                <a:spcPts val="600"/>
              </a:spcAft>
            </a:pPr>
            <a:r>
              <a:rPr lang="en-US" sz="1800" dirty="0"/>
              <a:t>Requiring security education for employees.</a:t>
            </a:r>
          </a:p>
        </p:txBody>
      </p:sp>
      <p:sp>
        <p:nvSpPr>
          <p:cNvPr id="6" name="Content Placeholder 2">
            <a:extLst>
              <a:ext uri="{FF2B5EF4-FFF2-40B4-BE49-F238E27FC236}">
                <a16:creationId xmlns:a16="http://schemas.microsoft.com/office/drawing/2014/main" id="{3F47F7D9-0560-6A72-7152-017CB48AB096}"/>
              </a:ext>
            </a:extLst>
          </p:cNvPr>
          <p:cNvSpPr txBox="1">
            <a:spLocks/>
          </p:cNvSpPr>
          <p:nvPr/>
        </p:nvSpPr>
        <p:spPr bwMode="auto">
          <a:xfrm>
            <a:off x="1981200" y="3962400"/>
            <a:ext cx="6979920" cy="2593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Senior Management:</a:t>
            </a:r>
          </a:p>
          <a:p>
            <a:pPr algn="just">
              <a:spcBef>
                <a:spcPts val="600"/>
              </a:spcBef>
              <a:spcAft>
                <a:spcPts val="600"/>
              </a:spcAft>
            </a:pPr>
            <a:r>
              <a:rPr lang="en-US" sz="1800" dirty="0"/>
              <a:t>The best security plan is useless without approval by senior management.; </a:t>
            </a:r>
          </a:p>
          <a:p>
            <a:pPr algn="just">
              <a:spcBef>
                <a:spcPts val="600"/>
              </a:spcBef>
              <a:spcAft>
                <a:spcPts val="600"/>
              </a:spcAft>
            </a:pPr>
            <a:r>
              <a:rPr lang="en-US" sz="1800" dirty="0"/>
              <a:t>It is the responsibility of the policy development team to educate senior management sufficiently so managers understand the risks, liabilities, and exposures that remain even after security measures prescribed in the policy are deployed.</a:t>
            </a:r>
          </a:p>
        </p:txBody>
      </p:sp>
    </p:spTree>
    <p:extLst>
      <p:ext uri="{BB962C8B-B14F-4D97-AF65-F5344CB8AC3E}">
        <p14:creationId xmlns:p14="http://schemas.microsoft.com/office/powerpoint/2010/main" val="2821967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B545-7128-C32D-D3DA-EF40B910732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Security Management Plans</a:t>
            </a:r>
            <a:endParaRPr lang="en-US" dirty="0">
              <a:solidFill>
                <a:schemeClr val="bg1"/>
              </a:solidFill>
            </a:endParaRPr>
          </a:p>
        </p:txBody>
      </p:sp>
      <p:sp>
        <p:nvSpPr>
          <p:cNvPr id="5" name="Content Placeholder 2">
            <a:extLst>
              <a:ext uri="{FF2B5EF4-FFF2-40B4-BE49-F238E27FC236}">
                <a16:creationId xmlns:a16="http://schemas.microsoft.com/office/drawing/2014/main" id="{599D7220-9FFE-A24B-6115-375A35991994}"/>
              </a:ext>
            </a:extLst>
          </p:cNvPr>
          <p:cNvSpPr>
            <a:spLocks noGrp="1"/>
          </p:cNvSpPr>
          <p:nvPr>
            <p:ph sz="quarter" idx="1"/>
          </p:nvPr>
        </p:nvSpPr>
        <p:spPr>
          <a:xfrm>
            <a:off x="320040" y="1371600"/>
            <a:ext cx="8503920" cy="4267200"/>
          </a:xfrm>
        </p:spPr>
        <p:txBody>
          <a:bodyPr/>
          <a:lstStyle/>
          <a:p>
            <a:pPr marL="0" indent="0" algn="just">
              <a:spcBef>
                <a:spcPts val="600"/>
              </a:spcBef>
              <a:spcAft>
                <a:spcPts val="600"/>
              </a:spcAft>
              <a:buNone/>
            </a:pPr>
            <a:r>
              <a:rPr lang="en-US" sz="2400" b="1" dirty="0">
                <a:solidFill>
                  <a:srgbClr val="0070C0"/>
                </a:solidFill>
              </a:rPr>
              <a:t>Three Types of Plans:</a:t>
            </a:r>
          </a:p>
          <a:p>
            <a:pPr algn="just">
              <a:spcBef>
                <a:spcPts val="600"/>
              </a:spcBef>
              <a:spcAft>
                <a:spcPts val="600"/>
              </a:spcAft>
            </a:pPr>
            <a:r>
              <a:rPr lang="en-US" sz="2000" b="1" dirty="0">
                <a:solidFill>
                  <a:srgbClr val="7030A0"/>
                </a:solidFill>
              </a:rPr>
              <a:t>Strategic plan</a:t>
            </a:r>
            <a:r>
              <a:rPr lang="en-US" sz="2000" dirty="0"/>
              <a:t> – long term plan (5 years) – defines security function. Strategic plan includes risk assessment.  </a:t>
            </a:r>
          </a:p>
          <a:p>
            <a:pPr algn="just">
              <a:spcBef>
                <a:spcPts val="600"/>
              </a:spcBef>
              <a:spcAft>
                <a:spcPts val="600"/>
              </a:spcAft>
            </a:pPr>
            <a:r>
              <a:rPr lang="en-US" sz="2000" b="1" dirty="0">
                <a:solidFill>
                  <a:srgbClr val="7030A0"/>
                </a:solidFill>
              </a:rPr>
              <a:t>Tactical Plan </a:t>
            </a:r>
            <a:r>
              <a:rPr lang="en-US" sz="2000" dirty="0"/>
              <a:t>–  normally 1 year plan. Some examples of tactical plans are project plans, acquisition plans, hiring plans, budget plans, maintenance plans, support plans, and system development plans.</a:t>
            </a:r>
            <a:endParaRPr lang="en-US" sz="2000" b="1" dirty="0">
              <a:solidFill>
                <a:srgbClr val="7030A0"/>
              </a:solidFill>
            </a:endParaRPr>
          </a:p>
          <a:p>
            <a:pPr algn="just">
              <a:spcBef>
                <a:spcPts val="600"/>
              </a:spcBef>
              <a:spcAft>
                <a:spcPts val="600"/>
              </a:spcAft>
            </a:pPr>
            <a:r>
              <a:rPr lang="en-US" sz="2000" b="1" dirty="0">
                <a:solidFill>
                  <a:srgbClr val="7030A0"/>
                </a:solidFill>
              </a:rPr>
              <a:t>Operational Plan </a:t>
            </a:r>
            <a:r>
              <a:rPr lang="en-US" sz="2000" dirty="0"/>
              <a:t>–  short term and highly detailed plan. The plan include resource allotments, budgetary requirements, staffing assignments, scheduling, step-by step implementation procedures, training plans, system deployment plans, and product design plans. </a:t>
            </a:r>
            <a:endParaRPr lang="en-US" sz="2000" b="1" dirty="0">
              <a:solidFill>
                <a:srgbClr val="7030A0"/>
              </a:solidFill>
            </a:endParaRPr>
          </a:p>
        </p:txBody>
      </p:sp>
    </p:spTree>
    <p:extLst>
      <p:ext uri="{BB962C8B-B14F-4D97-AF65-F5344CB8AC3E}">
        <p14:creationId xmlns:p14="http://schemas.microsoft.com/office/powerpoint/2010/main" val="3638545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9C2370-8366-7819-37F1-6F687D21608A}"/>
              </a:ext>
            </a:extLst>
          </p:cNvPr>
          <p:cNvSpPr>
            <a:spLocks noGrp="1"/>
          </p:cNvSpPr>
          <p:nvPr>
            <p:ph type="title"/>
          </p:nvPr>
        </p:nvSpPr>
        <p:spPr>
          <a:xfrm>
            <a:off x="1054735" y="79375"/>
            <a:ext cx="7769225" cy="1063625"/>
          </a:xfrm>
        </p:spPr>
        <p:txBody>
          <a:bodyPr/>
          <a:lstStyle/>
          <a:p>
            <a:pPr algn="l"/>
            <a:r>
              <a:rPr lang="en-US" altLang="zh-CN" dirty="0">
                <a:solidFill>
                  <a:schemeClr val="bg1"/>
                </a:solidFill>
                <a:ea typeface="宋体" pitchFamily="2" charset="-122"/>
              </a:rPr>
              <a:t>Security with Acquisitions, Merger and Divestiture</a:t>
            </a:r>
            <a:endParaRPr lang="en-US" dirty="0">
              <a:solidFill>
                <a:schemeClr val="bg1"/>
              </a:solidFill>
            </a:endParaRPr>
          </a:p>
        </p:txBody>
      </p:sp>
      <p:sp>
        <p:nvSpPr>
          <p:cNvPr id="10" name="Content Placeholder 2">
            <a:extLst>
              <a:ext uri="{FF2B5EF4-FFF2-40B4-BE49-F238E27FC236}">
                <a16:creationId xmlns:a16="http://schemas.microsoft.com/office/drawing/2014/main" id="{45D97087-05D4-EF27-C591-AC5F362EBDDC}"/>
              </a:ext>
            </a:extLst>
          </p:cNvPr>
          <p:cNvSpPr>
            <a:spLocks noGrp="1"/>
          </p:cNvSpPr>
          <p:nvPr>
            <p:ph sz="quarter" idx="1"/>
          </p:nvPr>
        </p:nvSpPr>
        <p:spPr>
          <a:xfrm>
            <a:off x="320040" y="1371600"/>
            <a:ext cx="8503920" cy="2895600"/>
          </a:xfrm>
        </p:spPr>
        <p:txBody>
          <a:bodyPr/>
          <a:lstStyle/>
          <a:p>
            <a:pPr marL="0" indent="0" algn="just">
              <a:spcBef>
                <a:spcPts val="600"/>
              </a:spcBef>
              <a:spcAft>
                <a:spcPts val="600"/>
              </a:spcAft>
              <a:buNone/>
            </a:pPr>
            <a:r>
              <a:rPr lang="en-US" sz="2000" b="1" dirty="0">
                <a:solidFill>
                  <a:srgbClr val="0070C0"/>
                </a:solidFill>
              </a:rPr>
              <a:t>Acquisitions and Merger:</a:t>
            </a:r>
          </a:p>
          <a:p>
            <a:pPr algn="just">
              <a:spcBef>
                <a:spcPts val="600"/>
              </a:spcBef>
              <a:spcAft>
                <a:spcPts val="600"/>
              </a:spcAft>
            </a:pPr>
            <a:r>
              <a:rPr lang="en-US" sz="1800" dirty="0"/>
              <a:t>Acquisition does not relate exclusively to hardware and software. Outsourcing, contracting with suppliers, and engaging consultants are also elements of acquisition.</a:t>
            </a:r>
          </a:p>
          <a:p>
            <a:pPr algn="just">
              <a:spcBef>
                <a:spcPts val="600"/>
              </a:spcBef>
              <a:spcAft>
                <a:spcPts val="600"/>
              </a:spcAft>
            </a:pPr>
            <a:r>
              <a:rPr lang="en-US" sz="1800" dirty="0"/>
              <a:t>Acquisitions and mergers place an organization at an increased level of risk. Such risks include inappropriate information disclosure, data loss, downtime, or failure to achieve sufficient return on investment (ROI).</a:t>
            </a:r>
          </a:p>
          <a:p>
            <a:pPr algn="just">
              <a:spcBef>
                <a:spcPts val="600"/>
              </a:spcBef>
              <a:spcAft>
                <a:spcPts val="600"/>
              </a:spcAft>
            </a:pPr>
            <a:r>
              <a:rPr lang="en-US" sz="1800" dirty="0"/>
              <a:t>Best practice: ongoing security monitoring, management, and assessment.</a:t>
            </a:r>
          </a:p>
        </p:txBody>
      </p:sp>
      <p:sp>
        <p:nvSpPr>
          <p:cNvPr id="11" name="Content Placeholder 2">
            <a:extLst>
              <a:ext uri="{FF2B5EF4-FFF2-40B4-BE49-F238E27FC236}">
                <a16:creationId xmlns:a16="http://schemas.microsoft.com/office/drawing/2014/main" id="{ADA750CF-7DE6-A1DE-9CCC-05C1824EA06E}"/>
              </a:ext>
            </a:extLst>
          </p:cNvPr>
          <p:cNvSpPr txBox="1">
            <a:spLocks/>
          </p:cNvSpPr>
          <p:nvPr/>
        </p:nvSpPr>
        <p:spPr bwMode="auto">
          <a:xfrm>
            <a:off x="533400" y="4457700"/>
            <a:ext cx="850392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Divestiture:</a:t>
            </a:r>
          </a:p>
          <a:p>
            <a:pPr algn="just">
              <a:spcBef>
                <a:spcPts val="600"/>
              </a:spcBef>
              <a:spcAft>
                <a:spcPts val="600"/>
              </a:spcAft>
            </a:pPr>
            <a:r>
              <a:rPr lang="en-US" sz="1800" dirty="0"/>
              <a:t>Divestiture: any form of asset or employee reduction. Risk is increased risk and thus increased need for focused security governance. Assets need to be sanitized to prevent data leakage.</a:t>
            </a:r>
          </a:p>
          <a:p>
            <a:pPr algn="just">
              <a:spcBef>
                <a:spcPts val="600"/>
              </a:spcBef>
              <a:spcAft>
                <a:spcPts val="600"/>
              </a:spcAft>
            </a:pPr>
            <a:r>
              <a:rPr lang="en-US" sz="1800" dirty="0"/>
              <a:t>Employees released from duty need to be debriefed. This process is often called an exit interview</a:t>
            </a:r>
          </a:p>
        </p:txBody>
      </p:sp>
    </p:spTree>
    <p:extLst>
      <p:ext uri="{BB962C8B-B14F-4D97-AF65-F5344CB8AC3E}">
        <p14:creationId xmlns:p14="http://schemas.microsoft.com/office/powerpoint/2010/main" val="194230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92D953-2C34-8F57-E71B-D24F79BFF43F}"/>
              </a:ext>
            </a:extLst>
          </p:cNvPr>
          <p:cNvSpPr>
            <a:spLocks noGrp="1"/>
          </p:cNvSpPr>
          <p:nvPr>
            <p:ph type="title"/>
          </p:nvPr>
        </p:nvSpPr>
        <p:spPr>
          <a:xfrm>
            <a:off x="1066800" y="228600"/>
            <a:ext cx="7769225" cy="762000"/>
          </a:xfrm>
        </p:spPr>
        <p:txBody>
          <a:bodyPr/>
          <a:lstStyle/>
          <a:p>
            <a:pPr algn="l"/>
            <a:r>
              <a:rPr lang="en-US" dirty="0">
                <a:solidFill>
                  <a:schemeClr val="bg1"/>
                </a:solidFill>
                <a:ea typeface="宋体" pitchFamily="2" charset="-122"/>
              </a:rPr>
              <a:t>Assessments for Engaging Third Party </a:t>
            </a:r>
            <a:endParaRPr lang="en-US" dirty="0">
              <a:solidFill>
                <a:schemeClr val="bg1"/>
              </a:solidFill>
            </a:endParaRPr>
          </a:p>
        </p:txBody>
      </p:sp>
      <p:sp>
        <p:nvSpPr>
          <p:cNvPr id="5" name="Content Placeholder 2">
            <a:extLst>
              <a:ext uri="{FF2B5EF4-FFF2-40B4-BE49-F238E27FC236}">
                <a16:creationId xmlns:a16="http://schemas.microsoft.com/office/drawing/2014/main" id="{F812C815-9235-6097-5EDD-445F6EA43236}"/>
              </a:ext>
            </a:extLst>
          </p:cNvPr>
          <p:cNvSpPr>
            <a:spLocks noGrp="1"/>
          </p:cNvSpPr>
          <p:nvPr>
            <p:ph sz="quarter" idx="1"/>
          </p:nvPr>
        </p:nvSpPr>
        <p:spPr>
          <a:xfrm>
            <a:off x="320040" y="1219200"/>
            <a:ext cx="8503920" cy="5410200"/>
          </a:xfrm>
        </p:spPr>
        <p:txBody>
          <a:bodyPr/>
          <a:lstStyle/>
          <a:p>
            <a:pPr marL="0" indent="0" algn="just">
              <a:spcBef>
                <a:spcPts val="600"/>
              </a:spcBef>
              <a:spcAft>
                <a:spcPts val="600"/>
              </a:spcAft>
              <a:buNone/>
            </a:pPr>
            <a:r>
              <a:rPr lang="en-US" sz="2400" b="1" dirty="0">
                <a:solidFill>
                  <a:srgbClr val="0070C0"/>
                </a:solidFill>
              </a:rPr>
              <a:t>Engaging Third-Party :</a:t>
            </a:r>
          </a:p>
          <a:p>
            <a:pPr algn="just">
              <a:spcBef>
                <a:spcPts val="600"/>
              </a:spcBef>
              <a:spcAft>
                <a:spcPts val="600"/>
              </a:spcAft>
            </a:pPr>
            <a:r>
              <a:rPr lang="en-US" sz="1800" dirty="0"/>
              <a:t>When engaging third-party assessment and monitoring services, keep in mind that the external entity needs to show security-mindedness in their business operations.</a:t>
            </a:r>
          </a:p>
          <a:p>
            <a:pPr algn="just">
              <a:spcBef>
                <a:spcPts val="600"/>
              </a:spcBef>
              <a:spcAft>
                <a:spcPts val="600"/>
              </a:spcAft>
            </a:pPr>
            <a:r>
              <a:rPr lang="en-US" sz="1800" dirty="0"/>
              <a:t>Processes to follow for evaluating a third party for security integration-</a:t>
            </a:r>
          </a:p>
          <a:p>
            <a:pPr lvl="1" algn="just">
              <a:spcBef>
                <a:spcPts val="0"/>
              </a:spcBef>
              <a:spcAft>
                <a:spcPts val="600"/>
              </a:spcAft>
            </a:pPr>
            <a:r>
              <a:rPr lang="en-US" sz="2000" dirty="0">
                <a:solidFill>
                  <a:schemeClr val="tx1"/>
                </a:solidFill>
              </a:rPr>
              <a:t>On-Site Assessment</a:t>
            </a:r>
          </a:p>
          <a:p>
            <a:pPr lvl="1" algn="just">
              <a:spcBef>
                <a:spcPts val="0"/>
              </a:spcBef>
              <a:spcAft>
                <a:spcPts val="600"/>
              </a:spcAft>
            </a:pPr>
            <a:r>
              <a:rPr lang="en-US" sz="2000" dirty="0">
                <a:solidFill>
                  <a:schemeClr val="tx1"/>
                </a:solidFill>
              </a:rPr>
              <a:t>Document Exchange and Review</a:t>
            </a:r>
          </a:p>
          <a:p>
            <a:pPr lvl="1" algn="just">
              <a:spcBef>
                <a:spcPts val="0"/>
              </a:spcBef>
              <a:spcAft>
                <a:spcPts val="600"/>
              </a:spcAft>
            </a:pPr>
            <a:r>
              <a:rPr lang="en-US" sz="2000" dirty="0">
                <a:solidFill>
                  <a:schemeClr val="tx1"/>
                </a:solidFill>
              </a:rPr>
              <a:t>Process/Policy Review</a:t>
            </a:r>
          </a:p>
          <a:p>
            <a:pPr lvl="1" algn="just">
              <a:spcBef>
                <a:spcPts val="0"/>
              </a:spcBef>
              <a:spcAft>
                <a:spcPts val="600"/>
              </a:spcAft>
            </a:pPr>
            <a:r>
              <a:rPr lang="en-US" sz="2000" dirty="0">
                <a:solidFill>
                  <a:schemeClr val="tx1"/>
                </a:solidFill>
              </a:rPr>
              <a:t>Third-Party Audit : Service Organization Control (SOC) reports</a:t>
            </a:r>
            <a:endParaRPr lang="en-US" sz="1300" dirty="0">
              <a:solidFill>
                <a:schemeClr val="tx1"/>
              </a:solidFill>
            </a:endParaRPr>
          </a:p>
          <a:p>
            <a:pPr algn="just">
              <a:spcBef>
                <a:spcPts val="600"/>
              </a:spcBef>
              <a:spcAft>
                <a:spcPts val="600"/>
              </a:spcAft>
            </a:pPr>
            <a:r>
              <a:rPr lang="en-US" sz="1800" dirty="0"/>
              <a:t>When working with an external service, be sure to review any service-level agreement (SLA) to ensure that security is a prescribed component of the contracted services.</a:t>
            </a:r>
          </a:p>
          <a:p>
            <a:pPr algn="just">
              <a:spcBef>
                <a:spcPts val="600"/>
              </a:spcBef>
              <a:spcAft>
                <a:spcPts val="600"/>
              </a:spcAft>
            </a:pPr>
            <a:r>
              <a:rPr lang="en-US" sz="1800" dirty="0"/>
              <a:t>When that external provider is crafting software or providing a service (such as a cloud provider), then a service-level requirement (SLR) may need to be defined.</a:t>
            </a:r>
          </a:p>
        </p:txBody>
      </p:sp>
    </p:spTree>
    <p:extLst>
      <p:ext uri="{BB962C8B-B14F-4D97-AF65-F5344CB8AC3E}">
        <p14:creationId xmlns:p14="http://schemas.microsoft.com/office/powerpoint/2010/main" val="4184371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0D8F20-29B8-3C6C-A7EA-4973E91798CE}"/>
              </a:ext>
            </a:extLst>
          </p:cNvPr>
          <p:cNvSpPr>
            <a:spLocks noGrp="1"/>
          </p:cNvSpPr>
          <p:nvPr>
            <p:ph type="title"/>
          </p:nvPr>
        </p:nvSpPr>
        <p:spPr>
          <a:xfrm>
            <a:off x="1066800" y="228600"/>
            <a:ext cx="7769225" cy="762000"/>
          </a:xfrm>
        </p:spPr>
        <p:txBody>
          <a:bodyPr/>
          <a:lstStyle/>
          <a:p>
            <a:pPr algn="l"/>
            <a:r>
              <a:rPr lang="en-US" sz="2800" dirty="0">
                <a:solidFill>
                  <a:schemeClr val="bg1"/>
                </a:solidFill>
                <a:ea typeface="宋体" pitchFamily="2" charset="-122"/>
              </a:rPr>
              <a:t>Organizational Processes that requires Strong Security Governance</a:t>
            </a:r>
            <a:endParaRPr lang="en-US" sz="2800" dirty="0">
              <a:solidFill>
                <a:schemeClr val="bg1"/>
              </a:solidFill>
            </a:endParaRPr>
          </a:p>
        </p:txBody>
      </p:sp>
      <p:sp>
        <p:nvSpPr>
          <p:cNvPr id="5" name="Content Placeholder 2">
            <a:extLst>
              <a:ext uri="{FF2B5EF4-FFF2-40B4-BE49-F238E27FC236}">
                <a16:creationId xmlns:a16="http://schemas.microsoft.com/office/drawing/2014/main" id="{54261330-7D27-4A6A-3012-ACD51E4830A3}"/>
              </a:ext>
            </a:extLst>
          </p:cNvPr>
          <p:cNvSpPr>
            <a:spLocks noGrp="1"/>
          </p:cNvSpPr>
          <p:nvPr>
            <p:ph sz="quarter" idx="1"/>
          </p:nvPr>
        </p:nvSpPr>
        <p:spPr>
          <a:xfrm>
            <a:off x="685800" y="1371600"/>
            <a:ext cx="4191000" cy="2362200"/>
          </a:xfrm>
        </p:spPr>
        <p:txBody>
          <a:bodyPr/>
          <a:lstStyle/>
          <a:p>
            <a:pPr algn="just">
              <a:spcBef>
                <a:spcPts val="600"/>
              </a:spcBef>
              <a:spcAft>
                <a:spcPts val="600"/>
              </a:spcAft>
              <a:buFont typeface="Wingdings" panose="05000000000000000000" pitchFamily="2" charset="2"/>
              <a:buChar char="q"/>
            </a:pPr>
            <a:r>
              <a:rPr lang="en-US" sz="2000" dirty="0"/>
              <a:t> Acquisitions and Merger</a:t>
            </a:r>
          </a:p>
          <a:p>
            <a:pPr algn="just">
              <a:spcBef>
                <a:spcPts val="600"/>
              </a:spcBef>
              <a:spcAft>
                <a:spcPts val="600"/>
              </a:spcAft>
              <a:buFont typeface="Wingdings" panose="05000000000000000000" pitchFamily="2" charset="2"/>
              <a:buChar char="q"/>
            </a:pPr>
            <a:r>
              <a:rPr lang="en-US" sz="2000" dirty="0"/>
              <a:t> Divestiture</a:t>
            </a:r>
          </a:p>
          <a:p>
            <a:pPr algn="just">
              <a:spcBef>
                <a:spcPts val="600"/>
              </a:spcBef>
              <a:spcAft>
                <a:spcPts val="600"/>
              </a:spcAft>
              <a:buFont typeface="Wingdings" panose="05000000000000000000" pitchFamily="2" charset="2"/>
              <a:buChar char="q"/>
            </a:pPr>
            <a:r>
              <a:rPr lang="en-US" sz="2000" dirty="0"/>
              <a:t> Engaging Third-Party </a:t>
            </a:r>
          </a:p>
          <a:p>
            <a:pPr algn="just">
              <a:spcBef>
                <a:spcPts val="600"/>
              </a:spcBef>
              <a:spcAft>
                <a:spcPts val="600"/>
              </a:spcAft>
              <a:buFont typeface="Wingdings" panose="05000000000000000000" pitchFamily="2" charset="2"/>
              <a:buChar char="q"/>
            </a:pPr>
            <a:r>
              <a:rPr lang="en-US" sz="2000" dirty="0"/>
              <a:t>Change Control/Management</a:t>
            </a:r>
          </a:p>
          <a:p>
            <a:pPr algn="just">
              <a:spcBef>
                <a:spcPts val="600"/>
              </a:spcBef>
              <a:spcAft>
                <a:spcPts val="600"/>
              </a:spcAft>
              <a:buFont typeface="Wingdings" panose="05000000000000000000" pitchFamily="2" charset="2"/>
              <a:buChar char="q"/>
            </a:pPr>
            <a:r>
              <a:rPr lang="en-US" sz="2000" dirty="0"/>
              <a:t> Data Classification</a:t>
            </a:r>
          </a:p>
        </p:txBody>
      </p:sp>
    </p:spTree>
    <p:extLst>
      <p:ext uri="{BB962C8B-B14F-4D97-AF65-F5344CB8AC3E}">
        <p14:creationId xmlns:p14="http://schemas.microsoft.com/office/powerpoint/2010/main" val="2770474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C2B981-7EEA-CF18-5D8D-BDDD62C69E34}"/>
              </a:ext>
            </a:extLst>
          </p:cNvPr>
          <p:cNvSpPr>
            <a:spLocks noGrp="1"/>
          </p:cNvSpPr>
          <p:nvPr>
            <p:ph type="title"/>
          </p:nvPr>
        </p:nvSpPr>
        <p:spPr>
          <a:xfrm>
            <a:off x="1066800" y="152400"/>
            <a:ext cx="7769225" cy="762000"/>
          </a:xfrm>
        </p:spPr>
        <p:txBody>
          <a:bodyPr/>
          <a:lstStyle/>
          <a:p>
            <a:pPr algn="l"/>
            <a:r>
              <a:rPr lang="en-US" sz="2800" dirty="0">
                <a:solidFill>
                  <a:schemeClr val="bg1"/>
                </a:solidFill>
                <a:ea typeface="宋体" pitchFamily="2" charset="-122"/>
              </a:rPr>
              <a:t>Organizational Roles and Responsibilities</a:t>
            </a:r>
            <a:endParaRPr lang="en-US" sz="2800" dirty="0">
              <a:solidFill>
                <a:schemeClr val="bg1"/>
              </a:solidFill>
            </a:endParaRPr>
          </a:p>
        </p:txBody>
      </p:sp>
      <p:sp>
        <p:nvSpPr>
          <p:cNvPr id="5" name="Content Placeholder 2">
            <a:extLst>
              <a:ext uri="{FF2B5EF4-FFF2-40B4-BE49-F238E27FC236}">
                <a16:creationId xmlns:a16="http://schemas.microsoft.com/office/drawing/2014/main" id="{FC9856E5-59EA-8D40-D77F-ABE8CDF97854}"/>
              </a:ext>
            </a:extLst>
          </p:cNvPr>
          <p:cNvSpPr>
            <a:spLocks noGrp="1"/>
          </p:cNvSpPr>
          <p:nvPr>
            <p:ph sz="quarter" idx="1"/>
          </p:nvPr>
        </p:nvSpPr>
        <p:spPr>
          <a:xfrm>
            <a:off x="381000" y="1371600"/>
            <a:ext cx="8378824" cy="4953000"/>
          </a:xfrm>
        </p:spPr>
        <p:txBody>
          <a:bodyPr/>
          <a:lstStyle/>
          <a:p>
            <a:pPr algn="just">
              <a:spcBef>
                <a:spcPts val="600"/>
              </a:spcBef>
              <a:spcAft>
                <a:spcPts val="600"/>
              </a:spcAft>
              <a:buFont typeface="Wingdings" panose="05000000000000000000" pitchFamily="2" charset="2"/>
              <a:buChar char="q"/>
            </a:pPr>
            <a:r>
              <a:rPr lang="en-US" sz="2000" dirty="0"/>
              <a:t> </a:t>
            </a:r>
            <a:r>
              <a:rPr lang="en-US" sz="2000" b="1" dirty="0">
                <a:solidFill>
                  <a:srgbClr val="0070C0"/>
                </a:solidFill>
              </a:rPr>
              <a:t>Senior Manager</a:t>
            </a:r>
            <a:r>
              <a:rPr lang="en-US" sz="2000" dirty="0"/>
              <a:t>: There is no effective security policy if the senior management does not authorize and support it.</a:t>
            </a:r>
          </a:p>
          <a:p>
            <a:pPr algn="just">
              <a:spcBef>
                <a:spcPts val="600"/>
              </a:spcBef>
              <a:spcAft>
                <a:spcPts val="600"/>
              </a:spcAft>
              <a:buFont typeface="Wingdings" panose="05000000000000000000" pitchFamily="2" charset="2"/>
              <a:buChar char="q"/>
            </a:pPr>
            <a:r>
              <a:rPr lang="en-US" sz="2000" b="1" dirty="0">
                <a:solidFill>
                  <a:srgbClr val="0070C0"/>
                </a:solidFill>
              </a:rPr>
              <a:t>Security Professional</a:t>
            </a:r>
            <a:r>
              <a:rPr lang="en-US" sz="2000" dirty="0"/>
              <a:t>:</a:t>
            </a:r>
          </a:p>
          <a:p>
            <a:pPr lvl="1" algn="just">
              <a:spcBef>
                <a:spcPts val="600"/>
              </a:spcBef>
              <a:spcAft>
                <a:spcPts val="600"/>
              </a:spcAft>
              <a:buFont typeface="Wingdings" panose="05000000000000000000" pitchFamily="2" charset="2"/>
              <a:buChar char="q"/>
            </a:pPr>
            <a:r>
              <a:rPr lang="en-US" sz="1800" dirty="0">
                <a:solidFill>
                  <a:schemeClr val="tx1"/>
                </a:solidFill>
              </a:rPr>
              <a:t>The security professional, information security (InfoSec) officer, or computer incident response team (CIRT) role is assigned to a trained and experienced network, systems, and security engineer</a:t>
            </a:r>
          </a:p>
          <a:p>
            <a:pPr lvl="1" algn="just">
              <a:spcBef>
                <a:spcPts val="600"/>
              </a:spcBef>
              <a:spcAft>
                <a:spcPts val="600"/>
              </a:spcAft>
              <a:buFont typeface="Wingdings" panose="05000000000000000000" pitchFamily="2" charset="2"/>
              <a:buChar char="q"/>
            </a:pPr>
            <a:r>
              <a:rPr lang="en-US" sz="1800" dirty="0">
                <a:solidFill>
                  <a:schemeClr val="tx1"/>
                </a:solidFill>
              </a:rPr>
              <a:t>The security professional has the functional responsibility for security, including writing the security policy and implementing it.</a:t>
            </a:r>
          </a:p>
          <a:p>
            <a:pPr lvl="1" algn="just">
              <a:spcBef>
                <a:spcPts val="600"/>
              </a:spcBef>
              <a:spcAft>
                <a:spcPts val="600"/>
              </a:spcAft>
              <a:buFont typeface="Wingdings" panose="05000000000000000000" pitchFamily="2" charset="2"/>
              <a:buChar char="q"/>
            </a:pPr>
            <a:r>
              <a:rPr lang="en-US" sz="1800" dirty="0">
                <a:solidFill>
                  <a:schemeClr val="tx1"/>
                </a:solidFill>
              </a:rPr>
              <a:t>Security professionals are not decision makers; they are implementers. All decisions must be left to the senior manager.</a:t>
            </a:r>
          </a:p>
          <a:p>
            <a:pPr algn="just">
              <a:spcBef>
                <a:spcPts val="600"/>
              </a:spcBef>
              <a:spcAft>
                <a:spcPts val="600"/>
              </a:spcAft>
              <a:buFont typeface="Wingdings" panose="05000000000000000000" pitchFamily="2" charset="2"/>
              <a:buChar char="q"/>
            </a:pPr>
            <a:r>
              <a:rPr lang="en-US" sz="2000" dirty="0"/>
              <a:t> </a:t>
            </a:r>
            <a:r>
              <a:rPr lang="en-US" sz="2000" b="1" dirty="0">
                <a:solidFill>
                  <a:srgbClr val="0070C0"/>
                </a:solidFill>
              </a:rPr>
              <a:t>Asset Owner</a:t>
            </a:r>
            <a:r>
              <a:rPr lang="en-US" sz="2000" dirty="0"/>
              <a:t>: Responsible for classifying information for placement and protection within the security solution. The asset owner is typically a high-level manager who is ultimately responsible for asset protection.</a:t>
            </a:r>
          </a:p>
        </p:txBody>
      </p:sp>
    </p:spTree>
    <p:extLst>
      <p:ext uri="{BB962C8B-B14F-4D97-AF65-F5344CB8AC3E}">
        <p14:creationId xmlns:p14="http://schemas.microsoft.com/office/powerpoint/2010/main" val="108206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B1E12-A225-4E33-77CD-4289B551E95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Security Evaluation</a:t>
            </a:r>
            <a:endParaRPr lang="en-US" dirty="0">
              <a:solidFill>
                <a:schemeClr val="bg1"/>
              </a:solidFill>
            </a:endParaRPr>
          </a:p>
        </p:txBody>
      </p:sp>
      <p:sp>
        <p:nvSpPr>
          <p:cNvPr id="3" name="Rectangle 2">
            <a:extLst>
              <a:ext uri="{FF2B5EF4-FFF2-40B4-BE49-F238E27FC236}">
                <a16:creationId xmlns:a16="http://schemas.microsoft.com/office/drawing/2014/main" id="{4052F8DA-262E-605B-72D8-E45106F03586}"/>
              </a:ext>
            </a:extLst>
          </p:cNvPr>
          <p:cNvSpPr/>
          <p:nvPr/>
        </p:nvSpPr>
        <p:spPr>
          <a:xfrm>
            <a:off x="301625" y="1676400"/>
            <a:ext cx="8004175" cy="2893100"/>
          </a:xfrm>
          <a:prstGeom prst="rect">
            <a:avLst/>
          </a:prstGeom>
        </p:spPr>
        <p:txBody>
          <a:bodyPr wrap="square">
            <a:spAutoFit/>
          </a:bodyPr>
          <a:lstStyle/>
          <a:p>
            <a:pPr>
              <a:spcBef>
                <a:spcPts val="600"/>
              </a:spcBef>
              <a:spcAft>
                <a:spcPts val="600"/>
              </a:spcAft>
              <a:buClr>
                <a:srgbClr val="C00000"/>
              </a:buClr>
            </a:pPr>
            <a:r>
              <a:rPr lang="en-US" sz="2000" b="1" dirty="0"/>
              <a:t>There are three common types of security evaluation: </a:t>
            </a:r>
          </a:p>
          <a:p>
            <a:pPr marL="800100" lvl="1" indent="-342900">
              <a:spcBef>
                <a:spcPts val="600"/>
              </a:spcBef>
              <a:spcAft>
                <a:spcPts val="600"/>
              </a:spcAft>
              <a:buClr>
                <a:srgbClr val="C00000"/>
              </a:buClr>
              <a:buFont typeface="Wingdings" panose="05000000000000000000" pitchFamily="2" charset="2"/>
              <a:buChar char="v"/>
            </a:pPr>
            <a:r>
              <a:rPr lang="en-US" sz="2000" dirty="0">
                <a:solidFill>
                  <a:srgbClr val="0070C0"/>
                </a:solidFill>
              </a:rPr>
              <a:t> </a:t>
            </a:r>
            <a:r>
              <a:rPr lang="en-US" sz="2000" b="1" dirty="0">
                <a:solidFill>
                  <a:srgbClr val="0070C0"/>
                </a:solidFill>
              </a:rPr>
              <a:t>Risk Assessment:</a:t>
            </a:r>
            <a:r>
              <a:rPr lang="en-US" sz="2000" b="1" dirty="0"/>
              <a:t> </a:t>
            </a:r>
            <a:r>
              <a:rPr lang="en-US" dirty="0"/>
              <a:t>Process of identifying assets, threats, and vulnerabilities, and then using that information to calculate risk.</a:t>
            </a:r>
          </a:p>
          <a:p>
            <a:pPr marL="800100" lvl="1" indent="-342900">
              <a:spcBef>
                <a:spcPts val="600"/>
              </a:spcBef>
              <a:spcAft>
                <a:spcPts val="600"/>
              </a:spcAft>
              <a:buClr>
                <a:srgbClr val="C00000"/>
              </a:buClr>
              <a:buFont typeface="Wingdings" panose="05000000000000000000" pitchFamily="2" charset="2"/>
              <a:buChar char="v"/>
            </a:pPr>
            <a:r>
              <a:rPr lang="en-US" sz="2000" dirty="0"/>
              <a:t> </a:t>
            </a:r>
            <a:r>
              <a:rPr lang="en-US" sz="2000" b="1" dirty="0">
                <a:solidFill>
                  <a:srgbClr val="0070C0"/>
                </a:solidFill>
              </a:rPr>
              <a:t>Vulnerability Assessment</a:t>
            </a:r>
            <a:r>
              <a:rPr lang="en-US" b="1" dirty="0">
                <a:solidFill>
                  <a:srgbClr val="0070C0"/>
                </a:solidFill>
              </a:rPr>
              <a:t>:</a:t>
            </a:r>
            <a:r>
              <a:rPr lang="en-US" dirty="0"/>
              <a:t> Automated tools to locate known security weaknesses.</a:t>
            </a:r>
          </a:p>
          <a:p>
            <a:pPr marL="800100" lvl="1" indent="-342900">
              <a:spcBef>
                <a:spcPts val="600"/>
              </a:spcBef>
              <a:spcAft>
                <a:spcPts val="600"/>
              </a:spcAft>
              <a:buClr>
                <a:srgbClr val="C00000"/>
              </a:buClr>
              <a:buFont typeface="Wingdings" panose="05000000000000000000" pitchFamily="2" charset="2"/>
              <a:buChar char="v"/>
            </a:pPr>
            <a:r>
              <a:rPr lang="en-US" sz="2000" dirty="0"/>
              <a:t> </a:t>
            </a:r>
            <a:r>
              <a:rPr lang="en-US" sz="2000" b="1" dirty="0">
                <a:solidFill>
                  <a:srgbClr val="0070C0"/>
                </a:solidFill>
              </a:rPr>
              <a:t>Penetration Testing:</a:t>
            </a:r>
            <a:r>
              <a:rPr lang="en-US" b="1" dirty="0">
                <a:solidFill>
                  <a:srgbClr val="0070C0"/>
                </a:solidFill>
              </a:rPr>
              <a:t> </a:t>
            </a:r>
            <a:r>
              <a:rPr lang="en-US" dirty="0"/>
              <a:t>Trusted individuals to stress-test the security infrastructure to find issues that may not be discovered by the prior.</a:t>
            </a:r>
            <a:r>
              <a:rPr lang="en-US" b="1" dirty="0">
                <a:solidFill>
                  <a:srgbClr val="0070C0"/>
                </a:solidFill>
              </a:rPr>
              <a:t>  </a:t>
            </a:r>
          </a:p>
        </p:txBody>
      </p:sp>
    </p:spTree>
    <p:extLst>
      <p:ext uri="{BB962C8B-B14F-4D97-AF65-F5344CB8AC3E}">
        <p14:creationId xmlns:p14="http://schemas.microsoft.com/office/powerpoint/2010/main" val="2151060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810EFD-CB07-01BD-5ADE-A7628C280DC5}"/>
              </a:ext>
            </a:extLst>
          </p:cNvPr>
          <p:cNvSpPr>
            <a:spLocks noGrp="1"/>
          </p:cNvSpPr>
          <p:nvPr>
            <p:ph type="title"/>
          </p:nvPr>
        </p:nvSpPr>
        <p:spPr>
          <a:xfrm>
            <a:off x="1066800" y="152400"/>
            <a:ext cx="7769225" cy="762000"/>
          </a:xfrm>
        </p:spPr>
        <p:txBody>
          <a:bodyPr/>
          <a:lstStyle/>
          <a:p>
            <a:pPr algn="l"/>
            <a:r>
              <a:rPr lang="en-US" sz="2800" dirty="0">
                <a:solidFill>
                  <a:schemeClr val="bg1"/>
                </a:solidFill>
                <a:ea typeface="宋体" pitchFamily="2" charset="-122"/>
              </a:rPr>
              <a:t>Organizational Roles and Responsibilities</a:t>
            </a:r>
            <a:endParaRPr lang="en-US" sz="2800" dirty="0">
              <a:solidFill>
                <a:schemeClr val="bg1"/>
              </a:solidFill>
            </a:endParaRPr>
          </a:p>
        </p:txBody>
      </p:sp>
      <p:sp>
        <p:nvSpPr>
          <p:cNvPr id="5" name="Content Placeholder 2">
            <a:extLst>
              <a:ext uri="{FF2B5EF4-FFF2-40B4-BE49-F238E27FC236}">
                <a16:creationId xmlns:a16="http://schemas.microsoft.com/office/drawing/2014/main" id="{F3ED7AA7-5444-1136-6472-4554FE6C5DBF}"/>
              </a:ext>
            </a:extLst>
          </p:cNvPr>
          <p:cNvSpPr>
            <a:spLocks noGrp="1"/>
          </p:cNvSpPr>
          <p:nvPr>
            <p:ph sz="quarter" idx="1"/>
          </p:nvPr>
        </p:nvSpPr>
        <p:spPr>
          <a:xfrm>
            <a:off x="457201" y="1371600"/>
            <a:ext cx="8378824" cy="3810000"/>
          </a:xfrm>
        </p:spPr>
        <p:txBody>
          <a:bodyPr/>
          <a:lstStyle/>
          <a:p>
            <a:pPr algn="just">
              <a:spcBef>
                <a:spcPts val="600"/>
              </a:spcBef>
              <a:spcAft>
                <a:spcPts val="600"/>
              </a:spcAft>
              <a:buFont typeface="Wingdings" panose="05000000000000000000" pitchFamily="2" charset="2"/>
              <a:buChar char="q"/>
            </a:pPr>
            <a:r>
              <a:rPr lang="en-US" sz="2000" b="1" dirty="0">
                <a:solidFill>
                  <a:srgbClr val="0070C0"/>
                </a:solidFill>
              </a:rPr>
              <a:t>Custodian</a:t>
            </a:r>
            <a:r>
              <a:rPr lang="en-US" sz="2000" dirty="0"/>
              <a:t>: Provide adequate protection for the CIA Triad. Activities can include performing and testing backups, validating data integrity, deploying security solutions, and managing data storage based on classification. </a:t>
            </a:r>
          </a:p>
          <a:p>
            <a:pPr algn="just">
              <a:spcBef>
                <a:spcPts val="600"/>
              </a:spcBef>
              <a:spcAft>
                <a:spcPts val="600"/>
              </a:spcAft>
              <a:buFont typeface="Wingdings" panose="05000000000000000000" pitchFamily="2" charset="2"/>
              <a:buChar char="q"/>
            </a:pPr>
            <a:r>
              <a:rPr lang="en-US" sz="2000" dirty="0"/>
              <a:t> </a:t>
            </a:r>
            <a:r>
              <a:rPr lang="en-US" sz="2000" b="1" dirty="0">
                <a:solidFill>
                  <a:srgbClr val="0070C0"/>
                </a:solidFill>
              </a:rPr>
              <a:t>User</a:t>
            </a:r>
            <a:r>
              <a:rPr lang="en-US" sz="2000" dirty="0"/>
              <a:t>: The user is a person who has access to the secured system. They have only enough access to perform the tasks necessary for their job position (the principle of least privilege).</a:t>
            </a:r>
          </a:p>
          <a:p>
            <a:pPr algn="just">
              <a:spcBef>
                <a:spcPts val="600"/>
              </a:spcBef>
              <a:spcAft>
                <a:spcPts val="600"/>
              </a:spcAft>
              <a:buFont typeface="Wingdings" panose="05000000000000000000" pitchFamily="2" charset="2"/>
              <a:buChar char="q"/>
            </a:pPr>
            <a:r>
              <a:rPr lang="en-US" sz="2000" b="1" dirty="0">
                <a:solidFill>
                  <a:srgbClr val="0070C0"/>
                </a:solidFill>
              </a:rPr>
              <a:t>Auditor</a:t>
            </a:r>
            <a:r>
              <a:rPr lang="en-US" sz="2000" dirty="0"/>
              <a:t>: An auditor is responsible for reviewing and verifying that the security policy is properly implemented, and the derived security solutions are adequate. The auditor produces compliance and effectiveness reports that are reviewed by the senior manager. </a:t>
            </a:r>
          </a:p>
        </p:txBody>
      </p:sp>
    </p:spTree>
    <p:extLst>
      <p:ext uri="{BB962C8B-B14F-4D97-AF65-F5344CB8AC3E}">
        <p14:creationId xmlns:p14="http://schemas.microsoft.com/office/powerpoint/2010/main" val="2460092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57207A-D7F6-199C-2298-F76674D33A2A}"/>
              </a:ext>
            </a:extLst>
          </p:cNvPr>
          <p:cNvSpPr>
            <a:spLocks noGrp="1"/>
          </p:cNvSpPr>
          <p:nvPr>
            <p:ph type="title"/>
          </p:nvPr>
        </p:nvSpPr>
        <p:spPr>
          <a:xfrm>
            <a:off x="1066800" y="152400"/>
            <a:ext cx="7769225" cy="762000"/>
          </a:xfrm>
        </p:spPr>
        <p:txBody>
          <a:bodyPr/>
          <a:lstStyle/>
          <a:p>
            <a:pPr algn="l"/>
            <a:r>
              <a:rPr lang="en-US" sz="2800" dirty="0">
                <a:solidFill>
                  <a:schemeClr val="bg1"/>
                </a:solidFill>
                <a:ea typeface="宋体" pitchFamily="2" charset="-122"/>
              </a:rPr>
              <a:t>Security Control Frameworks</a:t>
            </a:r>
            <a:endParaRPr lang="en-US" sz="2800" dirty="0">
              <a:solidFill>
                <a:schemeClr val="bg1"/>
              </a:solidFill>
            </a:endParaRPr>
          </a:p>
        </p:txBody>
      </p:sp>
      <p:sp>
        <p:nvSpPr>
          <p:cNvPr id="5" name="Content Placeholder 2">
            <a:extLst>
              <a:ext uri="{FF2B5EF4-FFF2-40B4-BE49-F238E27FC236}">
                <a16:creationId xmlns:a16="http://schemas.microsoft.com/office/drawing/2014/main" id="{A4ADAC9B-5A47-27AD-5A18-CD1D868F9902}"/>
              </a:ext>
            </a:extLst>
          </p:cNvPr>
          <p:cNvSpPr>
            <a:spLocks noGrp="1"/>
          </p:cNvSpPr>
          <p:nvPr>
            <p:ph sz="quarter" idx="1"/>
          </p:nvPr>
        </p:nvSpPr>
        <p:spPr>
          <a:xfrm>
            <a:off x="457201" y="1371600"/>
            <a:ext cx="8378824" cy="4953000"/>
          </a:xfrm>
        </p:spPr>
        <p:txBody>
          <a:bodyPr/>
          <a:lstStyle/>
          <a:p>
            <a:pPr algn="just">
              <a:spcBef>
                <a:spcPts val="600"/>
              </a:spcBef>
              <a:spcAft>
                <a:spcPts val="600"/>
              </a:spcAft>
              <a:buFont typeface="Wingdings" panose="05000000000000000000" pitchFamily="2" charset="2"/>
              <a:buChar char="Ø"/>
            </a:pPr>
            <a:r>
              <a:rPr lang="en-US" sz="2000" dirty="0"/>
              <a:t>One of the first and most important security planning steps is Security Framework or structure. </a:t>
            </a:r>
          </a:p>
          <a:p>
            <a:pPr algn="just">
              <a:spcBef>
                <a:spcPts val="600"/>
              </a:spcBef>
              <a:spcAft>
                <a:spcPts val="600"/>
              </a:spcAft>
              <a:buFont typeface="Wingdings" panose="05000000000000000000" pitchFamily="2" charset="2"/>
              <a:buChar char="Ø"/>
            </a:pPr>
            <a:r>
              <a:rPr lang="en-US" sz="2000" dirty="0"/>
              <a:t>One of the more widely used security control frameworks is </a:t>
            </a:r>
            <a:r>
              <a:rPr lang="en-US" sz="2000" dirty="0">
                <a:solidFill>
                  <a:srgbClr val="0070C0"/>
                </a:solidFill>
              </a:rPr>
              <a:t>Control Objectives for </a:t>
            </a:r>
            <a:r>
              <a:rPr lang="en-US" sz="2000" i="1" dirty="0">
                <a:solidFill>
                  <a:srgbClr val="0070C0"/>
                </a:solidFill>
              </a:rPr>
              <a:t>Information and Related Technology </a:t>
            </a:r>
            <a:r>
              <a:rPr lang="en-US" sz="2000" dirty="0"/>
              <a:t>(</a:t>
            </a:r>
            <a:r>
              <a:rPr lang="en-US" sz="2000" dirty="0">
                <a:solidFill>
                  <a:srgbClr val="0070C0"/>
                </a:solidFill>
              </a:rPr>
              <a:t>COBIT</a:t>
            </a:r>
            <a:r>
              <a:rPr lang="en-US" sz="2000" dirty="0"/>
              <a:t>) crafted by </a:t>
            </a:r>
            <a:r>
              <a:rPr lang="en-US" sz="2000" i="1" dirty="0">
                <a:solidFill>
                  <a:srgbClr val="0070C0"/>
                </a:solidFill>
              </a:rPr>
              <a:t>Information Systems Audit and Control Association </a:t>
            </a:r>
            <a:r>
              <a:rPr lang="en-US" sz="2000" dirty="0"/>
              <a:t>(</a:t>
            </a:r>
            <a:r>
              <a:rPr lang="en-US" sz="2000" dirty="0">
                <a:solidFill>
                  <a:srgbClr val="0070C0"/>
                </a:solidFill>
              </a:rPr>
              <a:t>ISACA</a:t>
            </a:r>
            <a:r>
              <a:rPr lang="en-US" sz="2000" dirty="0"/>
              <a:t>).</a:t>
            </a:r>
          </a:p>
          <a:p>
            <a:pPr algn="just">
              <a:spcBef>
                <a:spcPts val="600"/>
              </a:spcBef>
              <a:spcAft>
                <a:spcPts val="600"/>
              </a:spcAft>
              <a:buFont typeface="Wingdings" panose="05000000000000000000" pitchFamily="2" charset="2"/>
              <a:buChar char="Ø"/>
            </a:pPr>
            <a:r>
              <a:rPr lang="en-US" sz="2000" dirty="0"/>
              <a:t>COBIT is based on six key principles for governance and management of enterprise IT: </a:t>
            </a:r>
          </a:p>
          <a:p>
            <a:pPr lvl="1" algn="just">
              <a:spcBef>
                <a:spcPts val="0"/>
              </a:spcBef>
              <a:spcAft>
                <a:spcPts val="600"/>
              </a:spcAft>
              <a:buFont typeface="Wingdings" panose="05000000000000000000" pitchFamily="2" charset="2"/>
              <a:buChar char="Ø"/>
            </a:pPr>
            <a:r>
              <a:rPr lang="en-US" sz="1800" dirty="0">
                <a:solidFill>
                  <a:schemeClr val="tx1"/>
                </a:solidFill>
              </a:rPr>
              <a:t>Provide Stakeholder Value </a:t>
            </a:r>
          </a:p>
          <a:p>
            <a:pPr lvl="1" algn="just">
              <a:spcBef>
                <a:spcPts val="0"/>
              </a:spcBef>
              <a:spcAft>
                <a:spcPts val="600"/>
              </a:spcAft>
              <a:buFont typeface="Wingdings" panose="05000000000000000000" pitchFamily="2" charset="2"/>
              <a:buChar char="Ø"/>
            </a:pPr>
            <a:r>
              <a:rPr lang="en-US" sz="1800" dirty="0">
                <a:solidFill>
                  <a:schemeClr val="tx1"/>
                </a:solidFill>
              </a:rPr>
              <a:t>Holistic Approach </a:t>
            </a:r>
          </a:p>
          <a:p>
            <a:pPr lvl="1" algn="just">
              <a:spcBef>
                <a:spcPts val="0"/>
              </a:spcBef>
              <a:spcAft>
                <a:spcPts val="600"/>
              </a:spcAft>
              <a:buFont typeface="Wingdings" panose="05000000000000000000" pitchFamily="2" charset="2"/>
              <a:buChar char="Ø"/>
            </a:pPr>
            <a:r>
              <a:rPr lang="en-US" sz="1800" dirty="0">
                <a:solidFill>
                  <a:schemeClr val="tx1"/>
                </a:solidFill>
              </a:rPr>
              <a:t>Dynamic Governance System </a:t>
            </a:r>
          </a:p>
          <a:p>
            <a:pPr lvl="1" algn="just">
              <a:spcBef>
                <a:spcPts val="0"/>
              </a:spcBef>
              <a:spcAft>
                <a:spcPts val="600"/>
              </a:spcAft>
              <a:buFont typeface="Wingdings" panose="05000000000000000000" pitchFamily="2" charset="2"/>
              <a:buChar char="Ø"/>
            </a:pPr>
            <a:r>
              <a:rPr lang="en-US" sz="1800" dirty="0">
                <a:solidFill>
                  <a:schemeClr val="tx1"/>
                </a:solidFill>
              </a:rPr>
              <a:t>Governance Distinct from Management </a:t>
            </a:r>
          </a:p>
          <a:p>
            <a:pPr lvl="1" algn="just">
              <a:spcBef>
                <a:spcPts val="0"/>
              </a:spcBef>
              <a:spcAft>
                <a:spcPts val="600"/>
              </a:spcAft>
              <a:buFont typeface="Wingdings" panose="05000000000000000000" pitchFamily="2" charset="2"/>
              <a:buChar char="Ø"/>
            </a:pPr>
            <a:r>
              <a:rPr lang="en-US" sz="1800" dirty="0">
                <a:solidFill>
                  <a:schemeClr val="tx1"/>
                </a:solidFill>
              </a:rPr>
              <a:t>Tailored to Enterprise Needs </a:t>
            </a:r>
          </a:p>
          <a:p>
            <a:pPr lvl="1" algn="just">
              <a:spcBef>
                <a:spcPts val="0"/>
              </a:spcBef>
              <a:spcAft>
                <a:spcPts val="600"/>
              </a:spcAft>
              <a:buFont typeface="Wingdings" panose="05000000000000000000" pitchFamily="2" charset="2"/>
              <a:buChar char="Ø"/>
            </a:pPr>
            <a:r>
              <a:rPr lang="en-US" sz="1800" dirty="0">
                <a:solidFill>
                  <a:schemeClr val="tx1"/>
                </a:solidFill>
              </a:rPr>
              <a:t>End-to-End Governance System</a:t>
            </a:r>
            <a:endParaRPr lang="en-US" sz="1800" b="1" dirty="0">
              <a:solidFill>
                <a:schemeClr val="tx1"/>
              </a:solidFill>
            </a:endParaRPr>
          </a:p>
        </p:txBody>
      </p:sp>
    </p:spTree>
    <p:extLst>
      <p:ext uri="{BB962C8B-B14F-4D97-AF65-F5344CB8AC3E}">
        <p14:creationId xmlns:p14="http://schemas.microsoft.com/office/powerpoint/2010/main" val="259210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1F5E1-5239-E76B-A76D-1B5C5D4244D4}"/>
              </a:ext>
            </a:extLst>
          </p:cNvPr>
          <p:cNvSpPr>
            <a:spLocks noGrp="1"/>
          </p:cNvSpPr>
          <p:nvPr>
            <p:ph type="title"/>
          </p:nvPr>
        </p:nvSpPr>
        <p:spPr>
          <a:xfrm>
            <a:off x="1066800" y="152400"/>
            <a:ext cx="7769225" cy="762000"/>
          </a:xfrm>
        </p:spPr>
        <p:txBody>
          <a:bodyPr/>
          <a:lstStyle/>
          <a:p>
            <a:pPr algn="l"/>
            <a:r>
              <a:rPr lang="en-US" sz="2800" dirty="0">
                <a:solidFill>
                  <a:schemeClr val="bg1"/>
                </a:solidFill>
                <a:ea typeface="宋体" pitchFamily="2" charset="-122"/>
              </a:rPr>
              <a:t>Security Control Frameworks</a:t>
            </a:r>
            <a:endParaRPr lang="en-US" sz="2800" dirty="0">
              <a:solidFill>
                <a:schemeClr val="bg1"/>
              </a:solidFill>
            </a:endParaRPr>
          </a:p>
        </p:txBody>
      </p:sp>
      <p:sp>
        <p:nvSpPr>
          <p:cNvPr id="5" name="Content Placeholder 2">
            <a:extLst>
              <a:ext uri="{FF2B5EF4-FFF2-40B4-BE49-F238E27FC236}">
                <a16:creationId xmlns:a16="http://schemas.microsoft.com/office/drawing/2014/main" id="{2A65C3E4-BA57-E91A-28E8-8540A9BD173A}"/>
              </a:ext>
            </a:extLst>
          </p:cNvPr>
          <p:cNvSpPr>
            <a:spLocks noGrp="1"/>
          </p:cNvSpPr>
          <p:nvPr>
            <p:ph sz="quarter" idx="1"/>
          </p:nvPr>
        </p:nvSpPr>
        <p:spPr>
          <a:xfrm>
            <a:off x="457201" y="1143000"/>
            <a:ext cx="8378824" cy="5562600"/>
          </a:xfrm>
        </p:spPr>
        <p:txBody>
          <a:bodyPr/>
          <a:lstStyle/>
          <a:p>
            <a:pPr marL="0" indent="0" algn="just">
              <a:spcBef>
                <a:spcPts val="600"/>
              </a:spcBef>
              <a:spcAft>
                <a:spcPts val="600"/>
              </a:spcAft>
              <a:buNone/>
            </a:pPr>
            <a:r>
              <a:rPr lang="en-US" sz="2400" b="1" dirty="0">
                <a:solidFill>
                  <a:srgbClr val="0070C0"/>
                </a:solidFill>
              </a:rPr>
              <a:t>Names of some more Security Frameworks</a:t>
            </a:r>
          </a:p>
          <a:p>
            <a:pPr algn="just">
              <a:spcBef>
                <a:spcPts val="600"/>
              </a:spcBef>
              <a:spcAft>
                <a:spcPts val="600"/>
              </a:spcAft>
              <a:buFont typeface="Wingdings" panose="05000000000000000000" pitchFamily="2" charset="2"/>
              <a:buChar char="Ø"/>
            </a:pPr>
            <a:r>
              <a:rPr lang="en-US" sz="1800" b="1" dirty="0">
                <a:solidFill>
                  <a:srgbClr val="7030A0"/>
                </a:solidFill>
              </a:rPr>
              <a:t> NIST 800-53 Rev. 5</a:t>
            </a:r>
            <a:r>
              <a:rPr lang="en-US" sz="1800" b="1" dirty="0"/>
              <a:t>: </a:t>
            </a:r>
            <a:r>
              <a:rPr lang="en-US" sz="1800" dirty="0"/>
              <a:t>Security and Privacy Controls for Information Systems and Organizations. Contains US Government sourced general recommendations.</a:t>
            </a:r>
            <a:endParaRPr lang="en-US" sz="1800" b="1" dirty="0">
              <a:solidFill>
                <a:srgbClr val="0070C0"/>
              </a:solidFill>
            </a:endParaRPr>
          </a:p>
          <a:p>
            <a:pPr algn="just">
              <a:spcBef>
                <a:spcPts val="600"/>
              </a:spcBef>
              <a:spcAft>
                <a:spcPts val="600"/>
              </a:spcAft>
              <a:buFont typeface="Wingdings" panose="05000000000000000000" pitchFamily="2" charset="2"/>
              <a:buChar char="Ø"/>
            </a:pPr>
            <a:r>
              <a:rPr lang="en-US" sz="1800" b="1" dirty="0">
                <a:solidFill>
                  <a:srgbClr val="7030A0"/>
                </a:solidFill>
              </a:rPr>
              <a:t>The Center for Internet Security (CIS)</a:t>
            </a:r>
            <a:r>
              <a:rPr lang="en-US" sz="1800" b="1" dirty="0"/>
              <a:t>: </a:t>
            </a:r>
            <a:r>
              <a:rPr lang="en-US" sz="1800" dirty="0"/>
              <a:t>provides OS, application, and hardware security configuration guides </a:t>
            </a:r>
          </a:p>
          <a:p>
            <a:pPr algn="just">
              <a:spcBef>
                <a:spcPts val="600"/>
              </a:spcBef>
              <a:spcAft>
                <a:spcPts val="600"/>
              </a:spcAft>
              <a:buFont typeface="Wingdings" panose="05000000000000000000" pitchFamily="2" charset="2"/>
              <a:buChar char="Ø"/>
            </a:pPr>
            <a:r>
              <a:rPr lang="en-US" sz="1800" b="1" dirty="0">
                <a:solidFill>
                  <a:srgbClr val="7030A0"/>
                </a:solidFill>
              </a:rPr>
              <a:t>NIST Risk Management Framework (RMF)</a:t>
            </a:r>
            <a:r>
              <a:rPr lang="en-US" sz="1800" b="1" dirty="0"/>
              <a:t>: </a:t>
            </a:r>
            <a:r>
              <a:rPr lang="en-US" sz="1800" dirty="0"/>
              <a:t>The RMF has six phases: Categorize, Select, Implement, Assess, Authorize, and Monitor.</a:t>
            </a:r>
            <a:endParaRPr lang="en-US" sz="1800" b="1" dirty="0"/>
          </a:p>
          <a:p>
            <a:pPr algn="just">
              <a:spcBef>
                <a:spcPts val="600"/>
              </a:spcBef>
              <a:spcAft>
                <a:spcPts val="600"/>
              </a:spcAft>
              <a:buFont typeface="Wingdings" panose="05000000000000000000" pitchFamily="2" charset="2"/>
              <a:buChar char="Ø"/>
            </a:pPr>
            <a:r>
              <a:rPr lang="en-US" sz="1800" b="1" dirty="0">
                <a:solidFill>
                  <a:srgbClr val="7030A0"/>
                </a:solidFill>
              </a:rPr>
              <a:t>NIST Cybersecurity Framework (CSF)</a:t>
            </a:r>
            <a:r>
              <a:rPr lang="en-US" sz="1800" dirty="0"/>
              <a:t>: Designed for critical infrastructure and commercial organizations, and consists of five functions: Identify, Protect, Detect, Respond, and Recover</a:t>
            </a:r>
            <a:endParaRPr lang="en-US" sz="1800" b="1" dirty="0"/>
          </a:p>
          <a:p>
            <a:pPr algn="just">
              <a:spcBef>
                <a:spcPts val="600"/>
              </a:spcBef>
              <a:spcAft>
                <a:spcPts val="600"/>
              </a:spcAft>
              <a:buFont typeface="Wingdings" panose="05000000000000000000" pitchFamily="2" charset="2"/>
              <a:buChar char="Ø"/>
            </a:pPr>
            <a:r>
              <a:rPr lang="en-US" sz="1800" b="1" dirty="0">
                <a:solidFill>
                  <a:srgbClr val="7030A0"/>
                </a:solidFill>
              </a:rPr>
              <a:t>International Organization for Standardization (ISO)/ International Electrotechnical Commission (IEC) 27000 family group</a:t>
            </a:r>
            <a:r>
              <a:rPr lang="en-US" sz="1800" b="1" dirty="0"/>
              <a:t>: </a:t>
            </a:r>
            <a:r>
              <a:rPr lang="en-US" sz="1800" dirty="0"/>
              <a:t>International Standard.</a:t>
            </a:r>
          </a:p>
          <a:p>
            <a:pPr algn="just">
              <a:spcBef>
                <a:spcPts val="600"/>
              </a:spcBef>
              <a:spcAft>
                <a:spcPts val="600"/>
              </a:spcAft>
              <a:buFont typeface="Wingdings" panose="05000000000000000000" pitchFamily="2" charset="2"/>
              <a:buChar char="Ø"/>
            </a:pPr>
            <a:r>
              <a:rPr lang="en-US" sz="1800" b="1" dirty="0">
                <a:solidFill>
                  <a:srgbClr val="7030A0"/>
                </a:solidFill>
              </a:rPr>
              <a:t>Information Technology Infrastructure Library (ITIL): </a:t>
            </a:r>
            <a:r>
              <a:rPr lang="en-US" sz="1800" dirty="0"/>
              <a:t>Crafted by British Government.</a:t>
            </a:r>
          </a:p>
        </p:txBody>
      </p:sp>
    </p:spTree>
    <p:extLst>
      <p:ext uri="{BB962C8B-B14F-4D97-AF65-F5344CB8AC3E}">
        <p14:creationId xmlns:p14="http://schemas.microsoft.com/office/powerpoint/2010/main" val="3790868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E0BBAF-FD6E-1E56-4918-700E82B39CED}"/>
              </a:ext>
            </a:extLst>
          </p:cNvPr>
          <p:cNvSpPr>
            <a:spLocks noGrp="1"/>
          </p:cNvSpPr>
          <p:nvPr>
            <p:ph type="title"/>
          </p:nvPr>
        </p:nvSpPr>
        <p:spPr>
          <a:xfrm>
            <a:off x="1066800" y="152400"/>
            <a:ext cx="7769225" cy="762000"/>
          </a:xfrm>
        </p:spPr>
        <p:txBody>
          <a:bodyPr/>
          <a:lstStyle/>
          <a:p>
            <a:pPr algn="l"/>
            <a:r>
              <a:rPr lang="en-US" sz="2800" dirty="0">
                <a:solidFill>
                  <a:schemeClr val="bg1"/>
                </a:solidFill>
                <a:ea typeface="宋体" pitchFamily="2" charset="-122"/>
              </a:rPr>
              <a:t>Due Diligence and Due Care</a:t>
            </a:r>
            <a:endParaRPr lang="en-US" sz="2800" dirty="0">
              <a:solidFill>
                <a:schemeClr val="bg1"/>
              </a:solidFill>
            </a:endParaRPr>
          </a:p>
        </p:txBody>
      </p:sp>
      <p:sp>
        <p:nvSpPr>
          <p:cNvPr id="5" name="Content Placeholder 2">
            <a:extLst>
              <a:ext uri="{FF2B5EF4-FFF2-40B4-BE49-F238E27FC236}">
                <a16:creationId xmlns:a16="http://schemas.microsoft.com/office/drawing/2014/main" id="{4D153ED9-8DD2-98E7-F4DF-142252A8CCDF}"/>
              </a:ext>
            </a:extLst>
          </p:cNvPr>
          <p:cNvSpPr>
            <a:spLocks noGrp="1"/>
          </p:cNvSpPr>
          <p:nvPr>
            <p:ph sz="quarter" idx="1"/>
          </p:nvPr>
        </p:nvSpPr>
        <p:spPr>
          <a:xfrm>
            <a:off x="1071349" y="2286000"/>
            <a:ext cx="7086599" cy="2286000"/>
          </a:xfrm>
        </p:spPr>
        <p:txBody>
          <a:bodyPr/>
          <a:lstStyle/>
          <a:p>
            <a:pPr algn="just">
              <a:spcBef>
                <a:spcPts val="600"/>
              </a:spcBef>
              <a:spcAft>
                <a:spcPts val="600"/>
              </a:spcAft>
              <a:buFont typeface="Wingdings" panose="05000000000000000000" pitchFamily="2" charset="2"/>
              <a:buChar char="q"/>
            </a:pPr>
            <a:r>
              <a:rPr lang="en-US" sz="2000" b="1" dirty="0">
                <a:solidFill>
                  <a:srgbClr val="0070C0"/>
                </a:solidFill>
              </a:rPr>
              <a:t>Due Diligence</a:t>
            </a:r>
            <a:r>
              <a:rPr lang="en-US" sz="2000" dirty="0"/>
              <a:t>: Due diligence is establishing a plan, policy, and process to protect the interests of an organization.  </a:t>
            </a:r>
          </a:p>
          <a:p>
            <a:pPr algn="just">
              <a:spcBef>
                <a:spcPts val="600"/>
              </a:spcBef>
              <a:spcAft>
                <a:spcPts val="600"/>
              </a:spcAft>
              <a:buFont typeface="Wingdings" panose="05000000000000000000" pitchFamily="2" charset="2"/>
              <a:buChar char="q"/>
            </a:pPr>
            <a:r>
              <a:rPr lang="en-US" sz="2000" dirty="0"/>
              <a:t> </a:t>
            </a:r>
            <a:r>
              <a:rPr lang="en-US" sz="2000" b="1" dirty="0">
                <a:solidFill>
                  <a:srgbClr val="0070C0"/>
                </a:solidFill>
              </a:rPr>
              <a:t>Due Care</a:t>
            </a:r>
            <a:r>
              <a:rPr lang="en-US" sz="2000" dirty="0"/>
              <a:t>: Due care is practicing the individual activities that maintain the due diligence effort.</a:t>
            </a:r>
          </a:p>
        </p:txBody>
      </p:sp>
    </p:spTree>
    <p:extLst>
      <p:ext uri="{BB962C8B-B14F-4D97-AF65-F5344CB8AC3E}">
        <p14:creationId xmlns:p14="http://schemas.microsoft.com/office/powerpoint/2010/main" val="2482028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F18F51-081E-19C3-ABFC-7EEFC968CC21}"/>
              </a:ext>
            </a:extLst>
          </p:cNvPr>
          <p:cNvSpPr>
            <a:spLocks noGrp="1"/>
          </p:cNvSpPr>
          <p:nvPr>
            <p:ph type="title"/>
          </p:nvPr>
        </p:nvSpPr>
        <p:spPr>
          <a:xfrm>
            <a:off x="1066800" y="228600"/>
            <a:ext cx="7769225" cy="762000"/>
          </a:xfrm>
        </p:spPr>
        <p:txBody>
          <a:bodyPr/>
          <a:lstStyle/>
          <a:p>
            <a:pPr algn="l"/>
            <a:r>
              <a:rPr lang="en-US" sz="2800" dirty="0">
                <a:solidFill>
                  <a:schemeClr val="bg1"/>
                </a:solidFill>
                <a:ea typeface="宋体" pitchFamily="2" charset="-122"/>
              </a:rPr>
              <a:t>Security Policy, Standards, Procedure and Guidelines</a:t>
            </a:r>
            <a:endParaRPr lang="en-US" sz="2800" dirty="0">
              <a:solidFill>
                <a:schemeClr val="bg1"/>
              </a:solidFill>
            </a:endParaRPr>
          </a:p>
        </p:txBody>
      </p:sp>
      <p:sp>
        <p:nvSpPr>
          <p:cNvPr id="5" name="Content Placeholder 2">
            <a:extLst>
              <a:ext uri="{FF2B5EF4-FFF2-40B4-BE49-F238E27FC236}">
                <a16:creationId xmlns:a16="http://schemas.microsoft.com/office/drawing/2014/main" id="{E6D7FE28-08F2-3BE1-B2E0-2D39E704AC14}"/>
              </a:ext>
            </a:extLst>
          </p:cNvPr>
          <p:cNvSpPr>
            <a:spLocks noGrp="1"/>
          </p:cNvSpPr>
          <p:nvPr>
            <p:ph sz="quarter" idx="1"/>
          </p:nvPr>
        </p:nvSpPr>
        <p:spPr>
          <a:xfrm>
            <a:off x="348350" y="1295399"/>
            <a:ext cx="8447300" cy="4288809"/>
          </a:xfrm>
        </p:spPr>
        <p:txBody>
          <a:bodyPr/>
          <a:lstStyle/>
          <a:p>
            <a:pPr marL="0" indent="0" algn="just">
              <a:spcBef>
                <a:spcPts val="600"/>
              </a:spcBef>
              <a:spcAft>
                <a:spcPts val="600"/>
              </a:spcAft>
              <a:buNone/>
            </a:pPr>
            <a:r>
              <a:rPr lang="en-US" sz="2000" b="1" dirty="0">
                <a:solidFill>
                  <a:srgbClr val="0070C0"/>
                </a:solidFill>
              </a:rPr>
              <a:t>Security Policy</a:t>
            </a:r>
            <a:r>
              <a:rPr lang="en-US" sz="2000" dirty="0"/>
              <a:t>: </a:t>
            </a:r>
            <a:r>
              <a:rPr lang="en-US" sz="1600" dirty="0"/>
              <a:t>A security policy is a document that defines the scope of security needed by the organization and discusses the assets that require protection and the extent to which security solutions should go to provide the necessary protection. </a:t>
            </a:r>
          </a:p>
          <a:p>
            <a:pPr algn="just">
              <a:spcBef>
                <a:spcPts val="600"/>
              </a:spcBef>
              <a:spcAft>
                <a:spcPts val="600"/>
              </a:spcAft>
              <a:buFont typeface="Wingdings" panose="05000000000000000000" pitchFamily="2" charset="2"/>
              <a:buChar char="Ø"/>
            </a:pPr>
            <a:r>
              <a:rPr lang="en-US" sz="1600" dirty="0"/>
              <a:t>defines the strategic security objectives, vision, and goals and outlines the security framework of an organization.</a:t>
            </a:r>
          </a:p>
          <a:p>
            <a:pPr algn="just">
              <a:spcBef>
                <a:spcPts val="600"/>
              </a:spcBef>
              <a:spcAft>
                <a:spcPts val="600"/>
              </a:spcAft>
              <a:buFont typeface="Wingdings" panose="05000000000000000000" pitchFamily="2" charset="2"/>
              <a:buChar char="Ø"/>
            </a:pPr>
            <a:r>
              <a:rPr lang="en-US" sz="1600" dirty="0"/>
              <a:t>assign responsibilities, define roles, specify audit requirements, outline enforcement processes, indicate compliance requirements, and define acceptable risk levels.</a:t>
            </a:r>
          </a:p>
          <a:p>
            <a:pPr algn="just">
              <a:spcBef>
                <a:spcPts val="600"/>
              </a:spcBef>
              <a:spcAft>
                <a:spcPts val="600"/>
              </a:spcAft>
              <a:buFont typeface="Wingdings" panose="05000000000000000000" pitchFamily="2" charset="2"/>
              <a:buChar char="Ø"/>
            </a:pPr>
            <a:r>
              <a:rPr lang="en-US" sz="1600" dirty="0"/>
              <a:t>Several Types of Security Policies</a:t>
            </a:r>
          </a:p>
          <a:p>
            <a:pPr lvl="1" algn="just">
              <a:spcBef>
                <a:spcPts val="600"/>
              </a:spcBef>
              <a:spcAft>
                <a:spcPts val="600"/>
              </a:spcAft>
              <a:buFont typeface="Wingdings" panose="05000000000000000000" pitchFamily="2" charset="2"/>
              <a:buChar char="Ø"/>
            </a:pPr>
            <a:r>
              <a:rPr lang="en-US" sz="1400" dirty="0">
                <a:solidFill>
                  <a:schemeClr val="tx1"/>
                </a:solidFill>
              </a:rPr>
              <a:t>An organizational security policy focuses on issues relevant to every aspect of an organization.</a:t>
            </a:r>
          </a:p>
          <a:p>
            <a:pPr lvl="1" algn="just">
              <a:spcBef>
                <a:spcPts val="600"/>
              </a:spcBef>
              <a:spcAft>
                <a:spcPts val="600"/>
              </a:spcAft>
              <a:buFont typeface="Wingdings" panose="05000000000000000000" pitchFamily="2" charset="2"/>
              <a:buChar char="Ø"/>
            </a:pPr>
            <a:r>
              <a:rPr lang="en-US" sz="1400" dirty="0">
                <a:solidFill>
                  <a:schemeClr val="tx1"/>
                </a:solidFill>
              </a:rPr>
              <a:t>An issue-specific security policy focuses on a specific network service, department, function, or other aspect that is distinct from the organization as a whole.</a:t>
            </a:r>
          </a:p>
          <a:p>
            <a:pPr lvl="1" algn="just">
              <a:spcBef>
                <a:spcPts val="600"/>
              </a:spcBef>
              <a:spcAft>
                <a:spcPts val="600"/>
              </a:spcAft>
              <a:buFont typeface="Wingdings" panose="05000000000000000000" pitchFamily="2" charset="2"/>
              <a:buChar char="Ø"/>
            </a:pPr>
            <a:r>
              <a:rPr lang="en-US" sz="1400" dirty="0">
                <a:solidFill>
                  <a:schemeClr val="tx1"/>
                </a:solidFill>
              </a:rPr>
              <a:t> A system-specific security policy focuses on individual systems or types of systems and prescribes approved hardware and software, outlines methods for locking down a system, and even mandates firewall or other specific security controls.</a:t>
            </a:r>
          </a:p>
          <a:p>
            <a:pPr marL="0" indent="0" algn="just">
              <a:spcBef>
                <a:spcPts val="600"/>
              </a:spcBef>
              <a:spcAft>
                <a:spcPts val="600"/>
              </a:spcAft>
              <a:buNone/>
            </a:pPr>
            <a:endParaRPr lang="en-US" sz="2000" dirty="0"/>
          </a:p>
        </p:txBody>
      </p:sp>
      <p:sp>
        <p:nvSpPr>
          <p:cNvPr id="7" name="TextBox 6">
            <a:extLst>
              <a:ext uri="{FF2B5EF4-FFF2-40B4-BE49-F238E27FC236}">
                <a16:creationId xmlns:a16="http://schemas.microsoft.com/office/drawing/2014/main" id="{1B5F2A56-4584-946F-DE05-EC5A6D44AE69}"/>
              </a:ext>
            </a:extLst>
          </p:cNvPr>
          <p:cNvSpPr txBox="1"/>
          <p:nvPr/>
        </p:nvSpPr>
        <p:spPr>
          <a:xfrm>
            <a:off x="294896" y="5584209"/>
            <a:ext cx="8795650" cy="923330"/>
          </a:xfrm>
          <a:prstGeom prst="rect">
            <a:avLst/>
          </a:prstGeom>
          <a:noFill/>
        </p:spPr>
        <p:txBody>
          <a:bodyPr wrap="square">
            <a:spAutoFit/>
          </a:bodyPr>
          <a:lstStyle/>
          <a:p>
            <a:r>
              <a:rPr lang="en-US" dirty="0"/>
              <a:t>An </a:t>
            </a:r>
            <a:r>
              <a:rPr lang="en-US" b="1" i="1" dirty="0">
                <a:solidFill>
                  <a:srgbClr val="0070C0"/>
                </a:solidFill>
              </a:rPr>
              <a:t>acceptable use policy (AUP)</a:t>
            </a:r>
            <a:r>
              <a:rPr lang="en-US" dirty="0"/>
              <a:t> defines a level of acceptable performance and expectation of behavior and activity. Failure to comply with the policy may result in job action warnings, penalties, or termination.</a:t>
            </a:r>
          </a:p>
        </p:txBody>
      </p:sp>
    </p:spTree>
    <p:extLst>
      <p:ext uri="{BB962C8B-B14F-4D97-AF65-F5344CB8AC3E}">
        <p14:creationId xmlns:p14="http://schemas.microsoft.com/office/powerpoint/2010/main" val="288978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3170060-32C2-9D95-100C-AE1EC1F06E7C}"/>
              </a:ext>
            </a:extLst>
          </p:cNvPr>
          <p:cNvSpPr>
            <a:spLocks noGrp="1"/>
          </p:cNvSpPr>
          <p:nvPr>
            <p:ph sz="quarter" idx="1"/>
          </p:nvPr>
        </p:nvSpPr>
        <p:spPr>
          <a:xfrm>
            <a:off x="348350" y="1295399"/>
            <a:ext cx="8447300" cy="1219201"/>
          </a:xfrm>
        </p:spPr>
        <p:txBody>
          <a:bodyPr/>
          <a:lstStyle/>
          <a:p>
            <a:pPr marL="0" indent="0" algn="just">
              <a:spcBef>
                <a:spcPts val="600"/>
              </a:spcBef>
              <a:spcAft>
                <a:spcPts val="600"/>
              </a:spcAft>
              <a:buNone/>
            </a:pPr>
            <a:r>
              <a:rPr lang="en-US" sz="2000" b="1" dirty="0">
                <a:solidFill>
                  <a:srgbClr val="0070C0"/>
                </a:solidFill>
              </a:rPr>
              <a:t>Security Standard</a:t>
            </a:r>
            <a:r>
              <a:rPr lang="en-US" sz="1800" dirty="0"/>
              <a:t>: Standards define compulsory requirements for the homogenous use of hardware, software, technology, and security controls. They provide a course of action by which technology and procedures are uniformly implemented throughout an organization.</a:t>
            </a:r>
          </a:p>
        </p:txBody>
      </p:sp>
      <p:sp>
        <p:nvSpPr>
          <p:cNvPr id="6" name="Content Placeholder 2">
            <a:extLst>
              <a:ext uri="{FF2B5EF4-FFF2-40B4-BE49-F238E27FC236}">
                <a16:creationId xmlns:a16="http://schemas.microsoft.com/office/drawing/2014/main" id="{695F1F5F-D2B3-29ED-C4FB-41A1E023D0E4}"/>
              </a:ext>
            </a:extLst>
          </p:cNvPr>
          <p:cNvSpPr txBox="1">
            <a:spLocks/>
          </p:cNvSpPr>
          <p:nvPr/>
        </p:nvSpPr>
        <p:spPr bwMode="auto">
          <a:xfrm>
            <a:off x="1846761" y="2666999"/>
            <a:ext cx="6999500" cy="7620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Security Baseline</a:t>
            </a:r>
            <a:r>
              <a:rPr lang="en-US" sz="1800" dirty="0"/>
              <a:t>: A baseline defines a minimum level of security that every system throughout the organization must meet.</a:t>
            </a:r>
          </a:p>
        </p:txBody>
      </p:sp>
      <p:sp>
        <p:nvSpPr>
          <p:cNvPr id="8" name="Content Placeholder 2">
            <a:extLst>
              <a:ext uri="{FF2B5EF4-FFF2-40B4-BE49-F238E27FC236}">
                <a16:creationId xmlns:a16="http://schemas.microsoft.com/office/drawing/2014/main" id="{4EFF3C16-2ED8-0604-EB45-ED7249A5BBDB}"/>
              </a:ext>
            </a:extLst>
          </p:cNvPr>
          <p:cNvSpPr txBox="1">
            <a:spLocks/>
          </p:cNvSpPr>
          <p:nvPr/>
        </p:nvSpPr>
        <p:spPr bwMode="auto">
          <a:xfrm>
            <a:off x="434786" y="5181600"/>
            <a:ext cx="8175814" cy="9906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Security Guidelines</a:t>
            </a:r>
            <a:r>
              <a:rPr lang="en-US" sz="1800" dirty="0"/>
              <a:t>: A guideline offers recommendations on how standards and baselines are implemented and serves as an operational guide for both security professionals and users. Guidelines are flexible.</a:t>
            </a:r>
          </a:p>
        </p:txBody>
      </p:sp>
      <p:sp>
        <p:nvSpPr>
          <p:cNvPr id="11" name="Title 1">
            <a:extLst>
              <a:ext uri="{FF2B5EF4-FFF2-40B4-BE49-F238E27FC236}">
                <a16:creationId xmlns:a16="http://schemas.microsoft.com/office/drawing/2014/main" id="{1B0B751A-952E-D850-98D9-66396D846CE2}"/>
              </a:ext>
            </a:extLst>
          </p:cNvPr>
          <p:cNvSpPr>
            <a:spLocks noGrp="1"/>
          </p:cNvSpPr>
          <p:nvPr>
            <p:ph type="title"/>
          </p:nvPr>
        </p:nvSpPr>
        <p:spPr>
          <a:xfrm>
            <a:off x="1066800" y="228600"/>
            <a:ext cx="7769225" cy="762000"/>
          </a:xfrm>
        </p:spPr>
        <p:txBody>
          <a:bodyPr/>
          <a:lstStyle/>
          <a:p>
            <a:pPr algn="l"/>
            <a:r>
              <a:rPr lang="en-US" sz="2800" dirty="0">
                <a:solidFill>
                  <a:schemeClr val="bg1"/>
                </a:solidFill>
                <a:ea typeface="宋体" pitchFamily="2" charset="-122"/>
              </a:rPr>
              <a:t>Security Policy, Standards, Procedure and Guidelines</a:t>
            </a:r>
            <a:endParaRPr lang="en-US" sz="2800" dirty="0">
              <a:solidFill>
                <a:schemeClr val="bg1"/>
              </a:solidFill>
            </a:endParaRPr>
          </a:p>
        </p:txBody>
      </p:sp>
      <p:sp>
        <p:nvSpPr>
          <p:cNvPr id="13" name="Content Placeholder 2">
            <a:extLst>
              <a:ext uri="{FF2B5EF4-FFF2-40B4-BE49-F238E27FC236}">
                <a16:creationId xmlns:a16="http://schemas.microsoft.com/office/drawing/2014/main" id="{523A657C-F5AF-2D52-9F21-755CA8707F8D}"/>
              </a:ext>
            </a:extLst>
          </p:cNvPr>
          <p:cNvSpPr txBox="1">
            <a:spLocks/>
          </p:cNvSpPr>
          <p:nvPr/>
        </p:nvSpPr>
        <p:spPr bwMode="auto">
          <a:xfrm>
            <a:off x="414314" y="3530220"/>
            <a:ext cx="8175814" cy="1626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Security Procedure</a:t>
            </a:r>
            <a:r>
              <a:rPr lang="en-US" sz="1800" dirty="0"/>
              <a:t>: A procedure or standard operating procedure (SOP) is a detailed, step-by-step how-to document that describes the exact actions necessary to implement a specific security mechanism, control, or solution. A procedure could discuss the entire system deployment operation or focus on a single product or aspect.</a:t>
            </a:r>
          </a:p>
        </p:txBody>
      </p:sp>
    </p:spTree>
    <p:extLst>
      <p:ext uri="{BB962C8B-B14F-4D97-AF65-F5344CB8AC3E}">
        <p14:creationId xmlns:p14="http://schemas.microsoft.com/office/powerpoint/2010/main" val="90054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0412F3-7A70-6B9F-4708-ADBB25077FE3}"/>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 Modelling</a:t>
            </a:r>
            <a:endParaRPr lang="en-US" sz="2800" dirty="0">
              <a:solidFill>
                <a:schemeClr val="bg1"/>
              </a:solidFill>
            </a:endParaRPr>
          </a:p>
        </p:txBody>
      </p:sp>
      <p:sp>
        <p:nvSpPr>
          <p:cNvPr id="5" name="Content Placeholder 2">
            <a:extLst>
              <a:ext uri="{FF2B5EF4-FFF2-40B4-BE49-F238E27FC236}">
                <a16:creationId xmlns:a16="http://schemas.microsoft.com/office/drawing/2014/main" id="{1AFA2069-DEA5-8644-B92C-21B2390017EC}"/>
              </a:ext>
            </a:extLst>
          </p:cNvPr>
          <p:cNvSpPr>
            <a:spLocks noGrp="1"/>
          </p:cNvSpPr>
          <p:nvPr>
            <p:ph sz="quarter" idx="1"/>
          </p:nvPr>
        </p:nvSpPr>
        <p:spPr>
          <a:xfrm>
            <a:off x="348350" y="1295399"/>
            <a:ext cx="8447300" cy="2286001"/>
          </a:xfrm>
        </p:spPr>
        <p:txBody>
          <a:bodyPr/>
          <a:lstStyle/>
          <a:p>
            <a:pPr marL="0" indent="0" algn="just">
              <a:spcBef>
                <a:spcPts val="600"/>
              </a:spcBef>
              <a:spcAft>
                <a:spcPts val="600"/>
              </a:spcAft>
              <a:buNone/>
            </a:pPr>
            <a:r>
              <a:rPr lang="en-US" sz="2000" b="1" dirty="0">
                <a:solidFill>
                  <a:srgbClr val="0070C0"/>
                </a:solidFill>
              </a:rPr>
              <a:t>Threat Modelling</a:t>
            </a:r>
            <a:r>
              <a:rPr lang="en-US" sz="2000" dirty="0"/>
              <a:t>:</a:t>
            </a:r>
            <a:r>
              <a:rPr lang="en-US" sz="1800" dirty="0"/>
              <a:t> A proactive measure during design and development or as a reactive measure once a product has been deployed. </a:t>
            </a:r>
          </a:p>
          <a:p>
            <a:pPr algn="just">
              <a:spcBef>
                <a:spcPts val="600"/>
              </a:spcBef>
              <a:spcAft>
                <a:spcPts val="600"/>
              </a:spcAft>
              <a:buFont typeface="Wingdings" panose="05000000000000000000" pitchFamily="2" charset="2"/>
              <a:buChar char="ü"/>
            </a:pPr>
            <a:r>
              <a:rPr lang="en-US" sz="1800" dirty="0"/>
              <a:t>The process identifies the potential harm, the probability of occurrence, the priority of concern, and the means to eradicate or reduce the threat.</a:t>
            </a:r>
          </a:p>
          <a:p>
            <a:pPr algn="just">
              <a:spcBef>
                <a:spcPts val="600"/>
              </a:spcBef>
              <a:spcAft>
                <a:spcPts val="600"/>
              </a:spcAft>
              <a:buFont typeface="Wingdings" panose="05000000000000000000" pitchFamily="2" charset="2"/>
              <a:buChar char="ü"/>
            </a:pPr>
            <a:r>
              <a:rPr lang="en-US" sz="1800" dirty="0"/>
              <a:t>Threat modeling isn’t meant to be a single event. It is initiated early in the design process of a system and continue throughout its lifecycle.</a:t>
            </a:r>
          </a:p>
        </p:txBody>
      </p:sp>
      <p:sp>
        <p:nvSpPr>
          <p:cNvPr id="6" name="Content Placeholder 2">
            <a:extLst>
              <a:ext uri="{FF2B5EF4-FFF2-40B4-BE49-F238E27FC236}">
                <a16:creationId xmlns:a16="http://schemas.microsoft.com/office/drawing/2014/main" id="{959965A7-E04F-871B-4E46-2786820FDE05}"/>
              </a:ext>
            </a:extLst>
          </p:cNvPr>
          <p:cNvSpPr txBox="1">
            <a:spLocks/>
          </p:cNvSpPr>
          <p:nvPr/>
        </p:nvSpPr>
        <p:spPr bwMode="auto">
          <a:xfrm>
            <a:off x="348350" y="3581400"/>
            <a:ext cx="84473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2000" b="1" dirty="0">
                <a:solidFill>
                  <a:srgbClr val="0070C0"/>
                </a:solidFill>
              </a:rPr>
              <a:t>Defensive Approach</a:t>
            </a:r>
            <a:r>
              <a:rPr lang="en-US" sz="2000" dirty="0"/>
              <a:t>:</a:t>
            </a:r>
            <a:r>
              <a:rPr lang="en-US" sz="1800" dirty="0"/>
              <a:t> Predicting threats and designing defenses.  </a:t>
            </a:r>
          </a:p>
          <a:p>
            <a:pPr marL="0" indent="0" algn="just">
              <a:spcBef>
                <a:spcPts val="600"/>
              </a:spcBef>
              <a:spcAft>
                <a:spcPts val="600"/>
              </a:spcAft>
              <a:buFont typeface="Wingdings 2" pitchFamily="18" charset="2"/>
              <a:buNone/>
            </a:pPr>
            <a:r>
              <a:rPr lang="en-US" sz="1800" dirty="0"/>
              <a:t>There are two types of defensive approach: </a:t>
            </a:r>
          </a:p>
          <a:p>
            <a:pPr algn="just">
              <a:spcBef>
                <a:spcPts val="600"/>
              </a:spcBef>
              <a:spcAft>
                <a:spcPts val="600"/>
              </a:spcAft>
              <a:buFont typeface="Wingdings" panose="05000000000000000000" pitchFamily="2" charset="2"/>
              <a:buChar char="ü"/>
            </a:pPr>
            <a:r>
              <a:rPr lang="en-US" sz="1800" b="1" dirty="0">
                <a:solidFill>
                  <a:srgbClr val="7030A0"/>
                </a:solidFill>
              </a:rPr>
              <a:t>Proactive Approach:</a:t>
            </a:r>
            <a:r>
              <a:rPr lang="en-US" sz="1800" dirty="0"/>
              <a:t> predicting threats and designing in specific defenses during the coding and crafting process.</a:t>
            </a:r>
          </a:p>
          <a:p>
            <a:pPr algn="just">
              <a:spcBef>
                <a:spcPts val="600"/>
              </a:spcBef>
              <a:spcAft>
                <a:spcPts val="600"/>
              </a:spcAft>
              <a:buFont typeface="Wingdings" panose="05000000000000000000" pitchFamily="2" charset="2"/>
              <a:buChar char="ü"/>
            </a:pPr>
            <a:r>
              <a:rPr lang="en-US" sz="1800" b="1" dirty="0">
                <a:solidFill>
                  <a:srgbClr val="7030A0"/>
                </a:solidFill>
              </a:rPr>
              <a:t>Reactive/Adversarial Approach or Threat hunting: </a:t>
            </a:r>
            <a:r>
              <a:rPr lang="en-US" sz="1800" dirty="0"/>
              <a:t>threat modeling takes place after a product has been created and deployed. This technique of threat hunting is the core concept behind ethical hacking, penetration testing, source code review, and fuzz testing.</a:t>
            </a:r>
          </a:p>
        </p:txBody>
      </p:sp>
    </p:spTree>
    <p:extLst>
      <p:ext uri="{BB962C8B-B14F-4D97-AF65-F5344CB8AC3E}">
        <p14:creationId xmlns:p14="http://schemas.microsoft.com/office/powerpoint/2010/main" val="97381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DBC809-74F7-8748-B4A5-A24DE893E741}"/>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Identifying Threats</a:t>
            </a:r>
            <a:endParaRPr lang="en-US" sz="2800" dirty="0">
              <a:solidFill>
                <a:schemeClr val="bg1"/>
              </a:solidFill>
            </a:endParaRPr>
          </a:p>
        </p:txBody>
      </p:sp>
      <p:sp>
        <p:nvSpPr>
          <p:cNvPr id="5" name="Content Placeholder 2">
            <a:extLst>
              <a:ext uri="{FF2B5EF4-FFF2-40B4-BE49-F238E27FC236}">
                <a16:creationId xmlns:a16="http://schemas.microsoft.com/office/drawing/2014/main" id="{8ED8040F-A762-9E11-02E2-8F8E38DAF09A}"/>
              </a:ext>
            </a:extLst>
          </p:cNvPr>
          <p:cNvSpPr>
            <a:spLocks noGrp="1"/>
          </p:cNvSpPr>
          <p:nvPr>
            <p:ph sz="quarter" idx="1"/>
          </p:nvPr>
        </p:nvSpPr>
        <p:spPr>
          <a:xfrm>
            <a:off x="348350" y="1600200"/>
            <a:ext cx="8447300" cy="3962401"/>
          </a:xfrm>
        </p:spPr>
        <p:txBody>
          <a:bodyPr/>
          <a:lstStyle/>
          <a:p>
            <a:pPr marL="0" indent="0" algn="just">
              <a:spcBef>
                <a:spcPts val="600"/>
              </a:spcBef>
              <a:spcAft>
                <a:spcPts val="600"/>
              </a:spcAft>
              <a:buNone/>
            </a:pPr>
            <a:r>
              <a:rPr lang="en-US" sz="2000" dirty="0"/>
              <a:t>For identifying Threats, an organization uses one or more of the following three approaches:</a:t>
            </a:r>
          </a:p>
          <a:p>
            <a:pPr algn="just">
              <a:spcBef>
                <a:spcPts val="600"/>
              </a:spcBef>
              <a:spcAft>
                <a:spcPts val="600"/>
              </a:spcAft>
              <a:buFont typeface="Wingdings" panose="05000000000000000000" pitchFamily="2" charset="2"/>
              <a:buChar char="v"/>
            </a:pPr>
            <a:r>
              <a:rPr lang="en-US" sz="2000" b="1" dirty="0">
                <a:solidFill>
                  <a:srgbClr val="0070C0"/>
                </a:solidFill>
              </a:rPr>
              <a:t>Focused on Assets:</a:t>
            </a:r>
            <a:r>
              <a:rPr lang="en-US" sz="2000" dirty="0"/>
              <a:t> This method uses asset valuation results and attempts to identify threats to the valuable assets. </a:t>
            </a:r>
          </a:p>
          <a:p>
            <a:pPr algn="just">
              <a:spcBef>
                <a:spcPts val="600"/>
              </a:spcBef>
              <a:spcAft>
                <a:spcPts val="600"/>
              </a:spcAft>
              <a:buFont typeface="Wingdings" panose="05000000000000000000" pitchFamily="2" charset="2"/>
              <a:buChar char="v"/>
            </a:pPr>
            <a:r>
              <a:rPr lang="en-US" sz="2000" b="1" dirty="0">
                <a:solidFill>
                  <a:srgbClr val="0070C0"/>
                </a:solidFill>
              </a:rPr>
              <a:t>Focused on Attackers:</a:t>
            </a:r>
            <a:r>
              <a:rPr lang="en-US" sz="2000" dirty="0"/>
              <a:t> Some organizations are able to identify potential attackers and can identify the threats they represent based on the attacker’s motivations, goals, or tactics, techniques, and procedures (TTPs). </a:t>
            </a:r>
          </a:p>
          <a:p>
            <a:pPr algn="just">
              <a:spcBef>
                <a:spcPts val="600"/>
              </a:spcBef>
              <a:spcAft>
                <a:spcPts val="600"/>
              </a:spcAft>
              <a:buFont typeface="Wingdings" panose="05000000000000000000" pitchFamily="2" charset="2"/>
              <a:buChar char="v"/>
            </a:pPr>
            <a:r>
              <a:rPr lang="en-US" sz="2000" b="1" dirty="0">
                <a:solidFill>
                  <a:srgbClr val="0070C0"/>
                </a:solidFill>
              </a:rPr>
              <a:t>Focused on Software: </a:t>
            </a:r>
            <a:r>
              <a:rPr lang="en-US" sz="2000" dirty="0"/>
              <a:t>If an organization develops software, it can consider potential threats against the software.</a:t>
            </a:r>
          </a:p>
        </p:txBody>
      </p:sp>
    </p:spTree>
    <p:extLst>
      <p:ext uri="{BB962C8B-B14F-4D97-AF65-F5344CB8AC3E}">
        <p14:creationId xmlns:p14="http://schemas.microsoft.com/office/powerpoint/2010/main" val="2822725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DF098D-C0AA-D9F4-0241-B0441EF75BB8}"/>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Threats Modelling: STRIDE</a:t>
            </a:r>
            <a:endParaRPr lang="en-US" sz="2800" dirty="0">
              <a:solidFill>
                <a:schemeClr val="bg1"/>
              </a:solidFill>
            </a:endParaRPr>
          </a:p>
        </p:txBody>
      </p:sp>
      <p:sp>
        <p:nvSpPr>
          <p:cNvPr id="5" name="Content Placeholder 2">
            <a:extLst>
              <a:ext uri="{FF2B5EF4-FFF2-40B4-BE49-F238E27FC236}">
                <a16:creationId xmlns:a16="http://schemas.microsoft.com/office/drawing/2014/main" id="{BD97E705-1B80-62D5-4E75-B1B4EE49E8AB}"/>
              </a:ext>
            </a:extLst>
          </p:cNvPr>
          <p:cNvSpPr>
            <a:spLocks noGrp="1"/>
          </p:cNvSpPr>
          <p:nvPr>
            <p:ph sz="quarter" idx="1"/>
          </p:nvPr>
        </p:nvSpPr>
        <p:spPr>
          <a:xfrm>
            <a:off x="348350" y="1295400"/>
            <a:ext cx="8447300" cy="5181600"/>
          </a:xfrm>
        </p:spPr>
        <p:txBody>
          <a:bodyPr/>
          <a:lstStyle/>
          <a:p>
            <a:pPr marL="0" indent="0" algn="just">
              <a:spcBef>
                <a:spcPts val="600"/>
              </a:spcBef>
              <a:spcAft>
                <a:spcPts val="600"/>
              </a:spcAft>
              <a:buNone/>
            </a:pPr>
            <a:r>
              <a:rPr lang="en-US" sz="2000" b="1" dirty="0">
                <a:solidFill>
                  <a:srgbClr val="7030A0"/>
                </a:solidFill>
              </a:rPr>
              <a:t>Microsoft</a:t>
            </a:r>
            <a:r>
              <a:rPr lang="en-US" sz="2000" dirty="0"/>
              <a:t> developed a threat categorization scheme, named </a:t>
            </a:r>
            <a:r>
              <a:rPr lang="en-US" sz="2000" b="1" dirty="0">
                <a:solidFill>
                  <a:srgbClr val="00B0F0"/>
                </a:solidFill>
              </a:rPr>
              <a:t>STRIDE</a:t>
            </a:r>
            <a:r>
              <a:rPr lang="en-US" sz="2000" dirty="0"/>
              <a:t>. It is an acronym standing for the following:</a:t>
            </a:r>
          </a:p>
          <a:p>
            <a:pPr algn="just">
              <a:spcBef>
                <a:spcPts val="600"/>
              </a:spcBef>
              <a:spcAft>
                <a:spcPts val="600"/>
              </a:spcAft>
              <a:buFont typeface="Wingdings" panose="05000000000000000000" pitchFamily="2" charset="2"/>
              <a:buChar char="v"/>
            </a:pPr>
            <a:r>
              <a:rPr lang="en-US" sz="2000" b="1" dirty="0">
                <a:solidFill>
                  <a:srgbClr val="0070C0"/>
                </a:solidFill>
              </a:rPr>
              <a:t>Spoofing:</a:t>
            </a:r>
            <a:r>
              <a:rPr lang="en-US" sz="2000" dirty="0"/>
              <a:t> An attack gains access to a target system using a falsified identity. </a:t>
            </a:r>
          </a:p>
          <a:p>
            <a:pPr algn="just">
              <a:spcBef>
                <a:spcPts val="600"/>
              </a:spcBef>
              <a:spcAft>
                <a:spcPts val="600"/>
              </a:spcAft>
              <a:buFont typeface="Wingdings" panose="05000000000000000000" pitchFamily="2" charset="2"/>
              <a:buChar char="v"/>
            </a:pPr>
            <a:r>
              <a:rPr lang="en-US" sz="2000" b="1" dirty="0">
                <a:solidFill>
                  <a:srgbClr val="0070C0"/>
                </a:solidFill>
              </a:rPr>
              <a:t>Tampering:</a:t>
            </a:r>
            <a:r>
              <a:rPr lang="en-US" sz="2000" dirty="0"/>
              <a:t> Unauthorized changes or manipulation of data. </a:t>
            </a:r>
          </a:p>
          <a:p>
            <a:pPr algn="just">
              <a:spcBef>
                <a:spcPts val="600"/>
              </a:spcBef>
              <a:spcAft>
                <a:spcPts val="600"/>
              </a:spcAft>
              <a:buFont typeface="Wingdings" panose="05000000000000000000" pitchFamily="2" charset="2"/>
              <a:buChar char="v"/>
            </a:pPr>
            <a:r>
              <a:rPr lang="en-US" sz="2000" b="1" dirty="0">
                <a:solidFill>
                  <a:srgbClr val="0070C0"/>
                </a:solidFill>
              </a:rPr>
              <a:t>Repudiation:</a:t>
            </a:r>
            <a:r>
              <a:rPr lang="en-US" sz="2000" dirty="0"/>
              <a:t> Denial of performing an action or activity.</a:t>
            </a:r>
          </a:p>
          <a:p>
            <a:pPr algn="just">
              <a:spcBef>
                <a:spcPts val="600"/>
              </a:spcBef>
              <a:spcAft>
                <a:spcPts val="600"/>
              </a:spcAft>
              <a:buFont typeface="Wingdings" panose="05000000000000000000" pitchFamily="2" charset="2"/>
              <a:buChar char="v"/>
            </a:pPr>
            <a:r>
              <a:rPr lang="en-US" sz="2000" b="1" dirty="0">
                <a:solidFill>
                  <a:srgbClr val="0070C0"/>
                </a:solidFill>
              </a:rPr>
              <a:t>Information disclosure:</a:t>
            </a:r>
            <a:r>
              <a:rPr lang="en-US" sz="2000" dirty="0"/>
              <a:t> Distribution of private, confidential, or controlled information to external or unauthorized entities.</a:t>
            </a:r>
          </a:p>
          <a:p>
            <a:pPr algn="just">
              <a:spcBef>
                <a:spcPts val="600"/>
              </a:spcBef>
              <a:spcAft>
                <a:spcPts val="600"/>
              </a:spcAft>
              <a:buFont typeface="Wingdings" panose="05000000000000000000" pitchFamily="2" charset="2"/>
              <a:buChar char="v"/>
            </a:pPr>
            <a:r>
              <a:rPr lang="en-US" sz="2000" b="1" dirty="0">
                <a:solidFill>
                  <a:srgbClr val="0070C0"/>
                </a:solidFill>
              </a:rPr>
              <a:t>Denial of service (DoS)</a:t>
            </a:r>
            <a:r>
              <a:rPr lang="en-US" sz="2000" dirty="0"/>
              <a:t>: Prevent authorized use of a resource. This can be done through flaw exploitation, connection overloading, or traffic flooding.  </a:t>
            </a:r>
          </a:p>
          <a:p>
            <a:pPr algn="just">
              <a:spcBef>
                <a:spcPts val="600"/>
              </a:spcBef>
              <a:spcAft>
                <a:spcPts val="600"/>
              </a:spcAft>
              <a:buFont typeface="Wingdings" panose="05000000000000000000" pitchFamily="2" charset="2"/>
              <a:buChar char="v"/>
            </a:pPr>
            <a:r>
              <a:rPr lang="en-US" sz="2000" b="1" dirty="0">
                <a:solidFill>
                  <a:srgbClr val="0070C0"/>
                </a:solidFill>
              </a:rPr>
              <a:t>Elevation of privilege:</a:t>
            </a:r>
            <a:r>
              <a:rPr lang="en-US" sz="2000" dirty="0"/>
              <a:t> A limited user account is transformed into an account with greater privileges, powers, and access.</a:t>
            </a:r>
          </a:p>
        </p:txBody>
      </p:sp>
    </p:spTree>
    <p:extLst>
      <p:ext uri="{BB962C8B-B14F-4D97-AF65-F5344CB8AC3E}">
        <p14:creationId xmlns:p14="http://schemas.microsoft.com/office/powerpoint/2010/main" val="3368518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3BA2E1-96D6-4F87-14C2-FFD8FEB2A655}"/>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Threats Modelling: PASTA</a:t>
            </a:r>
            <a:endParaRPr lang="en-US" sz="2800" dirty="0">
              <a:solidFill>
                <a:schemeClr val="bg1"/>
              </a:solidFill>
            </a:endParaRPr>
          </a:p>
        </p:txBody>
      </p:sp>
      <p:sp>
        <p:nvSpPr>
          <p:cNvPr id="5" name="Content Placeholder 2">
            <a:extLst>
              <a:ext uri="{FF2B5EF4-FFF2-40B4-BE49-F238E27FC236}">
                <a16:creationId xmlns:a16="http://schemas.microsoft.com/office/drawing/2014/main" id="{A7915F33-734C-A1F5-7D87-6D78E1D351BA}"/>
              </a:ext>
            </a:extLst>
          </p:cNvPr>
          <p:cNvSpPr>
            <a:spLocks noGrp="1"/>
          </p:cNvSpPr>
          <p:nvPr>
            <p:ph sz="quarter" idx="1"/>
          </p:nvPr>
        </p:nvSpPr>
        <p:spPr>
          <a:xfrm>
            <a:off x="348350" y="1295400"/>
            <a:ext cx="8447300" cy="5181600"/>
          </a:xfrm>
        </p:spPr>
        <p:txBody>
          <a:bodyPr/>
          <a:lstStyle/>
          <a:p>
            <a:pPr marL="0" indent="0" algn="just">
              <a:spcBef>
                <a:spcPts val="600"/>
              </a:spcBef>
              <a:spcAft>
                <a:spcPts val="600"/>
              </a:spcAft>
              <a:buNone/>
            </a:pPr>
            <a:r>
              <a:rPr lang="en-US" sz="2000" b="1" i="1" dirty="0">
                <a:solidFill>
                  <a:srgbClr val="0070C0"/>
                </a:solidFill>
              </a:rPr>
              <a:t>Process for Attack Simulation and Threat Analysis </a:t>
            </a:r>
            <a:r>
              <a:rPr lang="en-US" sz="2000" dirty="0"/>
              <a:t>(PASTA) is a risk-centric seven-stage threat modeling methodology. </a:t>
            </a:r>
          </a:p>
          <a:p>
            <a:pPr marL="0" indent="0" algn="just">
              <a:spcBef>
                <a:spcPts val="600"/>
              </a:spcBef>
              <a:spcAft>
                <a:spcPts val="600"/>
              </a:spcAft>
              <a:buNone/>
            </a:pPr>
            <a:r>
              <a:rPr lang="en-US" sz="2000" dirty="0"/>
              <a:t>Seven steps of PASTA: </a:t>
            </a:r>
          </a:p>
          <a:p>
            <a:pPr marL="0" indent="0" algn="just">
              <a:spcBef>
                <a:spcPts val="600"/>
              </a:spcBef>
              <a:spcAft>
                <a:spcPts val="600"/>
              </a:spcAft>
              <a:buNone/>
            </a:pPr>
            <a:r>
              <a:rPr lang="en-US" sz="2000" dirty="0"/>
              <a:t>Stage I: Definition of the Objectives (DO) for the Analysis of Risks </a:t>
            </a:r>
          </a:p>
          <a:p>
            <a:pPr marL="0" indent="0" algn="just">
              <a:spcBef>
                <a:spcPts val="600"/>
              </a:spcBef>
              <a:spcAft>
                <a:spcPts val="600"/>
              </a:spcAft>
              <a:buNone/>
            </a:pPr>
            <a:r>
              <a:rPr lang="en-US" sz="2000" dirty="0"/>
              <a:t>Stage II: Definition of the Technical Scope (DTS) </a:t>
            </a:r>
          </a:p>
          <a:p>
            <a:pPr marL="0" indent="0" algn="just">
              <a:spcBef>
                <a:spcPts val="600"/>
              </a:spcBef>
              <a:spcAft>
                <a:spcPts val="600"/>
              </a:spcAft>
              <a:buNone/>
            </a:pPr>
            <a:r>
              <a:rPr lang="en-US" sz="2000" dirty="0"/>
              <a:t>Stage III: Application Decomposition and Analysis (ADA) </a:t>
            </a:r>
          </a:p>
          <a:p>
            <a:pPr marL="0" indent="0" algn="just">
              <a:spcBef>
                <a:spcPts val="600"/>
              </a:spcBef>
              <a:spcAft>
                <a:spcPts val="600"/>
              </a:spcAft>
              <a:buNone/>
            </a:pPr>
            <a:r>
              <a:rPr lang="en-US" sz="2000" dirty="0"/>
              <a:t>Stage IV: Threat Analysis (TA) </a:t>
            </a:r>
          </a:p>
          <a:p>
            <a:pPr marL="0" indent="0" algn="just">
              <a:spcBef>
                <a:spcPts val="600"/>
              </a:spcBef>
              <a:spcAft>
                <a:spcPts val="600"/>
              </a:spcAft>
              <a:buNone/>
            </a:pPr>
            <a:r>
              <a:rPr lang="en-US" sz="2000" dirty="0"/>
              <a:t>Stage V: Weakness and Vulnerability Analysis (WVA) </a:t>
            </a:r>
          </a:p>
          <a:p>
            <a:pPr marL="0" indent="0" algn="just">
              <a:spcBef>
                <a:spcPts val="600"/>
              </a:spcBef>
              <a:spcAft>
                <a:spcPts val="600"/>
              </a:spcAft>
              <a:buNone/>
            </a:pPr>
            <a:r>
              <a:rPr lang="en-US" sz="2000" dirty="0"/>
              <a:t>Stage VI: Attack Modeling &amp; Simulation (AMS) </a:t>
            </a:r>
          </a:p>
          <a:p>
            <a:pPr marL="0" indent="0" algn="just">
              <a:spcBef>
                <a:spcPts val="600"/>
              </a:spcBef>
              <a:spcAft>
                <a:spcPts val="600"/>
              </a:spcAft>
              <a:buNone/>
            </a:pPr>
            <a:r>
              <a:rPr lang="en-US" sz="2000" dirty="0"/>
              <a:t>Stage VII: Risk Analysis &amp; Management (RAM)</a:t>
            </a:r>
          </a:p>
        </p:txBody>
      </p:sp>
    </p:spTree>
    <p:extLst>
      <p:ext uri="{BB962C8B-B14F-4D97-AF65-F5344CB8AC3E}">
        <p14:creationId xmlns:p14="http://schemas.microsoft.com/office/powerpoint/2010/main" val="43153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D95BCE-6E07-859A-AE14-4DCD817A35D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Principles</a:t>
            </a:r>
            <a:endParaRPr lang="en-US" dirty="0">
              <a:solidFill>
                <a:schemeClr val="bg1"/>
              </a:solidFill>
            </a:endParaRPr>
          </a:p>
        </p:txBody>
      </p:sp>
      <p:grpSp>
        <p:nvGrpSpPr>
          <p:cNvPr id="15" name="Group 14">
            <a:extLst>
              <a:ext uri="{FF2B5EF4-FFF2-40B4-BE49-F238E27FC236}">
                <a16:creationId xmlns:a16="http://schemas.microsoft.com/office/drawing/2014/main" id="{AAC2C1B2-5671-601F-2096-08683DA86CC8}"/>
              </a:ext>
            </a:extLst>
          </p:cNvPr>
          <p:cNvGrpSpPr/>
          <p:nvPr/>
        </p:nvGrpSpPr>
        <p:grpSpPr>
          <a:xfrm>
            <a:off x="4724400" y="1447800"/>
            <a:ext cx="4305299" cy="2807732"/>
            <a:chOff x="2400300" y="1143000"/>
            <a:chExt cx="4305299" cy="2807732"/>
          </a:xfrm>
        </p:grpSpPr>
        <p:sp>
          <p:nvSpPr>
            <p:cNvPr id="7" name="Isosceles Triangle 6">
              <a:extLst>
                <a:ext uri="{FF2B5EF4-FFF2-40B4-BE49-F238E27FC236}">
                  <a16:creationId xmlns:a16="http://schemas.microsoft.com/office/drawing/2014/main" id="{D269E001-1B4B-6C04-4C72-680F355244B9}"/>
                </a:ext>
              </a:extLst>
            </p:cNvPr>
            <p:cNvSpPr/>
            <p:nvPr/>
          </p:nvSpPr>
          <p:spPr>
            <a:xfrm>
              <a:off x="2971800" y="1600200"/>
              <a:ext cx="2743200" cy="1981200"/>
            </a:xfrm>
            <a:prstGeom prst="triangle">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solidFill>
                  <a:schemeClr val="tx1"/>
                </a:solidFill>
                <a:highlight>
                  <a:srgbClr val="000000"/>
                </a:highlight>
              </a:endParaRPr>
            </a:p>
          </p:txBody>
        </p:sp>
        <p:sp>
          <p:nvSpPr>
            <p:cNvPr id="8" name="TextBox 7">
              <a:extLst>
                <a:ext uri="{FF2B5EF4-FFF2-40B4-BE49-F238E27FC236}">
                  <a16:creationId xmlns:a16="http://schemas.microsoft.com/office/drawing/2014/main" id="{540AF4B5-F9E9-DB2E-8997-D046E9D3E866}"/>
                </a:ext>
              </a:extLst>
            </p:cNvPr>
            <p:cNvSpPr txBox="1"/>
            <p:nvPr/>
          </p:nvSpPr>
          <p:spPr>
            <a:xfrm>
              <a:off x="3505200" y="1143000"/>
              <a:ext cx="1828800" cy="369332"/>
            </a:xfrm>
            <a:prstGeom prst="rect">
              <a:avLst/>
            </a:prstGeom>
            <a:noFill/>
          </p:spPr>
          <p:txBody>
            <a:bodyPr wrap="square" rtlCol="0">
              <a:spAutoFit/>
            </a:bodyPr>
            <a:lstStyle/>
            <a:p>
              <a:r>
                <a:rPr lang="en-US" dirty="0"/>
                <a:t>Confidentiality</a:t>
              </a:r>
            </a:p>
          </p:txBody>
        </p:sp>
        <p:sp>
          <p:nvSpPr>
            <p:cNvPr id="10" name="TextBox 9">
              <a:extLst>
                <a:ext uri="{FF2B5EF4-FFF2-40B4-BE49-F238E27FC236}">
                  <a16:creationId xmlns:a16="http://schemas.microsoft.com/office/drawing/2014/main" id="{205E041E-7059-C73F-AE05-E5AB25717598}"/>
                </a:ext>
              </a:extLst>
            </p:cNvPr>
            <p:cNvSpPr txBox="1"/>
            <p:nvPr/>
          </p:nvSpPr>
          <p:spPr>
            <a:xfrm>
              <a:off x="2400300" y="3581400"/>
              <a:ext cx="1143000" cy="369332"/>
            </a:xfrm>
            <a:prstGeom prst="rect">
              <a:avLst/>
            </a:prstGeom>
            <a:noFill/>
          </p:spPr>
          <p:txBody>
            <a:bodyPr wrap="square" rtlCol="0">
              <a:spAutoFit/>
            </a:bodyPr>
            <a:lstStyle/>
            <a:p>
              <a:r>
                <a:rPr lang="en-US" dirty="0"/>
                <a:t>Integrity</a:t>
              </a:r>
            </a:p>
          </p:txBody>
        </p:sp>
        <p:sp>
          <p:nvSpPr>
            <p:cNvPr id="12" name="TextBox 11">
              <a:extLst>
                <a:ext uri="{FF2B5EF4-FFF2-40B4-BE49-F238E27FC236}">
                  <a16:creationId xmlns:a16="http://schemas.microsoft.com/office/drawing/2014/main" id="{85B0E2EC-83D1-DA02-F03F-C4E7C0559C79}"/>
                </a:ext>
              </a:extLst>
            </p:cNvPr>
            <p:cNvSpPr txBox="1"/>
            <p:nvPr/>
          </p:nvSpPr>
          <p:spPr>
            <a:xfrm>
              <a:off x="5315802" y="3581400"/>
              <a:ext cx="1389797" cy="369332"/>
            </a:xfrm>
            <a:prstGeom prst="rect">
              <a:avLst/>
            </a:prstGeom>
            <a:noFill/>
          </p:spPr>
          <p:txBody>
            <a:bodyPr wrap="square" rtlCol="0">
              <a:spAutoFit/>
            </a:bodyPr>
            <a:lstStyle/>
            <a:p>
              <a:r>
                <a:rPr lang="en-US" dirty="0"/>
                <a:t>Availability</a:t>
              </a:r>
            </a:p>
          </p:txBody>
        </p:sp>
      </p:grpSp>
      <p:sp>
        <p:nvSpPr>
          <p:cNvPr id="14" name="Rectangle 13">
            <a:extLst>
              <a:ext uri="{FF2B5EF4-FFF2-40B4-BE49-F238E27FC236}">
                <a16:creationId xmlns:a16="http://schemas.microsoft.com/office/drawing/2014/main" id="{0191E165-3F7D-FFC5-3C24-086EEE3A7B50}"/>
              </a:ext>
            </a:extLst>
          </p:cNvPr>
          <p:cNvSpPr/>
          <p:nvPr/>
        </p:nvSpPr>
        <p:spPr>
          <a:xfrm>
            <a:off x="278548" y="1632466"/>
            <a:ext cx="4293452" cy="2708434"/>
          </a:xfrm>
          <a:prstGeom prst="rect">
            <a:avLst/>
          </a:prstGeom>
        </p:spPr>
        <p:txBody>
          <a:bodyPr wrap="square">
            <a:spAutoFit/>
          </a:bodyPr>
          <a:lstStyle/>
          <a:p>
            <a:pPr>
              <a:spcBef>
                <a:spcPts val="600"/>
              </a:spcBef>
              <a:spcAft>
                <a:spcPts val="600"/>
              </a:spcAft>
              <a:buClr>
                <a:srgbClr val="C00000"/>
              </a:buClr>
            </a:pPr>
            <a:r>
              <a:rPr lang="en-US" sz="2000" b="1" dirty="0">
                <a:solidFill>
                  <a:srgbClr val="0070C0"/>
                </a:solidFill>
              </a:rPr>
              <a:t>Confidentiality:</a:t>
            </a:r>
            <a:r>
              <a:rPr lang="en-US" sz="2000" b="1" dirty="0"/>
              <a:t> </a:t>
            </a:r>
            <a:r>
              <a:rPr lang="en-US" dirty="0"/>
              <a:t>Protection of secrecy of data, objects or resources.</a:t>
            </a:r>
          </a:p>
          <a:p>
            <a:pPr>
              <a:spcBef>
                <a:spcPts val="600"/>
              </a:spcBef>
              <a:spcAft>
                <a:spcPts val="600"/>
              </a:spcAft>
              <a:buClr>
                <a:srgbClr val="C00000"/>
              </a:buClr>
            </a:pPr>
            <a:r>
              <a:rPr lang="en-US" sz="2000" b="1" dirty="0">
                <a:solidFill>
                  <a:srgbClr val="0070C0"/>
                </a:solidFill>
              </a:rPr>
              <a:t>Integrity</a:t>
            </a:r>
            <a:r>
              <a:rPr lang="en-US" b="1" dirty="0">
                <a:solidFill>
                  <a:srgbClr val="0070C0"/>
                </a:solidFill>
              </a:rPr>
              <a:t>:</a:t>
            </a:r>
            <a:r>
              <a:rPr lang="en-US" dirty="0"/>
              <a:t> Protecting the reliability and correctness of data. Integrity protection prevents unauthorized alteration of data.</a:t>
            </a:r>
          </a:p>
          <a:p>
            <a:pPr>
              <a:spcBef>
                <a:spcPts val="600"/>
              </a:spcBef>
              <a:spcAft>
                <a:spcPts val="600"/>
              </a:spcAft>
              <a:buClr>
                <a:srgbClr val="C00000"/>
              </a:buClr>
            </a:pPr>
            <a:r>
              <a:rPr lang="en-US" sz="2000" b="1" dirty="0">
                <a:solidFill>
                  <a:srgbClr val="0070C0"/>
                </a:solidFill>
              </a:rPr>
              <a:t>Availability:</a:t>
            </a:r>
            <a:r>
              <a:rPr lang="en-US" b="1" dirty="0">
                <a:solidFill>
                  <a:srgbClr val="0070C0"/>
                </a:solidFill>
              </a:rPr>
              <a:t> </a:t>
            </a:r>
            <a:r>
              <a:rPr lang="en-US" dirty="0"/>
              <a:t>Authorized subjects or users are granted timely and uninterrupted access to objects.</a:t>
            </a:r>
            <a:r>
              <a:rPr lang="en-US" b="1" dirty="0">
                <a:solidFill>
                  <a:srgbClr val="0070C0"/>
                </a:solidFill>
              </a:rPr>
              <a:t>  </a:t>
            </a:r>
          </a:p>
        </p:txBody>
      </p:sp>
      <p:sp>
        <p:nvSpPr>
          <p:cNvPr id="17" name="Rectangle 16">
            <a:extLst>
              <a:ext uri="{FF2B5EF4-FFF2-40B4-BE49-F238E27FC236}">
                <a16:creationId xmlns:a16="http://schemas.microsoft.com/office/drawing/2014/main" id="{85C94B65-245D-79AC-F745-4B88952159A0}"/>
              </a:ext>
            </a:extLst>
          </p:cNvPr>
          <p:cNvSpPr/>
          <p:nvPr/>
        </p:nvSpPr>
        <p:spPr>
          <a:xfrm>
            <a:off x="1012186" y="4780803"/>
            <a:ext cx="7424428" cy="800219"/>
          </a:xfrm>
          <a:prstGeom prst="rect">
            <a:avLst/>
          </a:prstGeom>
        </p:spPr>
        <p:txBody>
          <a:bodyPr wrap="square">
            <a:spAutoFit/>
          </a:bodyPr>
          <a:lstStyle/>
          <a:p>
            <a:pPr marL="285750" indent="-285750">
              <a:spcBef>
                <a:spcPts val="600"/>
              </a:spcBef>
              <a:spcAft>
                <a:spcPts val="600"/>
              </a:spcAft>
              <a:buClr>
                <a:srgbClr val="C00000"/>
              </a:buClr>
              <a:buFont typeface="Wingdings" panose="05000000000000000000" pitchFamily="2" charset="2"/>
              <a:buChar char="Ø"/>
            </a:pPr>
            <a:r>
              <a:rPr lang="en-US" dirty="0"/>
              <a:t>Availability depends on integrity and confidentiality.</a:t>
            </a:r>
          </a:p>
          <a:p>
            <a:pPr marL="285750" indent="-285750">
              <a:spcBef>
                <a:spcPts val="600"/>
              </a:spcBef>
              <a:spcAft>
                <a:spcPts val="600"/>
              </a:spcAft>
              <a:buClr>
                <a:srgbClr val="C00000"/>
              </a:buClr>
              <a:buFont typeface="Wingdings" panose="05000000000000000000" pitchFamily="2" charset="2"/>
              <a:buChar char="Ø"/>
            </a:pPr>
            <a:r>
              <a:rPr lang="en-US" dirty="0"/>
              <a:t>Integrity depends on confidentiality and access control. </a:t>
            </a:r>
          </a:p>
        </p:txBody>
      </p:sp>
    </p:spTree>
    <p:extLst>
      <p:ext uri="{BB962C8B-B14F-4D97-AF65-F5344CB8AC3E}">
        <p14:creationId xmlns:p14="http://schemas.microsoft.com/office/powerpoint/2010/main" val="415748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421100-E206-A4B3-5A4B-A47FA3EFBF77}"/>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Threats Modelling: Diagram Approach</a:t>
            </a:r>
            <a:endParaRPr lang="en-US" sz="2800" dirty="0">
              <a:solidFill>
                <a:schemeClr val="bg1"/>
              </a:solidFill>
            </a:endParaRPr>
          </a:p>
        </p:txBody>
      </p:sp>
      <p:sp>
        <p:nvSpPr>
          <p:cNvPr id="5" name="Content Placeholder 2">
            <a:extLst>
              <a:ext uri="{FF2B5EF4-FFF2-40B4-BE49-F238E27FC236}">
                <a16:creationId xmlns:a16="http://schemas.microsoft.com/office/drawing/2014/main" id="{F3D43152-1D47-AF0E-73F8-58A063D53CE6}"/>
              </a:ext>
            </a:extLst>
          </p:cNvPr>
          <p:cNvSpPr>
            <a:spLocks noGrp="1"/>
          </p:cNvSpPr>
          <p:nvPr>
            <p:ph sz="quarter" idx="1"/>
          </p:nvPr>
        </p:nvSpPr>
        <p:spPr>
          <a:xfrm>
            <a:off x="348350" y="1600200"/>
            <a:ext cx="8447300" cy="3962401"/>
          </a:xfrm>
        </p:spPr>
        <p:txBody>
          <a:bodyPr/>
          <a:lstStyle/>
          <a:p>
            <a:pPr algn="just">
              <a:spcBef>
                <a:spcPts val="600"/>
              </a:spcBef>
              <a:spcAft>
                <a:spcPts val="600"/>
              </a:spcAft>
              <a:buFont typeface="Wingdings" panose="05000000000000000000" pitchFamily="2" charset="2"/>
              <a:buChar char="q"/>
            </a:pPr>
            <a:r>
              <a:rPr lang="en-US" sz="2000" dirty="0"/>
              <a:t>Creation of a diagram of the elements of the system involved in a transaction along with indications of data flow and privilege boundaries. </a:t>
            </a:r>
          </a:p>
          <a:p>
            <a:pPr algn="just">
              <a:spcBef>
                <a:spcPts val="600"/>
              </a:spcBef>
              <a:spcAft>
                <a:spcPts val="600"/>
              </a:spcAft>
              <a:buFont typeface="Wingdings" panose="05000000000000000000" pitchFamily="2" charset="2"/>
              <a:buChar char="v"/>
            </a:pPr>
            <a:r>
              <a:rPr lang="en-US" sz="2000" dirty="0"/>
              <a:t>The diagram shows each major component of a system, the boundaries between security zones, and the potential flow or movement of information and data. </a:t>
            </a:r>
          </a:p>
          <a:p>
            <a:pPr algn="just">
              <a:spcBef>
                <a:spcPts val="600"/>
              </a:spcBef>
              <a:spcAft>
                <a:spcPts val="600"/>
              </a:spcAft>
              <a:buFont typeface="Wingdings" panose="05000000000000000000" pitchFamily="2" charset="2"/>
              <a:buChar char="v"/>
            </a:pPr>
            <a:r>
              <a:rPr lang="en-US" sz="2000" dirty="0"/>
              <a:t>After crafting the diagram-</a:t>
            </a:r>
          </a:p>
          <a:p>
            <a:pPr lvl="1" algn="just">
              <a:spcBef>
                <a:spcPts val="600"/>
              </a:spcBef>
              <a:spcAft>
                <a:spcPts val="600"/>
              </a:spcAft>
              <a:buFont typeface="Wingdings" panose="05000000000000000000" pitchFamily="2" charset="2"/>
              <a:buChar char="v"/>
            </a:pPr>
            <a:r>
              <a:rPr lang="en-US" sz="1800" dirty="0">
                <a:solidFill>
                  <a:schemeClr val="tx1"/>
                </a:solidFill>
              </a:rPr>
              <a:t>Identify all of the technologies involved. </a:t>
            </a:r>
          </a:p>
          <a:p>
            <a:pPr lvl="1" algn="just">
              <a:spcBef>
                <a:spcPts val="600"/>
              </a:spcBef>
              <a:spcAft>
                <a:spcPts val="600"/>
              </a:spcAft>
              <a:buFont typeface="Wingdings" panose="05000000000000000000" pitchFamily="2" charset="2"/>
              <a:buChar char="v"/>
            </a:pPr>
            <a:r>
              <a:rPr lang="en-US" sz="1800" dirty="0">
                <a:solidFill>
                  <a:schemeClr val="tx1"/>
                </a:solidFill>
              </a:rPr>
              <a:t>Identify attacks that could be targeted at each element of the diagram.</a:t>
            </a:r>
          </a:p>
        </p:txBody>
      </p:sp>
    </p:spTree>
    <p:extLst>
      <p:ext uri="{BB962C8B-B14F-4D97-AF65-F5344CB8AC3E}">
        <p14:creationId xmlns:p14="http://schemas.microsoft.com/office/powerpoint/2010/main" val="2207062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8C2331-A634-5726-4625-79DB4F5AEBA2}"/>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Threats Modelling: Diagram Approach</a:t>
            </a:r>
            <a:endParaRPr lang="en-US" sz="2800" dirty="0">
              <a:solidFill>
                <a:schemeClr val="bg1"/>
              </a:solidFill>
            </a:endParaRPr>
          </a:p>
        </p:txBody>
      </p:sp>
      <p:sp>
        <p:nvSpPr>
          <p:cNvPr id="2" name="TextBox 1">
            <a:extLst>
              <a:ext uri="{FF2B5EF4-FFF2-40B4-BE49-F238E27FC236}">
                <a16:creationId xmlns:a16="http://schemas.microsoft.com/office/drawing/2014/main" id="{2488C10C-38DF-2359-2598-909268EA1A5C}"/>
              </a:ext>
            </a:extLst>
          </p:cNvPr>
          <p:cNvSpPr txBox="1"/>
          <p:nvPr/>
        </p:nvSpPr>
        <p:spPr>
          <a:xfrm>
            <a:off x="152400" y="2929719"/>
            <a:ext cx="1295400" cy="338554"/>
          </a:xfrm>
          <a:prstGeom prst="rect">
            <a:avLst/>
          </a:prstGeom>
          <a:solidFill>
            <a:schemeClr val="accent5"/>
          </a:solidFill>
          <a:ln w="28575">
            <a:solidFill>
              <a:schemeClr val="tx1"/>
            </a:solidFill>
          </a:ln>
        </p:spPr>
        <p:txBody>
          <a:bodyPr wrap="square" rtlCol="0">
            <a:spAutoFit/>
          </a:bodyPr>
          <a:lstStyle/>
          <a:p>
            <a:pPr algn="ctr"/>
            <a:r>
              <a:rPr lang="en-US" sz="1600" b="1" dirty="0"/>
              <a:t>Users</a:t>
            </a:r>
          </a:p>
        </p:txBody>
      </p:sp>
      <p:grpSp>
        <p:nvGrpSpPr>
          <p:cNvPr id="5" name="Group 4">
            <a:extLst>
              <a:ext uri="{FF2B5EF4-FFF2-40B4-BE49-F238E27FC236}">
                <a16:creationId xmlns:a16="http://schemas.microsoft.com/office/drawing/2014/main" id="{1B8B33A4-019E-7C02-CA5A-FC9DA69939A4}"/>
              </a:ext>
            </a:extLst>
          </p:cNvPr>
          <p:cNvGrpSpPr/>
          <p:nvPr/>
        </p:nvGrpSpPr>
        <p:grpSpPr>
          <a:xfrm>
            <a:off x="2641222" y="2717996"/>
            <a:ext cx="1066800" cy="762000"/>
            <a:chOff x="3505200" y="2667000"/>
            <a:chExt cx="1371600" cy="990600"/>
          </a:xfrm>
          <a:solidFill>
            <a:schemeClr val="accent5"/>
          </a:solidFill>
        </p:grpSpPr>
        <p:sp>
          <p:nvSpPr>
            <p:cNvPr id="3" name="Oval 2">
              <a:extLst>
                <a:ext uri="{FF2B5EF4-FFF2-40B4-BE49-F238E27FC236}">
                  <a16:creationId xmlns:a16="http://schemas.microsoft.com/office/drawing/2014/main" id="{01FFE750-7A85-F2B6-92F7-4509230C6C4C}"/>
                </a:ext>
              </a:extLst>
            </p:cNvPr>
            <p:cNvSpPr/>
            <p:nvPr/>
          </p:nvSpPr>
          <p:spPr>
            <a:xfrm>
              <a:off x="3505200" y="2667000"/>
              <a:ext cx="1371600" cy="990600"/>
            </a:xfrm>
            <a:prstGeom prst="ellipse">
              <a:avLst/>
            </a:prstGeom>
            <a:grp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4" name="TextBox 3">
              <a:extLst>
                <a:ext uri="{FF2B5EF4-FFF2-40B4-BE49-F238E27FC236}">
                  <a16:creationId xmlns:a16="http://schemas.microsoft.com/office/drawing/2014/main" id="{FD5E4042-E1F2-8DB9-CCF0-D502BCBE6C13}"/>
                </a:ext>
              </a:extLst>
            </p:cNvPr>
            <p:cNvSpPr txBox="1"/>
            <p:nvPr/>
          </p:nvSpPr>
          <p:spPr>
            <a:xfrm>
              <a:off x="3657600" y="2819400"/>
              <a:ext cx="1066800" cy="646331"/>
            </a:xfrm>
            <a:prstGeom prst="rect">
              <a:avLst/>
            </a:prstGeom>
            <a:noFill/>
          </p:spPr>
          <p:txBody>
            <a:bodyPr wrap="square" rtlCol="0">
              <a:spAutoFit/>
            </a:bodyPr>
            <a:lstStyle/>
            <a:p>
              <a:pPr algn="ctr"/>
              <a:r>
                <a:rPr lang="en-US" sz="1600" dirty="0"/>
                <a:t>Web Servlet</a:t>
              </a:r>
            </a:p>
          </p:txBody>
        </p:sp>
      </p:grpSp>
      <p:grpSp>
        <p:nvGrpSpPr>
          <p:cNvPr id="6" name="Group 5">
            <a:extLst>
              <a:ext uri="{FF2B5EF4-FFF2-40B4-BE49-F238E27FC236}">
                <a16:creationId xmlns:a16="http://schemas.microsoft.com/office/drawing/2014/main" id="{A0A93A35-6A09-EC92-030D-5D981393EE7B}"/>
              </a:ext>
            </a:extLst>
          </p:cNvPr>
          <p:cNvGrpSpPr/>
          <p:nvPr/>
        </p:nvGrpSpPr>
        <p:grpSpPr>
          <a:xfrm>
            <a:off x="4637131" y="2706274"/>
            <a:ext cx="1066800" cy="773722"/>
            <a:chOff x="3505200" y="2667000"/>
            <a:chExt cx="1371600" cy="990600"/>
          </a:xfrm>
          <a:solidFill>
            <a:schemeClr val="accent5"/>
          </a:solidFill>
        </p:grpSpPr>
        <p:sp>
          <p:nvSpPr>
            <p:cNvPr id="8" name="Oval 7">
              <a:extLst>
                <a:ext uri="{FF2B5EF4-FFF2-40B4-BE49-F238E27FC236}">
                  <a16:creationId xmlns:a16="http://schemas.microsoft.com/office/drawing/2014/main" id="{227BBD59-DEA5-8AAB-7110-2737BDB88315}"/>
                </a:ext>
              </a:extLst>
            </p:cNvPr>
            <p:cNvSpPr/>
            <p:nvPr/>
          </p:nvSpPr>
          <p:spPr>
            <a:xfrm>
              <a:off x="3505200" y="2667000"/>
              <a:ext cx="1371600" cy="990600"/>
            </a:xfrm>
            <a:prstGeom prst="ellipse">
              <a:avLst/>
            </a:prstGeom>
            <a:grp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9" name="TextBox 8">
              <a:extLst>
                <a:ext uri="{FF2B5EF4-FFF2-40B4-BE49-F238E27FC236}">
                  <a16:creationId xmlns:a16="http://schemas.microsoft.com/office/drawing/2014/main" id="{3FAB0ECD-BF56-67BA-9B9B-DCB6EE15E78D}"/>
                </a:ext>
              </a:extLst>
            </p:cNvPr>
            <p:cNvSpPr txBox="1"/>
            <p:nvPr/>
          </p:nvSpPr>
          <p:spPr>
            <a:xfrm>
              <a:off x="3657600" y="2819399"/>
              <a:ext cx="1219200" cy="633506"/>
            </a:xfrm>
            <a:prstGeom prst="rect">
              <a:avLst/>
            </a:prstGeom>
            <a:noFill/>
          </p:spPr>
          <p:txBody>
            <a:bodyPr wrap="square" rtlCol="0">
              <a:spAutoFit/>
            </a:bodyPr>
            <a:lstStyle/>
            <a:p>
              <a:pPr algn="ctr"/>
              <a:r>
                <a:rPr lang="en-US" sz="1600" dirty="0"/>
                <a:t>login Process</a:t>
              </a:r>
            </a:p>
          </p:txBody>
        </p:sp>
      </p:grpSp>
      <p:grpSp>
        <p:nvGrpSpPr>
          <p:cNvPr id="14" name="Group 13">
            <a:extLst>
              <a:ext uri="{FF2B5EF4-FFF2-40B4-BE49-F238E27FC236}">
                <a16:creationId xmlns:a16="http://schemas.microsoft.com/office/drawing/2014/main" id="{84EEB6F4-081B-C0B7-BB88-2BFA77A85118}"/>
              </a:ext>
            </a:extLst>
          </p:cNvPr>
          <p:cNvGrpSpPr/>
          <p:nvPr/>
        </p:nvGrpSpPr>
        <p:grpSpPr>
          <a:xfrm>
            <a:off x="4572000" y="4635934"/>
            <a:ext cx="1600200" cy="1529830"/>
            <a:chOff x="4096742" y="4226256"/>
            <a:chExt cx="1833210" cy="1676400"/>
          </a:xfrm>
        </p:grpSpPr>
        <p:sp>
          <p:nvSpPr>
            <p:cNvPr id="13" name="Oval 12">
              <a:extLst>
                <a:ext uri="{FF2B5EF4-FFF2-40B4-BE49-F238E27FC236}">
                  <a16:creationId xmlns:a16="http://schemas.microsoft.com/office/drawing/2014/main" id="{CF6BD471-0B83-4FE2-FB22-49FD3D470736}"/>
                </a:ext>
              </a:extLst>
            </p:cNvPr>
            <p:cNvSpPr/>
            <p:nvPr/>
          </p:nvSpPr>
          <p:spPr>
            <a:xfrm>
              <a:off x="4096742" y="4226256"/>
              <a:ext cx="1833210" cy="1676400"/>
            </a:xfrm>
            <a:prstGeom prst="ellipse">
              <a:avLst/>
            </a:prstGeom>
            <a:solidFill>
              <a:schemeClr val="accent5"/>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grpSp>
          <p:nvGrpSpPr>
            <p:cNvPr id="10" name="Group 9">
              <a:extLst>
                <a:ext uri="{FF2B5EF4-FFF2-40B4-BE49-F238E27FC236}">
                  <a16:creationId xmlns:a16="http://schemas.microsoft.com/office/drawing/2014/main" id="{86C69AFF-CF70-8C73-3625-F9B30700A726}"/>
                </a:ext>
              </a:extLst>
            </p:cNvPr>
            <p:cNvGrpSpPr/>
            <p:nvPr/>
          </p:nvGrpSpPr>
          <p:grpSpPr>
            <a:xfrm>
              <a:off x="4303712" y="4419600"/>
              <a:ext cx="1411288" cy="1295400"/>
              <a:chOff x="3505200" y="2667000"/>
              <a:chExt cx="1371600" cy="990600"/>
            </a:xfrm>
          </p:grpSpPr>
          <p:sp>
            <p:nvSpPr>
              <p:cNvPr id="11" name="Oval 10">
                <a:extLst>
                  <a:ext uri="{FF2B5EF4-FFF2-40B4-BE49-F238E27FC236}">
                    <a16:creationId xmlns:a16="http://schemas.microsoft.com/office/drawing/2014/main" id="{03CED7F5-7546-635D-803F-D73DB2B5B2FE}"/>
                  </a:ext>
                </a:extLst>
              </p:cNvPr>
              <p:cNvSpPr/>
              <p:nvPr/>
            </p:nvSpPr>
            <p:spPr>
              <a:xfrm>
                <a:off x="3505200" y="2667000"/>
                <a:ext cx="1371600" cy="990600"/>
              </a:xfrm>
              <a:prstGeom prst="ellipse">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auto">
                  <a:spcBef>
                    <a:spcPts val="0"/>
                  </a:spcBef>
                  <a:spcAft>
                    <a:spcPts val="0"/>
                  </a:spcAft>
                </a:pPr>
                <a:endParaRPr lang="en-US" sz="1400" dirty="0"/>
              </a:p>
            </p:txBody>
          </p:sp>
          <p:sp>
            <p:nvSpPr>
              <p:cNvPr id="12" name="TextBox 11">
                <a:extLst>
                  <a:ext uri="{FF2B5EF4-FFF2-40B4-BE49-F238E27FC236}">
                    <a16:creationId xmlns:a16="http://schemas.microsoft.com/office/drawing/2014/main" id="{7703AFFE-A9B6-DD46-1F10-86DF666539BA}"/>
                  </a:ext>
                </a:extLst>
              </p:cNvPr>
              <p:cNvSpPr txBox="1"/>
              <p:nvPr/>
            </p:nvSpPr>
            <p:spPr>
              <a:xfrm>
                <a:off x="3657600" y="2819399"/>
                <a:ext cx="1219200" cy="635468"/>
              </a:xfrm>
              <a:prstGeom prst="rect">
                <a:avLst/>
              </a:prstGeom>
              <a:noFill/>
            </p:spPr>
            <p:txBody>
              <a:bodyPr wrap="square" rtlCol="0">
                <a:spAutoFit/>
              </a:bodyPr>
              <a:lstStyle/>
              <a:p>
                <a:pPr algn="ctr"/>
                <a:r>
                  <a:rPr lang="en-US" sz="1600" dirty="0"/>
                  <a:t>College Library Database</a:t>
                </a:r>
              </a:p>
            </p:txBody>
          </p:sp>
        </p:grpSp>
      </p:grpSp>
      <p:grpSp>
        <p:nvGrpSpPr>
          <p:cNvPr id="20" name="Group 19">
            <a:extLst>
              <a:ext uri="{FF2B5EF4-FFF2-40B4-BE49-F238E27FC236}">
                <a16:creationId xmlns:a16="http://schemas.microsoft.com/office/drawing/2014/main" id="{A90765FB-0ED0-029F-AB08-88B5EBBC3E73}"/>
              </a:ext>
            </a:extLst>
          </p:cNvPr>
          <p:cNvGrpSpPr/>
          <p:nvPr/>
        </p:nvGrpSpPr>
        <p:grpSpPr>
          <a:xfrm>
            <a:off x="2255417" y="5195694"/>
            <a:ext cx="1604610" cy="410309"/>
            <a:chOff x="914400" y="4618891"/>
            <a:chExt cx="1604610" cy="410309"/>
          </a:xfrm>
        </p:grpSpPr>
        <p:sp>
          <p:nvSpPr>
            <p:cNvPr id="15" name="TextBox 14">
              <a:extLst>
                <a:ext uri="{FF2B5EF4-FFF2-40B4-BE49-F238E27FC236}">
                  <a16:creationId xmlns:a16="http://schemas.microsoft.com/office/drawing/2014/main" id="{8C4F0CD7-0CE1-7FE7-16F7-8EE2075E2747}"/>
                </a:ext>
              </a:extLst>
            </p:cNvPr>
            <p:cNvSpPr txBox="1"/>
            <p:nvPr/>
          </p:nvSpPr>
          <p:spPr>
            <a:xfrm>
              <a:off x="1066800" y="4618891"/>
              <a:ext cx="1452210" cy="369332"/>
            </a:xfrm>
            <a:prstGeom prst="rect">
              <a:avLst/>
            </a:prstGeom>
            <a:noFill/>
          </p:spPr>
          <p:txBody>
            <a:bodyPr wrap="square" rtlCol="0">
              <a:spAutoFit/>
            </a:bodyPr>
            <a:lstStyle/>
            <a:p>
              <a:r>
                <a:rPr lang="en-US" dirty="0"/>
                <a:t>Web Pages</a:t>
              </a:r>
            </a:p>
          </p:txBody>
        </p:sp>
        <p:cxnSp>
          <p:nvCxnSpPr>
            <p:cNvPr id="17" name="Straight Connector 16">
              <a:extLst>
                <a:ext uri="{FF2B5EF4-FFF2-40B4-BE49-F238E27FC236}">
                  <a16:creationId xmlns:a16="http://schemas.microsoft.com/office/drawing/2014/main" id="{5971EEE0-5371-627E-3F13-6B1D9911C961}"/>
                </a:ext>
              </a:extLst>
            </p:cNvPr>
            <p:cNvCxnSpPr/>
            <p:nvPr/>
          </p:nvCxnSpPr>
          <p:spPr>
            <a:xfrm>
              <a:off x="914400" y="4618891"/>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DC8FA-270A-BEC4-033D-A8B625C7C543}"/>
                </a:ext>
              </a:extLst>
            </p:cNvPr>
            <p:cNvCxnSpPr>
              <a:cxnSpLocks/>
            </p:cNvCxnSpPr>
            <p:nvPr/>
          </p:nvCxnSpPr>
          <p:spPr>
            <a:xfrm>
              <a:off x="914400" y="5029200"/>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4A69328-E421-D424-AEC8-ADAAB89D0263}"/>
              </a:ext>
            </a:extLst>
          </p:cNvPr>
          <p:cNvGrpSpPr/>
          <p:nvPr/>
        </p:nvGrpSpPr>
        <p:grpSpPr>
          <a:xfrm>
            <a:off x="7501597" y="5216183"/>
            <a:ext cx="1604610" cy="410309"/>
            <a:chOff x="914400" y="4618891"/>
            <a:chExt cx="1604610" cy="410309"/>
          </a:xfrm>
        </p:grpSpPr>
        <p:sp>
          <p:nvSpPr>
            <p:cNvPr id="22" name="TextBox 21">
              <a:extLst>
                <a:ext uri="{FF2B5EF4-FFF2-40B4-BE49-F238E27FC236}">
                  <a16:creationId xmlns:a16="http://schemas.microsoft.com/office/drawing/2014/main" id="{F941E083-9EF3-BB86-27FC-9E770568D2E5}"/>
                </a:ext>
              </a:extLst>
            </p:cNvPr>
            <p:cNvSpPr txBox="1"/>
            <p:nvPr/>
          </p:nvSpPr>
          <p:spPr>
            <a:xfrm>
              <a:off x="1066800" y="4618891"/>
              <a:ext cx="1452210" cy="369332"/>
            </a:xfrm>
            <a:prstGeom prst="rect">
              <a:avLst/>
            </a:prstGeom>
            <a:noFill/>
          </p:spPr>
          <p:txBody>
            <a:bodyPr wrap="square" rtlCol="0">
              <a:spAutoFit/>
            </a:bodyPr>
            <a:lstStyle/>
            <a:p>
              <a:pPr algn="ctr"/>
              <a:r>
                <a:rPr lang="en-US" dirty="0"/>
                <a:t>DB Files</a:t>
              </a:r>
            </a:p>
          </p:txBody>
        </p:sp>
        <p:cxnSp>
          <p:nvCxnSpPr>
            <p:cNvPr id="23" name="Straight Connector 22">
              <a:extLst>
                <a:ext uri="{FF2B5EF4-FFF2-40B4-BE49-F238E27FC236}">
                  <a16:creationId xmlns:a16="http://schemas.microsoft.com/office/drawing/2014/main" id="{095740E5-D0D3-797D-0324-11BB947DACCB}"/>
                </a:ext>
              </a:extLst>
            </p:cNvPr>
            <p:cNvCxnSpPr/>
            <p:nvPr/>
          </p:nvCxnSpPr>
          <p:spPr>
            <a:xfrm>
              <a:off x="914400" y="4618891"/>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4655F8-4983-7B7D-49D5-59BF113140C1}"/>
                </a:ext>
              </a:extLst>
            </p:cNvPr>
            <p:cNvCxnSpPr>
              <a:cxnSpLocks/>
            </p:cNvCxnSpPr>
            <p:nvPr/>
          </p:nvCxnSpPr>
          <p:spPr>
            <a:xfrm>
              <a:off x="914400" y="5029200"/>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2">
            <p14:nvContentPartPr>
              <p14:cNvPr id="26" name="Ink 25">
                <a:extLst>
                  <a:ext uri="{FF2B5EF4-FFF2-40B4-BE49-F238E27FC236}">
                    <a16:creationId xmlns:a16="http://schemas.microsoft.com/office/drawing/2014/main" id="{D655D932-718D-4FB3-DD7A-B5C8815BB862}"/>
                  </a:ext>
                </a:extLst>
              </p14:cNvPr>
              <p14:cNvContentPartPr/>
              <p14:nvPr/>
            </p14:nvContentPartPr>
            <p14:xfrm>
              <a:off x="1091638" y="2453362"/>
              <a:ext cx="1658520" cy="412560"/>
            </p14:xfrm>
          </p:contentPart>
        </mc:Choice>
        <mc:Fallback>
          <p:pic>
            <p:nvPicPr>
              <p:cNvPr id="26" name="Ink 25">
                <a:extLst>
                  <a:ext uri="{FF2B5EF4-FFF2-40B4-BE49-F238E27FC236}">
                    <a16:creationId xmlns:a16="http://schemas.microsoft.com/office/drawing/2014/main" id="{D655D932-718D-4FB3-DD7A-B5C8815BB862}"/>
                  </a:ext>
                </a:extLst>
              </p:cNvPr>
              <p:cNvPicPr/>
              <p:nvPr/>
            </p:nvPicPr>
            <p:blipFill>
              <a:blip r:embed="rId3"/>
              <a:stretch>
                <a:fillRect/>
              </a:stretch>
            </p:blipFill>
            <p:spPr>
              <a:xfrm>
                <a:off x="1082638" y="2444362"/>
                <a:ext cx="167616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075F2FD8-A478-7E8C-929C-D1C398750047}"/>
                  </a:ext>
                </a:extLst>
              </p14:cNvPr>
              <p14:cNvContentPartPr/>
              <p14:nvPr/>
            </p14:nvContentPartPr>
            <p14:xfrm>
              <a:off x="2636038" y="2701762"/>
              <a:ext cx="113400" cy="116280"/>
            </p14:xfrm>
          </p:contentPart>
        </mc:Choice>
        <mc:Fallback>
          <p:pic>
            <p:nvPicPr>
              <p:cNvPr id="27" name="Ink 26">
                <a:extLst>
                  <a:ext uri="{FF2B5EF4-FFF2-40B4-BE49-F238E27FC236}">
                    <a16:creationId xmlns:a16="http://schemas.microsoft.com/office/drawing/2014/main" id="{075F2FD8-A478-7E8C-929C-D1C398750047}"/>
                  </a:ext>
                </a:extLst>
              </p:cNvPr>
              <p:cNvPicPr/>
              <p:nvPr/>
            </p:nvPicPr>
            <p:blipFill>
              <a:blip r:embed="rId5"/>
              <a:stretch>
                <a:fillRect/>
              </a:stretch>
            </p:blipFill>
            <p:spPr>
              <a:xfrm>
                <a:off x="2627398" y="2692762"/>
                <a:ext cx="131040" cy="133920"/>
              </a:xfrm>
              <a:prstGeom prst="rect">
                <a:avLst/>
              </a:prstGeom>
            </p:spPr>
          </p:pic>
        </mc:Fallback>
      </mc:AlternateContent>
      <p:grpSp>
        <p:nvGrpSpPr>
          <p:cNvPr id="34" name="Group 33">
            <a:extLst>
              <a:ext uri="{FF2B5EF4-FFF2-40B4-BE49-F238E27FC236}">
                <a16:creationId xmlns:a16="http://schemas.microsoft.com/office/drawing/2014/main" id="{003567B2-A1DD-718A-88C1-7C0FE8BEB110}"/>
              </a:ext>
            </a:extLst>
          </p:cNvPr>
          <p:cNvGrpSpPr/>
          <p:nvPr/>
        </p:nvGrpSpPr>
        <p:grpSpPr>
          <a:xfrm rot="21390299">
            <a:off x="986504" y="3260167"/>
            <a:ext cx="1746720" cy="362776"/>
            <a:chOff x="807598" y="3226282"/>
            <a:chExt cx="2030760" cy="515160"/>
          </a:xfrm>
        </p:grpSpPr>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C4690F6E-07D6-77D2-175A-59C6D24AA4E1}"/>
                    </a:ext>
                  </a:extLst>
                </p14:cNvPr>
                <p14:cNvContentPartPr/>
                <p14:nvPr/>
              </p14:nvContentPartPr>
              <p14:xfrm>
                <a:off x="807598" y="3226282"/>
                <a:ext cx="2030760" cy="515160"/>
              </p14:xfrm>
            </p:contentPart>
          </mc:Choice>
          <mc:Fallback>
            <p:pic>
              <p:nvPicPr>
                <p:cNvPr id="28" name="Ink 27">
                  <a:extLst>
                    <a:ext uri="{FF2B5EF4-FFF2-40B4-BE49-F238E27FC236}">
                      <a16:creationId xmlns:a16="http://schemas.microsoft.com/office/drawing/2014/main" id="{C4690F6E-07D6-77D2-175A-59C6D24AA4E1}"/>
                    </a:ext>
                  </a:extLst>
                </p:cNvPr>
                <p:cNvPicPr/>
                <p:nvPr/>
              </p:nvPicPr>
              <p:blipFill>
                <a:blip r:embed="rId7"/>
                <a:stretch>
                  <a:fillRect/>
                </a:stretch>
              </p:blipFill>
              <p:spPr>
                <a:xfrm>
                  <a:off x="797553" y="3213505"/>
                  <a:ext cx="2051268" cy="54020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 name="Ink 28">
                  <a:extLst>
                    <a:ext uri="{FF2B5EF4-FFF2-40B4-BE49-F238E27FC236}">
                      <a16:creationId xmlns:a16="http://schemas.microsoft.com/office/drawing/2014/main" id="{8EA9ECB4-24A6-87A8-D9DB-3619B6500F02}"/>
                    </a:ext>
                  </a:extLst>
                </p14:cNvPr>
                <p14:cNvContentPartPr/>
                <p14:nvPr/>
              </p14:nvContentPartPr>
              <p14:xfrm>
                <a:off x="832078" y="3247882"/>
                <a:ext cx="38160" cy="26280"/>
              </p14:xfrm>
            </p:contentPart>
          </mc:Choice>
          <mc:Fallback>
            <p:pic>
              <p:nvPicPr>
                <p:cNvPr id="29" name="Ink 28">
                  <a:extLst>
                    <a:ext uri="{FF2B5EF4-FFF2-40B4-BE49-F238E27FC236}">
                      <a16:creationId xmlns:a16="http://schemas.microsoft.com/office/drawing/2014/main" id="{8EA9ECB4-24A6-87A8-D9DB-3619B6500F02}"/>
                    </a:ext>
                  </a:extLst>
                </p:cNvPr>
                <p:cNvPicPr/>
                <p:nvPr/>
              </p:nvPicPr>
              <p:blipFill>
                <a:blip r:embed="rId9"/>
                <a:stretch>
                  <a:fillRect/>
                </a:stretch>
              </p:blipFill>
              <p:spPr>
                <a:xfrm>
                  <a:off x="822123" y="3235247"/>
                  <a:ext cx="58484" cy="5104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3" name="Ink 32">
                  <a:extLst>
                    <a:ext uri="{FF2B5EF4-FFF2-40B4-BE49-F238E27FC236}">
                      <a16:creationId xmlns:a16="http://schemas.microsoft.com/office/drawing/2014/main" id="{35A4194D-B673-FF53-F15D-7D4E6A4DC8BF}"/>
                    </a:ext>
                  </a:extLst>
                </p14:cNvPr>
                <p14:cNvContentPartPr/>
                <p14:nvPr/>
              </p14:nvContentPartPr>
              <p14:xfrm>
                <a:off x="832078" y="3275242"/>
                <a:ext cx="108000" cy="72360"/>
              </p14:xfrm>
            </p:contentPart>
          </mc:Choice>
          <mc:Fallback>
            <p:pic>
              <p:nvPicPr>
                <p:cNvPr id="33" name="Ink 32">
                  <a:extLst>
                    <a:ext uri="{FF2B5EF4-FFF2-40B4-BE49-F238E27FC236}">
                      <a16:creationId xmlns:a16="http://schemas.microsoft.com/office/drawing/2014/main" id="{35A4194D-B673-FF53-F15D-7D4E6A4DC8BF}"/>
                    </a:ext>
                  </a:extLst>
                </p:cNvPr>
                <p:cNvPicPr/>
                <p:nvPr/>
              </p:nvPicPr>
              <p:blipFill>
                <a:blip r:embed="rId11"/>
                <a:stretch>
                  <a:fillRect/>
                </a:stretch>
              </p:blipFill>
              <p:spPr>
                <a:xfrm>
                  <a:off x="822031" y="3262503"/>
                  <a:ext cx="128512" cy="97329"/>
                </a:xfrm>
                <a:prstGeom prst="rect">
                  <a:avLst/>
                </a:prstGeom>
              </p:spPr>
            </p:pic>
          </mc:Fallback>
        </mc:AlternateContent>
      </p:grpSp>
      <p:sp>
        <p:nvSpPr>
          <p:cNvPr id="35" name="TextBox 34">
            <a:extLst>
              <a:ext uri="{FF2B5EF4-FFF2-40B4-BE49-F238E27FC236}">
                <a16:creationId xmlns:a16="http://schemas.microsoft.com/office/drawing/2014/main" id="{D0A4D5F2-1A0B-AD2A-B387-027822CD5F1D}"/>
              </a:ext>
            </a:extLst>
          </p:cNvPr>
          <p:cNvSpPr txBox="1"/>
          <p:nvPr/>
        </p:nvSpPr>
        <p:spPr>
          <a:xfrm>
            <a:off x="1295400" y="2176046"/>
            <a:ext cx="1657800" cy="338554"/>
          </a:xfrm>
          <a:prstGeom prst="rect">
            <a:avLst/>
          </a:prstGeom>
          <a:noFill/>
        </p:spPr>
        <p:txBody>
          <a:bodyPr wrap="square" rtlCol="0">
            <a:spAutoFit/>
          </a:bodyPr>
          <a:lstStyle/>
          <a:p>
            <a:r>
              <a:rPr lang="en-US" sz="1600" dirty="0"/>
              <a:t>Login Request</a:t>
            </a:r>
          </a:p>
        </p:txBody>
      </p:sp>
      <p:sp>
        <p:nvSpPr>
          <p:cNvPr id="37" name="TextBox 36">
            <a:extLst>
              <a:ext uri="{FF2B5EF4-FFF2-40B4-BE49-F238E27FC236}">
                <a16:creationId xmlns:a16="http://schemas.microsoft.com/office/drawing/2014/main" id="{1B705375-723B-3FCF-70E8-E3DE972464F3}"/>
              </a:ext>
            </a:extLst>
          </p:cNvPr>
          <p:cNvSpPr txBox="1"/>
          <p:nvPr/>
        </p:nvSpPr>
        <p:spPr>
          <a:xfrm>
            <a:off x="914400" y="3623846"/>
            <a:ext cx="1657800" cy="338554"/>
          </a:xfrm>
          <a:prstGeom prst="rect">
            <a:avLst/>
          </a:prstGeom>
          <a:noFill/>
        </p:spPr>
        <p:txBody>
          <a:bodyPr wrap="square" rtlCol="0">
            <a:spAutoFit/>
          </a:bodyPr>
          <a:lstStyle/>
          <a:p>
            <a:r>
              <a:rPr lang="en-US" sz="1600" dirty="0"/>
              <a:t>Login Response</a:t>
            </a:r>
          </a:p>
        </p:txBody>
      </p:sp>
      <mc:AlternateContent xmlns:mc="http://schemas.openxmlformats.org/markup-compatibility/2006">
        <mc:Choice xmlns:p14="http://schemas.microsoft.com/office/powerpoint/2010/main" Requires="p14">
          <p:contentPart p14:bwMode="auto" r:id="rId12">
            <p14:nvContentPartPr>
              <p14:cNvPr id="45" name="Ink 44">
                <a:extLst>
                  <a:ext uri="{FF2B5EF4-FFF2-40B4-BE49-F238E27FC236}">
                    <a16:creationId xmlns:a16="http://schemas.microsoft.com/office/drawing/2014/main" id="{101A54D0-CB4B-724F-B844-90A69C746D05}"/>
                  </a:ext>
                </a:extLst>
              </p14:cNvPr>
              <p14:cNvContentPartPr/>
              <p14:nvPr/>
            </p14:nvContentPartPr>
            <p14:xfrm>
              <a:off x="3534598" y="2468122"/>
              <a:ext cx="1440360" cy="302760"/>
            </p14:xfrm>
          </p:contentPart>
        </mc:Choice>
        <mc:Fallback>
          <p:pic>
            <p:nvPicPr>
              <p:cNvPr id="45" name="Ink 44">
                <a:extLst>
                  <a:ext uri="{FF2B5EF4-FFF2-40B4-BE49-F238E27FC236}">
                    <a16:creationId xmlns:a16="http://schemas.microsoft.com/office/drawing/2014/main" id="{101A54D0-CB4B-724F-B844-90A69C746D05}"/>
                  </a:ext>
                </a:extLst>
              </p:cNvPr>
              <p:cNvPicPr/>
              <p:nvPr/>
            </p:nvPicPr>
            <p:blipFill>
              <a:blip r:embed="rId13"/>
              <a:stretch>
                <a:fillRect/>
              </a:stretch>
            </p:blipFill>
            <p:spPr>
              <a:xfrm>
                <a:off x="3525598" y="2459122"/>
                <a:ext cx="14580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6" name="Ink 45">
                <a:extLst>
                  <a:ext uri="{FF2B5EF4-FFF2-40B4-BE49-F238E27FC236}">
                    <a16:creationId xmlns:a16="http://schemas.microsoft.com/office/drawing/2014/main" id="{765DDC77-604F-2BFA-F2C2-2D3BFAF25D57}"/>
                  </a:ext>
                </a:extLst>
              </p14:cNvPr>
              <p14:cNvContentPartPr/>
              <p14:nvPr/>
            </p14:nvContentPartPr>
            <p14:xfrm>
              <a:off x="4888918" y="2633362"/>
              <a:ext cx="78840" cy="70920"/>
            </p14:xfrm>
          </p:contentPart>
        </mc:Choice>
        <mc:Fallback>
          <p:pic>
            <p:nvPicPr>
              <p:cNvPr id="46" name="Ink 45">
                <a:extLst>
                  <a:ext uri="{FF2B5EF4-FFF2-40B4-BE49-F238E27FC236}">
                    <a16:creationId xmlns:a16="http://schemas.microsoft.com/office/drawing/2014/main" id="{765DDC77-604F-2BFA-F2C2-2D3BFAF25D57}"/>
                  </a:ext>
                </a:extLst>
              </p:cNvPr>
              <p:cNvPicPr/>
              <p:nvPr/>
            </p:nvPicPr>
            <p:blipFill>
              <a:blip r:embed="rId15"/>
              <a:stretch>
                <a:fillRect/>
              </a:stretch>
            </p:blipFill>
            <p:spPr>
              <a:xfrm>
                <a:off x="4879918" y="2624722"/>
                <a:ext cx="964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7" name="Ink 46">
                <a:extLst>
                  <a:ext uri="{FF2B5EF4-FFF2-40B4-BE49-F238E27FC236}">
                    <a16:creationId xmlns:a16="http://schemas.microsoft.com/office/drawing/2014/main" id="{7AC6D833-AE5B-8668-B569-7B812495900C}"/>
                  </a:ext>
                </a:extLst>
              </p14:cNvPr>
              <p14:cNvContentPartPr/>
              <p14:nvPr/>
            </p14:nvContentPartPr>
            <p14:xfrm>
              <a:off x="3425518" y="3414562"/>
              <a:ext cx="1474200" cy="339840"/>
            </p14:xfrm>
          </p:contentPart>
        </mc:Choice>
        <mc:Fallback>
          <p:pic>
            <p:nvPicPr>
              <p:cNvPr id="47" name="Ink 46">
                <a:extLst>
                  <a:ext uri="{FF2B5EF4-FFF2-40B4-BE49-F238E27FC236}">
                    <a16:creationId xmlns:a16="http://schemas.microsoft.com/office/drawing/2014/main" id="{7AC6D833-AE5B-8668-B569-7B812495900C}"/>
                  </a:ext>
                </a:extLst>
              </p:cNvPr>
              <p:cNvPicPr/>
              <p:nvPr/>
            </p:nvPicPr>
            <p:blipFill>
              <a:blip r:embed="rId17"/>
              <a:stretch>
                <a:fillRect/>
              </a:stretch>
            </p:blipFill>
            <p:spPr>
              <a:xfrm>
                <a:off x="3416878" y="3405562"/>
                <a:ext cx="149184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8" name="Ink 47">
                <a:extLst>
                  <a:ext uri="{FF2B5EF4-FFF2-40B4-BE49-F238E27FC236}">
                    <a16:creationId xmlns:a16="http://schemas.microsoft.com/office/drawing/2014/main" id="{AD25BF5D-63A4-269F-6357-791AD834AA63}"/>
                  </a:ext>
                </a:extLst>
              </p14:cNvPr>
              <p14:cNvContentPartPr/>
              <p14:nvPr/>
            </p14:nvContentPartPr>
            <p14:xfrm>
              <a:off x="3493198" y="3425362"/>
              <a:ext cx="106920" cy="21240"/>
            </p14:xfrm>
          </p:contentPart>
        </mc:Choice>
        <mc:Fallback>
          <p:pic>
            <p:nvPicPr>
              <p:cNvPr id="48" name="Ink 47">
                <a:extLst>
                  <a:ext uri="{FF2B5EF4-FFF2-40B4-BE49-F238E27FC236}">
                    <a16:creationId xmlns:a16="http://schemas.microsoft.com/office/drawing/2014/main" id="{AD25BF5D-63A4-269F-6357-791AD834AA63}"/>
                  </a:ext>
                </a:extLst>
              </p:cNvPr>
              <p:cNvPicPr/>
              <p:nvPr/>
            </p:nvPicPr>
            <p:blipFill>
              <a:blip r:embed="rId19"/>
              <a:stretch>
                <a:fillRect/>
              </a:stretch>
            </p:blipFill>
            <p:spPr>
              <a:xfrm>
                <a:off x="3484558" y="3416362"/>
                <a:ext cx="1245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9" name="Ink 48">
                <a:extLst>
                  <a:ext uri="{FF2B5EF4-FFF2-40B4-BE49-F238E27FC236}">
                    <a16:creationId xmlns:a16="http://schemas.microsoft.com/office/drawing/2014/main" id="{2EBE5780-1CAE-6C86-9DC1-8276FFCDF295}"/>
                  </a:ext>
                </a:extLst>
              </p14:cNvPr>
              <p14:cNvContentPartPr/>
              <p14:nvPr/>
            </p14:nvContentPartPr>
            <p14:xfrm>
              <a:off x="2619118" y="3417802"/>
              <a:ext cx="309600" cy="1726920"/>
            </p14:xfrm>
          </p:contentPart>
        </mc:Choice>
        <mc:Fallback>
          <p:pic>
            <p:nvPicPr>
              <p:cNvPr id="49" name="Ink 48">
                <a:extLst>
                  <a:ext uri="{FF2B5EF4-FFF2-40B4-BE49-F238E27FC236}">
                    <a16:creationId xmlns:a16="http://schemas.microsoft.com/office/drawing/2014/main" id="{2EBE5780-1CAE-6C86-9DC1-8276FFCDF295}"/>
                  </a:ext>
                </a:extLst>
              </p:cNvPr>
              <p:cNvPicPr/>
              <p:nvPr/>
            </p:nvPicPr>
            <p:blipFill>
              <a:blip r:embed="rId21"/>
              <a:stretch>
                <a:fillRect/>
              </a:stretch>
            </p:blipFill>
            <p:spPr>
              <a:xfrm>
                <a:off x="2610118" y="3409162"/>
                <a:ext cx="327240" cy="1744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0" name="Ink 49">
                <a:extLst>
                  <a:ext uri="{FF2B5EF4-FFF2-40B4-BE49-F238E27FC236}">
                    <a16:creationId xmlns:a16="http://schemas.microsoft.com/office/drawing/2014/main" id="{90CD4D7B-5368-9C4B-D037-6BCF4E12CC1A}"/>
                  </a:ext>
                </a:extLst>
              </p14:cNvPr>
              <p14:cNvContentPartPr/>
              <p14:nvPr/>
            </p14:nvContentPartPr>
            <p14:xfrm>
              <a:off x="2824678" y="3441922"/>
              <a:ext cx="124920" cy="173160"/>
            </p14:xfrm>
          </p:contentPart>
        </mc:Choice>
        <mc:Fallback>
          <p:pic>
            <p:nvPicPr>
              <p:cNvPr id="50" name="Ink 49">
                <a:extLst>
                  <a:ext uri="{FF2B5EF4-FFF2-40B4-BE49-F238E27FC236}">
                    <a16:creationId xmlns:a16="http://schemas.microsoft.com/office/drawing/2014/main" id="{90CD4D7B-5368-9C4B-D037-6BCF4E12CC1A}"/>
                  </a:ext>
                </a:extLst>
              </p:cNvPr>
              <p:cNvPicPr/>
              <p:nvPr/>
            </p:nvPicPr>
            <p:blipFill>
              <a:blip r:embed="rId23"/>
              <a:stretch>
                <a:fillRect/>
              </a:stretch>
            </p:blipFill>
            <p:spPr>
              <a:xfrm>
                <a:off x="2816038" y="3433282"/>
                <a:ext cx="1425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1" name="Ink 50">
                <a:extLst>
                  <a:ext uri="{FF2B5EF4-FFF2-40B4-BE49-F238E27FC236}">
                    <a16:creationId xmlns:a16="http://schemas.microsoft.com/office/drawing/2014/main" id="{0EC3D7AF-9F59-1F00-5142-6064BC41C5D4}"/>
                  </a:ext>
                </a:extLst>
              </p14:cNvPr>
              <p14:cNvContentPartPr/>
              <p14:nvPr/>
            </p14:nvContentPartPr>
            <p14:xfrm>
              <a:off x="5527198" y="3411322"/>
              <a:ext cx="411840" cy="1363320"/>
            </p14:xfrm>
          </p:contentPart>
        </mc:Choice>
        <mc:Fallback>
          <p:pic>
            <p:nvPicPr>
              <p:cNvPr id="51" name="Ink 50">
                <a:extLst>
                  <a:ext uri="{FF2B5EF4-FFF2-40B4-BE49-F238E27FC236}">
                    <a16:creationId xmlns:a16="http://schemas.microsoft.com/office/drawing/2014/main" id="{0EC3D7AF-9F59-1F00-5142-6064BC41C5D4}"/>
                  </a:ext>
                </a:extLst>
              </p:cNvPr>
              <p:cNvPicPr/>
              <p:nvPr/>
            </p:nvPicPr>
            <p:blipFill>
              <a:blip r:embed="rId25"/>
              <a:stretch>
                <a:fillRect/>
              </a:stretch>
            </p:blipFill>
            <p:spPr>
              <a:xfrm>
                <a:off x="5518198" y="3402682"/>
                <a:ext cx="429480" cy="1380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2" name="Ink 51">
                <a:extLst>
                  <a:ext uri="{FF2B5EF4-FFF2-40B4-BE49-F238E27FC236}">
                    <a16:creationId xmlns:a16="http://schemas.microsoft.com/office/drawing/2014/main" id="{2A57F38C-1FE1-C8B0-BB84-D331BEBBE230}"/>
                  </a:ext>
                </a:extLst>
              </p14:cNvPr>
              <p14:cNvContentPartPr/>
              <p14:nvPr/>
            </p14:nvContentPartPr>
            <p14:xfrm>
              <a:off x="5785318" y="4625962"/>
              <a:ext cx="119160" cy="117360"/>
            </p14:xfrm>
          </p:contentPart>
        </mc:Choice>
        <mc:Fallback>
          <p:pic>
            <p:nvPicPr>
              <p:cNvPr id="52" name="Ink 51">
                <a:extLst>
                  <a:ext uri="{FF2B5EF4-FFF2-40B4-BE49-F238E27FC236}">
                    <a16:creationId xmlns:a16="http://schemas.microsoft.com/office/drawing/2014/main" id="{2A57F38C-1FE1-C8B0-BB84-D331BEBBE230}"/>
                  </a:ext>
                </a:extLst>
              </p:cNvPr>
              <p:cNvPicPr/>
              <p:nvPr/>
            </p:nvPicPr>
            <p:blipFill>
              <a:blip r:embed="rId27"/>
              <a:stretch>
                <a:fillRect/>
              </a:stretch>
            </p:blipFill>
            <p:spPr>
              <a:xfrm>
                <a:off x="5776678" y="4617322"/>
                <a:ext cx="1368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3" name="Ink 52">
                <a:extLst>
                  <a:ext uri="{FF2B5EF4-FFF2-40B4-BE49-F238E27FC236}">
                    <a16:creationId xmlns:a16="http://schemas.microsoft.com/office/drawing/2014/main" id="{28201A50-14C5-86BD-B3AB-AC9CCEE06364}"/>
                  </a:ext>
                </a:extLst>
              </p14:cNvPr>
              <p14:cNvContentPartPr/>
              <p14:nvPr/>
            </p14:nvContentPartPr>
            <p14:xfrm>
              <a:off x="4692718" y="3490162"/>
              <a:ext cx="272160" cy="1272960"/>
            </p14:xfrm>
          </p:contentPart>
        </mc:Choice>
        <mc:Fallback>
          <p:pic>
            <p:nvPicPr>
              <p:cNvPr id="53" name="Ink 52">
                <a:extLst>
                  <a:ext uri="{FF2B5EF4-FFF2-40B4-BE49-F238E27FC236}">
                    <a16:creationId xmlns:a16="http://schemas.microsoft.com/office/drawing/2014/main" id="{28201A50-14C5-86BD-B3AB-AC9CCEE06364}"/>
                  </a:ext>
                </a:extLst>
              </p:cNvPr>
              <p:cNvPicPr/>
              <p:nvPr/>
            </p:nvPicPr>
            <p:blipFill>
              <a:blip r:embed="rId29"/>
              <a:stretch>
                <a:fillRect/>
              </a:stretch>
            </p:blipFill>
            <p:spPr>
              <a:xfrm>
                <a:off x="4684078" y="3481162"/>
                <a:ext cx="289800" cy="1290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4" name="Ink 53">
                <a:extLst>
                  <a:ext uri="{FF2B5EF4-FFF2-40B4-BE49-F238E27FC236}">
                    <a16:creationId xmlns:a16="http://schemas.microsoft.com/office/drawing/2014/main" id="{DF7399BD-0BC4-DF97-3FE2-97FE532785B3}"/>
                  </a:ext>
                </a:extLst>
              </p14:cNvPr>
              <p14:cNvContentPartPr/>
              <p14:nvPr/>
            </p14:nvContentPartPr>
            <p14:xfrm>
              <a:off x="4871998" y="3475762"/>
              <a:ext cx="99000" cy="125640"/>
            </p14:xfrm>
          </p:contentPart>
        </mc:Choice>
        <mc:Fallback>
          <p:pic>
            <p:nvPicPr>
              <p:cNvPr id="54" name="Ink 53">
                <a:extLst>
                  <a:ext uri="{FF2B5EF4-FFF2-40B4-BE49-F238E27FC236}">
                    <a16:creationId xmlns:a16="http://schemas.microsoft.com/office/drawing/2014/main" id="{DF7399BD-0BC4-DF97-3FE2-97FE532785B3}"/>
                  </a:ext>
                </a:extLst>
              </p:cNvPr>
              <p:cNvPicPr/>
              <p:nvPr/>
            </p:nvPicPr>
            <p:blipFill>
              <a:blip r:embed="rId31"/>
              <a:stretch>
                <a:fillRect/>
              </a:stretch>
            </p:blipFill>
            <p:spPr>
              <a:xfrm>
                <a:off x="4863358" y="3466762"/>
                <a:ext cx="1166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5" name="Ink 54">
                <a:extLst>
                  <a:ext uri="{FF2B5EF4-FFF2-40B4-BE49-F238E27FC236}">
                    <a16:creationId xmlns:a16="http://schemas.microsoft.com/office/drawing/2014/main" id="{C9FBDD53-7097-B42D-BEC8-D419181ACF29}"/>
                  </a:ext>
                </a:extLst>
              </p14:cNvPr>
              <p14:cNvContentPartPr/>
              <p14:nvPr/>
            </p14:nvContentPartPr>
            <p14:xfrm>
              <a:off x="6072958" y="4665562"/>
              <a:ext cx="1872360" cy="559800"/>
            </p14:xfrm>
          </p:contentPart>
        </mc:Choice>
        <mc:Fallback>
          <p:pic>
            <p:nvPicPr>
              <p:cNvPr id="55" name="Ink 54">
                <a:extLst>
                  <a:ext uri="{FF2B5EF4-FFF2-40B4-BE49-F238E27FC236}">
                    <a16:creationId xmlns:a16="http://schemas.microsoft.com/office/drawing/2014/main" id="{C9FBDD53-7097-B42D-BEC8-D419181ACF29}"/>
                  </a:ext>
                </a:extLst>
              </p:cNvPr>
              <p:cNvPicPr/>
              <p:nvPr/>
            </p:nvPicPr>
            <p:blipFill>
              <a:blip r:embed="rId33"/>
              <a:stretch>
                <a:fillRect/>
              </a:stretch>
            </p:blipFill>
            <p:spPr>
              <a:xfrm>
                <a:off x="6063958" y="4656922"/>
                <a:ext cx="189000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6" name="Ink 55">
                <a:extLst>
                  <a:ext uri="{FF2B5EF4-FFF2-40B4-BE49-F238E27FC236}">
                    <a16:creationId xmlns:a16="http://schemas.microsoft.com/office/drawing/2014/main" id="{FC44F9F1-5017-8254-B568-335EB3E0522E}"/>
                  </a:ext>
                </a:extLst>
              </p14:cNvPr>
              <p14:cNvContentPartPr/>
              <p14:nvPr/>
            </p14:nvContentPartPr>
            <p14:xfrm>
              <a:off x="7874038" y="5070922"/>
              <a:ext cx="75240" cy="90720"/>
            </p14:xfrm>
          </p:contentPart>
        </mc:Choice>
        <mc:Fallback>
          <p:pic>
            <p:nvPicPr>
              <p:cNvPr id="56" name="Ink 55">
                <a:extLst>
                  <a:ext uri="{FF2B5EF4-FFF2-40B4-BE49-F238E27FC236}">
                    <a16:creationId xmlns:a16="http://schemas.microsoft.com/office/drawing/2014/main" id="{FC44F9F1-5017-8254-B568-335EB3E0522E}"/>
                  </a:ext>
                </a:extLst>
              </p:cNvPr>
              <p:cNvPicPr/>
              <p:nvPr/>
            </p:nvPicPr>
            <p:blipFill>
              <a:blip r:embed="rId35"/>
              <a:stretch>
                <a:fillRect/>
              </a:stretch>
            </p:blipFill>
            <p:spPr>
              <a:xfrm>
                <a:off x="7865398" y="5062282"/>
                <a:ext cx="92880" cy="108360"/>
              </a:xfrm>
              <a:prstGeom prst="rect">
                <a:avLst/>
              </a:prstGeom>
            </p:spPr>
          </p:pic>
        </mc:Fallback>
      </mc:AlternateContent>
      <p:grpSp>
        <p:nvGrpSpPr>
          <p:cNvPr id="59" name="Group 58">
            <a:extLst>
              <a:ext uri="{FF2B5EF4-FFF2-40B4-BE49-F238E27FC236}">
                <a16:creationId xmlns:a16="http://schemas.microsoft.com/office/drawing/2014/main" id="{C69C3BAA-FF1C-1EE8-9269-12F6361DD617}"/>
              </a:ext>
            </a:extLst>
          </p:cNvPr>
          <p:cNvGrpSpPr/>
          <p:nvPr/>
        </p:nvGrpSpPr>
        <p:grpSpPr>
          <a:xfrm>
            <a:off x="6030478" y="5608762"/>
            <a:ext cx="1898640" cy="424440"/>
            <a:chOff x="6030478" y="5608762"/>
            <a:chExt cx="1898640" cy="424440"/>
          </a:xfrm>
        </p:grpSpPr>
        <mc:AlternateContent xmlns:mc="http://schemas.openxmlformats.org/markup-compatibility/2006">
          <mc:Choice xmlns:p14="http://schemas.microsoft.com/office/powerpoint/2010/main" Requires="p14">
            <p:contentPart p14:bwMode="auto" r:id="rId36">
              <p14:nvContentPartPr>
                <p14:cNvPr id="57" name="Ink 56">
                  <a:extLst>
                    <a:ext uri="{FF2B5EF4-FFF2-40B4-BE49-F238E27FC236}">
                      <a16:creationId xmlns:a16="http://schemas.microsoft.com/office/drawing/2014/main" id="{36CC5DA4-52D0-9469-0CCA-41DA594B8CED}"/>
                    </a:ext>
                  </a:extLst>
                </p14:cNvPr>
                <p14:cNvContentPartPr/>
                <p14:nvPr/>
              </p14:nvContentPartPr>
              <p14:xfrm>
                <a:off x="6072958" y="5608762"/>
                <a:ext cx="1856160" cy="424440"/>
              </p14:xfrm>
            </p:contentPart>
          </mc:Choice>
          <mc:Fallback>
            <p:pic>
              <p:nvPicPr>
                <p:cNvPr id="57" name="Ink 56">
                  <a:extLst>
                    <a:ext uri="{FF2B5EF4-FFF2-40B4-BE49-F238E27FC236}">
                      <a16:creationId xmlns:a16="http://schemas.microsoft.com/office/drawing/2014/main" id="{36CC5DA4-52D0-9469-0CCA-41DA594B8CED}"/>
                    </a:ext>
                  </a:extLst>
                </p:cNvPr>
                <p:cNvPicPr/>
                <p:nvPr/>
              </p:nvPicPr>
              <p:blipFill>
                <a:blip r:embed="rId37"/>
                <a:stretch>
                  <a:fillRect/>
                </a:stretch>
              </p:blipFill>
              <p:spPr>
                <a:xfrm>
                  <a:off x="6064318" y="5600122"/>
                  <a:ext cx="187380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8" name="Ink 57">
                  <a:extLst>
                    <a:ext uri="{FF2B5EF4-FFF2-40B4-BE49-F238E27FC236}">
                      <a16:creationId xmlns:a16="http://schemas.microsoft.com/office/drawing/2014/main" id="{A4321905-445F-926D-9357-BFAF64C25DFB}"/>
                    </a:ext>
                  </a:extLst>
                </p14:cNvPr>
                <p14:cNvContentPartPr/>
                <p14:nvPr/>
              </p14:nvContentPartPr>
              <p14:xfrm>
                <a:off x="6030478" y="5772922"/>
                <a:ext cx="97560" cy="132840"/>
              </p14:xfrm>
            </p:contentPart>
          </mc:Choice>
          <mc:Fallback>
            <p:pic>
              <p:nvPicPr>
                <p:cNvPr id="58" name="Ink 57">
                  <a:extLst>
                    <a:ext uri="{FF2B5EF4-FFF2-40B4-BE49-F238E27FC236}">
                      <a16:creationId xmlns:a16="http://schemas.microsoft.com/office/drawing/2014/main" id="{A4321905-445F-926D-9357-BFAF64C25DFB}"/>
                    </a:ext>
                  </a:extLst>
                </p:cNvPr>
                <p:cNvPicPr/>
                <p:nvPr/>
              </p:nvPicPr>
              <p:blipFill>
                <a:blip r:embed="rId39"/>
                <a:stretch>
                  <a:fillRect/>
                </a:stretch>
              </p:blipFill>
              <p:spPr>
                <a:xfrm>
                  <a:off x="6021838" y="5763922"/>
                  <a:ext cx="115200" cy="150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60" name="Ink 59">
                <a:extLst>
                  <a:ext uri="{FF2B5EF4-FFF2-40B4-BE49-F238E27FC236}">
                    <a16:creationId xmlns:a16="http://schemas.microsoft.com/office/drawing/2014/main" id="{5F4179D9-5BC4-B495-4155-C3E0EE155325}"/>
                  </a:ext>
                </a:extLst>
              </p14:cNvPr>
              <p14:cNvContentPartPr/>
              <p14:nvPr/>
            </p14:nvContentPartPr>
            <p14:xfrm>
              <a:off x="1259038" y="1432762"/>
              <a:ext cx="679680" cy="3693600"/>
            </p14:xfrm>
          </p:contentPart>
        </mc:Choice>
        <mc:Fallback>
          <p:pic>
            <p:nvPicPr>
              <p:cNvPr id="60" name="Ink 59">
                <a:extLst>
                  <a:ext uri="{FF2B5EF4-FFF2-40B4-BE49-F238E27FC236}">
                    <a16:creationId xmlns:a16="http://schemas.microsoft.com/office/drawing/2014/main" id="{5F4179D9-5BC4-B495-4155-C3E0EE155325}"/>
                  </a:ext>
                </a:extLst>
              </p:cNvPr>
              <p:cNvPicPr/>
              <p:nvPr/>
            </p:nvPicPr>
            <p:blipFill>
              <a:blip r:embed="rId41"/>
              <a:stretch>
                <a:fillRect/>
              </a:stretch>
            </p:blipFill>
            <p:spPr>
              <a:xfrm>
                <a:off x="1250038" y="1423762"/>
                <a:ext cx="697320" cy="3711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1" name="Ink 60">
                <a:extLst>
                  <a:ext uri="{FF2B5EF4-FFF2-40B4-BE49-F238E27FC236}">
                    <a16:creationId xmlns:a16="http://schemas.microsoft.com/office/drawing/2014/main" id="{FCD653C4-D441-BC78-60BB-A330FA8FA360}"/>
                  </a:ext>
                </a:extLst>
              </p14:cNvPr>
              <p14:cNvContentPartPr/>
              <p14:nvPr/>
            </p14:nvContentPartPr>
            <p14:xfrm>
              <a:off x="3179638" y="4092802"/>
              <a:ext cx="4982040" cy="329040"/>
            </p14:xfrm>
          </p:contentPart>
        </mc:Choice>
        <mc:Fallback>
          <p:pic>
            <p:nvPicPr>
              <p:cNvPr id="61" name="Ink 60">
                <a:extLst>
                  <a:ext uri="{FF2B5EF4-FFF2-40B4-BE49-F238E27FC236}">
                    <a16:creationId xmlns:a16="http://schemas.microsoft.com/office/drawing/2014/main" id="{FCD653C4-D441-BC78-60BB-A330FA8FA360}"/>
                  </a:ext>
                </a:extLst>
              </p:cNvPr>
              <p:cNvPicPr/>
              <p:nvPr/>
            </p:nvPicPr>
            <p:blipFill>
              <a:blip r:embed="rId43"/>
              <a:stretch>
                <a:fillRect/>
              </a:stretch>
            </p:blipFill>
            <p:spPr>
              <a:xfrm>
                <a:off x="3170998" y="4083802"/>
                <a:ext cx="4999680" cy="346680"/>
              </a:xfrm>
              <a:prstGeom prst="rect">
                <a:avLst/>
              </a:prstGeom>
            </p:spPr>
          </p:pic>
        </mc:Fallback>
      </mc:AlternateContent>
      <p:sp>
        <p:nvSpPr>
          <p:cNvPr id="63" name="TextBox 62">
            <a:extLst>
              <a:ext uri="{FF2B5EF4-FFF2-40B4-BE49-F238E27FC236}">
                <a16:creationId xmlns:a16="http://schemas.microsoft.com/office/drawing/2014/main" id="{33B584EA-E407-FF44-5009-6EDD10A4706B}"/>
              </a:ext>
            </a:extLst>
          </p:cNvPr>
          <p:cNvSpPr txBox="1"/>
          <p:nvPr/>
        </p:nvSpPr>
        <p:spPr>
          <a:xfrm>
            <a:off x="3429000" y="2176046"/>
            <a:ext cx="1858870" cy="338554"/>
          </a:xfrm>
          <a:prstGeom prst="rect">
            <a:avLst/>
          </a:prstGeom>
          <a:noFill/>
        </p:spPr>
        <p:txBody>
          <a:bodyPr wrap="square" rtlCol="0">
            <a:spAutoFit/>
          </a:bodyPr>
          <a:lstStyle/>
          <a:p>
            <a:r>
              <a:rPr lang="en-US" sz="1600" dirty="0"/>
              <a:t>Authenticate User</a:t>
            </a:r>
          </a:p>
        </p:txBody>
      </p:sp>
      <p:sp>
        <p:nvSpPr>
          <p:cNvPr id="65" name="TextBox 64">
            <a:extLst>
              <a:ext uri="{FF2B5EF4-FFF2-40B4-BE49-F238E27FC236}">
                <a16:creationId xmlns:a16="http://schemas.microsoft.com/office/drawing/2014/main" id="{3B376CB7-7486-2B28-7FF0-108EA1A7B568}"/>
              </a:ext>
            </a:extLst>
          </p:cNvPr>
          <p:cNvSpPr txBox="1"/>
          <p:nvPr/>
        </p:nvSpPr>
        <p:spPr>
          <a:xfrm>
            <a:off x="3539762" y="3392763"/>
            <a:ext cx="1690035" cy="584775"/>
          </a:xfrm>
          <a:prstGeom prst="rect">
            <a:avLst/>
          </a:prstGeom>
          <a:noFill/>
        </p:spPr>
        <p:txBody>
          <a:bodyPr wrap="square" rtlCol="0">
            <a:spAutoFit/>
          </a:bodyPr>
          <a:lstStyle/>
          <a:p>
            <a:r>
              <a:rPr lang="en-US" sz="1600" dirty="0"/>
              <a:t>Authenticate User Result</a:t>
            </a:r>
          </a:p>
        </p:txBody>
      </p:sp>
      <p:sp>
        <p:nvSpPr>
          <p:cNvPr id="67" name="TextBox 66">
            <a:extLst>
              <a:ext uri="{FF2B5EF4-FFF2-40B4-BE49-F238E27FC236}">
                <a16:creationId xmlns:a16="http://schemas.microsoft.com/office/drawing/2014/main" id="{6C207437-F409-47D8-1C55-42F5CF422822}"/>
              </a:ext>
            </a:extLst>
          </p:cNvPr>
          <p:cNvSpPr txBox="1"/>
          <p:nvPr/>
        </p:nvSpPr>
        <p:spPr>
          <a:xfrm rot="16516879">
            <a:off x="1991091" y="4214842"/>
            <a:ext cx="853055" cy="338554"/>
          </a:xfrm>
          <a:prstGeom prst="rect">
            <a:avLst/>
          </a:prstGeom>
          <a:noFill/>
        </p:spPr>
        <p:txBody>
          <a:bodyPr wrap="square" rtlCol="0">
            <a:spAutoFit/>
          </a:bodyPr>
          <a:lstStyle/>
          <a:p>
            <a:r>
              <a:rPr lang="en-US" sz="1600" dirty="0"/>
              <a:t>Pages</a:t>
            </a:r>
          </a:p>
        </p:txBody>
      </p:sp>
      <p:sp>
        <p:nvSpPr>
          <p:cNvPr id="69" name="TextBox 68">
            <a:extLst>
              <a:ext uri="{FF2B5EF4-FFF2-40B4-BE49-F238E27FC236}">
                <a16:creationId xmlns:a16="http://schemas.microsoft.com/office/drawing/2014/main" id="{42D0951E-8CE8-FD06-0517-80452F92AFEF}"/>
              </a:ext>
            </a:extLst>
          </p:cNvPr>
          <p:cNvSpPr txBox="1"/>
          <p:nvPr/>
        </p:nvSpPr>
        <p:spPr>
          <a:xfrm>
            <a:off x="5393027" y="3366429"/>
            <a:ext cx="1483893" cy="830997"/>
          </a:xfrm>
          <a:prstGeom prst="rect">
            <a:avLst/>
          </a:prstGeom>
          <a:noFill/>
        </p:spPr>
        <p:txBody>
          <a:bodyPr wrap="square" rtlCol="0">
            <a:spAutoFit/>
          </a:bodyPr>
          <a:lstStyle/>
          <a:p>
            <a:r>
              <a:rPr lang="en-US" sz="1600" dirty="0"/>
              <a:t>Authenticate User SQL Query</a:t>
            </a:r>
          </a:p>
        </p:txBody>
      </p:sp>
      <p:sp>
        <p:nvSpPr>
          <p:cNvPr id="71" name="TextBox 70">
            <a:extLst>
              <a:ext uri="{FF2B5EF4-FFF2-40B4-BE49-F238E27FC236}">
                <a16:creationId xmlns:a16="http://schemas.microsoft.com/office/drawing/2014/main" id="{F85E45F3-523A-5469-009C-519131EF0034}"/>
              </a:ext>
            </a:extLst>
          </p:cNvPr>
          <p:cNvSpPr txBox="1"/>
          <p:nvPr/>
        </p:nvSpPr>
        <p:spPr>
          <a:xfrm>
            <a:off x="3728813" y="3910484"/>
            <a:ext cx="1483893" cy="830997"/>
          </a:xfrm>
          <a:prstGeom prst="rect">
            <a:avLst/>
          </a:prstGeom>
          <a:noFill/>
        </p:spPr>
        <p:txBody>
          <a:bodyPr wrap="square" rtlCol="0">
            <a:spAutoFit/>
          </a:bodyPr>
          <a:lstStyle/>
          <a:p>
            <a:r>
              <a:rPr lang="en-US" sz="1600" dirty="0"/>
              <a:t>Authenticate User SQL Query Result</a:t>
            </a:r>
          </a:p>
        </p:txBody>
      </p:sp>
      <p:sp>
        <p:nvSpPr>
          <p:cNvPr id="73" name="TextBox 72">
            <a:extLst>
              <a:ext uri="{FF2B5EF4-FFF2-40B4-BE49-F238E27FC236}">
                <a16:creationId xmlns:a16="http://schemas.microsoft.com/office/drawing/2014/main" id="{EF63DF41-C58B-C750-36DD-EAA21971793B}"/>
              </a:ext>
            </a:extLst>
          </p:cNvPr>
          <p:cNvSpPr txBox="1"/>
          <p:nvPr/>
        </p:nvSpPr>
        <p:spPr>
          <a:xfrm>
            <a:off x="6625844" y="4331769"/>
            <a:ext cx="616712" cy="338554"/>
          </a:xfrm>
          <a:prstGeom prst="rect">
            <a:avLst/>
          </a:prstGeom>
          <a:noFill/>
        </p:spPr>
        <p:txBody>
          <a:bodyPr wrap="square" rtlCol="0">
            <a:spAutoFit/>
          </a:bodyPr>
          <a:lstStyle/>
          <a:p>
            <a:r>
              <a:rPr lang="en-US" sz="1600" dirty="0"/>
              <a:t>Data</a:t>
            </a:r>
          </a:p>
        </p:txBody>
      </p:sp>
      <p:sp>
        <p:nvSpPr>
          <p:cNvPr id="75" name="TextBox 74">
            <a:extLst>
              <a:ext uri="{FF2B5EF4-FFF2-40B4-BE49-F238E27FC236}">
                <a16:creationId xmlns:a16="http://schemas.microsoft.com/office/drawing/2014/main" id="{890AF4D9-1587-3F80-DCE4-549678B4E6DA}"/>
              </a:ext>
            </a:extLst>
          </p:cNvPr>
          <p:cNvSpPr txBox="1"/>
          <p:nvPr/>
        </p:nvSpPr>
        <p:spPr>
          <a:xfrm>
            <a:off x="6728306" y="5717895"/>
            <a:ext cx="616712" cy="338554"/>
          </a:xfrm>
          <a:prstGeom prst="rect">
            <a:avLst/>
          </a:prstGeom>
          <a:noFill/>
        </p:spPr>
        <p:txBody>
          <a:bodyPr wrap="square" rtlCol="0">
            <a:spAutoFit/>
          </a:bodyPr>
          <a:lstStyle/>
          <a:p>
            <a:r>
              <a:rPr lang="en-US" sz="1600" dirty="0"/>
              <a:t>Data</a:t>
            </a:r>
          </a:p>
        </p:txBody>
      </p:sp>
      <p:sp>
        <p:nvSpPr>
          <p:cNvPr id="77" name="TextBox 76">
            <a:extLst>
              <a:ext uri="{FF2B5EF4-FFF2-40B4-BE49-F238E27FC236}">
                <a16:creationId xmlns:a16="http://schemas.microsoft.com/office/drawing/2014/main" id="{DFA83964-9863-134F-635E-DD24F68B6D89}"/>
              </a:ext>
            </a:extLst>
          </p:cNvPr>
          <p:cNvSpPr txBox="1"/>
          <p:nvPr/>
        </p:nvSpPr>
        <p:spPr>
          <a:xfrm>
            <a:off x="7169711" y="3411322"/>
            <a:ext cx="1483893" cy="830997"/>
          </a:xfrm>
          <a:prstGeom prst="rect">
            <a:avLst/>
          </a:prstGeom>
          <a:noFill/>
        </p:spPr>
        <p:txBody>
          <a:bodyPr wrap="square" rtlCol="0">
            <a:spAutoFit/>
          </a:bodyPr>
          <a:lstStyle/>
          <a:p>
            <a:r>
              <a:rPr lang="en-US" sz="1600" dirty="0"/>
              <a:t>Web Server / Database boundary</a:t>
            </a:r>
          </a:p>
        </p:txBody>
      </p:sp>
      <p:sp>
        <p:nvSpPr>
          <p:cNvPr id="79" name="TextBox 78">
            <a:extLst>
              <a:ext uri="{FF2B5EF4-FFF2-40B4-BE49-F238E27FC236}">
                <a16:creationId xmlns:a16="http://schemas.microsoft.com/office/drawing/2014/main" id="{E33A4BE9-CFA1-FCD8-BD3B-942668E72F2F}"/>
              </a:ext>
            </a:extLst>
          </p:cNvPr>
          <p:cNvSpPr txBox="1"/>
          <p:nvPr/>
        </p:nvSpPr>
        <p:spPr>
          <a:xfrm>
            <a:off x="1676400" y="1202187"/>
            <a:ext cx="1850313" cy="584775"/>
          </a:xfrm>
          <a:prstGeom prst="rect">
            <a:avLst/>
          </a:prstGeom>
          <a:noFill/>
        </p:spPr>
        <p:txBody>
          <a:bodyPr wrap="square" rtlCol="0">
            <a:spAutoFit/>
          </a:bodyPr>
          <a:lstStyle/>
          <a:p>
            <a:r>
              <a:rPr lang="en-US" sz="1600" dirty="0"/>
              <a:t>User / Web Server boundary</a:t>
            </a:r>
          </a:p>
        </p:txBody>
      </p:sp>
    </p:spTree>
    <p:extLst>
      <p:ext uri="{BB962C8B-B14F-4D97-AF65-F5344CB8AC3E}">
        <p14:creationId xmlns:p14="http://schemas.microsoft.com/office/powerpoint/2010/main" val="505924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315532-DE26-308C-7D78-9A733F80CF41}"/>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Threats Modelling: Reduction Analysis</a:t>
            </a:r>
            <a:endParaRPr lang="en-US" sz="2800" dirty="0">
              <a:solidFill>
                <a:schemeClr val="bg1"/>
              </a:solidFill>
            </a:endParaRPr>
          </a:p>
        </p:txBody>
      </p:sp>
      <p:sp>
        <p:nvSpPr>
          <p:cNvPr id="5" name="Content Placeholder 2">
            <a:extLst>
              <a:ext uri="{FF2B5EF4-FFF2-40B4-BE49-F238E27FC236}">
                <a16:creationId xmlns:a16="http://schemas.microsoft.com/office/drawing/2014/main" id="{184FEFD4-1E75-F157-8788-35569779500F}"/>
              </a:ext>
            </a:extLst>
          </p:cNvPr>
          <p:cNvSpPr>
            <a:spLocks noGrp="1"/>
          </p:cNvSpPr>
          <p:nvPr>
            <p:ph sz="quarter" idx="1"/>
          </p:nvPr>
        </p:nvSpPr>
        <p:spPr>
          <a:xfrm>
            <a:off x="348350" y="1447800"/>
            <a:ext cx="8447300" cy="4800600"/>
          </a:xfrm>
        </p:spPr>
        <p:txBody>
          <a:bodyPr/>
          <a:lstStyle/>
          <a:p>
            <a:pPr marL="0" indent="0" algn="just">
              <a:spcBef>
                <a:spcPts val="600"/>
              </a:spcBef>
              <a:spcAft>
                <a:spcPts val="600"/>
              </a:spcAft>
              <a:buNone/>
            </a:pPr>
            <a:r>
              <a:rPr lang="en-US" sz="2000" b="1" i="1" dirty="0">
                <a:solidFill>
                  <a:srgbClr val="0070C0"/>
                </a:solidFill>
              </a:rPr>
              <a:t>Reduction analysis: </a:t>
            </a:r>
            <a:r>
              <a:rPr lang="en-US" sz="2000" dirty="0"/>
              <a:t>Decomposing the application, system, or environment to gain a greater understanding of the logic of the product, its internal components, as well as its interactions with external elements.</a:t>
            </a:r>
          </a:p>
          <a:p>
            <a:pPr marL="0" indent="0" algn="just">
              <a:spcBef>
                <a:spcPts val="600"/>
              </a:spcBef>
              <a:spcAft>
                <a:spcPts val="600"/>
              </a:spcAft>
              <a:buNone/>
            </a:pPr>
            <a:r>
              <a:rPr lang="en-US" sz="2000" dirty="0"/>
              <a:t>Need to identify five key concepts during decomposition: </a:t>
            </a:r>
          </a:p>
          <a:p>
            <a:pPr algn="just">
              <a:spcBef>
                <a:spcPts val="600"/>
              </a:spcBef>
              <a:spcAft>
                <a:spcPts val="600"/>
              </a:spcAft>
              <a:buFont typeface="Wingdings" panose="05000000000000000000" pitchFamily="2" charset="2"/>
              <a:buChar char="v"/>
            </a:pPr>
            <a:r>
              <a:rPr lang="en-US" sz="1800" b="1" dirty="0">
                <a:solidFill>
                  <a:srgbClr val="0070C0"/>
                </a:solidFill>
              </a:rPr>
              <a:t>Trust Boundaries:</a:t>
            </a:r>
            <a:r>
              <a:rPr lang="en-US" sz="1800" dirty="0"/>
              <a:t> Any location where the level of trust or security changes </a:t>
            </a:r>
          </a:p>
          <a:p>
            <a:pPr algn="just">
              <a:spcBef>
                <a:spcPts val="600"/>
              </a:spcBef>
              <a:spcAft>
                <a:spcPts val="600"/>
              </a:spcAft>
              <a:buFont typeface="Wingdings" panose="05000000000000000000" pitchFamily="2" charset="2"/>
              <a:buChar char="v"/>
            </a:pPr>
            <a:r>
              <a:rPr lang="en-US" sz="1800" b="1" dirty="0">
                <a:solidFill>
                  <a:srgbClr val="0070C0"/>
                </a:solidFill>
              </a:rPr>
              <a:t>Dataflow Paths:</a:t>
            </a:r>
            <a:r>
              <a:rPr lang="en-US" sz="1800" dirty="0"/>
              <a:t> The movement of data between locations </a:t>
            </a:r>
          </a:p>
          <a:p>
            <a:pPr algn="just">
              <a:spcBef>
                <a:spcPts val="600"/>
              </a:spcBef>
              <a:spcAft>
                <a:spcPts val="600"/>
              </a:spcAft>
              <a:buFont typeface="Wingdings" panose="05000000000000000000" pitchFamily="2" charset="2"/>
              <a:buChar char="v"/>
            </a:pPr>
            <a:r>
              <a:rPr lang="en-US" sz="1800" b="1" dirty="0">
                <a:solidFill>
                  <a:srgbClr val="0070C0"/>
                </a:solidFill>
              </a:rPr>
              <a:t>Input Points:</a:t>
            </a:r>
            <a:r>
              <a:rPr lang="en-US" sz="1800" dirty="0"/>
              <a:t> Locations where external input is received </a:t>
            </a:r>
          </a:p>
          <a:p>
            <a:pPr algn="just">
              <a:spcBef>
                <a:spcPts val="600"/>
              </a:spcBef>
              <a:spcAft>
                <a:spcPts val="600"/>
              </a:spcAft>
              <a:buFont typeface="Wingdings" panose="05000000000000000000" pitchFamily="2" charset="2"/>
              <a:buChar char="v"/>
            </a:pPr>
            <a:r>
              <a:rPr lang="en-US" sz="1800" b="1" dirty="0">
                <a:solidFill>
                  <a:srgbClr val="0070C0"/>
                </a:solidFill>
              </a:rPr>
              <a:t>Privileged Operations:</a:t>
            </a:r>
            <a:r>
              <a:rPr lang="en-US" sz="1800" dirty="0"/>
              <a:t> Any activity that requires greater privileges than of a standard user account or process, typically required to make system changes or alter security </a:t>
            </a:r>
          </a:p>
          <a:p>
            <a:pPr algn="just">
              <a:spcBef>
                <a:spcPts val="600"/>
              </a:spcBef>
              <a:spcAft>
                <a:spcPts val="600"/>
              </a:spcAft>
              <a:buFont typeface="Wingdings" panose="05000000000000000000" pitchFamily="2" charset="2"/>
              <a:buChar char="v"/>
            </a:pPr>
            <a:r>
              <a:rPr lang="en-US" sz="1800" b="1" dirty="0">
                <a:solidFill>
                  <a:srgbClr val="0070C0"/>
                </a:solidFill>
              </a:rPr>
              <a:t>Details about Security Stance and Approach:</a:t>
            </a:r>
            <a:r>
              <a:rPr lang="en-US" sz="1800" dirty="0"/>
              <a:t> The declaration of the security policy, security foundations, and security assumptions</a:t>
            </a:r>
            <a:endParaRPr lang="en-US" sz="1800" b="1" dirty="0">
              <a:solidFill>
                <a:srgbClr val="7030A0"/>
              </a:solidFill>
            </a:endParaRPr>
          </a:p>
        </p:txBody>
      </p:sp>
    </p:spTree>
    <p:extLst>
      <p:ext uri="{BB962C8B-B14F-4D97-AF65-F5344CB8AC3E}">
        <p14:creationId xmlns:p14="http://schemas.microsoft.com/office/powerpoint/2010/main" val="3415676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DCA09F-1480-3233-9695-290C3663E528}"/>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Threats Ranking or Risk Analysis</a:t>
            </a:r>
            <a:endParaRPr lang="en-US" sz="2800" dirty="0">
              <a:solidFill>
                <a:schemeClr val="bg1"/>
              </a:solidFill>
            </a:endParaRPr>
          </a:p>
        </p:txBody>
      </p:sp>
      <p:sp>
        <p:nvSpPr>
          <p:cNvPr id="5" name="Content Placeholder 2">
            <a:extLst>
              <a:ext uri="{FF2B5EF4-FFF2-40B4-BE49-F238E27FC236}">
                <a16:creationId xmlns:a16="http://schemas.microsoft.com/office/drawing/2014/main" id="{D7CC9F98-BB99-8EF6-4D12-99FF5CC97EC9}"/>
              </a:ext>
            </a:extLst>
          </p:cNvPr>
          <p:cNvSpPr>
            <a:spLocks noGrp="1"/>
          </p:cNvSpPr>
          <p:nvPr>
            <p:ph sz="quarter" idx="1"/>
          </p:nvPr>
        </p:nvSpPr>
        <p:spPr>
          <a:xfrm>
            <a:off x="1447800" y="1295400"/>
            <a:ext cx="5900050" cy="381000"/>
          </a:xfrm>
        </p:spPr>
        <p:txBody>
          <a:bodyPr/>
          <a:lstStyle/>
          <a:p>
            <a:pPr marL="0" indent="0" algn="just">
              <a:spcBef>
                <a:spcPts val="600"/>
              </a:spcBef>
              <a:spcAft>
                <a:spcPts val="600"/>
              </a:spcAft>
              <a:buNone/>
            </a:pPr>
            <a:r>
              <a:rPr lang="en-US" sz="1800" b="1" dirty="0">
                <a:solidFill>
                  <a:srgbClr val="7030A0"/>
                </a:solidFill>
              </a:rPr>
              <a:t>Potential Risk = Probability × Damage Potential</a:t>
            </a:r>
          </a:p>
        </p:txBody>
      </p:sp>
      <p:sp>
        <p:nvSpPr>
          <p:cNvPr id="6" name="Content Placeholder 2">
            <a:extLst>
              <a:ext uri="{FF2B5EF4-FFF2-40B4-BE49-F238E27FC236}">
                <a16:creationId xmlns:a16="http://schemas.microsoft.com/office/drawing/2014/main" id="{6FE83455-E020-F20F-6955-AEC0C9A420F9}"/>
              </a:ext>
            </a:extLst>
          </p:cNvPr>
          <p:cNvSpPr txBox="1">
            <a:spLocks/>
          </p:cNvSpPr>
          <p:nvPr/>
        </p:nvSpPr>
        <p:spPr bwMode="auto">
          <a:xfrm>
            <a:off x="342900" y="1828800"/>
            <a:ext cx="8458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Font typeface="Wingdings 2" pitchFamily="18" charset="2"/>
              <a:buNone/>
            </a:pPr>
            <a:r>
              <a:rPr lang="en-US" sz="1800" dirty="0"/>
              <a:t>Based </a:t>
            </a:r>
            <a:r>
              <a:rPr lang="en-US" sz="1800" b="1" i="1" dirty="0">
                <a:solidFill>
                  <a:srgbClr val="0070C0"/>
                </a:solidFill>
              </a:rPr>
              <a:t>Disaster, Reproducibility, Exploitability, Affected Users, and Discoverability </a:t>
            </a:r>
            <a:r>
              <a:rPr lang="en-US" sz="1800" dirty="0"/>
              <a:t>(</a:t>
            </a:r>
            <a:r>
              <a:rPr lang="en-US" sz="1800" b="1" dirty="0"/>
              <a:t>DREAD</a:t>
            </a:r>
            <a:r>
              <a:rPr lang="en-US" sz="1800" dirty="0"/>
              <a:t>) rating system both the probability and damage can be qualified as </a:t>
            </a:r>
          </a:p>
          <a:p>
            <a:pPr algn="just">
              <a:spcBef>
                <a:spcPts val="600"/>
              </a:spcBef>
              <a:spcAft>
                <a:spcPts val="600"/>
              </a:spcAft>
              <a:buFont typeface="Wingdings" panose="05000000000000000000" pitchFamily="2" charset="2"/>
              <a:buChar char="Ø"/>
            </a:pPr>
            <a:r>
              <a:rPr lang="en-US" sz="1800" dirty="0"/>
              <a:t>Low (L)/Green, </a:t>
            </a:r>
          </a:p>
          <a:p>
            <a:pPr algn="just">
              <a:spcBef>
                <a:spcPts val="600"/>
              </a:spcBef>
              <a:spcAft>
                <a:spcPts val="600"/>
              </a:spcAft>
              <a:buFont typeface="Wingdings" panose="05000000000000000000" pitchFamily="2" charset="2"/>
              <a:buChar char="Ø"/>
            </a:pPr>
            <a:r>
              <a:rPr lang="en-US" sz="1800" dirty="0"/>
              <a:t>Medium (M)/Yellow and </a:t>
            </a:r>
          </a:p>
          <a:p>
            <a:pPr algn="just">
              <a:spcBef>
                <a:spcPts val="600"/>
              </a:spcBef>
              <a:spcAft>
                <a:spcPts val="600"/>
              </a:spcAft>
              <a:buFont typeface="Wingdings" panose="05000000000000000000" pitchFamily="2" charset="2"/>
              <a:buChar char="Ø"/>
            </a:pPr>
            <a:r>
              <a:rPr lang="en-US" sz="1800" dirty="0"/>
              <a:t>High (H)/RED.  </a:t>
            </a:r>
          </a:p>
        </p:txBody>
      </p:sp>
      <p:graphicFrame>
        <p:nvGraphicFramePr>
          <p:cNvPr id="9" name="Table 9">
            <a:extLst>
              <a:ext uri="{FF2B5EF4-FFF2-40B4-BE49-F238E27FC236}">
                <a16:creationId xmlns:a16="http://schemas.microsoft.com/office/drawing/2014/main" id="{A99B0FCD-85F3-4B7D-6C66-6393364D13DE}"/>
              </a:ext>
            </a:extLst>
          </p:cNvPr>
          <p:cNvGraphicFramePr>
            <a:graphicFrameLocks noGrp="1"/>
          </p:cNvGraphicFramePr>
          <p:nvPr>
            <p:extLst>
              <p:ext uri="{D42A27DB-BD31-4B8C-83A1-F6EECF244321}">
                <p14:modId xmlns:p14="http://schemas.microsoft.com/office/powerpoint/2010/main" val="1151978329"/>
              </p:ext>
            </p:extLst>
          </p:nvPr>
        </p:nvGraphicFramePr>
        <p:xfrm>
          <a:off x="4285966" y="2860040"/>
          <a:ext cx="4495800" cy="2038288"/>
        </p:xfrm>
        <a:graphic>
          <a:graphicData uri="http://schemas.openxmlformats.org/drawingml/2006/table">
            <a:tbl>
              <a:tblPr firstRow="1" bandRow="1">
                <a:tableStyleId>{5C22544A-7EE6-4342-B048-85BDC9FD1C3A}</a:tableStyleId>
              </a:tblPr>
              <a:tblGrid>
                <a:gridCol w="514634">
                  <a:extLst>
                    <a:ext uri="{9D8B030D-6E8A-4147-A177-3AD203B41FA5}">
                      <a16:colId xmlns:a16="http://schemas.microsoft.com/office/drawing/2014/main" val="1550399514"/>
                    </a:ext>
                  </a:extLst>
                </a:gridCol>
                <a:gridCol w="1219200">
                  <a:extLst>
                    <a:ext uri="{9D8B030D-6E8A-4147-A177-3AD203B41FA5}">
                      <a16:colId xmlns:a16="http://schemas.microsoft.com/office/drawing/2014/main" val="3014076501"/>
                    </a:ext>
                  </a:extLst>
                </a:gridCol>
                <a:gridCol w="1371600">
                  <a:extLst>
                    <a:ext uri="{9D8B030D-6E8A-4147-A177-3AD203B41FA5}">
                      <a16:colId xmlns:a16="http://schemas.microsoft.com/office/drawing/2014/main" val="3863746292"/>
                    </a:ext>
                  </a:extLst>
                </a:gridCol>
                <a:gridCol w="1390366">
                  <a:extLst>
                    <a:ext uri="{9D8B030D-6E8A-4147-A177-3AD203B41FA5}">
                      <a16:colId xmlns:a16="http://schemas.microsoft.com/office/drawing/2014/main" val="2566103094"/>
                    </a:ext>
                  </a:extLst>
                </a:gridCol>
              </a:tblGrid>
              <a:tr h="370840">
                <a:tc>
                  <a:txBody>
                    <a:bodyPr/>
                    <a:lstStyle/>
                    <a:p>
                      <a:r>
                        <a:rPr lang="en-US" dirty="0"/>
                        <a:t>H</a:t>
                      </a:r>
                    </a:p>
                  </a:txBody>
                  <a:tcPr anchor="ctr"/>
                </a:tc>
                <a:tc>
                  <a:txBody>
                    <a:bodyPr/>
                    <a:lstStyle/>
                    <a:p>
                      <a:pPr algn="ctr">
                        <a:lnSpc>
                          <a:spcPct val="200000"/>
                        </a:lnSpc>
                      </a:pPr>
                      <a:r>
                        <a:rPr lang="en-US" dirty="0"/>
                        <a:t>HL</a:t>
                      </a:r>
                    </a:p>
                  </a:txBody>
                  <a:tcPr anchor="ctr"/>
                </a:tc>
                <a:tc>
                  <a:txBody>
                    <a:bodyPr/>
                    <a:lstStyle/>
                    <a:p>
                      <a:pPr algn="ctr">
                        <a:lnSpc>
                          <a:spcPct val="200000"/>
                        </a:lnSpc>
                      </a:pPr>
                      <a:r>
                        <a:rPr lang="en-US" dirty="0"/>
                        <a:t>HM</a:t>
                      </a:r>
                    </a:p>
                  </a:txBody>
                  <a:tcPr anchor="ctr"/>
                </a:tc>
                <a:tc>
                  <a:txBody>
                    <a:bodyPr/>
                    <a:lstStyle/>
                    <a:p>
                      <a:pPr algn="ctr">
                        <a:lnSpc>
                          <a:spcPct val="200000"/>
                        </a:lnSpc>
                      </a:pPr>
                      <a:r>
                        <a:rPr lang="en-US" dirty="0"/>
                        <a:t>HH</a:t>
                      </a:r>
                    </a:p>
                  </a:txBody>
                  <a:tcPr anchor="ctr"/>
                </a:tc>
                <a:extLst>
                  <a:ext uri="{0D108BD9-81ED-4DB2-BD59-A6C34878D82A}">
                    <a16:rowId xmlns:a16="http://schemas.microsoft.com/office/drawing/2014/main" val="651812344"/>
                  </a:ext>
                </a:extLst>
              </a:tr>
              <a:tr h="370840">
                <a:tc>
                  <a:txBody>
                    <a:bodyPr/>
                    <a:lstStyle/>
                    <a:p>
                      <a:r>
                        <a:rPr lang="en-US" dirty="0"/>
                        <a:t>M</a:t>
                      </a:r>
                    </a:p>
                  </a:txBody>
                  <a:tcPr anchor="ctr"/>
                </a:tc>
                <a:tc>
                  <a:txBody>
                    <a:bodyPr/>
                    <a:lstStyle/>
                    <a:p>
                      <a:pPr algn="ctr">
                        <a:lnSpc>
                          <a:spcPct val="200000"/>
                        </a:lnSpc>
                      </a:pPr>
                      <a:r>
                        <a:rPr lang="en-US" dirty="0"/>
                        <a:t>ML</a:t>
                      </a:r>
                    </a:p>
                  </a:txBody>
                  <a:tcPr anchor="ctr"/>
                </a:tc>
                <a:tc>
                  <a:txBody>
                    <a:bodyPr/>
                    <a:lstStyle/>
                    <a:p>
                      <a:pPr algn="ctr">
                        <a:lnSpc>
                          <a:spcPct val="200000"/>
                        </a:lnSpc>
                      </a:pPr>
                      <a:r>
                        <a:rPr lang="en-US" dirty="0"/>
                        <a:t>MM</a:t>
                      </a:r>
                    </a:p>
                  </a:txBody>
                  <a:tcPr anchor="ctr"/>
                </a:tc>
                <a:tc>
                  <a:txBody>
                    <a:bodyPr/>
                    <a:lstStyle/>
                    <a:p>
                      <a:pPr algn="ctr">
                        <a:lnSpc>
                          <a:spcPct val="200000"/>
                        </a:lnSpc>
                      </a:pPr>
                      <a:r>
                        <a:rPr lang="en-US" dirty="0"/>
                        <a:t>MH</a:t>
                      </a:r>
                    </a:p>
                  </a:txBody>
                  <a:tcPr anchor="ctr"/>
                </a:tc>
                <a:extLst>
                  <a:ext uri="{0D108BD9-81ED-4DB2-BD59-A6C34878D82A}">
                    <a16:rowId xmlns:a16="http://schemas.microsoft.com/office/drawing/2014/main" val="1080307173"/>
                  </a:ext>
                </a:extLst>
              </a:tr>
              <a:tr h="370840">
                <a:tc>
                  <a:txBody>
                    <a:bodyPr/>
                    <a:lstStyle/>
                    <a:p>
                      <a:r>
                        <a:rPr lang="en-US" dirty="0"/>
                        <a:t>L</a:t>
                      </a:r>
                    </a:p>
                  </a:txBody>
                  <a:tcPr anchor="ctr"/>
                </a:tc>
                <a:tc>
                  <a:txBody>
                    <a:bodyPr/>
                    <a:lstStyle/>
                    <a:p>
                      <a:pPr algn="ctr">
                        <a:lnSpc>
                          <a:spcPct val="200000"/>
                        </a:lnSpc>
                      </a:pPr>
                      <a:r>
                        <a:rPr lang="en-US" dirty="0"/>
                        <a:t>LL</a:t>
                      </a:r>
                    </a:p>
                  </a:txBody>
                  <a:tcPr anchor="ctr"/>
                </a:tc>
                <a:tc>
                  <a:txBody>
                    <a:bodyPr/>
                    <a:lstStyle/>
                    <a:p>
                      <a:pPr algn="ctr">
                        <a:lnSpc>
                          <a:spcPct val="200000"/>
                        </a:lnSpc>
                      </a:pPr>
                      <a:r>
                        <a:rPr lang="en-US" dirty="0"/>
                        <a:t>LM</a:t>
                      </a:r>
                    </a:p>
                  </a:txBody>
                  <a:tcPr anchor="ctr"/>
                </a:tc>
                <a:tc>
                  <a:txBody>
                    <a:bodyPr/>
                    <a:lstStyle/>
                    <a:p>
                      <a:pPr algn="ctr">
                        <a:lnSpc>
                          <a:spcPct val="200000"/>
                        </a:lnSpc>
                      </a:pPr>
                      <a:r>
                        <a:rPr lang="en-US" dirty="0"/>
                        <a:t>LH</a:t>
                      </a:r>
                    </a:p>
                  </a:txBody>
                  <a:tcPr anchor="ctr"/>
                </a:tc>
                <a:extLst>
                  <a:ext uri="{0D108BD9-81ED-4DB2-BD59-A6C34878D82A}">
                    <a16:rowId xmlns:a16="http://schemas.microsoft.com/office/drawing/2014/main" val="1373012617"/>
                  </a:ext>
                </a:extLst>
              </a:tr>
              <a:tr h="370840">
                <a:tc>
                  <a:txBody>
                    <a:bodyPr/>
                    <a:lstStyle/>
                    <a:p>
                      <a:endParaRPr lang="en-US" dirty="0"/>
                    </a:p>
                  </a:txBody>
                  <a:tcPr>
                    <a:noFill/>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H</a:t>
                      </a:r>
                    </a:p>
                  </a:txBody>
                  <a:tcPr/>
                </a:tc>
                <a:extLst>
                  <a:ext uri="{0D108BD9-81ED-4DB2-BD59-A6C34878D82A}">
                    <a16:rowId xmlns:a16="http://schemas.microsoft.com/office/drawing/2014/main" val="2111114230"/>
                  </a:ext>
                </a:extLst>
              </a:tr>
            </a:tbl>
          </a:graphicData>
        </a:graphic>
      </p:graphicFrame>
      <p:sp>
        <p:nvSpPr>
          <p:cNvPr id="10" name="Content Placeholder 2">
            <a:extLst>
              <a:ext uri="{FF2B5EF4-FFF2-40B4-BE49-F238E27FC236}">
                <a16:creationId xmlns:a16="http://schemas.microsoft.com/office/drawing/2014/main" id="{E8567DC5-0E76-8639-436F-18F9388AE6DD}"/>
              </a:ext>
            </a:extLst>
          </p:cNvPr>
          <p:cNvSpPr txBox="1">
            <a:spLocks/>
          </p:cNvSpPr>
          <p:nvPr/>
        </p:nvSpPr>
        <p:spPr bwMode="auto">
          <a:xfrm>
            <a:off x="5886166" y="4915388"/>
            <a:ext cx="12954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spcBef>
                <a:spcPts val="600"/>
              </a:spcBef>
              <a:spcAft>
                <a:spcPts val="600"/>
              </a:spcAft>
              <a:buFont typeface="Wingdings 2" pitchFamily="18" charset="2"/>
              <a:buNone/>
            </a:pPr>
            <a:r>
              <a:rPr lang="en-US" sz="1800" b="1" dirty="0">
                <a:solidFill>
                  <a:srgbClr val="7030A0"/>
                </a:solidFill>
              </a:rPr>
              <a:t>Damage</a:t>
            </a:r>
          </a:p>
        </p:txBody>
      </p:sp>
      <p:sp>
        <p:nvSpPr>
          <p:cNvPr id="12" name="Content Placeholder 2">
            <a:extLst>
              <a:ext uri="{FF2B5EF4-FFF2-40B4-BE49-F238E27FC236}">
                <a16:creationId xmlns:a16="http://schemas.microsoft.com/office/drawing/2014/main" id="{D758266B-4870-8B42-EBA4-3561BF1BDF2A}"/>
              </a:ext>
            </a:extLst>
          </p:cNvPr>
          <p:cNvSpPr txBox="1">
            <a:spLocks/>
          </p:cNvSpPr>
          <p:nvPr/>
        </p:nvSpPr>
        <p:spPr bwMode="auto">
          <a:xfrm rot="16200000">
            <a:off x="3292142" y="3642058"/>
            <a:ext cx="1569116"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spcBef>
                <a:spcPts val="600"/>
              </a:spcBef>
              <a:spcAft>
                <a:spcPts val="600"/>
              </a:spcAft>
              <a:buFont typeface="Wingdings 2" pitchFamily="18" charset="2"/>
              <a:buNone/>
            </a:pPr>
            <a:r>
              <a:rPr lang="en-US" sz="1800" b="1" dirty="0">
                <a:solidFill>
                  <a:srgbClr val="7030A0"/>
                </a:solidFill>
              </a:rPr>
              <a:t>Probability</a:t>
            </a:r>
          </a:p>
        </p:txBody>
      </p:sp>
      <p:sp>
        <p:nvSpPr>
          <p:cNvPr id="14" name="TextBox 13">
            <a:extLst>
              <a:ext uri="{FF2B5EF4-FFF2-40B4-BE49-F238E27FC236}">
                <a16:creationId xmlns:a16="http://schemas.microsoft.com/office/drawing/2014/main" id="{95A01045-CA3D-5C72-1F7C-571653C8C6AE}"/>
              </a:ext>
            </a:extLst>
          </p:cNvPr>
          <p:cNvSpPr txBox="1"/>
          <p:nvPr/>
        </p:nvSpPr>
        <p:spPr>
          <a:xfrm>
            <a:off x="304800" y="5429071"/>
            <a:ext cx="8610600" cy="1200329"/>
          </a:xfrm>
          <a:prstGeom prst="rect">
            <a:avLst/>
          </a:prstGeom>
          <a:noFill/>
        </p:spPr>
        <p:txBody>
          <a:bodyPr wrap="square">
            <a:spAutoFit/>
          </a:bodyPr>
          <a:lstStyle/>
          <a:p>
            <a:r>
              <a:rPr lang="en-US" dirty="0"/>
              <a:t>Each of the two parameter can be assigned a number between 1 and 10, with 1 being lowest and 10 the highest. The ranking technique of Probability × Damage Potential produces a risk severity number on a scale of 1 to 100, with 100 the most severe risk possible.</a:t>
            </a:r>
          </a:p>
        </p:txBody>
      </p:sp>
    </p:spTree>
    <p:extLst>
      <p:ext uri="{BB962C8B-B14F-4D97-AF65-F5344CB8AC3E}">
        <p14:creationId xmlns:p14="http://schemas.microsoft.com/office/powerpoint/2010/main" val="394270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B82B97-A841-1003-C327-E1DFE26E295B}"/>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Risk Analysis: DREAD Rating System </a:t>
            </a:r>
            <a:endParaRPr lang="en-US" sz="2800" dirty="0">
              <a:solidFill>
                <a:schemeClr val="bg1"/>
              </a:solidFill>
            </a:endParaRPr>
          </a:p>
        </p:txBody>
      </p:sp>
      <p:sp>
        <p:nvSpPr>
          <p:cNvPr id="5" name="Content Placeholder 2">
            <a:extLst>
              <a:ext uri="{FF2B5EF4-FFF2-40B4-BE49-F238E27FC236}">
                <a16:creationId xmlns:a16="http://schemas.microsoft.com/office/drawing/2014/main" id="{11C37976-D179-2276-472C-E158B27E498C}"/>
              </a:ext>
            </a:extLst>
          </p:cNvPr>
          <p:cNvSpPr>
            <a:spLocks noGrp="1"/>
          </p:cNvSpPr>
          <p:nvPr>
            <p:ph sz="quarter" idx="1"/>
          </p:nvPr>
        </p:nvSpPr>
        <p:spPr>
          <a:xfrm>
            <a:off x="475634" y="1536510"/>
            <a:ext cx="8382000" cy="4559490"/>
          </a:xfrm>
        </p:spPr>
        <p:txBody>
          <a:bodyPr/>
          <a:lstStyle/>
          <a:p>
            <a:pPr marL="0" indent="0" algn="just">
              <a:spcBef>
                <a:spcPts val="600"/>
              </a:spcBef>
              <a:spcAft>
                <a:spcPts val="600"/>
              </a:spcAft>
              <a:buNone/>
            </a:pPr>
            <a:r>
              <a:rPr lang="en-US" sz="2000" b="1" i="1" dirty="0">
                <a:solidFill>
                  <a:srgbClr val="0070C0"/>
                </a:solidFill>
              </a:rPr>
              <a:t>DREAD </a:t>
            </a:r>
            <a:r>
              <a:rPr lang="en-US" sz="2000" dirty="0"/>
              <a:t>Rating System is designed to provide a flexible rating solution that is based on the answers to five main questions about each threat:</a:t>
            </a:r>
          </a:p>
          <a:p>
            <a:pPr algn="just">
              <a:spcBef>
                <a:spcPts val="600"/>
              </a:spcBef>
              <a:spcAft>
                <a:spcPts val="600"/>
              </a:spcAft>
              <a:buFont typeface="Wingdings" panose="05000000000000000000" pitchFamily="2" charset="2"/>
              <a:buChar char="v"/>
            </a:pPr>
            <a:r>
              <a:rPr lang="en-US" sz="2000" b="1" dirty="0">
                <a:solidFill>
                  <a:srgbClr val="0070C0"/>
                </a:solidFill>
              </a:rPr>
              <a:t>Damage Potential:</a:t>
            </a:r>
            <a:r>
              <a:rPr lang="en-US" sz="2000" dirty="0"/>
              <a:t> How severe is the damage likely to be if the threat is realized? </a:t>
            </a:r>
          </a:p>
          <a:p>
            <a:pPr algn="just">
              <a:spcBef>
                <a:spcPts val="600"/>
              </a:spcBef>
              <a:spcAft>
                <a:spcPts val="600"/>
              </a:spcAft>
              <a:buFont typeface="Wingdings" panose="05000000000000000000" pitchFamily="2" charset="2"/>
              <a:buChar char="v"/>
            </a:pPr>
            <a:r>
              <a:rPr lang="en-US" sz="2000" b="1" dirty="0">
                <a:solidFill>
                  <a:srgbClr val="0070C0"/>
                </a:solidFill>
              </a:rPr>
              <a:t>Reproducibility:</a:t>
            </a:r>
            <a:r>
              <a:rPr lang="en-US" sz="2000" dirty="0"/>
              <a:t> How complicated is it for attackers to reproduce the exploit? </a:t>
            </a:r>
          </a:p>
          <a:p>
            <a:pPr algn="just">
              <a:spcBef>
                <a:spcPts val="600"/>
              </a:spcBef>
              <a:spcAft>
                <a:spcPts val="600"/>
              </a:spcAft>
              <a:buFont typeface="Wingdings" panose="05000000000000000000" pitchFamily="2" charset="2"/>
              <a:buChar char="v"/>
            </a:pPr>
            <a:r>
              <a:rPr lang="en-US" sz="2000" b="1" dirty="0">
                <a:solidFill>
                  <a:srgbClr val="0070C0"/>
                </a:solidFill>
              </a:rPr>
              <a:t>Exploitability: </a:t>
            </a:r>
            <a:r>
              <a:rPr lang="en-US" sz="2000" dirty="0"/>
              <a:t>How hard is it to perform the attack? </a:t>
            </a:r>
          </a:p>
          <a:p>
            <a:pPr algn="just">
              <a:spcBef>
                <a:spcPts val="600"/>
              </a:spcBef>
              <a:spcAft>
                <a:spcPts val="600"/>
              </a:spcAft>
              <a:buFont typeface="Wingdings" panose="05000000000000000000" pitchFamily="2" charset="2"/>
              <a:buChar char="v"/>
            </a:pPr>
            <a:r>
              <a:rPr lang="en-US" sz="2000" b="1" dirty="0">
                <a:solidFill>
                  <a:srgbClr val="0070C0"/>
                </a:solidFill>
              </a:rPr>
              <a:t>Affected Users: </a:t>
            </a:r>
            <a:r>
              <a:rPr lang="en-US" sz="2000" dirty="0"/>
              <a:t>How many users are likely to be affected by the attack (as a percentage)? </a:t>
            </a:r>
          </a:p>
          <a:p>
            <a:pPr algn="just">
              <a:spcBef>
                <a:spcPts val="600"/>
              </a:spcBef>
              <a:spcAft>
                <a:spcPts val="600"/>
              </a:spcAft>
              <a:buFont typeface="Wingdings" panose="05000000000000000000" pitchFamily="2" charset="2"/>
              <a:buChar char="v"/>
            </a:pPr>
            <a:r>
              <a:rPr lang="en-US" sz="2000" b="1" dirty="0">
                <a:solidFill>
                  <a:srgbClr val="0070C0"/>
                </a:solidFill>
              </a:rPr>
              <a:t>Discoverability:</a:t>
            </a:r>
            <a:r>
              <a:rPr lang="en-US" sz="2000" dirty="0"/>
              <a:t> How hard is it for an attacker to discover the weakness?</a:t>
            </a:r>
          </a:p>
        </p:txBody>
      </p:sp>
    </p:spTree>
    <p:extLst>
      <p:ext uri="{BB962C8B-B14F-4D97-AF65-F5344CB8AC3E}">
        <p14:creationId xmlns:p14="http://schemas.microsoft.com/office/powerpoint/2010/main" val="3457348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8D4512-5F3F-A781-B852-6780717D20DB}"/>
              </a:ext>
            </a:extLst>
          </p:cNvPr>
          <p:cNvSpPr>
            <a:spLocks noGrp="1"/>
          </p:cNvSpPr>
          <p:nvPr>
            <p:ph type="title"/>
          </p:nvPr>
        </p:nvSpPr>
        <p:spPr>
          <a:xfrm>
            <a:off x="1066800" y="228600"/>
            <a:ext cx="7769225" cy="609600"/>
          </a:xfrm>
        </p:spPr>
        <p:txBody>
          <a:bodyPr/>
          <a:lstStyle/>
          <a:p>
            <a:pPr algn="l"/>
            <a:r>
              <a:rPr lang="en-US" sz="2800" dirty="0">
                <a:solidFill>
                  <a:schemeClr val="bg1"/>
                </a:solidFill>
                <a:ea typeface="宋体" pitchFamily="2" charset="-122"/>
              </a:rPr>
              <a:t>Supply Chain Risk Management</a:t>
            </a:r>
            <a:endParaRPr lang="en-US" sz="2800" dirty="0">
              <a:solidFill>
                <a:schemeClr val="bg1"/>
              </a:solidFill>
            </a:endParaRPr>
          </a:p>
        </p:txBody>
      </p:sp>
      <p:sp>
        <p:nvSpPr>
          <p:cNvPr id="5" name="Content Placeholder 2">
            <a:extLst>
              <a:ext uri="{FF2B5EF4-FFF2-40B4-BE49-F238E27FC236}">
                <a16:creationId xmlns:a16="http://schemas.microsoft.com/office/drawing/2014/main" id="{2E8264A8-DF8E-9298-B494-4F27A2FDFCC0}"/>
              </a:ext>
            </a:extLst>
          </p:cNvPr>
          <p:cNvSpPr>
            <a:spLocks noGrp="1"/>
          </p:cNvSpPr>
          <p:nvPr>
            <p:ph sz="quarter" idx="1"/>
          </p:nvPr>
        </p:nvSpPr>
        <p:spPr>
          <a:xfrm>
            <a:off x="475634" y="1536510"/>
            <a:ext cx="8211166" cy="4559490"/>
          </a:xfrm>
        </p:spPr>
        <p:txBody>
          <a:bodyPr/>
          <a:lstStyle/>
          <a:p>
            <a:pPr marL="0" indent="0" algn="just">
              <a:spcBef>
                <a:spcPts val="600"/>
              </a:spcBef>
              <a:spcAft>
                <a:spcPts val="600"/>
              </a:spcAft>
              <a:buNone/>
            </a:pPr>
            <a:r>
              <a:rPr lang="en-US" sz="2000" b="1" dirty="0">
                <a:solidFill>
                  <a:srgbClr val="0070C0"/>
                </a:solidFill>
              </a:rPr>
              <a:t>Supply chain risk management (SCRM)</a:t>
            </a:r>
            <a:r>
              <a:rPr lang="en-US" sz="2000" dirty="0"/>
              <a:t>: To ensure that all of the vendors or links in the supply chain are reliable, trustworthy, reputable organizations that disclose their practices and security requirements to their business partners. </a:t>
            </a:r>
          </a:p>
          <a:p>
            <a:pPr algn="just">
              <a:spcBef>
                <a:spcPts val="600"/>
              </a:spcBef>
              <a:spcAft>
                <a:spcPts val="600"/>
              </a:spcAft>
              <a:buFont typeface="Wingdings" panose="05000000000000000000" pitchFamily="2" charset="2"/>
              <a:buChar char="ü"/>
            </a:pPr>
            <a:r>
              <a:rPr lang="en-US" sz="1800" dirty="0"/>
              <a:t>Each handoff is properly organized, documented, managed, and audited.</a:t>
            </a:r>
          </a:p>
          <a:p>
            <a:pPr algn="just">
              <a:spcBef>
                <a:spcPts val="600"/>
              </a:spcBef>
              <a:spcAft>
                <a:spcPts val="600"/>
              </a:spcAft>
              <a:buFont typeface="Wingdings" panose="05000000000000000000" pitchFamily="2" charset="2"/>
              <a:buChar char="ü"/>
            </a:pPr>
            <a:r>
              <a:rPr lang="en-US" sz="1800" dirty="0"/>
              <a:t>To ensure that the finished product is of sufficient quality, meets performance and operational goals, and provides stated security mechanisms, and that at no point in the process was any element counterfeited or subjected to unauthorized or malicious manipulation or sabotage. </a:t>
            </a:r>
          </a:p>
          <a:p>
            <a:pPr algn="just">
              <a:spcBef>
                <a:spcPts val="600"/>
              </a:spcBef>
              <a:spcAft>
                <a:spcPts val="600"/>
              </a:spcAft>
              <a:buFont typeface="Wingdings" panose="05000000000000000000" pitchFamily="2" charset="2"/>
              <a:buChar char="ü"/>
            </a:pPr>
            <a:r>
              <a:rPr lang="en-US" sz="1800" dirty="0"/>
              <a:t>When a supply chain component provider is crafting software or providing a service (such as a cloud provider), then a service-level requirement (SLR) may need to be defined, before going for service level agreement (SLA) </a:t>
            </a:r>
          </a:p>
        </p:txBody>
      </p:sp>
    </p:spTree>
    <p:extLst>
      <p:ext uri="{BB962C8B-B14F-4D97-AF65-F5344CB8AC3E}">
        <p14:creationId xmlns:p14="http://schemas.microsoft.com/office/powerpoint/2010/main" val="95771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7F2BD-B16A-DC7E-5914-5F4D874F6768}"/>
              </a:ext>
            </a:extLst>
          </p:cNvPr>
          <p:cNvSpPr>
            <a:spLocks noGrp="1"/>
          </p:cNvSpPr>
          <p:nvPr>
            <p:ph sz="quarter" idx="1"/>
          </p:nvPr>
        </p:nvSpPr>
        <p:spPr>
          <a:xfrm>
            <a:off x="228600" y="1219200"/>
            <a:ext cx="4876800" cy="5105400"/>
          </a:xfrm>
        </p:spPr>
        <p:txBody>
          <a:bodyPr/>
          <a:lstStyle/>
          <a:p>
            <a:pPr marL="0" indent="0">
              <a:spcBef>
                <a:spcPts val="600"/>
              </a:spcBef>
              <a:spcAft>
                <a:spcPts val="600"/>
              </a:spcAft>
              <a:buNone/>
            </a:pPr>
            <a:r>
              <a:rPr lang="en-US" sz="2000" dirty="0"/>
              <a:t>Confidentiality includes:</a:t>
            </a:r>
          </a:p>
          <a:p>
            <a:pPr>
              <a:spcBef>
                <a:spcPts val="600"/>
              </a:spcBef>
              <a:spcAft>
                <a:spcPts val="600"/>
              </a:spcAft>
              <a:buFont typeface="Wingdings" panose="05000000000000000000" pitchFamily="2" charset="2"/>
              <a:buChar char="ü"/>
            </a:pPr>
            <a:r>
              <a:rPr lang="en-US" sz="1800" b="1" dirty="0">
                <a:solidFill>
                  <a:srgbClr val="0070C0"/>
                </a:solidFill>
              </a:rPr>
              <a:t>Sensitivity: </a:t>
            </a:r>
            <a:r>
              <a:rPr lang="en-US" sz="1800" dirty="0"/>
              <a:t>the quality of information, which could cause harm or damage if disclosed.</a:t>
            </a:r>
          </a:p>
          <a:p>
            <a:pPr>
              <a:spcBef>
                <a:spcPts val="600"/>
              </a:spcBef>
              <a:spcAft>
                <a:spcPts val="600"/>
              </a:spcAft>
              <a:buFont typeface="Wingdings" panose="05000000000000000000" pitchFamily="2" charset="2"/>
              <a:buChar char="ü"/>
            </a:pPr>
            <a:r>
              <a:rPr lang="en-US" sz="1800" b="1" dirty="0">
                <a:solidFill>
                  <a:srgbClr val="0070C0"/>
                </a:solidFill>
              </a:rPr>
              <a:t>Discretion:</a:t>
            </a:r>
            <a:r>
              <a:rPr lang="en-US" sz="1800" dirty="0"/>
              <a:t> an act of decision, where an operator can influence or control disclosure in order to minimize harm or damage.</a:t>
            </a:r>
          </a:p>
          <a:p>
            <a:pPr>
              <a:spcBef>
                <a:spcPts val="600"/>
              </a:spcBef>
              <a:spcAft>
                <a:spcPts val="600"/>
              </a:spcAft>
              <a:buFont typeface="Wingdings" panose="05000000000000000000" pitchFamily="2" charset="2"/>
              <a:buChar char="ü"/>
            </a:pPr>
            <a:r>
              <a:rPr lang="en-US" sz="1800" b="1" dirty="0">
                <a:solidFill>
                  <a:srgbClr val="0070C0"/>
                </a:solidFill>
              </a:rPr>
              <a:t>Criticality:</a:t>
            </a:r>
            <a:r>
              <a:rPr lang="en-US" sz="1800" dirty="0"/>
              <a:t> The higher the level of criticality, the more likely the need to maintain the confidentiality of the information.</a:t>
            </a:r>
          </a:p>
          <a:p>
            <a:pPr>
              <a:spcBef>
                <a:spcPts val="600"/>
              </a:spcBef>
              <a:spcAft>
                <a:spcPts val="600"/>
              </a:spcAft>
              <a:buFont typeface="Wingdings" panose="05000000000000000000" pitchFamily="2" charset="2"/>
              <a:buChar char="ü"/>
            </a:pPr>
            <a:r>
              <a:rPr lang="en-US" sz="1800" b="1" dirty="0">
                <a:solidFill>
                  <a:srgbClr val="0070C0"/>
                </a:solidFill>
              </a:rPr>
              <a:t>Concealment:</a:t>
            </a:r>
            <a:r>
              <a:rPr lang="en-US" sz="1800" dirty="0"/>
              <a:t> act of hiding or preventing disclosure. Related concept to concealment is “</a:t>
            </a:r>
            <a:r>
              <a:rPr lang="en-US" sz="1800" b="1" dirty="0">
                <a:solidFill>
                  <a:srgbClr val="D1463F"/>
                </a:solidFill>
              </a:rPr>
              <a:t>security through obscurity</a:t>
            </a:r>
            <a:r>
              <a:rPr lang="en-US" sz="1800" dirty="0"/>
              <a:t>”, - the concept of attempting to gain protection through hiding, silence, or secrecy.</a:t>
            </a:r>
          </a:p>
          <a:p>
            <a:pPr marL="0" indent="0">
              <a:buNone/>
            </a:pPr>
            <a:endParaRPr lang="en-US" dirty="0"/>
          </a:p>
        </p:txBody>
      </p:sp>
      <p:sp>
        <p:nvSpPr>
          <p:cNvPr id="4" name="Title 1">
            <a:extLst>
              <a:ext uri="{FF2B5EF4-FFF2-40B4-BE49-F238E27FC236}">
                <a16:creationId xmlns:a16="http://schemas.microsoft.com/office/drawing/2014/main" id="{E0E6EF00-E9D3-918C-B8D6-F9142147F34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Confidentiality</a:t>
            </a:r>
            <a:endParaRPr lang="en-US" dirty="0">
              <a:solidFill>
                <a:schemeClr val="bg1"/>
              </a:solidFill>
            </a:endParaRPr>
          </a:p>
        </p:txBody>
      </p:sp>
      <p:sp>
        <p:nvSpPr>
          <p:cNvPr id="5" name="Content Placeholder 2">
            <a:extLst>
              <a:ext uri="{FF2B5EF4-FFF2-40B4-BE49-F238E27FC236}">
                <a16:creationId xmlns:a16="http://schemas.microsoft.com/office/drawing/2014/main" id="{CCEE48F5-EFED-5232-6B6E-B10AF781D462}"/>
              </a:ext>
            </a:extLst>
          </p:cNvPr>
          <p:cNvSpPr txBox="1">
            <a:spLocks/>
          </p:cNvSpPr>
          <p:nvPr/>
        </p:nvSpPr>
        <p:spPr bwMode="auto">
          <a:xfrm>
            <a:off x="5184775" y="1676400"/>
            <a:ext cx="37306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ü"/>
            </a:pPr>
            <a:r>
              <a:rPr lang="en-US" sz="1800" b="1" dirty="0">
                <a:solidFill>
                  <a:srgbClr val="0070C0"/>
                </a:solidFill>
              </a:rPr>
              <a:t>Secrecy:</a:t>
            </a:r>
            <a:r>
              <a:rPr lang="en-US" sz="1800" dirty="0"/>
              <a:t> act of keeping something a secret or preventing the disclosure of information.</a:t>
            </a:r>
          </a:p>
          <a:p>
            <a:pPr>
              <a:spcBef>
                <a:spcPts val="600"/>
              </a:spcBef>
              <a:spcAft>
                <a:spcPts val="600"/>
              </a:spcAft>
              <a:buFont typeface="Wingdings" panose="05000000000000000000" pitchFamily="2" charset="2"/>
              <a:buChar char="ü"/>
            </a:pPr>
            <a:r>
              <a:rPr lang="en-US" sz="1800" b="1" dirty="0">
                <a:solidFill>
                  <a:srgbClr val="0070C0"/>
                </a:solidFill>
              </a:rPr>
              <a:t>Privacy: </a:t>
            </a:r>
            <a:r>
              <a:rPr lang="en-US" sz="1800" dirty="0"/>
              <a:t>keeping information confidential and might cause harm, embarrassment, or disgrace to someone, if revealed.</a:t>
            </a:r>
          </a:p>
          <a:p>
            <a:pPr>
              <a:spcBef>
                <a:spcPts val="600"/>
              </a:spcBef>
              <a:spcAft>
                <a:spcPts val="600"/>
              </a:spcAft>
              <a:buFont typeface="Wingdings" panose="05000000000000000000" pitchFamily="2" charset="2"/>
              <a:buChar char="ü"/>
            </a:pPr>
            <a:r>
              <a:rPr lang="en-US" sz="1800" b="1" dirty="0">
                <a:solidFill>
                  <a:srgbClr val="0070C0"/>
                </a:solidFill>
              </a:rPr>
              <a:t>Seclusion:</a:t>
            </a:r>
            <a:r>
              <a:rPr lang="en-US" sz="1800" dirty="0"/>
              <a:t> storing something in an out-of-the-way location, likely with strict access controls.</a:t>
            </a:r>
          </a:p>
          <a:p>
            <a:pPr>
              <a:spcBef>
                <a:spcPts val="600"/>
              </a:spcBef>
              <a:spcAft>
                <a:spcPts val="600"/>
              </a:spcAft>
              <a:buFont typeface="Wingdings" panose="05000000000000000000" pitchFamily="2" charset="2"/>
              <a:buChar char="ü"/>
            </a:pPr>
            <a:r>
              <a:rPr lang="en-US" sz="1800" b="1" dirty="0">
                <a:solidFill>
                  <a:srgbClr val="0070C0"/>
                </a:solidFill>
              </a:rPr>
              <a:t>Isolation:</a:t>
            </a:r>
            <a:r>
              <a:rPr lang="en-US" sz="1800" dirty="0"/>
              <a:t> act of keeping something separated from others.</a:t>
            </a:r>
          </a:p>
          <a:p>
            <a:pPr marL="0" indent="0">
              <a:buFont typeface="Wingdings 2" pitchFamily="18" charset="2"/>
              <a:buNone/>
            </a:pPr>
            <a:endParaRPr lang="en-US" dirty="0"/>
          </a:p>
        </p:txBody>
      </p:sp>
    </p:spTree>
    <p:extLst>
      <p:ext uri="{BB962C8B-B14F-4D97-AF65-F5344CB8AC3E}">
        <p14:creationId xmlns:p14="http://schemas.microsoft.com/office/powerpoint/2010/main" val="63489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38AC98-83DA-93D8-675B-FD00A2622A8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Confidentiality</a:t>
            </a:r>
            <a:endParaRPr lang="en-US" dirty="0">
              <a:solidFill>
                <a:schemeClr val="bg1"/>
              </a:solidFill>
            </a:endParaRPr>
          </a:p>
        </p:txBody>
      </p:sp>
      <p:sp>
        <p:nvSpPr>
          <p:cNvPr id="5" name="Content Placeholder 2">
            <a:extLst>
              <a:ext uri="{FF2B5EF4-FFF2-40B4-BE49-F238E27FC236}">
                <a16:creationId xmlns:a16="http://schemas.microsoft.com/office/drawing/2014/main" id="{F8954387-0E8B-74B2-7AA7-4FCF6C23FAE1}"/>
              </a:ext>
            </a:extLst>
          </p:cNvPr>
          <p:cNvSpPr>
            <a:spLocks noGrp="1"/>
          </p:cNvSpPr>
          <p:nvPr>
            <p:ph sz="quarter" idx="1"/>
          </p:nvPr>
        </p:nvSpPr>
        <p:spPr>
          <a:xfrm>
            <a:off x="228600" y="1219200"/>
            <a:ext cx="5029200" cy="2209800"/>
          </a:xfrm>
        </p:spPr>
        <p:txBody>
          <a:bodyPr/>
          <a:lstStyle/>
          <a:p>
            <a:pPr marL="0" indent="0">
              <a:spcBef>
                <a:spcPts val="600"/>
              </a:spcBef>
              <a:spcAft>
                <a:spcPts val="600"/>
              </a:spcAft>
              <a:buNone/>
            </a:pPr>
            <a:r>
              <a:rPr lang="en-US" sz="2000" b="1" dirty="0">
                <a:solidFill>
                  <a:srgbClr val="0070C0"/>
                </a:solidFill>
              </a:rPr>
              <a:t>Ways for violation of confidentiality: </a:t>
            </a:r>
          </a:p>
          <a:p>
            <a:pPr>
              <a:spcBef>
                <a:spcPts val="600"/>
              </a:spcBef>
              <a:spcAft>
                <a:spcPts val="600"/>
              </a:spcAft>
              <a:buFont typeface="Wingdings" panose="05000000000000000000" pitchFamily="2" charset="2"/>
              <a:buChar char="ü"/>
            </a:pPr>
            <a:r>
              <a:rPr lang="en-US" sz="1800" dirty="0"/>
              <a:t>Intentional attack</a:t>
            </a:r>
          </a:p>
          <a:p>
            <a:pPr>
              <a:spcBef>
                <a:spcPts val="600"/>
              </a:spcBef>
              <a:spcAft>
                <a:spcPts val="600"/>
              </a:spcAft>
              <a:buFont typeface="Wingdings" panose="05000000000000000000" pitchFamily="2" charset="2"/>
              <a:buChar char="ü"/>
            </a:pPr>
            <a:r>
              <a:rPr lang="en-US" sz="1800" dirty="0"/>
              <a:t>Human error</a:t>
            </a:r>
          </a:p>
          <a:p>
            <a:pPr>
              <a:spcBef>
                <a:spcPts val="600"/>
              </a:spcBef>
              <a:spcAft>
                <a:spcPts val="600"/>
              </a:spcAft>
              <a:buFont typeface="Wingdings" panose="05000000000000000000" pitchFamily="2" charset="2"/>
              <a:buChar char="ü"/>
            </a:pPr>
            <a:r>
              <a:rPr lang="en-US" sz="1800" dirty="0"/>
              <a:t>Oversight</a:t>
            </a:r>
          </a:p>
          <a:p>
            <a:pPr>
              <a:spcBef>
                <a:spcPts val="600"/>
              </a:spcBef>
              <a:spcAft>
                <a:spcPts val="600"/>
              </a:spcAft>
              <a:buFont typeface="Wingdings" panose="05000000000000000000" pitchFamily="2" charset="2"/>
              <a:buChar char="ü"/>
            </a:pPr>
            <a:r>
              <a:rPr lang="en-US" sz="1800" dirty="0"/>
              <a:t>ineptitude</a:t>
            </a:r>
          </a:p>
        </p:txBody>
      </p:sp>
      <p:sp>
        <p:nvSpPr>
          <p:cNvPr id="6" name="Content Placeholder 2">
            <a:extLst>
              <a:ext uri="{FF2B5EF4-FFF2-40B4-BE49-F238E27FC236}">
                <a16:creationId xmlns:a16="http://schemas.microsoft.com/office/drawing/2014/main" id="{12224189-A0A4-BF2C-75D3-23FBA20981D5}"/>
              </a:ext>
            </a:extLst>
          </p:cNvPr>
          <p:cNvSpPr txBox="1">
            <a:spLocks/>
          </p:cNvSpPr>
          <p:nvPr/>
        </p:nvSpPr>
        <p:spPr bwMode="auto">
          <a:xfrm>
            <a:off x="3886200" y="2667000"/>
            <a:ext cx="46482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Font typeface="Wingdings 2" pitchFamily="18" charset="2"/>
              <a:buNone/>
            </a:pPr>
            <a:r>
              <a:rPr lang="en-US" sz="2000" b="1" dirty="0">
                <a:solidFill>
                  <a:srgbClr val="0070C0"/>
                </a:solidFill>
              </a:rPr>
              <a:t>Counter measures against violation of confidentiality: </a:t>
            </a:r>
          </a:p>
          <a:p>
            <a:pPr>
              <a:spcBef>
                <a:spcPts val="600"/>
              </a:spcBef>
              <a:spcAft>
                <a:spcPts val="600"/>
              </a:spcAft>
              <a:buFont typeface="Wingdings" panose="05000000000000000000" pitchFamily="2" charset="2"/>
              <a:buChar char="ü"/>
            </a:pPr>
            <a:r>
              <a:rPr lang="en-US" sz="1800" dirty="0"/>
              <a:t>Encryption</a:t>
            </a:r>
          </a:p>
          <a:p>
            <a:pPr>
              <a:spcBef>
                <a:spcPts val="600"/>
              </a:spcBef>
              <a:spcAft>
                <a:spcPts val="600"/>
              </a:spcAft>
              <a:buFont typeface="Wingdings" panose="05000000000000000000" pitchFamily="2" charset="2"/>
              <a:buChar char="ü"/>
            </a:pPr>
            <a:r>
              <a:rPr lang="en-US" sz="1800" dirty="0"/>
              <a:t>Network traffic padding</a:t>
            </a:r>
          </a:p>
          <a:p>
            <a:pPr>
              <a:spcBef>
                <a:spcPts val="600"/>
              </a:spcBef>
              <a:spcAft>
                <a:spcPts val="600"/>
              </a:spcAft>
              <a:buFont typeface="Wingdings" panose="05000000000000000000" pitchFamily="2" charset="2"/>
              <a:buChar char="ü"/>
            </a:pPr>
            <a:r>
              <a:rPr lang="en-US" sz="1800" dirty="0"/>
              <a:t>Strict access control</a:t>
            </a:r>
          </a:p>
          <a:p>
            <a:pPr>
              <a:spcBef>
                <a:spcPts val="600"/>
              </a:spcBef>
              <a:spcAft>
                <a:spcPts val="600"/>
              </a:spcAft>
              <a:buFont typeface="Wingdings" panose="05000000000000000000" pitchFamily="2" charset="2"/>
              <a:buChar char="ü"/>
            </a:pPr>
            <a:r>
              <a:rPr lang="en-US" sz="1800" dirty="0"/>
              <a:t>Rigorous authentication procedure</a:t>
            </a:r>
          </a:p>
          <a:p>
            <a:pPr>
              <a:spcBef>
                <a:spcPts val="600"/>
              </a:spcBef>
              <a:spcAft>
                <a:spcPts val="600"/>
              </a:spcAft>
              <a:buFont typeface="Wingdings" panose="05000000000000000000" pitchFamily="2" charset="2"/>
              <a:buChar char="ü"/>
            </a:pPr>
            <a:r>
              <a:rPr lang="en-US" sz="1800" dirty="0"/>
              <a:t>Data classification</a:t>
            </a:r>
          </a:p>
          <a:p>
            <a:pPr>
              <a:spcBef>
                <a:spcPts val="600"/>
              </a:spcBef>
              <a:spcAft>
                <a:spcPts val="600"/>
              </a:spcAft>
              <a:buFont typeface="Wingdings" panose="05000000000000000000" pitchFamily="2" charset="2"/>
              <a:buChar char="ü"/>
            </a:pPr>
            <a:r>
              <a:rPr lang="en-US" sz="1800" dirty="0"/>
              <a:t>Extensive personal training</a:t>
            </a:r>
          </a:p>
        </p:txBody>
      </p:sp>
    </p:spTree>
    <p:extLst>
      <p:ext uri="{BB962C8B-B14F-4D97-AF65-F5344CB8AC3E}">
        <p14:creationId xmlns:p14="http://schemas.microsoft.com/office/powerpoint/2010/main" val="28075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70E017-F569-E41B-7163-764FEA3D8B9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Integrity</a:t>
            </a:r>
            <a:endParaRPr lang="en-US" dirty="0">
              <a:solidFill>
                <a:schemeClr val="bg1"/>
              </a:solidFill>
            </a:endParaRPr>
          </a:p>
        </p:txBody>
      </p:sp>
      <p:sp>
        <p:nvSpPr>
          <p:cNvPr id="5" name="Content Placeholder 2">
            <a:extLst>
              <a:ext uri="{FF2B5EF4-FFF2-40B4-BE49-F238E27FC236}">
                <a16:creationId xmlns:a16="http://schemas.microsoft.com/office/drawing/2014/main" id="{25AA9A68-81F7-2D8C-1E6D-2E90979EDDE3}"/>
              </a:ext>
            </a:extLst>
          </p:cNvPr>
          <p:cNvSpPr>
            <a:spLocks noGrp="1"/>
          </p:cNvSpPr>
          <p:nvPr>
            <p:ph sz="quarter" idx="1"/>
          </p:nvPr>
        </p:nvSpPr>
        <p:spPr>
          <a:xfrm>
            <a:off x="228600" y="1219200"/>
            <a:ext cx="3962400" cy="4724400"/>
          </a:xfrm>
        </p:spPr>
        <p:txBody>
          <a:bodyPr/>
          <a:lstStyle/>
          <a:p>
            <a:pPr marL="0" indent="0">
              <a:spcBef>
                <a:spcPts val="600"/>
              </a:spcBef>
              <a:spcAft>
                <a:spcPts val="600"/>
              </a:spcAft>
              <a:buNone/>
            </a:pPr>
            <a:r>
              <a:rPr lang="en-US" sz="2000" b="1" dirty="0">
                <a:solidFill>
                  <a:srgbClr val="0070C0"/>
                </a:solidFill>
              </a:rPr>
              <a:t>Integrity can be examined from three perspectives:</a:t>
            </a:r>
          </a:p>
          <a:p>
            <a:pPr>
              <a:spcBef>
                <a:spcPts val="600"/>
              </a:spcBef>
              <a:spcAft>
                <a:spcPts val="600"/>
              </a:spcAft>
              <a:buFont typeface="Wingdings" panose="05000000000000000000" pitchFamily="2" charset="2"/>
              <a:buChar char="ü"/>
            </a:pPr>
            <a:r>
              <a:rPr lang="en-US" sz="1800" dirty="0"/>
              <a:t>Preventing unauthorized subjects from making modifications </a:t>
            </a:r>
          </a:p>
          <a:p>
            <a:pPr>
              <a:spcBef>
                <a:spcPts val="600"/>
              </a:spcBef>
              <a:spcAft>
                <a:spcPts val="600"/>
              </a:spcAft>
              <a:buFont typeface="Wingdings" panose="05000000000000000000" pitchFamily="2" charset="2"/>
              <a:buChar char="ü"/>
            </a:pPr>
            <a:r>
              <a:rPr lang="en-US" sz="1800" dirty="0"/>
              <a:t>Preventing authorized subjects from making unauthorized modifications, such as mistakes </a:t>
            </a:r>
          </a:p>
          <a:p>
            <a:pPr>
              <a:spcBef>
                <a:spcPts val="600"/>
              </a:spcBef>
              <a:spcAft>
                <a:spcPts val="600"/>
              </a:spcAft>
              <a:buFont typeface="Wingdings" panose="05000000000000000000" pitchFamily="2" charset="2"/>
              <a:buChar char="ü"/>
            </a:pPr>
            <a:r>
              <a:rPr lang="en-US" sz="1800" dirty="0"/>
              <a:t>Maintaining the internal and external consistency of objects so that their data is a correct and true reflection of the real world and any relationship with any other object is valid, consistent, and verifiable</a:t>
            </a:r>
          </a:p>
        </p:txBody>
      </p:sp>
      <p:sp>
        <p:nvSpPr>
          <p:cNvPr id="8" name="Content Placeholder 2">
            <a:extLst>
              <a:ext uri="{FF2B5EF4-FFF2-40B4-BE49-F238E27FC236}">
                <a16:creationId xmlns:a16="http://schemas.microsoft.com/office/drawing/2014/main" id="{9DE53AA1-264D-5F84-1B58-04F1F69DABF9}"/>
              </a:ext>
            </a:extLst>
          </p:cNvPr>
          <p:cNvSpPr txBox="1">
            <a:spLocks/>
          </p:cNvSpPr>
          <p:nvPr/>
        </p:nvSpPr>
        <p:spPr bwMode="auto">
          <a:xfrm>
            <a:off x="4191000" y="1524000"/>
            <a:ext cx="48768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Font typeface="Wingdings 2" pitchFamily="18" charset="2"/>
              <a:buNone/>
            </a:pPr>
            <a:r>
              <a:rPr lang="en-US" sz="2000" dirty="0"/>
              <a:t>Integrity includes:</a:t>
            </a:r>
          </a:p>
          <a:p>
            <a:pPr>
              <a:spcBef>
                <a:spcPts val="600"/>
              </a:spcBef>
              <a:spcAft>
                <a:spcPts val="600"/>
              </a:spcAft>
              <a:buFont typeface="Wingdings" panose="05000000000000000000" pitchFamily="2" charset="2"/>
              <a:buChar char="ü"/>
            </a:pPr>
            <a:r>
              <a:rPr lang="en-US" sz="1800" b="1" dirty="0">
                <a:solidFill>
                  <a:srgbClr val="0070C0"/>
                </a:solidFill>
              </a:rPr>
              <a:t>Accuracy:</a:t>
            </a:r>
            <a:r>
              <a:rPr lang="en-US" sz="1800" dirty="0"/>
              <a:t> Being correct and precise </a:t>
            </a:r>
          </a:p>
          <a:p>
            <a:pPr>
              <a:spcBef>
                <a:spcPts val="600"/>
              </a:spcBef>
              <a:spcAft>
                <a:spcPts val="600"/>
              </a:spcAft>
              <a:buFont typeface="Wingdings" panose="05000000000000000000" pitchFamily="2" charset="2"/>
              <a:buChar char="ü"/>
            </a:pPr>
            <a:r>
              <a:rPr lang="en-US" sz="1800" b="1" dirty="0">
                <a:solidFill>
                  <a:srgbClr val="0070C0"/>
                </a:solidFill>
              </a:rPr>
              <a:t>Truthfulness:</a:t>
            </a:r>
            <a:r>
              <a:rPr lang="en-US" sz="1800" dirty="0"/>
              <a:t> Being a true reflection of reality</a:t>
            </a:r>
          </a:p>
          <a:p>
            <a:pPr>
              <a:spcBef>
                <a:spcPts val="600"/>
              </a:spcBef>
              <a:spcAft>
                <a:spcPts val="600"/>
              </a:spcAft>
              <a:buFont typeface="Wingdings" panose="05000000000000000000" pitchFamily="2" charset="2"/>
              <a:buChar char="ü"/>
            </a:pPr>
            <a:r>
              <a:rPr lang="en-US" sz="1800" b="1" dirty="0">
                <a:solidFill>
                  <a:srgbClr val="0070C0"/>
                </a:solidFill>
              </a:rPr>
              <a:t>Validity: </a:t>
            </a:r>
            <a:r>
              <a:rPr lang="en-US" sz="1800" dirty="0"/>
              <a:t>Being factually or logically sound </a:t>
            </a:r>
          </a:p>
          <a:p>
            <a:pPr>
              <a:spcBef>
                <a:spcPts val="600"/>
              </a:spcBef>
              <a:spcAft>
                <a:spcPts val="600"/>
              </a:spcAft>
              <a:buFont typeface="Wingdings" panose="05000000000000000000" pitchFamily="2" charset="2"/>
              <a:buChar char="ü"/>
            </a:pPr>
            <a:r>
              <a:rPr lang="en-US" sz="1800" b="1" dirty="0">
                <a:solidFill>
                  <a:srgbClr val="0070C0"/>
                </a:solidFill>
              </a:rPr>
              <a:t>Accountability: </a:t>
            </a:r>
            <a:r>
              <a:rPr lang="en-US" sz="1800" dirty="0"/>
              <a:t>Being responsible or obligated for actions and results </a:t>
            </a:r>
          </a:p>
          <a:p>
            <a:pPr>
              <a:spcBef>
                <a:spcPts val="600"/>
              </a:spcBef>
              <a:spcAft>
                <a:spcPts val="600"/>
              </a:spcAft>
              <a:buFont typeface="Wingdings" panose="05000000000000000000" pitchFamily="2" charset="2"/>
              <a:buChar char="ü"/>
            </a:pPr>
            <a:r>
              <a:rPr lang="en-US" sz="1800" b="1" dirty="0">
                <a:solidFill>
                  <a:srgbClr val="0070C0"/>
                </a:solidFill>
              </a:rPr>
              <a:t>Responsibility: </a:t>
            </a:r>
            <a:r>
              <a:rPr lang="en-US" sz="1800" dirty="0"/>
              <a:t>Being in charge or having control over something or someone </a:t>
            </a:r>
          </a:p>
          <a:p>
            <a:pPr>
              <a:spcBef>
                <a:spcPts val="600"/>
              </a:spcBef>
              <a:spcAft>
                <a:spcPts val="600"/>
              </a:spcAft>
              <a:buFont typeface="Wingdings" panose="05000000000000000000" pitchFamily="2" charset="2"/>
              <a:buChar char="ü"/>
            </a:pPr>
            <a:r>
              <a:rPr lang="en-US" sz="1800" b="1" dirty="0">
                <a:solidFill>
                  <a:srgbClr val="0070C0"/>
                </a:solidFill>
              </a:rPr>
              <a:t>Completeness: </a:t>
            </a:r>
            <a:r>
              <a:rPr lang="en-US" sz="1800" dirty="0"/>
              <a:t>Having all necessary components or parts </a:t>
            </a:r>
          </a:p>
          <a:p>
            <a:pPr>
              <a:spcBef>
                <a:spcPts val="600"/>
              </a:spcBef>
              <a:spcAft>
                <a:spcPts val="600"/>
              </a:spcAft>
              <a:buFont typeface="Wingdings" panose="05000000000000000000" pitchFamily="2" charset="2"/>
              <a:buChar char="ü"/>
            </a:pPr>
            <a:r>
              <a:rPr lang="en-US" sz="1800" b="1" dirty="0">
                <a:solidFill>
                  <a:srgbClr val="0070C0"/>
                </a:solidFill>
              </a:rPr>
              <a:t>Comprehensiveness:</a:t>
            </a:r>
            <a:r>
              <a:rPr lang="en-US" sz="1800" dirty="0"/>
              <a:t> Being complete in scope; the full inclusion of all needed element</a:t>
            </a:r>
          </a:p>
        </p:txBody>
      </p:sp>
    </p:spTree>
    <p:extLst>
      <p:ext uri="{BB962C8B-B14F-4D97-AF65-F5344CB8AC3E}">
        <p14:creationId xmlns:p14="http://schemas.microsoft.com/office/powerpoint/2010/main" val="94083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86CD27-68A9-9661-663E-B10F32E90565}"/>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Integrity</a:t>
            </a:r>
            <a:endParaRPr lang="en-US" dirty="0">
              <a:solidFill>
                <a:schemeClr val="bg1"/>
              </a:solidFill>
            </a:endParaRPr>
          </a:p>
        </p:txBody>
      </p:sp>
      <p:sp>
        <p:nvSpPr>
          <p:cNvPr id="5" name="Content Placeholder 2">
            <a:extLst>
              <a:ext uri="{FF2B5EF4-FFF2-40B4-BE49-F238E27FC236}">
                <a16:creationId xmlns:a16="http://schemas.microsoft.com/office/drawing/2014/main" id="{B3E5ACA7-1802-83CD-FAED-36C44E5F7AC4}"/>
              </a:ext>
            </a:extLst>
          </p:cNvPr>
          <p:cNvSpPr>
            <a:spLocks noGrp="1"/>
          </p:cNvSpPr>
          <p:nvPr>
            <p:ph sz="quarter" idx="1"/>
          </p:nvPr>
        </p:nvSpPr>
        <p:spPr>
          <a:xfrm>
            <a:off x="228600" y="1219200"/>
            <a:ext cx="4191000" cy="3505200"/>
          </a:xfrm>
        </p:spPr>
        <p:txBody>
          <a:bodyPr/>
          <a:lstStyle/>
          <a:p>
            <a:pPr marL="0" indent="0">
              <a:spcBef>
                <a:spcPts val="600"/>
              </a:spcBef>
              <a:spcAft>
                <a:spcPts val="600"/>
              </a:spcAft>
              <a:buNone/>
            </a:pPr>
            <a:r>
              <a:rPr lang="en-US" sz="2000" b="1" dirty="0">
                <a:solidFill>
                  <a:srgbClr val="0070C0"/>
                </a:solidFill>
              </a:rPr>
              <a:t>Attacks for violating Integrity: </a:t>
            </a:r>
          </a:p>
          <a:p>
            <a:pPr>
              <a:spcBef>
                <a:spcPts val="600"/>
              </a:spcBef>
              <a:spcAft>
                <a:spcPts val="600"/>
              </a:spcAft>
              <a:buFont typeface="Wingdings" panose="05000000000000000000" pitchFamily="2" charset="2"/>
              <a:buChar char="ü"/>
            </a:pPr>
            <a:r>
              <a:rPr lang="en-US" sz="1800" dirty="0"/>
              <a:t>Viruses</a:t>
            </a:r>
          </a:p>
          <a:p>
            <a:pPr>
              <a:spcBef>
                <a:spcPts val="600"/>
              </a:spcBef>
              <a:spcAft>
                <a:spcPts val="600"/>
              </a:spcAft>
              <a:buFont typeface="Wingdings" panose="05000000000000000000" pitchFamily="2" charset="2"/>
              <a:buChar char="ü"/>
            </a:pPr>
            <a:r>
              <a:rPr lang="en-US" sz="1800" dirty="0"/>
              <a:t>Logic bombs</a:t>
            </a:r>
          </a:p>
          <a:p>
            <a:pPr>
              <a:spcBef>
                <a:spcPts val="600"/>
              </a:spcBef>
              <a:spcAft>
                <a:spcPts val="600"/>
              </a:spcAft>
              <a:buFont typeface="Wingdings" panose="05000000000000000000" pitchFamily="2" charset="2"/>
              <a:buChar char="ü"/>
            </a:pPr>
            <a:r>
              <a:rPr lang="en-US" sz="1800" dirty="0"/>
              <a:t>Unauthorized access</a:t>
            </a:r>
          </a:p>
          <a:p>
            <a:pPr>
              <a:spcBef>
                <a:spcPts val="600"/>
              </a:spcBef>
              <a:spcAft>
                <a:spcPts val="600"/>
              </a:spcAft>
              <a:buFont typeface="Wingdings" panose="05000000000000000000" pitchFamily="2" charset="2"/>
              <a:buChar char="ü"/>
            </a:pPr>
            <a:r>
              <a:rPr lang="en-US" sz="1800" dirty="0"/>
              <a:t>Error in coding and applications</a:t>
            </a:r>
          </a:p>
          <a:p>
            <a:pPr>
              <a:spcBef>
                <a:spcPts val="600"/>
              </a:spcBef>
              <a:spcAft>
                <a:spcPts val="600"/>
              </a:spcAft>
              <a:buFont typeface="Wingdings" panose="05000000000000000000" pitchFamily="2" charset="2"/>
              <a:buChar char="ü"/>
            </a:pPr>
            <a:r>
              <a:rPr lang="en-US" sz="1800" dirty="0"/>
              <a:t>Malicious modifications</a:t>
            </a:r>
          </a:p>
          <a:p>
            <a:pPr>
              <a:spcBef>
                <a:spcPts val="600"/>
              </a:spcBef>
              <a:spcAft>
                <a:spcPts val="600"/>
              </a:spcAft>
              <a:buFont typeface="Wingdings" panose="05000000000000000000" pitchFamily="2" charset="2"/>
              <a:buChar char="ü"/>
            </a:pPr>
            <a:r>
              <a:rPr lang="en-US" sz="1800" dirty="0"/>
              <a:t>Intentional replacement</a:t>
            </a:r>
          </a:p>
          <a:p>
            <a:pPr>
              <a:spcBef>
                <a:spcPts val="600"/>
              </a:spcBef>
              <a:spcAft>
                <a:spcPts val="600"/>
              </a:spcAft>
              <a:buFont typeface="Wingdings" panose="05000000000000000000" pitchFamily="2" charset="2"/>
              <a:buChar char="ü"/>
            </a:pPr>
            <a:r>
              <a:rPr lang="en-US" sz="1800" dirty="0"/>
              <a:t>System backdoors</a:t>
            </a:r>
          </a:p>
        </p:txBody>
      </p:sp>
      <p:sp>
        <p:nvSpPr>
          <p:cNvPr id="8" name="Content Placeholder 2">
            <a:extLst>
              <a:ext uri="{FF2B5EF4-FFF2-40B4-BE49-F238E27FC236}">
                <a16:creationId xmlns:a16="http://schemas.microsoft.com/office/drawing/2014/main" id="{8EF7528B-4747-0BE1-706F-8FB8C2D3BB9D}"/>
              </a:ext>
            </a:extLst>
          </p:cNvPr>
          <p:cNvSpPr txBox="1">
            <a:spLocks/>
          </p:cNvSpPr>
          <p:nvPr/>
        </p:nvSpPr>
        <p:spPr bwMode="auto">
          <a:xfrm>
            <a:off x="4390030" y="2133600"/>
            <a:ext cx="4648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Font typeface="Wingdings 2" pitchFamily="18" charset="2"/>
              <a:buNone/>
            </a:pPr>
            <a:r>
              <a:rPr lang="en-US" sz="2000" b="1" dirty="0">
                <a:solidFill>
                  <a:srgbClr val="0070C0"/>
                </a:solidFill>
              </a:rPr>
              <a:t>Counter measures against violation of Integrity: </a:t>
            </a:r>
          </a:p>
          <a:p>
            <a:pPr>
              <a:spcBef>
                <a:spcPts val="600"/>
              </a:spcBef>
              <a:spcAft>
                <a:spcPts val="600"/>
              </a:spcAft>
              <a:buFont typeface="Wingdings" panose="05000000000000000000" pitchFamily="2" charset="2"/>
              <a:buChar char="ü"/>
            </a:pPr>
            <a:r>
              <a:rPr lang="en-US" sz="1800" dirty="0"/>
              <a:t>Strict access control</a:t>
            </a:r>
          </a:p>
          <a:p>
            <a:pPr>
              <a:spcBef>
                <a:spcPts val="600"/>
              </a:spcBef>
              <a:spcAft>
                <a:spcPts val="600"/>
              </a:spcAft>
              <a:buFont typeface="Wingdings" panose="05000000000000000000" pitchFamily="2" charset="2"/>
              <a:buChar char="ü"/>
            </a:pPr>
            <a:r>
              <a:rPr lang="en-US" sz="1800" dirty="0"/>
              <a:t>Rigorous authentication procedure</a:t>
            </a:r>
          </a:p>
          <a:p>
            <a:pPr>
              <a:spcBef>
                <a:spcPts val="600"/>
              </a:spcBef>
              <a:spcAft>
                <a:spcPts val="600"/>
              </a:spcAft>
              <a:buFont typeface="Wingdings" panose="05000000000000000000" pitchFamily="2" charset="2"/>
              <a:buChar char="ü"/>
            </a:pPr>
            <a:r>
              <a:rPr lang="en-US" sz="1800" dirty="0"/>
              <a:t>Object/data encryption</a:t>
            </a:r>
          </a:p>
          <a:p>
            <a:pPr>
              <a:spcBef>
                <a:spcPts val="600"/>
              </a:spcBef>
              <a:spcAft>
                <a:spcPts val="600"/>
              </a:spcAft>
              <a:buFont typeface="Wingdings" panose="05000000000000000000" pitchFamily="2" charset="2"/>
              <a:buChar char="ü"/>
            </a:pPr>
            <a:r>
              <a:rPr lang="en-US" sz="1800" dirty="0"/>
              <a:t>Hash verifications</a:t>
            </a:r>
          </a:p>
          <a:p>
            <a:pPr>
              <a:spcBef>
                <a:spcPts val="600"/>
              </a:spcBef>
              <a:spcAft>
                <a:spcPts val="600"/>
              </a:spcAft>
              <a:buFont typeface="Wingdings" panose="05000000000000000000" pitchFamily="2" charset="2"/>
              <a:buChar char="ü"/>
            </a:pPr>
            <a:r>
              <a:rPr lang="en-US" sz="1800" dirty="0"/>
              <a:t>Interface restrictions</a:t>
            </a:r>
          </a:p>
          <a:p>
            <a:pPr>
              <a:spcBef>
                <a:spcPts val="600"/>
              </a:spcBef>
              <a:spcAft>
                <a:spcPts val="600"/>
              </a:spcAft>
              <a:buFont typeface="Wingdings" panose="05000000000000000000" pitchFamily="2" charset="2"/>
              <a:buChar char="ü"/>
            </a:pPr>
            <a:r>
              <a:rPr lang="en-US" sz="1800" dirty="0"/>
              <a:t>Input/function checks</a:t>
            </a:r>
          </a:p>
          <a:p>
            <a:pPr>
              <a:spcBef>
                <a:spcPts val="600"/>
              </a:spcBef>
              <a:spcAft>
                <a:spcPts val="600"/>
              </a:spcAft>
              <a:buFont typeface="Wingdings" panose="05000000000000000000" pitchFamily="2" charset="2"/>
              <a:buChar char="ü"/>
            </a:pPr>
            <a:r>
              <a:rPr lang="en-US" sz="1800" dirty="0"/>
              <a:t>Extensive personal training</a:t>
            </a:r>
          </a:p>
        </p:txBody>
      </p:sp>
    </p:spTree>
    <p:extLst>
      <p:ext uri="{BB962C8B-B14F-4D97-AF65-F5344CB8AC3E}">
        <p14:creationId xmlns:p14="http://schemas.microsoft.com/office/powerpoint/2010/main" val="14313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E7B498-6A7E-D418-27A4-033CD4F54D81}"/>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CIA Triad: Availability</a:t>
            </a:r>
            <a:endParaRPr lang="en-US" dirty="0">
              <a:solidFill>
                <a:schemeClr val="bg1"/>
              </a:solidFill>
            </a:endParaRPr>
          </a:p>
        </p:txBody>
      </p:sp>
      <p:sp>
        <p:nvSpPr>
          <p:cNvPr id="5" name="Content Placeholder 2">
            <a:extLst>
              <a:ext uri="{FF2B5EF4-FFF2-40B4-BE49-F238E27FC236}">
                <a16:creationId xmlns:a16="http://schemas.microsoft.com/office/drawing/2014/main" id="{1DCAA1DD-6AC6-0589-E8E1-AAB7CD69A1CD}"/>
              </a:ext>
            </a:extLst>
          </p:cNvPr>
          <p:cNvSpPr txBox="1">
            <a:spLocks/>
          </p:cNvSpPr>
          <p:nvPr/>
        </p:nvSpPr>
        <p:spPr bwMode="auto">
          <a:xfrm>
            <a:off x="457200" y="1219200"/>
            <a:ext cx="41910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spcBef>
                <a:spcPts val="600"/>
              </a:spcBef>
              <a:spcAft>
                <a:spcPts val="600"/>
              </a:spcAft>
              <a:buFont typeface="Wingdings 2" pitchFamily="18" charset="2"/>
              <a:buNone/>
            </a:pPr>
            <a:r>
              <a:rPr lang="en-US" sz="2000" dirty="0"/>
              <a:t>Integrity includes:</a:t>
            </a:r>
          </a:p>
          <a:p>
            <a:pPr>
              <a:spcBef>
                <a:spcPts val="600"/>
              </a:spcBef>
              <a:spcAft>
                <a:spcPts val="600"/>
              </a:spcAft>
              <a:buFont typeface="Wingdings" panose="05000000000000000000" pitchFamily="2" charset="2"/>
              <a:buChar char="ü"/>
            </a:pPr>
            <a:r>
              <a:rPr lang="en-US" sz="1800" b="1" dirty="0">
                <a:solidFill>
                  <a:srgbClr val="0070C0"/>
                </a:solidFill>
              </a:rPr>
              <a:t>Usability</a:t>
            </a:r>
            <a:r>
              <a:rPr lang="en-US" sz="1800" dirty="0"/>
              <a:t>: The state of being easy to use or learn or being able to be understood and controlled by a subject </a:t>
            </a:r>
          </a:p>
          <a:p>
            <a:pPr>
              <a:spcBef>
                <a:spcPts val="600"/>
              </a:spcBef>
              <a:spcAft>
                <a:spcPts val="600"/>
              </a:spcAft>
              <a:buFont typeface="Wingdings" panose="05000000000000000000" pitchFamily="2" charset="2"/>
              <a:buChar char="ü"/>
            </a:pPr>
            <a:r>
              <a:rPr lang="en-US" sz="1800" b="1" dirty="0">
                <a:solidFill>
                  <a:srgbClr val="0070C0"/>
                </a:solidFill>
              </a:rPr>
              <a:t>Accessibility</a:t>
            </a:r>
            <a:r>
              <a:rPr lang="en-US" sz="1800" dirty="0"/>
              <a:t>: The assurance that the widest range of subjects can interact with a resource regardless of their capabilities or limitations </a:t>
            </a:r>
          </a:p>
          <a:p>
            <a:pPr>
              <a:spcBef>
                <a:spcPts val="600"/>
              </a:spcBef>
              <a:spcAft>
                <a:spcPts val="600"/>
              </a:spcAft>
              <a:buFont typeface="Wingdings" panose="05000000000000000000" pitchFamily="2" charset="2"/>
              <a:buChar char="ü"/>
            </a:pPr>
            <a:r>
              <a:rPr lang="en-US" sz="1800" b="1" dirty="0">
                <a:solidFill>
                  <a:srgbClr val="0070C0"/>
                </a:solidFill>
              </a:rPr>
              <a:t>Timeliness:</a:t>
            </a:r>
            <a:r>
              <a:rPr lang="en-US" sz="1800" dirty="0"/>
              <a:t> Being prompt, on time, within a reasonable time frame, or providing low latency response</a:t>
            </a:r>
          </a:p>
        </p:txBody>
      </p:sp>
      <p:sp>
        <p:nvSpPr>
          <p:cNvPr id="6" name="Content Placeholder 2">
            <a:extLst>
              <a:ext uri="{FF2B5EF4-FFF2-40B4-BE49-F238E27FC236}">
                <a16:creationId xmlns:a16="http://schemas.microsoft.com/office/drawing/2014/main" id="{55CBB0D7-1424-548B-49E0-F049B8998110}"/>
              </a:ext>
            </a:extLst>
          </p:cNvPr>
          <p:cNvSpPr>
            <a:spLocks noGrp="1"/>
          </p:cNvSpPr>
          <p:nvPr>
            <p:ph sz="quarter" idx="1"/>
          </p:nvPr>
        </p:nvSpPr>
        <p:spPr>
          <a:xfrm>
            <a:off x="4800600" y="2743200"/>
            <a:ext cx="4191000" cy="3505200"/>
          </a:xfrm>
        </p:spPr>
        <p:txBody>
          <a:bodyPr/>
          <a:lstStyle/>
          <a:p>
            <a:pPr marL="0" indent="0">
              <a:spcBef>
                <a:spcPts val="600"/>
              </a:spcBef>
              <a:spcAft>
                <a:spcPts val="600"/>
              </a:spcAft>
              <a:buNone/>
            </a:pPr>
            <a:r>
              <a:rPr lang="en-US" sz="2000" b="1" dirty="0">
                <a:solidFill>
                  <a:srgbClr val="0070C0"/>
                </a:solidFill>
              </a:rPr>
              <a:t>Treats to Availability: </a:t>
            </a:r>
          </a:p>
          <a:p>
            <a:pPr>
              <a:spcBef>
                <a:spcPts val="600"/>
              </a:spcBef>
              <a:spcAft>
                <a:spcPts val="600"/>
              </a:spcAft>
              <a:buFont typeface="Wingdings" panose="05000000000000000000" pitchFamily="2" charset="2"/>
              <a:buChar char="ü"/>
            </a:pPr>
            <a:r>
              <a:rPr lang="en-US" sz="1800" dirty="0"/>
              <a:t>Device failure</a:t>
            </a:r>
          </a:p>
          <a:p>
            <a:pPr>
              <a:spcBef>
                <a:spcPts val="600"/>
              </a:spcBef>
              <a:spcAft>
                <a:spcPts val="600"/>
              </a:spcAft>
              <a:buFont typeface="Wingdings" panose="05000000000000000000" pitchFamily="2" charset="2"/>
              <a:buChar char="ü"/>
            </a:pPr>
            <a:r>
              <a:rPr lang="en-US" sz="1800" dirty="0"/>
              <a:t>Software Errors</a:t>
            </a:r>
          </a:p>
          <a:p>
            <a:pPr>
              <a:spcBef>
                <a:spcPts val="600"/>
              </a:spcBef>
              <a:spcAft>
                <a:spcPts val="600"/>
              </a:spcAft>
              <a:buFont typeface="Wingdings" panose="05000000000000000000" pitchFamily="2" charset="2"/>
              <a:buChar char="ü"/>
            </a:pPr>
            <a:r>
              <a:rPr lang="en-US" sz="1800" dirty="0"/>
              <a:t>Environmental issues (heat, electricity, flooding, power loss, </a:t>
            </a:r>
            <a:r>
              <a:rPr lang="en-US" sz="1800" dirty="0" err="1"/>
              <a:t>etc</a:t>
            </a:r>
            <a:r>
              <a:rPr lang="en-US" sz="1800" dirty="0"/>
              <a:t>)</a:t>
            </a:r>
          </a:p>
          <a:p>
            <a:pPr>
              <a:spcBef>
                <a:spcPts val="600"/>
              </a:spcBef>
              <a:spcAft>
                <a:spcPts val="600"/>
              </a:spcAft>
              <a:buFont typeface="Wingdings" panose="05000000000000000000" pitchFamily="2" charset="2"/>
              <a:buChar char="ü"/>
            </a:pPr>
            <a:r>
              <a:rPr lang="en-US" sz="1800" dirty="0"/>
              <a:t>Dos attacks</a:t>
            </a:r>
          </a:p>
          <a:p>
            <a:pPr>
              <a:spcBef>
                <a:spcPts val="600"/>
              </a:spcBef>
              <a:spcAft>
                <a:spcPts val="600"/>
              </a:spcAft>
              <a:buFont typeface="Wingdings" panose="05000000000000000000" pitchFamily="2" charset="2"/>
              <a:buChar char="ü"/>
            </a:pPr>
            <a:r>
              <a:rPr lang="en-US" sz="1800" dirty="0"/>
              <a:t>Object destructions</a:t>
            </a:r>
          </a:p>
          <a:p>
            <a:pPr>
              <a:spcBef>
                <a:spcPts val="600"/>
              </a:spcBef>
              <a:spcAft>
                <a:spcPts val="600"/>
              </a:spcAft>
              <a:buFont typeface="Wingdings" panose="05000000000000000000" pitchFamily="2" charset="2"/>
              <a:buChar char="ü"/>
            </a:pPr>
            <a:r>
              <a:rPr lang="en-US" sz="1800" dirty="0"/>
              <a:t>Communication </a:t>
            </a:r>
            <a:r>
              <a:rPr lang="en-US" sz="1800" dirty="0" err="1"/>
              <a:t>inteeruptions</a:t>
            </a:r>
            <a:endParaRPr lang="en-US" sz="1800" dirty="0"/>
          </a:p>
          <a:p>
            <a:pPr>
              <a:spcBef>
                <a:spcPts val="600"/>
              </a:spcBef>
              <a:spcAft>
                <a:spcPts val="600"/>
              </a:spcAft>
              <a:buFont typeface="Wingdings" panose="05000000000000000000" pitchFamily="2" charset="2"/>
              <a:buChar char="ü"/>
            </a:pPr>
            <a:endParaRPr lang="en-US" sz="1800" dirty="0"/>
          </a:p>
        </p:txBody>
      </p:sp>
    </p:spTree>
    <p:extLst>
      <p:ext uri="{BB962C8B-B14F-4D97-AF65-F5344CB8AC3E}">
        <p14:creationId xmlns:p14="http://schemas.microsoft.com/office/powerpoint/2010/main" val="249611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a:solidFill>
            <a:schemeClr val="accent1"/>
          </a:solidFill>
        </a:ln>
      </a:spPr>
      <a:bodyPr anchor="ctr"/>
      <a:lstStyle>
        <a:defPPr algn="ctr" fontAlgn="auto">
          <a:spcBef>
            <a:spcPts val="0"/>
          </a:spcBef>
          <a:spcAft>
            <a:spcPts val="0"/>
          </a:spcAft>
          <a:defRPr sz="1400" dirty="0"/>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19387</TotalTime>
  <Words>4853</Words>
  <Application>Microsoft Office PowerPoint</Application>
  <PresentationFormat>On-screen Show (4:3)</PresentationFormat>
  <Paragraphs>383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Courier New</vt:lpstr>
      <vt:lpstr>Georgia</vt:lpstr>
      <vt:lpstr>Times New Roman</vt:lpstr>
      <vt:lpstr>Wingdings</vt:lpstr>
      <vt:lpstr>Wingdings 2</vt:lpstr>
      <vt:lpstr>Civic</vt:lpstr>
      <vt:lpstr> Chapter One Security Governance through Principles and Policies</vt:lpstr>
      <vt:lpstr>IT Security</vt:lpstr>
      <vt:lpstr>Security Evaluation</vt:lpstr>
      <vt:lpstr>CIA Triad Principles</vt:lpstr>
      <vt:lpstr>CIA Triad: Confidentiality</vt:lpstr>
      <vt:lpstr>CIA Triad: Confidentiality</vt:lpstr>
      <vt:lpstr>CIA Triad: Integrity</vt:lpstr>
      <vt:lpstr>CIA Triad: Integrity</vt:lpstr>
      <vt:lpstr>CIA Triad: Availability</vt:lpstr>
      <vt:lpstr>CIA Triad: Availability</vt:lpstr>
      <vt:lpstr>DAD Triad</vt:lpstr>
      <vt:lpstr>Overprotection, Authenticity and Non-repudiation</vt:lpstr>
      <vt:lpstr>AAA Services</vt:lpstr>
      <vt:lpstr>AAA Services</vt:lpstr>
      <vt:lpstr>AAA Services</vt:lpstr>
      <vt:lpstr>AAA Services</vt:lpstr>
      <vt:lpstr>Protection Mechanisms</vt:lpstr>
      <vt:lpstr>Protection Mechanisms</vt:lpstr>
      <vt:lpstr>Security Boundaries</vt:lpstr>
      <vt:lpstr>Security Governance</vt:lpstr>
      <vt:lpstr>Third Party Governance</vt:lpstr>
      <vt:lpstr>Documentation Review</vt:lpstr>
      <vt:lpstr>Managing the Security</vt:lpstr>
      <vt:lpstr>Managing the Security</vt:lpstr>
      <vt:lpstr>Security Management Plans</vt:lpstr>
      <vt:lpstr>Security with Acquisitions, Merger and Divestiture</vt:lpstr>
      <vt:lpstr>Assessments for Engaging Third Party </vt:lpstr>
      <vt:lpstr>Organizational Processes that requires Strong Security Governance</vt:lpstr>
      <vt:lpstr>Organizational Roles and Responsibilities</vt:lpstr>
      <vt:lpstr>Organizational Roles and Responsibilities</vt:lpstr>
      <vt:lpstr>Security Control Frameworks</vt:lpstr>
      <vt:lpstr>Security Control Frameworks</vt:lpstr>
      <vt:lpstr>Due Diligence and Due Care</vt:lpstr>
      <vt:lpstr>Security Policy, Standards, Procedure and Guidelines</vt:lpstr>
      <vt:lpstr>Security Policy, Standards, Procedure and Guidelines</vt:lpstr>
      <vt:lpstr>Threat Modelling</vt:lpstr>
      <vt:lpstr>Identifying Threats</vt:lpstr>
      <vt:lpstr>Threats Modelling: STRIDE</vt:lpstr>
      <vt:lpstr>Threats Modelling: PASTA</vt:lpstr>
      <vt:lpstr>Threats Modelling: Diagram Approach</vt:lpstr>
      <vt:lpstr>Threats Modelling: Diagram Approach</vt:lpstr>
      <vt:lpstr>Threats Modelling: Reduction Analysis</vt:lpstr>
      <vt:lpstr>Threats Ranking or Risk Analysis</vt:lpstr>
      <vt:lpstr>Risk Analysis: DREAD Rating System </vt:lpstr>
      <vt:lpstr>Supply Chain Risk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ALGORITHM TO DETERMINE ENERGY-AWARE MAXIMAL LEAF  NODES DATA GATHERING TREE FOR WIRELESS SENSOR NETWORKS</dc:title>
  <dc:creator>Admin</dc:creator>
  <cp:lastModifiedBy>mahfuz@cse.buet.ac.bd</cp:lastModifiedBy>
  <cp:revision>2204</cp:revision>
  <dcterms:created xsi:type="dcterms:W3CDTF">2010-12-04T17:05:06Z</dcterms:created>
  <dcterms:modified xsi:type="dcterms:W3CDTF">2022-08-05T11:11:24Z</dcterms:modified>
</cp:coreProperties>
</file>