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395" r:id="rId2"/>
    <p:sldId id="396" r:id="rId3"/>
    <p:sldId id="397" r:id="rId4"/>
    <p:sldId id="438" r:id="rId5"/>
    <p:sldId id="439" r:id="rId6"/>
    <p:sldId id="440" r:id="rId7"/>
    <p:sldId id="442" r:id="rId8"/>
    <p:sldId id="441" r:id="rId9"/>
    <p:sldId id="443" r:id="rId10"/>
    <p:sldId id="444" r:id="rId11"/>
    <p:sldId id="445" r:id="rId12"/>
    <p:sldId id="446" r:id="rId13"/>
    <p:sldId id="447" r:id="rId14"/>
    <p:sldId id="448" r:id="rId15"/>
    <p:sldId id="449" r:id="rId16"/>
    <p:sldId id="450" r:id="rId17"/>
    <p:sldId id="451" r:id="rId18"/>
    <p:sldId id="452" r:id="rId19"/>
    <p:sldId id="453" r:id="rId20"/>
    <p:sldId id="454" r:id="rId21"/>
    <p:sldId id="455" r:id="rId22"/>
    <p:sldId id="456" r:id="rId23"/>
    <p:sldId id="457" r:id="rId24"/>
    <p:sldId id="458" r:id="rId25"/>
    <p:sldId id="459" r:id="rId26"/>
    <p:sldId id="460" r:id="rId27"/>
    <p:sldId id="461" r:id="rId28"/>
    <p:sldId id="462" r:id="rId29"/>
    <p:sldId id="463" r:id="rId30"/>
    <p:sldId id="464" r:id="rId31"/>
    <p:sldId id="465" r:id="rId32"/>
    <p:sldId id="466" r:id="rId33"/>
    <p:sldId id="467" r:id="rId34"/>
    <p:sldId id="468" r:id="rId35"/>
    <p:sldId id="469" r:id="rId36"/>
    <p:sldId id="470" r:id="rId3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463F"/>
    <a:srgbClr val="D16349"/>
    <a:srgbClr val="DBE3E3"/>
    <a:srgbClr val="FFCC66"/>
    <a:srgbClr val="FF9900"/>
    <a:srgbClr val="635803"/>
    <a:srgbClr val="D1DEDF"/>
    <a:srgbClr val="EED3CF"/>
    <a:srgbClr val="EDD3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754" autoAdjust="0"/>
    <p:restoredTop sz="93907" autoAdjust="0"/>
  </p:normalViewPr>
  <p:slideViewPr>
    <p:cSldViewPr>
      <p:cViewPr varScale="1">
        <p:scale>
          <a:sx n="70" d="100"/>
          <a:sy n="70" d="100"/>
        </p:scale>
        <p:origin x="176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4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CDB4E3CD-C9EE-4247-A0E7-99603B632244}" type="datetimeFigureOut">
              <a:rPr lang="en-US" smtClean="0"/>
              <a:pPr/>
              <a:t>9/9/2022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956142C3-80C7-4F74-BFAD-C7C43B8C8FD5}" type="slidenum">
              <a:rPr lang="en-US" smtClean="0"/>
              <a:pPr/>
              <a:t>‹#›</a:t>
            </a:fld>
            <a:endParaRPr lang="en-US"/>
          </a:p>
        </p:txBody>
      </p:sp>
    </p:spTree>
    <p:extLst>
      <p:ext uri="{BB962C8B-B14F-4D97-AF65-F5344CB8AC3E}">
        <p14:creationId xmlns:p14="http://schemas.microsoft.com/office/powerpoint/2010/main" val="2023579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5:49.452"/>
    </inkml:context>
    <inkml:brush xml:id="br0">
      <inkml:brushProperty name="width" value="0.05" units="cm"/>
      <inkml:brushProperty name="height" value="0.05" units="cm"/>
    </inkml:brush>
  </inkml:definitions>
  <inkml:trace contextRef="#ctx0" brushRef="#br0">1 0 24575,'10'15'0,"1"-1"0,0-1 0,1 0 0,0 0 0,1-1 0,0 0 0,1-2 0,16 11 0,6 5 0,28 21 0,77 40 0,-53-34 0,-22-8 0,112 101 0,31 24 0,-75-84 0,112 83 0,-220-148 0,-1 2 0,-1 0 0,-1 2 0,-1 0 0,-1 2 0,32 53 0,-48-70 0,0 0 0,0 0 0,-1 1 0,-1-1 0,0 1 0,0 0 0,-1 0 0,0 1 0,0 12 0,-2-6 0,-2 0 0,0 0 0,0 0 0,-11 34 0,6-22-1365,1-2-5461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6:21.671"/>
    </inkml:context>
    <inkml:brush xml:id="br0">
      <inkml:brushProperty name="width" value="0.05" units="cm"/>
      <inkml:brushProperty name="height" value="0.05" units="cm"/>
    </inkml:brush>
  </inkml:definitions>
  <inkml:trace contextRef="#ctx0" brushRef="#br0">412 0 24575,'-6'0'0,"-9"0"0,-8 0 0,-7 0 0,-4 0 0,-4 0 0,-7 0 0,-3 0 0,0 0 0,2 0 0,3 7 0,8 1-8191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6:27.726"/>
    </inkml:context>
    <inkml:brush xml:id="br0">
      <inkml:brushProperty name="width" value="0.05" units="cm"/>
      <inkml:brushProperty name="height" value="0.05" units="cm"/>
    </inkml:brush>
  </inkml:definitions>
  <inkml:trace contextRef="#ctx0" brushRef="#br0">1 1596 24575,'0'-16'0,"2"1"0,0 0 0,1 0 0,0 0 0,1 0 0,9-21 0,2 2 0,30-50 0,94-131 0,-114 171 0,96-155 0,-91 156 0,1 2 0,52-55 0,-67 80 0,1 0 0,1 0 0,1 2 0,0 0 0,1 1 0,26-12 0,66-35 0,-66 34 0,2 1 0,1 2 0,52-16 0,41-10 0,-85 27 0,2 3 0,62-12 0,-67 19 0,75-28 0,-88 25 0,0 2 0,2 2 0,62-9 0,-80 18 0,-1-1 0,0-1 0,1-1 0,-2-2 0,1 0 0,-1-1 0,0-2 0,39-21 0,-51 25 0,1 0 0,-1 1 0,1 0 0,0 1 0,0 1 0,0 0 0,14-2 0,88-2 0,-81 7 0,0-2 0,34-6 0,-10-1 0,1 4 0,82 1 0,-80 4 0,100-12 0,-129 4 0,-30 8 0,-1 0 0,0 0 0,0 0 0,1 0 0,-1 0 0,0 0 0,0 0 0,1 0 0,-1-1 0,0 1 0,0 0 0,0 0 0,1 0 0,-1 0 0,0 0 0,0 0 0,0-1 0,1 1 0,-1 0 0,0 0 0,0 0 0,0-1 0,0 1 0,1 0 0,-1 0 0,0 0 0,0-1 0,0 1 0,0 0 0,0 0 0,0-1 0,0 1 0,0 0 0,0 0 0,0 0 0,0-1 0,0 1 0,0 0 0,0 0 0,0-1 0,0 1 0,-11-6 0,-17 0 0,-49 2-1365,40 3-5461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6:30.649"/>
    </inkml:context>
    <inkml:brush xml:id="br0">
      <inkml:brushProperty name="width" value="0.05" units="cm"/>
      <inkml:brushProperty name="height" value="0.05" units="cm"/>
    </inkml:brush>
  </inkml:definitions>
  <inkml:trace contextRef="#ctx0" brushRef="#br0">1 1 24575,'208'196'0,"-83"-54"0,-95-106 0,-29-35 0,0 0 0,0 0 0,0 0 0,0-1 0,0 1 0,-1 0 0,1 0 0,0 1 0,0-1 0,-1 0 0,1 0 0,-1 0 0,1 0 0,-1 0 0,0 1 0,1-1 0,-1 0 0,0 0 0,0 1 0,0-1 0,0 0 0,0 0 0,0 1 0,0-1 0,-1 2 0,0-2 0,0 0 0,0 0 0,0 0 0,0 0 0,-1 0 0,1 0 0,0-1 0,0 1 0,-1-1 0,1 1 0,-1-1 0,1 1 0,0-1 0,-1 0 0,1 1 0,-1-1 0,1 0 0,-2 0 0,-11 0 0,0-1 0,0-1 0,-18-3 0,-167-38-1365,166 33-5461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6:31.551"/>
    </inkml:context>
    <inkml:brush xml:id="br0">
      <inkml:brushProperty name="width" value="0.05" units="cm"/>
      <inkml:brushProperty name="height" value="0.05" units="cm"/>
    </inkml:brush>
  </inkml:definitions>
  <inkml:trace contextRef="#ctx0" brushRef="#br0">0 1 24575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5:53.394"/>
    </inkml:context>
    <inkml:brush xml:id="br0">
      <inkml:brushProperty name="width" value="0.05" units="cm"/>
      <inkml:brushProperty name="height" value="0.05" units="cm"/>
    </inkml:brush>
  </inkml:definitions>
  <inkml:trace contextRef="#ctx0" brushRef="#br0">1 9 24575,'6'-6'0,"2"4"0,7 2 0,0 8 0,4 3 0,-1 5 0,3 7 0,4 6 0,-2 5 0,2-4 0,2-7 0,4-14 0,-4-15 0,0-6 0,2-14 0,-4-3-8191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5:56.286"/>
    </inkml:context>
    <inkml:brush xml:id="br0">
      <inkml:brushProperty name="width" value="0.05" units="cm"/>
      <inkml:brushProperty name="height" value="0.05" units="cm"/>
    </inkml:brush>
  </inkml:definitions>
  <inkml:trace contextRef="#ctx0" brushRef="#br0">0 1 24575,'1'5'0,"0"0"0,0-1 0,1 1 0,-1 0 0,1-1 0,0 0 0,0 1 0,6 7 0,2 7 0,43 94 0,-19-45 0,-3 2 0,-3 1 0,20 78 0,24 226 0,-63-275 0,-8 173 0,-4-117 0,0-114 0,-2 0 0,-1-1 0,-3 0 0,-1 0 0,-1-1 0,-3 0 0,-1-1 0,-25 45 0,10-31 0,21-39 0,0 0 0,1 1 0,-7 20 0,4-3-227,2 1-1,1 1 1,2-1-1,1 1 1,-1 53-1,6-54-6598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6:00.930"/>
    </inkml:context>
    <inkml:brush xml:id="br0">
      <inkml:brushProperty name="width" value="0.05" units="cm"/>
      <inkml:brushProperty name="height" value="0.05" units="cm"/>
    </inkml:brush>
  </inkml:definitions>
  <inkml:trace contextRef="#ctx0" brushRef="#br0">1 0 24575,'0'7'0,"0"8"0,0 8 0,6 7 0,9 4 0,9 4 0,6-6 0,4-7 0,4-9 0,0-6 0,2-6 0,-1-9 0,-6-11 0,-3-9 0,-6-6 0,-7-5 0,-6-3 0,-6 6-8191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6:05.010"/>
    </inkml:context>
    <inkml:brush xml:id="br0">
      <inkml:brushProperty name="width" value="0.05" units="cm"/>
      <inkml:brushProperty name="height" value="0.05" units="cm"/>
    </inkml:brush>
  </inkml:definitions>
  <inkml:trace contextRef="#ctx0" brushRef="#br0">2457 0 24575,'0'25'0,"0"0"0,-1 0 0,-2 0 0,-1-1 0,0 0 0,-2 1 0,-1-2 0,-1 1 0,0-1 0,-2 0 0,-19 32 0,-42 72 0,39-66 0,-3-2 0,-82 109 0,104-151 0,0 1 0,1 0 0,-15 33 0,-16 26 0,-25 42 0,51-87 0,-1 0 0,-1-1 0,-31 38 0,-87 99 0,114-136 0,2 1 0,1 1 0,-23 54 0,23-48 0,-2 0 0,-2-2 0,-1-1 0,-2-1 0,-1-1 0,-56 52 0,58-65 0,-1-1 0,0-1 0,-2-1 0,-33 15 0,8-3 0,43-25 0,0-1 0,0 0 0,-1-1 0,0 0 0,0-1 0,-23 4 0,-80 0 0,1 1 0,13 12 0,-193 66 0,244-70-227,0-1-1,0-3 1,-1-2-1,-1-3 1,-73 2-1,88-9-6598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6:08.474"/>
    </inkml:context>
    <inkml:brush xml:id="br0">
      <inkml:brushProperty name="width" value="0.05" units="cm"/>
      <inkml:brushProperty name="height" value="0.05" units="cm"/>
    </inkml:brush>
  </inkml:definitions>
  <inkml:trace contextRef="#ctx0" brushRef="#br0">299 0 24575,'-7'5'0,"1"0"0,-1-1 0,0 0 0,-1 0 0,1-1 0,-1 0 0,1 0 0,-1-1 0,-10 2 0,-31 13 0,35-10 0,0 1 0,1 1 0,0 0 0,1 0 0,-23 23 0,28-25 0,0 0 0,1 1 0,0 0 0,0 0 0,0 0 0,1 1 0,1-1 0,-1 1 0,1 0 0,-4 16 0,7-20 0,1 1 0,0-1 0,-1 1 0,2 0 0,-1-1 0,1 1 0,0-1 0,0 1 0,0-1 0,1 1 0,0-1 0,0 0 0,0 0 0,0 0 0,1 0 0,0 0 0,0 0 0,1-1 0,-1 1 0,7 5 0,-5-5 0,1 0 0,-1-1 0,0 0 0,1 0 0,0 0 0,0-1 0,0 0 0,1 0 0,-1 0 0,1-1 0,-1 0 0,1 0 0,0-1 0,0 0 0,-1 0 0,11 0 0,208-17 0,-209 14-273,1-1 0,-1-1 0,0 0 0,16-6 0,8-7-6553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6:14.405"/>
    </inkml:context>
    <inkml:brush xml:id="br0">
      <inkml:brushProperty name="width" value="0.05" units="cm"/>
      <inkml:brushProperty name="height" value="0.05" units="cm"/>
    </inkml:brush>
  </inkml:definitions>
  <inkml:trace contextRef="#ctx0" brushRef="#br0">2507 1863 24575,'-11'0'0,"-308"-11"0,274 6 0,0-2 0,1-2 0,0-2 0,1-2 0,-44-19 0,-33-12 0,87 33 0,0 0 0,0-3 0,1 0 0,-51-33 0,-71-72 0,98 73 0,-2 2 0,-98-56 0,130 85 0,1-1 0,0-1 0,1-1 0,1-1 0,1-1 0,1 0 0,1-2 0,0-1 0,-18-29 0,9 14 0,-2 1 0,-2 1 0,-71-61 0,-13-13 0,85 72 0,1-2 0,-41-70 0,-3-4 0,54 85 0,2-1 0,1-1 0,1 0 0,2-1 0,1-1 0,1 0 0,2-1 0,-8-42 0,15 60 0,0 1 0,-1 0 0,-13-25 0,16 34 0,0 1 0,-1 0 0,0 0 0,0 1 0,-1-1 0,1 1 0,-1-1 0,0 1 0,0 0 0,0 0 0,-1 1 0,1-1 0,-9-3 0,11 6 0,0 0 0,0 1 0,-1 0 0,1-1 0,-1 1 0,1 0 0,0 0 0,-1 0 0,1 1 0,0-1 0,-1 0 0,1 1 0,0 0 0,0-1 0,-1 1 0,1 0 0,0 0 0,0 0 0,0 0 0,0 1 0,0-1 0,0 1 0,0-1 0,1 1 0,-1 0 0,0-1 0,1 1 0,-1 0 0,1 0 0,0 0 0,-2 4 0,-2 3 0,0 0 0,0 0 0,1 1 0,1 0 0,-5 18 0,4-2-455,1 0 0,0 43 0,3-33-6371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6:16.341"/>
    </inkml:context>
    <inkml:brush xml:id="br0">
      <inkml:brushProperty name="width" value="0.05" units="cm"/>
      <inkml:brushProperty name="height" value="0.05" units="cm"/>
    </inkml:brush>
  </inkml:definitions>
  <inkml:trace contextRef="#ctx0" brushRef="#br0">0 17 24575,'7'-6'0,"8"-2"0,2 6 0,10 10 0,1 17 0,3 4 0,1 3 0,-4 3 0,0-4 0,-5-2 0,-7-4-8191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9T04:06:19.703"/>
    </inkml:context>
    <inkml:brush xml:id="br0">
      <inkml:brushProperty name="width" value="0.05" units="cm"/>
      <inkml:brushProperty name="height" value="0.05" units="cm"/>
    </inkml:brush>
  </inkml:definitions>
  <inkml:trace contextRef="#ctx0" brushRef="#br0">193 2154 24575,'-1'-19'0,"-1"0"0,-1 1 0,-8-30 0,-6-34 0,13 40 0,-26-188 0,-51-228 0,53 282 0,19 88 0,3 0 0,7-110 0,1 76 0,-1 86 0,2 1 0,1-1 0,17-62 0,42-98 0,-17 61 0,-34 105 0,-11 30 0,-1 0 0,0 1 0,1-1 0,-1 0 0,0 0 0,1 0 0,-1 0 0,0 0 0,0 1 0,1-1 0,-1 0 0,0 0 0,0 0 0,1 1 0,-1-1 0,0 0 0,0 0 0,0 1 0,1-1 0,-1 0 0,0 0 0,0 1 0,0-1 0,0 0 0,0 1 0,0-1 0,0 0 0,0 1 0,1-1 0,-1 0 0,0 1 0,0-1 0,0 0 0,-1 1 0,1-1 0,0 0 0,0 1 0,0-1 0,0 0 0,0 0 0,0 1 0,-1 66 0,0-52 0,-1 265-1365,2-247-5461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9BB27901-4ECD-4B8C-A073-CBD0312B721C}" type="datetimeFigureOut">
              <a:rPr lang="en-US"/>
              <a:pPr>
                <a:defRPr/>
              </a:pPr>
              <a:t>9/9/2022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F5220C2-089D-466E-9B99-E0B11E9738C0}" type="slidenum">
              <a:rPr lang="en-US"/>
              <a:pPr>
                <a:defRPr/>
              </a:pPr>
              <a:t>‹#›</a:t>
            </a:fld>
            <a:endParaRPr lang="en-US"/>
          </a:p>
        </p:txBody>
      </p:sp>
    </p:spTree>
    <p:extLst>
      <p:ext uri="{BB962C8B-B14F-4D97-AF65-F5344CB8AC3E}">
        <p14:creationId xmlns:p14="http://schemas.microsoft.com/office/powerpoint/2010/main" val="1649301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5" name="Rectangle 20"/>
          <p:cNvSpPr>
            <a:spLocks noChangeArrowheads="1"/>
          </p:cNvSpPr>
          <p:nvPr/>
        </p:nvSpPr>
        <p:spPr bwMode="white">
          <a:xfrm>
            <a:off x="8991600" y="3175"/>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6" name="Rectangle 21"/>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3"/>
          <p:cNvSpPr>
            <a:spLocks noChangeArrowheads="1"/>
          </p:cNvSpPr>
          <p:nvPr/>
        </p:nvSpPr>
        <p:spPr bwMode="white">
          <a:xfrm>
            <a:off x="0" y="0"/>
            <a:ext cx="9144000" cy="25146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p:cNvSpPr>
            <a:spLocks noGrp="1"/>
          </p:cNvSpPr>
          <p:nvPr>
            <p:ph type="dt" sz="half" idx="10"/>
          </p:nvPr>
        </p:nvSpPr>
        <p:spPr/>
        <p:txBody>
          <a:bodyPr/>
          <a:lstStyle>
            <a:lvl1pPr>
              <a:defRPr/>
            </a:lvl1pPr>
          </a:lstStyle>
          <a:p>
            <a:pPr>
              <a:defRPr/>
            </a:pPr>
            <a:fld id="{2E2A2192-1EA0-4617-ACD1-8F889CEBDF8D}" type="datetimeFigureOut">
              <a:rPr lang="en-US"/>
              <a:pPr>
                <a:defRPr/>
              </a:pPr>
              <a:t>9/9/2022</a:t>
            </a:fld>
            <a:endParaRPr lang="en-US"/>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B8E22246-0F2E-468F-A746-B502F2A1E8B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3C5B828-C80C-4255-9BEA-E45F1708B745}" type="datetimeFigureOut">
              <a:rPr lang="en-US"/>
              <a:pPr>
                <a:defRPr/>
              </a:pPr>
              <a:t>9/9/2022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C328BB-D0E4-4FD5-BC39-B4A3616A0749}"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5" name="Rectangle 20"/>
          <p:cNvSpPr>
            <a:spLocks noChangeArrowheads="1"/>
          </p:cNvSpPr>
          <p:nvPr/>
        </p:nvSpPr>
        <p:spPr bwMode="white">
          <a:xfrm>
            <a:off x="7010400" y="0"/>
            <a:ext cx="21336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6" name="Rectangle 21"/>
          <p:cNvSpPr>
            <a:spLocks noChangeArrowheads="1"/>
          </p:cNvSpPr>
          <p:nvPr/>
        </p:nvSpPr>
        <p:spPr bwMode="white">
          <a:xfrm>
            <a:off x="0" y="0"/>
            <a:ext cx="9144000" cy="155575"/>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3"/>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013D9677-8729-41F8-BF92-3E4DC3CE2726}" type="slidenum">
              <a:rPr lang="en-US"/>
              <a:pPr>
                <a:defRPr/>
              </a:pPr>
              <a:t>‹#›</a:t>
            </a:fld>
            <a:endParaRPr lang="en-US"/>
          </a:p>
        </p:txBody>
      </p:sp>
      <p:sp>
        <p:nvSpPr>
          <p:cNvPr id="14" name="Date Placeholder 3"/>
          <p:cNvSpPr>
            <a:spLocks noGrp="1"/>
          </p:cNvSpPr>
          <p:nvPr>
            <p:ph type="dt" sz="half" idx="11"/>
          </p:nvPr>
        </p:nvSpPr>
        <p:spPr/>
        <p:txBody>
          <a:bodyPr/>
          <a:lstStyle>
            <a:lvl1pPr>
              <a:defRPr/>
            </a:lvl1pPr>
          </a:lstStyle>
          <a:p>
            <a:pPr>
              <a:defRPr/>
            </a:pPr>
            <a:fld id="{9FBA3E10-1245-4453-9230-D33C7975FAA1}" type="datetimeFigureOut">
              <a:rPr lang="en-US"/>
              <a:pPr>
                <a:defRPr/>
              </a:pPr>
              <a:t>9/9/2022</a:t>
            </a:fld>
            <a:endParaRPr lang="en-US"/>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F1013C4-D296-4C90-8C6F-ABA6C4A0AED9}" type="datetimeFigureOut">
              <a:rPr lang="en-US"/>
              <a:pPr>
                <a:defRPr/>
              </a:pPr>
              <a:t>9/9/2022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E9AFD8CE-E250-4E63-94CB-4F9A6DE97DD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5" name="Rectangle 20"/>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6" name="Rectangle 21"/>
          <p:cNvSpPr>
            <a:spLocks noChangeArrowheads="1"/>
          </p:cNvSpPr>
          <p:nvPr/>
        </p:nvSpPr>
        <p:spPr bwMode="white">
          <a:xfrm>
            <a:off x="0" y="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3"/>
          <p:cNvSpPr>
            <a:spLocks noChangeArrowheads="1"/>
          </p:cNvSpPr>
          <p:nvPr/>
        </p:nvSpPr>
        <p:spPr bwMode="white">
          <a:xfrm>
            <a:off x="8991600" y="1905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8" name="Rectangle 24"/>
          <p:cNvSpPr>
            <a:spLocks noChangeArrowheads="1"/>
          </p:cNvSpPr>
          <p:nvPr/>
        </p:nvSpPr>
        <p:spPr bwMode="white">
          <a:xfrm>
            <a:off x="152400" y="2286000"/>
            <a:ext cx="8832850" cy="3048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25"/>
          <p:cNvSpPr>
            <a:spLocks noChangeArrowheads="1"/>
          </p:cNvSpPr>
          <p:nvPr/>
        </p:nvSpPr>
        <p:spPr bwMode="auto">
          <a:xfrm>
            <a:off x="155575" y="142875"/>
            <a:ext cx="8832850" cy="2139950"/>
          </a:xfrm>
          <a:prstGeom prst="rect">
            <a:avLst/>
          </a:prstGeom>
          <a:solidFill>
            <a:schemeClr val="accent1"/>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fld id="{8B0C9B3C-7B37-441B-A962-F2D777AC64E7}" type="datetimeFigureOut">
              <a:rPr lang="en-US"/>
              <a:pPr>
                <a:defRPr/>
              </a:pPr>
              <a:t>9/9/2022</a:t>
            </a:fld>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5F5580C6-5EA3-41C6-B8CF-FACD427B987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Straight Connector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p:spPr>
        <p:txBody>
          <a:bodyPr wrap="none" anchor="ctr"/>
          <a:lstStyle/>
          <a:p>
            <a:pPr>
              <a:defRPr/>
            </a:pPr>
            <a:endParaRPr lang="en-US">
              <a:latin typeface="Arial" pitchFamily="34" charset="0"/>
              <a:cs typeface="Arial" pitchFamily="34" charset="0"/>
            </a:endParaRPr>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fld id="{413EB9F9-BCC5-491E-BD02-C6514812757A}" type="datetimeFigureOut">
              <a:rPr lang="en-US"/>
              <a:pPr>
                <a:defRPr/>
              </a:pPr>
              <a:t>9/9/2022</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D108D05B-C692-4867-9D0C-A89D9147912C}"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Straight Connector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p:spPr>
        <p:txBody>
          <a:bodyPr wrap="none" anchor="ctr"/>
          <a:lstStyle/>
          <a:p>
            <a:pPr>
              <a:defRPr/>
            </a:pPr>
            <a:endParaRPr lang="en-US">
              <a:latin typeface="Arial" pitchFamily="34" charset="0"/>
              <a:cs typeface="Arial" pitchFamily="34" charset="0"/>
            </a:endParaRPr>
          </a:p>
        </p:txBody>
      </p:sp>
      <p:sp>
        <p:nvSpPr>
          <p:cNvPr id="8" name="Rectangle 20"/>
          <p:cNvSpPr>
            <a:spLocks noChangeArrowheads="1"/>
          </p:cNvSpPr>
          <p:nvPr/>
        </p:nvSpPr>
        <p:spPr bwMode="white">
          <a:xfrm>
            <a:off x="0" y="0"/>
            <a:ext cx="9144000" cy="14478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21"/>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23"/>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1" name="Rectangle 24"/>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p:cNvSpPr>
            <a:spLocks noGrp="1"/>
          </p:cNvSpPr>
          <p:nvPr>
            <p:ph type="dt" sz="half" idx="10"/>
          </p:nvPr>
        </p:nvSpPr>
        <p:spPr/>
        <p:txBody>
          <a:bodyPr/>
          <a:lstStyle>
            <a:lvl1pPr>
              <a:defRPr/>
            </a:lvl1pPr>
          </a:lstStyle>
          <a:p>
            <a:pPr>
              <a:defRPr/>
            </a:pPr>
            <a:fld id="{5CC7A72E-F551-4265-B2FA-A738E11C9EA9}" type="datetimeFigureOut">
              <a:rPr lang="en-US"/>
              <a:pPr>
                <a:defRPr/>
              </a:pPr>
              <a:t>9/9/2022</a:t>
            </a:fld>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BE654C1E-A87E-4DAC-9C7A-E31FF6AADDC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0D50ACDD-959C-4528-9549-B0327A9F409F}" type="datetimeFigureOut">
              <a:rPr lang="en-US"/>
              <a:pPr>
                <a:defRPr/>
              </a:pPr>
              <a:t>9/9/2022</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9D3EE38D-3CC9-4F92-B267-C46AE47AEC6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9"/>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3" name="Rectangle 20"/>
          <p:cNvSpPr>
            <a:spLocks noChangeArrowheads="1"/>
          </p:cNvSpPr>
          <p:nvPr/>
        </p:nvSpPr>
        <p:spPr bwMode="white">
          <a:xfrm>
            <a:off x="0" y="0"/>
            <a:ext cx="9144000" cy="155575"/>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4" name="Rectangle 21"/>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5" name="Rectangle 23"/>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Date Placeholder 1"/>
          <p:cNvSpPr>
            <a:spLocks noGrp="1"/>
          </p:cNvSpPr>
          <p:nvPr>
            <p:ph type="dt" sz="half" idx="10"/>
          </p:nvPr>
        </p:nvSpPr>
        <p:spPr/>
        <p:txBody>
          <a:bodyPr/>
          <a:lstStyle>
            <a:lvl1pPr>
              <a:defRPr/>
            </a:lvl1pPr>
          </a:lstStyle>
          <a:p>
            <a:pPr>
              <a:defRPr/>
            </a:pPr>
            <a:fld id="{55513ED7-2ACA-42E0-91AE-A22AE9FD2300}" type="datetimeFigureOut">
              <a:rPr lang="en-US"/>
              <a:pPr>
                <a:defRPr/>
              </a:pPr>
              <a:t>9/9/2022</a:t>
            </a:fld>
            <a:endParaRPr lang="en-US"/>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FC068683-5EDA-41DD-A45B-8718A1157F7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1"/>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8" name="Rectangle 23"/>
          <p:cNvSpPr>
            <a:spLocks noChangeArrowheads="1"/>
          </p:cNvSpPr>
          <p:nvPr/>
        </p:nvSpPr>
        <p:spPr bwMode="white">
          <a:xfrm>
            <a:off x="0" y="0"/>
            <a:ext cx="9144000" cy="119063"/>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24"/>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AF15300C-6522-4F36-AC5F-5E6C308F7569}" type="slidenum">
              <a:rPr lang="en-US"/>
              <a:pPr>
                <a:defRPr/>
              </a:pPr>
              <a:t>‹#›</a:t>
            </a:fld>
            <a:endParaRPr lang="en-US"/>
          </a:p>
        </p:txBody>
      </p:sp>
      <p:sp>
        <p:nvSpPr>
          <p:cNvPr id="17" name="Date Placeholder 4"/>
          <p:cNvSpPr>
            <a:spLocks noGrp="1"/>
          </p:cNvSpPr>
          <p:nvPr>
            <p:ph type="dt" sz="half" idx="11"/>
          </p:nvPr>
        </p:nvSpPr>
        <p:spPr/>
        <p:txBody>
          <a:bodyPr/>
          <a:lstStyle>
            <a:lvl1pPr>
              <a:defRPr/>
            </a:lvl1pPr>
          </a:lstStyle>
          <a:p>
            <a:pPr>
              <a:defRPr/>
            </a:pPr>
            <a:fld id="{6893454B-367A-46E6-A623-082ACB78B242}" type="datetimeFigureOut">
              <a:rPr lang="en-US"/>
              <a:pPr>
                <a:defRPr/>
              </a:pPr>
              <a:t>9/9/2022</a:t>
            </a:fld>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1"/>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8" name="Rectangle 23"/>
          <p:cNvSpPr>
            <a:spLocks noChangeArrowheads="1"/>
          </p:cNvSpPr>
          <p:nvPr/>
        </p:nvSpPr>
        <p:spPr bwMode="white">
          <a:xfrm>
            <a:off x="0" y="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24"/>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89DC3CE6-9013-4F37-8693-5EE5DABEA54C}" type="slidenum">
              <a:rPr lang="en-US"/>
              <a:pPr>
                <a:defRPr/>
              </a:pPr>
              <a:t>‹#›</a:t>
            </a:fld>
            <a:endParaRPr lang="en-US"/>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fld id="{C1562A1B-E926-4683-BBEC-980628BC1735}" type="datetimeFigureOut">
              <a:rPr lang="en-US"/>
              <a:pPr>
                <a:defRPr/>
              </a:pPr>
              <a:t>9/9/2022</a:t>
            </a:fld>
            <a:endParaRPr lang="en-US"/>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6"/>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27" name="Rectangle 15"/>
          <p:cNvSpPr>
            <a:spLocks noChangeArrowheads="1"/>
          </p:cNvSpPr>
          <p:nvPr/>
        </p:nvSpPr>
        <p:spPr bwMode="white">
          <a:xfrm>
            <a:off x="0" y="0"/>
            <a:ext cx="9144000" cy="1393825"/>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28" name="Rectangle 17"/>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29" name="Rectangle 18"/>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cs typeface="+mn-cs"/>
              </a:defRPr>
            </a:lvl1pPr>
          </a:lstStyle>
          <a:p>
            <a:pPr>
              <a:defRPr/>
            </a:pPr>
            <a:fld id="{FC856FC9-D428-4703-874B-C5F969F157D6}" type="datetimeFigureOut">
              <a:rPr lang="en-US"/>
              <a:pPr>
                <a:defRPr/>
              </a:pPr>
              <a:t>9/9/2022</a:t>
            </a:fld>
            <a:endParaRPr lang="en-US"/>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fontAlgn="auto" latinLnBrk="0" hangingPunct="1">
              <a:spcBef>
                <a:spcPts val="0"/>
              </a:spcBef>
              <a:spcAft>
                <a:spcPts val="0"/>
              </a:spcAft>
              <a:defRPr kumimoji="0" sz="1600">
                <a:solidFill>
                  <a:schemeClr val="accent3">
                    <a:shade val="75000"/>
                  </a:schemeClr>
                </a:solidFill>
                <a:latin typeface="+mn-lt"/>
                <a:cs typeface="+mn-cs"/>
              </a:defRPr>
            </a:lvl1pPr>
          </a:lstStyle>
          <a:p>
            <a:pPr>
              <a:defRPr/>
            </a:pPr>
            <a:fld id="{81886398-ADE1-4B9C-ABF8-8090BA98E7B8}" type="slidenum">
              <a:rPr lang="en-US"/>
              <a:pPr>
                <a:defRPr/>
              </a:pPr>
              <a:t>‹#›</a:t>
            </a:fld>
            <a:endParaRPr lang="en-US"/>
          </a:p>
        </p:txBody>
      </p:sp>
      <p:sp>
        <p:nvSpPr>
          <p:cNvPr id="1038"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9"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9.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4.png"/><Relationship Id="rId21" Type="http://schemas.openxmlformats.org/officeDocument/2006/relationships/image" Target="../media/image13.png"/><Relationship Id="rId7" Type="http://schemas.openxmlformats.org/officeDocument/2006/relationships/image" Target="../media/image6.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5.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24" Type="http://schemas.openxmlformats.org/officeDocument/2006/relationships/customXml" Target="../ink/ink12.xml"/><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10" Type="http://schemas.openxmlformats.org/officeDocument/2006/relationships/customXml" Target="../ink/ink5.xml"/><Relationship Id="rId19" Type="http://schemas.openxmlformats.org/officeDocument/2006/relationships/image" Target="../media/image12.png"/><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2"/>
          <p:cNvSpPr>
            <a:spLocks noGrp="1"/>
          </p:cNvSpPr>
          <p:nvPr>
            <p:ph type="ctrTitle"/>
          </p:nvPr>
        </p:nvSpPr>
        <p:spPr>
          <a:xfrm>
            <a:off x="762000" y="2133600"/>
            <a:ext cx="7848600" cy="1219200"/>
          </a:xfrm>
        </p:spPr>
        <p:txBody>
          <a:bodyPr/>
          <a:lstStyle/>
          <a:p>
            <a:pPr algn="r" eaLnBrk="1" hangingPunct="1">
              <a:lnSpc>
                <a:spcPts val="4300"/>
              </a:lnSpc>
            </a:pPr>
            <a:br>
              <a:rPr lang="en-US" sz="3600" b="1" dirty="0"/>
            </a:br>
            <a:r>
              <a:rPr lang="en-US" sz="2000" b="1" dirty="0"/>
              <a:t>Chapter Two</a:t>
            </a:r>
            <a:br>
              <a:rPr lang="en-US" sz="3600" b="1" dirty="0"/>
            </a:br>
            <a:r>
              <a:rPr lang="en-US" sz="3600" b="1" dirty="0"/>
              <a:t>Personal Security and Risk Management</a:t>
            </a:r>
            <a:endParaRPr lang="en-US" sz="3600" dirty="0"/>
          </a:p>
        </p:txBody>
      </p:sp>
      <p:sp>
        <p:nvSpPr>
          <p:cNvPr id="13315" name="Rectangle 5"/>
          <p:cNvSpPr>
            <a:spLocks noChangeArrowheads="1"/>
          </p:cNvSpPr>
          <p:nvPr/>
        </p:nvSpPr>
        <p:spPr bwMode="auto">
          <a:xfrm>
            <a:off x="152400" y="5943600"/>
            <a:ext cx="4343400" cy="553998"/>
          </a:xfrm>
          <a:prstGeom prst="rect">
            <a:avLst/>
          </a:prstGeom>
          <a:noFill/>
          <a:ln w="9525">
            <a:noFill/>
            <a:miter lim="800000"/>
            <a:headEnd/>
            <a:tailEnd/>
          </a:ln>
        </p:spPr>
        <p:txBody>
          <a:bodyPr>
            <a:spAutoFit/>
          </a:bodyPr>
          <a:lstStyle/>
          <a:p>
            <a:r>
              <a:rPr lang="en-US" sz="1600" b="1" dirty="0">
                <a:latin typeface="Georgia" pitchFamily="18" charset="0"/>
              </a:rPr>
              <a:t>© Dr. M. </a:t>
            </a:r>
            <a:r>
              <a:rPr lang="en-US" sz="1600" b="1" dirty="0" err="1">
                <a:latin typeface="Georgia" pitchFamily="18" charset="0"/>
              </a:rPr>
              <a:t>Mahfuzul</a:t>
            </a:r>
            <a:r>
              <a:rPr lang="en-US" sz="1600" b="1" dirty="0">
                <a:latin typeface="Georgia" pitchFamily="18" charset="0"/>
              </a:rPr>
              <a:t> Islam</a:t>
            </a:r>
          </a:p>
          <a:p>
            <a:r>
              <a:rPr lang="en-US" sz="1400" dirty="0">
                <a:latin typeface="Georgia" pitchFamily="18" charset="0"/>
              </a:rPr>
              <a:t>      Professor, Dept. of CSE, BUET</a:t>
            </a:r>
          </a:p>
        </p:txBody>
      </p:sp>
      <p:sp>
        <p:nvSpPr>
          <p:cNvPr id="4" name="Rectangle 5"/>
          <p:cNvSpPr>
            <a:spLocks noChangeArrowheads="1"/>
          </p:cNvSpPr>
          <p:nvPr/>
        </p:nvSpPr>
        <p:spPr bwMode="auto">
          <a:xfrm>
            <a:off x="838200" y="4267200"/>
            <a:ext cx="7010400" cy="523220"/>
          </a:xfrm>
          <a:prstGeom prst="rect">
            <a:avLst/>
          </a:prstGeom>
          <a:noFill/>
          <a:ln w="9525">
            <a:noFill/>
            <a:miter lim="800000"/>
            <a:headEnd/>
            <a:tailEnd/>
          </a:ln>
        </p:spPr>
        <p:txBody>
          <a:bodyPr wrap="square">
            <a:spAutoFit/>
          </a:bodyPr>
          <a:lstStyle/>
          <a:p>
            <a:r>
              <a:rPr lang="en-US" sz="1400" b="1" dirty="0">
                <a:latin typeface="Georgia" pitchFamily="18" charset="0"/>
              </a:rPr>
              <a:t>Ref:  CISSP Certified Information Systems Security Professional Official Study Guide, 9E, 2021</a:t>
            </a:r>
            <a:endParaRPr lang="en-US" sz="1400" dirty="0">
              <a:latin typeface="Georgia" pitchFamily="18" charset="0"/>
            </a:endParaRPr>
          </a:p>
        </p:txBody>
      </p:sp>
    </p:spTree>
  </p:cSld>
  <p:clrMapOvr>
    <a:masterClrMapping/>
  </p:clrMapOvr>
  <p:transition advTm="266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C4EAF-2E92-7B55-5313-6BCEEFBE7F26}"/>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Offboarding, Transfer and Termination</a:t>
            </a:r>
            <a:endParaRPr lang="en-US" dirty="0">
              <a:solidFill>
                <a:schemeClr val="bg1"/>
              </a:solidFill>
            </a:endParaRPr>
          </a:p>
        </p:txBody>
      </p:sp>
      <p:sp>
        <p:nvSpPr>
          <p:cNvPr id="6" name="Rectangle 5">
            <a:extLst>
              <a:ext uri="{FF2B5EF4-FFF2-40B4-BE49-F238E27FC236}">
                <a16:creationId xmlns:a16="http://schemas.microsoft.com/office/drawing/2014/main" id="{67C637BC-6D77-F842-6CF6-766689921660}"/>
              </a:ext>
            </a:extLst>
          </p:cNvPr>
          <p:cNvSpPr/>
          <p:nvPr/>
        </p:nvSpPr>
        <p:spPr>
          <a:xfrm>
            <a:off x="420687" y="1259443"/>
            <a:ext cx="8302625" cy="5293757"/>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sz="1600" b="1" dirty="0">
                <a:solidFill>
                  <a:srgbClr val="0070C0"/>
                </a:solidFill>
              </a:rPr>
              <a:t>Offboarding</a:t>
            </a:r>
            <a:r>
              <a:rPr lang="en-US" sz="1600" dirty="0"/>
              <a:t> is the removal of an employee’s identity from the IAM system once that person has left the organization.</a:t>
            </a:r>
          </a:p>
          <a:p>
            <a:pPr marL="342900" indent="-342900" algn="just">
              <a:spcBef>
                <a:spcPts val="600"/>
              </a:spcBef>
              <a:spcAft>
                <a:spcPts val="600"/>
              </a:spcAft>
              <a:buClr>
                <a:srgbClr val="C00000"/>
              </a:buClr>
              <a:buFont typeface="Wingdings" panose="05000000000000000000" pitchFamily="2" charset="2"/>
              <a:buChar char="Ø"/>
            </a:pPr>
            <a:r>
              <a:rPr lang="en-US" sz="1600" b="1" dirty="0">
                <a:solidFill>
                  <a:srgbClr val="0070C0"/>
                </a:solidFill>
              </a:rPr>
              <a:t>Personnel transfers </a:t>
            </a:r>
            <a:r>
              <a:rPr lang="en-US" sz="1600" dirty="0"/>
              <a:t>into a new job position at the same organization may be treated as a fire/rehire rather than a personnel move.</a:t>
            </a:r>
          </a:p>
          <a:p>
            <a:pPr marL="342900" indent="-342900" algn="just">
              <a:spcBef>
                <a:spcPts val="600"/>
              </a:spcBef>
              <a:spcAft>
                <a:spcPts val="600"/>
              </a:spcAft>
              <a:buClr>
                <a:srgbClr val="C00000"/>
              </a:buClr>
              <a:buFont typeface="Wingdings" panose="05000000000000000000" pitchFamily="2" charset="2"/>
              <a:buChar char="Ø"/>
            </a:pPr>
            <a:r>
              <a:rPr lang="en-US" sz="1600" b="1" dirty="0">
                <a:solidFill>
                  <a:srgbClr val="0070C0"/>
                </a:solidFill>
              </a:rPr>
              <a:t>Offboarding </a:t>
            </a:r>
            <a:r>
              <a:rPr lang="en-US" sz="1600" dirty="0"/>
              <a:t>include disabling and/or deleting the user account, revoking certificates, canceling access codes, and terminating other specifically granted privileges.</a:t>
            </a:r>
          </a:p>
          <a:p>
            <a:pPr marL="342900" indent="-342900" algn="just">
              <a:spcBef>
                <a:spcPts val="600"/>
              </a:spcBef>
              <a:spcAft>
                <a:spcPts val="600"/>
              </a:spcAft>
              <a:buClr>
                <a:srgbClr val="C00000"/>
              </a:buClr>
              <a:buFont typeface="Wingdings" panose="05000000000000000000" pitchFamily="2" charset="2"/>
              <a:buChar char="Ø"/>
            </a:pPr>
            <a:r>
              <a:rPr lang="en-US" sz="1600" dirty="0"/>
              <a:t>It is common to disable accounts of prior employees in order to retain the identity for auditing purposes for a few months. After the allotted time, if no incidents are discovered, then it can be deleted from the IAM completely. If the account is deleted prematurely, any logged events that are of a security concern no longer point to an actual account and thus can make tracking down further evidence of violations more complicated.</a:t>
            </a:r>
          </a:p>
          <a:p>
            <a:pPr marL="342900" indent="-342900" algn="just">
              <a:spcBef>
                <a:spcPts val="600"/>
              </a:spcBef>
              <a:spcAft>
                <a:spcPts val="600"/>
              </a:spcAft>
              <a:buClr>
                <a:srgbClr val="C00000"/>
              </a:buClr>
              <a:buFont typeface="Wingdings" panose="05000000000000000000" pitchFamily="2" charset="2"/>
              <a:buChar char="Ø"/>
            </a:pPr>
            <a:r>
              <a:rPr lang="en-US" sz="1600" dirty="0"/>
              <a:t>if a person is not acceptable as an employee in one department, rather than passing around the problem, the better option is to terminate the problematic employee, especially if direct training and coaching does not provide a resolution.</a:t>
            </a:r>
          </a:p>
          <a:p>
            <a:pPr marL="342900" indent="-342900" algn="just">
              <a:spcBef>
                <a:spcPts val="600"/>
              </a:spcBef>
              <a:spcAft>
                <a:spcPts val="600"/>
              </a:spcAft>
              <a:buClr>
                <a:srgbClr val="C00000"/>
              </a:buClr>
              <a:buFont typeface="Wingdings" panose="05000000000000000000" pitchFamily="2" charset="2"/>
              <a:buChar char="Ø"/>
            </a:pPr>
            <a:r>
              <a:rPr lang="en-US" sz="1600" dirty="0"/>
              <a:t>The offboarding process may also include informing security guards and other physical facility and property access management personnel to disallow entry to the ex-employee in the future.</a:t>
            </a:r>
          </a:p>
        </p:txBody>
      </p:sp>
    </p:spTree>
    <p:extLst>
      <p:ext uri="{BB962C8B-B14F-4D97-AF65-F5344CB8AC3E}">
        <p14:creationId xmlns:p14="http://schemas.microsoft.com/office/powerpoint/2010/main" val="3864529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715365-FAD1-DDFB-4623-7A8830C97383}"/>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Offboarding, Transfer and Termination</a:t>
            </a:r>
            <a:endParaRPr lang="en-US" dirty="0">
              <a:solidFill>
                <a:schemeClr val="bg1"/>
              </a:solidFill>
            </a:endParaRPr>
          </a:p>
        </p:txBody>
      </p:sp>
      <p:sp>
        <p:nvSpPr>
          <p:cNvPr id="6" name="Rectangle 5">
            <a:extLst>
              <a:ext uri="{FF2B5EF4-FFF2-40B4-BE49-F238E27FC236}">
                <a16:creationId xmlns:a16="http://schemas.microsoft.com/office/drawing/2014/main" id="{E3552E40-727A-DD9C-1F43-50EEBCEC6146}"/>
              </a:ext>
            </a:extLst>
          </p:cNvPr>
          <p:cNvSpPr/>
          <p:nvPr/>
        </p:nvSpPr>
        <p:spPr>
          <a:xfrm>
            <a:off x="420687" y="1259443"/>
            <a:ext cx="8302625" cy="5293757"/>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sz="1600" dirty="0"/>
              <a:t>The procedures for onboarding and offboarding should be clearly documented in order to ensure consistency of application as well as compliance with regulations or contractual obligations.</a:t>
            </a:r>
          </a:p>
          <a:p>
            <a:pPr marL="342900" indent="-342900" algn="just">
              <a:spcBef>
                <a:spcPts val="600"/>
              </a:spcBef>
              <a:spcAft>
                <a:spcPts val="600"/>
              </a:spcAft>
              <a:buClr>
                <a:srgbClr val="C00000"/>
              </a:buClr>
              <a:buFont typeface="Wingdings" panose="05000000000000000000" pitchFamily="2" charset="2"/>
              <a:buChar char="Ø"/>
            </a:pPr>
            <a:r>
              <a:rPr lang="en-US" sz="1600" b="1" dirty="0">
                <a:solidFill>
                  <a:srgbClr val="0070C0"/>
                </a:solidFill>
              </a:rPr>
              <a:t>Termination meeting</a:t>
            </a:r>
            <a:r>
              <a:rPr lang="en-US" sz="1600" dirty="0"/>
              <a:t>: Once the employee has been informed of their release, they should be reminded of the liabilities and restrictions placed on the former employee based on the employment agreement, NDAs, and any other security related documentation.</a:t>
            </a:r>
          </a:p>
          <a:p>
            <a:pPr marL="342900" indent="-342900" algn="just">
              <a:spcBef>
                <a:spcPts val="600"/>
              </a:spcBef>
              <a:spcAft>
                <a:spcPts val="600"/>
              </a:spcAft>
              <a:buClr>
                <a:srgbClr val="C00000"/>
              </a:buClr>
              <a:buFont typeface="Wingdings" panose="05000000000000000000" pitchFamily="2" charset="2"/>
              <a:buChar char="Ø"/>
            </a:pPr>
            <a:r>
              <a:rPr lang="en-US" sz="1600" dirty="0"/>
              <a:t>During this meeting, all organization-specific identification, access, or security badges as well as devices, cards, keys, and access tokens should be collected.</a:t>
            </a:r>
          </a:p>
          <a:p>
            <a:pPr marL="342900" indent="-342900" algn="just">
              <a:spcBef>
                <a:spcPts val="600"/>
              </a:spcBef>
              <a:spcAft>
                <a:spcPts val="600"/>
              </a:spcAft>
              <a:buClr>
                <a:srgbClr val="C00000"/>
              </a:buClr>
              <a:buFont typeface="Wingdings" panose="05000000000000000000" pitchFamily="2" charset="2"/>
              <a:buChar char="Ø"/>
            </a:pPr>
            <a:r>
              <a:rPr lang="en-US" sz="1600" dirty="0"/>
              <a:t>The termination of an employee should be handled in a private and respectful manner. However, this does not mean that precautions should not be taken.</a:t>
            </a:r>
          </a:p>
          <a:p>
            <a:pPr marL="342900" indent="-342900" algn="just">
              <a:spcBef>
                <a:spcPts val="600"/>
              </a:spcBef>
              <a:spcAft>
                <a:spcPts val="600"/>
              </a:spcAft>
              <a:buClr>
                <a:srgbClr val="C00000"/>
              </a:buClr>
              <a:buFont typeface="Wingdings" panose="05000000000000000000" pitchFamily="2" charset="2"/>
              <a:buChar char="Ø"/>
            </a:pPr>
            <a:r>
              <a:rPr lang="en-US" sz="1600" dirty="0"/>
              <a:t>Terminations are of two types – voluntary and nonvoluntary. Nonvoluntary termination should be abrupt. For  voluntary termination, an exit interview is normally done by an HR person who specializes in those interviews with the idea of learning from the employee’s experience.</a:t>
            </a:r>
          </a:p>
          <a:p>
            <a:pPr marL="342900" indent="-342900" algn="just">
              <a:spcBef>
                <a:spcPts val="600"/>
              </a:spcBef>
              <a:spcAft>
                <a:spcPts val="600"/>
              </a:spcAft>
              <a:buClr>
                <a:srgbClr val="C00000"/>
              </a:buClr>
              <a:buFont typeface="Wingdings" panose="05000000000000000000" pitchFamily="2" charset="2"/>
              <a:buChar char="Ø"/>
            </a:pPr>
            <a:r>
              <a:rPr lang="en-US" sz="1600" dirty="0"/>
              <a:t>Whether an abrupt termination process is used, or a cordial process was concluded, the now ex-employee should be escorted off the premises and not allowed to return to their work area without an escort for any reason. </a:t>
            </a:r>
          </a:p>
        </p:txBody>
      </p:sp>
    </p:spTree>
    <p:extLst>
      <p:ext uri="{BB962C8B-B14F-4D97-AF65-F5344CB8AC3E}">
        <p14:creationId xmlns:p14="http://schemas.microsoft.com/office/powerpoint/2010/main" val="1945269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28C8D5-2AEC-228B-5C95-288BFB0E277A}"/>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Offboarding, Transfer and Termination</a:t>
            </a:r>
            <a:endParaRPr lang="en-US" dirty="0">
              <a:solidFill>
                <a:schemeClr val="bg1"/>
              </a:solidFill>
            </a:endParaRPr>
          </a:p>
        </p:txBody>
      </p:sp>
      <p:sp>
        <p:nvSpPr>
          <p:cNvPr id="6" name="Rectangle 5">
            <a:extLst>
              <a:ext uri="{FF2B5EF4-FFF2-40B4-BE49-F238E27FC236}">
                <a16:creationId xmlns:a16="http://schemas.microsoft.com/office/drawing/2014/main" id="{E9B6BB23-B0F9-0075-A602-11348B47AD8C}"/>
              </a:ext>
            </a:extLst>
          </p:cNvPr>
          <p:cNvSpPr/>
          <p:nvPr/>
        </p:nvSpPr>
        <p:spPr>
          <a:xfrm>
            <a:off x="420687" y="1447800"/>
            <a:ext cx="8302625" cy="4401205"/>
          </a:xfrm>
          <a:prstGeom prst="rect">
            <a:avLst/>
          </a:prstGeom>
        </p:spPr>
        <p:txBody>
          <a:bodyPr wrap="square">
            <a:spAutoFit/>
          </a:bodyPr>
          <a:lstStyle/>
          <a:p>
            <a:pPr algn="just">
              <a:spcBef>
                <a:spcPts val="600"/>
              </a:spcBef>
              <a:spcAft>
                <a:spcPts val="600"/>
              </a:spcAft>
              <a:buClr>
                <a:srgbClr val="C00000"/>
              </a:buClr>
            </a:pPr>
            <a:r>
              <a:rPr lang="en-US" sz="2000" dirty="0"/>
              <a:t>The following list includes some other security issues that should be handled as soon as possible:</a:t>
            </a:r>
          </a:p>
          <a:p>
            <a:pPr marL="342900" indent="-342900" algn="just">
              <a:spcBef>
                <a:spcPts val="600"/>
              </a:spcBef>
              <a:spcAft>
                <a:spcPts val="600"/>
              </a:spcAft>
              <a:buClr>
                <a:srgbClr val="C00000"/>
              </a:buClr>
              <a:buFont typeface="Wingdings" panose="05000000000000000000" pitchFamily="2" charset="2"/>
              <a:buChar char="Ø"/>
            </a:pPr>
            <a:r>
              <a:rPr lang="en-US" sz="2000" dirty="0"/>
              <a:t>Remove or disable the employee’s user account at the same time as or just before they are notified of being terminated.</a:t>
            </a:r>
          </a:p>
          <a:p>
            <a:pPr marL="342900" indent="-342900" algn="just">
              <a:spcBef>
                <a:spcPts val="600"/>
              </a:spcBef>
              <a:spcAft>
                <a:spcPts val="600"/>
              </a:spcAft>
              <a:buClr>
                <a:srgbClr val="C00000"/>
              </a:buClr>
              <a:buFont typeface="Wingdings" panose="05000000000000000000" pitchFamily="2" charset="2"/>
              <a:buChar char="Ø"/>
            </a:pPr>
            <a:r>
              <a:rPr lang="en-US" sz="2000" dirty="0"/>
              <a:t>Make sure the employee returns any organizational equipment or supplies from their vehicle or home.</a:t>
            </a:r>
          </a:p>
          <a:p>
            <a:pPr marL="342900" indent="-342900" algn="just">
              <a:spcBef>
                <a:spcPts val="600"/>
              </a:spcBef>
              <a:spcAft>
                <a:spcPts val="600"/>
              </a:spcAft>
              <a:buClr>
                <a:srgbClr val="C00000"/>
              </a:buClr>
              <a:buFont typeface="Wingdings" panose="05000000000000000000" pitchFamily="2" charset="2"/>
              <a:buChar char="Ø"/>
            </a:pPr>
            <a:r>
              <a:rPr lang="en-US" sz="2000" dirty="0"/>
              <a:t>Arrange for a member of the security department to accompany the released employee while they gather their personal belongings from the work area.</a:t>
            </a:r>
          </a:p>
          <a:p>
            <a:pPr marL="342900" indent="-342900" algn="just">
              <a:spcBef>
                <a:spcPts val="600"/>
              </a:spcBef>
              <a:spcAft>
                <a:spcPts val="600"/>
              </a:spcAft>
              <a:buClr>
                <a:srgbClr val="C00000"/>
              </a:buClr>
              <a:buFont typeface="Wingdings" panose="05000000000000000000" pitchFamily="2" charset="2"/>
              <a:buChar char="Ø"/>
            </a:pPr>
            <a:r>
              <a:rPr lang="en-US" sz="2000" dirty="0"/>
              <a:t>Inform all security personnel and anyone else who watches or monitors any entrance point to ensure that the ex-employee does not attempt to reenter the building without an escort.</a:t>
            </a:r>
          </a:p>
        </p:txBody>
      </p:sp>
    </p:spTree>
    <p:extLst>
      <p:ext uri="{BB962C8B-B14F-4D97-AF65-F5344CB8AC3E}">
        <p14:creationId xmlns:p14="http://schemas.microsoft.com/office/powerpoint/2010/main" val="3086336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CCB408-29E6-781B-0C10-CF2D6B5CCB73}"/>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Offboarding, Transfer and Termination</a:t>
            </a:r>
            <a:endParaRPr lang="en-US" dirty="0">
              <a:solidFill>
                <a:schemeClr val="bg1"/>
              </a:solidFill>
            </a:endParaRPr>
          </a:p>
        </p:txBody>
      </p:sp>
      <p:sp>
        <p:nvSpPr>
          <p:cNvPr id="6" name="Rectangle 5">
            <a:extLst>
              <a:ext uri="{FF2B5EF4-FFF2-40B4-BE49-F238E27FC236}">
                <a16:creationId xmlns:a16="http://schemas.microsoft.com/office/drawing/2014/main" id="{796F4D8B-9BB7-05A5-B4DA-7A9C22268164}"/>
              </a:ext>
            </a:extLst>
          </p:cNvPr>
          <p:cNvSpPr/>
          <p:nvPr/>
        </p:nvSpPr>
        <p:spPr>
          <a:xfrm>
            <a:off x="420687" y="1447800"/>
            <a:ext cx="8302625" cy="4555093"/>
          </a:xfrm>
          <a:prstGeom prst="rect">
            <a:avLst/>
          </a:prstGeom>
        </p:spPr>
        <p:txBody>
          <a:bodyPr wrap="square">
            <a:spAutoFit/>
          </a:bodyPr>
          <a:lstStyle/>
          <a:p>
            <a:pPr algn="just">
              <a:spcBef>
                <a:spcPts val="600"/>
              </a:spcBef>
              <a:spcAft>
                <a:spcPts val="600"/>
              </a:spcAft>
              <a:buClr>
                <a:srgbClr val="C00000"/>
              </a:buClr>
            </a:pPr>
            <a:r>
              <a:rPr lang="en-US" sz="2000" dirty="0"/>
              <a:t>Firing an employee has become a complex process. That’s why you need a well-designed termination process. Following are the list of activities to be performed before termination of an employee:</a:t>
            </a:r>
          </a:p>
          <a:p>
            <a:pPr marL="342900" indent="-342900" algn="just">
              <a:spcBef>
                <a:spcPts val="600"/>
              </a:spcBef>
              <a:spcAft>
                <a:spcPts val="600"/>
              </a:spcAft>
              <a:buClr>
                <a:srgbClr val="C00000"/>
              </a:buClr>
              <a:buFont typeface="Wingdings" panose="05000000000000000000" pitchFamily="2" charset="2"/>
              <a:buChar char="Ø"/>
            </a:pPr>
            <a:r>
              <a:rPr lang="en-US" sz="2000" dirty="0"/>
              <a:t>The IT department requesting the return of a mobile device.</a:t>
            </a:r>
          </a:p>
          <a:p>
            <a:pPr marL="342900" indent="-342900" algn="just">
              <a:spcBef>
                <a:spcPts val="600"/>
              </a:spcBef>
              <a:spcAft>
                <a:spcPts val="600"/>
              </a:spcAft>
              <a:buClr>
                <a:srgbClr val="C00000"/>
              </a:buClr>
              <a:buFont typeface="Wingdings" panose="05000000000000000000" pitchFamily="2" charset="2"/>
              <a:buChar char="Ø"/>
            </a:pPr>
            <a:r>
              <a:rPr lang="en-US" sz="2000" dirty="0"/>
              <a:t>Disabling a network user account. </a:t>
            </a:r>
          </a:p>
          <a:p>
            <a:pPr marL="342900" indent="-342900" algn="just">
              <a:spcBef>
                <a:spcPts val="600"/>
              </a:spcBef>
              <a:spcAft>
                <a:spcPts val="600"/>
              </a:spcAft>
              <a:buClr>
                <a:srgbClr val="C00000"/>
              </a:buClr>
              <a:buFont typeface="Wingdings" panose="05000000000000000000" pitchFamily="2" charset="2"/>
              <a:buChar char="Ø"/>
            </a:pPr>
            <a:r>
              <a:rPr lang="en-US" sz="2000" dirty="0"/>
              <a:t>Blocking a person’s personal identification number (PIN) or smartcard for building entrance.</a:t>
            </a:r>
          </a:p>
          <a:p>
            <a:pPr marL="342900" indent="-342900" algn="just">
              <a:spcBef>
                <a:spcPts val="600"/>
              </a:spcBef>
              <a:spcAft>
                <a:spcPts val="600"/>
              </a:spcAft>
              <a:buClr>
                <a:srgbClr val="C00000"/>
              </a:buClr>
              <a:buFont typeface="Wingdings" panose="05000000000000000000" pitchFamily="2" charset="2"/>
              <a:buChar char="Ø"/>
            </a:pPr>
            <a:r>
              <a:rPr lang="en-US" sz="2000" dirty="0"/>
              <a:t>Revoking a parking pass</a:t>
            </a:r>
          </a:p>
          <a:p>
            <a:pPr marL="342900" indent="-342900" algn="just">
              <a:spcBef>
                <a:spcPts val="600"/>
              </a:spcBef>
              <a:spcAft>
                <a:spcPts val="600"/>
              </a:spcAft>
              <a:buClr>
                <a:srgbClr val="C00000"/>
              </a:buClr>
              <a:buFont typeface="Wingdings" panose="05000000000000000000" pitchFamily="2" charset="2"/>
              <a:buChar char="Ø"/>
            </a:pPr>
            <a:r>
              <a:rPr lang="en-US" sz="2000" dirty="0"/>
              <a:t>Distributing a revised company organizational chart</a:t>
            </a:r>
          </a:p>
          <a:p>
            <a:pPr marL="342900" indent="-342900" algn="just">
              <a:spcBef>
                <a:spcPts val="600"/>
              </a:spcBef>
              <a:spcAft>
                <a:spcPts val="600"/>
              </a:spcAft>
              <a:buClr>
                <a:srgbClr val="C00000"/>
              </a:buClr>
              <a:buFont typeface="Wingdings" panose="05000000000000000000" pitchFamily="2" charset="2"/>
              <a:buChar char="Ø"/>
            </a:pPr>
            <a:r>
              <a:rPr lang="en-US" sz="2000" dirty="0"/>
              <a:t>Positioning a new employee in their cubicle or workspace</a:t>
            </a:r>
          </a:p>
          <a:p>
            <a:pPr marL="342900" indent="-342900" algn="just">
              <a:spcBef>
                <a:spcPts val="600"/>
              </a:spcBef>
              <a:spcAft>
                <a:spcPts val="600"/>
              </a:spcAft>
              <a:buClr>
                <a:srgbClr val="C00000"/>
              </a:buClr>
              <a:buFont typeface="Wingdings" panose="05000000000000000000" pitchFamily="2" charset="2"/>
              <a:buChar char="Ø"/>
            </a:pPr>
            <a:r>
              <a:rPr lang="en-US" sz="2000" dirty="0"/>
              <a:t>Allowing layoff information to be leaked to the media</a:t>
            </a:r>
          </a:p>
        </p:txBody>
      </p:sp>
    </p:spTree>
    <p:extLst>
      <p:ext uri="{BB962C8B-B14F-4D97-AF65-F5344CB8AC3E}">
        <p14:creationId xmlns:p14="http://schemas.microsoft.com/office/powerpoint/2010/main" val="3349958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BC0120-605D-D5C2-D922-F45D99B304E6}"/>
              </a:ext>
            </a:extLst>
          </p:cNvPr>
          <p:cNvSpPr>
            <a:spLocks noGrp="1"/>
          </p:cNvSpPr>
          <p:nvPr>
            <p:ph type="title"/>
          </p:nvPr>
        </p:nvSpPr>
        <p:spPr>
          <a:xfrm>
            <a:off x="970009" y="228600"/>
            <a:ext cx="7769225" cy="758825"/>
          </a:xfrm>
        </p:spPr>
        <p:txBody>
          <a:bodyPr/>
          <a:lstStyle/>
          <a:p>
            <a:pPr algn="l"/>
            <a:r>
              <a:rPr lang="en-US" altLang="zh-CN" sz="2800" dirty="0">
                <a:solidFill>
                  <a:schemeClr val="bg1"/>
                </a:solidFill>
                <a:ea typeface="宋体" pitchFamily="2" charset="-122"/>
              </a:rPr>
              <a:t>Vendor, Consultants, and Contractors Agreements and Controls </a:t>
            </a:r>
            <a:endParaRPr lang="en-US" sz="2800" dirty="0">
              <a:solidFill>
                <a:schemeClr val="bg1"/>
              </a:solidFill>
            </a:endParaRPr>
          </a:p>
        </p:txBody>
      </p:sp>
      <p:sp>
        <p:nvSpPr>
          <p:cNvPr id="6" name="Rectangle 5">
            <a:extLst>
              <a:ext uri="{FF2B5EF4-FFF2-40B4-BE49-F238E27FC236}">
                <a16:creationId xmlns:a16="http://schemas.microsoft.com/office/drawing/2014/main" id="{1894D6BC-58C8-F300-F131-0233B986B81C}"/>
              </a:ext>
            </a:extLst>
          </p:cNvPr>
          <p:cNvSpPr/>
          <p:nvPr/>
        </p:nvSpPr>
        <p:spPr>
          <a:xfrm>
            <a:off x="420687" y="1447800"/>
            <a:ext cx="8302625" cy="4862870"/>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dirty="0"/>
              <a:t>Multiparty risk exists when several entities or organizations are involved in a project.</a:t>
            </a:r>
          </a:p>
          <a:p>
            <a:pPr marL="342900" indent="-342900" algn="just">
              <a:spcBef>
                <a:spcPts val="600"/>
              </a:spcBef>
              <a:spcAft>
                <a:spcPts val="600"/>
              </a:spcAft>
              <a:buClr>
                <a:srgbClr val="C00000"/>
              </a:buClr>
              <a:buFont typeface="Wingdings" panose="05000000000000000000" pitchFamily="2" charset="2"/>
              <a:buChar char="Ø"/>
            </a:pPr>
            <a:r>
              <a:rPr lang="en-US" dirty="0"/>
              <a:t>Risk management strategies implemented by one party may in fact cause additional risks against or from another party.</a:t>
            </a:r>
          </a:p>
          <a:p>
            <a:pPr marL="342900" indent="-342900" algn="just">
              <a:spcBef>
                <a:spcPts val="600"/>
              </a:spcBef>
              <a:spcAft>
                <a:spcPts val="600"/>
              </a:spcAft>
              <a:buClr>
                <a:srgbClr val="C00000"/>
              </a:buClr>
              <a:buFont typeface="Wingdings" panose="05000000000000000000" pitchFamily="2" charset="2"/>
              <a:buChar char="Ø"/>
            </a:pPr>
            <a:r>
              <a:rPr lang="en-US" dirty="0"/>
              <a:t>Using service-level agreements (SLAs) is a means to ensure that organizations providing services maintain an appropriate level of service agreed on by both the service provider, vendor, or contractor and the customer organization. </a:t>
            </a:r>
          </a:p>
          <a:p>
            <a:pPr marL="342900" indent="-342900" algn="just">
              <a:spcBef>
                <a:spcPts val="600"/>
              </a:spcBef>
              <a:spcAft>
                <a:spcPts val="600"/>
              </a:spcAft>
              <a:buClr>
                <a:srgbClr val="C00000"/>
              </a:buClr>
              <a:buFont typeface="Wingdings" panose="05000000000000000000" pitchFamily="2" charset="2"/>
              <a:buChar char="Ø"/>
            </a:pPr>
            <a:r>
              <a:rPr lang="en-US" dirty="0"/>
              <a:t>SLAs also commonly include financial and other contractual remedies that kick in if the agreement is not maintained. For example, if a critical circuit is down for more than 15 minutes, the service provider might agree to waive all charges on that circuit for one week.</a:t>
            </a:r>
          </a:p>
          <a:p>
            <a:pPr marL="342900" indent="-342900" algn="just">
              <a:spcBef>
                <a:spcPts val="600"/>
              </a:spcBef>
              <a:spcAft>
                <a:spcPts val="600"/>
              </a:spcAft>
              <a:buClr>
                <a:srgbClr val="C00000"/>
              </a:buClr>
              <a:buFont typeface="Wingdings" panose="05000000000000000000" pitchFamily="2" charset="2"/>
              <a:buChar char="Ø"/>
            </a:pPr>
            <a:r>
              <a:rPr lang="en-US" dirty="0"/>
              <a:t>A VMS is a software solution that assists with the management and procurement of staffing services, hardware, software, and other needed products and services.</a:t>
            </a:r>
          </a:p>
        </p:txBody>
      </p:sp>
    </p:spTree>
    <p:extLst>
      <p:ext uri="{BB962C8B-B14F-4D97-AF65-F5344CB8AC3E}">
        <p14:creationId xmlns:p14="http://schemas.microsoft.com/office/powerpoint/2010/main" val="188911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D39988B-304E-C77D-F82B-46961A2B908B}"/>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Compliance Policy Requirements</a:t>
            </a:r>
            <a:endParaRPr lang="en-US" dirty="0">
              <a:solidFill>
                <a:schemeClr val="bg1"/>
              </a:solidFill>
            </a:endParaRPr>
          </a:p>
        </p:txBody>
      </p:sp>
      <p:sp>
        <p:nvSpPr>
          <p:cNvPr id="6" name="Rectangle 5">
            <a:extLst>
              <a:ext uri="{FF2B5EF4-FFF2-40B4-BE49-F238E27FC236}">
                <a16:creationId xmlns:a16="http://schemas.microsoft.com/office/drawing/2014/main" id="{7369F8EF-56B7-7962-7855-159FC0CF19FC}"/>
              </a:ext>
            </a:extLst>
          </p:cNvPr>
          <p:cNvSpPr/>
          <p:nvPr/>
        </p:nvSpPr>
        <p:spPr>
          <a:xfrm>
            <a:off x="420687" y="1447800"/>
            <a:ext cx="8302625" cy="3939540"/>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sz="2000" dirty="0"/>
              <a:t>Compliance is the act of conforming to or adhering to rules, policies, regulations, standards, or requirements.</a:t>
            </a:r>
          </a:p>
          <a:p>
            <a:pPr marL="342900" indent="-342900" algn="just">
              <a:spcBef>
                <a:spcPts val="600"/>
              </a:spcBef>
              <a:spcAft>
                <a:spcPts val="600"/>
              </a:spcAft>
              <a:buClr>
                <a:srgbClr val="C00000"/>
              </a:buClr>
              <a:buFont typeface="Wingdings" panose="05000000000000000000" pitchFamily="2" charset="2"/>
              <a:buChar char="Ø"/>
            </a:pPr>
            <a:r>
              <a:rPr lang="en-US" sz="2000" dirty="0"/>
              <a:t>If employees do not maintain compliance, it could cost the organization in terms of profit, market share, recognition, and reputation.</a:t>
            </a:r>
          </a:p>
          <a:p>
            <a:pPr marL="342900" indent="-342900" algn="just">
              <a:spcBef>
                <a:spcPts val="600"/>
              </a:spcBef>
              <a:spcAft>
                <a:spcPts val="600"/>
              </a:spcAft>
              <a:buClr>
                <a:srgbClr val="C00000"/>
              </a:buClr>
              <a:buFont typeface="Wingdings" panose="05000000000000000000" pitchFamily="2" charset="2"/>
              <a:buChar char="Ø"/>
            </a:pPr>
            <a:r>
              <a:rPr lang="en-US" sz="2000" dirty="0"/>
              <a:t>Employees need to be trained regarding what they need to do; only then they can be held accountable for violations or lacking compliance.</a:t>
            </a:r>
          </a:p>
          <a:p>
            <a:pPr marL="342900" indent="-342900" algn="just">
              <a:spcBef>
                <a:spcPts val="600"/>
              </a:spcBef>
              <a:spcAft>
                <a:spcPts val="600"/>
              </a:spcAft>
              <a:buClr>
                <a:srgbClr val="C00000"/>
              </a:buClr>
              <a:buFont typeface="Wingdings" panose="05000000000000000000" pitchFamily="2" charset="2"/>
              <a:buChar char="Ø"/>
            </a:pPr>
            <a:r>
              <a:rPr lang="en-US" sz="2000" dirty="0"/>
              <a:t>Compliance enforcement efforts could be performed by the CISO or CSO, worker managers and supervisors, auditors, and third-party regulators.</a:t>
            </a:r>
          </a:p>
        </p:txBody>
      </p:sp>
    </p:spTree>
    <p:extLst>
      <p:ext uri="{BB962C8B-B14F-4D97-AF65-F5344CB8AC3E}">
        <p14:creationId xmlns:p14="http://schemas.microsoft.com/office/powerpoint/2010/main" val="55190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0DDDB5-BB5E-C85F-A3C4-5692AAA799F1}"/>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Privacy Policy Requirements</a:t>
            </a:r>
            <a:endParaRPr lang="en-US" dirty="0">
              <a:solidFill>
                <a:schemeClr val="bg1"/>
              </a:solidFill>
            </a:endParaRPr>
          </a:p>
        </p:txBody>
      </p:sp>
      <p:sp>
        <p:nvSpPr>
          <p:cNvPr id="6" name="Rectangle 5">
            <a:extLst>
              <a:ext uri="{FF2B5EF4-FFF2-40B4-BE49-F238E27FC236}">
                <a16:creationId xmlns:a16="http://schemas.microsoft.com/office/drawing/2014/main" id="{786CEFD4-4D5C-221B-19FC-9A11915113A6}"/>
              </a:ext>
            </a:extLst>
          </p:cNvPr>
          <p:cNvSpPr/>
          <p:nvPr/>
        </p:nvSpPr>
        <p:spPr>
          <a:xfrm>
            <a:off x="420687" y="1165622"/>
            <a:ext cx="8415338" cy="5539978"/>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dirty="0"/>
              <a:t>Privacy can be a difficult concept to define. Protecting individuals from unwanted observation, direct marketing, and disclosure</a:t>
            </a:r>
            <a:r>
              <a:rPr lang="en-US" sz="1800" dirty="0"/>
              <a:t>.</a:t>
            </a:r>
            <a:endParaRPr lang="en-US" dirty="0"/>
          </a:p>
          <a:p>
            <a:pPr marL="342900" indent="-342900" algn="just">
              <a:spcBef>
                <a:spcPts val="600"/>
              </a:spcBef>
              <a:spcAft>
                <a:spcPts val="600"/>
              </a:spcAft>
              <a:buClr>
                <a:srgbClr val="C00000"/>
              </a:buClr>
              <a:buFont typeface="Wingdings" panose="05000000000000000000" pitchFamily="2" charset="2"/>
              <a:buChar char="Ø"/>
            </a:pPr>
            <a:r>
              <a:rPr lang="en-US" dirty="0"/>
              <a:t>Partial definition of Privacy:</a:t>
            </a:r>
          </a:p>
          <a:p>
            <a:pPr marL="800100" lvl="1" indent="-342900" algn="just">
              <a:spcBef>
                <a:spcPts val="600"/>
              </a:spcBef>
              <a:spcAft>
                <a:spcPts val="600"/>
              </a:spcAft>
              <a:buClr>
                <a:srgbClr val="C00000"/>
              </a:buClr>
              <a:buFont typeface="Wingdings" panose="05000000000000000000" pitchFamily="2" charset="2"/>
              <a:buChar char="q"/>
            </a:pPr>
            <a:r>
              <a:rPr lang="en-US" sz="1600" dirty="0"/>
              <a:t>Active prevention of unauthorized access to personally identifiable information (PII)</a:t>
            </a:r>
          </a:p>
          <a:p>
            <a:pPr marL="800100" lvl="1" indent="-342900" algn="just">
              <a:spcBef>
                <a:spcPts val="600"/>
              </a:spcBef>
              <a:spcAft>
                <a:spcPts val="600"/>
              </a:spcAft>
              <a:buClr>
                <a:srgbClr val="C00000"/>
              </a:buClr>
              <a:buFont typeface="Wingdings" panose="05000000000000000000" pitchFamily="2" charset="2"/>
              <a:buChar char="q"/>
            </a:pPr>
            <a:r>
              <a:rPr lang="en-US" sz="1600" dirty="0"/>
              <a:t>Freedom from unauthorized access to information deemed personal or confidential</a:t>
            </a:r>
          </a:p>
          <a:p>
            <a:pPr marL="800100" lvl="1" indent="-342900" algn="just">
              <a:spcBef>
                <a:spcPts val="600"/>
              </a:spcBef>
              <a:spcAft>
                <a:spcPts val="600"/>
              </a:spcAft>
              <a:buClr>
                <a:srgbClr val="C00000"/>
              </a:buClr>
              <a:buFont typeface="Wingdings" panose="05000000000000000000" pitchFamily="2" charset="2"/>
              <a:buChar char="q"/>
            </a:pPr>
            <a:r>
              <a:rPr lang="en-US" sz="1600" dirty="0"/>
              <a:t>Freedom from being observed, monitored, or examined without consent or knowledge</a:t>
            </a:r>
          </a:p>
          <a:p>
            <a:pPr marL="342900" indent="-342900" algn="just">
              <a:spcBef>
                <a:spcPts val="600"/>
              </a:spcBef>
              <a:spcAft>
                <a:spcPts val="600"/>
              </a:spcAft>
              <a:buClr>
                <a:srgbClr val="C00000"/>
              </a:buClr>
              <a:buFont typeface="Wingdings" panose="05000000000000000000" pitchFamily="2" charset="2"/>
              <a:buChar char="Ø"/>
            </a:pPr>
            <a:r>
              <a:rPr lang="en-US" b="1" dirty="0"/>
              <a:t>Balancing act between individual rights and the rights or activities of an organization: </a:t>
            </a:r>
            <a:r>
              <a:rPr lang="en-US" dirty="0"/>
              <a:t>Some claim that individuals have the right to control whether information can be collected about them and what can be done with it. Others claim that any activity performed in public view can be monitored without knowledge of or permission from the individuals and can be used for whatever purposes. </a:t>
            </a:r>
          </a:p>
          <a:p>
            <a:pPr marL="342900" indent="-342900" algn="just">
              <a:spcBef>
                <a:spcPts val="600"/>
              </a:spcBef>
              <a:spcAft>
                <a:spcPts val="600"/>
              </a:spcAft>
              <a:buClr>
                <a:srgbClr val="C00000"/>
              </a:buClr>
              <a:buFont typeface="Wingdings" panose="05000000000000000000" pitchFamily="2" charset="2"/>
              <a:buChar char="Ø"/>
            </a:pPr>
            <a:r>
              <a:rPr lang="en-US" dirty="0"/>
              <a:t>Some of these issues are determined by law based on country or context, whereas others are left up to organizations and individuals. </a:t>
            </a:r>
            <a:endParaRPr lang="en-US" sz="1800" dirty="0"/>
          </a:p>
        </p:txBody>
      </p:sp>
    </p:spTree>
    <p:extLst>
      <p:ext uri="{BB962C8B-B14F-4D97-AF65-F5344CB8AC3E}">
        <p14:creationId xmlns:p14="http://schemas.microsoft.com/office/powerpoint/2010/main" val="87865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9C244A-CD24-38AA-29BB-9F70A72CE707}"/>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Privacy Policy Requirements</a:t>
            </a:r>
            <a:endParaRPr lang="en-US" dirty="0">
              <a:solidFill>
                <a:schemeClr val="bg1"/>
              </a:solidFill>
            </a:endParaRPr>
          </a:p>
        </p:txBody>
      </p:sp>
      <p:sp>
        <p:nvSpPr>
          <p:cNvPr id="6" name="Rectangle 5">
            <a:extLst>
              <a:ext uri="{FF2B5EF4-FFF2-40B4-BE49-F238E27FC236}">
                <a16:creationId xmlns:a16="http://schemas.microsoft.com/office/drawing/2014/main" id="{608E874A-E15D-E1DC-8DD0-5ADF62FD3BC0}"/>
              </a:ext>
            </a:extLst>
          </p:cNvPr>
          <p:cNvSpPr/>
          <p:nvPr/>
        </p:nvSpPr>
        <p:spPr>
          <a:xfrm>
            <a:off x="364331" y="1371600"/>
            <a:ext cx="8415338" cy="2862322"/>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sz="2000" dirty="0"/>
              <a:t>Issue of online privacy should be addressed in an organizational security policy.</a:t>
            </a:r>
          </a:p>
          <a:p>
            <a:pPr marL="342900" indent="-342900" algn="just">
              <a:spcBef>
                <a:spcPts val="600"/>
              </a:spcBef>
              <a:spcAft>
                <a:spcPts val="600"/>
              </a:spcAft>
              <a:buClr>
                <a:srgbClr val="C00000"/>
              </a:buClr>
              <a:buFont typeface="Wingdings" panose="05000000000000000000" pitchFamily="2" charset="2"/>
              <a:buChar char="Ø"/>
            </a:pPr>
            <a:r>
              <a:rPr lang="en-US" sz="2000" dirty="0"/>
              <a:t>When privacy is being violated or restricted, the individuals and companies may need to be informed; otherwise, you may face legal ramifications.</a:t>
            </a:r>
          </a:p>
          <a:p>
            <a:pPr marL="342900" indent="-342900" algn="just">
              <a:spcBef>
                <a:spcPts val="600"/>
              </a:spcBef>
              <a:spcAft>
                <a:spcPts val="600"/>
              </a:spcAft>
              <a:buClr>
                <a:srgbClr val="C00000"/>
              </a:buClr>
              <a:buFont typeface="Wingdings" panose="05000000000000000000" pitchFamily="2" charset="2"/>
              <a:buChar char="Ø"/>
            </a:pPr>
            <a:r>
              <a:rPr lang="en-US" sz="2000" dirty="0"/>
              <a:t>Privacy issues must be addressed when allowing or restricting personal use of email, retaining email, recording phone conversations, gathering information about surfing or spending habits, and so on.</a:t>
            </a:r>
          </a:p>
        </p:txBody>
      </p:sp>
    </p:spTree>
    <p:extLst>
      <p:ext uri="{BB962C8B-B14F-4D97-AF65-F5344CB8AC3E}">
        <p14:creationId xmlns:p14="http://schemas.microsoft.com/office/powerpoint/2010/main" val="1863182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B7F729-ACBB-2DF0-AA05-0EA3CAC0405E}"/>
              </a:ext>
            </a:extLst>
          </p:cNvPr>
          <p:cNvSpPr>
            <a:spLocks noGrp="1"/>
          </p:cNvSpPr>
          <p:nvPr>
            <p:ph type="title"/>
          </p:nvPr>
        </p:nvSpPr>
        <p:spPr>
          <a:xfrm>
            <a:off x="1066800" y="228600"/>
            <a:ext cx="7769225" cy="758825"/>
          </a:xfrm>
        </p:spPr>
        <p:txBody>
          <a:bodyPr/>
          <a:lstStyle/>
          <a:p>
            <a:pPr algn="l"/>
            <a:r>
              <a:rPr lang="en-US" altLang="zh-CN" sz="2800" dirty="0">
                <a:solidFill>
                  <a:schemeClr val="bg1"/>
                </a:solidFill>
                <a:ea typeface="宋体" pitchFamily="2" charset="-122"/>
              </a:rPr>
              <a:t>Understand and Applying Risk Management Concept</a:t>
            </a:r>
            <a:endParaRPr lang="en-US" sz="2800" dirty="0">
              <a:solidFill>
                <a:schemeClr val="bg1"/>
              </a:solidFill>
            </a:endParaRPr>
          </a:p>
        </p:txBody>
      </p:sp>
      <p:sp>
        <p:nvSpPr>
          <p:cNvPr id="6" name="Rectangle 5">
            <a:extLst>
              <a:ext uri="{FF2B5EF4-FFF2-40B4-BE49-F238E27FC236}">
                <a16:creationId xmlns:a16="http://schemas.microsoft.com/office/drawing/2014/main" id="{8131EA4C-1EB5-C59C-CB87-CBF1803CEF0D}"/>
              </a:ext>
            </a:extLst>
          </p:cNvPr>
          <p:cNvSpPr/>
          <p:nvPr/>
        </p:nvSpPr>
        <p:spPr>
          <a:xfrm>
            <a:off x="364331" y="1219200"/>
            <a:ext cx="8415338" cy="5324535"/>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sz="2000" dirty="0"/>
              <a:t>Risk management is a detailed process of identifying factors that could damage or disclose assets, evaluating those factors in light of asset value and countermeasure cost, and implementing cost-effective solutions for mitigating or reducing risk.</a:t>
            </a:r>
          </a:p>
          <a:p>
            <a:pPr marL="342900" indent="-342900" algn="just">
              <a:spcBef>
                <a:spcPts val="600"/>
              </a:spcBef>
              <a:spcAft>
                <a:spcPts val="600"/>
              </a:spcAft>
              <a:buClr>
                <a:srgbClr val="C00000"/>
              </a:buClr>
              <a:buFont typeface="Wingdings" panose="05000000000000000000" pitchFamily="2" charset="2"/>
              <a:buChar char="Ø"/>
            </a:pPr>
            <a:r>
              <a:rPr lang="en-US" sz="2000" dirty="0"/>
              <a:t>The results of performing risk management for the first time is the skeleton of a security policy. </a:t>
            </a:r>
          </a:p>
          <a:p>
            <a:pPr marL="342900" indent="-342900" algn="just">
              <a:spcBef>
                <a:spcPts val="600"/>
              </a:spcBef>
              <a:spcAft>
                <a:spcPts val="600"/>
              </a:spcAft>
              <a:buClr>
                <a:srgbClr val="C00000"/>
              </a:buClr>
              <a:buFont typeface="Wingdings" panose="05000000000000000000" pitchFamily="2" charset="2"/>
              <a:buChar char="Ø"/>
            </a:pPr>
            <a:r>
              <a:rPr lang="en-US" sz="2000" dirty="0"/>
              <a:t>The primary goal of risk management is to reduce risk to an acceptable level. It is impossible to design and deploy a totally risk-free environment.</a:t>
            </a:r>
          </a:p>
          <a:p>
            <a:pPr marL="342900" indent="-342900" algn="just">
              <a:spcBef>
                <a:spcPts val="600"/>
              </a:spcBef>
              <a:spcAft>
                <a:spcPts val="600"/>
              </a:spcAft>
              <a:buClr>
                <a:srgbClr val="C00000"/>
              </a:buClr>
              <a:buFont typeface="Wingdings" panose="05000000000000000000" pitchFamily="2" charset="2"/>
              <a:buChar char="Ø"/>
            </a:pPr>
            <a:r>
              <a:rPr lang="en-US" sz="2000" dirty="0"/>
              <a:t>Risk assessment includes not only IT infrastructure but also accidents, natural disasters, financial threats, civil unrest, pandemics, physical threats, technical exploitations, and social engineering attacks. </a:t>
            </a:r>
          </a:p>
          <a:p>
            <a:pPr marL="342900" indent="-342900" algn="just">
              <a:spcBef>
                <a:spcPts val="600"/>
              </a:spcBef>
              <a:spcAft>
                <a:spcPts val="600"/>
              </a:spcAft>
              <a:buClr>
                <a:srgbClr val="C00000"/>
              </a:buClr>
              <a:buFont typeface="Wingdings" panose="05000000000000000000" pitchFamily="2" charset="2"/>
              <a:buChar char="Ø"/>
            </a:pPr>
            <a:r>
              <a:rPr lang="en-US" sz="2000" dirty="0"/>
              <a:t>Failing to properly evaluate and respond to all forms of risk will leave a company vulnerable.</a:t>
            </a:r>
          </a:p>
        </p:txBody>
      </p:sp>
    </p:spTree>
    <p:extLst>
      <p:ext uri="{BB962C8B-B14F-4D97-AF65-F5344CB8AC3E}">
        <p14:creationId xmlns:p14="http://schemas.microsoft.com/office/powerpoint/2010/main" val="1603419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900779-0491-CEDF-04FC-D4AEBE45D2DB}"/>
              </a:ext>
            </a:extLst>
          </p:cNvPr>
          <p:cNvSpPr>
            <a:spLocks noGrp="1"/>
          </p:cNvSpPr>
          <p:nvPr>
            <p:ph type="title"/>
          </p:nvPr>
        </p:nvSpPr>
        <p:spPr>
          <a:xfrm>
            <a:off x="1066800" y="228600"/>
            <a:ext cx="7769225" cy="758825"/>
          </a:xfrm>
        </p:spPr>
        <p:txBody>
          <a:bodyPr/>
          <a:lstStyle/>
          <a:p>
            <a:pPr algn="l"/>
            <a:r>
              <a:rPr lang="en-US" altLang="zh-CN" sz="2800" dirty="0">
                <a:solidFill>
                  <a:schemeClr val="bg1"/>
                </a:solidFill>
                <a:ea typeface="宋体" pitchFamily="2" charset="-122"/>
              </a:rPr>
              <a:t>Understand and Applying Risk Management Concept</a:t>
            </a:r>
            <a:endParaRPr lang="en-US" sz="2800" dirty="0">
              <a:solidFill>
                <a:schemeClr val="bg1"/>
              </a:solidFill>
            </a:endParaRPr>
          </a:p>
        </p:txBody>
      </p:sp>
      <p:sp>
        <p:nvSpPr>
          <p:cNvPr id="6" name="Rectangle 5">
            <a:extLst>
              <a:ext uri="{FF2B5EF4-FFF2-40B4-BE49-F238E27FC236}">
                <a16:creationId xmlns:a16="http://schemas.microsoft.com/office/drawing/2014/main" id="{708DE008-B54F-C629-861C-31483533FB50}"/>
              </a:ext>
            </a:extLst>
          </p:cNvPr>
          <p:cNvSpPr/>
          <p:nvPr/>
        </p:nvSpPr>
        <p:spPr>
          <a:xfrm>
            <a:off x="364331" y="1371600"/>
            <a:ext cx="8415338" cy="5078313"/>
          </a:xfrm>
          <a:prstGeom prst="rect">
            <a:avLst/>
          </a:prstGeom>
        </p:spPr>
        <p:txBody>
          <a:bodyPr wrap="square">
            <a:spAutoFit/>
          </a:bodyPr>
          <a:lstStyle/>
          <a:p>
            <a:pPr algn="just">
              <a:spcBef>
                <a:spcPts val="600"/>
              </a:spcBef>
              <a:spcAft>
                <a:spcPts val="600"/>
              </a:spcAft>
              <a:buClr>
                <a:srgbClr val="C00000"/>
              </a:buClr>
            </a:pPr>
            <a:r>
              <a:rPr lang="en-US" dirty="0"/>
              <a:t>Risk management is composed of two primary elements: </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Risk Assessment</a:t>
            </a:r>
            <a:r>
              <a:rPr lang="en-US" dirty="0"/>
              <a:t>: Risk assessment or risk analysis is- </a:t>
            </a:r>
          </a:p>
          <a:p>
            <a:pPr marL="800100" lvl="1" indent="-342900" algn="just">
              <a:spcBef>
                <a:spcPts val="600"/>
              </a:spcBef>
              <a:spcAft>
                <a:spcPts val="600"/>
              </a:spcAft>
              <a:buClr>
                <a:srgbClr val="C00000"/>
              </a:buClr>
              <a:buFont typeface="Wingdings" panose="05000000000000000000" pitchFamily="2" charset="2"/>
              <a:buChar char="ü"/>
            </a:pPr>
            <a:r>
              <a:rPr lang="en-US" sz="1600" dirty="0"/>
              <a:t>the examination of an environment for risks;</a:t>
            </a:r>
          </a:p>
          <a:p>
            <a:pPr marL="800100" lvl="1" indent="-342900" algn="just">
              <a:spcBef>
                <a:spcPts val="600"/>
              </a:spcBef>
              <a:spcAft>
                <a:spcPts val="600"/>
              </a:spcAft>
              <a:buClr>
                <a:srgbClr val="C00000"/>
              </a:buClr>
              <a:buFont typeface="Wingdings" panose="05000000000000000000" pitchFamily="2" charset="2"/>
              <a:buChar char="ü"/>
            </a:pPr>
            <a:r>
              <a:rPr lang="en-US" sz="1600" dirty="0"/>
              <a:t>evaluating each threat event as to its likelihood of occurring and the severity of the damage it would cause if it did occur and</a:t>
            </a:r>
          </a:p>
          <a:p>
            <a:pPr marL="800100" lvl="1" indent="-342900" algn="just">
              <a:spcBef>
                <a:spcPts val="600"/>
              </a:spcBef>
              <a:spcAft>
                <a:spcPts val="600"/>
              </a:spcAft>
              <a:buClr>
                <a:srgbClr val="C00000"/>
              </a:buClr>
              <a:buFont typeface="Wingdings" panose="05000000000000000000" pitchFamily="2" charset="2"/>
              <a:buChar char="ü"/>
            </a:pPr>
            <a:r>
              <a:rPr lang="en-US" sz="1600" dirty="0"/>
              <a:t>assessing the cost of various countermeasures for each risk. </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Risk Response</a:t>
            </a:r>
            <a:r>
              <a:rPr lang="en-US" dirty="0"/>
              <a:t>: Risk response involves </a:t>
            </a:r>
          </a:p>
          <a:p>
            <a:pPr marL="800100" lvl="1" indent="-342900" algn="just">
              <a:spcBef>
                <a:spcPts val="600"/>
              </a:spcBef>
              <a:spcAft>
                <a:spcPts val="600"/>
              </a:spcAft>
              <a:buClr>
                <a:srgbClr val="C00000"/>
              </a:buClr>
              <a:buFont typeface="Wingdings" panose="05000000000000000000" pitchFamily="2" charset="2"/>
              <a:buChar char="ü"/>
            </a:pPr>
            <a:r>
              <a:rPr lang="en-US" sz="1600" dirty="0"/>
              <a:t>evaluating countermeasures, safeguards, and security controls using a cost/benefit analysis; </a:t>
            </a:r>
          </a:p>
          <a:p>
            <a:pPr marL="800100" lvl="1" indent="-342900" algn="just">
              <a:spcBef>
                <a:spcPts val="600"/>
              </a:spcBef>
              <a:spcAft>
                <a:spcPts val="600"/>
              </a:spcAft>
              <a:buClr>
                <a:srgbClr val="C00000"/>
              </a:buClr>
              <a:buFont typeface="Wingdings" panose="05000000000000000000" pitchFamily="2" charset="2"/>
              <a:buChar char="ü"/>
            </a:pPr>
            <a:r>
              <a:rPr lang="en-US" sz="1600" dirty="0"/>
              <a:t>adjusting findings based on other conditions, concerns, priorities, and resources; and </a:t>
            </a:r>
          </a:p>
          <a:p>
            <a:pPr marL="800100" lvl="1" indent="-342900" algn="just">
              <a:spcBef>
                <a:spcPts val="600"/>
              </a:spcBef>
              <a:spcAft>
                <a:spcPts val="600"/>
              </a:spcAft>
              <a:buClr>
                <a:srgbClr val="C00000"/>
              </a:buClr>
              <a:buFont typeface="Wingdings" panose="05000000000000000000" pitchFamily="2" charset="2"/>
              <a:buChar char="ü"/>
            </a:pPr>
            <a:r>
              <a:rPr lang="en-US" sz="1600" dirty="0"/>
              <a:t>providing a proposal of response options in a report to senior management.</a:t>
            </a:r>
          </a:p>
          <a:p>
            <a:pPr algn="just">
              <a:spcBef>
                <a:spcPts val="600"/>
              </a:spcBef>
              <a:spcAft>
                <a:spcPts val="600"/>
              </a:spcAft>
              <a:buClr>
                <a:srgbClr val="C00000"/>
              </a:buClr>
            </a:pPr>
            <a:r>
              <a:rPr lang="en-US" b="1" dirty="0">
                <a:solidFill>
                  <a:srgbClr val="0070C0"/>
                </a:solidFill>
              </a:rPr>
              <a:t>Risk awareness </a:t>
            </a:r>
            <a:r>
              <a:rPr lang="en-US" dirty="0"/>
              <a:t>is the effort to increase the knowledge of risks within an organization.</a:t>
            </a:r>
          </a:p>
        </p:txBody>
      </p:sp>
    </p:spTree>
    <p:extLst>
      <p:ext uri="{BB962C8B-B14F-4D97-AF65-F5344CB8AC3E}">
        <p14:creationId xmlns:p14="http://schemas.microsoft.com/office/powerpoint/2010/main" val="290340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Hiring a new Employees</a:t>
            </a:r>
            <a:endParaRPr lang="en-US" dirty="0">
              <a:solidFill>
                <a:schemeClr val="bg1"/>
              </a:solidFill>
            </a:endParaRPr>
          </a:p>
        </p:txBody>
      </p:sp>
      <p:sp>
        <p:nvSpPr>
          <p:cNvPr id="10" name="Rectangle 9"/>
          <p:cNvSpPr/>
          <p:nvPr/>
        </p:nvSpPr>
        <p:spPr>
          <a:xfrm>
            <a:off x="1600200" y="2536448"/>
            <a:ext cx="6705600" cy="1785104"/>
          </a:xfrm>
          <a:prstGeom prst="rect">
            <a:avLst/>
          </a:prstGeom>
        </p:spPr>
        <p:txBody>
          <a:bodyPr wrap="square">
            <a:spAutoFit/>
          </a:bodyPr>
          <a:lstStyle/>
          <a:p>
            <a:pPr>
              <a:spcBef>
                <a:spcPts val="600"/>
              </a:spcBef>
              <a:spcAft>
                <a:spcPts val="600"/>
              </a:spcAft>
              <a:buClr>
                <a:srgbClr val="C00000"/>
              </a:buClr>
              <a:buFont typeface="Wingdings" pitchFamily="2" charset="2"/>
              <a:buChar char="Ø"/>
            </a:pPr>
            <a:r>
              <a:rPr lang="en-US" sz="2000" dirty="0"/>
              <a:t> </a:t>
            </a:r>
            <a:r>
              <a:rPr lang="en-US" sz="2000" b="1" dirty="0">
                <a:solidFill>
                  <a:srgbClr val="0070C0"/>
                </a:solidFill>
              </a:rPr>
              <a:t>Creating a Job Description or Position Description</a:t>
            </a:r>
          </a:p>
          <a:p>
            <a:pPr>
              <a:spcBef>
                <a:spcPts val="600"/>
              </a:spcBef>
              <a:spcAft>
                <a:spcPts val="600"/>
              </a:spcAft>
              <a:buClr>
                <a:srgbClr val="C00000"/>
              </a:buClr>
              <a:buFont typeface="Wingdings" pitchFamily="2" charset="2"/>
              <a:buChar char="Ø"/>
            </a:pPr>
            <a:r>
              <a:rPr lang="en-US" sz="2000" b="1" dirty="0">
                <a:solidFill>
                  <a:srgbClr val="0070C0"/>
                </a:solidFill>
              </a:rPr>
              <a:t> Candidate Screening and hiring: </a:t>
            </a:r>
          </a:p>
          <a:p>
            <a:pPr>
              <a:spcBef>
                <a:spcPts val="600"/>
              </a:spcBef>
              <a:spcAft>
                <a:spcPts val="600"/>
              </a:spcAft>
              <a:buClr>
                <a:srgbClr val="C00000"/>
              </a:buClr>
              <a:buFont typeface="Wingdings" pitchFamily="2" charset="2"/>
              <a:buChar char="Ø"/>
            </a:pPr>
            <a:r>
              <a:rPr lang="en-US" sz="2000" b="1" dirty="0">
                <a:solidFill>
                  <a:srgbClr val="0070C0"/>
                </a:solidFill>
              </a:rPr>
              <a:t> Onboarding</a:t>
            </a:r>
          </a:p>
          <a:p>
            <a:pPr>
              <a:spcBef>
                <a:spcPts val="600"/>
              </a:spcBef>
              <a:spcAft>
                <a:spcPts val="600"/>
              </a:spcAft>
              <a:buClr>
                <a:srgbClr val="C00000"/>
              </a:buClr>
              <a:buFont typeface="Wingdings" pitchFamily="2" charset="2"/>
              <a:buChar char="Ø"/>
            </a:pPr>
            <a:r>
              <a:rPr lang="en-US" sz="2000" b="1" dirty="0">
                <a:solidFill>
                  <a:srgbClr val="0070C0"/>
                </a:solidFill>
              </a:rPr>
              <a:t> Employee oversight</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2070D3F-8B21-CCCE-965F-692853BDCFE4}"/>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Risk Terminology and Concepts</a:t>
            </a:r>
            <a:endParaRPr lang="en-US" dirty="0">
              <a:solidFill>
                <a:schemeClr val="bg1"/>
              </a:solidFill>
            </a:endParaRPr>
          </a:p>
        </p:txBody>
      </p:sp>
      <p:sp>
        <p:nvSpPr>
          <p:cNvPr id="9" name="Rectangle 8">
            <a:extLst>
              <a:ext uri="{FF2B5EF4-FFF2-40B4-BE49-F238E27FC236}">
                <a16:creationId xmlns:a16="http://schemas.microsoft.com/office/drawing/2014/main" id="{5AA4D326-172D-BE2F-027C-95F81A73A8CE}"/>
              </a:ext>
            </a:extLst>
          </p:cNvPr>
          <p:cNvSpPr/>
          <p:nvPr/>
        </p:nvSpPr>
        <p:spPr>
          <a:xfrm>
            <a:off x="304800" y="1524000"/>
            <a:ext cx="8415338" cy="4585871"/>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Asset</a:t>
            </a:r>
            <a:r>
              <a:rPr lang="en-US" dirty="0"/>
              <a:t>: An asset is a person, place or anything, whether tangible or intangible.</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Asset Valuation</a:t>
            </a:r>
            <a:r>
              <a:rPr lang="en-US" dirty="0"/>
              <a:t>: Asset valuation is value assigned to an asset based on several factors, including importance to the organization, use in critical process, actual cost, and nonmonetary expenses/costs (such as time, attention, productivity, and research and development).</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Threat</a:t>
            </a:r>
            <a:r>
              <a:rPr lang="en-US" dirty="0"/>
              <a:t>: Any potential occurrence that may cause an undesirable or unwanted outcome for an organization.</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Threat Agents/Actors</a:t>
            </a:r>
            <a:r>
              <a:rPr lang="en-US" dirty="0"/>
              <a:t>: Threat agents or threat actors intentionally exploit vulnerabilities. Threat agents are usually people, but they could also be programs, hardware, or systems.</a:t>
            </a:r>
          </a:p>
          <a:p>
            <a:pPr marL="342900" indent="-342900" algn="just">
              <a:spcBef>
                <a:spcPts val="600"/>
              </a:spcBef>
              <a:spcAft>
                <a:spcPts val="600"/>
              </a:spcAft>
              <a:buClr>
                <a:srgbClr val="C00000"/>
              </a:buClr>
              <a:buFont typeface="Wingdings" panose="05000000000000000000" pitchFamily="2" charset="2"/>
              <a:buChar char="Ø"/>
            </a:pPr>
            <a:r>
              <a:rPr lang="en-US" dirty="0"/>
              <a:t> </a:t>
            </a:r>
            <a:r>
              <a:rPr lang="en-US" b="1" dirty="0">
                <a:solidFill>
                  <a:srgbClr val="0070C0"/>
                </a:solidFill>
              </a:rPr>
              <a:t>Threat Events</a:t>
            </a:r>
            <a:r>
              <a:rPr lang="en-US" dirty="0"/>
              <a:t>: Threat events are accidental occurrences and intentional exploitations of vulnerabilities. Threat events include fire, earthquake, flood, system failure, human error (due to a lack of training or ignorance), and power outage.</a:t>
            </a:r>
          </a:p>
        </p:txBody>
      </p:sp>
    </p:spTree>
    <p:extLst>
      <p:ext uri="{BB962C8B-B14F-4D97-AF65-F5344CB8AC3E}">
        <p14:creationId xmlns:p14="http://schemas.microsoft.com/office/powerpoint/2010/main" val="2301253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1EBAC64-6DD8-0807-A07A-1C9C2F63EE1B}"/>
              </a:ext>
            </a:extLst>
          </p:cNvPr>
          <p:cNvSpPr/>
          <p:nvPr/>
        </p:nvSpPr>
        <p:spPr>
          <a:xfrm>
            <a:off x="457200" y="1219200"/>
            <a:ext cx="8415338" cy="5293757"/>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Threat Vector</a:t>
            </a:r>
            <a:r>
              <a:rPr lang="en-US" dirty="0"/>
              <a:t>: A threat vector or attack vector is the path or means by which an attack or attacker can gain access to a target in order to cause harm. Threat vectors can include email, web surfing, external drives, Wi-Fi networks, physical access, mobile devices, cloud, social media, supply chain, removable media, and commercial software.</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Vulnerability</a:t>
            </a:r>
            <a:r>
              <a:rPr lang="en-US" dirty="0"/>
              <a:t>: The weakness in an asset or the absence or the weakness of a safeguard or countermeasure is a vulnerability. A vulnerability is a flaw, loophole, oversight, error, limitation, frailty, or susceptibility that enables a threat to cause harm.</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Exposure</a:t>
            </a:r>
            <a:r>
              <a:rPr lang="en-US" dirty="0"/>
              <a:t>: Exposure is being susceptible to asset loss because of a threat; there is the possibility that a vulnerability can or will be exploited by a threat agent or event. </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Risk</a:t>
            </a:r>
            <a:r>
              <a:rPr lang="en-US" dirty="0"/>
              <a:t>: Risk is the possibility or likelihood that a threat will exploit a vulnerability to cause harm to an asset and the severity of damage that could result. </a:t>
            </a:r>
          </a:p>
          <a:p>
            <a:pPr algn="just">
              <a:spcBef>
                <a:spcPts val="600"/>
              </a:spcBef>
              <a:spcAft>
                <a:spcPts val="600"/>
              </a:spcAft>
              <a:buClr>
                <a:srgbClr val="C00000"/>
              </a:buClr>
            </a:pPr>
            <a:r>
              <a:rPr lang="en-US" dirty="0"/>
              <a:t>                Risk = Threat * vulnerability                         or</a:t>
            </a:r>
          </a:p>
          <a:p>
            <a:pPr algn="just">
              <a:spcBef>
                <a:spcPts val="600"/>
              </a:spcBef>
              <a:spcAft>
                <a:spcPts val="600"/>
              </a:spcAft>
              <a:buClr>
                <a:srgbClr val="C00000"/>
              </a:buClr>
            </a:pPr>
            <a:r>
              <a:rPr lang="en-US" dirty="0"/>
              <a:t>               Risk = probability of harm * severity of harm      </a:t>
            </a:r>
          </a:p>
        </p:txBody>
      </p:sp>
      <p:sp>
        <p:nvSpPr>
          <p:cNvPr id="6" name="Title 1">
            <a:extLst>
              <a:ext uri="{FF2B5EF4-FFF2-40B4-BE49-F238E27FC236}">
                <a16:creationId xmlns:a16="http://schemas.microsoft.com/office/drawing/2014/main" id="{A35DB886-9875-11A0-3C83-3C1AFB4E0D79}"/>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Risk Terminology and Concepts</a:t>
            </a:r>
            <a:endParaRPr lang="en-US" dirty="0">
              <a:solidFill>
                <a:schemeClr val="bg1"/>
              </a:solidFill>
            </a:endParaRPr>
          </a:p>
        </p:txBody>
      </p:sp>
    </p:spTree>
    <p:extLst>
      <p:ext uri="{BB962C8B-B14F-4D97-AF65-F5344CB8AC3E}">
        <p14:creationId xmlns:p14="http://schemas.microsoft.com/office/powerpoint/2010/main" val="3319727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7F4184-5C8B-E145-715A-9D19780D956A}"/>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Risk Terminology and Concepts</a:t>
            </a:r>
            <a:endParaRPr lang="en-US" dirty="0">
              <a:solidFill>
                <a:schemeClr val="bg1"/>
              </a:solidFill>
            </a:endParaRPr>
          </a:p>
        </p:txBody>
      </p:sp>
      <p:sp>
        <p:nvSpPr>
          <p:cNvPr id="6" name="Rectangle 5">
            <a:extLst>
              <a:ext uri="{FF2B5EF4-FFF2-40B4-BE49-F238E27FC236}">
                <a16:creationId xmlns:a16="http://schemas.microsoft.com/office/drawing/2014/main" id="{8C2E60C0-D434-241A-AE4F-D844E0C2A19E}"/>
              </a:ext>
            </a:extLst>
          </p:cNvPr>
          <p:cNvSpPr/>
          <p:nvPr/>
        </p:nvSpPr>
        <p:spPr>
          <a:xfrm>
            <a:off x="76200" y="1143000"/>
            <a:ext cx="4114800" cy="5386090"/>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Safeguards</a:t>
            </a:r>
            <a:r>
              <a:rPr lang="en-US" dirty="0"/>
              <a:t>: A safeguard, security control, protection mechanism, or countermeasure is anything that removes or reduces a vulnerability or protects against one or more specific threats. This concept is also known as a risk response. </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Attack</a:t>
            </a:r>
            <a:r>
              <a:rPr lang="en-US" dirty="0"/>
              <a:t>: An attack is the intentional attempted exploitation of a vulnerability by a threat agent to cause damage, loss, or disclosure of assets.</a:t>
            </a:r>
          </a:p>
          <a:p>
            <a:pPr marL="342900" indent="-342900" algn="just">
              <a:spcBef>
                <a:spcPts val="600"/>
              </a:spcBef>
              <a:spcAft>
                <a:spcPts val="600"/>
              </a:spcAft>
              <a:buClr>
                <a:srgbClr val="C00000"/>
              </a:buClr>
              <a:buFont typeface="Wingdings" panose="05000000000000000000" pitchFamily="2" charset="2"/>
              <a:buChar char="Ø"/>
            </a:pPr>
            <a:r>
              <a:rPr lang="en-US" b="1" dirty="0">
                <a:solidFill>
                  <a:srgbClr val="0070C0"/>
                </a:solidFill>
              </a:rPr>
              <a:t>Breach:</a:t>
            </a:r>
            <a:r>
              <a:rPr lang="en-US" dirty="0"/>
              <a:t> A breach, intrusion, or penetration is the occurrence of a security mechanism being bypassed or thwarted by a threat agent. A breach is a successful attack.</a:t>
            </a:r>
          </a:p>
        </p:txBody>
      </p:sp>
      <p:grpSp>
        <p:nvGrpSpPr>
          <p:cNvPr id="49" name="Group 48">
            <a:extLst>
              <a:ext uri="{FF2B5EF4-FFF2-40B4-BE49-F238E27FC236}">
                <a16:creationId xmlns:a16="http://schemas.microsoft.com/office/drawing/2014/main" id="{70FFAFE5-03F7-47A0-85F5-86AE22D214C9}"/>
              </a:ext>
            </a:extLst>
          </p:cNvPr>
          <p:cNvGrpSpPr/>
          <p:nvPr/>
        </p:nvGrpSpPr>
        <p:grpSpPr>
          <a:xfrm>
            <a:off x="4346602" y="1981200"/>
            <a:ext cx="4681841" cy="4109275"/>
            <a:chOff x="4346602" y="1981200"/>
            <a:chExt cx="4681841" cy="4109275"/>
          </a:xfrm>
        </p:grpSpPr>
        <p:grpSp>
          <p:nvGrpSpPr>
            <p:cNvPr id="35" name="Group 34">
              <a:extLst>
                <a:ext uri="{FF2B5EF4-FFF2-40B4-BE49-F238E27FC236}">
                  <a16:creationId xmlns:a16="http://schemas.microsoft.com/office/drawing/2014/main" id="{926A14A7-838F-721A-3666-2F05E585727C}"/>
                </a:ext>
              </a:extLst>
            </p:cNvPr>
            <p:cNvGrpSpPr/>
            <p:nvPr/>
          </p:nvGrpSpPr>
          <p:grpSpPr>
            <a:xfrm>
              <a:off x="4724400" y="1981200"/>
              <a:ext cx="3959884" cy="3205019"/>
              <a:chOff x="4495800" y="1524000"/>
              <a:chExt cx="3959884" cy="3205019"/>
            </a:xfrm>
          </p:grpSpPr>
          <p:sp>
            <p:nvSpPr>
              <p:cNvPr id="15" name="TextBox 14">
                <a:extLst>
                  <a:ext uri="{FF2B5EF4-FFF2-40B4-BE49-F238E27FC236}">
                    <a16:creationId xmlns:a16="http://schemas.microsoft.com/office/drawing/2014/main" id="{ECD38DCE-E3F3-B08F-54A5-29178344A546}"/>
                  </a:ext>
                </a:extLst>
              </p:cNvPr>
              <p:cNvSpPr txBox="1"/>
              <p:nvPr/>
            </p:nvSpPr>
            <p:spPr>
              <a:xfrm>
                <a:off x="4495800" y="3554321"/>
                <a:ext cx="1447800" cy="338554"/>
              </a:xfrm>
              <a:prstGeom prst="rect">
                <a:avLst/>
              </a:prstGeom>
              <a:noFill/>
            </p:spPr>
            <p:txBody>
              <a:bodyPr wrap="square" rtlCol="0">
                <a:spAutoFit/>
              </a:bodyPr>
              <a:lstStyle/>
              <a:p>
                <a:pPr algn="ctr"/>
                <a:r>
                  <a:rPr lang="en-US" sz="1600" dirty="0"/>
                  <a:t>Safeguards</a:t>
                </a:r>
              </a:p>
            </p:txBody>
          </p:sp>
          <p:sp>
            <p:nvSpPr>
              <p:cNvPr id="17" name="TextBox 16">
                <a:extLst>
                  <a:ext uri="{FF2B5EF4-FFF2-40B4-BE49-F238E27FC236}">
                    <a16:creationId xmlns:a16="http://schemas.microsoft.com/office/drawing/2014/main" id="{1B10AEB3-95C3-EF28-7E92-35AB05630D86}"/>
                  </a:ext>
                </a:extLst>
              </p:cNvPr>
              <p:cNvSpPr txBox="1"/>
              <p:nvPr/>
            </p:nvSpPr>
            <p:spPr>
              <a:xfrm>
                <a:off x="4495800" y="2362200"/>
                <a:ext cx="1447800" cy="338554"/>
              </a:xfrm>
              <a:prstGeom prst="rect">
                <a:avLst/>
              </a:prstGeom>
              <a:noFill/>
            </p:spPr>
            <p:txBody>
              <a:bodyPr wrap="square" rtlCol="0">
                <a:spAutoFit/>
              </a:bodyPr>
              <a:lstStyle/>
              <a:p>
                <a:pPr algn="ctr"/>
                <a:r>
                  <a:rPr lang="en-US" sz="1600" dirty="0"/>
                  <a:t>Assets</a:t>
                </a:r>
              </a:p>
            </p:txBody>
          </p:sp>
          <p:grpSp>
            <p:nvGrpSpPr>
              <p:cNvPr id="34" name="Group 33">
                <a:extLst>
                  <a:ext uri="{FF2B5EF4-FFF2-40B4-BE49-F238E27FC236}">
                    <a16:creationId xmlns:a16="http://schemas.microsoft.com/office/drawing/2014/main" id="{68E75908-3226-FFC2-0386-B0DEEC3FACEE}"/>
                  </a:ext>
                </a:extLst>
              </p:cNvPr>
              <p:cNvGrpSpPr/>
              <p:nvPr/>
            </p:nvGrpSpPr>
            <p:grpSpPr>
              <a:xfrm>
                <a:off x="4953002" y="1524000"/>
                <a:ext cx="3502682" cy="3205019"/>
                <a:chOff x="4955518" y="1490285"/>
                <a:chExt cx="3502682" cy="3205019"/>
              </a:xfrm>
            </p:grpSpPr>
            <p:sp>
              <p:nvSpPr>
                <p:cNvPr id="7" name="TextBox 6">
                  <a:extLst>
                    <a:ext uri="{FF2B5EF4-FFF2-40B4-BE49-F238E27FC236}">
                      <a16:creationId xmlns:a16="http://schemas.microsoft.com/office/drawing/2014/main" id="{20E6026B-7495-E464-7085-A7B31939B3D4}"/>
                    </a:ext>
                  </a:extLst>
                </p:cNvPr>
                <p:cNvSpPr txBox="1"/>
                <p:nvPr/>
              </p:nvSpPr>
              <p:spPr>
                <a:xfrm>
                  <a:off x="6001752" y="1490285"/>
                  <a:ext cx="1295400" cy="338554"/>
                </a:xfrm>
                <a:prstGeom prst="rect">
                  <a:avLst/>
                </a:prstGeom>
                <a:noFill/>
              </p:spPr>
              <p:txBody>
                <a:bodyPr wrap="square" rtlCol="0">
                  <a:spAutoFit/>
                </a:bodyPr>
                <a:lstStyle/>
                <a:p>
                  <a:pPr algn="ctr"/>
                  <a:r>
                    <a:rPr lang="en-US" sz="1600" dirty="0"/>
                    <a:t>Threats</a:t>
                  </a:r>
                </a:p>
              </p:txBody>
            </p:sp>
            <p:sp>
              <p:nvSpPr>
                <p:cNvPr id="9" name="TextBox 8">
                  <a:extLst>
                    <a:ext uri="{FF2B5EF4-FFF2-40B4-BE49-F238E27FC236}">
                      <a16:creationId xmlns:a16="http://schemas.microsoft.com/office/drawing/2014/main" id="{8EE0EF09-75F7-3CAD-0C69-30D688333D47}"/>
                    </a:ext>
                  </a:extLst>
                </p:cNvPr>
                <p:cNvSpPr txBox="1"/>
                <p:nvPr/>
              </p:nvSpPr>
              <p:spPr>
                <a:xfrm>
                  <a:off x="7010400" y="2331973"/>
                  <a:ext cx="1447800" cy="338554"/>
                </a:xfrm>
                <a:prstGeom prst="rect">
                  <a:avLst/>
                </a:prstGeom>
                <a:noFill/>
              </p:spPr>
              <p:txBody>
                <a:bodyPr wrap="square" rtlCol="0">
                  <a:spAutoFit/>
                </a:bodyPr>
                <a:lstStyle/>
                <a:p>
                  <a:pPr algn="ctr"/>
                  <a:r>
                    <a:rPr lang="en-US" sz="1600" dirty="0"/>
                    <a:t>Vulnerabilities</a:t>
                  </a:r>
                </a:p>
              </p:txBody>
            </p:sp>
            <p:sp>
              <p:nvSpPr>
                <p:cNvPr id="11" name="TextBox 10">
                  <a:extLst>
                    <a:ext uri="{FF2B5EF4-FFF2-40B4-BE49-F238E27FC236}">
                      <a16:creationId xmlns:a16="http://schemas.microsoft.com/office/drawing/2014/main" id="{1981FDD9-3812-A489-11DF-E8B358ABBF01}"/>
                    </a:ext>
                  </a:extLst>
                </p:cNvPr>
                <p:cNvSpPr txBox="1"/>
                <p:nvPr/>
              </p:nvSpPr>
              <p:spPr>
                <a:xfrm>
                  <a:off x="7010400" y="3429000"/>
                  <a:ext cx="1447800" cy="338554"/>
                </a:xfrm>
                <a:prstGeom prst="rect">
                  <a:avLst/>
                </a:prstGeom>
                <a:noFill/>
              </p:spPr>
              <p:txBody>
                <a:bodyPr wrap="square" rtlCol="0">
                  <a:spAutoFit/>
                </a:bodyPr>
                <a:lstStyle/>
                <a:p>
                  <a:pPr algn="ctr"/>
                  <a:r>
                    <a:rPr lang="en-US" sz="1600" dirty="0"/>
                    <a:t>Exposure</a:t>
                  </a:r>
                </a:p>
              </p:txBody>
            </p:sp>
            <p:sp>
              <p:nvSpPr>
                <p:cNvPr id="13" name="TextBox 12">
                  <a:extLst>
                    <a:ext uri="{FF2B5EF4-FFF2-40B4-BE49-F238E27FC236}">
                      <a16:creationId xmlns:a16="http://schemas.microsoft.com/office/drawing/2014/main" id="{0D6921BC-0400-1829-0644-DE4D00496ECD}"/>
                    </a:ext>
                  </a:extLst>
                </p:cNvPr>
                <p:cNvSpPr txBox="1"/>
                <p:nvPr/>
              </p:nvSpPr>
              <p:spPr>
                <a:xfrm>
                  <a:off x="5791200" y="4356750"/>
                  <a:ext cx="1447800" cy="338554"/>
                </a:xfrm>
                <a:prstGeom prst="rect">
                  <a:avLst/>
                </a:prstGeom>
                <a:noFill/>
              </p:spPr>
              <p:txBody>
                <a:bodyPr wrap="square" rtlCol="0">
                  <a:spAutoFit/>
                </a:bodyPr>
                <a:lstStyle/>
                <a:p>
                  <a:pPr algn="ctr"/>
                  <a:r>
                    <a:rPr lang="en-US" sz="1600" dirty="0"/>
                    <a:t>Risks</a:t>
                  </a:r>
                </a:p>
              </p:txBody>
            </p:sp>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0645665A-41F3-DD8E-CC37-608A51E2882C}"/>
                        </a:ext>
                      </a:extLst>
                    </p14:cNvPr>
                    <p14:cNvContentPartPr/>
                    <p14:nvPr/>
                  </p14:nvContentPartPr>
                  <p14:xfrm>
                    <a:off x="7000678" y="1787722"/>
                    <a:ext cx="546120" cy="532440"/>
                  </p14:xfrm>
                </p:contentPart>
              </mc:Choice>
              <mc:Fallback xmlns="">
                <p:pic>
                  <p:nvPicPr>
                    <p:cNvPr id="18" name="Ink 17">
                      <a:extLst>
                        <a:ext uri="{FF2B5EF4-FFF2-40B4-BE49-F238E27FC236}">
                          <a16:creationId xmlns:a16="http://schemas.microsoft.com/office/drawing/2014/main" id="{0645665A-41F3-DD8E-CC37-608A51E2882C}"/>
                        </a:ext>
                      </a:extLst>
                    </p:cNvPr>
                    <p:cNvPicPr/>
                    <p:nvPr/>
                  </p:nvPicPr>
                  <p:blipFill>
                    <a:blip r:embed="rId3"/>
                    <a:stretch>
                      <a:fillRect/>
                    </a:stretch>
                  </p:blipFill>
                  <p:spPr>
                    <a:xfrm>
                      <a:off x="6992038" y="1778722"/>
                      <a:ext cx="56376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32F10A7C-7F23-F15B-14D2-4774188FE073}"/>
                        </a:ext>
                      </a:extLst>
                    </p14:cNvPr>
                    <p14:cNvContentPartPr/>
                    <p14:nvPr/>
                  </p14:nvContentPartPr>
                  <p14:xfrm>
                    <a:off x="7465078" y="2248162"/>
                    <a:ext cx="123480" cy="66240"/>
                  </p14:xfrm>
                </p:contentPart>
              </mc:Choice>
              <mc:Fallback xmlns="">
                <p:pic>
                  <p:nvPicPr>
                    <p:cNvPr id="19" name="Ink 18">
                      <a:extLst>
                        <a:ext uri="{FF2B5EF4-FFF2-40B4-BE49-F238E27FC236}">
                          <a16:creationId xmlns:a16="http://schemas.microsoft.com/office/drawing/2014/main" id="{32F10A7C-7F23-F15B-14D2-4774188FE073}"/>
                        </a:ext>
                      </a:extLst>
                    </p:cNvPr>
                    <p:cNvPicPr/>
                    <p:nvPr/>
                  </p:nvPicPr>
                  <p:blipFill>
                    <a:blip r:embed="rId5"/>
                    <a:stretch>
                      <a:fillRect/>
                    </a:stretch>
                  </p:blipFill>
                  <p:spPr>
                    <a:xfrm>
                      <a:off x="7456438" y="2239522"/>
                      <a:ext cx="14112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EF693D37-7FA0-888F-5845-ED7914AAAB67}"/>
                        </a:ext>
                      </a:extLst>
                    </p14:cNvPr>
                    <p14:cNvContentPartPr/>
                    <p14:nvPr/>
                  </p14:nvContentPartPr>
                  <p14:xfrm>
                    <a:off x="7642558" y="2633362"/>
                    <a:ext cx="110160" cy="817560"/>
                  </p14:xfrm>
                </p:contentPart>
              </mc:Choice>
              <mc:Fallback xmlns="">
                <p:pic>
                  <p:nvPicPr>
                    <p:cNvPr id="20" name="Ink 19">
                      <a:extLst>
                        <a:ext uri="{FF2B5EF4-FFF2-40B4-BE49-F238E27FC236}">
                          <a16:creationId xmlns:a16="http://schemas.microsoft.com/office/drawing/2014/main" id="{EF693D37-7FA0-888F-5845-ED7914AAAB67}"/>
                        </a:ext>
                      </a:extLst>
                    </p:cNvPr>
                    <p:cNvPicPr/>
                    <p:nvPr/>
                  </p:nvPicPr>
                  <p:blipFill>
                    <a:blip r:embed="rId7"/>
                    <a:stretch>
                      <a:fillRect/>
                    </a:stretch>
                  </p:blipFill>
                  <p:spPr>
                    <a:xfrm>
                      <a:off x="7633558" y="2624722"/>
                      <a:ext cx="127800" cy="835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D6E57885-5763-7925-3893-39D988D26DEC}"/>
                        </a:ext>
                      </a:extLst>
                    </p14:cNvPr>
                    <p14:cNvContentPartPr/>
                    <p14:nvPr/>
                  </p14:nvContentPartPr>
                  <p14:xfrm>
                    <a:off x="7601158" y="3398002"/>
                    <a:ext cx="138600" cy="84600"/>
                  </p14:xfrm>
                </p:contentPart>
              </mc:Choice>
              <mc:Fallback xmlns="">
                <p:pic>
                  <p:nvPicPr>
                    <p:cNvPr id="21" name="Ink 20">
                      <a:extLst>
                        <a:ext uri="{FF2B5EF4-FFF2-40B4-BE49-F238E27FC236}">
                          <a16:creationId xmlns:a16="http://schemas.microsoft.com/office/drawing/2014/main" id="{D6E57885-5763-7925-3893-39D988D26DEC}"/>
                        </a:ext>
                      </a:extLst>
                    </p:cNvPr>
                    <p:cNvPicPr/>
                    <p:nvPr/>
                  </p:nvPicPr>
                  <p:blipFill>
                    <a:blip r:embed="rId9"/>
                    <a:stretch>
                      <a:fillRect/>
                    </a:stretch>
                  </p:blipFill>
                  <p:spPr>
                    <a:xfrm>
                      <a:off x="7592518" y="3389002"/>
                      <a:ext cx="15624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8BF7F3D9-3871-3179-D6DA-FE6877B19C87}"/>
                        </a:ext>
                      </a:extLst>
                    </p14:cNvPr>
                    <p14:cNvContentPartPr/>
                    <p14:nvPr/>
                  </p14:nvContentPartPr>
                  <p14:xfrm>
                    <a:off x="6887520" y="3738922"/>
                    <a:ext cx="884880" cy="806400"/>
                  </p14:xfrm>
                </p:contentPart>
              </mc:Choice>
              <mc:Fallback xmlns="">
                <p:pic>
                  <p:nvPicPr>
                    <p:cNvPr id="22" name="Ink 21">
                      <a:extLst>
                        <a:ext uri="{FF2B5EF4-FFF2-40B4-BE49-F238E27FC236}">
                          <a16:creationId xmlns:a16="http://schemas.microsoft.com/office/drawing/2014/main" id="{8BF7F3D9-3871-3179-D6DA-FE6877B19C87}"/>
                        </a:ext>
                      </a:extLst>
                    </p:cNvPr>
                    <p:cNvPicPr/>
                    <p:nvPr/>
                  </p:nvPicPr>
                  <p:blipFill>
                    <a:blip r:embed="rId11"/>
                    <a:stretch>
                      <a:fillRect/>
                    </a:stretch>
                  </p:blipFill>
                  <p:spPr>
                    <a:xfrm>
                      <a:off x="6878520" y="3729922"/>
                      <a:ext cx="902520" cy="82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D046EF05-ED76-E6D0-6CCF-FE05E79FB837}"/>
                        </a:ext>
                      </a:extLst>
                    </p14:cNvPr>
                    <p14:cNvContentPartPr/>
                    <p14:nvPr/>
                  </p14:nvContentPartPr>
                  <p14:xfrm>
                    <a:off x="6858000" y="4448842"/>
                    <a:ext cx="186840" cy="142920"/>
                  </p14:xfrm>
                </p:contentPart>
              </mc:Choice>
              <mc:Fallback xmlns="">
                <p:pic>
                  <p:nvPicPr>
                    <p:cNvPr id="23" name="Ink 22">
                      <a:extLst>
                        <a:ext uri="{FF2B5EF4-FFF2-40B4-BE49-F238E27FC236}">
                          <a16:creationId xmlns:a16="http://schemas.microsoft.com/office/drawing/2014/main" id="{D046EF05-ED76-E6D0-6CCF-FE05E79FB837}"/>
                        </a:ext>
                      </a:extLst>
                    </p:cNvPr>
                    <p:cNvPicPr/>
                    <p:nvPr/>
                  </p:nvPicPr>
                  <p:blipFill>
                    <a:blip r:embed="rId13"/>
                    <a:stretch>
                      <a:fillRect/>
                    </a:stretch>
                  </p:blipFill>
                  <p:spPr>
                    <a:xfrm>
                      <a:off x="6849000" y="4439842"/>
                      <a:ext cx="204480" cy="160560"/>
                    </a:xfrm>
                    <a:prstGeom prst="rect">
                      <a:avLst/>
                    </a:prstGeom>
                  </p:spPr>
                </p:pic>
              </mc:Fallback>
            </mc:AlternateContent>
            <p:grpSp>
              <p:nvGrpSpPr>
                <p:cNvPr id="26" name="Group 25">
                  <a:extLst>
                    <a:ext uri="{FF2B5EF4-FFF2-40B4-BE49-F238E27FC236}">
                      <a16:creationId xmlns:a16="http://schemas.microsoft.com/office/drawing/2014/main" id="{B6337505-5FCE-B914-2964-58D2EC6D06DC}"/>
                    </a:ext>
                  </a:extLst>
                </p:cNvPr>
                <p:cNvGrpSpPr/>
                <p:nvPr/>
              </p:nvGrpSpPr>
              <p:grpSpPr>
                <a:xfrm>
                  <a:off x="5293198" y="3814882"/>
                  <a:ext cx="902520" cy="702360"/>
                  <a:chOff x="5293198" y="3814882"/>
                  <a:chExt cx="902520" cy="702360"/>
                </a:xfrm>
              </p:grpSpPr>
              <mc:AlternateContent xmlns:mc="http://schemas.openxmlformats.org/markup-compatibility/2006" xmlns:p14="http://schemas.microsoft.com/office/powerpoint/2010/main">
                <mc:Choice Requires="p14">
                  <p:contentPart p14:bwMode="auto" r:id="rId14">
                    <p14:nvContentPartPr>
                      <p14:cNvPr id="24" name="Ink 23">
                        <a:extLst>
                          <a:ext uri="{FF2B5EF4-FFF2-40B4-BE49-F238E27FC236}">
                            <a16:creationId xmlns:a16="http://schemas.microsoft.com/office/drawing/2014/main" id="{C423E0C4-61DC-A10B-4C6A-F600136DBBF7}"/>
                          </a:ext>
                        </a:extLst>
                      </p14:cNvPr>
                      <p14:cNvContentPartPr/>
                      <p14:nvPr/>
                    </p14:nvContentPartPr>
                    <p14:xfrm>
                      <a:off x="5293198" y="3846202"/>
                      <a:ext cx="902520" cy="671040"/>
                    </p14:xfrm>
                  </p:contentPart>
                </mc:Choice>
                <mc:Fallback xmlns="">
                  <p:pic>
                    <p:nvPicPr>
                      <p:cNvPr id="24" name="Ink 23">
                        <a:extLst>
                          <a:ext uri="{FF2B5EF4-FFF2-40B4-BE49-F238E27FC236}">
                            <a16:creationId xmlns:a16="http://schemas.microsoft.com/office/drawing/2014/main" id="{C423E0C4-61DC-A10B-4C6A-F600136DBBF7}"/>
                          </a:ext>
                        </a:extLst>
                      </p:cNvPr>
                      <p:cNvPicPr/>
                      <p:nvPr/>
                    </p:nvPicPr>
                    <p:blipFill>
                      <a:blip r:embed="rId15"/>
                      <a:stretch>
                        <a:fillRect/>
                      </a:stretch>
                    </p:blipFill>
                    <p:spPr>
                      <a:xfrm>
                        <a:off x="5284558" y="3837202"/>
                        <a:ext cx="920160" cy="688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 name="Ink 24">
                        <a:extLst>
                          <a:ext uri="{FF2B5EF4-FFF2-40B4-BE49-F238E27FC236}">
                            <a16:creationId xmlns:a16="http://schemas.microsoft.com/office/drawing/2014/main" id="{7C640A6B-B0DE-130B-38B7-D4549F0892C7}"/>
                          </a:ext>
                        </a:extLst>
                      </p14:cNvPr>
                      <p14:cNvContentPartPr/>
                      <p14:nvPr/>
                    </p14:nvContentPartPr>
                    <p14:xfrm>
                      <a:off x="5349718" y="3814882"/>
                      <a:ext cx="91080" cy="77400"/>
                    </p14:xfrm>
                  </p:contentPart>
                </mc:Choice>
                <mc:Fallback xmlns="">
                  <p:pic>
                    <p:nvPicPr>
                      <p:cNvPr id="25" name="Ink 24">
                        <a:extLst>
                          <a:ext uri="{FF2B5EF4-FFF2-40B4-BE49-F238E27FC236}">
                            <a16:creationId xmlns:a16="http://schemas.microsoft.com/office/drawing/2014/main" id="{7C640A6B-B0DE-130B-38B7-D4549F0892C7}"/>
                          </a:ext>
                        </a:extLst>
                      </p:cNvPr>
                      <p:cNvPicPr/>
                      <p:nvPr/>
                    </p:nvPicPr>
                    <p:blipFill>
                      <a:blip r:embed="rId17"/>
                      <a:stretch>
                        <a:fillRect/>
                      </a:stretch>
                    </p:blipFill>
                    <p:spPr>
                      <a:xfrm>
                        <a:off x="5340718" y="3806242"/>
                        <a:ext cx="108720" cy="95040"/>
                      </a:xfrm>
                      <a:prstGeom prst="rect">
                        <a:avLst/>
                      </a:prstGeom>
                    </p:spPr>
                  </p:pic>
                </mc:Fallback>
              </mc:AlternateContent>
            </p:grpSp>
            <p:grpSp>
              <p:nvGrpSpPr>
                <p:cNvPr id="29" name="Group 28">
                  <a:extLst>
                    <a:ext uri="{FF2B5EF4-FFF2-40B4-BE49-F238E27FC236}">
                      <a16:creationId xmlns:a16="http://schemas.microsoft.com/office/drawing/2014/main" id="{F3B8CFAC-1233-7F0F-5994-D17398D6B8B6}"/>
                    </a:ext>
                  </a:extLst>
                </p:cNvPr>
                <p:cNvGrpSpPr/>
                <p:nvPr/>
              </p:nvGrpSpPr>
              <p:grpSpPr>
                <a:xfrm>
                  <a:off x="4955518" y="2690962"/>
                  <a:ext cx="175680" cy="775440"/>
                  <a:chOff x="4955518" y="2690962"/>
                  <a:chExt cx="175680" cy="775440"/>
                </a:xfrm>
              </p:grpSpPr>
              <mc:AlternateContent xmlns:mc="http://schemas.openxmlformats.org/markup-compatibility/2006" xmlns:p14="http://schemas.microsoft.com/office/powerpoint/2010/main">
                <mc:Choice Requires="p14">
                  <p:contentPart p14:bwMode="auto" r:id="rId18">
                    <p14:nvContentPartPr>
                      <p14:cNvPr id="27" name="Ink 26">
                        <a:extLst>
                          <a:ext uri="{FF2B5EF4-FFF2-40B4-BE49-F238E27FC236}">
                            <a16:creationId xmlns:a16="http://schemas.microsoft.com/office/drawing/2014/main" id="{60B367F4-9CC5-88C0-966E-F19D6184CC85}"/>
                          </a:ext>
                        </a:extLst>
                      </p14:cNvPr>
                      <p14:cNvContentPartPr/>
                      <p14:nvPr/>
                    </p14:nvContentPartPr>
                    <p14:xfrm>
                      <a:off x="5061718" y="2690962"/>
                      <a:ext cx="69480" cy="775440"/>
                    </p14:xfrm>
                  </p:contentPart>
                </mc:Choice>
                <mc:Fallback xmlns="">
                  <p:pic>
                    <p:nvPicPr>
                      <p:cNvPr id="27" name="Ink 26">
                        <a:extLst>
                          <a:ext uri="{FF2B5EF4-FFF2-40B4-BE49-F238E27FC236}">
                            <a16:creationId xmlns:a16="http://schemas.microsoft.com/office/drawing/2014/main" id="{60B367F4-9CC5-88C0-966E-F19D6184CC85}"/>
                          </a:ext>
                        </a:extLst>
                      </p:cNvPr>
                      <p:cNvPicPr/>
                      <p:nvPr/>
                    </p:nvPicPr>
                    <p:blipFill>
                      <a:blip r:embed="rId19"/>
                      <a:stretch>
                        <a:fillRect/>
                      </a:stretch>
                    </p:blipFill>
                    <p:spPr>
                      <a:xfrm>
                        <a:off x="5053078" y="2681962"/>
                        <a:ext cx="87120" cy="793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75E0FE92-2F45-3CA9-54A4-C5CD4B31198D}"/>
                          </a:ext>
                        </a:extLst>
                      </p14:cNvPr>
                      <p14:cNvContentPartPr/>
                      <p14:nvPr/>
                    </p14:nvContentPartPr>
                    <p14:xfrm>
                      <a:off x="4955518" y="2701762"/>
                      <a:ext cx="148320" cy="5760"/>
                    </p14:xfrm>
                  </p:contentPart>
                </mc:Choice>
                <mc:Fallback xmlns="">
                  <p:pic>
                    <p:nvPicPr>
                      <p:cNvPr id="28" name="Ink 27">
                        <a:extLst>
                          <a:ext uri="{FF2B5EF4-FFF2-40B4-BE49-F238E27FC236}">
                            <a16:creationId xmlns:a16="http://schemas.microsoft.com/office/drawing/2014/main" id="{75E0FE92-2F45-3CA9-54A4-C5CD4B31198D}"/>
                          </a:ext>
                        </a:extLst>
                      </p:cNvPr>
                      <p:cNvPicPr/>
                      <p:nvPr/>
                    </p:nvPicPr>
                    <p:blipFill>
                      <a:blip r:embed="rId21"/>
                      <a:stretch>
                        <a:fillRect/>
                      </a:stretch>
                    </p:blipFill>
                    <p:spPr>
                      <a:xfrm>
                        <a:off x="4946878" y="2692762"/>
                        <a:ext cx="165960" cy="23400"/>
                      </a:xfrm>
                      <a:prstGeom prst="rect">
                        <a:avLst/>
                      </a:prstGeom>
                    </p:spPr>
                  </p:pic>
                </mc:Fallback>
              </mc:AlternateContent>
            </p:grpSp>
            <p:grpSp>
              <p:nvGrpSpPr>
                <p:cNvPr id="33" name="Group 32">
                  <a:extLst>
                    <a:ext uri="{FF2B5EF4-FFF2-40B4-BE49-F238E27FC236}">
                      <a16:creationId xmlns:a16="http://schemas.microsoft.com/office/drawing/2014/main" id="{833E23BC-711A-F9A6-F60A-CF741A0A0D19}"/>
                    </a:ext>
                  </a:extLst>
                </p:cNvPr>
                <p:cNvGrpSpPr/>
                <p:nvPr/>
              </p:nvGrpSpPr>
              <p:grpSpPr>
                <a:xfrm>
                  <a:off x="5267638" y="1718962"/>
                  <a:ext cx="1077120" cy="628560"/>
                  <a:chOff x="5267638" y="1718962"/>
                  <a:chExt cx="1077120" cy="628560"/>
                </a:xfrm>
              </p:grpSpPr>
              <mc:AlternateContent xmlns:mc="http://schemas.openxmlformats.org/markup-compatibility/2006" xmlns:p14="http://schemas.microsoft.com/office/powerpoint/2010/main">
                <mc:Choice Requires="p14">
                  <p:contentPart p14:bwMode="auto" r:id="rId22">
                    <p14:nvContentPartPr>
                      <p14:cNvPr id="30" name="Ink 29">
                        <a:extLst>
                          <a:ext uri="{FF2B5EF4-FFF2-40B4-BE49-F238E27FC236}">
                            <a16:creationId xmlns:a16="http://schemas.microsoft.com/office/drawing/2014/main" id="{59D3D8FC-ED7A-7F79-2493-99C6A2227497}"/>
                          </a:ext>
                        </a:extLst>
                      </p14:cNvPr>
                      <p14:cNvContentPartPr/>
                      <p14:nvPr/>
                    </p14:nvContentPartPr>
                    <p14:xfrm>
                      <a:off x="5267638" y="1772962"/>
                      <a:ext cx="1058760" cy="574560"/>
                    </p14:xfrm>
                  </p:contentPart>
                </mc:Choice>
                <mc:Fallback xmlns="">
                  <p:pic>
                    <p:nvPicPr>
                      <p:cNvPr id="30" name="Ink 29">
                        <a:extLst>
                          <a:ext uri="{FF2B5EF4-FFF2-40B4-BE49-F238E27FC236}">
                            <a16:creationId xmlns:a16="http://schemas.microsoft.com/office/drawing/2014/main" id="{59D3D8FC-ED7A-7F79-2493-99C6A2227497}"/>
                          </a:ext>
                        </a:extLst>
                      </p:cNvPr>
                      <p:cNvPicPr/>
                      <p:nvPr/>
                    </p:nvPicPr>
                    <p:blipFill>
                      <a:blip r:embed="rId23"/>
                      <a:stretch>
                        <a:fillRect/>
                      </a:stretch>
                    </p:blipFill>
                    <p:spPr>
                      <a:xfrm>
                        <a:off x="5258998" y="1764322"/>
                        <a:ext cx="1076400" cy="592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2FA8E0A9-EE7B-C173-77F2-823213675A5E}"/>
                          </a:ext>
                        </a:extLst>
                      </p14:cNvPr>
                      <p14:cNvContentPartPr/>
                      <p14:nvPr/>
                    </p14:nvContentPartPr>
                    <p14:xfrm>
                      <a:off x="6209398" y="1718962"/>
                      <a:ext cx="135360" cy="150120"/>
                    </p14:xfrm>
                  </p:contentPart>
                </mc:Choice>
                <mc:Fallback xmlns="">
                  <p:pic>
                    <p:nvPicPr>
                      <p:cNvPr id="31" name="Ink 30">
                        <a:extLst>
                          <a:ext uri="{FF2B5EF4-FFF2-40B4-BE49-F238E27FC236}">
                            <a16:creationId xmlns:a16="http://schemas.microsoft.com/office/drawing/2014/main" id="{2FA8E0A9-EE7B-C173-77F2-823213675A5E}"/>
                          </a:ext>
                        </a:extLst>
                      </p:cNvPr>
                      <p:cNvPicPr/>
                      <p:nvPr/>
                    </p:nvPicPr>
                    <p:blipFill>
                      <a:blip r:embed="rId25"/>
                      <a:stretch>
                        <a:fillRect/>
                      </a:stretch>
                    </p:blipFill>
                    <p:spPr>
                      <a:xfrm>
                        <a:off x="6200758" y="1710322"/>
                        <a:ext cx="153000" cy="167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32" name="Ink 31">
                      <a:extLst>
                        <a:ext uri="{FF2B5EF4-FFF2-40B4-BE49-F238E27FC236}">
                          <a16:creationId xmlns:a16="http://schemas.microsoft.com/office/drawing/2014/main" id="{4D5FCE7E-3A92-630B-DD4C-FBA27EC96CC5}"/>
                        </a:ext>
                      </a:extLst>
                    </p14:cNvPr>
                    <p14:cNvContentPartPr/>
                    <p14:nvPr/>
                  </p14:nvContentPartPr>
                  <p14:xfrm>
                    <a:off x="6495958" y="3029002"/>
                    <a:ext cx="360" cy="360"/>
                  </p14:xfrm>
                </p:contentPart>
              </mc:Choice>
              <mc:Fallback xmlns="">
                <p:pic>
                  <p:nvPicPr>
                    <p:cNvPr id="32" name="Ink 31">
                      <a:extLst>
                        <a:ext uri="{FF2B5EF4-FFF2-40B4-BE49-F238E27FC236}">
                          <a16:creationId xmlns:a16="http://schemas.microsoft.com/office/drawing/2014/main" id="{4D5FCE7E-3A92-630B-DD4C-FBA27EC96CC5}"/>
                        </a:ext>
                      </a:extLst>
                    </p:cNvPr>
                    <p:cNvPicPr/>
                    <p:nvPr/>
                  </p:nvPicPr>
                  <p:blipFill>
                    <a:blip r:embed="rId27"/>
                    <a:stretch>
                      <a:fillRect/>
                    </a:stretch>
                  </p:blipFill>
                  <p:spPr>
                    <a:xfrm>
                      <a:off x="6486958" y="3020362"/>
                      <a:ext cx="18000" cy="18000"/>
                    </a:xfrm>
                    <a:prstGeom prst="rect">
                      <a:avLst/>
                    </a:prstGeom>
                  </p:spPr>
                </p:pic>
              </mc:Fallback>
            </mc:AlternateContent>
          </p:grpSp>
        </p:grpSp>
        <p:sp>
          <p:nvSpPr>
            <p:cNvPr id="36" name="TextBox 35">
              <a:extLst>
                <a:ext uri="{FF2B5EF4-FFF2-40B4-BE49-F238E27FC236}">
                  <a16:creationId xmlns:a16="http://schemas.microsoft.com/office/drawing/2014/main" id="{0BCAAA4D-F1D5-319E-C944-388FE36789D6}"/>
                </a:ext>
              </a:extLst>
            </p:cNvPr>
            <p:cNvSpPr txBox="1"/>
            <p:nvPr/>
          </p:nvSpPr>
          <p:spPr>
            <a:xfrm>
              <a:off x="7556045" y="2283023"/>
              <a:ext cx="908952" cy="307777"/>
            </a:xfrm>
            <a:prstGeom prst="rect">
              <a:avLst/>
            </a:prstGeom>
            <a:noFill/>
          </p:spPr>
          <p:txBody>
            <a:bodyPr wrap="square" rtlCol="0">
              <a:spAutoFit/>
            </a:bodyPr>
            <a:lstStyle/>
            <a:p>
              <a:r>
                <a:rPr lang="en-US" sz="1400" dirty="0"/>
                <a:t>Exploit</a:t>
              </a:r>
            </a:p>
          </p:txBody>
        </p:sp>
        <p:sp>
          <p:nvSpPr>
            <p:cNvPr id="38" name="TextBox 37">
              <a:extLst>
                <a:ext uri="{FF2B5EF4-FFF2-40B4-BE49-F238E27FC236}">
                  <a16:creationId xmlns:a16="http://schemas.microsoft.com/office/drawing/2014/main" id="{6B2E2E73-A9D7-23C4-38B2-A13EA8CF760C}"/>
                </a:ext>
              </a:extLst>
            </p:cNvPr>
            <p:cNvSpPr txBox="1"/>
            <p:nvPr/>
          </p:nvSpPr>
          <p:spPr>
            <a:xfrm>
              <a:off x="7968516" y="3276600"/>
              <a:ext cx="1059927" cy="523220"/>
            </a:xfrm>
            <a:prstGeom prst="rect">
              <a:avLst/>
            </a:prstGeom>
            <a:noFill/>
          </p:spPr>
          <p:txBody>
            <a:bodyPr wrap="square" rtlCol="0">
              <a:spAutoFit/>
            </a:bodyPr>
            <a:lstStyle/>
            <a:p>
              <a:pPr algn="ctr"/>
              <a:r>
                <a:rPr lang="en-US" sz="1400" dirty="0"/>
                <a:t>Which Results in</a:t>
              </a:r>
            </a:p>
          </p:txBody>
        </p:sp>
        <p:sp>
          <p:nvSpPr>
            <p:cNvPr id="40" name="TextBox 39">
              <a:extLst>
                <a:ext uri="{FF2B5EF4-FFF2-40B4-BE49-F238E27FC236}">
                  <a16:creationId xmlns:a16="http://schemas.microsoft.com/office/drawing/2014/main" id="{5C8FB1D5-059A-250C-F1C4-6917A5F7B4C8}"/>
                </a:ext>
              </a:extLst>
            </p:cNvPr>
            <p:cNvSpPr txBox="1"/>
            <p:nvPr/>
          </p:nvSpPr>
          <p:spPr>
            <a:xfrm>
              <a:off x="7672890" y="4621408"/>
              <a:ext cx="908952" cy="307777"/>
            </a:xfrm>
            <a:prstGeom prst="rect">
              <a:avLst/>
            </a:prstGeom>
            <a:noFill/>
          </p:spPr>
          <p:txBody>
            <a:bodyPr wrap="square" rtlCol="0">
              <a:spAutoFit/>
            </a:bodyPr>
            <a:lstStyle/>
            <a:p>
              <a:pPr algn="ctr"/>
              <a:r>
                <a:rPr lang="en-US" sz="1400" dirty="0"/>
                <a:t>Which is</a:t>
              </a:r>
            </a:p>
          </p:txBody>
        </p:sp>
        <p:sp>
          <p:nvSpPr>
            <p:cNvPr id="42" name="TextBox 41">
              <a:extLst>
                <a:ext uri="{FF2B5EF4-FFF2-40B4-BE49-F238E27FC236}">
                  <a16:creationId xmlns:a16="http://schemas.microsoft.com/office/drawing/2014/main" id="{2E359169-5771-6E16-34C0-EBB7784E94BA}"/>
                </a:ext>
              </a:extLst>
            </p:cNvPr>
            <p:cNvSpPr txBox="1"/>
            <p:nvPr/>
          </p:nvSpPr>
          <p:spPr>
            <a:xfrm>
              <a:off x="4801286" y="4648200"/>
              <a:ext cx="1215998" cy="523220"/>
            </a:xfrm>
            <a:prstGeom prst="rect">
              <a:avLst/>
            </a:prstGeom>
            <a:noFill/>
          </p:spPr>
          <p:txBody>
            <a:bodyPr wrap="square" rtlCol="0">
              <a:spAutoFit/>
            </a:bodyPr>
            <a:lstStyle/>
            <a:p>
              <a:pPr algn="ctr"/>
              <a:r>
                <a:rPr lang="en-US" sz="1400" dirty="0"/>
                <a:t>Which is mitigated by</a:t>
              </a:r>
            </a:p>
          </p:txBody>
        </p:sp>
        <p:sp>
          <p:nvSpPr>
            <p:cNvPr id="44" name="TextBox 43">
              <a:extLst>
                <a:ext uri="{FF2B5EF4-FFF2-40B4-BE49-F238E27FC236}">
                  <a16:creationId xmlns:a16="http://schemas.microsoft.com/office/drawing/2014/main" id="{9526ED22-A711-C4DF-6C3C-CE8EB34B1014}"/>
                </a:ext>
              </a:extLst>
            </p:cNvPr>
            <p:cNvSpPr txBox="1"/>
            <p:nvPr/>
          </p:nvSpPr>
          <p:spPr>
            <a:xfrm>
              <a:off x="4346602" y="3276600"/>
              <a:ext cx="1215998" cy="523220"/>
            </a:xfrm>
            <a:prstGeom prst="rect">
              <a:avLst/>
            </a:prstGeom>
            <a:noFill/>
          </p:spPr>
          <p:txBody>
            <a:bodyPr wrap="square" rtlCol="0">
              <a:spAutoFit/>
            </a:bodyPr>
            <a:lstStyle/>
            <a:p>
              <a:pPr algn="ctr"/>
              <a:r>
                <a:rPr lang="en-US" sz="1400" dirty="0"/>
                <a:t>Which protect</a:t>
              </a:r>
            </a:p>
          </p:txBody>
        </p:sp>
        <p:sp>
          <p:nvSpPr>
            <p:cNvPr id="46" name="TextBox 45">
              <a:extLst>
                <a:ext uri="{FF2B5EF4-FFF2-40B4-BE49-F238E27FC236}">
                  <a16:creationId xmlns:a16="http://schemas.microsoft.com/office/drawing/2014/main" id="{3363F028-E166-D4AE-FBDF-BF43606612B1}"/>
                </a:ext>
              </a:extLst>
            </p:cNvPr>
            <p:cNvSpPr txBox="1"/>
            <p:nvPr/>
          </p:nvSpPr>
          <p:spPr>
            <a:xfrm>
              <a:off x="4651402" y="1981200"/>
              <a:ext cx="1215998" cy="738664"/>
            </a:xfrm>
            <a:prstGeom prst="rect">
              <a:avLst/>
            </a:prstGeom>
            <a:noFill/>
          </p:spPr>
          <p:txBody>
            <a:bodyPr wrap="square" rtlCol="0">
              <a:spAutoFit/>
            </a:bodyPr>
            <a:lstStyle/>
            <a:p>
              <a:pPr algn="just"/>
              <a:r>
                <a:rPr lang="en-US" sz="1400" dirty="0"/>
                <a:t>Which are endangered by</a:t>
              </a:r>
            </a:p>
          </p:txBody>
        </p:sp>
        <p:sp>
          <p:nvSpPr>
            <p:cNvPr id="48" name="TextBox 47">
              <a:extLst>
                <a:ext uri="{FF2B5EF4-FFF2-40B4-BE49-F238E27FC236}">
                  <a16:creationId xmlns:a16="http://schemas.microsoft.com/office/drawing/2014/main" id="{0ECC3E3D-286B-ED29-BD5F-7D4EC75C8E91}"/>
                </a:ext>
              </a:extLst>
            </p:cNvPr>
            <p:cNvSpPr txBox="1"/>
            <p:nvPr/>
          </p:nvSpPr>
          <p:spPr>
            <a:xfrm>
              <a:off x="4944712" y="5444144"/>
              <a:ext cx="3843983" cy="646331"/>
            </a:xfrm>
            <a:prstGeom prst="rect">
              <a:avLst/>
            </a:prstGeom>
            <a:noFill/>
          </p:spPr>
          <p:txBody>
            <a:bodyPr wrap="square" rtlCol="0">
              <a:spAutoFit/>
            </a:bodyPr>
            <a:lstStyle/>
            <a:p>
              <a:pPr algn="ctr"/>
              <a:r>
                <a:rPr lang="en-US" dirty="0"/>
                <a:t>The cyclical Relationship of risk elements</a:t>
              </a:r>
            </a:p>
          </p:txBody>
        </p:sp>
      </p:grpSp>
    </p:spTree>
    <p:extLst>
      <p:ext uri="{BB962C8B-B14F-4D97-AF65-F5344CB8AC3E}">
        <p14:creationId xmlns:p14="http://schemas.microsoft.com/office/powerpoint/2010/main" val="172485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E3BF6A-211B-DEE0-87B6-4ED092A73FB2}"/>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Asset Valuation</a:t>
            </a:r>
            <a:endParaRPr lang="en-US" dirty="0">
              <a:solidFill>
                <a:schemeClr val="bg1"/>
              </a:solidFill>
            </a:endParaRPr>
          </a:p>
        </p:txBody>
      </p:sp>
      <p:sp>
        <p:nvSpPr>
          <p:cNvPr id="6" name="Rectangle 5">
            <a:extLst>
              <a:ext uri="{FF2B5EF4-FFF2-40B4-BE49-F238E27FC236}">
                <a16:creationId xmlns:a16="http://schemas.microsoft.com/office/drawing/2014/main" id="{F8DE1881-F89E-6757-4BB6-5BC48CE01C65}"/>
              </a:ext>
            </a:extLst>
          </p:cNvPr>
          <p:cNvSpPr/>
          <p:nvPr/>
        </p:nvSpPr>
        <p:spPr>
          <a:xfrm>
            <a:off x="228600" y="2133600"/>
            <a:ext cx="8415338" cy="2062103"/>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dirty="0"/>
              <a:t>An asset-based risk analysis starts with inventorying all organizational assets.</a:t>
            </a:r>
          </a:p>
          <a:p>
            <a:pPr marL="342900" indent="-342900" algn="just">
              <a:spcBef>
                <a:spcPts val="600"/>
              </a:spcBef>
              <a:spcAft>
                <a:spcPts val="600"/>
              </a:spcAft>
              <a:buClr>
                <a:srgbClr val="C00000"/>
              </a:buClr>
              <a:buFont typeface="Wingdings" panose="05000000000000000000" pitchFamily="2" charset="2"/>
              <a:buChar char="Ø"/>
            </a:pPr>
            <a:r>
              <a:rPr lang="en-US" dirty="0"/>
              <a:t>If an asset has no value, there is no need to provide protection for it. It makes no sense to spend $100,000 protecting an asset that is worth only $1,000. As a rule, the annual costs of safeguards should not exceed the potential annual cost of asset value loss.</a:t>
            </a:r>
          </a:p>
          <a:p>
            <a:pPr marL="342900" indent="-342900" algn="just">
              <a:spcBef>
                <a:spcPts val="600"/>
              </a:spcBef>
              <a:spcAft>
                <a:spcPts val="600"/>
              </a:spcAft>
              <a:buClr>
                <a:srgbClr val="C00000"/>
              </a:buClr>
              <a:buFont typeface="Wingdings" panose="05000000000000000000" pitchFamily="2" charset="2"/>
              <a:buChar char="Ø"/>
            </a:pPr>
            <a:r>
              <a:rPr lang="en-US" dirty="0"/>
              <a:t>Tangible and intangible issues contributed to asset valuation</a:t>
            </a:r>
          </a:p>
        </p:txBody>
      </p:sp>
      <p:sp>
        <p:nvSpPr>
          <p:cNvPr id="8" name="Rectangle 7">
            <a:extLst>
              <a:ext uri="{FF2B5EF4-FFF2-40B4-BE49-F238E27FC236}">
                <a16:creationId xmlns:a16="http://schemas.microsoft.com/office/drawing/2014/main" id="{44A5E639-7A3D-AE7A-C82F-6D6EBE5E86C2}"/>
              </a:ext>
            </a:extLst>
          </p:cNvPr>
          <p:cNvSpPr/>
          <p:nvPr/>
        </p:nvSpPr>
        <p:spPr>
          <a:xfrm>
            <a:off x="364331" y="1202848"/>
            <a:ext cx="8415338" cy="800219"/>
          </a:xfrm>
          <a:prstGeom prst="rect">
            <a:avLst/>
          </a:prstGeom>
          <a:solidFill>
            <a:schemeClr val="accent5">
              <a:lumMod val="40000"/>
              <a:lumOff val="60000"/>
            </a:schemeClr>
          </a:solidFill>
          <a:ln>
            <a:solidFill>
              <a:schemeClr val="accent5">
                <a:lumMod val="60000"/>
                <a:lumOff val="40000"/>
              </a:schemeClr>
            </a:solidFill>
          </a:ln>
          <a:scene3d>
            <a:camera prst="perspectiveBelow"/>
            <a:lightRig rig="threePt" dir="t"/>
          </a:scene3d>
        </p:spPr>
        <p:txBody>
          <a:bodyPr wrap="square">
            <a:spAutoFit/>
          </a:bodyPr>
          <a:lstStyle/>
          <a:p>
            <a:pPr algn="just">
              <a:spcBef>
                <a:spcPts val="600"/>
              </a:spcBef>
              <a:spcAft>
                <a:spcPts val="600"/>
              </a:spcAft>
              <a:buClr>
                <a:srgbClr val="C00000"/>
              </a:buClr>
            </a:pPr>
            <a:r>
              <a:rPr lang="en-US" dirty="0"/>
              <a:t>Many approaches for risk assessment: (1) Asset valuation or inventorying; </a:t>
            </a:r>
          </a:p>
          <a:p>
            <a:pPr algn="just">
              <a:spcBef>
                <a:spcPts val="600"/>
              </a:spcBef>
              <a:spcAft>
                <a:spcPts val="600"/>
              </a:spcAft>
              <a:buClr>
                <a:srgbClr val="C00000"/>
              </a:buClr>
            </a:pPr>
            <a:r>
              <a:rPr lang="en-US" dirty="0"/>
              <a:t>                                                               (2) Identifying threats and vulnerabilities</a:t>
            </a:r>
          </a:p>
        </p:txBody>
      </p:sp>
      <p:sp>
        <p:nvSpPr>
          <p:cNvPr id="10" name="Rectangle 9">
            <a:extLst>
              <a:ext uri="{FF2B5EF4-FFF2-40B4-BE49-F238E27FC236}">
                <a16:creationId xmlns:a16="http://schemas.microsoft.com/office/drawing/2014/main" id="{03A1C61A-5EE2-6C1C-5B9F-7F9FC0A519F8}"/>
              </a:ext>
            </a:extLst>
          </p:cNvPr>
          <p:cNvSpPr/>
          <p:nvPr/>
        </p:nvSpPr>
        <p:spPr>
          <a:xfrm>
            <a:off x="762000" y="4191000"/>
            <a:ext cx="3810000" cy="2308324"/>
          </a:xfrm>
          <a:prstGeom prst="rect">
            <a:avLst/>
          </a:prstGeom>
        </p:spPr>
        <p:txBody>
          <a:bodyPr wrap="square">
            <a:spAutoFit/>
          </a:bodyPr>
          <a:lstStyle/>
          <a:p>
            <a:pPr marL="342900" indent="-342900" algn="just">
              <a:spcBef>
                <a:spcPts val="0"/>
              </a:spcBef>
              <a:spcAft>
                <a:spcPts val="0"/>
              </a:spcAft>
              <a:buClr>
                <a:srgbClr val="C00000"/>
              </a:buClr>
              <a:buFont typeface="Wingdings" panose="05000000000000000000" pitchFamily="2" charset="2"/>
              <a:buChar char="ü"/>
            </a:pPr>
            <a:r>
              <a:rPr lang="en-US" sz="1600" dirty="0"/>
              <a:t>Purchase cost</a:t>
            </a:r>
          </a:p>
          <a:p>
            <a:pPr marL="342900" indent="-342900" algn="just">
              <a:spcBef>
                <a:spcPts val="0"/>
              </a:spcBef>
              <a:spcAft>
                <a:spcPts val="0"/>
              </a:spcAft>
              <a:buClr>
                <a:srgbClr val="C00000"/>
              </a:buClr>
              <a:buFont typeface="Wingdings" panose="05000000000000000000" pitchFamily="2" charset="2"/>
              <a:buChar char="ü"/>
            </a:pPr>
            <a:r>
              <a:rPr lang="en-US" sz="1600" dirty="0"/>
              <a:t>Development cost</a:t>
            </a:r>
          </a:p>
          <a:p>
            <a:pPr marL="342900" indent="-342900" algn="just">
              <a:spcBef>
                <a:spcPts val="0"/>
              </a:spcBef>
              <a:spcAft>
                <a:spcPts val="0"/>
              </a:spcAft>
              <a:buClr>
                <a:srgbClr val="C00000"/>
              </a:buClr>
              <a:buFont typeface="Wingdings" panose="05000000000000000000" pitchFamily="2" charset="2"/>
              <a:buChar char="ü"/>
            </a:pPr>
            <a:r>
              <a:rPr lang="en-US" sz="1600" dirty="0"/>
              <a:t>Administrative or management cost</a:t>
            </a:r>
          </a:p>
          <a:p>
            <a:pPr marL="342900" indent="-342900" algn="just">
              <a:spcBef>
                <a:spcPts val="0"/>
              </a:spcBef>
              <a:spcAft>
                <a:spcPts val="0"/>
              </a:spcAft>
              <a:buClr>
                <a:srgbClr val="C00000"/>
              </a:buClr>
              <a:buFont typeface="Wingdings" panose="05000000000000000000" pitchFamily="2" charset="2"/>
              <a:buChar char="ü"/>
            </a:pPr>
            <a:r>
              <a:rPr lang="en-US" sz="1600" dirty="0"/>
              <a:t>Maintenance or upkeep cost</a:t>
            </a:r>
          </a:p>
          <a:p>
            <a:pPr marL="342900" indent="-342900" algn="just">
              <a:spcBef>
                <a:spcPts val="0"/>
              </a:spcBef>
              <a:spcAft>
                <a:spcPts val="0"/>
              </a:spcAft>
              <a:buClr>
                <a:srgbClr val="C00000"/>
              </a:buClr>
              <a:buFont typeface="Wingdings" panose="05000000000000000000" pitchFamily="2" charset="2"/>
              <a:buChar char="ü"/>
            </a:pPr>
            <a:r>
              <a:rPr lang="en-US" sz="1600" dirty="0"/>
              <a:t>Cost in acquiring asset</a:t>
            </a:r>
          </a:p>
          <a:p>
            <a:pPr marL="342900" indent="-342900" algn="just">
              <a:spcBef>
                <a:spcPts val="0"/>
              </a:spcBef>
              <a:spcAft>
                <a:spcPts val="0"/>
              </a:spcAft>
              <a:buClr>
                <a:srgbClr val="C00000"/>
              </a:buClr>
              <a:buFont typeface="Wingdings" panose="05000000000000000000" pitchFamily="2" charset="2"/>
              <a:buChar char="ü"/>
            </a:pPr>
            <a:r>
              <a:rPr lang="en-US" sz="1600" dirty="0"/>
              <a:t>Cost to protect or sustain asset</a:t>
            </a:r>
          </a:p>
          <a:p>
            <a:pPr marL="342900" indent="-342900" algn="just">
              <a:spcBef>
                <a:spcPts val="0"/>
              </a:spcBef>
              <a:spcAft>
                <a:spcPts val="0"/>
              </a:spcAft>
              <a:buClr>
                <a:srgbClr val="C00000"/>
              </a:buClr>
              <a:buFont typeface="Wingdings" panose="05000000000000000000" pitchFamily="2" charset="2"/>
              <a:buChar char="ü"/>
            </a:pPr>
            <a:r>
              <a:rPr lang="en-US" sz="1600" dirty="0"/>
              <a:t>Value to owners and users</a:t>
            </a:r>
          </a:p>
          <a:p>
            <a:pPr marL="342900" indent="-342900" algn="just">
              <a:spcBef>
                <a:spcPts val="0"/>
              </a:spcBef>
              <a:spcAft>
                <a:spcPts val="0"/>
              </a:spcAft>
              <a:buClr>
                <a:srgbClr val="C00000"/>
              </a:buClr>
              <a:buFont typeface="Wingdings" panose="05000000000000000000" pitchFamily="2" charset="2"/>
              <a:buChar char="ü"/>
            </a:pPr>
            <a:r>
              <a:rPr lang="en-US" sz="1600" dirty="0"/>
              <a:t>Value to competitors</a:t>
            </a:r>
          </a:p>
          <a:p>
            <a:pPr marL="342900" indent="-342900" algn="just">
              <a:spcBef>
                <a:spcPts val="0"/>
              </a:spcBef>
              <a:spcAft>
                <a:spcPts val="0"/>
              </a:spcAft>
              <a:buClr>
                <a:srgbClr val="C00000"/>
              </a:buClr>
              <a:buFont typeface="Wingdings" panose="05000000000000000000" pitchFamily="2" charset="2"/>
              <a:buChar char="ü"/>
            </a:pPr>
            <a:r>
              <a:rPr lang="en-US" sz="1600" dirty="0"/>
              <a:t>Intellectual property or equity value</a:t>
            </a:r>
          </a:p>
        </p:txBody>
      </p:sp>
      <p:sp>
        <p:nvSpPr>
          <p:cNvPr id="12" name="Rectangle 11">
            <a:extLst>
              <a:ext uri="{FF2B5EF4-FFF2-40B4-BE49-F238E27FC236}">
                <a16:creationId xmlns:a16="http://schemas.microsoft.com/office/drawing/2014/main" id="{1CC28D67-D6DD-CFE2-9218-EDE70E116392}"/>
              </a:ext>
            </a:extLst>
          </p:cNvPr>
          <p:cNvSpPr/>
          <p:nvPr/>
        </p:nvSpPr>
        <p:spPr>
          <a:xfrm>
            <a:off x="4572000" y="4191000"/>
            <a:ext cx="4495800" cy="2062103"/>
          </a:xfrm>
          <a:prstGeom prst="rect">
            <a:avLst/>
          </a:prstGeom>
        </p:spPr>
        <p:txBody>
          <a:bodyPr wrap="square">
            <a:spAutoFit/>
          </a:bodyPr>
          <a:lstStyle/>
          <a:p>
            <a:pPr marL="342900" indent="-342900" algn="just">
              <a:spcBef>
                <a:spcPts val="0"/>
              </a:spcBef>
              <a:spcAft>
                <a:spcPts val="0"/>
              </a:spcAft>
              <a:buClr>
                <a:srgbClr val="C00000"/>
              </a:buClr>
              <a:buFont typeface="Wingdings" panose="05000000000000000000" pitchFamily="2" charset="2"/>
              <a:buChar char="ü"/>
            </a:pPr>
            <a:r>
              <a:rPr lang="en-US" sz="1600" dirty="0"/>
              <a:t>Market valuation (sustainable price)</a:t>
            </a:r>
          </a:p>
          <a:p>
            <a:pPr marL="342900" indent="-342900" algn="just">
              <a:spcBef>
                <a:spcPts val="0"/>
              </a:spcBef>
              <a:spcAft>
                <a:spcPts val="0"/>
              </a:spcAft>
              <a:buClr>
                <a:srgbClr val="C00000"/>
              </a:buClr>
              <a:buFont typeface="Wingdings" panose="05000000000000000000" pitchFamily="2" charset="2"/>
              <a:buChar char="ü"/>
            </a:pPr>
            <a:r>
              <a:rPr lang="en-US" sz="1600" dirty="0"/>
              <a:t>Replacement cost</a:t>
            </a:r>
          </a:p>
          <a:p>
            <a:pPr marL="342900" indent="-342900" algn="just">
              <a:spcBef>
                <a:spcPts val="0"/>
              </a:spcBef>
              <a:spcAft>
                <a:spcPts val="0"/>
              </a:spcAft>
              <a:buClr>
                <a:srgbClr val="C00000"/>
              </a:buClr>
              <a:buFont typeface="Wingdings" panose="05000000000000000000" pitchFamily="2" charset="2"/>
              <a:buChar char="ü"/>
            </a:pPr>
            <a:r>
              <a:rPr lang="en-US" sz="1600" dirty="0"/>
              <a:t>Productivity enhancement or degradation</a:t>
            </a:r>
          </a:p>
          <a:p>
            <a:pPr marL="342900" indent="-342900" algn="just">
              <a:spcBef>
                <a:spcPts val="0"/>
              </a:spcBef>
              <a:spcAft>
                <a:spcPts val="0"/>
              </a:spcAft>
              <a:buClr>
                <a:srgbClr val="C00000"/>
              </a:buClr>
              <a:buFont typeface="Wingdings" panose="05000000000000000000" pitchFamily="2" charset="2"/>
              <a:buChar char="ü"/>
            </a:pPr>
            <a:r>
              <a:rPr lang="en-US" sz="1600" dirty="0"/>
              <a:t>Operational costs of asset presence and loss</a:t>
            </a:r>
          </a:p>
          <a:p>
            <a:pPr marL="342900" indent="-342900" algn="just">
              <a:spcBef>
                <a:spcPts val="0"/>
              </a:spcBef>
              <a:spcAft>
                <a:spcPts val="0"/>
              </a:spcAft>
              <a:buClr>
                <a:srgbClr val="C00000"/>
              </a:buClr>
              <a:buFont typeface="Wingdings" panose="05000000000000000000" pitchFamily="2" charset="2"/>
              <a:buChar char="ü"/>
            </a:pPr>
            <a:r>
              <a:rPr lang="en-US" sz="1600" dirty="0"/>
              <a:t>Liability of asset loss</a:t>
            </a:r>
          </a:p>
          <a:p>
            <a:pPr marL="342900" indent="-342900" algn="just">
              <a:spcBef>
                <a:spcPts val="0"/>
              </a:spcBef>
              <a:spcAft>
                <a:spcPts val="0"/>
              </a:spcAft>
              <a:buClr>
                <a:srgbClr val="C00000"/>
              </a:buClr>
              <a:buFont typeface="Wingdings" panose="05000000000000000000" pitchFamily="2" charset="2"/>
              <a:buChar char="ü"/>
            </a:pPr>
            <a:r>
              <a:rPr lang="en-US" sz="1600" dirty="0"/>
              <a:t>Usefulness</a:t>
            </a:r>
          </a:p>
          <a:p>
            <a:pPr marL="342900" indent="-342900" algn="just">
              <a:spcBef>
                <a:spcPts val="0"/>
              </a:spcBef>
              <a:spcAft>
                <a:spcPts val="0"/>
              </a:spcAft>
              <a:buClr>
                <a:srgbClr val="C00000"/>
              </a:buClr>
              <a:buFont typeface="Wingdings" panose="05000000000000000000" pitchFamily="2" charset="2"/>
              <a:buChar char="ü"/>
            </a:pPr>
            <a:r>
              <a:rPr lang="en-US" sz="1600" dirty="0"/>
              <a:t>Relationship to research and development</a:t>
            </a:r>
          </a:p>
        </p:txBody>
      </p:sp>
    </p:spTree>
    <p:extLst>
      <p:ext uri="{BB962C8B-B14F-4D97-AF65-F5344CB8AC3E}">
        <p14:creationId xmlns:p14="http://schemas.microsoft.com/office/powerpoint/2010/main" val="656304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4BA676-C589-2CFB-6FC2-712C7658EA41}"/>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Asset Valuation</a:t>
            </a:r>
            <a:endParaRPr lang="en-US" dirty="0">
              <a:solidFill>
                <a:schemeClr val="bg1"/>
              </a:solidFill>
            </a:endParaRPr>
          </a:p>
        </p:txBody>
      </p:sp>
      <p:sp>
        <p:nvSpPr>
          <p:cNvPr id="6" name="Rectangle 5">
            <a:extLst>
              <a:ext uri="{FF2B5EF4-FFF2-40B4-BE49-F238E27FC236}">
                <a16:creationId xmlns:a16="http://schemas.microsoft.com/office/drawing/2014/main" id="{8C33585B-A4EE-7FFE-907D-BB965758B8CB}"/>
              </a:ext>
            </a:extLst>
          </p:cNvPr>
          <p:cNvSpPr/>
          <p:nvPr/>
        </p:nvSpPr>
        <p:spPr>
          <a:xfrm>
            <a:off x="364331" y="1474619"/>
            <a:ext cx="8415338" cy="3908762"/>
          </a:xfrm>
          <a:prstGeom prst="rect">
            <a:avLst/>
          </a:prstGeom>
        </p:spPr>
        <p:txBody>
          <a:bodyPr wrap="square">
            <a:spAutoFit/>
          </a:bodyPr>
          <a:lstStyle/>
          <a:p>
            <a:pPr algn="just">
              <a:spcBef>
                <a:spcPts val="600"/>
              </a:spcBef>
              <a:spcAft>
                <a:spcPts val="600"/>
              </a:spcAft>
              <a:buClr>
                <a:srgbClr val="C00000"/>
              </a:buClr>
            </a:pPr>
            <a:r>
              <a:rPr lang="en-US" dirty="0"/>
              <a:t>Asset Valuation fulfills numerous requirements of an organization-</a:t>
            </a:r>
          </a:p>
          <a:p>
            <a:pPr marL="285750" indent="-285750" algn="just">
              <a:spcBef>
                <a:spcPts val="600"/>
              </a:spcBef>
              <a:spcAft>
                <a:spcPts val="600"/>
              </a:spcAft>
              <a:buClr>
                <a:srgbClr val="C00000"/>
              </a:buClr>
              <a:buFont typeface="Wingdings" panose="05000000000000000000" pitchFamily="2" charset="2"/>
              <a:buChar char="Ø"/>
            </a:pPr>
            <a:r>
              <a:rPr lang="en-US" dirty="0"/>
              <a:t>Serving as the foundation for performing a cost/benefit analysis of asset protection when performing safeguard selection</a:t>
            </a:r>
          </a:p>
          <a:p>
            <a:pPr marL="285750" indent="-285750" algn="just">
              <a:spcBef>
                <a:spcPts val="600"/>
              </a:spcBef>
              <a:spcAft>
                <a:spcPts val="600"/>
              </a:spcAft>
              <a:buClr>
                <a:srgbClr val="C00000"/>
              </a:buClr>
              <a:buFont typeface="Wingdings" panose="05000000000000000000" pitchFamily="2" charset="2"/>
              <a:buChar char="Ø"/>
            </a:pPr>
            <a:r>
              <a:rPr lang="en-US" dirty="0"/>
              <a:t>Serving as a means for evaluating the cost-effectiveness of safeguards and countermeasures</a:t>
            </a:r>
          </a:p>
          <a:p>
            <a:pPr marL="285750" indent="-285750" algn="just">
              <a:spcBef>
                <a:spcPts val="600"/>
              </a:spcBef>
              <a:spcAft>
                <a:spcPts val="600"/>
              </a:spcAft>
              <a:buClr>
                <a:srgbClr val="C00000"/>
              </a:buClr>
              <a:buFont typeface="Wingdings" panose="05000000000000000000" pitchFamily="2" charset="2"/>
              <a:buChar char="Ø"/>
            </a:pPr>
            <a:r>
              <a:rPr lang="en-US" dirty="0"/>
              <a:t>Providing values for insurance purposes and establishing an overall net worth or net value for the organization</a:t>
            </a:r>
          </a:p>
          <a:p>
            <a:pPr marL="285750" indent="-285750" algn="just">
              <a:spcBef>
                <a:spcPts val="600"/>
              </a:spcBef>
              <a:spcAft>
                <a:spcPts val="600"/>
              </a:spcAft>
              <a:buClr>
                <a:srgbClr val="C00000"/>
              </a:buClr>
              <a:buFont typeface="Wingdings" panose="05000000000000000000" pitchFamily="2" charset="2"/>
              <a:buChar char="Ø"/>
            </a:pPr>
            <a:r>
              <a:rPr lang="en-US" dirty="0"/>
              <a:t>Helping senior management understand exactly what is at risk within the organization</a:t>
            </a:r>
          </a:p>
          <a:p>
            <a:pPr marL="285750" indent="-285750" algn="just">
              <a:spcBef>
                <a:spcPts val="600"/>
              </a:spcBef>
              <a:spcAft>
                <a:spcPts val="600"/>
              </a:spcAft>
              <a:buClr>
                <a:srgbClr val="C00000"/>
              </a:buClr>
              <a:buFont typeface="Wingdings" panose="05000000000000000000" pitchFamily="2" charset="2"/>
              <a:buChar char="Ø"/>
            </a:pPr>
            <a:r>
              <a:rPr lang="en-US" dirty="0"/>
              <a:t>Preventing negligence of due care/due diligence and encouraging compliance with legal requirements, industry regulations, and internal security policies</a:t>
            </a:r>
          </a:p>
        </p:txBody>
      </p:sp>
    </p:spTree>
    <p:extLst>
      <p:ext uri="{BB962C8B-B14F-4D97-AF65-F5344CB8AC3E}">
        <p14:creationId xmlns:p14="http://schemas.microsoft.com/office/powerpoint/2010/main" val="1634557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89294D-77D5-8BF1-F47A-F5080A12F49C}"/>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Risk Assessment Team</a:t>
            </a:r>
            <a:endParaRPr lang="en-US" dirty="0">
              <a:solidFill>
                <a:schemeClr val="bg1"/>
              </a:solidFill>
            </a:endParaRPr>
          </a:p>
        </p:txBody>
      </p:sp>
      <p:sp>
        <p:nvSpPr>
          <p:cNvPr id="6" name="Rectangle 5">
            <a:extLst>
              <a:ext uri="{FF2B5EF4-FFF2-40B4-BE49-F238E27FC236}">
                <a16:creationId xmlns:a16="http://schemas.microsoft.com/office/drawing/2014/main" id="{35238D98-613D-E928-82C4-9EF4CAB4DEB2}"/>
              </a:ext>
            </a:extLst>
          </p:cNvPr>
          <p:cNvSpPr/>
          <p:nvPr/>
        </p:nvSpPr>
        <p:spPr>
          <a:xfrm>
            <a:off x="364331" y="1295400"/>
            <a:ext cx="8415338" cy="2769989"/>
          </a:xfrm>
          <a:prstGeom prst="rect">
            <a:avLst/>
          </a:prstGeom>
        </p:spPr>
        <p:txBody>
          <a:bodyPr wrap="square">
            <a:spAutoFit/>
          </a:bodyPr>
          <a:lstStyle/>
          <a:p>
            <a:pPr marL="285750" indent="-285750" algn="just">
              <a:spcBef>
                <a:spcPts val="600"/>
              </a:spcBef>
              <a:spcAft>
                <a:spcPts val="600"/>
              </a:spcAft>
              <a:buClr>
                <a:srgbClr val="C00000"/>
              </a:buClr>
              <a:buFont typeface="Wingdings" panose="05000000000000000000" pitchFamily="2" charset="2"/>
              <a:buChar char="Ø"/>
            </a:pPr>
            <a:r>
              <a:rPr lang="en-US" dirty="0"/>
              <a:t>A team rather than a single individual should perform risk assessment and analysis.</a:t>
            </a:r>
          </a:p>
          <a:p>
            <a:pPr marL="285750" indent="-285750" algn="just">
              <a:spcBef>
                <a:spcPts val="600"/>
              </a:spcBef>
              <a:spcAft>
                <a:spcPts val="600"/>
              </a:spcAft>
              <a:buClr>
                <a:srgbClr val="C00000"/>
              </a:buClr>
              <a:buFont typeface="Wingdings" panose="05000000000000000000" pitchFamily="2" charset="2"/>
              <a:buChar char="Ø"/>
            </a:pPr>
            <a:r>
              <a:rPr lang="en-US" dirty="0"/>
              <a:t>The team members should be from various departments within the organization. </a:t>
            </a:r>
          </a:p>
          <a:p>
            <a:pPr marL="285750" indent="-285750" algn="just">
              <a:spcBef>
                <a:spcPts val="600"/>
              </a:spcBef>
              <a:spcAft>
                <a:spcPts val="600"/>
              </a:spcAft>
              <a:buClr>
                <a:srgbClr val="C00000"/>
              </a:buClr>
              <a:buFont typeface="Wingdings" panose="05000000000000000000" pitchFamily="2" charset="2"/>
              <a:buChar char="Ø"/>
            </a:pPr>
            <a:r>
              <a:rPr lang="en-US" dirty="0"/>
              <a:t>It is not usually a requirement that all team members be security professionals or even network/system administrators. </a:t>
            </a:r>
          </a:p>
          <a:p>
            <a:pPr marL="285750" indent="-285750" algn="just">
              <a:spcBef>
                <a:spcPts val="600"/>
              </a:spcBef>
              <a:spcAft>
                <a:spcPts val="600"/>
              </a:spcAft>
              <a:buClr>
                <a:srgbClr val="C00000"/>
              </a:buClr>
              <a:buFont typeface="Wingdings" panose="05000000000000000000" pitchFamily="2" charset="2"/>
              <a:buChar char="Ø"/>
            </a:pPr>
            <a:r>
              <a:rPr lang="en-US" dirty="0"/>
              <a:t>The diversity of the team based on the demographics of the organization will help exhaustively identify and address all possible threats and risks.</a:t>
            </a:r>
          </a:p>
        </p:txBody>
      </p:sp>
      <p:sp>
        <p:nvSpPr>
          <p:cNvPr id="8" name="Rectangle 7">
            <a:extLst>
              <a:ext uri="{FF2B5EF4-FFF2-40B4-BE49-F238E27FC236}">
                <a16:creationId xmlns:a16="http://schemas.microsoft.com/office/drawing/2014/main" id="{345D1266-1C55-8AF1-9F50-911023ED2F0B}"/>
              </a:ext>
            </a:extLst>
          </p:cNvPr>
          <p:cNvSpPr/>
          <p:nvPr/>
        </p:nvSpPr>
        <p:spPr>
          <a:xfrm>
            <a:off x="1524000" y="4114800"/>
            <a:ext cx="7255669" cy="2523768"/>
          </a:xfrm>
          <a:prstGeom prst="rect">
            <a:avLst/>
          </a:prstGeom>
        </p:spPr>
        <p:txBody>
          <a:bodyPr wrap="square">
            <a:spAutoFit/>
          </a:bodyPr>
          <a:lstStyle/>
          <a:p>
            <a:pPr algn="just">
              <a:spcBef>
                <a:spcPts val="600"/>
              </a:spcBef>
              <a:spcAft>
                <a:spcPts val="600"/>
              </a:spcAft>
              <a:buClr>
                <a:srgbClr val="C00000"/>
              </a:buClr>
            </a:pPr>
            <a:r>
              <a:rPr lang="en-US" sz="2000" b="1" dirty="0">
                <a:solidFill>
                  <a:srgbClr val="0070C0"/>
                </a:solidFill>
              </a:rPr>
              <a:t>The Consultant Cavalry</a:t>
            </a:r>
          </a:p>
          <a:p>
            <a:pPr marL="285750" indent="-285750" algn="just">
              <a:spcBef>
                <a:spcPts val="600"/>
              </a:spcBef>
              <a:spcAft>
                <a:spcPts val="600"/>
              </a:spcAft>
              <a:buClr>
                <a:srgbClr val="C00000"/>
              </a:buClr>
              <a:buFont typeface="Wingdings" panose="05000000000000000000" pitchFamily="2" charset="2"/>
              <a:buChar char="Ø"/>
            </a:pPr>
            <a:r>
              <a:rPr lang="en-US" dirty="0"/>
              <a:t>Risk assessment is a highly involved, detailed, complex, and lengthy process. </a:t>
            </a:r>
          </a:p>
          <a:p>
            <a:pPr marL="285750" indent="-285750" algn="just">
              <a:spcBef>
                <a:spcPts val="600"/>
              </a:spcBef>
              <a:spcAft>
                <a:spcPts val="600"/>
              </a:spcAft>
              <a:buClr>
                <a:srgbClr val="C00000"/>
              </a:buClr>
              <a:buFont typeface="Wingdings" panose="05000000000000000000" pitchFamily="2" charset="2"/>
              <a:buChar char="Ø"/>
            </a:pPr>
            <a:r>
              <a:rPr lang="en-US" dirty="0"/>
              <a:t>Risk analysis cannot be properly handled by existing employees because of the size, scope, or liability of the risk.</a:t>
            </a:r>
          </a:p>
          <a:p>
            <a:pPr marL="285750" indent="-285750" algn="just">
              <a:spcBef>
                <a:spcPts val="600"/>
              </a:spcBef>
              <a:spcAft>
                <a:spcPts val="600"/>
              </a:spcAft>
              <a:buClr>
                <a:srgbClr val="C00000"/>
              </a:buClr>
              <a:buFont typeface="Wingdings" panose="05000000000000000000" pitchFamily="2" charset="2"/>
              <a:buChar char="Ø"/>
            </a:pPr>
            <a:r>
              <a:rPr lang="en-US" dirty="0"/>
              <a:t>Risk management consultant provides high level of expertise and use risk assessment software.</a:t>
            </a:r>
          </a:p>
        </p:txBody>
      </p:sp>
    </p:spTree>
    <p:extLst>
      <p:ext uri="{BB962C8B-B14F-4D97-AF65-F5344CB8AC3E}">
        <p14:creationId xmlns:p14="http://schemas.microsoft.com/office/powerpoint/2010/main" val="146680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47F23C-811C-E5C5-D289-114135643B95}"/>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Risk Assessment/Analysis</a:t>
            </a:r>
            <a:endParaRPr lang="en-US" dirty="0">
              <a:solidFill>
                <a:schemeClr val="bg1"/>
              </a:solidFill>
            </a:endParaRPr>
          </a:p>
        </p:txBody>
      </p:sp>
      <p:sp>
        <p:nvSpPr>
          <p:cNvPr id="6" name="Rectangle 5">
            <a:extLst>
              <a:ext uri="{FF2B5EF4-FFF2-40B4-BE49-F238E27FC236}">
                <a16:creationId xmlns:a16="http://schemas.microsoft.com/office/drawing/2014/main" id="{07122584-976F-020D-D114-8AD4D32C78B0}"/>
              </a:ext>
            </a:extLst>
          </p:cNvPr>
          <p:cNvSpPr/>
          <p:nvPr/>
        </p:nvSpPr>
        <p:spPr>
          <a:xfrm>
            <a:off x="563165" y="1428452"/>
            <a:ext cx="8017669" cy="4708981"/>
          </a:xfrm>
          <a:prstGeom prst="rect">
            <a:avLst/>
          </a:prstGeom>
        </p:spPr>
        <p:txBody>
          <a:bodyPr wrap="square">
            <a:spAutoFit/>
          </a:bodyPr>
          <a:lstStyle/>
          <a:p>
            <a:pPr marL="285750" indent="-285750" algn="just">
              <a:spcBef>
                <a:spcPts val="600"/>
              </a:spcBef>
              <a:spcAft>
                <a:spcPts val="600"/>
              </a:spcAft>
              <a:buClr>
                <a:srgbClr val="C00000"/>
              </a:buClr>
              <a:buFont typeface="Wingdings" panose="05000000000000000000" pitchFamily="2" charset="2"/>
              <a:buChar char="Ø"/>
            </a:pPr>
            <a:r>
              <a:rPr lang="en-US" dirty="0"/>
              <a:t>Risk management is primarily the responsibility of upper management. The upper management typically assigns the actual task of risk analyses and risk response modeling to a team from the IT and security departments. The results of their work will be submitted as a proposal to upper management, who will make the final decisions.</a:t>
            </a:r>
          </a:p>
          <a:p>
            <a:pPr marL="285750" indent="-285750" algn="just">
              <a:spcBef>
                <a:spcPts val="600"/>
              </a:spcBef>
              <a:spcAft>
                <a:spcPts val="600"/>
              </a:spcAft>
              <a:buClr>
                <a:srgbClr val="C00000"/>
              </a:buClr>
              <a:buFont typeface="Wingdings" panose="05000000000000000000" pitchFamily="2" charset="2"/>
              <a:buChar char="Ø"/>
            </a:pPr>
            <a:r>
              <a:rPr lang="en-US" dirty="0"/>
              <a:t>The upper management must decide which risks are acceptable and which are not. Determining which risks are acceptable requires detailed and complex asset and risk assessments, as well as a thorough understanding of the organization’s budget, internal expertise and experience, business conditions, and many other internal and external factors.</a:t>
            </a:r>
          </a:p>
          <a:p>
            <a:pPr marL="285750" indent="-285750" algn="just">
              <a:spcBef>
                <a:spcPts val="600"/>
              </a:spcBef>
              <a:spcAft>
                <a:spcPts val="600"/>
              </a:spcAft>
              <a:buClr>
                <a:srgbClr val="C00000"/>
              </a:buClr>
              <a:buFont typeface="Wingdings" panose="05000000000000000000" pitchFamily="2" charset="2"/>
              <a:buChar char="Ø"/>
            </a:pPr>
            <a:r>
              <a:rPr lang="en-US" dirty="0"/>
              <a:t>Risk is personal, or at least specific to an organization based on its assets, its threats, its threat agents/actors, and its risk tolerance.</a:t>
            </a:r>
          </a:p>
          <a:p>
            <a:pPr marL="285750" indent="-285750" algn="just">
              <a:spcBef>
                <a:spcPts val="600"/>
              </a:spcBef>
              <a:spcAft>
                <a:spcPts val="600"/>
              </a:spcAft>
              <a:buClr>
                <a:srgbClr val="C00000"/>
              </a:buClr>
              <a:buFont typeface="Wingdings" panose="05000000000000000000" pitchFamily="2" charset="2"/>
              <a:buChar char="Ø"/>
            </a:pPr>
            <a:r>
              <a:rPr lang="en-US" dirty="0"/>
              <a:t>The goal of risk assessment is to identify risks (based on asset-threat pairings) and rank them in order of criticality. </a:t>
            </a:r>
          </a:p>
        </p:txBody>
      </p:sp>
    </p:spTree>
    <p:extLst>
      <p:ext uri="{BB962C8B-B14F-4D97-AF65-F5344CB8AC3E}">
        <p14:creationId xmlns:p14="http://schemas.microsoft.com/office/powerpoint/2010/main" val="614250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AE2152-9709-F7BD-7130-705A319B9700}"/>
              </a:ext>
            </a:extLst>
          </p:cNvPr>
          <p:cNvSpPr txBox="1"/>
          <p:nvPr/>
        </p:nvSpPr>
        <p:spPr>
          <a:xfrm>
            <a:off x="609600" y="1474619"/>
            <a:ext cx="7769225" cy="3908762"/>
          </a:xfrm>
          <a:prstGeom prst="rect">
            <a:avLst/>
          </a:prstGeom>
          <a:noFill/>
        </p:spPr>
        <p:txBody>
          <a:bodyPr wrap="square">
            <a:spAutoFit/>
          </a:bodyPr>
          <a:lstStyle/>
          <a:p>
            <a:pPr algn="just">
              <a:spcBef>
                <a:spcPts val="600"/>
              </a:spcBef>
              <a:spcAft>
                <a:spcPts val="600"/>
              </a:spcAft>
              <a:buClr>
                <a:srgbClr val="C00000"/>
              </a:buClr>
            </a:pPr>
            <a:r>
              <a:rPr lang="en-US" sz="2000" dirty="0"/>
              <a:t>There are two primary risk assessment methodologies: qualitative and quantitative. </a:t>
            </a:r>
          </a:p>
          <a:p>
            <a:pPr marL="742950" lvl="1" indent="-285750" algn="just">
              <a:spcBef>
                <a:spcPts val="600"/>
              </a:spcBef>
              <a:spcAft>
                <a:spcPts val="600"/>
              </a:spcAft>
              <a:buClr>
                <a:srgbClr val="C00000"/>
              </a:buClr>
              <a:buFont typeface="Wingdings" panose="05000000000000000000" pitchFamily="2" charset="2"/>
              <a:buChar char="ü"/>
            </a:pPr>
            <a:r>
              <a:rPr lang="en-US" dirty="0"/>
              <a:t>Quantitative risk analysis assigns real dollar figures to the loss of an asset and is based on mathematical calculations. </a:t>
            </a:r>
          </a:p>
          <a:p>
            <a:pPr marL="742950" lvl="1" indent="-285750" algn="just">
              <a:spcBef>
                <a:spcPts val="600"/>
              </a:spcBef>
              <a:spcAft>
                <a:spcPts val="600"/>
              </a:spcAft>
              <a:buClr>
                <a:srgbClr val="C00000"/>
              </a:buClr>
              <a:buFont typeface="Wingdings" panose="05000000000000000000" pitchFamily="2" charset="2"/>
              <a:buChar char="ü"/>
            </a:pPr>
            <a:r>
              <a:rPr lang="en-US" dirty="0"/>
              <a:t>Qualitative risk analysis assigns subjective and intangible values to the loss of an asset and takes into account perspectives, feelings, intuition, preferences, ideas, and gut reactions.</a:t>
            </a:r>
          </a:p>
          <a:p>
            <a:pPr lvl="1" algn="just">
              <a:spcBef>
                <a:spcPts val="600"/>
              </a:spcBef>
              <a:spcAft>
                <a:spcPts val="600"/>
              </a:spcAft>
              <a:buClr>
                <a:srgbClr val="C00000"/>
              </a:buClr>
            </a:pPr>
            <a:endParaRPr lang="en-US" dirty="0"/>
          </a:p>
          <a:p>
            <a:pPr algn="just">
              <a:spcBef>
                <a:spcPts val="600"/>
              </a:spcBef>
              <a:spcAft>
                <a:spcPts val="600"/>
              </a:spcAft>
              <a:buClr>
                <a:srgbClr val="C00000"/>
              </a:buClr>
            </a:pPr>
            <a:r>
              <a:rPr lang="en-US" sz="2000" dirty="0"/>
              <a:t>The method of combining quantitative and qualitative analysis into a final assessment of organizational risk is known as </a:t>
            </a:r>
            <a:r>
              <a:rPr lang="en-US" sz="2000" dirty="0">
                <a:solidFill>
                  <a:srgbClr val="0070C0"/>
                </a:solidFill>
              </a:rPr>
              <a:t>hybrid assessment or hybrid analysis</a:t>
            </a:r>
            <a:r>
              <a:rPr lang="en-US" sz="2000" dirty="0"/>
              <a:t>.</a:t>
            </a:r>
          </a:p>
        </p:txBody>
      </p:sp>
      <p:sp>
        <p:nvSpPr>
          <p:cNvPr id="6" name="Title 1">
            <a:extLst>
              <a:ext uri="{FF2B5EF4-FFF2-40B4-BE49-F238E27FC236}">
                <a16:creationId xmlns:a16="http://schemas.microsoft.com/office/drawing/2014/main" id="{419447DC-6617-0721-86B4-56FA21C4D6A4}"/>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Risk Assessment/Analysis</a:t>
            </a:r>
            <a:endParaRPr lang="en-US" dirty="0">
              <a:solidFill>
                <a:schemeClr val="bg1"/>
              </a:solidFill>
            </a:endParaRPr>
          </a:p>
        </p:txBody>
      </p:sp>
    </p:spTree>
    <p:extLst>
      <p:ext uri="{BB962C8B-B14F-4D97-AF65-F5344CB8AC3E}">
        <p14:creationId xmlns:p14="http://schemas.microsoft.com/office/powerpoint/2010/main" val="1279247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83819E-68EE-6524-FD48-36F4984FA37F}"/>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Qualitative Risk Analysis</a:t>
            </a:r>
            <a:endParaRPr lang="en-US" dirty="0">
              <a:solidFill>
                <a:schemeClr val="bg1"/>
              </a:solidFill>
            </a:endParaRPr>
          </a:p>
        </p:txBody>
      </p:sp>
      <p:sp>
        <p:nvSpPr>
          <p:cNvPr id="6" name="Rectangle 5">
            <a:extLst>
              <a:ext uri="{FF2B5EF4-FFF2-40B4-BE49-F238E27FC236}">
                <a16:creationId xmlns:a16="http://schemas.microsoft.com/office/drawing/2014/main" id="{8E01EAE7-8D20-E7E3-818A-56BF46B145A5}"/>
              </a:ext>
            </a:extLst>
          </p:cNvPr>
          <p:cNvSpPr/>
          <p:nvPr/>
        </p:nvSpPr>
        <p:spPr>
          <a:xfrm>
            <a:off x="563165" y="1234619"/>
            <a:ext cx="8017669" cy="2769989"/>
          </a:xfrm>
          <a:prstGeom prst="rect">
            <a:avLst/>
          </a:prstGeom>
        </p:spPr>
        <p:txBody>
          <a:bodyPr wrap="square">
            <a:spAutoFit/>
          </a:bodyPr>
          <a:lstStyle/>
          <a:p>
            <a:pPr marL="285750" indent="-285750" algn="just">
              <a:spcBef>
                <a:spcPts val="600"/>
              </a:spcBef>
              <a:spcAft>
                <a:spcPts val="600"/>
              </a:spcAft>
              <a:buClr>
                <a:srgbClr val="C00000"/>
              </a:buClr>
              <a:buFont typeface="Wingdings" panose="05000000000000000000" pitchFamily="2" charset="2"/>
              <a:buChar char="Ø"/>
            </a:pPr>
            <a:r>
              <a:rPr lang="en-US" dirty="0"/>
              <a:t>The simplest form or qualitative assessment is performed using a 3x3 matrix of asset-threat or probability- severity pairs. </a:t>
            </a:r>
          </a:p>
          <a:p>
            <a:pPr marL="285750" indent="-285750" algn="just">
              <a:spcBef>
                <a:spcPts val="600"/>
              </a:spcBef>
              <a:spcAft>
                <a:spcPts val="600"/>
              </a:spcAft>
              <a:buClr>
                <a:srgbClr val="C00000"/>
              </a:buClr>
              <a:buFont typeface="Wingdings" panose="05000000000000000000" pitchFamily="2" charset="2"/>
              <a:buChar char="Ø"/>
            </a:pPr>
            <a:r>
              <a:rPr lang="en-US" dirty="0"/>
              <a:t>If it fails to provide the needed clarity or distinction of criticality prioritization, then a more in-depth approach, say 5x5 matrix, should be undertaken.</a:t>
            </a:r>
          </a:p>
          <a:p>
            <a:pPr marL="285750" indent="-285750" algn="just">
              <a:spcBef>
                <a:spcPts val="600"/>
              </a:spcBef>
              <a:spcAft>
                <a:spcPts val="600"/>
              </a:spcAft>
              <a:buClr>
                <a:srgbClr val="C00000"/>
              </a:buClr>
              <a:buFont typeface="Wingdings" panose="05000000000000000000" pitchFamily="2" charset="2"/>
              <a:buChar char="Ø"/>
            </a:pPr>
            <a:r>
              <a:rPr lang="en-US" dirty="0"/>
              <a:t>Each increase in matrix size requires more knowledge, more research, and more time to properly assign a level to probability and severity.</a:t>
            </a:r>
          </a:p>
          <a:p>
            <a:pPr marL="285750" indent="-285750" algn="just">
              <a:spcBef>
                <a:spcPts val="600"/>
              </a:spcBef>
              <a:spcAft>
                <a:spcPts val="600"/>
              </a:spcAft>
              <a:buClr>
                <a:srgbClr val="C00000"/>
              </a:buClr>
              <a:buFont typeface="Wingdings" panose="05000000000000000000" pitchFamily="2" charset="2"/>
              <a:buChar char="Ø"/>
            </a:pPr>
            <a:r>
              <a:rPr lang="en-US" dirty="0"/>
              <a:t>Techniques for qualitative risk analysis:</a:t>
            </a:r>
          </a:p>
        </p:txBody>
      </p:sp>
      <p:sp>
        <p:nvSpPr>
          <p:cNvPr id="8" name="Rectangle 7">
            <a:extLst>
              <a:ext uri="{FF2B5EF4-FFF2-40B4-BE49-F238E27FC236}">
                <a16:creationId xmlns:a16="http://schemas.microsoft.com/office/drawing/2014/main" id="{A015E300-42F8-9997-593B-9703BC8F55C6}"/>
              </a:ext>
            </a:extLst>
          </p:cNvPr>
          <p:cNvSpPr/>
          <p:nvPr/>
        </p:nvSpPr>
        <p:spPr>
          <a:xfrm>
            <a:off x="1088409" y="4004608"/>
            <a:ext cx="3810000" cy="2308324"/>
          </a:xfrm>
          <a:prstGeom prst="rect">
            <a:avLst/>
          </a:prstGeom>
        </p:spPr>
        <p:txBody>
          <a:bodyPr wrap="square">
            <a:spAutoFit/>
          </a:bodyPr>
          <a:lstStyle/>
          <a:p>
            <a:pPr marL="342900" indent="-342900" algn="just">
              <a:spcBef>
                <a:spcPts val="0"/>
              </a:spcBef>
              <a:spcAft>
                <a:spcPts val="0"/>
              </a:spcAft>
              <a:buClr>
                <a:srgbClr val="C00000"/>
              </a:buClr>
              <a:buFont typeface="Wingdings" panose="05000000000000000000" pitchFamily="2" charset="2"/>
              <a:buChar char="ü"/>
            </a:pPr>
            <a:r>
              <a:rPr lang="en-US" dirty="0"/>
              <a:t>Brainstorming</a:t>
            </a:r>
          </a:p>
          <a:p>
            <a:pPr marL="342900" indent="-342900" algn="just">
              <a:spcBef>
                <a:spcPts val="0"/>
              </a:spcBef>
              <a:spcAft>
                <a:spcPts val="0"/>
              </a:spcAft>
              <a:buClr>
                <a:srgbClr val="C00000"/>
              </a:buClr>
              <a:buFont typeface="Wingdings" panose="05000000000000000000" pitchFamily="2" charset="2"/>
              <a:buChar char="ü"/>
            </a:pPr>
            <a:r>
              <a:rPr lang="en-US" dirty="0"/>
              <a:t>Storyboarding</a:t>
            </a:r>
          </a:p>
          <a:p>
            <a:pPr marL="342900" indent="-342900" algn="just">
              <a:spcBef>
                <a:spcPts val="0"/>
              </a:spcBef>
              <a:spcAft>
                <a:spcPts val="0"/>
              </a:spcAft>
              <a:buClr>
                <a:srgbClr val="C00000"/>
              </a:buClr>
              <a:buFont typeface="Wingdings" panose="05000000000000000000" pitchFamily="2" charset="2"/>
              <a:buChar char="ü"/>
            </a:pPr>
            <a:r>
              <a:rPr lang="en-US" dirty="0"/>
              <a:t>Focus groups</a:t>
            </a:r>
          </a:p>
          <a:p>
            <a:pPr marL="342900" indent="-342900" algn="just">
              <a:spcBef>
                <a:spcPts val="0"/>
              </a:spcBef>
              <a:spcAft>
                <a:spcPts val="0"/>
              </a:spcAft>
              <a:buClr>
                <a:srgbClr val="C00000"/>
              </a:buClr>
              <a:buFont typeface="Wingdings" panose="05000000000000000000" pitchFamily="2" charset="2"/>
              <a:buChar char="ü"/>
            </a:pPr>
            <a:r>
              <a:rPr lang="en-US" dirty="0"/>
              <a:t>Surveys</a:t>
            </a:r>
          </a:p>
          <a:p>
            <a:pPr marL="342900" indent="-342900" algn="just">
              <a:spcBef>
                <a:spcPts val="0"/>
              </a:spcBef>
              <a:spcAft>
                <a:spcPts val="0"/>
              </a:spcAft>
              <a:buClr>
                <a:srgbClr val="C00000"/>
              </a:buClr>
              <a:buFont typeface="Wingdings" panose="05000000000000000000" pitchFamily="2" charset="2"/>
              <a:buChar char="ü"/>
            </a:pPr>
            <a:r>
              <a:rPr lang="en-US" dirty="0"/>
              <a:t>Questionnaires</a:t>
            </a:r>
          </a:p>
          <a:p>
            <a:pPr marL="342900" indent="-342900" algn="just">
              <a:spcBef>
                <a:spcPts val="0"/>
              </a:spcBef>
              <a:spcAft>
                <a:spcPts val="0"/>
              </a:spcAft>
              <a:buClr>
                <a:srgbClr val="C00000"/>
              </a:buClr>
              <a:buFont typeface="Wingdings" panose="05000000000000000000" pitchFamily="2" charset="2"/>
              <a:buChar char="ü"/>
            </a:pPr>
            <a:r>
              <a:rPr lang="en-US" dirty="0"/>
              <a:t>Checklists</a:t>
            </a:r>
          </a:p>
          <a:p>
            <a:pPr marL="342900" indent="-342900" algn="just">
              <a:spcBef>
                <a:spcPts val="0"/>
              </a:spcBef>
              <a:spcAft>
                <a:spcPts val="0"/>
              </a:spcAft>
              <a:buClr>
                <a:srgbClr val="C00000"/>
              </a:buClr>
              <a:buFont typeface="Wingdings" panose="05000000000000000000" pitchFamily="2" charset="2"/>
              <a:buChar char="ü"/>
            </a:pPr>
            <a:r>
              <a:rPr lang="en-US" dirty="0"/>
              <a:t>One-on-one meetings</a:t>
            </a:r>
          </a:p>
          <a:p>
            <a:pPr marL="342900" indent="-342900" algn="just">
              <a:spcBef>
                <a:spcPts val="0"/>
              </a:spcBef>
              <a:spcAft>
                <a:spcPts val="0"/>
              </a:spcAft>
              <a:buClr>
                <a:srgbClr val="C00000"/>
              </a:buClr>
              <a:buFont typeface="Wingdings" panose="05000000000000000000" pitchFamily="2" charset="2"/>
              <a:buChar char="ü"/>
            </a:pPr>
            <a:r>
              <a:rPr lang="en-US" dirty="0"/>
              <a:t>Interviews</a:t>
            </a:r>
          </a:p>
        </p:txBody>
      </p:sp>
      <p:sp>
        <p:nvSpPr>
          <p:cNvPr id="10" name="Rectangle 9">
            <a:extLst>
              <a:ext uri="{FF2B5EF4-FFF2-40B4-BE49-F238E27FC236}">
                <a16:creationId xmlns:a16="http://schemas.microsoft.com/office/drawing/2014/main" id="{B1957A58-770E-9E49-AF48-55E7C38DF10B}"/>
              </a:ext>
            </a:extLst>
          </p:cNvPr>
          <p:cNvSpPr/>
          <p:nvPr/>
        </p:nvSpPr>
        <p:spPr>
          <a:xfrm>
            <a:off x="4571999" y="4648200"/>
            <a:ext cx="3810000" cy="646331"/>
          </a:xfrm>
          <a:prstGeom prst="rect">
            <a:avLst/>
          </a:prstGeom>
        </p:spPr>
        <p:txBody>
          <a:bodyPr wrap="square">
            <a:spAutoFit/>
          </a:bodyPr>
          <a:lstStyle/>
          <a:p>
            <a:pPr marL="342900" indent="-342900" algn="just">
              <a:spcBef>
                <a:spcPts val="0"/>
              </a:spcBef>
              <a:spcAft>
                <a:spcPts val="0"/>
              </a:spcAft>
              <a:buClr>
                <a:srgbClr val="C00000"/>
              </a:buClr>
              <a:buFont typeface="Wingdings" panose="05000000000000000000" pitchFamily="2" charset="2"/>
              <a:buChar char="ü"/>
            </a:pPr>
            <a:r>
              <a:rPr lang="en-US" dirty="0"/>
              <a:t>Scenarios</a:t>
            </a:r>
          </a:p>
          <a:p>
            <a:pPr marL="342900" indent="-342900" algn="just">
              <a:spcBef>
                <a:spcPts val="0"/>
              </a:spcBef>
              <a:spcAft>
                <a:spcPts val="0"/>
              </a:spcAft>
              <a:buClr>
                <a:srgbClr val="C00000"/>
              </a:buClr>
              <a:buFont typeface="Wingdings" panose="05000000000000000000" pitchFamily="2" charset="2"/>
              <a:buChar char="ü"/>
            </a:pPr>
            <a:r>
              <a:rPr lang="en-US" dirty="0"/>
              <a:t>Delphi technique</a:t>
            </a:r>
          </a:p>
        </p:txBody>
      </p:sp>
    </p:spTree>
    <p:extLst>
      <p:ext uri="{BB962C8B-B14F-4D97-AF65-F5344CB8AC3E}">
        <p14:creationId xmlns:p14="http://schemas.microsoft.com/office/powerpoint/2010/main" val="3725552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9A603-FB9E-E086-23F6-4AE42007DE62}"/>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Qualitative Risk Analysis</a:t>
            </a:r>
            <a:endParaRPr lang="en-US" dirty="0">
              <a:solidFill>
                <a:schemeClr val="bg1"/>
              </a:solidFill>
            </a:endParaRPr>
          </a:p>
        </p:txBody>
      </p:sp>
      <p:sp>
        <p:nvSpPr>
          <p:cNvPr id="6" name="Rectangle 5">
            <a:extLst>
              <a:ext uri="{FF2B5EF4-FFF2-40B4-BE49-F238E27FC236}">
                <a16:creationId xmlns:a16="http://schemas.microsoft.com/office/drawing/2014/main" id="{C4BF4A92-6CBB-2EB7-1A8D-0EB9383359FF}"/>
              </a:ext>
            </a:extLst>
          </p:cNvPr>
          <p:cNvSpPr/>
          <p:nvPr/>
        </p:nvSpPr>
        <p:spPr>
          <a:xfrm>
            <a:off x="914400" y="1600200"/>
            <a:ext cx="7590235" cy="4339650"/>
          </a:xfrm>
          <a:prstGeom prst="rect">
            <a:avLst/>
          </a:prstGeom>
        </p:spPr>
        <p:txBody>
          <a:bodyPr wrap="square">
            <a:spAutoFit/>
          </a:bodyPr>
          <a:lstStyle/>
          <a:p>
            <a:pPr algn="just">
              <a:spcBef>
                <a:spcPts val="600"/>
              </a:spcBef>
              <a:spcAft>
                <a:spcPts val="600"/>
              </a:spcAft>
              <a:buClr>
                <a:srgbClr val="C00000"/>
              </a:buClr>
            </a:pPr>
            <a:r>
              <a:rPr lang="en-US" sz="2000" b="1" dirty="0">
                <a:solidFill>
                  <a:srgbClr val="0070C0"/>
                </a:solidFill>
              </a:rPr>
              <a:t>Scenarios</a:t>
            </a:r>
          </a:p>
          <a:p>
            <a:pPr marL="285750" indent="-285750" algn="just">
              <a:spcBef>
                <a:spcPts val="600"/>
              </a:spcBef>
              <a:spcAft>
                <a:spcPts val="600"/>
              </a:spcAft>
              <a:buClr>
                <a:srgbClr val="C00000"/>
              </a:buClr>
              <a:buFont typeface="Wingdings" panose="05000000000000000000" pitchFamily="2" charset="2"/>
              <a:buChar char="Ø"/>
            </a:pPr>
            <a:r>
              <a:rPr lang="en-US" dirty="0"/>
              <a:t>A scenario is a written description of a single major threat. The scenarios are limited to one page of text to keep them manageable. </a:t>
            </a:r>
          </a:p>
          <a:p>
            <a:pPr marL="285750" indent="-285750" algn="just">
              <a:spcBef>
                <a:spcPts val="600"/>
              </a:spcBef>
              <a:spcAft>
                <a:spcPts val="600"/>
              </a:spcAft>
              <a:buClr>
                <a:srgbClr val="C00000"/>
              </a:buClr>
              <a:buFont typeface="Wingdings" panose="05000000000000000000" pitchFamily="2" charset="2"/>
              <a:buChar char="Ø"/>
            </a:pPr>
            <a:r>
              <a:rPr lang="en-US" dirty="0"/>
              <a:t>The analysis participants then assign to the scenario a threat level, a loss potential, and the advantages of each safeguard. These assignments can be simple—such as High, Medium, and Low, or a basic number scale of 1 to 10—or they can be detailed essay responses.</a:t>
            </a:r>
          </a:p>
          <a:p>
            <a:pPr marL="285750" indent="-285750" algn="just">
              <a:spcBef>
                <a:spcPts val="600"/>
              </a:spcBef>
              <a:spcAft>
                <a:spcPts val="600"/>
              </a:spcAft>
              <a:buClr>
                <a:srgbClr val="C00000"/>
              </a:buClr>
              <a:buFont typeface="Wingdings" panose="05000000000000000000" pitchFamily="2" charset="2"/>
              <a:buChar char="Ø"/>
            </a:pPr>
            <a:r>
              <a:rPr lang="en-US" dirty="0"/>
              <a:t>The responses from all participants are then compiled into a single report that is presented to upper management.</a:t>
            </a:r>
          </a:p>
          <a:p>
            <a:pPr marL="285750" indent="-285750" algn="just">
              <a:spcBef>
                <a:spcPts val="600"/>
              </a:spcBef>
              <a:spcAft>
                <a:spcPts val="600"/>
              </a:spcAft>
              <a:buClr>
                <a:srgbClr val="C00000"/>
              </a:buClr>
              <a:buFont typeface="Wingdings" panose="05000000000000000000" pitchFamily="2" charset="2"/>
              <a:buChar char="Ø"/>
            </a:pPr>
            <a:r>
              <a:rPr lang="en-US" dirty="0"/>
              <a:t>The usefulness and validity of a qualitative risk analysis improves as the number and diversity of the participants in the evaluation increases.</a:t>
            </a:r>
          </a:p>
        </p:txBody>
      </p:sp>
    </p:spTree>
    <p:extLst>
      <p:ext uri="{BB962C8B-B14F-4D97-AF65-F5344CB8AC3E}">
        <p14:creationId xmlns:p14="http://schemas.microsoft.com/office/powerpoint/2010/main" val="308916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EB1E12-A225-4E33-77CD-4289B551E95F}"/>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Creating Job/Position Description</a:t>
            </a:r>
            <a:endParaRPr lang="en-US" dirty="0">
              <a:solidFill>
                <a:schemeClr val="bg1"/>
              </a:solidFill>
            </a:endParaRPr>
          </a:p>
        </p:txBody>
      </p:sp>
      <p:sp>
        <p:nvSpPr>
          <p:cNvPr id="3" name="Rectangle 2">
            <a:extLst>
              <a:ext uri="{FF2B5EF4-FFF2-40B4-BE49-F238E27FC236}">
                <a16:creationId xmlns:a16="http://schemas.microsoft.com/office/drawing/2014/main" id="{4052F8DA-262E-605B-72D8-E45106F03586}"/>
              </a:ext>
            </a:extLst>
          </p:cNvPr>
          <p:cNvSpPr/>
          <p:nvPr/>
        </p:nvSpPr>
        <p:spPr>
          <a:xfrm>
            <a:off x="301625" y="1371600"/>
            <a:ext cx="8534400" cy="4862870"/>
          </a:xfrm>
          <a:prstGeom prst="rect">
            <a:avLst/>
          </a:prstGeom>
        </p:spPr>
        <p:txBody>
          <a:bodyPr wrap="square">
            <a:spAutoFit/>
          </a:bodyPr>
          <a:lstStyle/>
          <a:p>
            <a:pPr marL="342900" indent="-342900">
              <a:spcBef>
                <a:spcPts val="600"/>
              </a:spcBef>
              <a:spcAft>
                <a:spcPts val="600"/>
              </a:spcAft>
              <a:buClr>
                <a:srgbClr val="C00000"/>
              </a:buClr>
              <a:buFont typeface="Wingdings" panose="05000000000000000000" pitchFamily="2" charset="2"/>
              <a:buChar char="Ø"/>
            </a:pPr>
            <a:r>
              <a:rPr lang="en-US" sz="2000" dirty="0"/>
              <a:t>Job description are the </a:t>
            </a:r>
            <a:r>
              <a:rPr lang="en-US" sz="2000" b="1" dirty="0">
                <a:solidFill>
                  <a:srgbClr val="0070C0"/>
                </a:solidFill>
              </a:rPr>
              <a:t>specific work tasks </a:t>
            </a:r>
            <a:r>
              <a:rPr lang="en-US" sz="2000" dirty="0"/>
              <a:t>an employee is required to perform on a regular basis.</a:t>
            </a:r>
          </a:p>
          <a:p>
            <a:pPr marL="342900" indent="-342900">
              <a:spcBef>
                <a:spcPts val="600"/>
              </a:spcBef>
              <a:spcAft>
                <a:spcPts val="600"/>
              </a:spcAft>
              <a:buClr>
                <a:srgbClr val="C00000"/>
              </a:buClr>
              <a:buFont typeface="Wingdings" panose="05000000000000000000" pitchFamily="2" charset="2"/>
              <a:buChar char="Ø"/>
            </a:pPr>
            <a:r>
              <a:rPr lang="en-US" sz="2000" dirty="0"/>
              <a:t>job description for any position within an organization should address </a:t>
            </a:r>
            <a:r>
              <a:rPr lang="en-US" sz="2000" b="1" dirty="0">
                <a:solidFill>
                  <a:srgbClr val="0070C0"/>
                </a:solidFill>
              </a:rPr>
              <a:t>relevant security issues</a:t>
            </a:r>
            <a:r>
              <a:rPr lang="en-US" sz="2000" dirty="0"/>
              <a:t>, such as whether the position requires the handling of sensitive material or access to classified information.</a:t>
            </a:r>
          </a:p>
          <a:p>
            <a:pPr marL="342900" indent="-342900">
              <a:spcBef>
                <a:spcPts val="600"/>
              </a:spcBef>
              <a:spcAft>
                <a:spcPts val="600"/>
              </a:spcAft>
              <a:buClr>
                <a:srgbClr val="C00000"/>
              </a:buClr>
              <a:buFont typeface="Wingdings" panose="05000000000000000000" pitchFamily="2" charset="2"/>
              <a:buChar char="Ø"/>
            </a:pPr>
            <a:r>
              <a:rPr lang="en-US" sz="2000" dirty="0"/>
              <a:t>Job roles align to a </a:t>
            </a:r>
            <a:r>
              <a:rPr lang="en-US" sz="2000" b="1" dirty="0">
                <a:solidFill>
                  <a:srgbClr val="0070C0"/>
                </a:solidFill>
              </a:rPr>
              <a:t>rank</a:t>
            </a:r>
            <a:r>
              <a:rPr lang="en-US" sz="2000" dirty="0"/>
              <a:t> or </a:t>
            </a:r>
            <a:r>
              <a:rPr lang="en-US" sz="2000" b="1" dirty="0">
                <a:solidFill>
                  <a:srgbClr val="0070C0"/>
                </a:solidFill>
              </a:rPr>
              <a:t>level of privilege</a:t>
            </a:r>
            <a:r>
              <a:rPr lang="en-US" sz="2000" dirty="0"/>
              <a:t>, whereas job descriptions map to specifically assigned responsibilities and tasks.</a:t>
            </a:r>
          </a:p>
          <a:p>
            <a:pPr marL="342900" indent="-342900">
              <a:spcBef>
                <a:spcPts val="600"/>
              </a:spcBef>
              <a:spcAft>
                <a:spcPts val="600"/>
              </a:spcAft>
              <a:buClr>
                <a:srgbClr val="C00000"/>
              </a:buClr>
              <a:buFont typeface="Wingdings" panose="05000000000000000000" pitchFamily="2" charset="2"/>
              <a:buChar char="Ø"/>
            </a:pPr>
            <a:r>
              <a:rPr lang="en-US" sz="2000" dirty="0"/>
              <a:t>Depending on their responsibilities, employees require </a:t>
            </a:r>
            <a:r>
              <a:rPr lang="en-US" sz="2000" b="1" dirty="0">
                <a:solidFill>
                  <a:srgbClr val="0070C0"/>
                </a:solidFill>
              </a:rPr>
              <a:t>access</a:t>
            </a:r>
            <a:r>
              <a:rPr lang="en-US" sz="2000" dirty="0"/>
              <a:t> to various objects, resources, and services. </a:t>
            </a:r>
          </a:p>
          <a:p>
            <a:pPr marL="342900" indent="-342900">
              <a:spcBef>
                <a:spcPts val="600"/>
              </a:spcBef>
              <a:spcAft>
                <a:spcPts val="600"/>
              </a:spcAft>
              <a:buClr>
                <a:srgbClr val="C00000"/>
              </a:buClr>
              <a:buFont typeface="Wingdings" panose="05000000000000000000" pitchFamily="2" charset="2"/>
              <a:buChar char="Ø"/>
            </a:pPr>
            <a:r>
              <a:rPr lang="en-US" sz="2000" dirty="0"/>
              <a:t>A list of job responsibilities guides the assignment of </a:t>
            </a:r>
            <a:r>
              <a:rPr lang="en-US" sz="2000" b="1" dirty="0">
                <a:solidFill>
                  <a:srgbClr val="0070C0"/>
                </a:solidFill>
              </a:rPr>
              <a:t>access rights</a:t>
            </a:r>
            <a:r>
              <a:rPr lang="en-US" sz="2000" dirty="0"/>
              <a:t>, </a:t>
            </a:r>
            <a:r>
              <a:rPr lang="en-US" sz="2000" b="1" dirty="0">
                <a:solidFill>
                  <a:srgbClr val="0070C0"/>
                </a:solidFill>
              </a:rPr>
              <a:t>permissions</a:t>
            </a:r>
            <a:r>
              <a:rPr lang="en-US" sz="2000" dirty="0"/>
              <a:t>, and </a:t>
            </a:r>
            <a:r>
              <a:rPr lang="en-US" sz="2000" b="1" dirty="0">
                <a:solidFill>
                  <a:srgbClr val="0070C0"/>
                </a:solidFill>
              </a:rPr>
              <a:t>privileges</a:t>
            </a:r>
            <a:r>
              <a:rPr lang="en-US" sz="2000" dirty="0"/>
              <a:t>.</a:t>
            </a:r>
          </a:p>
          <a:p>
            <a:pPr marL="342900" indent="-342900">
              <a:spcBef>
                <a:spcPts val="600"/>
              </a:spcBef>
              <a:spcAft>
                <a:spcPts val="600"/>
              </a:spcAft>
              <a:buClr>
                <a:srgbClr val="C00000"/>
              </a:buClr>
              <a:buFont typeface="Wingdings" panose="05000000000000000000" pitchFamily="2" charset="2"/>
              <a:buChar char="Ø"/>
            </a:pPr>
            <a:r>
              <a:rPr lang="en-US" sz="2000" dirty="0"/>
              <a:t>Job descriptions are not used exclusively for the hiring process; they should be maintained </a:t>
            </a:r>
            <a:r>
              <a:rPr lang="en-US" sz="2000" b="1" dirty="0">
                <a:solidFill>
                  <a:srgbClr val="0070C0"/>
                </a:solidFill>
              </a:rPr>
              <a:t>throughout the life of the organization</a:t>
            </a:r>
            <a:r>
              <a:rPr lang="en-US" sz="2000" dirty="0"/>
              <a:t>.</a:t>
            </a:r>
            <a:endParaRPr lang="en-US" sz="2000" b="1" dirty="0"/>
          </a:p>
        </p:txBody>
      </p:sp>
    </p:spTree>
    <p:extLst>
      <p:ext uri="{BB962C8B-B14F-4D97-AF65-F5344CB8AC3E}">
        <p14:creationId xmlns:p14="http://schemas.microsoft.com/office/powerpoint/2010/main" val="2151060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F560D6-76BF-9619-40FC-2C9349452727}"/>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Qualitative Risk Analysis</a:t>
            </a:r>
            <a:endParaRPr lang="en-US" dirty="0">
              <a:solidFill>
                <a:schemeClr val="bg1"/>
              </a:solidFill>
            </a:endParaRPr>
          </a:p>
        </p:txBody>
      </p:sp>
      <p:sp>
        <p:nvSpPr>
          <p:cNvPr id="6" name="Rectangle 5">
            <a:extLst>
              <a:ext uri="{FF2B5EF4-FFF2-40B4-BE49-F238E27FC236}">
                <a16:creationId xmlns:a16="http://schemas.microsoft.com/office/drawing/2014/main" id="{344232D7-8B60-49F7-4DA6-ADDA8B835744}"/>
              </a:ext>
            </a:extLst>
          </p:cNvPr>
          <p:cNvSpPr/>
          <p:nvPr/>
        </p:nvSpPr>
        <p:spPr>
          <a:xfrm>
            <a:off x="914400" y="1600200"/>
            <a:ext cx="7590235" cy="2923877"/>
          </a:xfrm>
          <a:prstGeom prst="rect">
            <a:avLst/>
          </a:prstGeom>
        </p:spPr>
        <p:txBody>
          <a:bodyPr wrap="square">
            <a:spAutoFit/>
          </a:bodyPr>
          <a:lstStyle/>
          <a:p>
            <a:pPr algn="just">
              <a:spcBef>
                <a:spcPts val="600"/>
              </a:spcBef>
              <a:spcAft>
                <a:spcPts val="600"/>
              </a:spcAft>
              <a:buClr>
                <a:srgbClr val="C00000"/>
              </a:buClr>
            </a:pPr>
            <a:r>
              <a:rPr lang="en-US" sz="2000" b="1" dirty="0">
                <a:solidFill>
                  <a:srgbClr val="0070C0"/>
                </a:solidFill>
              </a:rPr>
              <a:t>Delphi Technique</a:t>
            </a:r>
          </a:p>
          <a:p>
            <a:pPr marL="285750" indent="-285750" algn="just">
              <a:spcBef>
                <a:spcPts val="600"/>
              </a:spcBef>
              <a:spcAft>
                <a:spcPts val="600"/>
              </a:spcAft>
              <a:buClr>
                <a:srgbClr val="C00000"/>
              </a:buClr>
              <a:buFont typeface="Wingdings" panose="05000000000000000000" pitchFamily="2" charset="2"/>
              <a:buChar char="Ø"/>
            </a:pPr>
            <a:r>
              <a:rPr lang="en-US" dirty="0"/>
              <a:t>The Delphi technique is simply an anonymous feedback-and-response process used to enable a group to reach an anonymous consensus. </a:t>
            </a:r>
          </a:p>
          <a:p>
            <a:pPr marL="285750" indent="-285750" algn="just">
              <a:spcBef>
                <a:spcPts val="600"/>
              </a:spcBef>
              <a:spcAft>
                <a:spcPts val="600"/>
              </a:spcAft>
              <a:buClr>
                <a:srgbClr val="C00000"/>
              </a:buClr>
              <a:buFont typeface="Wingdings" panose="05000000000000000000" pitchFamily="2" charset="2"/>
              <a:buChar char="Ø"/>
            </a:pPr>
            <a:r>
              <a:rPr lang="en-US" dirty="0"/>
              <a:t>The participants are usually gathered into a single meeting room. To each request for feedback, each participant writes down their response on paper or through digital messaging services anonymously. The results are compiled and presented to the group for evaluation. The process is repeated until a consensus is reached. </a:t>
            </a:r>
          </a:p>
        </p:txBody>
      </p:sp>
    </p:spTree>
    <p:extLst>
      <p:ext uri="{BB962C8B-B14F-4D97-AF65-F5344CB8AC3E}">
        <p14:creationId xmlns:p14="http://schemas.microsoft.com/office/powerpoint/2010/main" val="1938552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050E5D-8649-73E1-F9C2-A16E6BBCA834}"/>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Quantitative Risk Analysis</a:t>
            </a:r>
            <a:endParaRPr lang="en-US" dirty="0">
              <a:solidFill>
                <a:schemeClr val="bg1"/>
              </a:solidFill>
            </a:endParaRPr>
          </a:p>
        </p:txBody>
      </p:sp>
      <p:sp>
        <p:nvSpPr>
          <p:cNvPr id="6" name="Rectangle 5">
            <a:extLst>
              <a:ext uri="{FF2B5EF4-FFF2-40B4-BE49-F238E27FC236}">
                <a16:creationId xmlns:a16="http://schemas.microsoft.com/office/drawing/2014/main" id="{0693F323-C729-B5D8-233F-17481DF4B790}"/>
              </a:ext>
            </a:extLst>
          </p:cNvPr>
          <p:cNvSpPr/>
          <p:nvPr/>
        </p:nvSpPr>
        <p:spPr>
          <a:xfrm>
            <a:off x="563165" y="1676400"/>
            <a:ext cx="8017669" cy="3170099"/>
          </a:xfrm>
          <a:prstGeom prst="rect">
            <a:avLst/>
          </a:prstGeom>
        </p:spPr>
        <p:txBody>
          <a:bodyPr wrap="square">
            <a:spAutoFit/>
          </a:bodyPr>
          <a:lstStyle/>
          <a:p>
            <a:pPr marL="285750" indent="-285750" algn="just">
              <a:spcBef>
                <a:spcPts val="600"/>
              </a:spcBef>
              <a:spcAft>
                <a:spcPts val="600"/>
              </a:spcAft>
              <a:buClr>
                <a:srgbClr val="C00000"/>
              </a:buClr>
              <a:buFont typeface="Wingdings" panose="05000000000000000000" pitchFamily="2" charset="2"/>
              <a:buChar char="Ø"/>
            </a:pPr>
            <a:r>
              <a:rPr lang="en-US" dirty="0"/>
              <a:t>The result of quantitative risk analysis is a report that has monetary figures for levels of risk, potential loss, cost of countermeasures, and value of safeguards. </a:t>
            </a:r>
          </a:p>
          <a:p>
            <a:pPr marL="285750" indent="-285750" algn="just">
              <a:spcBef>
                <a:spcPts val="600"/>
              </a:spcBef>
              <a:spcAft>
                <a:spcPts val="600"/>
              </a:spcAft>
              <a:buClr>
                <a:srgbClr val="C00000"/>
              </a:buClr>
              <a:buFont typeface="Wingdings" panose="05000000000000000000" pitchFamily="2" charset="2"/>
              <a:buChar char="Ø"/>
            </a:pPr>
            <a:r>
              <a:rPr lang="en-US" dirty="0"/>
              <a:t>A purely quantitative analysis is not sufficient—not all elements and aspects of the analysis can be accurately quantified because some are qualitative, subjective, or intangible.</a:t>
            </a:r>
          </a:p>
          <a:p>
            <a:pPr marL="285750" indent="-285750" algn="just">
              <a:spcBef>
                <a:spcPts val="600"/>
              </a:spcBef>
              <a:spcAft>
                <a:spcPts val="600"/>
              </a:spcAft>
              <a:buClr>
                <a:srgbClr val="C00000"/>
              </a:buClr>
              <a:buFont typeface="Wingdings" panose="05000000000000000000" pitchFamily="2" charset="2"/>
              <a:buChar char="Ø"/>
            </a:pPr>
            <a:r>
              <a:rPr lang="en-US" dirty="0"/>
              <a:t>The process of quantitative risk analysis starts with asset valuation and threat identification. This results in asset-threat pairings that need to have estimations of harm potential/severity. This information is then used to calculate various cost functions that are used to evaluate safeguards.</a:t>
            </a:r>
          </a:p>
        </p:txBody>
      </p:sp>
    </p:spTree>
    <p:extLst>
      <p:ext uri="{BB962C8B-B14F-4D97-AF65-F5344CB8AC3E}">
        <p14:creationId xmlns:p14="http://schemas.microsoft.com/office/powerpoint/2010/main" val="2986648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60251D-1413-80A8-7A1B-F7E5EE055D5F}"/>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Quantitative Risk Analysis</a:t>
            </a:r>
            <a:endParaRPr lang="en-US" dirty="0">
              <a:solidFill>
                <a:schemeClr val="bg1"/>
              </a:solidFill>
            </a:endParaRPr>
          </a:p>
        </p:txBody>
      </p:sp>
      <p:sp>
        <p:nvSpPr>
          <p:cNvPr id="6" name="Rectangle 5">
            <a:extLst>
              <a:ext uri="{FF2B5EF4-FFF2-40B4-BE49-F238E27FC236}">
                <a16:creationId xmlns:a16="http://schemas.microsoft.com/office/drawing/2014/main" id="{66A1C385-8C95-5BFE-AC77-08A4E487A6C7}"/>
              </a:ext>
            </a:extLst>
          </p:cNvPr>
          <p:cNvSpPr/>
          <p:nvPr/>
        </p:nvSpPr>
        <p:spPr>
          <a:xfrm>
            <a:off x="407590" y="1600200"/>
            <a:ext cx="8428435" cy="2954655"/>
          </a:xfrm>
          <a:prstGeom prst="rect">
            <a:avLst/>
          </a:prstGeom>
        </p:spPr>
        <p:txBody>
          <a:bodyPr wrap="square">
            <a:spAutoFit/>
          </a:bodyPr>
          <a:lstStyle/>
          <a:p>
            <a:pPr algn="just">
              <a:spcBef>
                <a:spcPts val="600"/>
              </a:spcBef>
              <a:spcAft>
                <a:spcPts val="600"/>
              </a:spcAft>
              <a:buClr>
                <a:srgbClr val="C00000"/>
              </a:buClr>
            </a:pPr>
            <a:r>
              <a:rPr lang="en-US" dirty="0"/>
              <a:t>Major steps in Quantitative Risk Analysis:</a:t>
            </a:r>
          </a:p>
          <a:p>
            <a:pPr marL="800100" lvl="1" indent="-342900" algn="just">
              <a:spcBef>
                <a:spcPts val="600"/>
              </a:spcBef>
              <a:spcAft>
                <a:spcPts val="600"/>
              </a:spcAft>
              <a:buClr>
                <a:srgbClr val="C00000"/>
              </a:buClr>
              <a:buFont typeface="+mj-lt"/>
              <a:buAutoNum type="arabicPeriod"/>
            </a:pPr>
            <a:r>
              <a:rPr lang="en-US" dirty="0"/>
              <a:t>Inventory assets and assign asset value (AV) </a:t>
            </a:r>
          </a:p>
          <a:p>
            <a:pPr marL="800100" lvl="1" indent="-342900" algn="just">
              <a:spcBef>
                <a:spcPts val="600"/>
              </a:spcBef>
              <a:spcAft>
                <a:spcPts val="600"/>
              </a:spcAft>
              <a:buClr>
                <a:srgbClr val="C00000"/>
              </a:buClr>
              <a:buFont typeface="+mj-lt"/>
              <a:buAutoNum type="arabicPeriod"/>
            </a:pPr>
            <a:r>
              <a:rPr lang="en-US" dirty="0"/>
              <a:t>For each asset-threat pairing, calculate the exposure factor (EF).</a:t>
            </a:r>
          </a:p>
          <a:p>
            <a:pPr marL="800100" lvl="1" indent="-342900" algn="just">
              <a:spcBef>
                <a:spcPts val="600"/>
              </a:spcBef>
              <a:spcAft>
                <a:spcPts val="600"/>
              </a:spcAft>
              <a:buClr>
                <a:srgbClr val="C00000"/>
              </a:buClr>
              <a:buFont typeface="+mj-lt"/>
              <a:buAutoNum type="arabicPeriod"/>
            </a:pPr>
            <a:r>
              <a:rPr lang="en-US" dirty="0"/>
              <a:t> For each asset-threat pairing, calculate the single loss expectancy (SLE)</a:t>
            </a:r>
          </a:p>
          <a:p>
            <a:pPr marL="800100" lvl="1" indent="-342900" algn="just">
              <a:spcBef>
                <a:spcPts val="600"/>
              </a:spcBef>
              <a:spcAft>
                <a:spcPts val="600"/>
              </a:spcAft>
              <a:buClr>
                <a:srgbClr val="C00000"/>
              </a:buClr>
              <a:buFont typeface="+mj-lt"/>
              <a:buAutoNum type="arabicPeriod"/>
            </a:pPr>
            <a:r>
              <a:rPr lang="en-US" dirty="0"/>
              <a:t>Assess the annualized rate of occurrence (ARO)</a:t>
            </a:r>
          </a:p>
          <a:p>
            <a:pPr marL="800100" lvl="1" indent="-342900" algn="just">
              <a:spcBef>
                <a:spcPts val="600"/>
              </a:spcBef>
              <a:spcAft>
                <a:spcPts val="600"/>
              </a:spcAft>
              <a:buClr>
                <a:srgbClr val="C00000"/>
              </a:buClr>
              <a:buFont typeface="+mj-lt"/>
              <a:buAutoNum type="arabicPeriod"/>
            </a:pPr>
            <a:r>
              <a:rPr lang="en-US" dirty="0"/>
              <a:t>Derive the annualized loss expectancy (ALE)</a:t>
            </a:r>
          </a:p>
          <a:p>
            <a:pPr marL="800100" lvl="1" indent="-342900" algn="just">
              <a:spcBef>
                <a:spcPts val="600"/>
              </a:spcBef>
              <a:spcAft>
                <a:spcPts val="600"/>
              </a:spcAft>
              <a:buClr>
                <a:srgbClr val="C00000"/>
              </a:buClr>
              <a:buFont typeface="+mj-lt"/>
              <a:buAutoNum type="arabicPeriod"/>
            </a:pPr>
            <a:r>
              <a:rPr lang="en-US" dirty="0"/>
              <a:t>Perform cost/benefit analysis of countermeasures </a:t>
            </a:r>
          </a:p>
        </p:txBody>
      </p:sp>
    </p:spTree>
    <p:extLst>
      <p:ext uri="{BB962C8B-B14F-4D97-AF65-F5344CB8AC3E}">
        <p14:creationId xmlns:p14="http://schemas.microsoft.com/office/powerpoint/2010/main" val="4138264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4E4221-F888-31B8-AFF8-56B12BDD8D5D}"/>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Quantitative Risk Analysis</a:t>
            </a:r>
            <a:endParaRPr lang="en-US" dirty="0">
              <a:solidFill>
                <a:schemeClr val="bg1"/>
              </a:solidFill>
            </a:endParaRPr>
          </a:p>
        </p:txBody>
      </p:sp>
      <p:sp>
        <p:nvSpPr>
          <p:cNvPr id="8" name="Rectangle 7">
            <a:extLst>
              <a:ext uri="{FF2B5EF4-FFF2-40B4-BE49-F238E27FC236}">
                <a16:creationId xmlns:a16="http://schemas.microsoft.com/office/drawing/2014/main" id="{F9F19805-784A-8F87-FE8D-DAF97EA6A8DB}"/>
              </a:ext>
            </a:extLst>
          </p:cNvPr>
          <p:cNvSpPr/>
          <p:nvPr/>
        </p:nvSpPr>
        <p:spPr>
          <a:xfrm>
            <a:off x="381000" y="1219200"/>
            <a:ext cx="7590235" cy="3354765"/>
          </a:xfrm>
          <a:prstGeom prst="rect">
            <a:avLst/>
          </a:prstGeom>
        </p:spPr>
        <p:txBody>
          <a:bodyPr wrap="square">
            <a:spAutoFit/>
          </a:bodyPr>
          <a:lstStyle/>
          <a:p>
            <a:pPr algn="just">
              <a:spcBef>
                <a:spcPts val="600"/>
              </a:spcBef>
              <a:spcAft>
                <a:spcPts val="600"/>
              </a:spcAft>
              <a:buClr>
                <a:srgbClr val="C00000"/>
              </a:buClr>
            </a:pPr>
            <a:r>
              <a:rPr lang="en-US" sz="2000" b="1" dirty="0">
                <a:solidFill>
                  <a:srgbClr val="0070C0"/>
                </a:solidFill>
              </a:rPr>
              <a:t>Exposure Factor (EF)</a:t>
            </a:r>
          </a:p>
          <a:p>
            <a:pPr marL="285750" indent="-285750" algn="just">
              <a:spcBef>
                <a:spcPts val="600"/>
              </a:spcBef>
              <a:spcAft>
                <a:spcPts val="600"/>
              </a:spcAft>
              <a:buClr>
                <a:srgbClr val="C00000"/>
              </a:buClr>
              <a:buFont typeface="Wingdings" panose="05000000000000000000" pitchFamily="2" charset="2"/>
              <a:buChar char="Ø"/>
            </a:pPr>
            <a:r>
              <a:rPr lang="en-US" dirty="0"/>
              <a:t>The EF indicates the expected overall asset value loss because of a single realized risk. The EF is expressed as a percentage.</a:t>
            </a:r>
          </a:p>
          <a:p>
            <a:pPr marL="285750" indent="-285750" algn="just">
              <a:spcBef>
                <a:spcPts val="600"/>
              </a:spcBef>
              <a:spcAft>
                <a:spcPts val="600"/>
              </a:spcAft>
              <a:buClr>
                <a:srgbClr val="C00000"/>
              </a:buClr>
              <a:buFont typeface="Wingdings" panose="05000000000000000000" pitchFamily="2" charset="2"/>
              <a:buChar char="Ø"/>
            </a:pPr>
            <a:r>
              <a:rPr lang="en-US" dirty="0"/>
              <a:t>The EF is usually small for assets that are easily replaceable, such as hardware and can be very large for assets that are irreplaceable or proprietary, such as product designs or a database of customers.</a:t>
            </a:r>
          </a:p>
          <a:p>
            <a:pPr marL="285750" indent="-285750" algn="just">
              <a:spcBef>
                <a:spcPts val="600"/>
              </a:spcBef>
              <a:spcAft>
                <a:spcPts val="600"/>
              </a:spcAft>
              <a:buClr>
                <a:srgbClr val="C00000"/>
              </a:buClr>
              <a:buFont typeface="Wingdings" panose="05000000000000000000" pitchFamily="2" charset="2"/>
              <a:buChar char="Ø"/>
            </a:pPr>
            <a:r>
              <a:rPr lang="en-US" dirty="0"/>
              <a:t>The EF is determined by using historical internal data, performing statistical analysis, consulting public or subscription risk ledgers/registers, working with consultants, or using a risk management software solution.</a:t>
            </a:r>
          </a:p>
        </p:txBody>
      </p:sp>
      <p:sp>
        <p:nvSpPr>
          <p:cNvPr id="10" name="Rectangle 9">
            <a:extLst>
              <a:ext uri="{FF2B5EF4-FFF2-40B4-BE49-F238E27FC236}">
                <a16:creationId xmlns:a16="http://schemas.microsoft.com/office/drawing/2014/main" id="{73F913D1-A62E-CE82-85A9-85DC08719407}"/>
              </a:ext>
            </a:extLst>
          </p:cNvPr>
          <p:cNvSpPr/>
          <p:nvPr/>
        </p:nvSpPr>
        <p:spPr>
          <a:xfrm>
            <a:off x="1553766" y="4724400"/>
            <a:ext cx="7282260" cy="1538883"/>
          </a:xfrm>
          <a:prstGeom prst="rect">
            <a:avLst/>
          </a:prstGeom>
        </p:spPr>
        <p:txBody>
          <a:bodyPr wrap="square">
            <a:spAutoFit/>
          </a:bodyPr>
          <a:lstStyle/>
          <a:p>
            <a:pPr algn="just">
              <a:spcBef>
                <a:spcPts val="600"/>
              </a:spcBef>
              <a:spcAft>
                <a:spcPts val="600"/>
              </a:spcAft>
              <a:buClr>
                <a:srgbClr val="C00000"/>
              </a:buClr>
            </a:pPr>
            <a:r>
              <a:rPr lang="en-US" sz="2000" b="1" dirty="0">
                <a:solidFill>
                  <a:srgbClr val="0070C0"/>
                </a:solidFill>
              </a:rPr>
              <a:t>Single Loss Expectancy (SLE)</a:t>
            </a:r>
          </a:p>
          <a:p>
            <a:pPr marL="285750" indent="-285750" algn="just">
              <a:spcBef>
                <a:spcPts val="600"/>
              </a:spcBef>
              <a:spcAft>
                <a:spcPts val="600"/>
              </a:spcAft>
              <a:buClr>
                <a:srgbClr val="C00000"/>
              </a:buClr>
              <a:buFont typeface="Wingdings" panose="05000000000000000000" pitchFamily="2" charset="2"/>
              <a:buChar char="Ø"/>
            </a:pPr>
            <a:r>
              <a:rPr lang="en-US" dirty="0"/>
              <a:t>The single-loss expectancy (SLE) is the potential loss associated with a single realized threat against a specific asset.</a:t>
            </a:r>
          </a:p>
          <a:p>
            <a:pPr marL="285750" indent="-285750" algn="just">
              <a:spcBef>
                <a:spcPts val="600"/>
              </a:spcBef>
              <a:spcAft>
                <a:spcPts val="600"/>
              </a:spcAft>
              <a:buClr>
                <a:srgbClr val="C00000"/>
              </a:buClr>
              <a:buFont typeface="Wingdings" panose="05000000000000000000" pitchFamily="2" charset="2"/>
              <a:buChar char="Ø"/>
            </a:pPr>
            <a:r>
              <a:rPr lang="en-US" dirty="0"/>
              <a:t>SLE = asset value (AV) * exposure factor (EF)</a:t>
            </a:r>
          </a:p>
        </p:txBody>
      </p:sp>
    </p:spTree>
    <p:extLst>
      <p:ext uri="{BB962C8B-B14F-4D97-AF65-F5344CB8AC3E}">
        <p14:creationId xmlns:p14="http://schemas.microsoft.com/office/powerpoint/2010/main" val="304792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A29AE2-3D87-BA92-2F69-A4D5D056C490}"/>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Quantitative Risk Analysis</a:t>
            </a:r>
            <a:endParaRPr lang="en-US" dirty="0">
              <a:solidFill>
                <a:schemeClr val="bg1"/>
              </a:solidFill>
            </a:endParaRPr>
          </a:p>
        </p:txBody>
      </p:sp>
      <p:sp>
        <p:nvSpPr>
          <p:cNvPr id="3" name="Rectangle 2">
            <a:extLst>
              <a:ext uri="{FF2B5EF4-FFF2-40B4-BE49-F238E27FC236}">
                <a16:creationId xmlns:a16="http://schemas.microsoft.com/office/drawing/2014/main" id="{473A19F9-6AAE-59F4-9526-548036D80A03}"/>
              </a:ext>
            </a:extLst>
          </p:cNvPr>
          <p:cNvSpPr/>
          <p:nvPr/>
        </p:nvSpPr>
        <p:spPr>
          <a:xfrm>
            <a:off x="381000" y="1219200"/>
            <a:ext cx="8001000" cy="3077766"/>
          </a:xfrm>
          <a:prstGeom prst="rect">
            <a:avLst/>
          </a:prstGeom>
        </p:spPr>
        <p:txBody>
          <a:bodyPr wrap="square">
            <a:spAutoFit/>
          </a:bodyPr>
          <a:lstStyle/>
          <a:p>
            <a:pPr algn="just">
              <a:spcBef>
                <a:spcPts val="600"/>
              </a:spcBef>
              <a:spcAft>
                <a:spcPts val="600"/>
              </a:spcAft>
              <a:buClr>
                <a:srgbClr val="C00000"/>
              </a:buClr>
            </a:pPr>
            <a:r>
              <a:rPr lang="en-US" sz="2000" b="1" dirty="0">
                <a:solidFill>
                  <a:srgbClr val="0070C0"/>
                </a:solidFill>
              </a:rPr>
              <a:t>Annualized Rate of Occurrence (ARO)</a:t>
            </a:r>
          </a:p>
          <a:p>
            <a:pPr marL="285750" indent="-285750" algn="just">
              <a:spcBef>
                <a:spcPts val="600"/>
              </a:spcBef>
              <a:spcAft>
                <a:spcPts val="600"/>
              </a:spcAft>
              <a:buClr>
                <a:srgbClr val="C00000"/>
              </a:buClr>
              <a:buFont typeface="Wingdings" panose="05000000000000000000" pitchFamily="2" charset="2"/>
              <a:buChar char="Ø"/>
            </a:pPr>
            <a:r>
              <a:rPr lang="en-US" dirty="0"/>
              <a:t>The annualized rate of occurrence (ARO) is the expected frequency with which a specific threat or risk will occur within a single year.</a:t>
            </a:r>
          </a:p>
          <a:p>
            <a:pPr marL="285750" indent="-285750" algn="just">
              <a:spcBef>
                <a:spcPts val="600"/>
              </a:spcBef>
              <a:spcAft>
                <a:spcPts val="600"/>
              </a:spcAft>
              <a:buClr>
                <a:srgbClr val="C00000"/>
              </a:buClr>
              <a:buFont typeface="Wingdings" panose="05000000000000000000" pitchFamily="2" charset="2"/>
              <a:buChar char="Ø"/>
            </a:pPr>
            <a:r>
              <a:rPr lang="en-US" dirty="0"/>
              <a:t>The ARO can range from a value of 0.0 (zero), indicating that the threat or risk will never be realized, to a very large number, indicating that the threat or risk occurs often.</a:t>
            </a:r>
          </a:p>
          <a:p>
            <a:pPr marL="285750" indent="-285750" algn="just">
              <a:spcBef>
                <a:spcPts val="600"/>
              </a:spcBef>
              <a:spcAft>
                <a:spcPts val="600"/>
              </a:spcAft>
              <a:buClr>
                <a:srgbClr val="C00000"/>
              </a:buClr>
              <a:buFont typeface="Wingdings" panose="05000000000000000000" pitchFamily="2" charset="2"/>
              <a:buChar char="Ø"/>
            </a:pPr>
            <a:r>
              <a:rPr lang="en-US" dirty="0"/>
              <a:t>The ARO can be derived by reviewing historical internal data, performing statistical analysis, consulting public or subscription risk ledgers/registers, working with consultants, or using a risk management software solution.</a:t>
            </a:r>
          </a:p>
        </p:txBody>
      </p:sp>
      <p:sp>
        <p:nvSpPr>
          <p:cNvPr id="6" name="Rectangle 5">
            <a:extLst>
              <a:ext uri="{FF2B5EF4-FFF2-40B4-BE49-F238E27FC236}">
                <a16:creationId xmlns:a16="http://schemas.microsoft.com/office/drawing/2014/main" id="{44459540-7202-5030-B02E-826028FB2BFD}"/>
              </a:ext>
            </a:extLst>
          </p:cNvPr>
          <p:cNvSpPr/>
          <p:nvPr/>
        </p:nvSpPr>
        <p:spPr>
          <a:xfrm>
            <a:off x="1219200" y="4376916"/>
            <a:ext cx="7845425" cy="2169825"/>
          </a:xfrm>
          <a:prstGeom prst="rect">
            <a:avLst/>
          </a:prstGeom>
        </p:spPr>
        <p:txBody>
          <a:bodyPr wrap="square">
            <a:spAutoFit/>
          </a:bodyPr>
          <a:lstStyle/>
          <a:p>
            <a:pPr algn="just">
              <a:spcBef>
                <a:spcPts val="600"/>
              </a:spcBef>
              <a:spcAft>
                <a:spcPts val="600"/>
              </a:spcAft>
              <a:buClr>
                <a:srgbClr val="C00000"/>
              </a:buClr>
            </a:pPr>
            <a:r>
              <a:rPr lang="en-US" sz="2000" b="1" dirty="0">
                <a:solidFill>
                  <a:srgbClr val="0070C0"/>
                </a:solidFill>
              </a:rPr>
              <a:t>Annualized Loss Expectancy (ALE)</a:t>
            </a:r>
          </a:p>
          <a:p>
            <a:pPr marL="285750" indent="-285750" algn="just">
              <a:spcBef>
                <a:spcPts val="600"/>
              </a:spcBef>
              <a:spcAft>
                <a:spcPts val="600"/>
              </a:spcAft>
              <a:buClr>
                <a:srgbClr val="C00000"/>
              </a:buClr>
              <a:buFont typeface="Wingdings" panose="05000000000000000000" pitchFamily="2" charset="2"/>
              <a:buChar char="Ø"/>
            </a:pPr>
            <a:r>
              <a:rPr lang="en-US" dirty="0"/>
              <a:t>The annualized loss expectancy (ALE) is the possible yearly loss of all instances of a specific realized threat against a specific asset. </a:t>
            </a:r>
          </a:p>
          <a:p>
            <a:pPr algn="just">
              <a:spcBef>
                <a:spcPts val="600"/>
              </a:spcBef>
              <a:spcAft>
                <a:spcPts val="600"/>
              </a:spcAft>
              <a:buClr>
                <a:srgbClr val="C00000"/>
              </a:buClr>
            </a:pPr>
            <a:r>
              <a:rPr lang="en-US" dirty="0"/>
              <a:t>ALE = single loss expectancy (SLE) * Annualized rate of occurrence (ARO)</a:t>
            </a:r>
          </a:p>
          <a:p>
            <a:pPr algn="just">
              <a:spcBef>
                <a:spcPts val="0"/>
              </a:spcBef>
              <a:spcAft>
                <a:spcPts val="0"/>
              </a:spcAft>
              <a:buClr>
                <a:srgbClr val="C00000"/>
              </a:buClr>
            </a:pPr>
            <a:r>
              <a:rPr lang="en-US" dirty="0"/>
              <a:t>        = Asset value (AV) * Exposure factor (EF) *</a:t>
            </a:r>
          </a:p>
          <a:p>
            <a:pPr algn="just">
              <a:spcBef>
                <a:spcPts val="0"/>
              </a:spcBef>
              <a:spcAft>
                <a:spcPts val="0"/>
              </a:spcAft>
              <a:buClr>
                <a:srgbClr val="C00000"/>
              </a:buClr>
            </a:pPr>
            <a:r>
              <a:rPr lang="en-US" dirty="0"/>
              <a:t>                                Annualized rate of occurrence (ARO)</a:t>
            </a:r>
          </a:p>
        </p:txBody>
      </p:sp>
    </p:spTree>
    <p:extLst>
      <p:ext uri="{BB962C8B-B14F-4D97-AF65-F5344CB8AC3E}">
        <p14:creationId xmlns:p14="http://schemas.microsoft.com/office/powerpoint/2010/main" val="235278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C19A92-4091-BD6E-6C15-11414294B4FB}"/>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Quantitative Risk Analysis</a:t>
            </a:r>
            <a:endParaRPr lang="en-US" dirty="0">
              <a:solidFill>
                <a:schemeClr val="bg1"/>
              </a:solidFill>
            </a:endParaRPr>
          </a:p>
        </p:txBody>
      </p:sp>
      <p:sp>
        <p:nvSpPr>
          <p:cNvPr id="7" name="Rectangle 6">
            <a:extLst>
              <a:ext uri="{FF2B5EF4-FFF2-40B4-BE49-F238E27FC236}">
                <a16:creationId xmlns:a16="http://schemas.microsoft.com/office/drawing/2014/main" id="{4D6ABC49-BD84-DBE7-BC8A-ABEE27AF7089}"/>
              </a:ext>
            </a:extLst>
          </p:cNvPr>
          <p:cNvSpPr/>
          <p:nvPr/>
        </p:nvSpPr>
        <p:spPr>
          <a:xfrm>
            <a:off x="563165" y="1676400"/>
            <a:ext cx="8017669" cy="2339102"/>
          </a:xfrm>
          <a:prstGeom prst="rect">
            <a:avLst/>
          </a:prstGeom>
        </p:spPr>
        <p:txBody>
          <a:bodyPr wrap="square">
            <a:spAutoFit/>
          </a:bodyPr>
          <a:lstStyle/>
          <a:p>
            <a:pPr algn="just">
              <a:spcBef>
                <a:spcPts val="600"/>
              </a:spcBef>
              <a:spcAft>
                <a:spcPts val="600"/>
              </a:spcAft>
              <a:buClr>
                <a:srgbClr val="C00000"/>
              </a:buClr>
            </a:pPr>
            <a:r>
              <a:rPr lang="en-US" dirty="0"/>
              <a:t>Mathematical Problems:</a:t>
            </a:r>
          </a:p>
          <a:p>
            <a:pPr marL="342900" indent="-342900" algn="just">
              <a:spcBef>
                <a:spcPts val="600"/>
              </a:spcBef>
              <a:spcAft>
                <a:spcPts val="600"/>
              </a:spcAft>
              <a:buClr>
                <a:srgbClr val="C00000"/>
              </a:buClr>
              <a:buAutoNum type="arabicPeriod"/>
            </a:pPr>
            <a:r>
              <a:rPr lang="en-US" dirty="0"/>
              <a:t>If an asset is valued at $200,000 and it has an EF of 45 percent for a specific threat, then what is the SLE of the threat for that asset?</a:t>
            </a:r>
          </a:p>
          <a:p>
            <a:pPr marL="342900" indent="-342900" algn="just">
              <a:spcBef>
                <a:spcPts val="600"/>
              </a:spcBef>
              <a:spcAft>
                <a:spcPts val="600"/>
              </a:spcAft>
              <a:buClr>
                <a:srgbClr val="C00000"/>
              </a:buClr>
              <a:buAutoNum type="arabicPeriod"/>
            </a:pPr>
            <a:r>
              <a:rPr lang="en-US" dirty="0"/>
              <a:t>If the SLE of an asset is $90,000 and the ARO for a specific threat (such as total power loss) is .5, then what is the ALE? If the ARO for a specific threat (such as compromised user account) is 15 for the same asset, then what is the ALE?</a:t>
            </a:r>
          </a:p>
        </p:txBody>
      </p:sp>
    </p:spTree>
    <p:extLst>
      <p:ext uri="{BB962C8B-B14F-4D97-AF65-F5344CB8AC3E}">
        <p14:creationId xmlns:p14="http://schemas.microsoft.com/office/powerpoint/2010/main" val="2243976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4AD818-16DB-6A0F-123B-838F9038A162}"/>
              </a:ext>
            </a:extLst>
          </p:cNvPr>
          <p:cNvSpPr>
            <a:spLocks noGrp="1"/>
          </p:cNvSpPr>
          <p:nvPr>
            <p:ph type="title"/>
          </p:nvPr>
        </p:nvSpPr>
        <p:spPr>
          <a:xfrm>
            <a:off x="1066800" y="152400"/>
            <a:ext cx="7769225" cy="758825"/>
          </a:xfrm>
        </p:spPr>
        <p:txBody>
          <a:bodyPr/>
          <a:lstStyle/>
          <a:p>
            <a:pPr algn="l"/>
            <a:r>
              <a:rPr lang="en-US" altLang="zh-CN" sz="2800" dirty="0">
                <a:solidFill>
                  <a:schemeClr val="bg1"/>
                </a:solidFill>
                <a:ea typeface="宋体" pitchFamily="2" charset="-122"/>
              </a:rPr>
              <a:t>Qualitative vs. Quantitative Risk Analysis</a:t>
            </a:r>
            <a:endParaRPr lang="en-US" sz="2800" dirty="0">
              <a:solidFill>
                <a:schemeClr val="bg1"/>
              </a:solidFill>
            </a:endParaRPr>
          </a:p>
        </p:txBody>
      </p:sp>
      <p:graphicFrame>
        <p:nvGraphicFramePr>
          <p:cNvPr id="5" name="Table 5">
            <a:extLst>
              <a:ext uri="{FF2B5EF4-FFF2-40B4-BE49-F238E27FC236}">
                <a16:creationId xmlns:a16="http://schemas.microsoft.com/office/drawing/2014/main" id="{CD862D58-7E4D-D839-4209-E3C4025263BC}"/>
              </a:ext>
            </a:extLst>
          </p:cNvPr>
          <p:cNvGraphicFramePr>
            <a:graphicFrameLocks noGrp="1"/>
          </p:cNvGraphicFramePr>
          <p:nvPr>
            <p:extLst>
              <p:ext uri="{D42A27DB-BD31-4B8C-83A1-F6EECF244321}">
                <p14:modId xmlns:p14="http://schemas.microsoft.com/office/powerpoint/2010/main" val="1220551999"/>
              </p:ext>
            </p:extLst>
          </p:nvPr>
        </p:nvGraphicFramePr>
        <p:xfrm>
          <a:off x="457200" y="1574800"/>
          <a:ext cx="8077200" cy="370840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194748196"/>
                    </a:ext>
                  </a:extLst>
                </a:gridCol>
                <a:gridCol w="1790700">
                  <a:extLst>
                    <a:ext uri="{9D8B030D-6E8A-4147-A177-3AD203B41FA5}">
                      <a16:colId xmlns:a16="http://schemas.microsoft.com/office/drawing/2014/main" val="3973257715"/>
                    </a:ext>
                  </a:extLst>
                </a:gridCol>
                <a:gridCol w="2019300">
                  <a:extLst>
                    <a:ext uri="{9D8B030D-6E8A-4147-A177-3AD203B41FA5}">
                      <a16:colId xmlns:a16="http://schemas.microsoft.com/office/drawing/2014/main" val="3666065892"/>
                    </a:ext>
                  </a:extLst>
                </a:gridCol>
              </a:tblGrid>
              <a:tr h="370840">
                <a:tc>
                  <a:txBody>
                    <a:bodyPr/>
                    <a:lstStyle/>
                    <a:p>
                      <a:r>
                        <a:rPr lang="en-US" dirty="0"/>
                        <a:t>Characteristic</a:t>
                      </a:r>
                    </a:p>
                  </a:txBody>
                  <a:tcPr/>
                </a:tc>
                <a:tc>
                  <a:txBody>
                    <a:bodyPr/>
                    <a:lstStyle/>
                    <a:p>
                      <a:r>
                        <a:rPr lang="en-US" dirty="0"/>
                        <a:t>Qualitative</a:t>
                      </a:r>
                    </a:p>
                  </a:txBody>
                  <a:tcPr/>
                </a:tc>
                <a:tc>
                  <a:txBody>
                    <a:bodyPr/>
                    <a:lstStyle/>
                    <a:p>
                      <a:r>
                        <a:rPr lang="en-US" dirty="0"/>
                        <a:t>Quantitative</a:t>
                      </a:r>
                    </a:p>
                  </a:txBody>
                  <a:tcPr/>
                </a:tc>
                <a:extLst>
                  <a:ext uri="{0D108BD9-81ED-4DB2-BD59-A6C34878D82A}">
                    <a16:rowId xmlns:a16="http://schemas.microsoft.com/office/drawing/2014/main" val="1262799911"/>
                  </a:ext>
                </a:extLst>
              </a:tr>
              <a:tr h="370840">
                <a:tc>
                  <a:txBody>
                    <a:bodyPr/>
                    <a:lstStyle/>
                    <a:p>
                      <a:r>
                        <a:rPr lang="en-US" dirty="0"/>
                        <a:t>Employs math functions </a:t>
                      </a:r>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a16="http://schemas.microsoft.com/office/drawing/2014/main" val="771974422"/>
                  </a:ext>
                </a:extLst>
              </a:tr>
              <a:tr h="370840">
                <a:tc>
                  <a:txBody>
                    <a:bodyPr/>
                    <a:lstStyle/>
                    <a:p>
                      <a:r>
                        <a:rPr lang="en-US" dirty="0"/>
                        <a:t>Uses cost/benefit analysis</a:t>
                      </a:r>
                    </a:p>
                  </a:txBody>
                  <a:tcPr/>
                </a:tc>
                <a:tc>
                  <a:txBody>
                    <a:bodyPr/>
                    <a:lstStyle/>
                    <a:p>
                      <a:pPr algn="ctr"/>
                      <a:r>
                        <a:rPr lang="en-US" dirty="0"/>
                        <a:t>May</a:t>
                      </a:r>
                    </a:p>
                  </a:txBody>
                  <a:tcPr/>
                </a:tc>
                <a:tc>
                  <a:txBody>
                    <a:bodyPr/>
                    <a:lstStyle/>
                    <a:p>
                      <a:pPr algn="ctr"/>
                      <a:r>
                        <a:rPr lang="en-US" dirty="0"/>
                        <a:t>Yes</a:t>
                      </a:r>
                    </a:p>
                  </a:txBody>
                  <a:tcPr/>
                </a:tc>
                <a:extLst>
                  <a:ext uri="{0D108BD9-81ED-4DB2-BD59-A6C34878D82A}">
                    <a16:rowId xmlns:a16="http://schemas.microsoft.com/office/drawing/2014/main" val="2994301636"/>
                  </a:ext>
                </a:extLst>
              </a:tr>
              <a:tr h="370840">
                <a:tc>
                  <a:txBody>
                    <a:bodyPr/>
                    <a:lstStyle/>
                    <a:p>
                      <a:r>
                        <a:rPr lang="en-US" dirty="0"/>
                        <a:t>Requires estimation</a:t>
                      </a:r>
                    </a:p>
                  </a:txBody>
                  <a:tcPr/>
                </a:tc>
                <a:tc>
                  <a:txBody>
                    <a:bodyPr/>
                    <a:lstStyle/>
                    <a:p>
                      <a:pPr algn="ctr"/>
                      <a:r>
                        <a:rPr lang="en-US" dirty="0"/>
                        <a:t>Yes</a:t>
                      </a:r>
                    </a:p>
                  </a:txBody>
                  <a:tcPr/>
                </a:tc>
                <a:tc>
                  <a:txBody>
                    <a:bodyPr/>
                    <a:lstStyle/>
                    <a:p>
                      <a:pPr algn="ctr"/>
                      <a:r>
                        <a:rPr lang="en-US" dirty="0"/>
                        <a:t>Some</a:t>
                      </a:r>
                    </a:p>
                  </a:txBody>
                  <a:tcPr/>
                </a:tc>
                <a:extLst>
                  <a:ext uri="{0D108BD9-81ED-4DB2-BD59-A6C34878D82A}">
                    <a16:rowId xmlns:a16="http://schemas.microsoft.com/office/drawing/2014/main" val="2574895115"/>
                  </a:ext>
                </a:extLst>
              </a:tr>
              <a:tr h="370840">
                <a:tc>
                  <a:txBody>
                    <a:bodyPr/>
                    <a:lstStyle/>
                    <a:p>
                      <a:r>
                        <a:rPr lang="en-US" dirty="0"/>
                        <a:t>Supports automation</a:t>
                      </a:r>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a16="http://schemas.microsoft.com/office/drawing/2014/main" val="3131982987"/>
                  </a:ext>
                </a:extLst>
              </a:tr>
              <a:tr h="370840">
                <a:tc>
                  <a:txBody>
                    <a:bodyPr/>
                    <a:lstStyle/>
                    <a:p>
                      <a:r>
                        <a:rPr lang="en-US" dirty="0"/>
                        <a:t>Involves a high volume of information</a:t>
                      </a:r>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a16="http://schemas.microsoft.com/office/drawing/2014/main" val="3859409510"/>
                  </a:ext>
                </a:extLst>
              </a:tr>
              <a:tr h="370840">
                <a:tc>
                  <a:txBody>
                    <a:bodyPr/>
                    <a:lstStyle/>
                    <a:p>
                      <a:r>
                        <a:rPr lang="en-US" dirty="0"/>
                        <a:t>Is objective</a:t>
                      </a:r>
                    </a:p>
                  </a:txBody>
                  <a:tcPr/>
                </a:tc>
                <a:tc>
                  <a:txBody>
                    <a:bodyPr/>
                    <a:lstStyle/>
                    <a:p>
                      <a:pPr algn="ctr"/>
                      <a:r>
                        <a:rPr lang="en-US" dirty="0"/>
                        <a:t>Less so</a:t>
                      </a:r>
                    </a:p>
                  </a:txBody>
                  <a:tcPr/>
                </a:tc>
                <a:tc>
                  <a:txBody>
                    <a:bodyPr/>
                    <a:lstStyle/>
                    <a:p>
                      <a:pPr algn="ctr"/>
                      <a:r>
                        <a:rPr lang="en-US" dirty="0"/>
                        <a:t>More so</a:t>
                      </a:r>
                    </a:p>
                  </a:txBody>
                  <a:tcPr/>
                </a:tc>
                <a:extLst>
                  <a:ext uri="{0D108BD9-81ED-4DB2-BD59-A6C34878D82A}">
                    <a16:rowId xmlns:a16="http://schemas.microsoft.com/office/drawing/2014/main" val="461498107"/>
                  </a:ext>
                </a:extLst>
              </a:tr>
              <a:tr h="370840">
                <a:tc>
                  <a:txBody>
                    <a:bodyPr/>
                    <a:lstStyle/>
                    <a:p>
                      <a:r>
                        <a:rPr lang="en-US" dirty="0"/>
                        <a:t>Relies substantially on opinion</a:t>
                      </a:r>
                    </a:p>
                  </a:txBody>
                  <a:tcPr/>
                </a:tc>
                <a:tc>
                  <a:txBody>
                    <a:bodyPr/>
                    <a:lstStyle/>
                    <a:p>
                      <a:pPr algn="ctr"/>
                      <a:r>
                        <a:rPr lang="en-US" dirty="0"/>
                        <a:t>Yes</a:t>
                      </a:r>
                    </a:p>
                  </a:txBody>
                  <a:tcPr/>
                </a:tc>
                <a:tc>
                  <a:txBody>
                    <a:bodyPr/>
                    <a:lstStyle/>
                    <a:p>
                      <a:pPr algn="ctr"/>
                      <a:r>
                        <a:rPr lang="en-US" dirty="0"/>
                        <a:t>No</a:t>
                      </a:r>
                    </a:p>
                  </a:txBody>
                  <a:tcPr/>
                </a:tc>
                <a:extLst>
                  <a:ext uri="{0D108BD9-81ED-4DB2-BD59-A6C34878D82A}">
                    <a16:rowId xmlns:a16="http://schemas.microsoft.com/office/drawing/2014/main" val="1572987087"/>
                  </a:ext>
                </a:extLst>
              </a:tr>
              <a:tr h="370840">
                <a:tc>
                  <a:txBody>
                    <a:bodyPr/>
                    <a:lstStyle/>
                    <a:p>
                      <a:r>
                        <a:rPr lang="en-US" dirty="0"/>
                        <a:t>Requires significant time and effort</a:t>
                      </a:r>
                    </a:p>
                  </a:txBody>
                  <a:tcPr/>
                </a:tc>
                <a:tc>
                  <a:txBody>
                    <a:bodyPr/>
                    <a:lstStyle/>
                    <a:p>
                      <a:pPr algn="ctr"/>
                      <a:r>
                        <a:rPr lang="en-US" dirty="0"/>
                        <a:t>Sometimes</a:t>
                      </a:r>
                    </a:p>
                  </a:txBody>
                  <a:tcPr/>
                </a:tc>
                <a:tc>
                  <a:txBody>
                    <a:bodyPr/>
                    <a:lstStyle/>
                    <a:p>
                      <a:pPr algn="ctr"/>
                      <a:r>
                        <a:rPr lang="en-US" dirty="0"/>
                        <a:t>Yes</a:t>
                      </a:r>
                    </a:p>
                  </a:txBody>
                  <a:tcPr/>
                </a:tc>
                <a:extLst>
                  <a:ext uri="{0D108BD9-81ED-4DB2-BD59-A6C34878D82A}">
                    <a16:rowId xmlns:a16="http://schemas.microsoft.com/office/drawing/2014/main" val="4101223925"/>
                  </a:ext>
                </a:extLst>
              </a:tr>
              <a:tr h="370840">
                <a:tc>
                  <a:txBody>
                    <a:bodyPr/>
                    <a:lstStyle/>
                    <a:p>
                      <a:r>
                        <a:rPr lang="en-US" dirty="0"/>
                        <a:t>Offers useful and meaningful results</a:t>
                      </a:r>
                    </a:p>
                  </a:txBody>
                  <a:tcPr/>
                </a:tc>
                <a:tc>
                  <a:txBody>
                    <a:bodyPr/>
                    <a:lstStyle/>
                    <a:p>
                      <a:pPr algn="ctr"/>
                      <a:r>
                        <a:rPr lang="en-US" dirty="0"/>
                        <a:t>Yes</a:t>
                      </a:r>
                    </a:p>
                  </a:txBody>
                  <a:tcPr/>
                </a:tc>
                <a:tc>
                  <a:txBody>
                    <a:bodyPr/>
                    <a:lstStyle/>
                    <a:p>
                      <a:pPr algn="ctr"/>
                      <a:r>
                        <a:rPr lang="en-US" dirty="0"/>
                        <a:t>Yes</a:t>
                      </a:r>
                    </a:p>
                  </a:txBody>
                  <a:tcPr/>
                </a:tc>
                <a:extLst>
                  <a:ext uri="{0D108BD9-81ED-4DB2-BD59-A6C34878D82A}">
                    <a16:rowId xmlns:a16="http://schemas.microsoft.com/office/drawing/2014/main" val="2761071516"/>
                  </a:ext>
                </a:extLst>
              </a:tr>
            </a:tbl>
          </a:graphicData>
        </a:graphic>
      </p:graphicFrame>
    </p:spTree>
    <p:extLst>
      <p:ext uri="{BB962C8B-B14F-4D97-AF65-F5344CB8AC3E}">
        <p14:creationId xmlns:p14="http://schemas.microsoft.com/office/powerpoint/2010/main" val="3503432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1A8621-10FE-7FBB-366A-A369931D58BC}"/>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Candidate Screening and Hiring</a:t>
            </a:r>
            <a:endParaRPr lang="en-US" dirty="0">
              <a:solidFill>
                <a:schemeClr val="bg1"/>
              </a:solidFill>
            </a:endParaRPr>
          </a:p>
        </p:txBody>
      </p:sp>
      <p:sp>
        <p:nvSpPr>
          <p:cNvPr id="11" name="Content Placeholder 2">
            <a:extLst>
              <a:ext uri="{FF2B5EF4-FFF2-40B4-BE49-F238E27FC236}">
                <a16:creationId xmlns:a16="http://schemas.microsoft.com/office/drawing/2014/main" id="{07E51E32-7D5E-BA55-8569-391DEAAF57FF}"/>
              </a:ext>
            </a:extLst>
          </p:cNvPr>
          <p:cNvSpPr txBox="1">
            <a:spLocks/>
          </p:cNvSpPr>
          <p:nvPr/>
        </p:nvSpPr>
        <p:spPr bwMode="auto">
          <a:xfrm>
            <a:off x="444926" y="1752600"/>
            <a:ext cx="83820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None/>
            </a:pPr>
            <a:r>
              <a:rPr lang="en-US" sz="2000" b="1" dirty="0">
                <a:solidFill>
                  <a:srgbClr val="0070C0"/>
                </a:solidFill>
              </a:rPr>
              <a:t>Candidate Screening:</a:t>
            </a:r>
            <a:r>
              <a:rPr lang="en-US" sz="2000" dirty="0"/>
              <a:t> </a:t>
            </a:r>
          </a:p>
          <a:p>
            <a:pPr lvl="1" algn="just">
              <a:spcBef>
                <a:spcPts val="600"/>
              </a:spcBef>
              <a:spcAft>
                <a:spcPts val="600"/>
              </a:spcAft>
              <a:buFont typeface="Wingdings" pitchFamily="2" charset="2"/>
              <a:buChar char="v"/>
            </a:pPr>
            <a:r>
              <a:rPr lang="en-US" sz="1800" dirty="0">
                <a:solidFill>
                  <a:schemeClr val="tx1"/>
                </a:solidFill>
              </a:rPr>
              <a:t>Employment candidate screening for a specific position is based on the sensitivity and classification defined by the job description. </a:t>
            </a:r>
          </a:p>
          <a:p>
            <a:pPr lvl="1" algn="just">
              <a:spcBef>
                <a:spcPts val="600"/>
              </a:spcBef>
              <a:spcAft>
                <a:spcPts val="600"/>
              </a:spcAft>
              <a:buFont typeface="Wingdings" pitchFamily="2" charset="2"/>
              <a:buChar char="v"/>
            </a:pPr>
            <a:r>
              <a:rPr lang="en-US" sz="1800" dirty="0">
                <a:solidFill>
                  <a:schemeClr val="tx1"/>
                </a:solidFill>
              </a:rPr>
              <a:t>To check whether a candidate is adequate, qualified, and trustworthy for a secured position.</a:t>
            </a:r>
          </a:p>
          <a:p>
            <a:pPr lvl="1" algn="just">
              <a:spcBef>
                <a:spcPts val="600"/>
              </a:spcBef>
              <a:spcAft>
                <a:spcPts val="600"/>
              </a:spcAft>
              <a:buFont typeface="Wingdings" pitchFamily="2" charset="2"/>
              <a:buChar char="v"/>
            </a:pPr>
            <a:r>
              <a:rPr lang="en-US" sz="1800" dirty="0">
                <a:solidFill>
                  <a:schemeClr val="tx1"/>
                </a:solidFill>
              </a:rPr>
              <a:t>Candidate Screening includes (1) General background check; (2) Online background check; and (3) Interviewing. </a:t>
            </a:r>
          </a:p>
        </p:txBody>
      </p:sp>
    </p:spTree>
    <p:extLst>
      <p:ext uri="{BB962C8B-B14F-4D97-AF65-F5344CB8AC3E}">
        <p14:creationId xmlns:p14="http://schemas.microsoft.com/office/powerpoint/2010/main" val="3457348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6D2A94A-3CA8-4536-9DDF-49D7CB3F967F}"/>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Candidate Screening and Hiring</a:t>
            </a:r>
            <a:endParaRPr lang="en-US" dirty="0">
              <a:solidFill>
                <a:schemeClr val="bg1"/>
              </a:solidFill>
            </a:endParaRPr>
          </a:p>
        </p:txBody>
      </p:sp>
      <p:sp>
        <p:nvSpPr>
          <p:cNvPr id="9" name="Content Placeholder 2">
            <a:extLst>
              <a:ext uri="{FF2B5EF4-FFF2-40B4-BE49-F238E27FC236}">
                <a16:creationId xmlns:a16="http://schemas.microsoft.com/office/drawing/2014/main" id="{2CD96465-76A4-97E8-4676-6D6DE29A4F20}"/>
              </a:ext>
            </a:extLst>
          </p:cNvPr>
          <p:cNvSpPr>
            <a:spLocks noGrp="1"/>
          </p:cNvSpPr>
          <p:nvPr>
            <p:ph sz="quarter" idx="1"/>
          </p:nvPr>
        </p:nvSpPr>
        <p:spPr>
          <a:xfrm>
            <a:off x="0" y="1143000"/>
            <a:ext cx="4343400" cy="4572000"/>
          </a:xfrm>
          <a:solidFill>
            <a:schemeClr val="bg1">
              <a:lumMod val="85000"/>
            </a:schemeClr>
          </a:solidFill>
        </p:spPr>
        <p:txBody>
          <a:bodyPr/>
          <a:lstStyle/>
          <a:p>
            <a:pPr marL="0" indent="0" algn="just">
              <a:lnSpc>
                <a:spcPts val="2500"/>
              </a:lnSpc>
              <a:spcBef>
                <a:spcPts val="0"/>
              </a:spcBef>
              <a:spcAft>
                <a:spcPts val="0"/>
              </a:spcAft>
              <a:buNone/>
            </a:pPr>
            <a:r>
              <a:rPr lang="en-US" sz="1800" b="1" dirty="0">
                <a:solidFill>
                  <a:srgbClr val="0070C0"/>
                </a:solidFill>
              </a:rPr>
              <a:t>General Background Check:</a:t>
            </a:r>
            <a:r>
              <a:rPr lang="en-US" sz="1800" dirty="0"/>
              <a:t> </a:t>
            </a:r>
            <a:r>
              <a:rPr lang="en-US" sz="1800" dirty="0">
                <a:solidFill>
                  <a:schemeClr val="tx1"/>
                </a:solidFill>
              </a:rPr>
              <a:t>Background checks include </a:t>
            </a:r>
          </a:p>
          <a:p>
            <a:pPr lvl="1" algn="just">
              <a:lnSpc>
                <a:spcPts val="2500"/>
              </a:lnSpc>
              <a:spcBef>
                <a:spcPts val="0"/>
              </a:spcBef>
              <a:spcAft>
                <a:spcPts val="0"/>
              </a:spcAft>
              <a:buClr>
                <a:srgbClr val="7030A0"/>
              </a:buClr>
              <a:buFont typeface="Wingdings" panose="05000000000000000000" pitchFamily="2" charset="2"/>
              <a:buChar char="Ø"/>
            </a:pPr>
            <a:r>
              <a:rPr lang="en-US" sz="1800" dirty="0">
                <a:solidFill>
                  <a:schemeClr val="tx1"/>
                </a:solidFill>
              </a:rPr>
              <a:t>Obtaining a candidate’s work and educational history; </a:t>
            </a:r>
          </a:p>
          <a:p>
            <a:pPr lvl="1" algn="just">
              <a:lnSpc>
                <a:spcPts val="2500"/>
              </a:lnSpc>
              <a:spcBef>
                <a:spcPts val="0"/>
              </a:spcBef>
              <a:spcAft>
                <a:spcPts val="0"/>
              </a:spcAft>
              <a:buClr>
                <a:srgbClr val="7030A0"/>
              </a:buClr>
              <a:buFont typeface="Wingdings" panose="05000000000000000000" pitchFamily="2" charset="2"/>
              <a:buChar char="Ø"/>
            </a:pPr>
            <a:r>
              <a:rPr lang="en-US" sz="1800" dirty="0">
                <a:solidFill>
                  <a:schemeClr val="tx1"/>
                </a:solidFill>
              </a:rPr>
              <a:t>Checking references; </a:t>
            </a:r>
          </a:p>
          <a:p>
            <a:pPr lvl="1" algn="just">
              <a:lnSpc>
                <a:spcPts val="2500"/>
              </a:lnSpc>
              <a:spcBef>
                <a:spcPts val="0"/>
              </a:spcBef>
              <a:spcAft>
                <a:spcPts val="0"/>
              </a:spcAft>
              <a:buClr>
                <a:srgbClr val="7030A0"/>
              </a:buClr>
              <a:buFont typeface="Wingdings" panose="05000000000000000000" pitchFamily="2" charset="2"/>
              <a:buChar char="Ø"/>
            </a:pPr>
            <a:r>
              <a:rPr lang="en-US" sz="1800" dirty="0">
                <a:solidFill>
                  <a:schemeClr val="tx1"/>
                </a:solidFill>
              </a:rPr>
              <a:t>Verifying education; </a:t>
            </a:r>
          </a:p>
          <a:p>
            <a:pPr lvl="1" algn="just">
              <a:lnSpc>
                <a:spcPts val="2500"/>
              </a:lnSpc>
              <a:spcBef>
                <a:spcPts val="0"/>
              </a:spcBef>
              <a:spcAft>
                <a:spcPts val="0"/>
              </a:spcAft>
              <a:buClr>
                <a:srgbClr val="7030A0"/>
              </a:buClr>
              <a:buFont typeface="Wingdings" panose="05000000000000000000" pitchFamily="2" charset="2"/>
              <a:buChar char="Ø"/>
            </a:pPr>
            <a:r>
              <a:rPr lang="en-US" sz="1800" dirty="0">
                <a:solidFill>
                  <a:schemeClr val="tx1"/>
                </a:solidFill>
              </a:rPr>
              <a:t>Interviewing colleagues; </a:t>
            </a:r>
          </a:p>
          <a:p>
            <a:pPr lvl="1" algn="just">
              <a:lnSpc>
                <a:spcPts val="2500"/>
              </a:lnSpc>
              <a:spcBef>
                <a:spcPts val="0"/>
              </a:spcBef>
              <a:spcAft>
                <a:spcPts val="0"/>
              </a:spcAft>
              <a:buClr>
                <a:srgbClr val="7030A0"/>
              </a:buClr>
              <a:buFont typeface="Wingdings" panose="05000000000000000000" pitchFamily="2" charset="2"/>
              <a:buChar char="Ø"/>
            </a:pPr>
            <a:r>
              <a:rPr lang="en-US" sz="1800" dirty="0">
                <a:solidFill>
                  <a:schemeClr val="tx1"/>
                </a:solidFill>
              </a:rPr>
              <a:t>checking police and government records for arrests or illegal activities;</a:t>
            </a:r>
          </a:p>
          <a:p>
            <a:pPr lvl="1" algn="just">
              <a:lnSpc>
                <a:spcPts val="2500"/>
              </a:lnSpc>
              <a:spcBef>
                <a:spcPts val="0"/>
              </a:spcBef>
              <a:spcAft>
                <a:spcPts val="0"/>
              </a:spcAft>
              <a:buClr>
                <a:srgbClr val="7030A0"/>
              </a:buClr>
              <a:buFont typeface="Wingdings" panose="05000000000000000000" pitchFamily="2" charset="2"/>
              <a:buChar char="Ø"/>
            </a:pPr>
            <a:r>
              <a:rPr lang="en-US" sz="1800" dirty="0">
                <a:solidFill>
                  <a:schemeClr val="tx1"/>
                </a:solidFill>
              </a:rPr>
              <a:t>verifying identity through fingerprints, driver’s license, and/or birth certificate; and </a:t>
            </a:r>
          </a:p>
          <a:p>
            <a:pPr lvl="1" algn="just">
              <a:lnSpc>
                <a:spcPts val="2500"/>
              </a:lnSpc>
              <a:spcBef>
                <a:spcPts val="0"/>
              </a:spcBef>
              <a:spcAft>
                <a:spcPts val="0"/>
              </a:spcAft>
              <a:buClr>
                <a:srgbClr val="7030A0"/>
              </a:buClr>
              <a:buFont typeface="Wingdings" panose="05000000000000000000" pitchFamily="2" charset="2"/>
              <a:buChar char="Ø"/>
            </a:pPr>
            <a:r>
              <a:rPr lang="en-US" sz="1800" dirty="0">
                <a:solidFill>
                  <a:schemeClr val="tx1"/>
                </a:solidFill>
              </a:rPr>
              <a:t>holding a personal interview. </a:t>
            </a:r>
          </a:p>
        </p:txBody>
      </p:sp>
      <p:sp>
        <p:nvSpPr>
          <p:cNvPr id="10" name="Content Placeholder 2">
            <a:extLst>
              <a:ext uri="{FF2B5EF4-FFF2-40B4-BE49-F238E27FC236}">
                <a16:creationId xmlns:a16="http://schemas.microsoft.com/office/drawing/2014/main" id="{7E33D850-6175-BEAD-9ADE-99C6EA4D53DD}"/>
              </a:ext>
            </a:extLst>
          </p:cNvPr>
          <p:cNvSpPr txBox="1">
            <a:spLocks/>
          </p:cNvSpPr>
          <p:nvPr/>
        </p:nvSpPr>
        <p:spPr bwMode="auto">
          <a:xfrm>
            <a:off x="4343400" y="1143000"/>
            <a:ext cx="4799463" cy="4572000"/>
          </a:xfrm>
          <a:prstGeom prst="rect">
            <a:avLst/>
          </a:prstGeom>
          <a:solidFill>
            <a:schemeClr val="accent6">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lnSpc>
                <a:spcPts val="2500"/>
              </a:lnSpc>
              <a:spcBef>
                <a:spcPts val="0"/>
              </a:spcBef>
              <a:spcAft>
                <a:spcPts val="0"/>
              </a:spcAft>
              <a:buNone/>
            </a:pPr>
            <a:r>
              <a:rPr lang="en-US" sz="1800" b="1" dirty="0">
                <a:solidFill>
                  <a:srgbClr val="0070C0"/>
                </a:solidFill>
              </a:rPr>
              <a:t>Online Background Check:</a:t>
            </a:r>
          </a:p>
          <a:p>
            <a:pPr algn="just">
              <a:lnSpc>
                <a:spcPts val="2500"/>
              </a:lnSpc>
              <a:spcBef>
                <a:spcPts val="0"/>
              </a:spcBef>
              <a:spcAft>
                <a:spcPts val="0"/>
              </a:spcAft>
              <a:buFont typeface="Wingdings" panose="05000000000000000000" pitchFamily="2" charset="2"/>
              <a:buChar char="Ø"/>
            </a:pPr>
            <a:r>
              <a:rPr lang="en-US" sz="1800" dirty="0"/>
              <a:t>Reviewing the social networking accounts of applicants has become standard practice for many organizations. </a:t>
            </a:r>
          </a:p>
          <a:p>
            <a:pPr algn="just">
              <a:lnSpc>
                <a:spcPts val="2500"/>
              </a:lnSpc>
              <a:spcBef>
                <a:spcPts val="0"/>
              </a:spcBef>
              <a:spcAft>
                <a:spcPts val="0"/>
              </a:spcAft>
              <a:buFont typeface="Wingdings" panose="05000000000000000000" pitchFamily="2" charset="2"/>
              <a:buChar char="Ø"/>
            </a:pPr>
            <a:r>
              <a:rPr lang="en-US" sz="1800" dirty="0"/>
              <a:t>If a potential employee has posted inappropriate materials online, then they are not as attractive a candidate as those who did not.</a:t>
            </a:r>
          </a:p>
          <a:p>
            <a:pPr algn="just">
              <a:lnSpc>
                <a:spcPts val="2500"/>
              </a:lnSpc>
              <a:spcBef>
                <a:spcPts val="0"/>
              </a:spcBef>
              <a:spcAft>
                <a:spcPts val="0"/>
              </a:spcAft>
              <a:buFont typeface="Wingdings" panose="05000000000000000000" pitchFamily="2" charset="2"/>
              <a:buChar char="Ø"/>
            </a:pPr>
            <a:r>
              <a:rPr lang="en-US" sz="1800" dirty="0"/>
              <a:t>person’s attitude, intelligence, loyalty, common sense, diligence, honesty, respect, consistency, and adherence to social norms and/or corporate culture can be gleaned quickly by viewing a person’s online identity. </a:t>
            </a:r>
            <a:endParaRPr lang="en-US" sz="1800" dirty="0">
              <a:solidFill>
                <a:schemeClr val="tx1"/>
              </a:solidFill>
            </a:endParaRPr>
          </a:p>
        </p:txBody>
      </p:sp>
      <p:cxnSp>
        <p:nvCxnSpPr>
          <p:cNvPr id="12" name="Straight Connector 11">
            <a:extLst>
              <a:ext uri="{FF2B5EF4-FFF2-40B4-BE49-F238E27FC236}">
                <a16:creationId xmlns:a16="http://schemas.microsoft.com/office/drawing/2014/main" id="{B593B412-1580-D0F9-9919-D4BE5F86C4FA}"/>
              </a:ext>
            </a:extLst>
          </p:cNvPr>
          <p:cNvCxnSpPr>
            <a:cxnSpLocks/>
          </p:cNvCxnSpPr>
          <p:nvPr/>
        </p:nvCxnSpPr>
        <p:spPr>
          <a:xfrm>
            <a:off x="4343400" y="1143000"/>
            <a:ext cx="0" cy="457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BE7A8A-782D-FC11-CA28-63A464AE1EE1}"/>
              </a:ext>
            </a:extLst>
          </p:cNvPr>
          <p:cNvCxnSpPr/>
          <p:nvPr/>
        </p:nvCxnSpPr>
        <p:spPr>
          <a:xfrm>
            <a:off x="0" y="5715000"/>
            <a:ext cx="9142863"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F16CF26-E4CD-AC5C-31AF-1FE4C8458AE3}"/>
              </a:ext>
            </a:extLst>
          </p:cNvPr>
          <p:cNvSpPr txBox="1"/>
          <p:nvPr/>
        </p:nvSpPr>
        <p:spPr>
          <a:xfrm>
            <a:off x="152400" y="5867400"/>
            <a:ext cx="8991600" cy="646331"/>
          </a:xfrm>
          <a:prstGeom prst="rect">
            <a:avLst/>
          </a:prstGeom>
          <a:noFill/>
        </p:spPr>
        <p:txBody>
          <a:bodyPr wrap="square">
            <a:spAutoFit/>
          </a:bodyPr>
          <a:lstStyle/>
          <a:p>
            <a:r>
              <a:rPr lang="en-US" b="1" dirty="0">
                <a:solidFill>
                  <a:srgbClr val="0070C0"/>
                </a:solidFill>
              </a:rPr>
              <a:t>Interviewing</a:t>
            </a:r>
            <a:r>
              <a:rPr lang="en-US" dirty="0"/>
              <a:t> qualified applicants is the next filter to use to eliminate those who are not suited for the job or the organization. </a:t>
            </a:r>
          </a:p>
        </p:txBody>
      </p:sp>
    </p:spTree>
    <p:extLst>
      <p:ext uri="{BB962C8B-B14F-4D97-AF65-F5344CB8AC3E}">
        <p14:creationId xmlns:p14="http://schemas.microsoft.com/office/powerpoint/2010/main" val="95771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C93D88-59D9-52F4-CA22-6E17BF05DB44}"/>
              </a:ext>
            </a:extLst>
          </p:cNvPr>
          <p:cNvSpPr>
            <a:spLocks noGrp="1"/>
          </p:cNvSpPr>
          <p:nvPr>
            <p:ph type="title"/>
          </p:nvPr>
        </p:nvSpPr>
        <p:spPr>
          <a:xfrm>
            <a:off x="1066800" y="152400"/>
            <a:ext cx="7769225" cy="758825"/>
          </a:xfrm>
        </p:spPr>
        <p:txBody>
          <a:bodyPr/>
          <a:lstStyle/>
          <a:p>
            <a:pPr algn="l"/>
            <a:r>
              <a:rPr lang="en-US" altLang="zh-CN" sz="2800" dirty="0">
                <a:solidFill>
                  <a:schemeClr val="bg1"/>
                </a:solidFill>
                <a:ea typeface="宋体" pitchFamily="2" charset="-122"/>
              </a:rPr>
              <a:t>Onboarding</a:t>
            </a:r>
            <a:r>
              <a:rPr lang="en-US" altLang="zh-CN" dirty="0">
                <a:solidFill>
                  <a:schemeClr val="bg1"/>
                </a:solidFill>
                <a:ea typeface="宋体" pitchFamily="2" charset="-122"/>
              </a:rPr>
              <a:t>: </a:t>
            </a:r>
            <a:r>
              <a:rPr lang="en-US" altLang="zh-CN" sz="2400" dirty="0">
                <a:solidFill>
                  <a:schemeClr val="bg1"/>
                </a:solidFill>
                <a:ea typeface="宋体" pitchFamily="2" charset="-122"/>
              </a:rPr>
              <a:t>Employment agreements and policies</a:t>
            </a:r>
            <a:endParaRPr lang="en-US" sz="2400" dirty="0">
              <a:solidFill>
                <a:schemeClr val="bg1"/>
              </a:solidFill>
            </a:endParaRPr>
          </a:p>
        </p:txBody>
      </p:sp>
      <p:sp>
        <p:nvSpPr>
          <p:cNvPr id="6" name="Rectangle 5">
            <a:extLst>
              <a:ext uri="{FF2B5EF4-FFF2-40B4-BE49-F238E27FC236}">
                <a16:creationId xmlns:a16="http://schemas.microsoft.com/office/drawing/2014/main" id="{EB2A3CD7-536E-0D57-FF27-95AE47C6F930}"/>
              </a:ext>
            </a:extLst>
          </p:cNvPr>
          <p:cNvSpPr/>
          <p:nvPr/>
        </p:nvSpPr>
        <p:spPr>
          <a:xfrm>
            <a:off x="609600" y="1905000"/>
            <a:ext cx="7924800" cy="2893100"/>
          </a:xfrm>
          <a:prstGeom prst="rect">
            <a:avLst/>
          </a:prstGeom>
        </p:spPr>
        <p:txBody>
          <a:bodyPr wrap="square">
            <a:spAutoFit/>
          </a:bodyPr>
          <a:lstStyle/>
          <a:p>
            <a:pPr>
              <a:spcBef>
                <a:spcPts val="600"/>
              </a:spcBef>
              <a:spcAft>
                <a:spcPts val="600"/>
              </a:spcAft>
              <a:buClr>
                <a:srgbClr val="C00000"/>
              </a:buClr>
            </a:pPr>
            <a:r>
              <a:rPr lang="en-US" sz="2000" b="1" dirty="0">
                <a:solidFill>
                  <a:srgbClr val="0070C0"/>
                </a:solidFill>
              </a:rPr>
              <a:t>Onboarding</a:t>
            </a:r>
            <a:r>
              <a:rPr lang="en-US" sz="2000" dirty="0"/>
              <a:t> is the process of adding new employees to the organization.</a:t>
            </a:r>
          </a:p>
          <a:p>
            <a:pPr>
              <a:spcBef>
                <a:spcPts val="600"/>
              </a:spcBef>
              <a:spcAft>
                <a:spcPts val="600"/>
              </a:spcAft>
              <a:buClr>
                <a:srgbClr val="C00000"/>
              </a:buClr>
            </a:pPr>
            <a:r>
              <a:rPr lang="en-US" sz="2000" dirty="0"/>
              <a:t>Onboarding includes-</a:t>
            </a:r>
          </a:p>
          <a:p>
            <a:pPr marL="800100" lvl="1" indent="-342900">
              <a:spcBef>
                <a:spcPts val="600"/>
              </a:spcBef>
              <a:spcAft>
                <a:spcPts val="600"/>
              </a:spcAft>
              <a:buClr>
                <a:srgbClr val="C00000"/>
              </a:buClr>
              <a:buFont typeface="Wingdings" panose="05000000000000000000" pitchFamily="2" charset="2"/>
              <a:buChar char="ü"/>
            </a:pPr>
            <a:r>
              <a:rPr lang="en-US" dirty="0"/>
              <a:t>having them review and sign employment agreements and policies; </a:t>
            </a:r>
          </a:p>
          <a:p>
            <a:pPr marL="800100" lvl="1" indent="-342900">
              <a:spcBef>
                <a:spcPts val="600"/>
              </a:spcBef>
              <a:spcAft>
                <a:spcPts val="600"/>
              </a:spcAft>
              <a:buClr>
                <a:srgbClr val="C00000"/>
              </a:buClr>
              <a:buFont typeface="Wingdings" panose="05000000000000000000" pitchFamily="2" charset="2"/>
              <a:buChar char="ü"/>
            </a:pPr>
            <a:r>
              <a:rPr lang="en-US" dirty="0"/>
              <a:t>be introduced to managers and coworkers; and </a:t>
            </a:r>
          </a:p>
          <a:p>
            <a:pPr marL="800100" lvl="1" indent="-342900">
              <a:spcBef>
                <a:spcPts val="600"/>
              </a:spcBef>
              <a:spcAft>
                <a:spcPts val="600"/>
              </a:spcAft>
              <a:buClr>
                <a:srgbClr val="C00000"/>
              </a:buClr>
              <a:buFont typeface="Wingdings" panose="05000000000000000000" pitchFamily="2" charset="2"/>
              <a:buChar char="ü"/>
            </a:pPr>
            <a:r>
              <a:rPr lang="en-US" dirty="0"/>
              <a:t>be trained in employee operations and logistics.</a:t>
            </a:r>
          </a:p>
          <a:p>
            <a:pPr marL="800100" lvl="1" indent="-342900">
              <a:spcBef>
                <a:spcPts val="600"/>
              </a:spcBef>
              <a:spcAft>
                <a:spcPts val="600"/>
              </a:spcAft>
              <a:buClr>
                <a:srgbClr val="C00000"/>
              </a:buClr>
              <a:buFont typeface="Wingdings" panose="05000000000000000000" pitchFamily="2" charset="2"/>
              <a:buChar char="ü"/>
            </a:pPr>
            <a:r>
              <a:rPr lang="en-US" dirty="0"/>
              <a:t>Organizational socialization and orientation.</a:t>
            </a:r>
          </a:p>
        </p:txBody>
      </p:sp>
    </p:spTree>
    <p:extLst>
      <p:ext uri="{BB962C8B-B14F-4D97-AF65-F5344CB8AC3E}">
        <p14:creationId xmlns:p14="http://schemas.microsoft.com/office/powerpoint/2010/main" val="2773782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C2686F-CAA9-E9D9-E161-24B56326752A}"/>
              </a:ext>
            </a:extLst>
          </p:cNvPr>
          <p:cNvSpPr>
            <a:spLocks noGrp="1"/>
          </p:cNvSpPr>
          <p:nvPr>
            <p:ph type="title"/>
          </p:nvPr>
        </p:nvSpPr>
        <p:spPr>
          <a:xfrm>
            <a:off x="1066800" y="152400"/>
            <a:ext cx="7769225" cy="758825"/>
          </a:xfrm>
        </p:spPr>
        <p:txBody>
          <a:bodyPr/>
          <a:lstStyle/>
          <a:p>
            <a:pPr algn="l"/>
            <a:r>
              <a:rPr lang="en-US" altLang="zh-CN" sz="2800" dirty="0">
                <a:solidFill>
                  <a:schemeClr val="bg1"/>
                </a:solidFill>
                <a:ea typeface="宋体" pitchFamily="2" charset="-122"/>
              </a:rPr>
              <a:t>Onboarding</a:t>
            </a:r>
            <a:r>
              <a:rPr lang="en-US" altLang="zh-CN" dirty="0">
                <a:solidFill>
                  <a:schemeClr val="bg1"/>
                </a:solidFill>
                <a:ea typeface="宋体" pitchFamily="2" charset="-122"/>
              </a:rPr>
              <a:t>: </a:t>
            </a:r>
            <a:r>
              <a:rPr lang="en-US" altLang="zh-CN" sz="2400" dirty="0">
                <a:solidFill>
                  <a:schemeClr val="bg1"/>
                </a:solidFill>
                <a:ea typeface="宋体" pitchFamily="2" charset="-122"/>
              </a:rPr>
              <a:t>Employment agreements and policies</a:t>
            </a:r>
            <a:endParaRPr lang="en-US" sz="2400" dirty="0">
              <a:solidFill>
                <a:schemeClr val="bg1"/>
              </a:solidFill>
            </a:endParaRPr>
          </a:p>
        </p:txBody>
      </p:sp>
      <p:sp>
        <p:nvSpPr>
          <p:cNvPr id="6" name="Rectangle 5">
            <a:extLst>
              <a:ext uri="{FF2B5EF4-FFF2-40B4-BE49-F238E27FC236}">
                <a16:creationId xmlns:a16="http://schemas.microsoft.com/office/drawing/2014/main" id="{A1C8D22F-B97F-71B3-A758-89887E0D31CF}"/>
              </a:ext>
            </a:extLst>
          </p:cNvPr>
          <p:cNvSpPr/>
          <p:nvPr/>
        </p:nvSpPr>
        <p:spPr>
          <a:xfrm>
            <a:off x="420687" y="1219200"/>
            <a:ext cx="8302625" cy="5416868"/>
          </a:xfrm>
          <a:prstGeom prst="rect">
            <a:avLst/>
          </a:prstGeom>
        </p:spPr>
        <p:txBody>
          <a:bodyPr wrap="square">
            <a:spAutoFit/>
          </a:bodyPr>
          <a:lstStyle/>
          <a:p>
            <a:pPr>
              <a:spcBef>
                <a:spcPts val="600"/>
              </a:spcBef>
              <a:spcAft>
                <a:spcPts val="600"/>
              </a:spcAft>
              <a:buClr>
                <a:srgbClr val="C00000"/>
              </a:buClr>
            </a:pPr>
            <a:r>
              <a:rPr lang="en-US" dirty="0"/>
              <a:t>Tasks upon </a:t>
            </a:r>
            <a:r>
              <a:rPr lang="en-US" b="1" dirty="0">
                <a:solidFill>
                  <a:srgbClr val="0070C0"/>
                </a:solidFill>
              </a:rPr>
              <a:t>Onboarding-</a:t>
            </a:r>
            <a:endParaRPr lang="en-US" dirty="0"/>
          </a:p>
          <a:p>
            <a:pPr marL="342900" indent="-342900">
              <a:spcBef>
                <a:spcPts val="600"/>
              </a:spcBef>
              <a:spcAft>
                <a:spcPts val="600"/>
              </a:spcAft>
              <a:buClr>
                <a:srgbClr val="C00000"/>
              </a:buClr>
              <a:buFont typeface="Wingdings" panose="05000000000000000000" pitchFamily="2" charset="2"/>
              <a:buChar char="Ø"/>
            </a:pPr>
            <a:r>
              <a:rPr lang="en-US" b="1" dirty="0">
                <a:solidFill>
                  <a:srgbClr val="0070C0"/>
                </a:solidFill>
              </a:rPr>
              <a:t>Providing network/user account</a:t>
            </a:r>
            <a:r>
              <a:rPr lang="en-US" dirty="0"/>
              <a:t>: The </a:t>
            </a:r>
            <a:r>
              <a:rPr lang="en-US" i="1" dirty="0"/>
              <a:t>identity and access management</a:t>
            </a:r>
            <a:r>
              <a:rPr lang="en-US" dirty="0"/>
              <a:t> (IAM) system of the organization provisions the account and assign necessary privileges and access.</a:t>
            </a:r>
          </a:p>
          <a:p>
            <a:pPr marL="800100" lvl="1" indent="-342900">
              <a:spcBef>
                <a:spcPts val="600"/>
              </a:spcBef>
              <a:spcAft>
                <a:spcPts val="600"/>
              </a:spcAft>
              <a:buClr>
                <a:srgbClr val="C00000"/>
              </a:buClr>
              <a:buFont typeface="Wingdings" panose="05000000000000000000" pitchFamily="2" charset="2"/>
              <a:buChar char="Ø"/>
            </a:pPr>
            <a:r>
              <a:rPr lang="en-US" sz="1600" b="1" i="1" dirty="0">
                <a:solidFill>
                  <a:srgbClr val="C00000"/>
                </a:solidFill>
              </a:rPr>
              <a:t>The principle of least privilege </a:t>
            </a:r>
            <a:r>
              <a:rPr lang="en-US" sz="1600" dirty="0"/>
              <a:t>states that users should be granted the minimum amount of access necessary for them to complete their required work tasks or job responsibilities.</a:t>
            </a:r>
          </a:p>
          <a:p>
            <a:pPr marL="342900" indent="-342900">
              <a:spcBef>
                <a:spcPts val="600"/>
              </a:spcBef>
              <a:spcAft>
                <a:spcPts val="600"/>
              </a:spcAft>
              <a:buClr>
                <a:srgbClr val="C00000"/>
              </a:buClr>
              <a:buFont typeface="Wingdings" panose="05000000000000000000" pitchFamily="2" charset="2"/>
              <a:buChar char="Ø"/>
            </a:pPr>
            <a:r>
              <a:rPr lang="en-US" b="1" dirty="0">
                <a:solidFill>
                  <a:srgbClr val="0070C0"/>
                </a:solidFill>
              </a:rPr>
              <a:t>Signing an employment agreement</a:t>
            </a:r>
            <a:r>
              <a:rPr lang="en-US" dirty="0"/>
              <a:t>: The document outlines the rules and restrictions of the organization, the security policy, details of the job description, violations and consequences, and the minimum or probationary length of time the position is to be filled by the employee. </a:t>
            </a:r>
          </a:p>
          <a:p>
            <a:pPr marL="800100" lvl="1" indent="-342900">
              <a:spcBef>
                <a:spcPts val="600"/>
              </a:spcBef>
              <a:spcAft>
                <a:spcPts val="600"/>
              </a:spcAft>
              <a:buClr>
                <a:srgbClr val="C00000"/>
              </a:buClr>
              <a:buFont typeface="Wingdings" panose="05000000000000000000" pitchFamily="2" charset="2"/>
              <a:buChar char="Ø"/>
            </a:pPr>
            <a:r>
              <a:rPr lang="en-US" sz="1600" dirty="0"/>
              <a:t>An </a:t>
            </a:r>
            <a:r>
              <a:rPr lang="en-US" sz="1600" b="1" i="1" dirty="0">
                <a:solidFill>
                  <a:srgbClr val="C00000"/>
                </a:solidFill>
              </a:rPr>
              <a:t>acceptable use policy </a:t>
            </a:r>
            <a:r>
              <a:rPr lang="en-US" sz="1600" dirty="0"/>
              <a:t>(AUP) defines what is and what is not an acceptable activity, practice, or use for company equipment and resources. Failure to comply with the policy may result in job action warnings, penalties, or termination.</a:t>
            </a:r>
          </a:p>
          <a:p>
            <a:pPr marL="342900" indent="-342900">
              <a:spcBef>
                <a:spcPts val="600"/>
              </a:spcBef>
              <a:spcAft>
                <a:spcPts val="600"/>
              </a:spcAft>
              <a:buClr>
                <a:srgbClr val="C00000"/>
              </a:buClr>
              <a:buFont typeface="Wingdings" panose="05000000000000000000" pitchFamily="2" charset="2"/>
              <a:buChar char="Ø"/>
            </a:pPr>
            <a:r>
              <a:rPr lang="en-US" b="1" dirty="0">
                <a:solidFill>
                  <a:srgbClr val="0070C0"/>
                </a:solidFill>
              </a:rPr>
              <a:t>Nondisclosure Agreement (NDA)</a:t>
            </a:r>
            <a:r>
              <a:rPr lang="en-US" sz="1600" dirty="0"/>
              <a:t>: </a:t>
            </a:r>
            <a:r>
              <a:rPr lang="en-US" dirty="0"/>
              <a:t>protect the confidential information within an organization from being disclosed by a current or former employee. Violations of an NDA are often met with strict penalties.</a:t>
            </a:r>
          </a:p>
        </p:txBody>
      </p:sp>
    </p:spTree>
    <p:extLst>
      <p:ext uri="{BB962C8B-B14F-4D97-AF65-F5344CB8AC3E}">
        <p14:creationId xmlns:p14="http://schemas.microsoft.com/office/powerpoint/2010/main" val="241522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14047A-9986-4578-47BD-22E77CDF9100}"/>
              </a:ext>
            </a:extLst>
          </p:cNvPr>
          <p:cNvSpPr>
            <a:spLocks noGrp="1"/>
          </p:cNvSpPr>
          <p:nvPr>
            <p:ph type="title"/>
          </p:nvPr>
        </p:nvSpPr>
        <p:spPr>
          <a:xfrm>
            <a:off x="1066800" y="152400"/>
            <a:ext cx="7769225" cy="758825"/>
          </a:xfrm>
        </p:spPr>
        <p:txBody>
          <a:bodyPr/>
          <a:lstStyle/>
          <a:p>
            <a:pPr algn="l"/>
            <a:r>
              <a:rPr lang="en-US" altLang="zh-CN" sz="2800" dirty="0">
                <a:solidFill>
                  <a:schemeClr val="bg1"/>
                </a:solidFill>
                <a:ea typeface="宋体" pitchFamily="2" charset="-122"/>
              </a:rPr>
              <a:t>Onboarding</a:t>
            </a:r>
            <a:r>
              <a:rPr lang="en-US" altLang="zh-CN" dirty="0">
                <a:solidFill>
                  <a:schemeClr val="bg1"/>
                </a:solidFill>
                <a:ea typeface="宋体" pitchFamily="2" charset="-122"/>
              </a:rPr>
              <a:t>: </a:t>
            </a:r>
            <a:r>
              <a:rPr lang="en-US" altLang="zh-CN" sz="2400" dirty="0">
                <a:solidFill>
                  <a:schemeClr val="bg1"/>
                </a:solidFill>
                <a:ea typeface="宋体" pitchFamily="2" charset="-122"/>
              </a:rPr>
              <a:t>Employment agreements and policies</a:t>
            </a:r>
            <a:endParaRPr lang="en-US" sz="2400" dirty="0">
              <a:solidFill>
                <a:schemeClr val="bg1"/>
              </a:solidFill>
            </a:endParaRPr>
          </a:p>
        </p:txBody>
      </p:sp>
      <p:sp>
        <p:nvSpPr>
          <p:cNvPr id="6" name="Rectangle 5">
            <a:extLst>
              <a:ext uri="{FF2B5EF4-FFF2-40B4-BE49-F238E27FC236}">
                <a16:creationId xmlns:a16="http://schemas.microsoft.com/office/drawing/2014/main" id="{E0A6417C-7D3B-246F-90D6-41C3C07F74C0}"/>
              </a:ext>
            </a:extLst>
          </p:cNvPr>
          <p:cNvSpPr/>
          <p:nvPr/>
        </p:nvSpPr>
        <p:spPr>
          <a:xfrm>
            <a:off x="1295400" y="1936283"/>
            <a:ext cx="5257800" cy="2985433"/>
          </a:xfrm>
          <a:prstGeom prst="rect">
            <a:avLst/>
          </a:prstGeom>
        </p:spPr>
        <p:txBody>
          <a:bodyPr wrap="square">
            <a:spAutoFit/>
          </a:bodyPr>
          <a:lstStyle/>
          <a:p>
            <a:pPr>
              <a:spcBef>
                <a:spcPts val="600"/>
              </a:spcBef>
              <a:spcAft>
                <a:spcPts val="600"/>
              </a:spcAft>
              <a:buClr>
                <a:srgbClr val="C00000"/>
              </a:buClr>
            </a:pPr>
            <a:r>
              <a:rPr lang="en-US" sz="2000" b="1" dirty="0">
                <a:solidFill>
                  <a:srgbClr val="0070C0"/>
                </a:solidFill>
              </a:rPr>
              <a:t>Well-designed onboarding </a:t>
            </a:r>
            <a:r>
              <a:rPr lang="en-US" sz="2000" dirty="0"/>
              <a:t>results-</a:t>
            </a:r>
          </a:p>
          <a:p>
            <a:pPr marL="800100" lvl="1" indent="-342900">
              <a:spcBef>
                <a:spcPts val="600"/>
              </a:spcBef>
              <a:spcAft>
                <a:spcPts val="600"/>
              </a:spcAft>
              <a:buClr>
                <a:srgbClr val="C00000"/>
              </a:buClr>
              <a:buFont typeface="Wingdings" panose="05000000000000000000" pitchFamily="2" charset="2"/>
              <a:buChar char="ü"/>
            </a:pPr>
            <a:r>
              <a:rPr lang="en-US" dirty="0"/>
              <a:t>Higher levels of job satisfaction;</a:t>
            </a:r>
          </a:p>
          <a:p>
            <a:pPr marL="800100" lvl="1" indent="-342900">
              <a:spcBef>
                <a:spcPts val="600"/>
              </a:spcBef>
              <a:spcAft>
                <a:spcPts val="600"/>
              </a:spcAft>
              <a:buClr>
                <a:srgbClr val="C00000"/>
              </a:buClr>
              <a:buFont typeface="Wingdings" panose="05000000000000000000" pitchFamily="2" charset="2"/>
              <a:buChar char="ü"/>
            </a:pPr>
            <a:r>
              <a:rPr lang="en-US" dirty="0"/>
              <a:t>Higher levels of productivity; </a:t>
            </a:r>
          </a:p>
          <a:p>
            <a:pPr marL="800100" lvl="1" indent="-342900">
              <a:spcBef>
                <a:spcPts val="600"/>
              </a:spcBef>
              <a:spcAft>
                <a:spcPts val="600"/>
              </a:spcAft>
              <a:buClr>
                <a:srgbClr val="C00000"/>
              </a:buClr>
              <a:buFont typeface="Wingdings" panose="05000000000000000000" pitchFamily="2" charset="2"/>
              <a:buChar char="ü"/>
            </a:pPr>
            <a:r>
              <a:rPr lang="en-US" dirty="0"/>
              <a:t>Faster integration with existing workers;</a:t>
            </a:r>
          </a:p>
          <a:p>
            <a:pPr marL="800100" lvl="1" indent="-342900">
              <a:spcBef>
                <a:spcPts val="600"/>
              </a:spcBef>
              <a:spcAft>
                <a:spcPts val="600"/>
              </a:spcAft>
              <a:buClr>
                <a:srgbClr val="C00000"/>
              </a:buClr>
              <a:buFont typeface="Wingdings" panose="05000000000000000000" pitchFamily="2" charset="2"/>
              <a:buChar char="ü"/>
            </a:pPr>
            <a:r>
              <a:rPr lang="en-US" dirty="0"/>
              <a:t>A rise in organizational loyalty;</a:t>
            </a:r>
          </a:p>
          <a:p>
            <a:pPr marL="800100" lvl="1" indent="-342900">
              <a:spcBef>
                <a:spcPts val="600"/>
              </a:spcBef>
              <a:spcAft>
                <a:spcPts val="600"/>
              </a:spcAft>
              <a:buClr>
                <a:srgbClr val="C00000"/>
              </a:buClr>
              <a:buFont typeface="Wingdings" panose="05000000000000000000" pitchFamily="2" charset="2"/>
              <a:buChar char="ü"/>
            </a:pPr>
            <a:r>
              <a:rPr lang="en-US" dirty="0"/>
              <a:t>Stress reduction; and </a:t>
            </a:r>
          </a:p>
          <a:p>
            <a:pPr marL="800100" lvl="1" indent="-342900">
              <a:spcBef>
                <a:spcPts val="600"/>
              </a:spcBef>
              <a:spcAft>
                <a:spcPts val="600"/>
              </a:spcAft>
              <a:buClr>
                <a:srgbClr val="C00000"/>
              </a:buClr>
              <a:buFont typeface="Wingdings" panose="05000000000000000000" pitchFamily="2" charset="2"/>
              <a:buChar char="ü"/>
            </a:pPr>
            <a:r>
              <a:rPr lang="en-US" dirty="0"/>
              <a:t>A decreased occurrence of resignation.</a:t>
            </a:r>
          </a:p>
        </p:txBody>
      </p:sp>
    </p:spTree>
    <p:extLst>
      <p:ext uri="{BB962C8B-B14F-4D97-AF65-F5344CB8AC3E}">
        <p14:creationId xmlns:p14="http://schemas.microsoft.com/office/powerpoint/2010/main" val="1753532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010DE37-27D4-5751-E3A0-C1EC78B52419}"/>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Employee Oversight</a:t>
            </a:r>
            <a:endParaRPr lang="en-US" dirty="0">
              <a:solidFill>
                <a:schemeClr val="bg1"/>
              </a:solidFill>
            </a:endParaRPr>
          </a:p>
        </p:txBody>
      </p:sp>
      <p:sp>
        <p:nvSpPr>
          <p:cNvPr id="3" name="Rectangle 2">
            <a:extLst>
              <a:ext uri="{FF2B5EF4-FFF2-40B4-BE49-F238E27FC236}">
                <a16:creationId xmlns:a16="http://schemas.microsoft.com/office/drawing/2014/main" id="{81322202-8D4D-7724-743B-870389A1EE47}"/>
              </a:ext>
            </a:extLst>
          </p:cNvPr>
          <p:cNvSpPr/>
          <p:nvPr/>
        </p:nvSpPr>
        <p:spPr>
          <a:xfrm>
            <a:off x="420687" y="1385530"/>
            <a:ext cx="8302625" cy="4862870"/>
          </a:xfrm>
          <a:prstGeom prst="rect">
            <a:avLst/>
          </a:prstGeom>
        </p:spPr>
        <p:txBody>
          <a:bodyPr wrap="square">
            <a:spAutoFit/>
          </a:bodyPr>
          <a:lstStyle/>
          <a:p>
            <a:pPr marL="342900" indent="-342900" algn="just">
              <a:spcBef>
                <a:spcPts val="600"/>
              </a:spcBef>
              <a:spcAft>
                <a:spcPts val="600"/>
              </a:spcAft>
              <a:buClr>
                <a:srgbClr val="C00000"/>
              </a:buClr>
              <a:buFont typeface="Wingdings" panose="05000000000000000000" pitchFamily="2" charset="2"/>
              <a:buChar char="Ø"/>
            </a:pPr>
            <a:r>
              <a:rPr lang="en-US" sz="1600" dirty="0">
                <a:solidFill>
                  <a:srgbClr val="0070C0"/>
                </a:solidFill>
              </a:rPr>
              <a:t>Throughout the employment lifetime</a:t>
            </a:r>
            <a:r>
              <a:rPr lang="en-US" sz="1600" dirty="0"/>
              <a:t> of personnel, managers should regularly review or audit the job descriptions, work tasks, privileges, and responsibilities for every staff member.</a:t>
            </a:r>
          </a:p>
          <a:p>
            <a:pPr marL="342900" indent="-342900" algn="just">
              <a:spcBef>
                <a:spcPts val="600"/>
              </a:spcBef>
              <a:spcAft>
                <a:spcPts val="600"/>
              </a:spcAft>
              <a:buClr>
                <a:srgbClr val="C00000"/>
              </a:buClr>
              <a:buFont typeface="Wingdings" panose="05000000000000000000" pitchFamily="2" charset="2"/>
              <a:buChar char="Ø"/>
            </a:pPr>
            <a:r>
              <a:rPr lang="en-US" sz="1600" dirty="0">
                <a:solidFill>
                  <a:srgbClr val="0070C0"/>
                </a:solidFill>
              </a:rPr>
              <a:t>Reviewing</a:t>
            </a:r>
            <a:r>
              <a:rPr lang="en-US" sz="1600" dirty="0"/>
              <a:t> and then </a:t>
            </a:r>
            <a:r>
              <a:rPr lang="en-US" sz="1600" dirty="0">
                <a:solidFill>
                  <a:srgbClr val="0070C0"/>
                </a:solidFill>
              </a:rPr>
              <a:t>adjusting user capabilities</a:t>
            </a:r>
            <a:r>
              <a:rPr lang="en-US" sz="1600" dirty="0"/>
              <a:t> to realign with the principle of least privilege is a risk reduction strategy. </a:t>
            </a:r>
          </a:p>
          <a:p>
            <a:pPr marL="342900" indent="-342900" algn="just">
              <a:spcBef>
                <a:spcPts val="600"/>
              </a:spcBef>
              <a:spcAft>
                <a:spcPts val="600"/>
              </a:spcAft>
              <a:buClr>
                <a:srgbClr val="C00000"/>
              </a:buClr>
              <a:buFont typeface="Wingdings" panose="05000000000000000000" pitchFamily="2" charset="2"/>
              <a:buChar char="Ø"/>
            </a:pPr>
            <a:r>
              <a:rPr lang="en-US" sz="1600" b="1" dirty="0">
                <a:solidFill>
                  <a:srgbClr val="0070C0"/>
                </a:solidFill>
              </a:rPr>
              <a:t>Mandatory vacations</a:t>
            </a:r>
            <a:r>
              <a:rPr lang="en-US" sz="1600" dirty="0"/>
              <a:t> are used as a peer review process. This process requires a worker to be away from the office and without remote access for one to two weeks per year. While the worker is on the “vacation,” a different worker performs their work duties with their actual user account, which makes it easier to verify the work tasks and privileges of employees while attempting to detect abuse, fraud, or negligence on the part of the original employee.</a:t>
            </a:r>
          </a:p>
          <a:p>
            <a:pPr marL="342900" indent="-342900" algn="just">
              <a:spcBef>
                <a:spcPts val="600"/>
              </a:spcBef>
              <a:spcAft>
                <a:spcPts val="600"/>
              </a:spcAft>
              <a:buClr>
                <a:srgbClr val="C00000"/>
              </a:buClr>
              <a:buFont typeface="Wingdings" panose="05000000000000000000" pitchFamily="2" charset="2"/>
              <a:buChar char="Ø"/>
            </a:pPr>
            <a:r>
              <a:rPr lang="en-US" sz="1600" dirty="0"/>
              <a:t>When several people work together to perpetrate a crime, it’s called </a:t>
            </a:r>
            <a:r>
              <a:rPr lang="en-US" sz="1600" b="1" dirty="0">
                <a:solidFill>
                  <a:srgbClr val="0070C0"/>
                </a:solidFill>
              </a:rPr>
              <a:t>collusion</a:t>
            </a:r>
            <a:r>
              <a:rPr lang="en-US" sz="1600" dirty="0"/>
              <a:t>.</a:t>
            </a:r>
          </a:p>
          <a:p>
            <a:pPr marL="342900" indent="-342900" algn="just">
              <a:spcBef>
                <a:spcPts val="600"/>
              </a:spcBef>
              <a:spcAft>
                <a:spcPts val="600"/>
              </a:spcAft>
              <a:buClr>
                <a:srgbClr val="C00000"/>
              </a:buClr>
              <a:buFont typeface="Wingdings" panose="05000000000000000000" pitchFamily="2" charset="2"/>
              <a:buChar char="Ø"/>
            </a:pPr>
            <a:r>
              <a:rPr lang="en-US" sz="1600" dirty="0"/>
              <a:t>Employing the principles of separation of duties, restricted job responsibilities, mandatory vacations, job rotation, and cross-training reduces</a:t>
            </a:r>
          </a:p>
          <a:p>
            <a:pPr marL="342900" indent="-342900" algn="just">
              <a:spcBef>
                <a:spcPts val="600"/>
              </a:spcBef>
              <a:spcAft>
                <a:spcPts val="600"/>
              </a:spcAft>
              <a:buClr>
                <a:srgbClr val="C00000"/>
              </a:buClr>
              <a:buFont typeface="Wingdings" panose="05000000000000000000" pitchFamily="2" charset="2"/>
              <a:buChar char="Ø"/>
            </a:pPr>
            <a:r>
              <a:rPr lang="en-US" sz="1600" i="1" dirty="0"/>
              <a:t>User behavior analytics </a:t>
            </a:r>
            <a:r>
              <a:rPr lang="en-US" sz="1600" dirty="0"/>
              <a:t>(UBA) and </a:t>
            </a:r>
            <a:r>
              <a:rPr lang="en-US" sz="1600" i="1" dirty="0"/>
              <a:t>user and entity behavior analytics </a:t>
            </a:r>
            <a:r>
              <a:rPr lang="en-US" sz="1600" dirty="0"/>
              <a:t>(UEBA) are the concepts of analyzing the behavior of users.</a:t>
            </a:r>
          </a:p>
        </p:txBody>
      </p:sp>
    </p:spTree>
    <p:extLst>
      <p:ext uri="{BB962C8B-B14F-4D97-AF65-F5344CB8AC3E}">
        <p14:creationId xmlns:p14="http://schemas.microsoft.com/office/powerpoint/2010/main" val="32677070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noFill/>
        <a:ln>
          <a:solidFill>
            <a:schemeClr val="accent1"/>
          </a:solidFill>
        </a:ln>
      </a:spPr>
      <a:bodyPr anchor="ctr"/>
      <a:lstStyle>
        <a:defPPr algn="ctr" fontAlgn="auto">
          <a:spcBef>
            <a:spcPts val="0"/>
          </a:spcBef>
          <a:spcAft>
            <a:spcPts val="0"/>
          </a:spcAft>
          <a:defRPr sz="1400" dirty="0"/>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20131</TotalTime>
  <Words>4416</Words>
  <Application>Microsoft Office PowerPoint</Application>
  <PresentationFormat>On-screen Show (4:3)</PresentationFormat>
  <Paragraphs>302</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Georgia</vt:lpstr>
      <vt:lpstr>Wingdings</vt:lpstr>
      <vt:lpstr>Wingdings 2</vt:lpstr>
      <vt:lpstr>Civic</vt:lpstr>
      <vt:lpstr> Chapter Two Personal Security and Risk Management</vt:lpstr>
      <vt:lpstr>Hiring a new Employees</vt:lpstr>
      <vt:lpstr>Creating Job/Position Description</vt:lpstr>
      <vt:lpstr>Candidate Screening and Hiring</vt:lpstr>
      <vt:lpstr>Candidate Screening and Hiring</vt:lpstr>
      <vt:lpstr>Onboarding: Employment agreements and policies</vt:lpstr>
      <vt:lpstr>Onboarding: Employment agreements and policies</vt:lpstr>
      <vt:lpstr>Onboarding: Employment agreements and policies</vt:lpstr>
      <vt:lpstr>Employee Oversight</vt:lpstr>
      <vt:lpstr>Offboarding, Transfer and Termination</vt:lpstr>
      <vt:lpstr>Offboarding, Transfer and Termination</vt:lpstr>
      <vt:lpstr>Offboarding, Transfer and Termination</vt:lpstr>
      <vt:lpstr>Offboarding, Transfer and Termination</vt:lpstr>
      <vt:lpstr>Vendor, Consultants, and Contractors Agreements and Controls </vt:lpstr>
      <vt:lpstr>Compliance Policy Requirements</vt:lpstr>
      <vt:lpstr>Privacy Policy Requirements</vt:lpstr>
      <vt:lpstr>Privacy Policy Requirements</vt:lpstr>
      <vt:lpstr>Understand and Applying Risk Management Concept</vt:lpstr>
      <vt:lpstr>Understand and Applying Risk Management Concept</vt:lpstr>
      <vt:lpstr>Risk Terminology and Concepts</vt:lpstr>
      <vt:lpstr>Risk Terminology and Concepts</vt:lpstr>
      <vt:lpstr>Risk Terminology and Concepts</vt:lpstr>
      <vt:lpstr>Asset Valuation</vt:lpstr>
      <vt:lpstr>Asset Valuation</vt:lpstr>
      <vt:lpstr>Risk Assessment Team</vt:lpstr>
      <vt:lpstr>Risk Assessment/Analysis</vt:lpstr>
      <vt:lpstr>Risk Assessment/Analysis</vt:lpstr>
      <vt:lpstr>Qualitative Risk Analysis</vt:lpstr>
      <vt:lpstr>Qualitative Risk Analysis</vt:lpstr>
      <vt:lpstr>Qualitative Risk Analysis</vt:lpstr>
      <vt:lpstr>Quantitative Risk Analysis</vt:lpstr>
      <vt:lpstr>Quantitative Risk Analysis</vt:lpstr>
      <vt:lpstr>Quantitative Risk Analysis</vt:lpstr>
      <vt:lpstr>Quantitative Risk Analysis</vt:lpstr>
      <vt:lpstr>Quantitative Risk Analysis</vt:lpstr>
      <vt:lpstr>Qualitative vs. Quantitative Risk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ALGORITHM TO DETERMINE ENERGY-AWARE MAXIMAL LEAF  NODES DATA GATHERING TREE FOR WIRELESS SENSOR NETWORKS</dc:title>
  <dc:creator>Admin</dc:creator>
  <cp:lastModifiedBy>mahfuz@cse.buet.ac.bd</cp:lastModifiedBy>
  <cp:revision>2281</cp:revision>
  <dcterms:created xsi:type="dcterms:W3CDTF">2010-12-04T17:05:06Z</dcterms:created>
  <dcterms:modified xsi:type="dcterms:W3CDTF">2022-09-09T08:46:43Z</dcterms:modified>
</cp:coreProperties>
</file>