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handoutMasterIdLst>
    <p:handoutMasterId r:id="rId76"/>
  </p:handoutMasterIdLst>
  <p:sldIdLst>
    <p:sldId id="395" r:id="rId2"/>
    <p:sldId id="396" r:id="rId3"/>
    <p:sldId id="397" r:id="rId4"/>
    <p:sldId id="438" r:id="rId5"/>
    <p:sldId id="439" r:id="rId6"/>
    <p:sldId id="440" r:id="rId7"/>
    <p:sldId id="442" r:id="rId8"/>
    <p:sldId id="441" r:id="rId9"/>
    <p:sldId id="443" r:id="rId10"/>
    <p:sldId id="444" r:id="rId11"/>
    <p:sldId id="445" r:id="rId12"/>
    <p:sldId id="446" r:id="rId13"/>
    <p:sldId id="447" r:id="rId14"/>
    <p:sldId id="448" r:id="rId15"/>
    <p:sldId id="449" r:id="rId16"/>
    <p:sldId id="450" r:id="rId17"/>
    <p:sldId id="451" r:id="rId18"/>
    <p:sldId id="452" r:id="rId19"/>
    <p:sldId id="453" r:id="rId20"/>
    <p:sldId id="454" r:id="rId21"/>
    <p:sldId id="455" r:id="rId22"/>
    <p:sldId id="456" r:id="rId23"/>
    <p:sldId id="457" r:id="rId24"/>
    <p:sldId id="458" r:id="rId25"/>
    <p:sldId id="459" r:id="rId26"/>
    <p:sldId id="460" r:id="rId27"/>
    <p:sldId id="461" r:id="rId28"/>
    <p:sldId id="462" r:id="rId29"/>
    <p:sldId id="463" r:id="rId30"/>
    <p:sldId id="464" r:id="rId31"/>
    <p:sldId id="465" r:id="rId32"/>
    <p:sldId id="466" r:id="rId33"/>
    <p:sldId id="467" r:id="rId34"/>
    <p:sldId id="468" r:id="rId35"/>
    <p:sldId id="469" r:id="rId36"/>
    <p:sldId id="470" r:id="rId37"/>
    <p:sldId id="471" r:id="rId38"/>
    <p:sldId id="472" r:id="rId39"/>
    <p:sldId id="473" r:id="rId40"/>
    <p:sldId id="474" r:id="rId41"/>
    <p:sldId id="475" r:id="rId42"/>
    <p:sldId id="476" r:id="rId43"/>
    <p:sldId id="477" r:id="rId44"/>
    <p:sldId id="478" r:id="rId45"/>
    <p:sldId id="479" r:id="rId46"/>
    <p:sldId id="480" r:id="rId47"/>
    <p:sldId id="481" r:id="rId48"/>
    <p:sldId id="482" r:id="rId49"/>
    <p:sldId id="483" r:id="rId50"/>
    <p:sldId id="484" r:id="rId51"/>
    <p:sldId id="485" r:id="rId52"/>
    <p:sldId id="486" r:id="rId53"/>
    <p:sldId id="487" r:id="rId54"/>
    <p:sldId id="488" r:id="rId55"/>
    <p:sldId id="489" r:id="rId56"/>
    <p:sldId id="490" r:id="rId57"/>
    <p:sldId id="491" r:id="rId58"/>
    <p:sldId id="492" r:id="rId59"/>
    <p:sldId id="493" r:id="rId60"/>
    <p:sldId id="494" r:id="rId61"/>
    <p:sldId id="495" r:id="rId62"/>
    <p:sldId id="496" r:id="rId63"/>
    <p:sldId id="497" r:id="rId64"/>
    <p:sldId id="498" r:id="rId65"/>
    <p:sldId id="499" r:id="rId66"/>
    <p:sldId id="500" r:id="rId67"/>
    <p:sldId id="501" r:id="rId68"/>
    <p:sldId id="502" r:id="rId69"/>
    <p:sldId id="503" r:id="rId70"/>
    <p:sldId id="504" r:id="rId71"/>
    <p:sldId id="505" r:id="rId72"/>
    <p:sldId id="506" r:id="rId73"/>
    <p:sldId id="507" r:id="rId74"/>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463F"/>
    <a:srgbClr val="D16349"/>
    <a:srgbClr val="DBE3E3"/>
    <a:srgbClr val="FFCC66"/>
    <a:srgbClr val="FF9900"/>
    <a:srgbClr val="635803"/>
    <a:srgbClr val="D1DEDF"/>
    <a:srgbClr val="EED3CF"/>
    <a:srgbClr val="EDD3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6754" autoAdjust="0"/>
    <p:restoredTop sz="93907" autoAdjust="0"/>
  </p:normalViewPr>
  <p:slideViewPr>
    <p:cSldViewPr>
      <p:cViewPr varScale="1">
        <p:scale>
          <a:sx n="70" d="100"/>
          <a:sy n="70" d="100"/>
        </p:scale>
        <p:origin x="1764"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44"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CDB4E3CD-C9EE-4247-A0E7-99603B632244}" type="datetimeFigureOut">
              <a:rPr lang="en-US" smtClean="0"/>
              <a:pPr/>
              <a:t>10/14/2022</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956142C3-80C7-4F74-BFAD-C7C43B8C8FD5}" type="slidenum">
              <a:rPr lang="en-US" smtClean="0"/>
              <a:pPr/>
              <a:t>‹#›</a:t>
            </a:fld>
            <a:endParaRPr lang="en-US"/>
          </a:p>
        </p:txBody>
      </p:sp>
    </p:spTree>
    <p:extLst>
      <p:ext uri="{BB962C8B-B14F-4D97-AF65-F5344CB8AC3E}">
        <p14:creationId xmlns:p14="http://schemas.microsoft.com/office/powerpoint/2010/main" val="202357962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9T04:05:49.452"/>
    </inkml:context>
    <inkml:brush xml:id="br0">
      <inkml:brushProperty name="width" value="0.05" units="cm"/>
      <inkml:brushProperty name="height" value="0.05" units="cm"/>
    </inkml:brush>
  </inkml:definitions>
  <inkml:trace contextRef="#ctx0" brushRef="#br0">1 0 24575,'10'15'0,"1"-1"0,0-1 0,1 0 0,0 0 0,1-1 0,0 0 0,1-2 0,16 11 0,6 5 0,28 21 0,77 40 0,-53-34 0,-22-8 0,112 101 0,31 24 0,-75-84 0,112 83 0,-220-148 0,-1 2 0,-1 0 0,-1 2 0,-1 0 0,-1 2 0,32 53 0,-48-70 0,0 0 0,0 0 0,-1 1 0,-1-1 0,0 1 0,0 0 0,-1 0 0,0 1 0,0 12 0,-2-6 0,-2 0 0,0 0 0,0 0 0,-11 34 0,6-22-1365,1-2-5461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9T04:06:21.671"/>
    </inkml:context>
    <inkml:brush xml:id="br0">
      <inkml:brushProperty name="width" value="0.05" units="cm"/>
      <inkml:brushProperty name="height" value="0.05" units="cm"/>
    </inkml:brush>
  </inkml:definitions>
  <inkml:trace contextRef="#ctx0" brushRef="#br0">412 0 24575,'-6'0'0,"-9"0"0,-8 0 0,-7 0 0,-4 0 0,-4 0 0,-7 0 0,-3 0 0,0 0 0,2 0 0,3 7 0,8 1-8191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9T04:06:27.726"/>
    </inkml:context>
    <inkml:brush xml:id="br0">
      <inkml:brushProperty name="width" value="0.05" units="cm"/>
      <inkml:brushProperty name="height" value="0.05" units="cm"/>
    </inkml:brush>
  </inkml:definitions>
  <inkml:trace contextRef="#ctx0" brushRef="#br0">1 1596 24575,'0'-16'0,"2"1"0,0 0 0,1 0 0,0 0 0,1 0 0,9-21 0,2 2 0,30-50 0,94-131 0,-114 171 0,96-155 0,-91 156 0,1 2 0,52-55 0,-67 80 0,1 0 0,1 0 0,1 2 0,0 0 0,1 1 0,26-12 0,66-35 0,-66 34 0,2 1 0,1 2 0,52-16 0,41-10 0,-85 27 0,2 3 0,62-12 0,-67 19 0,75-28 0,-88 25 0,0 2 0,2 2 0,62-9 0,-80 18 0,-1-1 0,0-1 0,1-1 0,-2-2 0,1 0 0,-1-1 0,0-2 0,39-21 0,-51 25 0,1 0 0,-1 1 0,1 0 0,0 1 0,0 1 0,0 0 0,14-2 0,88-2 0,-81 7 0,0-2 0,34-6 0,-10-1 0,1 4 0,82 1 0,-80 4 0,100-12 0,-129 4 0,-30 8 0,-1 0 0,0 0 0,0 0 0,1 0 0,-1 0 0,0 0 0,0 0 0,1 0 0,-1-1 0,0 1 0,0 0 0,0 0 0,1 0 0,-1 0 0,0 0 0,0 0 0,0-1 0,1 1 0,-1 0 0,0 0 0,0 0 0,0-1 0,0 1 0,1 0 0,-1 0 0,0 0 0,0-1 0,0 1 0,0 0 0,0 0 0,0-1 0,0 1 0,0 0 0,0 0 0,0 0 0,0-1 0,0 1 0,0 0 0,0 0 0,0-1 0,0 1 0,-11-6 0,-17 0 0,-49 2-1365,40 3-5461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9T04:06:30.649"/>
    </inkml:context>
    <inkml:brush xml:id="br0">
      <inkml:brushProperty name="width" value="0.05" units="cm"/>
      <inkml:brushProperty name="height" value="0.05" units="cm"/>
    </inkml:brush>
  </inkml:definitions>
  <inkml:trace contextRef="#ctx0" brushRef="#br0">1 1 24575,'208'196'0,"-83"-54"0,-95-106 0,-29-35 0,0 0 0,0 0 0,0 0 0,0-1 0,0 1 0,-1 0 0,1 0 0,0 1 0,0-1 0,-1 0 0,1 0 0,-1 0 0,1 0 0,-1 0 0,0 1 0,1-1 0,-1 0 0,0 0 0,0 1 0,0-1 0,0 0 0,0 0 0,0 1 0,0-1 0,-1 2 0,0-2 0,0 0 0,0 0 0,0 0 0,0 0 0,-1 0 0,1 0 0,0-1 0,0 1 0,-1-1 0,1 1 0,-1-1 0,1 1 0,0-1 0,-1 0 0,1 1 0,-1-1 0,1 0 0,-2 0 0,-11 0 0,0-1 0,0-1 0,-18-3 0,-167-38-1365,166 33-5461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9T04:06:31.551"/>
    </inkml:context>
    <inkml:brush xml:id="br0">
      <inkml:brushProperty name="width" value="0.05" units="cm"/>
      <inkml:brushProperty name="height" value="0.05" units="cm"/>
    </inkml:brush>
  </inkml:definitions>
  <inkml:trace contextRef="#ctx0" brushRef="#br0">0 1 24575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9T04:05:53.394"/>
    </inkml:context>
    <inkml:brush xml:id="br0">
      <inkml:brushProperty name="width" value="0.05" units="cm"/>
      <inkml:brushProperty name="height" value="0.05" units="cm"/>
    </inkml:brush>
  </inkml:definitions>
  <inkml:trace contextRef="#ctx0" brushRef="#br0">1 9 24575,'6'-6'0,"2"4"0,7 2 0,0 8 0,4 3 0,-1 5 0,3 7 0,4 6 0,-2 5 0,2-4 0,2-7 0,4-14 0,-4-15 0,0-6 0,2-14 0,-4-3-8191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9T04:05:56.286"/>
    </inkml:context>
    <inkml:brush xml:id="br0">
      <inkml:brushProperty name="width" value="0.05" units="cm"/>
      <inkml:brushProperty name="height" value="0.05" units="cm"/>
    </inkml:brush>
  </inkml:definitions>
  <inkml:trace contextRef="#ctx0" brushRef="#br0">0 1 24575,'1'5'0,"0"0"0,0-1 0,1 1 0,-1 0 0,1-1 0,0 0 0,0 1 0,6 7 0,2 7 0,43 94 0,-19-45 0,-3 2 0,-3 1 0,20 78 0,24 226 0,-63-275 0,-8 173 0,-4-117 0,0-114 0,-2 0 0,-1-1 0,-3 0 0,-1 0 0,-1-1 0,-3 0 0,-1-1 0,-25 45 0,10-31 0,21-39 0,0 0 0,1 1 0,-7 20 0,4-3-227,2 1-1,1 1 1,2-1-1,1 1 1,-1 53-1,6-54-6598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9T04:06:00.930"/>
    </inkml:context>
    <inkml:brush xml:id="br0">
      <inkml:brushProperty name="width" value="0.05" units="cm"/>
      <inkml:brushProperty name="height" value="0.05" units="cm"/>
    </inkml:brush>
  </inkml:definitions>
  <inkml:trace contextRef="#ctx0" brushRef="#br0">1 0 24575,'0'7'0,"0"8"0,0 8 0,6 7 0,9 4 0,9 4 0,6-6 0,4-7 0,4-9 0,0-6 0,2-6 0,-1-9 0,-6-11 0,-3-9 0,-6-6 0,-7-5 0,-6-3 0,-6 6-8191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9T04:06:05.010"/>
    </inkml:context>
    <inkml:brush xml:id="br0">
      <inkml:brushProperty name="width" value="0.05" units="cm"/>
      <inkml:brushProperty name="height" value="0.05" units="cm"/>
    </inkml:brush>
  </inkml:definitions>
  <inkml:trace contextRef="#ctx0" brushRef="#br0">2457 0 24575,'0'25'0,"0"0"0,-1 0 0,-2 0 0,-1-1 0,0 0 0,-2 1 0,-1-2 0,-1 1 0,0-1 0,-2 0 0,-19 32 0,-42 72 0,39-66 0,-3-2 0,-82 109 0,104-151 0,0 1 0,1 0 0,-15 33 0,-16 26 0,-25 42 0,51-87 0,-1 0 0,-1-1 0,-31 38 0,-87 99 0,114-136 0,2 1 0,1 1 0,-23 54 0,23-48 0,-2 0 0,-2-2 0,-1-1 0,-2-1 0,-1-1 0,-56 52 0,58-65 0,-1-1 0,0-1 0,-2-1 0,-33 15 0,8-3 0,43-25 0,0-1 0,0 0 0,-1-1 0,0 0 0,0-1 0,-23 4 0,-80 0 0,1 1 0,13 12 0,-193 66 0,244-70-227,0-1-1,0-3 1,-1-2-1,-1-3 1,-73 2-1,88-9-6598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9T04:06:08.474"/>
    </inkml:context>
    <inkml:brush xml:id="br0">
      <inkml:brushProperty name="width" value="0.05" units="cm"/>
      <inkml:brushProperty name="height" value="0.05" units="cm"/>
    </inkml:brush>
  </inkml:definitions>
  <inkml:trace contextRef="#ctx0" brushRef="#br0">299 0 24575,'-7'5'0,"1"0"0,-1-1 0,0 0 0,-1 0 0,1-1 0,-1 0 0,1 0 0,-1-1 0,-10 2 0,-31 13 0,35-10 0,0 1 0,1 1 0,0 0 0,1 0 0,-23 23 0,28-25 0,0 0 0,1 1 0,0 0 0,0 0 0,0 0 0,1 1 0,1-1 0,-1 1 0,1 0 0,-4 16 0,7-20 0,1 1 0,0-1 0,-1 1 0,2 0 0,-1-1 0,1 1 0,0-1 0,0 1 0,0-1 0,1 1 0,0-1 0,0 0 0,0 0 0,0 0 0,1 0 0,0 0 0,0 0 0,1-1 0,-1 1 0,7 5 0,-5-5 0,1 0 0,-1-1 0,0 0 0,1 0 0,0 0 0,0-1 0,0 0 0,1 0 0,-1 0 0,1-1 0,-1 0 0,1 0 0,0-1 0,0 0 0,-1 0 0,11 0 0,208-17 0,-209 14-273,1-1 0,-1-1 0,0 0 0,16-6 0,8-7-6553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9T04:06:14.405"/>
    </inkml:context>
    <inkml:brush xml:id="br0">
      <inkml:brushProperty name="width" value="0.05" units="cm"/>
      <inkml:brushProperty name="height" value="0.05" units="cm"/>
    </inkml:brush>
  </inkml:definitions>
  <inkml:trace contextRef="#ctx0" brushRef="#br0">2507 1863 24575,'-11'0'0,"-308"-11"0,274 6 0,0-2 0,1-2 0,0-2 0,1-2 0,-44-19 0,-33-12 0,87 33 0,0 0 0,0-3 0,1 0 0,-51-33 0,-71-72 0,98 73 0,-2 2 0,-98-56 0,130 85 0,1-1 0,0-1 0,1-1 0,1-1 0,1-1 0,1 0 0,1-2 0,0-1 0,-18-29 0,9 14 0,-2 1 0,-2 1 0,-71-61 0,-13-13 0,85 72 0,1-2 0,-41-70 0,-3-4 0,54 85 0,2-1 0,1-1 0,1 0 0,2-1 0,1-1 0,1 0 0,2-1 0,-8-42 0,15 60 0,0 1 0,-1 0 0,-13-25 0,16 34 0,0 1 0,-1 0 0,0 0 0,0 1 0,-1-1 0,1 1 0,-1-1 0,0 1 0,0 0 0,0 0 0,-1 1 0,1-1 0,-9-3 0,11 6 0,0 0 0,0 1 0,-1 0 0,1-1 0,-1 1 0,1 0 0,0 0 0,-1 0 0,1 1 0,0-1 0,-1 0 0,1 1 0,0 0 0,0-1 0,-1 1 0,1 0 0,0 0 0,0 0 0,0 0 0,0 1 0,0-1 0,0 1 0,0-1 0,1 1 0,-1 0 0,0-1 0,1 1 0,-1 0 0,1 0 0,0 0 0,-2 4 0,-2 3 0,0 0 0,0 0 0,1 1 0,1 0 0,-5 18 0,4-2-455,1 0 0,0 43 0,3-33-6371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9T04:06:16.341"/>
    </inkml:context>
    <inkml:brush xml:id="br0">
      <inkml:brushProperty name="width" value="0.05" units="cm"/>
      <inkml:brushProperty name="height" value="0.05" units="cm"/>
    </inkml:brush>
  </inkml:definitions>
  <inkml:trace contextRef="#ctx0" brushRef="#br0">0 17 24575,'7'-6'0,"8"-2"0,2 6 0,10 10 0,1 17 0,3 4 0,1 3 0,-4 3 0,0-4 0,-5-2 0,-7-4-8191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9T04:06:19.703"/>
    </inkml:context>
    <inkml:brush xml:id="br0">
      <inkml:brushProperty name="width" value="0.05" units="cm"/>
      <inkml:brushProperty name="height" value="0.05" units="cm"/>
    </inkml:brush>
  </inkml:definitions>
  <inkml:trace contextRef="#ctx0" brushRef="#br0">193 2154 24575,'-1'-19'0,"-1"0"0,-1 1 0,-8-30 0,-6-34 0,13 40 0,-26-188 0,-51-228 0,53 282 0,19 88 0,3 0 0,7-110 0,1 76 0,-1 86 0,2 1 0,1-1 0,17-62 0,42-98 0,-17 61 0,-34 105 0,-11 30 0,-1 0 0,0 1 0,1-1 0,-1 0 0,0 0 0,1 0 0,-1 0 0,0 0 0,0 1 0,1-1 0,-1 0 0,0 0 0,0 0 0,1 1 0,-1-1 0,0 0 0,0 0 0,0 1 0,1-1 0,-1 0 0,0 0 0,0 1 0,0-1 0,0 0 0,0 1 0,0-1 0,0 0 0,0 1 0,1-1 0,-1 0 0,0 1 0,0-1 0,0 0 0,-1 1 0,1-1 0,0 0 0,0 1 0,0-1 0,0 0 0,0 0 0,0 1 0,-1 66 0,0-52 0,-1 265-1365,2-247-5461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9BB27901-4ECD-4B8C-A073-CBD0312B721C}" type="datetimeFigureOut">
              <a:rPr lang="en-US"/>
              <a:pPr>
                <a:defRPr/>
              </a:pPr>
              <a:t>10/14/2022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F5220C2-089D-466E-9B99-E0B11E9738C0}" type="slidenum">
              <a:rPr lang="en-US"/>
              <a:pPr>
                <a:defRPr/>
              </a:pPr>
              <a:t>‹#›</a:t>
            </a:fld>
            <a:endParaRPr lang="en-US"/>
          </a:p>
        </p:txBody>
      </p:sp>
    </p:spTree>
    <p:extLst>
      <p:ext uri="{BB962C8B-B14F-4D97-AF65-F5344CB8AC3E}">
        <p14:creationId xmlns:p14="http://schemas.microsoft.com/office/powerpoint/2010/main" val="1649301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5" name="Rectangle 20"/>
          <p:cNvSpPr>
            <a:spLocks noChangeArrowheads="1"/>
          </p:cNvSpPr>
          <p:nvPr/>
        </p:nvSpPr>
        <p:spPr bwMode="white">
          <a:xfrm>
            <a:off x="8991600" y="3175"/>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6" name="Rectangle 21"/>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7" name="Rectangle 23"/>
          <p:cNvSpPr>
            <a:spLocks noChangeArrowheads="1"/>
          </p:cNvSpPr>
          <p:nvPr/>
        </p:nvSpPr>
        <p:spPr bwMode="white">
          <a:xfrm>
            <a:off x="0" y="0"/>
            <a:ext cx="9144000" cy="25146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Straight Connector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a:t>Click to edit Master title style</a:t>
            </a:r>
          </a:p>
        </p:txBody>
      </p:sp>
      <p:sp>
        <p:nvSpPr>
          <p:cNvPr id="15" name="Date Placeholder 27"/>
          <p:cNvSpPr>
            <a:spLocks noGrp="1"/>
          </p:cNvSpPr>
          <p:nvPr>
            <p:ph type="dt" sz="half" idx="10"/>
          </p:nvPr>
        </p:nvSpPr>
        <p:spPr/>
        <p:txBody>
          <a:bodyPr/>
          <a:lstStyle>
            <a:lvl1pPr>
              <a:defRPr/>
            </a:lvl1pPr>
          </a:lstStyle>
          <a:p>
            <a:pPr>
              <a:defRPr/>
            </a:pPr>
            <a:fld id="{2E2A2192-1EA0-4617-ACD1-8F889CEBDF8D}" type="datetimeFigureOut">
              <a:rPr lang="en-US"/>
              <a:pPr>
                <a:defRPr/>
              </a:pPr>
              <a:t>10/14/2022</a:t>
            </a:fld>
            <a:endParaRPr lang="en-US"/>
          </a:p>
        </p:txBody>
      </p:sp>
      <p:sp>
        <p:nvSpPr>
          <p:cNvPr id="16" name="Footer Placeholder 16"/>
          <p:cNvSpPr>
            <a:spLocks noGrp="1"/>
          </p:cNvSpPr>
          <p:nvPr>
            <p:ph type="ftr" sz="quarter" idx="11"/>
          </p:nvPr>
        </p:nvSpPr>
        <p:spPr/>
        <p:txBody>
          <a:bodyPr/>
          <a:lstStyle>
            <a:lvl1pPr>
              <a:defRPr/>
            </a:lvl1pPr>
          </a:lstStyle>
          <a:p>
            <a:pPr>
              <a:defRPr/>
            </a:pPr>
            <a:endParaRPr lang="en-US"/>
          </a:p>
        </p:txBody>
      </p:sp>
      <p:sp>
        <p:nvSpPr>
          <p:cNvPr id="17" name="Slide Number Placeholder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B8E22246-0F2E-468F-A746-B502F2A1E8B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3C5B828-C80C-4255-9BEA-E45F1708B745}" type="datetimeFigureOut">
              <a:rPr lang="en-US"/>
              <a:pPr>
                <a:defRPr/>
              </a:pPr>
              <a:t>10/14/2022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CC328BB-D0E4-4FD5-BC39-B4A3616A0749}"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5" name="Rectangle 20"/>
          <p:cNvSpPr>
            <a:spLocks noChangeArrowheads="1"/>
          </p:cNvSpPr>
          <p:nvPr/>
        </p:nvSpPr>
        <p:spPr bwMode="white">
          <a:xfrm>
            <a:off x="7010400" y="0"/>
            <a:ext cx="21336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6" name="Rectangle 21"/>
          <p:cNvSpPr>
            <a:spLocks noChangeArrowheads="1"/>
          </p:cNvSpPr>
          <p:nvPr/>
        </p:nvSpPr>
        <p:spPr bwMode="white">
          <a:xfrm>
            <a:off x="0" y="0"/>
            <a:ext cx="9144000" cy="155575"/>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7" name="Rectangle 23"/>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Straight Connector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Oval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7391400" y="304801"/>
            <a:ext cx="1447800" cy="5851525"/>
          </a:xfrm>
        </p:spPr>
        <p:txBody>
          <a:bodyPr vert="eaVert"/>
          <a:lstStyle/>
          <a:p>
            <a:r>
              <a:rPr lang="en-US"/>
              <a:t>Click to edit Master title style</a:t>
            </a:r>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013D9677-8729-41F8-BF92-3E4DC3CE2726}" type="slidenum">
              <a:rPr lang="en-US"/>
              <a:pPr>
                <a:defRPr/>
              </a:pPr>
              <a:t>‹#›</a:t>
            </a:fld>
            <a:endParaRPr lang="en-US"/>
          </a:p>
        </p:txBody>
      </p:sp>
      <p:sp>
        <p:nvSpPr>
          <p:cNvPr id="14" name="Date Placeholder 3"/>
          <p:cNvSpPr>
            <a:spLocks noGrp="1"/>
          </p:cNvSpPr>
          <p:nvPr>
            <p:ph type="dt" sz="half" idx="11"/>
          </p:nvPr>
        </p:nvSpPr>
        <p:spPr/>
        <p:txBody>
          <a:bodyPr/>
          <a:lstStyle>
            <a:lvl1pPr>
              <a:defRPr/>
            </a:lvl1pPr>
          </a:lstStyle>
          <a:p>
            <a:pPr>
              <a:defRPr/>
            </a:pPr>
            <a:fld id="{9FBA3E10-1245-4453-9230-D33C7975FAA1}" type="datetimeFigureOut">
              <a:rPr lang="en-US"/>
              <a:pPr>
                <a:defRPr/>
              </a:pPr>
              <a:t>10/14/2022</a:t>
            </a:fld>
            <a:endParaRPr lang="en-US"/>
          </a:p>
        </p:txBody>
      </p:sp>
      <p:sp>
        <p:nvSpPr>
          <p:cNvPr id="15" name="Footer Placeholder 4"/>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a:t>Click to edit Master title style</a:t>
            </a:r>
          </a:p>
        </p:txBody>
      </p:sp>
      <p:sp>
        <p:nvSpPr>
          <p:cNvPr id="8" name="Content Placeholder 7"/>
          <p:cNvSpPr>
            <a:spLocks noGrp="1"/>
          </p:cNvSpPr>
          <p:nvPr>
            <p:ph sz="quarter" idx="1"/>
          </p:nvPr>
        </p:nvSpPr>
        <p:spPr>
          <a:xfrm>
            <a:off x="301752" y="1527048"/>
            <a:ext cx="85039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F1013C4-D296-4C90-8C6F-ABA6C4A0AED9}" type="datetimeFigureOut">
              <a:rPr lang="en-US"/>
              <a:pPr>
                <a:defRPr/>
              </a:pPr>
              <a:t>10/14/2022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E9AFD8CE-E250-4E63-94CB-4F9A6DE97DDB}"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5" name="Rectangle 20"/>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6" name="Rectangle 21"/>
          <p:cNvSpPr>
            <a:spLocks noChangeArrowheads="1"/>
          </p:cNvSpPr>
          <p:nvPr/>
        </p:nvSpPr>
        <p:spPr bwMode="white">
          <a:xfrm>
            <a:off x="0" y="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7" name="Rectangle 23"/>
          <p:cNvSpPr>
            <a:spLocks noChangeArrowheads="1"/>
          </p:cNvSpPr>
          <p:nvPr/>
        </p:nvSpPr>
        <p:spPr bwMode="white">
          <a:xfrm>
            <a:off x="8991600" y="1905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8" name="Rectangle 24"/>
          <p:cNvSpPr>
            <a:spLocks noChangeArrowheads="1"/>
          </p:cNvSpPr>
          <p:nvPr/>
        </p:nvSpPr>
        <p:spPr bwMode="white">
          <a:xfrm>
            <a:off x="152400" y="2286000"/>
            <a:ext cx="8832850" cy="3048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9" name="Rectangle 25"/>
          <p:cNvSpPr>
            <a:spLocks noChangeArrowheads="1"/>
          </p:cNvSpPr>
          <p:nvPr/>
        </p:nvSpPr>
        <p:spPr bwMode="auto">
          <a:xfrm>
            <a:off x="155575" y="142875"/>
            <a:ext cx="8832850" cy="2139950"/>
          </a:xfrm>
          <a:prstGeom prst="rect">
            <a:avLst/>
          </a:prstGeom>
          <a:solidFill>
            <a:schemeClr val="accent1"/>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Straight Connector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a:t>Click to edit Master title style</a:t>
            </a:r>
          </a:p>
        </p:txBody>
      </p:sp>
      <p:sp>
        <p:nvSpPr>
          <p:cNvPr id="15" name="Footer Placeholder 4"/>
          <p:cNvSpPr>
            <a:spLocks noGrp="1"/>
          </p:cNvSpPr>
          <p:nvPr>
            <p:ph type="ftr" sz="quarter" idx="10"/>
          </p:nvPr>
        </p:nvSpPr>
        <p:spPr/>
        <p:txBody>
          <a:bodyPr/>
          <a:lstStyle>
            <a:lvl1pPr>
              <a:defRPr/>
            </a:lvl1pPr>
          </a:lstStyle>
          <a:p>
            <a:pPr>
              <a:defRPr/>
            </a:pPr>
            <a:endParaRPr lang="en-US"/>
          </a:p>
        </p:txBody>
      </p:sp>
      <p:sp>
        <p:nvSpPr>
          <p:cNvPr id="16" name="Date Placeholder 3"/>
          <p:cNvSpPr>
            <a:spLocks noGrp="1"/>
          </p:cNvSpPr>
          <p:nvPr>
            <p:ph type="dt" sz="half" idx="11"/>
          </p:nvPr>
        </p:nvSpPr>
        <p:spPr/>
        <p:txBody>
          <a:bodyPr/>
          <a:lstStyle>
            <a:lvl1pPr>
              <a:defRPr/>
            </a:lvl1pPr>
          </a:lstStyle>
          <a:p>
            <a:pPr>
              <a:defRPr/>
            </a:pPr>
            <a:fld id="{8B0C9B3C-7B37-441B-A962-F2D777AC64E7}" type="datetimeFigureOut">
              <a:rPr lang="en-US"/>
              <a:pPr>
                <a:defRPr/>
              </a:pPr>
              <a:t>10/14/2022</a:t>
            </a:fld>
            <a:endParaRPr lang="en-US"/>
          </a:p>
        </p:txBody>
      </p:sp>
      <p:sp>
        <p:nvSpPr>
          <p:cNvPr id="17" name="Slide Number Placeholder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5F5580C6-5EA3-41C6-B8CF-FACD427B9870}"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Straight Connector 19"/>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p:spPr>
        <p:txBody>
          <a:bodyPr wrap="none" anchor="ctr"/>
          <a:lstStyle/>
          <a:p>
            <a:pPr>
              <a:defRPr/>
            </a:pPr>
            <a:endParaRPr lang="en-US">
              <a:latin typeface="Arial" pitchFamily="34" charset="0"/>
              <a:cs typeface="Arial" pitchFamily="34" charset="0"/>
            </a:endParaRPr>
          </a:p>
        </p:txBody>
      </p:sp>
      <p:sp>
        <p:nvSpPr>
          <p:cNvPr id="2" name="Title 1"/>
          <p:cNvSpPr>
            <a:spLocks noGrp="1"/>
          </p:cNvSpPr>
          <p:nvPr>
            <p:ph type="title"/>
          </p:nvPr>
        </p:nvSpPr>
        <p:spPr>
          <a:xfrm>
            <a:off x="301752" y="228600"/>
            <a:ext cx="8534400" cy="758952"/>
          </a:xfrm>
        </p:spPr>
        <p:txBody>
          <a:bodyPr/>
          <a:lstStyle/>
          <a:p>
            <a:r>
              <a:rPr lang="en-US"/>
              <a:t>Click to edit Master title style</a:t>
            </a:r>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a:xfrm>
            <a:off x="5791200" y="6410325"/>
            <a:ext cx="3044825" cy="365125"/>
          </a:xfrm>
        </p:spPr>
        <p:txBody>
          <a:bodyPr/>
          <a:lstStyle>
            <a:lvl1pPr>
              <a:defRPr/>
            </a:lvl1pPr>
          </a:lstStyle>
          <a:p>
            <a:pPr>
              <a:defRPr/>
            </a:pPr>
            <a:fld id="{413EB9F9-BCC5-491E-BD02-C6514812757A}" type="datetimeFigureOut">
              <a:rPr lang="en-US"/>
              <a:pPr>
                <a:defRPr/>
              </a:pPr>
              <a:t>10/14/2022</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D108D05B-C692-4867-9D0C-A89D9147912C}"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Straight Connector 19"/>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p:spPr>
        <p:txBody>
          <a:bodyPr wrap="none" anchor="ctr"/>
          <a:lstStyle/>
          <a:p>
            <a:pPr>
              <a:defRPr/>
            </a:pPr>
            <a:endParaRPr lang="en-US">
              <a:latin typeface="Arial" pitchFamily="34" charset="0"/>
              <a:cs typeface="Arial" pitchFamily="34" charset="0"/>
            </a:endParaRPr>
          </a:p>
        </p:txBody>
      </p:sp>
      <p:sp>
        <p:nvSpPr>
          <p:cNvPr id="8" name="Rectangle 20"/>
          <p:cNvSpPr>
            <a:spLocks noChangeArrowheads="1"/>
          </p:cNvSpPr>
          <p:nvPr/>
        </p:nvSpPr>
        <p:spPr bwMode="white">
          <a:xfrm>
            <a:off x="0" y="0"/>
            <a:ext cx="9144000" cy="14478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9" name="Rectangle 21"/>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 name="Rectangle 23"/>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1" name="Rectangle 24"/>
          <p:cNvSpPr>
            <a:spLocks noChangeArrowheads="1"/>
          </p:cNvSpPr>
          <p:nvPr/>
        </p:nvSpPr>
        <p:spPr bwMode="white">
          <a:xfrm>
            <a:off x="899160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4" name="Straight Connector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Oval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p:cNvSpPr>
            <a:spLocks noGrp="1"/>
          </p:cNvSpPr>
          <p:nvPr>
            <p:ph sz="quarter" idx="4"/>
          </p:nvPr>
        </p:nvSpPr>
        <p:spPr>
          <a:xfrm>
            <a:off x="4800600" y="2471383"/>
            <a:ext cx="4038600" cy="3822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22"/>
          <p:cNvSpPr>
            <a:spLocks noGrp="1"/>
          </p:cNvSpPr>
          <p:nvPr>
            <p:ph type="title"/>
          </p:nvPr>
        </p:nvSpPr>
        <p:spPr/>
        <p:txBody>
          <a:bodyPr rtlCol="0"/>
          <a:lstStyle/>
          <a:p>
            <a:r>
              <a:rPr lang="en-US"/>
              <a:t>Click to edit Master title style</a:t>
            </a:r>
          </a:p>
        </p:txBody>
      </p:sp>
      <p:sp>
        <p:nvSpPr>
          <p:cNvPr id="18" name="Date Placeholder 6"/>
          <p:cNvSpPr>
            <a:spLocks noGrp="1"/>
          </p:cNvSpPr>
          <p:nvPr>
            <p:ph type="dt" sz="half" idx="10"/>
          </p:nvPr>
        </p:nvSpPr>
        <p:spPr/>
        <p:txBody>
          <a:bodyPr/>
          <a:lstStyle>
            <a:lvl1pPr>
              <a:defRPr/>
            </a:lvl1pPr>
          </a:lstStyle>
          <a:p>
            <a:pPr>
              <a:defRPr/>
            </a:pPr>
            <a:fld id="{5CC7A72E-F551-4265-B2FA-A738E11C9EA9}" type="datetimeFigureOut">
              <a:rPr lang="en-US"/>
              <a:pPr>
                <a:defRPr/>
              </a:pPr>
              <a:t>10/14/2022</a:t>
            </a:fld>
            <a:endParaRPr lang="en-US"/>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lgn="ctr">
              <a:defRPr/>
            </a:lvl1pPr>
          </a:lstStyle>
          <a:p>
            <a:pPr>
              <a:defRPr/>
            </a:pPr>
            <a:fld id="{BE654C1E-A87E-4DAC-9C7A-E31FF6AADDC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0D50ACDD-959C-4528-9549-B0327A9F409F}" type="datetimeFigureOut">
              <a:rPr lang="en-US"/>
              <a:pPr>
                <a:defRPr/>
              </a:pPr>
              <a:t>10/14/2022</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9D3EE38D-3CC9-4F92-B267-C46AE47AEC6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9"/>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3" name="Rectangle 20"/>
          <p:cNvSpPr>
            <a:spLocks noChangeArrowheads="1"/>
          </p:cNvSpPr>
          <p:nvPr/>
        </p:nvSpPr>
        <p:spPr bwMode="white">
          <a:xfrm>
            <a:off x="0" y="0"/>
            <a:ext cx="9144000" cy="155575"/>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4" name="Rectangle 21"/>
          <p:cNvSpPr>
            <a:spLocks noChangeArrowheads="1"/>
          </p:cNvSpPr>
          <p:nvPr/>
        </p:nvSpPr>
        <p:spPr bwMode="white">
          <a:xfrm>
            <a:off x="899160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5" name="Rectangle 23"/>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8" name="Date Placeholder 1"/>
          <p:cNvSpPr>
            <a:spLocks noGrp="1"/>
          </p:cNvSpPr>
          <p:nvPr>
            <p:ph type="dt" sz="half" idx="10"/>
          </p:nvPr>
        </p:nvSpPr>
        <p:spPr/>
        <p:txBody>
          <a:bodyPr/>
          <a:lstStyle>
            <a:lvl1pPr>
              <a:defRPr/>
            </a:lvl1pPr>
          </a:lstStyle>
          <a:p>
            <a:pPr>
              <a:defRPr/>
            </a:pPr>
            <a:fld id="{55513ED7-2ACA-42E0-91AE-A22AE9FD2300}" type="datetimeFigureOut">
              <a:rPr lang="en-US"/>
              <a:pPr>
                <a:defRPr/>
              </a:pPr>
              <a:t>10/14/2022</a:t>
            </a:fld>
            <a:endParaRPr lang="en-US"/>
          </a:p>
        </p:txBody>
      </p:sp>
      <p:sp>
        <p:nvSpPr>
          <p:cNvPr id="9" name="Footer Placeholder 2"/>
          <p:cNvSpPr>
            <a:spLocks noGrp="1"/>
          </p:cNvSpPr>
          <p:nvPr>
            <p:ph type="ftr" sz="quarter" idx="11"/>
          </p:nvPr>
        </p:nvSpPr>
        <p:spPr/>
        <p:txBody>
          <a:bodyPr/>
          <a:lstStyle>
            <a:lvl1pPr>
              <a:defRPr/>
            </a:lvl1pPr>
          </a:lstStyle>
          <a:p>
            <a:pPr>
              <a:defRPr/>
            </a:pPr>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FC068683-5EDA-41DD-A45B-8718A1157F7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20"/>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7" name="Rectangle 21"/>
          <p:cNvSpPr>
            <a:spLocks noChangeArrowheads="1"/>
          </p:cNvSpPr>
          <p:nvPr/>
        </p:nvSpPr>
        <p:spPr bwMode="white">
          <a:xfrm>
            <a:off x="899160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8" name="Rectangle 23"/>
          <p:cNvSpPr>
            <a:spLocks noChangeArrowheads="1"/>
          </p:cNvSpPr>
          <p:nvPr/>
        </p:nvSpPr>
        <p:spPr bwMode="white">
          <a:xfrm>
            <a:off x="0" y="0"/>
            <a:ext cx="9144000" cy="119063"/>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9" name="Rectangle 24"/>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Straight Connector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AF15300C-6522-4F36-AC5F-5E6C308F7569}" type="slidenum">
              <a:rPr lang="en-US"/>
              <a:pPr>
                <a:defRPr/>
              </a:pPr>
              <a:t>‹#›</a:t>
            </a:fld>
            <a:endParaRPr lang="en-US"/>
          </a:p>
        </p:txBody>
      </p:sp>
      <p:sp>
        <p:nvSpPr>
          <p:cNvPr id="17" name="Date Placeholder 4"/>
          <p:cNvSpPr>
            <a:spLocks noGrp="1"/>
          </p:cNvSpPr>
          <p:nvPr>
            <p:ph type="dt" sz="half" idx="11"/>
          </p:nvPr>
        </p:nvSpPr>
        <p:spPr/>
        <p:txBody>
          <a:bodyPr/>
          <a:lstStyle>
            <a:lvl1pPr>
              <a:defRPr/>
            </a:lvl1pPr>
          </a:lstStyle>
          <a:p>
            <a:pPr>
              <a:defRPr/>
            </a:pPr>
            <a:fld id="{6893454B-367A-46E6-A623-082ACB78B242}" type="datetimeFigureOut">
              <a:rPr lang="en-US"/>
              <a:pPr>
                <a:defRPr/>
              </a:pPr>
              <a:t>10/14/2022</a:t>
            </a:fld>
            <a:endParaRPr lang="en-US"/>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20"/>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7" name="Rectangle 21"/>
          <p:cNvSpPr>
            <a:spLocks noChangeArrowheads="1"/>
          </p:cNvSpPr>
          <p:nvPr/>
        </p:nvSpPr>
        <p:spPr bwMode="white">
          <a:xfrm>
            <a:off x="899160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8" name="Rectangle 23"/>
          <p:cNvSpPr>
            <a:spLocks noChangeArrowheads="1"/>
          </p:cNvSpPr>
          <p:nvPr/>
        </p:nvSpPr>
        <p:spPr bwMode="white">
          <a:xfrm>
            <a:off x="0" y="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9" name="Rectangle 24"/>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89DC3CE6-9013-4F37-8693-5EE5DABEA54C}" type="slidenum">
              <a:rPr lang="en-US"/>
              <a:pPr>
                <a:defRPr/>
              </a:pPr>
              <a:t>‹#›</a:t>
            </a:fld>
            <a:endParaRPr lang="en-US"/>
          </a:p>
        </p:txBody>
      </p:sp>
      <p:sp>
        <p:nvSpPr>
          <p:cNvPr id="17" name="Date Placeholder 4"/>
          <p:cNvSpPr>
            <a:spLocks noGrp="1"/>
          </p:cNvSpPr>
          <p:nvPr>
            <p:ph type="dt" sz="half" idx="11"/>
          </p:nvPr>
        </p:nvSpPr>
        <p:spPr>
          <a:xfrm>
            <a:off x="5788025" y="6405563"/>
            <a:ext cx="3044825" cy="365125"/>
          </a:xfrm>
        </p:spPr>
        <p:txBody>
          <a:bodyPr/>
          <a:lstStyle>
            <a:lvl1pPr>
              <a:defRPr/>
            </a:lvl1pPr>
          </a:lstStyle>
          <a:p>
            <a:pPr>
              <a:defRPr/>
            </a:pPr>
            <a:fld id="{C1562A1B-E926-4683-BBEC-980628BC1735}" type="datetimeFigureOut">
              <a:rPr lang="en-US"/>
              <a:pPr>
                <a:defRPr/>
              </a:pPr>
              <a:t>10/14/2022</a:t>
            </a:fld>
            <a:endParaRPr lang="en-US"/>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16"/>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27" name="Rectangle 15"/>
          <p:cNvSpPr>
            <a:spLocks noChangeArrowheads="1"/>
          </p:cNvSpPr>
          <p:nvPr/>
        </p:nvSpPr>
        <p:spPr bwMode="white">
          <a:xfrm>
            <a:off x="0" y="0"/>
            <a:ext cx="9144000" cy="1393825"/>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28" name="Rectangle 17"/>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29" name="Rectangle 18"/>
          <p:cNvSpPr>
            <a:spLocks noChangeArrowheads="1"/>
          </p:cNvSpPr>
          <p:nvPr/>
        </p:nvSpPr>
        <p:spPr bwMode="white">
          <a:xfrm>
            <a:off x="899160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fontAlgn="auto" latinLnBrk="0" hangingPunct="1">
              <a:spcBef>
                <a:spcPts val="0"/>
              </a:spcBef>
              <a:spcAft>
                <a:spcPts val="0"/>
              </a:spcAft>
              <a:defRPr kumimoji="0" sz="1400">
                <a:solidFill>
                  <a:srgbClr val="FFFFFF"/>
                </a:solidFill>
                <a:latin typeface="+mn-lt"/>
                <a:cs typeface="+mn-cs"/>
              </a:defRPr>
            </a:lvl1pPr>
          </a:lstStyle>
          <a:p>
            <a:pPr>
              <a:defRPr/>
            </a:pPr>
            <a:fld id="{FC856FC9-D428-4703-874B-C5F969F157D6}" type="datetimeFigureOut">
              <a:rPr lang="en-US"/>
              <a:pPr>
                <a:defRPr/>
              </a:pPr>
              <a:t>10/14/2022</a:t>
            </a:fld>
            <a:endParaRPr lang="en-US"/>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fontAlgn="auto" latinLnBrk="0" hangingPunct="1">
              <a:spcBef>
                <a:spcPts val="0"/>
              </a:spcBef>
              <a:spcAft>
                <a:spcPts val="0"/>
              </a:spcAft>
              <a:defRPr kumimoji="0" sz="1200">
                <a:solidFill>
                  <a:srgbClr val="FFFFFF"/>
                </a:solidFill>
                <a:latin typeface="+mn-lt"/>
                <a:cs typeface="+mn-cs"/>
              </a:defRPr>
            </a:lvl1pPr>
          </a:lstStyle>
          <a:p>
            <a:pPr>
              <a:defRPr/>
            </a:pPr>
            <a:endParaRPr 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fontAlgn="auto" latinLnBrk="0" hangingPunct="1">
              <a:spcBef>
                <a:spcPts val="0"/>
              </a:spcBef>
              <a:spcAft>
                <a:spcPts val="0"/>
              </a:spcAft>
              <a:defRPr kumimoji="0" sz="1600">
                <a:solidFill>
                  <a:schemeClr val="accent3">
                    <a:shade val="75000"/>
                  </a:schemeClr>
                </a:solidFill>
                <a:latin typeface="+mn-lt"/>
                <a:cs typeface="+mn-cs"/>
              </a:defRPr>
            </a:lvl1pPr>
          </a:lstStyle>
          <a:p>
            <a:pPr>
              <a:defRPr/>
            </a:pPr>
            <a:fld id="{81886398-ADE1-4B9C-ABF8-8090BA98E7B8}" type="slidenum">
              <a:rPr lang="en-US"/>
              <a:pPr>
                <a:defRPr/>
              </a:pPr>
              <a:t>‹#›</a:t>
            </a:fld>
            <a:endParaRPr lang="en-US"/>
          </a:p>
        </p:txBody>
      </p:sp>
      <p:sp>
        <p:nvSpPr>
          <p:cNvPr id="1038" name="Title Placeholder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9" name="Text Placeholder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035" r:id="rId1"/>
    <p:sldLayoutId id="2147484036" r:id="rId2"/>
    <p:sldLayoutId id="2147484037" r:id="rId3"/>
    <p:sldLayoutId id="2147484038" r:id="rId4"/>
    <p:sldLayoutId id="2147484039" r:id="rId5"/>
    <p:sldLayoutId id="2147484040" r:id="rId6"/>
    <p:sldLayoutId id="2147484041" r:id="rId7"/>
    <p:sldLayoutId id="2147484042" r:id="rId8"/>
    <p:sldLayoutId id="2147484043" r:id="rId9"/>
    <p:sldLayoutId id="2147484044" r:id="rId10"/>
    <p:sldLayoutId id="2147484045" r:id="rId11"/>
  </p:sldLayoutIdLst>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9.png"/><Relationship Id="rId18" Type="http://schemas.openxmlformats.org/officeDocument/2006/relationships/customXml" Target="../ink/ink9.xml"/><Relationship Id="rId26" Type="http://schemas.openxmlformats.org/officeDocument/2006/relationships/customXml" Target="../ink/ink13.xml"/><Relationship Id="rId3" Type="http://schemas.openxmlformats.org/officeDocument/2006/relationships/image" Target="../media/image4.png"/><Relationship Id="rId21" Type="http://schemas.openxmlformats.org/officeDocument/2006/relationships/image" Target="../media/image13.png"/><Relationship Id="rId7" Type="http://schemas.openxmlformats.org/officeDocument/2006/relationships/image" Target="../media/image6.png"/><Relationship Id="rId12" Type="http://schemas.openxmlformats.org/officeDocument/2006/relationships/customXml" Target="../ink/ink6.xml"/><Relationship Id="rId17" Type="http://schemas.openxmlformats.org/officeDocument/2006/relationships/image" Target="../media/image11.png"/><Relationship Id="rId25" Type="http://schemas.openxmlformats.org/officeDocument/2006/relationships/image" Target="../media/image15.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8.png"/><Relationship Id="rId24" Type="http://schemas.openxmlformats.org/officeDocument/2006/relationships/customXml" Target="../ink/ink12.xml"/><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10" Type="http://schemas.openxmlformats.org/officeDocument/2006/relationships/customXml" Target="../ink/ink5.xml"/><Relationship Id="rId19" Type="http://schemas.openxmlformats.org/officeDocument/2006/relationships/image" Target="../media/image12.png"/><Relationship Id="rId4" Type="http://schemas.openxmlformats.org/officeDocument/2006/relationships/customXml" Target="../ink/ink2.xml"/><Relationship Id="rId9" Type="http://schemas.openxmlformats.org/officeDocument/2006/relationships/image" Target="../media/image7.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itle 2"/>
          <p:cNvSpPr>
            <a:spLocks noGrp="1"/>
          </p:cNvSpPr>
          <p:nvPr>
            <p:ph type="ctrTitle"/>
          </p:nvPr>
        </p:nvSpPr>
        <p:spPr>
          <a:xfrm>
            <a:off x="762000" y="2133600"/>
            <a:ext cx="7848600" cy="1219200"/>
          </a:xfrm>
        </p:spPr>
        <p:txBody>
          <a:bodyPr/>
          <a:lstStyle/>
          <a:p>
            <a:pPr algn="r" eaLnBrk="1" hangingPunct="1">
              <a:lnSpc>
                <a:spcPts val="4300"/>
              </a:lnSpc>
            </a:pPr>
            <a:br>
              <a:rPr lang="en-US" sz="3600" b="1" dirty="0"/>
            </a:br>
            <a:r>
              <a:rPr lang="en-US" sz="2000" b="1" dirty="0"/>
              <a:t>Chapter Two</a:t>
            </a:r>
            <a:br>
              <a:rPr lang="en-US" sz="3600" b="1" dirty="0"/>
            </a:br>
            <a:r>
              <a:rPr lang="en-US" sz="3600" b="1" dirty="0"/>
              <a:t>Personal Security and Risk Management</a:t>
            </a:r>
            <a:endParaRPr lang="en-US" sz="3600" dirty="0"/>
          </a:p>
        </p:txBody>
      </p:sp>
      <p:sp>
        <p:nvSpPr>
          <p:cNvPr id="13315" name="Rectangle 5"/>
          <p:cNvSpPr>
            <a:spLocks noChangeArrowheads="1"/>
          </p:cNvSpPr>
          <p:nvPr/>
        </p:nvSpPr>
        <p:spPr bwMode="auto">
          <a:xfrm>
            <a:off x="152400" y="5943600"/>
            <a:ext cx="4343400" cy="553998"/>
          </a:xfrm>
          <a:prstGeom prst="rect">
            <a:avLst/>
          </a:prstGeom>
          <a:noFill/>
          <a:ln w="9525">
            <a:noFill/>
            <a:miter lim="800000"/>
            <a:headEnd/>
            <a:tailEnd/>
          </a:ln>
        </p:spPr>
        <p:txBody>
          <a:bodyPr>
            <a:spAutoFit/>
          </a:bodyPr>
          <a:lstStyle/>
          <a:p>
            <a:r>
              <a:rPr lang="en-US" sz="1600" b="1" dirty="0">
                <a:latin typeface="Georgia" pitchFamily="18" charset="0"/>
              </a:rPr>
              <a:t>© Dr. M. </a:t>
            </a:r>
            <a:r>
              <a:rPr lang="en-US" sz="1600" b="1" dirty="0" err="1">
                <a:latin typeface="Georgia" pitchFamily="18" charset="0"/>
              </a:rPr>
              <a:t>Mahfuzul</a:t>
            </a:r>
            <a:r>
              <a:rPr lang="en-US" sz="1600" b="1" dirty="0">
                <a:latin typeface="Georgia" pitchFamily="18" charset="0"/>
              </a:rPr>
              <a:t> Islam</a:t>
            </a:r>
          </a:p>
          <a:p>
            <a:r>
              <a:rPr lang="en-US" sz="1400" dirty="0">
                <a:latin typeface="Georgia" pitchFamily="18" charset="0"/>
              </a:rPr>
              <a:t>      Professor, Dept. of CSE, BUET</a:t>
            </a:r>
          </a:p>
        </p:txBody>
      </p:sp>
      <p:sp>
        <p:nvSpPr>
          <p:cNvPr id="4" name="Rectangle 5"/>
          <p:cNvSpPr>
            <a:spLocks noChangeArrowheads="1"/>
          </p:cNvSpPr>
          <p:nvPr/>
        </p:nvSpPr>
        <p:spPr bwMode="auto">
          <a:xfrm>
            <a:off x="838200" y="4267200"/>
            <a:ext cx="7010400" cy="523220"/>
          </a:xfrm>
          <a:prstGeom prst="rect">
            <a:avLst/>
          </a:prstGeom>
          <a:noFill/>
          <a:ln w="9525">
            <a:noFill/>
            <a:miter lim="800000"/>
            <a:headEnd/>
            <a:tailEnd/>
          </a:ln>
        </p:spPr>
        <p:txBody>
          <a:bodyPr wrap="square">
            <a:spAutoFit/>
          </a:bodyPr>
          <a:lstStyle/>
          <a:p>
            <a:r>
              <a:rPr lang="en-US" sz="1400" b="1" dirty="0">
                <a:latin typeface="Georgia" pitchFamily="18" charset="0"/>
              </a:rPr>
              <a:t>Ref:  CISSP Certified Information Systems Security Professional Official Study Guide, 9E, 2021</a:t>
            </a:r>
            <a:endParaRPr lang="en-US" sz="1400" dirty="0">
              <a:latin typeface="Georgia" pitchFamily="18" charset="0"/>
            </a:endParaRPr>
          </a:p>
        </p:txBody>
      </p:sp>
    </p:spTree>
  </p:cSld>
  <p:clrMapOvr>
    <a:masterClrMapping/>
  </p:clrMapOvr>
  <p:transition advTm="266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C4EAF-2E92-7B55-5313-6BCEEFBE7F26}"/>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Offboarding, Transfer and Termination</a:t>
            </a:r>
            <a:endParaRPr lang="en-US" dirty="0">
              <a:solidFill>
                <a:schemeClr val="bg1"/>
              </a:solidFill>
            </a:endParaRPr>
          </a:p>
        </p:txBody>
      </p:sp>
      <p:sp>
        <p:nvSpPr>
          <p:cNvPr id="6" name="Rectangle 5">
            <a:extLst>
              <a:ext uri="{FF2B5EF4-FFF2-40B4-BE49-F238E27FC236}">
                <a16:creationId xmlns:a16="http://schemas.microsoft.com/office/drawing/2014/main" id="{67C637BC-6D77-F842-6CF6-766689921660}"/>
              </a:ext>
            </a:extLst>
          </p:cNvPr>
          <p:cNvSpPr/>
          <p:nvPr/>
        </p:nvSpPr>
        <p:spPr>
          <a:xfrm>
            <a:off x="420687" y="1259443"/>
            <a:ext cx="8302625" cy="5293757"/>
          </a:xfrm>
          <a:prstGeom prst="rect">
            <a:avLst/>
          </a:prstGeom>
        </p:spPr>
        <p:txBody>
          <a:bodyPr wrap="square">
            <a:spAutoFit/>
          </a:bodyPr>
          <a:lstStyle/>
          <a:p>
            <a:pPr marL="342900" indent="-342900" algn="just">
              <a:spcBef>
                <a:spcPts val="600"/>
              </a:spcBef>
              <a:spcAft>
                <a:spcPts val="600"/>
              </a:spcAft>
              <a:buClr>
                <a:srgbClr val="C00000"/>
              </a:buClr>
              <a:buFont typeface="Wingdings" panose="05000000000000000000" pitchFamily="2" charset="2"/>
              <a:buChar char="Ø"/>
            </a:pPr>
            <a:r>
              <a:rPr lang="en-US" sz="1600" b="1" dirty="0">
                <a:solidFill>
                  <a:srgbClr val="0070C0"/>
                </a:solidFill>
              </a:rPr>
              <a:t>Offboarding</a:t>
            </a:r>
            <a:r>
              <a:rPr lang="en-US" sz="1600" dirty="0"/>
              <a:t> is the removal of an employee’s identity from the IAM system once that person has left the organization.</a:t>
            </a:r>
          </a:p>
          <a:p>
            <a:pPr marL="342900" indent="-342900" algn="just">
              <a:spcBef>
                <a:spcPts val="600"/>
              </a:spcBef>
              <a:spcAft>
                <a:spcPts val="600"/>
              </a:spcAft>
              <a:buClr>
                <a:srgbClr val="C00000"/>
              </a:buClr>
              <a:buFont typeface="Wingdings" panose="05000000000000000000" pitchFamily="2" charset="2"/>
              <a:buChar char="Ø"/>
            </a:pPr>
            <a:r>
              <a:rPr lang="en-US" sz="1600" b="1" dirty="0">
                <a:solidFill>
                  <a:srgbClr val="0070C0"/>
                </a:solidFill>
              </a:rPr>
              <a:t>Personnel transfers </a:t>
            </a:r>
            <a:r>
              <a:rPr lang="en-US" sz="1600" dirty="0"/>
              <a:t>into a new job position at the same organization may be treated as a fire/rehire rather than a personnel move.</a:t>
            </a:r>
          </a:p>
          <a:p>
            <a:pPr marL="342900" indent="-342900" algn="just">
              <a:spcBef>
                <a:spcPts val="600"/>
              </a:spcBef>
              <a:spcAft>
                <a:spcPts val="600"/>
              </a:spcAft>
              <a:buClr>
                <a:srgbClr val="C00000"/>
              </a:buClr>
              <a:buFont typeface="Wingdings" panose="05000000000000000000" pitchFamily="2" charset="2"/>
              <a:buChar char="Ø"/>
            </a:pPr>
            <a:r>
              <a:rPr lang="en-US" sz="1600" b="1" dirty="0">
                <a:solidFill>
                  <a:srgbClr val="0070C0"/>
                </a:solidFill>
              </a:rPr>
              <a:t>Offboarding </a:t>
            </a:r>
            <a:r>
              <a:rPr lang="en-US" sz="1600" dirty="0"/>
              <a:t>include disabling and/or deleting the user account, revoking certificates, canceling access codes, and terminating other specifically granted privileges.</a:t>
            </a:r>
          </a:p>
          <a:p>
            <a:pPr marL="342900" indent="-342900" algn="just">
              <a:spcBef>
                <a:spcPts val="600"/>
              </a:spcBef>
              <a:spcAft>
                <a:spcPts val="600"/>
              </a:spcAft>
              <a:buClr>
                <a:srgbClr val="C00000"/>
              </a:buClr>
              <a:buFont typeface="Wingdings" panose="05000000000000000000" pitchFamily="2" charset="2"/>
              <a:buChar char="Ø"/>
            </a:pPr>
            <a:r>
              <a:rPr lang="en-US" sz="1600" dirty="0"/>
              <a:t>It is common to disable accounts of prior employees in order to retain the identity for auditing purposes for a few months. After the allotted time, if no incidents are discovered, then it can be deleted from the IAM completely. If the account is deleted prematurely, any logged events that are of a security concern no longer point to an actual account and thus can make tracking down further evidence of violations more complicated.</a:t>
            </a:r>
          </a:p>
          <a:p>
            <a:pPr marL="342900" indent="-342900" algn="just">
              <a:spcBef>
                <a:spcPts val="600"/>
              </a:spcBef>
              <a:spcAft>
                <a:spcPts val="600"/>
              </a:spcAft>
              <a:buClr>
                <a:srgbClr val="C00000"/>
              </a:buClr>
              <a:buFont typeface="Wingdings" panose="05000000000000000000" pitchFamily="2" charset="2"/>
              <a:buChar char="Ø"/>
            </a:pPr>
            <a:r>
              <a:rPr lang="en-US" sz="1600" dirty="0"/>
              <a:t>if a person is not acceptable as an employee in one department, rather than passing around the problem, the better option is to terminate the problematic employee, especially if direct training and coaching does not provide a resolution.</a:t>
            </a:r>
          </a:p>
          <a:p>
            <a:pPr marL="342900" indent="-342900" algn="just">
              <a:spcBef>
                <a:spcPts val="600"/>
              </a:spcBef>
              <a:spcAft>
                <a:spcPts val="600"/>
              </a:spcAft>
              <a:buClr>
                <a:srgbClr val="C00000"/>
              </a:buClr>
              <a:buFont typeface="Wingdings" panose="05000000000000000000" pitchFamily="2" charset="2"/>
              <a:buChar char="Ø"/>
            </a:pPr>
            <a:r>
              <a:rPr lang="en-US" sz="1600" dirty="0"/>
              <a:t>The offboarding process may also include informing security guards and other physical facility and property access management personnel to disallow entry to the ex-employee in the future.</a:t>
            </a:r>
          </a:p>
        </p:txBody>
      </p:sp>
    </p:spTree>
    <p:extLst>
      <p:ext uri="{BB962C8B-B14F-4D97-AF65-F5344CB8AC3E}">
        <p14:creationId xmlns:p14="http://schemas.microsoft.com/office/powerpoint/2010/main" val="3864529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715365-FAD1-DDFB-4623-7A8830C97383}"/>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Offboarding, Transfer and Termination</a:t>
            </a:r>
            <a:endParaRPr lang="en-US" dirty="0">
              <a:solidFill>
                <a:schemeClr val="bg1"/>
              </a:solidFill>
            </a:endParaRPr>
          </a:p>
        </p:txBody>
      </p:sp>
      <p:sp>
        <p:nvSpPr>
          <p:cNvPr id="6" name="Rectangle 5">
            <a:extLst>
              <a:ext uri="{FF2B5EF4-FFF2-40B4-BE49-F238E27FC236}">
                <a16:creationId xmlns:a16="http://schemas.microsoft.com/office/drawing/2014/main" id="{E3552E40-727A-DD9C-1F43-50EEBCEC6146}"/>
              </a:ext>
            </a:extLst>
          </p:cNvPr>
          <p:cNvSpPr/>
          <p:nvPr/>
        </p:nvSpPr>
        <p:spPr>
          <a:xfrm>
            <a:off x="420687" y="1259443"/>
            <a:ext cx="8302625" cy="5293757"/>
          </a:xfrm>
          <a:prstGeom prst="rect">
            <a:avLst/>
          </a:prstGeom>
        </p:spPr>
        <p:txBody>
          <a:bodyPr wrap="square">
            <a:spAutoFit/>
          </a:bodyPr>
          <a:lstStyle/>
          <a:p>
            <a:pPr marL="342900" indent="-342900" algn="just">
              <a:spcBef>
                <a:spcPts val="600"/>
              </a:spcBef>
              <a:spcAft>
                <a:spcPts val="600"/>
              </a:spcAft>
              <a:buClr>
                <a:srgbClr val="C00000"/>
              </a:buClr>
              <a:buFont typeface="Wingdings" panose="05000000000000000000" pitchFamily="2" charset="2"/>
              <a:buChar char="Ø"/>
            </a:pPr>
            <a:r>
              <a:rPr lang="en-US" sz="1600" dirty="0"/>
              <a:t>The procedures for onboarding and offboarding should be clearly documented in order to ensure consistency of application as well as compliance with regulations or contractual obligations.</a:t>
            </a:r>
          </a:p>
          <a:p>
            <a:pPr marL="342900" indent="-342900" algn="just">
              <a:spcBef>
                <a:spcPts val="600"/>
              </a:spcBef>
              <a:spcAft>
                <a:spcPts val="600"/>
              </a:spcAft>
              <a:buClr>
                <a:srgbClr val="C00000"/>
              </a:buClr>
              <a:buFont typeface="Wingdings" panose="05000000000000000000" pitchFamily="2" charset="2"/>
              <a:buChar char="Ø"/>
            </a:pPr>
            <a:r>
              <a:rPr lang="en-US" sz="1600" b="1" dirty="0">
                <a:solidFill>
                  <a:srgbClr val="0070C0"/>
                </a:solidFill>
              </a:rPr>
              <a:t>Termination meeting</a:t>
            </a:r>
            <a:r>
              <a:rPr lang="en-US" sz="1600" dirty="0"/>
              <a:t>: Once the employee has been informed of their release, they should be reminded of the liabilities and restrictions placed on the former employee based on the employment agreement, NDAs, and any other security related documentation.</a:t>
            </a:r>
          </a:p>
          <a:p>
            <a:pPr marL="342900" indent="-342900" algn="just">
              <a:spcBef>
                <a:spcPts val="600"/>
              </a:spcBef>
              <a:spcAft>
                <a:spcPts val="600"/>
              </a:spcAft>
              <a:buClr>
                <a:srgbClr val="C00000"/>
              </a:buClr>
              <a:buFont typeface="Wingdings" panose="05000000000000000000" pitchFamily="2" charset="2"/>
              <a:buChar char="Ø"/>
            </a:pPr>
            <a:r>
              <a:rPr lang="en-US" sz="1600" dirty="0"/>
              <a:t>During this meeting, all organization-specific identification, access, or security badges as well as devices, cards, keys, and access tokens should be collected.</a:t>
            </a:r>
          </a:p>
          <a:p>
            <a:pPr marL="342900" indent="-342900" algn="just">
              <a:spcBef>
                <a:spcPts val="600"/>
              </a:spcBef>
              <a:spcAft>
                <a:spcPts val="600"/>
              </a:spcAft>
              <a:buClr>
                <a:srgbClr val="C00000"/>
              </a:buClr>
              <a:buFont typeface="Wingdings" panose="05000000000000000000" pitchFamily="2" charset="2"/>
              <a:buChar char="Ø"/>
            </a:pPr>
            <a:r>
              <a:rPr lang="en-US" sz="1600" dirty="0"/>
              <a:t>The termination of an employee should be handled in a private and respectful manner. However, this does not mean that precautions should not be taken.</a:t>
            </a:r>
          </a:p>
          <a:p>
            <a:pPr marL="342900" indent="-342900" algn="just">
              <a:spcBef>
                <a:spcPts val="600"/>
              </a:spcBef>
              <a:spcAft>
                <a:spcPts val="600"/>
              </a:spcAft>
              <a:buClr>
                <a:srgbClr val="C00000"/>
              </a:buClr>
              <a:buFont typeface="Wingdings" panose="05000000000000000000" pitchFamily="2" charset="2"/>
              <a:buChar char="Ø"/>
            </a:pPr>
            <a:r>
              <a:rPr lang="en-US" sz="1600" dirty="0"/>
              <a:t>Terminations are of two types – voluntary and nonvoluntary. Nonvoluntary termination should be abrupt. For  voluntary termination, an exit interview is normally done by an HR person who specializes in those interviews with the idea of learning from the employee’s experience.</a:t>
            </a:r>
          </a:p>
          <a:p>
            <a:pPr marL="342900" indent="-342900" algn="just">
              <a:spcBef>
                <a:spcPts val="600"/>
              </a:spcBef>
              <a:spcAft>
                <a:spcPts val="600"/>
              </a:spcAft>
              <a:buClr>
                <a:srgbClr val="C00000"/>
              </a:buClr>
              <a:buFont typeface="Wingdings" panose="05000000000000000000" pitchFamily="2" charset="2"/>
              <a:buChar char="Ø"/>
            </a:pPr>
            <a:r>
              <a:rPr lang="en-US" sz="1600" dirty="0"/>
              <a:t>Whether an abrupt termination process is used, or a cordial process was concluded, the now ex-employee should be escorted off the premises and not allowed to return to their work area without an escort for any reason. </a:t>
            </a:r>
          </a:p>
        </p:txBody>
      </p:sp>
    </p:spTree>
    <p:extLst>
      <p:ext uri="{BB962C8B-B14F-4D97-AF65-F5344CB8AC3E}">
        <p14:creationId xmlns:p14="http://schemas.microsoft.com/office/powerpoint/2010/main" val="1945269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28C8D5-2AEC-228B-5C95-288BFB0E277A}"/>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Offboarding, Transfer and Termination</a:t>
            </a:r>
            <a:endParaRPr lang="en-US" dirty="0">
              <a:solidFill>
                <a:schemeClr val="bg1"/>
              </a:solidFill>
            </a:endParaRPr>
          </a:p>
        </p:txBody>
      </p:sp>
      <p:sp>
        <p:nvSpPr>
          <p:cNvPr id="6" name="Rectangle 5">
            <a:extLst>
              <a:ext uri="{FF2B5EF4-FFF2-40B4-BE49-F238E27FC236}">
                <a16:creationId xmlns:a16="http://schemas.microsoft.com/office/drawing/2014/main" id="{E9B6BB23-B0F9-0075-A602-11348B47AD8C}"/>
              </a:ext>
            </a:extLst>
          </p:cNvPr>
          <p:cNvSpPr/>
          <p:nvPr/>
        </p:nvSpPr>
        <p:spPr>
          <a:xfrm>
            <a:off x="420687" y="1447800"/>
            <a:ext cx="8302625" cy="4401205"/>
          </a:xfrm>
          <a:prstGeom prst="rect">
            <a:avLst/>
          </a:prstGeom>
        </p:spPr>
        <p:txBody>
          <a:bodyPr wrap="square">
            <a:spAutoFit/>
          </a:bodyPr>
          <a:lstStyle/>
          <a:p>
            <a:pPr algn="just">
              <a:spcBef>
                <a:spcPts val="600"/>
              </a:spcBef>
              <a:spcAft>
                <a:spcPts val="600"/>
              </a:spcAft>
              <a:buClr>
                <a:srgbClr val="C00000"/>
              </a:buClr>
            </a:pPr>
            <a:r>
              <a:rPr lang="en-US" sz="2000" dirty="0"/>
              <a:t>The following list includes some other security issues that should be handled as soon as possible:</a:t>
            </a:r>
          </a:p>
          <a:p>
            <a:pPr marL="342900" indent="-342900" algn="just">
              <a:spcBef>
                <a:spcPts val="600"/>
              </a:spcBef>
              <a:spcAft>
                <a:spcPts val="600"/>
              </a:spcAft>
              <a:buClr>
                <a:srgbClr val="C00000"/>
              </a:buClr>
              <a:buFont typeface="Wingdings" panose="05000000000000000000" pitchFamily="2" charset="2"/>
              <a:buChar char="Ø"/>
            </a:pPr>
            <a:r>
              <a:rPr lang="en-US" sz="2000" dirty="0"/>
              <a:t>Remove or disable the employee’s user account at the same time as or just before they are notified of being terminated.</a:t>
            </a:r>
          </a:p>
          <a:p>
            <a:pPr marL="342900" indent="-342900" algn="just">
              <a:spcBef>
                <a:spcPts val="600"/>
              </a:spcBef>
              <a:spcAft>
                <a:spcPts val="600"/>
              </a:spcAft>
              <a:buClr>
                <a:srgbClr val="C00000"/>
              </a:buClr>
              <a:buFont typeface="Wingdings" panose="05000000000000000000" pitchFamily="2" charset="2"/>
              <a:buChar char="Ø"/>
            </a:pPr>
            <a:r>
              <a:rPr lang="en-US" sz="2000" dirty="0"/>
              <a:t>Make sure the employee returns any organizational equipment or supplies from their vehicle or home.</a:t>
            </a:r>
          </a:p>
          <a:p>
            <a:pPr marL="342900" indent="-342900" algn="just">
              <a:spcBef>
                <a:spcPts val="600"/>
              </a:spcBef>
              <a:spcAft>
                <a:spcPts val="600"/>
              </a:spcAft>
              <a:buClr>
                <a:srgbClr val="C00000"/>
              </a:buClr>
              <a:buFont typeface="Wingdings" panose="05000000000000000000" pitchFamily="2" charset="2"/>
              <a:buChar char="Ø"/>
            </a:pPr>
            <a:r>
              <a:rPr lang="en-US" sz="2000" dirty="0"/>
              <a:t>Arrange for a member of the security department to accompany the released employee while they gather their personal belongings from the work area.</a:t>
            </a:r>
          </a:p>
          <a:p>
            <a:pPr marL="342900" indent="-342900" algn="just">
              <a:spcBef>
                <a:spcPts val="600"/>
              </a:spcBef>
              <a:spcAft>
                <a:spcPts val="600"/>
              </a:spcAft>
              <a:buClr>
                <a:srgbClr val="C00000"/>
              </a:buClr>
              <a:buFont typeface="Wingdings" panose="05000000000000000000" pitchFamily="2" charset="2"/>
              <a:buChar char="Ø"/>
            </a:pPr>
            <a:r>
              <a:rPr lang="en-US" sz="2000" dirty="0"/>
              <a:t>Inform all security personnel and anyone else who watches or monitors any entrance point to ensure that the ex-employee does not attempt to reenter the building without an escort.</a:t>
            </a:r>
          </a:p>
        </p:txBody>
      </p:sp>
    </p:spTree>
    <p:extLst>
      <p:ext uri="{BB962C8B-B14F-4D97-AF65-F5344CB8AC3E}">
        <p14:creationId xmlns:p14="http://schemas.microsoft.com/office/powerpoint/2010/main" val="3086336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CCB408-29E6-781B-0C10-CF2D6B5CCB73}"/>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Offboarding, Transfer and Termination</a:t>
            </a:r>
            <a:endParaRPr lang="en-US" dirty="0">
              <a:solidFill>
                <a:schemeClr val="bg1"/>
              </a:solidFill>
            </a:endParaRPr>
          </a:p>
        </p:txBody>
      </p:sp>
      <p:sp>
        <p:nvSpPr>
          <p:cNvPr id="6" name="Rectangle 5">
            <a:extLst>
              <a:ext uri="{FF2B5EF4-FFF2-40B4-BE49-F238E27FC236}">
                <a16:creationId xmlns:a16="http://schemas.microsoft.com/office/drawing/2014/main" id="{796F4D8B-9BB7-05A5-B4DA-7A9C22268164}"/>
              </a:ext>
            </a:extLst>
          </p:cNvPr>
          <p:cNvSpPr/>
          <p:nvPr/>
        </p:nvSpPr>
        <p:spPr>
          <a:xfrm>
            <a:off x="420687" y="1447800"/>
            <a:ext cx="8302625" cy="4555093"/>
          </a:xfrm>
          <a:prstGeom prst="rect">
            <a:avLst/>
          </a:prstGeom>
        </p:spPr>
        <p:txBody>
          <a:bodyPr wrap="square">
            <a:spAutoFit/>
          </a:bodyPr>
          <a:lstStyle/>
          <a:p>
            <a:pPr algn="just">
              <a:spcBef>
                <a:spcPts val="600"/>
              </a:spcBef>
              <a:spcAft>
                <a:spcPts val="600"/>
              </a:spcAft>
              <a:buClr>
                <a:srgbClr val="C00000"/>
              </a:buClr>
            </a:pPr>
            <a:r>
              <a:rPr lang="en-US" sz="2000" dirty="0"/>
              <a:t>Firing an employee has become a complex process. That’s why you need a well-designed termination process. Following are the list of activities to be performed before termination of an employee:</a:t>
            </a:r>
          </a:p>
          <a:p>
            <a:pPr marL="342900" indent="-342900" algn="just">
              <a:spcBef>
                <a:spcPts val="600"/>
              </a:spcBef>
              <a:spcAft>
                <a:spcPts val="600"/>
              </a:spcAft>
              <a:buClr>
                <a:srgbClr val="C00000"/>
              </a:buClr>
              <a:buFont typeface="Wingdings" panose="05000000000000000000" pitchFamily="2" charset="2"/>
              <a:buChar char="Ø"/>
            </a:pPr>
            <a:r>
              <a:rPr lang="en-US" sz="2000" dirty="0"/>
              <a:t>The IT department requesting the return of a mobile device.</a:t>
            </a:r>
          </a:p>
          <a:p>
            <a:pPr marL="342900" indent="-342900" algn="just">
              <a:spcBef>
                <a:spcPts val="600"/>
              </a:spcBef>
              <a:spcAft>
                <a:spcPts val="600"/>
              </a:spcAft>
              <a:buClr>
                <a:srgbClr val="C00000"/>
              </a:buClr>
              <a:buFont typeface="Wingdings" panose="05000000000000000000" pitchFamily="2" charset="2"/>
              <a:buChar char="Ø"/>
            </a:pPr>
            <a:r>
              <a:rPr lang="en-US" sz="2000" dirty="0"/>
              <a:t>Disabling a network user account. </a:t>
            </a:r>
          </a:p>
          <a:p>
            <a:pPr marL="342900" indent="-342900" algn="just">
              <a:spcBef>
                <a:spcPts val="600"/>
              </a:spcBef>
              <a:spcAft>
                <a:spcPts val="600"/>
              </a:spcAft>
              <a:buClr>
                <a:srgbClr val="C00000"/>
              </a:buClr>
              <a:buFont typeface="Wingdings" panose="05000000000000000000" pitchFamily="2" charset="2"/>
              <a:buChar char="Ø"/>
            </a:pPr>
            <a:r>
              <a:rPr lang="en-US" sz="2000" dirty="0"/>
              <a:t>Blocking a person’s personal identification number (PIN) or smartcard for building entrance.</a:t>
            </a:r>
          </a:p>
          <a:p>
            <a:pPr marL="342900" indent="-342900" algn="just">
              <a:spcBef>
                <a:spcPts val="600"/>
              </a:spcBef>
              <a:spcAft>
                <a:spcPts val="600"/>
              </a:spcAft>
              <a:buClr>
                <a:srgbClr val="C00000"/>
              </a:buClr>
              <a:buFont typeface="Wingdings" panose="05000000000000000000" pitchFamily="2" charset="2"/>
              <a:buChar char="Ø"/>
            </a:pPr>
            <a:r>
              <a:rPr lang="en-US" sz="2000" dirty="0"/>
              <a:t>Revoking a parking pass</a:t>
            </a:r>
          </a:p>
          <a:p>
            <a:pPr marL="342900" indent="-342900" algn="just">
              <a:spcBef>
                <a:spcPts val="600"/>
              </a:spcBef>
              <a:spcAft>
                <a:spcPts val="600"/>
              </a:spcAft>
              <a:buClr>
                <a:srgbClr val="C00000"/>
              </a:buClr>
              <a:buFont typeface="Wingdings" panose="05000000000000000000" pitchFamily="2" charset="2"/>
              <a:buChar char="Ø"/>
            </a:pPr>
            <a:r>
              <a:rPr lang="en-US" sz="2000" dirty="0"/>
              <a:t>Distributing a revised company organizational chart</a:t>
            </a:r>
          </a:p>
          <a:p>
            <a:pPr marL="342900" indent="-342900" algn="just">
              <a:spcBef>
                <a:spcPts val="600"/>
              </a:spcBef>
              <a:spcAft>
                <a:spcPts val="600"/>
              </a:spcAft>
              <a:buClr>
                <a:srgbClr val="C00000"/>
              </a:buClr>
              <a:buFont typeface="Wingdings" panose="05000000000000000000" pitchFamily="2" charset="2"/>
              <a:buChar char="Ø"/>
            </a:pPr>
            <a:r>
              <a:rPr lang="en-US" sz="2000" dirty="0"/>
              <a:t>Positioning a new employee in their cubicle or workspace</a:t>
            </a:r>
          </a:p>
          <a:p>
            <a:pPr marL="342900" indent="-342900" algn="just">
              <a:spcBef>
                <a:spcPts val="600"/>
              </a:spcBef>
              <a:spcAft>
                <a:spcPts val="600"/>
              </a:spcAft>
              <a:buClr>
                <a:srgbClr val="C00000"/>
              </a:buClr>
              <a:buFont typeface="Wingdings" panose="05000000000000000000" pitchFamily="2" charset="2"/>
              <a:buChar char="Ø"/>
            </a:pPr>
            <a:r>
              <a:rPr lang="en-US" sz="2000" dirty="0"/>
              <a:t>Allowing layoff information to be leaked to the media</a:t>
            </a:r>
          </a:p>
        </p:txBody>
      </p:sp>
    </p:spTree>
    <p:extLst>
      <p:ext uri="{BB962C8B-B14F-4D97-AF65-F5344CB8AC3E}">
        <p14:creationId xmlns:p14="http://schemas.microsoft.com/office/powerpoint/2010/main" val="3349958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BC0120-605D-D5C2-D922-F45D99B304E6}"/>
              </a:ext>
            </a:extLst>
          </p:cNvPr>
          <p:cNvSpPr>
            <a:spLocks noGrp="1"/>
          </p:cNvSpPr>
          <p:nvPr>
            <p:ph type="title"/>
          </p:nvPr>
        </p:nvSpPr>
        <p:spPr>
          <a:xfrm>
            <a:off x="970009" y="228600"/>
            <a:ext cx="7769225" cy="758825"/>
          </a:xfrm>
        </p:spPr>
        <p:txBody>
          <a:bodyPr/>
          <a:lstStyle/>
          <a:p>
            <a:pPr algn="l"/>
            <a:r>
              <a:rPr lang="en-US" altLang="zh-CN" sz="2800" dirty="0">
                <a:solidFill>
                  <a:schemeClr val="bg1"/>
                </a:solidFill>
                <a:ea typeface="宋体" pitchFamily="2" charset="-122"/>
              </a:rPr>
              <a:t>Vendor, Consultants, and Contractors Agreements and Controls </a:t>
            </a:r>
            <a:endParaRPr lang="en-US" sz="2800" dirty="0">
              <a:solidFill>
                <a:schemeClr val="bg1"/>
              </a:solidFill>
            </a:endParaRPr>
          </a:p>
        </p:txBody>
      </p:sp>
      <p:sp>
        <p:nvSpPr>
          <p:cNvPr id="6" name="Rectangle 5">
            <a:extLst>
              <a:ext uri="{FF2B5EF4-FFF2-40B4-BE49-F238E27FC236}">
                <a16:creationId xmlns:a16="http://schemas.microsoft.com/office/drawing/2014/main" id="{1894D6BC-58C8-F300-F131-0233B986B81C}"/>
              </a:ext>
            </a:extLst>
          </p:cNvPr>
          <p:cNvSpPr/>
          <p:nvPr/>
        </p:nvSpPr>
        <p:spPr>
          <a:xfrm>
            <a:off x="420687" y="1447800"/>
            <a:ext cx="8302625" cy="4862870"/>
          </a:xfrm>
          <a:prstGeom prst="rect">
            <a:avLst/>
          </a:prstGeom>
        </p:spPr>
        <p:txBody>
          <a:bodyPr wrap="square">
            <a:spAutoFit/>
          </a:bodyPr>
          <a:lstStyle/>
          <a:p>
            <a:pPr marL="342900" indent="-342900" algn="just">
              <a:spcBef>
                <a:spcPts val="600"/>
              </a:spcBef>
              <a:spcAft>
                <a:spcPts val="600"/>
              </a:spcAft>
              <a:buClr>
                <a:srgbClr val="C00000"/>
              </a:buClr>
              <a:buFont typeface="Wingdings" panose="05000000000000000000" pitchFamily="2" charset="2"/>
              <a:buChar char="Ø"/>
            </a:pPr>
            <a:r>
              <a:rPr lang="en-US" dirty="0"/>
              <a:t>Multiparty risk exists when several entities or organizations are involved in a project.</a:t>
            </a:r>
          </a:p>
          <a:p>
            <a:pPr marL="342900" indent="-342900" algn="just">
              <a:spcBef>
                <a:spcPts val="600"/>
              </a:spcBef>
              <a:spcAft>
                <a:spcPts val="600"/>
              </a:spcAft>
              <a:buClr>
                <a:srgbClr val="C00000"/>
              </a:buClr>
              <a:buFont typeface="Wingdings" panose="05000000000000000000" pitchFamily="2" charset="2"/>
              <a:buChar char="Ø"/>
            </a:pPr>
            <a:r>
              <a:rPr lang="en-US" dirty="0"/>
              <a:t>Risk management strategies implemented by one party may in fact cause additional risks against or from another party.</a:t>
            </a:r>
          </a:p>
          <a:p>
            <a:pPr marL="342900" indent="-342900" algn="just">
              <a:spcBef>
                <a:spcPts val="600"/>
              </a:spcBef>
              <a:spcAft>
                <a:spcPts val="600"/>
              </a:spcAft>
              <a:buClr>
                <a:srgbClr val="C00000"/>
              </a:buClr>
              <a:buFont typeface="Wingdings" panose="05000000000000000000" pitchFamily="2" charset="2"/>
              <a:buChar char="Ø"/>
            </a:pPr>
            <a:r>
              <a:rPr lang="en-US" dirty="0"/>
              <a:t>Using service-level agreements (SLAs) is a means to ensure that organizations providing services maintain an appropriate level of service agreed on by both the service provider, vendor, or contractor and the customer organization. </a:t>
            </a:r>
          </a:p>
          <a:p>
            <a:pPr marL="342900" indent="-342900" algn="just">
              <a:spcBef>
                <a:spcPts val="600"/>
              </a:spcBef>
              <a:spcAft>
                <a:spcPts val="600"/>
              </a:spcAft>
              <a:buClr>
                <a:srgbClr val="C00000"/>
              </a:buClr>
              <a:buFont typeface="Wingdings" panose="05000000000000000000" pitchFamily="2" charset="2"/>
              <a:buChar char="Ø"/>
            </a:pPr>
            <a:r>
              <a:rPr lang="en-US" dirty="0"/>
              <a:t>SLAs also commonly include financial and other contractual remedies that kick in if the agreement is not maintained. For example, if a critical circuit is down for more than 15 minutes, the service provider might agree to waive all charges on that circuit for one week.</a:t>
            </a:r>
          </a:p>
          <a:p>
            <a:pPr marL="342900" indent="-342900" algn="just">
              <a:spcBef>
                <a:spcPts val="600"/>
              </a:spcBef>
              <a:spcAft>
                <a:spcPts val="600"/>
              </a:spcAft>
              <a:buClr>
                <a:srgbClr val="C00000"/>
              </a:buClr>
              <a:buFont typeface="Wingdings" panose="05000000000000000000" pitchFamily="2" charset="2"/>
              <a:buChar char="Ø"/>
            </a:pPr>
            <a:r>
              <a:rPr lang="en-US" dirty="0"/>
              <a:t>A VMS is a software solution that assists with the management and procurement of staffing services, hardware, software, and other needed products and services.</a:t>
            </a:r>
          </a:p>
        </p:txBody>
      </p:sp>
    </p:spTree>
    <p:extLst>
      <p:ext uri="{BB962C8B-B14F-4D97-AF65-F5344CB8AC3E}">
        <p14:creationId xmlns:p14="http://schemas.microsoft.com/office/powerpoint/2010/main" val="188911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D39988B-304E-C77D-F82B-46961A2B908B}"/>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Compliance Policy Requirements</a:t>
            </a:r>
            <a:endParaRPr lang="en-US" dirty="0">
              <a:solidFill>
                <a:schemeClr val="bg1"/>
              </a:solidFill>
            </a:endParaRPr>
          </a:p>
        </p:txBody>
      </p:sp>
      <p:sp>
        <p:nvSpPr>
          <p:cNvPr id="6" name="Rectangle 5">
            <a:extLst>
              <a:ext uri="{FF2B5EF4-FFF2-40B4-BE49-F238E27FC236}">
                <a16:creationId xmlns:a16="http://schemas.microsoft.com/office/drawing/2014/main" id="{7369F8EF-56B7-7962-7855-159FC0CF19FC}"/>
              </a:ext>
            </a:extLst>
          </p:cNvPr>
          <p:cNvSpPr/>
          <p:nvPr/>
        </p:nvSpPr>
        <p:spPr>
          <a:xfrm>
            <a:off x="420687" y="1447800"/>
            <a:ext cx="8302625" cy="3939540"/>
          </a:xfrm>
          <a:prstGeom prst="rect">
            <a:avLst/>
          </a:prstGeom>
        </p:spPr>
        <p:txBody>
          <a:bodyPr wrap="square">
            <a:spAutoFit/>
          </a:bodyPr>
          <a:lstStyle/>
          <a:p>
            <a:pPr marL="342900" indent="-342900" algn="just">
              <a:spcBef>
                <a:spcPts val="600"/>
              </a:spcBef>
              <a:spcAft>
                <a:spcPts val="600"/>
              </a:spcAft>
              <a:buClr>
                <a:srgbClr val="C00000"/>
              </a:buClr>
              <a:buFont typeface="Wingdings" panose="05000000000000000000" pitchFamily="2" charset="2"/>
              <a:buChar char="Ø"/>
            </a:pPr>
            <a:r>
              <a:rPr lang="en-US" sz="2000" dirty="0"/>
              <a:t>Compliance is the act of conforming to or adhering to rules, policies, regulations, standards, or requirements.</a:t>
            </a:r>
          </a:p>
          <a:p>
            <a:pPr marL="342900" indent="-342900" algn="just">
              <a:spcBef>
                <a:spcPts val="600"/>
              </a:spcBef>
              <a:spcAft>
                <a:spcPts val="600"/>
              </a:spcAft>
              <a:buClr>
                <a:srgbClr val="C00000"/>
              </a:buClr>
              <a:buFont typeface="Wingdings" panose="05000000000000000000" pitchFamily="2" charset="2"/>
              <a:buChar char="Ø"/>
            </a:pPr>
            <a:r>
              <a:rPr lang="en-US" sz="2000" dirty="0"/>
              <a:t>If employees do not maintain compliance, it could cost the organization in terms of profit, market share, recognition, and reputation.</a:t>
            </a:r>
          </a:p>
          <a:p>
            <a:pPr marL="342900" indent="-342900" algn="just">
              <a:spcBef>
                <a:spcPts val="600"/>
              </a:spcBef>
              <a:spcAft>
                <a:spcPts val="600"/>
              </a:spcAft>
              <a:buClr>
                <a:srgbClr val="C00000"/>
              </a:buClr>
              <a:buFont typeface="Wingdings" panose="05000000000000000000" pitchFamily="2" charset="2"/>
              <a:buChar char="Ø"/>
            </a:pPr>
            <a:r>
              <a:rPr lang="en-US" sz="2000" dirty="0"/>
              <a:t>Employees need to be trained regarding what they need to do; only then they can be held accountable for violations or lacking compliance.</a:t>
            </a:r>
          </a:p>
          <a:p>
            <a:pPr marL="342900" indent="-342900" algn="just">
              <a:spcBef>
                <a:spcPts val="600"/>
              </a:spcBef>
              <a:spcAft>
                <a:spcPts val="600"/>
              </a:spcAft>
              <a:buClr>
                <a:srgbClr val="C00000"/>
              </a:buClr>
              <a:buFont typeface="Wingdings" panose="05000000000000000000" pitchFamily="2" charset="2"/>
              <a:buChar char="Ø"/>
            </a:pPr>
            <a:r>
              <a:rPr lang="en-US" sz="2000" dirty="0"/>
              <a:t>Compliance enforcement efforts could be performed by the CISO or CSO, worker managers and supervisors, auditors, and third-party regulators.</a:t>
            </a:r>
          </a:p>
        </p:txBody>
      </p:sp>
    </p:spTree>
    <p:extLst>
      <p:ext uri="{BB962C8B-B14F-4D97-AF65-F5344CB8AC3E}">
        <p14:creationId xmlns:p14="http://schemas.microsoft.com/office/powerpoint/2010/main" val="551909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0DDDB5-BB5E-C85F-A3C4-5692AAA799F1}"/>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Privacy Policy Requirements</a:t>
            </a:r>
            <a:endParaRPr lang="en-US" dirty="0">
              <a:solidFill>
                <a:schemeClr val="bg1"/>
              </a:solidFill>
            </a:endParaRPr>
          </a:p>
        </p:txBody>
      </p:sp>
      <p:sp>
        <p:nvSpPr>
          <p:cNvPr id="6" name="Rectangle 5">
            <a:extLst>
              <a:ext uri="{FF2B5EF4-FFF2-40B4-BE49-F238E27FC236}">
                <a16:creationId xmlns:a16="http://schemas.microsoft.com/office/drawing/2014/main" id="{786CEFD4-4D5C-221B-19FC-9A11915113A6}"/>
              </a:ext>
            </a:extLst>
          </p:cNvPr>
          <p:cNvSpPr/>
          <p:nvPr/>
        </p:nvSpPr>
        <p:spPr>
          <a:xfrm>
            <a:off x="420687" y="1165622"/>
            <a:ext cx="8415338" cy="5539978"/>
          </a:xfrm>
          <a:prstGeom prst="rect">
            <a:avLst/>
          </a:prstGeom>
        </p:spPr>
        <p:txBody>
          <a:bodyPr wrap="square">
            <a:spAutoFit/>
          </a:bodyPr>
          <a:lstStyle/>
          <a:p>
            <a:pPr marL="342900" indent="-342900" algn="just">
              <a:spcBef>
                <a:spcPts val="600"/>
              </a:spcBef>
              <a:spcAft>
                <a:spcPts val="600"/>
              </a:spcAft>
              <a:buClr>
                <a:srgbClr val="C00000"/>
              </a:buClr>
              <a:buFont typeface="Wingdings" panose="05000000000000000000" pitchFamily="2" charset="2"/>
              <a:buChar char="Ø"/>
            </a:pPr>
            <a:r>
              <a:rPr lang="en-US" dirty="0"/>
              <a:t>Privacy can be a difficult concept to define. Protecting individuals from unwanted observation, direct marketing, and disclosure</a:t>
            </a:r>
            <a:r>
              <a:rPr lang="en-US" sz="1800" dirty="0"/>
              <a:t>.</a:t>
            </a:r>
            <a:endParaRPr lang="en-US" dirty="0"/>
          </a:p>
          <a:p>
            <a:pPr marL="342900" indent="-342900" algn="just">
              <a:spcBef>
                <a:spcPts val="600"/>
              </a:spcBef>
              <a:spcAft>
                <a:spcPts val="600"/>
              </a:spcAft>
              <a:buClr>
                <a:srgbClr val="C00000"/>
              </a:buClr>
              <a:buFont typeface="Wingdings" panose="05000000000000000000" pitchFamily="2" charset="2"/>
              <a:buChar char="Ø"/>
            </a:pPr>
            <a:r>
              <a:rPr lang="en-US" dirty="0"/>
              <a:t>Partial definition of Privacy:</a:t>
            </a:r>
          </a:p>
          <a:p>
            <a:pPr marL="800100" lvl="1" indent="-342900" algn="just">
              <a:spcBef>
                <a:spcPts val="600"/>
              </a:spcBef>
              <a:spcAft>
                <a:spcPts val="600"/>
              </a:spcAft>
              <a:buClr>
                <a:srgbClr val="C00000"/>
              </a:buClr>
              <a:buFont typeface="Wingdings" panose="05000000000000000000" pitchFamily="2" charset="2"/>
              <a:buChar char="q"/>
            </a:pPr>
            <a:r>
              <a:rPr lang="en-US" sz="1600" dirty="0"/>
              <a:t>Active prevention of unauthorized access to personally identifiable information (PII)</a:t>
            </a:r>
          </a:p>
          <a:p>
            <a:pPr marL="800100" lvl="1" indent="-342900" algn="just">
              <a:spcBef>
                <a:spcPts val="600"/>
              </a:spcBef>
              <a:spcAft>
                <a:spcPts val="600"/>
              </a:spcAft>
              <a:buClr>
                <a:srgbClr val="C00000"/>
              </a:buClr>
              <a:buFont typeface="Wingdings" panose="05000000000000000000" pitchFamily="2" charset="2"/>
              <a:buChar char="q"/>
            </a:pPr>
            <a:r>
              <a:rPr lang="en-US" sz="1600" dirty="0"/>
              <a:t>Freedom from unauthorized access to information deemed personal or confidential</a:t>
            </a:r>
          </a:p>
          <a:p>
            <a:pPr marL="800100" lvl="1" indent="-342900" algn="just">
              <a:spcBef>
                <a:spcPts val="600"/>
              </a:spcBef>
              <a:spcAft>
                <a:spcPts val="600"/>
              </a:spcAft>
              <a:buClr>
                <a:srgbClr val="C00000"/>
              </a:buClr>
              <a:buFont typeface="Wingdings" panose="05000000000000000000" pitchFamily="2" charset="2"/>
              <a:buChar char="q"/>
            </a:pPr>
            <a:r>
              <a:rPr lang="en-US" sz="1600" dirty="0"/>
              <a:t>Freedom from being observed, monitored, or examined without consent or knowledge</a:t>
            </a:r>
          </a:p>
          <a:p>
            <a:pPr marL="342900" indent="-342900" algn="just">
              <a:spcBef>
                <a:spcPts val="600"/>
              </a:spcBef>
              <a:spcAft>
                <a:spcPts val="600"/>
              </a:spcAft>
              <a:buClr>
                <a:srgbClr val="C00000"/>
              </a:buClr>
              <a:buFont typeface="Wingdings" panose="05000000000000000000" pitchFamily="2" charset="2"/>
              <a:buChar char="Ø"/>
            </a:pPr>
            <a:r>
              <a:rPr lang="en-US" b="1" dirty="0"/>
              <a:t>Balancing act between individual rights and the rights or activities of an organization: </a:t>
            </a:r>
            <a:r>
              <a:rPr lang="en-US" dirty="0"/>
              <a:t>Some claim that individuals have the right to control whether information can be collected about them and what can be done with it. Others claim that any activity performed in public view can be monitored without knowledge of or permission from the individuals and can be used for whatever purposes. </a:t>
            </a:r>
          </a:p>
          <a:p>
            <a:pPr marL="342900" indent="-342900" algn="just">
              <a:spcBef>
                <a:spcPts val="600"/>
              </a:spcBef>
              <a:spcAft>
                <a:spcPts val="600"/>
              </a:spcAft>
              <a:buClr>
                <a:srgbClr val="C00000"/>
              </a:buClr>
              <a:buFont typeface="Wingdings" panose="05000000000000000000" pitchFamily="2" charset="2"/>
              <a:buChar char="Ø"/>
            </a:pPr>
            <a:r>
              <a:rPr lang="en-US" dirty="0"/>
              <a:t>Some of these issues are determined by law based on country or context, whereas others are left up to organizations and individuals. </a:t>
            </a:r>
            <a:endParaRPr lang="en-US" sz="1800" dirty="0"/>
          </a:p>
        </p:txBody>
      </p:sp>
    </p:spTree>
    <p:extLst>
      <p:ext uri="{BB962C8B-B14F-4D97-AF65-F5344CB8AC3E}">
        <p14:creationId xmlns:p14="http://schemas.microsoft.com/office/powerpoint/2010/main" val="878654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39C244A-CD24-38AA-29BB-9F70A72CE707}"/>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Privacy Policy Requirements</a:t>
            </a:r>
            <a:endParaRPr lang="en-US" dirty="0">
              <a:solidFill>
                <a:schemeClr val="bg1"/>
              </a:solidFill>
            </a:endParaRPr>
          </a:p>
        </p:txBody>
      </p:sp>
      <p:sp>
        <p:nvSpPr>
          <p:cNvPr id="6" name="Rectangle 5">
            <a:extLst>
              <a:ext uri="{FF2B5EF4-FFF2-40B4-BE49-F238E27FC236}">
                <a16:creationId xmlns:a16="http://schemas.microsoft.com/office/drawing/2014/main" id="{608E874A-E15D-E1DC-8DD0-5ADF62FD3BC0}"/>
              </a:ext>
            </a:extLst>
          </p:cNvPr>
          <p:cNvSpPr/>
          <p:nvPr/>
        </p:nvSpPr>
        <p:spPr>
          <a:xfrm>
            <a:off x="364331" y="1371600"/>
            <a:ext cx="8415338" cy="2862322"/>
          </a:xfrm>
          <a:prstGeom prst="rect">
            <a:avLst/>
          </a:prstGeom>
        </p:spPr>
        <p:txBody>
          <a:bodyPr wrap="square">
            <a:spAutoFit/>
          </a:bodyPr>
          <a:lstStyle/>
          <a:p>
            <a:pPr marL="342900" indent="-342900" algn="just">
              <a:spcBef>
                <a:spcPts val="600"/>
              </a:spcBef>
              <a:spcAft>
                <a:spcPts val="600"/>
              </a:spcAft>
              <a:buClr>
                <a:srgbClr val="C00000"/>
              </a:buClr>
              <a:buFont typeface="Wingdings" panose="05000000000000000000" pitchFamily="2" charset="2"/>
              <a:buChar char="Ø"/>
            </a:pPr>
            <a:r>
              <a:rPr lang="en-US" sz="2000" dirty="0"/>
              <a:t>Issue of online privacy should be addressed in an organizational security policy.</a:t>
            </a:r>
          </a:p>
          <a:p>
            <a:pPr marL="342900" indent="-342900" algn="just">
              <a:spcBef>
                <a:spcPts val="600"/>
              </a:spcBef>
              <a:spcAft>
                <a:spcPts val="600"/>
              </a:spcAft>
              <a:buClr>
                <a:srgbClr val="C00000"/>
              </a:buClr>
              <a:buFont typeface="Wingdings" panose="05000000000000000000" pitchFamily="2" charset="2"/>
              <a:buChar char="Ø"/>
            </a:pPr>
            <a:r>
              <a:rPr lang="en-US" sz="2000" dirty="0"/>
              <a:t>When privacy is being violated or restricted, the individuals and companies may need to be informed; otherwise, you may face legal ramifications.</a:t>
            </a:r>
          </a:p>
          <a:p>
            <a:pPr marL="342900" indent="-342900" algn="just">
              <a:spcBef>
                <a:spcPts val="600"/>
              </a:spcBef>
              <a:spcAft>
                <a:spcPts val="600"/>
              </a:spcAft>
              <a:buClr>
                <a:srgbClr val="C00000"/>
              </a:buClr>
              <a:buFont typeface="Wingdings" panose="05000000000000000000" pitchFamily="2" charset="2"/>
              <a:buChar char="Ø"/>
            </a:pPr>
            <a:r>
              <a:rPr lang="en-US" sz="2000" dirty="0"/>
              <a:t>Privacy issues must be addressed when allowing or restricting personal use of email, retaining email, recording phone conversations, gathering information about surfing or spending habits, and so on.</a:t>
            </a:r>
          </a:p>
        </p:txBody>
      </p:sp>
    </p:spTree>
    <p:extLst>
      <p:ext uri="{BB962C8B-B14F-4D97-AF65-F5344CB8AC3E}">
        <p14:creationId xmlns:p14="http://schemas.microsoft.com/office/powerpoint/2010/main" val="1863182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B7F729-ACBB-2DF0-AA05-0EA3CAC0405E}"/>
              </a:ext>
            </a:extLst>
          </p:cNvPr>
          <p:cNvSpPr>
            <a:spLocks noGrp="1"/>
          </p:cNvSpPr>
          <p:nvPr>
            <p:ph type="title"/>
          </p:nvPr>
        </p:nvSpPr>
        <p:spPr>
          <a:xfrm>
            <a:off x="1066800" y="228600"/>
            <a:ext cx="7769225" cy="758825"/>
          </a:xfrm>
        </p:spPr>
        <p:txBody>
          <a:bodyPr/>
          <a:lstStyle/>
          <a:p>
            <a:pPr algn="l"/>
            <a:r>
              <a:rPr lang="en-US" altLang="zh-CN" sz="2800" dirty="0">
                <a:solidFill>
                  <a:schemeClr val="bg1"/>
                </a:solidFill>
                <a:ea typeface="宋体" pitchFamily="2" charset="-122"/>
              </a:rPr>
              <a:t>Understand and Applying Risk Management Concept</a:t>
            </a:r>
            <a:endParaRPr lang="en-US" sz="2800" dirty="0">
              <a:solidFill>
                <a:schemeClr val="bg1"/>
              </a:solidFill>
            </a:endParaRPr>
          </a:p>
        </p:txBody>
      </p:sp>
      <p:sp>
        <p:nvSpPr>
          <p:cNvPr id="6" name="Rectangle 5">
            <a:extLst>
              <a:ext uri="{FF2B5EF4-FFF2-40B4-BE49-F238E27FC236}">
                <a16:creationId xmlns:a16="http://schemas.microsoft.com/office/drawing/2014/main" id="{8131EA4C-1EB5-C59C-CB87-CBF1803CEF0D}"/>
              </a:ext>
            </a:extLst>
          </p:cNvPr>
          <p:cNvSpPr/>
          <p:nvPr/>
        </p:nvSpPr>
        <p:spPr>
          <a:xfrm>
            <a:off x="364331" y="1219200"/>
            <a:ext cx="8415338" cy="5324535"/>
          </a:xfrm>
          <a:prstGeom prst="rect">
            <a:avLst/>
          </a:prstGeom>
        </p:spPr>
        <p:txBody>
          <a:bodyPr wrap="square">
            <a:spAutoFit/>
          </a:bodyPr>
          <a:lstStyle/>
          <a:p>
            <a:pPr marL="342900" indent="-342900" algn="just">
              <a:spcBef>
                <a:spcPts val="600"/>
              </a:spcBef>
              <a:spcAft>
                <a:spcPts val="600"/>
              </a:spcAft>
              <a:buClr>
                <a:srgbClr val="C00000"/>
              </a:buClr>
              <a:buFont typeface="Wingdings" panose="05000000000000000000" pitchFamily="2" charset="2"/>
              <a:buChar char="Ø"/>
            </a:pPr>
            <a:r>
              <a:rPr lang="en-US" sz="2000" dirty="0"/>
              <a:t>Risk management is a detailed process of identifying factors that could damage or disclose assets, evaluating those factors in light of asset value and countermeasure cost, and implementing cost-effective solutions for mitigating or reducing risk.</a:t>
            </a:r>
          </a:p>
          <a:p>
            <a:pPr marL="342900" indent="-342900" algn="just">
              <a:spcBef>
                <a:spcPts val="600"/>
              </a:spcBef>
              <a:spcAft>
                <a:spcPts val="600"/>
              </a:spcAft>
              <a:buClr>
                <a:srgbClr val="C00000"/>
              </a:buClr>
              <a:buFont typeface="Wingdings" panose="05000000000000000000" pitchFamily="2" charset="2"/>
              <a:buChar char="Ø"/>
            </a:pPr>
            <a:r>
              <a:rPr lang="en-US" sz="2000" dirty="0"/>
              <a:t>The results of performing risk management for the first time is the skeleton of a security policy. </a:t>
            </a:r>
          </a:p>
          <a:p>
            <a:pPr marL="342900" indent="-342900" algn="just">
              <a:spcBef>
                <a:spcPts val="600"/>
              </a:spcBef>
              <a:spcAft>
                <a:spcPts val="600"/>
              </a:spcAft>
              <a:buClr>
                <a:srgbClr val="C00000"/>
              </a:buClr>
              <a:buFont typeface="Wingdings" panose="05000000000000000000" pitchFamily="2" charset="2"/>
              <a:buChar char="Ø"/>
            </a:pPr>
            <a:r>
              <a:rPr lang="en-US" sz="2000" dirty="0"/>
              <a:t>The primary goal of risk management is to reduce risk to an acceptable level. It is impossible to design and deploy a totally risk-free environment.</a:t>
            </a:r>
          </a:p>
          <a:p>
            <a:pPr marL="342900" indent="-342900" algn="just">
              <a:spcBef>
                <a:spcPts val="600"/>
              </a:spcBef>
              <a:spcAft>
                <a:spcPts val="600"/>
              </a:spcAft>
              <a:buClr>
                <a:srgbClr val="C00000"/>
              </a:buClr>
              <a:buFont typeface="Wingdings" panose="05000000000000000000" pitchFamily="2" charset="2"/>
              <a:buChar char="Ø"/>
            </a:pPr>
            <a:r>
              <a:rPr lang="en-US" sz="2000" dirty="0"/>
              <a:t>Risk assessment includes not only IT infrastructure but also accidents, natural disasters, financial threats, civil unrest, pandemics, physical threats, technical exploitations, and social engineering attacks. </a:t>
            </a:r>
          </a:p>
          <a:p>
            <a:pPr marL="342900" indent="-342900" algn="just">
              <a:spcBef>
                <a:spcPts val="600"/>
              </a:spcBef>
              <a:spcAft>
                <a:spcPts val="600"/>
              </a:spcAft>
              <a:buClr>
                <a:srgbClr val="C00000"/>
              </a:buClr>
              <a:buFont typeface="Wingdings" panose="05000000000000000000" pitchFamily="2" charset="2"/>
              <a:buChar char="Ø"/>
            </a:pPr>
            <a:r>
              <a:rPr lang="en-US" sz="2000" dirty="0"/>
              <a:t>Failing to properly evaluate and respond to all forms of risk will leave a company vulnerable.</a:t>
            </a:r>
          </a:p>
        </p:txBody>
      </p:sp>
    </p:spTree>
    <p:extLst>
      <p:ext uri="{BB962C8B-B14F-4D97-AF65-F5344CB8AC3E}">
        <p14:creationId xmlns:p14="http://schemas.microsoft.com/office/powerpoint/2010/main" val="1603419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4900779-0491-CEDF-04FC-D4AEBE45D2DB}"/>
              </a:ext>
            </a:extLst>
          </p:cNvPr>
          <p:cNvSpPr>
            <a:spLocks noGrp="1"/>
          </p:cNvSpPr>
          <p:nvPr>
            <p:ph type="title"/>
          </p:nvPr>
        </p:nvSpPr>
        <p:spPr>
          <a:xfrm>
            <a:off x="1066800" y="228600"/>
            <a:ext cx="7769225" cy="758825"/>
          </a:xfrm>
        </p:spPr>
        <p:txBody>
          <a:bodyPr/>
          <a:lstStyle/>
          <a:p>
            <a:pPr algn="l"/>
            <a:r>
              <a:rPr lang="en-US" altLang="zh-CN" sz="2800" dirty="0">
                <a:solidFill>
                  <a:schemeClr val="bg1"/>
                </a:solidFill>
                <a:ea typeface="宋体" pitchFamily="2" charset="-122"/>
              </a:rPr>
              <a:t>Understand and Applying Risk Management Concept</a:t>
            </a:r>
            <a:endParaRPr lang="en-US" sz="2800" dirty="0">
              <a:solidFill>
                <a:schemeClr val="bg1"/>
              </a:solidFill>
            </a:endParaRPr>
          </a:p>
        </p:txBody>
      </p:sp>
      <p:sp>
        <p:nvSpPr>
          <p:cNvPr id="6" name="Rectangle 5">
            <a:extLst>
              <a:ext uri="{FF2B5EF4-FFF2-40B4-BE49-F238E27FC236}">
                <a16:creationId xmlns:a16="http://schemas.microsoft.com/office/drawing/2014/main" id="{708DE008-B54F-C629-861C-31483533FB50}"/>
              </a:ext>
            </a:extLst>
          </p:cNvPr>
          <p:cNvSpPr/>
          <p:nvPr/>
        </p:nvSpPr>
        <p:spPr>
          <a:xfrm>
            <a:off x="364331" y="1371600"/>
            <a:ext cx="8415338" cy="5078313"/>
          </a:xfrm>
          <a:prstGeom prst="rect">
            <a:avLst/>
          </a:prstGeom>
        </p:spPr>
        <p:txBody>
          <a:bodyPr wrap="square">
            <a:spAutoFit/>
          </a:bodyPr>
          <a:lstStyle/>
          <a:p>
            <a:pPr algn="just">
              <a:spcBef>
                <a:spcPts val="600"/>
              </a:spcBef>
              <a:spcAft>
                <a:spcPts val="600"/>
              </a:spcAft>
              <a:buClr>
                <a:srgbClr val="C00000"/>
              </a:buClr>
            </a:pPr>
            <a:r>
              <a:rPr lang="en-US" dirty="0"/>
              <a:t>Risk management is composed of two primary elements: </a:t>
            </a:r>
          </a:p>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Risk Assessment</a:t>
            </a:r>
            <a:r>
              <a:rPr lang="en-US" dirty="0"/>
              <a:t>: Risk assessment or risk analysis is- </a:t>
            </a:r>
          </a:p>
          <a:p>
            <a:pPr marL="800100" lvl="1" indent="-342900" algn="just">
              <a:spcBef>
                <a:spcPts val="600"/>
              </a:spcBef>
              <a:spcAft>
                <a:spcPts val="600"/>
              </a:spcAft>
              <a:buClr>
                <a:srgbClr val="C00000"/>
              </a:buClr>
              <a:buFont typeface="Wingdings" panose="05000000000000000000" pitchFamily="2" charset="2"/>
              <a:buChar char="ü"/>
            </a:pPr>
            <a:r>
              <a:rPr lang="en-US" sz="1600" dirty="0"/>
              <a:t>the examination of an environment for risks;</a:t>
            </a:r>
          </a:p>
          <a:p>
            <a:pPr marL="800100" lvl="1" indent="-342900" algn="just">
              <a:spcBef>
                <a:spcPts val="600"/>
              </a:spcBef>
              <a:spcAft>
                <a:spcPts val="600"/>
              </a:spcAft>
              <a:buClr>
                <a:srgbClr val="C00000"/>
              </a:buClr>
              <a:buFont typeface="Wingdings" panose="05000000000000000000" pitchFamily="2" charset="2"/>
              <a:buChar char="ü"/>
            </a:pPr>
            <a:r>
              <a:rPr lang="en-US" sz="1600" dirty="0"/>
              <a:t>evaluating each threat event as to its likelihood of occurring and the severity of the damage it would cause if it did occur and</a:t>
            </a:r>
          </a:p>
          <a:p>
            <a:pPr marL="800100" lvl="1" indent="-342900" algn="just">
              <a:spcBef>
                <a:spcPts val="600"/>
              </a:spcBef>
              <a:spcAft>
                <a:spcPts val="600"/>
              </a:spcAft>
              <a:buClr>
                <a:srgbClr val="C00000"/>
              </a:buClr>
              <a:buFont typeface="Wingdings" panose="05000000000000000000" pitchFamily="2" charset="2"/>
              <a:buChar char="ü"/>
            </a:pPr>
            <a:r>
              <a:rPr lang="en-US" sz="1600" dirty="0"/>
              <a:t>assessing the cost of various countermeasures for each risk. </a:t>
            </a:r>
          </a:p>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Risk Response</a:t>
            </a:r>
            <a:r>
              <a:rPr lang="en-US" dirty="0"/>
              <a:t>: Risk response involves </a:t>
            </a:r>
          </a:p>
          <a:p>
            <a:pPr marL="800100" lvl="1" indent="-342900" algn="just">
              <a:spcBef>
                <a:spcPts val="600"/>
              </a:spcBef>
              <a:spcAft>
                <a:spcPts val="600"/>
              </a:spcAft>
              <a:buClr>
                <a:srgbClr val="C00000"/>
              </a:buClr>
              <a:buFont typeface="Wingdings" panose="05000000000000000000" pitchFamily="2" charset="2"/>
              <a:buChar char="ü"/>
            </a:pPr>
            <a:r>
              <a:rPr lang="en-US" sz="1600" dirty="0"/>
              <a:t>evaluating countermeasures, safeguards, and security controls using a cost/benefit analysis; </a:t>
            </a:r>
          </a:p>
          <a:p>
            <a:pPr marL="800100" lvl="1" indent="-342900" algn="just">
              <a:spcBef>
                <a:spcPts val="600"/>
              </a:spcBef>
              <a:spcAft>
                <a:spcPts val="600"/>
              </a:spcAft>
              <a:buClr>
                <a:srgbClr val="C00000"/>
              </a:buClr>
              <a:buFont typeface="Wingdings" panose="05000000000000000000" pitchFamily="2" charset="2"/>
              <a:buChar char="ü"/>
            </a:pPr>
            <a:r>
              <a:rPr lang="en-US" sz="1600" dirty="0"/>
              <a:t>adjusting findings based on other conditions, concerns, priorities, and resources; and </a:t>
            </a:r>
          </a:p>
          <a:p>
            <a:pPr marL="800100" lvl="1" indent="-342900" algn="just">
              <a:spcBef>
                <a:spcPts val="600"/>
              </a:spcBef>
              <a:spcAft>
                <a:spcPts val="600"/>
              </a:spcAft>
              <a:buClr>
                <a:srgbClr val="C00000"/>
              </a:buClr>
              <a:buFont typeface="Wingdings" panose="05000000000000000000" pitchFamily="2" charset="2"/>
              <a:buChar char="ü"/>
            </a:pPr>
            <a:r>
              <a:rPr lang="en-US" sz="1600" dirty="0"/>
              <a:t>providing a proposal of response options in a report to senior management.</a:t>
            </a:r>
          </a:p>
          <a:p>
            <a:pPr algn="just">
              <a:spcBef>
                <a:spcPts val="600"/>
              </a:spcBef>
              <a:spcAft>
                <a:spcPts val="600"/>
              </a:spcAft>
              <a:buClr>
                <a:srgbClr val="C00000"/>
              </a:buClr>
            </a:pPr>
            <a:r>
              <a:rPr lang="en-US" b="1" dirty="0">
                <a:solidFill>
                  <a:srgbClr val="0070C0"/>
                </a:solidFill>
              </a:rPr>
              <a:t>Risk awareness </a:t>
            </a:r>
            <a:r>
              <a:rPr lang="en-US" dirty="0"/>
              <a:t>is the effort to increase the knowledge of risks within an organization.</a:t>
            </a:r>
          </a:p>
        </p:txBody>
      </p:sp>
    </p:spTree>
    <p:extLst>
      <p:ext uri="{BB962C8B-B14F-4D97-AF65-F5344CB8AC3E}">
        <p14:creationId xmlns:p14="http://schemas.microsoft.com/office/powerpoint/2010/main" val="2903405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Hiring a new Employees</a:t>
            </a:r>
            <a:endParaRPr lang="en-US" dirty="0">
              <a:solidFill>
                <a:schemeClr val="bg1"/>
              </a:solidFill>
            </a:endParaRPr>
          </a:p>
        </p:txBody>
      </p:sp>
      <p:sp>
        <p:nvSpPr>
          <p:cNvPr id="10" name="Rectangle 9"/>
          <p:cNvSpPr/>
          <p:nvPr/>
        </p:nvSpPr>
        <p:spPr>
          <a:xfrm>
            <a:off x="1600200" y="2536448"/>
            <a:ext cx="6705600" cy="1785104"/>
          </a:xfrm>
          <a:prstGeom prst="rect">
            <a:avLst/>
          </a:prstGeom>
        </p:spPr>
        <p:txBody>
          <a:bodyPr wrap="square">
            <a:spAutoFit/>
          </a:bodyPr>
          <a:lstStyle/>
          <a:p>
            <a:pPr>
              <a:spcBef>
                <a:spcPts val="600"/>
              </a:spcBef>
              <a:spcAft>
                <a:spcPts val="600"/>
              </a:spcAft>
              <a:buClr>
                <a:srgbClr val="C00000"/>
              </a:buClr>
              <a:buFont typeface="Wingdings" pitchFamily="2" charset="2"/>
              <a:buChar char="Ø"/>
            </a:pPr>
            <a:r>
              <a:rPr lang="en-US" sz="2000" dirty="0"/>
              <a:t> </a:t>
            </a:r>
            <a:r>
              <a:rPr lang="en-US" sz="2000" b="1" dirty="0">
                <a:solidFill>
                  <a:srgbClr val="0070C0"/>
                </a:solidFill>
              </a:rPr>
              <a:t>Creating a Job Description or Position Description</a:t>
            </a:r>
          </a:p>
          <a:p>
            <a:pPr>
              <a:spcBef>
                <a:spcPts val="600"/>
              </a:spcBef>
              <a:spcAft>
                <a:spcPts val="600"/>
              </a:spcAft>
              <a:buClr>
                <a:srgbClr val="C00000"/>
              </a:buClr>
              <a:buFont typeface="Wingdings" pitchFamily="2" charset="2"/>
              <a:buChar char="Ø"/>
            </a:pPr>
            <a:r>
              <a:rPr lang="en-US" sz="2000" b="1" dirty="0">
                <a:solidFill>
                  <a:srgbClr val="0070C0"/>
                </a:solidFill>
              </a:rPr>
              <a:t> Candidate Screening and hiring: </a:t>
            </a:r>
          </a:p>
          <a:p>
            <a:pPr>
              <a:spcBef>
                <a:spcPts val="600"/>
              </a:spcBef>
              <a:spcAft>
                <a:spcPts val="600"/>
              </a:spcAft>
              <a:buClr>
                <a:srgbClr val="C00000"/>
              </a:buClr>
              <a:buFont typeface="Wingdings" pitchFamily="2" charset="2"/>
              <a:buChar char="Ø"/>
            </a:pPr>
            <a:r>
              <a:rPr lang="en-US" sz="2000" b="1" dirty="0">
                <a:solidFill>
                  <a:srgbClr val="0070C0"/>
                </a:solidFill>
              </a:rPr>
              <a:t> Onboarding</a:t>
            </a:r>
          </a:p>
          <a:p>
            <a:pPr>
              <a:spcBef>
                <a:spcPts val="600"/>
              </a:spcBef>
              <a:spcAft>
                <a:spcPts val="600"/>
              </a:spcAft>
              <a:buClr>
                <a:srgbClr val="C00000"/>
              </a:buClr>
              <a:buFont typeface="Wingdings" pitchFamily="2" charset="2"/>
              <a:buChar char="Ø"/>
            </a:pPr>
            <a:r>
              <a:rPr lang="en-US" sz="2000" b="1" dirty="0">
                <a:solidFill>
                  <a:srgbClr val="0070C0"/>
                </a:solidFill>
              </a:rPr>
              <a:t> Employee oversight</a:t>
            </a: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2070D3F-8B21-CCCE-965F-692853BDCFE4}"/>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Risk Terminology and Concepts</a:t>
            </a:r>
            <a:endParaRPr lang="en-US" dirty="0">
              <a:solidFill>
                <a:schemeClr val="bg1"/>
              </a:solidFill>
            </a:endParaRPr>
          </a:p>
        </p:txBody>
      </p:sp>
      <p:sp>
        <p:nvSpPr>
          <p:cNvPr id="9" name="Rectangle 8">
            <a:extLst>
              <a:ext uri="{FF2B5EF4-FFF2-40B4-BE49-F238E27FC236}">
                <a16:creationId xmlns:a16="http://schemas.microsoft.com/office/drawing/2014/main" id="{5AA4D326-172D-BE2F-027C-95F81A73A8CE}"/>
              </a:ext>
            </a:extLst>
          </p:cNvPr>
          <p:cNvSpPr/>
          <p:nvPr/>
        </p:nvSpPr>
        <p:spPr>
          <a:xfrm>
            <a:off x="304800" y="1524000"/>
            <a:ext cx="8415338" cy="4585871"/>
          </a:xfrm>
          <a:prstGeom prst="rect">
            <a:avLst/>
          </a:prstGeom>
        </p:spPr>
        <p:txBody>
          <a:bodyPr wrap="square">
            <a:spAutoFit/>
          </a:bodyPr>
          <a:lstStyle/>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Asset</a:t>
            </a:r>
            <a:r>
              <a:rPr lang="en-US" dirty="0"/>
              <a:t>: An asset is a person, place or anything, whether tangible or intangible.</a:t>
            </a:r>
          </a:p>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Asset Valuation</a:t>
            </a:r>
            <a:r>
              <a:rPr lang="en-US" dirty="0"/>
              <a:t>: Asset valuation is value assigned to an asset based on several factors, including importance to the organization, use in critical process, actual cost, and nonmonetary expenses/costs (such as time, attention, productivity, and research and development).</a:t>
            </a:r>
          </a:p>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Threat</a:t>
            </a:r>
            <a:r>
              <a:rPr lang="en-US" dirty="0"/>
              <a:t>: Any potential occurrence that may cause an undesirable or unwanted outcome for an organization.</a:t>
            </a:r>
          </a:p>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Threat Agents/Actors</a:t>
            </a:r>
            <a:r>
              <a:rPr lang="en-US" dirty="0"/>
              <a:t>: Threat agents or threat actors intentionally exploit vulnerabilities. Threat agents are usually people, but they could also be programs, hardware, or systems.</a:t>
            </a:r>
          </a:p>
          <a:p>
            <a:pPr marL="342900" indent="-342900" algn="just">
              <a:spcBef>
                <a:spcPts val="600"/>
              </a:spcBef>
              <a:spcAft>
                <a:spcPts val="600"/>
              </a:spcAft>
              <a:buClr>
                <a:srgbClr val="C00000"/>
              </a:buClr>
              <a:buFont typeface="Wingdings" panose="05000000000000000000" pitchFamily="2" charset="2"/>
              <a:buChar char="Ø"/>
            </a:pPr>
            <a:r>
              <a:rPr lang="en-US" dirty="0"/>
              <a:t> </a:t>
            </a:r>
            <a:r>
              <a:rPr lang="en-US" b="1" dirty="0">
                <a:solidFill>
                  <a:srgbClr val="0070C0"/>
                </a:solidFill>
              </a:rPr>
              <a:t>Threat Events</a:t>
            </a:r>
            <a:r>
              <a:rPr lang="en-US" dirty="0"/>
              <a:t>: Threat events are accidental occurrences and intentional exploitations of vulnerabilities. Threat events include fire, earthquake, flood, system failure, human error (due to a lack of training or ignorance), and power outage.</a:t>
            </a:r>
          </a:p>
        </p:txBody>
      </p:sp>
    </p:spTree>
    <p:extLst>
      <p:ext uri="{BB962C8B-B14F-4D97-AF65-F5344CB8AC3E}">
        <p14:creationId xmlns:p14="http://schemas.microsoft.com/office/powerpoint/2010/main" val="2301253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1EBAC64-6DD8-0807-A07A-1C9C2F63EE1B}"/>
              </a:ext>
            </a:extLst>
          </p:cNvPr>
          <p:cNvSpPr/>
          <p:nvPr/>
        </p:nvSpPr>
        <p:spPr>
          <a:xfrm>
            <a:off x="457200" y="1219200"/>
            <a:ext cx="8415338" cy="5293757"/>
          </a:xfrm>
          <a:prstGeom prst="rect">
            <a:avLst/>
          </a:prstGeom>
        </p:spPr>
        <p:txBody>
          <a:bodyPr wrap="square">
            <a:spAutoFit/>
          </a:bodyPr>
          <a:lstStyle/>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Threat Vector</a:t>
            </a:r>
            <a:r>
              <a:rPr lang="en-US" dirty="0"/>
              <a:t>: A threat vector or attack vector is the path or means by which an attack or attacker can gain access to a target in order to cause harm. Threat vectors can include email, web surfing, external drives, Wi-Fi networks, physical access, mobile devices, cloud, social media, supply chain, removable media, and commercial software.</a:t>
            </a:r>
          </a:p>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Vulnerability</a:t>
            </a:r>
            <a:r>
              <a:rPr lang="en-US" dirty="0"/>
              <a:t>: The weakness in an asset or the absence or the weakness of a safeguard or countermeasure is a vulnerability. A vulnerability is a flaw, loophole, oversight, error, limitation, frailty, or susceptibility that enables a threat to cause harm.</a:t>
            </a:r>
          </a:p>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Exposure</a:t>
            </a:r>
            <a:r>
              <a:rPr lang="en-US" dirty="0"/>
              <a:t>: Exposure is being susceptible to asset loss because of a threat; there is the possibility that a vulnerability can or will be exploited by a threat agent or event. </a:t>
            </a:r>
          </a:p>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Risk</a:t>
            </a:r>
            <a:r>
              <a:rPr lang="en-US" dirty="0"/>
              <a:t>: Risk is the possibility or likelihood that a threat will exploit a vulnerability to cause harm to an asset and the severity of damage that could result. </a:t>
            </a:r>
          </a:p>
          <a:p>
            <a:pPr algn="just">
              <a:spcBef>
                <a:spcPts val="600"/>
              </a:spcBef>
              <a:spcAft>
                <a:spcPts val="600"/>
              </a:spcAft>
              <a:buClr>
                <a:srgbClr val="C00000"/>
              </a:buClr>
            </a:pPr>
            <a:r>
              <a:rPr lang="en-US" dirty="0"/>
              <a:t>                Risk = Threat * vulnerability                         or</a:t>
            </a:r>
          </a:p>
          <a:p>
            <a:pPr algn="just">
              <a:spcBef>
                <a:spcPts val="600"/>
              </a:spcBef>
              <a:spcAft>
                <a:spcPts val="600"/>
              </a:spcAft>
              <a:buClr>
                <a:srgbClr val="C00000"/>
              </a:buClr>
            </a:pPr>
            <a:r>
              <a:rPr lang="en-US" dirty="0"/>
              <a:t>               Risk = probability of harm * severity of harm      </a:t>
            </a:r>
          </a:p>
        </p:txBody>
      </p:sp>
      <p:sp>
        <p:nvSpPr>
          <p:cNvPr id="6" name="Title 1">
            <a:extLst>
              <a:ext uri="{FF2B5EF4-FFF2-40B4-BE49-F238E27FC236}">
                <a16:creationId xmlns:a16="http://schemas.microsoft.com/office/drawing/2014/main" id="{A35DB886-9875-11A0-3C83-3C1AFB4E0D79}"/>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Risk Terminology and Concepts</a:t>
            </a:r>
            <a:endParaRPr lang="en-US" dirty="0">
              <a:solidFill>
                <a:schemeClr val="bg1"/>
              </a:solidFill>
            </a:endParaRPr>
          </a:p>
        </p:txBody>
      </p:sp>
    </p:spTree>
    <p:extLst>
      <p:ext uri="{BB962C8B-B14F-4D97-AF65-F5344CB8AC3E}">
        <p14:creationId xmlns:p14="http://schemas.microsoft.com/office/powerpoint/2010/main" val="3319727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37F4184-5C8B-E145-715A-9D19780D956A}"/>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Risk Terminology and Concepts</a:t>
            </a:r>
            <a:endParaRPr lang="en-US" dirty="0">
              <a:solidFill>
                <a:schemeClr val="bg1"/>
              </a:solidFill>
            </a:endParaRPr>
          </a:p>
        </p:txBody>
      </p:sp>
      <p:sp>
        <p:nvSpPr>
          <p:cNvPr id="6" name="Rectangle 5">
            <a:extLst>
              <a:ext uri="{FF2B5EF4-FFF2-40B4-BE49-F238E27FC236}">
                <a16:creationId xmlns:a16="http://schemas.microsoft.com/office/drawing/2014/main" id="{8C2E60C0-D434-241A-AE4F-D844E0C2A19E}"/>
              </a:ext>
            </a:extLst>
          </p:cNvPr>
          <p:cNvSpPr/>
          <p:nvPr/>
        </p:nvSpPr>
        <p:spPr>
          <a:xfrm>
            <a:off x="76200" y="1143000"/>
            <a:ext cx="4114800" cy="5386090"/>
          </a:xfrm>
          <a:prstGeom prst="rect">
            <a:avLst/>
          </a:prstGeom>
        </p:spPr>
        <p:txBody>
          <a:bodyPr wrap="square">
            <a:spAutoFit/>
          </a:bodyPr>
          <a:lstStyle/>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Safeguards</a:t>
            </a:r>
            <a:r>
              <a:rPr lang="en-US" dirty="0"/>
              <a:t>: A safeguard, security control, protection mechanism, or countermeasure is anything that removes or reduces a vulnerability or protects against one or more specific threats. This concept is also known as a risk response. </a:t>
            </a:r>
          </a:p>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Attack</a:t>
            </a:r>
            <a:r>
              <a:rPr lang="en-US" dirty="0"/>
              <a:t>: An attack is the intentional attempted exploitation of a vulnerability by a threat agent to cause damage, loss, or disclosure of assets.</a:t>
            </a:r>
          </a:p>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Breach:</a:t>
            </a:r>
            <a:r>
              <a:rPr lang="en-US" dirty="0"/>
              <a:t> A breach, intrusion, or penetration is the occurrence of a security mechanism being bypassed or thwarted by a threat agent. A breach is a successful attack.</a:t>
            </a:r>
          </a:p>
        </p:txBody>
      </p:sp>
      <p:grpSp>
        <p:nvGrpSpPr>
          <p:cNvPr id="49" name="Group 48">
            <a:extLst>
              <a:ext uri="{FF2B5EF4-FFF2-40B4-BE49-F238E27FC236}">
                <a16:creationId xmlns:a16="http://schemas.microsoft.com/office/drawing/2014/main" id="{70FFAFE5-03F7-47A0-85F5-86AE22D214C9}"/>
              </a:ext>
            </a:extLst>
          </p:cNvPr>
          <p:cNvGrpSpPr/>
          <p:nvPr/>
        </p:nvGrpSpPr>
        <p:grpSpPr>
          <a:xfrm>
            <a:off x="4346602" y="1981200"/>
            <a:ext cx="4681841" cy="4109275"/>
            <a:chOff x="4346602" y="1981200"/>
            <a:chExt cx="4681841" cy="4109275"/>
          </a:xfrm>
        </p:grpSpPr>
        <p:grpSp>
          <p:nvGrpSpPr>
            <p:cNvPr id="35" name="Group 34">
              <a:extLst>
                <a:ext uri="{FF2B5EF4-FFF2-40B4-BE49-F238E27FC236}">
                  <a16:creationId xmlns:a16="http://schemas.microsoft.com/office/drawing/2014/main" id="{926A14A7-838F-721A-3666-2F05E585727C}"/>
                </a:ext>
              </a:extLst>
            </p:cNvPr>
            <p:cNvGrpSpPr/>
            <p:nvPr/>
          </p:nvGrpSpPr>
          <p:grpSpPr>
            <a:xfrm>
              <a:off x="4724400" y="1981200"/>
              <a:ext cx="3959884" cy="3205019"/>
              <a:chOff x="4495800" y="1524000"/>
              <a:chExt cx="3959884" cy="3205019"/>
            </a:xfrm>
          </p:grpSpPr>
          <p:sp>
            <p:nvSpPr>
              <p:cNvPr id="15" name="TextBox 14">
                <a:extLst>
                  <a:ext uri="{FF2B5EF4-FFF2-40B4-BE49-F238E27FC236}">
                    <a16:creationId xmlns:a16="http://schemas.microsoft.com/office/drawing/2014/main" id="{ECD38DCE-E3F3-B08F-54A5-29178344A546}"/>
                  </a:ext>
                </a:extLst>
              </p:cNvPr>
              <p:cNvSpPr txBox="1"/>
              <p:nvPr/>
            </p:nvSpPr>
            <p:spPr>
              <a:xfrm>
                <a:off x="4495800" y="3554321"/>
                <a:ext cx="1447800" cy="338554"/>
              </a:xfrm>
              <a:prstGeom prst="rect">
                <a:avLst/>
              </a:prstGeom>
              <a:noFill/>
            </p:spPr>
            <p:txBody>
              <a:bodyPr wrap="square" rtlCol="0">
                <a:spAutoFit/>
              </a:bodyPr>
              <a:lstStyle/>
              <a:p>
                <a:pPr algn="ctr"/>
                <a:r>
                  <a:rPr lang="en-US" sz="1600" dirty="0"/>
                  <a:t>Safeguards</a:t>
                </a:r>
              </a:p>
            </p:txBody>
          </p:sp>
          <p:sp>
            <p:nvSpPr>
              <p:cNvPr id="17" name="TextBox 16">
                <a:extLst>
                  <a:ext uri="{FF2B5EF4-FFF2-40B4-BE49-F238E27FC236}">
                    <a16:creationId xmlns:a16="http://schemas.microsoft.com/office/drawing/2014/main" id="{1B10AEB3-95C3-EF28-7E92-35AB05630D86}"/>
                  </a:ext>
                </a:extLst>
              </p:cNvPr>
              <p:cNvSpPr txBox="1"/>
              <p:nvPr/>
            </p:nvSpPr>
            <p:spPr>
              <a:xfrm>
                <a:off x="4495800" y="2362200"/>
                <a:ext cx="1447800" cy="338554"/>
              </a:xfrm>
              <a:prstGeom prst="rect">
                <a:avLst/>
              </a:prstGeom>
              <a:noFill/>
            </p:spPr>
            <p:txBody>
              <a:bodyPr wrap="square" rtlCol="0">
                <a:spAutoFit/>
              </a:bodyPr>
              <a:lstStyle/>
              <a:p>
                <a:pPr algn="ctr"/>
                <a:r>
                  <a:rPr lang="en-US" sz="1600" dirty="0"/>
                  <a:t>Assets</a:t>
                </a:r>
              </a:p>
            </p:txBody>
          </p:sp>
          <p:grpSp>
            <p:nvGrpSpPr>
              <p:cNvPr id="34" name="Group 33">
                <a:extLst>
                  <a:ext uri="{FF2B5EF4-FFF2-40B4-BE49-F238E27FC236}">
                    <a16:creationId xmlns:a16="http://schemas.microsoft.com/office/drawing/2014/main" id="{68E75908-3226-FFC2-0386-B0DEEC3FACEE}"/>
                  </a:ext>
                </a:extLst>
              </p:cNvPr>
              <p:cNvGrpSpPr/>
              <p:nvPr/>
            </p:nvGrpSpPr>
            <p:grpSpPr>
              <a:xfrm>
                <a:off x="4953002" y="1524000"/>
                <a:ext cx="3502682" cy="3205019"/>
                <a:chOff x="4955518" y="1490285"/>
                <a:chExt cx="3502682" cy="3205019"/>
              </a:xfrm>
            </p:grpSpPr>
            <p:sp>
              <p:nvSpPr>
                <p:cNvPr id="7" name="TextBox 6">
                  <a:extLst>
                    <a:ext uri="{FF2B5EF4-FFF2-40B4-BE49-F238E27FC236}">
                      <a16:creationId xmlns:a16="http://schemas.microsoft.com/office/drawing/2014/main" id="{20E6026B-7495-E464-7085-A7B31939B3D4}"/>
                    </a:ext>
                  </a:extLst>
                </p:cNvPr>
                <p:cNvSpPr txBox="1"/>
                <p:nvPr/>
              </p:nvSpPr>
              <p:spPr>
                <a:xfrm>
                  <a:off x="6001752" y="1490285"/>
                  <a:ext cx="1295400" cy="338554"/>
                </a:xfrm>
                <a:prstGeom prst="rect">
                  <a:avLst/>
                </a:prstGeom>
                <a:noFill/>
              </p:spPr>
              <p:txBody>
                <a:bodyPr wrap="square" rtlCol="0">
                  <a:spAutoFit/>
                </a:bodyPr>
                <a:lstStyle/>
                <a:p>
                  <a:pPr algn="ctr"/>
                  <a:r>
                    <a:rPr lang="en-US" sz="1600" dirty="0"/>
                    <a:t>Threats</a:t>
                  </a:r>
                </a:p>
              </p:txBody>
            </p:sp>
            <p:sp>
              <p:nvSpPr>
                <p:cNvPr id="9" name="TextBox 8">
                  <a:extLst>
                    <a:ext uri="{FF2B5EF4-FFF2-40B4-BE49-F238E27FC236}">
                      <a16:creationId xmlns:a16="http://schemas.microsoft.com/office/drawing/2014/main" id="{8EE0EF09-75F7-3CAD-0C69-30D688333D47}"/>
                    </a:ext>
                  </a:extLst>
                </p:cNvPr>
                <p:cNvSpPr txBox="1"/>
                <p:nvPr/>
              </p:nvSpPr>
              <p:spPr>
                <a:xfrm>
                  <a:off x="7010400" y="2331973"/>
                  <a:ext cx="1447800" cy="338554"/>
                </a:xfrm>
                <a:prstGeom prst="rect">
                  <a:avLst/>
                </a:prstGeom>
                <a:noFill/>
              </p:spPr>
              <p:txBody>
                <a:bodyPr wrap="square" rtlCol="0">
                  <a:spAutoFit/>
                </a:bodyPr>
                <a:lstStyle/>
                <a:p>
                  <a:pPr algn="ctr"/>
                  <a:r>
                    <a:rPr lang="en-US" sz="1600" dirty="0"/>
                    <a:t>Vulnerabilities</a:t>
                  </a:r>
                </a:p>
              </p:txBody>
            </p:sp>
            <p:sp>
              <p:nvSpPr>
                <p:cNvPr id="11" name="TextBox 10">
                  <a:extLst>
                    <a:ext uri="{FF2B5EF4-FFF2-40B4-BE49-F238E27FC236}">
                      <a16:creationId xmlns:a16="http://schemas.microsoft.com/office/drawing/2014/main" id="{1981FDD9-3812-A489-11DF-E8B358ABBF01}"/>
                    </a:ext>
                  </a:extLst>
                </p:cNvPr>
                <p:cNvSpPr txBox="1"/>
                <p:nvPr/>
              </p:nvSpPr>
              <p:spPr>
                <a:xfrm>
                  <a:off x="7010400" y="3429000"/>
                  <a:ext cx="1447800" cy="338554"/>
                </a:xfrm>
                <a:prstGeom prst="rect">
                  <a:avLst/>
                </a:prstGeom>
                <a:noFill/>
              </p:spPr>
              <p:txBody>
                <a:bodyPr wrap="square" rtlCol="0">
                  <a:spAutoFit/>
                </a:bodyPr>
                <a:lstStyle/>
                <a:p>
                  <a:pPr algn="ctr"/>
                  <a:r>
                    <a:rPr lang="en-US" sz="1600" dirty="0"/>
                    <a:t>Exposure</a:t>
                  </a:r>
                </a:p>
              </p:txBody>
            </p:sp>
            <p:sp>
              <p:nvSpPr>
                <p:cNvPr id="13" name="TextBox 12">
                  <a:extLst>
                    <a:ext uri="{FF2B5EF4-FFF2-40B4-BE49-F238E27FC236}">
                      <a16:creationId xmlns:a16="http://schemas.microsoft.com/office/drawing/2014/main" id="{0D6921BC-0400-1829-0644-DE4D00496ECD}"/>
                    </a:ext>
                  </a:extLst>
                </p:cNvPr>
                <p:cNvSpPr txBox="1"/>
                <p:nvPr/>
              </p:nvSpPr>
              <p:spPr>
                <a:xfrm>
                  <a:off x="5791200" y="4356750"/>
                  <a:ext cx="1447800" cy="338554"/>
                </a:xfrm>
                <a:prstGeom prst="rect">
                  <a:avLst/>
                </a:prstGeom>
                <a:noFill/>
              </p:spPr>
              <p:txBody>
                <a:bodyPr wrap="square" rtlCol="0">
                  <a:spAutoFit/>
                </a:bodyPr>
                <a:lstStyle/>
                <a:p>
                  <a:pPr algn="ctr"/>
                  <a:r>
                    <a:rPr lang="en-US" sz="1600" dirty="0"/>
                    <a:t>Risks</a:t>
                  </a:r>
                </a:p>
              </p:txBody>
            </p:sp>
            <mc:AlternateContent xmlns:mc="http://schemas.openxmlformats.org/markup-compatibility/2006" xmlns:p14="http://schemas.microsoft.com/office/powerpoint/2010/main">
              <mc:Choice Requires="p14">
                <p:contentPart p14:bwMode="auto" r:id="rId2">
                  <p14:nvContentPartPr>
                    <p14:cNvPr id="18" name="Ink 17">
                      <a:extLst>
                        <a:ext uri="{FF2B5EF4-FFF2-40B4-BE49-F238E27FC236}">
                          <a16:creationId xmlns:a16="http://schemas.microsoft.com/office/drawing/2014/main" id="{0645665A-41F3-DD8E-CC37-608A51E2882C}"/>
                        </a:ext>
                      </a:extLst>
                    </p14:cNvPr>
                    <p14:cNvContentPartPr/>
                    <p14:nvPr/>
                  </p14:nvContentPartPr>
                  <p14:xfrm>
                    <a:off x="7000678" y="1787722"/>
                    <a:ext cx="546120" cy="532440"/>
                  </p14:xfrm>
                </p:contentPart>
              </mc:Choice>
              <mc:Fallback xmlns="">
                <p:pic>
                  <p:nvPicPr>
                    <p:cNvPr id="18" name="Ink 17">
                      <a:extLst>
                        <a:ext uri="{FF2B5EF4-FFF2-40B4-BE49-F238E27FC236}">
                          <a16:creationId xmlns:a16="http://schemas.microsoft.com/office/drawing/2014/main" id="{0645665A-41F3-DD8E-CC37-608A51E2882C}"/>
                        </a:ext>
                      </a:extLst>
                    </p:cNvPr>
                    <p:cNvPicPr/>
                    <p:nvPr/>
                  </p:nvPicPr>
                  <p:blipFill>
                    <a:blip r:embed="rId3"/>
                    <a:stretch>
                      <a:fillRect/>
                    </a:stretch>
                  </p:blipFill>
                  <p:spPr>
                    <a:xfrm>
                      <a:off x="6992038" y="1778722"/>
                      <a:ext cx="563760" cy="550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9" name="Ink 18">
                      <a:extLst>
                        <a:ext uri="{FF2B5EF4-FFF2-40B4-BE49-F238E27FC236}">
                          <a16:creationId xmlns:a16="http://schemas.microsoft.com/office/drawing/2014/main" id="{32F10A7C-7F23-F15B-14D2-4774188FE073}"/>
                        </a:ext>
                      </a:extLst>
                    </p14:cNvPr>
                    <p14:cNvContentPartPr/>
                    <p14:nvPr/>
                  </p14:nvContentPartPr>
                  <p14:xfrm>
                    <a:off x="7465078" y="2248162"/>
                    <a:ext cx="123480" cy="66240"/>
                  </p14:xfrm>
                </p:contentPart>
              </mc:Choice>
              <mc:Fallback xmlns="">
                <p:pic>
                  <p:nvPicPr>
                    <p:cNvPr id="19" name="Ink 18">
                      <a:extLst>
                        <a:ext uri="{FF2B5EF4-FFF2-40B4-BE49-F238E27FC236}">
                          <a16:creationId xmlns:a16="http://schemas.microsoft.com/office/drawing/2014/main" id="{32F10A7C-7F23-F15B-14D2-4774188FE073}"/>
                        </a:ext>
                      </a:extLst>
                    </p:cNvPr>
                    <p:cNvPicPr/>
                    <p:nvPr/>
                  </p:nvPicPr>
                  <p:blipFill>
                    <a:blip r:embed="rId5"/>
                    <a:stretch>
                      <a:fillRect/>
                    </a:stretch>
                  </p:blipFill>
                  <p:spPr>
                    <a:xfrm>
                      <a:off x="7456438" y="2239522"/>
                      <a:ext cx="14112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Ink 19">
                      <a:extLst>
                        <a:ext uri="{FF2B5EF4-FFF2-40B4-BE49-F238E27FC236}">
                          <a16:creationId xmlns:a16="http://schemas.microsoft.com/office/drawing/2014/main" id="{EF693D37-7FA0-888F-5845-ED7914AAAB67}"/>
                        </a:ext>
                      </a:extLst>
                    </p14:cNvPr>
                    <p14:cNvContentPartPr/>
                    <p14:nvPr/>
                  </p14:nvContentPartPr>
                  <p14:xfrm>
                    <a:off x="7642558" y="2633362"/>
                    <a:ext cx="110160" cy="817560"/>
                  </p14:xfrm>
                </p:contentPart>
              </mc:Choice>
              <mc:Fallback xmlns="">
                <p:pic>
                  <p:nvPicPr>
                    <p:cNvPr id="20" name="Ink 19">
                      <a:extLst>
                        <a:ext uri="{FF2B5EF4-FFF2-40B4-BE49-F238E27FC236}">
                          <a16:creationId xmlns:a16="http://schemas.microsoft.com/office/drawing/2014/main" id="{EF693D37-7FA0-888F-5845-ED7914AAAB67}"/>
                        </a:ext>
                      </a:extLst>
                    </p:cNvPr>
                    <p:cNvPicPr/>
                    <p:nvPr/>
                  </p:nvPicPr>
                  <p:blipFill>
                    <a:blip r:embed="rId7"/>
                    <a:stretch>
                      <a:fillRect/>
                    </a:stretch>
                  </p:blipFill>
                  <p:spPr>
                    <a:xfrm>
                      <a:off x="7633558" y="2624722"/>
                      <a:ext cx="127800" cy="835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Ink 20">
                      <a:extLst>
                        <a:ext uri="{FF2B5EF4-FFF2-40B4-BE49-F238E27FC236}">
                          <a16:creationId xmlns:a16="http://schemas.microsoft.com/office/drawing/2014/main" id="{D6E57885-5763-7925-3893-39D988D26DEC}"/>
                        </a:ext>
                      </a:extLst>
                    </p14:cNvPr>
                    <p14:cNvContentPartPr/>
                    <p14:nvPr/>
                  </p14:nvContentPartPr>
                  <p14:xfrm>
                    <a:off x="7601158" y="3398002"/>
                    <a:ext cx="138600" cy="84600"/>
                  </p14:xfrm>
                </p:contentPart>
              </mc:Choice>
              <mc:Fallback xmlns="">
                <p:pic>
                  <p:nvPicPr>
                    <p:cNvPr id="21" name="Ink 20">
                      <a:extLst>
                        <a:ext uri="{FF2B5EF4-FFF2-40B4-BE49-F238E27FC236}">
                          <a16:creationId xmlns:a16="http://schemas.microsoft.com/office/drawing/2014/main" id="{D6E57885-5763-7925-3893-39D988D26DEC}"/>
                        </a:ext>
                      </a:extLst>
                    </p:cNvPr>
                    <p:cNvPicPr/>
                    <p:nvPr/>
                  </p:nvPicPr>
                  <p:blipFill>
                    <a:blip r:embed="rId9"/>
                    <a:stretch>
                      <a:fillRect/>
                    </a:stretch>
                  </p:blipFill>
                  <p:spPr>
                    <a:xfrm>
                      <a:off x="7592518" y="3389002"/>
                      <a:ext cx="15624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Ink 21">
                      <a:extLst>
                        <a:ext uri="{FF2B5EF4-FFF2-40B4-BE49-F238E27FC236}">
                          <a16:creationId xmlns:a16="http://schemas.microsoft.com/office/drawing/2014/main" id="{8BF7F3D9-3871-3179-D6DA-FE6877B19C87}"/>
                        </a:ext>
                      </a:extLst>
                    </p14:cNvPr>
                    <p14:cNvContentPartPr/>
                    <p14:nvPr/>
                  </p14:nvContentPartPr>
                  <p14:xfrm>
                    <a:off x="6887520" y="3738922"/>
                    <a:ext cx="884880" cy="806400"/>
                  </p14:xfrm>
                </p:contentPart>
              </mc:Choice>
              <mc:Fallback xmlns="">
                <p:pic>
                  <p:nvPicPr>
                    <p:cNvPr id="22" name="Ink 21">
                      <a:extLst>
                        <a:ext uri="{FF2B5EF4-FFF2-40B4-BE49-F238E27FC236}">
                          <a16:creationId xmlns:a16="http://schemas.microsoft.com/office/drawing/2014/main" id="{8BF7F3D9-3871-3179-D6DA-FE6877B19C87}"/>
                        </a:ext>
                      </a:extLst>
                    </p:cNvPr>
                    <p:cNvPicPr/>
                    <p:nvPr/>
                  </p:nvPicPr>
                  <p:blipFill>
                    <a:blip r:embed="rId11"/>
                    <a:stretch>
                      <a:fillRect/>
                    </a:stretch>
                  </p:blipFill>
                  <p:spPr>
                    <a:xfrm>
                      <a:off x="6878520" y="3729922"/>
                      <a:ext cx="902520" cy="824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Ink 22">
                      <a:extLst>
                        <a:ext uri="{FF2B5EF4-FFF2-40B4-BE49-F238E27FC236}">
                          <a16:creationId xmlns:a16="http://schemas.microsoft.com/office/drawing/2014/main" id="{D046EF05-ED76-E6D0-6CCF-FE05E79FB837}"/>
                        </a:ext>
                      </a:extLst>
                    </p14:cNvPr>
                    <p14:cNvContentPartPr/>
                    <p14:nvPr/>
                  </p14:nvContentPartPr>
                  <p14:xfrm>
                    <a:off x="6858000" y="4448842"/>
                    <a:ext cx="186840" cy="142920"/>
                  </p14:xfrm>
                </p:contentPart>
              </mc:Choice>
              <mc:Fallback xmlns="">
                <p:pic>
                  <p:nvPicPr>
                    <p:cNvPr id="23" name="Ink 22">
                      <a:extLst>
                        <a:ext uri="{FF2B5EF4-FFF2-40B4-BE49-F238E27FC236}">
                          <a16:creationId xmlns:a16="http://schemas.microsoft.com/office/drawing/2014/main" id="{D046EF05-ED76-E6D0-6CCF-FE05E79FB837}"/>
                        </a:ext>
                      </a:extLst>
                    </p:cNvPr>
                    <p:cNvPicPr/>
                    <p:nvPr/>
                  </p:nvPicPr>
                  <p:blipFill>
                    <a:blip r:embed="rId13"/>
                    <a:stretch>
                      <a:fillRect/>
                    </a:stretch>
                  </p:blipFill>
                  <p:spPr>
                    <a:xfrm>
                      <a:off x="6849000" y="4439842"/>
                      <a:ext cx="204480" cy="160560"/>
                    </a:xfrm>
                    <a:prstGeom prst="rect">
                      <a:avLst/>
                    </a:prstGeom>
                  </p:spPr>
                </p:pic>
              </mc:Fallback>
            </mc:AlternateContent>
            <p:grpSp>
              <p:nvGrpSpPr>
                <p:cNvPr id="26" name="Group 25">
                  <a:extLst>
                    <a:ext uri="{FF2B5EF4-FFF2-40B4-BE49-F238E27FC236}">
                      <a16:creationId xmlns:a16="http://schemas.microsoft.com/office/drawing/2014/main" id="{B6337505-5FCE-B914-2964-58D2EC6D06DC}"/>
                    </a:ext>
                  </a:extLst>
                </p:cNvPr>
                <p:cNvGrpSpPr/>
                <p:nvPr/>
              </p:nvGrpSpPr>
              <p:grpSpPr>
                <a:xfrm>
                  <a:off x="5293198" y="3814882"/>
                  <a:ext cx="902520" cy="702360"/>
                  <a:chOff x="5293198" y="3814882"/>
                  <a:chExt cx="902520" cy="702360"/>
                </a:xfrm>
              </p:grpSpPr>
              <mc:AlternateContent xmlns:mc="http://schemas.openxmlformats.org/markup-compatibility/2006" xmlns:p14="http://schemas.microsoft.com/office/powerpoint/2010/main">
                <mc:Choice Requires="p14">
                  <p:contentPart p14:bwMode="auto" r:id="rId14">
                    <p14:nvContentPartPr>
                      <p14:cNvPr id="24" name="Ink 23">
                        <a:extLst>
                          <a:ext uri="{FF2B5EF4-FFF2-40B4-BE49-F238E27FC236}">
                            <a16:creationId xmlns:a16="http://schemas.microsoft.com/office/drawing/2014/main" id="{C423E0C4-61DC-A10B-4C6A-F600136DBBF7}"/>
                          </a:ext>
                        </a:extLst>
                      </p14:cNvPr>
                      <p14:cNvContentPartPr/>
                      <p14:nvPr/>
                    </p14:nvContentPartPr>
                    <p14:xfrm>
                      <a:off x="5293198" y="3846202"/>
                      <a:ext cx="902520" cy="671040"/>
                    </p14:xfrm>
                  </p:contentPart>
                </mc:Choice>
                <mc:Fallback xmlns="">
                  <p:pic>
                    <p:nvPicPr>
                      <p:cNvPr id="24" name="Ink 23">
                        <a:extLst>
                          <a:ext uri="{FF2B5EF4-FFF2-40B4-BE49-F238E27FC236}">
                            <a16:creationId xmlns:a16="http://schemas.microsoft.com/office/drawing/2014/main" id="{C423E0C4-61DC-A10B-4C6A-F600136DBBF7}"/>
                          </a:ext>
                        </a:extLst>
                      </p:cNvPr>
                      <p:cNvPicPr/>
                      <p:nvPr/>
                    </p:nvPicPr>
                    <p:blipFill>
                      <a:blip r:embed="rId15"/>
                      <a:stretch>
                        <a:fillRect/>
                      </a:stretch>
                    </p:blipFill>
                    <p:spPr>
                      <a:xfrm>
                        <a:off x="5284558" y="3837202"/>
                        <a:ext cx="920160" cy="688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5" name="Ink 24">
                        <a:extLst>
                          <a:ext uri="{FF2B5EF4-FFF2-40B4-BE49-F238E27FC236}">
                            <a16:creationId xmlns:a16="http://schemas.microsoft.com/office/drawing/2014/main" id="{7C640A6B-B0DE-130B-38B7-D4549F0892C7}"/>
                          </a:ext>
                        </a:extLst>
                      </p14:cNvPr>
                      <p14:cNvContentPartPr/>
                      <p14:nvPr/>
                    </p14:nvContentPartPr>
                    <p14:xfrm>
                      <a:off x="5349718" y="3814882"/>
                      <a:ext cx="91080" cy="77400"/>
                    </p14:xfrm>
                  </p:contentPart>
                </mc:Choice>
                <mc:Fallback xmlns="">
                  <p:pic>
                    <p:nvPicPr>
                      <p:cNvPr id="25" name="Ink 24">
                        <a:extLst>
                          <a:ext uri="{FF2B5EF4-FFF2-40B4-BE49-F238E27FC236}">
                            <a16:creationId xmlns:a16="http://schemas.microsoft.com/office/drawing/2014/main" id="{7C640A6B-B0DE-130B-38B7-D4549F0892C7}"/>
                          </a:ext>
                        </a:extLst>
                      </p:cNvPr>
                      <p:cNvPicPr/>
                      <p:nvPr/>
                    </p:nvPicPr>
                    <p:blipFill>
                      <a:blip r:embed="rId17"/>
                      <a:stretch>
                        <a:fillRect/>
                      </a:stretch>
                    </p:blipFill>
                    <p:spPr>
                      <a:xfrm>
                        <a:off x="5340718" y="3806242"/>
                        <a:ext cx="108720" cy="95040"/>
                      </a:xfrm>
                      <a:prstGeom prst="rect">
                        <a:avLst/>
                      </a:prstGeom>
                    </p:spPr>
                  </p:pic>
                </mc:Fallback>
              </mc:AlternateContent>
            </p:grpSp>
            <p:grpSp>
              <p:nvGrpSpPr>
                <p:cNvPr id="29" name="Group 28">
                  <a:extLst>
                    <a:ext uri="{FF2B5EF4-FFF2-40B4-BE49-F238E27FC236}">
                      <a16:creationId xmlns:a16="http://schemas.microsoft.com/office/drawing/2014/main" id="{F3B8CFAC-1233-7F0F-5994-D17398D6B8B6}"/>
                    </a:ext>
                  </a:extLst>
                </p:cNvPr>
                <p:cNvGrpSpPr/>
                <p:nvPr/>
              </p:nvGrpSpPr>
              <p:grpSpPr>
                <a:xfrm>
                  <a:off x="4955518" y="2690962"/>
                  <a:ext cx="175680" cy="775440"/>
                  <a:chOff x="4955518" y="2690962"/>
                  <a:chExt cx="175680" cy="775440"/>
                </a:xfrm>
              </p:grpSpPr>
              <mc:AlternateContent xmlns:mc="http://schemas.openxmlformats.org/markup-compatibility/2006" xmlns:p14="http://schemas.microsoft.com/office/powerpoint/2010/main">
                <mc:Choice Requires="p14">
                  <p:contentPart p14:bwMode="auto" r:id="rId18">
                    <p14:nvContentPartPr>
                      <p14:cNvPr id="27" name="Ink 26">
                        <a:extLst>
                          <a:ext uri="{FF2B5EF4-FFF2-40B4-BE49-F238E27FC236}">
                            <a16:creationId xmlns:a16="http://schemas.microsoft.com/office/drawing/2014/main" id="{60B367F4-9CC5-88C0-966E-F19D6184CC85}"/>
                          </a:ext>
                        </a:extLst>
                      </p14:cNvPr>
                      <p14:cNvContentPartPr/>
                      <p14:nvPr/>
                    </p14:nvContentPartPr>
                    <p14:xfrm>
                      <a:off x="5061718" y="2690962"/>
                      <a:ext cx="69480" cy="775440"/>
                    </p14:xfrm>
                  </p:contentPart>
                </mc:Choice>
                <mc:Fallback xmlns="">
                  <p:pic>
                    <p:nvPicPr>
                      <p:cNvPr id="27" name="Ink 26">
                        <a:extLst>
                          <a:ext uri="{FF2B5EF4-FFF2-40B4-BE49-F238E27FC236}">
                            <a16:creationId xmlns:a16="http://schemas.microsoft.com/office/drawing/2014/main" id="{60B367F4-9CC5-88C0-966E-F19D6184CC85}"/>
                          </a:ext>
                        </a:extLst>
                      </p:cNvPr>
                      <p:cNvPicPr/>
                      <p:nvPr/>
                    </p:nvPicPr>
                    <p:blipFill>
                      <a:blip r:embed="rId19"/>
                      <a:stretch>
                        <a:fillRect/>
                      </a:stretch>
                    </p:blipFill>
                    <p:spPr>
                      <a:xfrm>
                        <a:off x="5053078" y="2681962"/>
                        <a:ext cx="87120" cy="793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8" name="Ink 27">
                        <a:extLst>
                          <a:ext uri="{FF2B5EF4-FFF2-40B4-BE49-F238E27FC236}">
                            <a16:creationId xmlns:a16="http://schemas.microsoft.com/office/drawing/2014/main" id="{75E0FE92-2F45-3CA9-54A4-C5CD4B31198D}"/>
                          </a:ext>
                        </a:extLst>
                      </p14:cNvPr>
                      <p14:cNvContentPartPr/>
                      <p14:nvPr/>
                    </p14:nvContentPartPr>
                    <p14:xfrm>
                      <a:off x="4955518" y="2701762"/>
                      <a:ext cx="148320" cy="5760"/>
                    </p14:xfrm>
                  </p:contentPart>
                </mc:Choice>
                <mc:Fallback xmlns="">
                  <p:pic>
                    <p:nvPicPr>
                      <p:cNvPr id="28" name="Ink 27">
                        <a:extLst>
                          <a:ext uri="{FF2B5EF4-FFF2-40B4-BE49-F238E27FC236}">
                            <a16:creationId xmlns:a16="http://schemas.microsoft.com/office/drawing/2014/main" id="{75E0FE92-2F45-3CA9-54A4-C5CD4B31198D}"/>
                          </a:ext>
                        </a:extLst>
                      </p:cNvPr>
                      <p:cNvPicPr/>
                      <p:nvPr/>
                    </p:nvPicPr>
                    <p:blipFill>
                      <a:blip r:embed="rId21"/>
                      <a:stretch>
                        <a:fillRect/>
                      </a:stretch>
                    </p:blipFill>
                    <p:spPr>
                      <a:xfrm>
                        <a:off x="4946878" y="2692762"/>
                        <a:ext cx="165960" cy="23400"/>
                      </a:xfrm>
                      <a:prstGeom prst="rect">
                        <a:avLst/>
                      </a:prstGeom>
                    </p:spPr>
                  </p:pic>
                </mc:Fallback>
              </mc:AlternateContent>
            </p:grpSp>
            <p:grpSp>
              <p:nvGrpSpPr>
                <p:cNvPr id="33" name="Group 32">
                  <a:extLst>
                    <a:ext uri="{FF2B5EF4-FFF2-40B4-BE49-F238E27FC236}">
                      <a16:creationId xmlns:a16="http://schemas.microsoft.com/office/drawing/2014/main" id="{833E23BC-711A-F9A6-F60A-CF741A0A0D19}"/>
                    </a:ext>
                  </a:extLst>
                </p:cNvPr>
                <p:cNvGrpSpPr/>
                <p:nvPr/>
              </p:nvGrpSpPr>
              <p:grpSpPr>
                <a:xfrm>
                  <a:off x="5267638" y="1718962"/>
                  <a:ext cx="1077120" cy="628560"/>
                  <a:chOff x="5267638" y="1718962"/>
                  <a:chExt cx="1077120" cy="628560"/>
                </a:xfrm>
              </p:grpSpPr>
              <mc:AlternateContent xmlns:mc="http://schemas.openxmlformats.org/markup-compatibility/2006" xmlns:p14="http://schemas.microsoft.com/office/powerpoint/2010/main">
                <mc:Choice Requires="p14">
                  <p:contentPart p14:bwMode="auto" r:id="rId22">
                    <p14:nvContentPartPr>
                      <p14:cNvPr id="30" name="Ink 29">
                        <a:extLst>
                          <a:ext uri="{FF2B5EF4-FFF2-40B4-BE49-F238E27FC236}">
                            <a16:creationId xmlns:a16="http://schemas.microsoft.com/office/drawing/2014/main" id="{59D3D8FC-ED7A-7F79-2493-99C6A2227497}"/>
                          </a:ext>
                        </a:extLst>
                      </p14:cNvPr>
                      <p14:cNvContentPartPr/>
                      <p14:nvPr/>
                    </p14:nvContentPartPr>
                    <p14:xfrm>
                      <a:off x="5267638" y="1772962"/>
                      <a:ext cx="1058760" cy="574560"/>
                    </p14:xfrm>
                  </p:contentPart>
                </mc:Choice>
                <mc:Fallback xmlns="">
                  <p:pic>
                    <p:nvPicPr>
                      <p:cNvPr id="30" name="Ink 29">
                        <a:extLst>
                          <a:ext uri="{FF2B5EF4-FFF2-40B4-BE49-F238E27FC236}">
                            <a16:creationId xmlns:a16="http://schemas.microsoft.com/office/drawing/2014/main" id="{59D3D8FC-ED7A-7F79-2493-99C6A2227497}"/>
                          </a:ext>
                        </a:extLst>
                      </p:cNvPr>
                      <p:cNvPicPr/>
                      <p:nvPr/>
                    </p:nvPicPr>
                    <p:blipFill>
                      <a:blip r:embed="rId23"/>
                      <a:stretch>
                        <a:fillRect/>
                      </a:stretch>
                    </p:blipFill>
                    <p:spPr>
                      <a:xfrm>
                        <a:off x="5258998" y="1764322"/>
                        <a:ext cx="1076400" cy="592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2FA8E0A9-EE7B-C173-77F2-823213675A5E}"/>
                          </a:ext>
                        </a:extLst>
                      </p14:cNvPr>
                      <p14:cNvContentPartPr/>
                      <p14:nvPr/>
                    </p14:nvContentPartPr>
                    <p14:xfrm>
                      <a:off x="6209398" y="1718962"/>
                      <a:ext cx="135360" cy="150120"/>
                    </p14:xfrm>
                  </p:contentPart>
                </mc:Choice>
                <mc:Fallback xmlns="">
                  <p:pic>
                    <p:nvPicPr>
                      <p:cNvPr id="31" name="Ink 30">
                        <a:extLst>
                          <a:ext uri="{FF2B5EF4-FFF2-40B4-BE49-F238E27FC236}">
                            <a16:creationId xmlns:a16="http://schemas.microsoft.com/office/drawing/2014/main" id="{2FA8E0A9-EE7B-C173-77F2-823213675A5E}"/>
                          </a:ext>
                        </a:extLst>
                      </p:cNvPr>
                      <p:cNvPicPr/>
                      <p:nvPr/>
                    </p:nvPicPr>
                    <p:blipFill>
                      <a:blip r:embed="rId25"/>
                      <a:stretch>
                        <a:fillRect/>
                      </a:stretch>
                    </p:blipFill>
                    <p:spPr>
                      <a:xfrm>
                        <a:off x="6200758" y="1710322"/>
                        <a:ext cx="153000" cy="167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32" name="Ink 31">
                      <a:extLst>
                        <a:ext uri="{FF2B5EF4-FFF2-40B4-BE49-F238E27FC236}">
                          <a16:creationId xmlns:a16="http://schemas.microsoft.com/office/drawing/2014/main" id="{4D5FCE7E-3A92-630B-DD4C-FBA27EC96CC5}"/>
                        </a:ext>
                      </a:extLst>
                    </p14:cNvPr>
                    <p14:cNvContentPartPr/>
                    <p14:nvPr/>
                  </p14:nvContentPartPr>
                  <p14:xfrm>
                    <a:off x="6495958" y="3029002"/>
                    <a:ext cx="360" cy="360"/>
                  </p14:xfrm>
                </p:contentPart>
              </mc:Choice>
              <mc:Fallback xmlns="">
                <p:pic>
                  <p:nvPicPr>
                    <p:cNvPr id="32" name="Ink 31">
                      <a:extLst>
                        <a:ext uri="{FF2B5EF4-FFF2-40B4-BE49-F238E27FC236}">
                          <a16:creationId xmlns:a16="http://schemas.microsoft.com/office/drawing/2014/main" id="{4D5FCE7E-3A92-630B-DD4C-FBA27EC96CC5}"/>
                        </a:ext>
                      </a:extLst>
                    </p:cNvPr>
                    <p:cNvPicPr/>
                    <p:nvPr/>
                  </p:nvPicPr>
                  <p:blipFill>
                    <a:blip r:embed="rId27"/>
                    <a:stretch>
                      <a:fillRect/>
                    </a:stretch>
                  </p:blipFill>
                  <p:spPr>
                    <a:xfrm>
                      <a:off x="6486958" y="3020362"/>
                      <a:ext cx="18000" cy="18000"/>
                    </a:xfrm>
                    <a:prstGeom prst="rect">
                      <a:avLst/>
                    </a:prstGeom>
                  </p:spPr>
                </p:pic>
              </mc:Fallback>
            </mc:AlternateContent>
          </p:grpSp>
        </p:grpSp>
        <p:sp>
          <p:nvSpPr>
            <p:cNvPr id="36" name="TextBox 35">
              <a:extLst>
                <a:ext uri="{FF2B5EF4-FFF2-40B4-BE49-F238E27FC236}">
                  <a16:creationId xmlns:a16="http://schemas.microsoft.com/office/drawing/2014/main" id="{0BCAAA4D-F1D5-319E-C944-388FE36789D6}"/>
                </a:ext>
              </a:extLst>
            </p:cNvPr>
            <p:cNvSpPr txBox="1"/>
            <p:nvPr/>
          </p:nvSpPr>
          <p:spPr>
            <a:xfrm>
              <a:off x="7556045" y="2283023"/>
              <a:ext cx="908952" cy="307777"/>
            </a:xfrm>
            <a:prstGeom prst="rect">
              <a:avLst/>
            </a:prstGeom>
            <a:noFill/>
          </p:spPr>
          <p:txBody>
            <a:bodyPr wrap="square" rtlCol="0">
              <a:spAutoFit/>
            </a:bodyPr>
            <a:lstStyle/>
            <a:p>
              <a:r>
                <a:rPr lang="en-US" sz="1400" dirty="0"/>
                <a:t>Exploit</a:t>
              </a:r>
            </a:p>
          </p:txBody>
        </p:sp>
        <p:sp>
          <p:nvSpPr>
            <p:cNvPr id="38" name="TextBox 37">
              <a:extLst>
                <a:ext uri="{FF2B5EF4-FFF2-40B4-BE49-F238E27FC236}">
                  <a16:creationId xmlns:a16="http://schemas.microsoft.com/office/drawing/2014/main" id="{6B2E2E73-A9D7-23C4-38B2-A13EA8CF760C}"/>
                </a:ext>
              </a:extLst>
            </p:cNvPr>
            <p:cNvSpPr txBox="1"/>
            <p:nvPr/>
          </p:nvSpPr>
          <p:spPr>
            <a:xfrm>
              <a:off x="7968516" y="3276600"/>
              <a:ext cx="1059927" cy="523220"/>
            </a:xfrm>
            <a:prstGeom prst="rect">
              <a:avLst/>
            </a:prstGeom>
            <a:noFill/>
          </p:spPr>
          <p:txBody>
            <a:bodyPr wrap="square" rtlCol="0">
              <a:spAutoFit/>
            </a:bodyPr>
            <a:lstStyle/>
            <a:p>
              <a:pPr algn="ctr"/>
              <a:r>
                <a:rPr lang="en-US" sz="1400" dirty="0"/>
                <a:t>Which Results in</a:t>
              </a:r>
            </a:p>
          </p:txBody>
        </p:sp>
        <p:sp>
          <p:nvSpPr>
            <p:cNvPr id="40" name="TextBox 39">
              <a:extLst>
                <a:ext uri="{FF2B5EF4-FFF2-40B4-BE49-F238E27FC236}">
                  <a16:creationId xmlns:a16="http://schemas.microsoft.com/office/drawing/2014/main" id="{5C8FB1D5-059A-250C-F1C4-6917A5F7B4C8}"/>
                </a:ext>
              </a:extLst>
            </p:cNvPr>
            <p:cNvSpPr txBox="1"/>
            <p:nvPr/>
          </p:nvSpPr>
          <p:spPr>
            <a:xfrm>
              <a:off x="7672890" y="4621408"/>
              <a:ext cx="908952" cy="307777"/>
            </a:xfrm>
            <a:prstGeom prst="rect">
              <a:avLst/>
            </a:prstGeom>
            <a:noFill/>
          </p:spPr>
          <p:txBody>
            <a:bodyPr wrap="square" rtlCol="0">
              <a:spAutoFit/>
            </a:bodyPr>
            <a:lstStyle/>
            <a:p>
              <a:pPr algn="ctr"/>
              <a:r>
                <a:rPr lang="en-US" sz="1400" dirty="0"/>
                <a:t>Which is</a:t>
              </a:r>
            </a:p>
          </p:txBody>
        </p:sp>
        <p:sp>
          <p:nvSpPr>
            <p:cNvPr id="42" name="TextBox 41">
              <a:extLst>
                <a:ext uri="{FF2B5EF4-FFF2-40B4-BE49-F238E27FC236}">
                  <a16:creationId xmlns:a16="http://schemas.microsoft.com/office/drawing/2014/main" id="{2E359169-5771-6E16-34C0-EBB7784E94BA}"/>
                </a:ext>
              </a:extLst>
            </p:cNvPr>
            <p:cNvSpPr txBox="1"/>
            <p:nvPr/>
          </p:nvSpPr>
          <p:spPr>
            <a:xfrm>
              <a:off x="4801286" y="4648200"/>
              <a:ext cx="1215998" cy="523220"/>
            </a:xfrm>
            <a:prstGeom prst="rect">
              <a:avLst/>
            </a:prstGeom>
            <a:noFill/>
          </p:spPr>
          <p:txBody>
            <a:bodyPr wrap="square" rtlCol="0">
              <a:spAutoFit/>
            </a:bodyPr>
            <a:lstStyle/>
            <a:p>
              <a:pPr algn="ctr"/>
              <a:r>
                <a:rPr lang="en-US" sz="1400" dirty="0"/>
                <a:t>Which is mitigated by</a:t>
              </a:r>
            </a:p>
          </p:txBody>
        </p:sp>
        <p:sp>
          <p:nvSpPr>
            <p:cNvPr id="44" name="TextBox 43">
              <a:extLst>
                <a:ext uri="{FF2B5EF4-FFF2-40B4-BE49-F238E27FC236}">
                  <a16:creationId xmlns:a16="http://schemas.microsoft.com/office/drawing/2014/main" id="{9526ED22-A711-C4DF-6C3C-CE8EB34B1014}"/>
                </a:ext>
              </a:extLst>
            </p:cNvPr>
            <p:cNvSpPr txBox="1"/>
            <p:nvPr/>
          </p:nvSpPr>
          <p:spPr>
            <a:xfrm>
              <a:off x="4346602" y="3276600"/>
              <a:ext cx="1215998" cy="523220"/>
            </a:xfrm>
            <a:prstGeom prst="rect">
              <a:avLst/>
            </a:prstGeom>
            <a:noFill/>
          </p:spPr>
          <p:txBody>
            <a:bodyPr wrap="square" rtlCol="0">
              <a:spAutoFit/>
            </a:bodyPr>
            <a:lstStyle/>
            <a:p>
              <a:pPr algn="ctr"/>
              <a:r>
                <a:rPr lang="en-US" sz="1400" dirty="0"/>
                <a:t>Which protect</a:t>
              </a:r>
            </a:p>
          </p:txBody>
        </p:sp>
        <p:sp>
          <p:nvSpPr>
            <p:cNvPr id="46" name="TextBox 45">
              <a:extLst>
                <a:ext uri="{FF2B5EF4-FFF2-40B4-BE49-F238E27FC236}">
                  <a16:creationId xmlns:a16="http://schemas.microsoft.com/office/drawing/2014/main" id="{3363F028-E166-D4AE-FBDF-BF43606612B1}"/>
                </a:ext>
              </a:extLst>
            </p:cNvPr>
            <p:cNvSpPr txBox="1"/>
            <p:nvPr/>
          </p:nvSpPr>
          <p:spPr>
            <a:xfrm>
              <a:off x="4651402" y="1981200"/>
              <a:ext cx="1215998" cy="738664"/>
            </a:xfrm>
            <a:prstGeom prst="rect">
              <a:avLst/>
            </a:prstGeom>
            <a:noFill/>
          </p:spPr>
          <p:txBody>
            <a:bodyPr wrap="square" rtlCol="0">
              <a:spAutoFit/>
            </a:bodyPr>
            <a:lstStyle/>
            <a:p>
              <a:pPr algn="just"/>
              <a:r>
                <a:rPr lang="en-US" sz="1400" dirty="0"/>
                <a:t>Which are endangered by</a:t>
              </a:r>
            </a:p>
          </p:txBody>
        </p:sp>
        <p:sp>
          <p:nvSpPr>
            <p:cNvPr id="48" name="TextBox 47">
              <a:extLst>
                <a:ext uri="{FF2B5EF4-FFF2-40B4-BE49-F238E27FC236}">
                  <a16:creationId xmlns:a16="http://schemas.microsoft.com/office/drawing/2014/main" id="{0ECC3E3D-286B-ED29-BD5F-7D4EC75C8E91}"/>
                </a:ext>
              </a:extLst>
            </p:cNvPr>
            <p:cNvSpPr txBox="1"/>
            <p:nvPr/>
          </p:nvSpPr>
          <p:spPr>
            <a:xfrm>
              <a:off x="4944712" y="5444144"/>
              <a:ext cx="3843983" cy="646331"/>
            </a:xfrm>
            <a:prstGeom prst="rect">
              <a:avLst/>
            </a:prstGeom>
            <a:noFill/>
          </p:spPr>
          <p:txBody>
            <a:bodyPr wrap="square" rtlCol="0">
              <a:spAutoFit/>
            </a:bodyPr>
            <a:lstStyle/>
            <a:p>
              <a:pPr algn="ctr"/>
              <a:r>
                <a:rPr lang="en-US" dirty="0"/>
                <a:t>The cyclical Relationship of risk elements</a:t>
              </a:r>
            </a:p>
          </p:txBody>
        </p:sp>
      </p:grpSp>
    </p:spTree>
    <p:extLst>
      <p:ext uri="{BB962C8B-B14F-4D97-AF65-F5344CB8AC3E}">
        <p14:creationId xmlns:p14="http://schemas.microsoft.com/office/powerpoint/2010/main" val="172485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E3BF6A-211B-DEE0-87B6-4ED092A73FB2}"/>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Asset Valuation</a:t>
            </a:r>
            <a:endParaRPr lang="en-US" dirty="0">
              <a:solidFill>
                <a:schemeClr val="bg1"/>
              </a:solidFill>
            </a:endParaRPr>
          </a:p>
        </p:txBody>
      </p:sp>
      <p:sp>
        <p:nvSpPr>
          <p:cNvPr id="6" name="Rectangle 5">
            <a:extLst>
              <a:ext uri="{FF2B5EF4-FFF2-40B4-BE49-F238E27FC236}">
                <a16:creationId xmlns:a16="http://schemas.microsoft.com/office/drawing/2014/main" id="{F8DE1881-F89E-6757-4BB6-5BC48CE01C65}"/>
              </a:ext>
            </a:extLst>
          </p:cNvPr>
          <p:cNvSpPr/>
          <p:nvPr/>
        </p:nvSpPr>
        <p:spPr>
          <a:xfrm>
            <a:off x="228600" y="2133600"/>
            <a:ext cx="8415338" cy="2062103"/>
          </a:xfrm>
          <a:prstGeom prst="rect">
            <a:avLst/>
          </a:prstGeom>
        </p:spPr>
        <p:txBody>
          <a:bodyPr wrap="square">
            <a:spAutoFit/>
          </a:bodyPr>
          <a:lstStyle/>
          <a:p>
            <a:pPr marL="342900" indent="-342900" algn="just">
              <a:spcBef>
                <a:spcPts val="600"/>
              </a:spcBef>
              <a:spcAft>
                <a:spcPts val="600"/>
              </a:spcAft>
              <a:buClr>
                <a:srgbClr val="C00000"/>
              </a:buClr>
              <a:buFont typeface="Wingdings" panose="05000000000000000000" pitchFamily="2" charset="2"/>
              <a:buChar char="Ø"/>
            </a:pPr>
            <a:r>
              <a:rPr lang="en-US" dirty="0"/>
              <a:t>An asset-based risk analysis starts with inventorying all organizational assets.</a:t>
            </a:r>
          </a:p>
          <a:p>
            <a:pPr marL="342900" indent="-342900" algn="just">
              <a:spcBef>
                <a:spcPts val="600"/>
              </a:spcBef>
              <a:spcAft>
                <a:spcPts val="600"/>
              </a:spcAft>
              <a:buClr>
                <a:srgbClr val="C00000"/>
              </a:buClr>
              <a:buFont typeface="Wingdings" panose="05000000000000000000" pitchFamily="2" charset="2"/>
              <a:buChar char="Ø"/>
            </a:pPr>
            <a:r>
              <a:rPr lang="en-US" dirty="0"/>
              <a:t>If an asset has no value, there is no need to provide protection for it. It makes no sense to spend $100,000 protecting an asset that is worth only $1,000. As a rule, the annual costs of safeguards should not exceed the potential annual cost of asset value loss.</a:t>
            </a:r>
          </a:p>
          <a:p>
            <a:pPr marL="342900" indent="-342900" algn="just">
              <a:spcBef>
                <a:spcPts val="600"/>
              </a:spcBef>
              <a:spcAft>
                <a:spcPts val="600"/>
              </a:spcAft>
              <a:buClr>
                <a:srgbClr val="C00000"/>
              </a:buClr>
              <a:buFont typeface="Wingdings" panose="05000000000000000000" pitchFamily="2" charset="2"/>
              <a:buChar char="Ø"/>
            </a:pPr>
            <a:r>
              <a:rPr lang="en-US" dirty="0"/>
              <a:t>Tangible and intangible issues contributed to asset valuation</a:t>
            </a:r>
          </a:p>
        </p:txBody>
      </p:sp>
      <p:sp>
        <p:nvSpPr>
          <p:cNvPr id="8" name="Rectangle 7">
            <a:extLst>
              <a:ext uri="{FF2B5EF4-FFF2-40B4-BE49-F238E27FC236}">
                <a16:creationId xmlns:a16="http://schemas.microsoft.com/office/drawing/2014/main" id="{44A5E639-7A3D-AE7A-C82F-6D6EBE5E86C2}"/>
              </a:ext>
            </a:extLst>
          </p:cNvPr>
          <p:cNvSpPr/>
          <p:nvPr/>
        </p:nvSpPr>
        <p:spPr>
          <a:xfrm>
            <a:off x="364331" y="1202848"/>
            <a:ext cx="8415338" cy="800219"/>
          </a:xfrm>
          <a:prstGeom prst="rect">
            <a:avLst/>
          </a:prstGeom>
          <a:solidFill>
            <a:schemeClr val="accent5">
              <a:lumMod val="40000"/>
              <a:lumOff val="60000"/>
            </a:schemeClr>
          </a:solidFill>
          <a:ln>
            <a:solidFill>
              <a:schemeClr val="accent5">
                <a:lumMod val="60000"/>
                <a:lumOff val="40000"/>
              </a:schemeClr>
            </a:solidFill>
          </a:ln>
          <a:scene3d>
            <a:camera prst="perspectiveBelow"/>
            <a:lightRig rig="threePt" dir="t"/>
          </a:scene3d>
        </p:spPr>
        <p:txBody>
          <a:bodyPr wrap="square">
            <a:spAutoFit/>
          </a:bodyPr>
          <a:lstStyle/>
          <a:p>
            <a:pPr algn="just">
              <a:spcBef>
                <a:spcPts val="600"/>
              </a:spcBef>
              <a:spcAft>
                <a:spcPts val="600"/>
              </a:spcAft>
              <a:buClr>
                <a:srgbClr val="C00000"/>
              </a:buClr>
            </a:pPr>
            <a:r>
              <a:rPr lang="en-US" dirty="0"/>
              <a:t>Many approaches for risk assessment: (1) Asset valuation or inventorying; </a:t>
            </a:r>
          </a:p>
          <a:p>
            <a:pPr algn="just">
              <a:spcBef>
                <a:spcPts val="600"/>
              </a:spcBef>
              <a:spcAft>
                <a:spcPts val="600"/>
              </a:spcAft>
              <a:buClr>
                <a:srgbClr val="C00000"/>
              </a:buClr>
            </a:pPr>
            <a:r>
              <a:rPr lang="en-US" dirty="0"/>
              <a:t>                                                               (2) Identifying threats and vulnerabilities</a:t>
            </a:r>
          </a:p>
        </p:txBody>
      </p:sp>
      <p:sp>
        <p:nvSpPr>
          <p:cNvPr id="10" name="Rectangle 9">
            <a:extLst>
              <a:ext uri="{FF2B5EF4-FFF2-40B4-BE49-F238E27FC236}">
                <a16:creationId xmlns:a16="http://schemas.microsoft.com/office/drawing/2014/main" id="{03A1C61A-5EE2-6C1C-5B9F-7F9FC0A519F8}"/>
              </a:ext>
            </a:extLst>
          </p:cNvPr>
          <p:cNvSpPr/>
          <p:nvPr/>
        </p:nvSpPr>
        <p:spPr>
          <a:xfrm>
            <a:off x="762000" y="4191000"/>
            <a:ext cx="3810000" cy="2308324"/>
          </a:xfrm>
          <a:prstGeom prst="rect">
            <a:avLst/>
          </a:prstGeom>
        </p:spPr>
        <p:txBody>
          <a:bodyPr wrap="square">
            <a:spAutoFit/>
          </a:bodyPr>
          <a:lstStyle/>
          <a:p>
            <a:pPr marL="342900" indent="-342900" algn="just">
              <a:spcBef>
                <a:spcPts val="0"/>
              </a:spcBef>
              <a:spcAft>
                <a:spcPts val="0"/>
              </a:spcAft>
              <a:buClr>
                <a:srgbClr val="C00000"/>
              </a:buClr>
              <a:buFont typeface="Wingdings" panose="05000000000000000000" pitchFamily="2" charset="2"/>
              <a:buChar char="ü"/>
            </a:pPr>
            <a:r>
              <a:rPr lang="en-US" sz="1600" dirty="0"/>
              <a:t>Purchase cost</a:t>
            </a:r>
          </a:p>
          <a:p>
            <a:pPr marL="342900" indent="-342900" algn="just">
              <a:spcBef>
                <a:spcPts val="0"/>
              </a:spcBef>
              <a:spcAft>
                <a:spcPts val="0"/>
              </a:spcAft>
              <a:buClr>
                <a:srgbClr val="C00000"/>
              </a:buClr>
              <a:buFont typeface="Wingdings" panose="05000000000000000000" pitchFamily="2" charset="2"/>
              <a:buChar char="ü"/>
            </a:pPr>
            <a:r>
              <a:rPr lang="en-US" sz="1600" dirty="0"/>
              <a:t>Development cost</a:t>
            </a:r>
          </a:p>
          <a:p>
            <a:pPr marL="342900" indent="-342900" algn="just">
              <a:spcBef>
                <a:spcPts val="0"/>
              </a:spcBef>
              <a:spcAft>
                <a:spcPts val="0"/>
              </a:spcAft>
              <a:buClr>
                <a:srgbClr val="C00000"/>
              </a:buClr>
              <a:buFont typeface="Wingdings" panose="05000000000000000000" pitchFamily="2" charset="2"/>
              <a:buChar char="ü"/>
            </a:pPr>
            <a:r>
              <a:rPr lang="en-US" sz="1600" dirty="0"/>
              <a:t>Administrative or management cost</a:t>
            </a:r>
          </a:p>
          <a:p>
            <a:pPr marL="342900" indent="-342900" algn="just">
              <a:spcBef>
                <a:spcPts val="0"/>
              </a:spcBef>
              <a:spcAft>
                <a:spcPts val="0"/>
              </a:spcAft>
              <a:buClr>
                <a:srgbClr val="C00000"/>
              </a:buClr>
              <a:buFont typeface="Wingdings" panose="05000000000000000000" pitchFamily="2" charset="2"/>
              <a:buChar char="ü"/>
            </a:pPr>
            <a:r>
              <a:rPr lang="en-US" sz="1600" dirty="0"/>
              <a:t>Maintenance or upkeep cost</a:t>
            </a:r>
          </a:p>
          <a:p>
            <a:pPr marL="342900" indent="-342900" algn="just">
              <a:spcBef>
                <a:spcPts val="0"/>
              </a:spcBef>
              <a:spcAft>
                <a:spcPts val="0"/>
              </a:spcAft>
              <a:buClr>
                <a:srgbClr val="C00000"/>
              </a:buClr>
              <a:buFont typeface="Wingdings" panose="05000000000000000000" pitchFamily="2" charset="2"/>
              <a:buChar char="ü"/>
            </a:pPr>
            <a:r>
              <a:rPr lang="en-US" sz="1600" dirty="0"/>
              <a:t>Cost in acquiring asset</a:t>
            </a:r>
          </a:p>
          <a:p>
            <a:pPr marL="342900" indent="-342900" algn="just">
              <a:spcBef>
                <a:spcPts val="0"/>
              </a:spcBef>
              <a:spcAft>
                <a:spcPts val="0"/>
              </a:spcAft>
              <a:buClr>
                <a:srgbClr val="C00000"/>
              </a:buClr>
              <a:buFont typeface="Wingdings" panose="05000000000000000000" pitchFamily="2" charset="2"/>
              <a:buChar char="ü"/>
            </a:pPr>
            <a:r>
              <a:rPr lang="en-US" sz="1600" dirty="0"/>
              <a:t>Cost to protect or sustain asset</a:t>
            </a:r>
          </a:p>
          <a:p>
            <a:pPr marL="342900" indent="-342900" algn="just">
              <a:spcBef>
                <a:spcPts val="0"/>
              </a:spcBef>
              <a:spcAft>
                <a:spcPts val="0"/>
              </a:spcAft>
              <a:buClr>
                <a:srgbClr val="C00000"/>
              </a:buClr>
              <a:buFont typeface="Wingdings" panose="05000000000000000000" pitchFamily="2" charset="2"/>
              <a:buChar char="ü"/>
            </a:pPr>
            <a:r>
              <a:rPr lang="en-US" sz="1600" dirty="0"/>
              <a:t>Value to owners and users</a:t>
            </a:r>
          </a:p>
          <a:p>
            <a:pPr marL="342900" indent="-342900" algn="just">
              <a:spcBef>
                <a:spcPts val="0"/>
              </a:spcBef>
              <a:spcAft>
                <a:spcPts val="0"/>
              </a:spcAft>
              <a:buClr>
                <a:srgbClr val="C00000"/>
              </a:buClr>
              <a:buFont typeface="Wingdings" panose="05000000000000000000" pitchFamily="2" charset="2"/>
              <a:buChar char="ü"/>
            </a:pPr>
            <a:r>
              <a:rPr lang="en-US" sz="1600" dirty="0"/>
              <a:t>Value to competitors</a:t>
            </a:r>
          </a:p>
          <a:p>
            <a:pPr marL="342900" indent="-342900" algn="just">
              <a:spcBef>
                <a:spcPts val="0"/>
              </a:spcBef>
              <a:spcAft>
                <a:spcPts val="0"/>
              </a:spcAft>
              <a:buClr>
                <a:srgbClr val="C00000"/>
              </a:buClr>
              <a:buFont typeface="Wingdings" panose="05000000000000000000" pitchFamily="2" charset="2"/>
              <a:buChar char="ü"/>
            </a:pPr>
            <a:r>
              <a:rPr lang="en-US" sz="1600" dirty="0"/>
              <a:t>Intellectual property or equity value</a:t>
            </a:r>
          </a:p>
        </p:txBody>
      </p:sp>
      <p:sp>
        <p:nvSpPr>
          <p:cNvPr id="12" name="Rectangle 11">
            <a:extLst>
              <a:ext uri="{FF2B5EF4-FFF2-40B4-BE49-F238E27FC236}">
                <a16:creationId xmlns:a16="http://schemas.microsoft.com/office/drawing/2014/main" id="{1CC28D67-D6DD-CFE2-9218-EDE70E116392}"/>
              </a:ext>
            </a:extLst>
          </p:cNvPr>
          <p:cNvSpPr/>
          <p:nvPr/>
        </p:nvSpPr>
        <p:spPr>
          <a:xfrm>
            <a:off x="4572000" y="4191000"/>
            <a:ext cx="4495800" cy="2062103"/>
          </a:xfrm>
          <a:prstGeom prst="rect">
            <a:avLst/>
          </a:prstGeom>
        </p:spPr>
        <p:txBody>
          <a:bodyPr wrap="square">
            <a:spAutoFit/>
          </a:bodyPr>
          <a:lstStyle/>
          <a:p>
            <a:pPr marL="342900" indent="-342900" algn="just">
              <a:spcBef>
                <a:spcPts val="0"/>
              </a:spcBef>
              <a:spcAft>
                <a:spcPts val="0"/>
              </a:spcAft>
              <a:buClr>
                <a:srgbClr val="C00000"/>
              </a:buClr>
              <a:buFont typeface="Wingdings" panose="05000000000000000000" pitchFamily="2" charset="2"/>
              <a:buChar char="ü"/>
            </a:pPr>
            <a:r>
              <a:rPr lang="en-US" sz="1600" dirty="0"/>
              <a:t>Market valuation (sustainable price)</a:t>
            </a:r>
          </a:p>
          <a:p>
            <a:pPr marL="342900" indent="-342900" algn="just">
              <a:spcBef>
                <a:spcPts val="0"/>
              </a:spcBef>
              <a:spcAft>
                <a:spcPts val="0"/>
              </a:spcAft>
              <a:buClr>
                <a:srgbClr val="C00000"/>
              </a:buClr>
              <a:buFont typeface="Wingdings" panose="05000000000000000000" pitchFamily="2" charset="2"/>
              <a:buChar char="ü"/>
            </a:pPr>
            <a:r>
              <a:rPr lang="en-US" sz="1600" dirty="0"/>
              <a:t>Replacement cost</a:t>
            </a:r>
          </a:p>
          <a:p>
            <a:pPr marL="342900" indent="-342900" algn="just">
              <a:spcBef>
                <a:spcPts val="0"/>
              </a:spcBef>
              <a:spcAft>
                <a:spcPts val="0"/>
              </a:spcAft>
              <a:buClr>
                <a:srgbClr val="C00000"/>
              </a:buClr>
              <a:buFont typeface="Wingdings" panose="05000000000000000000" pitchFamily="2" charset="2"/>
              <a:buChar char="ü"/>
            </a:pPr>
            <a:r>
              <a:rPr lang="en-US" sz="1600" dirty="0"/>
              <a:t>Productivity enhancement or degradation</a:t>
            </a:r>
          </a:p>
          <a:p>
            <a:pPr marL="342900" indent="-342900" algn="just">
              <a:spcBef>
                <a:spcPts val="0"/>
              </a:spcBef>
              <a:spcAft>
                <a:spcPts val="0"/>
              </a:spcAft>
              <a:buClr>
                <a:srgbClr val="C00000"/>
              </a:buClr>
              <a:buFont typeface="Wingdings" panose="05000000000000000000" pitchFamily="2" charset="2"/>
              <a:buChar char="ü"/>
            </a:pPr>
            <a:r>
              <a:rPr lang="en-US" sz="1600" dirty="0"/>
              <a:t>Operational costs of asset presence and loss</a:t>
            </a:r>
          </a:p>
          <a:p>
            <a:pPr marL="342900" indent="-342900" algn="just">
              <a:spcBef>
                <a:spcPts val="0"/>
              </a:spcBef>
              <a:spcAft>
                <a:spcPts val="0"/>
              </a:spcAft>
              <a:buClr>
                <a:srgbClr val="C00000"/>
              </a:buClr>
              <a:buFont typeface="Wingdings" panose="05000000000000000000" pitchFamily="2" charset="2"/>
              <a:buChar char="ü"/>
            </a:pPr>
            <a:r>
              <a:rPr lang="en-US" sz="1600" dirty="0"/>
              <a:t>Liability of asset loss</a:t>
            </a:r>
          </a:p>
          <a:p>
            <a:pPr marL="342900" indent="-342900" algn="just">
              <a:spcBef>
                <a:spcPts val="0"/>
              </a:spcBef>
              <a:spcAft>
                <a:spcPts val="0"/>
              </a:spcAft>
              <a:buClr>
                <a:srgbClr val="C00000"/>
              </a:buClr>
              <a:buFont typeface="Wingdings" panose="05000000000000000000" pitchFamily="2" charset="2"/>
              <a:buChar char="ü"/>
            </a:pPr>
            <a:r>
              <a:rPr lang="en-US" sz="1600" dirty="0"/>
              <a:t>Usefulness</a:t>
            </a:r>
          </a:p>
          <a:p>
            <a:pPr marL="342900" indent="-342900" algn="just">
              <a:spcBef>
                <a:spcPts val="0"/>
              </a:spcBef>
              <a:spcAft>
                <a:spcPts val="0"/>
              </a:spcAft>
              <a:buClr>
                <a:srgbClr val="C00000"/>
              </a:buClr>
              <a:buFont typeface="Wingdings" panose="05000000000000000000" pitchFamily="2" charset="2"/>
              <a:buChar char="ü"/>
            </a:pPr>
            <a:r>
              <a:rPr lang="en-US" sz="1600" dirty="0"/>
              <a:t>Relationship to research and development</a:t>
            </a:r>
          </a:p>
        </p:txBody>
      </p:sp>
    </p:spTree>
    <p:extLst>
      <p:ext uri="{BB962C8B-B14F-4D97-AF65-F5344CB8AC3E}">
        <p14:creationId xmlns:p14="http://schemas.microsoft.com/office/powerpoint/2010/main" val="656304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4BA676-C589-2CFB-6FC2-712C7658EA41}"/>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Asset Valuation</a:t>
            </a:r>
            <a:endParaRPr lang="en-US" dirty="0">
              <a:solidFill>
                <a:schemeClr val="bg1"/>
              </a:solidFill>
            </a:endParaRPr>
          </a:p>
        </p:txBody>
      </p:sp>
      <p:sp>
        <p:nvSpPr>
          <p:cNvPr id="6" name="Rectangle 5">
            <a:extLst>
              <a:ext uri="{FF2B5EF4-FFF2-40B4-BE49-F238E27FC236}">
                <a16:creationId xmlns:a16="http://schemas.microsoft.com/office/drawing/2014/main" id="{8C33585B-A4EE-7FFE-907D-BB965758B8CB}"/>
              </a:ext>
            </a:extLst>
          </p:cNvPr>
          <p:cNvSpPr/>
          <p:nvPr/>
        </p:nvSpPr>
        <p:spPr>
          <a:xfrm>
            <a:off x="364331" y="1474619"/>
            <a:ext cx="8415338" cy="3908762"/>
          </a:xfrm>
          <a:prstGeom prst="rect">
            <a:avLst/>
          </a:prstGeom>
        </p:spPr>
        <p:txBody>
          <a:bodyPr wrap="square">
            <a:spAutoFit/>
          </a:bodyPr>
          <a:lstStyle/>
          <a:p>
            <a:pPr algn="just">
              <a:spcBef>
                <a:spcPts val="600"/>
              </a:spcBef>
              <a:spcAft>
                <a:spcPts val="600"/>
              </a:spcAft>
              <a:buClr>
                <a:srgbClr val="C00000"/>
              </a:buClr>
            </a:pPr>
            <a:r>
              <a:rPr lang="en-US" dirty="0"/>
              <a:t>Asset Valuation fulfills numerous requirements of an organization-</a:t>
            </a:r>
          </a:p>
          <a:p>
            <a:pPr marL="285750" indent="-285750" algn="just">
              <a:spcBef>
                <a:spcPts val="600"/>
              </a:spcBef>
              <a:spcAft>
                <a:spcPts val="600"/>
              </a:spcAft>
              <a:buClr>
                <a:srgbClr val="C00000"/>
              </a:buClr>
              <a:buFont typeface="Wingdings" panose="05000000000000000000" pitchFamily="2" charset="2"/>
              <a:buChar char="Ø"/>
            </a:pPr>
            <a:r>
              <a:rPr lang="en-US" dirty="0"/>
              <a:t>Serving as the foundation for performing a cost/benefit analysis of asset protection when performing safeguard selection</a:t>
            </a:r>
          </a:p>
          <a:p>
            <a:pPr marL="285750" indent="-285750" algn="just">
              <a:spcBef>
                <a:spcPts val="600"/>
              </a:spcBef>
              <a:spcAft>
                <a:spcPts val="600"/>
              </a:spcAft>
              <a:buClr>
                <a:srgbClr val="C00000"/>
              </a:buClr>
              <a:buFont typeface="Wingdings" panose="05000000000000000000" pitchFamily="2" charset="2"/>
              <a:buChar char="Ø"/>
            </a:pPr>
            <a:r>
              <a:rPr lang="en-US" dirty="0"/>
              <a:t>Serving as a means for evaluating the cost-effectiveness of safeguards and countermeasures</a:t>
            </a:r>
          </a:p>
          <a:p>
            <a:pPr marL="285750" indent="-285750" algn="just">
              <a:spcBef>
                <a:spcPts val="600"/>
              </a:spcBef>
              <a:spcAft>
                <a:spcPts val="600"/>
              </a:spcAft>
              <a:buClr>
                <a:srgbClr val="C00000"/>
              </a:buClr>
              <a:buFont typeface="Wingdings" panose="05000000000000000000" pitchFamily="2" charset="2"/>
              <a:buChar char="Ø"/>
            </a:pPr>
            <a:r>
              <a:rPr lang="en-US" dirty="0"/>
              <a:t>Providing values for insurance purposes and establishing an overall net worth or net value for the organization</a:t>
            </a:r>
          </a:p>
          <a:p>
            <a:pPr marL="285750" indent="-285750" algn="just">
              <a:spcBef>
                <a:spcPts val="600"/>
              </a:spcBef>
              <a:spcAft>
                <a:spcPts val="600"/>
              </a:spcAft>
              <a:buClr>
                <a:srgbClr val="C00000"/>
              </a:buClr>
              <a:buFont typeface="Wingdings" panose="05000000000000000000" pitchFamily="2" charset="2"/>
              <a:buChar char="Ø"/>
            </a:pPr>
            <a:r>
              <a:rPr lang="en-US" dirty="0"/>
              <a:t>Helping senior management understand exactly what is at risk within the organization</a:t>
            </a:r>
          </a:p>
          <a:p>
            <a:pPr marL="285750" indent="-285750" algn="just">
              <a:spcBef>
                <a:spcPts val="600"/>
              </a:spcBef>
              <a:spcAft>
                <a:spcPts val="600"/>
              </a:spcAft>
              <a:buClr>
                <a:srgbClr val="C00000"/>
              </a:buClr>
              <a:buFont typeface="Wingdings" panose="05000000000000000000" pitchFamily="2" charset="2"/>
              <a:buChar char="Ø"/>
            </a:pPr>
            <a:r>
              <a:rPr lang="en-US" dirty="0"/>
              <a:t>Preventing negligence of due care/due diligence and encouraging compliance with legal requirements, industry regulations, and internal security policies</a:t>
            </a:r>
          </a:p>
        </p:txBody>
      </p:sp>
    </p:spTree>
    <p:extLst>
      <p:ext uri="{BB962C8B-B14F-4D97-AF65-F5344CB8AC3E}">
        <p14:creationId xmlns:p14="http://schemas.microsoft.com/office/powerpoint/2010/main" val="1634557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89294D-77D5-8BF1-F47A-F5080A12F49C}"/>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Risk Assessment Team</a:t>
            </a:r>
            <a:endParaRPr lang="en-US" dirty="0">
              <a:solidFill>
                <a:schemeClr val="bg1"/>
              </a:solidFill>
            </a:endParaRPr>
          </a:p>
        </p:txBody>
      </p:sp>
      <p:sp>
        <p:nvSpPr>
          <p:cNvPr id="6" name="Rectangle 5">
            <a:extLst>
              <a:ext uri="{FF2B5EF4-FFF2-40B4-BE49-F238E27FC236}">
                <a16:creationId xmlns:a16="http://schemas.microsoft.com/office/drawing/2014/main" id="{35238D98-613D-E928-82C4-9EF4CAB4DEB2}"/>
              </a:ext>
            </a:extLst>
          </p:cNvPr>
          <p:cNvSpPr/>
          <p:nvPr/>
        </p:nvSpPr>
        <p:spPr>
          <a:xfrm>
            <a:off x="364331" y="1295400"/>
            <a:ext cx="8415338" cy="2769989"/>
          </a:xfrm>
          <a:prstGeom prst="rect">
            <a:avLst/>
          </a:prstGeom>
        </p:spPr>
        <p:txBody>
          <a:bodyPr wrap="square">
            <a:spAutoFit/>
          </a:bodyPr>
          <a:lstStyle/>
          <a:p>
            <a:pPr marL="285750" indent="-285750" algn="just">
              <a:spcBef>
                <a:spcPts val="600"/>
              </a:spcBef>
              <a:spcAft>
                <a:spcPts val="600"/>
              </a:spcAft>
              <a:buClr>
                <a:srgbClr val="C00000"/>
              </a:buClr>
              <a:buFont typeface="Wingdings" panose="05000000000000000000" pitchFamily="2" charset="2"/>
              <a:buChar char="Ø"/>
            </a:pPr>
            <a:r>
              <a:rPr lang="en-US" dirty="0"/>
              <a:t>A team rather than a single individual should perform risk assessment and analysis.</a:t>
            </a:r>
          </a:p>
          <a:p>
            <a:pPr marL="285750" indent="-285750" algn="just">
              <a:spcBef>
                <a:spcPts val="600"/>
              </a:spcBef>
              <a:spcAft>
                <a:spcPts val="600"/>
              </a:spcAft>
              <a:buClr>
                <a:srgbClr val="C00000"/>
              </a:buClr>
              <a:buFont typeface="Wingdings" panose="05000000000000000000" pitchFamily="2" charset="2"/>
              <a:buChar char="Ø"/>
            </a:pPr>
            <a:r>
              <a:rPr lang="en-US" dirty="0"/>
              <a:t>The team members should be from various departments within the organization. </a:t>
            </a:r>
          </a:p>
          <a:p>
            <a:pPr marL="285750" indent="-285750" algn="just">
              <a:spcBef>
                <a:spcPts val="600"/>
              </a:spcBef>
              <a:spcAft>
                <a:spcPts val="600"/>
              </a:spcAft>
              <a:buClr>
                <a:srgbClr val="C00000"/>
              </a:buClr>
              <a:buFont typeface="Wingdings" panose="05000000000000000000" pitchFamily="2" charset="2"/>
              <a:buChar char="Ø"/>
            </a:pPr>
            <a:r>
              <a:rPr lang="en-US" dirty="0"/>
              <a:t>It is not usually a requirement that all team members be security professionals or even network/system administrators. </a:t>
            </a:r>
          </a:p>
          <a:p>
            <a:pPr marL="285750" indent="-285750" algn="just">
              <a:spcBef>
                <a:spcPts val="600"/>
              </a:spcBef>
              <a:spcAft>
                <a:spcPts val="600"/>
              </a:spcAft>
              <a:buClr>
                <a:srgbClr val="C00000"/>
              </a:buClr>
              <a:buFont typeface="Wingdings" panose="05000000000000000000" pitchFamily="2" charset="2"/>
              <a:buChar char="Ø"/>
            </a:pPr>
            <a:r>
              <a:rPr lang="en-US" dirty="0"/>
              <a:t>The diversity of the team based on the demographics of the organization will help exhaustively identify and address all possible threats and risks.</a:t>
            </a:r>
          </a:p>
        </p:txBody>
      </p:sp>
      <p:sp>
        <p:nvSpPr>
          <p:cNvPr id="8" name="Rectangle 7">
            <a:extLst>
              <a:ext uri="{FF2B5EF4-FFF2-40B4-BE49-F238E27FC236}">
                <a16:creationId xmlns:a16="http://schemas.microsoft.com/office/drawing/2014/main" id="{345D1266-1C55-8AF1-9F50-911023ED2F0B}"/>
              </a:ext>
            </a:extLst>
          </p:cNvPr>
          <p:cNvSpPr/>
          <p:nvPr/>
        </p:nvSpPr>
        <p:spPr>
          <a:xfrm>
            <a:off x="1524000" y="4114800"/>
            <a:ext cx="7255669" cy="2523768"/>
          </a:xfrm>
          <a:prstGeom prst="rect">
            <a:avLst/>
          </a:prstGeom>
        </p:spPr>
        <p:txBody>
          <a:bodyPr wrap="square">
            <a:spAutoFit/>
          </a:bodyPr>
          <a:lstStyle/>
          <a:p>
            <a:pPr algn="just">
              <a:spcBef>
                <a:spcPts val="600"/>
              </a:spcBef>
              <a:spcAft>
                <a:spcPts val="600"/>
              </a:spcAft>
              <a:buClr>
                <a:srgbClr val="C00000"/>
              </a:buClr>
            </a:pPr>
            <a:r>
              <a:rPr lang="en-US" sz="2000" b="1" dirty="0">
                <a:solidFill>
                  <a:srgbClr val="0070C0"/>
                </a:solidFill>
              </a:rPr>
              <a:t>The Consultant Cavalry</a:t>
            </a:r>
          </a:p>
          <a:p>
            <a:pPr marL="285750" indent="-285750" algn="just">
              <a:spcBef>
                <a:spcPts val="600"/>
              </a:spcBef>
              <a:spcAft>
                <a:spcPts val="600"/>
              </a:spcAft>
              <a:buClr>
                <a:srgbClr val="C00000"/>
              </a:buClr>
              <a:buFont typeface="Wingdings" panose="05000000000000000000" pitchFamily="2" charset="2"/>
              <a:buChar char="Ø"/>
            </a:pPr>
            <a:r>
              <a:rPr lang="en-US" dirty="0"/>
              <a:t>Risk assessment is a highly involved, detailed, complex, and lengthy process. </a:t>
            </a:r>
          </a:p>
          <a:p>
            <a:pPr marL="285750" indent="-285750" algn="just">
              <a:spcBef>
                <a:spcPts val="600"/>
              </a:spcBef>
              <a:spcAft>
                <a:spcPts val="600"/>
              </a:spcAft>
              <a:buClr>
                <a:srgbClr val="C00000"/>
              </a:buClr>
              <a:buFont typeface="Wingdings" panose="05000000000000000000" pitchFamily="2" charset="2"/>
              <a:buChar char="Ø"/>
            </a:pPr>
            <a:r>
              <a:rPr lang="en-US" dirty="0"/>
              <a:t>Risk analysis cannot be properly handled by existing employees because of the size, scope, or liability of the risk.</a:t>
            </a:r>
          </a:p>
          <a:p>
            <a:pPr marL="285750" indent="-285750" algn="just">
              <a:spcBef>
                <a:spcPts val="600"/>
              </a:spcBef>
              <a:spcAft>
                <a:spcPts val="600"/>
              </a:spcAft>
              <a:buClr>
                <a:srgbClr val="C00000"/>
              </a:buClr>
              <a:buFont typeface="Wingdings" panose="05000000000000000000" pitchFamily="2" charset="2"/>
              <a:buChar char="Ø"/>
            </a:pPr>
            <a:r>
              <a:rPr lang="en-US" dirty="0"/>
              <a:t>Risk management consultant provides high level of expertise and use risk assessment software.</a:t>
            </a:r>
          </a:p>
        </p:txBody>
      </p:sp>
    </p:spTree>
    <p:extLst>
      <p:ext uri="{BB962C8B-B14F-4D97-AF65-F5344CB8AC3E}">
        <p14:creationId xmlns:p14="http://schemas.microsoft.com/office/powerpoint/2010/main" val="146680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947F23C-811C-E5C5-D289-114135643B95}"/>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Risk Assessment/Analysis</a:t>
            </a:r>
            <a:endParaRPr lang="en-US" dirty="0">
              <a:solidFill>
                <a:schemeClr val="bg1"/>
              </a:solidFill>
            </a:endParaRPr>
          </a:p>
        </p:txBody>
      </p:sp>
      <p:sp>
        <p:nvSpPr>
          <p:cNvPr id="6" name="Rectangle 5">
            <a:extLst>
              <a:ext uri="{FF2B5EF4-FFF2-40B4-BE49-F238E27FC236}">
                <a16:creationId xmlns:a16="http://schemas.microsoft.com/office/drawing/2014/main" id="{07122584-976F-020D-D114-8AD4D32C78B0}"/>
              </a:ext>
            </a:extLst>
          </p:cNvPr>
          <p:cNvSpPr/>
          <p:nvPr/>
        </p:nvSpPr>
        <p:spPr>
          <a:xfrm>
            <a:off x="563165" y="1428452"/>
            <a:ext cx="8017669" cy="4708981"/>
          </a:xfrm>
          <a:prstGeom prst="rect">
            <a:avLst/>
          </a:prstGeom>
        </p:spPr>
        <p:txBody>
          <a:bodyPr wrap="square">
            <a:spAutoFit/>
          </a:bodyPr>
          <a:lstStyle/>
          <a:p>
            <a:pPr marL="285750" indent="-285750" algn="just">
              <a:spcBef>
                <a:spcPts val="600"/>
              </a:spcBef>
              <a:spcAft>
                <a:spcPts val="600"/>
              </a:spcAft>
              <a:buClr>
                <a:srgbClr val="C00000"/>
              </a:buClr>
              <a:buFont typeface="Wingdings" panose="05000000000000000000" pitchFamily="2" charset="2"/>
              <a:buChar char="Ø"/>
            </a:pPr>
            <a:r>
              <a:rPr lang="en-US" dirty="0"/>
              <a:t>Risk management is primarily the responsibility of upper management. The upper management typically assigns the actual task of risk analyses and risk response modeling to a team from the IT and security departments. The results of their work will be submitted as a proposal to upper management, who will make the final decisions.</a:t>
            </a:r>
          </a:p>
          <a:p>
            <a:pPr marL="285750" indent="-285750" algn="just">
              <a:spcBef>
                <a:spcPts val="600"/>
              </a:spcBef>
              <a:spcAft>
                <a:spcPts val="600"/>
              </a:spcAft>
              <a:buClr>
                <a:srgbClr val="C00000"/>
              </a:buClr>
              <a:buFont typeface="Wingdings" panose="05000000000000000000" pitchFamily="2" charset="2"/>
              <a:buChar char="Ø"/>
            </a:pPr>
            <a:r>
              <a:rPr lang="en-US" dirty="0"/>
              <a:t>The upper management must decide which risks are acceptable and which are not. Determining which risks are acceptable requires detailed and complex asset and risk assessments, as well as a thorough understanding of the organization’s budget, internal expertise and experience, business conditions, and many other internal and external factors.</a:t>
            </a:r>
          </a:p>
          <a:p>
            <a:pPr marL="285750" indent="-285750" algn="just">
              <a:spcBef>
                <a:spcPts val="600"/>
              </a:spcBef>
              <a:spcAft>
                <a:spcPts val="600"/>
              </a:spcAft>
              <a:buClr>
                <a:srgbClr val="C00000"/>
              </a:buClr>
              <a:buFont typeface="Wingdings" panose="05000000000000000000" pitchFamily="2" charset="2"/>
              <a:buChar char="Ø"/>
            </a:pPr>
            <a:r>
              <a:rPr lang="en-US" dirty="0"/>
              <a:t>Risk is personal, or at least specific to an organization based on its assets, its threats, its threat agents/actors, and its risk tolerance.</a:t>
            </a:r>
          </a:p>
          <a:p>
            <a:pPr marL="285750" indent="-285750" algn="just">
              <a:spcBef>
                <a:spcPts val="600"/>
              </a:spcBef>
              <a:spcAft>
                <a:spcPts val="600"/>
              </a:spcAft>
              <a:buClr>
                <a:srgbClr val="C00000"/>
              </a:buClr>
              <a:buFont typeface="Wingdings" panose="05000000000000000000" pitchFamily="2" charset="2"/>
              <a:buChar char="Ø"/>
            </a:pPr>
            <a:r>
              <a:rPr lang="en-US" dirty="0"/>
              <a:t>The goal of risk assessment is to identify risks (based on asset-threat pairings) and rank them in order of criticality. </a:t>
            </a:r>
          </a:p>
        </p:txBody>
      </p:sp>
    </p:spTree>
    <p:extLst>
      <p:ext uri="{BB962C8B-B14F-4D97-AF65-F5344CB8AC3E}">
        <p14:creationId xmlns:p14="http://schemas.microsoft.com/office/powerpoint/2010/main" val="614250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AE2152-9709-F7BD-7130-705A319B9700}"/>
              </a:ext>
            </a:extLst>
          </p:cNvPr>
          <p:cNvSpPr txBox="1"/>
          <p:nvPr/>
        </p:nvSpPr>
        <p:spPr>
          <a:xfrm>
            <a:off x="609600" y="1474619"/>
            <a:ext cx="7769225" cy="3908762"/>
          </a:xfrm>
          <a:prstGeom prst="rect">
            <a:avLst/>
          </a:prstGeom>
          <a:noFill/>
        </p:spPr>
        <p:txBody>
          <a:bodyPr wrap="square">
            <a:spAutoFit/>
          </a:bodyPr>
          <a:lstStyle/>
          <a:p>
            <a:pPr algn="just">
              <a:spcBef>
                <a:spcPts val="600"/>
              </a:spcBef>
              <a:spcAft>
                <a:spcPts val="600"/>
              </a:spcAft>
              <a:buClr>
                <a:srgbClr val="C00000"/>
              </a:buClr>
            </a:pPr>
            <a:r>
              <a:rPr lang="en-US" sz="2000" dirty="0"/>
              <a:t>There are two primary risk assessment methodologies: qualitative and quantitative. </a:t>
            </a:r>
          </a:p>
          <a:p>
            <a:pPr marL="742950" lvl="1" indent="-285750" algn="just">
              <a:spcBef>
                <a:spcPts val="600"/>
              </a:spcBef>
              <a:spcAft>
                <a:spcPts val="600"/>
              </a:spcAft>
              <a:buClr>
                <a:srgbClr val="C00000"/>
              </a:buClr>
              <a:buFont typeface="Wingdings" panose="05000000000000000000" pitchFamily="2" charset="2"/>
              <a:buChar char="ü"/>
            </a:pPr>
            <a:r>
              <a:rPr lang="en-US" dirty="0"/>
              <a:t>Quantitative risk analysis assigns real dollar figures to the loss of an asset and is based on mathematical calculations. </a:t>
            </a:r>
          </a:p>
          <a:p>
            <a:pPr marL="742950" lvl="1" indent="-285750" algn="just">
              <a:spcBef>
                <a:spcPts val="600"/>
              </a:spcBef>
              <a:spcAft>
                <a:spcPts val="600"/>
              </a:spcAft>
              <a:buClr>
                <a:srgbClr val="C00000"/>
              </a:buClr>
              <a:buFont typeface="Wingdings" panose="05000000000000000000" pitchFamily="2" charset="2"/>
              <a:buChar char="ü"/>
            </a:pPr>
            <a:r>
              <a:rPr lang="en-US" dirty="0"/>
              <a:t>Qualitative risk analysis assigns subjective and intangible values to the loss of an asset and takes into account perspectives, feelings, intuition, preferences, ideas, and gut reactions.</a:t>
            </a:r>
          </a:p>
          <a:p>
            <a:pPr lvl="1" algn="just">
              <a:spcBef>
                <a:spcPts val="600"/>
              </a:spcBef>
              <a:spcAft>
                <a:spcPts val="600"/>
              </a:spcAft>
              <a:buClr>
                <a:srgbClr val="C00000"/>
              </a:buClr>
            </a:pPr>
            <a:endParaRPr lang="en-US" dirty="0"/>
          </a:p>
          <a:p>
            <a:pPr algn="just">
              <a:spcBef>
                <a:spcPts val="600"/>
              </a:spcBef>
              <a:spcAft>
                <a:spcPts val="600"/>
              </a:spcAft>
              <a:buClr>
                <a:srgbClr val="C00000"/>
              </a:buClr>
            </a:pPr>
            <a:r>
              <a:rPr lang="en-US" sz="2000" dirty="0"/>
              <a:t>The method of combining quantitative and qualitative analysis into a final assessment of organizational risk is known as </a:t>
            </a:r>
            <a:r>
              <a:rPr lang="en-US" sz="2000" dirty="0">
                <a:solidFill>
                  <a:srgbClr val="0070C0"/>
                </a:solidFill>
              </a:rPr>
              <a:t>hybrid assessment or hybrid analysis</a:t>
            </a:r>
            <a:r>
              <a:rPr lang="en-US" sz="2000" dirty="0"/>
              <a:t>.</a:t>
            </a:r>
          </a:p>
        </p:txBody>
      </p:sp>
      <p:sp>
        <p:nvSpPr>
          <p:cNvPr id="6" name="Title 1">
            <a:extLst>
              <a:ext uri="{FF2B5EF4-FFF2-40B4-BE49-F238E27FC236}">
                <a16:creationId xmlns:a16="http://schemas.microsoft.com/office/drawing/2014/main" id="{419447DC-6617-0721-86B4-56FA21C4D6A4}"/>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Risk Assessment/Analysis</a:t>
            </a:r>
            <a:endParaRPr lang="en-US" dirty="0">
              <a:solidFill>
                <a:schemeClr val="bg1"/>
              </a:solidFill>
            </a:endParaRPr>
          </a:p>
        </p:txBody>
      </p:sp>
    </p:spTree>
    <p:extLst>
      <p:ext uri="{BB962C8B-B14F-4D97-AF65-F5344CB8AC3E}">
        <p14:creationId xmlns:p14="http://schemas.microsoft.com/office/powerpoint/2010/main" val="1279247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83819E-68EE-6524-FD48-36F4984FA37F}"/>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Qualitative Risk Analysis</a:t>
            </a:r>
            <a:endParaRPr lang="en-US" dirty="0">
              <a:solidFill>
                <a:schemeClr val="bg1"/>
              </a:solidFill>
            </a:endParaRPr>
          </a:p>
        </p:txBody>
      </p:sp>
      <p:sp>
        <p:nvSpPr>
          <p:cNvPr id="6" name="Rectangle 5">
            <a:extLst>
              <a:ext uri="{FF2B5EF4-FFF2-40B4-BE49-F238E27FC236}">
                <a16:creationId xmlns:a16="http://schemas.microsoft.com/office/drawing/2014/main" id="{8E01EAE7-8D20-E7E3-818A-56BF46B145A5}"/>
              </a:ext>
            </a:extLst>
          </p:cNvPr>
          <p:cNvSpPr/>
          <p:nvPr/>
        </p:nvSpPr>
        <p:spPr>
          <a:xfrm>
            <a:off x="563165" y="1234619"/>
            <a:ext cx="8017669" cy="2769989"/>
          </a:xfrm>
          <a:prstGeom prst="rect">
            <a:avLst/>
          </a:prstGeom>
        </p:spPr>
        <p:txBody>
          <a:bodyPr wrap="square">
            <a:spAutoFit/>
          </a:bodyPr>
          <a:lstStyle/>
          <a:p>
            <a:pPr marL="285750" indent="-285750" algn="just">
              <a:spcBef>
                <a:spcPts val="600"/>
              </a:spcBef>
              <a:spcAft>
                <a:spcPts val="600"/>
              </a:spcAft>
              <a:buClr>
                <a:srgbClr val="C00000"/>
              </a:buClr>
              <a:buFont typeface="Wingdings" panose="05000000000000000000" pitchFamily="2" charset="2"/>
              <a:buChar char="Ø"/>
            </a:pPr>
            <a:r>
              <a:rPr lang="en-US" dirty="0"/>
              <a:t>The simplest form or qualitative assessment is performed using a 3x3 matrix of asset-threat or probability- severity pairs. </a:t>
            </a:r>
          </a:p>
          <a:p>
            <a:pPr marL="285750" indent="-285750" algn="just">
              <a:spcBef>
                <a:spcPts val="600"/>
              </a:spcBef>
              <a:spcAft>
                <a:spcPts val="600"/>
              </a:spcAft>
              <a:buClr>
                <a:srgbClr val="C00000"/>
              </a:buClr>
              <a:buFont typeface="Wingdings" panose="05000000000000000000" pitchFamily="2" charset="2"/>
              <a:buChar char="Ø"/>
            </a:pPr>
            <a:r>
              <a:rPr lang="en-US" dirty="0"/>
              <a:t>If it fails to provide the needed clarity or distinction of criticality prioritization, then a more in-depth approach, say 5x5 matrix, should be undertaken.</a:t>
            </a:r>
          </a:p>
          <a:p>
            <a:pPr marL="285750" indent="-285750" algn="just">
              <a:spcBef>
                <a:spcPts val="600"/>
              </a:spcBef>
              <a:spcAft>
                <a:spcPts val="600"/>
              </a:spcAft>
              <a:buClr>
                <a:srgbClr val="C00000"/>
              </a:buClr>
              <a:buFont typeface="Wingdings" panose="05000000000000000000" pitchFamily="2" charset="2"/>
              <a:buChar char="Ø"/>
            </a:pPr>
            <a:r>
              <a:rPr lang="en-US" dirty="0"/>
              <a:t>Each increase in matrix size requires more knowledge, more research, and more time to properly assign a level to probability and severity.</a:t>
            </a:r>
          </a:p>
          <a:p>
            <a:pPr marL="285750" indent="-285750" algn="just">
              <a:spcBef>
                <a:spcPts val="600"/>
              </a:spcBef>
              <a:spcAft>
                <a:spcPts val="600"/>
              </a:spcAft>
              <a:buClr>
                <a:srgbClr val="C00000"/>
              </a:buClr>
              <a:buFont typeface="Wingdings" panose="05000000000000000000" pitchFamily="2" charset="2"/>
              <a:buChar char="Ø"/>
            </a:pPr>
            <a:r>
              <a:rPr lang="en-US" dirty="0"/>
              <a:t>Techniques for qualitative risk analysis:</a:t>
            </a:r>
          </a:p>
        </p:txBody>
      </p:sp>
      <p:sp>
        <p:nvSpPr>
          <p:cNvPr id="8" name="Rectangle 7">
            <a:extLst>
              <a:ext uri="{FF2B5EF4-FFF2-40B4-BE49-F238E27FC236}">
                <a16:creationId xmlns:a16="http://schemas.microsoft.com/office/drawing/2014/main" id="{A015E300-42F8-9997-593B-9703BC8F55C6}"/>
              </a:ext>
            </a:extLst>
          </p:cNvPr>
          <p:cNvSpPr/>
          <p:nvPr/>
        </p:nvSpPr>
        <p:spPr>
          <a:xfrm>
            <a:off x="1088409" y="4004608"/>
            <a:ext cx="3810000" cy="2308324"/>
          </a:xfrm>
          <a:prstGeom prst="rect">
            <a:avLst/>
          </a:prstGeom>
        </p:spPr>
        <p:txBody>
          <a:bodyPr wrap="square">
            <a:spAutoFit/>
          </a:bodyPr>
          <a:lstStyle/>
          <a:p>
            <a:pPr marL="342900" indent="-342900" algn="just">
              <a:spcBef>
                <a:spcPts val="0"/>
              </a:spcBef>
              <a:spcAft>
                <a:spcPts val="0"/>
              </a:spcAft>
              <a:buClr>
                <a:srgbClr val="C00000"/>
              </a:buClr>
              <a:buFont typeface="Wingdings" panose="05000000000000000000" pitchFamily="2" charset="2"/>
              <a:buChar char="ü"/>
            </a:pPr>
            <a:r>
              <a:rPr lang="en-US" dirty="0"/>
              <a:t>Brainstorming</a:t>
            </a:r>
          </a:p>
          <a:p>
            <a:pPr marL="342900" indent="-342900" algn="just">
              <a:spcBef>
                <a:spcPts val="0"/>
              </a:spcBef>
              <a:spcAft>
                <a:spcPts val="0"/>
              </a:spcAft>
              <a:buClr>
                <a:srgbClr val="C00000"/>
              </a:buClr>
              <a:buFont typeface="Wingdings" panose="05000000000000000000" pitchFamily="2" charset="2"/>
              <a:buChar char="ü"/>
            </a:pPr>
            <a:r>
              <a:rPr lang="en-US" dirty="0"/>
              <a:t>Storyboarding</a:t>
            </a:r>
          </a:p>
          <a:p>
            <a:pPr marL="342900" indent="-342900" algn="just">
              <a:spcBef>
                <a:spcPts val="0"/>
              </a:spcBef>
              <a:spcAft>
                <a:spcPts val="0"/>
              </a:spcAft>
              <a:buClr>
                <a:srgbClr val="C00000"/>
              </a:buClr>
              <a:buFont typeface="Wingdings" panose="05000000000000000000" pitchFamily="2" charset="2"/>
              <a:buChar char="ü"/>
            </a:pPr>
            <a:r>
              <a:rPr lang="en-US" dirty="0"/>
              <a:t>Focus groups</a:t>
            </a:r>
          </a:p>
          <a:p>
            <a:pPr marL="342900" indent="-342900" algn="just">
              <a:spcBef>
                <a:spcPts val="0"/>
              </a:spcBef>
              <a:spcAft>
                <a:spcPts val="0"/>
              </a:spcAft>
              <a:buClr>
                <a:srgbClr val="C00000"/>
              </a:buClr>
              <a:buFont typeface="Wingdings" panose="05000000000000000000" pitchFamily="2" charset="2"/>
              <a:buChar char="ü"/>
            </a:pPr>
            <a:r>
              <a:rPr lang="en-US" dirty="0"/>
              <a:t>Surveys</a:t>
            </a:r>
          </a:p>
          <a:p>
            <a:pPr marL="342900" indent="-342900" algn="just">
              <a:spcBef>
                <a:spcPts val="0"/>
              </a:spcBef>
              <a:spcAft>
                <a:spcPts val="0"/>
              </a:spcAft>
              <a:buClr>
                <a:srgbClr val="C00000"/>
              </a:buClr>
              <a:buFont typeface="Wingdings" panose="05000000000000000000" pitchFamily="2" charset="2"/>
              <a:buChar char="ü"/>
            </a:pPr>
            <a:r>
              <a:rPr lang="en-US" dirty="0"/>
              <a:t>Questionnaires</a:t>
            </a:r>
          </a:p>
          <a:p>
            <a:pPr marL="342900" indent="-342900" algn="just">
              <a:spcBef>
                <a:spcPts val="0"/>
              </a:spcBef>
              <a:spcAft>
                <a:spcPts val="0"/>
              </a:spcAft>
              <a:buClr>
                <a:srgbClr val="C00000"/>
              </a:buClr>
              <a:buFont typeface="Wingdings" panose="05000000000000000000" pitchFamily="2" charset="2"/>
              <a:buChar char="ü"/>
            </a:pPr>
            <a:r>
              <a:rPr lang="en-US" dirty="0"/>
              <a:t>Checklists</a:t>
            </a:r>
          </a:p>
          <a:p>
            <a:pPr marL="342900" indent="-342900" algn="just">
              <a:spcBef>
                <a:spcPts val="0"/>
              </a:spcBef>
              <a:spcAft>
                <a:spcPts val="0"/>
              </a:spcAft>
              <a:buClr>
                <a:srgbClr val="C00000"/>
              </a:buClr>
              <a:buFont typeface="Wingdings" panose="05000000000000000000" pitchFamily="2" charset="2"/>
              <a:buChar char="ü"/>
            </a:pPr>
            <a:r>
              <a:rPr lang="en-US" dirty="0"/>
              <a:t>One-on-one meetings</a:t>
            </a:r>
          </a:p>
          <a:p>
            <a:pPr marL="342900" indent="-342900" algn="just">
              <a:spcBef>
                <a:spcPts val="0"/>
              </a:spcBef>
              <a:spcAft>
                <a:spcPts val="0"/>
              </a:spcAft>
              <a:buClr>
                <a:srgbClr val="C00000"/>
              </a:buClr>
              <a:buFont typeface="Wingdings" panose="05000000000000000000" pitchFamily="2" charset="2"/>
              <a:buChar char="ü"/>
            </a:pPr>
            <a:r>
              <a:rPr lang="en-US" dirty="0"/>
              <a:t>Interviews</a:t>
            </a:r>
          </a:p>
        </p:txBody>
      </p:sp>
      <p:sp>
        <p:nvSpPr>
          <p:cNvPr id="10" name="Rectangle 9">
            <a:extLst>
              <a:ext uri="{FF2B5EF4-FFF2-40B4-BE49-F238E27FC236}">
                <a16:creationId xmlns:a16="http://schemas.microsoft.com/office/drawing/2014/main" id="{B1957A58-770E-9E49-AF48-55E7C38DF10B}"/>
              </a:ext>
            </a:extLst>
          </p:cNvPr>
          <p:cNvSpPr/>
          <p:nvPr/>
        </p:nvSpPr>
        <p:spPr>
          <a:xfrm>
            <a:off x="4571999" y="4648200"/>
            <a:ext cx="3810000" cy="646331"/>
          </a:xfrm>
          <a:prstGeom prst="rect">
            <a:avLst/>
          </a:prstGeom>
        </p:spPr>
        <p:txBody>
          <a:bodyPr wrap="square">
            <a:spAutoFit/>
          </a:bodyPr>
          <a:lstStyle/>
          <a:p>
            <a:pPr marL="342900" indent="-342900" algn="just">
              <a:spcBef>
                <a:spcPts val="0"/>
              </a:spcBef>
              <a:spcAft>
                <a:spcPts val="0"/>
              </a:spcAft>
              <a:buClr>
                <a:srgbClr val="C00000"/>
              </a:buClr>
              <a:buFont typeface="Wingdings" panose="05000000000000000000" pitchFamily="2" charset="2"/>
              <a:buChar char="ü"/>
            </a:pPr>
            <a:r>
              <a:rPr lang="en-US" dirty="0"/>
              <a:t>Scenarios</a:t>
            </a:r>
          </a:p>
          <a:p>
            <a:pPr marL="342900" indent="-342900" algn="just">
              <a:spcBef>
                <a:spcPts val="0"/>
              </a:spcBef>
              <a:spcAft>
                <a:spcPts val="0"/>
              </a:spcAft>
              <a:buClr>
                <a:srgbClr val="C00000"/>
              </a:buClr>
              <a:buFont typeface="Wingdings" panose="05000000000000000000" pitchFamily="2" charset="2"/>
              <a:buChar char="ü"/>
            </a:pPr>
            <a:r>
              <a:rPr lang="en-US" dirty="0"/>
              <a:t>Delphi technique</a:t>
            </a:r>
          </a:p>
        </p:txBody>
      </p:sp>
    </p:spTree>
    <p:extLst>
      <p:ext uri="{BB962C8B-B14F-4D97-AF65-F5344CB8AC3E}">
        <p14:creationId xmlns:p14="http://schemas.microsoft.com/office/powerpoint/2010/main" val="3725552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A9A603-FB9E-E086-23F6-4AE42007DE62}"/>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Qualitative Risk Analysis</a:t>
            </a:r>
            <a:endParaRPr lang="en-US" dirty="0">
              <a:solidFill>
                <a:schemeClr val="bg1"/>
              </a:solidFill>
            </a:endParaRPr>
          </a:p>
        </p:txBody>
      </p:sp>
      <p:sp>
        <p:nvSpPr>
          <p:cNvPr id="6" name="Rectangle 5">
            <a:extLst>
              <a:ext uri="{FF2B5EF4-FFF2-40B4-BE49-F238E27FC236}">
                <a16:creationId xmlns:a16="http://schemas.microsoft.com/office/drawing/2014/main" id="{C4BF4A92-6CBB-2EB7-1A8D-0EB9383359FF}"/>
              </a:ext>
            </a:extLst>
          </p:cNvPr>
          <p:cNvSpPr/>
          <p:nvPr/>
        </p:nvSpPr>
        <p:spPr>
          <a:xfrm>
            <a:off x="914400" y="1600200"/>
            <a:ext cx="7590235" cy="4339650"/>
          </a:xfrm>
          <a:prstGeom prst="rect">
            <a:avLst/>
          </a:prstGeom>
        </p:spPr>
        <p:txBody>
          <a:bodyPr wrap="square">
            <a:spAutoFit/>
          </a:bodyPr>
          <a:lstStyle/>
          <a:p>
            <a:pPr algn="just">
              <a:spcBef>
                <a:spcPts val="600"/>
              </a:spcBef>
              <a:spcAft>
                <a:spcPts val="600"/>
              </a:spcAft>
              <a:buClr>
                <a:srgbClr val="C00000"/>
              </a:buClr>
            </a:pPr>
            <a:r>
              <a:rPr lang="en-US" sz="2000" b="1" dirty="0">
                <a:solidFill>
                  <a:srgbClr val="0070C0"/>
                </a:solidFill>
              </a:rPr>
              <a:t>Scenarios</a:t>
            </a:r>
          </a:p>
          <a:p>
            <a:pPr marL="285750" indent="-285750" algn="just">
              <a:spcBef>
                <a:spcPts val="600"/>
              </a:spcBef>
              <a:spcAft>
                <a:spcPts val="600"/>
              </a:spcAft>
              <a:buClr>
                <a:srgbClr val="C00000"/>
              </a:buClr>
              <a:buFont typeface="Wingdings" panose="05000000000000000000" pitchFamily="2" charset="2"/>
              <a:buChar char="Ø"/>
            </a:pPr>
            <a:r>
              <a:rPr lang="en-US" dirty="0"/>
              <a:t>A scenario is a written description of a single major threat. The scenarios are limited to one page of text to keep them manageable. </a:t>
            </a:r>
          </a:p>
          <a:p>
            <a:pPr marL="285750" indent="-285750" algn="just">
              <a:spcBef>
                <a:spcPts val="600"/>
              </a:spcBef>
              <a:spcAft>
                <a:spcPts val="600"/>
              </a:spcAft>
              <a:buClr>
                <a:srgbClr val="C00000"/>
              </a:buClr>
              <a:buFont typeface="Wingdings" panose="05000000000000000000" pitchFamily="2" charset="2"/>
              <a:buChar char="Ø"/>
            </a:pPr>
            <a:r>
              <a:rPr lang="en-US" dirty="0"/>
              <a:t>The analysis participants then assign to the scenario a threat level, a loss potential, and the advantages of each safeguard. These assignments can be simple—such as High, Medium, and Low, or a basic number scale of 1 to 10—or they can be detailed essay responses.</a:t>
            </a:r>
          </a:p>
          <a:p>
            <a:pPr marL="285750" indent="-285750" algn="just">
              <a:spcBef>
                <a:spcPts val="600"/>
              </a:spcBef>
              <a:spcAft>
                <a:spcPts val="600"/>
              </a:spcAft>
              <a:buClr>
                <a:srgbClr val="C00000"/>
              </a:buClr>
              <a:buFont typeface="Wingdings" panose="05000000000000000000" pitchFamily="2" charset="2"/>
              <a:buChar char="Ø"/>
            </a:pPr>
            <a:r>
              <a:rPr lang="en-US" dirty="0"/>
              <a:t>The responses from all participants are then compiled into a single report that is presented to upper management.</a:t>
            </a:r>
          </a:p>
          <a:p>
            <a:pPr marL="285750" indent="-285750" algn="just">
              <a:spcBef>
                <a:spcPts val="600"/>
              </a:spcBef>
              <a:spcAft>
                <a:spcPts val="600"/>
              </a:spcAft>
              <a:buClr>
                <a:srgbClr val="C00000"/>
              </a:buClr>
              <a:buFont typeface="Wingdings" panose="05000000000000000000" pitchFamily="2" charset="2"/>
              <a:buChar char="Ø"/>
            </a:pPr>
            <a:r>
              <a:rPr lang="en-US" dirty="0"/>
              <a:t>The usefulness and validity of a qualitative risk analysis improves as the number and diversity of the participants in the evaluation increases.</a:t>
            </a:r>
          </a:p>
        </p:txBody>
      </p:sp>
    </p:spTree>
    <p:extLst>
      <p:ext uri="{BB962C8B-B14F-4D97-AF65-F5344CB8AC3E}">
        <p14:creationId xmlns:p14="http://schemas.microsoft.com/office/powerpoint/2010/main" val="3089163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EB1E12-A225-4E33-77CD-4289B551E95F}"/>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Creating Job/Position Description</a:t>
            </a:r>
            <a:endParaRPr lang="en-US" dirty="0">
              <a:solidFill>
                <a:schemeClr val="bg1"/>
              </a:solidFill>
            </a:endParaRPr>
          </a:p>
        </p:txBody>
      </p:sp>
      <p:sp>
        <p:nvSpPr>
          <p:cNvPr id="3" name="Rectangle 2">
            <a:extLst>
              <a:ext uri="{FF2B5EF4-FFF2-40B4-BE49-F238E27FC236}">
                <a16:creationId xmlns:a16="http://schemas.microsoft.com/office/drawing/2014/main" id="{4052F8DA-262E-605B-72D8-E45106F03586}"/>
              </a:ext>
            </a:extLst>
          </p:cNvPr>
          <p:cNvSpPr/>
          <p:nvPr/>
        </p:nvSpPr>
        <p:spPr>
          <a:xfrm>
            <a:off x="301625" y="1371600"/>
            <a:ext cx="8534400" cy="4862870"/>
          </a:xfrm>
          <a:prstGeom prst="rect">
            <a:avLst/>
          </a:prstGeom>
        </p:spPr>
        <p:txBody>
          <a:bodyPr wrap="square">
            <a:spAutoFit/>
          </a:bodyPr>
          <a:lstStyle/>
          <a:p>
            <a:pPr marL="342900" indent="-342900">
              <a:spcBef>
                <a:spcPts val="600"/>
              </a:spcBef>
              <a:spcAft>
                <a:spcPts val="600"/>
              </a:spcAft>
              <a:buClr>
                <a:srgbClr val="C00000"/>
              </a:buClr>
              <a:buFont typeface="Wingdings" panose="05000000000000000000" pitchFamily="2" charset="2"/>
              <a:buChar char="Ø"/>
            </a:pPr>
            <a:r>
              <a:rPr lang="en-US" sz="2000" dirty="0"/>
              <a:t>Job description are the </a:t>
            </a:r>
            <a:r>
              <a:rPr lang="en-US" sz="2000" b="1" dirty="0">
                <a:solidFill>
                  <a:srgbClr val="0070C0"/>
                </a:solidFill>
              </a:rPr>
              <a:t>specific work tasks </a:t>
            </a:r>
            <a:r>
              <a:rPr lang="en-US" sz="2000" dirty="0"/>
              <a:t>an employee is required to perform on a regular basis.</a:t>
            </a:r>
          </a:p>
          <a:p>
            <a:pPr marL="342900" indent="-342900">
              <a:spcBef>
                <a:spcPts val="600"/>
              </a:spcBef>
              <a:spcAft>
                <a:spcPts val="600"/>
              </a:spcAft>
              <a:buClr>
                <a:srgbClr val="C00000"/>
              </a:buClr>
              <a:buFont typeface="Wingdings" panose="05000000000000000000" pitchFamily="2" charset="2"/>
              <a:buChar char="Ø"/>
            </a:pPr>
            <a:r>
              <a:rPr lang="en-US" sz="2000" dirty="0"/>
              <a:t>job description for any position within an organization should address </a:t>
            </a:r>
            <a:r>
              <a:rPr lang="en-US" sz="2000" b="1" dirty="0">
                <a:solidFill>
                  <a:srgbClr val="0070C0"/>
                </a:solidFill>
              </a:rPr>
              <a:t>relevant security issues</a:t>
            </a:r>
            <a:r>
              <a:rPr lang="en-US" sz="2000" dirty="0"/>
              <a:t>, such as whether the position requires the handling of sensitive material or access to classified information.</a:t>
            </a:r>
          </a:p>
          <a:p>
            <a:pPr marL="342900" indent="-342900">
              <a:spcBef>
                <a:spcPts val="600"/>
              </a:spcBef>
              <a:spcAft>
                <a:spcPts val="600"/>
              </a:spcAft>
              <a:buClr>
                <a:srgbClr val="C00000"/>
              </a:buClr>
              <a:buFont typeface="Wingdings" panose="05000000000000000000" pitchFamily="2" charset="2"/>
              <a:buChar char="Ø"/>
            </a:pPr>
            <a:r>
              <a:rPr lang="en-US" sz="2000" dirty="0"/>
              <a:t>Job roles align to a </a:t>
            </a:r>
            <a:r>
              <a:rPr lang="en-US" sz="2000" b="1" dirty="0">
                <a:solidFill>
                  <a:srgbClr val="0070C0"/>
                </a:solidFill>
              </a:rPr>
              <a:t>rank</a:t>
            </a:r>
            <a:r>
              <a:rPr lang="en-US" sz="2000" dirty="0"/>
              <a:t> or </a:t>
            </a:r>
            <a:r>
              <a:rPr lang="en-US" sz="2000" b="1" dirty="0">
                <a:solidFill>
                  <a:srgbClr val="0070C0"/>
                </a:solidFill>
              </a:rPr>
              <a:t>level of privilege</a:t>
            </a:r>
            <a:r>
              <a:rPr lang="en-US" sz="2000" dirty="0"/>
              <a:t>, whereas job descriptions map to specifically assigned responsibilities and tasks.</a:t>
            </a:r>
          </a:p>
          <a:p>
            <a:pPr marL="342900" indent="-342900">
              <a:spcBef>
                <a:spcPts val="600"/>
              </a:spcBef>
              <a:spcAft>
                <a:spcPts val="600"/>
              </a:spcAft>
              <a:buClr>
                <a:srgbClr val="C00000"/>
              </a:buClr>
              <a:buFont typeface="Wingdings" panose="05000000000000000000" pitchFamily="2" charset="2"/>
              <a:buChar char="Ø"/>
            </a:pPr>
            <a:r>
              <a:rPr lang="en-US" sz="2000" dirty="0"/>
              <a:t>Depending on their responsibilities, employees require </a:t>
            </a:r>
            <a:r>
              <a:rPr lang="en-US" sz="2000" b="1" dirty="0">
                <a:solidFill>
                  <a:srgbClr val="0070C0"/>
                </a:solidFill>
              </a:rPr>
              <a:t>access</a:t>
            </a:r>
            <a:r>
              <a:rPr lang="en-US" sz="2000" dirty="0"/>
              <a:t> to various objects, resources, and services. </a:t>
            </a:r>
          </a:p>
          <a:p>
            <a:pPr marL="342900" indent="-342900">
              <a:spcBef>
                <a:spcPts val="600"/>
              </a:spcBef>
              <a:spcAft>
                <a:spcPts val="600"/>
              </a:spcAft>
              <a:buClr>
                <a:srgbClr val="C00000"/>
              </a:buClr>
              <a:buFont typeface="Wingdings" panose="05000000000000000000" pitchFamily="2" charset="2"/>
              <a:buChar char="Ø"/>
            </a:pPr>
            <a:r>
              <a:rPr lang="en-US" sz="2000" dirty="0"/>
              <a:t>A list of job responsibilities guides the assignment of </a:t>
            </a:r>
            <a:r>
              <a:rPr lang="en-US" sz="2000" b="1" dirty="0">
                <a:solidFill>
                  <a:srgbClr val="0070C0"/>
                </a:solidFill>
              </a:rPr>
              <a:t>access rights</a:t>
            </a:r>
            <a:r>
              <a:rPr lang="en-US" sz="2000" dirty="0"/>
              <a:t>, </a:t>
            </a:r>
            <a:r>
              <a:rPr lang="en-US" sz="2000" b="1" dirty="0">
                <a:solidFill>
                  <a:srgbClr val="0070C0"/>
                </a:solidFill>
              </a:rPr>
              <a:t>permissions</a:t>
            </a:r>
            <a:r>
              <a:rPr lang="en-US" sz="2000" dirty="0"/>
              <a:t>, and </a:t>
            </a:r>
            <a:r>
              <a:rPr lang="en-US" sz="2000" b="1" dirty="0">
                <a:solidFill>
                  <a:srgbClr val="0070C0"/>
                </a:solidFill>
              </a:rPr>
              <a:t>privileges</a:t>
            </a:r>
            <a:r>
              <a:rPr lang="en-US" sz="2000" dirty="0"/>
              <a:t>.</a:t>
            </a:r>
          </a:p>
          <a:p>
            <a:pPr marL="342900" indent="-342900">
              <a:spcBef>
                <a:spcPts val="600"/>
              </a:spcBef>
              <a:spcAft>
                <a:spcPts val="600"/>
              </a:spcAft>
              <a:buClr>
                <a:srgbClr val="C00000"/>
              </a:buClr>
              <a:buFont typeface="Wingdings" panose="05000000000000000000" pitchFamily="2" charset="2"/>
              <a:buChar char="Ø"/>
            </a:pPr>
            <a:r>
              <a:rPr lang="en-US" sz="2000" dirty="0"/>
              <a:t>Job descriptions are not used exclusively for the hiring process; they should be maintained </a:t>
            </a:r>
            <a:r>
              <a:rPr lang="en-US" sz="2000" b="1" dirty="0">
                <a:solidFill>
                  <a:srgbClr val="0070C0"/>
                </a:solidFill>
              </a:rPr>
              <a:t>throughout the life of the organization</a:t>
            </a:r>
            <a:r>
              <a:rPr lang="en-US" sz="2000" dirty="0"/>
              <a:t>.</a:t>
            </a:r>
            <a:endParaRPr lang="en-US" sz="2000" b="1" dirty="0"/>
          </a:p>
        </p:txBody>
      </p:sp>
    </p:spTree>
    <p:extLst>
      <p:ext uri="{BB962C8B-B14F-4D97-AF65-F5344CB8AC3E}">
        <p14:creationId xmlns:p14="http://schemas.microsoft.com/office/powerpoint/2010/main" val="2151060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5F560D6-76BF-9619-40FC-2C9349452727}"/>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Qualitative Risk Analysis</a:t>
            </a:r>
            <a:endParaRPr lang="en-US" dirty="0">
              <a:solidFill>
                <a:schemeClr val="bg1"/>
              </a:solidFill>
            </a:endParaRPr>
          </a:p>
        </p:txBody>
      </p:sp>
      <p:sp>
        <p:nvSpPr>
          <p:cNvPr id="6" name="Rectangle 5">
            <a:extLst>
              <a:ext uri="{FF2B5EF4-FFF2-40B4-BE49-F238E27FC236}">
                <a16:creationId xmlns:a16="http://schemas.microsoft.com/office/drawing/2014/main" id="{344232D7-8B60-49F7-4DA6-ADDA8B835744}"/>
              </a:ext>
            </a:extLst>
          </p:cNvPr>
          <p:cNvSpPr/>
          <p:nvPr/>
        </p:nvSpPr>
        <p:spPr>
          <a:xfrm>
            <a:off x="914400" y="1600200"/>
            <a:ext cx="7590235" cy="2923877"/>
          </a:xfrm>
          <a:prstGeom prst="rect">
            <a:avLst/>
          </a:prstGeom>
        </p:spPr>
        <p:txBody>
          <a:bodyPr wrap="square">
            <a:spAutoFit/>
          </a:bodyPr>
          <a:lstStyle/>
          <a:p>
            <a:pPr algn="just">
              <a:spcBef>
                <a:spcPts val="600"/>
              </a:spcBef>
              <a:spcAft>
                <a:spcPts val="600"/>
              </a:spcAft>
              <a:buClr>
                <a:srgbClr val="C00000"/>
              </a:buClr>
            </a:pPr>
            <a:r>
              <a:rPr lang="en-US" sz="2000" b="1" dirty="0">
                <a:solidFill>
                  <a:srgbClr val="0070C0"/>
                </a:solidFill>
              </a:rPr>
              <a:t>Delphi Technique</a:t>
            </a:r>
          </a:p>
          <a:p>
            <a:pPr marL="285750" indent="-285750" algn="just">
              <a:spcBef>
                <a:spcPts val="600"/>
              </a:spcBef>
              <a:spcAft>
                <a:spcPts val="600"/>
              </a:spcAft>
              <a:buClr>
                <a:srgbClr val="C00000"/>
              </a:buClr>
              <a:buFont typeface="Wingdings" panose="05000000000000000000" pitchFamily="2" charset="2"/>
              <a:buChar char="Ø"/>
            </a:pPr>
            <a:r>
              <a:rPr lang="en-US" dirty="0"/>
              <a:t>The Delphi technique is simply an anonymous feedback-and-response process used to enable a group to reach an anonymous consensus. </a:t>
            </a:r>
          </a:p>
          <a:p>
            <a:pPr marL="285750" indent="-285750" algn="just">
              <a:spcBef>
                <a:spcPts val="600"/>
              </a:spcBef>
              <a:spcAft>
                <a:spcPts val="600"/>
              </a:spcAft>
              <a:buClr>
                <a:srgbClr val="C00000"/>
              </a:buClr>
              <a:buFont typeface="Wingdings" panose="05000000000000000000" pitchFamily="2" charset="2"/>
              <a:buChar char="Ø"/>
            </a:pPr>
            <a:r>
              <a:rPr lang="en-US" dirty="0"/>
              <a:t>The participants are usually gathered into a single meeting room. To each request for feedback, each participant writes down their response on paper or through digital messaging services anonymously. The results are compiled and presented to the group for evaluation. The process is repeated until a consensus is reached. </a:t>
            </a:r>
          </a:p>
        </p:txBody>
      </p:sp>
    </p:spTree>
    <p:extLst>
      <p:ext uri="{BB962C8B-B14F-4D97-AF65-F5344CB8AC3E}">
        <p14:creationId xmlns:p14="http://schemas.microsoft.com/office/powerpoint/2010/main" val="19385522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F050E5D-8649-73E1-F9C2-A16E6BBCA834}"/>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Quantitative Risk Analysis</a:t>
            </a:r>
            <a:endParaRPr lang="en-US" dirty="0">
              <a:solidFill>
                <a:schemeClr val="bg1"/>
              </a:solidFill>
            </a:endParaRPr>
          </a:p>
        </p:txBody>
      </p:sp>
      <p:sp>
        <p:nvSpPr>
          <p:cNvPr id="6" name="Rectangle 5">
            <a:extLst>
              <a:ext uri="{FF2B5EF4-FFF2-40B4-BE49-F238E27FC236}">
                <a16:creationId xmlns:a16="http://schemas.microsoft.com/office/drawing/2014/main" id="{0693F323-C729-B5D8-233F-17481DF4B790}"/>
              </a:ext>
            </a:extLst>
          </p:cNvPr>
          <p:cNvSpPr/>
          <p:nvPr/>
        </p:nvSpPr>
        <p:spPr>
          <a:xfrm>
            <a:off x="563165" y="1676400"/>
            <a:ext cx="8017669" cy="3170099"/>
          </a:xfrm>
          <a:prstGeom prst="rect">
            <a:avLst/>
          </a:prstGeom>
        </p:spPr>
        <p:txBody>
          <a:bodyPr wrap="square">
            <a:spAutoFit/>
          </a:bodyPr>
          <a:lstStyle/>
          <a:p>
            <a:pPr marL="285750" indent="-285750" algn="just">
              <a:spcBef>
                <a:spcPts val="600"/>
              </a:spcBef>
              <a:spcAft>
                <a:spcPts val="600"/>
              </a:spcAft>
              <a:buClr>
                <a:srgbClr val="C00000"/>
              </a:buClr>
              <a:buFont typeface="Wingdings" panose="05000000000000000000" pitchFamily="2" charset="2"/>
              <a:buChar char="Ø"/>
            </a:pPr>
            <a:r>
              <a:rPr lang="en-US" dirty="0"/>
              <a:t>The result of quantitative risk analysis is a report that has monetary figures for levels of risk, potential loss, cost of countermeasures, and value of safeguards. </a:t>
            </a:r>
          </a:p>
          <a:p>
            <a:pPr marL="285750" indent="-285750" algn="just">
              <a:spcBef>
                <a:spcPts val="600"/>
              </a:spcBef>
              <a:spcAft>
                <a:spcPts val="600"/>
              </a:spcAft>
              <a:buClr>
                <a:srgbClr val="C00000"/>
              </a:buClr>
              <a:buFont typeface="Wingdings" panose="05000000000000000000" pitchFamily="2" charset="2"/>
              <a:buChar char="Ø"/>
            </a:pPr>
            <a:r>
              <a:rPr lang="en-US" dirty="0"/>
              <a:t>A purely quantitative analysis is not sufficient—not all elements and aspects of the analysis can be accurately quantified because some are qualitative, subjective, or intangible.</a:t>
            </a:r>
          </a:p>
          <a:p>
            <a:pPr marL="285750" indent="-285750" algn="just">
              <a:spcBef>
                <a:spcPts val="600"/>
              </a:spcBef>
              <a:spcAft>
                <a:spcPts val="600"/>
              </a:spcAft>
              <a:buClr>
                <a:srgbClr val="C00000"/>
              </a:buClr>
              <a:buFont typeface="Wingdings" panose="05000000000000000000" pitchFamily="2" charset="2"/>
              <a:buChar char="Ø"/>
            </a:pPr>
            <a:r>
              <a:rPr lang="en-US" dirty="0"/>
              <a:t>The process of quantitative risk analysis starts with asset valuation and threat identification. This results in asset-threat pairings that need to have estimations of harm potential/severity. This information is then used to calculate various cost functions that are used to evaluate safeguards.</a:t>
            </a:r>
          </a:p>
        </p:txBody>
      </p:sp>
    </p:spTree>
    <p:extLst>
      <p:ext uri="{BB962C8B-B14F-4D97-AF65-F5344CB8AC3E}">
        <p14:creationId xmlns:p14="http://schemas.microsoft.com/office/powerpoint/2010/main" val="2986648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B60251D-1413-80A8-7A1B-F7E5EE055D5F}"/>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Quantitative Risk Analysis</a:t>
            </a:r>
            <a:endParaRPr lang="en-US" dirty="0">
              <a:solidFill>
                <a:schemeClr val="bg1"/>
              </a:solidFill>
            </a:endParaRPr>
          </a:p>
        </p:txBody>
      </p:sp>
      <p:sp>
        <p:nvSpPr>
          <p:cNvPr id="6" name="Rectangle 5">
            <a:extLst>
              <a:ext uri="{FF2B5EF4-FFF2-40B4-BE49-F238E27FC236}">
                <a16:creationId xmlns:a16="http://schemas.microsoft.com/office/drawing/2014/main" id="{66A1C385-8C95-5BFE-AC77-08A4E487A6C7}"/>
              </a:ext>
            </a:extLst>
          </p:cNvPr>
          <p:cNvSpPr/>
          <p:nvPr/>
        </p:nvSpPr>
        <p:spPr>
          <a:xfrm>
            <a:off x="407590" y="1600200"/>
            <a:ext cx="8428435" cy="2954655"/>
          </a:xfrm>
          <a:prstGeom prst="rect">
            <a:avLst/>
          </a:prstGeom>
        </p:spPr>
        <p:txBody>
          <a:bodyPr wrap="square">
            <a:spAutoFit/>
          </a:bodyPr>
          <a:lstStyle/>
          <a:p>
            <a:pPr algn="just">
              <a:spcBef>
                <a:spcPts val="600"/>
              </a:spcBef>
              <a:spcAft>
                <a:spcPts val="600"/>
              </a:spcAft>
              <a:buClr>
                <a:srgbClr val="C00000"/>
              </a:buClr>
            </a:pPr>
            <a:r>
              <a:rPr lang="en-US" dirty="0"/>
              <a:t>Major steps in Quantitative Risk Analysis:</a:t>
            </a:r>
          </a:p>
          <a:p>
            <a:pPr marL="800100" lvl="1" indent="-342900" algn="just">
              <a:spcBef>
                <a:spcPts val="600"/>
              </a:spcBef>
              <a:spcAft>
                <a:spcPts val="600"/>
              </a:spcAft>
              <a:buClr>
                <a:srgbClr val="C00000"/>
              </a:buClr>
              <a:buFont typeface="+mj-lt"/>
              <a:buAutoNum type="arabicPeriod"/>
            </a:pPr>
            <a:r>
              <a:rPr lang="en-US" dirty="0"/>
              <a:t>Inventory assets and assign asset value (AV) </a:t>
            </a:r>
          </a:p>
          <a:p>
            <a:pPr marL="800100" lvl="1" indent="-342900" algn="just">
              <a:spcBef>
                <a:spcPts val="600"/>
              </a:spcBef>
              <a:spcAft>
                <a:spcPts val="600"/>
              </a:spcAft>
              <a:buClr>
                <a:srgbClr val="C00000"/>
              </a:buClr>
              <a:buFont typeface="+mj-lt"/>
              <a:buAutoNum type="arabicPeriod"/>
            </a:pPr>
            <a:r>
              <a:rPr lang="en-US" dirty="0"/>
              <a:t>For each asset-threat pairing, calculate the exposure factor (EF).</a:t>
            </a:r>
          </a:p>
          <a:p>
            <a:pPr marL="800100" lvl="1" indent="-342900" algn="just">
              <a:spcBef>
                <a:spcPts val="600"/>
              </a:spcBef>
              <a:spcAft>
                <a:spcPts val="600"/>
              </a:spcAft>
              <a:buClr>
                <a:srgbClr val="C00000"/>
              </a:buClr>
              <a:buFont typeface="+mj-lt"/>
              <a:buAutoNum type="arabicPeriod"/>
            </a:pPr>
            <a:r>
              <a:rPr lang="en-US" dirty="0"/>
              <a:t> For each asset-threat pairing, calculate the single loss expectancy (SLE)</a:t>
            </a:r>
          </a:p>
          <a:p>
            <a:pPr marL="800100" lvl="1" indent="-342900" algn="just">
              <a:spcBef>
                <a:spcPts val="600"/>
              </a:spcBef>
              <a:spcAft>
                <a:spcPts val="600"/>
              </a:spcAft>
              <a:buClr>
                <a:srgbClr val="C00000"/>
              </a:buClr>
              <a:buFont typeface="+mj-lt"/>
              <a:buAutoNum type="arabicPeriod"/>
            </a:pPr>
            <a:r>
              <a:rPr lang="en-US" dirty="0"/>
              <a:t>Assess the annualized rate of occurrence (ARO)</a:t>
            </a:r>
          </a:p>
          <a:p>
            <a:pPr marL="800100" lvl="1" indent="-342900" algn="just">
              <a:spcBef>
                <a:spcPts val="600"/>
              </a:spcBef>
              <a:spcAft>
                <a:spcPts val="600"/>
              </a:spcAft>
              <a:buClr>
                <a:srgbClr val="C00000"/>
              </a:buClr>
              <a:buFont typeface="+mj-lt"/>
              <a:buAutoNum type="arabicPeriod"/>
            </a:pPr>
            <a:r>
              <a:rPr lang="en-US" dirty="0"/>
              <a:t>Derive the annualized loss expectancy (ALE)</a:t>
            </a:r>
          </a:p>
          <a:p>
            <a:pPr marL="800100" lvl="1" indent="-342900" algn="just">
              <a:spcBef>
                <a:spcPts val="600"/>
              </a:spcBef>
              <a:spcAft>
                <a:spcPts val="600"/>
              </a:spcAft>
              <a:buClr>
                <a:srgbClr val="C00000"/>
              </a:buClr>
              <a:buFont typeface="+mj-lt"/>
              <a:buAutoNum type="arabicPeriod"/>
            </a:pPr>
            <a:r>
              <a:rPr lang="en-US" dirty="0"/>
              <a:t>Perform cost/benefit analysis of countermeasures </a:t>
            </a:r>
          </a:p>
        </p:txBody>
      </p:sp>
    </p:spTree>
    <p:extLst>
      <p:ext uri="{BB962C8B-B14F-4D97-AF65-F5344CB8AC3E}">
        <p14:creationId xmlns:p14="http://schemas.microsoft.com/office/powerpoint/2010/main" val="4138264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F4E4221-F888-31B8-AFF8-56B12BDD8D5D}"/>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Quantitative Risk Analysis</a:t>
            </a:r>
            <a:endParaRPr lang="en-US" dirty="0">
              <a:solidFill>
                <a:schemeClr val="bg1"/>
              </a:solidFill>
            </a:endParaRPr>
          </a:p>
        </p:txBody>
      </p:sp>
      <p:sp>
        <p:nvSpPr>
          <p:cNvPr id="8" name="Rectangle 7">
            <a:extLst>
              <a:ext uri="{FF2B5EF4-FFF2-40B4-BE49-F238E27FC236}">
                <a16:creationId xmlns:a16="http://schemas.microsoft.com/office/drawing/2014/main" id="{F9F19805-784A-8F87-FE8D-DAF97EA6A8DB}"/>
              </a:ext>
            </a:extLst>
          </p:cNvPr>
          <p:cNvSpPr/>
          <p:nvPr/>
        </p:nvSpPr>
        <p:spPr>
          <a:xfrm>
            <a:off x="381000" y="1219200"/>
            <a:ext cx="7590235" cy="3354765"/>
          </a:xfrm>
          <a:prstGeom prst="rect">
            <a:avLst/>
          </a:prstGeom>
        </p:spPr>
        <p:txBody>
          <a:bodyPr wrap="square">
            <a:spAutoFit/>
          </a:bodyPr>
          <a:lstStyle/>
          <a:p>
            <a:pPr algn="just">
              <a:spcBef>
                <a:spcPts val="600"/>
              </a:spcBef>
              <a:spcAft>
                <a:spcPts val="600"/>
              </a:spcAft>
              <a:buClr>
                <a:srgbClr val="C00000"/>
              </a:buClr>
            </a:pPr>
            <a:r>
              <a:rPr lang="en-US" sz="2000" b="1" dirty="0">
                <a:solidFill>
                  <a:srgbClr val="0070C0"/>
                </a:solidFill>
              </a:rPr>
              <a:t>Exposure Factor (EF)</a:t>
            </a:r>
          </a:p>
          <a:p>
            <a:pPr marL="285750" indent="-285750" algn="just">
              <a:spcBef>
                <a:spcPts val="600"/>
              </a:spcBef>
              <a:spcAft>
                <a:spcPts val="600"/>
              </a:spcAft>
              <a:buClr>
                <a:srgbClr val="C00000"/>
              </a:buClr>
              <a:buFont typeface="Wingdings" panose="05000000000000000000" pitchFamily="2" charset="2"/>
              <a:buChar char="Ø"/>
            </a:pPr>
            <a:r>
              <a:rPr lang="en-US" dirty="0"/>
              <a:t>The EF indicates the expected overall asset value loss because of a single realized risk. The EF is expressed as a percentage.</a:t>
            </a:r>
          </a:p>
          <a:p>
            <a:pPr marL="285750" indent="-285750" algn="just">
              <a:spcBef>
                <a:spcPts val="600"/>
              </a:spcBef>
              <a:spcAft>
                <a:spcPts val="600"/>
              </a:spcAft>
              <a:buClr>
                <a:srgbClr val="C00000"/>
              </a:buClr>
              <a:buFont typeface="Wingdings" panose="05000000000000000000" pitchFamily="2" charset="2"/>
              <a:buChar char="Ø"/>
            </a:pPr>
            <a:r>
              <a:rPr lang="en-US" dirty="0"/>
              <a:t>The EF is usually small for assets that are easily replaceable, such as hardware and can be very large for assets that are irreplaceable or proprietary, such as product designs or a database of customers.</a:t>
            </a:r>
          </a:p>
          <a:p>
            <a:pPr marL="285750" indent="-285750" algn="just">
              <a:spcBef>
                <a:spcPts val="600"/>
              </a:spcBef>
              <a:spcAft>
                <a:spcPts val="600"/>
              </a:spcAft>
              <a:buClr>
                <a:srgbClr val="C00000"/>
              </a:buClr>
              <a:buFont typeface="Wingdings" panose="05000000000000000000" pitchFamily="2" charset="2"/>
              <a:buChar char="Ø"/>
            </a:pPr>
            <a:r>
              <a:rPr lang="en-US" dirty="0"/>
              <a:t>The EF is determined by using historical internal data, performing statistical analysis, consulting public or subscription risk ledgers/registers, working with consultants, or using a risk management software solution.</a:t>
            </a:r>
          </a:p>
        </p:txBody>
      </p:sp>
      <p:sp>
        <p:nvSpPr>
          <p:cNvPr id="10" name="Rectangle 9">
            <a:extLst>
              <a:ext uri="{FF2B5EF4-FFF2-40B4-BE49-F238E27FC236}">
                <a16:creationId xmlns:a16="http://schemas.microsoft.com/office/drawing/2014/main" id="{73F913D1-A62E-CE82-85A9-85DC08719407}"/>
              </a:ext>
            </a:extLst>
          </p:cNvPr>
          <p:cNvSpPr/>
          <p:nvPr/>
        </p:nvSpPr>
        <p:spPr>
          <a:xfrm>
            <a:off x="1553766" y="4724400"/>
            <a:ext cx="7282260" cy="1538883"/>
          </a:xfrm>
          <a:prstGeom prst="rect">
            <a:avLst/>
          </a:prstGeom>
        </p:spPr>
        <p:txBody>
          <a:bodyPr wrap="square">
            <a:spAutoFit/>
          </a:bodyPr>
          <a:lstStyle/>
          <a:p>
            <a:pPr algn="just">
              <a:spcBef>
                <a:spcPts val="600"/>
              </a:spcBef>
              <a:spcAft>
                <a:spcPts val="600"/>
              </a:spcAft>
              <a:buClr>
                <a:srgbClr val="C00000"/>
              </a:buClr>
            </a:pPr>
            <a:r>
              <a:rPr lang="en-US" sz="2000" b="1" dirty="0">
                <a:solidFill>
                  <a:srgbClr val="0070C0"/>
                </a:solidFill>
              </a:rPr>
              <a:t>Single Loss Expectancy (SLE)</a:t>
            </a:r>
          </a:p>
          <a:p>
            <a:pPr marL="285750" indent="-285750" algn="just">
              <a:spcBef>
                <a:spcPts val="600"/>
              </a:spcBef>
              <a:spcAft>
                <a:spcPts val="600"/>
              </a:spcAft>
              <a:buClr>
                <a:srgbClr val="C00000"/>
              </a:buClr>
              <a:buFont typeface="Wingdings" panose="05000000000000000000" pitchFamily="2" charset="2"/>
              <a:buChar char="Ø"/>
            </a:pPr>
            <a:r>
              <a:rPr lang="en-US" dirty="0"/>
              <a:t>The single-loss expectancy (SLE) is the potential loss associated with a single realized threat against a specific asset.</a:t>
            </a:r>
          </a:p>
          <a:p>
            <a:pPr marL="285750" indent="-285750" algn="just">
              <a:spcBef>
                <a:spcPts val="600"/>
              </a:spcBef>
              <a:spcAft>
                <a:spcPts val="600"/>
              </a:spcAft>
              <a:buClr>
                <a:srgbClr val="C00000"/>
              </a:buClr>
              <a:buFont typeface="Wingdings" panose="05000000000000000000" pitchFamily="2" charset="2"/>
              <a:buChar char="Ø"/>
            </a:pPr>
            <a:r>
              <a:rPr lang="en-US" dirty="0"/>
              <a:t>SLE = asset value (AV) * exposure factor (EF)</a:t>
            </a:r>
          </a:p>
        </p:txBody>
      </p:sp>
    </p:spTree>
    <p:extLst>
      <p:ext uri="{BB962C8B-B14F-4D97-AF65-F5344CB8AC3E}">
        <p14:creationId xmlns:p14="http://schemas.microsoft.com/office/powerpoint/2010/main" val="304792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DA29AE2-3D87-BA92-2F69-A4D5D056C490}"/>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Quantitative Risk Analysis</a:t>
            </a:r>
            <a:endParaRPr lang="en-US" dirty="0">
              <a:solidFill>
                <a:schemeClr val="bg1"/>
              </a:solidFill>
            </a:endParaRPr>
          </a:p>
        </p:txBody>
      </p:sp>
      <p:sp>
        <p:nvSpPr>
          <p:cNvPr id="3" name="Rectangle 2">
            <a:extLst>
              <a:ext uri="{FF2B5EF4-FFF2-40B4-BE49-F238E27FC236}">
                <a16:creationId xmlns:a16="http://schemas.microsoft.com/office/drawing/2014/main" id="{473A19F9-6AAE-59F4-9526-548036D80A03}"/>
              </a:ext>
            </a:extLst>
          </p:cNvPr>
          <p:cNvSpPr/>
          <p:nvPr/>
        </p:nvSpPr>
        <p:spPr>
          <a:xfrm>
            <a:off x="381000" y="1219200"/>
            <a:ext cx="8001000" cy="3077766"/>
          </a:xfrm>
          <a:prstGeom prst="rect">
            <a:avLst/>
          </a:prstGeom>
        </p:spPr>
        <p:txBody>
          <a:bodyPr wrap="square">
            <a:spAutoFit/>
          </a:bodyPr>
          <a:lstStyle/>
          <a:p>
            <a:pPr algn="just">
              <a:spcBef>
                <a:spcPts val="600"/>
              </a:spcBef>
              <a:spcAft>
                <a:spcPts val="600"/>
              </a:spcAft>
              <a:buClr>
                <a:srgbClr val="C00000"/>
              </a:buClr>
            </a:pPr>
            <a:r>
              <a:rPr lang="en-US" sz="2000" b="1" dirty="0">
                <a:solidFill>
                  <a:srgbClr val="0070C0"/>
                </a:solidFill>
              </a:rPr>
              <a:t>Annualized Rate of Occurrence (ARO)</a:t>
            </a:r>
          </a:p>
          <a:p>
            <a:pPr marL="285750" indent="-285750" algn="just">
              <a:spcBef>
                <a:spcPts val="600"/>
              </a:spcBef>
              <a:spcAft>
                <a:spcPts val="600"/>
              </a:spcAft>
              <a:buClr>
                <a:srgbClr val="C00000"/>
              </a:buClr>
              <a:buFont typeface="Wingdings" panose="05000000000000000000" pitchFamily="2" charset="2"/>
              <a:buChar char="Ø"/>
            </a:pPr>
            <a:r>
              <a:rPr lang="en-US" dirty="0"/>
              <a:t>The annualized rate of occurrence (ARO) is the expected frequency with which a specific threat or risk will occur within a single year.</a:t>
            </a:r>
          </a:p>
          <a:p>
            <a:pPr marL="285750" indent="-285750" algn="just">
              <a:spcBef>
                <a:spcPts val="600"/>
              </a:spcBef>
              <a:spcAft>
                <a:spcPts val="600"/>
              </a:spcAft>
              <a:buClr>
                <a:srgbClr val="C00000"/>
              </a:buClr>
              <a:buFont typeface="Wingdings" panose="05000000000000000000" pitchFamily="2" charset="2"/>
              <a:buChar char="Ø"/>
            </a:pPr>
            <a:r>
              <a:rPr lang="en-US" dirty="0"/>
              <a:t>The ARO can range from a value of 0.0 (zero), indicating that the threat or risk will never be realized, to a very large number, indicating that the threat or risk occurs often.</a:t>
            </a:r>
          </a:p>
          <a:p>
            <a:pPr marL="285750" indent="-285750" algn="just">
              <a:spcBef>
                <a:spcPts val="600"/>
              </a:spcBef>
              <a:spcAft>
                <a:spcPts val="600"/>
              </a:spcAft>
              <a:buClr>
                <a:srgbClr val="C00000"/>
              </a:buClr>
              <a:buFont typeface="Wingdings" panose="05000000000000000000" pitchFamily="2" charset="2"/>
              <a:buChar char="Ø"/>
            </a:pPr>
            <a:r>
              <a:rPr lang="en-US" dirty="0"/>
              <a:t>The ARO can be derived by reviewing historical internal data, performing statistical analysis, consulting public or subscription risk ledgers/registers, working with consultants, or using a risk management software solution.</a:t>
            </a:r>
          </a:p>
        </p:txBody>
      </p:sp>
      <p:sp>
        <p:nvSpPr>
          <p:cNvPr id="6" name="Rectangle 5">
            <a:extLst>
              <a:ext uri="{FF2B5EF4-FFF2-40B4-BE49-F238E27FC236}">
                <a16:creationId xmlns:a16="http://schemas.microsoft.com/office/drawing/2014/main" id="{44459540-7202-5030-B02E-826028FB2BFD}"/>
              </a:ext>
            </a:extLst>
          </p:cNvPr>
          <p:cNvSpPr/>
          <p:nvPr/>
        </p:nvSpPr>
        <p:spPr>
          <a:xfrm>
            <a:off x="1219200" y="4376916"/>
            <a:ext cx="7845425" cy="2169825"/>
          </a:xfrm>
          <a:prstGeom prst="rect">
            <a:avLst/>
          </a:prstGeom>
        </p:spPr>
        <p:txBody>
          <a:bodyPr wrap="square">
            <a:spAutoFit/>
          </a:bodyPr>
          <a:lstStyle/>
          <a:p>
            <a:pPr algn="just">
              <a:spcBef>
                <a:spcPts val="600"/>
              </a:spcBef>
              <a:spcAft>
                <a:spcPts val="600"/>
              </a:spcAft>
              <a:buClr>
                <a:srgbClr val="C00000"/>
              </a:buClr>
            </a:pPr>
            <a:r>
              <a:rPr lang="en-US" sz="2000" b="1" dirty="0">
                <a:solidFill>
                  <a:srgbClr val="0070C0"/>
                </a:solidFill>
              </a:rPr>
              <a:t>Annualized Loss Expectancy (ALE)</a:t>
            </a:r>
          </a:p>
          <a:p>
            <a:pPr marL="285750" indent="-285750" algn="just">
              <a:spcBef>
                <a:spcPts val="600"/>
              </a:spcBef>
              <a:spcAft>
                <a:spcPts val="600"/>
              </a:spcAft>
              <a:buClr>
                <a:srgbClr val="C00000"/>
              </a:buClr>
              <a:buFont typeface="Wingdings" panose="05000000000000000000" pitchFamily="2" charset="2"/>
              <a:buChar char="Ø"/>
            </a:pPr>
            <a:r>
              <a:rPr lang="en-US" dirty="0"/>
              <a:t>The annualized loss expectancy (ALE) is the possible yearly loss of all instances of a specific realized threat against a specific asset. </a:t>
            </a:r>
          </a:p>
          <a:p>
            <a:pPr algn="just">
              <a:spcBef>
                <a:spcPts val="600"/>
              </a:spcBef>
              <a:spcAft>
                <a:spcPts val="600"/>
              </a:spcAft>
              <a:buClr>
                <a:srgbClr val="C00000"/>
              </a:buClr>
            </a:pPr>
            <a:r>
              <a:rPr lang="en-US" dirty="0"/>
              <a:t>ALE = single loss expectancy (SLE) * Annualized rate of occurrence (ARO)</a:t>
            </a:r>
          </a:p>
          <a:p>
            <a:pPr algn="just">
              <a:spcBef>
                <a:spcPts val="0"/>
              </a:spcBef>
              <a:spcAft>
                <a:spcPts val="0"/>
              </a:spcAft>
              <a:buClr>
                <a:srgbClr val="C00000"/>
              </a:buClr>
            </a:pPr>
            <a:r>
              <a:rPr lang="en-US" dirty="0"/>
              <a:t>        = Asset value (AV) * Exposure factor (EF) *</a:t>
            </a:r>
          </a:p>
          <a:p>
            <a:pPr algn="just">
              <a:spcBef>
                <a:spcPts val="0"/>
              </a:spcBef>
              <a:spcAft>
                <a:spcPts val="0"/>
              </a:spcAft>
              <a:buClr>
                <a:srgbClr val="C00000"/>
              </a:buClr>
            </a:pPr>
            <a:r>
              <a:rPr lang="en-US" dirty="0"/>
              <a:t>                                Annualized rate of occurrence (ARO)</a:t>
            </a:r>
          </a:p>
        </p:txBody>
      </p:sp>
    </p:spTree>
    <p:extLst>
      <p:ext uri="{BB962C8B-B14F-4D97-AF65-F5344CB8AC3E}">
        <p14:creationId xmlns:p14="http://schemas.microsoft.com/office/powerpoint/2010/main" val="235278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C19A92-4091-BD6E-6C15-11414294B4FB}"/>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Quantitative Risk Analysis</a:t>
            </a:r>
            <a:endParaRPr lang="en-US" dirty="0">
              <a:solidFill>
                <a:schemeClr val="bg1"/>
              </a:solidFill>
            </a:endParaRPr>
          </a:p>
        </p:txBody>
      </p:sp>
      <p:sp>
        <p:nvSpPr>
          <p:cNvPr id="7" name="Rectangle 6">
            <a:extLst>
              <a:ext uri="{FF2B5EF4-FFF2-40B4-BE49-F238E27FC236}">
                <a16:creationId xmlns:a16="http://schemas.microsoft.com/office/drawing/2014/main" id="{4D6ABC49-BD84-DBE7-BC8A-ABEE27AF7089}"/>
              </a:ext>
            </a:extLst>
          </p:cNvPr>
          <p:cNvSpPr/>
          <p:nvPr/>
        </p:nvSpPr>
        <p:spPr>
          <a:xfrm>
            <a:off x="563165" y="1676400"/>
            <a:ext cx="8017669" cy="2339102"/>
          </a:xfrm>
          <a:prstGeom prst="rect">
            <a:avLst/>
          </a:prstGeom>
        </p:spPr>
        <p:txBody>
          <a:bodyPr wrap="square">
            <a:spAutoFit/>
          </a:bodyPr>
          <a:lstStyle/>
          <a:p>
            <a:pPr algn="just">
              <a:spcBef>
                <a:spcPts val="600"/>
              </a:spcBef>
              <a:spcAft>
                <a:spcPts val="600"/>
              </a:spcAft>
              <a:buClr>
                <a:srgbClr val="C00000"/>
              </a:buClr>
            </a:pPr>
            <a:r>
              <a:rPr lang="en-US" dirty="0"/>
              <a:t>Mathematical Problems:</a:t>
            </a:r>
          </a:p>
          <a:p>
            <a:pPr marL="342900" indent="-342900" algn="just">
              <a:spcBef>
                <a:spcPts val="600"/>
              </a:spcBef>
              <a:spcAft>
                <a:spcPts val="600"/>
              </a:spcAft>
              <a:buClr>
                <a:srgbClr val="C00000"/>
              </a:buClr>
              <a:buAutoNum type="arabicPeriod"/>
            </a:pPr>
            <a:r>
              <a:rPr lang="en-US" dirty="0"/>
              <a:t>If an asset is valued at $200,000 and it has an EF of 45 percent for a specific threat, then what is the SLE of the threat for that asset?</a:t>
            </a:r>
          </a:p>
          <a:p>
            <a:pPr marL="342900" indent="-342900" algn="just">
              <a:spcBef>
                <a:spcPts val="600"/>
              </a:spcBef>
              <a:spcAft>
                <a:spcPts val="600"/>
              </a:spcAft>
              <a:buClr>
                <a:srgbClr val="C00000"/>
              </a:buClr>
              <a:buAutoNum type="arabicPeriod"/>
            </a:pPr>
            <a:r>
              <a:rPr lang="en-US" dirty="0"/>
              <a:t>If the SLE of an asset is $90,000 and the ARO for a specific threat (such as total power loss) is .5, then what is the ALE? If the ARO for a specific threat (such as compromised user account) is 15 for the same asset, then what is the ALE?</a:t>
            </a:r>
          </a:p>
        </p:txBody>
      </p:sp>
    </p:spTree>
    <p:extLst>
      <p:ext uri="{BB962C8B-B14F-4D97-AF65-F5344CB8AC3E}">
        <p14:creationId xmlns:p14="http://schemas.microsoft.com/office/powerpoint/2010/main" val="22439765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F4AD818-16DB-6A0F-123B-838F9038A162}"/>
              </a:ext>
            </a:extLst>
          </p:cNvPr>
          <p:cNvSpPr>
            <a:spLocks noGrp="1"/>
          </p:cNvSpPr>
          <p:nvPr>
            <p:ph type="title"/>
          </p:nvPr>
        </p:nvSpPr>
        <p:spPr>
          <a:xfrm>
            <a:off x="1066800" y="152400"/>
            <a:ext cx="7769225" cy="758825"/>
          </a:xfrm>
        </p:spPr>
        <p:txBody>
          <a:bodyPr/>
          <a:lstStyle/>
          <a:p>
            <a:pPr algn="l"/>
            <a:r>
              <a:rPr lang="en-US" altLang="zh-CN" sz="2800" dirty="0">
                <a:solidFill>
                  <a:schemeClr val="bg1"/>
                </a:solidFill>
                <a:ea typeface="宋体" pitchFamily="2" charset="-122"/>
              </a:rPr>
              <a:t>Qualitative vs. Quantitative Risk Analysis</a:t>
            </a:r>
            <a:endParaRPr lang="en-US" sz="2800" dirty="0">
              <a:solidFill>
                <a:schemeClr val="bg1"/>
              </a:solidFill>
            </a:endParaRPr>
          </a:p>
        </p:txBody>
      </p:sp>
      <p:graphicFrame>
        <p:nvGraphicFramePr>
          <p:cNvPr id="5" name="Table 5">
            <a:extLst>
              <a:ext uri="{FF2B5EF4-FFF2-40B4-BE49-F238E27FC236}">
                <a16:creationId xmlns:a16="http://schemas.microsoft.com/office/drawing/2014/main" id="{CD862D58-7E4D-D839-4209-E3C4025263BC}"/>
              </a:ext>
            </a:extLst>
          </p:cNvPr>
          <p:cNvGraphicFramePr>
            <a:graphicFrameLocks noGrp="1"/>
          </p:cNvGraphicFramePr>
          <p:nvPr>
            <p:extLst>
              <p:ext uri="{D42A27DB-BD31-4B8C-83A1-F6EECF244321}">
                <p14:modId xmlns:p14="http://schemas.microsoft.com/office/powerpoint/2010/main" val="1220551999"/>
              </p:ext>
            </p:extLst>
          </p:nvPr>
        </p:nvGraphicFramePr>
        <p:xfrm>
          <a:off x="457200" y="1574800"/>
          <a:ext cx="8077200" cy="3708400"/>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val="194748196"/>
                    </a:ext>
                  </a:extLst>
                </a:gridCol>
                <a:gridCol w="1790700">
                  <a:extLst>
                    <a:ext uri="{9D8B030D-6E8A-4147-A177-3AD203B41FA5}">
                      <a16:colId xmlns:a16="http://schemas.microsoft.com/office/drawing/2014/main" val="3973257715"/>
                    </a:ext>
                  </a:extLst>
                </a:gridCol>
                <a:gridCol w="2019300">
                  <a:extLst>
                    <a:ext uri="{9D8B030D-6E8A-4147-A177-3AD203B41FA5}">
                      <a16:colId xmlns:a16="http://schemas.microsoft.com/office/drawing/2014/main" val="3666065892"/>
                    </a:ext>
                  </a:extLst>
                </a:gridCol>
              </a:tblGrid>
              <a:tr h="370840">
                <a:tc>
                  <a:txBody>
                    <a:bodyPr/>
                    <a:lstStyle/>
                    <a:p>
                      <a:r>
                        <a:rPr lang="en-US" dirty="0"/>
                        <a:t>Characteristic</a:t>
                      </a:r>
                    </a:p>
                  </a:txBody>
                  <a:tcPr/>
                </a:tc>
                <a:tc>
                  <a:txBody>
                    <a:bodyPr/>
                    <a:lstStyle/>
                    <a:p>
                      <a:r>
                        <a:rPr lang="en-US" dirty="0"/>
                        <a:t>Qualitative</a:t>
                      </a:r>
                    </a:p>
                  </a:txBody>
                  <a:tcPr/>
                </a:tc>
                <a:tc>
                  <a:txBody>
                    <a:bodyPr/>
                    <a:lstStyle/>
                    <a:p>
                      <a:r>
                        <a:rPr lang="en-US" dirty="0"/>
                        <a:t>Quantitative</a:t>
                      </a:r>
                    </a:p>
                  </a:txBody>
                  <a:tcPr/>
                </a:tc>
                <a:extLst>
                  <a:ext uri="{0D108BD9-81ED-4DB2-BD59-A6C34878D82A}">
                    <a16:rowId xmlns:a16="http://schemas.microsoft.com/office/drawing/2014/main" val="1262799911"/>
                  </a:ext>
                </a:extLst>
              </a:tr>
              <a:tr h="370840">
                <a:tc>
                  <a:txBody>
                    <a:bodyPr/>
                    <a:lstStyle/>
                    <a:p>
                      <a:r>
                        <a:rPr lang="en-US" dirty="0"/>
                        <a:t>Employs math functions </a:t>
                      </a:r>
                    </a:p>
                  </a:txBody>
                  <a:tcPr/>
                </a:tc>
                <a:tc>
                  <a:txBody>
                    <a:bodyPr/>
                    <a:lstStyle/>
                    <a:p>
                      <a:pPr algn="ctr"/>
                      <a:r>
                        <a:rPr lang="en-US" dirty="0"/>
                        <a:t>No</a:t>
                      </a:r>
                    </a:p>
                  </a:txBody>
                  <a:tcPr/>
                </a:tc>
                <a:tc>
                  <a:txBody>
                    <a:bodyPr/>
                    <a:lstStyle/>
                    <a:p>
                      <a:pPr algn="ctr"/>
                      <a:r>
                        <a:rPr lang="en-US" dirty="0"/>
                        <a:t>Yes</a:t>
                      </a:r>
                    </a:p>
                  </a:txBody>
                  <a:tcPr/>
                </a:tc>
                <a:extLst>
                  <a:ext uri="{0D108BD9-81ED-4DB2-BD59-A6C34878D82A}">
                    <a16:rowId xmlns:a16="http://schemas.microsoft.com/office/drawing/2014/main" val="771974422"/>
                  </a:ext>
                </a:extLst>
              </a:tr>
              <a:tr h="370840">
                <a:tc>
                  <a:txBody>
                    <a:bodyPr/>
                    <a:lstStyle/>
                    <a:p>
                      <a:r>
                        <a:rPr lang="en-US" dirty="0"/>
                        <a:t>Uses cost/benefit analysis</a:t>
                      </a:r>
                    </a:p>
                  </a:txBody>
                  <a:tcPr/>
                </a:tc>
                <a:tc>
                  <a:txBody>
                    <a:bodyPr/>
                    <a:lstStyle/>
                    <a:p>
                      <a:pPr algn="ctr"/>
                      <a:r>
                        <a:rPr lang="en-US" dirty="0"/>
                        <a:t>May</a:t>
                      </a:r>
                    </a:p>
                  </a:txBody>
                  <a:tcPr/>
                </a:tc>
                <a:tc>
                  <a:txBody>
                    <a:bodyPr/>
                    <a:lstStyle/>
                    <a:p>
                      <a:pPr algn="ctr"/>
                      <a:r>
                        <a:rPr lang="en-US" dirty="0"/>
                        <a:t>Yes</a:t>
                      </a:r>
                    </a:p>
                  </a:txBody>
                  <a:tcPr/>
                </a:tc>
                <a:extLst>
                  <a:ext uri="{0D108BD9-81ED-4DB2-BD59-A6C34878D82A}">
                    <a16:rowId xmlns:a16="http://schemas.microsoft.com/office/drawing/2014/main" val="2994301636"/>
                  </a:ext>
                </a:extLst>
              </a:tr>
              <a:tr h="370840">
                <a:tc>
                  <a:txBody>
                    <a:bodyPr/>
                    <a:lstStyle/>
                    <a:p>
                      <a:r>
                        <a:rPr lang="en-US" dirty="0"/>
                        <a:t>Requires estimation</a:t>
                      </a:r>
                    </a:p>
                  </a:txBody>
                  <a:tcPr/>
                </a:tc>
                <a:tc>
                  <a:txBody>
                    <a:bodyPr/>
                    <a:lstStyle/>
                    <a:p>
                      <a:pPr algn="ctr"/>
                      <a:r>
                        <a:rPr lang="en-US" dirty="0"/>
                        <a:t>Yes</a:t>
                      </a:r>
                    </a:p>
                  </a:txBody>
                  <a:tcPr/>
                </a:tc>
                <a:tc>
                  <a:txBody>
                    <a:bodyPr/>
                    <a:lstStyle/>
                    <a:p>
                      <a:pPr algn="ctr"/>
                      <a:r>
                        <a:rPr lang="en-US" dirty="0"/>
                        <a:t>Some</a:t>
                      </a:r>
                    </a:p>
                  </a:txBody>
                  <a:tcPr/>
                </a:tc>
                <a:extLst>
                  <a:ext uri="{0D108BD9-81ED-4DB2-BD59-A6C34878D82A}">
                    <a16:rowId xmlns:a16="http://schemas.microsoft.com/office/drawing/2014/main" val="2574895115"/>
                  </a:ext>
                </a:extLst>
              </a:tr>
              <a:tr h="370840">
                <a:tc>
                  <a:txBody>
                    <a:bodyPr/>
                    <a:lstStyle/>
                    <a:p>
                      <a:r>
                        <a:rPr lang="en-US" dirty="0"/>
                        <a:t>Supports automation</a:t>
                      </a:r>
                    </a:p>
                  </a:txBody>
                  <a:tcPr/>
                </a:tc>
                <a:tc>
                  <a:txBody>
                    <a:bodyPr/>
                    <a:lstStyle/>
                    <a:p>
                      <a:pPr algn="ctr"/>
                      <a:r>
                        <a:rPr lang="en-US" dirty="0"/>
                        <a:t>No</a:t>
                      </a:r>
                    </a:p>
                  </a:txBody>
                  <a:tcPr/>
                </a:tc>
                <a:tc>
                  <a:txBody>
                    <a:bodyPr/>
                    <a:lstStyle/>
                    <a:p>
                      <a:pPr algn="ctr"/>
                      <a:r>
                        <a:rPr lang="en-US" dirty="0"/>
                        <a:t>Yes</a:t>
                      </a:r>
                    </a:p>
                  </a:txBody>
                  <a:tcPr/>
                </a:tc>
                <a:extLst>
                  <a:ext uri="{0D108BD9-81ED-4DB2-BD59-A6C34878D82A}">
                    <a16:rowId xmlns:a16="http://schemas.microsoft.com/office/drawing/2014/main" val="3131982987"/>
                  </a:ext>
                </a:extLst>
              </a:tr>
              <a:tr h="370840">
                <a:tc>
                  <a:txBody>
                    <a:bodyPr/>
                    <a:lstStyle/>
                    <a:p>
                      <a:r>
                        <a:rPr lang="en-US" dirty="0"/>
                        <a:t>Involves a high volume of information</a:t>
                      </a:r>
                    </a:p>
                  </a:txBody>
                  <a:tcPr/>
                </a:tc>
                <a:tc>
                  <a:txBody>
                    <a:bodyPr/>
                    <a:lstStyle/>
                    <a:p>
                      <a:pPr algn="ctr"/>
                      <a:r>
                        <a:rPr lang="en-US" dirty="0"/>
                        <a:t>No</a:t>
                      </a:r>
                    </a:p>
                  </a:txBody>
                  <a:tcPr/>
                </a:tc>
                <a:tc>
                  <a:txBody>
                    <a:bodyPr/>
                    <a:lstStyle/>
                    <a:p>
                      <a:pPr algn="ctr"/>
                      <a:r>
                        <a:rPr lang="en-US" dirty="0"/>
                        <a:t>Yes</a:t>
                      </a:r>
                    </a:p>
                  </a:txBody>
                  <a:tcPr/>
                </a:tc>
                <a:extLst>
                  <a:ext uri="{0D108BD9-81ED-4DB2-BD59-A6C34878D82A}">
                    <a16:rowId xmlns:a16="http://schemas.microsoft.com/office/drawing/2014/main" val="3859409510"/>
                  </a:ext>
                </a:extLst>
              </a:tr>
              <a:tr h="370840">
                <a:tc>
                  <a:txBody>
                    <a:bodyPr/>
                    <a:lstStyle/>
                    <a:p>
                      <a:r>
                        <a:rPr lang="en-US" dirty="0"/>
                        <a:t>Is objective</a:t>
                      </a:r>
                    </a:p>
                  </a:txBody>
                  <a:tcPr/>
                </a:tc>
                <a:tc>
                  <a:txBody>
                    <a:bodyPr/>
                    <a:lstStyle/>
                    <a:p>
                      <a:pPr algn="ctr"/>
                      <a:r>
                        <a:rPr lang="en-US" dirty="0"/>
                        <a:t>Less so</a:t>
                      </a:r>
                    </a:p>
                  </a:txBody>
                  <a:tcPr/>
                </a:tc>
                <a:tc>
                  <a:txBody>
                    <a:bodyPr/>
                    <a:lstStyle/>
                    <a:p>
                      <a:pPr algn="ctr"/>
                      <a:r>
                        <a:rPr lang="en-US" dirty="0"/>
                        <a:t>More so</a:t>
                      </a:r>
                    </a:p>
                  </a:txBody>
                  <a:tcPr/>
                </a:tc>
                <a:extLst>
                  <a:ext uri="{0D108BD9-81ED-4DB2-BD59-A6C34878D82A}">
                    <a16:rowId xmlns:a16="http://schemas.microsoft.com/office/drawing/2014/main" val="461498107"/>
                  </a:ext>
                </a:extLst>
              </a:tr>
              <a:tr h="370840">
                <a:tc>
                  <a:txBody>
                    <a:bodyPr/>
                    <a:lstStyle/>
                    <a:p>
                      <a:r>
                        <a:rPr lang="en-US" dirty="0"/>
                        <a:t>Relies substantially on opinion</a:t>
                      </a:r>
                    </a:p>
                  </a:txBody>
                  <a:tcPr/>
                </a:tc>
                <a:tc>
                  <a:txBody>
                    <a:bodyPr/>
                    <a:lstStyle/>
                    <a:p>
                      <a:pPr algn="ctr"/>
                      <a:r>
                        <a:rPr lang="en-US" dirty="0"/>
                        <a:t>Yes</a:t>
                      </a:r>
                    </a:p>
                  </a:txBody>
                  <a:tcPr/>
                </a:tc>
                <a:tc>
                  <a:txBody>
                    <a:bodyPr/>
                    <a:lstStyle/>
                    <a:p>
                      <a:pPr algn="ctr"/>
                      <a:r>
                        <a:rPr lang="en-US" dirty="0"/>
                        <a:t>No</a:t>
                      </a:r>
                    </a:p>
                  </a:txBody>
                  <a:tcPr/>
                </a:tc>
                <a:extLst>
                  <a:ext uri="{0D108BD9-81ED-4DB2-BD59-A6C34878D82A}">
                    <a16:rowId xmlns:a16="http://schemas.microsoft.com/office/drawing/2014/main" val="1572987087"/>
                  </a:ext>
                </a:extLst>
              </a:tr>
              <a:tr h="370840">
                <a:tc>
                  <a:txBody>
                    <a:bodyPr/>
                    <a:lstStyle/>
                    <a:p>
                      <a:r>
                        <a:rPr lang="en-US" dirty="0"/>
                        <a:t>Requires significant time and effort</a:t>
                      </a:r>
                    </a:p>
                  </a:txBody>
                  <a:tcPr/>
                </a:tc>
                <a:tc>
                  <a:txBody>
                    <a:bodyPr/>
                    <a:lstStyle/>
                    <a:p>
                      <a:pPr algn="ctr"/>
                      <a:r>
                        <a:rPr lang="en-US" dirty="0"/>
                        <a:t>Sometimes</a:t>
                      </a:r>
                    </a:p>
                  </a:txBody>
                  <a:tcPr/>
                </a:tc>
                <a:tc>
                  <a:txBody>
                    <a:bodyPr/>
                    <a:lstStyle/>
                    <a:p>
                      <a:pPr algn="ctr"/>
                      <a:r>
                        <a:rPr lang="en-US" dirty="0"/>
                        <a:t>Yes</a:t>
                      </a:r>
                    </a:p>
                  </a:txBody>
                  <a:tcPr/>
                </a:tc>
                <a:extLst>
                  <a:ext uri="{0D108BD9-81ED-4DB2-BD59-A6C34878D82A}">
                    <a16:rowId xmlns:a16="http://schemas.microsoft.com/office/drawing/2014/main" val="4101223925"/>
                  </a:ext>
                </a:extLst>
              </a:tr>
              <a:tr h="370840">
                <a:tc>
                  <a:txBody>
                    <a:bodyPr/>
                    <a:lstStyle/>
                    <a:p>
                      <a:r>
                        <a:rPr lang="en-US" dirty="0"/>
                        <a:t>Offers useful and meaningful results</a:t>
                      </a:r>
                    </a:p>
                  </a:txBody>
                  <a:tcPr/>
                </a:tc>
                <a:tc>
                  <a:txBody>
                    <a:bodyPr/>
                    <a:lstStyle/>
                    <a:p>
                      <a:pPr algn="ctr"/>
                      <a:r>
                        <a:rPr lang="en-US" dirty="0"/>
                        <a:t>Yes</a:t>
                      </a:r>
                    </a:p>
                  </a:txBody>
                  <a:tcPr/>
                </a:tc>
                <a:tc>
                  <a:txBody>
                    <a:bodyPr/>
                    <a:lstStyle/>
                    <a:p>
                      <a:pPr algn="ctr"/>
                      <a:r>
                        <a:rPr lang="en-US" dirty="0"/>
                        <a:t>Yes</a:t>
                      </a:r>
                    </a:p>
                  </a:txBody>
                  <a:tcPr/>
                </a:tc>
                <a:extLst>
                  <a:ext uri="{0D108BD9-81ED-4DB2-BD59-A6C34878D82A}">
                    <a16:rowId xmlns:a16="http://schemas.microsoft.com/office/drawing/2014/main" val="2761071516"/>
                  </a:ext>
                </a:extLst>
              </a:tr>
            </a:tbl>
          </a:graphicData>
        </a:graphic>
      </p:graphicFrame>
    </p:spTree>
    <p:extLst>
      <p:ext uri="{BB962C8B-B14F-4D97-AF65-F5344CB8AC3E}">
        <p14:creationId xmlns:p14="http://schemas.microsoft.com/office/powerpoint/2010/main" val="35034326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C8DD1F-F3A3-12AA-C976-6F8352140DF3}"/>
              </a:ext>
            </a:extLst>
          </p:cNvPr>
          <p:cNvSpPr>
            <a:spLocks noGrp="1"/>
          </p:cNvSpPr>
          <p:nvPr>
            <p:ph type="title"/>
          </p:nvPr>
        </p:nvSpPr>
        <p:spPr>
          <a:xfrm>
            <a:off x="1066800" y="152400"/>
            <a:ext cx="7769225" cy="758825"/>
          </a:xfrm>
        </p:spPr>
        <p:txBody>
          <a:bodyPr/>
          <a:lstStyle/>
          <a:p>
            <a:pPr algn="l"/>
            <a:r>
              <a:rPr lang="en-US" altLang="zh-CN" sz="2800" dirty="0">
                <a:solidFill>
                  <a:schemeClr val="bg1"/>
                </a:solidFill>
                <a:ea typeface="宋体" pitchFamily="2" charset="-122"/>
              </a:rPr>
              <a:t>Risk Response:: Some Terminologies</a:t>
            </a:r>
            <a:endParaRPr lang="en-US" sz="2800" dirty="0">
              <a:solidFill>
                <a:schemeClr val="bg1"/>
              </a:solidFill>
            </a:endParaRPr>
          </a:p>
        </p:txBody>
      </p:sp>
      <p:sp>
        <p:nvSpPr>
          <p:cNvPr id="5" name="Rectangle 4">
            <a:extLst>
              <a:ext uri="{FF2B5EF4-FFF2-40B4-BE49-F238E27FC236}">
                <a16:creationId xmlns:a16="http://schemas.microsoft.com/office/drawing/2014/main" id="{CCB51018-6BF1-3C1D-8889-E6D6BC559C53}"/>
              </a:ext>
            </a:extLst>
          </p:cNvPr>
          <p:cNvSpPr/>
          <p:nvPr/>
        </p:nvSpPr>
        <p:spPr>
          <a:xfrm>
            <a:off x="304800" y="1524000"/>
            <a:ext cx="8415338" cy="3631763"/>
          </a:xfrm>
          <a:prstGeom prst="rect">
            <a:avLst/>
          </a:prstGeom>
        </p:spPr>
        <p:txBody>
          <a:bodyPr wrap="square">
            <a:spAutoFit/>
          </a:bodyPr>
          <a:lstStyle/>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Risk Appetite</a:t>
            </a:r>
            <a:r>
              <a:rPr lang="en-US" dirty="0"/>
              <a:t>: total amount of risk that an organization is willing to shoulder in aggregate across all assets.</a:t>
            </a:r>
          </a:p>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Risk Capacity</a:t>
            </a:r>
            <a:r>
              <a:rPr lang="en-US" dirty="0"/>
              <a:t>: level of risk an organization is able to shoulder.</a:t>
            </a:r>
          </a:p>
          <a:p>
            <a:pPr algn="just">
              <a:spcBef>
                <a:spcPts val="600"/>
              </a:spcBef>
              <a:spcAft>
                <a:spcPts val="600"/>
              </a:spcAft>
              <a:buClr>
                <a:srgbClr val="C00000"/>
              </a:buClr>
            </a:pPr>
            <a:r>
              <a:rPr lang="en-US" dirty="0"/>
              <a:t>An organization’s desired risk appetite may be greater than its actual capacity.</a:t>
            </a:r>
          </a:p>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Risk Tolerance</a:t>
            </a:r>
            <a:r>
              <a:rPr lang="en-US" dirty="0"/>
              <a:t>: amount or level of risk that an organization will accept per individual asset-threat pair.</a:t>
            </a:r>
          </a:p>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Risk Target</a:t>
            </a:r>
            <a:r>
              <a:rPr lang="en-US" dirty="0"/>
              <a:t>: preferred level of risk for a specific asset-threat pairing. This is relating to risk tolerance.</a:t>
            </a:r>
          </a:p>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Risk Limit</a:t>
            </a:r>
            <a:r>
              <a:rPr lang="en-US" dirty="0"/>
              <a:t>: the maximum level of risk above the risk target that will be tolerated before further risk management actions are taken.</a:t>
            </a:r>
          </a:p>
        </p:txBody>
      </p:sp>
    </p:spTree>
    <p:extLst>
      <p:ext uri="{BB962C8B-B14F-4D97-AF65-F5344CB8AC3E}">
        <p14:creationId xmlns:p14="http://schemas.microsoft.com/office/powerpoint/2010/main" val="9085516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61CDFBE-EC1E-8829-CAFA-926DB0260D9A}"/>
              </a:ext>
            </a:extLst>
          </p:cNvPr>
          <p:cNvSpPr>
            <a:spLocks noGrp="1"/>
          </p:cNvSpPr>
          <p:nvPr>
            <p:ph type="title"/>
          </p:nvPr>
        </p:nvSpPr>
        <p:spPr>
          <a:xfrm>
            <a:off x="1066800" y="152400"/>
            <a:ext cx="7769225" cy="758825"/>
          </a:xfrm>
        </p:spPr>
        <p:txBody>
          <a:bodyPr/>
          <a:lstStyle/>
          <a:p>
            <a:pPr algn="l"/>
            <a:r>
              <a:rPr lang="en-US" altLang="zh-CN" sz="2800" dirty="0">
                <a:solidFill>
                  <a:schemeClr val="bg1"/>
                </a:solidFill>
                <a:ea typeface="宋体" pitchFamily="2" charset="-122"/>
              </a:rPr>
              <a:t>Risk Response</a:t>
            </a:r>
            <a:endParaRPr lang="en-US" sz="2800" dirty="0">
              <a:solidFill>
                <a:schemeClr val="bg1"/>
              </a:solidFill>
            </a:endParaRPr>
          </a:p>
        </p:txBody>
      </p:sp>
      <p:sp>
        <p:nvSpPr>
          <p:cNvPr id="5" name="Rectangle 4">
            <a:extLst>
              <a:ext uri="{FF2B5EF4-FFF2-40B4-BE49-F238E27FC236}">
                <a16:creationId xmlns:a16="http://schemas.microsoft.com/office/drawing/2014/main" id="{FCC2B19E-C84D-4AAE-CE19-B620B3258F4D}"/>
              </a:ext>
            </a:extLst>
          </p:cNvPr>
          <p:cNvSpPr/>
          <p:nvPr/>
        </p:nvSpPr>
        <p:spPr>
          <a:xfrm>
            <a:off x="404765" y="1676400"/>
            <a:ext cx="8415338" cy="4154984"/>
          </a:xfrm>
          <a:prstGeom prst="rect">
            <a:avLst/>
          </a:prstGeom>
        </p:spPr>
        <p:txBody>
          <a:bodyPr wrap="square">
            <a:spAutoFit/>
          </a:bodyPr>
          <a:lstStyle/>
          <a:p>
            <a:pPr algn="just">
              <a:spcBef>
                <a:spcPts val="600"/>
              </a:spcBef>
              <a:spcAft>
                <a:spcPts val="600"/>
              </a:spcAft>
              <a:buClr>
                <a:srgbClr val="C00000"/>
              </a:buClr>
            </a:pPr>
            <a:r>
              <a:rPr lang="en-US" b="1" dirty="0">
                <a:solidFill>
                  <a:srgbClr val="0070C0"/>
                </a:solidFill>
              </a:rPr>
              <a:t>Several Possible Risk Responses are:</a:t>
            </a:r>
          </a:p>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Mitigation or Reduction</a:t>
            </a:r>
            <a:r>
              <a:rPr lang="en-US" dirty="0"/>
              <a:t>: implementation of safeguards, security controls, and countermeasures to reduce and/or eliminate vulnerabilities or block threats. Deploying encryption and using firewalls are common examples of risk mitigation. </a:t>
            </a:r>
          </a:p>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Assignment or Transfer</a:t>
            </a:r>
            <a:r>
              <a:rPr lang="en-US" dirty="0"/>
              <a:t>: placement of the responsibility of loss due to a risk onto another entity or organization. Purchasing cybersecurity or traditional insurance and outsourcing are common forms of assigning or transferring risk. </a:t>
            </a:r>
          </a:p>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Deterrence</a:t>
            </a:r>
            <a:r>
              <a:rPr lang="en-US" dirty="0"/>
              <a:t>: convince a threat agent not to attack. Some examples include implementing auditing, security cameras, and warning banners; using security guards; and making it known that the organization is willing to cooperate with authorities and prosecute those who participate in cybercrime.</a:t>
            </a:r>
          </a:p>
        </p:txBody>
      </p:sp>
    </p:spTree>
    <p:extLst>
      <p:ext uri="{BB962C8B-B14F-4D97-AF65-F5344CB8AC3E}">
        <p14:creationId xmlns:p14="http://schemas.microsoft.com/office/powerpoint/2010/main" val="14942606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17808D-BAA1-FA40-5B66-50F9056B76E3}"/>
              </a:ext>
            </a:extLst>
          </p:cNvPr>
          <p:cNvSpPr>
            <a:spLocks noGrp="1"/>
          </p:cNvSpPr>
          <p:nvPr>
            <p:ph type="title"/>
          </p:nvPr>
        </p:nvSpPr>
        <p:spPr>
          <a:xfrm>
            <a:off x="1066800" y="152400"/>
            <a:ext cx="7769225" cy="758825"/>
          </a:xfrm>
        </p:spPr>
        <p:txBody>
          <a:bodyPr/>
          <a:lstStyle/>
          <a:p>
            <a:pPr algn="l"/>
            <a:r>
              <a:rPr lang="en-US" altLang="zh-CN" sz="2800" dirty="0">
                <a:solidFill>
                  <a:schemeClr val="bg1"/>
                </a:solidFill>
                <a:ea typeface="宋体" pitchFamily="2" charset="-122"/>
              </a:rPr>
              <a:t>Risk Response</a:t>
            </a:r>
            <a:endParaRPr lang="en-US" sz="2800" dirty="0">
              <a:solidFill>
                <a:schemeClr val="bg1"/>
              </a:solidFill>
            </a:endParaRPr>
          </a:p>
        </p:txBody>
      </p:sp>
      <p:sp>
        <p:nvSpPr>
          <p:cNvPr id="5" name="Rectangle 4">
            <a:extLst>
              <a:ext uri="{FF2B5EF4-FFF2-40B4-BE49-F238E27FC236}">
                <a16:creationId xmlns:a16="http://schemas.microsoft.com/office/drawing/2014/main" id="{63D3A4BD-42D9-B75D-BEE0-E6144547F2AA}"/>
              </a:ext>
            </a:extLst>
          </p:cNvPr>
          <p:cNvSpPr/>
          <p:nvPr/>
        </p:nvSpPr>
        <p:spPr>
          <a:xfrm>
            <a:off x="347662" y="1271349"/>
            <a:ext cx="8415338" cy="3724096"/>
          </a:xfrm>
          <a:prstGeom prst="rect">
            <a:avLst/>
          </a:prstGeom>
        </p:spPr>
        <p:txBody>
          <a:bodyPr wrap="square">
            <a:spAutoFit/>
          </a:bodyPr>
          <a:lstStyle/>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Avoidance</a:t>
            </a:r>
            <a:r>
              <a:rPr lang="en-US" dirty="0"/>
              <a:t>: process of selecting alternate options or activities that have less associated risk than the default, common, expedient, or cheap option. For example, locating a business in Arizona instead of Florida to avoid hurricanes.</a:t>
            </a:r>
          </a:p>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Acceptance</a:t>
            </a:r>
            <a:r>
              <a:rPr lang="en-US" dirty="0"/>
              <a:t>: result after a cost/benefit analysis shows countermeasure costs would outweigh the possible cost of loss due to a risk. Accepting risk requires a clearly written statement that indicates why a safeguard was not implemented, who is responsible for the decision, and who will be responsible for the loss if the risk is realized, usually in the form of a document signed by senior management.</a:t>
            </a:r>
          </a:p>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Reject or ignore</a:t>
            </a:r>
            <a:r>
              <a:rPr lang="en-US" dirty="0"/>
              <a:t>: Denying that a risk exists and hoping that it will never be realized are not valid or prudent due care/due diligence responses to risk. Rejecting or ignoring risk may be considered negligence in court.</a:t>
            </a:r>
          </a:p>
        </p:txBody>
      </p:sp>
      <p:sp>
        <p:nvSpPr>
          <p:cNvPr id="6" name="Rectangle 5">
            <a:extLst>
              <a:ext uri="{FF2B5EF4-FFF2-40B4-BE49-F238E27FC236}">
                <a16:creationId xmlns:a16="http://schemas.microsoft.com/office/drawing/2014/main" id="{301AB502-B892-E710-2337-E89BA9E04A07}"/>
              </a:ext>
            </a:extLst>
          </p:cNvPr>
          <p:cNvSpPr/>
          <p:nvPr/>
        </p:nvSpPr>
        <p:spPr>
          <a:xfrm>
            <a:off x="1865312" y="5124986"/>
            <a:ext cx="6172200" cy="923330"/>
          </a:xfrm>
          <a:prstGeom prst="rect">
            <a:avLst/>
          </a:prstGeom>
        </p:spPr>
        <p:txBody>
          <a:bodyPr wrap="square">
            <a:spAutoFit/>
          </a:bodyPr>
          <a:lstStyle/>
          <a:p>
            <a:pPr algn="just">
              <a:spcBef>
                <a:spcPts val="600"/>
              </a:spcBef>
              <a:spcAft>
                <a:spcPts val="600"/>
              </a:spcAft>
              <a:buClr>
                <a:srgbClr val="C00000"/>
              </a:buClr>
            </a:pPr>
            <a:r>
              <a:rPr lang="en-US" b="1" dirty="0">
                <a:solidFill>
                  <a:srgbClr val="0070C0"/>
                </a:solidFill>
              </a:rPr>
              <a:t>Compliance testing</a:t>
            </a:r>
            <a:r>
              <a:rPr lang="en-US" dirty="0"/>
              <a:t> ensures that all necessary and required elements of a security solution are properly deployed and functioning as expected.</a:t>
            </a:r>
          </a:p>
        </p:txBody>
      </p:sp>
    </p:spTree>
    <p:extLst>
      <p:ext uri="{BB962C8B-B14F-4D97-AF65-F5344CB8AC3E}">
        <p14:creationId xmlns:p14="http://schemas.microsoft.com/office/powerpoint/2010/main" val="4014403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1A8621-10FE-7FBB-366A-A369931D58BC}"/>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Candidate Screening and Hiring</a:t>
            </a:r>
            <a:endParaRPr lang="en-US" dirty="0">
              <a:solidFill>
                <a:schemeClr val="bg1"/>
              </a:solidFill>
            </a:endParaRPr>
          </a:p>
        </p:txBody>
      </p:sp>
      <p:sp>
        <p:nvSpPr>
          <p:cNvPr id="11" name="Content Placeholder 2">
            <a:extLst>
              <a:ext uri="{FF2B5EF4-FFF2-40B4-BE49-F238E27FC236}">
                <a16:creationId xmlns:a16="http://schemas.microsoft.com/office/drawing/2014/main" id="{07E51E32-7D5E-BA55-8569-391DEAAF57FF}"/>
              </a:ext>
            </a:extLst>
          </p:cNvPr>
          <p:cNvSpPr txBox="1">
            <a:spLocks/>
          </p:cNvSpPr>
          <p:nvPr/>
        </p:nvSpPr>
        <p:spPr bwMode="auto">
          <a:xfrm>
            <a:off x="444926" y="1752600"/>
            <a:ext cx="8382000" cy="2514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just">
              <a:spcBef>
                <a:spcPts val="600"/>
              </a:spcBef>
              <a:spcAft>
                <a:spcPts val="600"/>
              </a:spcAft>
              <a:buNone/>
            </a:pPr>
            <a:r>
              <a:rPr lang="en-US" sz="2000" b="1" dirty="0">
                <a:solidFill>
                  <a:srgbClr val="0070C0"/>
                </a:solidFill>
              </a:rPr>
              <a:t>Candidate Screening:</a:t>
            </a:r>
            <a:r>
              <a:rPr lang="en-US" sz="2000" dirty="0"/>
              <a:t> </a:t>
            </a:r>
          </a:p>
          <a:p>
            <a:pPr lvl="1" algn="just">
              <a:spcBef>
                <a:spcPts val="600"/>
              </a:spcBef>
              <a:spcAft>
                <a:spcPts val="600"/>
              </a:spcAft>
              <a:buFont typeface="Wingdings" pitchFamily="2" charset="2"/>
              <a:buChar char="v"/>
            </a:pPr>
            <a:r>
              <a:rPr lang="en-US" sz="1800" dirty="0">
                <a:solidFill>
                  <a:schemeClr val="tx1"/>
                </a:solidFill>
              </a:rPr>
              <a:t>Employment candidate screening for a specific position is based on the sensitivity and classification defined by the job description. </a:t>
            </a:r>
          </a:p>
          <a:p>
            <a:pPr lvl="1" algn="just">
              <a:spcBef>
                <a:spcPts val="600"/>
              </a:spcBef>
              <a:spcAft>
                <a:spcPts val="600"/>
              </a:spcAft>
              <a:buFont typeface="Wingdings" pitchFamily="2" charset="2"/>
              <a:buChar char="v"/>
            </a:pPr>
            <a:r>
              <a:rPr lang="en-US" sz="1800" dirty="0">
                <a:solidFill>
                  <a:schemeClr val="tx1"/>
                </a:solidFill>
              </a:rPr>
              <a:t>To check whether a candidate is adequate, qualified, and trustworthy for a secured position.</a:t>
            </a:r>
          </a:p>
          <a:p>
            <a:pPr lvl="1" algn="just">
              <a:spcBef>
                <a:spcPts val="600"/>
              </a:spcBef>
              <a:spcAft>
                <a:spcPts val="600"/>
              </a:spcAft>
              <a:buFont typeface="Wingdings" pitchFamily="2" charset="2"/>
              <a:buChar char="v"/>
            </a:pPr>
            <a:r>
              <a:rPr lang="en-US" sz="1800" dirty="0">
                <a:solidFill>
                  <a:schemeClr val="tx1"/>
                </a:solidFill>
              </a:rPr>
              <a:t>Candidate Screening includes (1) General background check; (2) Online background check; and (3) Interviewing. </a:t>
            </a:r>
          </a:p>
        </p:txBody>
      </p:sp>
    </p:spTree>
    <p:extLst>
      <p:ext uri="{BB962C8B-B14F-4D97-AF65-F5344CB8AC3E}">
        <p14:creationId xmlns:p14="http://schemas.microsoft.com/office/powerpoint/2010/main" val="34573484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808701-6B03-9059-F1BA-F6D1174458F1}"/>
              </a:ext>
            </a:extLst>
          </p:cNvPr>
          <p:cNvSpPr>
            <a:spLocks noGrp="1"/>
          </p:cNvSpPr>
          <p:nvPr>
            <p:ph type="title"/>
          </p:nvPr>
        </p:nvSpPr>
        <p:spPr>
          <a:xfrm>
            <a:off x="1066800" y="152400"/>
            <a:ext cx="7769225" cy="758825"/>
          </a:xfrm>
        </p:spPr>
        <p:txBody>
          <a:bodyPr/>
          <a:lstStyle/>
          <a:p>
            <a:pPr algn="l"/>
            <a:r>
              <a:rPr lang="en-US" altLang="zh-CN" sz="2800" dirty="0">
                <a:solidFill>
                  <a:schemeClr val="bg1"/>
                </a:solidFill>
                <a:ea typeface="宋体" pitchFamily="2" charset="-122"/>
              </a:rPr>
              <a:t>Some more Risk definitions</a:t>
            </a:r>
            <a:endParaRPr lang="en-US" sz="2800" dirty="0">
              <a:solidFill>
                <a:schemeClr val="bg1"/>
              </a:solidFill>
            </a:endParaRPr>
          </a:p>
        </p:txBody>
      </p:sp>
      <p:sp>
        <p:nvSpPr>
          <p:cNvPr id="5" name="Rectangle 4">
            <a:extLst>
              <a:ext uri="{FF2B5EF4-FFF2-40B4-BE49-F238E27FC236}">
                <a16:creationId xmlns:a16="http://schemas.microsoft.com/office/drawing/2014/main" id="{D7C50D20-B9DA-FF44-8FE4-D8D1E20F63E8}"/>
              </a:ext>
            </a:extLst>
          </p:cNvPr>
          <p:cNvSpPr/>
          <p:nvPr/>
        </p:nvSpPr>
        <p:spPr>
          <a:xfrm>
            <a:off x="364331" y="1600200"/>
            <a:ext cx="8415338" cy="3631763"/>
          </a:xfrm>
          <a:prstGeom prst="rect">
            <a:avLst/>
          </a:prstGeom>
        </p:spPr>
        <p:txBody>
          <a:bodyPr wrap="square">
            <a:spAutoFit/>
          </a:bodyPr>
          <a:lstStyle/>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Inherent or initial or starting Risk</a:t>
            </a:r>
            <a:r>
              <a:rPr lang="en-US" dirty="0"/>
              <a:t>: level of natural, native, or default risk that exists in an environment, system, or product prior to any risk management efforts being performed.</a:t>
            </a:r>
          </a:p>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Residual Risk</a:t>
            </a:r>
            <a:r>
              <a:rPr lang="en-US" dirty="0"/>
              <a:t>: consists of threats to specific assets against which upper management chooses not to implement a response.</a:t>
            </a:r>
          </a:p>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Total Risk</a:t>
            </a:r>
            <a:r>
              <a:rPr lang="en-US" dirty="0"/>
              <a:t>: amount of risk an organization would face if no safeguards were implemented.</a:t>
            </a:r>
          </a:p>
          <a:p>
            <a:pPr algn="just">
              <a:spcBef>
                <a:spcPts val="600"/>
              </a:spcBef>
              <a:spcAft>
                <a:spcPts val="600"/>
              </a:spcAft>
              <a:buClr>
                <a:srgbClr val="C00000"/>
              </a:buClr>
            </a:pPr>
            <a:r>
              <a:rPr lang="en-US" dirty="0"/>
              <a:t>               Total risk = threats * vulnerabilities * asset value</a:t>
            </a:r>
          </a:p>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Controls Gap</a:t>
            </a:r>
            <a:r>
              <a:rPr lang="en-US" dirty="0"/>
              <a:t>: amount of risk that is reduced by implementing safeguards.</a:t>
            </a:r>
          </a:p>
          <a:p>
            <a:pPr algn="just">
              <a:spcBef>
                <a:spcPts val="600"/>
              </a:spcBef>
              <a:spcAft>
                <a:spcPts val="600"/>
              </a:spcAft>
              <a:buClr>
                <a:srgbClr val="C00000"/>
              </a:buClr>
            </a:pPr>
            <a:r>
              <a:rPr lang="en-US" dirty="0"/>
              <a:t>                total risk – controls gap = residual risk</a:t>
            </a:r>
          </a:p>
        </p:txBody>
      </p:sp>
    </p:spTree>
    <p:extLst>
      <p:ext uri="{BB962C8B-B14F-4D97-AF65-F5344CB8AC3E}">
        <p14:creationId xmlns:p14="http://schemas.microsoft.com/office/powerpoint/2010/main" val="23805656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3F7FFC6-C79E-3AB8-F825-76367E340AEF}"/>
              </a:ext>
            </a:extLst>
          </p:cNvPr>
          <p:cNvSpPr>
            <a:spLocks noGrp="1"/>
          </p:cNvSpPr>
          <p:nvPr>
            <p:ph type="title"/>
          </p:nvPr>
        </p:nvSpPr>
        <p:spPr>
          <a:xfrm>
            <a:off x="1066800" y="152400"/>
            <a:ext cx="7769225" cy="758825"/>
          </a:xfrm>
        </p:spPr>
        <p:txBody>
          <a:bodyPr/>
          <a:lstStyle/>
          <a:p>
            <a:pPr algn="l"/>
            <a:r>
              <a:rPr lang="en-US" altLang="zh-CN" sz="2800" dirty="0">
                <a:solidFill>
                  <a:schemeClr val="bg1"/>
                </a:solidFill>
                <a:ea typeface="宋体" pitchFamily="2" charset="-122"/>
              </a:rPr>
              <a:t>Cost vs. Benefits of Security Controls</a:t>
            </a:r>
            <a:endParaRPr lang="en-US" sz="2800" dirty="0">
              <a:solidFill>
                <a:schemeClr val="bg1"/>
              </a:solidFill>
            </a:endParaRPr>
          </a:p>
        </p:txBody>
      </p:sp>
      <p:sp>
        <p:nvSpPr>
          <p:cNvPr id="5" name="Rectangle 4">
            <a:extLst>
              <a:ext uri="{FF2B5EF4-FFF2-40B4-BE49-F238E27FC236}">
                <a16:creationId xmlns:a16="http://schemas.microsoft.com/office/drawing/2014/main" id="{1D348834-06AA-5AC0-8381-F5536BA61A85}"/>
              </a:ext>
            </a:extLst>
          </p:cNvPr>
          <p:cNvSpPr/>
          <p:nvPr/>
        </p:nvSpPr>
        <p:spPr>
          <a:xfrm>
            <a:off x="563165" y="1219200"/>
            <a:ext cx="8017669" cy="5047536"/>
          </a:xfrm>
          <a:prstGeom prst="rect">
            <a:avLst/>
          </a:prstGeom>
        </p:spPr>
        <p:txBody>
          <a:bodyPr wrap="square">
            <a:spAutoFit/>
          </a:bodyPr>
          <a:lstStyle/>
          <a:p>
            <a:pPr marL="285750" indent="-285750" algn="just">
              <a:spcBef>
                <a:spcPts val="600"/>
              </a:spcBef>
              <a:spcAft>
                <a:spcPts val="600"/>
              </a:spcAft>
              <a:buClr>
                <a:srgbClr val="C00000"/>
              </a:buClr>
              <a:buFont typeface="Wingdings" panose="05000000000000000000" pitchFamily="2" charset="2"/>
              <a:buChar char="Ø"/>
            </a:pPr>
            <a:r>
              <a:rPr lang="en-US" dirty="0"/>
              <a:t>Once a list of safeguards is obtained or produced for each risk, those safeguards should be evaluated as to their benefit and their cost relative to the asset-threat pair. This is the </a:t>
            </a:r>
            <a:r>
              <a:rPr lang="en-US" b="1" dirty="0">
                <a:solidFill>
                  <a:srgbClr val="0070C0"/>
                </a:solidFill>
              </a:rPr>
              <a:t>cost/benefit evaluation of safeguards</a:t>
            </a:r>
            <a:r>
              <a:rPr lang="en-US" dirty="0"/>
              <a:t>.</a:t>
            </a:r>
          </a:p>
          <a:p>
            <a:pPr marL="285750" indent="-285750" algn="just">
              <a:spcBef>
                <a:spcPts val="600"/>
              </a:spcBef>
              <a:spcAft>
                <a:spcPts val="600"/>
              </a:spcAft>
              <a:buClr>
                <a:srgbClr val="C00000"/>
              </a:buClr>
              <a:buFont typeface="Wingdings" panose="05000000000000000000" pitchFamily="2" charset="2"/>
              <a:buChar char="Ø"/>
            </a:pPr>
            <a:r>
              <a:rPr lang="en-US" dirty="0"/>
              <a:t>The cost of a safeguard not only includes purchase cost, but also  productivity loss, retraining, changes in business processes, or other opportunity costs. An estimation of the yearly costs for the safeguard is known as the </a:t>
            </a:r>
            <a:r>
              <a:rPr lang="en-US" b="1" dirty="0">
                <a:solidFill>
                  <a:srgbClr val="0070C0"/>
                </a:solidFill>
              </a:rPr>
              <a:t>annual cost of the safeguard</a:t>
            </a:r>
            <a:r>
              <a:rPr lang="en-US" dirty="0"/>
              <a:t> (ACS). Several Common Factors affect ACS:</a:t>
            </a:r>
          </a:p>
          <a:p>
            <a:pPr marL="742950" lvl="1" indent="-285750" algn="just">
              <a:spcBef>
                <a:spcPts val="600"/>
              </a:spcBef>
              <a:spcAft>
                <a:spcPts val="600"/>
              </a:spcAft>
              <a:buClr>
                <a:srgbClr val="C00000"/>
              </a:buClr>
              <a:buFont typeface="Wingdings" panose="05000000000000000000" pitchFamily="2" charset="2"/>
              <a:buChar char="§"/>
            </a:pPr>
            <a:r>
              <a:rPr lang="en-US" dirty="0"/>
              <a:t>Cost of purchase, development, and licensing</a:t>
            </a:r>
          </a:p>
          <a:p>
            <a:pPr marL="742950" lvl="1" indent="-285750" algn="just">
              <a:spcBef>
                <a:spcPts val="600"/>
              </a:spcBef>
              <a:spcAft>
                <a:spcPts val="600"/>
              </a:spcAft>
              <a:buClr>
                <a:srgbClr val="C00000"/>
              </a:buClr>
              <a:buFont typeface="Wingdings" panose="05000000000000000000" pitchFamily="2" charset="2"/>
              <a:buChar char="§"/>
            </a:pPr>
            <a:r>
              <a:rPr lang="en-US" dirty="0"/>
              <a:t>Cost of implementation and customization</a:t>
            </a:r>
          </a:p>
          <a:p>
            <a:pPr marL="742950" lvl="1" indent="-285750" algn="just">
              <a:spcBef>
                <a:spcPts val="600"/>
              </a:spcBef>
              <a:spcAft>
                <a:spcPts val="600"/>
              </a:spcAft>
              <a:buClr>
                <a:srgbClr val="C00000"/>
              </a:buClr>
              <a:buFont typeface="Wingdings" panose="05000000000000000000" pitchFamily="2" charset="2"/>
              <a:buChar char="§"/>
            </a:pPr>
            <a:r>
              <a:rPr lang="en-US" dirty="0"/>
              <a:t>Cost of annual operation, maintenance, administration, and so on</a:t>
            </a:r>
          </a:p>
          <a:p>
            <a:pPr marL="742950" lvl="1" indent="-285750" algn="just">
              <a:spcBef>
                <a:spcPts val="600"/>
              </a:spcBef>
              <a:spcAft>
                <a:spcPts val="600"/>
              </a:spcAft>
              <a:buClr>
                <a:srgbClr val="C00000"/>
              </a:buClr>
              <a:buFont typeface="Wingdings" panose="05000000000000000000" pitchFamily="2" charset="2"/>
              <a:buChar char="§"/>
            </a:pPr>
            <a:r>
              <a:rPr lang="en-US" dirty="0"/>
              <a:t>Cost of annual repairs and upgrades</a:t>
            </a:r>
          </a:p>
          <a:p>
            <a:pPr marL="742950" lvl="1" indent="-285750" algn="just">
              <a:spcBef>
                <a:spcPts val="600"/>
              </a:spcBef>
              <a:spcAft>
                <a:spcPts val="600"/>
              </a:spcAft>
              <a:buClr>
                <a:srgbClr val="C00000"/>
              </a:buClr>
              <a:buFont typeface="Wingdings" panose="05000000000000000000" pitchFamily="2" charset="2"/>
              <a:buChar char="§"/>
            </a:pPr>
            <a:r>
              <a:rPr lang="en-US" dirty="0"/>
              <a:t>Productivity improvement or loss Changes to environment</a:t>
            </a:r>
          </a:p>
          <a:p>
            <a:pPr marL="742950" lvl="1" indent="-285750" algn="just">
              <a:spcBef>
                <a:spcPts val="600"/>
              </a:spcBef>
              <a:spcAft>
                <a:spcPts val="600"/>
              </a:spcAft>
              <a:buClr>
                <a:srgbClr val="C00000"/>
              </a:buClr>
              <a:buFont typeface="Wingdings" panose="05000000000000000000" pitchFamily="2" charset="2"/>
              <a:buChar char="§"/>
            </a:pPr>
            <a:r>
              <a:rPr lang="en-US" dirty="0"/>
              <a:t>Cost of testing and evaluation</a:t>
            </a:r>
          </a:p>
        </p:txBody>
      </p:sp>
    </p:spTree>
    <p:extLst>
      <p:ext uri="{BB962C8B-B14F-4D97-AF65-F5344CB8AC3E}">
        <p14:creationId xmlns:p14="http://schemas.microsoft.com/office/powerpoint/2010/main" val="21671729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BD273A-E4E3-F67F-0287-EE26F2E291AB}"/>
              </a:ext>
            </a:extLst>
          </p:cNvPr>
          <p:cNvSpPr/>
          <p:nvPr/>
        </p:nvSpPr>
        <p:spPr>
          <a:xfrm>
            <a:off x="563165" y="1219200"/>
            <a:ext cx="8017669" cy="5447645"/>
          </a:xfrm>
          <a:prstGeom prst="rect">
            <a:avLst/>
          </a:prstGeom>
        </p:spPr>
        <p:txBody>
          <a:bodyPr wrap="square">
            <a:spAutoFit/>
          </a:bodyPr>
          <a:lstStyle/>
          <a:p>
            <a:pPr marL="285750" indent="-285750" algn="just">
              <a:spcBef>
                <a:spcPts val="600"/>
              </a:spcBef>
              <a:spcAft>
                <a:spcPts val="600"/>
              </a:spcAft>
              <a:buClr>
                <a:srgbClr val="C00000"/>
              </a:buClr>
              <a:buFont typeface="Wingdings" panose="05000000000000000000" pitchFamily="2" charset="2"/>
              <a:buChar char="v"/>
            </a:pPr>
            <a:r>
              <a:rPr lang="en-US" dirty="0"/>
              <a:t>      Annual loss expectancy,        ALE = AV * EF * ARO</a:t>
            </a:r>
          </a:p>
          <a:p>
            <a:pPr algn="just">
              <a:spcBef>
                <a:spcPts val="600"/>
              </a:spcBef>
              <a:spcAft>
                <a:spcPts val="600"/>
              </a:spcAft>
              <a:buClr>
                <a:srgbClr val="C00000"/>
              </a:buClr>
            </a:pPr>
            <a:r>
              <a:rPr lang="en-US" dirty="0"/>
              <a:t>Where AV = asset value, EF = Exposure factor or severity of damage and ARO = annual rate of occurrence</a:t>
            </a:r>
          </a:p>
          <a:p>
            <a:pPr algn="just">
              <a:spcBef>
                <a:spcPts val="600"/>
              </a:spcBef>
              <a:spcAft>
                <a:spcPts val="600"/>
              </a:spcAft>
              <a:buClr>
                <a:srgbClr val="C00000"/>
              </a:buClr>
            </a:pPr>
            <a:r>
              <a:rPr lang="en-US" dirty="0"/>
              <a:t>ALE1 = pre-safeguard ALE             and            ALE2 = post-safeguard ALE</a:t>
            </a:r>
          </a:p>
          <a:p>
            <a:pPr marL="285750" indent="-285750" algn="just">
              <a:spcBef>
                <a:spcPts val="600"/>
              </a:spcBef>
              <a:spcAft>
                <a:spcPts val="600"/>
              </a:spcAft>
              <a:buClr>
                <a:srgbClr val="C00000"/>
              </a:buClr>
              <a:buFont typeface="Wingdings" panose="05000000000000000000" pitchFamily="2" charset="2"/>
              <a:buChar char="v"/>
            </a:pPr>
            <a:endParaRPr lang="en-US" dirty="0"/>
          </a:p>
          <a:p>
            <a:pPr marL="285750" indent="-285750" algn="just">
              <a:spcBef>
                <a:spcPts val="600"/>
              </a:spcBef>
              <a:spcAft>
                <a:spcPts val="600"/>
              </a:spcAft>
              <a:buClr>
                <a:srgbClr val="C00000"/>
              </a:buClr>
              <a:buFont typeface="Wingdings" panose="05000000000000000000" pitchFamily="2" charset="2"/>
              <a:buChar char="v"/>
            </a:pPr>
            <a:r>
              <a:rPr lang="en-US" dirty="0"/>
              <a:t> Value of Safeguard = [ ALE1 – ALE2] - ACS</a:t>
            </a:r>
          </a:p>
          <a:p>
            <a:pPr marL="285750" indent="-285750" algn="just">
              <a:spcBef>
                <a:spcPts val="600"/>
              </a:spcBef>
              <a:spcAft>
                <a:spcPts val="600"/>
              </a:spcAft>
              <a:buClr>
                <a:srgbClr val="C00000"/>
              </a:buClr>
              <a:buFont typeface="Wingdings" panose="05000000000000000000" pitchFamily="2" charset="2"/>
              <a:buChar char="Ø"/>
            </a:pPr>
            <a:r>
              <a:rPr lang="en-US" dirty="0"/>
              <a:t>If the result is negative, the safeguard is not a financially responsible choice. If the result is positive, then that value is the annual savings your organization may reap by deploying the safeguard because the rate of occurrence is not a guarantee of occurrence. If multiple safeguards seem to have a positive cost/benefit result, then the safeguard with the largest benefit is the most cost-effective option.</a:t>
            </a:r>
          </a:p>
          <a:p>
            <a:pPr marL="285750" indent="-285750" algn="just">
              <a:spcBef>
                <a:spcPts val="600"/>
              </a:spcBef>
              <a:spcAft>
                <a:spcPts val="600"/>
              </a:spcAft>
              <a:buClr>
                <a:srgbClr val="C00000"/>
              </a:buClr>
              <a:buFont typeface="Wingdings" panose="05000000000000000000" pitchFamily="2" charset="2"/>
              <a:buChar char="Ø"/>
            </a:pPr>
            <a:r>
              <a:rPr lang="en-US" dirty="0"/>
              <a:t>The values themselves do not truly reflect real-world loss or costs due to security breaches. This should be obvious because of the level of guesswork, statistical analysis, and probability predictions required in the process.</a:t>
            </a:r>
          </a:p>
        </p:txBody>
      </p:sp>
      <p:sp>
        <p:nvSpPr>
          <p:cNvPr id="5" name="Title 1">
            <a:extLst>
              <a:ext uri="{FF2B5EF4-FFF2-40B4-BE49-F238E27FC236}">
                <a16:creationId xmlns:a16="http://schemas.microsoft.com/office/drawing/2014/main" id="{E674A7B8-A7FF-5656-46B6-4A7F1F9230F2}"/>
              </a:ext>
            </a:extLst>
          </p:cNvPr>
          <p:cNvSpPr>
            <a:spLocks noGrp="1"/>
          </p:cNvSpPr>
          <p:nvPr>
            <p:ph type="title"/>
          </p:nvPr>
        </p:nvSpPr>
        <p:spPr>
          <a:xfrm>
            <a:off x="1066800" y="152400"/>
            <a:ext cx="7769225" cy="758825"/>
          </a:xfrm>
        </p:spPr>
        <p:txBody>
          <a:bodyPr/>
          <a:lstStyle/>
          <a:p>
            <a:pPr algn="l"/>
            <a:r>
              <a:rPr lang="en-US" altLang="zh-CN" sz="2800" dirty="0">
                <a:solidFill>
                  <a:schemeClr val="bg1"/>
                </a:solidFill>
                <a:ea typeface="宋体" pitchFamily="2" charset="-122"/>
              </a:rPr>
              <a:t>Cost vs. Benefits of Security Controls</a:t>
            </a:r>
            <a:endParaRPr lang="en-US" sz="2800" dirty="0">
              <a:solidFill>
                <a:schemeClr val="bg1"/>
              </a:solidFill>
            </a:endParaRPr>
          </a:p>
        </p:txBody>
      </p:sp>
    </p:spTree>
    <p:extLst>
      <p:ext uri="{BB962C8B-B14F-4D97-AF65-F5344CB8AC3E}">
        <p14:creationId xmlns:p14="http://schemas.microsoft.com/office/powerpoint/2010/main" val="24667729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7DCE72-48F8-F6A0-8026-CD5294D0A8CB}"/>
              </a:ext>
            </a:extLst>
          </p:cNvPr>
          <p:cNvSpPr>
            <a:spLocks noGrp="1"/>
          </p:cNvSpPr>
          <p:nvPr>
            <p:ph type="title"/>
          </p:nvPr>
        </p:nvSpPr>
        <p:spPr>
          <a:xfrm>
            <a:off x="1066800" y="152400"/>
            <a:ext cx="7769225" cy="758825"/>
          </a:xfrm>
        </p:spPr>
        <p:txBody>
          <a:bodyPr/>
          <a:lstStyle/>
          <a:p>
            <a:pPr algn="l"/>
            <a:r>
              <a:rPr lang="en-US" altLang="zh-CN" sz="2800" dirty="0">
                <a:solidFill>
                  <a:schemeClr val="bg1"/>
                </a:solidFill>
                <a:ea typeface="宋体" pitchFamily="2" charset="-122"/>
              </a:rPr>
              <a:t>Quantitative Risk Analysis Formulas</a:t>
            </a:r>
            <a:endParaRPr lang="en-US" sz="2800" dirty="0">
              <a:solidFill>
                <a:schemeClr val="bg1"/>
              </a:solidFill>
            </a:endParaRPr>
          </a:p>
        </p:txBody>
      </p:sp>
      <p:graphicFrame>
        <p:nvGraphicFramePr>
          <p:cNvPr id="5" name="Table 5">
            <a:extLst>
              <a:ext uri="{FF2B5EF4-FFF2-40B4-BE49-F238E27FC236}">
                <a16:creationId xmlns:a16="http://schemas.microsoft.com/office/drawing/2014/main" id="{A60D5E00-591C-7655-DA21-8EBF09D15F37}"/>
              </a:ext>
            </a:extLst>
          </p:cNvPr>
          <p:cNvGraphicFramePr>
            <a:graphicFrameLocks noGrp="1"/>
          </p:cNvGraphicFramePr>
          <p:nvPr>
            <p:extLst>
              <p:ext uri="{D42A27DB-BD31-4B8C-83A1-F6EECF244321}">
                <p14:modId xmlns:p14="http://schemas.microsoft.com/office/powerpoint/2010/main" val="3481748139"/>
              </p:ext>
            </p:extLst>
          </p:nvPr>
        </p:nvGraphicFramePr>
        <p:xfrm>
          <a:off x="765175" y="1397000"/>
          <a:ext cx="7769226" cy="4446528"/>
        </p:xfrm>
        <a:graphic>
          <a:graphicData uri="http://schemas.openxmlformats.org/drawingml/2006/table">
            <a:tbl>
              <a:tblPr firstRow="1" bandRow="1">
                <a:tableStyleId>{5C22544A-7EE6-4342-B048-85BDC9FD1C3A}</a:tableStyleId>
              </a:tblPr>
              <a:tblGrid>
                <a:gridCol w="4568825">
                  <a:extLst>
                    <a:ext uri="{9D8B030D-6E8A-4147-A177-3AD203B41FA5}">
                      <a16:colId xmlns:a16="http://schemas.microsoft.com/office/drawing/2014/main" val="2380766743"/>
                    </a:ext>
                  </a:extLst>
                </a:gridCol>
                <a:gridCol w="3200401">
                  <a:extLst>
                    <a:ext uri="{9D8B030D-6E8A-4147-A177-3AD203B41FA5}">
                      <a16:colId xmlns:a16="http://schemas.microsoft.com/office/drawing/2014/main" val="109363799"/>
                    </a:ext>
                  </a:extLst>
                </a:gridCol>
              </a:tblGrid>
              <a:tr h="370840">
                <a:tc>
                  <a:txBody>
                    <a:bodyPr/>
                    <a:lstStyle/>
                    <a:p>
                      <a:pPr>
                        <a:lnSpc>
                          <a:spcPct val="150000"/>
                        </a:lnSpc>
                      </a:pPr>
                      <a:r>
                        <a:rPr lang="en-US" dirty="0"/>
                        <a:t>Concept</a:t>
                      </a:r>
                    </a:p>
                  </a:txBody>
                  <a:tcPr/>
                </a:tc>
                <a:tc>
                  <a:txBody>
                    <a:bodyPr/>
                    <a:lstStyle/>
                    <a:p>
                      <a:pPr>
                        <a:lnSpc>
                          <a:spcPct val="150000"/>
                        </a:lnSpc>
                      </a:pPr>
                      <a:r>
                        <a:rPr lang="en-US" dirty="0"/>
                        <a:t>Formula or meaning</a:t>
                      </a:r>
                    </a:p>
                  </a:txBody>
                  <a:tcPr/>
                </a:tc>
                <a:extLst>
                  <a:ext uri="{0D108BD9-81ED-4DB2-BD59-A6C34878D82A}">
                    <a16:rowId xmlns:a16="http://schemas.microsoft.com/office/drawing/2014/main" val="706809100"/>
                  </a:ext>
                </a:extLst>
              </a:tr>
              <a:tr h="370840">
                <a:tc>
                  <a:txBody>
                    <a:bodyPr/>
                    <a:lstStyle/>
                    <a:p>
                      <a:pPr>
                        <a:lnSpc>
                          <a:spcPct val="150000"/>
                        </a:lnSpc>
                      </a:pPr>
                      <a:r>
                        <a:rPr lang="en-US" dirty="0"/>
                        <a:t>Asset Value (AV)</a:t>
                      </a:r>
                    </a:p>
                  </a:txBody>
                  <a:tcPr/>
                </a:tc>
                <a:tc>
                  <a:txBody>
                    <a:bodyPr/>
                    <a:lstStyle/>
                    <a:p>
                      <a:pPr>
                        <a:lnSpc>
                          <a:spcPct val="150000"/>
                        </a:lnSpc>
                      </a:pPr>
                      <a:r>
                        <a:rPr lang="en-US" dirty="0"/>
                        <a:t>$</a:t>
                      </a:r>
                    </a:p>
                  </a:txBody>
                  <a:tcPr/>
                </a:tc>
                <a:extLst>
                  <a:ext uri="{0D108BD9-81ED-4DB2-BD59-A6C34878D82A}">
                    <a16:rowId xmlns:a16="http://schemas.microsoft.com/office/drawing/2014/main" val="3807641834"/>
                  </a:ext>
                </a:extLst>
              </a:tr>
              <a:tr h="370840">
                <a:tc>
                  <a:txBody>
                    <a:bodyPr/>
                    <a:lstStyle/>
                    <a:p>
                      <a:pPr>
                        <a:lnSpc>
                          <a:spcPct val="150000"/>
                        </a:lnSpc>
                      </a:pPr>
                      <a:r>
                        <a:rPr lang="en-US" dirty="0"/>
                        <a:t>Exposure factor or severity of damage (EF)</a:t>
                      </a:r>
                    </a:p>
                  </a:txBody>
                  <a:tcPr/>
                </a:tc>
                <a:tc>
                  <a:txBody>
                    <a:bodyPr/>
                    <a:lstStyle/>
                    <a:p>
                      <a:pPr>
                        <a:lnSpc>
                          <a:spcPct val="150000"/>
                        </a:lnSpc>
                      </a:pPr>
                      <a:r>
                        <a:rPr lang="en-US" dirty="0"/>
                        <a:t>%</a:t>
                      </a:r>
                    </a:p>
                  </a:txBody>
                  <a:tcPr/>
                </a:tc>
                <a:extLst>
                  <a:ext uri="{0D108BD9-81ED-4DB2-BD59-A6C34878D82A}">
                    <a16:rowId xmlns:a16="http://schemas.microsoft.com/office/drawing/2014/main" val="1033118820"/>
                  </a:ext>
                </a:extLst>
              </a:tr>
              <a:tr h="370840">
                <a:tc>
                  <a:txBody>
                    <a:bodyPr/>
                    <a:lstStyle/>
                    <a:p>
                      <a:pPr>
                        <a:lnSpc>
                          <a:spcPct val="150000"/>
                        </a:lnSpc>
                      </a:pPr>
                      <a:r>
                        <a:rPr lang="en-US" dirty="0"/>
                        <a:t>Single loss expectancy (SLE)</a:t>
                      </a:r>
                    </a:p>
                  </a:txBody>
                  <a:tcPr/>
                </a:tc>
                <a:tc>
                  <a:txBody>
                    <a:bodyPr/>
                    <a:lstStyle/>
                    <a:p>
                      <a:pPr>
                        <a:lnSpc>
                          <a:spcPct val="150000"/>
                        </a:lnSpc>
                      </a:pPr>
                      <a:r>
                        <a:rPr lang="en-US" dirty="0"/>
                        <a:t>SLE = AV * EF</a:t>
                      </a:r>
                    </a:p>
                  </a:txBody>
                  <a:tcPr/>
                </a:tc>
                <a:extLst>
                  <a:ext uri="{0D108BD9-81ED-4DB2-BD59-A6C34878D82A}">
                    <a16:rowId xmlns:a16="http://schemas.microsoft.com/office/drawing/2014/main" val="518640367"/>
                  </a:ext>
                </a:extLst>
              </a:tr>
              <a:tr h="370840">
                <a:tc>
                  <a:txBody>
                    <a:bodyPr/>
                    <a:lstStyle/>
                    <a:p>
                      <a:pPr>
                        <a:lnSpc>
                          <a:spcPct val="150000"/>
                        </a:lnSpc>
                      </a:pPr>
                      <a:r>
                        <a:rPr lang="en-US" dirty="0"/>
                        <a:t>Annualized rate of occurrence (ARO)</a:t>
                      </a:r>
                    </a:p>
                  </a:txBody>
                  <a:tcPr/>
                </a:tc>
                <a:tc>
                  <a:txBody>
                    <a:bodyPr/>
                    <a:lstStyle/>
                    <a:p>
                      <a:pPr>
                        <a:lnSpc>
                          <a:spcPct val="150000"/>
                        </a:lnSpc>
                      </a:pPr>
                      <a:r>
                        <a:rPr lang="en-US" dirty="0"/>
                        <a:t># / year</a:t>
                      </a:r>
                    </a:p>
                  </a:txBody>
                  <a:tcPr/>
                </a:tc>
                <a:extLst>
                  <a:ext uri="{0D108BD9-81ED-4DB2-BD59-A6C34878D82A}">
                    <a16:rowId xmlns:a16="http://schemas.microsoft.com/office/drawing/2014/main" val="1341234973"/>
                  </a:ext>
                </a:extLst>
              </a:tr>
              <a:tr h="370840">
                <a:tc>
                  <a:txBody>
                    <a:bodyPr/>
                    <a:lstStyle/>
                    <a:p>
                      <a:pPr>
                        <a:lnSpc>
                          <a:spcPct val="150000"/>
                        </a:lnSpc>
                      </a:pPr>
                      <a:r>
                        <a:rPr lang="en-US" dirty="0"/>
                        <a:t>Annualized loss expectancy (ALE)</a:t>
                      </a:r>
                    </a:p>
                  </a:txBody>
                  <a:tcPr/>
                </a:tc>
                <a:tc>
                  <a:txBody>
                    <a:bodyPr/>
                    <a:lstStyle/>
                    <a:p>
                      <a:pPr>
                        <a:lnSpc>
                          <a:spcPct val="150000"/>
                        </a:lnSpc>
                      </a:pPr>
                      <a:r>
                        <a:rPr lang="nb-NO" dirty="0"/>
                        <a:t>ALE = SLE * ARO             or </a:t>
                      </a:r>
                    </a:p>
                    <a:p>
                      <a:pPr>
                        <a:lnSpc>
                          <a:spcPct val="150000"/>
                        </a:lnSpc>
                      </a:pPr>
                      <a:r>
                        <a:rPr lang="nb-NO" dirty="0"/>
                        <a:t>ALE = AV * EF * ARO</a:t>
                      </a:r>
                      <a:endParaRPr lang="en-US" dirty="0"/>
                    </a:p>
                  </a:txBody>
                  <a:tcPr/>
                </a:tc>
                <a:extLst>
                  <a:ext uri="{0D108BD9-81ED-4DB2-BD59-A6C34878D82A}">
                    <a16:rowId xmlns:a16="http://schemas.microsoft.com/office/drawing/2014/main" val="2039849302"/>
                  </a:ext>
                </a:extLst>
              </a:tr>
              <a:tr h="370840">
                <a:tc>
                  <a:txBody>
                    <a:bodyPr/>
                    <a:lstStyle/>
                    <a:p>
                      <a:pPr>
                        <a:lnSpc>
                          <a:spcPct val="150000"/>
                        </a:lnSpc>
                      </a:pPr>
                      <a:r>
                        <a:rPr lang="en-US" dirty="0"/>
                        <a:t>Annual cost of the safeguard (ACS)</a:t>
                      </a:r>
                    </a:p>
                  </a:txBody>
                  <a:tcPr/>
                </a:tc>
                <a:tc>
                  <a:txBody>
                    <a:bodyPr/>
                    <a:lstStyle/>
                    <a:p>
                      <a:pPr>
                        <a:lnSpc>
                          <a:spcPct val="150000"/>
                        </a:lnSpc>
                      </a:pPr>
                      <a:r>
                        <a:rPr lang="en-US" dirty="0"/>
                        <a:t>$ / year</a:t>
                      </a:r>
                    </a:p>
                  </a:txBody>
                  <a:tcPr/>
                </a:tc>
                <a:extLst>
                  <a:ext uri="{0D108BD9-81ED-4DB2-BD59-A6C34878D82A}">
                    <a16:rowId xmlns:a16="http://schemas.microsoft.com/office/drawing/2014/main" val="3386318144"/>
                  </a:ext>
                </a:extLst>
              </a:tr>
              <a:tr h="370840">
                <a:tc>
                  <a:txBody>
                    <a:bodyPr/>
                    <a:lstStyle/>
                    <a:p>
                      <a:pPr>
                        <a:lnSpc>
                          <a:spcPct val="150000"/>
                        </a:lnSpc>
                      </a:pPr>
                      <a:r>
                        <a:rPr lang="en-US" dirty="0"/>
                        <a:t>Value or benefit of a safeguard (i.e., cost/benefit equation</a:t>
                      </a:r>
                    </a:p>
                  </a:txBody>
                  <a:tcPr/>
                </a:tc>
                <a:tc>
                  <a:txBody>
                    <a:bodyPr/>
                    <a:lstStyle/>
                    <a:p>
                      <a:pPr>
                        <a:lnSpc>
                          <a:spcPct val="150000"/>
                        </a:lnSpc>
                      </a:pPr>
                      <a:r>
                        <a:rPr lang="en-US" dirty="0"/>
                        <a:t>(ALE1 – ALE2) – ACS </a:t>
                      </a:r>
                    </a:p>
                  </a:txBody>
                  <a:tcPr/>
                </a:tc>
                <a:extLst>
                  <a:ext uri="{0D108BD9-81ED-4DB2-BD59-A6C34878D82A}">
                    <a16:rowId xmlns:a16="http://schemas.microsoft.com/office/drawing/2014/main" val="2137351626"/>
                  </a:ext>
                </a:extLst>
              </a:tr>
            </a:tbl>
          </a:graphicData>
        </a:graphic>
      </p:graphicFrame>
    </p:spTree>
    <p:extLst>
      <p:ext uri="{BB962C8B-B14F-4D97-AF65-F5344CB8AC3E}">
        <p14:creationId xmlns:p14="http://schemas.microsoft.com/office/powerpoint/2010/main" val="12261899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1B649A1-ADF9-C5E5-0F94-E016E2670A14}"/>
              </a:ext>
            </a:extLst>
          </p:cNvPr>
          <p:cNvSpPr>
            <a:spLocks noGrp="1"/>
          </p:cNvSpPr>
          <p:nvPr>
            <p:ph type="title"/>
          </p:nvPr>
        </p:nvSpPr>
        <p:spPr>
          <a:xfrm>
            <a:off x="1066800" y="152400"/>
            <a:ext cx="7769225" cy="758825"/>
          </a:xfrm>
        </p:spPr>
        <p:txBody>
          <a:bodyPr/>
          <a:lstStyle/>
          <a:p>
            <a:pPr algn="l"/>
            <a:r>
              <a:rPr lang="en-US" altLang="zh-CN" sz="2800" dirty="0">
                <a:solidFill>
                  <a:schemeClr val="bg1"/>
                </a:solidFill>
                <a:ea typeface="宋体" pitchFamily="2" charset="-122"/>
              </a:rPr>
              <a:t>Countermeasure Selection and Implementation</a:t>
            </a:r>
            <a:endParaRPr lang="en-US" sz="2800" dirty="0">
              <a:solidFill>
                <a:schemeClr val="bg1"/>
              </a:solidFill>
            </a:endParaRPr>
          </a:p>
        </p:txBody>
      </p:sp>
      <p:sp>
        <p:nvSpPr>
          <p:cNvPr id="5" name="Rectangle 4">
            <a:extLst>
              <a:ext uri="{FF2B5EF4-FFF2-40B4-BE49-F238E27FC236}">
                <a16:creationId xmlns:a16="http://schemas.microsoft.com/office/drawing/2014/main" id="{7AA2DFE0-1552-ED36-E5A4-7D2F0E5DC32F}"/>
              </a:ext>
            </a:extLst>
          </p:cNvPr>
          <p:cNvSpPr/>
          <p:nvPr/>
        </p:nvSpPr>
        <p:spPr>
          <a:xfrm>
            <a:off x="563165" y="1354753"/>
            <a:ext cx="8017669" cy="4893647"/>
          </a:xfrm>
          <a:prstGeom prst="rect">
            <a:avLst/>
          </a:prstGeom>
        </p:spPr>
        <p:txBody>
          <a:bodyPr wrap="square">
            <a:spAutoFit/>
          </a:bodyPr>
          <a:lstStyle/>
          <a:p>
            <a:pPr algn="just">
              <a:spcBef>
                <a:spcPts val="600"/>
              </a:spcBef>
              <a:spcAft>
                <a:spcPts val="600"/>
              </a:spcAft>
              <a:buClr>
                <a:srgbClr val="C00000"/>
              </a:buClr>
            </a:pPr>
            <a:r>
              <a:rPr lang="en-US" dirty="0"/>
              <a:t>Several factors for considering  countermeasures:</a:t>
            </a:r>
          </a:p>
          <a:p>
            <a:pPr marL="285750" indent="-285750" algn="just">
              <a:spcBef>
                <a:spcPts val="600"/>
              </a:spcBef>
              <a:spcAft>
                <a:spcPts val="600"/>
              </a:spcAft>
              <a:buClr>
                <a:srgbClr val="C00000"/>
              </a:buClr>
              <a:buFont typeface="Wingdings" panose="05000000000000000000" pitchFamily="2" charset="2"/>
              <a:buChar char="Ø"/>
            </a:pPr>
            <a:r>
              <a:rPr lang="en-US" dirty="0"/>
              <a:t>The cost of the countermeasure should be less than the value of the asset.</a:t>
            </a:r>
          </a:p>
          <a:p>
            <a:pPr marL="285750" indent="-285750" algn="just">
              <a:spcBef>
                <a:spcPts val="600"/>
              </a:spcBef>
              <a:spcAft>
                <a:spcPts val="600"/>
              </a:spcAft>
              <a:buClr>
                <a:srgbClr val="C00000"/>
              </a:buClr>
              <a:buFont typeface="Wingdings" panose="05000000000000000000" pitchFamily="2" charset="2"/>
              <a:buChar char="Ø"/>
            </a:pPr>
            <a:r>
              <a:rPr lang="en-US" dirty="0"/>
              <a:t>The cost of the countermeasure should be less than the benefit of the countermeasure.</a:t>
            </a:r>
          </a:p>
          <a:p>
            <a:pPr marL="285750" indent="-285750" algn="just">
              <a:spcBef>
                <a:spcPts val="600"/>
              </a:spcBef>
              <a:spcAft>
                <a:spcPts val="600"/>
              </a:spcAft>
              <a:buClr>
                <a:srgbClr val="C00000"/>
              </a:buClr>
              <a:buFont typeface="Wingdings" panose="05000000000000000000" pitchFamily="2" charset="2"/>
              <a:buChar char="Ø"/>
            </a:pPr>
            <a:r>
              <a:rPr lang="en-US" dirty="0"/>
              <a:t>The result of the applied countermeasure should make the cost of an attack greater for the perpetrator than the derived benefit from an attack.</a:t>
            </a:r>
          </a:p>
          <a:p>
            <a:pPr marL="285750" indent="-285750" algn="just">
              <a:spcBef>
                <a:spcPts val="600"/>
              </a:spcBef>
              <a:spcAft>
                <a:spcPts val="600"/>
              </a:spcAft>
              <a:buClr>
                <a:srgbClr val="C00000"/>
              </a:buClr>
              <a:buFont typeface="Wingdings" panose="05000000000000000000" pitchFamily="2" charset="2"/>
              <a:buChar char="Ø"/>
            </a:pPr>
            <a:r>
              <a:rPr lang="en-US" dirty="0"/>
              <a:t>The countermeasure should provide a solution to a real and identified problem. (Don’t install countermeasures just because they are available, are advertised, or sound appealing.)</a:t>
            </a:r>
          </a:p>
          <a:p>
            <a:pPr marL="285750" indent="-285750" algn="just">
              <a:spcBef>
                <a:spcPts val="600"/>
              </a:spcBef>
              <a:spcAft>
                <a:spcPts val="600"/>
              </a:spcAft>
              <a:buClr>
                <a:srgbClr val="C00000"/>
              </a:buClr>
              <a:buFont typeface="Wingdings" panose="05000000000000000000" pitchFamily="2" charset="2"/>
              <a:buChar char="Ø"/>
            </a:pPr>
            <a:r>
              <a:rPr lang="en-US" dirty="0"/>
              <a:t>The benefit of the countermeasure should not be dependent on its secrecy. Any viable countermeasure can withstand public disclosure and scrutiny and thus maintain protection even when known.</a:t>
            </a:r>
          </a:p>
          <a:p>
            <a:pPr marL="285750" indent="-285750" algn="just">
              <a:spcBef>
                <a:spcPts val="600"/>
              </a:spcBef>
              <a:spcAft>
                <a:spcPts val="600"/>
              </a:spcAft>
              <a:buClr>
                <a:srgbClr val="C00000"/>
              </a:buClr>
              <a:buFont typeface="Wingdings" panose="05000000000000000000" pitchFamily="2" charset="2"/>
              <a:buChar char="Ø"/>
            </a:pPr>
            <a:r>
              <a:rPr lang="en-US" dirty="0"/>
              <a:t>The benefit of the countermeasure should be testable and verifiable.</a:t>
            </a:r>
          </a:p>
        </p:txBody>
      </p:sp>
    </p:spTree>
    <p:extLst>
      <p:ext uri="{BB962C8B-B14F-4D97-AF65-F5344CB8AC3E}">
        <p14:creationId xmlns:p14="http://schemas.microsoft.com/office/powerpoint/2010/main" val="41760770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950CAD-99EE-08F5-F15E-DF064A29AA7E}"/>
              </a:ext>
            </a:extLst>
          </p:cNvPr>
          <p:cNvSpPr/>
          <p:nvPr/>
        </p:nvSpPr>
        <p:spPr>
          <a:xfrm>
            <a:off x="563165" y="1397437"/>
            <a:ext cx="8017669" cy="3631763"/>
          </a:xfrm>
          <a:prstGeom prst="rect">
            <a:avLst/>
          </a:prstGeom>
        </p:spPr>
        <p:txBody>
          <a:bodyPr wrap="square">
            <a:spAutoFit/>
          </a:bodyPr>
          <a:lstStyle/>
          <a:p>
            <a:pPr marL="285750" indent="-285750" algn="just">
              <a:spcBef>
                <a:spcPts val="600"/>
              </a:spcBef>
              <a:spcAft>
                <a:spcPts val="600"/>
              </a:spcAft>
              <a:buClr>
                <a:srgbClr val="C00000"/>
              </a:buClr>
              <a:buFont typeface="Wingdings" panose="05000000000000000000" pitchFamily="2" charset="2"/>
              <a:buChar char="Ø"/>
            </a:pPr>
            <a:r>
              <a:rPr lang="en-US" dirty="0"/>
              <a:t>The countermeasure should provide consistent and uniform protection across all users, systems, protocols, and so on.</a:t>
            </a:r>
          </a:p>
          <a:p>
            <a:pPr marL="285750" indent="-285750" algn="just">
              <a:spcBef>
                <a:spcPts val="600"/>
              </a:spcBef>
              <a:spcAft>
                <a:spcPts val="600"/>
              </a:spcAft>
              <a:buClr>
                <a:srgbClr val="C00000"/>
              </a:buClr>
              <a:buFont typeface="Wingdings" panose="05000000000000000000" pitchFamily="2" charset="2"/>
              <a:buChar char="Ø"/>
            </a:pPr>
            <a:r>
              <a:rPr lang="en-US" dirty="0"/>
              <a:t>The countermeasure should have few or no dependencies to reduce cascade failures.</a:t>
            </a:r>
          </a:p>
          <a:p>
            <a:pPr marL="285750" indent="-285750" algn="just">
              <a:spcBef>
                <a:spcPts val="600"/>
              </a:spcBef>
              <a:spcAft>
                <a:spcPts val="600"/>
              </a:spcAft>
              <a:buClr>
                <a:srgbClr val="C00000"/>
              </a:buClr>
              <a:buFont typeface="Wingdings" panose="05000000000000000000" pitchFamily="2" charset="2"/>
              <a:buChar char="Ø"/>
            </a:pPr>
            <a:r>
              <a:rPr lang="en-US" dirty="0"/>
              <a:t>The countermeasure should require minimal human intervention after initial deployment and configuration.</a:t>
            </a:r>
          </a:p>
          <a:p>
            <a:pPr marL="285750" indent="-285750" algn="just">
              <a:spcBef>
                <a:spcPts val="600"/>
              </a:spcBef>
              <a:spcAft>
                <a:spcPts val="600"/>
              </a:spcAft>
              <a:buClr>
                <a:srgbClr val="C00000"/>
              </a:buClr>
              <a:buFont typeface="Wingdings" panose="05000000000000000000" pitchFamily="2" charset="2"/>
              <a:buChar char="Ø"/>
            </a:pPr>
            <a:r>
              <a:rPr lang="en-US" dirty="0"/>
              <a:t>The countermeasure should be tamperproof.</a:t>
            </a:r>
          </a:p>
          <a:p>
            <a:pPr marL="285750" indent="-285750" algn="just">
              <a:spcBef>
                <a:spcPts val="600"/>
              </a:spcBef>
              <a:spcAft>
                <a:spcPts val="600"/>
              </a:spcAft>
              <a:buClr>
                <a:srgbClr val="C00000"/>
              </a:buClr>
              <a:buFont typeface="Wingdings" panose="05000000000000000000" pitchFamily="2" charset="2"/>
              <a:buChar char="Ø"/>
            </a:pPr>
            <a:r>
              <a:rPr lang="en-US" dirty="0"/>
              <a:t>The countermeasure should have overrides accessible to privileged operators only.</a:t>
            </a:r>
          </a:p>
          <a:p>
            <a:pPr marL="285750" indent="-285750" algn="just">
              <a:spcBef>
                <a:spcPts val="600"/>
              </a:spcBef>
              <a:spcAft>
                <a:spcPts val="600"/>
              </a:spcAft>
              <a:buClr>
                <a:srgbClr val="C00000"/>
              </a:buClr>
              <a:buFont typeface="Wingdings" panose="05000000000000000000" pitchFamily="2" charset="2"/>
              <a:buChar char="Ø"/>
            </a:pPr>
            <a:r>
              <a:rPr lang="en-US" dirty="0"/>
              <a:t>The countermeasure should provide fail-safe and/or fail-secure options</a:t>
            </a:r>
          </a:p>
        </p:txBody>
      </p:sp>
      <p:sp>
        <p:nvSpPr>
          <p:cNvPr id="5" name="Title 1">
            <a:extLst>
              <a:ext uri="{FF2B5EF4-FFF2-40B4-BE49-F238E27FC236}">
                <a16:creationId xmlns:a16="http://schemas.microsoft.com/office/drawing/2014/main" id="{89124F16-589E-7339-66E2-E0723B9DC8A0}"/>
              </a:ext>
            </a:extLst>
          </p:cNvPr>
          <p:cNvSpPr>
            <a:spLocks noGrp="1"/>
          </p:cNvSpPr>
          <p:nvPr>
            <p:ph type="title"/>
          </p:nvPr>
        </p:nvSpPr>
        <p:spPr>
          <a:xfrm>
            <a:off x="1066800" y="152400"/>
            <a:ext cx="7769225" cy="758825"/>
          </a:xfrm>
        </p:spPr>
        <p:txBody>
          <a:bodyPr/>
          <a:lstStyle/>
          <a:p>
            <a:pPr algn="l"/>
            <a:r>
              <a:rPr lang="en-US" altLang="zh-CN" sz="2800" dirty="0">
                <a:solidFill>
                  <a:schemeClr val="bg1"/>
                </a:solidFill>
                <a:ea typeface="宋体" pitchFamily="2" charset="-122"/>
              </a:rPr>
              <a:t>Countermeasure Selection and Implementation</a:t>
            </a:r>
            <a:endParaRPr lang="en-US" sz="2800" dirty="0">
              <a:solidFill>
                <a:schemeClr val="bg1"/>
              </a:solidFill>
            </a:endParaRPr>
          </a:p>
        </p:txBody>
      </p:sp>
    </p:spTree>
    <p:extLst>
      <p:ext uri="{BB962C8B-B14F-4D97-AF65-F5344CB8AC3E}">
        <p14:creationId xmlns:p14="http://schemas.microsoft.com/office/powerpoint/2010/main" val="31073563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E487EA-BF27-050E-C614-A1EFF4615F6B}"/>
              </a:ext>
            </a:extLst>
          </p:cNvPr>
          <p:cNvSpPr>
            <a:spLocks noGrp="1"/>
          </p:cNvSpPr>
          <p:nvPr>
            <p:ph type="title"/>
          </p:nvPr>
        </p:nvSpPr>
        <p:spPr>
          <a:xfrm>
            <a:off x="1066800" y="231775"/>
            <a:ext cx="7769225" cy="758825"/>
          </a:xfrm>
        </p:spPr>
        <p:txBody>
          <a:bodyPr/>
          <a:lstStyle/>
          <a:p>
            <a:pPr algn="l"/>
            <a:r>
              <a:rPr lang="en-US" altLang="zh-CN" sz="2800" dirty="0">
                <a:solidFill>
                  <a:schemeClr val="bg1"/>
                </a:solidFill>
                <a:ea typeface="宋体" pitchFamily="2" charset="-122"/>
              </a:rPr>
              <a:t>Categories of Security Control in a Defense-in-Depth implementation</a:t>
            </a:r>
            <a:endParaRPr lang="en-US" sz="2800" dirty="0">
              <a:solidFill>
                <a:schemeClr val="bg1"/>
              </a:solidFill>
            </a:endParaRPr>
          </a:p>
        </p:txBody>
      </p:sp>
      <p:grpSp>
        <p:nvGrpSpPr>
          <p:cNvPr id="13" name="Group 12">
            <a:extLst>
              <a:ext uri="{FF2B5EF4-FFF2-40B4-BE49-F238E27FC236}">
                <a16:creationId xmlns:a16="http://schemas.microsoft.com/office/drawing/2014/main" id="{DDB5A884-EADF-7FF2-ABCD-B70729C7FEB8}"/>
              </a:ext>
            </a:extLst>
          </p:cNvPr>
          <p:cNvGrpSpPr/>
          <p:nvPr/>
        </p:nvGrpSpPr>
        <p:grpSpPr>
          <a:xfrm>
            <a:off x="4572000" y="1219200"/>
            <a:ext cx="4416425" cy="3352800"/>
            <a:chOff x="4572000" y="2057400"/>
            <a:chExt cx="4416425" cy="3352800"/>
          </a:xfrm>
        </p:grpSpPr>
        <p:sp>
          <p:nvSpPr>
            <p:cNvPr id="5" name="Oval 4">
              <a:extLst>
                <a:ext uri="{FF2B5EF4-FFF2-40B4-BE49-F238E27FC236}">
                  <a16:creationId xmlns:a16="http://schemas.microsoft.com/office/drawing/2014/main" id="{23101B87-2389-76AC-71C2-B1C38FECFC73}"/>
                </a:ext>
              </a:extLst>
            </p:cNvPr>
            <p:cNvSpPr/>
            <p:nvPr/>
          </p:nvSpPr>
          <p:spPr>
            <a:xfrm>
              <a:off x="6248400" y="4114800"/>
              <a:ext cx="1295400" cy="685800"/>
            </a:xfrm>
            <a:prstGeom prst="ellipse">
              <a:avLst/>
            </a:prstGeom>
            <a:no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fontAlgn="auto">
                <a:spcBef>
                  <a:spcPts val="0"/>
                </a:spcBef>
                <a:spcAft>
                  <a:spcPts val="0"/>
                </a:spcAft>
              </a:pPr>
              <a:endParaRPr lang="en-US" sz="1400" dirty="0"/>
            </a:p>
          </p:txBody>
        </p:sp>
        <p:sp>
          <p:nvSpPr>
            <p:cNvPr id="6" name="TextBox 5">
              <a:extLst>
                <a:ext uri="{FF2B5EF4-FFF2-40B4-BE49-F238E27FC236}">
                  <a16:creationId xmlns:a16="http://schemas.microsoft.com/office/drawing/2014/main" id="{33EAF957-08D9-8A62-9B8B-BD2824B32D1B}"/>
                </a:ext>
              </a:extLst>
            </p:cNvPr>
            <p:cNvSpPr txBox="1"/>
            <p:nvPr/>
          </p:nvSpPr>
          <p:spPr>
            <a:xfrm>
              <a:off x="6438900" y="4273034"/>
              <a:ext cx="914400" cy="369332"/>
            </a:xfrm>
            <a:prstGeom prst="rect">
              <a:avLst/>
            </a:prstGeom>
            <a:noFill/>
          </p:spPr>
          <p:txBody>
            <a:bodyPr wrap="square" rtlCol="0">
              <a:spAutoFit/>
            </a:bodyPr>
            <a:lstStyle/>
            <a:p>
              <a:r>
                <a:rPr lang="en-US" dirty="0"/>
                <a:t>Assets</a:t>
              </a:r>
            </a:p>
          </p:txBody>
        </p:sp>
        <p:sp>
          <p:nvSpPr>
            <p:cNvPr id="7" name="Oval 6">
              <a:extLst>
                <a:ext uri="{FF2B5EF4-FFF2-40B4-BE49-F238E27FC236}">
                  <a16:creationId xmlns:a16="http://schemas.microsoft.com/office/drawing/2014/main" id="{1E856AF4-8F61-BDE9-3F83-FAF93003A633}"/>
                </a:ext>
              </a:extLst>
            </p:cNvPr>
            <p:cNvSpPr/>
            <p:nvPr/>
          </p:nvSpPr>
          <p:spPr>
            <a:xfrm>
              <a:off x="5257800" y="3429000"/>
              <a:ext cx="2970213" cy="1491734"/>
            </a:xfrm>
            <a:prstGeom prst="ellipse">
              <a:avLst/>
            </a:prstGeom>
            <a:no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fontAlgn="auto">
                <a:spcBef>
                  <a:spcPts val="0"/>
                </a:spcBef>
                <a:spcAft>
                  <a:spcPts val="0"/>
                </a:spcAft>
              </a:pPr>
              <a:endParaRPr lang="en-US" sz="1400" dirty="0"/>
            </a:p>
          </p:txBody>
        </p:sp>
        <p:sp>
          <p:nvSpPr>
            <p:cNvPr id="8" name="TextBox 7">
              <a:extLst>
                <a:ext uri="{FF2B5EF4-FFF2-40B4-BE49-F238E27FC236}">
                  <a16:creationId xmlns:a16="http://schemas.microsoft.com/office/drawing/2014/main" id="{F88E5B1F-EB96-D471-40C0-2B45E2A049DD}"/>
                </a:ext>
              </a:extLst>
            </p:cNvPr>
            <p:cNvSpPr txBox="1"/>
            <p:nvPr/>
          </p:nvSpPr>
          <p:spPr>
            <a:xfrm>
              <a:off x="5486400" y="3745468"/>
              <a:ext cx="2590800" cy="369332"/>
            </a:xfrm>
            <a:prstGeom prst="rect">
              <a:avLst/>
            </a:prstGeom>
            <a:noFill/>
          </p:spPr>
          <p:txBody>
            <a:bodyPr wrap="square" rtlCol="0">
              <a:spAutoFit/>
            </a:bodyPr>
            <a:lstStyle/>
            <a:p>
              <a:r>
                <a:rPr lang="en-US" dirty="0"/>
                <a:t>Administrative Controls </a:t>
              </a:r>
            </a:p>
          </p:txBody>
        </p:sp>
        <p:sp>
          <p:nvSpPr>
            <p:cNvPr id="9" name="Oval 8">
              <a:extLst>
                <a:ext uri="{FF2B5EF4-FFF2-40B4-BE49-F238E27FC236}">
                  <a16:creationId xmlns:a16="http://schemas.microsoft.com/office/drawing/2014/main" id="{D031C44F-37B6-0CB4-0A88-3DBAD69D5FC7}"/>
                </a:ext>
              </a:extLst>
            </p:cNvPr>
            <p:cNvSpPr/>
            <p:nvPr/>
          </p:nvSpPr>
          <p:spPr>
            <a:xfrm>
              <a:off x="4876801" y="2590800"/>
              <a:ext cx="3959224" cy="2667000"/>
            </a:xfrm>
            <a:prstGeom prst="ellipse">
              <a:avLst/>
            </a:prstGeom>
            <a:no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fontAlgn="auto">
                <a:spcBef>
                  <a:spcPts val="0"/>
                </a:spcBef>
                <a:spcAft>
                  <a:spcPts val="0"/>
                </a:spcAft>
              </a:pPr>
              <a:endParaRPr lang="en-US" sz="1400" dirty="0"/>
            </a:p>
          </p:txBody>
        </p:sp>
        <p:sp>
          <p:nvSpPr>
            <p:cNvPr id="10" name="TextBox 9">
              <a:extLst>
                <a:ext uri="{FF2B5EF4-FFF2-40B4-BE49-F238E27FC236}">
                  <a16:creationId xmlns:a16="http://schemas.microsoft.com/office/drawing/2014/main" id="{7D6B7E42-36AA-9212-06EF-8B1318D868EF}"/>
                </a:ext>
              </a:extLst>
            </p:cNvPr>
            <p:cNvSpPr txBox="1"/>
            <p:nvPr/>
          </p:nvSpPr>
          <p:spPr>
            <a:xfrm>
              <a:off x="5411787" y="2989302"/>
              <a:ext cx="2970213" cy="369332"/>
            </a:xfrm>
            <a:prstGeom prst="rect">
              <a:avLst/>
            </a:prstGeom>
            <a:noFill/>
          </p:spPr>
          <p:txBody>
            <a:bodyPr wrap="square" rtlCol="0">
              <a:spAutoFit/>
            </a:bodyPr>
            <a:lstStyle/>
            <a:p>
              <a:r>
                <a:rPr lang="en-US" dirty="0"/>
                <a:t>Logical/Technical Controls </a:t>
              </a:r>
            </a:p>
          </p:txBody>
        </p:sp>
        <p:sp>
          <p:nvSpPr>
            <p:cNvPr id="11" name="Oval 10">
              <a:extLst>
                <a:ext uri="{FF2B5EF4-FFF2-40B4-BE49-F238E27FC236}">
                  <a16:creationId xmlns:a16="http://schemas.microsoft.com/office/drawing/2014/main" id="{AFADEA75-5C39-7CB2-7F99-D1D854E37F62}"/>
                </a:ext>
              </a:extLst>
            </p:cNvPr>
            <p:cNvSpPr/>
            <p:nvPr/>
          </p:nvSpPr>
          <p:spPr>
            <a:xfrm>
              <a:off x="4572000" y="2057400"/>
              <a:ext cx="4416425" cy="3352800"/>
            </a:xfrm>
            <a:prstGeom prst="ellipse">
              <a:avLst/>
            </a:prstGeom>
            <a:no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fontAlgn="auto">
                <a:spcBef>
                  <a:spcPts val="0"/>
                </a:spcBef>
                <a:spcAft>
                  <a:spcPts val="0"/>
                </a:spcAft>
              </a:pPr>
              <a:endParaRPr lang="en-US" sz="1400" dirty="0"/>
            </a:p>
          </p:txBody>
        </p:sp>
        <p:sp>
          <p:nvSpPr>
            <p:cNvPr id="12" name="TextBox 11">
              <a:extLst>
                <a:ext uri="{FF2B5EF4-FFF2-40B4-BE49-F238E27FC236}">
                  <a16:creationId xmlns:a16="http://schemas.microsoft.com/office/drawing/2014/main" id="{7B7AC7B0-D84E-AF21-A15A-0571A18602D1}"/>
                </a:ext>
              </a:extLst>
            </p:cNvPr>
            <p:cNvSpPr txBox="1"/>
            <p:nvPr/>
          </p:nvSpPr>
          <p:spPr>
            <a:xfrm>
              <a:off x="5791200" y="2209800"/>
              <a:ext cx="1979613" cy="369332"/>
            </a:xfrm>
            <a:prstGeom prst="rect">
              <a:avLst/>
            </a:prstGeom>
            <a:noFill/>
          </p:spPr>
          <p:txBody>
            <a:bodyPr wrap="square" rtlCol="0">
              <a:spAutoFit/>
            </a:bodyPr>
            <a:lstStyle/>
            <a:p>
              <a:r>
                <a:rPr lang="en-US" dirty="0"/>
                <a:t>Physical Controls </a:t>
              </a:r>
            </a:p>
          </p:txBody>
        </p:sp>
      </p:grpSp>
      <p:sp>
        <p:nvSpPr>
          <p:cNvPr id="14" name="Rectangle 13">
            <a:extLst>
              <a:ext uri="{FF2B5EF4-FFF2-40B4-BE49-F238E27FC236}">
                <a16:creationId xmlns:a16="http://schemas.microsoft.com/office/drawing/2014/main" id="{69698FC2-9958-5A7A-A65A-D5A9EA062066}"/>
              </a:ext>
            </a:extLst>
          </p:cNvPr>
          <p:cNvSpPr/>
          <p:nvPr/>
        </p:nvSpPr>
        <p:spPr>
          <a:xfrm>
            <a:off x="59531" y="1556266"/>
            <a:ext cx="4321970" cy="4401205"/>
          </a:xfrm>
          <a:prstGeom prst="rect">
            <a:avLst/>
          </a:prstGeom>
        </p:spPr>
        <p:txBody>
          <a:bodyPr wrap="square">
            <a:spAutoFit/>
          </a:bodyPr>
          <a:lstStyle/>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Administrative Controls</a:t>
            </a:r>
            <a:r>
              <a:rPr lang="en-US" dirty="0"/>
              <a:t>: policies and procedures defined by an organization’s security policy and other regulations or requirements. This also know as management controls, managerial controls, or procedural controls. </a:t>
            </a:r>
          </a:p>
          <a:p>
            <a:pPr marL="800100" lvl="1" indent="-342900" algn="just">
              <a:spcBef>
                <a:spcPts val="600"/>
              </a:spcBef>
              <a:spcAft>
                <a:spcPts val="600"/>
              </a:spcAft>
              <a:buClr>
                <a:srgbClr val="C00000"/>
              </a:buClr>
              <a:buFont typeface="Wingdings" panose="05000000000000000000" pitchFamily="2" charset="2"/>
              <a:buChar char="ü"/>
            </a:pPr>
            <a:r>
              <a:rPr lang="en-US" dirty="0"/>
              <a:t>Administrative controls include policies, procedures, hiring practices, background checks, data classifications and labeling, security awareness and training efforts, reports and reviews, work supervision, personnel controls, and testing.</a:t>
            </a:r>
          </a:p>
        </p:txBody>
      </p:sp>
    </p:spTree>
    <p:extLst>
      <p:ext uri="{BB962C8B-B14F-4D97-AF65-F5344CB8AC3E}">
        <p14:creationId xmlns:p14="http://schemas.microsoft.com/office/powerpoint/2010/main" val="25687428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3A550C-336E-89A5-312A-EE1756BBE741}"/>
              </a:ext>
            </a:extLst>
          </p:cNvPr>
          <p:cNvSpPr>
            <a:spLocks noGrp="1"/>
          </p:cNvSpPr>
          <p:nvPr>
            <p:ph type="title"/>
          </p:nvPr>
        </p:nvSpPr>
        <p:spPr>
          <a:xfrm>
            <a:off x="1066800" y="231775"/>
            <a:ext cx="7769225" cy="758825"/>
          </a:xfrm>
        </p:spPr>
        <p:txBody>
          <a:bodyPr/>
          <a:lstStyle/>
          <a:p>
            <a:pPr algn="l"/>
            <a:r>
              <a:rPr lang="en-US" altLang="zh-CN" sz="2800" dirty="0">
                <a:solidFill>
                  <a:schemeClr val="bg1"/>
                </a:solidFill>
                <a:ea typeface="宋体" pitchFamily="2" charset="-122"/>
              </a:rPr>
              <a:t>Categories of Security Control in a Defense-in-Depth implementation</a:t>
            </a:r>
            <a:endParaRPr lang="en-US" sz="2800" dirty="0">
              <a:solidFill>
                <a:schemeClr val="bg1"/>
              </a:solidFill>
            </a:endParaRPr>
          </a:p>
        </p:txBody>
      </p:sp>
      <p:sp>
        <p:nvSpPr>
          <p:cNvPr id="5" name="Rectangle 4">
            <a:extLst>
              <a:ext uri="{FF2B5EF4-FFF2-40B4-BE49-F238E27FC236}">
                <a16:creationId xmlns:a16="http://schemas.microsoft.com/office/drawing/2014/main" id="{F44EBF52-1AC9-2DA2-CE7B-7B37F8C6CD2C}"/>
              </a:ext>
            </a:extLst>
          </p:cNvPr>
          <p:cNvSpPr/>
          <p:nvPr/>
        </p:nvSpPr>
        <p:spPr>
          <a:xfrm>
            <a:off x="438943" y="1447800"/>
            <a:ext cx="8266113" cy="4308872"/>
          </a:xfrm>
          <a:prstGeom prst="rect">
            <a:avLst/>
          </a:prstGeom>
        </p:spPr>
        <p:txBody>
          <a:bodyPr wrap="square">
            <a:spAutoFit/>
          </a:bodyPr>
          <a:lstStyle/>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Logical/Technical Controls</a:t>
            </a:r>
            <a:r>
              <a:rPr lang="en-US" dirty="0"/>
              <a:t>: hardware or software mechanisms used to manage access and provide protection for IT resources and systems. </a:t>
            </a:r>
          </a:p>
          <a:p>
            <a:pPr marL="800100" lvl="1" indent="-342900" algn="just">
              <a:spcBef>
                <a:spcPts val="600"/>
              </a:spcBef>
              <a:spcAft>
                <a:spcPts val="600"/>
              </a:spcAft>
              <a:buClr>
                <a:srgbClr val="C00000"/>
              </a:buClr>
              <a:buFont typeface="Wingdings" panose="05000000000000000000" pitchFamily="2" charset="2"/>
              <a:buChar char="ü"/>
            </a:pPr>
            <a:r>
              <a:rPr lang="en-US" dirty="0"/>
              <a:t>Logical or technical controls include authentication methods (such as passwords, smartcards, and biometrics), encryption, constrained interfaces, access control lists, protocols, firewalls, routers, intrusion detection systems (IDSs), and clipping levels.</a:t>
            </a:r>
          </a:p>
          <a:p>
            <a:pPr lvl="1" algn="just">
              <a:spcBef>
                <a:spcPts val="600"/>
              </a:spcBef>
              <a:spcAft>
                <a:spcPts val="600"/>
              </a:spcAft>
              <a:buClr>
                <a:srgbClr val="C00000"/>
              </a:buClr>
            </a:pPr>
            <a:endParaRPr lang="en-US" dirty="0"/>
          </a:p>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Physical Controls</a:t>
            </a:r>
            <a:r>
              <a:rPr lang="en-US" dirty="0"/>
              <a:t>: security mechanisms focused on providing protection to the facility and real-world objects. </a:t>
            </a:r>
          </a:p>
          <a:p>
            <a:pPr marL="800100" lvl="1" indent="-342900" algn="just">
              <a:spcBef>
                <a:spcPts val="600"/>
              </a:spcBef>
              <a:spcAft>
                <a:spcPts val="600"/>
              </a:spcAft>
              <a:buClr>
                <a:srgbClr val="C00000"/>
              </a:buClr>
              <a:buFont typeface="Wingdings" panose="05000000000000000000" pitchFamily="2" charset="2"/>
              <a:buChar char="ü"/>
            </a:pPr>
            <a:r>
              <a:rPr lang="en-US" dirty="0"/>
              <a:t>physical controls include guards, fences, motion detectors, locked doors, sealed windows, lights, cable protection, laptop locks, badges, swipe cards, guard dogs, video cameras, access control vestibules, and alarms.</a:t>
            </a:r>
          </a:p>
        </p:txBody>
      </p:sp>
    </p:spTree>
    <p:extLst>
      <p:ext uri="{BB962C8B-B14F-4D97-AF65-F5344CB8AC3E}">
        <p14:creationId xmlns:p14="http://schemas.microsoft.com/office/powerpoint/2010/main" val="40466910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EA7C253-DB88-F102-9F76-A414BBA23B8E}"/>
              </a:ext>
            </a:extLst>
          </p:cNvPr>
          <p:cNvSpPr>
            <a:spLocks noGrp="1"/>
          </p:cNvSpPr>
          <p:nvPr>
            <p:ph type="title"/>
          </p:nvPr>
        </p:nvSpPr>
        <p:spPr>
          <a:xfrm>
            <a:off x="1066800" y="307975"/>
            <a:ext cx="7769225" cy="530225"/>
          </a:xfrm>
        </p:spPr>
        <p:txBody>
          <a:bodyPr/>
          <a:lstStyle/>
          <a:p>
            <a:pPr algn="l"/>
            <a:r>
              <a:rPr lang="en-US" altLang="zh-CN" sz="2800" dirty="0">
                <a:solidFill>
                  <a:schemeClr val="bg1"/>
                </a:solidFill>
                <a:ea typeface="宋体" pitchFamily="2" charset="-122"/>
              </a:rPr>
              <a:t>Applicable Types of Controls</a:t>
            </a:r>
            <a:endParaRPr lang="en-US" sz="2800" dirty="0">
              <a:solidFill>
                <a:schemeClr val="bg1"/>
              </a:solidFill>
            </a:endParaRPr>
          </a:p>
        </p:txBody>
      </p:sp>
      <p:sp>
        <p:nvSpPr>
          <p:cNvPr id="5" name="Rectangle 4">
            <a:extLst>
              <a:ext uri="{FF2B5EF4-FFF2-40B4-BE49-F238E27FC236}">
                <a16:creationId xmlns:a16="http://schemas.microsoft.com/office/drawing/2014/main" id="{06A66184-55A0-A0C8-24B3-48BE2FCAAC68}"/>
              </a:ext>
            </a:extLst>
          </p:cNvPr>
          <p:cNvSpPr/>
          <p:nvPr/>
        </p:nvSpPr>
        <p:spPr>
          <a:xfrm>
            <a:off x="438943" y="1295400"/>
            <a:ext cx="8266113" cy="5201424"/>
          </a:xfrm>
          <a:prstGeom prst="rect">
            <a:avLst/>
          </a:prstGeom>
        </p:spPr>
        <p:txBody>
          <a:bodyPr wrap="square">
            <a:spAutoFit/>
          </a:bodyPr>
          <a:lstStyle/>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Preventive</a:t>
            </a:r>
            <a:r>
              <a:rPr lang="en-US" dirty="0"/>
              <a:t>: stop unwanted or unauthorized activity from occurring. </a:t>
            </a:r>
          </a:p>
          <a:p>
            <a:pPr marL="800100" lvl="1" indent="-342900" algn="just">
              <a:spcBef>
                <a:spcPts val="600"/>
              </a:spcBef>
              <a:spcAft>
                <a:spcPts val="600"/>
              </a:spcAft>
              <a:buClr>
                <a:srgbClr val="C00000"/>
              </a:buClr>
              <a:buFont typeface="Wingdings" panose="05000000000000000000" pitchFamily="2" charset="2"/>
              <a:buChar char="ü"/>
            </a:pPr>
            <a:r>
              <a:rPr lang="en-US" sz="1600" dirty="0"/>
              <a:t>Preventive controls include fences, locks, authentication, access control vestibules, alarm systems, separation of duties, job rotation, data loss prevention (DLP), penetration testing, access control methods, encryption, auditing, security policies, security-awareness training, antimalware software, firewalls, and intrusion prevention systems (IPSs). </a:t>
            </a:r>
          </a:p>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Deterrent</a:t>
            </a:r>
            <a:r>
              <a:rPr lang="en-US" dirty="0"/>
              <a:t>: discourage security policy violations. Similar to preventive controls, but deterrent controls often depend on individuals being convinced not to take an unwanted action.</a:t>
            </a:r>
          </a:p>
          <a:p>
            <a:pPr marL="800100" lvl="1" indent="-342900" algn="just">
              <a:spcBef>
                <a:spcPts val="600"/>
              </a:spcBef>
              <a:spcAft>
                <a:spcPts val="600"/>
              </a:spcAft>
              <a:buClr>
                <a:srgbClr val="C00000"/>
              </a:buClr>
              <a:buFont typeface="Wingdings" panose="05000000000000000000" pitchFamily="2" charset="2"/>
              <a:buChar char="ü"/>
            </a:pPr>
            <a:r>
              <a:rPr lang="en-US" sz="1600" dirty="0"/>
              <a:t>Examples include policies, security awareness training, locks, fences, security badges, guards, access control vestibules, and security cameras. </a:t>
            </a:r>
          </a:p>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Detective</a:t>
            </a:r>
            <a:r>
              <a:rPr lang="en-US" dirty="0"/>
              <a:t>: discover or detect unwanted or unauthorized activity.</a:t>
            </a:r>
          </a:p>
          <a:p>
            <a:pPr marL="800100" lvl="1" indent="-342900" algn="just">
              <a:spcBef>
                <a:spcPts val="600"/>
              </a:spcBef>
              <a:spcAft>
                <a:spcPts val="600"/>
              </a:spcAft>
              <a:buClr>
                <a:srgbClr val="C00000"/>
              </a:buClr>
              <a:buFont typeface="Wingdings" panose="05000000000000000000" pitchFamily="2" charset="2"/>
              <a:buChar char="Ø"/>
            </a:pPr>
            <a:r>
              <a:rPr lang="en-US" sz="1600" dirty="0"/>
              <a:t>Detective controls include security guards, motion detectors, recording and reviewing of events captured by security cameras or CCTV, job rotation, mandatory vacations, audit trails, honeypots or honeynets, intrusion detection systems (IDSs), violation reports, supervision and review of users, and incident investigations.</a:t>
            </a:r>
            <a:endParaRPr lang="en-US" dirty="0"/>
          </a:p>
        </p:txBody>
      </p:sp>
    </p:spTree>
    <p:extLst>
      <p:ext uri="{BB962C8B-B14F-4D97-AF65-F5344CB8AC3E}">
        <p14:creationId xmlns:p14="http://schemas.microsoft.com/office/powerpoint/2010/main" val="30081707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0FC8DA-C06E-357C-B512-997A8CE4ACD6}"/>
              </a:ext>
            </a:extLst>
          </p:cNvPr>
          <p:cNvSpPr>
            <a:spLocks noGrp="1"/>
          </p:cNvSpPr>
          <p:nvPr>
            <p:ph type="title"/>
          </p:nvPr>
        </p:nvSpPr>
        <p:spPr>
          <a:xfrm>
            <a:off x="1066800" y="307975"/>
            <a:ext cx="7769225" cy="530225"/>
          </a:xfrm>
        </p:spPr>
        <p:txBody>
          <a:bodyPr/>
          <a:lstStyle/>
          <a:p>
            <a:pPr algn="l"/>
            <a:r>
              <a:rPr lang="en-US" altLang="zh-CN" sz="2800" dirty="0">
                <a:solidFill>
                  <a:schemeClr val="bg1"/>
                </a:solidFill>
                <a:ea typeface="宋体" pitchFamily="2" charset="-122"/>
              </a:rPr>
              <a:t>Applicable Types of Controls</a:t>
            </a:r>
            <a:endParaRPr lang="en-US" sz="2800" dirty="0">
              <a:solidFill>
                <a:schemeClr val="bg1"/>
              </a:solidFill>
            </a:endParaRPr>
          </a:p>
        </p:txBody>
      </p:sp>
      <p:sp>
        <p:nvSpPr>
          <p:cNvPr id="5" name="Rectangle 4">
            <a:extLst>
              <a:ext uri="{FF2B5EF4-FFF2-40B4-BE49-F238E27FC236}">
                <a16:creationId xmlns:a16="http://schemas.microsoft.com/office/drawing/2014/main" id="{0E9A1FE3-BB6B-3D5A-44B2-33A941C4847F}"/>
              </a:ext>
            </a:extLst>
          </p:cNvPr>
          <p:cNvSpPr/>
          <p:nvPr/>
        </p:nvSpPr>
        <p:spPr>
          <a:xfrm>
            <a:off x="438943" y="1295400"/>
            <a:ext cx="8266113" cy="5047536"/>
          </a:xfrm>
          <a:prstGeom prst="rect">
            <a:avLst/>
          </a:prstGeom>
        </p:spPr>
        <p:txBody>
          <a:bodyPr wrap="square">
            <a:spAutoFit/>
          </a:bodyPr>
          <a:lstStyle/>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Compensating</a:t>
            </a:r>
            <a:r>
              <a:rPr lang="en-US" dirty="0"/>
              <a:t>: provide various options to other existing controls to aid in enforcement and support of security policies. Compensation control works if the primary control fails.</a:t>
            </a:r>
          </a:p>
          <a:p>
            <a:pPr marL="800100" lvl="1" indent="-342900" algn="just">
              <a:spcBef>
                <a:spcPts val="600"/>
              </a:spcBef>
              <a:spcAft>
                <a:spcPts val="600"/>
              </a:spcAft>
              <a:buClr>
                <a:srgbClr val="C00000"/>
              </a:buClr>
              <a:buFont typeface="Wingdings" panose="05000000000000000000" pitchFamily="2" charset="2"/>
              <a:buChar char="ü"/>
            </a:pPr>
            <a:r>
              <a:rPr lang="en-US" sz="1600" dirty="0"/>
              <a:t>if a preventive control fails to stop the deletion of a file, a backup can be a compensation control, allowing for restoration of that file. </a:t>
            </a:r>
          </a:p>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Corrective</a:t>
            </a:r>
            <a:r>
              <a:rPr lang="en-US" dirty="0"/>
              <a:t>: modifies the environment to return systems to normal after an unwanted or unauthorized activity has occurred.</a:t>
            </a:r>
          </a:p>
          <a:p>
            <a:pPr marL="800100" lvl="1" indent="-342900" algn="just">
              <a:spcBef>
                <a:spcPts val="600"/>
              </a:spcBef>
              <a:spcAft>
                <a:spcPts val="600"/>
              </a:spcAft>
              <a:buClr>
                <a:srgbClr val="C00000"/>
              </a:buClr>
              <a:buFont typeface="Wingdings" panose="05000000000000000000" pitchFamily="2" charset="2"/>
              <a:buChar char="ü"/>
            </a:pPr>
            <a:r>
              <a:rPr lang="en-US" sz="1600" dirty="0"/>
              <a:t>Corrective controls can be simple, such as terminating malicious activity, rebooting a system, antimalware solutions that can remove or quarantine a virus, backup and restore plans.</a:t>
            </a:r>
          </a:p>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Recovery</a:t>
            </a:r>
            <a:r>
              <a:rPr lang="en-US" dirty="0"/>
              <a:t>: extension of corrective controls but have more advanced or complex abilities. A recovery control attempts to repair or restore resources, functions, and capabilities after a security policy violation.</a:t>
            </a:r>
          </a:p>
          <a:p>
            <a:pPr marL="800100" lvl="1" indent="-342900" algn="just">
              <a:spcBef>
                <a:spcPts val="600"/>
              </a:spcBef>
              <a:spcAft>
                <a:spcPts val="600"/>
              </a:spcAft>
              <a:buClr>
                <a:srgbClr val="C00000"/>
              </a:buClr>
              <a:buFont typeface="Wingdings" panose="05000000000000000000" pitchFamily="2" charset="2"/>
              <a:buChar char="Ø"/>
            </a:pPr>
            <a:r>
              <a:rPr lang="en-US" sz="1600" dirty="0"/>
              <a:t>Recovery controls include backups and restores, fault-tolerant drive systems, system imaging, server clustering, antimalware software, and database or virtual machine shad</a:t>
            </a:r>
            <a:r>
              <a:rPr lang="en-US" dirty="0"/>
              <a:t>owing.</a:t>
            </a:r>
          </a:p>
        </p:txBody>
      </p:sp>
    </p:spTree>
    <p:extLst>
      <p:ext uri="{BB962C8B-B14F-4D97-AF65-F5344CB8AC3E}">
        <p14:creationId xmlns:p14="http://schemas.microsoft.com/office/powerpoint/2010/main" val="3959950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6D2A94A-3CA8-4536-9DDF-49D7CB3F967F}"/>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Candidate Screening and Hiring</a:t>
            </a:r>
            <a:endParaRPr lang="en-US" dirty="0">
              <a:solidFill>
                <a:schemeClr val="bg1"/>
              </a:solidFill>
            </a:endParaRPr>
          </a:p>
        </p:txBody>
      </p:sp>
      <p:sp>
        <p:nvSpPr>
          <p:cNvPr id="9" name="Content Placeholder 2">
            <a:extLst>
              <a:ext uri="{FF2B5EF4-FFF2-40B4-BE49-F238E27FC236}">
                <a16:creationId xmlns:a16="http://schemas.microsoft.com/office/drawing/2014/main" id="{2CD96465-76A4-97E8-4676-6D6DE29A4F20}"/>
              </a:ext>
            </a:extLst>
          </p:cNvPr>
          <p:cNvSpPr>
            <a:spLocks noGrp="1"/>
          </p:cNvSpPr>
          <p:nvPr>
            <p:ph sz="quarter" idx="1"/>
          </p:nvPr>
        </p:nvSpPr>
        <p:spPr>
          <a:xfrm>
            <a:off x="0" y="1143000"/>
            <a:ext cx="4343400" cy="4572000"/>
          </a:xfrm>
          <a:solidFill>
            <a:schemeClr val="bg1">
              <a:lumMod val="85000"/>
            </a:schemeClr>
          </a:solidFill>
        </p:spPr>
        <p:txBody>
          <a:bodyPr/>
          <a:lstStyle/>
          <a:p>
            <a:pPr marL="0" indent="0" algn="just">
              <a:lnSpc>
                <a:spcPts val="2500"/>
              </a:lnSpc>
              <a:spcBef>
                <a:spcPts val="0"/>
              </a:spcBef>
              <a:spcAft>
                <a:spcPts val="0"/>
              </a:spcAft>
              <a:buNone/>
            </a:pPr>
            <a:r>
              <a:rPr lang="en-US" sz="1800" b="1" dirty="0">
                <a:solidFill>
                  <a:srgbClr val="0070C0"/>
                </a:solidFill>
              </a:rPr>
              <a:t>General Background Check:</a:t>
            </a:r>
            <a:r>
              <a:rPr lang="en-US" sz="1800" dirty="0"/>
              <a:t> </a:t>
            </a:r>
            <a:r>
              <a:rPr lang="en-US" sz="1800" dirty="0">
                <a:solidFill>
                  <a:schemeClr val="tx1"/>
                </a:solidFill>
              </a:rPr>
              <a:t>Background checks include </a:t>
            </a:r>
          </a:p>
          <a:p>
            <a:pPr lvl="1" algn="just">
              <a:lnSpc>
                <a:spcPts val="2500"/>
              </a:lnSpc>
              <a:spcBef>
                <a:spcPts val="0"/>
              </a:spcBef>
              <a:spcAft>
                <a:spcPts val="0"/>
              </a:spcAft>
              <a:buClr>
                <a:srgbClr val="7030A0"/>
              </a:buClr>
              <a:buFont typeface="Wingdings" panose="05000000000000000000" pitchFamily="2" charset="2"/>
              <a:buChar char="Ø"/>
            </a:pPr>
            <a:r>
              <a:rPr lang="en-US" sz="1800" dirty="0">
                <a:solidFill>
                  <a:schemeClr val="tx1"/>
                </a:solidFill>
              </a:rPr>
              <a:t>Obtaining a candidate’s work and educational history; </a:t>
            </a:r>
          </a:p>
          <a:p>
            <a:pPr lvl="1" algn="just">
              <a:lnSpc>
                <a:spcPts val="2500"/>
              </a:lnSpc>
              <a:spcBef>
                <a:spcPts val="0"/>
              </a:spcBef>
              <a:spcAft>
                <a:spcPts val="0"/>
              </a:spcAft>
              <a:buClr>
                <a:srgbClr val="7030A0"/>
              </a:buClr>
              <a:buFont typeface="Wingdings" panose="05000000000000000000" pitchFamily="2" charset="2"/>
              <a:buChar char="Ø"/>
            </a:pPr>
            <a:r>
              <a:rPr lang="en-US" sz="1800" dirty="0">
                <a:solidFill>
                  <a:schemeClr val="tx1"/>
                </a:solidFill>
              </a:rPr>
              <a:t>Checking references; </a:t>
            </a:r>
          </a:p>
          <a:p>
            <a:pPr lvl="1" algn="just">
              <a:lnSpc>
                <a:spcPts val="2500"/>
              </a:lnSpc>
              <a:spcBef>
                <a:spcPts val="0"/>
              </a:spcBef>
              <a:spcAft>
                <a:spcPts val="0"/>
              </a:spcAft>
              <a:buClr>
                <a:srgbClr val="7030A0"/>
              </a:buClr>
              <a:buFont typeface="Wingdings" panose="05000000000000000000" pitchFamily="2" charset="2"/>
              <a:buChar char="Ø"/>
            </a:pPr>
            <a:r>
              <a:rPr lang="en-US" sz="1800" dirty="0">
                <a:solidFill>
                  <a:schemeClr val="tx1"/>
                </a:solidFill>
              </a:rPr>
              <a:t>Verifying education; </a:t>
            </a:r>
          </a:p>
          <a:p>
            <a:pPr lvl="1" algn="just">
              <a:lnSpc>
                <a:spcPts val="2500"/>
              </a:lnSpc>
              <a:spcBef>
                <a:spcPts val="0"/>
              </a:spcBef>
              <a:spcAft>
                <a:spcPts val="0"/>
              </a:spcAft>
              <a:buClr>
                <a:srgbClr val="7030A0"/>
              </a:buClr>
              <a:buFont typeface="Wingdings" panose="05000000000000000000" pitchFamily="2" charset="2"/>
              <a:buChar char="Ø"/>
            </a:pPr>
            <a:r>
              <a:rPr lang="en-US" sz="1800" dirty="0">
                <a:solidFill>
                  <a:schemeClr val="tx1"/>
                </a:solidFill>
              </a:rPr>
              <a:t>Interviewing colleagues; </a:t>
            </a:r>
          </a:p>
          <a:p>
            <a:pPr lvl="1" algn="just">
              <a:lnSpc>
                <a:spcPts val="2500"/>
              </a:lnSpc>
              <a:spcBef>
                <a:spcPts val="0"/>
              </a:spcBef>
              <a:spcAft>
                <a:spcPts val="0"/>
              </a:spcAft>
              <a:buClr>
                <a:srgbClr val="7030A0"/>
              </a:buClr>
              <a:buFont typeface="Wingdings" panose="05000000000000000000" pitchFamily="2" charset="2"/>
              <a:buChar char="Ø"/>
            </a:pPr>
            <a:r>
              <a:rPr lang="en-US" sz="1800" dirty="0">
                <a:solidFill>
                  <a:schemeClr val="tx1"/>
                </a:solidFill>
              </a:rPr>
              <a:t>checking police and government records for arrests or illegal activities;</a:t>
            </a:r>
          </a:p>
          <a:p>
            <a:pPr lvl="1" algn="just">
              <a:lnSpc>
                <a:spcPts val="2500"/>
              </a:lnSpc>
              <a:spcBef>
                <a:spcPts val="0"/>
              </a:spcBef>
              <a:spcAft>
                <a:spcPts val="0"/>
              </a:spcAft>
              <a:buClr>
                <a:srgbClr val="7030A0"/>
              </a:buClr>
              <a:buFont typeface="Wingdings" panose="05000000000000000000" pitchFamily="2" charset="2"/>
              <a:buChar char="Ø"/>
            </a:pPr>
            <a:r>
              <a:rPr lang="en-US" sz="1800" dirty="0">
                <a:solidFill>
                  <a:schemeClr val="tx1"/>
                </a:solidFill>
              </a:rPr>
              <a:t>verifying identity through fingerprints, driver’s license, and/or birth certificate; and </a:t>
            </a:r>
          </a:p>
          <a:p>
            <a:pPr lvl="1" algn="just">
              <a:lnSpc>
                <a:spcPts val="2500"/>
              </a:lnSpc>
              <a:spcBef>
                <a:spcPts val="0"/>
              </a:spcBef>
              <a:spcAft>
                <a:spcPts val="0"/>
              </a:spcAft>
              <a:buClr>
                <a:srgbClr val="7030A0"/>
              </a:buClr>
              <a:buFont typeface="Wingdings" panose="05000000000000000000" pitchFamily="2" charset="2"/>
              <a:buChar char="Ø"/>
            </a:pPr>
            <a:r>
              <a:rPr lang="en-US" sz="1800" dirty="0">
                <a:solidFill>
                  <a:schemeClr val="tx1"/>
                </a:solidFill>
              </a:rPr>
              <a:t>holding a personal interview. </a:t>
            </a:r>
          </a:p>
        </p:txBody>
      </p:sp>
      <p:sp>
        <p:nvSpPr>
          <p:cNvPr id="10" name="Content Placeholder 2">
            <a:extLst>
              <a:ext uri="{FF2B5EF4-FFF2-40B4-BE49-F238E27FC236}">
                <a16:creationId xmlns:a16="http://schemas.microsoft.com/office/drawing/2014/main" id="{7E33D850-6175-BEAD-9ADE-99C6EA4D53DD}"/>
              </a:ext>
            </a:extLst>
          </p:cNvPr>
          <p:cNvSpPr txBox="1">
            <a:spLocks/>
          </p:cNvSpPr>
          <p:nvPr/>
        </p:nvSpPr>
        <p:spPr bwMode="auto">
          <a:xfrm>
            <a:off x="4343400" y="1143000"/>
            <a:ext cx="4799463" cy="4572000"/>
          </a:xfrm>
          <a:prstGeom prst="rect">
            <a:avLst/>
          </a:prstGeom>
          <a:solidFill>
            <a:schemeClr val="accent6">
              <a:lumMod val="40000"/>
              <a:lumOff val="60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just">
              <a:lnSpc>
                <a:spcPts val="2500"/>
              </a:lnSpc>
              <a:spcBef>
                <a:spcPts val="0"/>
              </a:spcBef>
              <a:spcAft>
                <a:spcPts val="0"/>
              </a:spcAft>
              <a:buNone/>
            </a:pPr>
            <a:r>
              <a:rPr lang="en-US" sz="1800" b="1" dirty="0">
                <a:solidFill>
                  <a:srgbClr val="0070C0"/>
                </a:solidFill>
              </a:rPr>
              <a:t>Online Background Check:</a:t>
            </a:r>
          </a:p>
          <a:p>
            <a:pPr algn="just">
              <a:lnSpc>
                <a:spcPts val="2500"/>
              </a:lnSpc>
              <a:spcBef>
                <a:spcPts val="0"/>
              </a:spcBef>
              <a:spcAft>
                <a:spcPts val="0"/>
              </a:spcAft>
              <a:buFont typeface="Wingdings" panose="05000000000000000000" pitchFamily="2" charset="2"/>
              <a:buChar char="Ø"/>
            </a:pPr>
            <a:r>
              <a:rPr lang="en-US" sz="1800" dirty="0"/>
              <a:t>Reviewing the social networking accounts of applicants has become standard practice for many organizations. </a:t>
            </a:r>
          </a:p>
          <a:p>
            <a:pPr algn="just">
              <a:lnSpc>
                <a:spcPts val="2500"/>
              </a:lnSpc>
              <a:spcBef>
                <a:spcPts val="0"/>
              </a:spcBef>
              <a:spcAft>
                <a:spcPts val="0"/>
              </a:spcAft>
              <a:buFont typeface="Wingdings" panose="05000000000000000000" pitchFamily="2" charset="2"/>
              <a:buChar char="Ø"/>
            </a:pPr>
            <a:r>
              <a:rPr lang="en-US" sz="1800" dirty="0"/>
              <a:t>If a potential employee has posted inappropriate materials online, then they are not as attractive a candidate as those who did not.</a:t>
            </a:r>
          </a:p>
          <a:p>
            <a:pPr algn="just">
              <a:lnSpc>
                <a:spcPts val="2500"/>
              </a:lnSpc>
              <a:spcBef>
                <a:spcPts val="0"/>
              </a:spcBef>
              <a:spcAft>
                <a:spcPts val="0"/>
              </a:spcAft>
              <a:buFont typeface="Wingdings" panose="05000000000000000000" pitchFamily="2" charset="2"/>
              <a:buChar char="Ø"/>
            </a:pPr>
            <a:r>
              <a:rPr lang="en-US" sz="1800" dirty="0"/>
              <a:t>person’s attitude, intelligence, loyalty, common sense, diligence, honesty, respect, consistency, and adherence to social norms and/or corporate culture can be gleaned quickly by viewing a person’s online identity. </a:t>
            </a:r>
            <a:endParaRPr lang="en-US" sz="1800" dirty="0">
              <a:solidFill>
                <a:schemeClr val="tx1"/>
              </a:solidFill>
            </a:endParaRPr>
          </a:p>
        </p:txBody>
      </p:sp>
      <p:cxnSp>
        <p:nvCxnSpPr>
          <p:cNvPr id="12" name="Straight Connector 11">
            <a:extLst>
              <a:ext uri="{FF2B5EF4-FFF2-40B4-BE49-F238E27FC236}">
                <a16:creationId xmlns:a16="http://schemas.microsoft.com/office/drawing/2014/main" id="{B593B412-1580-D0F9-9919-D4BE5F86C4FA}"/>
              </a:ext>
            </a:extLst>
          </p:cNvPr>
          <p:cNvCxnSpPr>
            <a:cxnSpLocks/>
          </p:cNvCxnSpPr>
          <p:nvPr/>
        </p:nvCxnSpPr>
        <p:spPr>
          <a:xfrm>
            <a:off x="4343400" y="1143000"/>
            <a:ext cx="0" cy="457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BE7A8A-782D-FC11-CA28-63A464AE1EE1}"/>
              </a:ext>
            </a:extLst>
          </p:cNvPr>
          <p:cNvCxnSpPr/>
          <p:nvPr/>
        </p:nvCxnSpPr>
        <p:spPr>
          <a:xfrm>
            <a:off x="0" y="5715000"/>
            <a:ext cx="9142863"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F16CF26-E4CD-AC5C-31AF-1FE4C8458AE3}"/>
              </a:ext>
            </a:extLst>
          </p:cNvPr>
          <p:cNvSpPr txBox="1"/>
          <p:nvPr/>
        </p:nvSpPr>
        <p:spPr>
          <a:xfrm>
            <a:off x="152400" y="5867400"/>
            <a:ext cx="8991600" cy="646331"/>
          </a:xfrm>
          <a:prstGeom prst="rect">
            <a:avLst/>
          </a:prstGeom>
          <a:noFill/>
        </p:spPr>
        <p:txBody>
          <a:bodyPr wrap="square">
            <a:spAutoFit/>
          </a:bodyPr>
          <a:lstStyle/>
          <a:p>
            <a:r>
              <a:rPr lang="en-US" b="1" dirty="0">
                <a:solidFill>
                  <a:srgbClr val="0070C0"/>
                </a:solidFill>
              </a:rPr>
              <a:t>Interviewing</a:t>
            </a:r>
            <a:r>
              <a:rPr lang="en-US" dirty="0"/>
              <a:t> qualified applicants is the next filter to use to eliminate those who are not suited for the job or the organization. </a:t>
            </a:r>
          </a:p>
        </p:txBody>
      </p:sp>
    </p:spTree>
    <p:extLst>
      <p:ext uri="{BB962C8B-B14F-4D97-AF65-F5344CB8AC3E}">
        <p14:creationId xmlns:p14="http://schemas.microsoft.com/office/powerpoint/2010/main" val="95771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4FEAC3F-48B4-7969-0590-88E8A0650987}"/>
              </a:ext>
            </a:extLst>
          </p:cNvPr>
          <p:cNvSpPr>
            <a:spLocks noGrp="1"/>
          </p:cNvSpPr>
          <p:nvPr>
            <p:ph type="title"/>
          </p:nvPr>
        </p:nvSpPr>
        <p:spPr>
          <a:xfrm>
            <a:off x="1066800" y="307975"/>
            <a:ext cx="7769225" cy="530225"/>
          </a:xfrm>
        </p:spPr>
        <p:txBody>
          <a:bodyPr/>
          <a:lstStyle/>
          <a:p>
            <a:pPr algn="l"/>
            <a:r>
              <a:rPr lang="en-US" altLang="zh-CN" sz="2800" dirty="0">
                <a:solidFill>
                  <a:schemeClr val="bg1"/>
                </a:solidFill>
                <a:ea typeface="宋体" pitchFamily="2" charset="-122"/>
              </a:rPr>
              <a:t>Applicable Types of Controls</a:t>
            </a:r>
            <a:endParaRPr lang="en-US" sz="2800" dirty="0">
              <a:solidFill>
                <a:schemeClr val="bg1"/>
              </a:solidFill>
            </a:endParaRPr>
          </a:p>
        </p:txBody>
      </p:sp>
      <p:sp>
        <p:nvSpPr>
          <p:cNvPr id="5" name="Rectangle 4">
            <a:extLst>
              <a:ext uri="{FF2B5EF4-FFF2-40B4-BE49-F238E27FC236}">
                <a16:creationId xmlns:a16="http://schemas.microsoft.com/office/drawing/2014/main" id="{CC3A640A-C22B-99F8-EE64-93811391D000}"/>
              </a:ext>
            </a:extLst>
          </p:cNvPr>
          <p:cNvSpPr/>
          <p:nvPr/>
        </p:nvSpPr>
        <p:spPr>
          <a:xfrm>
            <a:off x="438943" y="1600200"/>
            <a:ext cx="8266113" cy="1538883"/>
          </a:xfrm>
          <a:prstGeom prst="rect">
            <a:avLst/>
          </a:prstGeom>
        </p:spPr>
        <p:txBody>
          <a:bodyPr wrap="square">
            <a:spAutoFit/>
          </a:bodyPr>
          <a:lstStyle/>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Directive</a:t>
            </a:r>
            <a:r>
              <a:rPr lang="en-US" dirty="0"/>
              <a:t>: A directive control is deployed to direct, confine, or control the actions of subjects to force or encourage compliance with security policies.</a:t>
            </a:r>
          </a:p>
          <a:p>
            <a:pPr marL="800100" lvl="1" indent="-342900" algn="just">
              <a:spcBef>
                <a:spcPts val="600"/>
              </a:spcBef>
              <a:spcAft>
                <a:spcPts val="600"/>
              </a:spcAft>
              <a:buClr>
                <a:srgbClr val="C00000"/>
              </a:buClr>
              <a:buFont typeface="Wingdings" panose="05000000000000000000" pitchFamily="2" charset="2"/>
              <a:buChar char="ü"/>
            </a:pPr>
            <a:r>
              <a:rPr lang="en-US" sz="1600" dirty="0"/>
              <a:t>Directive controls include security policy requirements or criteria, posted notifications, guidance from a security guard, escape route exit signs, monitoring, supervision, and procedures. </a:t>
            </a:r>
          </a:p>
        </p:txBody>
      </p:sp>
    </p:spTree>
    <p:extLst>
      <p:ext uri="{BB962C8B-B14F-4D97-AF65-F5344CB8AC3E}">
        <p14:creationId xmlns:p14="http://schemas.microsoft.com/office/powerpoint/2010/main" val="32151210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002F25-5ADD-D1CE-D469-167E7BC281F1}"/>
              </a:ext>
            </a:extLst>
          </p:cNvPr>
          <p:cNvSpPr>
            <a:spLocks noGrp="1"/>
          </p:cNvSpPr>
          <p:nvPr>
            <p:ph type="title"/>
          </p:nvPr>
        </p:nvSpPr>
        <p:spPr>
          <a:xfrm>
            <a:off x="1066800" y="76200"/>
            <a:ext cx="7769225" cy="990600"/>
          </a:xfrm>
        </p:spPr>
        <p:txBody>
          <a:bodyPr/>
          <a:lstStyle/>
          <a:p>
            <a:pPr algn="l"/>
            <a:r>
              <a:rPr lang="en-US" altLang="zh-CN" sz="2800" dirty="0">
                <a:solidFill>
                  <a:schemeClr val="bg1"/>
                </a:solidFill>
                <a:ea typeface="宋体" pitchFamily="2" charset="-122"/>
              </a:rPr>
              <a:t>Security Control Assessment, Monitoring and Measurement</a:t>
            </a:r>
            <a:endParaRPr lang="en-US" sz="2800" dirty="0">
              <a:solidFill>
                <a:schemeClr val="bg1"/>
              </a:solidFill>
            </a:endParaRPr>
          </a:p>
        </p:txBody>
      </p:sp>
      <p:sp>
        <p:nvSpPr>
          <p:cNvPr id="5" name="Rectangle 4">
            <a:extLst>
              <a:ext uri="{FF2B5EF4-FFF2-40B4-BE49-F238E27FC236}">
                <a16:creationId xmlns:a16="http://schemas.microsoft.com/office/drawing/2014/main" id="{8399DFA5-B0C1-05D1-D36C-46CC3A311582}"/>
              </a:ext>
            </a:extLst>
          </p:cNvPr>
          <p:cNvSpPr/>
          <p:nvPr/>
        </p:nvSpPr>
        <p:spPr>
          <a:xfrm>
            <a:off x="304800" y="1219200"/>
            <a:ext cx="8266113" cy="3200876"/>
          </a:xfrm>
          <a:prstGeom prst="rect">
            <a:avLst/>
          </a:prstGeom>
        </p:spPr>
        <p:txBody>
          <a:bodyPr wrap="square">
            <a:spAutoFit/>
          </a:bodyPr>
          <a:lstStyle/>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Security Control Assessment (SCA)</a:t>
            </a:r>
            <a:r>
              <a:rPr lang="en-US" dirty="0"/>
              <a:t>: formal evaluation of a security infrastructure’s individual mechanisms against a baseline or reliability expectation. </a:t>
            </a:r>
          </a:p>
          <a:p>
            <a:pPr algn="just">
              <a:spcBef>
                <a:spcPts val="600"/>
              </a:spcBef>
              <a:spcAft>
                <a:spcPts val="600"/>
              </a:spcAft>
              <a:buClr>
                <a:srgbClr val="C00000"/>
              </a:buClr>
            </a:pPr>
            <a:r>
              <a:rPr lang="en-US" dirty="0"/>
              <a:t>The goals of an SCA are to:</a:t>
            </a:r>
          </a:p>
          <a:p>
            <a:pPr marL="285750" indent="-285750" algn="just">
              <a:spcBef>
                <a:spcPts val="600"/>
              </a:spcBef>
              <a:spcAft>
                <a:spcPts val="600"/>
              </a:spcAft>
              <a:buClr>
                <a:srgbClr val="C00000"/>
              </a:buClr>
              <a:buFont typeface="Wingdings" panose="05000000000000000000" pitchFamily="2" charset="2"/>
              <a:buChar char="ü"/>
            </a:pPr>
            <a:r>
              <a:rPr lang="en-US" dirty="0"/>
              <a:t>ensure the effectiveness of the security mechanisms, </a:t>
            </a:r>
          </a:p>
          <a:p>
            <a:pPr marL="285750" indent="-285750" algn="just">
              <a:spcBef>
                <a:spcPts val="600"/>
              </a:spcBef>
              <a:spcAft>
                <a:spcPts val="600"/>
              </a:spcAft>
              <a:buClr>
                <a:srgbClr val="C00000"/>
              </a:buClr>
              <a:buFont typeface="Wingdings" panose="05000000000000000000" pitchFamily="2" charset="2"/>
              <a:buChar char="ü"/>
            </a:pPr>
            <a:r>
              <a:rPr lang="en-US" dirty="0"/>
              <a:t>evaluate the quality and thoroughness of the risk management processes of the organization, and </a:t>
            </a:r>
          </a:p>
          <a:p>
            <a:pPr marL="285750" indent="-285750" algn="just">
              <a:spcBef>
                <a:spcPts val="600"/>
              </a:spcBef>
              <a:spcAft>
                <a:spcPts val="600"/>
              </a:spcAft>
              <a:buClr>
                <a:srgbClr val="C00000"/>
              </a:buClr>
              <a:buFont typeface="Wingdings" panose="05000000000000000000" pitchFamily="2" charset="2"/>
              <a:buChar char="ü"/>
            </a:pPr>
            <a:r>
              <a:rPr lang="en-US" dirty="0"/>
              <a:t>produce a report of the relative strengths and weaknesses of the deployed security infrastructure.</a:t>
            </a:r>
          </a:p>
        </p:txBody>
      </p:sp>
      <p:sp>
        <p:nvSpPr>
          <p:cNvPr id="6" name="Rectangle 5">
            <a:extLst>
              <a:ext uri="{FF2B5EF4-FFF2-40B4-BE49-F238E27FC236}">
                <a16:creationId xmlns:a16="http://schemas.microsoft.com/office/drawing/2014/main" id="{A1D83576-080E-AAE3-38F9-675B21330ABC}"/>
              </a:ext>
            </a:extLst>
          </p:cNvPr>
          <p:cNvSpPr/>
          <p:nvPr/>
        </p:nvSpPr>
        <p:spPr>
          <a:xfrm>
            <a:off x="877887" y="4801076"/>
            <a:ext cx="7958138" cy="1200329"/>
          </a:xfrm>
          <a:prstGeom prst="rect">
            <a:avLst/>
          </a:prstGeom>
        </p:spPr>
        <p:txBody>
          <a:bodyPr wrap="square">
            <a:spAutoFit/>
          </a:bodyPr>
          <a:lstStyle/>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Monitoring and Measurement</a:t>
            </a:r>
            <a:r>
              <a:rPr lang="en-US" dirty="0"/>
              <a:t>: Security controls should provide benefits that can be monitored and measured. If a security control’s benefits cannot be quantified, evaluated, or compared, then it does not actually provide any security.</a:t>
            </a:r>
          </a:p>
        </p:txBody>
      </p:sp>
    </p:spTree>
    <p:extLst>
      <p:ext uri="{BB962C8B-B14F-4D97-AF65-F5344CB8AC3E}">
        <p14:creationId xmlns:p14="http://schemas.microsoft.com/office/powerpoint/2010/main" val="41727781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401605-61C3-29F1-5C63-00C08C521D91}"/>
              </a:ext>
            </a:extLst>
          </p:cNvPr>
          <p:cNvSpPr>
            <a:spLocks noGrp="1"/>
          </p:cNvSpPr>
          <p:nvPr>
            <p:ph type="title"/>
          </p:nvPr>
        </p:nvSpPr>
        <p:spPr>
          <a:xfrm>
            <a:off x="1066800" y="228600"/>
            <a:ext cx="7769225" cy="533400"/>
          </a:xfrm>
        </p:spPr>
        <p:txBody>
          <a:bodyPr/>
          <a:lstStyle/>
          <a:p>
            <a:pPr algn="l"/>
            <a:r>
              <a:rPr lang="en-US" altLang="zh-CN" sz="2800" dirty="0">
                <a:solidFill>
                  <a:schemeClr val="bg1"/>
                </a:solidFill>
                <a:ea typeface="宋体" pitchFamily="2" charset="-122"/>
              </a:rPr>
              <a:t>Risk Reporting and Documentation</a:t>
            </a:r>
            <a:endParaRPr lang="en-US" sz="2800" dirty="0">
              <a:solidFill>
                <a:schemeClr val="bg1"/>
              </a:solidFill>
            </a:endParaRPr>
          </a:p>
        </p:txBody>
      </p:sp>
      <p:sp>
        <p:nvSpPr>
          <p:cNvPr id="5" name="Rectangle 4">
            <a:extLst>
              <a:ext uri="{FF2B5EF4-FFF2-40B4-BE49-F238E27FC236}">
                <a16:creationId xmlns:a16="http://schemas.microsoft.com/office/drawing/2014/main" id="{1C3C5B1F-6DCB-4DD8-2973-FE227796A1C9}"/>
              </a:ext>
            </a:extLst>
          </p:cNvPr>
          <p:cNvSpPr/>
          <p:nvPr/>
        </p:nvSpPr>
        <p:spPr>
          <a:xfrm>
            <a:off x="533400" y="1426726"/>
            <a:ext cx="8272860" cy="3754874"/>
          </a:xfrm>
          <a:prstGeom prst="rect">
            <a:avLst/>
          </a:prstGeom>
        </p:spPr>
        <p:txBody>
          <a:bodyPr wrap="square">
            <a:spAutoFit/>
          </a:bodyPr>
          <a:lstStyle/>
          <a:p>
            <a:pPr marL="285750" indent="-285750" algn="just">
              <a:spcBef>
                <a:spcPts val="600"/>
              </a:spcBef>
              <a:spcAft>
                <a:spcPts val="600"/>
              </a:spcAft>
              <a:buClr>
                <a:srgbClr val="C00000"/>
              </a:buClr>
              <a:buFont typeface="Wingdings" panose="05000000000000000000" pitchFamily="2" charset="2"/>
              <a:buChar char="Ø"/>
            </a:pPr>
            <a:r>
              <a:rPr lang="en-US" dirty="0"/>
              <a:t>Risk reporting is a key task to perform at the conclusion of a risk analysis.</a:t>
            </a:r>
          </a:p>
          <a:p>
            <a:pPr marL="285750" indent="-285750" algn="just">
              <a:spcBef>
                <a:spcPts val="600"/>
              </a:spcBef>
              <a:spcAft>
                <a:spcPts val="600"/>
              </a:spcAft>
              <a:buClr>
                <a:srgbClr val="C00000"/>
              </a:buClr>
              <a:buFont typeface="Wingdings" panose="05000000000000000000" pitchFamily="2" charset="2"/>
              <a:buChar char="Ø"/>
            </a:pPr>
            <a:r>
              <a:rPr lang="en-US" dirty="0"/>
              <a:t>Risk reporting involves the production of a risk report and a presentation of that report to the interested/ relevant parties.</a:t>
            </a:r>
          </a:p>
          <a:p>
            <a:pPr marL="285750" indent="-285750" algn="just">
              <a:spcBef>
                <a:spcPts val="600"/>
              </a:spcBef>
              <a:spcAft>
                <a:spcPts val="600"/>
              </a:spcAft>
              <a:buClr>
                <a:srgbClr val="C00000"/>
              </a:buClr>
              <a:buFont typeface="Wingdings" panose="05000000000000000000" pitchFamily="2" charset="2"/>
              <a:buChar char="Ø"/>
            </a:pPr>
            <a:r>
              <a:rPr lang="en-US" dirty="0"/>
              <a:t>For many organizations, risk reporting is an internal concern only, whereas other organizations may have regulations that mandate third-party or public reporting of their risk findings.</a:t>
            </a:r>
          </a:p>
          <a:p>
            <a:pPr marL="285750" indent="-285750" algn="just">
              <a:spcBef>
                <a:spcPts val="600"/>
              </a:spcBef>
              <a:spcAft>
                <a:spcPts val="600"/>
              </a:spcAft>
              <a:buClr>
                <a:srgbClr val="C00000"/>
              </a:buClr>
              <a:buFont typeface="Wingdings" panose="05000000000000000000" pitchFamily="2" charset="2"/>
              <a:buChar char="Ø"/>
            </a:pPr>
            <a:r>
              <a:rPr lang="en-US" dirty="0"/>
              <a:t>A risk report should be accurate, timely, comprehensive of the entire organization, clear and precise to support decision making, and updated on a regular basis.</a:t>
            </a:r>
          </a:p>
          <a:p>
            <a:pPr marL="285750" indent="-285750" algn="just">
              <a:spcBef>
                <a:spcPts val="600"/>
              </a:spcBef>
              <a:spcAft>
                <a:spcPts val="600"/>
              </a:spcAft>
              <a:buClr>
                <a:srgbClr val="C00000"/>
              </a:buClr>
              <a:buFont typeface="Wingdings" panose="05000000000000000000" pitchFamily="2" charset="2"/>
              <a:buChar char="Ø"/>
            </a:pPr>
            <a:r>
              <a:rPr lang="en-US" dirty="0"/>
              <a:t>A risk register or risk log is a document that inventories all the identified risks to an organization or system or within an individual project. </a:t>
            </a:r>
          </a:p>
        </p:txBody>
      </p:sp>
    </p:spTree>
    <p:extLst>
      <p:ext uri="{BB962C8B-B14F-4D97-AF65-F5344CB8AC3E}">
        <p14:creationId xmlns:p14="http://schemas.microsoft.com/office/powerpoint/2010/main" val="9941414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C60FB30-0500-4922-8E69-0F5EB501E8C1}"/>
              </a:ext>
            </a:extLst>
          </p:cNvPr>
          <p:cNvSpPr>
            <a:spLocks noGrp="1"/>
          </p:cNvSpPr>
          <p:nvPr>
            <p:ph type="title"/>
          </p:nvPr>
        </p:nvSpPr>
        <p:spPr>
          <a:xfrm>
            <a:off x="1066800" y="228600"/>
            <a:ext cx="7769225" cy="533400"/>
          </a:xfrm>
        </p:spPr>
        <p:txBody>
          <a:bodyPr/>
          <a:lstStyle/>
          <a:p>
            <a:pPr algn="l"/>
            <a:r>
              <a:rPr lang="en-US" altLang="zh-CN" sz="2800" dirty="0">
                <a:solidFill>
                  <a:schemeClr val="bg1"/>
                </a:solidFill>
                <a:ea typeface="宋体" pitchFamily="2" charset="-122"/>
              </a:rPr>
              <a:t>Risk Reporting and Documentation</a:t>
            </a:r>
            <a:endParaRPr lang="en-US" sz="2800" dirty="0">
              <a:solidFill>
                <a:schemeClr val="bg1"/>
              </a:solidFill>
            </a:endParaRPr>
          </a:p>
        </p:txBody>
      </p:sp>
      <p:sp>
        <p:nvSpPr>
          <p:cNvPr id="5" name="Rectangle 4">
            <a:extLst>
              <a:ext uri="{FF2B5EF4-FFF2-40B4-BE49-F238E27FC236}">
                <a16:creationId xmlns:a16="http://schemas.microsoft.com/office/drawing/2014/main" id="{6A3AD8C7-9622-BFE7-FE95-9B18FF7EE90D}"/>
              </a:ext>
            </a:extLst>
          </p:cNvPr>
          <p:cNvSpPr/>
          <p:nvPr/>
        </p:nvSpPr>
        <p:spPr>
          <a:xfrm>
            <a:off x="435570" y="1447800"/>
            <a:ext cx="8272860" cy="3785652"/>
          </a:xfrm>
          <a:prstGeom prst="rect">
            <a:avLst/>
          </a:prstGeom>
        </p:spPr>
        <p:txBody>
          <a:bodyPr wrap="square">
            <a:spAutoFit/>
          </a:bodyPr>
          <a:lstStyle/>
          <a:p>
            <a:pPr algn="just">
              <a:spcBef>
                <a:spcPts val="600"/>
              </a:spcBef>
              <a:spcAft>
                <a:spcPts val="600"/>
              </a:spcAft>
              <a:buClr>
                <a:srgbClr val="C00000"/>
              </a:buClr>
            </a:pPr>
            <a:r>
              <a:rPr lang="en-US" b="1" dirty="0">
                <a:solidFill>
                  <a:srgbClr val="0070C0"/>
                </a:solidFill>
              </a:rPr>
              <a:t>Risk Register:</a:t>
            </a:r>
            <a:endParaRPr lang="en-US" dirty="0"/>
          </a:p>
          <a:p>
            <a:pPr marL="285750" indent="-285750" algn="just">
              <a:spcBef>
                <a:spcPts val="600"/>
              </a:spcBef>
              <a:spcAft>
                <a:spcPts val="600"/>
              </a:spcAft>
              <a:buClr>
                <a:srgbClr val="C00000"/>
              </a:buClr>
              <a:buFont typeface="Wingdings" panose="05000000000000000000" pitchFamily="2" charset="2"/>
              <a:buChar char="Ø"/>
            </a:pPr>
            <a:r>
              <a:rPr lang="en-US" dirty="0"/>
              <a:t>A risk register is used to record and track the activities of risk management, including the following: </a:t>
            </a:r>
          </a:p>
          <a:p>
            <a:pPr marL="742950" lvl="1" indent="-285750" algn="just">
              <a:spcBef>
                <a:spcPts val="600"/>
              </a:spcBef>
              <a:spcAft>
                <a:spcPts val="600"/>
              </a:spcAft>
              <a:buClr>
                <a:srgbClr val="C00000"/>
              </a:buClr>
              <a:buFont typeface="Wingdings" panose="05000000000000000000" pitchFamily="2" charset="2"/>
              <a:buChar char="§"/>
            </a:pPr>
            <a:r>
              <a:rPr lang="en-US" dirty="0"/>
              <a:t>Identifying risks</a:t>
            </a:r>
          </a:p>
          <a:p>
            <a:pPr marL="742950" lvl="1" indent="-285750" algn="just">
              <a:spcBef>
                <a:spcPts val="600"/>
              </a:spcBef>
              <a:spcAft>
                <a:spcPts val="600"/>
              </a:spcAft>
              <a:buClr>
                <a:srgbClr val="C00000"/>
              </a:buClr>
              <a:buFont typeface="Wingdings" panose="05000000000000000000" pitchFamily="2" charset="2"/>
              <a:buChar char="§"/>
            </a:pPr>
            <a:r>
              <a:rPr lang="en-US" dirty="0"/>
              <a:t>Evaluating the severity of and prioritizing those risks</a:t>
            </a:r>
          </a:p>
          <a:p>
            <a:pPr marL="742950" lvl="1" indent="-285750" algn="just">
              <a:spcBef>
                <a:spcPts val="600"/>
              </a:spcBef>
              <a:spcAft>
                <a:spcPts val="600"/>
              </a:spcAft>
              <a:buClr>
                <a:srgbClr val="C00000"/>
              </a:buClr>
              <a:buFont typeface="Wingdings" panose="05000000000000000000" pitchFamily="2" charset="2"/>
              <a:buChar char="§"/>
            </a:pPr>
            <a:r>
              <a:rPr lang="en-US" dirty="0"/>
              <a:t>Prescribing responses to reduce or eliminate the risks</a:t>
            </a:r>
          </a:p>
          <a:p>
            <a:pPr marL="742950" lvl="1" indent="-285750" algn="just">
              <a:spcBef>
                <a:spcPts val="600"/>
              </a:spcBef>
              <a:spcAft>
                <a:spcPts val="600"/>
              </a:spcAft>
              <a:buClr>
                <a:srgbClr val="C00000"/>
              </a:buClr>
              <a:buFont typeface="Wingdings" panose="05000000000000000000" pitchFamily="2" charset="2"/>
              <a:buChar char="§"/>
            </a:pPr>
            <a:r>
              <a:rPr lang="en-US" dirty="0"/>
              <a:t>Tracking the progress of risk mitigation</a:t>
            </a:r>
          </a:p>
          <a:p>
            <a:pPr marL="285750" indent="-285750" algn="just">
              <a:spcBef>
                <a:spcPts val="600"/>
              </a:spcBef>
              <a:spcAft>
                <a:spcPts val="600"/>
              </a:spcAft>
              <a:buClr>
                <a:srgbClr val="C00000"/>
              </a:buClr>
              <a:buFont typeface="Wingdings" panose="05000000000000000000" pitchFamily="2" charset="2"/>
              <a:buChar char="Ø"/>
            </a:pPr>
            <a:r>
              <a:rPr lang="en-US" dirty="0"/>
              <a:t>A risk register can serve as a project management document to track completion of risk response activities as well as a historical record of risk management over time.</a:t>
            </a:r>
          </a:p>
        </p:txBody>
      </p:sp>
    </p:spTree>
    <p:extLst>
      <p:ext uri="{BB962C8B-B14F-4D97-AF65-F5344CB8AC3E}">
        <p14:creationId xmlns:p14="http://schemas.microsoft.com/office/powerpoint/2010/main" val="5989271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1DC6039-0061-441D-89A8-F9CD6FED6272}"/>
              </a:ext>
            </a:extLst>
          </p:cNvPr>
          <p:cNvSpPr>
            <a:spLocks noGrp="1"/>
          </p:cNvSpPr>
          <p:nvPr>
            <p:ph type="title"/>
          </p:nvPr>
        </p:nvSpPr>
        <p:spPr>
          <a:xfrm>
            <a:off x="1066800" y="228600"/>
            <a:ext cx="7769225" cy="533400"/>
          </a:xfrm>
        </p:spPr>
        <p:txBody>
          <a:bodyPr/>
          <a:lstStyle/>
          <a:p>
            <a:pPr algn="l"/>
            <a:r>
              <a:rPr lang="en-US" altLang="zh-CN" sz="2800" dirty="0">
                <a:solidFill>
                  <a:schemeClr val="bg1"/>
                </a:solidFill>
                <a:ea typeface="宋体" pitchFamily="2" charset="-122"/>
              </a:rPr>
              <a:t>Continuous Improvement</a:t>
            </a:r>
            <a:endParaRPr lang="en-US" sz="2800" dirty="0">
              <a:solidFill>
                <a:schemeClr val="bg1"/>
              </a:solidFill>
            </a:endParaRPr>
          </a:p>
        </p:txBody>
      </p:sp>
      <p:sp>
        <p:nvSpPr>
          <p:cNvPr id="6" name="Rectangle 5">
            <a:extLst>
              <a:ext uri="{FF2B5EF4-FFF2-40B4-BE49-F238E27FC236}">
                <a16:creationId xmlns:a16="http://schemas.microsoft.com/office/drawing/2014/main" id="{E6F18FDC-6216-0C02-0C28-E6881678E642}"/>
              </a:ext>
            </a:extLst>
          </p:cNvPr>
          <p:cNvSpPr/>
          <p:nvPr/>
        </p:nvSpPr>
        <p:spPr>
          <a:xfrm>
            <a:off x="435570" y="1354753"/>
            <a:ext cx="8272860" cy="4893647"/>
          </a:xfrm>
          <a:prstGeom prst="rect">
            <a:avLst/>
          </a:prstGeom>
        </p:spPr>
        <p:txBody>
          <a:bodyPr wrap="square">
            <a:spAutoFit/>
          </a:bodyPr>
          <a:lstStyle/>
          <a:p>
            <a:pPr marL="285750" indent="-285750" algn="just">
              <a:spcBef>
                <a:spcPts val="600"/>
              </a:spcBef>
              <a:spcAft>
                <a:spcPts val="600"/>
              </a:spcAft>
              <a:buClr>
                <a:srgbClr val="C00000"/>
              </a:buClr>
              <a:buFont typeface="Wingdings" panose="05000000000000000000" pitchFamily="2" charset="2"/>
              <a:buChar char="Ø"/>
            </a:pPr>
            <a:r>
              <a:rPr lang="en-US" dirty="0"/>
              <a:t>An enterprise risk management (ERM) program can be evaluated using the Risk Maturity Model (RMM). An RMM assess the key indicators and activities of a mature, sustainable, and repeatable risk management process.</a:t>
            </a:r>
          </a:p>
          <a:p>
            <a:pPr marL="285750" indent="-285750" algn="just">
              <a:spcBef>
                <a:spcPts val="600"/>
              </a:spcBef>
              <a:spcAft>
                <a:spcPts val="600"/>
              </a:spcAft>
              <a:buClr>
                <a:srgbClr val="C00000"/>
              </a:buClr>
              <a:buFont typeface="Wingdings" panose="05000000000000000000" pitchFamily="2" charset="2"/>
              <a:buChar char="Ø"/>
            </a:pPr>
            <a:r>
              <a:rPr lang="en-US" dirty="0"/>
              <a:t>The typical RMM levels are as follows:</a:t>
            </a:r>
          </a:p>
          <a:p>
            <a:pPr marL="742950" lvl="1" indent="-285750" algn="just">
              <a:spcBef>
                <a:spcPts val="600"/>
              </a:spcBef>
              <a:spcAft>
                <a:spcPts val="600"/>
              </a:spcAft>
              <a:buClr>
                <a:srgbClr val="C00000"/>
              </a:buClr>
              <a:buFont typeface="Wingdings" panose="05000000000000000000" pitchFamily="2" charset="2"/>
              <a:buChar char="ü"/>
            </a:pPr>
            <a:r>
              <a:rPr lang="en-US" dirty="0"/>
              <a:t> Ad hoc—A chaotic starting point from which all organizations initiate risk management.</a:t>
            </a:r>
          </a:p>
          <a:p>
            <a:pPr marL="742950" lvl="1" indent="-285750" algn="just">
              <a:spcBef>
                <a:spcPts val="600"/>
              </a:spcBef>
              <a:spcAft>
                <a:spcPts val="600"/>
              </a:spcAft>
              <a:buClr>
                <a:srgbClr val="C00000"/>
              </a:buClr>
              <a:buFont typeface="Wingdings" panose="05000000000000000000" pitchFamily="2" charset="2"/>
              <a:buChar char="ü"/>
            </a:pPr>
            <a:r>
              <a:rPr lang="en-US" dirty="0"/>
              <a:t>Preliminary—Loose attempts are made to follow risk management processes, but each department may perform risk assessment uniquely.</a:t>
            </a:r>
          </a:p>
          <a:p>
            <a:pPr marL="742950" lvl="1" indent="-285750" algn="just">
              <a:spcBef>
                <a:spcPts val="600"/>
              </a:spcBef>
              <a:spcAft>
                <a:spcPts val="600"/>
              </a:spcAft>
              <a:buClr>
                <a:srgbClr val="C00000"/>
              </a:buClr>
              <a:buFont typeface="Wingdings" panose="05000000000000000000" pitchFamily="2" charset="2"/>
              <a:buChar char="ü"/>
            </a:pPr>
            <a:r>
              <a:rPr lang="en-US" dirty="0"/>
              <a:t>Defined—A common or standardized risk framework is adopted organization-wide.</a:t>
            </a:r>
          </a:p>
          <a:p>
            <a:pPr marL="742950" lvl="1" indent="-285750" algn="just">
              <a:spcBef>
                <a:spcPts val="600"/>
              </a:spcBef>
              <a:spcAft>
                <a:spcPts val="600"/>
              </a:spcAft>
              <a:buClr>
                <a:srgbClr val="C00000"/>
              </a:buClr>
              <a:buFont typeface="Wingdings" panose="05000000000000000000" pitchFamily="2" charset="2"/>
              <a:buChar char="ü"/>
            </a:pPr>
            <a:r>
              <a:rPr lang="en-US" dirty="0"/>
              <a:t>Integrated—Risk management operations are integrated into business processes.</a:t>
            </a:r>
          </a:p>
          <a:p>
            <a:pPr marL="742950" lvl="1" indent="-285750" algn="just">
              <a:spcBef>
                <a:spcPts val="600"/>
              </a:spcBef>
              <a:spcAft>
                <a:spcPts val="600"/>
              </a:spcAft>
              <a:buClr>
                <a:srgbClr val="C00000"/>
              </a:buClr>
              <a:buFont typeface="Wingdings" panose="05000000000000000000" pitchFamily="2" charset="2"/>
              <a:buChar char="ü"/>
            </a:pPr>
            <a:r>
              <a:rPr lang="en-US" dirty="0"/>
              <a:t>Optimized—Risk management focuses on achieving objectives and part of strategic planning rather than just reacting to external threats.</a:t>
            </a:r>
          </a:p>
        </p:txBody>
      </p:sp>
    </p:spTree>
    <p:extLst>
      <p:ext uri="{BB962C8B-B14F-4D97-AF65-F5344CB8AC3E}">
        <p14:creationId xmlns:p14="http://schemas.microsoft.com/office/powerpoint/2010/main" val="29753587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E48BD18-F2DD-6EC6-6FCF-7EC2EA3D1AD8}"/>
              </a:ext>
            </a:extLst>
          </p:cNvPr>
          <p:cNvSpPr>
            <a:spLocks noGrp="1"/>
          </p:cNvSpPr>
          <p:nvPr>
            <p:ph type="title"/>
          </p:nvPr>
        </p:nvSpPr>
        <p:spPr>
          <a:xfrm>
            <a:off x="1066800" y="228600"/>
            <a:ext cx="7769225" cy="533400"/>
          </a:xfrm>
        </p:spPr>
        <p:txBody>
          <a:bodyPr/>
          <a:lstStyle/>
          <a:p>
            <a:pPr algn="l"/>
            <a:r>
              <a:rPr lang="en-US" altLang="zh-CN" sz="2800" dirty="0">
                <a:solidFill>
                  <a:schemeClr val="bg1"/>
                </a:solidFill>
                <a:ea typeface="宋体" pitchFamily="2" charset="-122"/>
              </a:rPr>
              <a:t>Continuous Improvement</a:t>
            </a:r>
            <a:endParaRPr lang="en-US" sz="2800" dirty="0">
              <a:solidFill>
                <a:schemeClr val="bg1"/>
              </a:solidFill>
            </a:endParaRPr>
          </a:p>
        </p:txBody>
      </p:sp>
      <p:sp>
        <p:nvSpPr>
          <p:cNvPr id="6" name="Rectangle 5">
            <a:extLst>
              <a:ext uri="{FF2B5EF4-FFF2-40B4-BE49-F238E27FC236}">
                <a16:creationId xmlns:a16="http://schemas.microsoft.com/office/drawing/2014/main" id="{65714EEF-4466-68FC-C85F-F9955AC91E7A}"/>
              </a:ext>
            </a:extLst>
          </p:cNvPr>
          <p:cNvSpPr/>
          <p:nvPr/>
        </p:nvSpPr>
        <p:spPr>
          <a:xfrm>
            <a:off x="435570" y="1447800"/>
            <a:ext cx="7489230" cy="2062103"/>
          </a:xfrm>
          <a:prstGeom prst="rect">
            <a:avLst/>
          </a:prstGeom>
        </p:spPr>
        <p:txBody>
          <a:bodyPr wrap="square">
            <a:spAutoFit/>
          </a:bodyPr>
          <a:lstStyle/>
          <a:p>
            <a:pPr algn="just">
              <a:spcBef>
                <a:spcPts val="600"/>
              </a:spcBef>
              <a:spcAft>
                <a:spcPts val="600"/>
              </a:spcAft>
              <a:buClr>
                <a:srgbClr val="C00000"/>
              </a:buClr>
            </a:pPr>
            <a:r>
              <a:rPr lang="en-US" b="1" dirty="0">
                <a:solidFill>
                  <a:srgbClr val="0070C0"/>
                </a:solidFill>
              </a:rPr>
              <a:t>End-of-life (EOL): </a:t>
            </a:r>
          </a:p>
          <a:p>
            <a:pPr marL="285750" indent="-285750" algn="just">
              <a:spcBef>
                <a:spcPts val="600"/>
              </a:spcBef>
              <a:spcAft>
                <a:spcPts val="600"/>
              </a:spcAft>
              <a:buClr>
                <a:srgbClr val="C00000"/>
              </a:buClr>
              <a:buFont typeface="Wingdings" panose="05000000000000000000" pitchFamily="2" charset="2"/>
              <a:buChar char="Ø"/>
            </a:pPr>
            <a:r>
              <a:rPr lang="en-US" dirty="0"/>
              <a:t>Point at which a manufacturer no longer produces a product. Service and support may continue for a period of time after EOL, but no new versions will be made available for sale or distribution.</a:t>
            </a:r>
          </a:p>
          <a:p>
            <a:pPr marL="285750" indent="-285750" algn="just">
              <a:spcBef>
                <a:spcPts val="600"/>
              </a:spcBef>
              <a:spcAft>
                <a:spcPts val="600"/>
              </a:spcAft>
              <a:buClr>
                <a:srgbClr val="C00000"/>
              </a:buClr>
              <a:buFont typeface="Wingdings" panose="05000000000000000000" pitchFamily="2" charset="2"/>
              <a:buChar char="Ø"/>
            </a:pPr>
            <a:r>
              <a:rPr lang="en-US" dirty="0"/>
              <a:t>An EOL product should be scheduled for replacement before it fails or reaches end-of-support (EOS) or end-of-service life (EOSL)</a:t>
            </a:r>
          </a:p>
        </p:txBody>
      </p:sp>
      <p:sp>
        <p:nvSpPr>
          <p:cNvPr id="7" name="Rectangle 6">
            <a:extLst>
              <a:ext uri="{FF2B5EF4-FFF2-40B4-BE49-F238E27FC236}">
                <a16:creationId xmlns:a16="http://schemas.microsoft.com/office/drawing/2014/main" id="{50AC8D0A-B716-D2C9-904F-F4D14D43856D}"/>
              </a:ext>
            </a:extLst>
          </p:cNvPr>
          <p:cNvSpPr/>
          <p:nvPr/>
        </p:nvSpPr>
        <p:spPr>
          <a:xfrm>
            <a:off x="1676400" y="4195703"/>
            <a:ext cx="7010400" cy="1477328"/>
          </a:xfrm>
          <a:prstGeom prst="rect">
            <a:avLst/>
          </a:prstGeom>
        </p:spPr>
        <p:txBody>
          <a:bodyPr wrap="square">
            <a:spAutoFit/>
          </a:bodyPr>
          <a:lstStyle/>
          <a:p>
            <a:pPr algn="just">
              <a:spcBef>
                <a:spcPts val="600"/>
              </a:spcBef>
              <a:spcAft>
                <a:spcPts val="600"/>
              </a:spcAft>
              <a:buClr>
                <a:srgbClr val="C00000"/>
              </a:buClr>
            </a:pPr>
            <a:r>
              <a:rPr lang="en-US" b="1" dirty="0">
                <a:solidFill>
                  <a:srgbClr val="0070C0"/>
                </a:solidFill>
              </a:rPr>
              <a:t>End of Service life (EOSL) or End of Support (EOS): </a:t>
            </a:r>
            <a:r>
              <a:rPr lang="en-US" dirty="0"/>
              <a:t>systems that are no longer receiving updates and support from the vendor. If an organization continues to use an EOSL system, then the risk of compromise is high because any future exploitation will never be patched or fixed.</a:t>
            </a:r>
          </a:p>
        </p:txBody>
      </p:sp>
    </p:spTree>
    <p:extLst>
      <p:ext uri="{BB962C8B-B14F-4D97-AF65-F5344CB8AC3E}">
        <p14:creationId xmlns:p14="http://schemas.microsoft.com/office/powerpoint/2010/main" val="39774724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C61F47-71A5-B886-32CA-AD8154CD0BD8}"/>
              </a:ext>
            </a:extLst>
          </p:cNvPr>
          <p:cNvSpPr>
            <a:spLocks noGrp="1"/>
          </p:cNvSpPr>
          <p:nvPr>
            <p:ph type="title"/>
          </p:nvPr>
        </p:nvSpPr>
        <p:spPr>
          <a:xfrm>
            <a:off x="1066800" y="228600"/>
            <a:ext cx="7769225" cy="533400"/>
          </a:xfrm>
        </p:spPr>
        <p:txBody>
          <a:bodyPr/>
          <a:lstStyle/>
          <a:p>
            <a:pPr algn="l"/>
            <a:r>
              <a:rPr lang="en-US" altLang="zh-CN" sz="2800" dirty="0">
                <a:solidFill>
                  <a:schemeClr val="bg1"/>
                </a:solidFill>
                <a:ea typeface="宋体" pitchFamily="2" charset="-122"/>
              </a:rPr>
              <a:t>Risk Frameworks</a:t>
            </a:r>
            <a:endParaRPr lang="en-US" sz="2800" dirty="0">
              <a:solidFill>
                <a:schemeClr val="bg1"/>
              </a:solidFill>
            </a:endParaRPr>
          </a:p>
        </p:txBody>
      </p:sp>
      <p:sp>
        <p:nvSpPr>
          <p:cNvPr id="5" name="Rectangle 4">
            <a:extLst>
              <a:ext uri="{FF2B5EF4-FFF2-40B4-BE49-F238E27FC236}">
                <a16:creationId xmlns:a16="http://schemas.microsoft.com/office/drawing/2014/main" id="{B1C58C20-E504-1CA8-242A-DA042FB021AB}"/>
              </a:ext>
            </a:extLst>
          </p:cNvPr>
          <p:cNvSpPr/>
          <p:nvPr/>
        </p:nvSpPr>
        <p:spPr>
          <a:xfrm>
            <a:off x="435570" y="1447800"/>
            <a:ext cx="8098830" cy="3046988"/>
          </a:xfrm>
          <a:prstGeom prst="rect">
            <a:avLst/>
          </a:prstGeom>
        </p:spPr>
        <p:txBody>
          <a:bodyPr wrap="square">
            <a:spAutoFit/>
          </a:bodyPr>
          <a:lstStyle/>
          <a:p>
            <a:pPr algn="just">
              <a:spcBef>
                <a:spcPts val="600"/>
              </a:spcBef>
              <a:spcAft>
                <a:spcPts val="600"/>
              </a:spcAft>
              <a:buClr>
                <a:srgbClr val="C00000"/>
              </a:buClr>
            </a:pPr>
            <a:r>
              <a:rPr lang="en-US" b="1" dirty="0">
                <a:solidFill>
                  <a:srgbClr val="0070C0"/>
                </a:solidFill>
              </a:rPr>
              <a:t>Risk Framework: </a:t>
            </a:r>
            <a:r>
              <a:rPr lang="en-US" dirty="0"/>
              <a:t>guideline or recipe for how risk is to be assessed, resolved, and monitored.</a:t>
            </a:r>
            <a:endParaRPr lang="en-US" b="1" dirty="0">
              <a:solidFill>
                <a:srgbClr val="0070C0"/>
              </a:solidFill>
            </a:endParaRPr>
          </a:p>
          <a:p>
            <a:pPr marL="285750" indent="-285750" algn="just">
              <a:spcBef>
                <a:spcPts val="600"/>
              </a:spcBef>
              <a:spcAft>
                <a:spcPts val="600"/>
              </a:spcAft>
              <a:buClr>
                <a:srgbClr val="C00000"/>
              </a:buClr>
              <a:buFont typeface="Wingdings" panose="05000000000000000000" pitchFamily="2" charset="2"/>
              <a:buChar char="Ø"/>
            </a:pPr>
            <a:r>
              <a:rPr lang="en-US" dirty="0"/>
              <a:t>NIST established the Risk Management Framework (RMF) and the Cybersecurity Framework (CSF).</a:t>
            </a:r>
          </a:p>
          <a:p>
            <a:pPr marL="285750" indent="-285750" algn="just">
              <a:spcBef>
                <a:spcPts val="600"/>
              </a:spcBef>
              <a:spcAft>
                <a:spcPts val="600"/>
              </a:spcAft>
              <a:buClr>
                <a:srgbClr val="C00000"/>
              </a:buClr>
              <a:buFont typeface="Wingdings" panose="05000000000000000000" pitchFamily="2" charset="2"/>
              <a:buChar char="Ø"/>
            </a:pPr>
            <a:r>
              <a:rPr lang="en-US" dirty="0"/>
              <a:t>The CSF is based on a framework core that consists of five functions: Identify, Protect, Detect, Respond, and Recover.</a:t>
            </a:r>
          </a:p>
          <a:p>
            <a:pPr marL="285750" indent="-285750" algn="just">
              <a:spcBef>
                <a:spcPts val="600"/>
              </a:spcBef>
              <a:spcAft>
                <a:spcPts val="600"/>
              </a:spcAft>
              <a:buClr>
                <a:srgbClr val="C00000"/>
              </a:buClr>
              <a:buFont typeface="Wingdings" panose="05000000000000000000" pitchFamily="2" charset="2"/>
              <a:buChar char="Ø"/>
            </a:pPr>
            <a:r>
              <a:rPr lang="en-US" dirty="0"/>
              <a:t>The CSF is not a checklist or procedure—it is a prescription of operational activities that are to be performed on an ongoing basis for the support and improvement of security over time.</a:t>
            </a:r>
          </a:p>
        </p:txBody>
      </p:sp>
    </p:spTree>
    <p:extLst>
      <p:ext uri="{BB962C8B-B14F-4D97-AF65-F5344CB8AC3E}">
        <p14:creationId xmlns:p14="http://schemas.microsoft.com/office/powerpoint/2010/main" val="33419067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025FC8-779C-CDC1-1162-8DF5673C0E39}"/>
              </a:ext>
            </a:extLst>
          </p:cNvPr>
          <p:cNvSpPr>
            <a:spLocks noGrp="1"/>
          </p:cNvSpPr>
          <p:nvPr>
            <p:ph type="title"/>
          </p:nvPr>
        </p:nvSpPr>
        <p:spPr>
          <a:xfrm>
            <a:off x="1066800" y="228600"/>
            <a:ext cx="7769225" cy="533400"/>
          </a:xfrm>
        </p:spPr>
        <p:txBody>
          <a:bodyPr/>
          <a:lstStyle/>
          <a:p>
            <a:pPr algn="l"/>
            <a:r>
              <a:rPr lang="en-US" altLang="zh-CN" sz="2800" dirty="0">
                <a:solidFill>
                  <a:schemeClr val="bg1"/>
                </a:solidFill>
                <a:ea typeface="宋体" pitchFamily="2" charset="-122"/>
              </a:rPr>
              <a:t>Risk Frameworks</a:t>
            </a:r>
            <a:endParaRPr lang="en-US" sz="2800" dirty="0">
              <a:solidFill>
                <a:schemeClr val="bg1"/>
              </a:solidFill>
            </a:endParaRPr>
          </a:p>
        </p:txBody>
      </p:sp>
      <p:grpSp>
        <p:nvGrpSpPr>
          <p:cNvPr id="34" name="Group 33">
            <a:extLst>
              <a:ext uri="{FF2B5EF4-FFF2-40B4-BE49-F238E27FC236}">
                <a16:creationId xmlns:a16="http://schemas.microsoft.com/office/drawing/2014/main" id="{651B2D28-297E-4DEC-6BD6-2F1DF11F2D21}"/>
              </a:ext>
            </a:extLst>
          </p:cNvPr>
          <p:cNvGrpSpPr/>
          <p:nvPr/>
        </p:nvGrpSpPr>
        <p:grpSpPr>
          <a:xfrm>
            <a:off x="2511425" y="1295400"/>
            <a:ext cx="6324600" cy="3323377"/>
            <a:chOff x="1676400" y="1705823"/>
            <a:chExt cx="6324600" cy="3323377"/>
          </a:xfrm>
        </p:grpSpPr>
        <p:grpSp>
          <p:nvGrpSpPr>
            <p:cNvPr id="11" name="Group 10">
              <a:extLst>
                <a:ext uri="{FF2B5EF4-FFF2-40B4-BE49-F238E27FC236}">
                  <a16:creationId xmlns:a16="http://schemas.microsoft.com/office/drawing/2014/main" id="{6DACE6FD-4744-5A0F-B8D7-7FB093FBB079}"/>
                </a:ext>
              </a:extLst>
            </p:cNvPr>
            <p:cNvGrpSpPr/>
            <p:nvPr/>
          </p:nvGrpSpPr>
          <p:grpSpPr>
            <a:xfrm>
              <a:off x="3683644" y="2819400"/>
              <a:ext cx="2107556" cy="1082723"/>
              <a:chOff x="3683644" y="2893325"/>
              <a:chExt cx="2107556" cy="1082723"/>
            </a:xfrm>
          </p:grpSpPr>
          <p:sp>
            <p:nvSpPr>
              <p:cNvPr id="5" name="TextBox 4">
                <a:extLst>
                  <a:ext uri="{FF2B5EF4-FFF2-40B4-BE49-F238E27FC236}">
                    <a16:creationId xmlns:a16="http://schemas.microsoft.com/office/drawing/2014/main" id="{B00C058D-D725-93C0-833A-3345BF87E850}"/>
                  </a:ext>
                </a:extLst>
              </p:cNvPr>
              <p:cNvSpPr txBox="1"/>
              <p:nvPr/>
            </p:nvSpPr>
            <p:spPr>
              <a:xfrm>
                <a:off x="3962400" y="3136612"/>
                <a:ext cx="1600200" cy="584775"/>
              </a:xfrm>
              <a:prstGeom prst="rect">
                <a:avLst/>
              </a:prstGeom>
              <a:solidFill>
                <a:schemeClr val="accent1">
                  <a:lumMod val="60000"/>
                  <a:lumOff val="40000"/>
                </a:schemeClr>
              </a:solidFill>
              <a:ln w="19050">
                <a:solidFill>
                  <a:schemeClr val="accent1">
                    <a:lumMod val="60000"/>
                    <a:lumOff val="40000"/>
                  </a:schemeClr>
                </a:solidFill>
              </a:ln>
              <a:scene3d>
                <a:camera prst="obliqueTopRight"/>
                <a:lightRig rig="threePt" dir="t"/>
              </a:scene3d>
            </p:spPr>
            <p:txBody>
              <a:bodyPr wrap="square" rtlCol="0">
                <a:spAutoFit/>
              </a:bodyPr>
              <a:lstStyle/>
              <a:p>
                <a:pPr algn="ctr"/>
                <a:r>
                  <a:rPr lang="en-US" b="1" u="sng" dirty="0"/>
                  <a:t>Prepare</a:t>
                </a:r>
              </a:p>
              <a:p>
                <a:pPr algn="ctr"/>
                <a:r>
                  <a:rPr lang="en-US" sz="1400" dirty="0"/>
                  <a:t>Process initiation</a:t>
                </a:r>
              </a:p>
            </p:txBody>
          </p:sp>
          <p:sp>
            <p:nvSpPr>
              <p:cNvPr id="6" name="Arrow: Right 5">
                <a:extLst>
                  <a:ext uri="{FF2B5EF4-FFF2-40B4-BE49-F238E27FC236}">
                    <a16:creationId xmlns:a16="http://schemas.microsoft.com/office/drawing/2014/main" id="{748F81A5-0859-F201-4A06-F215632310DF}"/>
                  </a:ext>
                </a:extLst>
              </p:cNvPr>
              <p:cNvSpPr/>
              <p:nvPr/>
            </p:nvSpPr>
            <p:spPr>
              <a:xfrm>
                <a:off x="5590464" y="3234421"/>
                <a:ext cx="200736" cy="368587"/>
              </a:xfrm>
              <a:prstGeom prst="rightArrow">
                <a:avLst/>
              </a:prstGeom>
              <a:solidFill>
                <a:schemeClr val="accent1"/>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fontAlgn="auto">
                  <a:spcBef>
                    <a:spcPts val="0"/>
                  </a:spcBef>
                  <a:spcAft>
                    <a:spcPts val="0"/>
                  </a:spcAft>
                </a:pPr>
                <a:endParaRPr lang="en-US" sz="1400" dirty="0"/>
              </a:p>
            </p:txBody>
          </p:sp>
          <p:sp>
            <p:nvSpPr>
              <p:cNvPr id="7" name="Arrow: Left 6">
                <a:extLst>
                  <a:ext uri="{FF2B5EF4-FFF2-40B4-BE49-F238E27FC236}">
                    <a16:creationId xmlns:a16="http://schemas.microsoft.com/office/drawing/2014/main" id="{CAEDCBF9-B494-A762-C453-3BD24F4213B2}"/>
                  </a:ext>
                </a:extLst>
              </p:cNvPr>
              <p:cNvSpPr/>
              <p:nvPr/>
            </p:nvSpPr>
            <p:spPr>
              <a:xfrm>
                <a:off x="3683644" y="3234421"/>
                <a:ext cx="251460" cy="368587"/>
              </a:xfrm>
              <a:prstGeom prst="leftArrow">
                <a:avLst/>
              </a:prstGeom>
              <a:solidFill>
                <a:schemeClr val="accent1"/>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fontAlgn="auto">
                  <a:spcBef>
                    <a:spcPts val="0"/>
                  </a:spcBef>
                  <a:spcAft>
                    <a:spcPts val="0"/>
                  </a:spcAft>
                </a:pPr>
                <a:endParaRPr lang="en-US" sz="1400" dirty="0">
                  <a:solidFill>
                    <a:schemeClr val="accent1"/>
                  </a:solidFill>
                </a:endParaRPr>
              </a:p>
            </p:txBody>
          </p:sp>
          <p:sp>
            <p:nvSpPr>
              <p:cNvPr id="8" name="Arrow: Up 7">
                <a:extLst>
                  <a:ext uri="{FF2B5EF4-FFF2-40B4-BE49-F238E27FC236}">
                    <a16:creationId xmlns:a16="http://schemas.microsoft.com/office/drawing/2014/main" id="{AA77FAFA-2046-A334-7047-6E6F6C0A7AF2}"/>
                  </a:ext>
                </a:extLst>
              </p:cNvPr>
              <p:cNvSpPr/>
              <p:nvPr/>
            </p:nvSpPr>
            <p:spPr>
              <a:xfrm>
                <a:off x="4523096" y="2893325"/>
                <a:ext cx="381000" cy="215991"/>
              </a:xfrm>
              <a:prstGeom prst="upArrow">
                <a:avLst/>
              </a:prstGeom>
              <a:solidFill>
                <a:schemeClr val="accent1"/>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fontAlgn="auto">
                  <a:spcBef>
                    <a:spcPts val="0"/>
                  </a:spcBef>
                  <a:spcAft>
                    <a:spcPts val="0"/>
                  </a:spcAft>
                </a:pPr>
                <a:endParaRPr lang="en-US" sz="1400" dirty="0"/>
              </a:p>
            </p:txBody>
          </p:sp>
          <p:sp>
            <p:nvSpPr>
              <p:cNvPr id="9" name="Arrow: Down 8">
                <a:extLst>
                  <a:ext uri="{FF2B5EF4-FFF2-40B4-BE49-F238E27FC236}">
                    <a16:creationId xmlns:a16="http://schemas.microsoft.com/office/drawing/2014/main" id="{CDCC89C2-6521-60A3-195B-CD1997A99A92}"/>
                  </a:ext>
                </a:extLst>
              </p:cNvPr>
              <p:cNvSpPr/>
              <p:nvPr/>
            </p:nvSpPr>
            <p:spPr>
              <a:xfrm>
                <a:off x="4536744" y="3735035"/>
                <a:ext cx="381000" cy="241013"/>
              </a:xfrm>
              <a:prstGeom prst="downArrow">
                <a:avLst/>
              </a:prstGeom>
              <a:solidFill>
                <a:schemeClr val="accent1"/>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fontAlgn="auto">
                  <a:spcBef>
                    <a:spcPts val="0"/>
                  </a:spcBef>
                  <a:spcAft>
                    <a:spcPts val="0"/>
                  </a:spcAft>
                </a:pPr>
                <a:endParaRPr lang="en-US" sz="1400" dirty="0"/>
              </a:p>
            </p:txBody>
          </p:sp>
        </p:grpSp>
        <p:sp>
          <p:nvSpPr>
            <p:cNvPr id="10" name="TextBox 9">
              <a:extLst>
                <a:ext uri="{FF2B5EF4-FFF2-40B4-BE49-F238E27FC236}">
                  <a16:creationId xmlns:a16="http://schemas.microsoft.com/office/drawing/2014/main" id="{A81701BA-6F41-EE3F-BB10-B7AED9F4B069}"/>
                </a:ext>
              </a:extLst>
            </p:cNvPr>
            <p:cNvSpPr txBox="1"/>
            <p:nvPr/>
          </p:nvSpPr>
          <p:spPr>
            <a:xfrm>
              <a:off x="3864591" y="1705823"/>
              <a:ext cx="1600200" cy="584775"/>
            </a:xfrm>
            <a:prstGeom prst="rect">
              <a:avLst/>
            </a:prstGeom>
            <a:solidFill>
              <a:schemeClr val="accent1">
                <a:lumMod val="60000"/>
                <a:lumOff val="40000"/>
              </a:schemeClr>
            </a:solidFill>
            <a:ln w="19050">
              <a:solidFill>
                <a:schemeClr val="accent1">
                  <a:lumMod val="60000"/>
                  <a:lumOff val="40000"/>
                </a:schemeClr>
              </a:solidFill>
            </a:ln>
            <a:scene3d>
              <a:camera prst="obliqueTopRight"/>
              <a:lightRig rig="threePt" dir="t"/>
            </a:scene3d>
          </p:spPr>
          <p:txBody>
            <a:bodyPr wrap="square" rtlCol="0">
              <a:spAutoFit/>
            </a:bodyPr>
            <a:lstStyle/>
            <a:p>
              <a:pPr algn="ctr"/>
              <a:r>
                <a:rPr lang="en-US" b="1" u="sng" dirty="0"/>
                <a:t>Categorize</a:t>
              </a:r>
            </a:p>
            <a:p>
              <a:pPr algn="ctr"/>
              <a:endParaRPr lang="en-US" sz="1400" dirty="0"/>
            </a:p>
          </p:txBody>
        </p:sp>
        <p:sp>
          <p:nvSpPr>
            <p:cNvPr id="12" name="TextBox 11">
              <a:extLst>
                <a:ext uri="{FF2B5EF4-FFF2-40B4-BE49-F238E27FC236}">
                  <a16:creationId xmlns:a16="http://schemas.microsoft.com/office/drawing/2014/main" id="{3296AB7B-B702-DE09-2C58-0A783AD3C23C}"/>
                </a:ext>
              </a:extLst>
            </p:cNvPr>
            <p:cNvSpPr txBox="1"/>
            <p:nvPr/>
          </p:nvSpPr>
          <p:spPr>
            <a:xfrm>
              <a:off x="3962400" y="4444425"/>
              <a:ext cx="1600200" cy="584775"/>
            </a:xfrm>
            <a:prstGeom prst="rect">
              <a:avLst/>
            </a:prstGeom>
            <a:solidFill>
              <a:schemeClr val="accent1">
                <a:lumMod val="60000"/>
                <a:lumOff val="40000"/>
              </a:schemeClr>
            </a:solidFill>
            <a:ln w="19050">
              <a:solidFill>
                <a:schemeClr val="accent1">
                  <a:lumMod val="60000"/>
                  <a:lumOff val="40000"/>
                </a:schemeClr>
              </a:solidFill>
            </a:ln>
            <a:scene3d>
              <a:camera prst="obliqueTopRight"/>
              <a:lightRig rig="threePt" dir="t"/>
            </a:scene3d>
          </p:spPr>
          <p:txBody>
            <a:bodyPr wrap="square" rtlCol="0">
              <a:spAutoFit/>
            </a:bodyPr>
            <a:lstStyle/>
            <a:p>
              <a:pPr algn="ctr"/>
              <a:r>
                <a:rPr lang="en-US" b="1" u="sng" dirty="0"/>
                <a:t>Assess</a:t>
              </a:r>
            </a:p>
            <a:p>
              <a:pPr algn="ctr"/>
              <a:endParaRPr lang="en-US" sz="1400" dirty="0"/>
            </a:p>
          </p:txBody>
        </p:sp>
        <p:sp>
          <p:nvSpPr>
            <p:cNvPr id="13" name="TextBox 12">
              <a:extLst>
                <a:ext uri="{FF2B5EF4-FFF2-40B4-BE49-F238E27FC236}">
                  <a16:creationId xmlns:a16="http://schemas.microsoft.com/office/drawing/2014/main" id="{913F4089-499F-2C4B-5FC7-AEC0F68134C2}"/>
                </a:ext>
              </a:extLst>
            </p:cNvPr>
            <p:cNvSpPr txBox="1"/>
            <p:nvPr/>
          </p:nvSpPr>
          <p:spPr>
            <a:xfrm>
              <a:off x="6400800" y="2450616"/>
              <a:ext cx="1600200" cy="584775"/>
            </a:xfrm>
            <a:prstGeom prst="rect">
              <a:avLst/>
            </a:prstGeom>
            <a:solidFill>
              <a:schemeClr val="accent1">
                <a:lumMod val="60000"/>
                <a:lumOff val="40000"/>
              </a:schemeClr>
            </a:solidFill>
            <a:ln w="19050">
              <a:solidFill>
                <a:schemeClr val="accent1">
                  <a:lumMod val="60000"/>
                  <a:lumOff val="40000"/>
                </a:schemeClr>
              </a:solidFill>
            </a:ln>
            <a:scene3d>
              <a:camera prst="obliqueTopRight"/>
              <a:lightRig rig="threePt" dir="t"/>
            </a:scene3d>
          </p:spPr>
          <p:txBody>
            <a:bodyPr wrap="square" rtlCol="0">
              <a:spAutoFit/>
            </a:bodyPr>
            <a:lstStyle/>
            <a:p>
              <a:pPr algn="ctr"/>
              <a:r>
                <a:rPr lang="en-US" b="1" u="sng" dirty="0"/>
                <a:t>Select</a:t>
              </a:r>
            </a:p>
            <a:p>
              <a:pPr algn="ctr"/>
              <a:endParaRPr lang="en-US" sz="1400" dirty="0"/>
            </a:p>
          </p:txBody>
        </p:sp>
        <p:sp>
          <p:nvSpPr>
            <p:cNvPr id="14" name="TextBox 13">
              <a:extLst>
                <a:ext uri="{FF2B5EF4-FFF2-40B4-BE49-F238E27FC236}">
                  <a16:creationId xmlns:a16="http://schemas.microsoft.com/office/drawing/2014/main" id="{3D07A1B6-3178-9B04-F071-2642FFE5197B}"/>
                </a:ext>
              </a:extLst>
            </p:cNvPr>
            <p:cNvSpPr txBox="1"/>
            <p:nvPr/>
          </p:nvSpPr>
          <p:spPr>
            <a:xfrm>
              <a:off x="6400800" y="3837992"/>
              <a:ext cx="1600200" cy="584775"/>
            </a:xfrm>
            <a:prstGeom prst="rect">
              <a:avLst/>
            </a:prstGeom>
            <a:solidFill>
              <a:schemeClr val="accent1">
                <a:lumMod val="60000"/>
                <a:lumOff val="40000"/>
              </a:schemeClr>
            </a:solidFill>
            <a:ln w="19050">
              <a:solidFill>
                <a:schemeClr val="accent1">
                  <a:lumMod val="60000"/>
                  <a:lumOff val="40000"/>
                </a:schemeClr>
              </a:solidFill>
            </a:ln>
            <a:scene3d>
              <a:camera prst="obliqueTopRight"/>
              <a:lightRig rig="threePt" dir="t"/>
            </a:scene3d>
          </p:spPr>
          <p:txBody>
            <a:bodyPr wrap="square" rtlCol="0">
              <a:spAutoFit/>
            </a:bodyPr>
            <a:lstStyle/>
            <a:p>
              <a:pPr algn="ctr"/>
              <a:r>
                <a:rPr lang="en-US" b="1" u="sng" dirty="0"/>
                <a:t>Implement</a:t>
              </a:r>
            </a:p>
            <a:p>
              <a:pPr algn="ctr"/>
              <a:endParaRPr lang="en-US" sz="1400" dirty="0"/>
            </a:p>
          </p:txBody>
        </p:sp>
        <p:sp>
          <p:nvSpPr>
            <p:cNvPr id="15" name="TextBox 14">
              <a:extLst>
                <a:ext uri="{FF2B5EF4-FFF2-40B4-BE49-F238E27FC236}">
                  <a16:creationId xmlns:a16="http://schemas.microsoft.com/office/drawing/2014/main" id="{38E1C057-089D-F417-C35E-C351416A157A}"/>
                </a:ext>
              </a:extLst>
            </p:cNvPr>
            <p:cNvSpPr txBox="1"/>
            <p:nvPr/>
          </p:nvSpPr>
          <p:spPr>
            <a:xfrm>
              <a:off x="1676400" y="2463225"/>
              <a:ext cx="1600200" cy="584775"/>
            </a:xfrm>
            <a:prstGeom prst="rect">
              <a:avLst/>
            </a:prstGeom>
            <a:solidFill>
              <a:schemeClr val="accent1">
                <a:lumMod val="60000"/>
                <a:lumOff val="40000"/>
              </a:schemeClr>
            </a:solidFill>
            <a:ln w="19050">
              <a:solidFill>
                <a:schemeClr val="accent1">
                  <a:lumMod val="60000"/>
                  <a:lumOff val="40000"/>
                </a:schemeClr>
              </a:solidFill>
            </a:ln>
            <a:scene3d>
              <a:camera prst="obliqueTopRight"/>
              <a:lightRig rig="threePt" dir="t"/>
            </a:scene3d>
          </p:spPr>
          <p:txBody>
            <a:bodyPr wrap="square" rtlCol="0">
              <a:spAutoFit/>
            </a:bodyPr>
            <a:lstStyle/>
            <a:p>
              <a:pPr algn="ctr"/>
              <a:r>
                <a:rPr lang="en-US" b="1" u="sng" dirty="0"/>
                <a:t>Monitor</a:t>
              </a:r>
            </a:p>
            <a:p>
              <a:pPr algn="ctr"/>
              <a:endParaRPr lang="en-US" sz="1400" dirty="0"/>
            </a:p>
          </p:txBody>
        </p:sp>
        <p:sp>
          <p:nvSpPr>
            <p:cNvPr id="16" name="TextBox 15">
              <a:extLst>
                <a:ext uri="{FF2B5EF4-FFF2-40B4-BE49-F238E27FC236}">
                  <a16:creationId xmlns:a16="http://schemas.microsoft.com/office/drawing/2014/main" id="{8FBCCE14-1C3A-205B-6807-9B94B79606E8}"/>
                </a:ext>
              </a:extLst>
            </p:cNvPr>
            <p:cNvSpPr txBox="1"/>
            <p:nvPr/>
          </p:nvSpPr>
          <p:spPr>
            <a:xfrm>
              <a:off x="1676400" y="3720348"/>
              <a:ext cx="1600200" cy="584775"/>
            </a:xfrm>
            <a:prstGeom prst="rect">
              <a:avLst/>
            </a:prstGeom>
            <a:solidFill>
              <a:schemeClr val="accent1">
                <a:lumMod val="60000"/>
                <a:lumOff val="40000"/>
              </a:schemeClr>
            </a:solidFill>
            <a:ln w="19050">
              <a:solidFill>
                <a:schemeClr val="accent1">
                  <a:lumMod val="60000"/>
                  <a:lumOff val="40000"/>
                </a:schemeClr>
              </a:solidFill>
            </a:ln>
            <a:scene3d>
              <a:camera prst="obliqueTopRight"/>
              <a:lightRig rig="threePt" dir="t"/>
            </a:scene3d>
          </p:spPr>
          <p:txBody>
            <a:bodyPr wrap="square" rtlCol="0">
              <a:spAutoFit/>
            </a:bodyPr>
            <a:lstStyle/>
            <a:p>
              <a:pPr algn="ctr"/>
              <a:r>
                <a:rPr lang="en-US" b="1" u="sng" dirty="0"/>
                <a:t>Authorize</a:t>
              </a:r>
            </a:p>
            <a:p>
              <a:pPr algn="ctr"/>
              <a:endParaRPr lang="en-US" sz="1400" dirty="0"/>
            </a:p>
          </p:txBody>
        </p:sp>
        <p:cxnSp>
          <p:nvCxnSpPr>
            <p:cNvPr id="18" name="Straight Arrow Connector 17">
              <a:extLst>
                <a:ext uri="{FF2B5EF4-FFF2-40B4-BE49-F238E27FC236}">
                  <a16:creationId xmlns:a16="http://schemas.microsoft.com/office/drawing/2014/main" id="{75F07CA4-FE2E-650B-114E-2125616F86D3}"/>
                </a:ext>
              </a:extLst>
            </p:cNvPr>
            <p:cNvCxnSpPr/>
            <p:nvPr/>
          </p:nvCxnSpPr>
          <p:spPr>
            <a:xfrm flipV="1">
              <a:off x="3048000" y="1936374"/>
              <a:ext cx="457200" cy="3048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2A56DAB-80E9-FCDE-92D0-8834BA0347F3}"/>
                </a:ext>
              </a:extLst>
            </p:cNvPr>
            <p:cNvCxnSpPr>
              <a:cxnSpLocks/>
            </p:cNvCxnSpPr>
            <p:nvPr/>
          </p:nvCxnSpPr>
          <p:spPr>
            <a:xfrm>
              <a:off x="5943600" y="1936374"/>
              <a:ext cx="669877" cy="3372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680F10F-AD1B-7B18-7DED-9F78FDC28E5B}"/>
                </a:ext>
              </a:extLst>
            </p:cNvPr>
            <p:cNvCxnSpPr>
              <a:cxnSpLocks/>
            </p:cNvCxnSpPr>
            <p:nvPr/>
          </p:nvCxnSpPr>
          <p:spPr>
            <a:xfrm flipV="1">
              <a:off x="2476500" y="3144573"/>
              <a:ext cx="0" cy="48696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7069C2A-ACAB-D5C3-891D-D9A152492C68}"/>
                </a:ext>
              </a:extLst>
            </p:cNvPr>
            <p:cNvCxnSpPr>
              <a:cxnSpLocks/>
            </p:cNvCxnSpPr>
            <p:nvPr/>
          </p:nvCxnSpPr>
          <p:spPr>
            <a:xfrm flipH="1" flipV="1">
              <a:off x="2819400" y="4444425"/>
              <a:ext cx="864244" cy="28618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5E5A752-99B2-8DE6-7FD4-E853F5B94109}"/>
                </a:ext>
              </a:extLst>
            </p:cNvPr>
            <p:cNvCxnSpPr>
              <a:cxnSpLocks/>
            </p:cNvCxnSpPr>
            <p:nvPr/>
          </p:nvCxnSpPr>
          <p:spPr>
            <a:xfrm>
              <a:off x="7200900" y="3234715"/>
              <a:ext cx="0" cy="48563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400B3A4-650B-6CF5-14DB-96BFFA8C91BE}"/>
                </a:ext>
              </a:extLst>
            </p:cNvPr>
            <p:cNvCxnSpPr>
              <a:cxnSpLocks/>
            </p:cNvCxnSpPr>
            <p:nvPr/>
          </p:nvCxnSpPr>
          <p:spPr>
            <a:xfrm flipH="1">
              <a:off x="5791200" y="4584413"/>
              <a:ext cx="685800" cy="2923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9B408B8A-50B3-03B9-7D73-00C2560D5612}"/>
              </a:ext>
            </a:extLst>
          </p:cNvPr>
          <p:cNvSpPr/>
          <p:nvPr/>
        </p:nvSpPr>
        <p:spPr>
          <a:xfrm>
            <a:off x="260319" y="1294263"/>
            <a:ext cx="2126002" cy="646331"/>
          </a:xfrm>
          <a:prstGeom prst="rect">
            <a:avLst/>
          </a:prstGeom>
        </p:spPr>
        <p:txBody>
          <a:bodyPr wrap="square">
            <a:spAutoFit/>
          </a:bodyPr>
          <a:lstStyle/>
          <a:p>
            <a:pPr>
              <a:spcBef>
                <a:spcPts val="600"/>
              </a:spcBef>
              <a:spcAft>
                <a:spcPts val="600"/>
              </a:spcAft>
              <a:buClr>
                <a:srgbClr val="C00000"/>
              </a:buClr>
            </a:pPr>
            <a:r>
              <a:rPr lang="en-US" dirty="0"/>
              <a:t>The RMF has six cyclical phases:</a:t>
            </a:r>
          </a:p>
        </p:txBody>
      </p:sp>
      <p:sp>
        <p:nvSpPr>
          <p:cNvPr id="36" name="Rectangle 35">
            <a:extLst>
              <a:ext uri="{FF2B5EF4-FFF2-40B4-BE49-F238E27FC236}">
                <a16:creationId xmlns:a16="http://schemas.microsoft.com/office/drawing/2014/main" id="{652ABBC4-A0F4-1560-A889-A706842688FA}"/>
              </a:ext>
            </a:extLst>
          </p:cNvPr>
          <p:cNvSpPr/>
          <p:nvPr/>
        </p:nvSpPr>
        <p:spPr>
          <a:xfrm>
            <a:off x="76200" y="2193806"/>
            <a:ext cx="2590798" cy="2862322"/>
          </a:xfrm>
          <a:prstGeom prst="rect">
            <a:avLst/>
          </a:prstGeom>
        </p:spPr>
        <p:txBody>
          <a:bodyPr wrap="square">
            <a:spAutoFit/>
          </a:bodyPr>
          <a:lstStyle/>
          <a:p>
            <a:pPr marL="285750" indent="-285750">
              <a:spcBef>
                <a:spcPts val="600"/>
              </a:spcBef>
              <a:spcAft>
                <a:spcPts val="600"/>
              </a:spcAft>
              <a:buClr>
                <a:srgbClr val="C00000"/>
              </a:buClr>
              <a:buFont typeface="Wingdings" panose="05000000000000000000" pitchFamily="2" charset="2"/>
              <a:buChar char="Ø"/>
            </a:pPr>
            <a:r>
              <a:rPr lang="en-US" b="1" dirty="0">
                <a:solidFill>
                  <a:srgbClr val="0070C0"/>
                </a:solidFill>
              </a:rPr>
              <a:t>Prepare</a:t>
            </a:r>
            <a:r>
              <a:rPr lang="en-US" dirty="0"/>
              <a:t> to execute the RMF from an organization- and system-level perspective by establishing a context and priorities for managing security and privacy risk.</a:t>
            </a:r>
          </a:p>
        </p:txBody>
      </p:sp>
      <p:sp>
        <p:nvSpPr>
          <p:cNvPr id="37" name="Rectangle 36">
            <a:extLst>
              <a:ext uri="{FF2B5EF4-FFF2-40B4-BE49-F238E27FC236}">
                <a16:creationId xmlns:a16="http://schemas.microsoft.com/office/drawing/2014/main" id="{EF2BAFD4-B2A5-57B1-EF37-802E40AB112D}"/>
              </a:ext>
            </a:extLst>
          </p:cNvPr>
          <p:cNvSpPr/>
          <p:nvPr/>
        </p:nvSpPr>
        <p:spPr>
          <a:xfrm>
            <a:off x="364802" y="5105400"/>
            <a:ext cx="8321997" cy="1354217"/>
          </a:xfrm>
          <a:prstGeom prst="rect">
            <a:avLst/>
          </a:prstGeom>
        </p:spPr>
        <p:txBody>
          <a:bodyPr wrap="square">
            <a:spAutoFit/>
          </a:bodyPr>
          <a:lstStyle/>
          <a:p>
            <a:pPr marL="285750" indent="-285750">
              <a:spcBef>
                <a:spcPts val="600"/>
              </a:spcBef>
              <a:spcAft>
                <a:spcPts val="600"/>
              </a:spcAft>
              <a:buClr>
                <a:srgbClr val="C00000"/>
              </a:buClr>
              <a:buFont typeface="Wingdings" panose="05000000000000000000" pitchFamily="2" charset="2"/>
              <a:buChar char="Ø"/>
            </a:pPr>
            <a:r>
              <a:rPr lang="en-US" b="1" dirty="0">
                <a:solidFill>
                  <a:srgbClr val="0070C0"/>
                </a:solidFill>
              </a:rPr>
              <a:t>Categorize</a:t>
            </a:r>
            <a:r>
              <a:rPr lang="en-US" dirty="0"/>
              <a:t> the system and the information processed, stored, and transmitted by the system based on an analysis of the impact of loss.</a:t>
            </a:r>
          </a:p>
          <a:p>
            <a:pPr marL="285750" indent="-285750">
              <a:spcBef>
                <a:spcPts val="600"/>
              </a:spcBef>
              <a:spcAft>
                <a:spcPts val="600"/>
              </a:spcAft>
              <a:buClr>
                <a:srgbClr val="C00000"/>
              </a:buClr>
              <a:buFont typeface="Wingdings" panose="05000000000000000000" pitchFamily="2" charset="2"/>
              <a:buChar char="Ø"/>
            </a:pPr>
            <a:r>
              <a:rPr lang="en-US" b="1" dirty="0">
                <a:solidFill>
                  <a:srgbClr val="0070C0"/>
                </a:solidFill>
              </a:rPr>
              <a:t>Select</a:t>
            </a:r>
            <a:r>
              <a:rPr lang="en-US" dirty="0"/>
              <a:t> an initial set of controls for the system and tailor the controls as needed to reduce risk to an acceptable level based on an assessment of risk.</a:t>
            </a:r>
          </a:p>
        </p:txBody>
      </p:sp>
    </p:spTree>
    <p:extLst>
      <p:ext uri="{BB962C8B-B14F-4D97-AF65-F5344CB8AC3E}">
        <p14:creationId xmlns:p14="http://schemas.microsoft.com/office/powerpoint/2010/main" val="23816016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1B0766-267D-F035-0CF7-6295C33005C3}"/>
              </a:ext>
            </a:extLst>
          </p:cNvPr>
          <p:cNvSpPr/>
          <p:nvPr/>
        </p:nvSpPr>
        <p:spPr>
          <a:xfrm>
            <a:off x="411001" y="1447800"/>
            <a:ext cx="8321997" cy="3600986"/>
          </a:xfrm>
          <a:prstGeom prst="rect">
            <a:avLst/>
          </a:prstGeom>
        </p:spPr>
        <p:txBody>
          <a:bodyPr wrap="square">
            <a:spAutoFit/>
          </a:bodyPr>
          <a:lstStyle/>
          <a:p>
            <a:pPr marL="285750" indent="-285750">
              <a:spcBef>
                <a:spcPts val="600"/>
              </a:spcBef>
              <a:spcAft>
                <a:spcPts val="600"/>
              </a:spcAft>
              <a:buClr>
                <a:srgbClr val="C00000"/>
              </a:buClr>
              <a:buFont typeface="Wingdings" panose="05000000000000000000" pitchFamily="2" charset="2"/>
              <a:buChar char="Ø"/>
            </a:pPr>
            <a:r>
              <a:rPr lang="en-US" b="1" dirty="0">
                <a:solidFill>
                  <a:srgbClr val="0070C0"/>
                </a:solidFill>
              </a:rPr>
              <a:t>Implement</a:t>
            </a:r>
            <a:r>
              <a:rPr lang="en-US" dirty="0"/>
              <a:t> the controls and describe how the controls are employed within the system and its environment of operation. </a:t>
            </a:r>
          </a:p>
          <a:p>
            <a:pPr marL="285750" indent="-285750">
              <a:spcBef>
                <a:spcPts val="600"/>
              </a:spcBef>
              <a:spcAft>
                <a:spcPts val="600"/>
              </a:spcAft>
              <a:buClr>
                <a:srgbClr val="C00000"/>
              </a:buClr>
              <a:buFont typeface="Wingdings" panose="05000000000000000000" pitchFamily="2" charset="2"/>
              <a:buChar char="Ø"/>
            </a:pPr>
            <a:r>
              <a:rPr lang="en-US" b="1" dirty="0">
                <a:solidFill>
                  <a:srgbClr val="0070C0"/>
                </a:solidFill>
              </a:rPr>
              <a:t>Assess</a:t>
            </a:r>
            <a:r>
              <a:rPr lang="en-US" dirty="0"/>
              <a:t> the controls to determine if the controls are implemented correctly, operating as intended, and producing the desired outcomes with respect to satisfying the security and privacy requirements. </a:t>
            </a:r>
          </a:p>
          <a:p>
            <a:pPr marL="285750" indent="-285750">
              <a:spcBef>
                <a:spcPts val="600"/>
              </a:spcBef>
              <a:spcAft>
                <a:spcPts val="600"/>
              </a:spcAft>
              <a:buClr>
                <a:srgbClr val="C00000"/>
              </a:buClr>
              <a:buFont typeface="Wingdings" panose="05000000000000000000" pitchFamily="2" charset="2"/>
              <a:buChar char="Ø"/>
            </a:pPr>
            <a:r>
              <a:rPr lang="en-US" b="1" dirty="0">
                <a:solidFill>
                  <a:srgbClr val="0070C0"/>
                </a:solidFill>
              </a:rPr>
              <a:t>Authorize</a:t>
            </a:r>
            <a:r>
              <a:rPr lang="en-US" dirty="0"/>
              <a:t> the system or common controls based on a determination that the risk to organizational operations and assets, individuals, other organizations, and the nation is acceptable. </a:t>
            </a:r>
          </a:p>
          <a:p>
            <a:pPr marL="285750" indent="-285750">
              <a:spcBef>
                <a:spcPts val="600"/>
              </a:spcBef>
              <a:spcAft>
                <a:spcPts val="600"/>
              </a:spcAft>
              <a:buClr>
                <a:srgbClr val="C00000"/>
              </a:buClr>
              <a:buFont typeface="Wingdings" panose="05000000000000000000" pitchFamily="2" charset="2"/>
              <a:buChar char="Ø"/>
            </a:pPr>
            <a:r>
              <a:rPr lang="en-US" b="1" dirty="0">
                <a:solidFill>
                  <a:srgbClr val="0070C0"/>
                </a:solidFill>
              </a:rPr>
              <a:t>Monitor</a:t>
            </a:r>
            <a:r>
              <a:rPr lang="en-US" dirty="0"/>
              <a:t> the system and the associated controls on an ongoing basis to include assessing control effectiveness, documenting changes to the system and environment of operation.</a:t>
            </a:r>
          </a:p>
        </p:txBody>
      </p:sp>
      <p:sp>
        <p:nvSpPr>
          <p:cNvPr id="5" name="Title 1">
            <a:extLst>
              <a:ext uri="{FF2B5EF4-FFF2-40B4-BE49-F238E27FC236}">
                <a16:creationId xmlns:a16="http://schemas.microsoft.com/office/drawing/2014/main" id="{34E9D54A-1B17-D8FA-8044-F3075D9D7662}"/>
              </a:ext>
            </a:extLst>
          </p:cNvPr>
          <p:cNvSpPr>
            <a:spLocks noGrp="1"/>
          </p:cNvSpPr>
          <p:nvPr>
            <p:ph type="title"/>
          </p:nvPr>
        </p:nvSpPr>
        <p:spPr>
          <a:xfrm>
            <a:off x="1066800" y="228600"/>
            <a:ext cx="7769225" cy="533400"/>
          </a:xfrm>
        </p:spPr>
        <p:txBody>
          <a:bodyPr/>
          <a:lstStyle/>
          <a:p>
            <a:pPr algn="l"/>
            <a:r>
              <a:rPr lang="en-US" altLang="zh-CN" sz="2800" dirty="0">
                <a:solidFill>
                  <a:schemeClr val="bg1"/>
                </a:solidFill>
                <a:ea typeface="宋体" pitchFamily="2" charset="-122"/>
              </a:rPr>
              <a:t>Risk Frameworks</a:t>
            </a:r>
            <a:endParaRPr lang="en-US" sz="2800" dirty="0">
              <a:solidFill>
                <a:schemeClr val="bg1"/>
              </a:solidFill>
            </a:endParaRPr>
          </a:p>
        </p:txBody>
      </p:sp>
    </p:spTree>
    <p:extLst>
      <p:ext uri="{BB962C8B-B14F-4D97-AF65-F5344CB8AC3E}">
        <p14:creationId xmlns:p14="http://schemas.microsoft.com/office/powerpoint/2010/main" val="34239922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38974A-5DA4-A9E3-C505-E3A1F7B562F6}"/>
              </a:ext>
            </a:extLst>
          </p:cNvPr>
          <p:cNvSpPr>
            <a:spLocks noGrp="1"/>
          </p:cNvSpPr>
          <p:nvPr>
            <p:ph type="title"/>
          </p:nvPr>
        </p:nvSpPr>
        <p:spPr>
          <a:xfrm>
            <a:off x="1066800" y="228600"/>
            <a:ext cx="7769225" cy="533400"/>
          </a:xfrm>
        </p:spPr>
        <p:txBody>
          <a:bodyPr/>
          <a:lstStyle/>
          <a:p>
            <a:pPr algn="l"/>
            <a:r>
              <a:rPr lang="en-US" altLang="zh-CN" sz="2800" dirty="0">
                <a:solidFill>
                  <a:schemeClr val="bg1"/>
                </a:solidFill>
                <a:ea typeface="宋体" pitchFamily="2" charset="-122"/>
              </a:rPr>
              <a:t>Social Engineering</a:t>
            </a:r>
            <a:endParaRPr lang="en-US" sz="2800" dirty="0">
              <a:solidFill>
                <a:schemeClr val="bg1"/>
              </a:solidFill>
            </a:endParaRPr>
          </a:p>
        </p:txBody>
      </p:sp>
      <p:sp>
        <p:nvSpPr>
          <p:cNvPr id="2" name="Rectangle 1">
            <a:extLst>
              <a:ext uri="{FF2B5EF4-FFF2-40B4-BE49-F238E27FC236}">
                <a16:creationId xmlns:a16="http://schemas.microsoft.com/office/drawing/2014/main" id="{224B94FD-8B5A-2B12-74B0-31E4B0C2489D}"/>
              </a:ext>
            </a:extLst>
          </p:cNvPr>
          <p:cNvSpPr/>
          <p:nvPr/>
        </p:nvSpPr>
        <p:spPr>
          <a:xfrm>
            <a:off x="685800" y="1371600"/>
            <a:ext cx="7848600" cy="3046988"/>
          </a:xfrm>
          <a:prstGeom prst="rect">
            <a:avLst/>
          </a:prstGeom>
        </p:spPr>
        <p:txBody>
          <a:bodyPr wrap="square">
            <a:spAutoFit/>
          </a:bodyPr>
          <a:lstStyle/>
          <a:p>
            <a:pPr algn="just">
              <a:spcBef>
                <a:spcPts val="600"/>
              </a:spcBef>
              <a:spcAft>
                <a:spcPts val="600"/>
              </a:spcAft>
              <a:buClr>
                <a:srgbClr val="C00000"/>
              </a:buClr>
            </a:pPr>
            <a:r>
              <a:rPr lang="en-US" b="1" dirty="0">
                <a:solidFill>
                  <a:srgbClr val="0070C0"/>
                </a:solidFill>
              </a:rPr>
              <a:t>Social Engineering: </a:t>
            </a:r>
          </a:p>
          <a:p>
            <a:pPr marL="285750" indent="-285750" algn="just">
              <a:spcBef>
                <a:spcPts val="600"/>
              </a:spcBef>
              <a:spcAft>
                <a:spcPts val="600"/>
              </a:spcAft>
              <a:buClr>
                <a:srgbClr val="C00000"/>
              </a:buClr>
              <a:buFont typeface="Wingdings" panose="05000000000000000000" pitchFamily="2" charset="2"/>
              <a:buChar char="Ø"/>
            </a:pPr>
            <a:r>
              <a:rPr lang="en-US" dirty="0"/>
              <a:t>form of attack that exploits human nature and human behavior.</a:t>
            </a:r>
          </a:p>
          <a:p>
            <a:pPr marL="285750" indent="-285750" algn="just">
              <a:spcBef>
                <a:spcPts val="600"/>
              </a:spcBef>
              <a:spcAft>
                <a:spcPts val="600"/>
              </a:spcAft>
              <a:buClr>
                <a:srgbClr val="C00000"/>
              </a:buClr>
              <a:buFont typeface="Wingdings" panose="05000000000000000000" pitchFamily="2" charset="2"/>
              <a:buChar char="Ø"/>
            </a:pPr>
            <a:r>
              <a:rPr lang="en-US" dirty="0"/>
              <a:t>People are a weak link in security because they can make mistakes or be fooled into causing harm. Social engineering attacks exploit human characteristics such as a basic trust in others, a desire to provide assistance, or a propensity to show off.</a:t>
            </a:r>
          </a:p>
          <a:p>
            <a:pPr marL="285750" indent="-285750" algn="just">
              <a:spcBef>
                <a:spcPts val="600"/>
              </a:spcBef>
              <a:spcAft>
                <a:spcPts val="600"/>
              </a:spcAft>
              <a:buClr>
                <a:srgbClr val="C00000"/>
              </a:buClr>
              <a:buFont typeface="Wingdings" panose="05000000000000000000" pitchFamily="2" charset="2"/>
              <a:buChar char="Ø"/>
            </a:pPr>
            <a:r>
              <a:rPr lang="en-US" dirty="0"/>
              <a:t>Social engineering attacks take two primary forms: convincing someone to perform an unauthorized operation or convincing someone to reveal confidential information.</a:t>
            </a:r>
          </a:p>
        </p:txBody>
      </p:sp>
      <p:sp>
        <p:nvSpPr>
          <p:cNvPr id="3" name="Rectangle 2">
            <a:extLst>
              <a:ext uri="{FF2B5EF4-FFF2-40B4-BE49-F238E27FC236}">
                <a16:creationId xmlns:a16="http://schemas.microsoft.com/office/drawing/2014/main" id="{ACD478F4-01D7-4B43-1915-4F6A3449D9B1}"/>
              </a:ext>
            </a:extLst>
          </p:cNvPr>
          <p:cNvSpPr/>
          <p:nvPr/>
        </p:nvSpPr>
        <p:spPr>
          <a:xfrm>
            <a:off x="1676400" y="4449295"/>
            <a:ext cx="7159625" cy="1908215"/>
          </a:xfrm>
          <a:prstGeom prst="rect">
            <a:avLst/>
          </a:prstGeom>
        </p:spPr>
        <p:txBody>
          <a:bodyPr wrap="square">
            <a:spAutoFit/>
          </a:bodyPr>
          <a:lstStyle/>
          <a:p>
            <a:pPr algn="just">
              <a:spcBef>
                <a:spcPts val="600"/>
              </a:spcBef>
              <a:spcAft>
                <a:spcPts val="600"/>
              </a:spcAft>
              <a:buClr>
                <a:srgbClr val="C00000"/>
              </a:buClr>
            </a:pPr>
            <a:r>
              <a:rPr lang="en-US" b="1" dirty="0">
                <a:solidFill>
                  <a:srgbClr val="0070C0"/>
                </a:solidFill>
              </a:rPr>
              <a:t>Example of Social Engineering: </a:t>
            </a:r>
          </a:p>
          <a:p>
            <a:pPr algn="just">
              <a:spcBef>
                <a:spcPts val="600"/>
              </a:spcBef>
              <a:spcAft>
                <a:spcPts val="600"/>
              </a:spcAft>
              <a:buClr>
                <a:srgbClr val="C00000"/>
              </a:buClr>
            </a:pPr>
            <a:r>
              <a:rPr lang="en-US" dirty="0"/>
              <a:t>A website claims to offer free temporary access to its products and services, but it requires web browser and/or firewall alterations in order to download the access software. These alterations may reduce the security protections or encourage the victim to install malicious browser helper objects</a:t>
            </a:r>
          </a:p>
        </p:txBody>
      </p:sp>
    </p:spTree>
    <p:extLst>
      <p:ext uri="{BB962C8B-B14F-4D97-AF65-F5344CB8AC3E}">
        <p14:creationId xmlns:p14="http://schemas.microsoft.com/office/powerpoint/2010/main" val="2829804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4C93D88-59D9-52F4-CA22-6E17BF05DB44}"/>
              </a:ext>
            </a:extLst>
          </p:cNvPr>
          <p:cNvSpPr>
            <a:spLocks noGrp="1"/>
          </p:cNvSpPr>
          <p:nvPr>
            <p:ph type="title"/>
          </p:nvPr>
        </p:nvSpPr>
        <p:spPr>
          <a:xfrm>
            <a:off x="1066800" y="152400"/>
            <a:ext cx="7769225" cy="758825"/>
          </a:xfrm>
        </p:spPr>
        <p:txBody>
          <a:bodyPr/>
          <a:lstStyle/>
          <a:p>
            <a:pPr algn="l"/>
            <a:r>
              <a:rPr lang="en-US" altLang="zh-CN" sz="2800" dirty="0">
                <a:solidFill>
                  <a:schemeClr val="bg1"/>
                </a:solidFill>
                <a:ea typeface="宋体" pitchFamily="2" charset="-122"/>
              </a:rPr>
              <a:t>Onboarding</a:t>
            </a:r>
            <a:r>
              <a:rPr lang="en-US" altLang="zh-CN" dirty="0">
                <a:solidFill>
                  <a:schemeClr val="bg1"/>
                </a:solidFill>
                <a:ea typeface="宋体" pitchFamily="2" charset="-122"/>
              </a:rPr>
              <a:t>: </a:t>
            </a:r>
            <a:r>
              <a:rPr lang="en-US" altLang="zh-CN" sz="2400" dirty="0">
                <a:solidFill>
                  <a:schemeClr val="bg1"/>
                </a:solidFill>
                <a:ea typeface="宋体" pitchFamily="2" charset="-122"/>
              </a:rPr>
              <a:t>Employment agreements and policies</a:t>
            </a:r>
            <a:endParaRPr lang="en-US" sz="2400" dirty="0">
              <a:solidFill>
                <a:schemeClr val="bg1"/>
              </a:solidFill>
            </a:endParaRPr>
          </a:p>
        </p:txBody>
      </p:sp>
      <p:sp>
        <p:nvSpPr>
          <p:cNvPr id="6" name="Rectangle 5">
            <a:extLst>
              <a:ext uri="{FF2B5EF4-FFF2-40B4-BE49-F238E27FC236}">
                <a16:creationId xmlns:a16="http://schemas.microsoft.com/office/drawing/2014/main" id="{EB2A3CD7-536E-0D57-FF27-95AE47C6F930}"/>
              </a:ext>
            </a:extLst>
          </p:cNvPr>
          <p:cNvSpPr/>
          <p:nvPr/>
        </p:nvSpPr>
        <p:spPr>
          <a:xfrm>
            <a:off x="609600" y="1905000"/>
            <a:ext cx="7924800" cy="2893100"/>
          </a:xfrm>
          <a:prstGeom prst="rect">
            <a:avLst/>
          </a:prstGeom>
        </p:spPr>
        <p:txBody>
          <a:bodyPr wrap="square">
            <a:spAutoFit/>
          </a:bodyPr>
          <a:lstStyle/>
          <a:p>
            <a:pPr>
              <a:spcBef>
                <a:spcPts val="600"/>
              </a:spcBef>
              <a:spcAft>
                <a:spcPts val="600"/>
              </a:spcAft>
              <a:buClr>
                <a:srgbClr val="C00000"/>
              </a:buClr>
            </a:pPr>
            <a:r>
              <a:rPr lang="en-US" sz="2000" b="1" dirty="0">
                <a:solidFill>
                  <a:srgbClr val="0070C0"/>
                </a:solidFill>
              </a:rPr>
              <a:t>Onboarding</a:t>
            </a:r>
            <a:r>
              <a:rPr lang="en-US" sz="2000" dirty="0"/>
              <a:t> is the process of adding new employees to the organization.</a:t>
            </a:r>
          </a:p>
          <a:p>
            <a:pPr>
              <a:spcBef>
                <a:spcPts val="600"/>
              </a:spcBef>
              <a:spcAft>
                <a:spcPts val="600"/>
              </a:spcAft>
              <a:buClr>
                <a:srgbClr val="C00000"/>
              </a:buClr>
            </a:pPr>
            <a:r>
              <a:rPr lang="en-US" sz="2000" dirty="0"/>
              <a:t>Onboarding includes-</a:t>
            </a:r>
          </a:p>
          <a:p>
            <a:pPr marL="800100" lvl="1" indent="-342900">
              <a:spcBef>
                <a:spcPts val="600"/>
              </a:spcBef>
              <a:spcAft>
                <a:spcPts val="600"/>
              </a:spcAft>
              <a:buClr>
                <a:srgbClr val="C00000"/>
              </a:buClr>
              <a:buFont typeface="Wingdings" panose="05000000000000000000" pitchFamily="2" charset="2"/>
              <a:buChar char="ü"/>
            </a:pPr>
            <a:r>
              <a:rPr lang="en-US" dirty="0"/>
              <a:t>having them review and sign employment agreements and policies; </a:t>
            </a:r>
          </a:p>
          <a:p>
            <a:pPr marL="800100" lvl="1" indent="-342900">
              <a:spcBef>
                <a:spcPts val="600"/>
              </a:spcBef>
              <a:spcAft>
                <a:spcPts val="600"/>
              </a:spcAft>
              <a:buClr>
                <a:srgbClr val="C00000"/>
              </a:buClr>
              <a:buFont typeface="Wingdings" panose="05000000000000000000" pitchFamily="2" charset="2"/>
              <a:buChar char="ü"/>
            </a:pPr>
            <a:r>
              <a:rPr lang="en-US" dirty="0"/>
              <a:t>be introduced to managers and coworkers; and </a:t>
            </a:r>
          </a:p>
          <a:p>
            <a:pPr marL="800100" lvl="1" indent="-342900">
              <a:spcBef>
                <a:spcPts val="600"/>
              </a:spcBef>
              <a:spcAft>
                <a:spcPts val="600"/>
              </a:spcAft>
              <a:buClr>
                <a:srgbClr val="C00000"/>
              </a:buClr>
              <a:buFont typeface="Wingdings" panose="05000000000000000000" pitchFamily="2" charset="2"/>
              <a:buChar char="ü"/>
            </a:pPr>
            <a:r>
              <a:rPr lang="en-US" dirty="0"/>
              <a:t>be trained in employee operations and logistics.</a:t>
            </a:r>
          </a:p>
          <a:p>
            <a:pPr marL="800100" lvl="1" indent="-342900">
              <a:spcBef>
                <a:spcPts val="600"/>
              </a:spcBef>
              <a:spcAft>
                <a:spcPts val="600"/>
              </a:spcAft>
              <a:buClr>
                <a:srgbClr val="C00000"/>
              </a:buClr>
              <a:buFont typeface="Wingdings" panose="05000000000000000000" pitchFamily="2" charset="2"/>
              <a:buChar char="ü"/>
            </a:pPr>
            <a:r>
              <a:rPr lang="en-US" dirty="0"/>
              <a:t>Organizational socialization and orientation.</a:t>
            </a:r>
          </a:p>
        </p:txBody>
      </p:sp>
    </p:spTree>
    <p:extLst>
      <p:ext uri="{BB962C8B-B14F-4D97-AF65-F5344CB8AC3E}">
        <p14:creationId xmlns:p14="http://schemas.microsoft.com/office/powerpoint/2010/main" val="27737825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46CCA9-7A08-B55C-E4F0-316B44193B6D}"/>
              </a:ext>
            </a:extLst>
          </p:cNvPr>
          <p:cNvSpPr>
            <a:spLocks noGrp="1"/>
          </p:cNvSpPr>
          <p:nvPr>
            <p:ph type="title"/>
          </p:nvPr>
        </p:nvSpPr>
        <p:spPr>
          <a:xfrm>
            <a:off x="1066800" y="228600"/>
            <a:ext cx="7769225" cy="533400"/>
          </a:xfrm>
        </p:spPr>
        <p:txBody>
          <a:bodyPr/>
          <a:lstStyle/>
          <a:p>
            <a:pPr algn="l"/>
            <a:r>
              <a:rPr lang="en-US" altLang="zh-CN" sz="2800" dirty="0">
                <a:solidFill>
                  <a:schemeClr val="bg1"/>
                </a:solidFill>
                <a:ea typeface="宋体" pitchFamily="2" charset="-122"/>
              </a:rPr>
              <a:t>Social Engineering Protection</a:t>
            </a:r>
            <a:endParaRPr lang="en-US" sz="2800" dirty="0">
              <a:solidFill>
                <a:schemeClr val="bg1"/>
              </a:solidFill>
            </a:endParaRPr>
          </a:p>
        </p:txBody>
      </p:sp>
      <p:sp>
        <p:nvSpPr>
          <p:cNvPr id="5" name="Rectangle 4">
            <a:extLst>
              <a:ext uri="{FF2B5EF4-FFF2-40B4-BE49-F238E27FC236}">
                <a16:creationId xmlns:a16="http://schemas.microsoft.com/office/drawing/2014/main" id="{6CB34A51-7DBD-D04F-5CAB-B662273C8C17}"/>
              </a:ext>
            </a:extLst>
          </p:cNvPr>
          <p:cNvSpPr/>
          <p:nvPr/>
        </p:nvSpPr>
        <p:spPr>
          <a:xfrm>
            <a:off x="685800" y="1371600"/>
            <a:ext cx="7848600" cy="4893647"/>
          </a:xfrm>
          <a:prstGeom prst="rect">
            <a:avLst/>
          </a:prstGeom>
        </p:spPr>
        <p:txBody>
          <a:bodyPr wrap="square">
            <a:spAutoFit/>
          </a:bodyPr>
          <a:lstStyle/>
          <a:p>
            <a:pPr algn="just">
              <a:spcBef>
                <a:spcPts val="600"/>
              </a:spcBef>
              <a:spcAft>
                <a:spcPts val="600"/>
              </a:spcAft>
              <a:buClr>
                <a:srgbClr val="C00000"/>
              </a:buClr>
            </a:pPr>
            <a:r>
              <a:rPr lang="en-US" dirty="0"/>
              <a:t>Methods to protect against social engineering include the following:</a:t>
            </a:r>
          </a:p>
          <a:p>
            <a:pPr marL="285750" indent="-285750" algn="just">
              <a:spcBef>
                <a:spcPts val="600"/>
              </a:spcBef>
              <a:spcAft>
                <a:spcPts val="600"/>
              </a:spcAft>
              <a:buClr>
                <a:srgbClr val="C00000"/>
              </a:buClr>
              <a:buFont typeface="Wingdings" panose="05000000000000000000" pitchFamily="2" charset="2"/>
              <a:buChar char="Ø"/>
            </a:pPr>
            <a:r>
              <a:rPr lang="en-US" dirty="0"/>
              <a:t>Training personnel about social engineering attacks and how to recognize common signs</a:t>
            </a:r>
          </a:p>
          <a:p>
            <a:pPr marL="285750" indent="-285750" algn="just">
              <a:spcBef>
                <a:spcPts val="600"/>
              </a:spcBef>
              <a:spcAft>
                <a:spcPts val="600"/>
              </a:spcAft>
              <a:buClr>
                <a:srgbClr val="C00000"/>
              </a:buClr>
              <a:buFont typeface="Wingdings" panose="05000000000000000000" pitchFamily="2" charset="2"/>
              <a:buChar char="Ø"/>
            </a:pPr>
            <a:r>
              <a:rPr lang="en-US" dirty="0"/>
              <a:t>Requiring authentication when performing activities for personnel over the phone</a:t>
            </a:r>
          </a:p>
          <a:p>
            <a:pPr marL="285750" indent="-285750" algn="just">
              <a:spcBef>
                <a:spcPts val="600"/>
              </a:spcBef>
              <a:spcAft>
                <a:spcPts val="600"/>
              </a:spcAft>
              <a:buClr>
                <a:srgbClr val="C00000"/>
              </a:buClr>
              <a:buFont typeface="Wingdings" panose="05000000000000000000" pitchFamily="2" charset="2"/>
              <a:buChar char="Ø"/>
            </a:pPr>
            <a:r>
              <a:rPr lang="en-US" dirty="0"/>
              <a:t>Defining restricted information that is never communicated over the phone or through plaintext communications such as standard email</a:t>
            </a:r>
          </a:p>
          <a:p>
            <a:pPr marL="285750" indent="-285750" algn="just">
              <a:spcBef>
                <a:spcPts val="600"/>
              </a:spcBef>
              <a:spcAft>
                <a:spcPts val="600"/>
              </a:spcAft>
              <a:buClr>
                <a:srgbClr val="C00000"/>
              </a:buClr>
              <a:buFont typeface="Wingdings" panose="05000000000000000000" pitchFamily="2" charset="2"/>
              <a:buChar char="Ø"/>
            </a:pPr>
            <a:r>
              <a:rPr lang="en-US" dirty="0"/>
              <a:t>Always verifying the credentials of a repair person and verifying that a real service call was placed by authorized personnel</a:t>
            </a:r>
          </a:p>
          <a:p>
            <a:pPr marL="285750" indent="-285750" algn="just">
              <a:spcBef>
                <a:spcPts val="600"/>
              </a:spcBef>
              <a:spcAft>
                <a:spcPts val="600"/>
              </a:spcAft>
              <a:buClr>
                <a:srgbClr val="C00000"/>
              </a:buClr>
              <a:buFont typeface="Wingdings" panose="05000000000000000000" pitchFamily="2" charset="2"/>
              <a:buChar char="Ø"/>
            </a:pPr>
            <a:r>
              <a:rPr lang="en-US" dirty="0"/>
              <a:t>Never following the instructions of an email without verifying the information with at least two independent and trusted sources</a:t>
            </a:r>
          </a:p>
          <a:p>
            <a:pPr marL="285750" indent="-285750" algn="just">
              <a:spcBef>
                <a:spcPts val="600"/>
              </a:spcBef>
              <a:spcAft>
                <a:spcPts val="600"/>
              </a:spcAft>
              <a:buClr>
                <a:srgbClr val="C00000"/>
              </a:buClr>
              <a:buFont typeface="Wingdings" panose="05000000000000000000" pitchFamily="2" charset="2"/>
              <a:buChar char="Ø"/>
            </a:pPr>
            <a:r>
              <a:rPr lang="en-US" dirty="0"/>
              <a:t>Always erring on the side of caution when dealing with anyone you don’t know or recognize, whether in person, over the phone, or over the internet/network</a:t>
            </a:r>
          </a:p>
        </p:txBody>
      </p:sp>
    </p:spTree>
    <p:extLst>
      <p:ext uri="{BB962C8B-B14F-4D97-AF65-F5344CB8AC3E}">
        <p14:creationId xmlns:p14="http://schemas.microsoft.com/office/powerpoint/2010/main" val="790998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E5C277-AAF2-B700-0AFE-FDB90DBECA83}"/>
              </a:ext>
            </a:extLst>
          </p:cNvPr>
          <p:cNvSpPr>
            <a:spLocks noGrp="1"/>
          </p:cNvSpPr>
          <p:nvPr>
            <p:ph type="title"/>
          </p:nvPr>
        </p:nvSpPr>
        <p:spPr>
          <a:xfrm>
            <a:off x="1066800" y="228600"/>
            <a:ext cx="7769225" cy="533400"/>
          </a:xfrm>
        </p:spPr>
        <p:txBody>
          <a:bodyPr/>
          <a:lstStyle/>
          <a:p>
            <a:pPr algn="l"/>
            <a:r>
              <a:rPr lang="en-US" altLang="zh-CN" sz="2800" dirty="0">
                <a:solidFill>
                  <a:schemeClr val="bg1"/>
                </a:solidFill>
                <a:ea typeface="宋体" pitchFamily="2" charset="-122"/>
              </a:rPr>
              <a:t>Social Engineering Principles</a:t>
            </a:r>
            <a:endParaRPr lang="en-US" sz="2800" dirty="0">
              <a:solidFill>
                <a:schemeClr val="bg1"/>
              </a:solidFill>
            </a:endParaRPr>
          </a:p>
        </p:txBody>
      </p:sp>
      <p:sp>
        <p:nvSpPr>
          <p:cNvPr id="5" name="Rectangle 4">
            <a:extLst>
              <a:ext uri="{FF2B5EF4-FFF2-40B4-BE49-F238E27FC236}">
                <a16:creationId xmlns:a16="http://schemas.microsoft.com/office/drawing/2014/main" id="{4CA49D72-585A-9E4F-F57E-D29B5C94F95E}"/>
              </a:ext>
            </a:extLst>
          </p:cNvPr>
          <p:cNvSpPr/>
          <p:nvPr/>
        </p:nvSpPr>
        <p:spPr>
          <a:xfrm>
            <a:off x="411001" y="1295400"/>
            <a:ext cx="8321997" cy="5170646"/>
          </a:xfrm>
          <a:prstGeom prst="rect">
            <a:avLst/>
          </a:prstGeom>
        </p:spPr>
        <p:txBody>
          <a:bodyPr wrap="square">
            <a:spAutoFit/>
          </a:bodyPr>
          <a:lstStyle/>
          <a:p>
            <a:pPr marL="285750" indent="-285750">
              <a:spcBef>
                <a:spcPts val="600"/>
              </a:spcBef>
              <a:spcAft>
                <a:spcPts val="600"/>
              </a:spcAft>
              <a:buClr>
                <a:srgbClr val="C00000"/>
              </a:buClr>
              <a:buFont typeface="Wingdings" panose="05000000000000000000" pitchFamily="2" charset="2"/>
              <a:buChar char="Ø"/>
            </a:pPr>
            <a:r>
              <a:rPr lang="en-US" b="1" dirty="0">
                <a:solidFill>
                  <a:srgbClr val="0070C0"/>
                </a:solidFill>
              </a:rPr>
              <a:t>Authority:</a:t>
            </a:r>
            <a:r>
              <a:rPr lang="en-US" dirty="0"/>
              <a:t> convince the target that the attacker is someone with valid internal or external authority. </a:t>
            </a:r>
            <a:r>
              <a:rPr lang="en-US" sz="1600" dirty="0"/>
              <a:t>Example - an email sent using the spoofed email of the CEO in which workers are informed that they must visit a specific URL to fill out an important HR document</a:t>
            </a:r>
            <a:r>
              <a:rPr lang="en-US" dirty="0"/>
              <a:t> </a:t>
            </a:r>
          </a:p>
          <a:p>
            <a:pPr marL="285750" indent="-285750" algn="just">
              <a:spcBef>
                <a:spcPts val="600"/>
              </a:spcBef>
              <a:spcAft>
                <a:spcPts val="600"/>
              </a:spcAft>
              <a:buClr>
                <a:srgbClr val="C00000"/>
              </a:buClr>
              <a:buFont typeface="Wingdings" panose="05000000000000000000" pitchFamily="2" charset="2"/>
              <a:buChar char="Ø"/>
            </a:pPr>
            <a:r>
              <a:rPr lang="en-US" b="1" dirty="0">
                <a:solidFill>
                  <a:srgbClr val="0070C0"/>
                </a:solidFill>
              </a:rPr>
              <a:t>Intimidation </a:t>
            </a:r>
            <a:r>
              <a:rPr lang="en-US" sz="1400" b="1" dirty="0">
                <a:solidFill>
                  <a:srgbClr val="7030A0"/>
                </a:solidFill>
              </a:rPr>
              <a:t>(</a:t>
            </a:r>
            <a:r>
              <a:rPr lang="bn-IN" sz="1400" b="1" dirty="0">
                <a:solidFill>
                  <a:srgbClr val="7030A0"/>
                </a:solidFill>
              </a:rPr>
              <a:t>ভয় দেখানো</a:t>
            </a:r>
            <a:r>
              <a:rPr lang="en-US" sz="1400" b="1" dirty="0">
                <a:solidFill>
                  <a:srgbClr val="7030A0"/>
                </a:solidFill>
              </a:rPr>
              <a:t>)</a:t>
            </a:r>
            <a:r>
              <a:rPr lang="en-US" b="1" dirty="0">
                <a:solidFill>
                  <a:srgbClr val="0070C0"/>
                </a:solidFill>
              </a:rPr>
              <a:t>:</a:t>
            </a:r>
            <a:r>
              <a:rPr lang="en-US" dirty="0"/>
              <a:t> uses authority, confidence, or even the threat of harm to motivate someone to follow orders or instructions.</a:t>
            </a:r>
            <a:r>
              <a:rPr lang="bn-IN" dirty="0"/>
              <a:t> </a:t>
            </a:r>
            <a:r>
              <a:rPr lang="en-US" sz="1600" dirty="0"/>
              <a:t>Example - expanding on a previous CEO and HR document email to include a statement claiming that employees will face a penalty if they do not fill out the form promptly. </a:t>
            </a:r>
          </a:p>
          <a:p>
            <a:pPr marL="285750" indent="-285750">
              <a:spcBef>
                <a:spcPts val="600"/>
              </a:spcBef>
              <a:spcAft>
                <a:spcPts val="600"/>
              </a:spcAft>
              <a:buClr>
                <a:srgbClr val="C00000"/>
              </a:buClr>
              <a:buFont typeface="Wingdings" panose="05000000000000000000" pitchFamily="2" charset="2"/>
              <a:buChar char="Ø"/>
            </a:pPr>
            <a:r>
              <a:rPr lang="en-US" b="1" dirty="0">
                <a:solidFill>
                  <a:srgbClr val="0070C0"/>
                </a:solidFill>
              </a:rPr>
              <a:t>Consensus or Social Proof:</a:t>
            </a:r>
            <a:r>
              <a:rPr lang="en-US" dirty="0"/>
              <a:t> act of taking advantage of a person’s natural tendency to mimic what others are doing or are perceived as having done in the past. </a:t>
            </a:r>
            <a:r>
              <a:rPr lang="en-US" sz="1600" dirty="0"/>
              <a:t>Example - an attacker claiming that a worker who is currently out of the office promised a large discount on a purchase and that the transaction must occur now with you as the salesperson.</a:t>
            </a:r>
            <a:r>
              <a:rPr lang="en-US" dirty="0"/>
              <a:t>  </a:t>
            </a:r>
          </a:p>
          <a:p>
            <a:pPr marL="285750" indent="-285750">
              <a:spcBef>
                <a:spcPts val="600"/>
              </a:spcBef>
              <a:spcAft>
                <a:spcPts val="600"/>
              </a:spcAft>
              <a:buClr>
                <a:srgbClr val="C00000"/>
              </a:buClr>
              <a:buFont typeface="Wingdings" panose="05000000000000000000" pitchFamily="2" charset="2"/>
              <a:buChar char="Ø"/>
            </a:pPr>
            <a:r>
              <a:rPr lang="en-US" b="1" dirty="0">
                <a:solidFill>
                  <a:srgbClr val="0070C0"/>
                </a:solidFill>
              </a:rPr>
              <a:t>Scarcity (principle of urgency):</a:t>
            </a:r>
            <a:r>
              <a:rPr lang="en-US" dirty="0"/>
              <a:t> convince someone that an object has a higher value based on the object’s scarcity. </a:t>
            </a:r>
            <a:r>
              <a:rPr lang="en-US" sz="1600" dirty="0"/>
              <a:t>Example - an attacker claiming that there are only two tickets left to your favorite team’s final game and it would be a shame if someone else enjoyed the game rather than you. </a:t>
            </a:r>
          </a:p>
        </p:txBody>
      </p:sp>
    </p:spTree>
    <p:extLst>
      <p:ext uri="{BB962C8B-B14F-4D97-AF65-F5344CB8AC3E}">
        <p14:creationId xmlns:p14="http://schemas.microsoft.com/office/powerpoint/2010/main" val="40458813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A95C0C-A359-9B2E-EBFD-841C531C891E}"/>
              </a:ext>
            </a:extLst>
          </p:cNvPr>
          <p:cNvSpPr>
            <a:spLocks noGrp="1"/>
          </p:cNvSpPr>
          <p:nvPr>
            <p:ph type="title"/>
          </p:nvPr>
        </p:nvSpPr>
        <p:spPr>
          <a:xfrm>
            <a:off x="1066800" y="228600"/>
            <a:ext cx="7769225" cy="533400"/>
          </a:xfrm>
        </p:spPr>
        <p:txBody>
          <a:bodyPr/>
          <a:lstStyle/>
          <a:p>
            <a:pPr algn="l"/>
            <a:r>
              <a:rPr lang="en-US" altLang="zh-CN" sz="2800" dirty="0">
                <a:solidFill>
                  <a:schemeClr val="bg1"/>
                </a:solidFill>
                <a:ea typeface="宋体" pitchFamily="2" charset="-122"/>
              </a:rPr>
              <a:t>Social Engineering Principles</a:t>
            </a:r>
            <a:endParaRPr lang="en-US" sz="2800" dirty="0">
              <a:solidFill>
                <a:schemeClr val="bg1"/>
              </a:solidFill>
            </a:endParaRPr>
          </a:p>
        </p:txBody>
      </p:sp>
      <p:sp>
        <p:nvSpPr>
          <p:cNvPr id="5" name="Rectangle 4">
            <a:extLst>
              <a:ext uri="{FF2B5EF4-FFF2-40B4-BE49-F238E27FC236}">
                <a16:creationId xmlns:a16="http://schemas.microsoft.com/office/drawing/2014/main" id="{3ACD713B-97D7-A049-9A13-619B225C462A}"/>
              </a:ext>
            </a:extLst>
          </p:cNvPr>
          <p:cNvSpPr/>
          <p:nvPr/>
        </p:nvSpPr>
        <p:spPr>
          <a:xfrm>
            <a:off x="411001" y="1511617"/>
            <a:ext cx="8321997" cy="4431983"/>
          </a:xfrm>
          <a:prstGeom prst="rect">
            <a:avLst/>
          </a:prstGeom>
        </p:spPr>
        <p:txBody>
          <a:bodyPr wrap="square">
            <a:spAutoFit/>
          </a:bodyPr>
          <a:lstStyle/>
          <a:p>
            <a:pPr marL="285750" indent="-285750">
              <a:spcBef>
                <a:spcPts val="600"/>
              </a:spcBef>
              <a:spcAft>
                <a:spcPts val="600"/>
              </a:spcAft>
              <a:buClr>
                <a:srgbClr val="C00000"/>
              </a:buClr>
              <a:buFont typeface="Wingdings" panose="05000000000000000000" pitchFamily="2" charset="2"/>
              <a:buChar char="Ø"/>
            </a:pPr>
            <a:r>
              <a:rPr lang="en-US" b="1" dirty="0">
                <a:solidFill>
                  <a:srgbClr val="0070C0"/>
                </a:solidFill>
              </a:rPr>
              <a:t>Familiarity or Liking:</a:t>
            </a:r>
            <a:r>
              <a:rPr lang="en-US" dirty="0"/>
              <a:t> attempts to exploit a person’s native trust in that which is familiar. </a:t>
            </a:r>
            <a:r>
              <a:rPr lang="en-US" sz="1600" dirty="0"/>
              <a:t>Example - a vishing attack while falsifying the caller ID as their doctor’s office.</a:t>
            </a:r>
            <a:r>
              <a:rPr lang="en-US" dirty="0"/>
              <a:t>  </a:t>
            </a:r>
          </a:p>
          <a:p>
            <a:pPr marL="285750" indent="-285750" algn="just">
              <a:spcBef>
                <a:spcPts val="600"/>
              </a:spcBef>
              <a:spcAft>
                <a:spcPts val="600"/>
              </a:spcAft>
              <a:buClr>
                <a:srgbClr val="C00000"/>
              </a:buClr>
              <a:buFont typeface="Wingdings" panose="05000000000000000000" pitchFamily="2" charset="2"/>
              <a:buChar char="Ø"/>
            </a:pPr>
            <a:r>
              <a:rPr lang="en-US" b="1" dirty="0">
                <a:solidFill>
                  <a:srgbClr val="0070C0"/>
                </a:solidFill>
              </a:rPr>
              <a:t>Trust:</a:t>
            </a:r>
            <a:r>
              <a:rPr lang="en-US" dirty="0"/>
              <a:t> an attacker working to develop a relationship with a victim. This may take seconds or months, but eventually the attacker attempts to use the value of the relationship to convince the victim to reveal information or perform an action that violates company security.</a:t>
            </a:r>
            <a:r>
              <a:rPr lang="en-US" sz="1600" dirty="0"/>
              <a:t> </a:t>
            </a:r>
          </a:p>
          <a:p>
            <a:pPr marL="285750" indent="-285750">
              <a:spcBef>
                <a:spcPts val="600"/>
              </a:spcBef>
              <a:spcAft>
                <a:spcPts val="600"/>
              </a:spcAft>
              <a:buClr>
                <a:srgbClr val="C00000"/>
              </a:buClr>
              <a:buFont typeface="Wingdings" panose="05000000000000000000" pitchFamily="2" charset="2"/>
              <a:buChar char="Ø"/>
            </a:pPr>
            <a:r>
              <a:rPr lang="en-US" b="1" dirty="0">
                <a:solidFill>
                  <a:srgbClr val="0070C0"/>
                </a:solidFill>
              </a:rPr>
              <a:t>Eliciting Information:</a:t>
            </a:r>
            <a:r>
              <a:rPr lang="en-US" dirty="0"/>
              <a:t> activity of gathering or collecting information from systems or people and data gathered can be used to support a physical or logical/technical attack.</a:t>
            </a:r>
          </a:p>
          <a:p>
            <a:pPr marL="285750" indent="-285750">
              <a:spcBef>
                <a:spcPts val="600"/>
              </a:spcBef>
              <a:spcAft>
                <a:spcPts val="600"/>
              </a:spcAft>
              <a:buClr>
                <a:srgbClr val="C00000"/>
              </a:buClr>
              <a:buFont typeface="Wingdings" panose="05000000000000000000" pitchFamily="2" charset="2"/>
              <a:buChar char="Ø"/>
            </a:pPr>
            <a:r>
              <a:rPr lang="en-US" b="1" dirty="0">
                <a:solidFill>
                  <a:srgbClr val="0070C0"/>
                </a:solidFill>
              </a:rPr>
              <a:t>Prepending:</a:t>
            </a:r>
            <a:r>
              <a:rPr lang="en-US" dirty="0"/>
              <a:t> adding of a term, expression, or phrase to the beginning or header of some other communication. Prepending is used in order to further refine or establish the pretext of a social engineering attack, such as spam, hoaxes, and phishing. </a:t>
            </a:r>
          </a:p>
        </p:txBody>
      </p:sp>
    </p:spTree>
    <p:extLst>
      <p:ext uri="{BB962C8B-B14F-4D97-AF65-F5344CB8AC3E}">
        <p14:creationId xmlns:p14="http://schemas.microsoft.com/office/powerpoint/2010/main" val="19371059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64B6B3-5AF3-1C6F-79CD-1B50FEADC340}"/>
              </a:ext>
            </a:extLst>
          </p:cNvPr>
          <p:cNvSpPr>
            <a:spLocks noGrp="1"/>
          </p:cNvSpPr>
          <p:nvPr>
            <p:ph type="title"/>
          </p:nvPr>
        </p:nvSpPr>
        <p:spPr>
          <a:xfrm>
            <a:off x="1066800" y="228600"/>
            <a:ext cx="7769225" cy="533400"/>
          </a:xfrm>
        </p:spPr>
        <p:txBody>
          <a:bodyPr/>
          <a:lstStyle/>
          <a:p>
            <a:pPr algn="l"/>
            <a:r>
              <a:rPr lang="en-US" altLang="zh-CN" sz="2800" dirty="0">
                <a:solidFill>
                  <a:schemeClr val="bg1"/>
                </a:solidFill>
                <a:ea typeface="宋体" pitchFamily="2" charset="-122"/>
              </a:rPr>
              <a:t>Social Engineering Principles</a:t>
            </a:r>
            <a:endParaRPr lang="en-US" sz="2800" dirty="0">
              <a:solidFill>
                <a:schemeClr val="bg1"/>
              </a:solidFill>
            </a:endParaRPr>
          </a:p>
        </p:txBody>
      </p:sp>
      <p:sp>
        <p:nvSpPr>
          <p:cNvPr id="5" name="Rectangle 4">
            <a:extLst>
              <a:ext uri="{FF2B5EF4-FFF2-40B4-BE49-F238E27FC236}">
                <a16:creationId xmlns:a16="http://schemas.microsoft.com/office/drawing/2014/main" id="{9D9794CA-6637-640C-D620-A65DD3DDA48D}"/>
              </a:ext>
            </a:extLst>
          </p:cNvPr>
          <p:cNvSpPr/>
          <p:nvPr/>
        </p:nvSpPr>
        <p:spPr>
          <a:xfrm>
            <a:off x="411001" y="1219200"/>
            <a:ext cx="8321997" cy="3647152"/>
          </a:xfrm>
          <a:prstGeom prst="rect">
            <a:avLst/>
          </a:prstGeom>
        </p:spPr>
        <p:txBody>
          <a:bodyPr wrap="square">
            <a:spAutoFit/>
          </a:bodyPr>
          <a:lstStyle/>
          <a:p>
            <a:pPr marL="285750" indent="-285750" algn="just">
              <a:spcBef>
                <a:spcPts val="600"/>
              </a:spcBef>
              <a:spcAft>
                <a:spcPts val="600"/>
              </a:spcAft>
              <a:buClr>
                <a:srgbClr val="C00000"/>
              </a:buClr>
              <a:buFont typeface="Wingdings" panose="05000000000000000000" pitchFamily="2" charset="2"/>
              <a:buChar char="Ø"/>
            </a:pPr>
            <a:r>
              <a:rPr lang="en-US" b="1" dirty="0">
                <a:solidFill>
                  <a:srgbClr val="0070C0"/>
                </a:solidFill>
              </a:rPr>
              <a:t>Phishing (</a:t>
            </a:r>
            <a:r>
              <a:rPr lang="en-US" sz="1600" dirty="0">
                <a:solidFill>
                  <a:srgbClr val="7030A0"/>
                </a:solidFill>
              </a:rPr>
              <a:t>derived from Fishing</a:t>
            </a:r>
            <a:r>
              <a:rPr lang="en-US" b="1" dirty="0">
                <a:solidFill>
                  <a:srgbClr val="0070C0"/>
                </a:solidFill>
              </a:rPr>
              <a:t>):</a:t>
            </a:r>
            <a:r>
              <a:rPr lang="en-US" dirty="0"/>
              <a:t> stealing credentials or identity information from any potential target. Phishing can be waged in numerous ways using a variety of communication media, including email and the web; in face-to-face interactions or over the phone; and even traditional communication mediums. Sometimes the goal of phishing is to install malware on user systems. </a:t>
            </a:r>
          </a:p>
          <a:p>
            <a:pPr algn="just">
              <a:spcBef>
                <a:spcPts val="600"/>
              </a:spcBef>
              <a:spcAft>
                <a:spcPts val="600"/>
              </a:spcAft>
              <a:buClr>
                <a:srgbClr val="C00000"/>
              </a:buClr>
            </a:pPr>
            <a:r>
              <a:rPr lang="en-US" dirty="0"/>
              <a:t>     To defend against phishing attacks, end users should be trained to do- </a:t>
            </a:r>
          </a:p>
          <a:p>
            <a:pPr marL="742950" lvl="1" indent="-285750" algn="just">
              <a:spcBef>
                <a:spcPts val="0"/>
              </a:spcBef>
              <a:spcAft>
                <a:spcPts val="0"/>
              </a:spcAft>
              <a:buClr>
                <a:srgbClr val="C00000"/>
              </a:buClr>
              <a:buFont typeface="Wingdings" panose="05000000000000000000" pitchFamily="2" charset="2"/>
              <a:buChar char="ü"/>
            </a:pPr>
            <a:r>
              <a:rPr lang="en-US" dirty="0"/>
              <a:t>Be suspicious of unexpected email messages, or email messages from unknown senders.</a:t>
            </a:r>
          </a:p>
          <a:p>
            <a:pPr marL="742950" lvl="1" indent="-285750" algn="just">
              <a:spcBef>
                <a:spcPts val="0"/>
              </a:spcBef>
              <a:spcAft>
                <a:spcPts val="0"/>
              </a:spcAft>
              <a:buClr>
                <a:srgbClr val="C00000"/>
              </a:buClr>
              <a:buFont typeface="Wingdings" panose="05000000000000000000" pitchFamily="2" charset="2"/>
              <a:buChar char="ü"/>
            </a:pPr>
            <a:r>
              <a:rPr lang="en-US" dirty="0"/>
              <a:t>Never open unexpected email attachments.</a:t>
            </a:r>
          </a:p>
          <a:p>
            <a:pPr marL="742950" lvl="1" indent="-285750" algn="just">
              <a:spcBef>
                <a:spcPts val="0"/>
              </a:spcBef>
              <a:spcAft>
                <a:spcPts val="0"/>
              </a:spcAft>
              <a:buClr>
                <a:srgbClr val="C00000"/>
              </a:buClr>
              <a:buFont typeface="Wingdings" panose="05000000000000000000" pitchFamily="2" charset="2"/>
              <a:buChar char="ü"/>
            </a:pPr>
            <a:r>
              <a:rPr lang="en-US" dirty="0"/>
              <a:t>Never share sensitive information via email.</a:t>
            </a:r>
          </a:p>
          <a:p>
            <a:pPr marL="742950" lvl="1" indent="-285750" algn="just">
              <a:spcBef>
                <a:spcPts val="0"/>
              </a:spcBef>
              <a:spcAft>
                <a:spcPts val="0"/>
              </a:spcAft>
              <a:buClr>
                <a:srgbClr val="C00000"/>
              </a:buClr>
              <a:buFont typeface="Wingdings" panose="05000000000000000000" pitchFamily="2" charset="2"/>
              <a:buChar char="ü"/>
            </a:pPr>
            <a:r>
              <a:rPr lang="en-US" dirty="0"/>
              <a:t>Avoid clicking any link received via email, instant messaging, or a social network message </a:t>
            </a:r>
          </a:p>
        </p:txBody>
      </p:sp>
      <p:sp>
        <p:nvSpPr>
          <p:cNvPr id="6" name="Rectangle 5">
            <a:extLst>
              <a:ext uri="{FF2B5EF4-FFF2-40B4-BE49-F238E27FC236}">
                <a16:creationId xmlns:a16="http://schemas.microsoft.com/office/drawing/2014/main" id="{8AAFDE9B-9B8C-1D9B-C100-14CD697E6512}"/>
              </a:ext>
            </a:extLst>
          </p:cNvPr>
          <p:cNvSpPr/>
          <p:nvPr/>
        </p:nvSpPr>
        <p:spPr>
          <a:xfrm>
            <a:off x="1752600" y="4944070"/>
            <a:ext cx="7083425" cy="923330"/>
          </a:xfrm>
          <a:prstGeom prst="rect">
            <a:avLst/>
          </a:prstGeom>
        </p:spPr>
        <p:txBody>
          <a:bodyPr wrap="square">
            <a:spAutoFit/>
          </a:bodyPr>
          <a:lstStyle/>
          <a:p>
            <a:pPr algn="just">
              <a:spcBef>
                <a:spcPts val="600"/>
              </a:spcBef>
              <a:spcAft>
                <a:spcPts val="600"/>
              </a:spcAft>
              <a:buClr>
                <a:srgbClr val="C00000"/>
              </a:buClr>
            </a:pPr>
            <a:r>
              <a:rPr lang="en-US" b="1" dirty="0">
                <a:solidFill>
                  <a:srgbClr val="7030A0"/>
                </a:solidFill>
              </a:rPr>
              <a:t>Drive-by download</a:t>
            </a:r>
            <a:r>
              <a:rPr lang="en-US" b="1" dirty="0">
                <a:solidFill>
                  <a:srgbClr val="0070C0"/>
                </a:solidFill>
              </a:rPr>
              <a:t>:</a:t>
            </a:r>
            <a:r>
              <a:rPr lang="en-US" dirty="0"/>
              <a:t> a type of malware that installs itself without the user’s knowledge when the user visits a website. Drive-by downloads take advantage of vulnerabilities in browsers or plug-ins. </a:t>
            </a:r>
          </a:p>
        </p:txBody>
      </p:sp>
      <p:sp>
        <p:nvSpPr>
          <p:cNvPr id="8" name="TextBox 7">
            <a:extLst>
              <a:ext uri="{FF2B5EF4-FFF2-40B4-BE49-F238E27FC236}">
                <a16:creationId xmlns:a16="http://schemas.microsoft.com/office/drawing/2014/main" id="{88090945-4C24-7E99-17BE-E2D31F21689B}"/>
              </a:ext>
            </a:extLst>
          </p:cNvPr>
          <p:cNvSpPr txBox="1"/>
          <p:nvPr/>
        </p:nvSpPr>
        <p:spPr>
          <a:xfrm>
            <a:off x="769961" y="5906869"/>
            <a:ext cx="7963037" cy="646331"/>
          </a:xfrm>
          <a:prstGeom prst="rect">
            <a:avLst/>
          </a:prstGeom>
          <a:noFill/>
        </p:spPr>
        <p:txBody>
          <a:bodyPr wrap="square">
            <a:spAutoFit/>
          </a:bodyPr>
          <a:lstStyle/>
          <a:p>
            <a:r>
              <a:rPr lang="en-US" dirty="0"/>
              <a:t>A </a:t>
            </a:r>
            <a:r>
              <a:rPr lang="en-US" b="1" dirty="0">
                <a:solidFill>
                  <a:srgbClr val="7030A0"/>
                </a:solidFill>
              </a:rPr>
              <a:t>phishing simulation</a:t>
            </a:r>
            <a:r>
              <a:rPr lang="en-US" dirty="0"/>
              <a:t> is a tool used to evaluate the ability of employees to resist or fall for a phishing campaign.</a:t>
            </a:r>
          </a:p>
        </p:txBody>
      </p:sp>
    </p:spTree>
    <p:extLst>
      <p:ext uri="{BB962C8B-B14F-4D97-AF65-F5344CB8AC3E}">
        <p14:creationId xmlns:p14="http://schemas.microsoft.com/office/powerpoint/2010/main" val="9947388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D2BDADF-DD55-E7E8-1F2B-0DA466B221ED}"/>
              </a:ext>
            </a:extLst>
          </p:cNvPr>
          <p:cNvSpPr>
            <a:spLocks noGrp="1"/>
          </p:cNvSpPr>
          <p:nvPr>
            <p:ph type="title"/>
          </p:nvPr>
        </p:nvSpPr>
        <p:spPr>
          <a:xfrm>
            <a:off x="1066800" y="228600"/>
            <a:ext cx="7769225" cy="533400"/>
          </a:xfrm>
        </p:spPr>
        <p:txBody>
          <a:bodyPr/>
          <a:lstStyle/>
          <a:p>
            <a:pPr algn="l"/>
            <a:r>
              <a:rPr lang="en-US" altLang="zh-CN" sz="2800" dirty="0">
                <a:solidFill>
                  <a:schemeClr val="bg1"/>
                </a:solidFill>
                <a:ea typeface="宋体" pitchFamily="2" charset="-122"/>
              </a:rPr>
              <a:t>Social Engineering Principles</a:t>
            </a:r>
            <a:endParaRPr lang="en-US" sz="2800" dirty="0">
              <a:solidFill>
                <a:schemeClr val="bg1"/>
              </a:solidFill>
            </a:endParaRPr>
          </a:p>
        </p:txBody>
      </p:sp>
      <p:sp>
        <p:nvSpPr>
          <p:cNvPr id="5" name="Rectangle 4">
            <a:extLst>
              <a:ext uri="{FF2B5EF4-FFF2-40B4-BE49-F238E27FC236}">
                <a16:creationId xmlns:a16="http://schemas.microsoft.com/office/drawing/2014/main" id="{20255C0B-34B8-CDF0-A325-B337D3C75E93}"/>
              </a:ext>
            </a:extLst>
          </p:cNvPr>
          <p:cNvSpPr/>
          <p:nvPr/>
        </p:nvSpPr>
        <p:spPr>
          <a:xfrm>
            <a:off x="411001" y="1295400"/>
            <a:ext cx="8321997" cy="1477328"/>
          </a:xfrm>
          <a:prstGeom prst="rect">
            <a:avLst/>
          </a:prstGeom>
        </p:spPr>
        <p:txBody>
          <a:bodyPr wrap="square">
            <a:spAutoFit/>
          </a:bodyPr>
          <a:lstStyle/>
          <a:p>
            <a:pPr marL="285750" indent="-285750" algn="just">
              <a:spcBef>
                <a:spcPts val="600"/>
              </a:spcBef>
              <a:spcAft>
                <a:spcPts val="600"/>
              </a:spcAft>
              <a:buClr>
                <a:srgbClr val="C00000"/>
              </a:buClr>
              <a:buFont typeface="Wingdings" panose="05000000000000000000" pitchFamily="2" charset="2"/>
              <a:buChar char="Ø"/>
            </a:pPr>
            <a:r>
              <a:rPr lang="en-US" b="1" dirty="0">
                <a:solidFill>
                  <a:srgbClr val="0070C0"/>
                </a:solidFill>
              </a:rPr>
              <a:t>Spear </a:t>
            </a:r>
            <a:r>
              <a:rPr lang="en-US" sz="1600" dirty="0">
                <a:solidFill>
                  <a:srgbClr val="7030A0"/>
                </a:solidFill>
              </a:rPr>
              <a:t>(</a:t>
            </a:r>
            <a:r>
              <a:rPr lang="bn-IN" sz="1600" dirty="0">
                <a:solidFill>
                  <a:srgbClr val="7030A0"/>
                </a:solidFill>
              </a:rPr>
              <a:t>বর্শা</a:t>
            </a:r>
            <a:r>
              <a:rPr lang="en-US" sz="1600" dirty="0">
                <a:solidFill>
                  <a:srgbClr val="7030A0"/>
                </a:solidFill>
              </a:rPr>
              <a:t>)</a:t>
            </a:r>
            <a:r>
              <a:rPr lang="en-US" b="1" dirty="0">
                <a:solidFill>
                  <a:srgbClr val="0070C0"/>
                </a:solidFill>
              </a:rPr>
              <a:t> Phishing:</a:t>
            </a:r>
            <a:r>
              <a:rPr lang="en-US" dirty="0"/>
              <a:t> a more targeted form of phishing where the message is crafted and directed specifically to a group of individuals. Attackers use a stolen customer database to send false messages crafted to seem like a communication from the compromised business but with falsified source addresses.  </a:t>
            </a:r>
          </a:p>
        </p:txBody>
      </p:sp>
      <p:sp>
        <p:nvSpPr>
          <p:cNvPr id="6" name="Rectangle 5">
            <a:extLst>
              <a:ext uri="{FF2B5EF4-FFF2-40B4-BE49-F238E27FC236}">
                <a16:creationId xmlns:a16="http://schemas.microsoft.com/office/drawing/2014/main" id="{F8844DB7-4D20-5509-1CA6-1AF676449742}"/>
              </a:ext>
            </a:extLst>
          </p:cNvPr>
          <p:cNvSpPr/>
          <p:nvPr/>
        </p:nvSpPr>
        <p:spPr>
          <a:xfrm>
            <a:off x="1219200" y="2772728"/>
            <a:ext cx="7513798" cy="646331"/>
          </a:xfrm>
          <a:prstGeom prst="rect">
            <a:avLst/>
          </a:prstGeom>
        </p:spPr>
        <p:txBody>
          <a:bodyPr wrap="square">
            <a:spAutoFit/>
          </a:bodyPr>
          <a:lstStyle/>
          <a:p>
            <a:pPr algn="just">
              <a:spcBef>
                <a:spcPts val="600"/>
              </a:spcBef>
              <a:spcAft>
                <a:spcPts val="600"/>
              </a:spcAft>
              <a:buClr>
                <a:srgbClr val="C00000"/>
              </a:buClr>
            </a:pPr>
            <a:r>
              <a:rPr lang="en-US" b="1" dirty="0">
                <a:solidFill>
                  <a:srgbClr val="7030A0"/>
                </a:solidFill>
              </a:rPr>
              <a:t>Business email compromise (BEC)</a:t>
            </a:r>
            <a:r>
              <a:rPr lang="en-US" b="1" dirty="0">
                <a:solidFill>
                  <a:srgbClr val="0070C0"/>
                </a:solidFill>
              </a:rPr>
              <a:t>:</a:t>
            </a:r>
            <a:r>
              <a:rPr lang="en-US" dirty="0"/>
              <a:t> Spear phishing can be crafted to seem as if it originated from a CEO or other top office in an organization. </a:t>
            </a:r>
          </a:p>
        </p:txBody>
      </p:sp>
      <p:sp>
        <p:nvSpPr>
          <p:cNvPr id="7" name="Rectangle 6">
            <a:extLst>
              <a:ext uri="{FF2B5EF4-FFF2-40B4-BE49-F238E27FC236}">
                <a16:creationId xmlns:a16="http://schemas.microsoft.com/office/drawing/2014/main" id="{FAE8F139-54D0-6F74-CAAA-AE1C67EEACFE}"/>
              </a:ext>
            </a:extLst>
          </p:cNvPr>
          <p:cNvSpPr/>
          <p:nvPr/>
        </p:nvSpPr>
        <p:spPr>
          <a:xfrm>
            <a:off x="685800" y="3551872"/>
            <a:ext cx="8074494" cy="2031325"/>
          </a:xfrm>
          <a:prstGeom prst="rect">
            <a:avLst/>
          </a:prstGeom>
        </p:spPr>
        <p:txBody>
          <a:bodyPr wrap="square">
            <a:spAutoFit/>
          </a:bodyPr>
          <a:lstStyle/>
          <a:p>
            <a:pPr algn="just">
              <a:spcBef>
                <a:spcPts val="0"/>
              </a:spcBef>
              <a:spcAft>
                <a:spcPts val="0"/>
              </a:spcAft>
              <a:buClr>
                <a:srgbClr val="C00000"/>
              </a:buClr>
            </a:pPr>
            <a:r>
              <a:rPr lang="en-US" dirty="0"/>
              <a:t>Defenses for spear phishing require the following:</a:t>
            </a:r>
          </a:p>
          <a:p>
            <a:pPr marL="742950" lvl="1" indent="-285750" algn="just">
              <a:spcBef>
                <a:spcPts val="0"/>
              </a:spcBef>
              <a:spcAft>
                <a:spcPts val="0"/>
              </a:spcAft>
              <a:buClr>
                <a:srgbClr val="C00000"/>
              </a:buClr>
              <a:buFont typeface="Wingdings" panose="05000000000000000000" pitchFamily="2" charset="2"/>
              <a:buChar char="ü"/>
            </a:pPr>
            <a:r>
              <a:rPr lang="en-US" dirty="0"/>
              <a:t>Labeling information, data, and assets with their value, importance, or sensitivity</a:t>
            </a:r>
          </a:p>
          <a:p>
            <a:pPr marL="742950" lvl="1" indent="-285750" algn="just">
              <a:spcBef>
                <a:spcPts val="0"/>
              </a:spcBef>
              <a:spcAft>
                <a:spcPts val="0"/>
              </a:spcAft>
              <a:buClr>
                <a:srgbClr val="C00000"/>
              </a:buClr>
              <a:buFont typeface="Wingdings" panose="05000000000000000000" pitchFamily="2" charset="2"/>
              <a:buChar char="ü"/>
            </a:pPr>
            <a:r>
              <a:rPr lang="en-US" dirty="0"/>
              <a:t>Training personnel on proper handling of those assets based on their labels</a:t>
            </a:r>
          </a:p>
          <a:p>
            <a:pPr marL="742950" lvl="1" indent="-285750" algn="just">
              <a:spcBef>
                <a:spcPts val="0"/>
              </a:spcBef>
              <a:spcAft>
                <a:spcPts val="0"/>
              </a:spcAft>
              <a:buClr>
                <a:srgbClr val="C00000"/>
              </a:buClr>
              <a:buFont typeface="Wingdings" panose="05000000000000000000" pitchFamily="2" charset="2"/>
              <a:buChar char="ü"/>
            </a:pPr>
            <a:r>
              <a:rPr lang="en-US" dirty="0"/>
              <a:t>Requesting clarification or confirmation on any actions that seem abnormal, off-process, or otherwise overly risky to the organization  </a:t>
            </a:r>
          </a:p>
        </p:txBody>
      </p:sp>
      <p:sp>
        <p:nvSpPr>
          <p:cNvPr id="8" name="Rectangle 7">
            <a:extLst>
              <a:ext uri="{FF2B5EF4-FFF2-40B4-BE49-F238E27FC236}">
                <a16:creationId xmlns:a16="http://schemas.microsoft.com/office/drawing/2014/main" id="{24EA5CBB-B84C-04C6-D65D-360180F23758}"/>
              </a:ext>
            </a:extLst>
          </p:cNvPr>
          <p:cNvSpPr/>
          <p:nvPr/>
        </p:nvSpPr>
        <p:spPr>
          <a:xfrm>
            <a:off x="228600" y="5638800"/>
            <a:ext cx="8321997" cy="923330"/>
          </a:xfrm>
          <a:prstGeom prst="rect">
            <a:avLst/>
          </a:prstGeom>
        </p:spPr>
        <p:txBody>
          <a:bodyPr wrap="square">
            <a:spAutoFit/>
          </a:bodyPr>
          <a:lstStyle/>
          <a:p>
            <a:pPr marL="285750" indent="-285750" algn="just">
              <a:spcBef>
                <a:spcPts val="600"/>
              </a:spcBef>
              <a:spcAft>
                <a:spcPts val="600"/>
              </a:spcAft>
              <a:buClr>
                <a:srgbClr val="C00000"/>
              </a:buClr>
              <a:buFont typeface="Wingdings" panose="05000000000000000000" pitchFamily="2" charset="2"/>
              <a:buChar char="Ø"/>
            </a:pPr>
            <a:r>
              <a:rPr lang="en-US" b="1" dirty="0">
                <a:solidFill>
                  <a:srgbClr val="0070C0"/>
                </a:solidFill>
              </a:rPr>
              <a:t>Whaling:</a:t>
            </a:r>
            <a:r>
              <a:rPr lang="en-US" dirty="0"/>
              <a:t> a form of spear phishing that targets specific high-value individuals, such as the CEO or other C-level executives, administrators, or high-net-worth clients.</a:t>
            </a:r>
          </a:p>
        </p:txBody>
      </p:sp>
    </p:spTree>
    <p:extLst>
      <p:ext uri="{BB962C8B-B14F-4D97-AF65-F5344CB8AC3E}">
        <p14:creationId xmlns:p14="http://schemas.microsoft.com/office/powerpoint/2010/main" val="21943550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687F6C-842C-B40C-E23A-DB8DE6BAC74F}"/>
              </a:ext>
            </a:extLst>
          </p:cNvPr>
          <p:cNvSpPr>
            <a:spLocks noGrp="1"/>
          </p:cNvSpPr>
          <p:nvPr>
            <p:ph type="title"/>
          </p:nvPr>
        </p:nvSpPr>
        <p:spPr>
          <a:xfrm>
            <a:off x="1066800" y="228600"/>
            <a:ext cx="7769225" cy="533400"/>
          </a:xfrm>
        </p:spPr>
        <p:txBody>
          <a:bodyPr/>
          <a:lstStyle/>
          <a:p>
            <a:pPr algn="l"/>
            <a:r>
              <a:rPr lang="en-US" altLang="zh-CN" sz="2800" dirty="0">
                <a:solidFill>
                  <a:schemeClr val="bg1"/>
                </a:solidFill>
                <a:ea typeface="宋体" pitchFamily="2" charset="-122"/>
              </a:rPr>
              <a:t>Social Engineering Principles</a:t>
            </a:r>
            <a:endParaRPr lang="en-US" sz="2800" dirty="0">
              <a:solidFill>
                <a:schemeClr val="bg1"/>
              </a:solidFill>
            </a:endParaRPr>
          </a:p>
        </p:txBody>
      </p:sp>
      <p:sp>
        <p:nvSpPr>
          <p:cNvPr id="5" name="Rectangle 4">
            <a:extLst>
              <a:ext uri="{FF2B5EF4-FFF2-40B4-BE49-F238E27FC236}">
                <a16:creationId xmlns:a16="http://schemas.microsoft.com/office/drawing/2014/main" id="{4FF8ADE2-5370-CB3B-E28C-A7E39A46AFAC}"/>
              </a:ext>
            </a:extLst>
          </p:cNvPr>
          <p:cNvSpPr/>
          <p:nvPr/>
        </p:nvSpPr>
        <p:spPr>
          <a:xfrm>
            <a:off x="411001" y="1524000"/>
            <a:ext cx="8321997" cy="4308872"/>
          </a:xfrm>
          <a:prstGeom prst="rect">
            <a:avLst/>
          </a:prstGeom>
        </p:spPr>
        <p:txBody>
          <a:bodyPr wrap="square">
            <a:spAutoFit/>
          </a:bodyPr>
          <a:lstStyle/>
          <a:p>
            <a:pPr marL="285750" indent="-285750">
              <a:spcBef>
                <a:spcPts val="600"/>
              </a:spcBef>
              <a:spcAft>
                <a:spcPts val="600"/>
              </a:spcAft>
              <a:buClr>
                <a:srgbClr val="C00000"/>
              </a:buClr>
              <a:buFont typeface="Wingdings" panose="05000000000000000000" pitchFamily="2" charset="2"/>
              <a:buChar char="Ø"/>
            </a:pPr>
            <a:r>
              <a:rPr lang="en-US" b="1" dirty="0">
                <a:solidFill>
                  <a:srgbClr val="0070C0"/>
                </a:solidFill>
              </a:rPr>
              <a:t>Smishing:</a:t>
            </a:r>
            <a:r>
              <a:rPr lang="en-US" dirty="0"/>
              <a:t> Short Message Service (SMS) phishing</a:t>
            </a:r>
            <a:r>
              <a:rPr lang="en-US" sz="1600" dirty="0"/>
              <a:t>.</a:t>
            </a:r>
            <a:endParaRPr lang="en-US" dirty="0"/>
          </a:p>
          <a:p>
            <a:pPr marL="285750" indent="-285750" algn="just">
              <a:spcBef>
                <a:spcPts val="600"/>
              </a:spcBef>
              <a:spcAft>
                <a:spcPts val="600"/>
              </a:spcAft>
              <a:buClr>
                <a:srgbClr val="C00000"/>
              </a:buClr>
              <a:buFont typeface="Wingdings" panose="05000000000000000000" pitchFamily="2" charset="2"/>
              <a:buChar char="Ø"/>
            </a:pPr>
            <a:r>
              <a:rPr lang="en-US" b="1" dirty="0">
                <a:solidFill>
                  <a:srgbClr val="0070C0"/>
                </a:solidFill>
              </a:rPr>
              <a:t>Vishing (voice-based phishing) or </a:t>
            </a:r>
            <a:r>
              <a:rPr lang="en-US" b="1" dirty="0" err="1">
                <a:solidFill>
                  <a:srgbClr val="0070C0"/>
                </a:solidFill>
              </a:rPr>
              <a:t>SpIT</a:t>
            </a:r>
            <a:r>
              <a:rPr lang="en-US" b="1" dirty="0">
                <a:solidFill>
                  <a:srgbClr val="0070C0"/>
                </a:solidFill>
              </a:rPr>
              <a:t> (spam over Internet Telephony):</a:t>
            </a:r>
            <a:r>
              <a:rPr lang="en-US" dirty="0"/>
              <a:t> phishing done over any telephony or voice communication system.</a:t>
            </a:r>
            <a:r>
              <a:rPr lang="en-US" sz="1600" dirty="0"/>
              <a:t> </a:t>
            </a:r>
          </a:p>
          <a:p>
            <a:pPr marL="285750" indent="-285750">
              <a:spcBef>
                <a:spcPts val="600"/>
              </a:spcBef>
              <a:spcAft>
                <a:spcPts val="600"/>
              </a:spcAft>
              <a:buClr>
                <a:srgbClr val="C00000"/>
              </a:buClr>
              <a:buFont typeface="Wingdings" panose="05000000000000000000" pitchFamily="2" charset="2"/>
              <a:buChar char="Ø"/>
            </a:pPr>
            <a:r>
              <a:rPr lang="en-US" b="1" dirty="0">
                <a:solidFill>
                  <a:srgbClr val="0070C0"/>
                </a:solidFill>
              </a:rPr>
              <a:t>Spam:</a:t>
            </a:r>
            <a:r>
              <a:rPr lang="en-US" dirty="0"/>
              <a:t> any type of email that is undesired and/or unsolicited. Spam is not just unwanted advertisements; it can also include malicious content and attack vectors as well. Spam is often used as the carrier of social engineering attacks.</a:t>
            </a:r>
          </a:p>
          <a:p>
            <a:pPr marL="285750" indent="-285750">
              <a:spcBef>
                <a:spcPts val="600"/>
              </a:spcBef>
              <a:spcAft>
                <a:spcPts val="600"/>
              </a:spcAft>
              <a:buClr>
                <a:srgbClr val="C00000"/>
              </a:buClr>
              <a:buFont typeface="Wingdings" panose="05000000000000000000" pitchFamily="2" charset="2"/>
              <a:buChar char="Ø"/>
            </a:pPr>
            <a:r>
              <a:rPr lang="en-US" b="1" dirty="0">
                <a:solidFill>
                  <a:srgbClr val="0070C0"/>
                </a:solidFill>
              </a:rPr>
              <a:t>Shoulder Surfing:</a:t>
            </a:r>
            <a:r>
              <a:rPr lang="en-US" dirty="0"/>
              <a:t> a physical world or in-person form of social engineering. Shoulder surfing occurs when someone is able to watch a user’s keyboard or view their display. </a:t>
            </a:r>
          </a:p>
          <a:p>
            <a:pPr marL="285750" indent="-285750">
              <a:spcBef>
                <a:spcPts val="600"/>
              </a:spcBef>
              <a:spcAft>
                <a:spcPts val="600"/>
              </a:spcAft>
              <a:buClr>
                <a:srgbClr val="C00000"/>
              </a:buClr>
              <a:buFont typeface="Wingdings" panose="05000000000000000000" pitchFamily="2" charset="2"/>
              <a:buChar char="Ø"/>
            </a:pPr>
            <a:r>
              <a:rPr lang="en-US" b="1" dirty="0">
                <a:solidFill>
                  <a:srgbClr val="0070C0"/>
                </a:solidFill>
              </a:rPr>
              <a:t>Voice Scams:</a:t>
            </a:r>
            <a:r>
              <a:rPr lang="en-US" dirty="0"/>
              <a:t> attempt to steal funds from an organization or individuals through the presentation of a false invoice, often followed by strong inducements to pay.</a:t>
            </a:r>
          </a:p>
        </p:txBody>
      </p:sp>
    </p:spTree>
    <p:extLst>
      <p:ext uri="{BB962C8B-B14F-4D97-AF65-F5344CB8AC3E}">
        <p14:creationId xmlns:p14="http://schemas.microsoft.com/office/powerpoint/2010/main" val="22765869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2AAE3D4-D784-5478-C8D3-0AD4A3C3E027}"/>
              </a:ext>
            </a:extLst>
          </p:cNvPr>
          <p:cNvSpPr>
            <a:spLocks noGrp="1"/>
          </p:cNvSpPr>
          <p:nvPr>
            <p:ph type="title"/>
          </p:nvPr>
        </p:nvSpPr>
        <p:spPr>
          <a:xfrm>
            <a:off x="1066800" y="228600"/>
            <a:ext cx="7769225" cy="533400"/>
          </a:xfrm>
        </p:spPr>
        <p:txBody>
          <a:bodyPr/>
          <a:lstStyle/>
          <a:p>
            <a:pPr algn="l"/>
            <a:r>
              <a:rPr lang="en-US" altLang="zh-CN" sz="2800" dirty="0">
                <a:solidFill>
                  <a:schemeClr val="bg1"/>
                </a:solidFill>
                <a:ea typeface="宋体" pitchFamily="2" charset="-122"/>
              </a:rPr>
              <a:t>Social Engineering Principles</a:t>
            </a:r>
            <a:endParaRPr lang="en-US" sz="2800" dirty="0">
              <a:solidFill>
                <a:schemeClr val="bg1"/>
              </a:solidFill>
            </a:endParaRPr>
          </a:p>
        </p:txBody>
      </p:sp>
      <p:sp>
        <p:nvSpPr>
          <p:cNvPr id="5" name="Rectangle 4">
            <a:extLst>
              <a:ext uri="{FF2B5EF4-FFF2-40B4-BE49-F238E27FC236}">
                <a16:creationId xmlns:a16="http://schemas.microsoft.com/office/drawing/2014/main" id="{8539C53E-198D-F241-611D-F009CA0693F0}"/>
              </a:ext>
            </a:extLst>
          </p:cNvPr>
          <p:cNvSpPr/>
          <p:nvPr/>
        </p:nvSpPr>
        <p:spPr>
          <a:xfrm>
            <a:off x="411001" y="1191596"/>
            <a:ext cx="8321997" cy="3170099"/>
          </a:xfrm>
          <a:prstGeom prst="rect">
            <a:avLst/>
          </a:prstGeom>
        </p:spPr>
        <p:txBody>
          <a:bodyPr wrap="square">
            <a:spAutoFit/>
          </a:bodyPr>
          <a:lstStyle/>
          <a:p>
            <a:pPr marL="285750" indent="-285750">
              <a:spcBef>
                <a:spcPts val="600"/>
              </a:spcBef>
              <a:spcAft>
                <a:spcPts val="600"/>
              </a:spcAft>
              <a:buClr>
                <a:srgbClr val="C00000"/>
              </a:buClr>
              <a:buFont typeface="Wingdings" panose="05000000000000000000" pitchFamily="2" charset="2"/>
              <a:buChar char="Ø"/>
            </a:pPr>
            <a:r>
              <a:rPr lang="en-US" b="1" dirty="0">
                <a:solidFill>
                  <a:srgbClr val="0070C0"/>
                </a:solidFill>
              </a:rPr>
              <a:t>Hoax:</a:t>
            </a:r>
            <a:r>
              <a:rPr lang="en-US" dirty="0"/>
              <a:t> convince targets to perform an action that will cause problems or reduce their IT security</a:t>
            </a:r>
            <a:r>
              <a:rPr lang="en-US" sz="1600" dirty="0"/>
              <a:t>. </a:t>
            </a:r>
            <a:r>
              <a:rPr lang="en-US" dirty="0"/>
              <a:t>A hoax can be an email that proclaims some imminent threat is spreading across the internet and that you must perform certain tasks in order to protect yourself.</a:t>
            </a:r>
          </a:p>
          <a:p>
            <a:pPr marL="285750" indent="-285750" algn="just">
              <a:spcBef>
                <a:spcPts val="600"/>
              </a:spcBef>
              <a:spcAft>
                <a:spcPts val="600"/>
              </a:spcAft>
              <a:buClr>
                <a:srgbClr val="C00000"/>
              </a:buClr>
              <a:buFont typeface="Wingdings" panose="05000000000000000000" pitchFamily="2" charset="2"/>
              <a:buChar char="Ø"/>
            </a:pPr>
            <a:r>
              <a:rPr lang="en-US" b="1" dirty="0">
                <a:solidFill>
                  <a:srgbClr val="0070C0"/>
                </a:solidFill>
              </a:rPr>
              <a:t>Impersonation or Masquerading or Spoofing:</a:t>
            </a:r>
            <a:r>
              <a:rPr lang="en-US" dirty="0"/>
              <a:t> act of taking on the identity of someone else. This can take place in person, over the phone, through email, by logging into someone’s account, or through any other means of communication.</a:t>
            </a:r>
            <a:r>
              <a:rPr lang="en-US" sz="1600" dirty="0"/>
              <a:t> </a:t>
            </a:r>
          </a:p>
          <a:p>
            <a:pPr marL="285750" indent="-285750">
              <a:spcBef>
                <a:spcPts val="600"/>
              </a:spcBef>
              <a:spcAft>
                <a:spcPts val="600"/>
              </a:spcAft>
              <a:buClr>
                <a:srgbClr val="C00000"/>
              </a:buClr>
              <a:buFont typeface="Wingdings" panose="05000000000000000000" pitchFamily="2" charset="2"/>
              <a:buChar char="Ø"/>
            </a:pPr>
            <a:r>
              <a:rPr lang="en-US" b="1" dirty="0">
                <a:solidFill>
                  <a:srgbClr val="0070C0"/>
                </a:solidFill>
              </a:rPr>
              <a:t>Tailgating and Piggybacking:</a:t>
            </a:r>
            <a:r>
              <a:rPr lang="en-US" dirty="0"/>
              <a:t> when an unauthorized entity gains access to a facility under the authorization of a valid worker but without their knowledge. </a:t>
            </a:r>
          </a:p>
        </p:txBody>
      </p:sp>
      <p:sp>
        <p:nvSpPr>
          <p:cNvPr id="7" name="TextBox 6">
            <a:extLst>
              <a:ext uri="{FF2B5EF4-FFF2-40B4-BE49-F238E27FC236}">
                <a16:creationId xmlns:a16="http://schemas.microsoft.com/office/drawing/2014/main" id="{CF0FEB40-AA7C-9ECF-B074-635A65A387F5}"/>
              </a:ext>
            </a:extLst>
          </p:cNvPr>
          <p:cNvSpPr txBox="1"/>
          <p:nvPr/>
        </p:nvSpPr>
        <p:spPr>
          <a:xfrm>
            <a:off x="1049740" y="4438471"/>
            <a:ext cx="7769224" cy="1200329"/>
          </a:xfrm>
          <a:prstGeom prst="rect">
            <a:avLst/>
          </a:prstGeom>
          <a:noFill/>
        </p:spPr>
        <p:txBody>
          <a:bodyPr wrap="square">
            <a:spAutoFit/>
          </a:bodyPr>
          <a:lstStyle/>
          <a:p>
            <a:r>
              <a:rPr lang="en-US" b="1" dirty="0">
                <a:solidFill>
                  <a:srgbClr val="7030A0"/>
                </a:solidFill>
              </a:rPr>
              <a:t>Tailgating</a:t>
            </a:r>
            <a:r>
              <a:rPr lang="en-US" dirty="0"/>
              <a:t>: This attack can occur when a worker uses their valid credentials to unlock and open a door, then walks into the building as the door closes, granting the attacker the opportunity to stop the door from closing and to sneak in without the victim realizing.</a:t>
            </a:r>
          </a:p>
        </p:txBody>
      </p:sp>
      <p:sp>
        <p:nvSpPr>
          <p:cNvPr id="8" name="TextBox 7">
            <a:extLst>
              <a:ext uri="{FF2B5EF4-FFF2-40B4-BE49-F238E27FC236}">
                <a16:creationId xmlns:a16="http://schemas.microsoft.com/office/drawing/2014/main" id="{CA8A8A2F-659A-2689-882D-413E2435C8D1}"/>
              </a:ext>
            </a:extLst>
          </p:cNvPr>
          <p:cNvSpPr txBox="1"/>
          <p:nvPr/>
        </p:nvSpPr>
        <p:spPr>
          <a:xfrm>
            <a:off x="1017895" y="5830669"/>
            <a:ext cx="7769224" cy="646331"/>
          </a:xfrm>
          <a:prstGeom prst="rect">
            <a:avLst/>
          </a:prstGeom>
          <a:noFill/>
        </p:spPr>
        <p:txBody>
          <a:bodyPr wrap="square">
            <a:spAutoFit/>
          </a:bodyPr>
          <a:lstStyle/>
          <a:p>
            <a:r>
              <a:rPr lang="en-US" b="1" dirty="0">
                <a:solidFill>
                  <a:srgbClr val="7030A0"/>
                </a:solidFill>
              </a:rPr>
              <a:t>Piggybacking</a:t>
            </a:r>
            <a:r>
              <a:rPr lang="en-US" dirty="0"/>
              <a:t>: when the intruder feigns the need for assistance by holding a large box or lots of paperwork and asks someone to “hold the door.”</a:t>
            </a:r>
          </a:p>
        </p:txBody>
      </p:sp>
    </p:spTree>
    <p:extLst>
      <p:ext uri="{BB962C8B-B14F-4D97-AF65-F5344CB8AC3E}">
        <p14:creationId xmlns:p14="http://schemas.microsoft.com/office/powerpoint/2010/main" val="41902790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E7C889B-C8A6-623E-38BE-304EEE0FF60A}"/>
              </a:ext>
            </a:extLst>
          </p:cNvPr>
          <p:cNvSpPr>
            <a:spLocks noGrp="1"/>
          </p:cNvSpPr>
          <p:nvPr>
            <p:ph type="title"/>
          </p:nvPr>
        </p:nvSpPr>
        <p:spPr>
          <a:xfrm>
            <a:off x="1066800" y="228600"/>
            <a:ext cx="7769225" cy="533400"/>
          </a:xfrm>
        </p:spPr>
        <p:txBody>
          <a:bodyPr/>
          <a:lstStyle/>
          <a:p>
            <a:pPr algn="l"/>
            <a:r>
              <a:rPr lang="en-US" altLang="zh-CN" sz="2800" dirty="0">
                <a:solidFill>
                  <a:schemeClr val="bg1"/>
                </a:solidFill>
                <a:ea typeface="宋体" pitchFamily="2" charset="-122"/>
              </a:rPr>
              <a:t>Social Engineering Principles</a:t>
            </a:r>
            <a:endParaRPr lang="en-US" sz="2800" dirty="0">
              <a:solidFill>
                <a:schemeClr val="bg1"/>
              </a:solidFill>
            </a:endParaRPr>
          </a:p>
        </p:txBody>
      </p:sp>
      <p:sp>
        <p:nvSpPr>
          <p:cNvPr id="5" name="Rectangle 4">
            <a:extLst>
              <a:ext uri="{FF2B5EF4-FFF2-40B4-BE49-F238E27FC236}">
                <a16:creationId xmlns:a16="http://schemas.microsoft.com/office/drawing/2014/main" id="{3370B3FB-D582-AFF3-7E7A-767E9EAD738E}"/>
              </a:ext>
            </a:extLst>
          </p:cNvPr>
          <p:cNvSpPr/>
          <p:nvPr/>
        </p:nvSpPr>
        <p:spPr>
          <a:xfrm>
            <a:off x="411001" y="1526262"/>
            <a:ext cx="8321997" cy="4493538"/>
          </a:xfrm>
          <a:prstGeom prst="rect">
            <a:avLst/>
          </a:prstGeom>
        </p:spPr>
        <p:txBody>
          <a:bodyPr wrap="square">
            <a:spAutoFit/>
          </a:bodyPr>
          <a:lstStyle/>
          <a:p>
            <a:pPr marL="285750" indent="-285750" algn="just">
              <a:spcBef>
                <a:spcPts val="600"/>
              </a:spcBef>
              <a:spcAft>
                <a:spcPts val="600"/>
              </a:spcAft>
              <a:buClr>
                <a:srgbClr val="C00000"/>
              </a:buClr>
              <a:buFont typeface="Wingdings" panose="05000000000000000000" pitchFamily="2" charset="2"/>
              <a:buChar char="Ø"/>
            </a:pPr>
            <a:r>
              <a:rPr lang="en-US" b="1" dirty="0">
                <a:solidFill>
                  <a:srgbClr val="0070C0"/>
                </a:solidFill>
              </a:rPr>
              <a:t>Baiting:</a:t>
            </a:r>
            <a:r>
              <a:rPr lang="en-US" dirty="0"/>
              <a:t> When direct physical entry isn’t possible or attempts fail, adversaries may use a baiting technique to deposit malware onto internal systems. Baiting is when the attacker drops USB sticks, optical discs, or even wallets in a location that a worker is likely to encounter it. The hope is the worker will plug the USB drive or insert the disc into a work computer where the malware will auto-infect the system.</a:t>
            </a:r>
          </a:p>
          <a:p>
            <a:pPr marL="285750" indent="-285750" algn="just">
              <a:spcBef>
                <a:spcPts val="600"/>
              </a:spcBef>
              <a:spcAft>
                <a:spcPts val="600"/>
              </a:spcAft>
              <a:buClr>
                <a:srgbClr val="C00000"/>
              </a:buClr>
              <a:buFont typeface="Wingdings" panose="05000000000000000000" pitchFamily="2" charset="2"/>
              <a:buChar char="Ø"/>
            </a:pPr>
            <a:r>
              <a:rPr lang="en-US" b="1" dirty="0">
                <a:solidFill>
                  <a:srgbClr val="0070C0"/>
                </a:solidFill>
              </a:rPr>
              <a:t>Dumpster Driving:</a:t>
            </a:r>
            <a:r>
              <a:rPr lang="en-US" dirty="0"/>
              <a:t> act of digging through trash, discarded equipment, or abandoned locations in order to obtain information about a target organization or individual. </a:t>
            </a:r>
            <a:r>
              <a:rPr lang="en-US" sz="1600" dirty="0"/>
              <a:t>Typical collected items include old calendars, calling lists, handwritten meeting notes, discarded forms, product boxes, user manuals, sticky notes, printed reports, or the test sheet from a printer </a:t>
            </a:r>
          </a:p>
          <a:p>
            <a:pPr marL="285750" indent="-285750">
              <a:spcBef>
                <a:spcPts val="600"/>
              </a:spcBef>
              <a:spcAft>
                <a:spcPts val="600"/>
              </a:spcAft>
              <a:buClr>
                <a:srgbClr val="C00000"/>
              </a:buClr>
              <a:buFont typeface="Wingdings" panose="05000000000000000000" pitchFamily="2" charset="2"/>
              <a:buChar char="Ø"/>
            </a:pPr>
            <a:r>
              <a:rPr lang="en-US" b="1" dirty="0">
                <a:solidFill>
                  <a:srgbClr val="0070C0"/>
                </a:solidFill>
              </a:rPr>
              <a:t>Identity Fraud or Identity Theft:</a:t>
            </a:r>
            <a:r>
              <a:rPr lang="en-US" dirty="0"/>
              <a:t> all types of crime in which someone wrongfully obtains and uses another person’s personal data in some way that involves fraud or deception, typically for economic gain”. When an attacker steals and uses a victim’s credentials, this is known as </a:t>
            </a:r>
            <a:r>
              <a:rPr lang="en-US" b="1" i="1" dirty="0">
                <a:solidFill>
                  <a:srgbClr val="7030A0"/>
                </a:solidFill>
              </a:rPr>
              <a:t>credential hijacking</a:t>
            </a:r>
            <a:r>
              <a:rPr lang="en-US" dirty="0"/>
              <a:t>.</a:t>
            </a:r>
          </a:p>
        </p:txBody>
      </p:sp>
    </p:spTree>
    <p:extLst>
      <p:ext uri="{BB962C8B-B14F-4D97-AF65-F5344CB8AC3E}">
        <p14:creationId xmlns:p14="http://schemas.microsoft.com/office/powerpoint/2010/main" val="37616047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A42820-FA65-566F-E09B-5B81B81C1F06}"/>
              </a:ext>
            </a:extLst>
          </p:cNvPr>
          <p:cNvSpPr>
            <a:spLocks noGrp="1"/>
          </p:cNvSpPr>
          <p:nvPr>
            <p:ph type="title"/>
          </p:nvPr>
        </p:nvSpPr>
        <p:spPr>
          <a:xfrm>
            <a:off x="1066800" y="228600"/>
            <a:ext cx="7769225" cy="533400"/>
          </a:xfrm>
        </p:spPr>
        <p:txBody>
          <a:bodyPr/>
          <a:lstStyle/>
          <a:p>
            <a:pPr algn="l"/>
            <a:r>
              <a:rPr lang="en-US" altLang="zh-CN" sz="2800" dirty="0">
                <a:solidFill>
                  <a:schemeClr val="bg1"/>
                </a:solidFill>
                <a:ea typeface="宋体" pitchFamily="2" charset="-122"/>
              </a:rPr>
              <a:t>Social Engineering Principles</a:t>
            </a:r>
            <a:endParaRPr lang="en-US" sz="2800" dirty="0">
              <a:solidFill>
                <a:schemeClr val="bg1"/>
              </a:solidFill>
            </a:endParaRPr>
          </a:p>
        </p:txBody>
      </p:sp>
      <p:sp>
        <p:nvSpPr>
          <p:cNvPr id="5" name="Rectangle 4">
            <a:extLst>
              <a:ext uri="{FF2B5EF4-FFF2-40B4-BE49-F238E27FC236}">
                <a16:creationId xmlns:a16="http://schemas.microsoft.com/office/drawing/2014/main" id="{C5091ABD-C808-BD07-6179-E087C7F55B32}"/>
              </a:ext>
            </a:extLst>
          </p:cNvPr>
          <p:cNvSpPr/>
          <p:nvPr/>
        </p:nvSpPr>
        <p:spPr>
          <a:xfrm>
            <a:off x="411001" y="1524000"/>
            <a:ext cx="8321997" cy="3354765"/>
          </a:xfrm>
          <a:prstGeom prst="rect">
            <a:avLst/>
          </a:prstGeom>
        </p:spPr>
        <p:txBody>
          <a:bodyPr wrap="square">
            <a:spAutoFit/>
          </a:bodyPr>
          <a:lstStyle/>
          <a:p>
            <a:pPr marL="285750" indent="-285750" algn="just">
              <a:spcBef>
                <a:spcPts val="600"/>
              </a:spcBef>
              <a:spcAft>
                <a:spcPts val="600"/>
              </a:spcAft>
              <a:buClr>
                <a:srgbClr val="C00000"/>
              </a:buClr>
              <a:buFont typeface="Wingdings" panose="05000000000000000000" pitchFamily="2" charset="2"/>
              <a:buChar char="Ø"/>
            </a:pPr>
            <a:r>
              <a:rPr lang="en-US" b="1" dirty="0">
                <a:solidFill>
                  <a:srgbClr val="0070C0"/>
                </a:solidFill>
              </a:rPr>
              <a:t>Typo Squatting: </a:t>
            </a:r>
            <a:r>
              <a:rPr lang="en-US" dirty="0"/>
              <a:t>a practice employed to capture and redirect traffic when a user mistypes the domain name or IP address of an intended resource. </a:t>
            </a:r>
          </a:p>
          <a:p>
            <a:pPr marL="285750" indent="-285750" algn="just">
              <a:spcBef>
                <a:spcPts val="600"/>
              </a:spcBef>
              <a:spcAft>
                <a:spcPts val="600"/>
              </a:spcAft>
              <a:buClr>
                <a:srgbClr val="C00000"/>
              </a:buClr>
              <a:buFont typeface="Wingdings" panose="05000000000000000000" pitchFamily="2" charset="2"/>
              <a:buChar char="Ø"/>
            </a:pPr>
            <a:endParaRPr lang="en-US" dirty="0"/>
          </a:p>
          <a:p>
            <a:pPr marL="285750" indent="-285750" algn="just">
              <a:spcBef>
                <a:spcPts val="600"/>
              </a:spcBef>
              <a:spcAft>
                <a:spcPts val="600"/>
              </a:spcAft>
              <a:buClr>
                <a:srgbClr val="C00000"/>
              </a:buClr>
              <a:buFont typeface="Wingdings" panose="05000000000000000000" pitchFamily="2" charset="2"/>
              <a:buChar char="Ø"/>
            </a:pPr>
            <a:endParaRPr lang="en-US" dirty="0"/>
          </a:p>
          <a:p>
            <a:pPr marL="285750" indent="-285750" algn="just">
              <a:spcBef>
                <a:spcPts val="600"/>
              </a:spcBef>
              <a:spcAft>
                <a:spcPts val="600"/>
              </a:spcAft>
              <a:buClr>
                <a:srgbClr val="C00000"/>
              </a:buClr>
              <a:buFont typeface="Wingdings" panose="05000000000000000000" pitchFamily="2" charset="2"/>
              <a:buChar char="Ø"/>
            </a:pPr>
            <a:endParaRPr lang="en-US" dirty="0"/>
          </a:p>
          <a:p>
            <a:pPr algn="just">
              <a:spcBef>
                <a:spcPts val="600"/>
              </a:spcBef>
              <a:spcAft>
                <a:spcPts val="600"/>
              </a:spcAft>
              <a:buClr>
                <a:srgbClr val="C00000"/>
              </a:buClr>
            </a:pPr>
            <a:endParaRPr lang="en-US" dirty="0"/>
          </a:p>
          <a:p>
            <a:pPr marL="285750" indent="-285750" algn="just">
              <a:spcBef>
                <a:spcPts val="600"/>
              </a:spcBef>
              <a:spcAft>
                <a:spcPts val="600"/>
              </a:spcAft>
              <a:buClr>
                <a:srgbClr val="C00000"/>
              </a:buClr>
              <a:buFont typeface="Wingdings" panose="05000000000000000000" pitchFamily="2" charset="2"/>
              <a:buChar char="Ø"/>
            </a:pPr>
            <a:r>
              <a:rPr lang="en-US" b="1" dirty="0">
                <a:solidFill>
                  <a:srgbClr val="0070C0"/>
                </a:solidFill>
              </a:rPr>
              <a:t>Influence Campaigns:</a:t>
            </a:r>
            <a:r>
              <a:rPr lang="en-US" dirty="0"/>
              <a:t> attempt to guide, adjust, or change public opinion. Distribution of disinformation, propaganda, false information, “fake news,” and even the activity of doxing. </a:t>
            </a:r>
          </a:p>
        </p:txBody>
      </p:sp>
      <p:sp>
        <p:nvSpPr>
          <p:cNvPr id="7" name="TextBox 6">
            <a:extLst>
              <a:ext uri="{FF2B5EF4-FFF2-40B4-BE49-F238E27FC236}">
                <a16:creationId xmlns:a16="http://schemas.microsoft.com/office/drawing/2014/main" id="{9B2A34D3-18F5-207D-CB1C-46D310B2E160}"/>
              </a:ext>
            </a:extLst>
          </p:cNvPr>
          <p:cNvSpPr txBox="1"/>
          <p:nvPr/>
        </p:nvSpPr>
        <p:spPr>
          <a:xfrm>
            <a:off x="914399" y="2286000"/>
            <a:ext cx="7921625" cy="1477328"/>
          </a:xfrm>
          <a:prstGeom prst="rect">
            <a:avLst/>
          </a:prstGeom>
          <a:noFill/>
        </p:spPr>
        <p:txBody>
          <a:bodyPr wrap="square">
            <a:spAutoFit/>
          </a:bodyPr>
          <a:lstStyle/>
          <a:p>
            <a:pPr algn="just">
              <a:spcBef>
                <a:spcPts val="600"/>
              </a:spcBef>
              <a:spcAft>
                <a:spcPts val="600"/>
              </a:spcAft>
              <a:buClr>
                <a:srgbClr val="C00000"/>
              </a:buClr>
            </a:pPr>
            <a:r>
              <a:rPr lang="en-US" sz="1600" b="1" i="1" dirty="0">
                <a:solidFill>
                  <a:srgbClr val="7030A0"/>
                </a:solidFill>
              </a:rPr>
              <a:t>URL hijacking</a:t>
            </a:r>
            <a:r>
              <a:rPr lang="en-US" sz="1600" dirty="0"/>
              <a:t> refers to the practice of displaying a link or advertisement that looks like that of a well-known product, service, or site but, when clicked, redirects the user to an alternate location, service, or product.</a:t>
            </a:r>
          </a:p>
          <a:p>
            <a:pPr algn="just">
              <a:spcBef>
                <a:spcPts val="600"/>
              </a:spcBef>
              <a:spcAft>
                <a:spcPts val="600"/>
              </a:spcAft>
              <a:buClr>
                <a:srgbClr val="C00000"/>
              </a:buClr>
            </a:pPr>
            <a:r>
              <a:rPr lang="en-US" sz="1600" dirty="0"/>
              <a:t> </a:t>
            </a:r>
            <a:r>
              <a:rPr lang="en-US" sz="1600" b="1" dirty="0">
                <a:solidFill>
                  <a:srgbClr val="7030A0"/>
                </a:solidFill>
              </a:rPr>
              <a:t>Clickjacking</a:t>
            </a:r>
            <a:r>
              <a:rPr lang="en-US" sz="1600" dirty="0"/>
              <a:t> is a means to redirect a user’s click or selection on a web page to an alternate, often malicious target instead of the intended and desired location.</a:t>
            </a:r>
          </a:p>
        </p:txBody>
      </p:sp>
      <p:sp>
        <p:nvSpPr>
          <p:cNvPr id="9" name="TextBox 8">
            <a:extLst>
              <a:ext uri="{FF2B5EF4-FFF2-40B4-BE49-F238E27FC236}">
                <a16:creationId xmlns:a16="http://schemas.microsoft.com/office/drawing/2014/main" id="{66866AB5-1F6E-D3DB-A6E3-BF2BECCA8605}"/>
              </a:ext>
            </a:extLst>
          </p:cNvPr>
          <p:cNvSpPr txBox="1"/>
          <p:nvPr/>
        </p:nvSpPr>
        <p:spPr>
          <a:xfrm>
            <a:off x="993775" y="4960203"/>
            <a:ext cx="7921625" cy="830997"/>
          </a:xfrm>
          <a:prstGeom prst="rect">
            <a:avLst/>
          </a:prstGeom>
          <a:noFill/>
        </p:spPr>
        <p:txBody>
          <a:bodyPr wrap="square">
            <a:spAutoFit/>
          </a:bodyPr>
          <a:lstStyle/>
          <a:p>
            <a:r>
              <a:rPr lang="en-US" sz="1600" b="1" i="1" dirty="0">
                <a:solidFill>
                  <a:srgbClr val="7030A0"/>
                </a:solidFill>
              </a:rPr>
              <a:t>Doxing</a:t>
            </a:r>
            <a:r>
              <a:rPr lang="en-US" sz="1600" dirty="0"/>
              <a:t> is the collection of information about an individual or an organization (which can also include governments and the military) in order to disclose the collected data publicly for the purpose of chaining the perception of the target. </a:t>
            </a:r>
          </a:p>
        </p:txBody>
      </p:sp>
    </p:spTree>
    <p:extLst>
      <p:ext uri="{BB962C8B-B14F-4D97-AF65-F5344CB8AC3E}">
        <p14:creationId xmlns:p14="http://schemas.microsoft.com/office/powerpoint/2010/main" val="8265968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1FFB0F-869C-499D-193C-50F56E8692E9}"/>
              </a:ext>
            </a:extLst>
          </p:cNvPr>
          <p:cNvSpPr>
            <a:spLocks noGrp="1"/>
          </p:cNvSpPr>
          <p:nvPr>
            <p:ph type="title"/>
          </p:nvPr>
        </p:nvSpPr>
        <p:spPr>
          <a:xfrm>
            <a:off x="1066800" y="228600"/>
            <a:ext cx="7769225" cy="533400"/>
          </a:xfrm>
        </p:spPr>
        <p:txBody>
          <a:bodyPr/>
          <a:lstStyle/>
          <a:p>
            <a:pPr algn="l"/>
            <a:r>
              <a:rPr lang="en-US" altLang="zh-CN" sz="2800" dirty="0">
                <a:solidFill>
                  <a:schemeClr val="bg1"/>
                </a:solidFill>
                <a:ea typeface="宋体" pitchFamily="2" charset="-122"/>
              </a:rPr>
              <a:t>Social Engineering Principles</a:t>
            </a:r>
            <a:endParaRPr lang="en-US" sz="2800" dirty="0">
              <a:solidFill>
                <a:schemeClr val="bg1"/>
              </a:solidFill>
            </a:endParaRPr>
          </a:p>
        </p:txBody>
      </p:sp>
      <p:sp>
        <p:nvSpPr>
          <p:cNvPr id="5" name="Rectangle 4">
            <a:extLst>
              <a:ext uri="{FF2B5EF4-FFF2-40B4-BE49-F238E27FC236}">
                <a16:creationId xmlns:a16="http://schemas.microsoft.com/office/drawing/2014/main" id="{F20C8365-EFFB-3ED1-B9BC-556095D9BFD4}"/>
              </a:ext>
            </a:extLst>
          </p:cNvPr>
          <p:cNvSpPr/>
          <p:nvPr/>
        </p:nvSpPr>
        <p:spPr>
          <a:xfrm>
            <a:off x="411001" y="1832789"/>
            <a:ext cx="8321997" cy="2739211"/>
          </a:xfrm>
          <a:prstGeom prst="rect">
            <a:avLst/>
          </a:prstGeom>
        </p:spPr>
        <p:txBody>
          <a:bodyPr wrap="square">
            <a:spAutoFit/>
          </a:bodyPr>
          <a:lstStyle/>
          <a:p>
            <a:pPr marL="285750" indent="-285750" algn="just">
              <a:spcBef>
                <a:spcPts val="600"/>
              </a:spcBef>
              <a:spcAft>
                <a:spcPts val="600"/>
              </a:spcAft>
              <a:buClr>
                <a:srgbClr val="C00000"/>
              </a:buClr>
              <a:buFont typeface="Wingdings" panose="05000000000000000000" pitchFamily="2" charset="2"/>
              <a:buChar char="Ø"/>
            </a:pPr>
            <a:r>
              <a:rPr lang="en-US" b="1" dirty="0">
                <a:solidFill>
                  <a:srgbClr val="0070C0"/>
                </a:solidFill>
              </a:rPr>
              <a:t>Hybrid Warfare:</a:t>
            </a:r>
            <a:r>
              <a:rPr lang="en-US" dirty="0"/>
              <a:t> Nations no longer limit their attacks against their real or perceived enemies using traditional, kinetic weaponry. Now they combine classical military strategy with modern capabilities, including social engineering, digital influence campaigns, psychological warfare efforts, political tactics, and cyberwarfare capabilities.</a:t>
            </a:r>
          </a:p>
          <a:p>
            <a:pPr marL="285750" indent="-285750" algn="just">
              <a:spcBef>
                <a:spcPts val="600"/>
              </a:spcBef>
              <a:spcAft>
                <a:spcPts val="600"/>
              </a:spcAft>
              <a:buClr>
                <a:srgbClr val="C00000"/>
              </a:buClr>
              <a:buFont typeface="Wingdings" panose="05000000000000000000" pitchFamily="2" charset="2"/>
              <a:buChar char="Ø"/>
            </a:pPr>
            <a:r>
              <a:rPr lang="en-US" b="1" dirty="0">
                <a:solidFill>
                  <a:srgbClr val="0070C0"/>
                </a:solidFill>
              </a:rPr>
              <a:t>Social Media:</a:t>
            </a:r>
            <a:r>
              <a:rPr lang="en-US" dirty="0"/>
              <a:t> Social media has become a weapon in the hands of nation-states as they wage elements of hybrid warfare against their targets. In the last decade, we have seen evidence of several nations participate in social media–based influence campaigns. </a:t>
            </a:r>
          </a:p>
        </p:txBody>
      </p:sp>
    </p:spTree>
    <p:extLst>
      <p:ext uri="{BB962C8B-B14F-4D97-AF65-F5344CB8AC3E}">
        <p14:creationId xmlns:p14="http://schemas.microsoft.com/office/powerpoint/2010/main" val="2899318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4C2686F-CAA9-E9D9-E161-24B56326752A}"/>
              </a:ext>
            </a:extLst>
          </p:cNvPr>
          <p:cNvSpPr>
            <a:spLocks noGrp="1"/>
          </p:cNvSpPr>
          <p:nvPr>
            <p:ph type="title"/>
          </p:nvPr>
        </p:nvSpPr>
        <p:spPr>
          <a:xfrm>
            <a:off x="1066800" y="152400"/>
            <a:ext cx="7769225" cy="758825"/>
          </a:xfrm>
        </p:spPr>
        <p:txBody>
          <a:bodyPr/>
          <a:lstStyle/>
          <a:p>
            <a:pPr algn="l"/>
            <a:r>
              <a:rPr lang="en-US" altLang="zh-CN" sz="2800" dirty="0">
                <a:solidFill>
                  <a:schemeClr val="bg1"/>
                </a:solidFill>
                <a:ea typeface="宋体" pitchFamily="2" charset="-122"/>
              </a:rPr>
              <a:t>Onboarding</a:t>
            </a:r>
            <a:r>
              <a:rPr lang="en-US" altLang="zh-CN" dirty="0">
                <a:solidFill>
                  <a:schemeClr val="bg1"/>
                </a:solidFill>
                <a:ea typeface="宋体" pitchFamily="2" charset="-122"/>
              </a:rPr>
              <a:t>: </a:t>
            </a:r>
            <a:r>
              <a:rPr lang="en-US" altLang="zh-CN" sz="2400" dirty="0">
                <a:solidFill>
                  <a:schemeClr val="bg1"/>
                </a:solidFill>
                <a:ea typeface="宋体" pitchFamily="2" charset="-122"/>
              </a:rPr>
              <a:t>Employment agreements and policies</a:t>
            </a:r>
            <a:endParaRPr lang="en-US" sz="2400" dirty="0">
              <a:solidFill>
                <a:schemeClr val="bg1"/>
              </a:solidFill>
            </a:endParaRPr>
          </a:p>
        </p:txBody>
      </p:sp>
      <p:sp>
        <p:nvSpPr>
          <p:cNvPr id="6" name="Rectangle 5">
            <a:extLst>
              <a:ext uri="{FF2B5EF4-FFF2-40B4-BE49-F238E27FC236}">
                <a16:creationId xmlns:a16="http://schemas.microsoft.com/office/drawing/2014/main" id="{A1C8D22F-B97F-71B3-A758-89887E0D31CF}"/>
              </a:ext>
            </a:extLst>
          </p:cNvPr>
          <p:cNvSpPr/>
          <p:nvPr/>
        </p:nvSpPr>
        <p:spPr>
          <a:xfrm>
            <a:off x="420687" y="1219200"/>
            <a:ext cx="8302625" cy="5416868"/>
          </a:xfrm>
          <a:prstGeom prst="rect">
            <a:avLst/>
          </a:prstGeom>
        </p:spPr>
        <p:txBody>
          <a:bodyPr wrap="square">
            <a:spAutoFit/>
          </a:bodyPr>
          <a:lstStyle/>
          <a:p>
            <a:pPr>
              <a:spcBef>
                <a:spcPts val="600"/>
              </a:spcBef>
              <a:spcAft>
                <a:spcPts val="600"/>
              </a:spcAft>
              <a:buClr>
                <a:srgbClr val="C00000"/>
              </a:buClr>
            </a:pPr>
            <a:r>
              <a:rPr lang="en-US" dirty="0"/>
              <a:t>Tasks upon </a:t>
            </a:r>
            <a:r>
              <a:rPr lang="en-US" b="1" dirty="0">
                <a:solidFill>
                  <a:srgbClr val="0070C0"/>
                </a:solidFill>
              </a:rPr>
              <a:t>Onboarding-</a:t>
            </a:r>
            <a:endParaRPr lang="en-US" dirty="0"/>
          </a:p>
          <a:p>
            <a:pPr marL="342900" indent="-342900">
              <a:spcBef>
                <a:spcPts val="600"/>
              </a:spcBef>
              <a:spcAft>
                <a:spcPts val="600"/>
              </a:spcAft>
              <a:buClr>
                <a:srgbClr val="C00000"/>
              </a:buClr>
              <a:buFont typeface="Wingdings" panose="05000000000000000000" pitchFamily="2" charset="2"/>
              <a:buChar char="Ø"/>
            </a:pPr>
            <a:r>
              <a:rPr lang="en-US" b="1" dirty="0">
                <a:solidFill>
                  <a:srgbClr val="0070C0"/>
                </a:solidFill>
              </a:rPr>
              <a:t>Providing network/user account</a:t>
            </a:r>
            <a:r>
              <a:rPr lang="en-US" dirty="0"/>
              <a:t>: The </a:t>
            </a:r>
            <a:r>
              <a:rPr lang="en-US" i="1" dirty="0"/>
              <a:t>identity and access management</a:t>
            </a:r>
            <a:r>
              <a:rPr lang="en-US" dirty="0"/>
              <a:t> (IAM) system of the organization provisions the account and assign necessary privileges and access.</a:t>
            </a:r>
          </a:p>
          <a:p>
            <a:pPr marL="800100" lvl="1" indent="-342900">
              <a:spcBef>
                <a:spcPts val="600"/>
              </a:spcBef>
              <a:spcAft>
                <a:spcPts val="600"/>
              </a:spcAft>
              <a:buClr>
                <a:srgbClr val="C00000"/>
              </a:buClr>
              <a:buFont typeface="Wingdings" panose="05000000000000000000" pitchFamily="2" charset="2"/>
              <a:buChar char="Ø"/>
            </a:pPr>
            <a:r>
              <a:rPr lang="en-US" sz="1600" b="1" i="1" dirty="0">
                <a:solidFill>
                  <a:srgbClr val="C00000"/>
                </a:solidFill>
              </a:rPr>
              <a:t>The principle of least privilege </a:t>
            </a:r>
            <a:r>
              <a:rPr lang="en-US" sz="1600" dirty="0"/>
              <a:t>states that users should be granted the minimum amount of access necessary for them to complete their required work tasks or job responsibilities.</a:t>
            </a:r>
          </a:p>
          <a:p>
            <a:pPr marL="342900" indent="-342900">
              <a:spcBef>
                <a:spcPts val="600"/>
              </a:spcBef>
              <a:spcAft>
                <a:spcPts val="600"/>
              </a:spcAft>
              <a:buClr>
                <a:srgbClr val="C00000"/>
              </a:buClr>
              <a:buFont typeface="Wingdings" panose="05000000000000000000" pitchFamily="2" charset="2"/>
              <a:buChar char="Ø"/>
            </a:pPr>
            <a:r>
              <a:rPr lang="en-US" b="1" dirty="0">
                <a:solidFill>
                  <a:srgbClr val="0070C0"/>
                </a:solidFill>
              </a:rPr>
              <a:t>Signing an employment agreement</a:t>
            </a:r>
            <a:r>
              <a:rPr lang="en-US" dirty="0"/>
              <a:t>: The document outlines the rules and restrictions of the organization, the security policy, details of the job description, violations and consequences, and the minimum or probationary length of time the position is to be filled by the employee. </a:t>
            </a:r>
          </a:p>
          <a:p>
            <a:pPr marL="800100" lvl="1" indent="-342900">
              <a:spcBef>
                <a:spcPts val="600"/>
              </a:spcBef>
              <a:spcAft>
                <a:spcPts val="600"/>
              </a:spcAft>
              <a:buClr>
                <a:srgbClr val="C00000"/>
              </a:buClr>
              <a:buFont typeface="Wingdings" panose="05000000000000000000" pitchFamily="2" charset="2"/>
              <a:buChar char="Ø"/>
            </a:pPr>
            <a:r>
              <a:rPr lang="en-US" sz="1600" dirty="0"/>
              <a:t>An </a:t>
            </a:r>
            <a:r>
              <a:rPr lang="en-US" sz="1600" b="1" i="1" dirty="0">
                <a:solidFill>
                  <a:srgbClr val="C00000"/>
                </a:solidFill>
              </a:rPr>
              <a:t>acceptable use policy </a:t>
            </a:r>
            <a:r>
              <a:rPr lang="en-US" sz="1600" dirty="0"/>
              <a:t>(AUP) defines what is and what is not an acceptable activity, practice, or use for company equipment and resources. Failure to comply with the policy may result in job action warnings, penalties, or termination.</a:t>
            </a:r>
          </a:p>
          <a:p>
            <a:pPr marL="342900" indent="-342900">
              <a:spcBef>
                <a:spcPts val="600"/>
              </a:spcBef>
              <a:spcAft>
                <a:spcPts val="600"/>
              </a:spcAft>
              <a:buClr>
                <a:srgbClr val="C00000"/>
              </a:buClr>
              <a:buFont typeface="Wingdings" panose="05000000000000000000" pitchFamily="2" charset="2"/>
              <a:buChar char="Ø"/>
            </a:pPr>
            <a:r>
              <a:rPr lang="en-US" b="1" dirty="0">
                <a:solidFill>
                  <a:srgbClr val="0070C0"/>
                </a:solidFill>
              </a:rPr>
              <a:t>Nondisclosure Agreement (NDA)</a:t>
            </a:r>
            <a:r>
              <a:rPr lang="en-US" sz="1600" dirty="0"/>
              <a:t>: </a:t>
            </a:r>
            <a:r>
              <a:rPr lang="en-US" dirty="0"/>
              <a:t>protect the confidential information within an organization from being disclosed by a current or former employee. Violations of an NDA are often met with strict penalties.</a:t>
            </a:r>
          </a:p>
        </p:txBody>
      </p:sp>
    </p:spTree>
    <p:extLst>
      <p:ext uri="{BB962C8B-B14F-4D97-AF65-F5344CB8AC3E}">
        <p14:creationId xmlns:p14="http://schemas.microsoft.com/office/powerpoint/2010/main" val="24152297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98610A5-8A6F-C35D-5993-AFFBB9986B93}"/>
              </a:ext>
            </a:extLst>
          </p:cNvPr>
          <p:cNvSpPr>
            <a:spLocks noGrp="1"/>
          </p:cNvSpPr>
          <p:nvPr>
            <p:ph type="title"/>
          </p:nvPr>
        </p:nvSpPr>
        <p:spPr>
          <a:xfrm>
            <a:off x="1066800" y="228600"/>
            <a:ext cx="7769225" cy="533400"/>
          </a:xfrm>
        </p:spPr>
        <p:txBody>
          <a:bodyPr/>
          <a:lstStyle/>
          <a:p>
            <a:pPr algn="l"/>
            <a:r>
              <a:rPr lang="en-US" altLang="zh-CN" sz="2800" dirty="0">
                <a:solidFill>
                  <a:schemeClr val="bg1"/>
                </a:solidFill>
                <a:ea typeface="宋体" pitchFamily="2" charset="-122"/>
              </a:rPr>
              <a:t>Security Awareness, Education and Training</a:t>
            </a:r>
            <a:endParaRPr lang="en-US" sz="2800" dirty="0">
              <a:solidFill>
                <a:schemeClr val="bg1"/>
              </a:solidFill>
            </a:endParaRPr>
          </a:p>
        </p:txBody>
      </p:sp>
      <p:sp>
        <p:nvSpPr>
          <p:cNvPr id="5" name="Rectangle 4">
            <a:extLst>
              <a:ext uri="{FF2B5EF4-FFF2-40B4-BE49-F238E27FC236}">
                <a16:creationId xmlns:a16="http://schemas.microsoft.com/office/drawing/2014/main" id="{EB44C9F4-F52C-EFEC-98B8-AFC338858ADE}"/>
              </a:ext>
            </a:extLst>
          </p:cNvPr>
          <p:cNvSpPr/>
          <p:nvPr/>
        </p:nvSpPr>
        <p:spPr>
          <a:xfrm>
            <a:off x="411001" y="1600200"/>
            <a:ext cx="8321997" cy="4154984"/>
          </a:xfrm>
          <a:prstGeom prst="rect">
            <a:avLst/>
          </a:prstGeom>
        </p:spPr>
        <p:txBody>
          <a:bodyPr wrap="square">
            <a:spAutoFit/>
          </a:bodyPr>
          <a:lstStyle/>
          <a:p>
            <a:pPr marL="285750" indent="-285750" algn="just">
              <a:spcBef>
                <a:spcPts val="600"/>
              </a:spcBef>
              <a:spcAft>
                <a:spcPts val="600"/>
              </a:spcAft>
              <a:buClr>
                <a:srgbClr val="C00000"/>
              </a:buClr>
              <a:buFont typeface="Wingdings" panose="05000000000000000000" pitchFamily="2" charset="2"/>
              <a:buChar char="Ø"/>
            </a:pPr>
            <a:r>
              <a:rPr lang="en-US" b="1" dirty="0">
                <a:solidFill>
                  <a:srgbClr val="0070C0"/>
                </a:solidFill>
              </a:rPr>
              <a:t>Awareness:</a:t>
            </a:r>
            <a:r>
              <a:rPr lang="en-US" dirty="0"/>
              <a:t> The goal of creating awareness is to bring security to the forefront and make it a recognized entity for users. Awareness establishes a common baseline or foundation of security understanding across the entire organization and focuses on key or basic topics and issues related to security that all employees must understand.</a:t>
            </a:r>
          </a:p>
          <a:p>
            <a:pPr marL="285750" indent="-285750" algn="just">
              <a:spcBef>
                <a:spcPts val="600"/>
              </a:spcBef>
              <a:spcAft>
                <a:spcPts val="600"/>
              </a:spcAft>
              <a:buClr>
                <a:srgbClr val="C00000"/>
              </a:buClr>
              <a:buFont typeface="Wingdings" panose="05000000000000000000" pitchFamily="2" charset="2"/>
              <a:buChar char="Ø"/>
            </a:pPr>
            <a:r>
              <a:rPr lang="en-US" b="1" dirty="0">
                <a:solidFill>
                  <a:srgbClr val="0070C0"/>
                </a:solidFill>
              </a:rPr>
              <a:t>Training:</a:t>
            </a:r>
            <a:r>
              <a:rPr lang="en-US" dirty="0"/>
              <a:t> Training is teaching employees to perform their work tasks and to comply with the security policy. </a:t>
            </a:r>
          </a:p>
          <a:p>
            <a:pPr algn="just">
              <a:spcBef>
                <a:spcPts val="600"/>
              </a:spcBef>
              <a:spcAft>
                <a:spcPts val="600"/>
              </a:spcAft>
              <a:buClr>
                <a:srgbClr val="C00000"/>
              </a:buClr>
            </a:pPr>
            <a:r>
              <a:rPr lang="en-US" dirty="0"/>
              <a:t>Methods and techniques to present awareness and training should be revised and improved over time to maximize benefits. </a:t>
            </a:r>
          </a:p>
          <a:p>
            <a:pPr marL="285750" indent="-285750" algn="just">
              <a:spcBef>
                <a:spcPts val="600"/>
              </a:spcBef>
              <a:spcAft>
                <a:spcPts val="600"/>
              </a:spcAft>
              <a:buClr>
                <a:srgbClr val="C00000"/>
              </a:buClr>
              <a:buFont typeface="Wingdings" panose="05000000000000000000" pitchFamily="2" charset="2"/>
              <a:buChar char="Ø"/>
            </a:pPr>
            <a:r>
              <a:rPr lang="en-US" b="1" dirty="0">
                <a:solidFill>
                  <a:srgbClr val="0070C0"/>
                </a:solidFill>
              </a:rPr>
              <a:t>Education:</a:t>
            </a:r>
            <a:r>
              <a:rPr lang="en-US" dirty="0"/>
              <a:t> Education is a detailed endeavor in which students and users learn much more than they actually need to know to perform their work tasks. Education is most often associated with users pursuing certification or seeking job promotion.</a:t>
            </a:r>
          </a:p>
        </p:txBody>
      </p:sp>
    </p:spTree>
    <p:extLst>
      <p:ext uri="{BB962C8B-B14F-4D97-AF65-F5344CB8AC3E}">
        <p14:creationId xmlns:p14="http://schemas.microsoft.com/office/powerpoint/2010/main" val="11181264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4A4E26-BC5D-BD26-201F-727A032F1A1C}"/>
              </a:ext>
            </a:extLst>
          </p:cNvPr>
          <p:cNvSpPr>
            <a:spLocks noGrp="1"/>
          </p:cNvSpPr>
          <p:nvPr>
            <p:ph type="title"/>
          </p:nvPr>
        </p:nvSpPr>
        <p:spPr>
          <a:xfrm>
            <a:off x="1066800" y="228600"/>
            <a:ext cx="7769225" cy="533400"/>
          </a:xfrm>
        </p:spPr>
        <p:txBody>
          <a:bodyPr/>
          <a:lstStyle/>
          <a:p>
            <a:pPr algn="l"/>
            <a:r>
              <a:rPr lang="en-US" altLang="zh-CN" sz="2800" dirty="0">
                <a:solidFill>
                  <a:schemeClr val="bg1"/>
                </a:solidFill>
                <a:ea typeface="宋体" pitchFamily="2" charset="-122"/>
              </a:rPr>
              <a:t>Improvements and Education and Training</a:t>
            </a:r>
            <a:endParaRPr lang="en-US" sz="2800" dirty="0">
              <a:solidFill>
                <a:schemeClr val="bg1"/>
              </a:solidFill>
            </a:endParaRPr>
          </a:p>
        </p:txBody>
      </p:sp>
      <p:sp>
        <p:nvSpPr>
          <p:cNvPr id="5" name="Rectangle 4">
            <a:extLst>
              <a:ext uri="{FF2B5EF4-FFF2-40B4-BE49-F238E27FC236}">
                <a16:creationId xmlns:a16="http://schemas.microsoft.com/office/drawing/2014/main" id="{8420B7A9-3767-58B5-78B6-68415D378A01}"/>
              </a:ext>
            </a:extLst>
          </p:cNvPr>
          <p:cNvSpPr/>
          <p:nvPr/>
        </p:nvSpPr>
        <p:spPr>
          <a:xfrm>
            <a:off x="411001" y="1600200"/>
            <a:ext cx="8321997" cy="4585871"/>
          </a:xfrm>
          <a:prstGeom prst="rect">
            <a:avLst/>
          </a:prstGeom>
        </p:spPr>
        <p:txBody>
          <a:bodyPr wrap="square">
            <a:spAutoFit/>
          </a:bodyPr>
          <a:lstStyle/>
          <a:p>
            <a:pPr algn="just">
              <a:spcBef>
                <a:spcPts val="600"/>
              </a:spcBef>
              <a:spcAft>
                <a:spcPts val="600"/>
              </a:spcAft>
              <a:buClr>
                <a:srgbClr val="C00000"/>
              </a:buClr>
            </a:pPr>
            <a:r>
              <a:rPr lang="en-US" dirty="0"/>
              <a:t>The following are techniques for improving security awareness and training:</a:t>
            </a:r>
          </a:p>
          <a:p>
            <a:pPr marL="285750" indent="-285750" algn="just">
              <a:spcBef>
                <a:spcPts val="600"/>
              </a:spcBef>
              <a:spcAft>
                <a:spcPts val="600"/>
              </a:spcAft>
              <a:buClr>
                <a:srgbClr val="C00000"/>
              </a:buClr>
              <a:buFont typeface="Wingdings" panose="05000000000000000000" pitchFamily="2" charset="2"/>
              <a:buChar char="ü"/>
            </a:pPr>
            <a:r>
              <a:rPr lang="en-US" dirty="0"/>
              <a:t>Change the target focus of the training. Sometimes you want to focus on the individual, sometimes on customers and clients, and other times on the organization.</a:t>
            </a:r>
          </a:p>
          <a:p>
            <a:pPr marL="285750" indent="-285750" algn="just">
              <a:spcBef>
                <a:spcPts val="600"/>
              </a:spcBef>
              <a:spcAft>
                <a:spcPts val="600"/>
              </a:spcAft>
              <a:buClr>
                <a:srgbClr val="C00000"/>
              </a:buClr>
              <a:buFont typeface="Wingdings" panose="05000000000000000000" pitchFamily="2" charset="2"/>
              <a:buChar char="ü"/>
            </a:pPr>
            <a:r>
              <a:rPr lang="en-US" dirty="0"/>
              <a:t>Change around topic orders or emphasis; maybe focus on social engineering during one training, then next time focus on mobile device security, and then family and travel security after that.</a:t>
            </a:r>
          </a:p>
          <a:p>
            <a:pPr marL="285750" indent="-285750" algn="just">
              <a:spcBef>
                <a:spcPts val="600"/>
              </a:spcBef>
              <a:spcAft>
                <a:spcPts val="600"/>
              </a:spcAft>
              <a:buClr>
                <a:srgbClr val="C00000"/>
              </a:buClr>
              <a:buFont typeface="Wingdings" panose="05000000000000000000" pitchFamily="2" charset="2"/>
              <a:buChar char="ü"/>
            </a:pPr>
            <a:r>
              <a:rPr lang="en-US" dirty="0"/>
              <a:t>Use a variety of presentation methods, such as in-person instruction, prerecorded videos, computer software/simulations, virtual reality (VR) experiences, off-site training, interactive websites, or assigned reading of either prepared courseware or off-the-shelf books.</a:t>
            </a:r>
          </a:p>
          <a:p>
            <a:pPr marL="285750" indent="-285750" algn="just">
              <a:spcBef>
                <a:spcPts val="600"/>
              </a:spcBef>
              <a:spcAft>
                <a:spcPts val="600"/>
              </a:spcAft>
              <a:buClr>
                <a:srgbClr val="C00000"/>
              </a:buClr>
              <a:buFont typeface="Wingdings" panose="05000000000000000000" pitchFamily="2" charset="2"/>
              <a:buChar char="ü"/>
            </a:pPr>
            <a:r>
              <a:rPr lang="en-US" dirty="0"/>
              <a:t>Use role-playing by providing attendees with parts in a reenactment both as attacker and defender, but allow various people to offer ideas related to defending or responding to the attacks</a:t>
            </a:r>
          </a:p>
        </p:txBody>
      </p:sp>
    </p:spTree>
    <p:extLst>
      <p:ext uri="{BB962C8B-B14F-4D97-AF65-F5344CB8AC3E}">
        <p14:creationId xmlns:p14="http://schemas.microsoft.com/office/powerpoint/2010/main" val="9505674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6E655F-BEC5-5C4F-3B6E-3018DA1C822C}"/>
              </a:ext>
            </a:extLst>
          </p:cNvPr>
          <p:cNvSpPr>
            <a:spLocks noGrp="1"/>
          </p:cNvSpPr>
          <p:nvPr>
            <p:ph type="title"/>
          </p:nvPr>
        </p:nvSpPr>
        <p:spPr>
          <a:xfrm>
            <a:off x="1066800" y="228600"/>
            <a:ext cx="7769225" cy="533400"/>
          </a:xfrm>
        </p:spPr>
        <p:txBody>
          <a:bodyPr/>
          <a:lstStyle/>
          <a:p>
            <a:pPr algn="l"/>
            <a:r>
              <a:rPr lang="en-US" altLang="zh-CN" sz="2800" dirty="0">
                <a:solidFill>
                  <a:schemeClr val="bg1"/>
                </a:solidFill>
                <a:ea typeface="宋体" pitchFamily="2" charset="-122"/>
              </a:rPr>
              <a:t>Improvements and Education and Training</a:t>
            </a:r>
            <a:endParaRPr lang="en-US" sz="2800" dirty="0">
              <a:solidFill>
                <a:schemeClr val="bg1"/>
              </a:solidFill>
            </a:endParaRPr>
          </a:p>
        </p:txBody>
      </p:sp>
      <p:sp>
        <p:nvSpPr>
          <p:cNvPr id="7" name="Rectangle 6">
            <a:extLst>
              <a:ext uri="{FF2B5EF4-FFF2-40B4-BE49-F238E27FC236}">
                <a16:creationId xmlns:a16="http://schemas.microsoft.com/office/drawing/2014/main" id="{445A8096-91DA-4457-745A-5F05196AA445}"/>
              </a:ext>
            </a:extLst>
          </p:cNvPr>
          <p:cNvSpPr/>
          <p:nvPr/>
        </p:nvSpPr>
        <p:spPr>
          <a:xfrm>
            <a:off x="411001" y="1600200"/>
            <a:ext cx="8321997" cy="2462213"/>
          </a:xfrm>
          <a:prstGeom prst="rect">
            <a:avLst/>
          </a:prstGeom>
        </p:spPr>
        <p:txBody>
          <a:bodyPr wrap="square">
            <a:spAutoFit/>
          </a:bodyPr>
          <a:lstStyle/>
          <a:p>
            <a:pPr marL="285750" indent="-285750" algn="just">
              <a:spcBef>
                <a:spcPts val="600"/>
              </a:spcBef>
              <a:spcAft>
                <a:spcPts val="600"/>
              </a:spcAft>
              <a:buClr>
                <a:srgbClr val="C00000"/>
              </a:buClr>
              <a:buFont typeface="Wingdings" panose="05000000000000000000" pitchFamily="2" charset="2"/>
              <a:buChar char="ü"/>
            </a:pPr>
            <a:r>
              <a:rPr lang="en-US" dirty="0"/>
              <a:t>Develop and encourage </a:t>
            </a:r>
            <a:r>
              <a:rPr lang="en-US" b="1" i="1" dirty="0">
                <a:solidFill>
                  <a:srgbClr val="7030A0"/>
                </a:solidFill>
              </a:rPr>
              <a:t>security champions</a:t>
            </a:r>
            <a:r>
              <a:rPr lang="en-US" dirty="0"/>
              <a:t>. These are people who take the lead in a project, such as development, leadership, or training, to enable, support, and encourage the adoption of security knowledge and practices through peer leadership, behavior demonstration, and social encouragement. </a:t>
            </a:r>
          </a:p>
          <a:p>
            <a:pPr marL="285750" indent="-285750" algn="just">
              <a:spcBef>
                <a:spcPts val="600"/>
              </a:spcBef>
              <a:spcAft>
                <a:spcPts val="600"/>
              </a:spcAft>
              <a:buClr>
                <a:srgbClr val="C00000"/>
              </a:buClr>
              <a:buFont typeface="Wingdings" panose="05000000000000000000" pitchFamily="2" charset="2"/>
              <a:buChar char="ü"/>
            </a:pPr>
            <a:r>
              <a:rPr lang="en-US" dirty="0"/>
              <a:t>Security awareness and training can often be improved through gamification. </a:t>
            </a:r>
            <a:r>
              <a:rPr lang="en-US" b="1" i="1" dirty="0">
                <a:solidFill>
                  <a:srgbClr val="7030A0"/>
                </a:solidFill>
              </a:rPr>
              <a:t>Gamification</a:t>
            </a:r>
            <a:r>
              <a:rPr lang="en-US" dirty="0"/>
              <a:t> is a means to encourage compliance and engagement by integrating common elements of game play into other activities, such as security compliance and behavior change.</a:t>
            </a:r>
          </a:p>
        </p:txBody>
      </p:sp>
    </p:spTree>
    <p:extLst>
      <p:ext uri="{BB962C8B-B14F-4D97-AF65-F5344CB8AC3E}">
        <p14:creationId xmlns:p14="http://schemas.microsoft.com/office/powerpoint/2010/main" val="16801789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96C37C-50DC-08E1-321A-9F654C212D74}"/>
              </a:ext>
            </a:extLst>
          </p:cNvPr>
          <p:cNvSpPr>
            <a:spLocks noGrp="1"/>
          </p:cNvSpPr>
          <p:nvPr>
            <p:ph type="title"/>
          </p:nvPr>
        </p:nvSpPr>
        <p:spPr>
          <a:xfrm>
            <a:off x="1066800" y="228600"/>
            <a:ext cx="7769225" cy="533400"/>
          </a:xfrm>
        </p:spPr>
        <p:txBody>
          <a:bodyPr/>
          <a:lstStyle/>
          <a:p>
            <a:pPr algn="l"/>
            <a:r>
              <a:rPr lang="en-US" altLang="zh-CN" sz="2800" dirty="0">
                <a:solidFill>
                  <a:schemeClr val="bg1"/>
                </a:solidFill>
                <a:ea typeface="宋体" pitchFamily="2" charset="-122"/>
              </a:rPr>
              <a:t>Improvements and Education and Training</a:t>
            </a:r>
            <a:endParaRPr lang="en-US" sz="2800" dirty="0">
              <a:solidFill>
                <a:schemeClr val="bg1"/>
              </a:solidFill>
            </a:endParaRPr>
          </a:p>
        </p:txBody>
      </p:sp>
      <p:sp>
        <p:nvSpPr>
          <p:cNvPr id="5" name="Rectangle 4">
            <a:extLst>
              <a:ext uri="{FF2B5EF4-FFF2-40B4-BE49-F238E27FC236}">
                <a16:creationId xmlns:a16="http://schemas.microsoft.com/office/drawing/2014/main" id="{5C1611A8-7BE1-91DD-7273-C0CD243977FB}"/>
              </a:ext>
            </a:extLst>
          </p:cNvPr>
          <p:cNvSpPr/>
          <p:nvPr/>
        </p:nvSpPr>
        <p:spPr>
          <a:xfrm>
            <a:off x="411001" y="1448574"/>
            <a:ext cx="8321997" cy="4647426"/>
          </a:xfrm>
          <a:prstGeom prst="rect">
            <a:avLst/>
          </a:prstGeom>
        </p:spPr>
        <p:txBody>
          <a:bodyPr wrap="square">
            <a:spAutoFit/>
          </a:bodyPr>
          <a:lstStyle/>
          <a:p>
            <a:pPr marL="285750" indent="-285750" algn="just">
              <a:spcBef>
                <a:spcPts val="600"/>
              </a:spcBef>
              <a:spcAft>
                <a:spcPts val="600"/>
              </a:spcAft>
              <a:buClr>
                <a:srgbClr val="C00000"/>
              </a:buClr>
              <a:buFont typeface="Wingdings" panose="05000000000000000000" pitchFamily="2" charset="2"/>
              <a:buChar char="ü"/>
            </a:pPr>
            <a:r>
              <a:rPr lang="en-US" sz="1600" dirty="0"/>
              <a:t>It is also important to perform periodic content reviews of all training materials. Reviews help ensure that the training materials and presentation stay in line with business goals, organizational mission, and security objectives. </a:t>
            </a:r>
          </a:p>
          <a:p>
            <a:pPr marL="285750" indent="-285750" algn="just">
              <a:spcBef>
                <a:spcPts val="600"/>
              </a:spcBef>
              <a:spcAft>
                <a:spcPts val="600"/>
              </a:spcAft>
              <a:buClr>
                <a:srgbClr val="C00000"/>
              </a:buClr>
              <a:buFont typeface="Wingdings" panose="05000000000000000000" pitchFamily="2" charset="2"/>
              <a:buChar char="ü"/>
            </a:pPr>
            <a:r>
              <a:rPr lang="en-US" sz="1600" dirty="0"/>
              <a:t>This periodic evaluation of training materials also provides the opportunity to adjust focus, add/remove topics, and integrate new training techniques into the courseware.</a:t>
            </a:r>
          </a:p>
          <a:p>
            <a:pPr marL="285750" indent="-285750" algn="just">
              <a:spcBef>
                <a:spcPts val="600"/>
              </a:spcBef>
              <a:spcAft>
                <a:spcPts val="600"/>
              </a:spcAft>
              <a:buClr>
                <a:srgbClr val="C00000"/>
              </a:buClr>
              <a:buFont typeface="Wingdings" panose="05000000000000000000" pitchFamily="2" charset="2"/>
              <a:buChar char="ü"/>
            </a:pPr>
            <a:r>
              <a:rPr lang="en-US" sz="1600" dirty="0"/>
              <a:t>If a violation occurs, an internal investigation should evaluate whether it was an accident or an intentional event. If accidental, the worker should be trained on how to avoid the accident in the future, and new countermeasures may need to be implemented. If intentional, the severity of the issue may dictate a range of responses, including retraining, reassignment, and termination.</a:t>
            </a:r>
          </a:p>
          <a:p>
            <a:pPr marL="285750" indent="-285750" algn="just">
              <a:spcBef>
                <a:spcPts val="600"/>
              </a:spcBef>
              <a:spcAft>
                <a:spcPts val="600"/>
              </a:spcAft>
              <a:buClr>
                <a:srgbClr val="C00000"/>
              </a:buClr>
              <a:buFont typeface="Wingdings" panose="05000000000000000000" pitchFamily="2" charset="2"/>
              <a:buChar char="ü"/>
            </a:pPr>
            <a:r>
              <a:rPr lang="en-US" sz="1600" dirty="0"/>
              <a:t>Training and awareness program effectiveness evaluation should take place on an ongoing or continuous basis.</a:t>
            </a:r>
          </a:p>
          <a:p>
            <a:pPr marL="285750" indent="-285750" algn="just">
              <a:spcBef>
                <a:spcPts val="600"/>
              </a:spcBef>
              <a:spcAft>
                <a:spcPts val="600"/>
              </a:spcAft>
              <a:buClr>
                <a:srgbClr val="C00000"/>
              </a:buClr>
              <a:buFont typeface="Wingdings" panose="05000000000000000000" pitchFamily="2" charset="2"/>
              <a:buChar char="ü"/>
            </a:pPr>
            <a:r>
              <a:rPr lang="en-US" sz="1600" dirty="0"/>
              <a:t>A well-designed, engaging, and successful security training program should result in a measurable reduction in employee-related security incident management costs, hopefully far exceeding the cost of the training program itself. This would therefore be a good return on security investment (ROSI).</a:t>
            </a:r>
          </a:p>
        </p:txBody>
      </p:sp>
    </p:spTree>
    <p:extLst>
      <p:ext uri="{BB962C8B-B14F-4D97-AF65-F5344CB8AC3E}">
        <p14:creationId xmlns:p14="http://schemas.microsoft.com/office/powerpoint/2010/main" val="3144374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814047A-9986-4578-47BD-22E77CDF9100}"/>
              </a:ext>
            </a:extLst>
          </p:cNvPr>
          <p:cNvSpPr>
            <a:spLocks noGrp="1"/>
          </p:cNvSpPr>
          <p:nvPr>
            <p:ph type="title"/>
          </p:nvPr>
        </p:nvSpPr>
        <p:spPr>
          <a:xfrm>
            <a:off x="1066800" y="152400"/>
            <a:ext cx="7769225" cy="758825"/>
          </a:xfrm>
        </p:spPr>
        <p:txBody>
          <a:bodyPr/>
          <a:lstStyle/>
          <a:p>
            <a:pPr algn="l"/>
            <a:r>
              <a:rPr lang="en-US" altLang="zh-CN" sz="2800" dirty="0">
                <a:solidFill>
                  <a:schemeClr val="bg1"/>
                </a:solidFill>
                <a:ea typeface="宋体" pitchFamily="2" charset="-122"/>
              </a:rPr>
              <a:t>Onboarding</a:t>
            </a:r>
            <a:r>
              <a:rPr lang="en-US" altLang="zh-CN" dirty="0">
                <a:solidFill>
                  <a:schemeClr val="bg1"/>
                </a:solidFill>
                <a:ea typeface="宋体" pitchFamily="2" charset="-122"/>
              </a:rPr>
              <a:t>: </a:t>
            </a:r>
            <a:r>
              <a:rPr lang="en-US" altLang="zh-CN" sz="2400" dirty="0">
                <a:solidFill>
                  <a:schemeClr val="bg1"/>
                </a:solidFill>
                <a:ea typeface="宋体" pitchFamily="2" charset="-122"/>
              </a:rPr>
              <a:t>Employment agreements and policies</a:t>
            </a:r>
            <a:endParaRPr lang="en-US" sz="2400" dirty="0">
              <a:solidFill>
                <a:schemeClr val="bg1"/>
              </a:solidFill>
            </a:endParaRPr>
          </a:p>
        </p:txBody>
      </p:sp>
      <p:sp>
        <p:nvSpPr>
          <p:cNvPr id="6" name="Rectangle 5">
            <a:extLst>
              <a:ext uri="{FF2B5EF4-FFF2-40B4-BE49-F238E27FC236}">
                <a16:creationId xmlns:a16="http://schemas.microsoft.com/office/drawing/2014/main" id="{E0A6417C-7D3B-246F-90D6-41C3C07F74C0}"/>
              </a:ext>
            </a:extLst>
          </p:cNvPr>
          <p:cNvSpPr/>
          <p:nvPr/>
        </p:nvSpPr>
        <p:spPr>
          <a:xfrm>
            <a:off x="1295400" y="1936283"/>
            <a:ext cx="5257800" cy="2985433"/>
          </a:xfrm>
          <a:prstGeom prst="rect">
            <a:avLst/>
          </a:prstGeom>
        </p:spPr>
        <p:txBody>
          <a:bodyPr wrap="square">
            <a:spAutoFit/>
          </a:bodyPr>
          <a:lstStyle/>
          <a:p>
            <a:pPr>
              <a:spcBef>
                <a:spcPts val="600"/>
              </a:spcBef>
              <a:spcAft>
                <a:spcPts val="600"/>
              </a:spcAft>
              <a:buClr>
                <a:srgbClr val="C00000"/>
              </a:buClr>
            </a:pPr>
            <a:r>
              <a:rPr lang="en-US" sz="2000" b="1" dirty="0">
                <a:solidFill>
                  <a:srgbClr val="0070C0"/>
                </a:solidFill>
              </a:rPr>
              <a:t>Well-designed onboarding </a:t>
            </a:r>
            <a:r>
              <a:rPr lang="en-US" sz="2000" dirty="0"/>
              <a:t>results-</a:t>
            </a:r>
          </a:p>
          <a:p>
            <a:pPr marL="800100" lvl="1" indent="-342900">
              <a:spcBef>
                <a:spcPts val="600"/>
              </a:spcBef>
              <a:spcAft>
                <a:spcPts val="600"/>
              </a:spcAft>
              <a:buClr>
                <a:srgbClr val="C00000"/>
              </a:buClr>
              <a:buFont typeface="Wingdings" panose="05000000000000000000" pitchFamily="2" charset="2"/>
              <a:buChar char="ü"/>
            </a:pPr>
            <a:r>
              <a:rPr lang="en-US" dirty="0"/>
              <a:t>Higher levels of job satisfaction;</a:t>
            </a:r>
          </a:p>
          <a:p>
            <a:pPr marL="800100" lvl="1" indent="-342900">
              <a:spcBef>
                <a:spcPts val="600"/>
              </a:spcBef>
              <a:spcAft>
                <a:spcPts val="600"/>
              </a:spcAft>
              <a:buClr>
                <a:srgbClr val="C00000"/>
              </a:buClr>
              <a:buFont typeface="Wingdings" panose="05000000000000000000" pitchFamily="2" charset="2"/>
              <a:buChar char="ü"/>
            </a:pPr>
            <a:r>
              <a:rPr lang="en-US" dirty="0"/>
              <a:t>Higher levels of productivity; </a:t>
            </a:r>
          </a:p>
          <a:p>
            <a:pPr marL="800100" lvl="1" indent="-342900">
              <a:spcBef>
                <a:spcPts val="600"/>
              </a:spcBef>
              <a:spcAft>
                <a:spcPts val="600"/>
              </a:spcAft>
              <a:buClr>
                <a:srgbClr val="C00000"/>
              </a:buClr>
              <a:buFont typeface="Wingdings" panose="05000000000000000000" pitchFamily="2" charset="2"/>
              <a:buChar char="ü"/>
            </a:pPr>
            <a:r>
              <a:rPr lang="en-US" dirty="0"/>
              <a:t>Faster integration with existing workers;</a:t>
            </a:r>
          </a:p>
          <a:p>
            <a:pPr marL="800100" lvl="1" indent="-342900">
              <a:spcBef>
                <a:spcPts val="600"/>
              </a:spcBef>
              <a:spcAft>
                <a:spcPts val="600"/>
              </a:spcAft>
              <a:buClr>
                <a:srgbClr val="C00000"/>
              </a:buClr>
              <a:buFont typeface="Wingdings" panose="05000000000000000000" pitchFamily="2" charset="2"/>
              <a:buChar char="ü"/>
            </a:pPr>
            <a:r>
              <a:rPr lang="en-US" dirty="0"/>
              <a:t>A rise in organizational loyalty;</a:t>
            </a:r>
          </a:p>
          <a:p>
            <a:pPr marL="800100" lvl="1" indent="-342900">
              <a:spcBef>
                <a:spcPts val="600"/>
              </a:spcBef>
              <a:spcAft>
                <a:spcPts val="600"/>
              </a:spcAft>
              <a:buClr>
                <a:srgbClr val="C00000"/>
              </a:buClr>
              <a:buFont typeface="Wingdings" panose="05000000000000000000" pitchFamily="2" charset="2"/>
              <a:buChar char="ü"/>
            </a:pPr>
            <a:r>
              <a:rPr lang="en-US" dirty="0"/>
              <a:t>Stress reduction; and </a:t>
            </a:r>
          </a:p>
          <a:p>
            <a:pPr marL="800100" lvl="1" indent="-342900">
              <a:spcBef>
                <a:spcPts val="600"/>
              </a:spcBef>
              <a:spcAft>
                <a:spcPts val="600"/>
              </a:spcAft>
              <a:buClr>
                <a:srgbClr val="C00000"/>
              </a:buClr>
              <a:buFont typeface="Wingdings" panose="05000000000000000000" pitchFamily="2" charset="2"/>
              <a:buChar char="ü"/>
            </a:pPr>
            <a:r>
              <a:rPr lang="en-US" dirty="0"/>
              <a:t>A decreased occurrence of resignation.</a:t>
            </a:r>
          </a:p>
        </p:txBody>
      </p:sp>
    </p:spTree>
    <p:extLst>
      <p:ext uri="{BB962C8B-B14F-4D97-AF65-F5344CB8AC3E}">
        <p14:creationId xmlns:p14="http://schemas.microsoft.com/office/powerpoint/2010/main" val="1753532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010DE37-27D4-5751-E3A0-C1EC78B52419}"/>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Employee Oversight</a:t>
            </a:r>
            <a:endParaRPr lang="en-US" dirty="0">
              <a:solidFill>
                <a:schemeClr val="bg1"/>
              </a:solidFill>
            </a:endParaRPr>
          </a:p>
        </p:txBody>
      </p:sp>
      <p:sp>
        <p:nvSpPr>
          <p:cNvPr id="3" name="Rectangle 2">
            <a:extLst>
              <a:ext uri="{FF2B5EF4-FFF2-40B4-BE49-F238E27FC236}">
                <a16:creationId xmlns:a16="http://schemas.microsoft.com/office/drawing/2014/main" id="{81322202-8D4D-7724-743B-870389A1EE47}"/>
              </a:ext>
            </a:extLst>
          </p:cNvPr>
          <p:cNvSpPr/>
          <p:nvPr/>
        </p:nvSpPr>
        <p:spPr>
          <a:xfrm>
            <a:off x="420687" y="1385530"/>
            <a:ext cx="8302625" cy="4862870"/>
          </a:xfrm>
          <a:prstGeom prst="rect">
            <a:avLst/>
          </a:prstGeom>
        </p:spPr>
        <p:txBody>
          <a:bodyPr wrap="square">
            <a:spAutoFit/>
          </a:bodyPr>
          <a:lstStyle/>
          <a:p>
            <a:pPr marL="342900" indent="-342900" algn="just">
              <a:spcBef>
                <a:spcPts val="600"/>
              </a:spcBef>
              <a:spcAft>
                <a:spcPts val="600"/>
              </a:spcAft>
              <a:buClr>
                <a:srgbClr val="C00000"/>
              </a:buClr>
              <a:buFont typeface="Wingdings" panose="05000000000000000000" pitchFamily="2" charset="2"/>
              <a:buChar char="Ø"/>
            </a:pPr>
            <a:r>
              <a:rPr lang="en-US" sz="1600" dirty="0">
                <a:solidFill>
                  <a:srgbClr val="0070C0"/>
                </a:solidFill>
              </a:rPr>
              <a:t>Throughout the employment lifetime</a:t>
            </a:r>
            <a:r>
              <a:rPr lang="en-US" sz="1600" dirty="0"/>
              <a:t> of personnel, managers should regularly review or audit the job descriptions, work tasks, privileges, and responsibilities for every staff member.</a:t>
            </a:r>
          </a:p>
          <a:p>
            <a:pPr marL="342900" indent="-342900" algn="just">
              <a:spcBef>
                <a:spcPts val="600"/>
              </a:spcBef>
              <a:spcAft>
                <a:spcPts val="600"/>
              </a:spcAft>
              <a:buClr>
                <a:srgbClr val="C00000"/>
              </a:buClr>
              <a:buFont typeface="Wingdings" panose="05000000000000000000" pitchFamily="2" charset="2"/>
              <a:buChar char="Ø"/>
            </a:pPr>
            <a:r>
              <a:rPr lang="en-US" sz="1600" dirty="0">
                <a:solidFill>
                  <a:srgbClr val="0070C0"/>
                </a:solidFill>
              </a:rPr>
              <a:t>Reviewing</a:t>
            </a:r>
            <a:r>
              <a:rPr lang="en-US" sz="1600" dirty="0"/>
              <a:t> and then </a:t>
            </a:r>
            <a:r>
              <a:rPr lang="en-US" sz="1600" dirty="0">
                <a:solidFill>
                  <a:srgbClr val="0070C0"/>
                </a:solidFill>
              </a:rPr>
              <a:t>adjusting user capabilities</a:t>
            </a:r>
            <a:r>
              <a:rPr lang="en-US" sz="1600" dirty="0"/>
              <a:t> to realign with the principle of least privilege is a risk reduction strategy. </a:t>
            </a:r>
          </a:p>
          <a:p>
            <a:pPr marL="342900" indent="-342900" algn="just">
              <a:spcBef>
                <a:spcPts val="600"/>
              </a:spcBef>
              <a:spcAft>
                <a:spcPts val="600"/>
              </a:spcAft>
              <a:buClr>
                <a:srgbClr val="C00000"/>
              </a:buClr>
              <a:buFont typeface="Wingdings" panose="05000000000000000000" pitchFamily="2" charset="2"/>
              <a:buChar char="Ø"/>
            </a:pPr>
            <a:r>
              <a:rPr lang="en-US" sz="1600" b="1" dirty="0">
                <a:solidFill>
                  <a:srgbClr val="0070C0"/>
                </a:solidFill>
              </a:rPr>
              <a:t>Mandatory vacations</a:t>
            </a:r>
            <a:r>
              <a:rPr lang="en-US" sz="1600" dirty="0"/>
              <a:t> are used as a peer review process. This process requires a worker to be away from the office and without remote access for one to two weeks per year. While the worker is on the “vacation,” a different worker performs their work duties with their actual user account, which makes it easier to verify the work tasks and privileges of employees while attempting to detect abuse, fraud, or negligence on the part of the original employee.</a:t>
            </a:r>
          </a:p>
          <a:p>
            <a:pPr marL="342900" indent="-342900" algn="just">
              <a:spcBef>
                <a:spcPts val="600"/>
              </a:spcBef>
              <a:spcAft>
                <a:spcPts val="600"/>
              </a:spcAft>
              <a:buClr>
                <a:srgbClr val="C00000"/>
              </a:buClr>
              <a:buFont typeface="Wingdings" panose="05000000000000000000" pitchFamily="2" charset="2"/>
              <a:buChar char="Ø"/>
            </a:pPr>
            <a:r>
              <a:rPr lang="en-US" sz="1600" dirty="0"/>
              <a:t>When several people work together to perpetrate a crime, it’s called </a:t>
            </a:r>
            <a:r>
              <a:rPr lang="en-US" sz="1600" b="1" dirty="0">
                <a:solidFill>
                  <a:srgbClr val="0070C0"/>
                </a:solidFill>
              </a:rPr>
              <a:t>collusion</a:t>
            </a:r>
            <a:r>
              <a:rPr lang="en-US" sz="1600" dirty="0"/>
              <a:t>.</a:t>
            </a:r>
          </a:p>
          <a:p>
            <a:pPr marL="342900" indent="-342900" algn="just">
              <a:spcBef>
                <a:spcPts val="600"/>
              </a:spcBef>
              <a:spcAft>
                <a:spcPts val="600"/>
              </a:spcAft>
              <a:buClr>
                <a:srgbClr val="C00000"/>
              </a:buClr>
              <a:buFont typeface="Wingdings" panose="05000000000000000000" pitchFamily="2" charset="2"/>
              <a:buChar char="Ø"/>
            </a:pPr>
            <a:r>
              <a:rPr lang="en-US" sz="1600" dirty="0"/>
              <a:t>Employing the principles of separation of duties, restricted job responsibilities, mandatory vacations, job rotation, and cross-training reduces</a:t>
            </a:r>
          </a:p>
          <a:p>
            <a:pPr marL="342900" indent="-342900" algn="just">
              <a:spcBef>
                <a:spcPts val="600"/>
              </a:spcBef>
              <a:spcAft>
                <a:spcPts val="600"/>
              </a:spcAft>
              <a:buClr>
                <a:srgbClr val="C00000"/>
              </a:buClr>
              <a:buFont typeface="Wingdings" panose="05000000000000000000" pitchFamily="2" charset="2"/>
              <a:buChar char="Ø"/>
            </a:pPr>
            <a:r>
              <a:rPr lang="en-US" sz="1600" i="1" dirty="0"/>
              <a:t>User behavior analytics </a:t>
            </a:r>
            <a:r>
              <a:rPr lang="en-US" sz="1600" dirty="0"/>
              <a:t>(UBA) and </a:t>
            </a:r>
            <a:r>
              <a:rPr lang="en-US" sz="1600" i="1" dirty="0"/>
              <a:t>user and entity behavior analytics </a:t>
            </a:r>
            <a:r>
              <a:rPr lang="en-US" sz="1600" dirty="0"/>
              <a:t>(UEBA) are the concepts of analyzing the behavior of users.</a:t>
            </a:r>
          </a:p>
        </p:txBody>
      </p:sp>
    </p:spTree>
    <p:extLst>
      <p:ext uri="{BB962C8B-B14F-4D97-AF65-F5344CB8AC3E}">
        <p14:creationId xmlns:p14="http://schemas.microsoft.com/office/powerpoint/2010/main" val="32677070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noFill/>
        <a:ln>
          <a:solidFill>
            <a:schemeClr val="accent1"/>
          </a:solidFill>
        </a:ln>
      </a:spPr>
      <a:bodyPr anchor="ctr"/>
      <a:lstStyle>
        <a:defPPr algn="ctr" fontAlgn="auto">
          <a:spcBef>
            <a:spcPts val="0"/>
          </a:spcBef>
          <a:spcAft>
            <a:spcPts val="0"/>
          </a:spcAft>
          <a:defRPr sz="1400" dirty="0"/>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20699</TotalTime>
  <Words>9475</Words>
  <Application>Microsoft Office PowerPoint</Application>
  <PresentationFormat>On-screen Show (4:3)</PresentationFormat>
  <Paragraphs>554</Paragraphs>
  <Slides>73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Arial</vt:lpstr>
      <vt:lpstr>Calibri</vt:lpstr>
      <vt:lpstr>Georgia</vt:lpstr>
      <vt:lpstr>Wingdings</vt:lpstr>
      <vt:lpstr>Wingdings 2</vt:lpstr>
      <vt:lpstr>Civic</vt:lpstr>
      <vt:lpstr> Chapter Two Personal Security and Risk Management</vt:lpstr>
      <vt:lpstr>Hiring a new Employees</vt:lpstr>
      <vt:lpstr>Creating Job/Position Description</vt:lpstr>
      <vt:lpstr>Candidate Screening and Hiring</vt:lpstr>
      <vt:lpstr>Candidate Screening and Hiring</vt:lpstr>
      <vt:lpstr>Onboarding: Employment agreements and policies</vt:lpstr>
      <vt:lpstr>Onboarding: Employment agreements and policies</vt:lpstr>
      <vt:lpstr>Onboarding: Employment agreements and policies</vt:lpstr>
      <vt:lpstr>Employee Oversight</vt:lpstr>
      <vt:lpstr>Offboarding, Transfer and Termination</vt:lpstr>
      <vt:lpstr>Offboarding, Transfer and Termination</vt:lpstr>
      <vt:lpstr>Offboarding, Transfer and Termination</vt:lpstr>
      <vt:lpstr>Offboarding, Transfer and Termination</vt:lpstr>
      <vt:lpstr>Vendor, Consultants, and Contractors Agreements and Controls </vt:lpstr>
      <vt:lpstr>Compliance Policy Requirements</vt:lpstr>
      <vt:lpstr>Privacy Policy Requirements</vt:lpstr>
      <vt:lpstr>Privacy Policy Requirements</vt:lpstr>
      <vt:lpstr>Understand and Applying Risk Management Concept</vt:lpstr>
      <vt:lpstr>Understand and Applying Risk Management Concept</vt:lpstr>
      <vt:lpstr>Risk Terminology and Concepts</vt:lpstr>
      <vt:lpstr>Risk Terminology and Concepts</vt:lpstr>
      <vt:lpstr>Risk Terminology and Concepts</vt:lpstr>
      <vt:lpstr>Asset Valuation</vt:lpstr>
      <vt:lpstr>Asset Valuation</vt:lpstr>
      <vt:lpstr>Risk Assessment Team</vt:lpstr>
      <vt:lpstr>Risk Assessment/Analysis</vt:lpstr>
      <vt:lpstr>Risk Assessment/Analysis</vt:lpstr>
      <vt:lpstr>Qualitative Risk Analysis</vt:lpstr>
      <vt:lpstr>Qualitative Risk Analysis</vt:lpstr>
      <vt:lpstr>Qualitative Risk Analysis</vt:lpstr>
      <vt:lpstr>Quantitative Risk Analysis</vt:lpstr>
      <vt:lpstr>Quantitative Risk Analysis</vt:lpstr>
      <vt:lpstr>Quantitative Risk Analysis</vt:lpstr>
      <vt:lpstr>Quantitative Risk Analysis</vt:lpstr>
      <vt:lpstr>Quantitative Risk Analysis</vt:lpstr>
      <vt:lpstr>Qualitative vs. Quantitative Risk Analysis</vt:lpstr>
      <vt:lpstr>Risk Response:: Some Terminologies</vt:lpstr>
      <vt:lpstr>Risk Response</vt:lpstr>
      <vt:lpstr>Risk Response</vt:lpstr>
      <vt:lpstr>Some more Risk definitions</vt:lpstr>
      <vt:lpstr>Cost vs. Benefits of Security Controls</vt:lpstr>
      <vt:lpstr>Cost vs. Benefits of Security Controls</vt:lpstr>
      <vt:lpstr>Quantitative Risk Analysis Formulas</vt:lpstr>
      <vt:lpstr>Countermeasure Selection and Implementation</vt:lpstr>
      <vt:lpstr>Countermeasure Selection and Implementation</vt:lpstr>
      <vt:lpstr>Categories of Security Control in a Defense-in-Depth implementation</vt:lpstr>
      <vt:lpstr>Categories of Security Control in a Defense-in-Depth implementation</vt:lpstr>
      <vt:lpstr>Applicable Types of Controls</vt:lpstr>
      <vt:lpstr>Applicable Types of Controls</vt:lpstr>
      <vt:lpstr>Applicable Types of Controls</vt:lpstr>
      <vt:lpstr>Security Control Assessment, Monitoring and Measurement</vt:lpstr>
      <vt:lpstr>Risk Reporting and Documentation</vt:lpstr>
      <vt:lpstr>Risk Reporting and Documentation</vt:lpstr>
      <vt:lpstr>Continuous Improvement</vt:lpstr>
      <vt:lpstr>Continuous Improvement</vt:lpstr>
      <vt:lpstr>Risk Frameworks</vt:lpstr>
      <vt:lpstr>Risk Frameworks</vt:lpstr>
      <vt:lpstr>Risk Frameworks</vt:lpstr>
      <vt:lpstr>Social Engineering</vt:lpstr>
      <vt:lpstr>Social Engineering Protection</vt:lpstr>
      <vt:lpstr>Social Engineering Principles</vt:lpstr>
      <vt:lpstr>Social Engineering Principles</vt:lpstr>
      <vt:lpstr>Social Engineering Principles</vt:lpstr>
      <vt:lpstr>Social Engineering Principles</vt:lpstr>
      <vt:lpstr>Social Engineering Principles</vt:lpstr>
      <vt:lpstr>Social Engineering Principles</vt:lpstr>
      <vt:lpstr>Social Engineering Principles</vt:lpstr>
      <vt:lpstr>Social Engineering Principles</vt:lpstr>
      <vt:lpstr>Social Engineering Principles</vt:lpstr>
      <vt:lpstr>Security Awareness, Education and Training</vt:lpstr>
      <vt:lpstr>Improvements and Education and Training</vt:lpstr>
      <vt:lpstr>Improvements and Education and Training</vt:lpstr>
      <vt:lpstr>Improvements and Education and Training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ALGORITHM TO DETERMINE ENERGY-AWARE MAXIMAL LEAF  NODES DATA GATHERING TREE FOR WIRELESS SENSOR NETWORKS</dc:title>
  <dc:creator>Admin</dc:creator>
  <cp:lastModifiedBy>mahfuz@cse.buet.ac.bd</cp:lastModifiedBy>
  <cp:revision>2356</cp:revision>
  <dcterms:created xsi:type="dcterms:W3CDTF">2010-12-04T17:05:06Z</dcterms:created>
  <dcterms:modified xsi:type="dcterms:W3CDTF">2022-10-14T06:32:52Z</dcterms:modified>
</cp:coreProperties>
</file>