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395" r:id="rId2"/>
    <p:sldId id="396" r:id="rId3"/>
    <p:sldId id="439" r:id="rId4"/>
    <p:sldId id="440" r:id="rId5"/>
    <p:sldId id="441" r:id="rId6"/>
    <p:sldId id="442" r:id="rId7"/>
    <p:sldId id="445" r:id="rId8"/>
    <p:sldId id="446" r:id="rId9"/>
    <p:sldId id="443" r:id="rId10"/>
    <p:sldId id="444" r:id="rId11"/>
    <p:sldId id="447" r:id="rId12"/>
    <p:sldId id="448" r:id="rId13"/>
    <p:sldId id="449" r:id="rId14"/>
    <p:sldId id="450" r:id="rId15"/>
    <p:sldId id="397" r:id="rId16"/>
    <p:sldId id="451" r:id="rId17"/>
    <p:sldId id="452" r:id="rId18"/>
    <p:sldId id="438" r:id="rId19"/>
    <p:sldId id="453" r:id="rId20"/>
    <p:sldId id="454" r:id="rId21"/>
    <p:sldId id="455" r:id="rId22"/>
    <p:sldId id="456" r:id="rId23"/>
    <p:sldId id="457" r:id="rId24"/>
    <p:sldId id="458" r:id="rId25"/>
    <p:sldId id="459" r:id="rId26"/>
    <p:sldId id="462" r:id="rId27"/>
    <p:sldId id="461" r:id="rId28"/>
    <p:sldId id="460" r:id="rId29"/>
    <p:sldId id="463" r:id="rId3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63F"/>
    <a:srgbClr val="D16349"/>
    <a:srgbClr val="DBE3E3"/>
    <a:srgbClr val="FFCC66"/>
    <a:srgbClr val="FF9900"/>
    <a:srgbClr val="635803"/>
    <a:srgbClr val="D1DEDF"/>
    <a:srgbClr val="EED3CF"/>
    <a:srgbClr val="EDD3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754" autoAdjust="0"/>
    <p:restoredTop sz="93907" autoAdjust="0"/>
  </p:normalViewPr>
  <p:slideViewPr>
    <p:cSldViewPr>
      <p:cViewPr varScale="1">
        <p:scale>
          <a:sx n="96" d="100"/>
          <a:sy n="96" d="100"/>
        </p:scale>
        <p:origin x="2336" y="168"/>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notesViewPr>
    <p:cSldViewPr>
      <p:cViewPr varScale="1">
        <p:scale>
          <a:sx n="55" d="100"/>
          <a:sy n="55" d="100"/>
        </p:scale>
        <p:origin x="-284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DB4E3CD-C9EE-4247-A0E7-99603B632244}" type="datetimeFigureOut">
              <a:rPr lang="en-US" smtClean="0"/>
              <a:pPr/>
              <a:t>11/25/22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56142C3-80C7-4F74-BFAD-C7C43B8C8FD5}" type="slidenum">
              <a:rPr lang="en-US" smtClean="0"/>
              <a:pPr/>
              <a:t>‹#›</a:t>
            </a:fld>
            <a:endParaRPr lang="en-US"/>
          </a:p>
        </p:txBody>
      </p:sp>
    </p:spTree>
    <p:extLst>
      <p:ext uri="{BB962C8B-B14F-4D97-AF65-F5344CB8AC3E}">
        <p14:creationId xmlns:p14="http://schemas.microsoft.com/office/powerpoint/2010/main" val="2023579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BB27901-4ECD-4B8C-A073-CBD0312B721C}" type="datetimeFigureOut">
              <a:rPr lang="en-US"/>
              <a:pPr>
                <a:defRPr/>
              </a:pPr>
              <a:t>11/25/22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F5220C2-089D-466E-9B99-E0B11E9738C0}" type="slidenum">
              <a:rPr lang="en-US"/>
              <a:pPr>
                <a:defRPr/>
              </a:pPr>
              <a:t>‹#›</a:t>
            </a:fld>
            <a:endParaRPr lang="en-US"/>
          </a:p>
        </p:txBody>
      </p:sp>
    </p:spTree>
    <p:extLst>
      <p:ext uri="{BB962C8B-B14F-4D97-AF65-F5344CB8AC3E}">
        <p14:creationId xmlns:p14="http://schemas.microsoft.com/office/powerpoint/2010/main" val="1649301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2E2A2192-1EA0-4617-ACD1-8F889CEBDF8D}" type="datetimeFigureOut">
              <a:rPr lang="en-US"/>
              <a:pPr>
                <a:defRPr/>
              </a:pPr>
              <a:t>11/25/22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8E22246-0F2E-468F-A746-B502F2A1E8B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C5B828-C80C-4255-9BEA-E45F1708B745}" type="datetimeFigureOut">
              <a:rPr lang="en-US"/>
              <a:pPr>
                <a:defRPr/>
              </a:pPr>
              <a:t>11/25/22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C328BB-D0E4-4FD5-BC39-B4A3616A074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013D9677-8729-41F8-BF92-3E4DC3CE2726}"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9FBA3E10-1245-4453-9230-D33C7975FAA1}" type="datetimeFigureOut">
              <a:rPr lang="en-US"/>
              <a:pPr>
                <a:defRPr/>
              </a:pPr>
              <a:t>11/25/22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1013C4-D296-4C90-8C6F-ABA6C4A0AED9}" type="datetimeFigureOut">
              <a:rPr lang="en-US"/>
              <a:pPr>
                <a:defRPr/>
              </a:pPr>
              <a:t>11/25/22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E9AFD8CE-E250-4E63-94CB-4F9A6DE97DD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B0C9B3C-7B37-441B-A962-F2D777AC64E7}" type="datetimeFigureOut">
              <a:rPr lang="en-US"/>
              <a:pPr>
                <a:defRPr/>
              </a:pPr>
              <a:t>11/25/22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F5580C6-5EA3-41C6-B8CF-FACD427B98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413EB9F9-BCC5-491E-BD02-C6514812757A}" type="datetimeFigureOut">
              <a:rPr lang="en-US"/>
              <a:pPr>
                <a:defRPr/>
              </a:pPr>
              <a:t>11/25/22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D108D05B-C692-4867-9D0C-A89D9147912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8" name="Rectangle 20"/>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5CC7A72E-F551-4265-B2FA-A738E11C9EA9}" type="datetimeFigureOut">
              <a:rPr lang="en-US"/>
              <a:pPr>
                <a:defRPr/>
              </a:pPr>
              <a:t>11/25/22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BE654C1E-A87E-4DAC-9C7A-E31FF6AADDC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0D50ACDD-959C-4528-9549-B0327A9F409F}" type="datetimeFigureOut">
              <a:rPr lang="en-US"/>
              <a:pPr>
                <a:defRPr/>
              </a:pPr>
              <a:t>11/25/22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9D3EE38D-3CC9-4F92-B267-C46AE47AEC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55513ED7-2ACA-42E0-91AE-A22AE9FD2300}" type="datetimeFigureOut">
              <a:rPr lang="en-US"/>
              <a:pPr>
                <a:defRPr/>
              </a:pPr>
              <a:t>11/25/22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FC068683-5EDA-41DD-A45B-8718A1157F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F15300C-6522-4F36-AC5F-5E6C308F7569}"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6893454B-367A-46E6-A623-082ACB78B242}" type="datetimeFigureOut">
              <a:rPr lang="en-US"/>
              <a:pPr>
                <a:defRPr/>
              </a:pPr>
              <a:t>11/25/22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89DC3CE6-9013-4F37-8693-5EE5DABEA54C}"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C1562A1B-E926-4683-BBEC-980628BC1735}" type="datetimeFigureOut">
              <a:rPr lang="en-US"/>
              <a:pPr>
                <a:defRPr/>
              </a:pPr>
              <a:t>11/25/22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7" name="Rectangle 15"/>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8" name="Rectangle 17"/>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9" name="Rectangle 18"/>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FC856FC9-D428-4703-874B-C5F969F157D6}" type="datetimeFigureOut">
              <a:rPr lang="en-US"/>
              <a:pPr>
                <a:defRPr/>
              </a:pPr>
              <a:t>11/25/22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81886398-ADE1-4B9C-ABF8-8090BA98E7B8}"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2"/>
          <p:cNvSpPr>
            <a:spLocks noGrp="1"/>
          </p:cNvSpPr>
          <p:nvPr>
            <p:ph type="ctrTitle"/>
          </p:nvPr>
        </p:nvSpPr>
        <p:spPr>
          <a:xfrm>
            <a:off x="762000" y="2133600"/>
            <a:ext cx="7848600" cy="1219200"/>
          </a:xfrm>
        </p:spPr>
        <p:txBody>
          <a:bodyPr/>
          <a:lstStyle/>
          <a:p>
            <a:pPr algn="r" eaLnBrk="1" hangingPunct="1">
              <a:lnSpc>
                <a:spcPts val="4300"/>
              </a:lnSpc>
            </a:pPr>
            <a:br>
              <a:rPr lang="en-US" sz="3600" b="1" dirty="0"/>
            </a:br>
            <a:r>
              <a:rPr lang="en-US" sz="2000" b="1" dirty="0"/>
              <a:t>Chapter Three</a:t>
            </a:r>
            <a:br>
              <a:rPr lang="en-US" sz="3600" b="1" dirty="0"/>
            </a:br>
            <a:r>
              <a:rPr lang="en-US" sz="3600" b="1" dirty="0"/>
              <a:t>Business Continuity Planning (BCP)</a:t>
            </a:r>
            <a:endParaRPr lang="en-US" sz="3600" dirty="0"/>
          </a:p>
        </p:txBody>
      </p:sp>
      <p:sp>
        <p:nvSpPr>
          <p:cNvPr id="13315" name="Rectangle 5"/>
          <p:cNvSpPr>
            <a:spLocks noChangeArrowheads="1"/>
          </p:cNvSpPr>
          <p:nvPr/>
        </p:nvSpPr>
        <p:spPr bwMode="auto">
          <a:xfrm>
            <a:off x="152400" y="5943600"/>
            <a:ext cx="4343400" cy="553998"/>
          </a:xfrm>
          <a:prstGeom prst="rect">
            <a:avLst/>
          </a:prstGeom>
          <a:noFill/>
          <a:ln w="9525">
            <a:noFill/>
            <a:miter lim="800000"/>
            <a:headEnd/>
            <a:tailEnd/>
          </a:ln>
        </p:spPr>
        <p:txBody>
          <a:bodyPr>
            <a:spAutoFit/>
          </a:bodyPr>
          <a:lstStyle/>
          <a:p>
            <a:r>
              <a:rPr lang="en-US" sz="1600" b="1" dirty="0">
                <a:latin typeface="Georgia" pitchFamily="18" charset="0"/>
              </a:rPr>
              <a:t>© Dr. M. </a:t>
            </a:r>
            <a:r>
              <a:rPr lang="en-US" sz="1600" b="1" dirty="0" err="1">
                <a:latin typeface="Georgia" pitchFamily="18" charset="0"/>
              </a:rPr>
              <a:t>Mahfuzul</a:t>
            </a:r>
            <a:r>
              <a:rPr lang="en-US" sz="1600" b="1" dirty="0">
                <a:latin typeface="Georgia" pitchFamily="18" charset="0"/>
              </a:rPr>
              <a:t> Islam</a:t>
            </a:r>
          </a:p>
          <a:p>
            <a:r>
              <a:rPr lang="en-US" sz="1400" dirty="0">
                <a:latin typeface="Georgia" pitchFamily="18" charset="0"/>
              </a:rPr>
              <a:t>      Professor, Dept. of CSE, BUET</a:t>
            </a:r>
          </a:p>
        </p:txBody>
      </p:sp>
      <p:sp>
        <p:nvSpPr>
          <p:cNvPr id="4" name="Rectangle 5"/>
          <p:cNvSpPr>
            <a:spLocks noChangeArrowheads="1"/>
          </p:cNvSpPr>
          <p:nvPr/>
        </p:nvSpPr>
        <p:spPr bwMode="auto">
          <a:xfrm>
            <a:off x="838200" y="4267200"/>
            <a:ext cx="7010400" cy="523220"/>
          </a:xfrm>
          <a:prstGeom prst="rect">
            <a:avLst/>
          </a:prstGeom>
          <a:noFill/>
          <a:ln w="9525">
            <a:noFill/>
            <a:miter lim="800000"/>
            <a:headEnd/>
            <a:tailEnd/>
          </a:ln>
        </p:spPr>
        <p:txBody>
          <a:bodyPr wrap="square">
            <a:spAutoFit/>
          </a:bodyPr>
          <a:lstStyle/>
          <a:p>
            <a:r>
              <a:rPr lang="en-US" sz="1400" b="1" dirty="0">
                <a:latin typeface="Georgia" pitchFamily="18" charset="0"/>
              </a:rPr>
              <a:t>Ref:  CISSP Certified Information Systems Security Professional Official Study Guide, 9E, 2021</a:t>
            </a:r>
            <a:endParaRPr lang="en-US" sz="1400" dirty="0">
              <a:latin typeface="Georgia" pitchFamily="18" charset="0"/>
            </a:endParaRPr>
          </a:p>
        </p:txBody>
      </p:sp>
    </p:spTree>
  </p:cSld>
  <p:clrMapOvr>
    <a:masterClrMapping/>
  </p:clrMapOvr>
  <p:transition advTm="26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D1495-5568-CF07-6937-FF941FFED968}"/>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BCP Resource Requirements</a:t>
            </a:r>
            <a:endParaRPr lang="en-US" dirty="0">
              <a:solidFill>
                <a:schemeClr val="bg1"/>
              </a:solidFill>
            </a:endParaRPr>
          </a:p>
        </p:txBody>
      </p:sp>
      <p:sp>
        <p:nvSpPr>
          <p:cNvPr id="7" name="Rectangle 6">
            <a:extLst>
              <a:ext uri="{FF2B5EF4-FFF2-40B4-BE49-F238E27FC236}">
                <a16:creationId xmlns:a16="http://schemas.microsoft.com/office/drawing/2014/main" id="{9417A8EC-793E-598C-1DA5-6DB74B6469C3}"/>
              </a:ext>
            </a:extLst>
          </p:cNvPr>
          <p:cNvSpPr/>
          <p:nvPr/>
        </p:nvSpPr>
        <p:spPr>
          <a:xfrm>
            <a:off x="536575" y="1672672"/>
            <a:ext cx="8299450" cy="4293483"/>
          </a:xfrm>
          <a:prstGeom prst="rect">
            <a:avLst/>
          </a:prstGeom>
        </p:spPr>
        <p:txBody>
          <a:bodyPr wrap="square">
            <a:spAutoFit/>
          </a:bodyPr>
          <a:lstStyle/>
          <a:p>
            <a:pPr>
              <a:lnSpc>
                <a:spcPts val="3000"/>
              </a:lnSpc>
            </a:pPr>
            <a:r>
              <a:rPr lang="en-US" sz="2400" b="1" dirty="0">
                <a:solidFill>
                  <a:srgbClr val="0070C0"/>
                </a:solidFill>
                <a:effectLst/>
                <a:latin typeface="Arial" panose="020B0604020202020204" pitchFamily="34" charset="0"/>
                <a:cs typeface="Arial" panose="020B0604020202020204" pitchFamily="34" charset="0"/>
              </a:rPr>
              <a:t>The assessment of BCP Resource requirements are performed in three phases:</a:t>
            </a:r>
          </a:p>
          <a:p>
            <a:pPr marL="285750" indent="-285750">
              <a:spcBef>
                <a:spcPts val="600"/>
              </a:spcBef>
              <a:spcAft>
                <a:spcPts val="600"/>
              </a:spcAft>
              <a:buFont typeface="Wingdings" pitchFamily="2" charset="2"/>
              <a:buChar char="Ø"/>
            </a:pPr>
            <a:r>
              <a:rPr lang="en-US" sz="2000" b="1" dirty="0">
                <a:effectLst/>
                <a:latin typeface="Arial" panose="020B0604020202020204" pitchFamily="34" charset="0"/>
                <a:cs typeface="Arial" panose="020B0604020202020204" pitchFamily="34" charset="0"/>
              </a:rPr>
              <a:t>BCP Development Phase:</a:t>
            </a:r>
            <a:r>
              <a:rPr lang="en-US" sz="2000" dirty="0">
                <a:effectLst/>
                <a:latin typeface="Arial" panose="020B0604020202020204" pitchFamily="34" charset="0"/>
                <a:cs typeface="Arial" panose="020B0604020202020204" pitchFamily="34" charset="0"/>
              </a:rPr>
              <a:t> </a:t>
            </a:r>
            <a:r>
              <a:rPr lang="en-US" sz="1800" dirty="0">
                <a:effectLst/>
                <a:latin typeface="SabonLTStd"/>
              </a:rPr>
              <a:t>Require resources to perform the four elements of the BCP process (project scope and planning, business impact analysis, continuity planning, and approval and implementation) </a:t>
            </a:r>
            <a:endParaRPr lang="en-US" sz="2000" dirty="0">
              <a:effectLst/>
              <a:latin typeface="Arial" panose="020B0604020202020204" pitchFamily="34" charset="0"/>
              <a:cs typeface="Arial" panose="020B0604020202020204" pitchFamily="34" charset="0"/>
            </a:endParaRPr>
          </a:p>
          <a:p>
            <a:pPr marL="285750" indent="-285750">
              <a:spcBef>
                <a:spcPts val="600"/>
              </a:spcBef>
              <a:spcAft>
                <a:spcPts val="600"/>
              </a:spcAft>
              <a:buFont typeface="Wingdings" pitchFamily="2" charset="2"/>
              <a:buChar char="Ø"/>
            </a:pPr>
            <a:r>
              <a:rPr lang="en-US" sz="2000" b="1" dirty="0">
                <a:effectLst/>
                <a:latin typeface="Arial" panose="020B0604020202020204" pitchFamily="34" charset="0"/>
                <a:cs typeface="Arial" panose="020B0604020202020204" pitchFamily="34" charset="0"/>
              </a:rPr>
              <a:t>BCP Testing, Training and Maintenance Phase:</a:t>
            </a:r>
            <a:r>
              <a:rPr lang="en-US" sz="2000" dirty="0">
                <a:effectLst/>
                <a:latin typeface="Arial" panose="020B0604020202020204" pitchFamily="34" charset="0"/>
                <a:cs typeface="Arial" panose="020B0604020202020204" pitchFamily="34" charset="0"/>
              </a:rPr>
              <a:t> </a:t>
            </a:r>
            <a:r>
              <a:rPr lang="en-US" sz="1800" dirty="0">
                <a:effectLst/>
                <a:latin typeface="SabonLTStd"/>
              </a:rPr>
              <a:t>Require some hardware and software commitments </a:t>
            </a:r>
            <a:endParaRPr lang="en-US" sz="2000" dirty="0">
              <a:effectLst/>
              <a:latin typeface="Arial" panose="020B0604020202020204" pitchFamily="34" charset="0"/>
              <a:cs typeface="Arial" panose="020B0604020202020204" pitchFamily="34" charset="0"/>
            </a:endParaRPr>
          </a:p>
          <a:p>
            <a:pPr marL="285750" indent="-285750">
              <a:spcBef>
                <a:spcPts val="600"/>
              </a:spcBef>
              <a:spcAft>
                <a:spcPts val="600"/>
              </a:spcAft>
              <a:buFont typeface="Wingdings" pitchFamily="2" charset="2"/>
              <a:buChar char="Ø"/>
            </a:pPr>
            <a:r>
              <a:rPr lang="en-US" sz="2000" b="1" dirty="0">
                <a:effectLst/>
                <a:latin typeface="Arial" panose="020B0604020202020204" pitchFamily="34" charset="0"/>
                <a:cs typeface="Arial" panose="020B0604020202020204" pitchFamily="34" charset="0"/>
              </a:rPr>
              <a:t>BCP Implementation Phase: </a:t>
            </a:r>
            <a:r>
              <a:rPr lang="en-US" sz="1800" dirty="0">
                <a:effectLst/>
                <a:latin typeface="SabonLTStd"/>
              </a:rPr>
              <a:t>When a disaster strikes and the BCP team deems it necessary to conduct a full-scale implementation of the business continuity plan, the implementation will require significant resources. Those resources include a large amount of effort as well as direct financial expenses. </a:t>
            </a:r>
            <a:endParaRPr lang="en-US" sz="2000" dirty="0"/>
          </a:p>
          <a:p>
            <a:pPr marL="285750" indent="-285750">
              <a:spcBef>
                <a:spcPts val="600"/>
              </a:spcBef>
              <a:spcAft>
                <a:spcPts val="600"/>
              </a:spcAft>
              <a:buFont typeface="Wingdings" pitchFamily="2" charset="2"/>
              <a:buChar char="Ø"/>
            </a:pPr>
            <a:endParaRPr lang="en-US" sz="20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056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396C81-E9D8-CACB-1033-4EAD97F0897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Legal and Regulatory Requirements</a:t>
            </a:r>
            <a:endParaRPr lang="en-US" dirty="0">
              <a:solidFill>
                <a:schemeClr val="bg1"/>
              </a:solidFill>
            </a:endParaRPr>
          </a:p>
        </p:txBody>
      </p:sp>
      <p:sp>
        <p:nvSpPr>
          <p:cNvPr id="5" name="Rectangle 4">
            <a:extLst>
              <a:ext uri="{FF2B5EF4-FFF2-40B4-BE49-F238E27FC236}">
                <a16:creationId xmlns:a16="http://schemas.microsoft.com/office/drawing/2014/main" id="{A9D4A5BC-67D7-A806-7A06-57E955CC7713}"/>
              </a:ext>
            </a:extLst>
          </p:cNvPr>
          <p:cNvSpPr/>
          <p:nvPr/>
        </p:nvSpPr>
        <p:spPr>
          <a:xfrm>
            <a:off x="536575" y="1447800"/>
            <a:ext cx="8299450" cy="4247317"/>
          </a:xfrm>
          <a:prstGeom prst="rect">
            <a:avLst/>
          </a:prstGeom>
        </p:spPr>
        <p:txBody>
          <a:bodyPr wrap="square">
            <a:spAutoFit/>
          </a:bodyPr>
          <a:lstStyle/>
          <a:p>
            <a:pPr marL="285750" indent="-285750">
              <a:spcBef>
                <a:spcPts val="600"/>
              </a:spcBef>
              <a:spcAft>
                <a:spcPts val="600"/>
              </a:spcAft>
              <a:buFont typeface="Wingdings" pitchFamily="2" charset="2"/>
              <a:buChar char="Ø"/>
            </a:pPr>
            <a:r>
              <a:rPr lang="en-US" sz="2000" dirty="0">
                <a:effectLst/>
                <a:latin typeface="SabonLTStd"/>
              </a:rPr>
              <a:t>Emergency services, such as police, fire, and emergency medical operations, have a responsibility to the community to continue operations in the event of a disaster. </a:t>
            </a:r>
            <a:endParaRPr lang="en-US" sz="2000" dirty="0"/>
          </a:p>
          <a:p>
            <a:pPr marL="285750" indent="-285750">
              <a:spcBef>
                <a:spcPts val="600"/>
              </a:spcBef>
              <a:spcAft>
                <a:spcPts val="600"/>
              </a:spcAft>
              <a:buFont typeface="Wingdings" pitchFamily="2" charset="2"/>
              <a:buChar char="Ø"/>
            </a:pPr>
            <a:r>
              <a:rPr lang="en-US" sz="2000" dirty="0">
                <a:effectLst/>
                <a:latin typeface="SabonLTStd"/>
              </a:rPr>
              <a:t>Failure to implement an effective BCP could result in the loss of life or property and decrease public confidence in the government. </a:t>
            </a:r>
            <a:endParaRPr lang="en-US" sz="2000" dirty="0"/>
          </a:p>
          <a:p>
            <a:pPr marL="285750" indent="-285750">
              <a:spcBef>
                <a:spcPts val="600"/>
              </a:spcBef>
              <a:spcAft>
                <a:spcPts val="600"/>
              </a:spcAft>
              <a:buFont typeface="Wingdings" pitchFamily="2" charset="2"/>
              <a:buChar char="Ø"/>
            </a:pPr>
            <a:r>
              <a:rPr lang="en-US" sz="2000" dirty="0">
                <a:effectLst/>
                <a:latin typeface="SabonLTStd"/>
              </a:rPr>
              <a:t> Even if you’re not bound by any of these considerations, you might have contractual obligations to your clients that require you to implement sound BCP practices. </a:t>
            </a:r>
            <a:endParaRPr lang="en-US" sz="2000" dirty="0"/>
          </a:p>
          <a:p>
            <a:pPr marL="285750" indent="-285750">
              <a:spcBef>
                <a:spcPts val="600"/>
              </a:spcBef>
              <a:spcAft>
                <a:spcPts val="600"/>
              </a:spcAft>
              <a:buFont typeface="Wingdings" pitchFamily="2" charset="2"/>
              <a:buChar char="Ø"/>
            </a:pPr>
            <a:r>
              <a:rPr lang="en-US" sz="2000" dirty="0">
                <a:effectLst/>
                <a:latin typeface="UniversLTStd"/>
              </a:rPr>
              <a:t>Laws regarding computing systems, business practices, and disaster management change frequently. Be sure to keep your attorneys involved throughout the lifetime of your BCP, including the testing and maintenance phases. </a:t>
            </a:r>
            <a:endParaRPr lang="en-US"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80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22EB71-9AF2-0840-731C-237600200DA6}"/>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Business Impact Analysis (BIA)</a:t>
            </a:r>
            <a:endParaRPr lang="en-US" dirty="0">
              <a:solidFill>
                <a:schemeClr val="bg1"/>
              </a:solidFill>
            </a:endParaRPr>
          </a:p>
        </p:txBody>
      </p:sp>
      <p:sp>
        <p:nvSpPr>
          <p:cNvPr id="6" name="TextBox 5">
            <a:extLst>
              <a:ext uri="{FF2B5EF4-FFF2-40B4-BE49-F238E27FC236}">
                <a16:creationId xmlns:a16="http://schemas.microsoft.com/office/drawing/2014/main" id="{D8CAD622-76AB-D3A9-CDFE-AD2F7A9866E2}"/>
              </a:ext>
            </a:extLst>
          </p:cNvPr>
          <p:cNvSpPr txBox="1"/>
          <p:nvPr/>
        </p:nvSpPr>
        <p:spPr>
          <a:xfrm>
            <a:off x="609600" y="1585654"/>
            <a:ext cx="8001000" cy="3293209"/>
          </a:xfrm>
          <a:prstGeom prst="rect">
            <a:avLst/>
          </a:prstGeom>
          <a:noFill/>
        </p:spPr>
        <p:txBody>
          <a:bodyPr wrap="square">
            <a:spAutoFit/>
          </a:bodyPr>
          <a:lstStyle/>
          <a:p>
            <a:pPr>
              <a:spcBef>
                <a:spcPts val="600"/>
              </a:spcBef>
              <a:spcAft>
                <a:spcPts val="600"/>
              </a:spcAft>
            </a:pPr>
            <a:r>
              <a:rPr lang="en-US" sz="2400" b="1" dirty="0">
                <a:latin typeface="SabonLTStd"/>
              </a:rPr>
              <a:t>T</a:t>
            </a:r>
            <a:r>
              <a:rPr lang="en-US" sz="2400" b="1" dirty="0">
                <a:effectLst/>
                <a:latin typeface="SabonLTStd"/>
              </a:rPr>
              <a:t>wo different types of analyses that business planners use when facing a decision: </a:t>
            </a:r>
            <a:endParaRPr lang="en-US" sz="2400" b="1" dirty="0"/>
          </a:p>
          <a:p>
            <a:pPr marL="342900" indent="-342900">
              <a:spcBef>
                <a:spcPts val="600"/>
              </a:spcBef>
              <a:spcAft>
                <a:spcPts val="600"/>
              </a:spcAft>
              <a:buFont typeface="Wingdings" pitchFamily="2" charset="2"/>
              <a:buChar char="Ø"/>
            </a:pPr>
            <a:r>
              <a:rPr lang="en-US" sz="2000" b="1" dirty="0">
                <a:solidFill>
                  <a:srgbClr val="0070C0"/>
                </a:solidFill>
                <a:effectLst/>
                <a:latin typeface="SabonLTStd"/>
              </a:rPr>
              <a:t>Quantitative Impact Assessment:</a:t>
            </a:r>
            <a:r>
              <a:rPr lang="en-US" sz="2000" b="1" dirty="0">
                <a:effectLst/>
                <a:latin typeface="SabonLTStd"/>
              </a:rPr>
              <a:t> </a:t>
            </a:r>
            <a:r>
              <a:rPr lang="en-US" sz="2000" dirty="0">
                <a:effectLst/>
                <a:latin typeface="SabonLTStd"/>
              </a:rPr>
              <a:t>Involves the use of numbers and formulas to reach a decision. This type of data often expresses options in terms of the dollar value to the business. </a:t>
            </a:r>
            <a:endParaRPr lang="en-US" sz="2000" dirty="0"/>
          </a:p>
          <a:p>
            <a:pPr marL="342900" indent="-342900">
              <a:spcBef>
                <a:spcPts val="600"/>
              </a:spcBef>
              <a:spcAft>
                <a:spcPts val="600"/>
              </a:spcAft>
              <a:buFont typeface="Wingdings" pitchFamily="2" charset="2"/>
              <a:buChar char="Ø"/>
            </a:pPr>
            <a:r>
              <a:rPr lang="en-US" sz="2000" b="1" dirty="0">
                <a:solidFill>
                  <a:srgbClr val="0070C0"/>
                </a:solidFill>
                <a:effectLst/>
                <a:latin typeface="SabonLTStd"/>
              </a:rPr>
              <a:t>Qualitative Impact Assessment:</a:t>
            </a:r>
            <a:r>
              <a:rPr lang="en-US" sz="2000" b="1" dirty="0">
                <a:effectLst/>
                <a:latin typeface="SabonLTStd"/>
              </a:rPr>
              <a:t> </a:t>
            </a:r>
            <a:r>
              <a:rPr lang="en-US" sz="2000" dirty="0">
                <a:effectLst/>
                <a:latin typeface="SabonLTStd"/>
              </a:rPr>
              <a:t>Takes non-numerical factors, such as reputation, investor/customer confidence, workforce stability, and other concerns, into account. This type of data often results in categories of prioritization (such as high, medium, and low). </a:t>
            </a:r>
            <a:endParaRPr lang="en-US" sz="2000" dirty="0"/>
          </a:p>
        </p:txBody>
      </p:sp>
    </p:spTree>
    <p:extLst>
      <p:ext uri="{BB962C8B-B14F-4D97-AF65-F5344CB8AC3E}">
        <p14:creationId xmlns:p14="http://schemas.microsoft.com/office/powerpoint/2010/main" val="198011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B0068F-2735-C6C4-084E-6E48E3148DF9}"/>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Identifying Priorities</a:t>
            </a:r>
            <a:endParaRPr lang="en-US" dirty="0">
              <a:solidFill>
                <a:schemeClr val="bg1"/>
              </a:solidFill>
            </a:endParaRPr>
          </a:p>
        </p:txBody>
      </p:sp>
      <p:sp>
        <p:nvSpPr>
          <p:cNvPr id="5" name="TextBox 4">
            <a:extLst>
              <a:ext uri="{FF2B5EF4-FFF2-40B4-BE49-F238E27FC236}">
                <a16:creationId xmlns:a16="http://schemas.microsoft.com/office/drawing/2014/main" id="{60F0578D-1F48-7896-816B-98AF14A0C719}"/>
              </a:ext>
            </a:extLst>
          </p:cNvPr>
          <p:cNvSpPr txBox="1"/>
          <p:nvPr/>
        </p:nvSpPr>
        <p:spPr>
          <a:xfrm>
            <a:off x="571499" y="1295400"/>
            <a:ext cx="8264525" cy="5247590"/>
          </a:xfrm>
          <a:prstGeom prst="rect">
            <a:avLst/>
          </a:prstGeom>
          <a:noFill/>
        </p:spPr>
        <p:txBody>
          <a:bodyPr wrap="square">
            <a:spAutoFit/>
          </a:bodyPr>
          <a:lstStyle/>
          <a:p>
            <a:r>
              <a:rPr lang="en-US" dirty="0">
                <a:effectLst/>
                <a:latin typeface="SabonLTStd"/>
              </a:rPr>
              <a:t>To begin the quantitative assessment, the BCP team should sit down and draw up a list of organization assets and then assign an </a:t>
            </a:r>
            <a:r>
              <a:rPr lang="en-US" i="1" dirty="0">
                <a:effectLst/>
                <a:latin typeface="SabonLTStd"/>
              </a:rPr>
              <a:t>asset value </a:t>
            </a:r>
            <a:r>
              <a:rPr lang="en-US" dirty="0">
                <a:effectLst/>
                <a:latin typeface="SabonLTStd"/>
              </a:rPr>
              <a:t>(AV) in monetary terms to each asset. </a:t>
            </a:r>
            <a:endParaRPr lang="en-US" dirty="0"/>
          </a:p>
          <a:p>
            <a:pPr marL="342900" indent="-342900">
              <a:spcBef>
                <a:spcPts val="600"/>
              </a:spcBef>
              <a:spcAft>
                <a:spcPts val="600"/>
              </a:spcAft>
              <a:buFont typeface="Wingdings" pitchFamily="2" charset="2"/>
              <a:buChar char="Ø"/>
            </a:pPr>
            <a:r>
              <a:rPr lang="en-US" b="1" dirty="0">
                <a:solidFill>
                  <a:srgbClr val="0070C0"/>
                </a:solidFill>
                <a:effectLst/>
                <a:latin typeface="SabonLTStd"/>
              </a:rPr>
              <a:t>Maximum Tolerable Downtime (MTD) or Maximum Tolerable Outage (MTO):</a:t>
            </a:r>
            <a:r>
              <a:rPr lang="en-US" b="1" dirty="0">
                <a:effectLst/>
                <a:latin typeface="SabonLTStd"/>
              </a:rPr>
              <a:t> </a:t>
            </a:r>
            <a:r>
              <a:rPr lang="en-US" dirty="0">
                <a:effectLst/>
                <a:latin typeface="SabonLTStd"/>
              </a:rPr>
              <a:t>The MTD is the maximum length of time a business function can tolerate a disruption before suffering irreparable harm. </a:t>
            </a:r>
          </a:p>
          <a:p>
            <a:pPr marL="800100" lvl="1" indent="-342900">
              <a:spcBef>
                <a:spcPts val="600"/>
              </a:spcBef>
              <a:spcAft>
                <a:spcPts val="600"/>
              </a:spcAft>
              <a:buFont typeface="Wingdings" pitchFamily="2" charset="2"/>
              <a:buChar char="ü"/>
            </a:pPr>
            <a:r>
              <a:rPr lang="en-US" sz="1800" dirty="0">
                <a:effectLst/>
                <a:latin typeface="SabonLTStd"/>
              </a:rPr>
              <a:t>The MTD for critical business functions should be lower than the MTD for activities not identified as critical. </a:t>
            </a:r>
            <a:endParaRPr lang="en-US" sz="2000" dirty="0"/>
          </a:p>
          <a:p>
            <a:pPr marL="800100" lvl="1" indent="-342900">
              <a:spcBef>
                <a:spcPts val="600"/>
              </a:spcBef>
              <a:spcAft>
                <a:spcPts val="600"/>
              </a:spcAft>
              <a:buFont typeface="Wingdings" pitchFamily="2" charset="2"/>
              <a:buChar char="ü"/>
            </a:pPr>
            <a:r>
              <a:rPr lang="en-US" sz="1800" dirty="0">
                <a:effectLst/>
                <a:latin typeface="SabonLTStd"/>
              </a:rPr>
              <a:t>For example, MTD for the website selling products may be only a few minutes, whereas the MTD for their internal email system might be measured in hours. </a:t>
            </a:r>
            <a:endParaRPr lang="en-US" sz="2000" dirty="0"/>
          </a:p>
          <a:p>
            <a:pPr marL="342900" indent="-342900">
              <a:spcBef>
                <a:spcPts val="600"/>
              </a:spcBef>
              <a:spcAft>
                <a:spcPts val="600"/>
              </a:spcAft>
              <a:buFont typeface="Wingdings" pitchFamily="2" charset="2"/>
              <a:buChar char="Ø"/>
            </a:pPr>
            <a:r>
              <a:rPr lang="en-US" b="1" dirty="0">
                <a:solidFill>
                  <a:srgbClr val="0070C0"/>
                </a:solidFill>
                <a:effectLst/>
                <a:latin typeface="SabonLTStd"/>
              </a:rPr>
              <a:t>Recovery </a:t>
            </a:r>
            <a:r>
              <a:rPr lang="en-US" b="1" dirty="0">
                <a:solidFill>
                  <a:srgbClr val="0070C0"/>
                </a:solidFill>
                <a:latin typeface="SabonLTStd"/>
              </a:rPr>
              <a:t>T</a:t>
            </a:r>
            <a:r>
              <a:rPr lang="en-US" b="1" dirty="0">
                <a:solidFill>
                  <a:srgbClr val="0070C0"/>
                </a:solidFill>
                <a:effectLst/>
                <a:latin typeface="SabonLTStd"/>
              </a:rPr>
              <a:t>ime </a:t>
            </a:r>
            <a:r>
              <a:rPr lang="en-US" b="1" dirty="0">
                <a:solidFill>
                  <a:srgbClr val="0070C0"/>
                </a:solidFill>
                <a:latin typeface="SabonLTStd"/>
              </a:rPr>
              <a:t>O</a:t>
            </a:r>
            <a:r>
              <a:rPr lang="en-US" b="1" dirty="0">
                <a:solidFill>
                  <a:srgbClr val="0070C0"/>
                </a:solidFill>
                <a:effectLst/>
                <a:latin typeface="SabonLTStd"/>
              </a:rPr>
              <a:t>bjective (RTO):</a:t>
            </a:r>
            <a:r>
              <a:rPr lang="en-US" b="1" dirty="0">
                <a:effectLst/>
                <a:latin typeface="SabonLTStd"/>
              </a:rPr>
              <a:t> </a:t>
            </a:r>
            <a:r>
              <a:rPr lang="en-US" dirty="0">
                <a:effectLst/>
                <a:latin typeface="SabonLTStd"/>
              </a:rPr>
              <a:t>Amount of time in which a function is recovered in the event of a disruption. RTO are less than your MTD. </a:t>
            </a:r>
            <a:endParaRPr lang="en-US" dirty="0"/>
          </a:p>
          <a:p>
            <a:pPr marL="342900" indent="-342900">
              <a:spcBef>
                <a:spcPts val="600"/>
              </a:spcBef>
              <a:spcAft>
                <a:spcPts val="600"/>
              </a:spcAft>
              <a:buFont typeface="Wingdings" pitchFamily="2" charset="2"/>
              <a:buChar char="Ø"/>
            </a:pPr>
            <a:r>
              <a:rPr lang="en-US" b="1" dirty="0">
                <a:solidFill>
                  <a:srgbClr val="0070C0"/>
                </a:solidFill>
                <a:effectLst/>
                <a:latin typeface="SabonLTStd"/>
              </a:rPr>
              <a:t>Recovery </a:t>
            </a:r>
            <a:r>
              <a:rPr lang="en-US" b="1" dirty="0">
                <a:solidFill>
                  <a:srgbClr val="0070C0"/>
                </a:solidFill>
                <a:latin typeface="SabonLTStd"/>
              </a:rPr>
              <a:t>Point</a:t>
            </a:r>
            <a:r>
              <a:rPr lang="en-US" b="1" dirty="0">
                <a:solidFill>
                  <a:srgbClr val="0070C0"/>
                </a:solidFill>
                <a:effectLst/>
                <a:latin typeface="SabonLTStd"/>
              </a:rPr>
              <a:t> </a:t>
            </a:r>
            <a:r>
              <a:rPr lang="en-US" b="1" dirty="0">
                <a:solidFill>
                  <a:srgbClr val="0070C0"/>
                </a:solidFill>
                <a:latin typeface="SabonLTStd"/>
              </a:rPr>
              <a:t>O</a:t>
            </a:r>
            <a:r>
              <a:rPr lang="en-US" b="1" dirty="0">
                <a:solidFill>
                  <a:srgbClr val="0070C0"/>
                </a:solidFill>
                <a:effectLst/>
                <a:latin typeface="SabonLTStd"/>
              </a:rPr>
              <a:t>bjective (RPO):</a:t>
            </a:r>
            <a:r>
              <a:rPr lang="en-US" b="1" dirty="0">
                <a:effectLst/>
                <a:latin typeface="SabonLTStd"/>
              </a:rPr>
              <a:t> </a:t>
            </a:r>
            <a:r>
              <a:rPr lang="en-US" dirty="0">
                <a:effectLst/>
                <a:latin typeface="SabonLTStd"/>
              </a:rPr>
              <a:t>the </a:t>
            </a:r>
            <a:r>
              <a:rPr lang="en-US" sz="1800" dirty="0">
                <a:effectLst/>
                <a:latin typeface="SabonLTStd"/>
              </a:rPr>
              <a:t>point in time before the incident where the organization should be able to recover data from a critical business process. The RPO = 15 minutes, means that the organization may lose up to 15 minutes’ worth of data after an incident.</a:t>
            </a:r>
            <a:endParaRPr lang="en-US" sz="2000" dirty="0">
              <a:effectLst/>
              <a:latin typeface="SabonLTStd"/>
            </a:endParaRPr>
          </a:p>
        </p:txBody>
      </p:sp>
    </p:spTree>
    <p:extLst>
      <p:ext uri="{BB962C8B-B14F-4D97-AF65-F5344CB8AC3E}">
        <p14:creationId xmlns:p14="http://schemas.microsoft.com/office/powerpoint/2010/main" val="379855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E5FF19-C95D-4409-6543-4402BA598086}"/>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Risk Identification</a:t>
            </a:r>
            <a:endParaRPr lang="en-US" dirty="0">
              <a:solidFill>
                <a:schemeClr val="bg1"/>
              </a:solidFill>
            </a:endParaRPr>
          </a:p>
        </p:txBody>
      </p:sp>
      <p:sp>
        <p:nvSpPr>
          <p:cNvPr id="2" name="Content Placeholder 2">
            <a:extLst>
              <a:ext uri="{FF2B5EF4-FFF2-40B4-BE49-F238E27FC236}">
                <a16:creationId xmlns:a16="http://schemas.microsoft.com/office/drawing/2014/main" id="{5338C510-1585-8362-3BB8-33AA98BF9C3C}"/>
              </a:ext>
            </a:extLst>
          </p:cNvPr>
          <p:cNvSpPr txBox="1">
            <a:spLocks/>
          </p:cNvSpPr>
          <p:nvPr/>
        </p:nvSpPr>
        <p:spPr bwMode="auto">
          <a:xfrm>
            <a:off x="417582" y="1295400"/>
            <a:ext cx="8382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t>Risk comes into two forms</a:t>
            </a:r>
            <a:r>
              <a:rPr lang="en-US" sz="2000" b="1" dirty="0">
                <a:solidFill>
                  <a:srgbClr val="0070C0"/>
                </a:solidFill>
              </a:rPr>
              <a:t>: </a:t>
            </a:r>
            <a:r>
              <a:rPr lang="en-US" sz="2000" dirty="0"/>
              <a:t>natural risks and person-made risks </a:t>
            </a:r>
          </a:p>
        </p:txBody>
      </p:sp>
      <p:sp>
        <p:nvSpPr>
          <p:cNvPr id="3" name="Content Placeholder 2">
            <a:extLst>
              <a:ext uri="{FF2B5EF4-FFF2-40B4-BE49-F238E27FC236}">
                <a16:creationId xmlns:a16="http://schemas.microsoft.com/office/drawing/2014/main" id="{830C1067-F4BC-E047-87E2-648BE64DE1AD}"/>
              </a:ext>
            </a:extLst>
          </p:cNvPr>
          <p:cNvSpPr txBox="1">
            <a:spLocks/>
          </p:cNvSpPr>
          <p:nvPr/>
        </p:nvSpPr>
        <p:spPr bwMode="auto">
          <a:xfrm>
            <a:off x="609600" y="2285999"/>
            <a:ext cx="3429000" cy="3124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Natural Risks:</a:t>
            </a:r>
            <a:endParaRPr lang="en-US" sz="2000" dirty="0"/>
          </a:p>
          <a:p>
            <a:r>
              <a:rPr lang="en-US" sz="2000" dirty="0">
                <a:effectLst/>
                <a:latin typeface="SabonLTStd"/>
              </a:rPr>
              <a:t>Violent storms/hurricanes/ tornadoes/blizzards</a:t>
            </a:r>
          </a:p>
          <a:p>
            <a:r>
              <a:rPr lang="en-US" sz="2000" dirty="0">
                <a:effectLst/>
                <a:latin typeface="SabonLTStd"/>
              </a:rPr>
              <a:t>Lightning strikes</a:t>
            </a:r>
          </a:p>
          <a:p>
            <a:r>
              <a:rPr lang="en-US" sz="2000" dirty="0">
                <a:effectLst/>
                <a:latin typeface="SabonLTStd"/>
              </a:rPr>
              <a:t>Earthquakes </a:t>
            </a:r>
          </a:p>
          <a:p>
            <a:r>
              <a:rPr lang="en-US" sz="2000" dirty="0">
                <a:effectLst/>
                <a:latin typeface="SabonLTStd"/>
              </a:rPr>
              <a:t>Mudslides/avalanches </a:t>
            </a:r>
          </a:p>
          <a:p>
            <a:r>
              <a:rPr lang="en-US" sz="2000" dirty="0">
                <a:effectLst/>
                <a:latin typeface="SabonLTStd"/>
              </a:rPr>
              <a:t>Volcanic eruptions </a:t>
            </a:r>
          </a:p>
          <a:p>
            <a:r>
              <a:rPr lang="en-US" sz="2000" dirty="0">
                <a:effectLst/>
                <a:latin typeface="SabonLTStd"/>
              </a:rPr>
              <a:t>Pandemics </a:t>
            </a:r>
            <a:endParaRPr lang="en-US" sz="2000" dirty="0"/>
          </a:p>
        </p:txBody>
      </p:sp>
      <p:sp>
        <p:nvSpPr>
          <p:cNvPr id="5" name="Content Placeholder 2">
            <a:extLst>
              <a:ext uri="{FF2B5EF4-FFF2-40B4-BE49-F238E27FC236}">
                <a16:creationId xmlns:a16="http://schemas.microsoft.com/office/drawing/2014/main" id="{C1534F9F-77A7-5724-3F7C-A2A00F9E373B}"/>
              </a:ext>
            </a:extLst>
          </p:cNvPr>
          <p:cNvSpPr txBox="1">
            <a:spLocks/>
          </p:cNvSpPr>
          <p:nvPr/>
        </p:nvSpPr>
        <p:spPr bwMode="auto">
          <a:xfrm>
            <a:off x="4572000" y="2126836"/>
            <a:ext cx="3657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Person-made Risks:</a:t>
            </a:r>
            <a:endParaRPr lang="en-US" sz="2000" dirty="0"/>
          </a:p>
          <a:p>
            <a:r>
              <a:rPr lang="en-US" sz="2000" dirty="0">
                <a:effectLst/>
                <a:latin typeface="SabonLTStd"/>
              </a:rPr>
              <a:t>Terrorist acts/wars/civil unrest </a:t>
            </a:r>
          </a:p>
          <a:p>
            <a:r>
              <a:rPr lang="en-US" sz="2000" dirty="0">
                <a:effectLst/>
                <a:latin typeface="SabonLTStd"/>
              </a:rPr>
              <a:t>Theft/vandalism</a:t>
            </a:r>
          </a:p>
          <a:p>
            <a:r>
              <a:rPr lang="en-US" sz="2000" dirty="0">
                <a:effectLst/>
                <a:latin typeface="SabonLTStd"/>
              </a:rPr>
              <a:t>Fires/explosions</a:t>
            </a:r>
          </a:p>
          <a:p>
            <a:r>
              <a:rPr lang="en-US" sz="2000" dirty="0">
                <a:effectLst/>
                <a:latin typeface="SabonLTStd"/>
              </a:rPr>
              <a:t>Prolonged power outages</a:t>
            </a:r>
          </a:p>
          <a:p>
            <a:r>
              <a:rPr lang="en-US" sz="2000" dirty="0">
                <a:effectLst/>
                <a:latin typeface="SabonLTStd"/>
              </a:rPr>
              <a:t>Building collapses</a:t>
            </a:r>
          </a:p>
          <a:p>
            <a:r>
              <a:rPr lang="en-US" sz="2000" dirty="0">
                <a:effectLst/>
                <a:latin typeface="SabonLTStd"/>
              </a:rPr>
              <a:t>Transportation failures</a:t>
            </a:r>
          </a:p>
          <a:p>
            <a:r>
              <a:rPr lang="en-US" sz="2000" dirty="0">
                <a:effectLst/>
                <a:latin typeface="SabonLTStd"/>
              </a:rPr>
              <a:t>Internet disruptions </a:t>
            </a:r>
            <a:endParaRPr lang="en-US" sz="2000" dirty="0"/>
          </a:p>
          <a:p>
            <a:r>
              <a:rPr lang="en-US" sz="2000" dirty="0">
                <a:effectLst/>
                <a:latin typeface="SabonLTStd"/>
              </a:rPr>
              <a:t>Service provider outages </a:t>
            </a:r>
            <a:endParaRPr lang="en-US" sz="2000" dirty="0"/>
          </a:p>
          <a:p>
            <a:r>
              <a:rPr lang="en-US" sz="2000" dirty="0">
                <a:effectLst/>
                <a:latin typeface="SabonLTStd"/>
              </a:rPr>
              <a:t>Economic crises </a:t>
            </a:r>
            <a:endParaRPr lang="en-US" sz="2000" dirty="0"/>
          </a:p>
        </p:txBody>
      </p:sp>
    </p:spTree>
    <p:extLst>
      <p:ext uri="{BB962C8B-B14F-4D97-AF65-F5344CB8AC3E}">
        <p14:creationId xmlns:p14="http://schemas.microsoft.com/office/powerpoint/2010/main" val="317988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47A287-484F-5CB4-743C-B2730A2A5B78}"/>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BIA and Cloud</a:t>
            </a:r>
            <a:endParaRPr lang="en-US" dirty="0">
              <a:solidFill>
                <a:schemeClr val="bg1"/>
              </a:solidFill>
            </a:endParaRPr>
          </a:p>
        </p:txBody>
      </p:sp>
      <p:sp>
        <p:nvSpPr>
          <p:cNvPr id="7" name="Rectangle 6">
            <a:extLst>
              <a:ext uri="{FF2B5EF4-FFF2-40B4-BE49-F238E27FC236}">
                <a16:creationId xmlns:a16="http://schemas.microsoft.com/office/drawing/2014/main" id="{0B135DD4-20B8-0953-5300-0C14F609AEA3}"/>
              </a:ext>
            </a:extLst>
          </p:cNvPr>
          <p:cNvSpPr/>
          <p:nvPr/>
        </p:nvSpPr>
        <p:spPr>
          <a:xfrm>
            <a:off x="536575" y="1305341"/>
            <a:ext cx="8299450" cy="4093428"/>
          </a:xfrm>
          <a:prstGeom prst="rect">
            <a:avLst/>
          </a:prstGeom>
        </p:spPr>
        <p:txBody>
          <a:bodyPr wrap="square">
            <a:spAutoFit/>
          </a:bodyPr>
          <a:lstStyle/>
          <a:p>
            <a:pPr marL="285750" indent="-285750">
              <a:spcBef>
                <a:spcPts val="600"/>
              </a:spcBef>
              <a:spcAft>
                <a:spcPts val="600"/>
              </a:spcAft>
              <a:buFont typeface="Wingdings" pitchFamily="2" charset="2"/>
              <a:buChar char="Ø"/>
            </a:pPr>
            <a:r>
              <a:rPr lang="en-US" sz="2000" dirty="0">
                <a:effectLst/>
                <a:latin typeface="UniversLTStd"/>
              </a:rPr>
              <a:t>For business impact analysis, it is necessary to take any cloud vendors on which the organization relies into account. For example, a firm that outsourced email and calendaring to a third-party software-as-a-service (SaaS) provider, the contract shall include details about the provider’s SLA and commitments for restoring operations in the event of a disaster. </a:t>
            </a:r>
            <a:endParaRPr lang="en-US" sz="2000" dirty="0"/>
          </a:p>
          <a:p>
            <a:pPr marL="285750" indent="-285750">
              <a:spcBef>
                <a:spcPts val="600"/>
              </a:spcBef>
              <a:spcAft>
                <a:spcPts val="600"/>
              </a:spcAft>
              <a:buFont typeface="Wingdings" pitchFamily="2" charset="2"/>
              <a:buChar char="Ø"/>
            </a:pPr>
            <a:r>
              <a:rPr lang="en-US" sz="2000" dirty="0">
                <a:effectLst/>
                <a:latin typeface="UniversLTStd"/>
              </a:rPr>
              <a:t>If it is not be possible to physically visit the vendor’s facilities to verify their control implementation, then someone else can be sent.</a:t>
            </a:r>
            <a:endParaRPr lang="en-US" sz="2000" dirty="0"/>
          </a:p>
          <a:p>
            <a:pPr marL="285750" indent="-285750">
              <a:spcBef>
                <a:spcPts val="600"/>
              </a:spcBef>
              <a:spcAft>
                <a:spcPts val="600"/>
              </a:spcAft>
              <a:buFont typeface="Wingdings" pitchFamily="2" charset="2"/>
              <a:buChar char="Ø"/>
            </a:pPr>
            <a:r>
              <a:rPr lang="en-US" sz="2000" dirty="0">
                <a:effectLst/>
                <a:latin typeface="SabonLTStd"/>
              </a:rPr>
              <a:t> </a:t>
            </a:r>
            <a:r>
              <a:rPr lang="en-US" sz="2000" dirty="0">
                <a:effectLst/>
                <a:latin typeface="UniversLTStd"/>
              </a:rPr>
              <a:t>The vendor can make the results of the assessment in the form of a Service Organization Control (SOC) report. There are three different versions of the SOC report. The simplest of these, an SOC 1 report, covers only internal controls over financial reporting. Security, privacy, and availability controls can be reviewed by either an SOC 2 or SOC 3 report.</a:t>
            </a:r>
            <a:endParaRPr lang="en-US" sz="2000" dirty="0"/>
          </a:p>
        </p:txBody>
      </p:sp>
    </p:spTree>
    <p:extLst>
      <p:ext uri="{BB962C8B-B14F-4D97-AF65-F5344CB8AC3E}">
        <p14:creationId xmlns:p14="http://schemas.microsoft.com/office/powerpoint/2010/main" val="215106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843A5C-4F85-65A9-38BA-16B5316E60E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Likelihood Assessment</a:t>
            </a:r>
            <a:endParaRPr lang="en-US" dirty="0">
              <a:solidFill>
                <a:schemeClr val="bg1"/>
              </a:solidFill>
            </a:endParaRPr>
          </a:p>
        </p:txBody>
      </p:sp>
      <p:sp>
        <p:nvSpPr>
          <p:cNvPr id="5" name="Content Placeholder 2">
            <a:extLst>
              <a:ext uri="{FF2B5EF4-FFF2-40B4-BE49-F238E27FC236}">
                <a16:creationId xmlns:a16="http://schemas.microsoft.com/office/drawing/2014/main" id="{0973850B-EAAF-2A95-9066-78778C69EB7F}"/>
              </a:ext>
            </a:extLst>
          </p:cNvPr>
          <p:cNvSpPr txBox="1">
            <a:spLocks/>
          </p:cNvSpPr>
          <p:nvPr/>
        </p:nvSpPr>
        <p:spPr bwMode="auto">
          <a:xfrm>
            <a:off x="609600" y="1484243"/>
            <a:ext cx="79248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Annual Rate of Occurrence: </a:t>
            </a:r>
            <a:r>
              <a:rPr lang="en-US" sz="1800" dirty="0">
                <a:effectLst/>
                <a:latin typeface="SabonLTStd"/>
              </a:rPr>
              <a:t>The number of times a business expects to experience a given disaster each year. </a:t>
            </a:r>
            <a:endParaRPr lang="en-US" sz="1800" dirty="0">
              <a:latin typeface="SabonLTStd"/>
            </a:endParaRPr>
          </a:p>
          <a:p>
            <a:pPr marL="0" indent="0" algn="just">
              <a:spcBef>
                <a:spcPts val="600"/>
              </a:spcBef>
              <a:spcAft>
                <a:spcPts val="600"/>
              </a:spcAft>
              <a:buNone/>
            </a:pPr>
            <a:r>
              <a:rPr lang="en-US" sz="1800" dirty="0">
                <a:effectLst/>
                <a:latin typeface="SabonLTStd"/>
              </a:rPr>
              <a:t>The BCP team should sit down and determine an ARO for each risk based on corporate history, professional experience of team members, and advice from experts, such as meteorologists, seismologists, fire prevention professionals, and other consultants, as needed. </a:t>
            </a:r>
            <a:endParaRPr lang="en-US" sz="1050" dirty="0"/>
          </a:p>
        </p:txBody>
      </p:sp>
    </p:spTree>
    <p:extLst>
      <p:ext uri="{BB962C8B-B14F-4D97-AF65-F5344CB8AC3E}">
        <p14:creationId xmlns:p14="http://schemas.microsoft.com/office/powerpoint/2010/main" val="325075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C61DB-79D9-DFB1-EA35-CE67E7ADFFF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Impact Analysis</a:t>
            </a:r>
            <a:endParaRPr lang="en-US" dirty="0">
              <a:solidFill>
                <a:schemeClr val="bg1"/>
              </a:solidFill>
            </a:endParaRPr>
          </a:p>
        </p:txBody>
      </p:sp>
      <p:sp>
        <p:nvSpPr>
          <p:cNvPr id="5" name="Content Placeholder 2">
            <a:extLst>
              <a:ext uri="{FF2B5EF4-FFF2-40B4-BE49-F238E27FC236}">
                <a16:creationId xmlns:a16="http://schemas.microsoft.com/office/drawing/2014/main" id="{A02AB0A0-E720-1960-5F26-21BC1CAFB584}"/>
              </a:ext>
            </a:extLst>
          </p:cNvPr>
          <p:cNvSpPr txBox="1">
            <a:spLocks/>
          </p:cNvSpPr>
          <p:nvPr/>
        </p:nvSpPr>
        <p:spPr bwMode="auto">
          <a:xfrm>
            <a:off x="533400" y="1295400"/>
            <a:ext cx="8077200" cy="52213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latin typeface="Times New Roman" panose="02020603050405020304" pitchFamily="18" charset="0"/>
                <a:cs typeface="Times New Roman" panose="02020603050405020304" pitchFamily="18" charset="0"/>
              </a:rPr>
              <a:t>The exposure factor (EF): </a:t>
            </a:r>
            <a:r>
              <a:rPr lang="en-US" sz="2000" dirty="0">
                <a:effectLst/>
                <a:latin typeface="Times New Roman" panose="02020603050405020304" pitchFamily="18" charset="0"/>
                <a:cs typeface="Times New Roman" panose="02020603050405020304" pitchFamily="18" charset="0"/>
              </a:rPr>
              <a:t>The amount of damage that the risk poses to the asset, expressed as a percentage of the asset’s value. For example, if the BCP team consults with fire experts and determines that a building fire would destroy 70 percent of the building, the exposure factor of the building to fire is 70 percent.</a:t>
            </a:r>
          </a:p>
          <a:p>
            <a:pPr marL="0" indent="0" algn="just">
              <a:spcBef>
                <a:spcPts val="600"/>
              </a:spcBef>
              <a:spcAft>
                <a:spcPts val="600"/>
              </a:spcAft>
              <a:buNone/>
            </a:pPr>
            <a:r>
              <a:rPr lang="en-US" sz="2000" b="1" dirty="0">
                <a:solidFill>
                  <a:srgbClr val="0070C0"/>
                </a:solidFill>
                <a:latin typeface="Times New Roman" panose="02020603050405020304" pitchFamily="18" charset="0"/>
                <a:cs typeface="Times New Roman" panose="02020603050405020304" pitchFamily="18" charset="0"/>
              </a:rPr>
              <a:t>The single loss expectancy (SLE): </a:t>
            </a:r>
            <a:r>
              <a:rPr lang="en-US" sz="2000" dirty="0">
                <a:effectLst/>
                <a:latin typeface="Times New Roman" panose="02020603050405020304" pitchFamily="18" charset="0"/>
                <a:cs typeface="Times New Roman" panose="02020603050405020304" pitchFamily="18" charset="0"/>
              </a:rPr>
              <a:t>The monetary loss expected each time the risk materializes. The formula for computing the SLE is as follows: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                                               SLE = AV×EF </a:t>
            </a:r>
            <a:endParaRPr lang="en-US" sz="20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US" sz="2000" b="1" dirty="0">
                <a:solidFill>
                  <a:srgbClr val="0070C0"/>
                </a:solidFill>
                <a:latin typeface="Times New Roman" panose="02020603050405020304" pitchFamily="18" charset="0"/>
                <a:cs typeface="Times New Roman" panose="02020603050405020304" pitchFamily="18" charset="0"/>
              </a:rPr>
              <a:t>The annualized loss expectancy (SLE): </a:t>
            </a:r>
            <a:r>
              <a:rPr lang="en-US" sz="2000" dirty="0">
                <a:effectLst/>
                <a:latin typeface="Times New Roman" panose="02020603050405020304" pitchFamily="18" charset="0"/>
                <a:cs typeface="Times New Roman" panose="02020603050405020304" pitchFamily="18" charset="0"/>
              </a:rPr>
              <a:t>The monetary loss that the business expects to suffer as a result of the risk harming the asset during a typical year. The SLE is the amount of damage each time a disaster strikes, and the ARO is the likelihood that a disaster to occur each year. The ALE then can be computed simply multiplying those two numbers: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                                         ALE = SLE × ARO </a:t>
            </a:r>
            <a:endParaRPr lang="en-US" sz="20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44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BBEEEB-FD89-6551-27C7-CE76E6C30061}"/>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Impact Analysis</a:t>
            </a:r>
            <a:endParaRPr lang="en-US" dirty="0">
              <a:solidFill>
                <a:schemeClr val="bg1"/>
              </a:solidFill>
            </a:endParaRPr>
          </a:p>
        </p:txBody>
      </p:sp>
      <p:sp>
        <p:nvSpPr>
          <p:cNvPr id="5" name="Content Placeholder 2">
            <a:extLst>
              <a:ext uri="{FF2B5EF4-FFF2-40B4-BE49-F238E27FC236}">
                <a16:creationId xmlns:a16="http://schemas.microsoft.com/office/drawing/2014/main" id="{9191A49B-484C-0BAC-6D3C-EB7DC712B40F}"/>
              </a:ext>
            </a:extLst>
          </p:cNvPr>
          <p:cNvSpPr txBox="1">
            <a:spLocks/>
          </p:cNvSpPr>
          <p:nvPr/>
        </p:nvSpPr>
        <p:spPr bwMode="auto">
          <a:xfrm>
            <a:off x="609600" y="1484243"/>
            <a:ext cx="79248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Mathematical Exercise:</a:t>
            </a:r>
            <a:endParaRPr lang="en-US" sz="1800" dirty="0">
              <a:latin typeface="SabonLTStd"/>
            </a:endParaRPr>
          </a:p>
          <a:p>
            <a:r>
              <a:rPr lang="en-US" sz="2000" dirty="0">
                <a:effectLst/>
                <a:latin typeface="SabonLTStd"/>
              </a:rPr>
              <a:t>if a building is worth $500,000, the exposure factor is 70 percent and  fire experts predict that a fire will occur in the building approximately once every 30 years, then compute SLE and ALE.</a:t>
            </a:r>
          </a:p>
          <a:p>
            <a:pPr marL="0" indent="0">
              <a:buNone/>
            </a:pPr>
            <a:endParaRPr lang="en-US" sz="1000" dirty="0"/>
          </a:p>
          <a:p>
            <a:endParaRPr lang="en-US" sz="1200" dirty="0"/>
          </a:p>
        </p:txBody>
      </p:sp>
      <p:sp>
        <p:nvSpPr>
          <p:cNvPr id="7" name="Content Placeholder 2">
            <a:extLst>
              <a:ext uri="{FF2B5EF4-FFF2-40B4-BE49-F238E27FC236}">
                <a16:creationId xmlns:a16="http://schemas.microsoft.com/office/drawing/2014/main" id="{128FCDF7-AD15-1062-1A29-24EA60AF045F}"/>
              </a:ext>
            </a:extLst>
          </p:cNvPr>
          <p:cNvSpPr txBox="1">
            <a:spLocks/>
          </p:cNvSpPr>
          <p:nvPr/>
        </p:nvSpPr>
        <p:spPr bwMode="auto">
          <a:xfrm>
            <a:off x="2819400" y="3657600"/>
            <a:ext cx="54864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just">
              <a:spcBef>
                <a:spcPts val="600"/>
              </a:spcBef>
              <a:spcAft>
                <a:spcPts val="600"/>
              </a:spcAft>
              <a:buNone/>
            </a:pPr>
            <a:r>
              <a:rPr lang="en-US" sz="2000" b="1" dirty="0">
                <a:solidFill>
                  <a:srgbClr val="0070C0"/>
                </a:solidFill>
              </a:rPr>
              <a:t>Qualitative Impact Analysis:</a:t>
            </a:r>
            <a:endParaRPr lang="en-US" sz="2000" dirty="0"/>
          </a:p>
          <a:p>
            <a:r>
              <a:rPr lang="en-US" sz="2000" dirty="0">
                <a:effectLst/>
                <a:latin typeface="SabonLTStd"/>
              </a:rPr>
              <a:t>Loss of goodwill among your client base </a:t>
            </a:r>
            <a:endParaRPr lang="en-US" sz="2000" dirty="0"/>
          </a:p>
          <a:p>
            <a:r>
              <a:rPr lang="en-US" sz="2000" dirty="0">
                <a:effectLst/>
                <a:latin typeface="SabonLTStd"/>
              </a:rPr>
              <a:t>Loss of employees to other jobs after prolonged downtime Social/ethical responsibilities to the community</a:t>
            </a:r>
          </a:p>
          <a:p>
            <a:r>
              <a:rPr lang="en-US" sz="2000" dirty="0">
                <a:effectLst/>
                <a:latin typeface="SabonLTStd"/>
              </a:rPr>
              <a:t>Negative publicity </a:t>
            </a:r>
            <a:endParaRPr lang="en-US" sz="2000" dirty="0"/>
          </a:p>
          <a:p>
            <a:endParaRPr lang="en-US" sz="2000" dirty="0"/>
          </a:p>
        </p:txBody>
      </p:sp>
    </p:spTree>
    <p:extLst>
      <p:ext uri="{BB962C8B-B14F-4D97-AF65-F5344CB8AC3E}">
        <p14:creationId xmlns:p14="http://schemas.microsoft.com/office/powerpoint/2010/main" val="345734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FF6843-9180-A258-AA08-619545FF106B}"/>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Resource Prioritization</a:t>
            </a:r>
            <a:endParaRPr lang="en-US" dirty="0">
              <a:solidFill>
                <a:schemeClr val="bg1"/>
              </a:solidFill>
            </a:endParaRPr>
          </a:p>
        </p:txBody>
      </p:sp>
      <p:sp>
        <p:nvSpPr>
          <p:cNvPr id="2" name="Rectangle 1">
            <a:extLst>
              <a:ext uri="{FF2B5EF4-FFF2-40B4-BE49-F238E27FC236}">
                <a16:creationId xmlns:a16="http://schemas.microsoft.com/office/drawing/2014/main" id="{F82BFF66-93A8-D2DD-46CA-12A123B03C40}"/>
              </a:ext>
            </a:extLst>
          </p:cNvPr>
          <p:cNvSpPr/>
          <p:nvPr/>
        </p:nvSpPr>
        <p:spPr>
          <a:xfrm>
            <a:off x="536575" y="1524000"/>
            <a:ext cx="8299450" cy="2554545"/>
          </a:xfrm>
          <a:prstGeom prst="rect">
            <a:avLst/>
          </a:prstGeom>
        </p:spPr>
        <p:txBody>
          <a:bodyPr wrap="square">
            <a:spAutoFit/>
          </a:bodyPr>
          <a:lstStyle/>
          <a:p>
            <a:pPr marL="285750" indent="-285750">
              <a:spcBef>
                <a:spcPts val="600"/>
              </a:spcBef>
              <a:spcAft>
                <a:spcPts val="600"/>
              </a:spcAft>
              <a:buFont typeface="Wingdings" pitchFamily="2" charset="2"/>
              <a:buChar char="Ø"/>
            </a:pPr>
            <a:r>
              <a:rPr lang="en-US" sz="2000" dirty="0">
                <a:latin typeface="SabonLTStd"/>
              </a:rPr>
              <a:t>P</a:t>
            </a:r>
            <a:r>
              <a:rPr lang="en-US" sz="2000" dirty="0">
                <a:effectLst/>
                <a:latin typeface="SabonLTStd"/>
              </a:rPr>
              <a:t>rioritize the allocation of business continuity resources to the various risks that you identified and assessed in earlier phases of the BIA. </a:t>
            </a:r>
            <a:r>
              <a:rPr lang="en-US" sz="2000" dirty="0">
                <a:effectLst/>
                <a:latin typeface="UniversLTStd"/>
              </a:rPr>
              <a:t> </a:t>
            </a:r>
            <a:endParaRPr lang="en-US" sz="2000" dirty="0"/>
          </a:p>
          <a:p>
            <a:pPr marL="285750" indent="-285750">
              <a:spcBef>
                <a:spcPts val="600"/>
              </a:spcBef>
              <a:spcAft>
                <a:spcPts val="600"/>
              </a:spcAft>
              <a:buFont typeface="Wingdings" pitchFamily="2" charset="2"/>
              <a:buChar char="Ø"/>
            </a:pPr>
            <a:r>
              <a:rPr lang="en-US" sz="2000" dirty="0">
                <a:latin typeface="SabonLTStd"/>
              </a:rPr>
              <a:t>C</a:t>
            </a:r>
            <a:r>
              <a:rPr lang="en-US" sz="2000" dirty="0">
                <a:effectLst/>
                <a:latin typeface="SabonLTStd"/>
              </a:rPr>
              <a:t>reate a list of all the risks you analyzed during the BIA process and sort them in descending order according to the ALE computed during the impact analysis phase.</a:t>
            </a:r>
          </a:p>
          <a:p>
            <a:pPr marL="285750" indent="-285750">
              <a:spcBef>
                <a:spcPts val="600"/>
              </a:spcBef>
              <a:spcAft>
                <a:spcPts val="600"/>
              </a:spcAft>
              <a:buFont typeface="Wingdings" pitchFamily="2" charset="2"/>
              <a:buChar char="Ø"/>
            </a:pPr>
            <a:r>
              <a:rPr lang="en-US" sz="2000" dirty="0">
                <a:effectLst/>
                <a:latin typeface="SabonLTStd"/>
              </a:rPr>
              <a:t>Qualitative concerns may justify </a:t>
            </a:r>
            <a:r>
              <a:rPr lang="en-US" sz="2000" dirty="0">
                <a:latin typeface="SabonLTStd"/>
              </a:rPr>
              <a:t>E</a:t>
            </a:r>
            <a:r>
              <a:rPr lang="en-US" sz="2000" dirty="0">
                <a:effectLst/>
                <a:latin typeface="SabonLTStd"/>
              </a:rPr>
              <a:t>levating or lowering the priority of risks that already exist on the ALE-sorted quantitative list. </a:t>
            </a:r>
            <a:endParaRPr lang="en-US" sz="2000" dirty="0"/>
          </a:p>
        </p:txBody>
      </p:sp>
    </p:spTree>
    <p:extLst>
      <p:ext uri="{BB962C8B-B14F-4D97-AF65-F5344CB8AC3E}">
        <p14:creationId xmlns:p14="http://schemas.microsoft.com/office/powerpoint/2010/main" val="361005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Business Continuity Planning (BCP)</a:t>
            </a:r>
            <a:endParaRPr lang="en-US" dirty="0">
              <a:solidFill>
                <a:schemeClr val="bg1"/>
              </a:solidFill>
            </a:endParaRPr>
          </a:p>
        </p:txBody>
      </p:sp>
      <p:sp>
        <p:nvSpPr>
          <p:cNvPr id="10" name="Rectangle 9"/>
          <p:cNvSpPr/>
          <p:nvPr/>
        </p:nvSpPr>
        <p:spPr>
          <a:xfrm>
            <a:off x="381000" y="1295400"/>
            <a:ext cx="8305800" cy="2370201"/>
          </a:xfrm>
          <a:prstGeom prst="rect">
            <a:avLst/>
          </a:prstGeom>
        </p:spPr>
        <p:txBody>
          <a:bodyPr wrap="square">
            <a:spAutoFit/>
          </a:bodyPr>
          <a:lstStyle/>
          <a:p>
            <a:pPr>
              <a:lnSpc>
                <a:spcPts val="3000"/>
              </a:lnSpc>
            </a:pPr>
            <a:r>
              <a:rPr lang="en-US" sz="2400" b="1" dirty="0">
                <a:solidFill>
                  <a:srgbClr val="0070C0"/>
                </a:solidFill>
                <a:effectLst/>
                <a:latin typeface="SabonLTStd"/>
              </a:rPr>
              <a:t>Business Continuity Planning (BCP):</a:t>
            </a:r>
          </a:p>
          <a:p>
            <a:pPr marL="285750" indent="-285750">
              <a:lnSpc>
                <a:spcPts val="3000"/>
              </a:lnSpc>
              <a:buFont typeface="Wingdings" pitchFamily="2" charset="2"/>
              <a:buChar char="Ø"/>
            </a:pPr>
            <a:r>
              <a:rPr lang="en-US" sz="2000" dirty="0">
                <a:effectLst/>
                <a:latin typeface="SabonLTStd"/>
              </a:rPr>
              <a:t>BCP is used to maintain the </a:t>
            </a:r>
            <a:r>
              <a:rPr lang="en-US" sz="2000" b="1" dirty="0">
                <a:effectLst/>
                <a:latin typeface="SabonLTStd"/>
              </a:rPr>
              <a:t>continuous operation of a business </a:t>
            </a:r>
            <a:r>
              <a:rPr lang="en-US" sz="2000" dirty="0">
                <a:effectLst/>
                <a:latin typeface="SabonLTStd"/>
              </a:rPr>
              <a:t>in the event of an emergency. </a:t>
            </a:r>
          </a:p>
          <a:p>
            <a:pPr marL="285750" indent="-285750">
              <a:lnSpc>
                <a:spcPts val="3000"/>
              </a:lnSpc>
              <a:buFont typeface="Wingdings" pitchFamily="2" charset="2"/>
              <a:buChar char="Ø"/>
            </a:pPr>
            <a:r>
              <a:rPr lang="en-US" sz="2000" dirty="0">
                <a:effectLst/>
                <a:latin typeface="SabonLTStd"/>
              </a:rPr>
              <a:t>The goal of BCP planners is to implement a </a:t>
            </a:r>
            <a:r>
              <a:rPr lang="en-US" sz="2000" b="1" dirty="0">
                <a:effectLst/>
                <a:latin typeface="SabonLTStd"/>
              </a:rPr>
              <a:t>combination of policies, procedures, and processes</a:t>
            </a:r>
            <a:r>
              <a:rPr lang="en-US" sz="2000" dirty="0">
                <a:effectLst/>
                <a:latin typeface="SabonLTStd"/>
              </a:rPr>
              <a:t> such that a potentially disruptive event has as little impact on the business as possible. </a:t>
            </a:r>
            <a:endParaRPr lang="en-US" sz="2000" dirty="0"/>
          </a:p>
        </p:txBody>
      </p:sp>
      <p:sp>
        <p:nvSpPr>
          <p:cNvPr id="3" name="Rectangle 2">
            <a:extLst>
              <a:ext uri="{FF2B5EF4-FFF2-40B4-BE49-F238E27FC236}">
                <a16:creationId xmlns:a16="http://schemas.microsoft.com/office/drawing/2014/main" id="{083D65B5-A409-CDAA-0C23-E563087270E4}"/>
              </a:ext>
            </a:extLst>
          </p:cNvPr>
          <p:cNvSpPr/>
          <p:nvPr/>
        </p:nvSpPr>
        <p:spPr>
          <a:xfrm>
            <a:off x="1046922" y="4049776"/>
            <a:ext cx="7886700" cy="1985480"/>
          </a:xfrm>
          <a:prstGeom prst="rect">
            <a:avLst/>
          </a:prstGeom>
        </p:spPr>
        <p:txBody>
          <a:bodyPr wrap="square">
            <a:spAutoFit/>
          </a:bodyPr>
          <a:lstStyle/>
          <a:p>
            <a:pPr>
              <a:lnSpc>
                <a:spcPts val="3000"/>
              </a:lnSpc>
            </a:pPr>
            <a:r>
              <a:rPr lang="en-US" sz="2400" b="1" dirty="0">
                <a:solidFill>
                  <a:srgbClr val="0070C0"/>
                </a:solidFill>
                <a:effectLst/>
                <a:latin typeface="SabonLTStd"/>
              </a:rPr>
              <a:t>Difference </a:t>
            </a:r>
            <a:r>
              <a:rPr lang="en-US" sz="2400" b="1" dirty="0">
                <a:solidFill>
                  <a:srgbClr val="0070C0"/>
                </a:solidFill>
                <a:latin typeface="SabonLTStd"/>
              </a:rPr>
              <a:t>between </a:t>
            </a:r>
            <a:r>
              <a:rPr lang="en-US" sz="2400" b="1" dirty="0">
                <a:solidFill>
                  <a:srgbClr val="0070C0"/>
                </a:solidFill>
                <a:effectLst/>
                <a:latin typeface="SabonLTStd"/>
              </a:rPr>
              <a:t>BCP</a:t>
            </a:r>
            <a:r>
              <a:rPr lang="en-US" sz="2400" b="1" dirty="0">
                <a:solidFill>
                  <a:srgbClr val="0070C0"/>
                </a:solidFill>
                <a:latin typeface="SabonLTStd"/>
              </a:rPr>
              <a:t> and DRP</a:t>
            </a:r>
            <a:r>
              <a:rPr lang="en-US" sz="2400" b="1" dirty="0">
                <a:solidFill>
                  <a:srgbClr val="0070C0"/>
                </a:solidFill>
                <a:effectLst/>
                <a:latin typeface="SabonLTStd"/>
              </a:rPr>
              <a:t>:</a:t>
            </a:r>
          </a:p>
          <a:p>
            <a:pPr marL="285750" indent="-285750">
              <a:lnSpc>
                <a:spcPts val="3000"/>
              </a:lnSpc>
              <a:buFont typeface="Wingdings" pitchFamily="2" charset="2"/>
              <a:buChar char="Ø"/>
            </a:pPr>
            <a:r>
              <a:rPr lang="en-US" sz="2000" dirty="0">
                <a:effectLst/>
                <a:latin typeface="UniversLTStd"/>
              </a:rPr>
              <a:t>business continuity activities are typically strategically focused at a </a:t>
            </a:r>
            <a:r>
              <a:rPr lang="en-US" sz="2000" b="1" dirty="0">
                <a:effectLst/>
                <a:latin typeface="UniversLTStd"/>
              </a:rPr>
              <a:t>high level</a:t>
            </a:r>
            <a:r>
              <a:rPr lang="en-US" sz="2000" dirty="0">
                <a:effectLst/>
                <a:latin typeface="UniversLTStd"/>
              </a:rPr>
              <a:t> and center themselves on business processes and operations. </a:t>
            </a:r>
            <a:r>
              <a:rPr lang="en-US" sz="2000" dirty="0">
                <a:effectLst/>
                <a:latin typeface="SabonLTStd"/>
              </a:rPr>
              <a:t> </a:t>
            </a:r>
          </a:p>
          <a:p>
            <a:pPr marL="285750" indent="-285750">
              <a:lnSpc>
                <a:spcPts val="3000"/>
              </a:lnSpc>
              <a:buFont typeface="Wingdings" pitchFamily="2" charset="2"/>
              <a:buChar char="Ø"/>
            </a:pPr>
            <a:r>
              <a:rPr lang="en-US" sz="2000" dirty="0">
                <a:effectLst/>
                <a:latin typeface="UniversLTStd"/>
              </a:rPr>
              <a:t>Disaster recovery plans tend to be more </a:t>
            </a:r>
            <a:r>
              <a:rPr lang="en-US" sz="2000" b="1" dirty="0">
                <a:effectLst/>
                <a:latin typeface="UniversLTStd"/>
              </a:rPr>
              <a:t>tactical and describe technical activities</a:t>
            </a:r>
            <a:r>
              <a:rPr lang="en-US" sz="2000" dirty="0">
                <a:effectLst/>
                <a:latin typeface="UniversLTStd"/>
              </a:rPr>
              <a:t> such as recovery sites, backups, and fault tolerance. </a:t>
            </a:r>
            <a:r>
              <a:rPr lang="en-US" sz="2000" dirty="0">
                <a:effectLst/>
                <a:latin typeface="SabonLTStd"/>
              </a:rPr>
              <a:t> </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9E3F36-E302-67D0-E838-4E0084CA63E9}"/>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Continuity Planning</a:t>
            </a:r>
            <a:endParaRPr lang="en-US" dirty="0">
              <a:solidFill>
                <a:schemeClr val="bg1"/>
              </a:solidFill>
            </a:endParaRPr>
          </a:p>
        </p:txBody>
      </p:sp>
      <p:sp>
        <p:nvSpPr>
          <p:cNvPr id="5" name="Rectangle 4">
            <a:extLst>
              <a:ext uri="{FF2B5EF4-FFF2-40B4-BE49-F238E27FC236}">
                <a16:creationId xmlns:a16="http://schemas.microsoft.com/office/drawing/2014/main" id="{99A9AC1A-C6F0-CCEA-9ECA-35A0ABED7ACC}"/>
              </a:ext>
            </a:extLst>
          </p:cNvPr>
          <p:cNvSpPr/>
          <p:nvPr/>
        </p:nvSpPr>
        <p:spPr>
          <a:xfrm>
            <a:off x="536575" y="1307098"/>
            <a:ext cx="8299450" cy="5093702"/>
          </a:xfrm>
          <a:prstGeom prst="rect">
            <a:avLst/>
          </a:prstGeom>
        </p:spPr>
        <p:txBody>
          <a:bodyPr wrap="square">
            <a:spAutoFit/>
          </a:bodyPr>
          <a:lstStyle/>
          <a:p>
            <a:pPr marL="285750" indent="-285750">
              <a:spcBef>
                <a:spcPts val="0"/>
              </a:spcBef>
              <a:spcAft>
                <a:spcPts val="600"/>
              </a:spcAft>
              <a:buFont typeface="Wingdings" pitchFamily="2" charset="2"/>
              <a:buChar char="Ø"/>
            </a:pPr>
            <a:r>
              <a:rPr lang="en-US" sz="2000" dirty="0">
                <a:latin typeface="SabonLTStd"/>
              </a:rPr>
              <a:t>There are two primary subtasks in continuity planning:</a:t>
            </a:r>
          </a:p>
          <a:p>
            <a:pPr marL="800100" lvl="1" indent="-342900">
              <a:spcBef>
                <a:spcPts val="0"/>
              </a:spcBef>
              <a:spcAft>
                <a:spcPts val="600"/>
              </a:spcAft>
              <a:buFont typeface="Wingdings" pitchFamily="2" charset="2"/>
              <a:buChar char="ü"/>
            </a:pPr>
            <a:r>
              <a:rPr lang="en-US" sz="1800" dirty="0">
                <a:effectLst/>
                <a:latin typeface="SabonLTStd"/>
              </a:rPr>
              <a:t>Strategy development</a:t>
            </a:r>
          </a:p>
          <a:p>
            <a:pPr marL="800100" lvl="1" indent="-342900">
              <a:spcBef>
                <a:spcPts val="0"/>
              </a:spcBef>
              <a:spcAft>
                <a:spcPts val="600"/>
              </a:spcAft>
              <a:buFont typeface="Wingdings" pitchFamily="2" charset="2"/>
              <a:buChar char="ü"/>
            </a:pPr>
            <a:r>
              <a:rPr lang="en-US" sz="1800" dirty="0">
                <a:effectLst/>
                <a:latin typeface="SabonLTStd"/>
              </a:rPr>
              <a:t>Provisions and processes </a:t>
            </a:r>
            <a:r>
              <a:rPr lang="en-US" sz="2000" dirty="0">
                <a:effectLst/>
                <a:latin typeface="SabonLTStd"/>
              </a:rPr>
              <a:t> </a:t>
            </a:r>
            <a:r>
              <a:rPr lang="en-US" sz="2000" dirty="0">
                <a:effectLst/>
                <a:latin typeface="UniversLTStd"/>
              </a:rPr>
              <a:t> </a:t>
            </a:r>
          </a:p>
          <a:p>
            <a:pPr marL="285750" indent="-285750">
              <a:spcBef>
                <a:spcPts val="0"/>
              </a:spcBef>
              <a:spcAft>
                <a:spcPts val="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The goal of this process is to create a </a:t>
            </a:r>
            <a:r>
              <a:rPr lang="en-US" sz="2000" i="1" dirty="0">
                <a:effectLst/>
                <a:latin typeface="Times New Roman" panose="02020603050405020304" pitchFamily="18" charset="0"/>
                <a:cs typeface="Times New Roman" panose="02020603050405020304" pitchFamily="18" charset="0"/>
              </a:rPr>
              <a:t>continuity of operations plan (COOP) </a:t>
            </a:r>
          </a:p>
          <a:p>
            <a:pPr>
              <a:spcBef>
                <a:spcPts val="0"/>
              </a:spcBef>
              <a:spcAft>
                <a:spcPts val="0"/>
              </a:spcAft>
            </a:pPr>
            <a:endParaRPr lang="en-US" sz="2000" i="1" dirty="0">
              <a:latin typeface="Times New Roman" panose="02020603050405020304" pitchFamily="18" charset="0"/>
              <a:cs typeface="Times New Roman" panose="02020603050405020304" pitchFamily="18" charset="0"/>
            </a:endParaRPr>
          </a:p>
          <a:p>
            <a:pPr>
              <a:spcBef>
                <a:spcPts val="0"/>
              </a:spcBef>
              <a:spcAft>
                <a:spcPts val="0"/>
              </a:spcAft>
            </a:pPr>
            <a:r>
              <a:rPr lang="en-US" sz="2400" b="1" dirty="0">
                <a:effectLst/>
                <a:latin typeface="Times New Roman" panose="02020603050405020304" pitchFamily="18" charset="0"/>
                <a:cs typeface="Times New Roman" panose="02020603050405020304" pitchFamily="18" charset="0"/>
              </a:rPr>
              <a:t>Strategy Development: </a:t>
            </a:r>
            <a:r>
              <a:rPr lang="en-US" sz="2000" dirty="0">
                <a:effectLst/>
                <a:latin typeface="Times New Roman" panose="02020603050405020304" pitchFamily="18" charset="0"/>
                <a:cs typeface="Times New Roman" panose="02020603050405020304" pitchFamily="18" charset="0"/>
              </a:rPr>
              <a:t>The strategy development phase bridges the gap between the business impact analysis and the continuity planning phases of BCP development. </a:t>
            </a:r>
            <a:endParaRPr lang="en-US" sz="2000" dirty="0">
              <a:latin typeface="Times New Roman" panose="02020603050405020304" pitchFamily="18" charset="0"/>
              <a:cs typeface="Times New Roman" panose="02020603050405020304" pitchFamily="18" charset="0"/>
            </a:endParaRPr>
          </a:p>
          <a:p>
            <a:pPr>
              <a:spcBef>
                <a:spcPts val="0"/>
              </a:spcBef>
              <a:spcAft>
                <a:spcPts val="0"/>
              </a:spcAft>
            </a:pPr>
            <a:endParaRPr lang="en-US" sz="2400" b="1" dirty="0">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b="1" dirty="0">
                <a:effectLst/>
                <a:latin typeface="Times New Roman" panose="02020603050405020304" pitchFamily="18" charset="0"/>
                <a:cs typeface="Times New Roman" panose="02020603050405020304" pitchFamily="18" charset="0"/>
              </a:rPr>
              <a:t>Provisions and Processes</a:t>
            </a:r>
            <a:r>
              <a:rPr lang="en-US" sz="2000" b="1" dirty="0">
                <a:effectLst/>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cs typeface="Times New Roman" panose="02020603050405020304" pitchFamily="18" charset="0"/>
              </a:rPr>
              <a:t>he BCP team designs the specific procedures and mechanisms that will mitigate the risks deemed unacceptable during the strategy development stage. </a:t>
            </a:r>
          </a:p>
          <a:p>
            <a:pPr>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spcBef>
                <a:spcPts val="0"/>
              </a:spcBef>
              <a:spcAft>
                <a:spcPts val="0"/>
              </a:spcAft>
            </a:pPr>
            <a:r>
              <a:rPr lang="en-US" sz="2000" dirty="0">
                <a:effectLst/>
                <a:latin typeface="Times New Roman" panose="02020603050405020304" pitchFamily="18" charset="0"/>
                <a:cs typeface="Times New Roman" panose="02020603050405020304" pitchFamily="18" charset="0"/>
              </a:rPr>
              <a:t>Three categories of assets must be protected through BCP provisions and processes: people, buildings/facilities, and infrastructure. </a:t>
            </a:r>
            <a:endParaRPr lang="en-US" sz="2000" dirty="0"/>
          </a:p>
        </p:txBody>
      </p:sp>
    </p:spTree>
    <p:extLst>
      <p:ext uri="{BB962C8B-B14F-4D97-AF65-F5344CB8AC3E}">
        <p14:creationId xmlns:p14="http://schemas.microsoft.com/office/powerpoint/2010/main" val="213031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9CEB8F-4368-EF31-FA28-BF36C07F3C70}"/>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Provisions and Processes</a:t>
            </a:r>
            <a:endParaRPr lang="en-US" dirty="0">
              <a:solidFill>
                <a:schemeClr val="bg1"/>
              </a:solidFill>
            </a:endParaRPr>
          </a:p>
        </p:txBody>
      </p:sp>
      <p:sp>
        <p:nvSpPr>
          <p:cNvPr id="5" name="Rectangle 4">
            <a:extLst>
              <a:ext uri="{FF2B5EF4-FFF2-40B4-BE49-F238E27FC236}">
                <a16:creationId xmlns:a16="http://schemas.microsoft.com/office/drawing/2014/main" id="{4D5D0FF8-DBF1-FD70-0E92-5E3F7111C449}"/>
              </a:ext>
            </a:extLst>
          </p:cNvPr>
          <p:cNvSpPr/>
          <p:nvPr/>
        </p:nvSpPr>
        <p:spPr>
          <a:xfrm>
            <a:off x="536575" y="1219200"/>
            <a:ext cx="8299450" cy="5124480"/>
          </a:xfrm>
          <a:prstGeom prst="rect">
            <a:avLst/>
          </a:prstGeom>
        </p:spPr>
        <p:txBody>
          <a:bodyPr wrap="square">
            <a:spAutoFit/>
          </a:bodyPr>
          <a:lstStyle/>
          <a:p>
            <a:pPr algn="just">
              <a:spcBef>
                <a:spcPts val="0"/>
              </a:spcBef>
              <a:spcAft>
                <a:spcPts val="0"/>
              </a:spcAft>
            </a:pPr>
            <a:r>
              <a:rPr lang="en-US" sz="2400" b="1" dirty="0">
                <a:effectLst/>
                <a:latin typeface="Times New Roman" panose="02020603050405020304" pitchFamily="18" charset="0"/>
                <a:cs typeface="Times New Roman" panose="02020603050405020304" pitchFamily="18" charset="0"/>
              </a:rPr>
              <a:t>People: </a:t>
            </a:r>
            <a:r>
              <a:rPr lang="en-US" sz="2000" dirty="0">
                <a:latin typeface="Times New Roman" panose="02020603050405020304" pitchFamily="18" charset="0"/>
                <a:cs typeface="Times New Roman" panose="02020603050405020304" pitchFamily="18" charset="0"/>
              </a:rPr>
              <a:t>P</a:t>
            </a:r>
            <a:r>
              <a:rPr lang="en-US" sz="2000" dirty="0">
                <a:effectLst/>
                <a:latin typeface="Times New Roman" panose="02020603050405020304" pitchFamily="18" charset="0"/>
                <a:cs typeface="Times New Roman" panose="02020603050405020304" pitchFamily="18" charset="0"/>
              </a:rPr>
              <a:t>eople are your most valuable asset. Make sure that your business continuity plan makes adequate provisions for the security of your employees, customers, suppliers, and any other individuals who may be affected. </a:t>
            </a:r>
            <a:endParaRPr lang="en-US" sz="2000" dirty="0">
              <a:latin typeface="Times New Roman" panose="02020603050405020304" pitchFamily="18" charset="0"/>
              <a:cs typeface="Times New Roman" panose="02020603050405020304" pitchFamily="18" charset="0"/>
            </a:endParaRPr>
          </a:p>
          <a:p>
            <a:pPr>
              <a:spcBef>
                <a:spcPts val="0"/>
              </a:spcBef>
              <a:spcAft>
                <a:spcPts val="0"/>
              </a:spcAft>
            </a:pPr>
            <a:endParaRPr lang="en-US" sz="2400" b="1" dirty="0">
              <a:effectLst/>
              <a:latin typeface="Times New Roman" panose="02020603050405020304" pitchFamily="18" charset="0"/>
              <a:cs typeface="Times New Roman" panose="02020603050405020304" pitchFamily="18" charset="0"/>
            </a:endParaRPr>
          </a:p>
          <a:p>
            <a:pPr algn="just">
              <a:spcBef>
                <a:spcPts val="0"/>
              </a:spcBef>
              <a:spcAft>
                <a:spcPts val="0"/>
              </a:spcAft>
            </a:pPr>
            <a:r>
              <a:rPr lang="en-US" sz="2400" b="1" dirty="0">
                <a:effectLst/>
                <a:latin typeface="Times New Roman" panose="02020603050405020304" pitchFamily="18" charset="0"/>
                <a:cs typeface="Times New Roman" panose="02020603050405020304" pitchFamily="18" charset="0"/>
              </a:rPr>
              <a:t>Buildings and Facilities</a:t>
            </a:r>
            <a:r>
              <a:rPr lang="en-US" sz="2000" b="1"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Many businesses require specialized facilities to carry out their critical operations. These might include standard office facilities, manufacturing plants, operations centers, warehouses, distribution/logistics centers, and repair/maintenance depots, among others. </a:t>
            </a:r>
          </a:p>
          <a:p>
            <a:pPr algn="just">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000" dirty="0">
                <a:effectLst/>
                <a:latin typeface="Times New Roman" panose="02020603050405020304" pitchFamily="18" charset="0"/>
                <a:cs typeface="Times New Roman" panose="02020603050405020304" pitchFamily="18" charset="0"/>
              </a:rPr>
              <a:t>Two areas for each critical facility: </a:t>
            </a:r>
            <a:endParaRPr lang="en-US" sz="2000" dirty="0">
              <a:latin typeface="Times New Roman" panose="02020603050405020304" pitchFamily="18" charset="0"/>
              <a:cs typeface="Times New Roman" panose="02020603050405020304" pitchFamily="18" charset="0"/>
            </a:endParaRPr>
          </a:p>
          <a:p>
            <a:pPr marL="342900" indent="-342900" algn="just">
              <a:spcBef>
                <a:spcPts val="600"/>
              </a:spcBef>
              <a:spcAft>
                <a:spcPts val="600"/>
              </a:spcAft>
              <a:buFont typeface="Wingdings" pitchFamily="2" charset="2"/>
              <a:buChar char="ü"/>
            </a:pPr>
            <a:r>
              <a:rPr lang="en-US" sz="1800" b="1" dirty="0">
                <a:solidFill>
                  <a:srgbClr val="0070C0"/>
                </a:solidFill>
                <a:effectLst/>
                <a:latin typeface="SabonLTStd"/>
              </a:rPr>
              <a:t>Hardening Provisions</a:t>
            </a:r>
            <a:r>
              <a:rPr lang="en-US" sz="1800" b="1" dirty="0">
                <a:effectLst/>
                <a:latin typeface="SabonLTStd"/>
              </a:rPr>
              <a:t>: </a:t>
            </a:r>
            <a:r>
              <a:rPr lang="en-US" sz="1800" dirty="0">
                <a:effectLst/>
                <a:latin typeface="SabonLTStd"/>
              </a:rPr>
              <a:t>BCP should outline mechanisms and procedures that can be put in place to protect the existing facilities against the risks defined in the strategy development phase. </a:t>
            </a:r>
          </a:p>
          <a:p>
            <a:pPr marL="342900" indent="-342900" algn="just">
              <a:spcBef>
                <a:spcPts val="600"/>
              </a:spcBef>
              <a:spcAft>
                <a:spcPts val="600"/>
              </a:spcAft>
              <a:buFont typeface="Wingdings" pitchFamily="2" charset="2"/>
              <a:buChar char="ü"/>
            </a:pPr>
            <a:r>
              <a:rPr lang="en-US" b="1" dirty="0">
                <a:solidFill>
                  <a:srgbClr val="0070C0"/>
                </a:solidFill>
                <a:latin typeface="SabonLTStd"/>
              </a:rPr>
              <a:t>Alternative Sites</a:t>
            </a:r>
            <a:r>
              <a:rPr lang="en-US" dirty="0">
                <a:latin typeface="SabonLTStd"/>
              </a:rPr>
              <a:t>: </a:t>
            </a:r>
            <a:r>
              <a:rPr lang="en-US" sz="1800" dirty="0">
                <a:effectLst/>
                <a:latin typeface="SabonLTStd"/>
              </a:rPr>
              <a:t>If it’s not feasible to harden a facility against a risk, BCP should identify alternate sites where business activities can resume immediately.</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87596D-C024-A872-135A-131DAA2FEFB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Provisions and Processes</a:t>
            </a:r>
            <a:endParaRPr lang="en-US" dirty="0">
              <a:solidFill>
                <a:schemeClr val="bg1"/>
              </a:solidFill>
            </a:endParaRPr>
          </a:p>
        </p:txBody>
      </p:sp>
      <p:sp>
        <p:nvSpPr>
          <p:cNvPr id="5" name="Rectangle 4">
            <a:extLst>
              <a:ext uri="{FF2B5EF4-FFF2-40B4-BE49-F238E27FC236}">
                <a16:creationId xmlns:a16="http://schemas.microsoft.com/office/drawing/2014/main" id="{D1EC5DE0-D868-AA7D-D03C-C5CE59BF2B25}"/>
              </a:ext>
            </a:extLst>
          </p:cNvPr>
          <p:cNvSpPr/>
          <p:nvPr/>
        </p:nvSpPr>
        <p:spPr>
          <a:xfrm>
            <a:off x="536575" y="1402407"/>
            <a:ext cx="8299450" cy="4693593"/>
          </a:xfrm>
          <a:prstGeom prst="rect">
            <a:avLst/>
          </a:prstGeom>
        </p:spPr>
        <p:txBody>
          <a:bodyPr wrap="square">
            <a:spAutoFit/>
          </a:bodyPr>
          <a:lstStyle/>
          <a:p>
            <a:pPr algn="just">
              <a:spcBef>
                <a:spcPts val="0"/>
              </a:spcBef>
              <a:spcAft>
                <a:spcPts val="0"/>
              </a:spcAft>
            </a:pPr>
            <a:r>
              <a:rPr lang="en-US" sz="2400" b="1" dirty="0">
                <a:effectLst/>
                <a:latin typeface="Times New Roman" panose="02020603050405020304" pitchFamily="18" charset="0"/>
                <a:cs typeface="Times New Roman" panose="02020603050405020304" pitchFamily="18" charset="0"/>
              </a:rPr>
              <a:t>Infrastructure</a:t>
            </a:r>
            <a:r>
              <a:rPr lang="en-US" sz="2000" b="1"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Every business depends on some sort of infrastructure for its critical processes. </a:t>
            </a:r>
            <a:endParaRPr lang="en-US" sz="2000" dirty="0">
              <a:latin typeface="Times New Roman" panose="02020603050405020304" pitchFamily="18" charset="0"/>
              <a:cs typeface="Times New Roman" panose="02020603050405020304" pitchFamily="18" charset="0"/>
            </a:endParaRPr>
          </a:p>
          <a:p>
            <a:pPr algn="just">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000" dirty="0">
                <a:latin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cs typeface="Times New Roman" panose="02020603050405020304" pitchFamily="18" charset="0"/>
              </a:rPr>
              <a:t>here are two main methods of providing this protection:  </a:t>
            </a:r>
            <a:endParaRPr lang="en-US" sz="2000" dirty="0">
              <a:latin typeface="Times New Roman" panose="02020603050405020304" pitchFamily="18" charset="0"/>
              <a:cs typeface="Times New Roman" panose="02020603050405020304" pitchFamily="18" charset="0"/>
            </a:endParaRPr>
          </a:p>
          <a:p>
            <a:pPr marL="342900" indent="-342900" algn="just">
              <a:spcBef>
                <a:spcPts val="600"/>
              </a:spcBef>
              <a:spcAft>
                <a:spcPts val="600"/>
              </a:spcAft>
              <a:buFont typeface="Wingdings" pitchFamily="2" charset="2"/>
              <a:buChar char="ü"/>
            </a:pPr>
            <a:r>
              <a:rPr lang="en-US" sz="2000" b="1" dirty="0">
                <a:solidFill>
                  <a:srgbClr val="0070C0"/>
                </a:solidFill>
                <a:effectLst/>
                <a:latin typeface="Times New Roman" panose="02020603050405020304" pitchFamily="18" charset="0"/>
                <a:cs typeface="Times New Roman" panose="02020603050405020304" pitchFamily="18" charset="0"/>
              </a:rPr>
              <a:t>Physically Hardening Systems</a:t>
            </a:r>
            <a:r>
              <a:rPr lang="en-US" sz="2000" b="1"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Protecting systems against the risks by introducing protective measures such as computer safe fire suppression systems and uninterruptible power supplies. </a:t>
            </a:r>
          </a:p>
          <a:p>
            <a:pPr marL="342900" indent="-342900">
              <a:spcBef>
                <a:spcPts val="600"/>
              </a:spcBef>
              <a:spcAft>
                <a:spcPts val="600"/>
              </a:spcAft>
              <a:buFont typeface="Wingdings" pitchFamily="2" charset="2"/>
              <a:buChar char="ü"/>
            </a:pPr>
            <a:r>
              <a:rPr lang="en-US" sz="2000" b="1" dirty="0">
                <a:solidFill>
                  <a:srgbClr val="0070C0"/>
                </a:solidFill>
                <a:latin typeface="Times New Roman" panose="02020603050405020304" pitchFamily="18" charset="0"/>
                <a:cs typeface="Times New Roman" panose="02020603050405020304" pitchFamily="18" charset="0"/>
              </a:rPr>
              <a:t>Alternative Systems</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Protecting business functions by introducing redundancy (either redundant components or completely redundant systems/communications links that rely on different facilities).</a:t>
            </a:r>
          </a:p>
          <a:p>
            <a:pPr algn="just">
              <a:spcBef>
                <a:spcPts val="600"/>
              </a:spcBef>
              <a:spcAft>
                <a:spcPts val="600"/>
              </a:spcAft>
            </a:pPr>
            <a:r>
              <a:rPr lang="en-US" sz="2000" dirty="0">
                <a:effectLst/>
                <a:latin typeface="Times New Roman" panose="02020603050405020304" pitchFamily="18" charset="0"/>
                <a:cs typeface="Times New Roman" panose="02020603050405020304" pitchFamily="18" charset="0"/>
              </a:rPr>
              <a:t>A disruption at a key cloud provider that affects one of the organization’s own critical business functions can be just as damaging as a failure of the organization’s own infrastructure.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26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E8BF43-E2CE-FB05-FCD3-FAB844AFF1E2}"/>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Plan Approval and Implementation</a:t>
            </a:r>
            <a:endParaRPr lang="en-US" dirty="0">
              <a:solidFill>
                <a:schemeClr val="bg1"/>
              </a:solidFill>
            </a:endParaRPr>
          </a:p>
        </p:txBody>
      </p:sp>
      <p:sp>
        <p:nvSpPr>
          <p:cNvPr id="5" name="Rectangle 4">
            <a:extLst>
              <a:ext uri="{FF2B5EF4-FFF2-40B4-BE49-F238E27FC236}">
                <a16:creationId xmlns:a16="http://schemas.microsoft.com/office/drawing/2014/main" id="{6817D130-BD87-2C92-F554-CF5AD9161F15}"/>
              </a:ext>
            </a:extLst>
          </p:cNvPr>
          <p:cNvSpPr/>
          <p:nvPr/>
        </p:nvSpPr>
        <p:spPr>
          <a:xfrm>
            <a:off x="615950" y="1143000"/>
            <a:ext cx="8299450" cy="5478423"/>
          </a:xfrm>
          <a:prstGeom prst="rect">
            <a:avLst/>
          </a:prstGeom>
        </p:spPr>
        <p:txBody>
          <a:bodyPr wrap="square">
            <a:spAutoFit/>
          </a:bodyPr>
          <a:lstStyle/>
          <a:p>
            <a:pPr marL="342900" indent="-342900" algn="just">
              <a:spcBef>
                <a:spcPts val="600"/>
              </a:spcBef>
              <a:spcAft>
                <a:spcPts val="60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Once the BCP team completes the design phase of the BCP document, the top-level management need to endorse the plan. </a:t>
            </a:r>
          </a:p>
          <a:p>
            <a:pPr marL="342900" indent="-342900" algn="just">
              <a:spcBef>
                <a:spcPts val="600"/>
              </a:spcBef>
              <a:spcAft>
                <a:spcPts val="60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If the senior management is involved throughout the development phases of the plan, this should be a relatively straightforward process. </a:t>
            </a:r>
            <a:endParaRPr lang="en-US" sz="2000" dirty="0">
              <a:latin typeface="Times New Roman" panose="02020603050405020304" pitchFamily="18" charset="0"/>
              <a:cs typeface="Times New Roman" panose="02020603050405020304" pitchFamily="18" charset="0"/>
            </a:endParaRPr>
          </a:p>
          <a:p>
            <a:pPr marL="342900" indent="-342900" algn="just">
              <a:spcBef>
                <a:spcPts val="600"/>
              </a:spcBef>
              <a:spcAft>
                <a:spcPts val="60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if BCP plan is first time approaching management, a lengthy explanation of the plan’s purpose and specific provisions is required. </a:t>
            </a:r>
          </a:p>
          <a:p>
            <a:pPr algn="just">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Plan Approval</a:t>
            </a:r>
            <a:r>
              <a:rPr lang="en-US" sz="2000" dirty="0">
                <a:latin typeface="Times New Roman" panose="02020603050405020304" pitchFamily="18" charset="0"/>
                <a:cs typeface="Times New Roman" panose="02020603050405020304" pitchFamily="18" charset="0"/>
              </a:rPr>
              <a:t>:  Endorsement of senior executive in BCP plan demonstrates the importance of the plan in Business.</a:t>
            </a:r>
          </a:p>
          <a:p>
            <a:pPr algn="just">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Plan Implementation</a:t>
            </a:r>
            <a:r>
              <a:rPr lang="en-US" sz="2000" dirty="0">
                <a:latin typeface="Times New Roman" panose="02020603050405020304" pitchFamily="18" charset="0"/>
                <a:cs typeface="Times New Roman" panose="02020603050405020304" pitchFamily="18" charset="0"/>
              </a:rPr>
              <a:t>: Once the BCP plan is approved, </a:t>
            </a:r>
            <a:r>
              <a:rPr lang="en-US" sz="2000" dirty="0">
                <a:effectLst/>
                <a:latin typeface="SabonLTStd"/>
              </a:rPr>
              <a:t>the BCP team should get together and develop an implementation schedule that utilizes the resources dedicated to the program to achieve the stated process and provision goals in as prompt a manner as possible, given the scope of the modifications and the organization’s attitude toward continuity planning. </a:t>
            </a:r>
            <a:endParaRPr lang="en-US" sz="2000" dirty="0"/>
          </a:p>
          <a:p>
            <a:pPr algn="just">
              <a:spcBef>
                <a:spcPts val="600"/>
              </a:spcBef>
              <a:spcAft>
                <a:spcPts val="600"/>
              </a:spcAft>
            </a:pPr>
            <a:r>
              <a:rPr lang="en-US" sz="2000" dirty="0">
                <a:effectLst/>
                <a:latin typeface="SabonLTStd"/>
              </a:rPr>
              <a:t>After fully deploying resources, the BCP team should supervise the design and implementation of a BCP maintenance program.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01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C2BDB1-E27D-7B4E-E472-1023364E8BF7}"/>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BCP Documentation</a:t>
            </a:r>
            <a:endParaRPr lang="en-US" dirty="0">
              <a:solidFill>
                <a:schemeClr val="bg1"/>
              </a:solidFill>
            </a:endParaRPr>
          </a:p>
        </p:txBody>
      </p:sp>
      <p:sp>
        <p:nvSpPr>
          <p:cNvPr id="6" name="TextBox 5">
            <a:extLst>
              <a:ext uri="{FF2B5EF4-FFF2-40B4-BE49-F238E27FC236}">
                <a16:creationId xmlns:a16="http://schemas.microsoft.com/office/drawing/2014/main" id="{35C6C6B5-DF49-64BE-DD36-D60B0D5F252F}"/>
              </a:ext>
            </a:extLst>
          </p:cNvPr>
          <p:cNvSpPr txBox="1"/>
          <p:nvPr/>
        </p:nvSpPr>
        <p:spPr>
          <a:xfrm>
            <a:off x="381000" y="1447800"/>
            <a:ext cx="8455025" cy="4247317"/>
          </a:xfrm>
          <a:prstGeom prst="rect">
            <a:avLst/>
          </a:prstGeom>
          <a:noFill/>
        </p:spPr>
        <p:txBody>
          <a:bodyPr wrap="square">
            <a:spAutoFit/>
          </a:bodyPr>
          <a:lstStyle/>
          <a:p>
            <a:pPr>
              <a:spcBef>
                <a:spcPts val="600"/>
              </a:spcBef>
              <a:spcAft>
                <a:spcPts val="600"/>
              </a:spcAft>
            </a:pPr>
            <a:r>
              <a:rPr lang="en-US" sz="2000" dirty="0">
                <a:effectLst/>
                <a:latin typeface="Times New Roman" panose="02020603050405020304" pitchFamily="18" charset="0"/>
                <a:cs typeface="Times New Roman" panose="02020603050405020304" pitchFamily="18" charset="0"/>
              </a:rPr>
              <a:t>Documentation is a critical step in the business continuity planning process. Committing BCP methodology to paper provides several significant benefits: </a:t>
            </a:r>
            <a:endParaRPr lang="en-US" sz="2000" dirty="0">
              <a:latin typeface="Times New Roman" panose="02020603050405020304" pitchFamily="18" charset="0"/>
              <a:cs typeface="Times New Roman" panose="02020603050405020304" pitchFamily="18" charset="0"/>
            </a:endParaRPr>
          </a:p>
          <a:p>
            <a:pPr marL="342900" indent="-342900">
              <a:spcBef>
                <a:spcPts val="600"/>
              </a:spcBef>
              <a:spcAft>
                <a:spcPts val="60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It ensures that BCP personnel have a written continuity document to reference in the event of an emergency, even if senior BCP team members are not present to guide the effort. </a:t>
            </a:r>
            <a:endParaRPr lang="en-US" sz="2000" dirty="0">
              <a:latin typeface="Times New Roman" panose="02020603050405020304" pitchFamily="18" charset="0"/>
              <a:cs typeface="Times New Roman" panose="02020603050405020304" pitchFamily="18" charset="0"/>
            </a:endParaRPr>
          </a:p>
          <a:p>
            <a:pPr marL="342900" indent="-342900">
              <a:spcBef>
                <a:spcPts val="600"/>
              </a:spcBef>
              <a:spcAft>
                <a:spcPts val="60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It provides a historical record of the BCP process that will be useful to future personnel seeking to both understand the reasoning behind various procedures and implement necessary changes in the plan. </a:t>
            </a:r>
            <a:endParaRPr lang="en-US" sz="2000" dirty="0">
              <a:latin typeface="Times New Roman" panose="02020603050405020304" pitchFamily="18" charset="0"/>
              <a:cs typeface="Times New Roman" panose="02020603050405020304" pitchFamily="18" charset="0"/>
            </a:endParaRPr>
          </a:p>
          <a:p>
            <a:pPr marL="342900" indent="-342900">
              <a:spcBef>
                <a:spcPts val="600"/>
              </a:spcBef>
              <a:spcAft>
                <a:spcPts val="600"/>
              </a:spcAft>
              <a:buFont typeface="Wingdings" pitchFamily="2" charset="2"/>
              <a:buChar char="Ø"/>
            </a:pPr>
            <a:r>
              <a:rPr lang="en-US" sz="2000" dirty="0">
                <a:effectLst/>
                <a:latin typeface="Times New Roman" panose="02020603050405020304" pitchFamily="18" charset="0"/>
                <a:cs typeface="Times New Roman" panose="02020603050405020304" pitchFamily="18" charset="0"/>
              </a:rPr>
              <a:t>It forces the team members to commit their thoughts to paper—a process that often facilitates the identification of flaws in the plan. Having the plan on paper also allows draft documents to be distributed to individuals not on the BCP team for a “sanity check.”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8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9E91B9-0200-86B4-5E29-875C578D2526}"/>
              </a:ext>
            </a:extLst>
          </p:cNvPr>
          <p:cNvSpPr>
            <a:spLocks noGrp="1"/>
          </p:cNvSpPr>
          <p:nvPr>
            <p:ph type="title"/>
          </p:nvPr>
        </p:nvSpPr>
        <p:spPr>
          <a:xfrm>
            <a:off x="1066800" y="152400"/>
            <a:ext cx="7769225" cy="758825"/>
          </a:xfrm>
        </p:spPr>
        <p:txBody>
          <a:bodyPr/>
          <a:lstStyle/>
          <a:p>
            <a:pPr algn="l"/>
            <a:r>
              <a:rPr lang="en-US" dirty="0">
                <a:solidFill>
                  <a:schemeClr val="bg1"/>
                </a:solidFill>
                <a:ea typeface="宋体" pitchFamily="2" charset="-122"/>
              </a:rPr>
              <a:t>More Activities Associated with BCP</a:t>
            </a:r>
            <a:endParaRPr lang="en-US" dirty="0">
              <a:solidFill>
                <a:schemeClr val="bg1"/>
              </a:solidFill>
            </a:endParaRPr>
          </a:p>
        </p:txBody>
      </p:sp>
      <p:sp>
        <p:nvSpPr>
          <p:cNvPr id="5" name="TextBox 4">
            <a:extLst>
              <a:ext uri="{FF2B5EF4-FFF2-40B4-BE49-F238E27FC236}">
                <a16:creationId xmlns:a16="http://schemas.microsoft.com/office/drawing/2014/main" id="{D3B8335F-AAF7-5EF6-8810-F6A2370B6FA6}"/>
              </a:ext>
            </a:extLst>
          </p:cNvPr>
          <p:cNvSpPr txBox="1"/>
          <p:nvPr/>
        </p:nvSpPr>
        <p:spPr>
          <a:xfrm>
            <a:off x="381000" y="1165622"/>
            <a:ext cx="8455025" cy="5509200"/>
          </a:xfrm>
          <a:prstGeom prst="rect">
            <a:avLst/>
          </a:prstGeom>
          <a:noFill/>
        </p:spPr>
        <p:txBody>
          <a:bodyPr wrap="square">
            <a:spAutoFit/>
          </a:bodyPr>
          <a:lstStyle/>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Training and Implementation</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All personnel who will be involved in the BCP plan (either directly or indirectly) should receive some sort of training on the overall plan, as well as their individual responsibilities. Everyone in the organization should receive at least a plan overview briefing. </a:t>
            </a: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Continuity Planning Goals</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The goals of BCP should be decided on at or before the first BCP team meeting and will most likely remain unchanged throughout the life of the BCP. The most common goal of the BCP is quite simple: to ensure the continuous operation of the business in the face of an emergency. </a:t>
            </a: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Statement of Importance</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The statement of importance reflects the criticality of the BCP to the organization’s continued viability. This document commonly takes the form of a letter to the organization’s employees, stating the reason that the organization devoted significant resources to the BCP development process and requesting the cooperation of all personnel in the BCP implementation phase. Signature of CEO carries a tremendous weight in such a case.</a:t>
            </a:r>
            <a:endParaRPr lang="en-US" sz="2000" dirty="0"/>
          </a:p>
        </p:txBody>
      </p:sp>
    </p:spTree>
    <p:extLst>
      <p:ext uri="{BB962C8B-B14F-4D97-AF65-F5344CB8AC3E}">
        <p14:creationId xmlns:p14="http://schemas.microsoft.com/office/powerpoint/2010/main" val="460537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B15E55-9841-B752-9D81-93C09C12754B}"/>
              </a:ext>
            </a:extLst>
          </p:cNvPr>
          <p:cNvSpPr txBox="1"/>
          <p:nvPr/>
        </p:nvSpPr>
        <p:spPr>
          <a:xfrm>
            <a:off x="381000" y="1165622"/>
            <a:ext cx="8534400" cy="5416868"/>
          </a:xfrm>
          <a:prstGeom prst="rect">
            <a:avLst/>
          </a:prstGeom>
          <a:noFill/>
        </p:spPr>
        <p:txBody>
          <a:bodyPr wrap="square">
            <a:spAutoFit/>
          </a:bodyPr>
          <a:lstStyle/>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Statement of Priorities:</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This statement simply involves listing the functions considered critical to continued business operations in a prioritized order. </a:t>
            </a: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Statement of Organizational Responsibility</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The letter comes from a senior-level executive and incorporated the statement like “business continuity is everyone’s responsibility!”. This informs employees, vendors, and affiliates that the organization expects them to do everything they can to assist with the BCP process. </a:t>
            </a: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Statement of Urgency and Timing</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The statement of urgency and timing expresses the criticality of implementing the BCP and outlines the implementation timetable decided on by the BCP team and agreed to by upper management. </a:t>
            </a:r>
            <a:endParaRPr lang="en-US" sz="20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Risk Assessment: </a:t>
            </a:r>
            <a:r>
              <a:rPr lang="en-US" sz="2000" dirty="0">
                <a:effectLst/>
                <a:latin typeface="SabonLTStd"/>
              </a:rPr>
              <a:t>Includes a discussion of all the critical business functions considered during the BIA as well as the quantitative and qualitative analyses performed to assess the risks to those functions. Include the actual AV, EF, ARO, SLE, and ALE figures in the quantitative analysis. </a:t>
            </a:r>
            <a:endParaRPr lang="en-US" sz="2000" dirty="0"/>
          </a:p>
        </p:txBody>
      </p:sp>
      <p:sp>
        <p:nvSpPr>
          <p:cNvPr id="5" name="Title 1">
            <a:extLst>
              <a:ext uri="{FF2B5EF4-FFF2-40B4-BE49-F238E27FC236}">
                <a16:creationId xmlns:a16="http://schemas.microsoft.com/office/drawing/2014/main" id="{6C00557B-E575-7056-7BA4-64D2F02CCDFF}"/>
              </a:ext>
            </a:extLst>
          </p:cNvPr>
          <p:cNvSpPr>
            <a:spLocks noGrp="1"/>
          </p:cNvSpPr>
          <p:nvPr>
            <p:ph type="title"/>
          </p:nvPr>
        </p:nvSpPr>
        <p:spPr>
          <a:xfrm>
            <a:off x="1066800" y="152400"/>
            <a:ext cx="7769225" cy="758825"/>
          </a:xfrm>
        </p:spPr>
        <p:txBody>
          <a:bodyPr/>
          <a:lstStyle/>
          <a:p>
            <a:pPr algn="l"/>
            <a:r>
              <a:rPr lang="en-US" dirty="0">
                <a:solidFill>
                  <a:schemeClr val="bg1"/>
                </a:solidFill>
                <a:ea typeface="宋体" pitchFamily="2" charset="-122"/>
              </a:rPr>
              <a:t>More Activities Associated with BCP</a:t>
            </a:r>
            <a:endParaRPr lang="en-US" dirty="0">
              <a:solidFill>
                <a:schemeClr val="bg1"/>
              </a:solidFill>
            </a:endParaRPr>
          </a:p>
        </p:txBody>
      </p:sp>
    </p:spTree>
    <p:extLst>
      <p:ext uri="{BB962C8B-B14F-4D97-AF65-F5344CB8AC3E}">
        <p14:creationId xmlns:p14="http://schemas.microsoft.com/office/powerpoint/2010/main" val="1439340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623B2D-F775-06F2-C78D-A6096BA2A631}"/>
              </a:ext>
            </a:extLst>
          </p:cNvPr>
          <p:cNvSpPr>
            <a:spLocks noGrp="1"/>
          </p:cNvSpPr>
          <p:nvPr>
            <p:ph type="title"/>
          </p:nvPr>
        </p:nvSpPr>
        <p:spPr>
          <a:xfrm>
            <a:off x="1066800" y="152400"/>
            <a:ext cx="7769225" cy="758825"/>
          </a:xfrm>
        </p:spPr>
        <p:txBody>
          <a:bodyPr/>
          <a:lstStyle/>
          <a:p>
            <a:pPr algn="l"/>
            <a:r>
              <a:rPr lang="en-US" dirty="0">
                <a:solidFill>
                  <a:schemeClr val="bg1"/>
                </a:solidFill>
                <a:ea typeface="宋体" pitchFamily="2" charset="-122"/>
              </a:rPr>
              <a:t>More Activities Associated with BCP</a:t>
            </a:r>
            <a:endParaRPr lang="en-US" dirty="0">
              <a:solidFill>
                <a:schemeClr val="bg1"/>
              </a:solidFill>
            </a:endParaRPr>
          </a:p>
        </p:txBody>
      </p:sp>
      <p:sp>
        <p:nvSpPr>
          <p:cNvPr id="2" name="TextBox 1">
            <a:extLst>
              <a:ext uri="{FF2B5EF4-FFF2-40B4-BE49-F238E27FC236}">
                <a16:creationId xmlns:a16="http://schemas.microsoft.com/office/drawing/2014/main" id="{89109C03-142F-E63A-570B-D9DB17D409A1}"/>
              </a:ext>
            </a:extLst>
          </p:cNvPr>
          <p:cNvSpPr txBox="1"/>
          <p:nvPr/>
        </p:nvSpPr>
        <p:spPr>
          <a:xfrm>
            <a:off x="606425" y="1351508"/>
            <a:ext cx="8229600" cy="4154984"/>
          </a:xfrm>
          <a:prstGeom prst="rect">
            <a:avLst/>
          </a:prstGeom>
          <a:noFill/>
        </p:spPr>
        <p:txBody>
          <a:bodyPr wrap="square">
            <a:spAutoFit/>
          </a:bodyPr>
          <a:lstStyle/>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Risk Acceptance/Mitigation:</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The risk acceptance/mitigation section of the BCP documentation contains the outcome of the strategy development portion of the BCP process. </a:t>
            </a:r>
          </a:p>
          <a:p>
            <a:pPr algn="just">
              <a:spcBef>
                <a:spcPts val="600"/>
              </a:spcBef>
              <a:spcAft>
                <a:spcPts val="600"/>
              </a:spcAft>
            </a:pPr>
            <a:r>
              <a:rPr lang="en-US" sz="2000" dirty="0">
                <a:latin typeface="SabonLTStd"/>
              </a:rPr>
              <a:t>One of the two risk mitigation strategies can be applied:</a:t>
            </a:r>
          </a:p>
          <a:p>
            <a:pPr marL="285750" indent="-285750" algn="just">
              <a:spcBef>
                <a:spcPts val="600"/>
              </a:spcBef>
              <a:spcAft>
                <a:spcPts val="600"/>
              </a:spcAft>
              <a:buFont typeface="Wingdings" pitchFamily="2" charset="2"/>
              <a:buChar char="Ø"/>
            </a:pPr>
            <a:r>
              <a:rPr lang="en-US" sz="2000" b="1" dirty="0">
                <a:effectLst/>
                <a:latin typeface="SabonLTStd"/>
              </a:rPr>
              <a:t>For risks that were deemed acceptable</a:t>
            </a:r>
            <a:r>
              <a:rPr lang="en-US" sz="2000" dirty="0">
                <a:effectLst/>
                <a:latin typeface="SabonLTStd"/>
              </a:rPr>
              <a:t>: it should outline the reasons the risk was considered acceptable as well as potential future events that might warrant a reconsideration of this determination. </a:t>
            </a:r>
            <a:endParaRPr lang="en-US" sz="2000" dirty="0"/>
          </a:p>
          <a:p>
            <a:pPr marL="285750" indent="-285750" algn="just">
              <a:spcBef>
                <a:spcPts val="600"/>
              </a:spcBef>
              <a:spcAft>
                <a:spcPts val="600"/>
              </a:spcAft>
              <a:buFont typeface="Wingdings" pitchFamily="2" charset="2"/>
              <a:buChar char="Ø"/>
            </a:pPr>
            <a:r>
              <a:rPr lang="en-US" sz="2000" b="1" dirty="0">
                <a:effectLst/>
                <a:latin typeface="SabonLTStd"/>
              </a:rPr>
              <a:t>For risks that were deemed unacceptable</a:t>
            </a:r>
            <a:r>
              <a:rPr lang="en-US" sz="2000" b="1" dirty="0">
                <a:latin typeface="SabonLTStd"/>
              </a:rPr>
              <a:t>:</a:t>
            </a:r>
            <a:r>
              <a:rPr lang="en-US" sz="2000" dirty="0">
                <a:effectLst/>
                <a:latin typeface="SabonLTStd"/>
              </a:rPr>
              <a:t> it should outline the risk management provisions and processes put into place to reduce the risk to the organization’s continued viability. </a:t>
            </a:r>
            <a:endParaRPr lang="en-US" sz="2000" dirty="0"/>
          </a:p>
          <a:p>
            <a:pPr algn="just">
              <a:spcBef>
                <a:spcPts val="600"/>
              </a:spcBef>
              <a:spcAft>
                <a:spcPts val="600"/>
              </a:spcAft>
            </a:pPr>
            <a:endParaRPr lang="en-US" sz="2000" dirty="0"/>
          </a:p>
        </p:txBody>
      </p:sp>
      <p:sp>
        <p:nvSpPr>
          <p:cNvPr id="5" name="TextBox 4">
            <a:extLst>
              <a:ext uri="{FF2B5EF4-FFF2-40B4-BE49-F238E27FC236}">
                <a16:creationId xmlns:a16="http://schemas.microsoft.com/office/drawing/2014/main" id="{5F59A2B4-17BC-0A2A-A7B4-0752A277A018}"/>
              </a:ext>
            </a:extLst>
          </p:cNvPr>
          <p:cNvSpPr txBox="1"/>
          <p:nvPr/>
        </p:nvSpPr>
        <p:spPr>
          <a:xfrm>
            <a:off x="606424" y="5346610"/>
            <a:ext cx="8080375" cy="1015663"/>
          </a:xfrm>
          <a:prstGeom prst="rect">
            <a:avLst/>
          </a:prstGeom>
          <a:noFill/>
        </p:spPr>
        <p:txBody>
          <a:bodyPr wrap="square">
            <a:spAutoFit/>
          </a:bodyPr>
          <a:lstStyle/>
          <a:p>
            <a:pPr algn="just"/>
            <a:r>
              <a:rPr lang="en-US" sz="2000" dirty="0">
                <a:effectLst/>
                <a:latin typeface="UniversLTStd"/>
              </a:rPr>
              <a:t>If auditors later scrutinize your business continuity plan, they will most certainly look for formal artifacts of any risk acceptance decisions made in the BCP process. </a:t>
            </a:r>
            <a:endParaRPr lang="en-US" sz="2000" dirty="0"/>
          </a:p>
        </p:txBody>
      </p:sp>
    </p:spTree>
    <p:extLst>
      <p:ext uri="{BB962C8B-B14F-4D97-AF65-F5344CB8AC3E}">
        <p14:creationId xmlns:p14="http://schemas.microsoft.com/office/powerpoint/2010/main" val="168127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EFFD4-5CDA-5210-F1BA-F897750F2715}"/>
              </a:ext>
            </a:extLst>
          </p:cNvPr>
          <p:cNvSpPr txBox="1"/>
          <p:nvPr/>
        </p:nvSpPr>
        <p:spPr>
          <a:xfrm>
            <a:off x="606149" y="1447800"/>
            <a:ext cx="8229876" cy="4678204"/>
          </a:xfrm>
          <a:prstGeom prst="rect">
            <a:avLst/>
          </a:prstGeom>
          <a:noFill/>
        </p:spPr>
        <p:txBody>
          <a:bodyPr wrap="square">
            <a:spAutoFit/>
          </a:bodyPr>
          <a:lstStyle/>
          <a:p>
            <a:pPr algn="just">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Vital Records Program</a:t>
            </a:r>
            <a:r>
              <a:rPr lang="en-US" sz="2000" dirty="0">
                <a:latin typeface="Times New Roman" panose="02020603050405020304" pitchFamily="18" charset="0"/>
                <a:cs typeface="Times New Roman" panose="02020603050405020304" pitchFamily="18" charset="0"/>
              </a:rPr>
              <a:t>: </a:t>
            </a:r>
            <a:r>
              <a:rPr lang="en-US" dirty="0">
                <a:effectLst/>
                <a:latin typeface="SabonLTStd"/>
              </a:rPr>
              <a:t>This document states where critical business records will be stored and the procedures for making and storing backup copies of those records. If the organization is rebuilt completely in a new location without access to any of our computers or files, then the documents are termed as critical business records.  </a:t>
            </a:r>
            <a:endParaRPr lang="en-US" dirty="0">
              <a:latin typeface="Times New Roman" panose="02020603050405020304" pitchFamily="18" charset="0"/>
              <a:cs typeface="Times New Roman" panose="02020603050405020304" pitchFamily="18" charset="0"/>
            </a:endParaRPr>
          </a:p>
          <a:p>
            <a:pPr>
              <a:spcBef>
                <a:spcPts val="600"/>
              </a:spcBef>
              <a:spcAft>
                <a:spcPts val="600"/>
              </a:spcAft>
            </a:pPr>
            <a:r>
              <a:rPr lang="en-US" sz="2000" b="1" dirty="0">
                <a:solidFill>
                  <a:srgbClr val="0070C0"/>
                </a:solidFill>
                <a:latin typeface="Times New Roman" panose="02020603050405020304" pitchFamily="18" charset="0"/>
                <a:cs typeface="Times New Roman" panose="02020603050405020304" pitchFamily="18" charset="0"/>
              </a:rPr>
              <a:t>Emergency Response Guidelines</a:t>
            </a:r>
            <a:r>
              <a:rPr lang="en-US" sz="2000" dirty="0">
                <a:latin typeface="Times New Roman" panose="02020603050405020304" pitchFamily="18" charset="0"/>
                <a:cs typeface="Times New Roman" panose="02020603050405020304" pitchFamily="18" charset="0"/>
              </a:rPr>
              <a:t>: </a:t>
            </a:r>
            <a:r>
              <a:rPr lang="en-US" dirty="0">
                <a:effectLst/>
                <a:latin typeface="SabonLTStd"/>
              </a:rPr>
              <a:t>The emergency response guidelines outline the organizational and individual responsibilities for immediate response to an emergency. These guidelines should include the following: </a:t>
            </a:r>
            <a:endParaRPr lang="en-US" dirty="0"/>
          </a:p>
          <a:p>
            <a:pPr marL="285750" indent="-285750">
              <a:buFont typeface="Wingdings" pitchFamily="2" charset="2"/>
              <a:buChar char="Ø"/>
            </a:pPr>
            <a:r>
              <a:rPr lang="en-US" dirty="0">
                <a:effectLst/>
                <a:latin typeface="SabonLTStd"/>
              </a:rPr>
              <a:t>Immediate response procedures (security and safety procedures, fire suppression procedures, notification of appropriate emergency-response agencies, etc.) </a:t>
            </a:r>
            <a:endParaRPr lang="en-US" dirty="0"/>
          </a:p>
          <a:p>
            <a:pPr marL="285750" indent="-285750">
              <a:buFont typeface="Wingdings" pitchFamily="2" charset="2"/>
              <a:buChar char="Ø"/>
            </a:pPr>
            <a:r>
              <a:rPr lang="en-US" dirty="0">
                <a:effectLst/>
                <a:latin typeface="SabonLTStd"/>
              </a:rPr>
              <a:t>A list of the individuals to notify of the incident (executives, BCP team members, etc.) </a:t>
            </a:r>
            <a:endParaRPr lang="en-US" dirty="0"/>
          </a:p>
          <a:p>
            <a:pPr marL="285750" indent="-285750">
              <a:buFont typeface="Wingdings" pitchFamily="2" charset="2"/>
              <a:buChar char="Ø"/>
            </a:pPr>
            <a:r>
              <a:rPr lang="en-US" dirty="0">
                <a:effectLst/>
                <a:latin typeface="SabonLTStd"/>
              </a:rPr>
              <a:t>Secondary response procedures that first responders should take while waiting for the BCP team to assemble </a:t>
            </a:r>
            <a:endParaRPr lang="en-US" dirty="0"/>
          </a:p>
          <a:p>
            <a:pPr>
              <a:spcBef>
                <a:spcPts val="600"/>
              </a:spcBef>
              <a:spcAft>
                <a:spcPts val="600"/>
              </a:spcAft>
            </a:pPr>
            <a:r>
              <a:rPr lang="en-US" sz="2000" dirty="0">
                <a:effectLst/>
                <a:latin typeface="SabonLTStd"/>
              </a:rPr>
              <a:t>Your guidelines should be easily accessible to everyone in the organization who may be among the first responders to a crisis incident. </a:t>
            </a: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C7F0711-5C8F-A80F-9E49-647E8BF2882E}"/>
              </a:ext>
            </a:extLst>
          </p:cNvPr>
          <p:cNvSpPr>
            <a:spLocks noGrp="1"/>
          </p:cNvSpPr>
          <p:nvPr>
            <p:ph type="title"/>
          </p:nvPr>
        </p:nvSpPr>
        <p:spPr>
          <a:xfrm>
            <a:off x="1066800" y="152400"/>
            <a:ext cx="7769225" cy="758825"/>
          </a:xfrm>
        </p:spPr>
        <p:txBody>
          <a:bodyPr/>
          <a:lstStyle/>
          <a:p>
            <a:pPr algn="l"/>
            <a:r>
              <a:rPr lang="en-US" dirty="0">
                <a:solidFill>
                  <a:schemeClr val="bg1"/>
                </a:solidFill>
                <a:ea typeface="宋体" pitchFamily="2" charset="-122"/>
              </a:rPr>
              <a:t>More Activities Associated with BCP</a:t>
            </a:r>
            <a:endParaRPr lang="en-US" dirty="0">
              <a:solidFill>
                <a:schemeClr val="bg1"/>
              </a:solidFill>
            </a:endParaRPr>
          </a:p>
        </p:txBody>
      </p:sp>
    </p:spTree>
    <p:extLst>
      <p:ext uri="{BB962C8B-B14F-4D97-AF65-F5344CB8AC3E}">
        <p14:creationId xmlns:p14="http://schemas.microsoft.com/office/powerpoint/2010/main" val="3618116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778236-C641-E127-FD55-07C03C994513}"/>
              </a:ext>
            </a:extLst>
          </p:cNvPr>
          <p:cNvSpPr txBox="1"/>
          <p:nvPr/>
        </p:nvSpPr>
        <p:spPr>
          <a:xfrm>
            <a:off x="569775" y="1582340"/>
            <a:ext cx="8004450" cy="3693319"/>
          </a:xfrm>
          <a:prstGeom prst="rect">
            <a:avLst/>
          </a:prstGeom>
          <a:noFill/>
        </p:spPr>
        <p:txBody>
          <a:bodyPr wrap="square">
            <a:spAutoFit/>
          </a:bodyPr>
          <a:lstStyle/>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Maintenance</a:t>
            </a:r>
            <a:r>
              <a:rPr lang="en-US" sz="2000" dirty="0">
                <a:latin typeface="Times New Roman" panose="02020603050405020304" pitchFamily="18" charset="0"/>
                <a:cs typeface="Times New Roman" panose="02020603050405020304" pitchFamily="18" charset="0"/>
              </a:rPr>
              <a:t>: </a:t>
            </a:r>
            <a:r>
              <a:rPr lang="en-US" sz="2000" dirty="0">
                <a:effectLst/>
                <a:latin typeface="SabonLTStd"/>
              </a:rPr>
              <a:t>The BCP documentation and the plan itself must be living documents. Every organization encounters nearly constant change, and this dynamic nature ensures that the business’s continuity requirements will also evolve. The BCP team should continue to meet organizational needs. </a:t>
            </a:r>
            <a:r>
              <a:rPr lang="en-US" sz="1800" dirty="0">
                <a:effectLst/>
                <a:latin typeface="SabonLTStd"/>
              </a:rPr>
              <a:t>Any time you make a change to the BCP, you must practice reasonable version control. </a:t>
            </a:r>
            <a:endParaRPr lang="en-US" sz="20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b="1" dirty="0">
                <a:solidFill>
                  <a:srgbClr val="0070C0"/>
                </a:solidFill>
                <a:latin typeface="Times New Roman" panose="02020603050405020304" pitchFamily="18" charset="0"/>
                <a:cs typeface="Times New Roman" panose="02020603050405020304" pitchFamily="18" charset="0"/>
              </a:rPr>
              <a:t>Testing and Exercise: </a:t>
            </a:r>
            <a:r>
              <a:rPr lang="en-US" sz="2000" dirty="0">
                <a:effectLst/>
                <a:latin typeface="SabonLTStd"/>
              </a:rPr>
              <a:t>The BCP documentation should also outline a formalized exercise program to ensure that the plan remains current. Exercises also verify that team members receive adequate training to perform their duties in the event of a disaster. The testing process is quite similar to that used for the disaster recovery plan. </a:t>
            </a:r>
            <a:endParaRPr lang="en-US" sz="2000" dirty="0"/>
          </a:p>
        </p:txBody>
      </p:sp>
      <p:sp>
        <p:nvSpPr>
          <p:cNvPr id="2" name="Title 1">
            <a:extLst>
              <a:ext uri="{FF2B5EF4-FFF2-40B4-BE49-F238E27FC236}">
                <a16:creationId xmlns:a16="http://schemas.microsoft.com/office/drawing/2014/main" id="{FEE03018-F8F6-4A2D-D6FB-2043F95E4E1E}"/>
              </a:ext>
            </a:extLst>
          </p:cNvPr>
          <p:cNvSpPr>
            <a:spLocks noGrp="1"/>
          </p:cNvSpPr>
          <p:nvPr>
            <p:ph type="title"/>
          </p:nvPr>
        </p:nvSpPr>
        <p:spPr>
          <a:xfrm>
            <a:off x="1066800" y="152400"/>
            <a:ext cx="7769225" cy="758825"/>
          </a:xfrm>
        </p:spPr>
        <p:txBody>
          <a:bodyPr/>
          <a:lstStyle/>
          <a:p>
            <a:pPr algn="l"/>
            <a:r>
              <a:rPr lang="en-US" dirty="0">
                <a:solidFill>
                  <a:schemeClr val="bg1"/>
                </a:solidFill>
                <a:ea typeface="宋体" pitchFamily="2" charset="-122"/>
              </a:rPr>
              <a:t>More Activities Associated with BCP</a:t>
            </a:r>
            <a:endParaRPr lang="en-US" dirty="0">
              <a:solidFill>
                <a:schemeClr val="bg1"/>
              </a:solidFill>
            </a:endParaRPr>
          </a:p>
        </p:txBody>
      </p:sp>
    </p:spTree>
    <p:extLst>
      <p:ext uri="{BB962C8B-B14F-4D97-AF65-F5344CB8AC3E}">
        <p14:creationId xmlns:p14="http://schemas.microsoft.com/office/powerpoint/2010/main" val="288299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C7C86A-2DB0-7E0F-72ED-F763188B4BF6}"/>
              </a:ext>
            </a:extLst>
          </p:cNvPr>
          <p:cNvSpPr/>
          <p:nvPr/>
        </p:nvSpPr>
        <p:spPr>
          <a:xfrm>
            <a:off x="1066800" y="1672672"/>
            <a:ext cx="5108575" cy="1985480"/>
          </a:xfrm>
          <a:prstGeom prst="rect">
            <a:avLst/>
          </a:prstGeom>
        </p:spPr>
        <p:txBody>
          <a:bodyPr wrap="square">
            <a:spAutoFit/>
          </a:bodyPr>
          <a:lstStyle/>
          <a:p>
            <a:pPr>
              <a:lnSpc>
                <a:spcPts val="3000"/>
              </a:lnSpc>
            </a:pPr>
            <a:r>
              <a:rPr lang="en-US" sz="2400" b="1" dirty="0">
                <a:solidFill>
                  <a:srgbClr val="0070C0"/>
                </a:solidFill>
                <a:effectLst/>
                <a:latin typeface="Arial" panose="020B0604020202020204" pitchFamily="34" charset="0"/>
                <a:cs typeface="Arial" panose="020B0604020202020204" pitchFamily="34" charset="0"/>
              </a:rPr>
              <a:t>Four steps of BCP:</a:t>
            </a:r>
          </a:p>
          <a:p>
            <a:pPr marL="285750" indent="-285750">
              <a:lnSpc>
                <a:spcPts val="3000"/>
              </a:lnSpc>
              <a:buFont typeface="Wingdings" pitchFamily="2" charset="2"/>
              <a:buChar char="Ø"/>
            </a:pPr>
            <a:r>
              <a:rPr lang="en-US" sz="2000" dirty="0">
                <a:effectLst/>
                <a:latin typeface="Arial" panose="020B0604020202020204" pitchFamily="34" charset="0"/>
                <a:cs typeface="Arial" panose="020B0604020202020204" pitchFamily="34" charset="0"/>
              </a:rPr>
              <a:t>Project scope and planning</a:t>
            </a:r>
          </a:p>
          <a:p>
            <a:pPr marL="285750" indent="-285750">
              <a:lnSpc>
                <a:spcPts val="3000"/>
              </a:lnSpc>
              <a:buFont typeface="Wingdings" pitchFamily="2" charset="2"/>
              <a:buChar char="Ø"/>
            </a:pPr>
            <a:r>
              <a:rPr lang="en-US" sz="2000" dirty="0">
                <a:effectLst/>
                <a:latin typeface="Arial" panose="020B0604020202020204" pitchFamily="34" charset="0"/>
                <a:cs typeface="Arial" panose="020B0604020202020204" pitchFamily="34" charset="0"/>
              </a:rPr>
              <a:t>Business impact analysis (BIA)</a:t>
            </a:r>
          </a:p>
          <a:p>
            <a:pPr marL="285750" indent="-285750">
              <a:lnSpc>
                <a:spcPts val="3000"/>
              </a:lnSpc>
              <a:buFont typeface="Wingdings" pitchFamily="2" charset="2"/>
              <a:buChar char="Ø"/>
            </a:pPr>
            <a:r>
              <a:rPr lang="en-US" sz="2000" dirty="0">
                <a:effectLst/>
                <a:latin typeface="Arial" panose="020B0604020202020204" pitchFamily="34" charset="0"/>
                <a:cs typeface="Arial" panose="020B0604020202020204" pitchFamily="34" charset="0"/>
              </a:rPr>
              <a:t>Continuity planning </a:t>
            </a:r>
          </a:p>
          <a:p>
            <a:pPr marL="285750" indent="-285750">
              <a:lnSpc>
                <a:spcPts val="3000"/>
              </a:lnSpc>
              <a:buFont typeface="Wingdings" pitchFamily="2" charset="2"/>
              <a:buChar char="Ø"/>
            </a:pPr>
            <a:r>
              <a:rPr lang="en-US" sz="2000" dirty="0">
                <a:effectLst/>
                <a:latin typeface="Arial" panose="020B0604020202020204" pitchFamily="34" charset="0"/>
                <a:cs typeface="Arial" panose="020B0604020202020204" pitchFamily="34" charset="0"/>
              </a:rPr>
              <a:t>Approval and implementation </a:t>
            </a:r>
            <a:endParaRPr lang="en-US"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4458E46A-8710-4346-293C-248FD2F4E8FD}"/>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Business Continuity Planning (BCP)</a:t>
            </a:r>
            <a:endParaRPr lang="en-US" dirty="0">
              <a:solidFill>
                <a:schemeClr val="bg1"/>
              </a:solidFill>
            </a:endParaRPr>
          </a:p>
        </p:txBody>
      </p:sp>
      <p:sp>
        <p:nvSpPr>
          <p:cNvPr id="6" name="Rectangle 5">
            <a:extLst>
              <a:ext uri="{FF2B5EF4-FFF2-40B4-BE49-F238E27FC236}">
                <a16:creationId xmlns:a16="http://schemas.microsoft.com/office/drawing/2014/main" id="{160FB74A-0767-F150-75F0-8F5309DB71A9}"/>
              </a:ext>
            </a:extLst>
          </p:cNvPr>
          <p:cNvSpPr/>
          <p:nvPr/>
        </p:nvSpPr>
        <p:spPr>
          <a:xfrm>
            <a:off x="1219200" y="4419600"/>
            <a:ext cx="6553200" cy="450893"/>
          </a:xfrm>
          <a:prstGeom prst="rect">
            <a:avLst/>
          </a:prstGeom>
        </p:spPr>
        <p:txBody>
          <a:bodyPr wrap="square">
            <a:spAutoFit/>
          </a:bodyPr>
          <a:lstStyle/>
          <a:p>
            <a:pPr>
              <a:lnSpc>
                <a:spcPts val="3000"/>
              </a:lnSpc>
            </a:pPr>
            <a:r>
              <a:rPr lang="en-US" sz="2400" dirty="0">
                <a:effectLst/>
                <a:latin typeface="Arial" panose="020B0604020202020204" pitchFamily="34" charset="0"/>
                <a:cs typeface="Arial" panose="020B0604020202020204" pitchFamily="34" charset="0"/>
              </a:rPr>
              <a:t>Top priority of BCP and DRP is always </a:t>
            </a:r>
            <a:r>
              <a:rPr lang="en-US" sz="2400" b="1" dirty="0">
                <a:solidFill>
                  <a:srgbClr val="0070C0"/>
                </a:solidFill>
                <a:effectLst/>
                <a:latin typeface="Arial" panose="020B0604020202020204" pitchFamily="34" charset="0"/>
                <a:cs typeface="Arial" panose="020B0604020202020204" pitchFamily="34" charset="0"/>
              </a:rPr>
              <a:t>People</a:t>
            </a:r>
          </a:p>
        </p:txBody>
      </p:sp>
    </p:spTree>
    <p:extLst>
      <p:ext uri="{BB962C8B-B14F-4D97-AF65-F5344CB8AC3E}">
        <p14:creationId xmlns:p14="http://schemas.microsoft.com/office/powerpoint/2010/main" val="52469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AB7D81-F670-4078-BC97-F851B0A8E616}"/>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Project Scope and Planning</a:t>
            </a:r>
            <a:endParaRPr lang="en-US" dirty="0">
              <a:solidFill>
                <a:schemeClr val="bg1"/>
              </a:solidFill>
            </a:endParaRPr>
          </a:p>
        </p:txBody>
      </p:sp>
      <p:sp>
        <p:nvSpPr>
          <p:cNvPr id="5" name="Rectangle 4">
            <a:extLst>
              <a:ext uri="{FF2B5EF4-FFF2-40B4-BE49-F238E27FC236}">
                <a16:creationId xmlns:a16="http://schemas.microsoft.com/office/drawing/2014/main" id="{41FD78B7-E537-98CA-6DF4-6141F45ED781}"/>
              </a:ext>
            </a:extLst>
          </p:cNvPr>
          <p:cNvSpPr/>
          <p:nvPr/>
        </p:nvSpPr>
        <p:spPr>
          <a:xfrm>
            <a:off x="301625" y="1371600"/>
            <a:ext cx="8534400" cy="4308872"/>
          </a:xfrm>
          <a:prstGeom prst="rect">
            <a:avLst/>
          </a:prstGeom>
        </p:spPr>
        <p:txBody>
          <a:bodyPr wrap="square">
            <a:spAutoFit/>
          </a:bodyPr>
          <a:lstStyle/>
          <a:p>
            <a:pPr marL="342900" indent="-342900">
              <a:spcBef>
                <a:spcPts val="600"/>
              </a:spcBef>
              <a:spcAft>
                <a:spcPts val="600"/>
              </a:spcAft>
              <a:buClr>
                <a:srgbClr val="C00000"/>
              </a:buClr>
              <a:buFont typeface="Wingdings" pitchFamily="2" charset="2"/>
              <a:buChar char="Ø"/>
            </a:pPr>
            <a:r>
              <a:rPr lang="en-US" sz="2000" dirty="0">
                <a:latin typeface="Arial" panose="020B0604020202020204" pitchFamily="34" charset="0"/>
                <a:cs typeface="Arial" panose="020B0604020202020204" pitchFamily="34" charset="0"/>
              </a:rPr>
              <a:t>D</a:t>
            </a:r>
            <a:r>
              <a:rPr lang="en-US" sz="2000" dirty="0">
                <a:effectLst/>
                <a:latin typeface="Arial" panose="020B0604020202020204" pitchFamily="34" charset="0"/>
                <a:cs typeface="Arial" panose="020B0604020202020204" pitchFamily="34" charset="0"/>
              </a:rPr>
              <a:t>evelopment of a resilient BCP requires the use of a </a:t>
            </a:r>
            <a:r>
              <a:rPr lang="en-US" sz="2000" b="1" dirty="0">
                <a:effectLst/>
                <a:latin typeface="Arial" panose="020B0604020202020204" pitchFamily="34" charset="0"/>
                <a:cs typeface="Arial" panose="020B0604020202020204" pitchFamily="34" charset="0"/>
              </a:rPr>
              <a:t>proven methodology</a:t>
            </a:r>
            <a:r>
              <a:rPr lang="en-US" sz="2000" dirty="0">
                <a:effectLst/>
                <a:latin typeface="Arial" panose="020B0604020202020204" pitchFamily="34" charset="0"/>
                <a:cs typeface="Arial" panose="020B0604020202020204" pitchFamily="34" charset="0"/>
              </a:rPr>
              <a:t>. </a:t>
            </a:r>
          </a:p>
          <a:p>
            <a:pPr marL="342900" indent="-342900">
              <a:spcBef>
                <a:spcPts val="600"/>
              </a:spcBef>
              <a:spcAft>
                <a:spcPts val="600"/>
              </a:spcAft>
              <a:buClr>
                <a:srgbClr val="C00000"/>
              </a:buClr>
              <a:buFont typeface="Wingdings" pitchFamily="2" charset="2"/>
              <a:buChar char="Ø"/>
            </a:pPr>
            <a:r>
              <a:rPr lang="en-US" sz="2000" dirty="0">
                <a:effectLst/>
                <a:latin typeface="Arial" panose="020B0604020202020204" pitchFamily="34" charset="0"/>
                <a:cs typeface="Arial" panose="020B0604020202020204" pitchFamily="34" charset="0"/>
              </a:rPr>
              <a:t>Organizations should approach the planning process with </a:t>
            </a:r>
            <a:r>
              <a:rPr lang="en-US" sz="2000" b="1" dirty="0">
                <a:effectLst/>
                <a:latin typeface="Arial" panose="020B0604020202020204" pitchFamily="34" charset="0"/>
                <a:cs typeface="Arial" panose="020B0604020202020204" pitchFamily="34" charset="0"/>
              </a:rPr>
              <a:t>several goals</a:t>
            </a:r>
            <a:r>
              <a:rPr lang="en-US" sz="2000" dirty="0">
                <a:effectLst/>
                <a:latin typeface="Arial" panose="020B0604020202020204" pitchFamily="34" charset="0"/>
                <a:cs typeface="Arial" panose="020B0604020202020204" pitchFamily="34" charset="0"/>
              </a:rPr>
              <a:t> in mind:</a:t>
            </a:r>
            <a:r>
              <a:rPr lang="en-US" sz="2400" dirty="0">
                <a:effectLst/>
                <a:latin typeface="Arial" panose="020B0604020202020204" pitchFamily="34" charset="0"/>
                <a:cs typeface="Arial" panose="020B0604020202020204" pitchFamily="34" charset="0"/>
              </a:rPr>
              <a:t> </a:t>
            </a:r>
          </a:p>
          <a:p>
            <a:pPr marL="800100" lvl="1" indent="-342900">
              <a:spcBef>
                <a:spcPts val="600"/>
              </a:spcBef>
              <a:spcAft>
                <a:spcPts val="600"/>
              </a:spcAft>
              <a:buClr>
                <a:srgbClr val="C00000"/>
              </a:buClr>
              <a:buFont typeface="Wingdings" pitchFamily="2" charset="2"/>
              <a:buChar char="ü"/>
            </a:pPr>
            <a:r>
              <a:rPr lang="en-US" sz="2000" dirty="0">
                <a:effectLst/>
                <a:latin typeface="Arial" panose="020B0604020202020204" pitchFamily="34" charset="0"/>
                <a:cs typeface="Arial" panose="020B0604020202020204" pitchFamily="34" charset="0"/>
              </a:rPr>
              <a:t>Perform a structured </a:t>
            </a:r>
            <a:r>
              <a:rPr lang="en-US" sz="2000" b="1" dirty="0">
                <a:solidFill>
                  <a:srgbClr val="0070C0"/>
                </a:solidFill>
                <a:effectLst/>
                <a:latin typeface="Arial" panose="020B0604020202020204" pitchFamily="34" charset="0"/>
                <a:cs typeface="Arial" panose="020B0604020202020204" pitchFamily="34" charset="0"/>
              </a:rPr>
              <a:t>review of the business’s organization </a:t>
            </a:r>
            <a:r>
              <a:rPr lang="en-US" sz="2000" dirty="0">
                <a:effectLst/>
                <a:latin typeface="Arial" panose="020B0604020202020204" pitchFamily="34" charset="0"/>
                <a:cs typeface="Arial" panose="020B0604020202020204" pitchFamily="34" charset="0"/>
              </a:rPr>
              <a:t>from a crisis planning point of view. </a:t>
            </a:r>
            <a:endParaRPr lang="en-US" sz="2000" dirty="0">
              <a:latin typeface="Arial" panose="020B0604020202020204" pitchFamily="34" charset="0"/>
              <a:cs typeface="Arial" panose="020B0604020202020204" pitchFamily="34" charset="0"/>
            </a:endParaRPr>
          </a:p>
          <a:p>
            <a:pPr marL="800100" lvl="1" indent="-342900">
              <a:spcBef>
                <a:spcPts val="600"/>
              </a:spcBef>
              <a:spcAft>
                <a:spcPts val="600"/>
              </a:spcAft>
              <a:buClr>
                <a:srgbClr val="C00000"/>
              </a:buClr>
              <a:buFont typeface="Wingdings" pitchFamily="2" charset="2"/>
              <a:buChar char="ü"/>
            </a:pPr>
            <a:r>
              <a:rPr lang="en-US" sz="2000" dirty="0">
                <a:effectLst/>
                <a:latin typeface="Arial" panose="020B0604020202020204" pitchFamily="34" charset="0"/>
                <a:cs typeface="Arial" panose="020B0604020202020204" pitchFamily="34" charset="0"/>
              </a:rPr>
              <a:t>Create a BCP team with the </a:t>
            </a:r>
            <a:r>
              <a:rPr lang="en-US" sz="2000" b="1" dirty="0">
                <a:solidFill>
                  <a:srgbClr val="0070C0"/>
                </a:solidFill>
                <a:effectLst/>
                <a:latin typeface="Arial" panose="020B0604020202020204" pitchFamily="34" charset="0"/>
                <a:cs typeface="Arial" panose="020B0604020202020204" pitchFamily="34" charset="0"/>
              </a:rPr>
              <a:t>approval of senior management</a:t>
            </a:r>
            <a:r>
              <a:rPr lang="en-US" sz="2000" dirty="0">
                <a:effectLst/>
                <a:latin typeface="Arial" panose="020B0604020202020204" pitchFamily="34" charset="0"/>
                <a:cs typeface="Arial" panose="020B0604020202020204" pitchFamily="34" charset="0"/>
              </a:rPr>
              <a:t>.</a:t>
            </a:r>
          </a:p>
          <a:p>
            <a:pPr marL="800100" lvl="1" indent="-342900">
              <a:spcBef>
                <a:spcPts val="600"/>
              </a:spcBef>
              <a:spcAft>
                <a:spcPts val="600"/>
              </a:spcAft>
              <a:buClr>
                <a:srgbClr val="C00000"/>
              </a:buClr>
              <a:buFont typeface="Wingdings" pitchFamily="2" charset="2"/>
              <a:buChar char="ü"/>
            </a:pPr>
            <a:r>
              <a:rPr lang="en-US" sz="2000" dirty="0">
                <a:effectLst/>
                <a:latin typeface="Arial" panose="020B0604020202020204" pitchFamily="34" charset="0"/>
                <a:cs typeface="Arial" panose="020B0604020202020204" pitchFamily="34" charset="0"/>
              </a:rPr>
              <a:t>Assess the </a:t>
            </a:r>
            <a:r>
              <a:rPr lang="en-US" sz="2000" b="1" dirty="0">
                <a:solidFill>
                  <a:srgbClr val="0070C0"/>
                </a:solidFill>
                <a:effectLst/>
                <a:latin typeface="Arial" panose="020B0604020202020204" pitchFamily="34" charset="0"/>
                <a:cs typeface="Arial" panose="020B0604020202020204" pitchFamily="34" charset="0"/>
              </a:rPr>
              <a:t>resources available</a:t>
            </a:r>
            <a:r>
              <a:rPr lang="en-US" sz="2000" dirty="0">
                <a:effectLst/>
                <a:latin typeface="Arial" panose="020B0604020202020204" pitchFamily="34" charset="0"/>
                <a:cs typeface="Arial" panose="020B0604020202020204" pitchFamily="34" charset="0"/>
              </a:rPr>
              <a:t> to participate in business continuity activities.</a:t>
            </a:r>
          </a:p>
          <a:p>
            <a:pPr marL="800100" lvl="1" indent="-342900">
              <a:spcBef>
                <a:spcPts val="600"/>
              </a:spcBef>
              <a:spcAft>
                <a:spcPts val="600"/>
              </a:spcAft>
              <a:buClr>
                <a:srgbClr val="C00000"/>
              </a:buClr>
              <a:buFont typeface="Wingdings" pitchFamily="2" charset="2"/>
              <a:buChar char="ü"/>
            </a:pPr>
            <a:r>
              <a:rPr lang="en-US" sz="2000" dirty="0">
                <a:effectLst/>
                <a:latin typeface="Arial" panose="020B0604020202020204" pitchFamily="34" charset="0"/>
                <a:cs typeface="Arial" panose="020B0604020202020204" pitchFamily="34" charset="0"/>
              </a:rPr>
              <a:t>Analyze the </a:t>
            </a:r>
            <a:r>
              <a:rPr lang="en-US" sz="2000" b="1" dirty="0">
                <a:solidFill>
                  <a:srgbClr val="0070C0"/>
                </a:solidFill>
                <a:effectLst/>
                <a:latin typeface="Arial" panose="020B0604020202020204" pitchFamily="34" charset="0"/>
                <a:cs typeface="Arial" panose="020B0604020202020204" pitchFamily="34" charset="0"/>
              </a:rPr>
              <a:t>legal and regulatory landscape </a:t>
            </a:r>
            <a:r>
              <a:rPr lang="en-US" sz="2000" dirty="0">
                <a:effectLst/>
                <a:latin typeface="Arial" panose="020B0604020202020204" pitchFamily="34" charset="0"/>
                <a:cs typeface="Arial" panose="020B0604020202020204" pitchFamily="34" charset="0"/>
              </a:rPr>
              <a:t>that governs an organization’s response to a catastrophic event.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32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7B9352-8482-905E-A636-157B59BE4F1E}"/>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Organizational Review</a:t>
            </a:r>
            <a:endParaRPr lang="en-US" dirty="0">
              <a:solidFill>
                <a:schemeClr val="bg1"/>
              </a:solidFill>
            </a:endParaRPr>
          </a:p>
        </p:txBody>
      </p:sp>
      <p:sp>
        <p:nvSpPr>
          <p:cNvPr id="5" name="Rectangle 4">
            <a:extLst>
              <a:ext uri="{FF2B5EF4-FFF2-40B4-BE49-F238E27FC236}">
                <a16:creationId xmlns:a16="http://schemas.microsoft.com/office/drawing/2014/main" id="{5116A953-5304-C502-F607-787BE4875318}"/>
              </a:ext>
            </a:extLst>
          </p:cNvPr>
          <p:cNvSpPr/>
          <p:nvPr/>
        </p:nvSpPr>
        <p:spPr>
          <a:xfrm>
            <a:off x="301625" y="1265008"/>
            <a:ext cx="8534400" cy="5050037"/>
          </a:xfrm>
          <a:prstGeom prst="rect">
            <a:avLst/>
          </a:prstGeom>
        </p:spPr>
        <p:txBody>
          <a:bodyPr wrap="square">
            <a:spAutoFit/>
          </a:bodyPr>
          <a:lstStyle/>
          <a:p>
            <a:pPr algn="just">
              <a:lnSpc>
                <a:spcPts val="3000"/>
              </a:lnSpc>
            </a:pPr>
            <a:r>
              <a:rPr lang="en-US" sz="2000" dirty="0">
                <a:effectLst/>
                <a:latin typeface="Arial" panose="020B0604020202020204" pitchFamily="34" charset="0"/>
                <a:cs typeface="Arial" panose="020B0604020202020204" pitchFamily="34" charset="0"/>
              </a:rPr>
              <a:t>Perform an analysis of the business organization to </a:t>
            </a:r>
            <a:r>
              <a:rPr lang="en-US" sz="2000" b="1" dirty="0">
                <a:solidFill>
                  <a:srgbClr val="0070C0"/>
                </a:solidFill>
                <a:effectLst/>
                <a:latin typeface="Arial" panose="020B0604020202020204" pitchFamily="34" charset="0"/>
                <a:cs typeface="Arial" panose="020B0604020202020204" pitchFamily="34" charset="0"/>
              </a:rPr>
              <a:t>identify all departments and individuals</a:t>
            </a:r>
            <a:r>
              <a:rPr lang="en-US" sz="2000" dirty="0">
                <a:effectLst/>
                <a:latin typeface="Arial" panose="020B0604020202020204" pitchFamily="34" charset="0"/>
                <a:cs typeface="Arial" panose="020B0604020202020204" pitchFamily="34" charset="0"/>
              </a:rPr>
              <a:t> who have a stake in the BCP process. Here are some areas to consider: </a:t>
            </a:r>
          </a:p>
          <a:p>
            <a:pPr marL="342900" indent="-342900" algn="just">
              <a:lnSpc>
                <a:spcPts val="3000"/>
              </a:lnSpc>
              <a:buFont typeface="Wingdings" pitchFamily="2" charset="2"/>
              <a:buChar char="Ø"/>
            </a:pPr>
            <a:r>
              <a:rPr lang="en-US" b="1" dirty="0">
                <a:solidFill>
                  <a:srgbClr val="0070C0"/>
                </a:solidFill>
                <a:effectLst/>
                <a:latin typeface="Arial" panose="020B0604020202020204" pitchFamily="34" charset="0"/>
                <a:cs typeface="Arial" panose="020B0604020202020204" pitchFamily="34" charset="0"/>
              </a:rPr>
              <a:t>Operational departments</a:t>
            </a:r>
            <a:r>
              <a:rPr lang="en-US" dirty="0">
                <a:effectLst/>
                <a:latin typeface="Arial" panose="020B0604020202020204" pitchFamily="34" charset="0"/>
                <a:cs typeface="Arial" panose="020B0604020202020204" pitchFamily="34" charset="0"/>
              </a:rPr>
              <a:t> that are responsible for the core services the business provides to its clients. </a:t>
            </a:r>
            <a:endParaRPr lang="en-US" dirty="0">
              <a:latin typeface="Arial" panose="020B0604020202020204" pitchFamily="34" charset="0"/>
              <a:cs typeface="Arial" panose="020B0604020202020204" pitchFamily="34" charset="0"/>
            </a:endParaRPr>
          </a:p>
          <a:p>
            <a:pPr marL="342900" indent="-342900" algn="just">
              <a:lnSpc>
                <a:spcPts val="3000"/>
              </a:lnSpc>
              <a:buFont typeface="Wingdings" pitchFamily="2" charset="2"/>
              <a:buChar char="Ø"/>
            </a:pPr>
            <a:r>
              <a:rPr lang="en-US" b="1" dirty="0">
                <a:solidFill>
                  <a:srgbClr val="0070C0"/>
                </a:solidFill>
                <a:effectLst/>
                <a:latin typeface="Arial" panose="020B0604020202020204" pitchFamily="34" charset="0"/>
                <a:cs typeface="Arial" panose="020B0604020202020204" pitchFamily="34" charset="0"/>
              </a:rPr>
              <a:t>Critical support services</a:t>
            </a:r>
            <a:r>
              <a:rPr lang="en-US" dirty="0">
                <a:effectLst/>
                <a:latin typeface="Arial" panose="020B0604020202020204" pitchFamily="34" charset="0"/>
                <a:cs typeface="Arial" panose="020B0604020202020204" pitchFamily="34" charset="0"/>
              </a:rPr>
              <a:t>, such as the IT department, facilities and maintenance personnel, and other groups responsible for the upkeep of systems that support the operational departments. </a:t>
            </a:r>
            <a:endParaRPr lang="en-US" dirty="0">
              <a:latin typeface="Arial" panose="020B0604020202020204" pitchFamily="34" charset="0"/>
              <a:cs typeface="Arial" panose="020B0604020202020204" pitchFamily="34" charset="0"/>
            </a:endParaRPr>
          </a:p>
          <a:p>
            <a:pPr marL="342900" indent="-342900" algn="just">
              <a:lnSpc>
                <a:spcPts val="3000"/>
              </a:lnSpc>
              <a:buFont typeface="Wingdings" pitchFamily="2" charset="2"/>
              <a:buChar char="Ø"/>
            </a:pPr>
            <a:r>
              <a:rPr lang="en-US" b="1" dirty="0">
                <a:solidFill>
                  <a:srgbClr val="0070C0"/>
                </a:solidFill>
                <a:effectLst/>
                <a:latin typeface="Arial" panose="020B0604020202020204" pitchFamily="34" charset="0"/>
                <a:cs typeface="Arial" panose="020B0604020202020204" pitchFamily="34" charset="0"/>
              </a:rPr>
              <a:t>Corporate security teams</a:t>
            </a:r>
            <a:r>
              <a:rPr lang="en-US" dirty="0">
                <a:effectLst/>
                <a:latin typeface="Arial" panose="020B0604020202020204" pitchFamily="34" charset="0"/>
                <a:cs typeface="Arial" panose="020B0604020202020204" pitchFamily="34" charset="0"/>
              </a:rPr>
              <a:t> responsible for physical security, since they are many times the first responders to an incident and are also responsible for the physical safeguarding of the primary facility and alternate processing facility.</a:t>
            </a:r>
            <a:endParaRPr lang="en-US" dirty="0">
              <a:latin typeface="Arial" panose="020B0604020202020204" pitchFamily="34" charset="0"/>
              <a:cs typeface="Arial" panose="020B0604020202020204" pitchFamily="34" charset="0"/>
            </a:endParaRPr>
          </a:p>
          <a:p>
            <a:pPr marL="342900" indent="-342900" algn="just">
              <a:lnSpc>
                <a:spcPts val="3000"/>
              </a:lnSpc>
              <a:buFont typeface="Wingdings" pitchFamily="2" charset="2"/>
              <a:buChar char="Ø"/>
            </a:pPr>
            <a:r>
              <a:rPr lang="en-US" b="1" dirty="0">
                <a:solidFill>
                  <a:srgbClr val="0070C0"/>
                </a:solidFill>
                <a:effectLst/>
                <a:latin typeface="Arial" panose="020B0604020202020204" pitchFamily="34" charset="0"/>
                <a:cs typeface="Arial" panose="020B0604020202020204" pitchFamily="34" charset="0"/>
              </a:rPr>
              <a:t>Senior executives and other key individuals</a:t>
            </a:r>
            <a:r>
              <a:rPr lang="en-US" dirty="0">
                <a:effectLst/>
                <a:latin typeface="Arial" panose="020B0604020202020204" pitchFamily="34" charset="0"/>
                <a:cs typeface="Arial" panose="020B0604020202020204" pitchFamily="34" charset="0"/>
              </a:rPr>
              <a:t> essential for the ongoing viability of the organization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99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D52DF3-C3C1-A4B2-1F1B-489C7D39A5E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Organizational Review</a:t>
            </a:r>
            <a:endParaRPr lang="en-US" dirty="0">
              <a:solidFill>
                <a:schemeClr val="bg1"/>
              </a:solidFill>
            </a:endParaRPr>
          </a:p>
        </p:txBody>
      </p:sp>
      <p:sp>
        <p:nvSpPr>
          <p:cNvPr id="5" name="Rectangle 4">
            <a:extLst>
              <a:ext uri="{FF2B5EF4-FFF2-40B4-BE49-F238E27FC236}">
                <a16:creationId xmlns:a16="http://schemas.microsoft.com/office/drawing/2014/main" id="{57DDBE2F-2498-E6DF-DD75-6128CFA8FFAD}"/>
              </a:ext>
            </a:extLst>
          </p:cNvPr>
          <p:cNvSpPr/>
          <p:nvPr/>
        </p:nvSpPr>
        <p:spPr>
          <a:xfrm>
            <a:off x="304800" y="1421873"/>
            <a:ext cx="8534400" cy="4978927"/>
          </a:xfrm>
          <a:prstGeom prst="rect">
            <a:avLst/>
          </a:prstGeom>
        </p:spPr>
        <p:txBody>
          <a:bodyPr wrap="square">
            <a:spAutoFit/>
          </a:bodyPr>
          <a:lstStyle/>
          <a:p>
            <a:pPr marL="342900" indent="-342900" algn="just">
              <a:lnSpc>
                <a:spcPts val="3000"/>
              </a:lnSpc>
              <a:buFont typeface="Wingdings" pitchFamily="2" charset="2"/>
              <a:buChar char="Ø"/>
            </a:pPr>
            <a:r>
              <a:rPr lang="en-US" sz="2000" dirty="0">
                <a:effectLst/>
                <a:latin typeface="Arial" panose="020B0604020202020204" pitchFamily="34" charset="0"/>
                <a:cs typeface="Arial" panose="020B0604020202020204" pitchFamily="34" charset="0"/>
              </a:rPr>
              <a:t>Identification Process of </a:t>
            </a:r>
            <a:r>
              <a:rPr lang="en-US" sz="2000" b="1" dirty="0">
                <a:solidFill>
                  <a:srgbClr val="0070C0"/>
                </a:solidFill>
                <a:effectLst/>
                <a:latin typeface="Arial" panose="020B0604020202020204" pitchFamily="34" charset="0"/>
                <a:cs typeface="Arial" panose="020B0604020202020204" pitchFamily="34" charset="0"/>
              </a:rPr>
              <a:t>all departments and individuals </a:t>
            </a:r>
            <a:r>
              <a:rPr lang="en-US" sz="2000" dirty="0">
                <a:effectLst/>
                <a:latin typeface="Arial" panose="020B0604020202020204" pitchFamily="34" charset="0"/>
                <a:cs typeface="Arial" panose="020B0604020202020204" pitchFamily="34" charset="0"/>
              </a:rPr>
              <a:t>who have a stake in the BCP process is difficult due to two reasons:</a:t>
            </a:r>
          </a:p>
          <a:p>
            <a:pPr marL="742950" lvl="1" indent="-285750" algn="just">
              <a:lnSpc>
                <a:spcPts val="3000"/>
              </a:lnSpc>
              <a:buFont typeface="Wingdings" pitchFamily="2" charset="2"/>
              <a:buChar char="ü"/>
            </a:pPr>
            <a:r>
              <a:rPr lang="en-US" dirty="0">
                <a:effectLst/>
                <a:latin typeface="Arial" panose="020B0604020202020204" pitchFamily="34" charset="0"/>
                <a:cs typeface="Arial" panose="020B0604020202020204" pitchFamily="34" charset="0"/>
              </a:rPr>
              <a:t>First, it provides the groundwork necessary to help identify potential members of the BCP team. </a:t>
            </a:r>
          </a:p>
          <a:p>
            <a:pPr marL="742950" lvl="1" indent="-285750" algn="just">
              <a:lnSpc>
                <a:spcPts val="3000"/>
              </a:lnSpc>
              <a:spcAft>
                <a:spcPts val="600"/>
              </a:spcAft>
              <a:buFont typeface="Wingdings" pitchFamily="2" charset="2"/>
              <a:buChar char="ü"/>
            </a:pPr>
            <a:r>
              <a:rPr lang="en-US" dirty="0">
                <a:effectLst/>
                <a:latin typeface="Arial" panose="020B0604020202020204" pitchFamily="34" charset="0"/>
                <a:cs typeface="Arial" panose="020B0604020202020204" pitchFamily="34" charset="0"/>
              </a:rPr>
              <a:t>Second, it builds the foundation for the remainder of the BCP process. </a:t>
            </a:r>
            <a:endParaRPr lang="en-US" sz="2000" dirty="0">
              <a:latin typeface="Arial" panose="020B0604020202020204" pitchFamily="34" charset="0"/>
              <a:cs typeface="Arial" panose="020B0604020202020204" pitchFamily="34" charset="0"/>
            </a:endParaRPr>
          </a:p>
          <a:p>
            <a:pPr marL="285750" indent="-285750">
              <a:lnSpc>
                <a:spcPts val="3000"/>
              </a:lnSpc>
              <a:spcBef>
                <a:spcPts val="600"/>
              </a:spcBef>
              <a:spcAft>
                <a:spcPts val="600"/>
              </a:spcAft>
              <a:buFont typeface="Wingdings" pitchFamily="2" charset="2"/>
              <a:buChar char="Ø"/>
            </a:pPr>
            <a:r>
              <a:rPr lang="en-US" sz="2000" dirty="0">
                <a:effectLst/>
                <a:latin typeface="Arial" panose="020B0604020202020204" pitchFamily="34" charset="0"/>
                <a:cs typeface="Arial" panose="020B0604020202020204" pitchFamily="34" charset="0"/>
              </a:rPr>
              <a:t>Some organizations employ a dedicated business continuity manager to lead these efforts, whereas others treat it as a part-time responsibility for another IT leader. Either approach is acceptable because the output of the analysis commonly guides the selection of the remaining BCP team members. </a:t>
            </a:r>
          </a:p>
          <a:p>
            <a:pPr marL="285750" indent="-285750">
              <a:lnSpc>
                <a:spcPts val="3000"/>
              </a:lnSpc>
              <a:spcBef>
                <a:spcPts val="600"/>
              </a:spcBef>
              <a:spcAft>
                <a:spcPts val="600"/>
              </a:spcAft>
              <a:buFont typeface="Wingdings" pitchFamily="2" charset="2"/>
              <a:buChar char="Ø"/>
            </a:pPr>
            <a:r>
              <a:rPr lang="en-US" sz="2000" dirty="0">
                <a:effectLst/>
                <a:latin typeface="Arial" panose="020B0604020202020204" pitchFamily="34" charset="0"/>
                <a:cs typeface="Arial" panose="020B0604020202020204" pitchFamily="34" charset="0"/>
              </a:rPr>
              <a:t>When developing a business continuity plan, be sure to consider the location of both your headquarters and any branch offices.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224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780D43-4339-BE85-FF2F-F7A71512C6B4}"/>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BCP Team Selection</a:t>
            </a:r>
            <a:endParaRPr lang="en-US" dirty="0">
              <a:solidFill>
                <a:schemeClr val="bg1"/>
              </a:solidFill>
            </a:endParaRPr>
          </a:p>
        </p:txBody>
      </p:sp>
      <p:sp>
        <p:nvSpPr>
          <p:cNvPr id="5" name="TextBox 4">
            <a:extLst>
              <a:ext uri="{FF2B5EF4-FFF2-40B4-BE49-F238E27FC236}">
                <a16:creationId xmlns:a16="http://schemas.microsoft.com/office/drawing/2014/main" id="{26DD9275-6406-412C-6EE2-F40188D756DA}"/>
              </a:ext>
            </a:extLst>
          </p:cNvPr>
          <p:cNvSpPr txBox="1"/>
          <p:nvPr/>
        </p:nvSpPr>
        <p:spPr>
          <a:xfrm>
            <a:off x="381000" y="1244798"/>
            <a:ext cx="8610600" cy="5232202"/>
          </a:xfrm>
          <a:prstGeom prst="rect">
            <a:avLst/>
          </a:prstGeom>
          <a:noFill/>
        </p:spPr>
        <p:txBody>
          <a:bodyPr wrap="square">
            <a:spAutoFit/>
          </a:bodyPr>
          <a:lstStyle/>
          <a:p>
            <a:pPr>
              <a:spcBef>
                <a:spcPts val="600"/>
              </a:spcBef>
              <a:spcAft>
                <a:spcPts val="600"/>
              </a:spcAft>
            </a:pPr>
            <a:r>
              <a:rPr lang="en-US" sz="2400" b="1" dirty="0">
                <a:effectLst/>
                <a:latin typeface="SabonLTStd"/>
              </a:rPr>
              <a:t>The team should include, at a minimum, the following individuals: </a:t>
            </a:r>
            <a:endParaRPr lang="en-US" sz="2400" b="1"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Representatives from each of the organization’s departments </a:t>
            </a:r>
            <a:r>
              <a:rPr lang="en-US" sz="2000" dirty="0">
                <a:effectLst/>
                <a:latin typeface="SabonLTStd"/>
              </a:rPr>
              <a:t>responsible for the core services performed by the business </a:t>
            </a:r>
            <a:endParaRPr lang="en-US" sz="2000"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Business unit team members </a:t>
            </a:r>
            <a:r>
              <a:rPr lang="en-US" sz="2000" dirty="0">
                <a:effectLst/>
                <a:latin typeface="SabonLTStd"/>
              </a:rPr>
              <a:t>from the functional areas identified by the organizational analysis </a:t>
            </a:r>
            <a:endParaRPr lang="en-US" sz="2000"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IT subject-matter experts </a:t>
            </a:r>
            <a:r>
              <a:rPr lang="en-US" sz="2000" dirty="0">
                <a:effectLst/>
                <a:latin typeface="SabonLTStd"/>
              </a:rPr>
              <a:t>with technical expertise in areas covered by the BCP </a:t>
            </a:r>
            <a:endParaRPr lang="en-US" sz="2000"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Cybersecurity team members </a:t>
            </a:r>
            <a:r>
              <a:rPr lang="en-US" sz="2000" dirty="0">
                <a:effectLst/>
                <a:latin typeface="SabonLTStd"/>
              </a:rPr>
              <a:t>with knowledge of the BCP process </a:t>
            </a:r>
            <a:endParaRPr lang="en-US" sz="2000"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Physical security and facility management teams </a:t>
            </a:r>
            <a:r>
              <a:rPr lang="en-US" sz="2000" dirty="0">
                <a:effectLst/>
                <a:latin typeface="SabonLTStd"/>
              </a:rPr>
              <a:t>responsible for the physical plant </a:t>
            </a:r>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Attorneys</a:t>
            </a:r>
            <a:r>
              <a:rPr lang="en-US" sz="2000" dirty="0">
                <a:effectLst/>
                <a:latin typeface="SabonLTStd"/>
              </a:rPr>
              <a:t> familiar with corporate legal, regulatory, and contractual responsibilities </a:t>
            </a:r>
            <a:endParaRPr lang="en-US" sz="2000"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Human resources team members </a:t>
            </a:r>
            <a:r>
              <a:rPr lang="en-US" sz="2000" dirty="0">
                <a:effectLst/>
                <a:latin typeface="SabonLTStd"/>
              </a:rPr>
              <a:t>who can address staffing issues and the impact on individual employees </a:t>
            </a:r>
            <a:endParaRPr lang="en-US" sz="2000" dirty="0"/>
          </a:p>
        </p:txBody>
      </p:sp>
    </p:spTree>
    <p:extLst>
      <p:ext uri="{BB962C8B-B14F-4D97-AF65-F5344CB8AC3E}">
        <p14:creationId xmlns:p14="http://schemas.microsoft.com/office/powerpoint/2010/main" val="343234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206814-1E93-0BD4-DE68-0CBBD76EACAF}"/>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BCP Team Selection</a:t>
            </a:r>
            <a:endParaRPr lang="en-US" dirty="0">
              <a:solidFill>
                <a:schemeClr val="bg1"/>
              </a:solidFill>
            </a:endParaRPr>
          </a:p>
        </p:txBody>
      </p:sp>
      <p:sp>
        <p:nvSpPr>
          <p:cNvPr id="6" name="TextBox 5">
            <a:extLst>
              <a:ext uri="{FF2B5EF4-FFF2-40B4-BE49-F238E27FC236}">
                <a16:creationId xmlns:a16="http://schemas.microsoft.com/office/drawing/2014/main" id="{406EB551-AFDA-8126-1A47-73187DDF41EF}"/>
              </a:ext>
            </a:extLst>
          </p:cNvPr>
          <p:cNvSpPr txBox="1"/>
          <p:nvPr/>
        </p:nvSpPr>
        <p:spPr>
          <a:xfrm>
            <a:off x="609599" y="1361669"/>
            <a:ext cx="7924801" cy="1785104"/>
          </a:xfrm>
          <a:prstGeom prst="rect">
            <a:avLst/>
          </a:prstGeom>
          <a:noFill/>
        </p:spPr>
        <p:txBody>
          <a:bodyPr wrap="square">
            <a:spAutoFit/>
          </a:bodyPr>
          <a:lstStyle/>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Public relations team members </a:t>
            </a:r>
            <a:r>
              <a:rPr lang="en-US" sz="2000" dirty="0">
                <a:effectLst/>
                <a:latin typeface="SabonLTStd"/>
              </a:rPr>
              <a:t>who need to conduct similar planning for how they will communicate with stakeholders and the public in the event of a disruption </a:t>
            </a:r>
            <a:endParaRPr lang="en-US" sz="2000" dirty="0"/>
          </a:p>
          <a:p>
            <a:pPr marL="285750" indent="-285750">
              <a:spcBef>
                <a:spcPts val="600"/>
              </a:spcBef>
              <a:spcAft>
                <a:spcPts val="600"/>
              </a:spcAft>
              <a:buFont typeface="Wingdings" pitchFamily="2" charset="2"/>
              <a:buChar char="ü"/>
            </a:pPr>
            <a:r>
              <a:rPr lang="en-US" sz="2000" b="1" dirty="0">
                <a:solidFill>
                  <a:srgbClr val="0070C0"/>
                </a:solidFill>
                <a:effectLst/>
                <a:latin typeface="SabonLTStd"/>
              </a:rPr>
              <a:t>Senior management representatives </a:t>
            </a:r>
            <a:r>
              <a:rPr lang="en-US" sz="2000" dirty="0">
                <a:effectLst/>
                <a:latin typeface="SabonLTStd"/>
              </a:rPr>
              <a:t>with the ability to set the vision, define priorities, and allocate resources </a:t>
            </a:r>
            <a:endParaRPr lang="en-US" sz="2000" dirty="0"/>
          </a:p>
        </p:txBody>
      </p:sp>
      <p:sp>
        <p:nvSpPr>
          <p:cNvPr id="8" name="TextBox 7">
            <a:extLst>
              <a:ext uri="{FF2B5EF4-FFF2-40B4-BE49-F238E27FC236}">
                <a16:creationId xmlns:a16="http://schemas.microsoft.com/office/drawing/2014/main" id="{B4A2EDC0-A4D3-F130-8F3A-543CDA645872}"/>
              </a:ext>
            </a:extLst>
          </p:cNvPr>
          <p:cNvSpPr txBox="1"/>
          <p:nvPr/>
        </p:nvSpPr>
        <p:spPr>
          <a:xfrm>
            <a:off x="596345" y="3249563"/>
            <a:ext cx="6400801" cy="646331"/>
          </a:xfrm>
          <a:prstGeom prst="rect">
            <a:avLst/>
          </a:prstGeom>
          <a:noFill/>
        </p:spPr>
        <p:txBody>
          <a:bodyPr wrap="square">
            <a:spAutoFit/>
          </a:bodyPr>
          <a:lstStyle/>
          <a:p>
            <a:r>
              <a:rPr lang="en-US" sz="1800" b="1" dirty="0">
                <a:solidFill>
                  <a:srgbClr val="C00000"/>
                </a:solidFill>
                <a:effectLst/>
                <a:latin typeface="UniversLTStd"/>
              </a:rPr>
              <a:t>Need to strike a balance between representing different points of view and creating a team with explosive personality differences. </a:t>
            </a:r>
            <a:endParaRPr lang="en-US" b="1" dirty="0">
              <a:solidFill>
                <a:srgbClr val="C00000"/>
              </a:solidFill>
              <a:effectLst/>
            </a:endParaRPr>
          </a:p>
        </p:txBody>
      </p:sp>
      <p:sp>
        <p:nvSpPr>
          <p:cNvPr id="10" name="TextBox 9">
            <a:extLst>
              <a:ext uri="{FF2B5EF4-FFF2-40B4-BE49-F238E27FC236}">
                <a16:creationId xmlns:a16="http://schemas.microsoft.com/office/drawing/2014/main" id="{7D966065-04F6-AF39-F65B-710210F3F134}"/>
              </a:ext>
            </a:extLst>
          </p:cNvPr>
          <p:cNvSpPr txBox="1"/>
          <p:nvPr/>
        </p:nvSpPr>
        <p:spPr>
          <a:xfrm>
            <a:off x="2286000" y="3895894"/>
            <a:ext cx="6400801" cy="1477328"/>
          </a:xfrm>
          <a:prstGeom prst="rect">
            <a:avLst/>
          </a:prstGeom>
          <a:noFill/>
        </p:spPr>
        <p:txBody>
          <a:bodyPr wrap="square">
            <a:spAutoFit/>
          </a:bodyPr>
          <a:lstStyle/>
          <a:p>
            <a:r>
              <a:rPr lang="en-US" sz="1800" b="1" dirty="0">
                <a:effectLst/>
                <a:latin typeface="SabonLTStd"/>
              </a:rPr>
              <a:t>If used effectively, the biases will help achieve a healthy balance in the final plan as each representative advocates the needs of their department. On the other hand, without effective leadership, these biases may devolve into destructive turf battles that derail the BCP effort and harm the organization as a whole. </a:t>
            </a:r>
            <a:endParaRPr lang="en-US" b="1" dirty="0"/>
          </a:p>
        </p:txBody>
      </p:sp>
      <p:sp>
        <p:nvSpPr>
          <p:cNvPr id="12" name="TextBox 11">
            <a:extLst>
              <a:ext uri="{FF2B5EF4-FFF2-40B4-BE49-F238E27FC236}">
                <a16:creationId xmlns:a16="http://schemas.microsoft.com/office/drawing/2014/main" id="{BA95FB7A-4CF9-9FD8-5FE9-2A2621B6100A}"/>
              </a:ext>
            </a:extLst>
          </p:cNvPr>
          <p:cNvSpPr txBox="1"/>
          <p:nvPr/>
        </p:nvSpPr>
        <p:spPr>
          <a:xfrm>
            <a:off x="596345" y="5604054"/>
            <a:ext cx="7928114" cy="830997"/>
          </a:xfrm>
          <a:prstGeom prst="rect">
            <a:avLst/>
          </a:prstGeom>
          <a:noFill/>
        </p:spPr>
        <p:txBody>
          <a:bodyPr wrap="square">
            <a:spAutoFit/>
          </a:bodyPr>
          <a:lstStyle/>
          <a:p>
            <a:pPr algn="ctr"/>
            <a:r>
              <a:rPr lang="en-US" sz="2400" b="1" dirty="0">
                <a:effectLst/>
                <a:latin typeface="UniversLTStd"/>
              </a:rPr>
              <a:t>BCP team leader must seek and obtain as active a role as possible from a senior executive. </a:t>
            </a:r>
            <a:endParaRPr lang="en-US" sz="2400" b="1" dirty="0">
              <a:effectLst/>
            </a:endParaRPr>
          </a:p>
        </p:txBody>
      </p:sp>
    </p:spTree>
    <p:extLst>
      <p:ext uri="{BB962C8B-B14F-4D97-AF65-F5344CB8AC3E}">
        <p14:creationId xmlns:p14="http://schemas.microsoft.com/office/powerpoint/2010/main" val="310429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2F2143-019E-8507-C4AD-4C9FBA888B4C}"/>
              </a:ext>
            </a:extLst>
          </p:cNvPr>
          <p:cNvSpPr>
            <a:spLocks noGrp="1"/>
          </p:cNvSpPr>
          <p:nvPr>
            <p:ph type="title"/>
          </p:nvPr>
        </p:nvSpPr>
        <p:spPr>
          <a:xfrm>
            <a:off x="1066800" y="152400"/>
            <a:ext cx="7769225" cy="758825"/>
          </a:xfrm>
        </p:spPr>
        <p:txBody>
          <a:bodyPr/>
          <a:lstStyle/>
          <a:p>
            <a:pPr algn="l"/>
            <a:r>
              <a:rPr lang="en-US" altLang="zh-CN" dirty="0">
                <a:solidFill>
                  <a:schemeClr val="bg1"/>
                </a:solidFill>
                <a:ea typeface="宋体" pitchFamily="2" charset="-122"/>
              </a:rPr>
              <a:t>BCP Team Selection</a:t>
            </a:r>
            <a:endParaRPr lang="en-US" dirty="0">
              <a:solidFill>
                <a:schemeClr val="bg1"/>
              </a:solidFill>
            </a:endParaRPr>
          </a:p>
        </p:txBody>
      </p:sp>
      <p:sp>
        <p:nvSpPr>
          <p:cNvPr id="3" name="TextBox 2">
            <a:extLst>
              <a:ext uri="{FF2B5EF4-FFF2-40B4-BE49-F238E27FC236}">
                <a16:creationId xmlns:a16="http://schemas.microsoft.com/office/drawing/2014/main" id="{9441DCCC-4481-703E-C8A0-DF4278E85A0E}"/>
              </a:ext>
            </a:extLst>
          </p:cNvPr>
          <p:cNvSpPr txBox="1"/>
          <p:nvPr/>
        </p:nvSpPr>
        <p:spPr>
          <a:xfrm>
            <a:off x="533400" y="1676400"/>
            <a:ext cx="8077200" cy="3108543"/>
          </a:xfrm>
          <a:prstGeom prst="rect">
            <a:avLst/>
          </a:prstGeom>
          <a:noFill/>
        </p:spPr>
        <p:txBody>
          <a:bodyPr wrap="square">
            <a:spAutoFit/>
          </a:bodyPr>
          <a:lstStyle/>
          <a:p>
            <a:r>
              <a:rPr lang="en-US" sz="2400" b="1" dirty="0">
                <a:solidFill>
                  <a:srgbClr val="FF0000"/>
                </a:solidFill>
                <a:effectLst/>
                <a:latin typeface="SabonLTStd"/>
              </a:rPr>
              <a:t>Why do we need BCP team? </a:t>
            </a:r>
            <a:r>
              <a:rPr lang="en-US" sz="2400" b="1" dirty="0">
                <a:solidFill>
                  <a:srgbClr val="0070C0"/>
                </a:solidFill>
                <a:effectLst/>
                <a:latin typeface="SabonLTStd"/>
              </a:rPr>
              <a:t>Because…</a:t>
            </a:r>
            <a:endParaRPr lang="en-US" sz="2400" b="1" dirty="0">
              <a:solidFill>
                <a:srgbClr val="FF0000"/>
              </a:solidFill>
              <a:effectLst/>
              <a:latin typeface="SabonLTStd"/>
            </a:endParaRPr>
          </a:p>
          <a:p>
            <a:endParaRPr lang="en-US" sz="2400" b="1" dirty="0">
              <a:effectLst/>
              <a:latin typeface="SabonLTStd"/>
            </a:endParaRPr>
          </a:p>
          <a:p>
            <a:r>
              <a:rPr lang="en-US" sz="2400" b="1" dirty="0">
                <a:effectLst/>
                <a:latin typeface="SabonLTStd"/>
              </a:rPr>
              <a:t>The isolated development of a business continuity plan can spell disaster in two ways. </a:t>
            </a:r>
          </a:p>
          <a:p>
            <a:pPr marL="342900" indent="-342900">
              <a:buFont typeface="Wingdings" pitchFamily="2" charset="2"/>
              <a:buChar char="Ø"/>
            </a:pPr>
            <a:r>
              <a:rPr lang="en-US" sz="2000" dirty="0">
                <a:effectLst/>
                <a:latin typeface="SabonLTStd"/>
              </a:rPr>
              <a:t>First, the plan itself may not take into account knowledge possessed only by the individuals responsible for the day-to-day operation of the business. </a:t>
            </a:r>
          </a:p>
          <a:p>
            <a:pPr marL="342900" indent="-342900">
              <a:buFont typeface="Wingdings" pitchFamily="2" charset="2"/>
              <a:buChar char="Ø"/>
            </a:pPr>
            <a:r>
              <a:rPr lang="en-US" sz="2000" dirty="0">
                <a:effectLst/>
                <a:latin typeface="SabonLTStd"/>
              </a:rPr>
              <a:t>Second, it keeps operational elements “in the dark” about plan specifics until implementation becomes necessary. </a:t>
            </a:r>
            <a:endParaRPr lang="en-US" sz="2000" dirty="0"/>
          </a:p>
        </p:txBody>
      </p:sp>
    </p:spTree>
    <p:extLst>
      <p:ext uri="{BB962C8B-B14F-4D97-AF65-F5344CB8AC3E}">
        <p14:creationId xmlns:p14="http://schemas.microsoft.com/office/powerpoint/2010/main" val="24107299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a:solidFill>
            <a:schemeClr val="accent1"/>
          </a:solidFill>
        </a:ln>
      </a:spPr>
      <a:bodyPr anchor="ctr"/>
      <a:lstStyle>
        <a:defPPr algn="ctr" fontAlgn="auto">
          <a:spcBef>
            <a:spcPts val="0"/>
          </a:spcBef>
          <a:spcAft>
            <a:spcPts val="0"/>
          </a:spcAft>
          <a:defRPr sz="1400" dirty="0"/>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21201</TotalTime>
  <Words>3432</Words>
  <Application>Microsoft Macintosh PowerPoint</Application>
  <PresentationFormat>On-screen Show (4:3)</PresentationFormat>
  <Paragraphs>185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Georgia</vt:lpstr>
      <vt:lpstr>SabonLTStd</vt:lpstr>
      <vt:lpstr>Times New Roman</vt:lpstr>
      <vt:lpstr>UniversLTStd</vt:lpstr>
      <vt:lpstr>Wingdings</vt:lpstr>
      <vt:lpstr>Wingdings 2</vt:lpstr>
      <vt:lpstr>Civic</vt:lpstr>
      <vt:lpstr> Chapter Three Business Continuity Planning (BCP)</vt:lpstr>
      <vt:lpstr>Business Continuity Planning (BCP)</vt:lpstr>
      <vt:lpstr>Business Continuity Planning (BCP)</vt:lpstr>
      <vt:lpstr>Project Scope and Planning</vt:lpstr>
      <vt:lpstr>Organizational Review</vt:lpstr>
      <vt:lpstr>Organizational Review</vt:lpstr>
      <vt:lpstr>BCP Team Selection</vt:lpstr>
      <vt:lpstr>BCP Team Selection</vt:lpstr>
      <vt:lpstr>BCP Team Selection</vt:lpstr>
      <vt:lpstr>BCP Resource Requirements</vt:lpstr>
      <vt:lpstr>Legal and Regulatory Requirements</vt:lpstr>
      <vt:lpstr>Business Impact Analysis (BIA)</vt:lpstr>
      <vt:lpstr>Identifying Priorities</vt:lpstr>
      <vt:lpstr>Risk Identification</vt:lpstr>
      <vt:lpstr>BIA and Cloud</vt:lpstr>
      <vt:lpstr>Likelihood Assessment</vt:lpstr>
      <vt:lpstr>Impact Analysis</vt:lpstr>
      <vt:lpstr>Impact Analysis</vt:lpstr>
      <vt:lpstr>Resource Prioritization</vt:lpstr>
      <vt:lpstr>Continuity Planning</vt:lpstr>
      <vt:lpstr>Provisions and Processes</vt:lpstr>
      <vt:lpstr>Provisions and Processes</vt:lpstr>
      <vt:lpstr>Plan Approval and Implementation</vt:lpstr>
      <vt:lpstr>BCP Documentation</vt:lpstr>
      <vt:lpstr>More Activities Associated with BCP</vt:lpstr>
      <vt:lpstr>More Activities Associated with BCP</vt:lpstr>
      <vt:lpstr>More Activities Associated with BCP</vt:lpstr>
      <vt:lpstr>More Activities Associated with BCP</vt:lpstr>
      <vt:lpstr>More Activities Associated with BCP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ALGORITHM TO DETERMINE ENERGY-AWARE MAXIMAL LEAF  NODES DATA GATHERING TREE FOR WIRELESS SENSOR NETWORKS</dc:title>
  <dc:creator>Admin</dc:creator>
  <cp:lastModifiedBy>Mahfuzul Islam</cp:lastModifiedBy>
  <cp:revision>2430</cp:revision>
  <dcterms:created xsi:type="dcterms:W3CDTF">2010-12-04T17:05:06Z</dcterms:created>
  <dcterms:modified xsi:type="dcterms:W3CDTF">2022-11-25T14:32:11Z</dcterms:modified>
</cp:coreProperties>
</file>