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395" r:id="rId2"/>
    <p:sldId id="396" r:id="rId3"/>
    <p:sldId id="403" r:id="rId4"/>
    <p:sldId id="401" r:id="rId5"/>
    <p:sldId id="429" r:id="rId6"/>
    <p:sldId id="430" r:id="rId7"/>
    <p:sldId id="431" r:id="rId8"/>
    <p:sldId id="404" r:id="rId9"/>
    <p:sldId id="405" r:id="rId10"/>
    <p:sldId id="406" r:id="rId11"/>
    <p:sldId id="402" r:id="rId12"/>
    <p:sldId id="407" r:id="rId13"/>
    <p:sldId id="408" r:id="rId14"/>
    <p:sldId id="409" r:id="rId15"/>
    <p:sldId id="410" r:id="rId16"/>
    <p:sldId id="398" r:id="rId17"/>
    <p:sldId id="400" r:id="rId18"/>
    <p:sldId id="411" r:id="rId19"/>
    <p:sldId id="412" r:id="rId20"/>
    <p:sldId id="413" r:id="rId21"/>
    <p:sldId id="414" r:id="rId22"/>
    <p:sldId id="420" r:id="rId23"/>
    <p:sldId id="415" r:id="rId24"/>
    <p:sldId id="416" r:id="rId25"/>
    <p:sldId id="417" r:id="rId26"/>
    <p:sldId id="418" r:id="rId27"/>
    <p:sldId id="419" r:id="rId28"/>
    <p:sldId id="421" r:id="rId29"/>
    <p:sldId id="422" r:id="rId30"/>
    <p:sldId id="423" r:id="rId31"/>
    <p:sldId id="424" r:id="rId32"/>
    <p:sldId id="425" r:id="rId33"/>
    <p:sldId id="427" r:id="rId34"/>
    <p:sldId id="426" r:id="rId35"/>
    <p:sldId id="428" r:id="rId3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35803"/>
    <a:srgbClr val="FF9900"/>
    <a:srgbClr val="D1463F"/>
    <a:srgbClr val="D1DEDF"/>
    <a:srgbClr val="EED3CF"/>
    <a:srgbClr val="D16349"/>
    <a:srgbClr val="DB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92" autoAdjust="0"/>
    <p:restoredTop sz="93907" autoAdjust="0"/>
  </p:normalViewPr>
  <p:slideViewPr>
    <p:cSldViewPr>
      <p:cViewPr varScale="1">
        <p:scale>
          <a:sx n="118" d="100"/>
          <a:sy n="118" d="100"/>
        </p:scale>
        <p:origin x="19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270110A4-DB80-4CEC-B74A-1C7E757BD4EF}" type="datetimeFigureOut">
              <a:rPr lang="en-US" smtClean="0"/>
              <a:t>6/27/2022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E2C254A-E413-48D3-A709-C963D82945EA}" type="slidenum">
              <a:rPr lang="en-US" smtClean="0"/>
              <a:t>‹#›</a:t>
            </a:fld>
            <a:endParaRPr lang="en-US"/>
          </a:p>
        </p:txBody>
      </p:sp>
    </p:spTree>
    <p:extLst>
      <p:ext uri="{BB962C8B-B14F-4D97-AF65-F5344CB8AC3E}">
        <p14:creationId xmlns:p14="http://schemas.microsoft.com/office/powerpoint/2010/main" val="69650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8DC9DEDD-35E3-43DD-9D58-6717B05DB4DE}" type="datetimeFigureOut">
              <a:rPr lang="en-US"/>
              <a:pPr>
                <a:defRPr/>
              </a:pPr>
              <a:t>6/27/2022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09415106-BE5C-4281-8863-05B8A5C62684}" type="slidenum">
              <a:rPr lang="en-US"/>
              <a:pPr>
                <a:defRPr/>
              </a:pPr>
              <a:t>‹#›</a:t>
            </a:fld>
            <a:endParaRPr lang="en-US"/>
          </a:p>
        </p:txBody>
      </p:sp>
    </p:spTree>
    <p:extLst>
      <p:ext uri="{BB962C8B-B14F-4D97-AF65-F5344CB8AC3E}">
        <p14:creationId xmlns:p14="http://schemas.microsoft.com/office/powerpoint/2010/main" val="2633277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fld id="{AE4EC243-EB57-4E97-99EB-B1FCB2D21412}" type="datetimeFigureOut">
              <a:rPr lang="en-US"/>
              <a:pPr>
                <a:defRPr/>
              </a:pPr>
              <a:t>6/27/2022</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439C491-9025-44E5-B5B8-508FD24C75C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8454638-669A-4FA0-B139-2A23EEEC39B2}" type="datetimeFigureOut">
              <a:rPr lang="en-US"/>
              <a:pPr>
                <a:defRPr/>
              </a:pPr>
              <a:t>6/27/2022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783BB6-1F99-474B-AD20-1FC2D33819C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09E01486-6003-4E85-8B69-C3C6A921EA07}"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85681408-A5B8-40BE-A1E6-DAA84172083B}" type="datetimeFigureOut">
              <a:rPr lang="en-US"/>
              <a:pPr>
                <a:defRPr/>
              </a:pPr>
              <a:t>6/27/2022</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225ECBD-8B41-4976-9D4E-652DE4926B2E}" type="datetimeFigureOut">
              <a:rPr lang="en-US"/>
              <a:pPr>
                <a:defRPr/>
              </a:pPr>
              <a:t>6/27/2022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C6AD1308-04D0-4377-9206-D13DCAB10E9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460C80E0-2304-4035-921A-6770E5070934}" type="datetimeFigureOut">
              <a:rPr lang="en-US"/>
              <a:pPr>
                <a:defRPr/>
              </a:pPr>
              <a:t>6/27/2022</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B7366E8-A9C1-40C6-BAC5-A3F23515AD9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55151651-B984-4780-BDB8-B54FB6DC8463}" type="datetimeFigureOut">
              <a:rPr lang="en-US"/>
              <a:pPr>
                <a:defRPr/>
              </a:pPr>
              <a:t>6/27/2022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51CC292-4705-40FA-B08F-8655BC8DFC5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pitchFamily="34" charset="0"/>
              <a:cs typeface="Arial" pitchFamily="34" charset="0"/>
            </a:endParaRPr>
          </a:p>
        </p:txBody>
      </p:sp>
      <p:sp>
        <p:nvSpPr>
          <p:cNvPr id="8" name="Rectangle 20"/>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fld id="{EB7CD8A2-59BE-4737-B4C8-FDB3D467D053}" type="datetimeFigureOut">
              <a:rPr lang="en-US"/>
              <a:pPr>
                <a:defRPr/>
              </a:pPr>
              <a:t>6/27/2022</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D0FBBDFF-DC8D-4166-8457-C039BAB98D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9F099499-CEBC-4927-AA4A-15D47FAC042B}" type="datetimeFigureOut">
              <a:rPr lang="en-US"/>
              <a:pPr>
                <a:defRPr/>
              </a:pPr>
              <a:t>6/27/2022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0FF3EF50-565A-4E47-B8FB-703CABBC6D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06413E01-9906-431C-A9E7-F93DAF4C6706}" type="datetimeFigureOut">
              <a:rPr lang="en-US"/>
              <a:pPr>
                <a:defRPr/>
              </a:pPr>
              <a:t>6/27/2022</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03F5B3C6-03FA-424B-B594-178A5F267D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414BCDC0-DCDF-4D9F-9CDF-E96FE3C1921E}"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7EE29D7F-DFB2-4096-AFED-4CD1DB753C8B}" type="datetimeFigureOut">
              <a:rPr lang="en-US"/>
              <a:pPr>
                <a:defRPr/>
              </a:pPr>
              <a:t>6/27/2022</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203BB3B4-E199-409D-8225-3D6BFDF597E9}"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2BDFF2E3-20B0-4594-94A5-BBBA6914908D}" type="datetimeFigureOut">
              <a:rPr lang="en-US"/>
              <a:pPr>
                <a:defRPr/>
              </a:pPr>
              <a:t>6/27/2022</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6"/>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7" name="Rectangle 15"/>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8" name="Rectangle 17"/>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1029" name="Rectangle 18"/>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Georgia" pitchFamily="18" charset="0"/>
              <a:cs typeface="Arial" pitchFamily="34"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5A56122B-CF47-445A-8913-60151AE8FEDF}" type="datetimeFigureOut">
              <a:rPr lang="en-US"/>
              <a:pPr>
                <a:defRPr/>
              </a:pPr>
              <a:t>6/27/2022</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00180F57-CF73-4153-B545-8CB656E34A24}" type="slidenum">
              <a:rPr lang="en-US"/>
              <a:pPr>
                <a:defRPr/>
              </a:pPr>
              <a:t>‹#›</a:t>
            </a:fld>
            <a:endParaRPr lang="en-US"/>
          </a:p>
        </p:txBody>
      </p:sp>
      <p:sp>
        <p:nvSpPr>
          <p:cNvPr id="2062"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63"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sc2.org/sscp/default.aspx" TargetMode="External"/><Relationship Id="rId7"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www.isc2.org/cissp/default.aspx" TargetMode="External"/><Relationship Id="rId5" Type="http://schemas.openxmlformats.org/officeDocument/2006/relationships/hyperlink" Target="http://www.isc2.org/csslp-certification.aspx" TargetMode="External"/><Relationship Id="rId4" Type="http://schemas.openxmlformats.org/officeDocument/2006/relationships/hyperlink" Target="http://www.isc2.org/cap/default.asp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exaspolitics.laits.utexas.edu/html/cons/features/index_02/requirements.gif" TargetMode="External"/><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gi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2.gif"/><Relationship Id="rId5" Type="http://schemas.openxmlformats.org/officeDocument/2006/relationships/image" Target="../media/image30.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gif"/></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youtube.com/watch?v=SOMvVxcihN8" TargetMode="External"/><Relationship Id="rId7" Type="http://schemas.openxmlformats.org/officeDocument/2006/relationships/hyperlink" Target="http://www.youtube.com/watch?v=n9732krXvpk" TargetMode="External"/><Relationship Id="rId2" Type="http://schemas.openxmlformats.org/officeDocument/2006/relationships/image" Target="../media/image27.gif"/><Relationship Id="rId1" Type="http://schemas.openxmlformats.org/officeDocument/2006/relationships/slideLayout" Target="../slideLayouts/slideLayout2.xml"/><Relationship Id="rId6" Type="http://schemas.openxmlformats.org/officeDocument/2006/relationships/hyperlink" Target="http://www.youtube.com/watch?v=PcqnG4-NkZ4" TargetMode="External"/><Relationship Id="rId5" Type="http://schemas.openxmlformats.org/officeDocument/2006/relationships/hyperlink" Target="http://www.youtube.com/watch?v=9but2Io1qcc" TargetMode="External"/><Relationship Id="rId4" Type="http://schemas.openxmlformats.org/officeDocument/2006/relationships/hyperlink" Target="http://www.youtube.com/watch?v=XWCrtjbCVa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www.first.org/" TargetMode="External"/><Relationship Id="rId3" Type="http://schemas.openxmlformats.org/officeDocument/2006/relationships/hyperlink" Target="http://www.infosyssec.com/" TargetMode="External"/><Relationship Id="rId7" Type="http://schemas.openxmlformats.org/officeDocument/2006/relationships/hyperlink" Target="http://www.isc2.org/"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www.cert.org/" TargetMode="External"/><Relationship Id="rId11" Type="http://schemas.openxmlformats.org/officeDocument/2006/relationships/hyperlink" Target="http://www.cnss.gov/" TargetMode="External"/><Relationship Id="rId5" Type="http://schemas.openxmlformats.org/officeDocument/2006/relationships/hyperlink" Target="http://www.cisecurity.org/" TargetMode="External"/><Relationship Id="rId10" Type="http://schemas.openxmlformats.org/officeDocument/2006/relationships/hyperlink" Target="http://www.mitre.org/" TargetMode="External"/><Relationship Id="rId4" Type="http://schemas.openxmlformats.org/officeDocument/2006/relationships/hyperlink" Target="http://www.sans.org/" TargetMode="External"/><Relationship Id="rId9" Type="http://schemas.openxmlformats.org/officeDocument/2006/relationships/hyperlink" Target="http://www.infragard.or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762000" y="2133600"/>
            <a:ext cx="7848600" cy="1219200"/>
          </a:xfrm>
        </p:spPr>
        <p:txBody>
          <a:bodyPr/>
          <a:lstStyle/>
          <a:p>
            <a:pPr algn="r" eaLnBrk="1" hangingPunct="1">
              <a:lnSpc>
                <a:spcPts val="4300"/>
              </a:lnSpc>
            </a:pPr>
            <a:r>
              <a:rPr lang="en-US" sz="3600" b="1" dirty="0"/>
              <a:t/>
            </a:r>
            <a:br>
              <a:rPr lang="en-US" sz="3600" b="1" dirty="0"/>
            </a:br>
            <a:r>
              <a:rPr lang="en-US" sz="2000" b="1" dirty="0"/>
              <a:t>Lecture Zero</a:t>
            </a:r>
            <a:r>
              <a:rPr lang="en-US" sz="3600" b="1" dirty="0"/>
              <a:t/>
            </a:r>
            <a:br>
              <a:rPr lang="en-US" sz="3600" b="1" dirty="0"/>
            </a:br>
            <a:r>
              <a:rPr lang="en-US" sz="3600" b="1" dirty="0"/>
              <a:t>Security Framework</a:t>
            </a:r>
            <a:endParaRPr lang="en-US" sz="3600" dirty="0"/>
          </a:p>
        </p:txBody>
      </p:sp>
      <p:sp>
        <p:nvSpPr>
          <p:cNvPr id="14339" name="Rectangle 5"/>
          <p:cNvSpPr>
            <a:spLocks noChangeArrowheads="1"/>
          </p:cNvSpPr>
          <p:nvPr/>
        </p:nvSpPr>
        <p:spPr bwMode="auto">
          <a:xfrm>
            <a:off x="152400" y="5562600"/>
            <a:ext cx="4343400" cy="615950"/>
          </a:xfrm>
          <a:prstGeom prst="rect">
            <a:avLst/>
          </a:prstGeom>
          <a:noFill/>
          <a:ln w="9525">
            <a:noFill/>
            <a:miter lim="800000"/>
            <a:headEnd/>
            <a:tailEnd/>
          </a:ln>
        </p:spPr>
        <p:txBody>
          <a:bodyPr>
            <a:spAutoFit/>
          </a:bodyPr>
          <a:lstStyle/>
          <a:p>
            <a:r>
              <a:rPr lang="en-US" b="1">
                <a:latin typeface="Georgia" pitchFamily="18" charset="0"/>
              </a:rPr>
              <a:t>Dr. M. Mahfuzul Islam</a:t>
            </a:r>
          </a:p>
          <a:p>
            <a:r>
              <a:rPr lang="en-US" sz="1600">
                <a:latin typeface="Georgia" pitchFamily="18" charset="0"/>
              </a:rPr>
              <a:t>Professor, Dept. of CSE, BUET</a:t>
            </a:r>
          </a:p>
        </p:txBody>
      </p:sp>
    </p:spTree>
  </p:cSld>
  <p:clrMapOvr>
    <a:masterClrMapping/>
  </p:clrMapOvr>
  <p:transition advTm="266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6800" y="228600"/>
            <a:ext cx="7769225" cy="758825"/>
          </a:xfrm>
        </p:spPr>
        <p:txBody>
          <a:bodyPr/>
          <a:lstStyle/>
          <a:p>
            <a:pPr algn="l"/>
            <a:r>
              <a:rPr lang="en-US" sz="2800" dirty="0">
                <a:solidFill>
                  <a:schemeClr val="bg1"/>
                </a:solidFill>
              </a:rPr>
              <a:t>Security Certifications</a:t>
            </a:r>
          </a:p>
        </p:txBody>
      </p:sp>
      <p:pic>
        <p:nvPicPr>
          <p:cNvPr id="24579" name="Picture 3"/>
          <p:cNvPicPr>
            <a:picLocks noChangeAspect="1" noChangeArrowheads="1"/>
          </p:cNvPicPr>
          <p:nvPr/>
        </p:nvPicPr>
        <p:blipFill>
          <a:blip r:embed="rId2" cstate="print"/>
          <a:srcRect/>
          <a:stretch>
            <a:fillRect/>
          </a:stretch>
        </p:blipFill>
        <p:spPr bwMode="auto">
          <a:xfrm>
            <a:off x="2057400" y="1295400"/>
            <a:ext cx="4419600" cy="990600"/>
          </a:xfrm>
          <a:prstGeom prst="rect">
            <a:avLst/>
          </a:prstGeom>
          <a:noFill/>
          <a:ln w="9525">
            <a:noFill/>
            <a:miter lim="800000"/>
            <a:headEnd/>
            <a:tailEnd/>
          </a:ln>
        </p:spPr>
      </p:pic>
      <p:sp>
        <p:nvSpPr>
          <p:cNvPr id="24580" name="Rectangle 4"/>
          <p:cNvSpPr>
            <a:spLocks noChangeArrowheads="1"/>
          </p:cNvSpPr>
          <p:nvPr/>
        </p:nvSpPr>
        <p:spPr bwMode="auto">
          <a:xfrm>
            <a:off x="601663" y="3203575"/>
            <a:ext cx="4933950" cy="366713"/>
          </a:xfrm>
          <a:prstGeom prst="rect">
            <a:avLst/>
          </a:prstGeom>
          <a:noFill/>
          <a:ln w="9525">
            <a:noFill/>
            <a:miter lim="800000"/>
            <a:headEnd/>
            <a:tailEnd/>
          </a:ln>
        </p:spPr>
        <p:txBody>
          <a:bodyPr wrap="none">
            <a:spAutoFit/>
          </a:bodyPr>
          <a:lstStyle/>
          <a:p>
            <a:pPr>
              <a:spcBef>
                <a:spcPct val="30000"/>
              </a:spcBef>
            </a:pPr>
            <a:r>
              <a:rPr lang="en-US" altLang="zh-CN">
                <a:ea typeface="宋体" pitchFamily="2" charset="-122"/>
                <a:hlinkClick r:id="rId3"/>
              </a:rPr>
              <a:t>Systems Security Certified Practitioner (SCCP)</a:t>
            </a:r>
            <a:endParaRPr lang="en-US" altLang="zh-CN">
              <a:ea typeface="宋体" pitchFamily="2" charset="-122"/>
            </a:endParaRPr>
          </a:p>
        </p:txBody>
      </p:sp>
      <p:sp>
        <p:nvSpPr>
          <p:cNvPr id="24581" name="Rectangle 5"/>
          <p:cNvSpPr>
            <a:spLocks noChangeArrowheads="1"/>
          </p:cNvSpPr>
          <p:nvPr/>
        </p:nvSpPr>
        <p:spPr bwMode="auto">
          <a:xfrm>
            <a:off x="1036638" y="3813175"/>
            <a:ext cx="5226050" cy="366713"/>
          </a:xfrm>
          <a:prstGeom prst="rect">
            <a:avLst/>
          </a:prstGeom>
          <a:noFill/>
          <a:ln w="9525">
            <a:noFill/>
            <a:miter lim="800000"/>
            <a:headEnd/>
            <a:tailEnd/>
          </a:ln>
        </p:spPr>
        <p:txBody>
          <a:bodyPr wrap="none">
            <a:spAutoFit/>
          </a:bodyPr>
          <a:lstStyle/>
          <a:p>
            <a:pPr>
              <a:spcBef>
                <a:spcPct val="30000"/>
              </a:spcBef>
            </a:pPr>
            <a:r>
              <a:rPr lang="en-US" altLang="zh-CN">
                <a:ea typeface="宋体" pitchFamily="2" charset="-122"/>
                <a:hlinkClick r:id="rId4"/>
              </a:rPr>
              <a:t>Certification and Accreditation Professional (CAP)</a:t>
            </a:r>
            <a:endParaRPr lang="en-US" altLang="zh-CN">
              <a:ea typeface="宋体" pitchFamily="2" charset="-122"/>
            </a:endParaRPr>
          </a:p>
        </p:txBody>
      </p:sp>
      <p:sp>
        <p:nvSpPr>
          <p:cNvPr id="24582" name="Rectangle 6"/>
          <p:cNvSpPr>
            <a:spLocks noChangeArrowheads="1"/>
          </p:cNvSpPr>
          <p:nvPr/>
        </p:nvSpPr>
        <p:spPr bwMode="auto">
          <a:xfrm>
            <a:off x="1566863" y="4422775"/>
            <a:ext cx="6026150" cy="366713"/>
          </a:xfrm>
          <a:prstGeom prst="rect">
            <a:avLst/>
          </a:prstGeom>
          <a:noFill/>
          <a:ln w="9525">
            <a:noFill/>
            <a:miter lim="800000"/>
            <a:headEnd/>
            <a:tailEnd/>
          </a:ln>
        </p:spPr>
        <p:txBody>
          <a:bodyPr wrap="none">
            <a:spAutoFit/>
          </a:bodyPr>
          <a:lstStyle/>
          <a:p>
            <a:pPr>
              <a:spcBef>
                <a:spcPct val="30000"/>
              </a:spcBef>
            </a:pPr>
            <a:r>
              <a:rPr lang="en-US" altLang="zh-CN">
                <a:ea typeface="宋体" pitchFamily="2" charset="-122"/>
                <a:hlinkClick r:id="rId5"/>
              </a:rPr>
              <a:t>Certified Secure Software Lifecycle Professional (CSSLP)</a:t>
            </a:r>
            <a:endParaRPr lang="en-US" altLang="zh-CN">
              <a:ea typeface="宋体" pitchFamily="2" charset="-122"/>
            </a:endParaRPr>
          </a:p>
        </p:txBody>
      </p:sp>
      <p:sp>
        <p:nvSpPr>
          <p:cNvPr id="24583" name="Rectangle 7"/>
          <p:cNvSpPr>
            <a:spLocks noChangeArrowheads="1"/>
          </p:cNvSpPr>
          <p:nvPr/>
        </p:nvSpPr>
        <p:spPr bwMode="auto">
          <a:xfrm>
            <a:off x="2024063" y="5032375"/>
            <a:ext cx="6292850" cy="366713"/>
          </a:xfrm>
          <a:prstGeom prst="rect">
            <a:avLst/>
          </a:prstGeom>
          <a:noFill/>
          <a:ln w="9525">
            <a:noFill/>
            <a:miter lim="800000"/>
            <a:headEnd/>
            <a:tailEnd/>
          </a:ln>
        </p:spPr>
        <p:txBody>
          <a:bodyPr wrap="none">
            <a:spAutoFit/>
          </a:bodyPr>
          <a:lstStyle/>
          <a:p>
            <a:pPr>
              <a:spcBef>
                <a:spcPct val="30000"/>
              </a:spcBef>
            </a:pPr>
            <a:r>
              <a:rPr lang="en-US" altLang="zh-CN">
                <a:ea typeface="宋体" pitchFamily="2" charset="-122"/>
                <a:hlinkClick r:id="rId6"/>
              </a:rPr>
              <a:t>Certified Information Systems Security Professional (CISSP)</a:t>
            </a:r>
            <a:endParaRPr lang="en-US" altLang="zh-CN">
              <a:ea typeface="宋体" pitchFamily="2" charset="-122"/>
            </a:endParaRPr>
          </a:p>
        </p:txBody>
      </p:sp>
      <p:sp>
        <p:nvSpPr>
          <p:cNvPr id="24584" name="Text Box 8"/>
          <p:cNvSpPr txBox="1">
            <a:spLocks noChangeArrowheads="1"/>
          </p:cNvSpPr>
          <p:nvPr/>
        </p:nvSpPr>
        <p:spPr bwMode="auto">
          <a:xfrm>
            <a:off x="838200" y="2514600"/>
            <a:ext cx="6629400" cy="396875"/>
          </a:xfrm>
          <a:prstGeom prst="rect">
            <a:avLst/>
          </a:prstGeom>
          <a:noFill/>
          <a:ln w="9525">
            <a:noFill/>
            <a:miter lim="800000"/>
            <a:headEnd/>
            <a:tailEnd/>
          </a:ln>
        </p:spPr>
        <p:txBody>
          <a:bodyPr>
            <a:spAutoFit/>
          </a:bodyPr>
          <a:lstStyle/>
          <a:p>
            <a:pPr>
              <a:spcBef>
                <a:spcPct val="50000"/>
              </a:spcBef>
            </a:pPr>
            <a:r>
              <a:rPr lang="en-US" altLang="zh-CN" sz="2000">
                <a:ea typeface="宋体" pitchFamily="2" charset="-122"/>
              </a:rPr>
              <a:t>Information security certifications Offered by (ISC)2</a:t>
            </a:r>
          </a:p>
        </p:txBody>
      </p:sp>
      <p:pic>
        <p:nvPicPr>
          <p:cNvPr id="24585" name="Picture 9"/>
          <p:cNvPicPr>
            <a:picLocks noChangeAspect="1" noChangeArrowheads="1"/>
          </p:cNvPicPr>
          <p:nvPr/>
        </p:nvPicPr>
        <p:blipFill>
          <a:blip r:embed="rId7" cstate="print"/>
          <a:srcRect/>
          <a:stretch>
            <a:fillRect/>
          </a:stretch>
        </p:blipFill>
        <p:spPr bwMode="auto">
          <a:xfrm>
            <a:off x="457200" y="4953000"/>
            <a:ext cx="781050" cy="15097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90600" y="228600"/>
            <a:ext cx="7845425" cy="758825"/>
          </a:xfrm>
        </p:spPr>
        <p:txBody>
          <a:bodyPr/>
          <a:lstStyle/>
          <a:p>
            <a:pPr algn="l"/>
            <a:r>
              <a:rPr lang="en-US" sz="2800" dirty="0">
                <a:solidFill>
                  <a:schemeClr val="bg1"/>
                </a:solidFill>
              </a:rPr>
              <a:t>Domains of Security</a:t>
            </a:r>
          </a:p>
        </p:txBody>
      </p:sp>
      <p:sp>
        <p:nvSpPr>
          <p:cNvPr id="4" name="Rectangle 6"/>
          <p:cNvSpPr txBox="1">
            <a:spLocks noChangeArrowheads="1"/>
          </p:cNvSpPr>
          <p:nvPr/>
        </p:nvSpPr>
        <p:spPr bwMode="auto">
          <a:xfrm>
            <a:off x="6324600" y="3657600"/>
            <a:ext cx="2590800" cy="533400"/>
          </a:xfrm>
          <a:prstGeom prst="rect">
            <a:avLst/>
          </a:prstGeom>
          <a:noFill/>
          <a:ln w="9525">
            <a:noFill/>
            <a:miter lim="800000"/>
            <a:headEnd/>
            <a:tailEnd/>
          </a:ln>
        </p:spPr>
        <p:txBody>
          <a:bodyPr/>
          <a:lstStyle/>
          <a:p>
            <a:pPr marL="112713" indent="-112713" eaLnBrk="0" hangingPunct="0">
              <a:spcBef>
                <a:spcPct val="20000"/>
              </a:spcBef>
              <a:buClr>
                <a:schemeClr val="accent1"/>
              </a:buClr>
              <a:buSzPct val="85000"/>
              <a:defRPr/>
            </a:pPr>
            <a:r>
              <a:rPr lang="en-US" altLang="zh-CN" sz="2700" dirty="0">
                <a:solidFill>
                  <a:srgbClr val="635803"/>
                </a:solidFill>
                <a:latin typeface="+mn-lt"/>
                <a:ea typeface="宋体" pitchFamily="2" charset="-122"/>
                <a:cs typeface="+mn-cs"/>
              </a:rPr>
              <a:t>ISO/IEC 17799</a:t>
            </a:r>
          </a:p>
        </p:txBody>
      </p:sp>
      <p:pic>
        <p:nvPicPr>
          <p:cNvPr id="25604" name="Picture 7"/>
          <p:cNvPicPr>
            <a:picLocks noChangeAspect="1" noChangeArrowheads="1"/>
          </p:cNvPicPr>
          <p:nvPr/>
        </p:nvPicPr>
        <p:blipFill>
          <a:blip r:embed="rId2" cstate="print"/>
          <a:srcRect/>
          <a:stretch>
            <a:fillRect/>
          </a:stretch>
        </p:blipFill>
        <p:spPr bwMode="auto">
          <a:xfrm>
            <a:off x="228600" y="1219200"/>
            <a:ext cx="5972175" cy="53054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066800" y="228600"/>
            <a:ext cx="7769225" cy="758825"/>
          </a:xfrm>
        </p:spPr>
        <p:txBody>
          <a:bodyPr/>
          <a:lstStyle/>
          <a:p>
            <a:pPr algn="l"/>
            <a:r>
              <a:rPr lang="en-US" altLang="zh-CN" sz="2800">
                <a:solidFill>
                  <a:schemeClr val="bg1"/>
                </a:solidFill>
                <a:ea typeface="宋体" pitchFamily="2" charset="-122"/>
              </a:rPr>
              <a:t>Security Policy</a:t>
            </a:r>
            <a:endParaRPr lang="en-US" sz="2800">
              <a:solidFill>
                <a:schemeClr val="bg1"/>
              </a:solidFill>
            </a:endParaRPr>
          </a:p>
        </p:txBody>
      </p:sp>
      <p:sp>
        <p:nvSpPr>
          <p:cNvPr id="4" name="Rectangle 3"/>
          <p:cNvSpPr txBox="1">
            <a:spLocks noChangeArrowheads="1"/>
          </p:cNvSpPr>
          <p:nvPr/>
        </p:nvSpPr>
        <p:spPr bwMode="auto">
          <a:xfrm>
            <a:off x="228600" y="1219200"/>
            <a:ext cx="7086600" cy="2819400"/>
          </a:xfrm>
          <a:prstGeom prst="rect">
            <a:avLst/>
          </a:prstGeom>
          <a:noFill/>
          <a:ln w="9525">
            <a:noFill/>
            <a:miter lim="800000"/>
            <a:headEnd/>
            <a:tailEnd/>
          </a:ln>
        </p:spPr>
        <p:txBody>
          <a:bodyPr/>
          <a:lstStyle/>
          <a:p>
            <a:pPr marL="342900" indent="-342900" eaLnBrk="0" hangingPunct="0">
              <a:spcBef>
                <a:spcPts val="1200"/>
              </a:spcBef>
              <a:buClr>
                <a:schemeClr val="accent1"/>
              </a:buClr>
              <a:buSzPct val="85000"/>
              <a:buFont typeface="Wingdings 2" pitchFamily="18" charset="2"/>
              <a:buChar char=""/>
              <a:defRPr/>
            </a:pPr>
            <a:r>
              <a:rPr lang="en-US" altLang="zh-CN" sz="2000" dirty="0">
                <a:latin typeface="+mn-lt"/>
                <a:ea typeface="宋体" pitchFamily="2" charset="-122"/>
                <a:cs typeface="+mn-cs"/>
              </a:rPr>
              <a:t>A </a:t>
            </a:r>
            <a:r>
              <a:rPr lang="en-US" altLang="zh-CN" sz="2000" dirty="0">
                <a:solidFill>
                  <a:srgbClr val="FF0000"/>
                </a:solidFill>
                <a:latin typeface="+mn-lt"/>
                <a:ea typeface="宋体" pitchFamily="2" charset="-122"/>
                <a:cs typeface="+mn-cs"/>
              </a:rPr>
              <a:t>document </a:t>
            </a:r>
            <a:r>
              <a:rPr lang="en-US" altLang="zh-CN" sz="2000" dirty="0">
                <a:latin typeface="+mn-lt"/>
                <a:ea typeface="宋体" pitchFamily="2" charset="-122"/>
                <a:cs typeface="+mn-cs"/>
              </a:rPr>
              <a:t>that states how an organization plans to protect its tangible and intangible information assets</a:t>
            </a:r>
          </a:p>
          <a:p>
            <a:pPr marL="742950" lvl="1" indent="-285750" eaLnBrk="0" hangingPunct="0">
              <a:spcBef>
                <a:spcPts val="1200"/>
              </a:spcBef>
              <a:buClr>
                <a:schemeClr val="accent2"/>
              </a:buClr>
              <a:buSzPct val="70000"/>
              <a:buFont typeface="Wingdings" pitchFamily="2" charset="2"/>
              <a:buChar char="Ø"/>
              <a:defRPr/>
            </a:pPr>
            <a:r>
              <a:rPr lang="en-US" altLang="zh-CN" dirty="0">
                <a:solidFill>
                  <a:srgbClr val="FF9900"/>
                </a:solidFill>
                <a:latin typeface="+mn-lt"/>
                <a:ea typeface="宋体" pitchFamily="2" charset="-122"/>
                <a:cs typeface="+mn-cs"/>
              </a:rPr>
              <a:t>Management instructions</a:t>
            </a:r>
            <a:r>
              <a:rPr lang="en-US" altLang="zh-CN" dirty="0">
                <a:solidFill>
                  <a:schemeClr val="tx2"/>
                </a:solidFill>
                <a:latin typeface="+mn-lt"/>
                <a:ea typeface="宋体" pitchFamily="2" charset="-122"/>
                <a:cs typeface="+mn-cs"/>
              </a:rPr>
              <a:t> indicating a course of action, a guiding principle, or appropriate procedure</a:t>
            </a:r>
          </a:p>
          <a:p>
            <a:pPr marL="742950" lvl="1" indent="-285750" eaLnBrk="0" hangingPunct="0">
              <a:spcBef>
                <a:spcPts val="1200"/>
              </a:spcBef>
              <a:buClr>
                <a:schemeClr val="accent2"/>
              </a:buClr>
              <a:buSzPct val="70000"/>
              <a:buFont typeface="Wingdings" pitchFamily="2" charset="2"/>
              <a:buChar char="Ø"/>
              <a:defRPr/>
            </a:pPr>
            <a:r>
              <a:rPr lang="en-US" altLang="zh-CN" dirty="0">
                <a:solidFill>
                  <a:schemeClr val="tx2"/>
                </a:solidFill>
                <a:latin typeface="+mn-lt"/>
                <a:ea typeface="宋体" pitchFamily="2" charset="-122"/>
                <a:cs typeface="+mn-cs"/>
              </a:rPr>
              <a:t>High-level statements that provide </a:t>
            </a:r>
            <a:r>
              <a:rPr lang="en-US" altLang="zh-CN" dirty="0">
                <a:solidFill>
                  <a:srgbClr val="FF9900"/>
                </a:solidFill>
                <a:latin typeface="+mn-lt"/>
                <a:ea typeface="宋体" pitchFamily="2" charset="-122"/>
                <a:cs typeface="+mn-cs"/>
              </a:rPr>
              <a:t>guidance</a:t>
            </a:r>
            <a:r>
              <a:rPr lang="en-US" altLang="zh-CN" dirty="0">
                <a:solidFill>
                  <a:schemeClr val="tx2"/>
                </a:solidFill>
                <a:latin typeface="+mn-lt"/>
                <a:ea typeface="宋体" pitchFamily="2" charset="-122"/>
                <a:cs typeface="+mn-cs"/>
              </a:rPr>
              <a:t> to workers who must make present and future decisions</a:t>
            </a:r>
          </a:p>
          <a:p>
            <a:pPr marL="742950" lvl="1" indent="-285750" eaLnBrk="0" hangingPunct="0">
              <a:spcBef>
                <a:spcPts val="1200"/>
              </a:spcBef>
              <a:buClr>
                <a:schemeClr val="accent2"/>
              </a:buClr>
              <a:buSzPct val="70000"/>
              <a:buFont typeface="Wingdings" pitchFamily="2" charset="2"/>
              <a:buChar char="Ø"/>
              <a:defRPr/>
            </a:pPr>
            <a:r>
              <a:rPr lang="en-US" altLang="zh-CN" dirty="0">
                <a:solidFill>
                  <a:srgbClr val="FF9900"/>
                </a:solidFill>
                <a:latin typeface="+mn-lt"/>
                <a:ea typeface="宋体" pitchFamily="2" charset="-122"/>
                <a:cs typeface="+mn-cs"/>
              </a:rPr>
              <a:t>Generalized requirements </a:t>
            </a:r>
            <a:r>
              <a:rPr lang="en-US" altLang="zh-CN" dirty="0">
                <a:solidFill>
                  <a:schemeClr val="tx2"/>
                </a:solidFill>
                <a:latin typeface="+mn-lt"/>
                <a:ea typeface="宋体" pitchFamily="2" charset="-122"/>
                <a:cs typeface="+mn-cs"/>
              </a:rPr>
              <a:t>that must be written down and communicated to others</a:t>
            </a:r>
          </a:p>
        </p:txBody>
      </p:sp>
      <p:grpSp>
        <p:nvGrpSpPr>
          <p:cNvPr id="26628" name="Group 11"/>
          <p:cNvGrpSpPr>
            <a:grpSpLocks/>
          </p:cNvGrpSpPr>
          <p:nvPr/>
        </p:nvGrpSpPr>
        <p:grpSpPr bwMode="auto">
          <a:xfrm>
            <a:off x="7239000" y="1295400"/>
            <a:ext cx="1692275" cy="1263650"/>
            <a:chOff x="3312" y="2928"/>
            <a:chExt cx="1930" cy="1228"/>
          </a:xfrm>
        </p:grpSpPr>
        <p:pic>
          <p:nvPicPr>
            <p:cNvPr id="26631" name="Picture 10" descr="Secured_Server"/>
            <p:cNvPicPr>
              <a:picLocks noChangeAspect="1" noChangeArrowheads="1"/>
            </p:cNvPicPr>
            <p:nvPr/>
          </p:nvPicPr>
          <p:blipFill>
            <a:blip r:embed="rId2" cstate="print"/>
            <a:srcRect/>
            <a:stretch>
              <a:fillRect/>
            </a:stretch>
          </p:blipFill>
          <p:spPr bwMode="auto">
            <a:xfrm>
              <a:off x="4608" y="3072"/>
              <a:ext cx="634" cy="912"/>
            </a:xfrm>
            <a:prstGeom prst="rect">
              <a:avLst/>
            </a:prstGeom>
            <a:noFill/>
            <a:ln w="9525">
              <a:noFill/>
              <a:miter lim="800000"/>
              <a:headEnd/>
              <a:tailEnd/>
            </a:ln>
          </p:spPr>
        </p:pic>
        <p:pic>
          <p:nvPicPr>
            <p:cNvPr id="26632" name="Picture 4" descr="requirements">
              <a:hlinkClick r:id="rId3"/>
            </p:cNvPr>
            <p:cNvPicPr>
              <a:picLocks noChangeAspect="1" noChangeArrowheads="1"/>
            </p:cNvPicPr>
            <p:nvPr/>
          </p:nvPicPr>
          <p:blipFill>
            <a:blip r:embed="rId4" cstate="print"/>
            <a:srcRect r="57744"/>
            <a:stretch>
              <a:fillRect/>
            </a:stretch>
          </p:blipFill>
          <p:spPr bwMode="auto">
            <a:xfrm>
              <a:off x="3312" y="3072"/>
              <a:ext cx="771" cy="1084"/>
            </a:xfrm>
            <a:prstGeom prst="rect">
              <a:avLst/>
            </a:prstGeom>
            <a:noFill/>
            <a:ln w="9525">
              <a:noFill/>
              <a:miter lim="800000"/>
              <a:headEnd/>
              <a:tailEnd/>
            </a:ln>
          </p:spPr>
        </p:pic>
        <p:pic>
          <p:nvPicPr>
            <p:cNvPr id="26633" name="Picture 7" descr="PC"/>
            <p:cNvPicPr>
              <a:picLocks noChangeAspect="1" noChangeArrowheads="1"/>
            </p:cNvPicPr>
            <p:nvPr/>
          </p:nvPicPr>
          <p:blipFill>
            <a:blip r:embed="rId5" cstate="print"/>
            <a:srcRect/>
            <a:stretch>
              <a:fillRect/>
            </a:stretch>
          </p:blipFill>
          <p:spPr bwMode="auto">
            <a:xfrm>
              <a:off x="3936" y="2928"/>
              <a:ext cx="443" cy="468"/>
            </a:xfrm>
            <a:prstGeom prst="rect">
              <a:avLst/>
            </a:prstGeom>
            <a:noFill/>
            <a:ln w="9525">
              <a:noFill/>
              <a:miter lim="800000"/>
              <a:headEnd/>
              <a:tailEnd/>
            </a:ln>
          </p:spPr>
        </p:pic>
        <p:pic>
          <p:nvPicPr>
            <p:cNvPr id="26634" name="Picture 8" descr="PC"/>
            <p:cNvPicPr>
              <a:picLocks noChangeAspect="1" noChangeArrowheads="1"/>
            </p:cNvPicPr>
            <p:nvPr/>
          </p:nvPicPr>
          <p:blipFill>
            <a:blip r:embed="rId5" cstate="print"/>
            <a:srcRect/>
            <a:stretch>
              <a:fillRect/>
            </a:stretch>
          </p:blipFill>
          <p:spPr bwMode="auto">
            <a:xfrm>
              <a:off x="3888" y="3552"/>
              <a:ext cx="443" cy="468"/>
            </a:xfrm>
            <a:prstGeom prst="rect">
              <a:avLst/>
            </a:prstGeom>
            <a:noFill/>
            <a:ln w="9525">
              <a:noFill/>
              <a:miter lim="800000"/>
              <a:headEnd/>
              <a:tailEnd/>
            </a:ln>
          </p:spPr>
        </p:pic>
        <p:pic>
          <p:nvPicPr>
            <p:cNvPr id="26635" name="Picture 9" descr="Security_Management_Cisco"/>
            <p:cNvPicPr>
              <a:picLocks noChangeAspect="1" noChangeArrowheads="1"/>
            </p:cNvPicPr>
            <p:nvPr/>
          </p:nvPicPr>
          <p:blipFill>
            <a:blip r:embed="rId6" cstate="print"/>
            <a:srcRect/>
            <a:stretch>
              <a:fillRect/>
            </a:stretch>
          </p:blipFill>
          <p:spPr bwMode="auto">
            <a:xfrm>
              <a:off x="4224" y="3216"/>
              <a:ext cx="585" cy="618"/>
            </a:xfrm>
            <a:prstGeom prst="rect">
              <a:avLst/>
            </a:prstGeom>
            <a:noFill/>
            <a:ln w="9525">
              <a:noFill/>
              <a:miter lim="800000"/>
              <a:headEnd/>
              <a:tailEnd/>
            </a:ln>
          </p:spPr>
        </p:pic>
      </p:grpSp>
      <p:sp>
        <p:nvSpPr>
          <p:cNvPr id="11" name="Rectangle 9"/>
          <p:cNvSpPr txBox="1">
            <a:spLocks noChangeArrowheads="1"/>
          </p:cNvSpPr>
          <p:nvPr/>
        </p:nvSpPr>
        <p:spPr bwMode="auto">
          <a:xfrm>
            <a:off x="4267200" y="4038600"/>
            <a:ext cx="4724400" cy="24384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defRPr/>
            </a:pPr>
            <a:r>
              <a:rPr lang="en-US" altLang="zh-CN" sz="2000" dirty="0">
                <a:latin typeface="+mn-lt"/>
                <a:ea typeface="宋体" pitchFamily="2" charset="-122"/>
                <a:cs typeface="+mn-cs"/>
              </a:rPr>
              <a:t>S</a:t>
            </a:r>
            <a:r>
              <a:rPr lang="en-US" altLang="zh-CN" sz="2000" dirty="0">
                <a:solidFill>
                  <a:srgbClr val="FF0000"/>
                </a:solidFill>
                <a:latin typeface="+mn-lt"/>
                <a:ea typeface="宋体" pitchFamily="2" charset="-122"/>
                <a:cs typeface="+mn-cs"/>
              </a:rPr>
              <a:t>ecurity policy </a:t>
            </a:r>
            <a:r>
              <a:rPr lang="en-US" altLang="zh-CN" sz="2000" dirty="0">
                <a:latin typeface="+mn-lt"/>
                <a:ea typeface="宋体" pitchFamily="2" charset="-122"/>
                <a:cs typeface="+mn-cs"/>
              </a:rPr>
              <a:t>outlines:</a:t>
            </a:r>
          </a:p>
          <a:p>
            <a:pPr marL="547688" lvl="1" indent="-273050" eaLnBrk="0" hangingPunct="0">
              <a:spcBef>
                <a:spcPct val="20000"/>
              </a:spcBef>
              <a:buClr>
                <a:schemeClr val="accent2"/>
              </a:buClr>
              <a:buSzPct val="70000"/>
              <a:buFont typeface="Wingdings" pitchFamily="2" charset="2"/>
              <a:buChar char="Ø"/>
              <a:defRPr/>
            </a:pPr>
            <a:r>
              <a:rPr lang="en-US" altLang="zh-CN" dirty="0">
                <a:solidFill>
                  <a:schemeClr val="tx2"/>
                </a:solidFill>
                <a:latin typeface="+mn-lt"/>
                <a:ea typeface="宋体" pitchFamily="2" charset="-122"/>
                <a:cs typeface="+mn-cs"/>
              </a:rPr>
              <a:t>Rule of system access: Establishes a</a:t>
            </a:r>
            <a:r>
              <a:rPr lang="en-US" altLang="zh-CN" dirty="0">
                <a:solidFill>
                  <a:schemeClr val="accent2"/>
                </a:solidFill>
                <a:latin typeface="+mn-lt"/>
                <a:ea typeface="宋体" pitchFamily="2" charset="-122"/>
                <a:cs typeface="+mn-cs"/>
              </a:rPr>
              <a:t> </a:t>
            </a:r>
            <a:r>
              <a:rPr lang="en-US" altLang="zh-CN" dirty="0">
                <a:solidFill>
                  <a:srgbClr val="FF9900"/>
                </a:solidFill>
                <a:latin typeface="+mn-lt"/>
                <a:ea typeface="宋体" pitchFamily="2" charset="-122"/>
                <a:cs typeface="+mn-cs"/>
              </a:rPr>
              <a:t>hierarchy</a:t>
            </a:r>
            <a:r>
              <a:rPr lang="en-US" altLang="zh-CN" dirty="0">
                <a:solidFill>
                  <a:schemeClr val="accent2"/>
                </a:solidFill>
                <a:latin typeface="+mn-lt"/>
                <a:ea typeface="宋体" pitchFamily="2" charset="-122"/>
                <a:cs typeface="+mn-cs"/>
              </a:rPr>
              <a:t> </a:t>
            </a:r>
            <a:r>
              <a:rPr lang="en-US" altLang="zh-CN" dirty="0">
                <a:solidFill>
                  <a:schemeClr val="tx2"/>
                </a:solidFill>
                <a:latin typeface="+mn-lt"/>
                <a:ea typeface="宋体" pitchFamily="2" charset="-122"/>
                <a:cs typeface="+mn-cs"/>
              </a:rPr>
              <a:t>of access permissions. </a:t>
            </a:r>
          </a:p>
          <a:p>
            <a:pPr marL="547688" lvl="1" indent="-273050" eaLnBrk="0" hangingPunct="0">
              <a:spcBef>
                <a:spcPct val="20000"/>
              </a:spcBef>
              <a:buClr>
                <a:schemeClr val="accent2"/>
              </a:buClr>
              <a:buSzPct val="70000"/>
              <a:buFont typeface="Wingdings" pitchFamily="2" charset="2"/>
              <a:buChar char="Ø"/>
              <a:defRPr/>
            </a:pPr>
            <a:r>
              <a:rPr lang="en-US" altLang="zh-CN" dirty="0">
                <a:solidFill>
                  <a:schemeClr val="tx2"/>
                </a:solidFill>
                <a:latin typeface="+mn-lt"/>
                <a:ea typeface="宋体" pitchFamily="2" charset="-122"/>
                <a:cs typeface="+mn-cs"/>
              </a:rPr>
              <a:t>How policies are </a:t>
            </a:r>
            <a:r>
              <a:rPr lang="en-US" altLang="zh-CN" dirty="0">
                <a:solidFill>
                  <a:srgbClr val="FF9900"/>
                </a:solidFill>
                <a:latin typeface="+mn-lt"/>
                <a:ea typeface="宋体" pitchFamily="2" charset="-122"/>
                <a:cs typeface="+mn-cs"/>
              </a:rPr>
              <a:t>enforced</a:t>
            </a:r>
          </a:p>
          <a:p>
            <a:pPr marL="547688" lvl="1" indent="-273050" eaLnBrk="0" hangingPunct="0">
              <a:spcBef>
                <a:spcPct val="20000"/>
              </a:spcBef>
              <a:buClr>
                <a:schemeClr val="accent2"/>
              </a:buClr>
              <a:buSzPct val="70000"/>
              <a:buFont typeface="Wingdings" pitchFamily="2" charset="2"/>
              <a:buChar char="Ø"/>
              <a:defRPr/>
            </a:pPr>
            <a:r>
              <a:rPr lang="en-US" altLang="zh-CN" dirty="0">
                <a:solidFill>
                  <a:schemeClr val="tx2"/>
                </a:solidFill>
                <a:latin typeface="+mn-lt"/>
                <a:ea typeface="宋体" pitchFamily="2" charset="-122"/>
                <a:cs typeface="+mn-cs"/>
              </a:rPr>
              <a:t>Describes the basic </a:t>
            </a:r>
            <a:r>
              <a:rPr lang="en-US" altLang="zh-CN" dirty="0">
                <a:solidFill>
                  <a:srgbClr val="FF9900"/>
                </a:solidFill>
                <a:latin typeface="+mn-lt"/>
                <a:ea typeface="宋体" pitchFamily="2" charset="-122"/>
                <a:cs typeface="+mn-cs"/>
              </a:rPr>
              <a:t>architecture</a:t>
            </a:r>
            <a:r>
              <a:rPr lang="en-US" altLang="zh-CN" dirty="0">
                <a:solidFill>
                  <a:schemeClr val="tx2"/>
                </a:solidFill>
                <a:latin typeface="+mn-lt"/>
                <a:ea typeface="宋体" pitchFamily="2" charset="-122"/>
                <a:cs typeface="+mn-cs"/>
              </a:rPr>
              <a:t> of the organization’s system security environment  </a:t>
            </a:r>
          </a:p>
          <a:p>
            <a:pPr marL="273050" indent="-273050" eaLnBrk="0" hangingPunct="0">
              <a:spcBef>
                <a:spcPct val="20000"/>
              </a:spcBef>
              <a:buClr>
                <a:schemeClr val="accent1"/>
              </a:buClr>
              <a:buSzPct val="85000"/>
              <a:buFont typeface="Wingdings 2" pitchFamily="18" charset="2"/>
              <a:buChar char=""/>
              <a:defRPr/>
            </a:pPr>
            <a:endParaRPr lang="zh-CN" altLang="en-US" sz="2600" dirty="0">
              <a:latin typeface="+mn-lt"/>
              <a:ea typeface="宋体" pitchFamily="2" charset="-122"/>
              <a:cs typeface="+mn-cs"/>
            </a:endParaRPr>
          </a:p>
        </p:txBody>
      </p:sp>
      <p:pic>
        <p:nvPicPr>
          <p:cNvPr id="12" name="Picture 8"/>
          <p:cNvPicPr>
            <a:picLocks noChangeAspect="1" noChangeArrowheads="1"/>
          </p:cNvPicPr>
          <p:nvPr/>
        </p:nvPicPr>
        <p:blipFill>
          <a:blip r:embed="rId7" cstate="print"/>
          <a:srcRect/>
          <a:stretch>
            <a:fillRect/>
          </a:stretch>
        </p:blipFill>
        <p:spPr bwMode="auto">
          <a:xfrm>
            <a:off x="152400" y="3962400"/>
            <a:ext cx="4125913"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66800" y="228600"/>
            <a:ext cx="7769225" cy="758825"/>
          </a:xfrm>
        </p:spPr>
        <p:txBody>
          <a:bodyPr/>
          <a:lstStyle/>
          <a:p>
            <a:pPr algn="l"/>
            <a:r>
              <a:rPr lang="en-US" altLang="zh-CN" sz="2800">
                <a:solidFill>
                  <a:schemeClr val="bg1"/>
                </a:solidFill>
                <a:ea typeface="宋体" pitchFamily="2" charset="-122"/>
              </a:rPr>
              <a:t>Documents Supporting Security Policies</a:t>
            </a:r>
            <a:endParaRPr lang="en-US" sz="2800">
              <a:solidFill>
                <a:schemeClr val="bg1"/>
              </a:solidFill>
            </a:endParaRPr>
          </a:p>
        </p:txBody>
      </p:sp>
      <p:sp>
        <p:nvSpPr>
          <p:cNvPr id="6" name="Rectangle 3"/>
          <p:cNvSpPr txBox="1">
            <a:spLocks noChangeArrowheads="1"/>
          </p:cNvSpPr>
          <p:nvPr/>
        </p:nvSpPr>
        <p:spPr bwMode="auto">
          <a:xfrm>
            <a:off x="304800" y="1371600"/>
            <a:ext cx="8610600" cy="1295400"/>
          </a:xfrm>
          <a:prstGeom prst="rect">
            <a:avLst/>
          </a:prstGeom>
          <a:noFill/>
          <a:ln w="9525">
            <a:noFill/>
            <a:miter lim="800000"/>
            <a:headEnd/>
            <a:tailEnd/>
          </a:ln>
        </p:spPr>
        <p:txBody>
          <a:bodyPr lIns="82124" tIns="41061" rIns="82124" bIns="41061"/>
          <a:lstStyle/>
          <a:p>
            <a:pPr marL="342900" indent="-342900" eaLnBrk="0" hangingPunct="0">
              <a:lnSpc>
                <a:spcPct val="95000"/>
              </a:lnSpc>
              <a:spcBef>
                <a:spcPts val="600"/>
              </a:spcBef>
              <a:buClr>
                <a:srgbClr val="005569"/>
              </a:buClr>
              <a:buFontTx/>
              <a:buChar char="•"/>
              <a:defRPr/>
            </a:pPr>
            <a:r>
              <a:rPr lang="en-US" altLang="zh-CN" sz="2000" kern="0" dirty="0">
                <a:solidFill>
                  <a:srgbClr val="FF0000"/>
                </a:solidFill>
                <a:latin typeface="Times New Roman" pitchFamily="18" charset="0"/>
                <a:ea typeface="宋体" pitchFamily="2" charset="-122"/>
                <a:cs typeface="Times New Roman" pitchFamily="18" charset="0"/>
              </a:rPr>
              <a:t>Standards </a:t>
            </a:r>
            <a:r>
              <a:rPr lang="en-US" altLang="zh-CN" sz="2000" kern="0" dirty="0">
                <a:solidFill>
                  <a:srgbClr val="000000"/>
                </a:solidFill>
                <a:latin typeface="Times New Roman" pitchFamily="18" charset="0"/>
                <a:ea typeface="宋体" pitchFamily="2" charset="-122"/>
                <a:cs typeface="Times New Roman" pitchFamily="18" charset="0"/>
              </a:rPr>
              <a:t>– </a:t>
            </a:r>
            <a:r>
              <a:rPr lang="en-US" altLang="zh-CN" kern="0" dirty="0">
                <a:solidFill>
                  <a:srgbClr val="000000"/>
                </a:solidFill>
                <a:latin typeface="Times New Roman" pitchFamily="18" charset="0"/>
                <a:ea typeface="宋体" pitchFamily="2" charset="-122"/>
                <a:cs typeface="Times New Roman" pitchFamily="18" charset="0"/>
              </a:rPr>
              <a:t>dictate specific minimum requirements in our policies</a:t>
            </a:r>
          </a:p>
          <a:p>
            <a:pPr marL="342900" indent="-342900" eaLnBrk="0" hangingPunct="0">
              <a:lnSpc>
                <a:spcPct val="95000"/>
              </a:lnSpc>
              <a:spcBef>
                <a:spcPts val="600"/>
              </a:spcBef>
              <a:buClr>
                <a:srgbClr val="005569"/>
              </a:buClr>
              <a:buFontTx/>
              <a:buChar char="•"/>
              <a:defRPr/>
            </a:pPr>
            <a:r>
              <a:rPr lang="en-US" altLang="zh-CN" sz="2000" kern="0" dirty="0">
                <a:solidFill>
                  <a:srgbClr val="FF0000"/>
                </a:solidFill>
                <a:latin typeface="Times New Roman" pitchFamily="18" charset="0"/>
                <a:ea typeface="宋体" pitchFamily="2" charset="-122"/>
                <a:cs typeface="Times New Roman" pitchFamily="18" charset="0"/>
              </a:rPr>
              <a:t>Guidelines</a:t>
            </a:r>
            <a:r>
              <a:rPr lang="en-US" altLang="zh-CN" sz="2000" kern="0" dirty="0">
                <a:solidFill>
                  <a:srgbClr val="000000"/>
                </a:solidFill>
                <a:latin typeface="Times New Roman" pitchFamily="18" charset="0"/>
                <a:ea typeface="宋体" pitchFamily="2" charset="-122"/>
                <a:cs typeface="Times New Roman" pitchFamily="18" charset="0"/>
              </a:rPr>
              <a:t> – </a:t>
            </a:r>
            <a:r>
              <a:rPr lang="en-US" altLang="zh-CN" kern="0" dirty="0">
                <a:solidFill>
                  <a:srgbClr val="000000"/>
                </a:solidFill>
                <a:latin typeface="Times New Roman" pitchFamily="18" charset="0"/>
                <a:ea typeface="宋体" pitchFamily="2" charset="-122"/>
                <a:cs typeface="Times New Roman" pitchFamily="18" charset="0"/>
              </a:rPr>
              <a:t>suggest the best way to accomplish certain tasks</a:t>
            </a:r>
          </a:p>
          <a:p>
            <a:pPr marL="342900" indent="-342900" eaLnBrk="0" hangingPunct="0">
              <a:lnSpc>
                <a:spcPct val="95000"/>
              </a:lnSpc>
              <a:spcBef>
                <a:spcPts val="600"/>
              </a:spcBef>
              <a:buClr>
                <a:srgbClr val="005569"/>
              </a:buClr>
              <a:buFontTx/>
              <a:buChar char="•"/>
              <a:defRPr/>
            </a:pPr>
            <a:r>
              <a:rPr lang="en-US" altLang="zh-CN" sz="2000" kern="0" dirty="0">
                <a:solidFill>
                  <a:srgbClr val="FF0000"/>
                </a:solidFill>
                <a:latin typeface="Times New Roman" pitchFamily="18" charset="0"/>
                <a:ea typeface="宋体" pitchFamily="2" charset="-122"/>
                <a:cs typeface="Times New Roman" pitchFamily="18" charset="0"/>
              </a:rPr>
              <a:t>Procedures</a:t>
            </a:r>
            <a:r>
              <a:rPr lang="en-US" altLang="zh-CN" sz="2000" kern="0" dirty="0">
                <a:solidFill>
                  <a:srgbClr val="000000"/>
                </a:solidFill>
                <a:latin typeface="Times New Roman" pitchFamily="18" charset="0"/>
                <a:ea typeface="宋体" pitchFamily="2" charset="-122"/>
                <a:cs typeface="Times New Roman" pitchFamily="18" charset="0"/>
              </a:rPr>
              <a:t> – </a:t>
            </a:r>
            <a:r>
              <a:rPr lang="en-US" altLang="zh-CN" kern="0" dirty="0">
                <a:solidFill>
                  <a:srgbClr val="000000"/>
                </a:solidFill>
                <a:latin typeface="Times New Roman" pitchFamily="18" charset="0"/>
                <a:ea typeface="宋体" pitchFamily="2" charset="-122"/>
                <a:cs typeface="Times New Roman" pitchFamily="18" charset="0"/>
              </a:rPr>
              <a:t>provide a method by which a policy is accomplished (the instructions)</a:t>
            </a:r>
          </a:p>
        </p:txBody>
      </p:sp>
      <p:graphicFrame>
        <p:nvGraphicFramePr>
          <p:cNvPr id="10" name="Group 3"/>
          <p:cNvGraphicFramePr>
            <a:graphicFrameLocks noGrp="1"/>
          </p:cNvGraphicFramePr>
          <p:nvPr>
            <p:ph idx="4294967295"/>
          </p:nvPr>
        </p:nvGraphicFramePr>
        <p:xfrm>
          <a:off x="838200" y="2667000"/>
          <a:ext cx="7620000" cy="3829812"/>
        </p:xfrm>
        <a:graphic>
          <a:graphicData uri="http://schemas.openxmlformats.org/drawingml/2006/table">
            <a:tbl>
              <a:tblPr/>
              <a:tblGrid>
                <a:gridCol w="1331036">
                  <a:extLst>
                    <a:ext uri="{9D8B030D-6E8A-4147-A177-3AD203B41FA5}">
                      <a16:colId xmlns:a16="http://schemas.microsoft.com/office/drawing/2014/main" xmlns="" val="20000"/>
                    </a:ext>
                  </a:extLst>
                </a:gridCol>
                <a:gridCol w="6288964">
                  <a:extLst>
                    <a:ext uri="{9D8B030D-6E8A-4147-A177-3AD203B41FA5}">
                      <a16:colId xmlns:a16="http://schemas.microsoft.com/office/drawing/2014/main" xmlns="" val="20001"/>
                    </a:ext>
                  </a:extLst>
                </a:gridCol>
              </a:tblGrid>
              <a:tr h="252280">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charset="0"/>
                          <a:ea typeface="宋体" pitchFamily="2" charset="-122"/>
                          <a:cs typeface="Arial" charset="0"/>
                        </a:rPr>
                        <a:t>Subsection</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6.1 PERSONNEL SECURITY                  Change Control #: 1.0</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xmlns="" val="10000"/>
                  </a:ext>
                </a:extLst>
              </a:tr>
              <a:tr h="252280">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charset="0"/>
                          <a:ea typeface="宋体" pitchFamily="2" charset="-122"/>
                          <a:cs typeface="Arial" charset="0"/>
                        </a:rPr>
                        <a:t>Policy</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Arial" charset="0"/>
                          <a:ea typeface="宋体" pitchFamily="2" charset="-122"/>
                          <a:cs typeface="Arial" charset="0"/>
                        </a:rPr>
                        <a:t>6.1.3 Confidentiality Agreements              Approved by: SMH</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xmlns="" val="10001"/>
                  </a:ext>
                </a:extLst>
              </a:tr>
              <a:tr h="637948">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Objectives</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Arial" charset="0"/>
                          <a:ea typeface="宋体" pitchFamily="2" charset="-122"/>
                          <a:cs typeface="Arial" charset="0"/>
                        </a:rPr>
                        <a:t>Confidentiality of organizational data is a key tenet of our information security program. In support of this goal, ABC Co will require signed confidentiality agreements of all authorized users of information systems. This agreement shall conform to all federal, state, regulatory, and union requirements.</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2471">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Purpose</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Arial" charset="0"/>
                          <a:ea typeface="宋体" pitchFamily="2" charset="-122"/>
                          <a:cs typeface="Arial" charset="0"/>
                        </a:rPr>
                        <a:t>The purpose of this policy is to protect the assets of the organization by clearly informing staff of their roles and responsibilities for keeping the organization’s information confidential.</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2471">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Audience</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Arial" charset="0"/>
                          <a:ea typeface="宋体" pitchFamily="2" charset="-122"/>
                          <a:cs typeface="Arial" charset="0"/>
                        </a:rPr>
                        <a:t>ABC Co confidentiality agreement policy applies equally to all individuals granted access privileges to an ABC Co Information resources</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75687">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Policy</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Arial" charset="0"/>
                          <a:ea typeface="宋体" pitchFamily="2" charset="-122"/>
                          <a:cs typeface="Arial" charset="0"/>
                        </a:rPr>
                        <a:t>This policy requires that staff sign a confidentiality policy agreement prior to being granted access to any sensitive information or systems.</a:t>
                      </a:r>
                      <a:endParaRPr kumimoji="0" lang="en-US" altLang="zh-CN" sz="1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Arial" charset="0"/>
                          <a:ea typeface="宋体" pitchFamily="2" charset="-122"/>
                          <a:cs typeface="Arial" charset="0"/>
                        </a:rPr>
                        <a:t>Agreements will be reviewed with the staff member when there is any change to the employment or contract, or prior to leaving the organization.</a:t>
                      </a:r>
                      <a:endParaRPr kumimoji="0" lang="en-US" altLang="zh-CN" sz="1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Arial" charset="0"/>
                          <a:ea typeface="宋体" pitchFamily="2" charset="-122"/>
                        </a:rPr>
                        <a:t>The agreements will be provided to the employees by the Human Resource Dept.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2471">
                <a:tc>
                  <a:txBody>
                    <a:bodyPr/>
                    <a:lstStyle/>
                    <a:p>
                      <a:pPr marL="342900" marR="0" lvl="0" indent="-34290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Exceptions</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a:ln>
                            <a:noFill/>
                          </a:ln>
                          <a:solidFill>
                            <a:schemeClr val="tx1"/>
                          </a:solidFill>
                          <a:effectLst/>
                          <a:latin typeface="Arial" charset="0"/>
                          <a:ea typeface="宋体" pitchFamily="2" charset="-122"/>
                          <a:cs typeface="Arial" charset="0"/>
                        </a:rPr>
                        <a:t>At the discretion of the Information Security Officer, third parties whose contracts include a confidentiality clause may be exempted from signing individual confidentiality agreements.</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637948">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Arial" charset="0"/>
                          <a:ea typeface="宋体" pitchFamily="2" charset="-122"/>
                          <a:cs typeface="Arial" charset="0"/>
                        </a:rPr>
                        <a:t>Disciplinary Actions</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pPr>
                      <a:r>
                        <a:rPr kumimoji="0" lang="en-US" altLang="zh-CN" sz="1000" b="1" i="0" u="none" strike="noStrike" cap="none" normalizeH="0" baseline="0" dirty="0">
                          <a:ln>
                            <a:noFill/>
                          </a:ln>
                          <a:solidFill>
                            <a:schemeClr val="tx1"/>
                          </a:solidFill>
                          <a:effectLst/>
                          <a:latin typeface="Arial" charset="0"/>
                          <a:ea typeface="宋体" pitchFamily="2" charset="-122"/>
                          <a:cs typeface="Arial" charset="0"/>
                        </a:rPr>
                        <a:t>Violation of this policy may result in disciplinary actions, which may include termination for employees and temporaries; a termination of employment relations in the case of contractors or consultants; or dismissal for interns and volunteers. Additionally, individuals are subject to civil and criminal prosecution.</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66800" y="228600"/>
            <a:ext cx="7848600" cy="758825"/>
          </a:xfrm>
        </p:spPr>
        <p:txBody>
          <a:bodyPr/>
          <a:lstStyle/>
          <a:p>
            <a:pPr algn="l"/>
            <a:r>
              <a:rPr lang="en-US" sz="2800">
                <a:solidFill>
                  <a:schemeClr val="bg1"/>
                </a:solidFill>
              </a:rPr>
              <a:t>Example: Policy for password use</a:t>
            </a:r>
          </a:p>
        </p:txBody>
      </p:sp>
      <p:sp>
        <p:nvSpPr>
          <p:cNvPr id="5" name="TextBox 4"/>
          <p:cNvSpPr txBox="1"/>
          <p:nvPr/>
        </p:nvSpPr>
        <p:spPr>
          <a:xfrm>
            <a:off x="304800" y="1295400"/>
            <a:ext cx="6248400" cy="2646878"/>
          </a:xfrm>
          <a:prstGeom prst="rect">
            <a:avLst/>
          </a:prstGeom>
          <a:noFill/>
          <a:ln>
            <a:solidFill>
              <a:schemeClr val="tx1"/>
            </a:solidFill>
          </a:ln>
          <a:scene3d>
            <a:camera prst="orthographicFront"/>
            <a:lightRig rig="threePt" dir="t"/>
          </a:scene3d>
          <a:sp3d>
            <a:bevelT prst="relaxedInset"/>
          </a:sp3d>
        </p:spPr>
        <p:txBody>
          <a:bodyPr>
            <a:spAutoFit/>
          </a:bodyPr>
          <a:lstStyle/>
          <a:p>
            <a:pPr marL="273050" indent="-273050" eaLnBrk="0" hangingPunct="0">
              <a:spcBef>
                <a:spcPts val="600"/>
              </a:spcBef>
              <a:buClr>
                <a:schemeClr val="accent1"/>
              </a:buClr>
              <a:buSzPct val="85000"/>
              <a:defRPr/>
            </a:pPr>
            <a:r>
              <a:rPr lang="en-US" altLang="zh-CN" sz="2000" dirty="0">
                <a:solidFill>
                  <a:srgbClr val="FF0000"/>
                </a:solidFill>
                <a:ea typeface="宋体" pitchFamily="2" charset="-122"/>
              </a:rPr>
              <a:t>Policy:</a:t>
            </a:r>
          </a:p>
          <a:p>
            <a:pPr marL="273050" indent="-273050" eaLnBrk="0" hangingPunct="0">
              <a:spcBef>
                <a:spcPts val="600"/>
              </a:spcBef>
              <a:buClr>
                <a:srgbClr val="0070C0"/>
              </a:buClr>
              <a:buSzPct val="80000"/>
              <a:buFont typeface="Wingdings" pitchFamily="2" charset="2"/>
              <a:buChar char="Ø"/>
              <a:defRPr/>
            </a:pPr>
            <a:r>
              <a:rPr lang="en-US" altLang="zh-CN" dirty="0">
                <a:latin typeface="Times New Roman" pitchFamily="18" charset="0"/>
                <a:ea typeface="宋体" pitchFamily="2" charset="-122"/>
                <a:cs typeface="Times New Roman" pitchFamily="18" charset="0"/>
              </a:rPr>
              <a:t>All users must have a </a:t>
            </a:r>
            <a:r>
              <a:rPr lang="en-US" altLang="zh-CN" dirty="0">
                <a:solidFill>
                  <a:srgbClr val="FF9900"/>
                </a:solidFill>
                <a:latin typeface="Times New Roman" pitchFamily="18" charset="0"/>
                <a:ea typeface="宋体" pitchFamily="2" charset="-122"/>
                <a:cs typeface="Times New Roman" pitchFamily="18" charset="0"/>
              </a:rPr>
              <a:t>unique</a:t>
            </a:r>
            <a:r>
              <a:rPr lang="en-US" altLang="zh-CN" dirty="0">
                <a:latin typeface="Times New Roman" pitchFamily="18" charset="0"/>
                <a:ea typeface="宋体" pitchFamily="2" charset="-122"/>
                <a:cs typeface="Times New Roman" pitchFamily="18" charset="0"/>
              </a:rPr>
              <a:t> user ID and password that conforms to the company password standard</a:t>
            </a:r>
          </a:p>
          <a:p>
            <a:pPr marL="273050" indent="-273050" eaLnBrk="0" hangingPunct="0">
              <a:spcBef>
                <a:spcPts val="600"/>
              </a:spcBef>
              <a:buClr>
                <a:srgbClr val="0070C0"/>
              </a:buClr>
              <a:buSzPct val="80000"/>
              <a:buFont typeface="Wingdings" pitchFamily="2" charset="2"/>
              <a:buChar char="Ø"/>
              <a:defRPr/>
            </a:pPr>
            <a:r>
              <a:rPr lang="en-US" altLang="zh-CN" dirty="0">
                <a:latin typeface="Times New Roman" pitchFamily="18" charset="0"/>
                <a:ea typeface="宋体" pitchFamily="2" charset="-122"/>
                <a:cs typeface="Times New Roman" pitchFamily="18" charset="0"/>
              </a:rPr>
              <a:t>Users must </a:t>
            </a:r>
            <a:r>
              <a:rPr lang="en-US" altLang="zh-CN" dirty="0">
                <a:solidFill>
                  <a:srgbClr val="FF9900"/>
                </a:solidFill>
                <a:latin typeface="Times New Roman" pitchFamily="18" charset="0"/>
                <a:ea typeface="宋体" pitchFamily="2" charset="-122"/>
                <a:cs typeface="Times New Roman" pitchFamily="18" charset="0"/>
              </a:rPr>
              <a:t>not share</a:t>
            </a:r>
            <a:r>
              <a:rPr lang="en-US" altLang="zh-CN" dirty="0">
                <a:latin typeface="Times New Roman" pitchFamily="18" charset="0"/>
                <a:ea typeface="宋体" pitchFamily="2" charset="-122"/>
                <a:cs typeface="Times New Roman" pitchFamily="18" charset="0"/>
              </a:rPr>
              <a:t> their password with anyone regardless of title or position</a:t>
            </a:r>
          </a:p>
          <a:p>
            <a:pPr marL="273050" indent="-273050" eaLnBrk="0" hangingPunct="0">
              <a:spcBef>
                <a:spcPts val="600"/>
              </a:spcBef>
              <a:buClr>
                <a:srgbClr val="0070C0"/>
              </a:buClr>
              <a:buSzPct val="80000"/>
              <a:buFont typeface="Wingdings" pitchFamily="2" charset="2"/>
              <a:buChar char="Ø"/>
              <a:defRPr/>
            </a:pPr>
            <a:r>
              <a:rPr lang="en-US" altLang="zh-CN" dirty="0">
                <a:latin typeface="Times New Roman" pitchFamily="18" charset="0"/>
                <a:ea typeface="宋体" pitchFamily="2" charset="-122"/>
                <a:cs typeface="Times New Roman" pitchFamily="18" charset="0"/>
              </a:rPr>
              <a:t>Passwords must </a:t>
            </a:r>
            <a:r>
              <a:rPr lang="en-US" altLang="zh-CN" dirty="0">
                <a:solidFill>
                  <a:srgbClr val="FF9900"/>
                </a:solidFill>
                <a:latin typeface="Times New Roman" pitchFamily="18" charset="0"/>
                <a:ea typeface="宋体" pitchFamily="2" charset="-122"/>
                <a:cs typeface="Times New Roman" pitchFamily="18" charset="0"/>
              </a:rPr>
              <a:t>not be stored</a:t>
            </a:r>
            <a:r>
              <a:rPr lang="en-US" altLang="zh-CN" dirty="0">
                <a:latin typeface="Times New Roman" pitchFamily="18" charset="0"/>
                <a:ea typeface="宋体" pitchFamily="2" charset="-122"/>
                <a:cs typeface="Times New Roman" pitchFamily="18" charset="0"/>
              </a:rPr>
              <a:t> in written or any readable form</a:t>
            </a:r>
          </a:p>
          <a:p>
            <a:pPr marL="273050" indent="-273050" eaLnBrk="0" hangingPunct="0">
              <a:spcBef>
                <a:spcPts val="600"/>
              </a:spcBef>
              <a:buClr>
                <a:srgbClr val="0070C0"/>
              </a:buClr>
              <a:buSzPct val="80000"/>
              <a:buFont typeface="Wingdings" pitchFamily="2" charset="2"/>
              <a:buChar char="Ø"/>
              <a:defRPr/>
            </a:pPr>
            <a:r>
              <a:rPr lang="en-US" altLang="zh-CN" dirty="0">
                <a:latin typeface="Times New Roman" pitchFamily="18" charset="0"/>
                <a:ea typeface="宋体" pitchFamily="2" charset="-122"/>
                <a:cs typeface="Times New Roman" pitchFamily="18" charset="0"/>
              </a:rPr>
              <a:t>If a compromise is </a:t>
            </a:r>
            <a:r>
              <a:rPr lang="en-US" altLang="zh-CN" dirty="0">
                <a:solidFill>
                  <a:srgbClr val="FF9900"/>
                </a:solidFill>
                <a:latin typeface="Times New Roman" pitchFamily="18" charset="0"/>
                <a:ea typeface="宋体" pitchFamily="2" charset="-122"/>
                <a:cs typeface="Times New Roman" pitchFamily="18" charset="0"/>
              </a:rPr>
              <a:t>suspected</a:t>
            </a:r>
            <a:r>
              <a:rPr lang="en-US" altLang="zh-CN" dirty="0">
                <a:latin typeface="Times New Roman" pitchFamily="18" charset="0"/>
                <a:ea typeface="宋体" pitchFamily="2" charset="-122"/>
                <a:cs typeface="Times New Roman" pitchFamily="18" charset="0"/>
              </a:rPr>
              <a:t>, it must be reported to the help desk and a new password must be requested</a:t>
            </a:r>
            <a:endParaRPr lang="zh-CN" altLang="en-US" dirty="0">
              <a:latin typeface="Times New Roman" pitchFamily="18" charset="0"/>
              <a:ea typeface="宋体" pitchFamily="2" charset="-122"/>
              <a:cs typeface="Times New Roman" pitchFamily="18" charset="0"/>
            </a:endParaRPr>
          </a:p>
        </p:txBody>
      </p:sp>
      <p:sp>
        <p:nvSpPr>
          <p:cNvPr id="6" name="Rectangle 3"/>
          <p:cNvSpPr txBox="1">
            <a:spLocks noChangeArrowheads="1"/>
          </p:cNvSpPr>
          <p:nvPr/>
        </p:nvSpPr>
        <p:spPr bwMode="auto">
          <a:xfrm>
            <a:off x="2895600" y="4038600"/>
            <a:ext cx="5791200" cy="2362200"/>
          </a:xfrm>
          <a:prstGeom prst="rect">
            <a:avLst/>
          </a:prstGeom>
          <a:noFill/>
          <a:ln w="9525">
            <a:solidFill>
              <a:schemeClr val="tx1"/>
            </a:solidFill>
            <a:miter lim="800000"/>
            <a:headEnd/>
            <a:tailEnd/>
          </a:ln>
        </p:spPr>
        <p:txBody>
          <a:bodyPr/>
          <a:lstStyle/>
          <a:p>
            <a:pPr marL="342900" indent="-342900" eaLnBrk="0" hangingPunct="0">
              <a:spcBef>
                <a:spcPct val="20000"/>
              </a:spcBef>
              <a:buClr>
                <a:schemeClr val="accent1"/>
              </a:buClr>
              <a:buSzPct val="85000"/>
              <a:defRPr/>
            </a:pPr>
            <a:r>
              <a:rPr lang="en-US" altLang="zh-CN" sz="2000" dirty="0">
                <a:solidFill>
                  <a:srgbClr val="FF0000"/>
                </a:solidFill>
                <a:latin typeface="+mn-lt"/>
                <a:ea typeface="宋体" pitchFamily="2" charset="-122"/>
                <a:cs typeface="+mn-cs"/>
              </a:rPr>
              <a:t>Standards:</a:t>
            </a:r>
          </a:p>
          <a:p>
            <a:pPr marL="342900" indent="-342900" eaLnBrk="0" hangingPunct="0">
              <a:spcBef>
                <a:spcPct val="20000"/>
              </a:spcBef>
              <a:buClr>
                <a:schemeClr val="accent1"/>
              </a:buClr>
              <a:buSzPct val="85000"/>
              <a:buFont typeface="Wingdings 2" pitchFamily="18" charset="2"/>
              <a:buChar char=""/>
              <a:defRPr/>
            </a:pPr>
            <a:r>
              <a:rPr lang="en-US" altLang="zh-CN" dirty="0">
                <a:latin typeface="Times New Roman" pitchFamily="18" charset="0"/>
                <a:ea typeface="宋体" pitchFamily="2" charset="-122"/>
                <a:cs typeface="Times New Roman" pitchFamily="18" charset="0"/>
              </a:rPr>
              <a:t>Minimum of 8 upper- and lowercase </a:t>
            </a:r>
            <a:r>
              <a:rPr lang="en-US" altLang="zh-CN" dirty="0">
                <a:solidFill>
                  <a:srgbClr val="FF9900"/>
                </a:solidFill>
                <a:latin typeface="Times New Roman" pitchFamily="18" charset="0"/>
                <a:ea typeface="宋体" pitchFamily="2" charset="-122"/>
                <a:cs typeface="Times New Roman" pitchFamily="18" charset="0"/>
              </a:rPr>
              <a:t>alphanumeric </a:t>
            </a:r>
            <a:r>
              <a:rPr lang="en-US" altLang="zh-CN" dirty="0">
                <a:latin typeface="Times New Roman" pitchFamily="18" charset="0"/>
                <a:ea typeface="宋体" pitchFamily="2" charset="-122"/>
                <a:cs typeface="Times New Roman" pitchFamily="18" charset="0"/>
              </a:rPr>
              <a:t>characters</a:t>
            </a:r>
          </a:p>
          <a:p>
            <a:pPr marL="342900" indent="-342900" eaLnBrk="0" hangingPunct="0">
              <a:spcBef>
                <a:spcPct val="20000"/>
              </a:spcBef>
              <a:buClr>
                <a:schemeClr val="accent1"/>
              </a:buClr>
              <a:buSzPct val="85000"/>
              <a:buFont typeface="Wingdings 2" pitchFamily="18" charset="2"/>
              <a:buChar char=""/>
              <a:defRPr/>
            </a:pPr>
            <a:r>
              <a:rPr lang="en-US" altLang="zh-CN" dirty="0">
                <a:latin typeface="Times New Roman" pitchFamily="18" charset="0"/>
                <a:ea typeface="宋体" pitchFamily="2" charset="-122"/>
                <a:cs typeface="Times New Roman" pitchFamily="18" charset="0"/>
              </a:rPr>
              <a:t>Must include a </a:t>
            </a:r>
            <a:r>
              <a:rPr lang="en-US" altLang="zh-CN" dirty="0">
                <a:solidFill>
                  <a:srgbClr val="FF9900"/>
                </a:solidFill>
                <a:latin typeface="Times New Roman" pitchFamily="18" charset="0"/>
                <a:ea typeface="宋体" pitchFamily="2" charset="-122"/>
                <a:cs typeface="Times New Roman" pitchFamily="18" charset="0"/>
              </a:rPr>
              <a:t>special</a:t>
            </a:r>
            <a:r>
              <a:rPr lang="en-US" altLang="zh-CN" dirty="0">
                <a:latin typeface="Times New Roman" pitchFamily="18" charset="0"/>
                <a:ea typeface="宋体" pitchFamily="2" charset="-122"/>
                <a:cs typeface="Times New Roman" pitchFamily="18" charset="0"/>
              </a:rPr>
              <a:t> character</a:t>
            </a:r>
          </a:p>
          <a:p>
            <a:pPr marL="342900" indent="-342900" eaLnBrk="0" hangingPunct="0">
              <a:spcBef>
                <a:spcPct val="20000"/>
              </a:spcBef>
              <a:buClr>
                <a:schemeClr val="accent1"/>
              </a:buClr>
              <a:buSzPct val="85000"/>
              <a:buFont typeface="Wingdings 2" pitchFamily="18" charset="2"/>
              <a:buChar char=""/>
              <a:defRPr/>
            </a:pPr>
            <a:r>
              <a:rPr lang="en-US" altLang="zh-CN" dirty="0">
                <a:latin typeface="Times New Roman" pitchFamily="18" charset="0"/>
                <a:ea typeface="宋体" pitchFamily="2" charset="-122"/>
                <a:cs typeface="Times New Roman" pitchFamily="18" charset="0"/>
              </a:rPr>
              <a:t>Must be </a:t>
            </a:r>
            <a:r>
              <a:rPr lang="en-US" altLang="zh-CN" dirty="0">
                <a:solidFill>
                  <a:srgbClr val="FF9900"/>
                </a:solidFill>
                <a:latin typeface="Times New Roman" pitchFamily="18" charset="0"/>
                <a:ea typeface="宋体" pitchFamily="2" charset="-122"/>
                <a:cs typeface="Times New Roman" pitchFamily="18" charset="0"/>
              </a:rPr>
              <a:t>changed</a:t>
            </a:r>
            <a:r>
              <a:rPr lang="en-US" altLang="zh-CN" dirty="0">
                <a:latin typeface="Times New Roman" pitchFamily="18" charset="0"/>
                <a:ea typeface="宋体" pitchFamily="2" charset="-122"/>
                <a:cs typeface="Times New Roman" pitchFamily="18" charset="0"/>
              </a:rPr>
              <a:t> every 30 days</a:t>
            </a:r>
          </a:p>
          <a:p>
            <a:pPr marL="342900" indent="-342900" eaLnBrk="0" hangingPunct="0">
              <a:spcBef>
                <a:spcPct val="20000"/>
              </a:spcBef>
              <a:buClr>
                <a:schemeClr val="accent1"/>
              </a:buClr>
              <a:buSzPct val="85000"/>
              <a:buFont typeface="Wingdings 2" pitchFamily="18" charset="2"/>
              <a:buChar char=""/>
              <a:defRPr/>
            </a:pPr>
            <a:r>
              <a:rPr lang="en-US" altLang="zh-CN" dirty="0">
                <a:latin typeface="Times New Roman" pitchFamily="18" charset="0"/>
                <a:ea typeface="宋体" pitchFamily="2" charset="-122"/>
                <a:cs typeface="Times New Roman" pitchFamily="18" charset="0"/>
              </a:rPr>
              <a:t>Password history of 24 previous passwords will be used to ensure passwords aren’t </a:t>
            </a:r>
            <a:r>
              <a:rPr lang="en-US" altLang="zh-CN" dirty="0">
                <a:solidFill>
                  <a:srgbClr val="FF9900"/>
                </a:solidFill>
                <a:latin typeface="Times New Roman" pitchFamily="18" charset="0"/>
                <a:ea typeface="宋体" pitchFamily="2" charset="-122"/>
                <a:cs typeface="Times New Roman" pitchFamily="18" charset="0"/>
              </a:rPr>
              <a:t>reused</a:t>
            </a:r>
          </a:p>
        </p:txBody>
      </p:sp>
      <p:pic>
        <p:nvPicPr>
          <p:cNvPr id="28679" name="Picture 4"/>
          <p:cNvPicPr>
            <a:picLocks noGrp="1" noChangeAspect="1" noChangeArrowheads="1"/>
          </p:cNvPicPr>
          <p:nvPr>
            <p:ph sz="half" idx="4294967295"/>
          </p:nvPr>
        </p:nvPicPr>
        <p:blipFill>
          <a:blip r:embed="rId2" cstate="print"/>
          <a:srcRect/>
          <a:stretch>
            <a:fillRect/>
          </a:stretch>
        </p:blipFill>
        <p:spPr>
          <a:xfrm>
            <a:off x="6629400" y="1600200"/>
            <a:ext cx="2133600" cy="1808163"/>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69225" cy="758825"/>
          </a:xfrm>
        </p:spPr>
        <p:txBody>
          <a:bodyPr/>
          <a:lstStyle/>
          <a:p>
            <a:pPr algn="l">
              <a:defRPr/>
            </a:pPr>
            <a:r>
              <a:rPr lang="en-US" sz="2800" dirty="0">
                <a:solidFill>
                  <a:schemeClr val="bg1"/>
                </a:solidFill>
              </a:rPr>
              <a:t>Example: Policy for password use</a:t>
            </a:r>
            <a:endParaRPr lang="en-US" sz="2800" dirty="0"/>
          </a:p>
        </p:txBody>
      </p:sp>
      <p:sp>
        <p:nvSpPr>
          <p:cNvPr id="29699" name="Rectangle 3"/>
          <p:cNvSpPr>
            <a:spLocks noChangeArrowheads="1"/>
          </p:cNvSpPr>
          <p:nvPr/>
        </p:nvSpPr>
        <p:spPr bwMode="auto">
          <a:xfrm>
            <a:off x="609600" y="1600200"/>
            <a:ext cx="5334000" cy="2246313"/>
          </a:xfrm>
          <a:prstGeom prst="rect">
            <a:avLst/>
          </a:prstGeom>
          <a:noFill/>
          <a:ln w="9525">
            <a:solidFill>
              <a:schemeClr val="tx1"/>
            </a:solidFill>
            <a:miter lim="800000"/>
            <a:headEnd/>
            <a:tailEnd/>
          </a:ln>
        </p:spPr>
        <p:txBody>
          <a:bodyPr>
            <a:spAutoFit/>
          </a:bodyPr>
          <a:lstStyle/>
          <a:p>
            <a:pPr marL="342900" indent="-342900"/>
            <a:r>
              <a:rPr lang="en-US" altLang="zh-CN">
                <a:solidFill>
                  <a:srgbClr val="FF0000"/>
                </a:solidFill>
                <a:ea typeface="宋体" pitchFamily="2" charset="-122"/>
              </a:rPr>
              <a:t>The Guideline:</a:t>
            </a:r>
          </a:p>
          <a:p>
            <a:pPr marL="342900" indent="-342900">
              <a:buFont typeface="Wingdings" pitchFamily="2" charset="2"/>
              <a:buChar char="Ø"/>
            </a:pPr>
            <a:r>
              <a:rPr lang="en-US" altLang="zh-CN">
                <a:latin typeface="Times New Roman" pitchFamily="18" charset="0"/>
                <a:ea typeface="宋体" pitchFamily="2" charset="-122"/>
                <a:cs typeface="Times New Roman" pitchFamily="18" charset="0"/>
              </a:rPr>
              <a:t>Take a phrase</a:t>
            </a:r>
          </a:p>
          <a:p>
            <a:pPr marL="742950" lvl="1" indent="-285750"/>
            <a:r>
              <a:rPr lang="en-US" altLang="zh-CN" sz="1600">
                <a:latin typeface="Times New Roman" pitchFamily="18" charset="0"/>
                <a:ea typeface="宋体" pitchFamily="2" charset="-122"/>
                <a:cs typeface="Times New Roman" pitchFamily="18" charset="0"/>
              </a:rPr>
              <a:t>     </a:t>
            </a:r>
            <a:r>
              <a:rPr lang="en-US" altLang="zh-CN" sz="1600">
                <a:solidFill>
                  <a:srgbClr val="00B050"/>
                </a:solidFill>
                <a:latin typeface="Times New Roman" pitchFamily="18" charset="0"/>
                <a:ea typeface="宋体" pitchFamily="2" charset="-122"/>
                <a:cs typeface="Times New Roman" pitchFamily="18" charset="0"/>
              </a:rPr>
              <a:t>Up and At ‘em at 7!</a:t>
            </a:r>
          </a:p>
          <a:p>
            <a:pPr marL="342900" indent="-342900">
              <a:buFont typeface="Wingdings" pitchFamily="2" charset="2"/>
              <a:buChar char="Ø"/>
            </a:pPr>
            <a:r>
              <a:rPr lang="en-US" altLang="zh-CN">
                <a:latin typeface="Times New Roman" pitchFamily="18" charset="0"/>
                <a:ea typeface="宋体" pitchFamily="2" charset="-122"/>
                <a:cs typeface="Times New Roman" pitchFamily="18" charset="0"/>
              </a:rPr>
              <a:t>Convert to a strong password</a:t>
            </a:r>
          </a:p>
          <a:p>
            <a:pPr marL="342900" indent="-342900"/>
            <a:r>
              <a:rPr lang="en-US" altLang="zh-CN" sz="1600">
                <a:solidFill>
                  <a:srgbClr val="00B050"/>
                </a:solidFill>
                <a:latin typeface="Times New Roman" pitchFamily="18" charset="0"/>
                <a:ea typeface="宋体" pitchFamily="2" charset="-122"/>
                <a:cs typeface="Times New Roman" pitchFamily="18" charset="0"/>
              </a:rPr>
              <a:t>               Up&amp;atm@7!</a:t>
            </a:r>
          </a:p>
          <a:p>
            <a:pPr marL="342900" indent="-342900">
              <a:buFont typeface="Wingdings" pitchFamily="2" charset="2"/>
              <a:buChar char="Ø"/>
            </a:pPr>
            <a:r>
              <a:rPr lang="en-US" altLang="zh-CN">
                <a:latin typeface="Times New Roman" pitchFamily="18" charset="0"/>
                <a:ea typeface="宋体" pitchFamily="2" charset="-122"/>
                <a:cs typeface="Times New Roman" pitchFamily="18" charset="0"/>
              </a:rPr>
              <a:t>To create other passwords from this phrase, change the number, move the symbol, or change the punctuation mark</a:t>
            </a:r>
          </a:p>
        </p:txBody>
      </p:sp>
      <p:sp>
        <p:nvSpPr>
          <p:cNvPr id="5" name="Rectangle 3"/>
          <p:cNvSpPr txBox="1">
            <a:spLocks noChangeArrowheads="1"/>
          </p:cNvSpPr>
          <p:nvPr/>
        </p:nvSpPr>
        <p:spPr bwMode="auto">
          <a:xfrm>
            <a:off x="3429000" y="4267200"/>
            <a:ext cx="5335588" cy="1981200"/>
          </a:xfrm>
          <a:prstGeom prst="rect">
            <a:avLst/>
          </a:prstGeom>
          <a:noFill/>
          <a:ln w="9525">
            <a:solidFill>
              <a:schemeClr val="tx1"/>
            </a:solidFill>
            <a:miter lim="800000"/>
            <a:headEnd/>
            <a:tailEnd/>
          </a:ln>
        </p:spPr>
        <p:txBody>
          <a:bodyPr/>
          <a:lstStyle/>
          <a:p>
            <a:pPr marL="533400" indent="-533400" eaLnBrk="0" hangingPunct="0">
              <a:spcBef>
                <a:spcPct val="20000"/>
              </a:spcBef>
              <a:buClr>
                <a:schemeClr val="accent1"/>
              </a:buClr>
              <a:buSzPct val="85000"/>
              <a:defRPr/>
            </a:pPr>
            <a:r>
              <a:rPr lang="en-US" altLang="zh-CN" sz="2000" dirty="0">
                <a:solidFill>
                  <a:srgbClr val="FF0000"/>
                </a:solidFill>
                <a:latin typeface="+mn-lt"/>
                <a:ea typeface="宋体" pitchFamily="2" charset="-122"/>
                <a:cs typeface="+mn-cs"/>
              </a:rPr>
              <a:t>Procedure for changing a password</a:t>
            </a:r>
          </a:p>
          <a:p>
            <a:pPr marL="533400" indent="-533400" eaLnBrk="0" hangingPunct="0">
              <a:spcBef>
                <a:spcPct val="20000"/>
              </a:spcBef>
              <a:buClr>
                <a:schemeClr val="accent1"/>
              </a:buClr>
              <a:buSzPct val="85000"/>
              <a:buFontTx/>
              <a:buAutoNum type="arabicPeriod"/>
              <a:defRPr/>
            </a:pPr>
            <a:r>
              <a:rPr lang="en-US" altLang="zh-CN" dirty="0">
                <a:latin typeface="Times New Roman" pitchFamily="18" charset="0"/>
                <a:ea typeface="宋体" pitchFamily="2" charset="-122"/>
                <a:cs typeface="Times New Roman" pitchFamily="18" charset="0"/>
              </a:rPr>
              <a:t>Press Control, Alt, Delete to bring up the log in dialog box</a:t>
            </a:r>
          </a:p>
          <a:p>
            <a:pPr marL="533400" indent="-533400" eaLnBrk="0" hangingPunct="0">
              <a:spcBef>
                <a:spcPct val="20000"/>
              </a:spcBef>
              <a:buClr>
                <a:schemeClr val="accent1"/>
              </a:buClr>
              <a:buSzPct val="85000"/>
              <a:buFontTx/>
              <a:buAutoNum type="arabicPeriod"/>
              <a:defRPr/>
            </a:pPr>
            <a:r>
              <a:rPr lang="en-US" altLang="zh-CN" dirty="0">
                <a:latin typeface="Times New Roman" pitchFamily="18" charset="0"/>
                <a:ea typeface="宋体" pitchFamily="2" charset="-122"/>
                <a:cs typeface="Times New Roman" pitchFamily="18" charset="0"/>
              </a:rPr>
              <a:t>Click the “change password” button</a:t>
            </a:r>
          </a:p>
          <a:p>
            <a:pPr marL="533400" indent="-533400" eaLnBrk="0" hangingPunct="0">
              <a:spcBef>
                <a:spcPct val="20000"/>
              </a:spcBef>
              <a:buClr>
                <a:schemeClr val="accent1"/>
              </a:buClr>
              <a:buSzPct val="85000"/>
              <a:buFontTx/>
              <a:buAutoNum type="arabicPeriod"/>
              <a:defRPr/>
            </a:pPr>
            <a:r>
              <a:rPr lang="en-US" altLang="zh-CN" dirty="0">
                <a:latin typeface="Times New Roman" pitchFamily="18" charset="0"/>
                <a:ea typeface="宋体" pitchFamily="2" charset="-122"/>
                <a:cs typeface="Times New Roman" pitchFamily="18" charset="0"/>
              </a:rPr>
              <a:t>Enter your current password in the top box</a:t>
            </a:r>
          </a:p>
          <a:p>
            <a:pPr marL="533400" indent="-533400" eaLnBrk="0" hangingPunct="0">
              <a:spcBef>
                <a:spcPct val="20000"/>
              </a:spcBef>
              <a:buClr>
                <a:schemeClr val="accent1"/>
              </a:buClr>
              <a:buSzPct val="85000"/>
              <a:buFontTx/>
              <a:buAutoNum type="arabicPeriod"/>
              <a:defRPr/>
            </a:pPr>
            <a:r>
              <a:rPr lang="en-US" altLang="zh-CN" dirty="0">
                <a:latin typeface="Times New Roman" pitchFamily="18" charset="0"/>
                <a:ea typeface="宋体" pitchFamily="2" charset="-122"/>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90600" y="228600"/>
            <a:ext cx="7845425" cy="758825"/>
          </a:xfrm>
        </p:spPr>
        <p:txBody>
          <a:bodyPr/>
          <a:lstStyle/>
          <a:p>
            <a:pPr algn="l"/>
            <a:r>
              <a:rPr lang="en-US" sz="2800">
                <a:solidFill>
                  <a:schemeClr val="bg1"/>
                </a:solidFill>
              </a:rPr>
              <a:t>The OSI Security Architecture</a:t>
            </a:r>
          </a:p>
        </p:txBody>
      </p:sp>
      <p:sp>
        <p:nvSpPr>
          <p:cNvPr id="3" name="Content Placeholder 2"/>
          <p:cNvSpPr>
            <a:spLocks noGrp="1"/>
          </p:cNvSpPr>
          <p:nvPr>
            <p:ph sz="quarter" idx="1"/>
          </p:nvPr>
        </p:nvSpPr>
        <p:spPr>
          <a:xfrm>
            <a:off x="304800" y="1524000"/>
            <a:ext cx="8504238" cy="4572000"/>
          </a:xfrm>
        </p:spPr>
        <p:txBody>
          <a:bodyPr/>
          <a:lstStyle/>
          <a:p>
            <a:r>
              <a:rPr lang="en-US" sz="1800">
                <a:solidFill>
                  <a:srgbClr val="C00000"/>
                </a:solidFill>
              </a:rPr>
              <a:t>Security Attack: </a:t>
            </a:r>
            <a:r>
              <a:rPr lang="en-US" sz="1600">
                <a:latin typeface="Times New Roman" pitchFamily="18" charset="0"/>
                <a:cs typeface="Times New Roman" pitchFamily="18" charset="0"/>
              </a:rPr>
              <a:t>An action that compromises the security of information owned by an organization.</a:t>
            </a:r>
          </a:p>
          <a:p>
            <a:r>
              <a:rPr lang="en-US" sz="1800">
                <a:solidFill>
                  <a:srgbClr val="C00000"/>
                </a:solidFill>
              </a:rPr>
              <a:t>Security Mechanism:</a:t>
            </a:r>
            <a:r>
              <a:rPr lang="en-US" sz="2400">
                <a:solidFill>
                  <a:srgbClr val="C00000"/>
                </a:solidFill>
              </a:rPr>
              <a:t> </a:t>
            </a:r>
            <a:r>
              <a:rPr lang="en-US" sz="1600">
                <a:latin typeface="Times New Roman" pitchFamily="18" charset="0"/>
                <a:cs typeface="Times New Roman" pitchFamily="18" charset="0"/>
              </a:rPr>
              <a:t>A process (or a device incorporating such a process) that is designed to detect, prevent or recover from a security attack. </a:t>
            </a:r>
          </a:p>
          <a:p>
            <a:pPr>
              <a:spcBef>
                <a:spcPts val="1200"/>
              </a:spcBef>
            </a:pPr>
            <a:r>
              <a:rPr lang="en-US" sz="1800">
                <a:solidFill>
                  <a:srgbClr val="C00000"/>
                </a:solidFill>
              </a:rPr>
              <a:t>Security Service: </a:t>
            </a:r>
            <a:r>
              <a:rPr lang="en-US" sz="1600">
                <a:latin typeface="Times New Roman" pitchFamily="18" charset="0"/>
                <a:cs typeface="Times New Roman" pitchFamily="18" charset="0"/>
              </a:rPr>
              <a:t>A processing or communication service that enhances the security of the data processing systems and the information transfer of an organization. </a:t>
            </a: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a:p>
            <a:r>
              <a:rPr lang="en-US" sz="1800">
                <a:solidFill>
                  <a:srgbClr val="C00000"/>
                </a:solidFill>
              </a:rPr>
              <a:t>Threat: </a:t>
            </a:r>
            <a:r>
              <a:rPr lang="en-US" sz="1600">
                <a:latin typeface="Times New Roman" pitchFamily="18" charset="0"/>
                <a:cs typeface="Times New Roman" pitchFamily="18" charset="0"/>
              </a:rPr>
              <a:t>A potential for violation of security, which exits when there is a circumstance, capability, action, or event that could breach security and cause harm.</a:t>
            </a:r>
          </a:p>
          <a:p>
            <a:r>
              <a:rPr lang="en-US" sz="1800">
                <a:solidFill>
                  <a:srgbClr val="C00000"/>
                </a:solidFill>
              </a:rPr>
              <a:t>Attack: </a:t>
            </a:r>
            <a:r>
              <a:rPr lang="en-US" sz="1600">
                <a:latin typeface="Times New Roman" pitchFamily="18" charset="0"/>
                <a:cs typeface="Times New Roman" pitchFamily="18" charset="0"/>
              </a:rPr>
              <a:t>An assault on system security that derives from an intelligent threat.</a:t>
            </a:r>
          </a:p>
          <a:p>
            <a:pPr>
              <a:buFont typeface="Wingdings 2" pitchFamily="18" charset="2"/>
              <a:buNone/>
            </a:pPr>
            <a:r>
              <a:rPr lang="en-US" sz="1600">
                <a:latin typeface="Times New Roman" pitchFamily="18" charset="0"/>
                <a:cs typeface="Times New Roman" pitchFamily="18" charset="0"/>
              </a:rPr>
              <a:t>      i.e., an intelligent act that is a deliverable attempt to evade security services and violet the security policy of a system</a:t>
            </a:r>
          </a:p>
          <a:p>
            <a:pPr>
              <a:buFont typeface="Wingdings 2" pitchFamily="18" charset="2"/>
              <a:buNone/>
            </a:pPr>
            <a:r>
              <a:rPr lang="en-US" sz="1600">
                <a:latin typeface="Times New Roman" pitchFamily="18" charset="0"/>
                <a:cs typeface="Times New Roman" pitchFamily="18" charset="0"/>
              </a:rPr>
              <a:t>  </a:t>
            </a: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p:txBody>
      </p:sp>
      <p:sp>
        <p:nvSpPr>
          <p:cNvPr id="5" name="TextBox 4"/>
          <p:cNvSpPr txBox="1"/>
          <p:nvPr/>
        </p:nvSpPr>
        <p:spPr>
          <a:xfrm>
            <a:off x="381000" y="3733800"/>
            <a:ext cx="8382000" cy="369888"/>
          </a:xfrm>
          <a:prstGeom prst="rect">
            <a:avLst/>
          </a:prstGeom>
          <a:solidFill>
            <a:schemeClr val="accent1">
              <a:lumMod val="60000"/>
              <a:lumOff val="40000"/>
            </a:schemeClr>
          </a:solidFill>
        </p:spPr>
        <p:txBody>
          <a:bodyPr>
            <a:spAutoFit/>
          </a:bodyPr>
          <a:lstStyle/>
          <a:p>
            <a:pPr>
              <a:defRPr/>
            </a:pPr>
            <a:r>
              <a:rPr lang="en-US" dirty="0"/>
              <a:t>Threat and Attack (</a:t>
            </a:r>
            <a:r>
              <a:rPr lang="en-US" dirty="0">
                <a:latin typeface="+mn-lt"/>
              </a:rPr>
              <a:t>RFC 2828</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66800" y="228600"/>
            <a:ext cx="7769225" cy="758825"/>
          </a:xfrm>
        </p:spPr>
        <p:txBody>
          <a:bodyPr/>
          <a:lstStyle/>
          <a:p>
            <a:pPr algn="l"/>
            <a:r>
              <a:rPr lang="en-US" sz="2800">
                <a:solidFill>
                  <a:schemeClr val="bg1"/>
                </a:solidFill>
              </a:rPr>
              <a:t>Security Attacks</a:t>
            </a:r>
          </a:p>
        </p:txBody>
      </p:sp>
      <p:sp>
        <p:nvSpPr>
          <p:cNvPr id="31747" name="Content Placeholder 2"/>
          <p:cNvSpPr>
            <a:spLocks noGrp="1"/>
          </p:cNvSpPr>
          <p:nvPr>
            <p:ph sz="quarter" idx="1"/>
          </p:nvPr>
        </p:nvSpPr>
        <p:spPr>
          <a:xfrm>
            <a:off x="1066800" y="1295400"/>
            <a:ext cx="4648200" cy="1371600"/>
          </a:xfrm>
        </p:spPr>
        <p:txBody>
          <a:bodyPr/>
          <a:lstStyle/>
          <a:p>
            <a:r>
              <a:rPr lang="en-US" sz="2000" b="1">
                <a:solidFill>
                  <a:srgbClr val="FF0000"/>
                </a:solidFill>
                <a:latin typeface="Times New Roman" pitchFamily="18" charset="0"/>
                <a:cs typeface="Times New Roman" pitchFamily="18" charset="0"/>
              </a:rPr>
              <a:t>Virus: </a:t>
            </a:r>
            <a:r>
              <a:rPr lang="en-US" sz="1800">
                <a:latin typeface="Times New Roman" pitchFamily="18" charset="0"/>
                <a:cs typeface="Times New Roman" pitchFamily="18" charset="0"/>
              </a:rPr>
              <a:t>A </a:t>
            </a:r>
            <a:r>
              <a:rPr lang="en-US" altLang="zh-CN" sz="1800">
                <a:ea typeface="宋体" pitchFamily="2" charset="-122"/>
              </a:rPr>
              <a:t>malicious software which attaches to another program to execute a specific unwanted function on a computer.</a:t>
            </a:r>
            <a:endParaRPr lang="en-US" sz="1800">
              <a:solidFill>
                <a:srgbClr val="FF0000"/>
              </a:solidFill>
              <a:latin typeface="Times New Roman" pitchFamily="18" charset="0"/>
              <a:cs typeface="Times New Roman" pitchFamily="18" charset="0"/>
            </a:endParaRPr>
          </a:p>
        </p:txBody>
      </p:sp>
      <p:pic>
        <p:nvPicPr>
          <p:cNvPr id="31748" name="Picture 16"/>
          <p:cNvPicPr>
            <a:picLocks noChangeAspect="1" noChangeArrowheads="1"/>
          </p:cNvPicPr>
          <p:nvPr/>
        </p:nvPicPr>
        <p:blipFill>
          <a:blip r:embed="rId2" cstate="print"/>
          <a:srcRect/>
          <a:stretch>
            <a:fillRect/>
          </a:stretch>
        </p:blipFill>
        <p:spPr bwMode="auto">
          <a:xfrm>
            <a:off x="6400800" y="1219200"/>
            <a:ext cx="2286000" cy="1860550"/>
          </a:xfrm>
          <a:prstGeom prst="rect">
            <a:avLst/>
          </a:prstGeom>
          <a:noFill/>
          <a:ln w="9525">
            <a:noFill/>
            <a:miter lim="800000"/>
            <a:headEnd/>
            <a:tailEnd/>
          </a:ln>
        </p:spPr>
      </p:pic>
      <p:pic>
        <p:nvPicPr>
          <p:cNvPr id="31749" name="Picture 11"/>
          <p:cNvPicPr>
            <a:picLocks noChangeAspect="1" noChangeArrowheads="1"/>
          </p:cNvPicPr>
          <p:nvPr/>
        </p:nvPicPr>
        <p:blipFill>
          <a:blip r:embed="rId3" cstate="print"/>
          <a:srcRect/>
          <a:stretch>
            <a:fillRect/>
          </a:stretch>
        </p:blipFill>
        <p:spPr bwMode="auto">
          <a:xfrm>
            <a:off x="1066800" y="2895600"/>
            <a:ext cx="1752600" cy="1752600"/>
          </a:xfrm>
          <a:prstGeom prst="rect">
            <a:avLst/>
          </a:prstGeom>
          <a:noFill/>
          <a:ln w="9525">
            <a:noFill/>
            <a:miter lim="800000"/>
            <a:headEnd/>
            <a:tailEnd/>
          </a:ln>
        </p:spPr>
      </p:pic>
      <p:pic>
        <p:nvPicPr>
          <p:cNvPr id="31750" name="Picture 5"/>
          <p:cNvPicPr>
            <a:picLocks noChangeAspect="1" noChangeArrowheads="1"/>
          </p:cNvPicPr>
          <p:nvPr/>
        </p:nvPicPr>
        <p:blipFill>
          <a:blip r:embed="rId4" cstate="print"/>
          <a:srcRect/>
          <a:stretch>
            <a:fillRect/>
          </a:stretch>
        </p:blipFill>
        <p:spPr bwMode="auto">
          <a:xfrm>
            <a:off x="6554788" y="4724400"/>
            <a:ext cx="2378075" cy="1895475"/>
          </a:xfrm>
          <a:prstGeom prst="rect">
            <a:avLst/>
          </a:prstGeom>
          <a:noFill/>
          <a:ln w="9525">
            <a:noFill/>
            <a:miter lim="800000"/>
            <a:headEnd/>
            <a:tailEnd/>
          </a:ln>
        </p:spPr>
      </p:pic>
      <p:sp>
        <p:nvSpPr>
          <p:cNvPr id="31751" name="Content Placeholder 2"/>
          <p:cNvSpPr txBox="1">
            <a:spLocks/>
          </p:cNvSpPr>
          <p:nvPr/>
        </p:nvSpPr>
        <p:spPr bwMode="auto">
          <a:xfrm>
            <a:off x="3124200" y="3352800"/>
            <a:ext cx="5486400" cy="9906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pPr>
            <a:r>
              <a:rPr lang="en-US" sz="2000" b="1">
                <a:solidFill>
                  <a:srgbClr val="FF0000"/>
                </a:solidFill>
                <a:latin typeface="Times New Roman" pitchFamily="18" charset="0"/>
                <a:cs typeface="Times New Roman" pitchFamily="18" charset="0"/>
              </a:rPr>
              <a:t>Worm: </a:t>
            </a:r>
            <a:r>
              <a:rPr lang="en-US" altLang="zh-CN">
                <a:latin typeface="Times New Roman" pitchFamily="18" charset="0"/>
                <a:ea typeface="宋体" pitchFamily="2" charset="-122"/>
                <a:cs typeface="Times New Roman" pitchFamily="18" charset="0"/>
              </a:rPr>
              <a:t>executes arbitrary code and installs copies of itself in the memory of the infected computer, which then infects other hosts.</a:t>
            </a:r>
          </a:p>
          <a:p>
            <a:pPr marL="273050" indent="-273050" eaLnBrk="0" hangingPunct="0">
              <a:spcBef>
                <a:spcPct val="20000"/>
              </a:spcBef>
              <a:buClr>
                <a:schemeClr val="accent1"/>
              </a:buClr>
              <a:buSzPct val="85000"/>
              <a:buFont typeface="Wingdings 2" pitchFamily="18" charset="2"/>
              <a:buChar char=""/>
            </a:pPr>
            <a:endParaRPr lang="en-US">
              <a:solidFill>
                <a:srgbClr val="FF0000"/>
              </a:solidFill>
              <a:latin typeface="Times New Roman" pitchFamily="18" charset="0"/>
              <a:cs typeface="Times New Roman" pitchFamily="18" charset="0"/>
            </a:endParaRPr>
          </a:p>
        </p:txBody>
      </p:sp>
      <p:sp>
        <p:nvSpPr>
          <p:cNvPr id="31752" name="Content Placeholder 2"/>
          <p:cNvSpPr txBox="1">
            <a:spLocks/>
          </p:cNvSpPr>
          <p:nvPr/>
        </p:nvSpPr>
        <p:spPr bwMode="auto">
          <a:xfrm>
            <a:off x="1066800" y="4953000"/>
            <a:ext cx="5486400" cy="9906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pPr>
            <a:r>
              <a:rPr lang="en-US" sz="2000" b="1">
                <a:solidFill>
                  <a:srgbClr val="FF0000"/>
                </a:solidFill>
                <a:latin typeface="Times New Roman" pitchFamily="18" charset="0"/>
                <a:cs typeface="Times New Roman" pitchFamily="18" charset="0"/>
              </a:rPr>
              <a:t>Trojan Horse: </a:t>
            </a:r>
            <a:r>
              <a:rPr lang="en-US" altLang="zh-CN">
                <a:latin typeface="Times New Roman" pitchFamily="18" charset="0"/>
                <a:ea typeface="宋体" pitchFamily="2" charset="-122"/>
                <a:cs typeface="Times New Roman" pitchFamily="18" charset="0"/>
              </a:rPr>
              <a:t>An application written to look like something else. When a Trojan Horse is downloaded and opened, it attacks the end-user computer from within.</a:t>
            </a:r>
          </a:p>
          <a:p>
            <a:pPr marL="273050" indent="-273050" eaLnBrk="0" hangingPunct="0">
              <a:spcBef>
                <a:spcPct val="20000"/>
              </a:spcBef>
              <a:buClr>
                <a:schemeClr val="accent1"/>
              </a:buClr>
              <a:buSzPct val="85000"/>
              <a:buFont typeface="Wingdings 2" pitchFamily="18" charset="2"/>
              <a:buChar char=""/>
            </a:pPr>
            <a:endParaRPr lang="en-US">
              <a:solidFill>
                <a:srgbClr val="FF00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sz="quarter" idx="1"/>
          </p:nvPr>
        </p:nvSpPr>
        <p:spPr>
          <a:xfrm>
            <a:off x="152400" y="1219200"/>
            <a:ext cx="5946775" cy="2971800"/>
          </a:xfrm>
        </p:spPr>
        <p:txBody>
          <a:bodyPr/>
          <a:lstStyle/>
          <a:p>
            <a:pPr>
              <a:spcBef>
                <a:spcPts val="600"/>
              </a:spcBef>
              <a:spcAft>
                <a:spcPts val="600"/>
              </a:spcAft>
              <a:buFont typeface="Wingdings 2" pitchFamily="18" charset="2"/>
              <a:buBlip>
                <a:blip r:embed="rId2"/>
              </a:buBlip>
            </a:pPr>
            <a:r>
              <a:rPr lang="en-US" altLang="zh-CN" sz="2000">
                <a:solidFill>
                  <a:srgbClr val="FF0000"/>
                </a:solidFill>
                <a:ea typeface="宋体" pitchFamily="2" charset="-122"/>
              </a:rPr>
              <a:t>Three</a:t>
            </a:r>
            <a:r>
              <a:rPr lang="en-US" altLang="zh-CN" sz="2000">
                <a:ea typeface="宋体" pitchFamily="2" charset="-122"/>
              </a:rPr>
              <a:t> major components to most worm attacks: </a:t>
            </a:r>
          </a:p>
          <a:p>
            <a:pPr lvl="1">
              <a:spcBef>
                <a:spcPts val="600"/>
              </a:spcBef>
              <a:spcAft>
                <a:spcPts val="600"/>
              </a:spcAft>
              <a:buClr>
                <a:srgbClr val="C00000"/>
              </a:buClr>
              <a:buFont typeface="Wingdings" pitchFamily="2" charset="2"/>
              <a:buChar char="Ø"/>
            </a:pPr>
            <a:r>
              <a:rPr lang="en-US" altLang="zh-CN" sz="1800">
                <a:solidFill>
                  <a:srgbClr val="C00000"/>
                </a:solidFill>
                <a:ea typeface="宋体" pitchFamily="2" charset="-122"/>
              </a:rPr>
              <a:t>Enabling vulnerability </a:t>
            </a:r>
            <a:r>
              <a:rPr lang="en-US" altLang="zh-CN" sz="1800">
                <a:ea typeface="宋体" pitchFamily="2" charset="-122"/>
              </a:rPr>
              <a:t>- </a:t>
            </a:r>
            <a:r>
              <a:rPr lang="en-US" altLang="zh-CN" sz="1600">
                <a:ea typeface="宋体" pitchFamily="2" charset="-122"/>
              </a:rPr>
              <a:t>A worm installs itself using an exploit mechanism (email attachment, executable file, Trojan Horse) on a vulnerable system.</a:t>
            </a:r>
          </a:p>
          <a:p>
            <a:pPr lvl="1">
              <a:spcBef>
                <a:spcPts val="600"/>
              </a:spcBef>
              <a:spcAft>
                <a:spcPts val="600"/>
              </a:spcAft>
              <a:buClr>
                <a:srgbClr val="C00000"/>
              </a:buClr>
              <a:buFont typeface="Wingdings" pitchFamily="2" charset="2"/>
              <a:buChar char="Ø"/>
            </a:pPr>
            <a:r>
              <a:rPr lang="en-US" altLang="zh-CN" sz="1800">
                <a:solidFill>
                  <a:srgbClr val="C00000"/>
                </a:solidFill>
                <a:ea typeface="宋体" pitchFamily="2" charset="-122"/>
              </a:rPr>
              <a:t>Propagation mechanism </a:t>
            </a:r>
            <a:r>
              <a:rPr lang="en-US" altLang="zh-CN" sz="1600">
                <a:ea typeface="宋体" pitchFamily="2" charset="-122"/>
              </a:rPr>
              <a:t>- After gaining access to a device, the worm replicates itself and locates new targets. </a:t>
            </a:r>
          </a:p>
          <a:p>
            <a:pPr lvl="1">
              <a:spcBef>
                <a:spcPts val="600"/>
              </a:spcBef>
              <a:spcAft>
                <a:spcPts val="600"/>
              </a:spcAft>
              <a:buClr>
                <a:srgbClr val="C00000"/>
              </a:buClr>
              <a:buFont typeface="Wingdings" pitchFamily="2" charset="2"/>
              <a:buChar char="Ø"/>
            </a:pPr>
            <a:r>
              <a:rPr lang="en-US" altLang="zh-CN" sz="1800">
                <a:solidFill>
                  <a:srgbClr val="C00000"/>
                </a:solidFill>
                <a:ea typeface="宋体" pitchFamily="2" charset="-122"/>
              </a:rPr>
              <a:t>Payload </a:t>
            </a:r>
            <a:r>
              <a:rPr lang="en-US" altLang="zh-CN" sz="1600">
                <a:solidFill>
                  <a:srgbClr val="C00000"/>
                </a:solidFill>
                <a:ea typeface="宋体" pitchFamily="2" charset="-122"/>
              </a:rPr>
              <a:t>-</a:t>
            </a:r>
            <a:r>
              <a:rPr lang="en-US" altLang="zh-CN" sz="1600">
                <a:ea typeface="宋体" pitchFamily="2" charset="-122"/>
              </a:rPr>
              <a:t> Any malicious code that results in some action. Most often this is used to create a backdoor to the infected host.</a:t>
            </a:r>
            <a:endParaRPr lang="en-US" sz="1600"/>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sz="2800" dirty="0">
                <a:solidFill>
                  <a:schemeClr val="bg1"/>
                </a:solidFill>
                <a:latin typeface="+mj-lt"/>
                <a:ea typeface="+mj-ea"/>
                <a:cs typeface="+mj-cs"/>
              </a:rPr>
              <a:t>Security Attacks</a:t>
            </a:r>
          </a:p>
        </p:txBody>
      </p:sp>
      <p:pic>
        <p:nvPicPr>
          <p:cNvPr id="32772" name="Picture 10" descr="lsass错误"/>
          <p:cNvPicPr>
            <a:picLocks noChangeAspect="1" noChangeArrowheads="1"/>
          </p:cNvPicPr>
          <p:nvPr/>
        </p:nvPicPr>
        <p:blipFill>
          <a:blip r:embed="rId3" cstate="print"/>
          <a:srcRect/>
          <a:stretch>
            <a:fillRect/>
          </a:stretch>
        </p:blipFill>
        <p:spPr bwMode="auto">
          <a:xfrm>
            <a:off x="6061075" y="1244600"/>
            <a:ext cx="2955925" cy="2590800"/>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152400" y="4114800"/>
            <a:ext cx="4081463" cy="2528888"/>
          </a:xfrm>
          <a:prstGeom prst="rect">
            <a:avLst/>
          </a:prstGeom>
          <a:noFill/>
          <a:ln w="9525">
            <a:noFill/>
            <a:miter lim="800000"/>
            <a:headEnd/>
            <a:tailEnd/>
          </a:ln>
        </p:spPr>
      </p:pic>
      <p:sp>
        <p:nvSpPr>
          <p:cNvPr id="8" name="Content Placeholder 2"/>
          <p:cNvSpPr txBox="1">
            <a:spLocks/>
          </p:cNvSpPr>
          <p:nvPr/>
        </p:nvSpPr>
        <p:spPr bwMode="auto">
          <a:xfrm>
            <a:off x="4114800" y="4191000"/>
            <a:ext cx="4876800" cy="2133600"/>
          </a:xfrm>
          <a:prstGeom prst="rect">
            <a:avLst/>
          </a:prstGeom>
          <a:noFill/>
          <a:ln w="9525">
            <a:noFill/>
            <a:miter lim="800000"/>
            <a:headEnd/>
            <a:tailEnd/>
          </a:ln>
        </p:spPr>
        <p:txBody>
          <a:bodyPr/>
          <a:lstStyle/>
          <a:p>
            <a:pPr marL="273050" indent="-273050" eaLnBrk="0" hangingPunct="0">
              <a:spcBef>
                <a:spcPts val="600"/>
              </a:spcBef>
              <a:spcAft>
                <a:spcPts val="600"/>
              </a:spcAft>
              <a:buClr>
                <a:schemeClr val="accent1"/>
              </a:buClr>
              <a:buSzPct val="85000"/>
              <a:buFont typeface="Wingdings 2" pitchFamily="18" charset="2"/>
              <a:buBlip>
                <a:blip r:embed="rId2"/>
              </a:buBlip>
              <a:defRPr/>
            </a:pPr>
            <a:r>
              <a:rPr lang="en-US" altLang="zh-CN" dirty="0">
                <a:solidFill>
                  <a:srgbClr val="FF0000"/>
                </a:solidFill>
                <a:latin typeface="+mn-lt"/>
                <a:ea typeface="宋体" pitchFamily="2" charset="-122"/>
                <a:cs typeface="+mn-cs"/>
              </a:rPr>
              <a:t>Response</a:t>
            </a:r>
            <a:r>
              <a:rPr lang="en-US" altLang="zh-CN" dirty="0">
                <a:latin typeface="+mn-lt"/>
                <a:ea typeface="宋体" pitchFamily="2" charset="-122"/>
                <a:cs typeface="+mn-cs"/>
              </a:rPr>
              <a:t> to a worm infection: </a:t>
            </a:r>
          </a:p>
          <a:p>
            <a:pPr marL="547688" lvl="1" indent="-273050" eaLnBrk="0" hangingPunct="0">
              <a:spcBef>
                <a:spcPts val="600"/>
              </a:spcBef>
              <a:spcAft>
                <a:spcPts val="0"/>
              </a:spcAft>
              <a:buClr>
                <a:srgbClr val="C00000"/>
              </a:buClr>
              <a:buSzPct val="70000"/>
              <a:buFont typeface="Wingdings" pitchFamily="2" charset="2"/>
              <a:buChar char="Ø"/>
              <a:defRPr/>
            </a:pPr>
            <a:r>
              <a:rPr lang="en-US" altLang="zh-CN" sz="1600" dirty="0">
                <a:solidFill>
                  <a:srgbClr val="C00000"/>
                </a:solidFill>
                <a:latin typeface="+mn-lt"/>
                <a:ea typeface="宋体" pitchFamily="2" charset="-122"/>
                <a:cs typeface="+mn-cs"/>
              </a:rPr>
              <a:t>Containment</a:t>
            </a:r>
            <a:r>
              <a:rPr lang="en-US" altLang="zh-CN" dirty="0">
                <a:solidFill>
                  <a:srgbClr val="C00000"/>
                </a:solidFill>
                <a:latin typeface="+mn-lt"/>
                <a:ea typeface="宋体" pitchFamily="2" charset="-122"/>
                <a:cs typeface="+mn-cs"/>
              </a:rPr>
              <a:t> </a:t>
            </a:r>
            <a:r>
              <a:rPr lang="en-US" altLang="zh-CN" dirty="0">
                <a:solidFill>
                  <a:schemeClr val="tx2"/>
                </a:solidFill>
                <a:latin typeface="+mn-lt"/>
                <a:ea typeface="宋体" pitchFamily="2" charset="-122"/>
                <a:cs typeface="+mn-cs"/>
              </a:rPr>
              <a:t>- </a:t>
            </a:r>
            <a:r>
              <a:rPr lang="en-US" altLang="zh-CN" sz="1600" dirty="0">
                <a:solidFill>
                  <a:schemeClr val="tx2"/>
                </a:solidFill>
                <a:latin typeface="+mn-lt"/>
                <a:ea typeface="宋体" pitchFamily="2" charset="-122"/>
                <a:cs typeface="+mn-cs"/>
              </a:rPr>
              <a:t>A policy for checking the expansion of worm to other files or devices.</a:t>
            </a:r>
          </a:p>
          <a:p>
            <a:pPr marL="547688" lvl="1" indent="-273050" eaLnBrk="0" hangingPunct="0">
              <a:spcBef>
                <a:spcPts val="600"/>
              </a:spcBef>
              <a:spcAft>
                <a:spcPts val="0"/>
              </a:spcAft>
              <a:buClr>
                <a:srgbClr val="C00000"/>
              </a:buClr>
              <a:buSzPct val="70000"/>
              <a:buFont typeface="Wingdings" pitchFamily="2" charset="2"/>
              <a:buChar char="Ø"/>
              <a:defRPr/>
            </a:pPr>
            <a:r>
              <a:rPr lang="en-US" altLang="zh-CN" sz="1600" dirty="0">
                <a:solidFill>
                  <a:srgbClr val="C00000"/>
                </a:solidFill>
                <a:latin typeface="+mn-lt"/>
                <a:ea typeface="宋体" pitchFamily="2" charset="-122"/>
                <a:cs typeface="+mn-cs"/>
              </a:rPr>
              <a:t>Inoculation</a:t>
            </a:r>
            <a:r>
              <a:rPr lang="en-US" altLang="zh-CN" sz="1600" dirty="0">
                <a:solidFill>
                  <a:schemeClr val="tx2"/>
                </a:solidFill>
                <a:latin typeface="+mn-lt"/>
                <a:ea typeface="宋体" pitchFamily="2" charset="-122"/>
                <a:cs typeface="+mn-cs"/>
              </a:rPr>
              <a:t>- Increase computer’s Immunity.  </a:t>
            </a:r>
          </a:p>
          <a:p>
            <a:pPr marL="547688" lvl="1" indent="-273050" eaLnBrk="0" hangingPunct="0">
              <a:spcBef>
                <a:spcPts val="600"/>
              </a:spcBef>
              <a:spcAft>
                <a:spcPts val="0"/>
              </a:spcAft>
              <a:buClr>
                <a:srgbClr val="C00000"/>
              </a:buClr>
              <a:buSzPct val="70000"/>
              <a:buFont typeface="Wingdings" pitchFamily="2" charset="2"/>
              <a:buChar char="Ø"/>
              <a:defRPr/>
            </a:pPr>
            <a:r>
              <a:rPr lang="en-US" altLang="zh-CN" sz="1600" dirty="0">
                <a:solidFill>
                  <a:srgbClr val="C00000"/>
                </a:solidFill>
                <a:latin typeface="+mn-lt"/>
                <a:ea typeface="宋体" pitchFamily="2" charset="-122"/>
                <a:cs typeface="+mn-cs"/>
              </a:rPr>
              <a:t>Quarantine-</a:t>
            </a:r>
            <a:r>
              <a:rPr lang="en-US" altLang="zh-CN" sz="1600" dirty="0">
                <a:solidFill>
                  <a:schemeClr val="tx2"/>
                </a:solidFill>
                <a:latin typeface="+mn-lt"/>
                <a:ea typeface="宋体" pitchFamily="2" charset="-122"/>
                <a:cs typeface="+mn-cs"/>
              </a:rPr>
              <a:t> Separate infected files.</a:t>
            </a:r>
          </a:p>
          <a:p>
            <a:pPr marL="547688" lvl="1" indent="-273050" eaLnBrk="0" hangingPunct="0">
              <a:spcBef>
                <a:spcPts val="600"/>
              </a:spcBef>
              <a:spcAft>
                <a:spcPts val="0"/>
              </a:spcAft>
              <a:buClr>
                <a:srgbClr val="C00000"/>
              </a:buClr>
              <a:buSzPct val="70000"/>
              <a:buFont typeface="Wingdings" pitchFamily="2" charset="2"/>
              <a:buChar char="Ø"/>
              <a:defRPr/>
            </a:pPr>
            <a:r>
              <a:rPr lang="en-US" altLang="zh-CN" sz="1600" dirty="0">
                <a:solidFill>
                  <a:srgbClr val="C00000"/>
                </a:solidFill>
                <a:latin typeface="+mj-lt"/>
                <a:ea typeface="宋体" pitchFamily="2" charset="-122"/>
              </a:rPr>
              <a:t>Treatment-</a:t>
            </a:r>
            <a:r>
              <a:rPr lang="en-US" altLang="zh-CN" sz="1600" dirty="0">
                <a:solidFill>
                  <a:schemeClr val="tx2"/>
                </a:solidFill>
                <a:ea typeface="宋体" pitchFamily="2" charset="-122"/>
              </a:rPr>
              <a:t> disinfect the worm from the files.</a:t>
            </a:r>
            <a:endParaRPr lang="en-US" sz="1600" dirty="0">
              <a:solidFill>
                <a:schemeClr val="tx2"/>
              </a:solidFill>
            </a:endParaRPr>
          </a:p>
          <a:p>
            <a:pPr marL="547688" lvl="1" indent="-273050" eaLnBrk="0" hangingPunct="0">
              <a:spcBef>
                <a:spcPts val="600"/>
              </a:spcBef>
              <a:spcAft>
                <a:spcPts val="600"/>
              </a:spcAft>
              <a:buClr>
                <a:srgbClr val="C00000"/>
              </a:buClr>
              <a:buSzPct val="70000"/>
              <a:buFont typeface="Wingdings" pitchFamily="2" charset="2"/>
              <a:buChar char="Ø"/>
              <a:defRPr/>
            </a:pPr>
            <a:endParaRPr lang="en-US" sz="1600" dirty="0">
              <a:solidFill>
                <a:schemeClr val="tx2"/>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sz="2800" dirty="0">
                <a:solidFill>
                  <a:schemeClr val="bg1"/>
                </a:solidFill>
                <a:latin typeface="+mj-lt"/>
                <a:ea typeface="+mj-ea"/>
                <a:cs typeface="+mj-cs"/>
              </a:rPr>
              <a:t>Security Attacks</a:t>
            </a:r>
          </a:p>
        </p:txBody>
      </p:sp>
      <p:sp>
        <p:nvSpPr>
          <p:cNvPr id="5" name="Rectangle 3"/>
          <p:cNvSpPr txBox="1">
            <a:spLocks noChangeArrowheads="1"/>
          </p:cNvSpPr>
          <p:nvPr/>
        </p:nvSpPr>
        <p:spPr bwMode="auto">
          <a:xfrm>
            <a:off x="304800" y="1219200"/>
            <a:ext cx="8610600" cy="1524000"/>
          </a:xfrm>
          <a:prstGeom prst="rect">
            <a:avLst/>
          </a:prstGeom>
          <a:noFill/>
          <a:ln w="9525">
            <a:noFill/>
            <a:miter lim="800000"/>
            <a:headEnd/>
            <a:tailEnd/>
          </a:ln>
        </p:spPr>
        <p:txBody>
          <a:bodyPr/>
          <a:lstStyle/>
          <a:p>
            <a:pPr marL="273050" indent="-273050" eaLnBrk="0" hangingPunct="0">
              <a:spcBef>
                <a:spcPts val="600"/>
              </a:spcBef>
              <a:buClr>
                <a:schemeClr val="accent1"/>
              </a:buClr>
              <a:buSzPct val="85000"/>
              <a:buFontTx/>
              <a:buBlip>
                <a:blip r:embed="rId2"/>
              </a:buBlip>
              <a:defRPr/>
            </a:pPr>
            <a:r>
              <a:rPr lang="en-US" altLang="zh-CN" sz="2000" dirty="0">
                <a:latin typeface="+mn-lt"/>
                <a:ea typeface="宋体" pitchFamily="2" charset="-122"/>
                <a:cs typeface="+mn-cs"/>
              </a:rPr>
              <a:t>The term </a:t>
            </a:r>
            <a:r>
              <a:rPr lang="en-US" altLang="zh-CN" sz="2000" dirty="0">
                <a:solidFill>
                  <a:srgbClr val="FF0000"/>
                </a:solidFill>
                <a:latin typeface="+mn-lt"/>
                <a:ea typeface="宋体" pitchFamily="2" charset="-122"/>
                <a:cs typeface="+mn-cs"/>
              </a:rPr>
              <a:t>Trojan Horse </a:t>
            </a:r>
            <a:r>
              <a:rPr lang="en-US" altLang="zh-CN" sz="2000" dirty="0">
                <a:latin typeface="+mn-lt"/>
                <a:ea typeface="宋体" pitchFamily="2" charset="-122"/>
                <a:cs typeface="+mn-cs"/>
              </a:rPr>
              <a:t>originated from Greek mythology. </a:t>
            </a:r>
          </a:p>
          <a:p>
            <a:pPr marL="273050" indent="-273050" eaLnBrk="0" hangingPunct="0">
              <a:spcBef>
                <a:spcPts val="600"/>
              </a:spcBef>
              <a:buClr>
                <a:schemeClr val="accent1"/>
              </a:buClr>
              <a:buSzPct val="85000"/>
              <a:buFontTx/>
              <a:buBlip>
                <a:blip r:embed="rId2"/>
              </a:buBlip>
              <a:defRPr/>
            </a:pPr>
            <a:r>
              <a:rPr lang="en-US" altLang="zh-CN" sz="2000" dirty="0">
                <a:latin typeface="+mn-lt"/>
                <a:ea typeface="宋体" pitchFamily="2" charset="-122"/>
                <a:cs typeface="+mn-cs"/>
              </a:rPr>
              <a:t>A Trojan Horse in the world of computing is </a:t>
            </a:r>
            <a:r>
              <a:rPr lang="en-US" altLang="zh-CN" sz="2000" dirty="0">
                <a:solidFill>
                  <a:srgbClr val="FF0000"/>
                </a:solidFill>
                <a:latin typeface="+mn-lt"/>
                <a:ea typeface="宋体" pitchFamily="2" charset="-122"/>
                <a:cs typeface="+mn-cs"/>
              </a:rPr>
              <a:t>malware software</a:t>
            </a:r>
            <a:r>
              <a:rPr lang="en-US" altLang="zh-CN" sz="2000" dirty="0">
                <a:latin typeface="+mn-lt"/>
                <a:ea typeface="宋体" pitchFamily="2" charset="-122"/>
                <a:cs typeface="+mn-cs"/>
              </a:rPr>
              <a:t>.</a:t>
            </a:r>
          </a:p>
          <a:p>
            <a:pPr marL="547688" lvl="1" indent="-273050" eaLnBrk="0" hangingPunct="0">
              <a:spcBef>
                <a:spcPts val="600"/>
              </a:spcBef>
              <a:buClr>
                <a:srgbClr val="C00000"/>
              </a:buClr>
              <a:buSzPct val="80000"/>
              <a:buFont typeface="Wingdings" pitchFamily="2" charset="2"/>
              <a:buChar char="Ø"/>
              <a:defRPr/>
            </a:pPr>
            <a:r>
              <a:rPr lang="en-US" altLang="zh-TW" dirty="0">
                <a:solidFill>
                  <a:schemeClr val="tx2"/>
                </a:solidFill>
                <a:latin typeface="+mn-lt"/>
                <a:cs typeface="+mn-cs"/>
              </a:rPr>
              <a:t>“</a:t>
            </a:r>
            <a:r>
              <a:rPr lang="en-US" altLang="zh-TW" dirty="0">
                <a:solidFill>
                  <a:srgbClr val="FF0000"/>
                </a:solidFill>
                <a:latin typeface="+mn-lt"/>
                <a:cs typeface="+mn-cs"/>
              </a:rPr>
              <a:t>Spread</a:t>
            </a:r>
            <a:r>
              <a:rPr lang="en-US" altLang="zh-TW" dirty="0">
                <a:solidFill>
                  <a:schemeClr val="tx2"/>
                </a:solidFill>
                <a:latin typeface="+mn-lt"/>
                <a:cs typeface="+mn-cs"/>
              </a:rPr>
              <a:t>” via </a:t>
            </a:r>
            <a:r>
              <a:rPr lang="en-US" altLang="zh-TW" dirty="0">
                <a:solidFill>
                  <a:srgbClr val="0000FF"/>
                </a:solidFill>
                <a:latin typeface="+mn-lt"/>
                <a:cs typeface="+mn-cs"/>
              </a:rPr>
              <a:t>human engineering</a:t>
            </a:r>
            <a:r>
              <a:rPr lang="en-US" altLang="zh-TW" dirty="0">
                <a:solidFill>
                  <a:schemeClr val="tx2"/>
                </a:solidFill>
                <a:latin typeface="+mn-lt"/>
                <a:cs typeface="+mn-cs"/>
              </a:rPr>
              <a:t> or by manually</a:t>
            </a:r>
            <a:r>
              <a:rPr lang="en-US" altLang="zh-TW" dirty="0">
                <a:solidFill>
                  <a:srgbClr val="0000FF"/>
                </a:solidFill>
                <a:latin typeface="+mn-lt"/>
                <a:cs typeface="+mn-cs"/>
              </a:rPr>
              <a:t> emailing</a:t>
            </a:r>
            <a:r>
              <a:rPr lang="en-US" altLang="zh-CN" dirty="0">
                <a:solidFill>
                  <a:schemeClr val="tx2"/>
                </a:solidFill>
                <a:latin typeface="+mn-lt"/>
                <a:ea typeface="宋体" pitchFamily="2" charset="-122"/>
                <a:cs typeface="+mn-cs"/>
              </a:rPr>
              <a:t>.</a:t>
            </a:r>
          </a:p>
          <a:p>
            <a:pPr marL="547688" lvl="1" indent="-273050" eaLnBrk="0" hangingPunct="0">
              <a:spcBef>
                <a:spcPts val="600"/>
              </a:spcBef>
              <a:buClr>
                <a:srgbClr val="C00000"/>
              </a:buClr>
              <a:buSzPct val="80000"/>
              <a:buFont typeface="Wingdings" pitchFamily="2" charset="2"/>
              <a:buChar char="Ø"/>
              <a:defRPr/>
            </a:pPr>
            <a:r>
              <a:rPr lang="en-US" altLang="zh-CN" dirty="0">
                <a:solidFill>
                  <a:schemeClr val="tx2"/>
                </a:solidFill>
                <a:latin typeface="+mn-lt"/>
                <a:ea typeface="宋体" pitchFamily="2" charset="-122"/>
                <a:cs typeface="+mn-cs"/>
              </a:rPr>
              <a:t>It </a:t>
            </a:r>
            <a:r>
              <a:rPr lang="en-US" altLang="zh-TW" dirty="0">
                <a:solidFill>
                  <a:schemeClr val="tx2"/>
                </a:solidFill>
                <a:latin typeface="+mn-lt"/>
                <a:cs typeface="+mn-cs"/>
              </a:rPr>
              <a:t>does </a:t>
            </a:r>
            <a:r>
              <a:rPr lang="en-US" altLang="zh-TW" dirty="0">
                <a:solidFill>
                  <a:srgbClr val="0000FF"/>
                </a:solidFill>
                <a:latin typeface="+mn-lt"/>
                <a:cs typeface="+mn-cs"/>
              </a:rPr>
              <a:t>not replicate</a:t>
            </a:r>
            <a:r>
              <a:rPr lang="en-US" altLang="zh-TW" dirty="0">
                <a:solidFill>
                  <a:schemeClr val="tx2"/>
                </a:solidFill>
                <a:latin typeface="+mn-lt"/>
                <a:cs typeface="+mn-cs"/>
              </a:rPr>
              <a:t> itself, and it does </a:t>
            </a:r>
            <a:r>
              <a:rPr lang="en-US" altLang="zh-TW" dirty="0">
                <a:solidFill>
                  <a:srgbClr val="0000FF"/>
                </a:solidFill>
                <a:latin typeface="+mn-lt"/>
                <a:cs typeface="+mn-cs"/>
              </a:rPr>
              <a:t>not infect</a:t>
            </a:r>
            <a:r>
              <a:rPr lang="en-US" altLang="zh-TW" dirty="0">
                <a:solidFill>
                  <a:schemeClr val="tx2"/>
                </a:solidFill>
                <a:latin typeface="+mn-lt"/>
                <a:cs typeface="+mn-cs"/>
              </a:rPr>
              <a:t> other files</a:t>
            </a:r>
            <a:r>
              <a:rPr lang="en-US" altLang="zh-CN" dirty="0">
                <a:solidFill>
                  <a:schemeClr val="tx2"/>
                </a:solidFill>
                <a:latin typeface="+mn-lt"/>
                <a:ea typeface="宋体" pitchFamily="2" charset="-122"/>
                <a:cs typeface="+mn-cs"/>
              </a:rPr>
              <a:t>.</a:t>
            </a:r>
          </a:p>
        </p:txBody>
      </p:sp>
      <p:sp>
        <p:nvSpPr>
          <p:cNvPr id="6" name="Rectangle 3"/>
          <p:cNvSpPr txBox="1">
            <a:spLocks noChangeArrowheads="1"/>
          </p:cNvSpPr>
          <p:nvPr/>
        </p:nvSpPr>
        <p:spPr bwMode="auto">
          <a:xfrm>
            <a:off x="1828800" y="3124200"/>
            <a:ext cx="6858000" cy="32004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defRPr/>
            </a:pPr>
            <a:r>
              <a:rPr lang="en-US" altLang="zh-CN" sz="2000" dirty="0">
                <a:solidFill>
                  <a:srgbClr val="0000CC"/>
                </a:solidFill>
                <a:latin typeface="+mn-lt"/>
                <a:ea typeface="宋体" pitchFamily="2" charset="-122"/>
                <a:cs typeface="+mn-cs"/>
              </a:rPr>
              <a:t>Classification of Trojan horse:</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Remote-access</a:t>
            </a:r>
            <a:r>
              <a:rPr lang="en-US" altLang="zh-CN" sz="1600" dirty="0">
                <a:solidFill>
                  <a:schemeClr val="tx2"/>
                </a:solidFill>
                <a:latin typeface="+mn-lt"/>
                <a:ea typeface="宋体" pitchFamily="2" charset="-122"/>
                <a:cs typeface="+mn-cs"/>
              </a:rPr>
              <a:t> Trojan Horse (enables unauthorized remote access)</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Data sending </a:t>
            </a:r>
            <a:r>
              <a:rPr lang="en-US" altLang="zh-CN" sz="1600" dirty="0">
                <a:solidFill>
                  <a:schemeClr val="tx2"/>
                </a:solidFill>
                <a:latin typeface="+mn-lt"/>
                <a:ea typeface="宋体" pitchFamily="2" charset="-122"/>
                <a:cs typeface="+mn-cs"/>
              </a:rPr>
              <a:t>Trojan Horse (provides the attacker with sensitive data such as passwords)</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Destructive</a:t>
            </a:r>
            <a:r>
              <a:rPr lang="en-US" altLang="zh-CN" sz="1600" b="1" dirty="0">
                <a:solidFill>
                  <a:schemeClr val="tx2"/>
                </a:solidFill>
                <a:latin typeface="+mn-lt"/>
                <a:ea typeface="宋体" pitchFamily="2" charset="-122"/>
                <a:cs typeface="+mn-cs"/>
              </a:rPr>
              <a:t> </a:t>
            </a:r>
            <a:r>
              <a:rPr lang="en-US" altLang="zh-CN" sz="1600" dirty="0">
                <a:solidFill>
                  <a:schemeClr val="tx2"/>
                </a:solidFill>
                <a:latin typeface="+mn-lt"/>
                <a:ea typeface="宋体" pitchFamily="2" charset="-122"/>
                <a:cs typeface="+mn-cs"/>
              </a:rPr>
              <a:t>Trojan Horse (corrupts or deletes files)</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Proxy </a:t>
            </a:r>
            <a:r>
              <a:rPr lang="en-US" altLang="zh-CN" sz="1600" dirty="0">
                <a:solidFill>
                  <a:schemeClr val="tx2"/>
                </a:solidFill>
                <a:latin typeface="+mn-lt"/>
                <a:ea typeface="宋体" pitchFamily="2" charset="-122"/>
                <a:cs typeface="+mn-cs"/>
              </a:rPr>
              <a:t>Trojan Horse (user's computer functions as a proxy server)</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FTP</a:t>
            </a:r>
            <a:r>
              <a:rPr lang="en-US" altLang="zh-CN" sz="1600" dirty="0">
                <a:solidFill>
                  <a:schemeClr val="tx2"/>
                </a:solidFill>
                <a:latin typeface="+mn-lt"/>
                <a:ea typeface="宋体" pitchFamily="2" charset="-122"/>
                <a:cs typeface="+mn-cs"/>
              </a:rPr>
              <a:t> Trojan Horse (opens port 21)</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Security software disabler</a:t>
            </a:r>
            <a:r>
              <a:rPr lang="en-US" altLang="zh-CN" sz="1600" dirty="0">
                <a:solidFill>
                  <a:srgbClr val="FF0000"/>
                </a:solidFill>
                <a:latin typeface="+mn-lt"/>
                <a:ea typeface="宋体" pitchFamily="2" charset="-122"/>
                <a:cs typeface="+mn-cs"/>
              </a:rPr>
              <a:t> </a:t>
            </a:r>
            <a:r>
              <a:rPr lang="en-US" altLang="zh-CN" sz="1600" dirty="0">
                <a:solidFill>
                  <a:schemeClr val="tx2"/>
                </a:solidFill>
                <a:latin typeface="+mn-lt"/>
                <a:ea typeface="宋体" pitchFamily="2" charset="-122"/>
                <a:cs typeface="+mn-cs"/>
              </a:rPr>
              <a:t>Trojan Horse (stops anti-virus programs or firewalls from functioning)</a:t>
            </a:r>
          </a:p>
          <a:p>
            <a:pPr marL="547688" lvl="1" indent="-273050" eaLnBrk="0" hangingPunct="0">
              <a:spcBef>
                <a:spcPct val="20000"/>
              </a:spcBef>
              <a:buClr>
                <a:srgbClr val="C00000"/>
              </a:buClr>
              <a:buSzPct val="70000"/>
              <a:buFont typeface="Wingdings" pitchFamily="2" charset="2"/>
              <a:buChar char="Ø"/>
              <a:defRPr/>
            </a:pPr>
            <a:r>
              <a:rPr lang="en-US" altLang="zh-CN" sz="1600" b="1" dirty="0">
                <a:solidFill>
                  <a:srgbClr val="FF0000"/>
                </a:solidFill>
                <a:latin typeface="+mn-lt"/>
                <a:ea typeface="宋体" pitchFamily="2" charset="-122"/>
                <a:cs typeface="+mn-cs"/>
              </a:rPr>
              <a:t>Denial of Service</a:t>
            </a:r>
            <a:r>
              <a:rPr lang="en-US" altLang="zh-CN" sz="1600" dirty="0">
                <a:solidFill>
                  <a:srgbClr val="FF0000"/>
                </a:solidFill>
                <a:latin typeface="+mn-lt"/>
                <a:ea typeface="宋体" pitchFamily="2" charset="-122"/>
                <a:cs typeface="+mn-cs"/>
              </a:rPr>
              <a:t> </a:t>
            </a:r>
            <a:r>
              <a:rPr lang="en-US" altLang="zh-CN" sz="1600" dirty="0">
                <a:solidFill>
                  <a:schemeClr val="tx2"/>
                </a:solidFill>
                <a:latin typeface="+mn-lt"/>
                <a:ea typeface="宋体" pitchFamily="2" charset="-122"/>
                <a:cs typeface="+mn-cs"/>
              </a:rPr>
              <a:t>Trojan Horse (slows or halts network activity)</a:t>
            </a:r>
            <a:endParaRPr lang="zh-CN" altLang="en-US" sz="1600" dirty="0">
              <a:solidFill>
                <a:schemeClr val="tx2"/>
              </a:solidFill>
              <a:latin typeface="+mn-lt"/>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66800" y="228600"/>
            <a:ext cx="7769225" cy="758825"/>
          </a:xfrm>
        </p:spPr>
        <p:txBody>
          <a:bodyPr/>
          <a:lstStyle/>
          <a:p>
            <a:pPr algn="l"/>
            <a:r>
              <a:rPr lang="en-US" altLang="zh-CN" dirty="0">
                <a:solidFill>
                  <a:schemeClr val="bg1"/>
                </a:solidFill>
                <a:ea typeface="宋体" pitchFamily="2" charset="-122"/>
              </a:rPr>
              <a:t>Evolution of Security</a:t>
            </a:r>
            <a:endParaRPr lang="en-US" dirty="0">
              <a:solidFill>
                <a:schemeClr val="bg1"/>
              </a:solidFill>
            </a:endParaRPr>
          </a:p>
        </p:txBody>
      </p:sp>
      <p:pic>
        <p:nvPicPr>
          <p:cNvPr id="16387" name="Picture 7"/>
          <p:cNvPicPr>
            <a:picLocks noChangeAspect="1" noChangeArrowheads="1"/>
          </p:cNvPicPr>
          <p:nvPr/>
        </p:nvPicPr>
        <p:blipFill>
          <a:blip r:embed="rId2" cstate="print"/>
          <a:srcRect/>
          <a:stretch>
            <a:fillRect/>
          </a:stretch>
        </p:blipFill>
        <p:spPr bwMode="auto">
          <a:xfrm>
            <a:off x="152400" y="1143000"/>
            <a:ext cx="5181600" cy="2795588"/>
          </a:xfrm>
          <a:prstGeom prst="rect">
            <a:avLst/>
          </a:prstGeom>
          <a:noFill/>
          <a:ln w="9525">
            <a:noFill/>
            <a:miter lim="800000"/>
            <a:headEnd/>
            <a:tailEnd/>
          </a:ln>
        </p:spPr>
      </p:pic>
      <p:sp>
        <p:nvSpPr>
          <p:cNvPr id="5" name="TextBox 2"/>
          <p:cNvSpPr txBox="1">
            <a:spLocks noChangeArrowheads="1"/>
          </p:cNvSpPr>
          <p:nvPr/>
        </p:nvSpPr>
        <p:spPr bwMode="auto">
          <a:xfrm>
            <a:off x="304800" y="2057400"/>
            <a:ext cx="4953000" cy="646113"/>
          </a:xfrm>
          <a:prstGeom prst="rect">
            <a:avLst/>
          </a:prstGeom>
          <a:noFill/>
          <a:ln w="9525">
            <a:noFill/>
            <a:miter lim="800000"/>
            <a:headEnd/>
            <a:tailEnd/>
          </a:ln>
        </p:spPr>
        <p:txBody>
          <a:bodyPr>
            <a:spAutoFit/>
          </a:bodyPr>
          <a:lstStyle/>
          <a:p>
            <a:r>
              <a:rPr lang="en-US" altLang="zh-CN">
                <a:latin typeface="Times New Roman" pitchFamily="18" charset="0"/>
                <a:ea typeface="宋体" pitchFamily="2" charset="-122"/>
                <a:cs typeface="Times New Roman" pitchFamily="18" charset="0"/>
              </a:rPr>
              <a:t>In July 2001, the </a:t>
            </a:r>
            <a:r>
              <a:rPr lang="en-US" altLang="zh-CN">
                <a:solidFill>
                  <a:srgbClr val="C00000"/>
                </a:solidFill>
                <a:latin typeface="Times New Roman" pitchFamily="18" charset="0"/>
                <a:ea typeface="宋体" pitchFamily="2" charset="-122"/>
                <a:cs typeface="Times New Roman" pitchFamily="18" charset="0"/>
              </a:rPr>
              <a:t>Code Red</a:t>
            </a:r>
            <a:r>
              <a:rPr lang="en-US" altLang="zh-CN">
                <a:latin typeface="Times New Roman" pitchFamily="18" charset="0"/>
                <a:ea typeface="宋体" pitchFamily="2" charset="-122"/>
                <a:cs typeface="Times New Roman" pitchFamily="18" charset="0"/>
              </a:rPr>
              <a:t> worm attacked web servers globally, infecting over </a:t>
            </a:r>
            <a:r>
              <a:rPr lang="en-US" altLang="zh-CN">
                <a:solidFill>
                  <a:srgbClr val="C00000"/>
                </a:solidFill>
                <a:latin typeface="Times New Roman" pitchFamily="18" charset="0"/>
                <a:ea typeface="宋体" pitchFamily="2" charset="-122"/>
                <a:cs typeface="Times New Roman" pitchFamily="18" charset="0"/>
              </a:rPr>
              <a:t>350,000</a:t>
            </a:r>
            <a:r>
              <a:rPr lang="en-US" altLang="zh-CN">
                <a:latin typeface="Times New Roman" pitchFamily="18" charset="0"/>
                <a:ea typeface="宋体" pitchFamily="2" charset="-122"/>
                <a:cs typeface="Times New Roman" pitchFamily="18" charset="0"/>
              </a:rPr>
              <a:t> hosts. </a:t>
            </a:r>
          </a:p>
        </p:txBody>
      </p:sp>
      <p:sp>
        <p:nvSpPr>
          <p:cNvPr id="6" name="Rectangle 8"/>
          <p:cNvSpPr>
            <a:spLocks noChangeArrowheads="1"/>
          </p:cNvSpPr>
          <p:nvPr/>
        </p:nvSpPr>
        <p:spPr bwMode="auto">
          <a:xfrm>
            <a:off x="5486400" y="1371600"/>
            <a:ext cx="3505200" cy="1006475"/>
          </a:xfrm>
          <a:prstGeom prst="rect">
            <a:avLst/>
          </a:prstGeom>
          <a:noFill/>
          <a:ln w="38100" algn="ctr">
            <a:noFill/>
            <a:miter lim="800000"/>
            <a:headEnd/>
            <a:tailEnd/>
          </a:ln>
        </p:spPr>
        <p:txBody>
          <a:bodyPr lIns="82124" tIns="41061" rIns="82124" bIns="41061">
            <a:spAutoFit/>
          </a:bodyPr>
          <a:lstStyle/>
          <a:p>
            <a:pPr defTabSz="814388">
              <a:spcBef>
                <a:spcPct val="30000"/>
              </a:spcBef>
            </a:pPr>
            <a:r>
              <a:rPr lang="en-US" altLang="zh-CN" sz="2000" dirty="0">
                <a:ea typeface="宋体" pitchFamily="2" charset="-122"/>
              </a:rPr>
              <a:t>System Security is ultimately the responsibility of </a:t>
            </a:r>
            <a:r>
              <a:rPr lang="en-US" altLang="zh-CN" sz="2000" dirty="0">
                <a:solidFill>
                  <a:schemeClr val="accent2"/>
                </a:solidFill>
                <a:ea typeface="宋体" pitchFamily="2" charset="-122"/>
              </a:rPr>
              <a:t>everyone</a:t>
            </a:r>
            <a:r>
              <a:rPr lang="en-US" altLang="zh-CN" sz="2000" dirty="0">
                <a:ea typeface="宋体" pitchFamily="2" charset="-122"/>
              </a:rPr>
              <a:t> that uses it.</a:t>
            </a:r>
          </a:p>
        </p:txBody>
      </p:sp>
      <p:sp>
        <p:nvSpPr>
          <p:cNvPr id="7" name="Rectangle 6"/>
          <p:cNvSpPr/>
          <p:nvPr/>
        </p:nvSpPr>
        <p:spPr>
          <a:xfrm>
            <a:off x="5562600" y="2667000"/>
            <a:ext cx="3429000" cy="646331"/>
          </a:xfrm>
          <a:prstGeom prst="rect">
            <a:avLst/>
          </a:prstGeom>
        </p:spPr>
        <p:txBody>
          <a:bodyPr>
            <a:spAutoFit/>
          </a:bodyPr>
          <a:lstStyle/>
          <a:p>
            <a:pPr>
              <a:defRPr/>
            </a:pPr>
            <a:r>
              <a:rPr lang="en-AU" kern="0" dirty="0">
                <a:solidFill>
                  <a:srgbClr val="FF0000"/>
                </a:solidFill>
                <a:cs typeface="Times New Roman" pitchFamily="18" charset="0"/>
              </a:rPr>
              <a:t>Security</a:t>
            </a:r>
            <a:r>
              <a:rPr lang="en-AU" kern="0" dirty="0">
                <a:cs typeface="Times New Roman" pitchFamily="18" charset="0"/>
              </a:rPr>
              <a:t> is to protect system from any unauthorized access. </a:t>
            </a:r>
            <a:endParaRPr lang="en-US" dirty="0"/>
          </a:p>
        </p:txBody>
      </p:sp>
      <p:pic>
        <p:nvPicPr>
          <p:cNvPr id="10" name="Picture 1029"/>
          <p:cNvPicPr>
            <a:picLocks noChangeAspect="1" noChangeArrowheads="1"/>
          </p:cNvPicPr>
          <p:nvPr/>
        </p:nvPicPr>
        <p:blipFill>
          <a:blip r:embed="rId3" cstate="print"/>
          <a:srcRect/>
          <a:stretch>
            <a:fillRect/>
          </a:stretch>
        </p:blipFill>
        <p:spPr bwMode="auto">
          <a:xfrm>
            <a:off x="5257800" y="4343400"/>
            <a:ext cx="3429000" cy="2236788"/>
          </a:xfrm>
          <a:prstGeom prst="rect">
            <a:avLst/>
          </a:prstGeom>
          <a:noFill/>
          <a:ln w="9525">
            <a:noFill/>
            <a:miter lim="800000"/>
            <a:headEnd/>
            <a:tailEnd/>
          </a:ln>
        </p:spPr>
      </p:pic>
      <p:sp>
        <p:nvSpPr>
          <p:cNvPr id="11" name="Rectangle 1032"/>
          <p:cNvSpPr>
            <a:spLocks noChangeArrowheads="1"/>
          </p:cNvSpPr>
          <p:nvPr/>
        </p:nvSpPr>
        <p:spPr bwMode="auto">
          <a:xfrm>
            <a:off x="139700" y="3962400"/>
            <a:ext cx="8229600" cy="390525"/>
          </a:xfrm>
          <a:prstGeom prst="rect">
            <a:avLst/>
          </a:prstGeom>
          <a:noFill/>
          <a:ln w="38100" algn="ctr">
            <a:noFill/>
            <a:miter lim="800000"/>
            <a:headEnd/>
            <a:tailEnd/>
          </a:ln>
        </p:spPr>
        <p:txBody>
          <a:bodyPr lIns="82124" tIns="41061" rIns="82124" bIns="41061">
            <a:spAutoFit/>
          </a:bodyPr>
          <a:lstStyle/>
          <a:p>
            <a:pPr defTabSz="814388"/>
            <a:r>
              <a:rPr lang="en-US" altLang="zh-CN" sz="2000">
                <a:solidFill>
                  <a:srgbClr val="FF0000"/>
                </a:solidFill>
                <a:ea typeface="宋体" pitchFamily="2" charset="-122"/>
              </a:rPr>
              <a:t>Internal threats </a:t>
            </a:r>
            <a:r>
              <a:rPr lang="en-US" altLang="zh-CN" sz="2000">
                <a:ea typeface="宋体" pitchFamily="2" charset="-122"/>
              </a:rPr>
              <a:t>can cause even </a:t>
            </a:r>
            <a:r>
              <a:rPr lang="en-US" altLang="zh-CN" sz="2000">
                <a:solidFill>
                  <a:srgbClr val="0000FF"/>
                </a:solidFill>
                <a:ea typeface="宋体" pitchFamily="2" charset="-122"/>
              </a:rPr>
              <a:t>greater damage</a:t>
            </a:r>
            <a:r>
              <a:rPr lang="en-US" altLang="zh-CN" sz="2000">
                <a:ea typeface="宋体" pitchFamily="2" charset="-122"/>
              </a:rPr>
              <a:t> than </a:t>
            </a:r>
            <a:r>
              <a:rPr lang="en-US" altLang="zh-CN" sz="2000">
                <a:solidFill>
                  <a:srgbClr val="FF0000"/>
                </a:solidFill>
                <a:ea typeface="宋体" pitchFamily="2" charset="-122"/>
              </a:rPr>
              <a:t>external threats.</a:t>
            </a:r>
            <a:endParaRPr lang="zh-CN" altLang="en-US" sz="2000">
              <a:solidFill>
                <a:srgbClr val="FF0000"/>
              </a:solidFill>
              <a:ea typeface="宋体" pitchFamily="2" charset="-122"/>
            </a:endParaRPr>
          </a:p>
        </p:txBody>
      </p:sp>
      <p:sp>
        <p:nvSpPr>
          <p:cNvPr id="9" name="Rectangle 1032"/>
          <p:cNvSpPr>
            <a:spLocks noChangeArrowheads="1"/>
          </p:cNvSpPr>
          <p:nvPr/>
        </p:nvSpPr>
        <p:spPr bwMode="auto">
          <a:xfrm>
            <a:off x="838200" y="4953000"/>
            <a:ext cx="3733800" cy="1006475"/>
          </a:xfrm>
          <a:prstGeom prst="rect">
            <a:avLst/>
          </a:prstGeom>
          <a:noFill/>
          <a:ln w="38100" algn="ctr">
            <a:noFill/>
            <a:miter lim="800000"/>
            <a:headEnd/>
            <a:tailEnd/>
          </a:ln>
        </p:spPr>
        <p:txBody>
          <a:bodyPr lIns="82124" tIns="41061" rIns="82124" bIns="41061">
            <a:spAutoFit/>
          </a:bodyPr>
          <a:lstStyle/>
          <a:p>
            <a:pPr defTabSz="814388"/>
            <a:r>
              <a:rPr lang="en-US" altLang="zh-CN" sz="2000">
                <a:solidFill>
                  <a:srgbClr val="FF0000"/>
                </a:solidFill>
                <a:ea typeface="宋体" pitchFamily="2" charset="-122"/>
              </a:rPr>
              <a:t>Protection System </a:t>
            </a:r>
            <a:r>
              <a:rPr lang="en-US" altLang="zh-CN" sz="2000">
                <a:ea typeface="宋体" pitchFamily="2" charset="-122"/>
              </a:rPr>
              <a:t>describes </a:t>
            </a:r>
            <a:r>
              <a:rPr lang="en-US" altLang="zh-CN" sz="2000">
                <a:solidFill>
                  <a:srgbClr val="0000FF"/>
                </a:solidFill>
                <a:ea typeface="宋体" pitchFamily="2" charset="-122"/>
              </a:rPr>
              <a:t>the conditions </a:t>
            </a:r>
            <a:r>
              <a:rPr lang="en-US" altLang="zh-CN" sz="2000">
                <a:ea typeface="宋体" pitchFamily="2" charset="-122"/>
              </a:rPr>
              <a:t>under which a system is secure. </a:t>
            </a:r>
            <a:endParaRPr lang="zh-CN" altLang="en-US" sz="200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ontent Placeholder 2"/>
          <p:cNvSpPr>
            <a:spLocks noGrp="1"/>
          </p:cNvSpPr>
          <p:nvPr>
            <p:ph sz="quarter" idx="1"/>
          </p:nvPr>
        </p:nvSpPr>
        <p:spPr>
          <a:xfrm>
            <a:off x="301625" y="1600200"/>
            <a:ext cx="5489575" cy="2590800"/>
          </a:xfrm>
        </p:spPr>
        <p:txBody>
          <a:bodyPr/>
          <a:lstStyle/>
          <a:p>
            <a:pPr>
              <a:lnSpc>
                <a:spcPct val="145000"/>
              </a:lnSpc>
              <a:buFont typeface="Wingdings 2" pitchFamily="18" charset="2"/>
              <a:buBlip>
                <a:blip r:embed="rId3"/>
              </a:buBlip>
            </a:pPr>
            <a:r>
              <a:rPr lang="en-US" altLang="zh-CN" sz="2000">
                <a:solidFill>
                  <a:srgbClr val="FF0000"/>
                </a:solidFill>
                <a:ea typeface="宋体" pitchFamily="2" charset="-122"/>
              </a:rPr>
              <a:t>Reconnaissance Attacks</a:t>
            </a:r>
          </a:p>
          <a:p>
            <a:pPr lvl="1">
              <a:lnSpc>
                <a:spcPct val="145000"/>
              </a:lnSpc>
              <a:buClr>
                <a:srgbClr val="C00000"/>
              </a:buClr>
              <a:buFont typeface="Wingdings" pitchFamily="2" charset="2"/>
              <a:buChar char="Ø"/>
            </a:pPr>
            <a:r>
              <a:rPr lang="en-US" altLang="zh-CN" sz="1600">
                <a:solidFill>
                  <a:srgbClr val="0000CC"/>
                </a:solidFill>
                <a:ea typeface="宋体" pitchFamily="2" charset="-122"/>
              </a:rPr>
              <a:t>unauthorized</a:t>
            </a:r>
            <a:r>
              <a:rPr lang="en-US" altLang="zh-CN" sz="1600">
                <a:solidFill>
                  <a:schemeClr val="tx1"/>
                </a:solidFill>
                <a:ea typeface="宋体" pitchFamily="2" charset="-122"/>
              </a:rPr>
              <a:t> discovery and mapping of systems, services, or vulnerabilities.</a:t>
            </a:r>
            <a:endParaRPr lang="en-US" altLang="zh-CN" sz="1500">
              <a:solidFill>
                <a:schemeClr val="tx1"/>
              </a:solidFill>
              <a:ea typeface="宋体" pitchFamily="2" charset="-122"/>
            </a:endParaRPr>
          </a:p>
          <a:p>
            <a:pPr>
              <a:lnSpc>
                <a:spcPct val="145000"/>
              </a:lnSpc>
              <a:buFont typeface="Wingdings 2" pitchFamily="18" charset="2"/>
              <a:buBlip>
                <a:blip r:embed="rId3"/>
              </a:buBlip>
            </a:pPr>
            <a:r>
              <a:rPr lang="en-US" altLang="zh-CN" sz="2000">
                <a:solidFill>
                  <a:srgbClr val="FF0000"/>
                </a:solidFill>
                <a:ea typeface="宋体" pitchFamily="2" charset="-122"/>
              </a:rPr>
              <a:t> Access Attacks</a:t>
            </a:r>
          </a:p>
          <a:p>
            <a:pPr marL="546100" lvl="2">
              <a:lnSpc>
                <a:spcPct val="145000"/>
              </a:lnSpc>
              <a:buClr>
                <a:schemeClr val="accent1"/>
              </a:buClr>
              <a:buSzPct val="85000"/>
              <a:buFont typeface="Wingdings" pitchFamily="2" charset="2"/>
              <a:buChar char="Ø"/>
            </a:pPr>
            <a:r>
              <a:rPr lang="en-US" altLang="zh-CN" sz="1600">
                <a:solidFill>
                  <a:srgbClr val="0000CC"/>
                </a:solidFill>
                <a:ea typeface="宋体" pitchFamily="2" charset="-122"/>
              </a:rPr>
              <a:t>exploit </a:t>
            </a:r>
            <a:r>
              <a:rPr lang="en-US" altLang="zh-CN" sz="1600">
                <a:ea typeface="宋体" pitchFamily="2" charset="-122"/>
              </a:rPr>
              <a:t>known vulnerabilities in authentication services, FTP services, and web services.</a:t>
            </a:r>
            <a:endParaRPr lang="en-US" altLang="zh-CN" sz="1600">
              <a:solidFill>
                <a:srgbClr val="FF0000"/>
              </a:solidFill>
              <a:ea typeface="宋体" pitchFamily="2" charset="-122"/>
            </a:endParaRPr>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sz="2800" dirty="0">
                <a:solidFill>
                  <a:schemeClr val="bg1"/>
                </a:solidFill>
                <a:latin typeface="+mj-lt"/>
                <a:ea typeface="+mj-ea"/>
                <a:cs typeface="+mj-cs"/>
              </a:rPr>
              <a:t>Attack Methodologies</a:t>
            </a:r>
          </a:p>
        </p:txBody>
      </p:sp>
      <p:graphicFrame>
        <p:nvGraphicFramePr>
          <p:cNvPr id="1026" name="Object 4"/>
          <p:cNvGraphicFramePr>
            <a:graphicFrameLocks/>
          </p:cNvGraphicFramePr>
          <p:nvPr/>
        </p:nvGraphicFramePr>
        <p:xfrm>
          <a:off x="5867400" y="1676400"/>
          <a:ext cx="2605088" cy="2049463"/>
        </p:xfrm>
        <a:graphic>
          <a:graphicData uri="http://schemas.openxmlformats.org/presentationml/2006/ole">
            <mc:AlternateContent xmlns:mc="http://schemas.openxmlformats.org/markup-compatibility/2006">
              <mc:Choice xmlns:v="urn:schemas-microsoft-com:vml" Requires="v">
                <p:oleObj spid="_x0000_s1026" name="Clip" r:id="rId4" imgW="3657600" imgH="2877840" progId="">
                  <p:embed/>
                </p:oleObj>
              </mc:Choice>
              <mc:Fallback>
                <p:oleObj name="Clip" r:id="rId4" imgW="3657600" imgH="2877840"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76400"/>
                        <a:ext cx="2605088"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Content Placeholder 2"/>
          <p:cNvSpPr txBox="1">
            <a:spLocks/>
          </p:cNvSpPr>
          <p:nvPr/>
        </p:nvSpPr>
        <p:spPr bwMode="auto">
          <a:xfrm>
            <a:off x="304800" y="4267200"/>
            <a:ext cx="8382000" cy="1371600"/>
          </a:xfrm>
          <a:prstGeom prst="rect">
            <a:avLst/>
          </a:prstGeom>
          <a:noFill/>
          <a:ln w="9525">
            <a:noFill/>
            <a:miter lim="800000"/>
            <a:headEnd/>
            <a:tailEnd/>
          </a:ln>
        </p:spPr>
        <p:txBody>
          <a:bodyPr/>
          <a:lstStyle/>
          <a:p>
            <a:pPr marL="273050" indent="-273050" eaLnBrk="0" hangingPunct="0">
              <a:lnSpc>
                <a:spcPct val="145000"/>
              </a:lnSpc>
              <a:spcBef>
                <a:spcPct val="20000"/>
              </a:spcBef>
              <a:buClr>
                <a:schemeClr val="accent1"/>
              </a:buClr>
              <a:buSzPct val="85000"/>
              <a:buFont typeface="Wingdings 2" pitchFamily="18" charset="2"/>
              <a:buBlip>
                <a:blip r:embed="rId6"/>
              </a:buBlip>
              <a:defRPr/>
            </a:pPr>
            <a:r>
              <a:rPr lang="en-US" altLang="zh-CN" sz="2000" dirty="0">
                <a:solidFill>
                  <a:srgbClr val="FF0000"/>
                </a:solidFill>
                <a:latin typeface="+mn-lt"/>
                <a:ea typeface="宋体" pitchFamily="2" charset="-122"/>
                <a:cs typeface="+mn-cs"/>
              </a:rPr>
              <a:t>Denial of Service Attacks</a:t>
            </a:r>
          </a:p>
          <a:p>
            <a:pPr marL="547688" lvl="1" indent="-273050" eaLnBrk="0" hangingPunct="0">
              <a:lnSpc>
                <a:spcPct val="145000"/>
              </a:lnSpc>
              <a:spcBef>
                <a:spcPct val="20000"/>
              </a:spcBef>
              <a:buClr>
                <a:srgbClr val="C00000"/>
              </a:buClr>
              <a:buSzPct val="70000"/>
              <a:buFont typeface="Wingdings" pitchFamily="2" charset="2"/>
              <a:buChar char="Ø"/>
              <a:defRPr/>
            </a:pPr>
            <a:r>
              <a:rPr lang="en-US" altLang="zh-CN" sz="1600" dirty="0">
                <a:ea typeface="宋体" pitchFamily="2" charset="-122"/>
              </a:rPr>
              <a:t>send </a:t>
            </a:r>
            <a:r>
              <a:rPr lang="en-US" altLang="zh-CN" sz="1600" dirty="0">
                <a:solidFill>
                  <a:srgbClr val="0000CC"/>
                </a:solidFill>
                <a:ea typeface="宋体" pitchFamily="2" charset="-122"/>
              </a:rPr>
              <a:t>extremely</a:t>
            </a:r>
            <a:r>
              <a:rPr lang="en-US" altLang="zh-CN" sz="1600" dirty="0">
                <a:ea typeface="宋体" pitchFamily="2" charset="-122"/>
              </a:rPr>
              <a:t> large numbers of requests over a network or the Internet.</a:t>
            </a:r>
            <a:endParaRPr lang="en-US" altLang="zh-CN" sz="1500" dirty="0">
              <a:latin typeface="+mn-lt"/>
              <a:ea typeface="宋体"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066800" y="228600"/>
            <a:ext cx="7769225" cy="758825"/>
          </a:xfrm>
        </p:spPr>
        <p:txBody>
          <a:bodyPr/>
          <a:lstStyle/>
          <a:p>
            <a:pPr algn="l"/>
            <a:r>
              <a:rPr lang="en-US" altLang="zh-CN" sz="2800">
                <a:solidFill>
                  <a:schemeClr val="bg1"/>
                </a:solidFill>
                <a:ea typeface="宋体" pitchFamily="2" charset="-122"/>
              </a:rPr>
              <a:t>Reconnaissance Attacks</a:t>
            </a:r>
            <a:endParaRPr lang="en-US" sz="2800">
              <a:solidFill>
                <a:schemeClr val="bg1"/>
              </a:solidFill>
            </a:endParaRPr>
          </a:p>
        </p:txBody>
      </p:sp>
      <p:sp>
        <p:nvSpPr>
          <p:cNvPr id="34819" name="Content Placeholder 2"/>
          <p:cNvSpPr>
            <a:spLocks noGrp="1"/>
          </p:cNvSpPr>
          <p:nvPr>
            <p:ph sz="quarter" idx="1"/>
          </p:nvPr>
        </p:nvSpPr>
        <p:spPr>
          <a:xfrm>
            <a:off x="304800" y="1219200"/>
            <a:ext cx="7394575" cy="2057400"/>
          </a:xfrm>
        </p:spPr>
        <p:txBody>
          <a:bodyPr/>
          <a:lstStyle/>
          <a:p>
            <a:r>
              <a:rPr lang="en-US" sz="2000">
                <a:solidFill>
                  <a:srgbClr val="C00000"/>
                </a:solidFill>
              </a:rPr>
              <a:t>Reconnaissance attacks</a:t>
            </a:r>
            <a:r>
              <a:rPr lang="en-US" sz="2000"/>
              <a:t> are the </a:t>
            </a:r>
            <a:r>
              <a:rPr lang="en-US" sz="2000">
                <a:solidFill>
                  <a:srgbClr val="0000CC"/>
                </a:solidFill>
              </a:rPr>
              <a:t>precursor</a:t>
            </a:r>
            <a:r>
              <a:rPr lang="en-US" sz="2000"/>
              <a:t> to further attacks. </a:t>
            </a:r>
          </a:p>
          <a:p>
            <a:r>
              <a:rPr lang="en-US" sz="2000"/>
              <a:t> Various tools are used to gain access to a network</a:t>
            </a:r>
          </a:p>
          <a:p>
            <a:pPr lvl="1">
              <a:buClr>
                <a:srgbClr val="C00000"/>
              </a:buClr>
              <a:buFont typeface="Wingdings" pitchFamily="2" charset="2"/>
              <a:buChar char="Ø"/>
            </a:pPr>
            <a:r>
              <a:rPr lang="en-US" sz="1600">
                <a:solidFill>
                  <a:schemeClr val="tx1"/>
                </a:solidFill>
              </a:rPr>
              <a:t>Packet Sniffers</a:t>
            </a:r>
          </a:p>
          <a:p>
            <a:pPr lvl="1">
              <a:buClr>
                <a:srgbClr val="C00000"/>
              </a:buClr>
              <a:buFont typeface="Wingdings" pitchFamily="2" charset="2"/>
              <a:buChar char="Ø"/>
            </a:pPr>
            <a:r>
              <a:rPr lang="en-US" sz="1600">
                <a:solidFill>
                  <a:schemeClr val="tx1"/>
                </a:solidFill>
              </a:rPr>
              <a:t>Ping Sweeps</a:t>
            </a:r>
          </a:p>
          <a:p>
            <a:pPr lvl="1">
              <a:buClr>
                <a:srgbClr val="C00000"/>
              </a:buClr>
              <a:buFont typeface="Wingdings" pitchFamily="2" charset="2"/>
              <a:buChar char="Ø"/>
            </a:pPr>
            <a:r>
              <a:rPr lang="en-US" sz="1600">
                <a:solidFill>
                  <a:schemeClr val="tx1"/>
                </a:solidFill>
              </a:rPr>
              <a:t>Port Scans</a:t>
            </a:r>
          </a:p>
          <a:p>
            <a:pPr lvl="1">
              <a:buClr>
                <a:srgbClr val="C00000"/>
              </a:buClr>
              <a:buFont typeface="Wingdings" pitchFamily="2" charset="2"/>
              <a:buChar char="Ø"/>
            </a:pPr>
            <a:r>
              <a:rPr lang="en-US" sz="1600">
                <a:solidFill>
                  <a:schemeClr val="tx1"/>
                </a:solidFill>
              </a:rPr>
              <a:t>Internet Information Queries</a:t>
            </a:r>
          </a:p>
        </p:txBody>
      </p:sp>
      <p:grpSp>
        <p:nvGrpSpPr>
          <p:cNvPr id="2" name="Group 30"/>
          <p:cNvGrpSpPr>
            <a:grpSpLocks/>
          </p:cNvGrpSpPr>
          <p:nvPr/>
        </p:nvGrpSpPr>
        <p:grpSpPr bwMode="auto">
          <a:xfrm>
            <a:off x="2728913" y="2209800"/>
            <a:ext cx="6262687" cy="4122738"/>
            <a:chOff x="2667000" y="2209800"/>
            <a:chExt cx="6262688" cy="4123083"/>
          </a:xfrm>
        </p:grpSpPr>
        <p:pic>
          <p:nvPicPr>
            <p:cNvPr id="34826" name="Picture 7"/>
            <p:cNvPicPr>
              <a:picLocks noChangeAspect="1" noChangeArrowheads="1"/>
            </p:cNvPicPr>
            <p:nvPr/>
          </p:nvPicPr>
          <p:blipFill>
            <a:blip r:embed="rId2" cstate="print"/>
            <a:srcRect/>
            <a:stretch>
              <a:fillRect/>
            </a:stretch>
          </p:blipFill>
          <p:spPr bwMode="auto">
            <a:xfrm>
              <a:off x="3886200" y="3352800"/>
              <a:ext cx="590349" cy="609600"/>
            </a:xfrm>
            <a:prstGeom prst="rect">
              <a:avLst/>
            </a:prstGeom>
            <a:noFill/>
            <a:ln w="9525">
              <a:noFill/>
              <a:miter lim="800000"/>
              <a:headEnd/>
              <a:tailEnd/>
            </a:ln>
          </p:spPr>
        </p:pic>
        <p:pic>
          <p:nvPicPr>
            <p:cNvPr id="34827" name="Picture 8"/>
            <p:cNvPicPr>
              <a:picLocks noChangeAspect="1" noChangeArrowheads="1"/>
            </p:cNvPicPr>
            <p:nvPr/>
          </p:nvPicPr>
          <p:blipFill>
            <a:blip r:embed="rId3" cstate="print"/>
            <a:srcRect/>
            <a:stretch>
              <a:fillRect/>
            </a:stretch>
          </p:blipFill>
          <p:spPr bwMode="auto">
            <a:xfrm>
              <a:off x="3810000" y="4481512"/>
              <a:ext cx="553983" cy="547688"/>
            </a:xfrm>
            <a:prstGeom prst="rect">
              <a:avLst/>
            </a:prstGeom>
            <a:noFill/>
            <a:ln w="9525">
              <a:noFill/>
              <a:miter lim="800000"/>
              <a:headEnd/>
              <a:tailEnd/>
            </a:ln>
          </p:spPr>
        </p:pic>
        <p:pic>
          <p:nvPicPr>
            <p:cNvPr id="34828" name="Picture 9"/>
            <p:cNvPicPr>
              <a:picLocks noChangeAspect="1" noChangeArrowheads="1"/>
            </p:cNvPicPr>
            <p:nvPr/>
          </p:nvPicPr>
          <p:blipFill>
            <a:blip r:embed="rId4" cstate="print"/>
            <a:srcRect/>
            <a:stretch>
              <a:fillRect/>
            </a:stretch>
          </p:blipFill>
          <p:spPr bwMode="auto">
            <a:xfrm>
              <a:off x="3886200" y="5638800"/>
              <a:ext cx="557213" cy="563545"/>
            </a:xfrm>
            <a:prstGeom prst="rect">
              <a:avLst/>
            </a:prstGeom>
            <a:noFill/>
            <a:ln w="9525">
              <a:noFill/>
              <a:miter lim="800000"/>
              <a:headEnd/>
              <a:tailEnd/>
            </a:ln>
          </p:spPr>
        </p:pic>
        <p:pic>
          <p:nvPicPr>
            <p:cNvPr id="34829" name="Picture 10"/>
            <p:cNvPicPr>
              <a:picLocks noChangeAspect="1" noChangeArrowheads="1"/>
            </p:cNvPicPr>
            <p:nvPr/>
          </p:nvPicPr>
          <p:blipFill>
            <a:blip r:embed="rId5" cstate="print"/>
            <a:srcRect/>
            <a:stretch>
              <a:fillRect/>
            </a:stretch>
          </p:blipFill>
          <p:spPr bwMode="auto">
            <a:xfrm>
              <a:off x="2667000" y="3505200"/>
              <a:ext cx="1193800" cy="228600"/>
            </a:xfrm>
            <a:prstGeom prst="rect">
              <a:avLst/>
            </a:prstGeom>
            <a:noFill/>
            <a:ln w="9525">
              <a:noFill/>
              <a:miter lim="800000"/>
              <a:headEnd/>
              <a:tailEnd/>
            </a:ln>
          </p:spPr>
        </p:pic>
        <p:pic>
          <p:nvPicPr>
            <p:cNvPr id="34830" name="Picture 11"/>
            <p:cNvPicPr>
              <a:picLocks noChangeAspect="1" noChangeArrowheads="1"/>
            </p:cNvPicPr>
            <p:nvPr/>
          </p:nvPicPr>
          <p:blipFill>
            <a:blip r:embed="rId6" cstate="print"/>
            <a:srcRect/>
            <a:stretch>
              <a:fillRect/>
            </a:stretch>
          </p:blipFill>
          <p:spPr bwMode="auto">
            <a:xfrm>
              <a:off x="2743200" y="4557712"/>
              <a:ext cx="1095375" cy="266700"/>
            </a:xfrm>
            <a:prstGeom prst="rect">
              <a:avLst/>
            </a:prstGeom>
            <a:noFill/>
            <a:ln w="9525">
              <a:noFill/>
              <a:miter lim="800000"/>
              <a:headEnd/>
              <a:tailEnd/>
            </a:ln>
          </p:spPr>
        </p:pic>
        <p:pic>
          <p:nvPicPr>
            <p:cNvPr id="34831" name="Picture 12"/>
            <p:cNvPicPr>
              <a:picLocks noChangeAspect="1" noChangeArrowheads="1"/>
            </p:cNvPicPr>
            <p:nvPr/>
          </p:nvPicPr>
          <p:blipFill>
            <a:blip r:embed="rId7" cstate="print"/>
            <a:srcRect/>
            <a:stretch>
              <a:fillRect/>
            </a:stretch>
          </p:blipFill>
          <p:spPr bwMode="auto">
            <a:xfrm>
              <a:off x="2971800" y="5791200"/>
              <a:ext cx="885825" cy="209550"/>
            </a:xfrm>
            <a:prstGeom prst="rect">
              <a:avLst/>
            </a:prstGeom>
            <a:noFill/>
            <a:ln w="9525">
              <a:noFill/>
              <a:miter lim="800000"/>
              <a:headEnd/>
              <a:tailEnd/>
            </a:ln>
          </p:spPr>
        </p:pic>
        <p:pic>
          <p:nvPicPr>
            <p:cNvPr id="34832" name="Picture 15"/>
            <p:cNvPicPr>
              <a:picLocks noChangeAspect="1" noChangeArrowheads="1"/>
            </p:cNvPicPr>
            <p:nvPr/>
          </p:nvPicPr>
          <p:blipFill>
            <a:blip r:embed="rId8" cstate="print"/>
            <a:srcRect/>
            <a:stretch>
              <a:fillRect/>
            </a:stretch>
          </p:blipFill>
          <p:spPr bwMode="auto">
            <a:xfrm>
              <a:off x="4724400" y="4267200"/>
              <a:ext cx="2209799" cy="885108"/>
            </a:xfrm>
            <a:prstGeom prst="rect">
              <a:avLst/>
            </a:prstGeom>
            <a:noFill/>
            <a:ln w="9525">
              <a:noFill/>
              <a:miter lim="800000"/>
              <a:headEnd/>
              <a:tailEnd/>
            </a:ln>
          </p:spPr>
        </p:pic>
        <p:pic>
          <p:nvPicPr>
            <p:cNvPr id="34833" name="Picture 16"/>
            <p:cNvPicPr>
              <a:picLocks noChangeAspect="1" noChangeArrowheads="1"/>
            </p:cNvPicPr>
            <p:nvPr/>
          </p:nvPicPr>
          <p:blipFill>
            <a:blip r:embed="rId9" cstate="print"/>
            <a:srcRect/>
            <a:stretch>
              <a:fillRect/>
            </a:stretch>
          </p:blipFill>
          <p:spPr bwMode="auto">
            <a:xfrm>
              <a:off x="7391400" y="3124200"/>
              <a:ext cx="1538288" cy="2048949"/>
            </a:xfrm>
            <a:prstGeom prst="rect">
              <a:avLst/>
            </a:prstGeom>
            <a:noFill/>
            <a:ln w="9525">
              <a:noFill/>
              <a:miter lim="800000"/>
              <a:headEnd/>
              <a:tailEnd/>
            </a:ln>
          </p:spPr>
        </p:pic>
        <p:pic>
          <p:nvPicPr>
            <p:cNvPr id="34834" name="Picture 18"/>
            <p:cNvPicPr>
              <a:picLocks noChangeAspect="1" noChangeArrowheads="1"/>
            </p:cNvPicPr>
            <p:nvPr/>
          </p:nvPicPr>
          <p:blipFill>
            <a:blip r:embed="rId10" cstate="print"/>
            <a:srcRect/>
            <a:stretch>
              <a:fillRect/>
            </a:stretch>
          </p:blipFill>
          <p:spPr bwMode="auto">
            <a:xfrm>
              <a:off x="4800600" y="3276600"/>
              <a:ext cx="2089836" cy="838200"/>
            </a:xfrm>
            <a:prstGeom prst="rect">
              <a:avLst/>
            </a:prstGeom>
            <a:noFill/>
            <a:ln w="9525">
              <a:noFill/>
              <a:miter lim="800000"/>
              <a:headEnd/>
              <a:tailEnd/>
            </a:ln>
          </p:spPr>
        </p:pic>
        <p:pic>
          <p:nvPicPr>
            <p:cNvPr id="34835" name="Picture 19"/>
            <p:cNvPicPr>
              <a:picLocks noChangeAspect="1" noChangeArrowheads="1"/>
            </p:cNvPicPr>
            <p:nvPr/>
          </p:nvPicPr>
          <p:blipFill>
            <a:blip r:embed="rId11" cstate="print"/>
            <a:srcRect/>
            <a:stretch>
              <a:fillRect/>
            </a:stretch>
          </p:blipFill>
          <p:spPr bwMode="auto">
            <a:xfrm>
              <a:off x="4800600" y="5486400"/>
              <a:ext cx="2133599" cy="846483"/>
            </a:xfrm>
            <a:prstGeom prst="rect">
              <a:avLst/>
            </a:prstGeom>
            <a:noFill/>
            <a:ln w="9525">
              <a:noFill/>
              <a:miter lim="800000"/>
              <a:headEnd/>
              <a:tailEnd/>
            </a:ln>
          </p:spPr>
        </p:pic>
        <p:sp>
          <p:nvSpPr>
            <p:cNvPr id="34836" name="Line 21"/>
            <p:cNvSpPr>
              <a:spLocks noChangeShapeType="1"/>
            </p:cNvSpPr>
            <p:nvPr/>
          </p:nvSpPr>
          <p:spPr bwMode="auto">
            <a:xfrm>
              <a:off x="4419600" y="3657600"/>
              <a:ext cx="381000" cy="0"/>
            </a:xfrm>
            <a:prstGeom prst="line">
              <a:avLst/>
            </a:prstGeom>
            <a:noFill/>
            <a:ln w="38100">
              <a:solidFill>
                <a:schemeClr val="tx1"/>
              </a:solidFill>
              <a:round/>
              <a:headEnd/>
              <a:tailEnd type="triangle" w="med" len="med"/>
            </a:ln>
          </p:spPr>
          <p:txBody>
            <a:bodyPr lIns="82124" tIns="41061" rIns="82124" bIns="41061"/>
            <a:lstStyle/>
            <a:p>
              <a:endParaRPr lang="en-US"/>
            </a:p>
          </p:txBody>
        </p:sp>
        <p:sp>
          <p:nvSpPr>
            <p:cNvPr id="34837" name="Line 22"/>
            <p:cNvSpPr>
              <a:spLocks noChangeShapeType="1"/>
            </p:cNvSpPr>
            <p:nvPr/>
          </p:nvSpPr>
          <p:spPr bwMode="auto">
            <a:xfrm>
              <a:off x="4343400" y="4710112"/>
              <a:ext cx="381000" cy="0"/>
            </a:xfrm>
            <a:prstGeom prst="line">
              <a:avLst/>
            </a:prstGeom>
            <a:noFill/>
            <a:ln w="38100">
              <a:solidFill>
                <a:schemeClr val="tx1"/>
              </a:solidFill>
              <a:round/>
              <a:headEnd/>
              <a:tailEnd type="triangle" w="med" len="med"/>
            </a:ln>
          </p:spPr>
          <p:txBody>
            <a:bodyPr lIns="82124" tIns="41061" rIns="82124" bIns="41061"/>
            <a:lstStyle/>
            <a:p>
              <a:endParaRPr lang="en-US"/>
            </a:p>
          </p:txBody>
        </p:sp>
        <p:sp>
          <p:nvSpPr>
            <p:cNvPr id="34838" name="Line 23"/>
            <p:cNvSpPr>
              <a:spLocks noChangeShapeType="1"/>
            </p:cNvSpPr>
            <p:nvPr/>
          </p:nvSpPr>
          <p:spPr bwMode="auto">
            <a:xfrm>
              <a:off x="4419600" y="5943600"/>
              <a:ext cx="381000" cy="0"/>
            </a:xfrm>
            <a:prstGeom prst="line">
              <a:avLst/>
            </a:prstGeom>
            <a:noFill/>
            <a:ln w="38100">
              <a:solidFill>
                <a:schemeClr val="tx1"/>
              </a:solidFill>
              <a:round/>
              <a:headEnd/>
              <a:tailEnd type="triangle" w="med" len="med"/>
            </a:ln>
          </p:spPr>
          <p:txBody>
            <a:bodyPr lIns="82124" tIns="41061" rIns="82124" bIns="41061"/>
            <a:lstStyle/>
            <a:p>
              <a:endParaRPr lang="en-US"/>
            </a:p>
          </p:txBody>
        </p:sp>
        <p:sp>
          <p:nvSpPr>
            <p:cNvPr id="34839" name="Line 24"/>
            <p:cNvSpPr>
              <a:spLocks noChangeShapeType="1"/>
            </p:cNvSpPr>
            <p:nvPr/>
          </p:nvSpPr>
          <p:spPr bwMode="auto">
            <a:xfrm flipH="1" flipV="1">
              <a:off x="6934200" y="3672676"/>
              <a:ext cx="457200" cy="289724"/>
            </a:xfrm>
            <a:prstGeom prst="line">
              <a:avLst/>
            </a:prstGeom>
            <a:noFill/>
            <a:ln w="38100">
              <a:solidFill>
                <a:schemeClr val="hlink"/>
              </a:solidFill>
              <a:round/>
              <a:headEnd/>
              <a:tailEnd type="triangle" w="med" len="med"/>
            </a:ln>
          </p:spPr>
          <p:txBody>
            <a:bodyPr lIns="82124" tIns="41061" rIns="82124" bIns="41061"/>
            <a:lstStyle/>
            <a:p>
              <a:endParaRPr lang="en-US"/>
            </a:p>
          </p:txBody>
        </p:sp>
        <p:sp>
          <p:nvSpPr>
            <p:cNvPr id="34840" name="Line 25"/>
            <p:cNvSpPr>
              <a:spLocks noChangeShapeType="1"/>
            </p:cNvSpPr>
            <p:nvPr/>
          </p:nvSpPr>
          <p:spPr bwMode="auto">
            <a:xfrm flipH="1">
              <a:off x="6934200" y="4191000"/>
              <a:ext cx="533400" cy="533400"/>
            </a:xfrm>
            <a:prstGeom prst="line">
              <a:avLst/>
            </a:prstGeom>
            <a:noFill/>
            <a:ln w="38100">
              <a:solidFill>
                <a:schemeClr val="hlink"/>
              </a:solidFill>
              <a:round/>
              <a:headEnd/>
              <a:tailEnd type="triangle" w="med" len="med"/>
            </a:ln>
          </p:spPr>
          <p:txBody>
            <a:bodyPr lIns="82124" tIns="41061" rIns="82124" bIns="41061"/>
            <a:lstStyle/>
            <a:p>
              <a:endParaRPr lang="en-US"/>
            </a:p>
          </p:txBody>
        </p:sp>
        <p:sp>
          <p:nvSpPr>
            <p:cNvPr id="34841" name="Line 26"/>
            <p:cNvSpPr>
              <a:spLocks noChangeShapeType="1"/>
            </p:cNvSpPr>
            <p:nvPr/>
          </p:nvSpPr>
          <p:spPr bwMode="auto">
            <a:xfrm flipH="1">
              <a:off x="6934200" y="4267200"/>
              <a:ext cx="609600" cy="1600200"/>
            </a:xfrm>
            <a:prstGeom prst="line">
              <a:avLst/>
            </a:prstGeom>
            <a:noFill/>
            <a:ln w="38100">
              <a:solidFill>
                <a:schemeClr val="hlink"/>
              </a:solidFill>
              <a:round/>
              <a:headEnd/>
              <a:tailEnd type="triangle" w="med" len="med"/>
            </a:ln>
          </p:spPr>
          <p:txBody>
            <a:bodyPr lIns="82124" tIns="41061" rIns="82124" bIns="41061"/>
            <a:lstStyle/>
            <a:p>
              <a:endParaRPr lang="en-US"/>
            </a:p>
          </p:txBody>
        </p:sp>
        <p:pic>
          <p:nvPicPr>
            <p:cNvPr id="34842" name="Picture 2"/>
            <p:cNvPicPr>
              <a:picLocks noChangeAspect="1" noChangeArrowheads="1"/>
            </p:cNvPicPr>
            <p:nvPr/>
          </p:nvPicPr>
          <p:blipFill>
            <a:blip r:embed="rId12" cstate="print"/>
            <a:srcRect/>
            <a:stretch>
              <a:fillRect/>
            </a:stretch>
          </p:blipFill>
          <p:spPr bwMode="auto">
            <a:xfrm>
              <a:off x="4876800" y="2209800"/>
              <a:ext cx="1981200" cy="785232"/>
            </a:xfrm>
            <a:prstGeom prst="rect">
              <a:avLst/>
            </a:prstGeom>
            <a:noFill/>
            <a:ln w="9525">
              <a:noFill/>
              <a:miter lim="800000"/>
              <a:headEnd/>
              <a:tailEnd/>
            </a:ln>
          </p:spPr>
        </p:pic>
        <p:sp>
          <p:nvSpPr>
            <p:cNvPr id="34843" name="Line 24"/>
            <p:cNvSpPr>
              <a:spLocks noChangeShapeType="1"/>
            </p:cNvSpPr>
            <p:nvPr/>
          </p:nvSpPr>
          <p:spPr bwMode="auto">
            <a:xfrm flipH="1" flipV="1">
              <a:off x="6858000" y="2590800"/>
              <a:ext cx="609600" cy="1295400"/>
            </a:xfrm>
            <a:prstGeom prst="line">
              <a:avLst/>
            </a:prstGeom>
            <a:noFill/>
            <a:ln w="38100">
              <a:solidFill>
                <a:schemeClr val="hlink"/>
              </a:solidFill>
              <a:round/>
              <a:headEnd/>
              <a:tailEnd type="triangle" w="med" len="med"/>
            </a:ln>
          </p:spPr>
          <p:txBody>
            <a:bodyPr lIns="82124" tIns="41061" rIns="82124" bIns="41061"/>
            <a:lstStyle/>
            <a:p>
              <a:endParaRPr lang="en-US"/>
            </a:p>
          </p:txBody>
        </p:sp>
        <p:pic>
          <p:nvPicPr>
            <p:cNvPr id="34844" name="Picture 3"/>
            <p:cNvPicPr>
              <a:picLocks noChangeAspect="1" noChangeArrowheads="1"/>
            </p:cNvPicPr>
            <p:nvPr/>
          </p:nvPicPr>
          <p:blipFill>
            <a:blip r:embed="rId13" cstate="print"/>
            <a:srcRect/>
            <a:stretch>
              <a:fillRect/>
            </a:stretch>
          </p:blipFill>
          <p:spPr bwMode="auto">
            <a:xfrm>
              <a:off x="3962400" y="2286000"/>
              <a:ext cx="527050" cy="512273"/>
            </a:xfrm>
            <a:prstGeom prst="rect">
              <a:avLst/>
            </a:prstGeom>
            <a:noFill/>
            <a:ln w="9525">
              <a:noFill/>
              <a:miter lim="800000"/>
              <a:headEnd/>
              <a:tailEnd/>
            </a:ln>
          </p:spPr>
        </p:pic>
        <p:sp>
          <p:nvSpPr>
            <p:cNvPr id="34845" name="Line 21"/>
            <p:cNvSpPr>
              <a:spLocks noChangeShapeType="1"/>
            </p:cNvSpPr>
            <p:nvPr/>
          </p:nvSpPr>
          <p:spPr bwMode="auto">
            <a:xfrm>
              <a:off x="4495800" y="2514600"/>
              <a:ext cx="381000" cy="0"/>
            </a:xfrm>
            <a:prstGeom prst="line">
              <a:avLst/>
            </a:prstGeom>
            <a:noFill/>
            <a:ln w="38100">
              <a:solidFill>
                <a:schemeClr val="tx1"/>
              </a:solidFill>
              <a:round/>
              <a:headEnd/>
              <a:tailEnd type="triangle" w="med" len="med"/>
            </a:ln>
          </p:spPr>
          <p:txBody>
            <a:bodyPr lIns="82124" tIns="41061" rIns="82124" bIns="41061"/>
            <a:lstStyle/>
            <a:p>
              <a:endParaRPr lang="en-US"/>
            </a:p>
          </p:txBody>
        </p:sp>
        <p:pic>
          <p:nvPicPr>
            <p:cNvPr id="34846" name="Picture 4"/>
            <p:cNvPicPr>
              <a:picLocks noChangeAspect="1" noChangeArrowheads="1"/>
            </p:cNvPicPr>
            <p:nvPr/>
          </p:nvPicPr>
          <p:blipFill>
            <a:blip r:embed="rId14" cstate="print"/>
            <a:srcRect/>
            <a:stretch>
              <a:fillRect/>
            </a:stretch>
          </p:blipFill>
          <p:spPr bwMode="auto">
            <a:xfrm>
              <a:off x="2895600" y="2438400"/>
              <a:ext cx="1066800" cy="193964"/>
            </a:xfrm>
            <a:prstGeom prst="rect">
              <a:avLst/>
            </a:prstGeom>
            <a:noFill/>
            <a:ln w="9525">
              <a:noFill/>
              <a:miter lim="800000"/>
              <a:headEnd/>
              <a:tailEnd/>
            </a:ln>
          </p:spPr>
        </p:pic>
      </p:grpSp>
      <p:grpSp>
        <p:nvGrpSpPr>
          <p:cNvPr id="34821" name="Group 29"/>
          <p:cNvGrpSpPr>
            <a:grpSpLocks/>
          </p:cNvGrpSpPr>
          <p:nvPr/>
        </p:nvGrpSpPr>
        <p:grpSpPr bwMode="auto">
          <a:xfrm>
            <a:off x="533400" y="3429000"/>
            <a:ext cx="1381125" cy="1333500"/>
            <a:chOff x="371475" y="4000500"/>
            <a:chExt cx="1381125" cy="1333500"/>
          </a:xfrm>
        </p:grpSpPr>
        <p:pic>
          <p:nvPicPr>
            <p:cNvPr id="34824" name="Picture 4"/>
            <p:cNvPicPr>
              <a:picLocks noChangeAspect="1" noChangeArrowheads="1"/>
            </p:cNvPicPr>
            <p:nvPr/>
          </p:nvPicPr>
          <p:blipFill>
            <a:blip r:embed="rId15" cstate="print"/>
            <a:srcRect/>
            <a:stretch>
              <a:fillRect/>
            </a:stretch>
          </p:blipFill>
          <p:spPr bwMode="auto">
            <a:xfrm>
              <a:off x="523875" y="4000500"/>
              <a:ext cx="1047750" cy="1047750"/>
            </a:xfrm>
            <a:prstGeom prst="rect">
              <a:avLst/>
            </a:prstGeom>
            <a:noFill/>
            <a:ln w="9525">
              <a:noFill/>
              <a:miter lim="800000"/>
              <a:headEnd/>
              <a:tailEnd/>
            </a:ln>
          </p:spPr>
        </p:pic>
        <p:pic>
          <p:nvPicPr>
            <p:cNvPr id="34825" name="Picture 6"/>
            <p:cNvPicPr>
              <a:picLocks noChangeAspect="1" noChangeArrowheads="1"/>
            </p:cNvPicPr>
            <p:nvPr/>
          </p:nvPicPr>
          <p:blipFill>
            <a:blip r:embed="rId16" cstate="print"/>
            <a:srcRect/>
            <a:stretch>
              <a:fillRect/>
            </a:stretch>
          </p:blipFill>
          <p:spPr bwMode="auto">
            <a:xfrm>
              <a:off x="371475" y="5067300"/>
              <a:ext cx="1381125" cy="266700"/>
            </a:xfrm>
            <a:prstGeom prst="rect">
              <a:avLst/>
            </a:prstGeom>
            <a:noFill/>
            <a:ln w="9525">
              <a:noFill/>
              <a:miter lim="800000"/>
              <a:headEnd/>
              <a:tailEnd/>
            </a:ln>
          </p:spPr>
        </p:pic>
      </p:grpSp>
      <p:sp>
        <p:nvSpPr>
          <p:cNvPr id="32" name="Rectangle 31"/>
          <p:cNvSpPr>
            <a:spLocks noChangeArrowheads="1"/>
          </p:cNvSpPr>
          <p:nvPr/>
        </p:nvSpPr>
        <p:spPr bwMode="auto">
          <a:xfrm>
            <a:off x="228600" y="5029200"/>
            <a:ext cx="2819400" cy="584200"/>
          </a:xfrm>
          <a:prstGeom prst="rect">
            <a:avLst/>
          </a:prstGeom>
          <a:noFill/>
          <a:ln w="9525">
            <a:noFill/>
            <a:miter lim="800000"/>
            <a:headEnd/>
            <a:tailEnd/>
          </a:ln>
        </p:spPr>
        <p:txBody>
          <a:bodyPr>
            <a:spAutoFit/>
          </a:bodyPr>
          <a:lstStyle/>
          <a:p>
            <a:r>
              <a:rPr lang="en-US" altLang="zh-CN" sz="1600">
                <a:ea typeface="宋体" pitchFamily="2" charset="-122"/>
              </a:rPr>
              <a:t>Some network packets in </a:t>
            </a:r>
            <a:r>
              <a:rPr lang="en-US" altLang="zh-CN" sz="1600">
                <a:solidFill>
                  <a:srgbClr val="0000CC"/>
                </a:solidFill>
                <a:ea typeface="宋体" pitchFamily="2" charset="-122"/>
              </a:rPr>
              <a:t>unencrypted plaintext</a:t>
            </a:r>
            <a:r>
              <a:rPr lang="en-US" altLang="zh-CN" sz="1600">
                <a:ea typeface="宋体" pitchFamily="2" charset="-122"/>
              </a:rPr>
              <a:t>. </a:t>
            </a:r>
            <a:endParaRPr lang="en-US" sz="1600"/>
          </a:p>
        </p:txBody>
      </p:sp>
      <p:sp>
        <p:nvSpPr>
          <p:cNvPr id="33" name="Rectangle 10"/>
          <p:cNvSpPr>
            <a:spLocks noChangeArrowheads="1"/>
          </p:cNvSpPr>
          <p:nvPr/>
        </p:nvSpPr>
        <p:spPr bwMode="auto">
          <a:xfrm>
            <a:off x="228600" y="5867400"/>
            <a:ext cx="2514600" cy="498475"/>
          </a:xfrm>
          <a:prstGeom prst="rect">
            <a:avLst/>
          </a:prstGeom>
          <a:noFill/>
          <a:ln w="38100" algn="ctr">
            <a:noFill/>
            <a:miter lim="800000"/>
            <a:headEnd/>
            <a:tailEnd/>
          </a:ln>
        </p:spPr>
        <p:txBody>
          <a:bodyPr lIns="82124" tIns="41061" rIns="82124" bIns="41061">
            <a:spAutoFit/>
          </a:bodyPr>
          <a:lstStyle/>
          <a:p>
            <a:pPr defTabSz="814388">
              <a:lnSpc>
                <a:spcPct val="75000"/>
              </a:lnSpc>
              <a:spcBef>
                <a:spcPct val="50000"/>
              </a:spcBef>
              <a:buClr>
                <a:srgbClr val="005569"/>
              </a:buClr>
            </a:pPr>
            <a:r>
              <a:rPr lang="en-US" altLang="zh-CN" sz="1600">
                <a:ea typeface="宋体" pitchFamily="2" charset="-122"/>
              </a:rPr>
              <a:t>Numerous </a:t>
            </a:r>
            <a:r>
              <a:rPr lang="en-US" altLang="zh-CN" sz="1600">
                <a:solidFill>
                  <a:srgbClr val="0000FF"/>
                </a:solidFill>
                <a:ea typeface="宋体" pitchFamily="2" charset="-122"/>
              </a:rPr>
              <a:t>freeware</a:t>
            </a:r>
            <a:r>
              <a:rPr lang="en-US" altLang="zh-CN" sz="1600">
                <a:ea typeface="宋体" pitchFamily="2" charset="-122"/>
              </a:rPr>
              <a:t> and </a:t>
            </a:r>
            <a:r>
              <a:rPr lang="en-US" altLang="zh-CN" sz="1600">
                <a:solidFill>
                  <a:srgbClr val="0000FF"/>
                </a:solidFill>
                <a:ea typeface="宋体" pitchFamily="2" charset="-122"/>
              </a:rPr>
              <a:t>shareware</a:t>
            </a:r>
            <a:r>
              <a:rPr lang="en-US" altLang="zh-CN" sz="1600">
                <a:ea typeface="宋体" pitchFamily="2" charset="-122"/>
              </a:rPr>
              <a:t> packet sniffers</a:t>
            </a:r>
            <a:r>
              <a:rPr lang="en-US" altLang="zh-CN" sz="200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sz="quarter" idx="1"/>
          </p:nvPr>
        </p:nvSpPr>
        <p:spPr>
          <a:xfrm>
            <a:off x="228600" y="1295400"/>
            <a:ext cx="8504238" cy="457200"/>
          </a:xfrm>
        </p:spPr>
        <p:txBody>
          <a:bodyPr/>
          <a:lstStyle/>
          <a:p>
            <a:r>
              <a:rPr lang="en-US" sz="2000">
                <a:solidFill>
                  <a:srgbClr val="FF0000"/>
                </a:solidFill>
              </a:rPr>
              <a:t>Reconnaissance Attacks </a:t>
            </a:r>
            <a:r>
              <a:rPr lang="en-US" sz="2000"/>
              <a:t>can be mitigated in several ways:</a:t>
            </a:r>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a:solidFill>
                  <a:schemeClr val="bg1"/>
                </a:solidFill>
                <a:latin typeface="+mj-lt"/>
                <a:ea typeface="宋体" pitchFamily="2" charset="-122"/>
                <a:cs typeface="+mj-cs"/>
              </a:rPr>
              <a:t>Reconnaissance Attacks</a:t>
            </a:r>
            <a:endParaRPr lang="en-US" sz="2800" dirty="0">
              <a:solidFill>
                <a:schemeClr val="bg1"/>
              </a:solidFill>
              <a:latin typeface="+mj-lt"/>
              <a:ea typeface="+mj-ea"/>
              <a:cs typeface="+mj-cs"/>
            </a:endParaRPr>
          </a:p>
        </p:txBody>
      </p:sp>
      <p:pic>
        <p:nvPicPr>
          <p:cNvPr id="35844" name="Picture 6"/>
          <p:cNvPicPr>
            <a:picLocks noChangeAspect="1" noChangeArrowheads="1"/>
          </p:cNvPicPr>
          <p:nvPr/>
        </p:nvPicPr>
        <p:blipFill>
          <a:blip r:embed="rId2" cstate="print"/>
          <a:srcRect/>
          <a:stretch>
            <a:fillRect/>
          </a:stretch>
        </p:blipFill>
        <p:spPr bwMode="auto">
          <a:xfrm>
            <a:off x="609600" y="1981200"/>
            <a:ext cx="7627938" cy="1828800"/>
          </a:xfrm>
          <a:prstGeom prst="rect">
            <a:avLst/>
          </a:prstGeom>
          <a:noFill/>
          <a:ln w="9525">
            <a:noFill/>
            <a:miter lim="800000"/>
            <a:headEnd/>
            <a:tailEnd/>
          </a:ln>
        </p:spPr>
      </p:pic>
      <p:pic>
        <p:nvPicPr>
          <p:cNvPr id="35845" name="Picture 8"/>
          <p:cNvPicPr>
            <a:picLocks noChangeAspect="1" noChangeArrowheads="1"/>
          </p:cNvPicPr>
          <p:nvPr/>
        </p:nvPicPr>
        <p:blipFill>
          <a:blip r:embed="rId3" cstate="print"/>
          <a:srcRect/>
          <a:stretch>
            <a:fillRect/>
          </a:stretch>
        </p:blipFill>
        <p:spPr bwMode="auto">
          <a:xfrm>
            <a:off x="838200" y="4038600"/>
            <a:ext cx="7467600" cy="218598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sz="quarter" idx="1"/>
          </p:nvPr>
        </p:nvSpPr>
        <p:spPr>
          <a:xfrm>
            <a:off x="301625" y="1295400"/>
            <a:ext cx="3736975" cy="2286000"/>
          </a:xfrm>
        </p:spPr>
        <p:txBody>
          <a:bodyPr/>
          <a:lstStyle/>
          <a:p>
            <a:pPr>
              <a:lnSpc>
                <a:spcPct val="115000"/>
              </a:lnSpc>
              <a:buFont typeface="Wingdings 2" pitchFamily="18" charset="2"/>
              <a:buBlip>
                <a:blip r:embed="rId2"/>
              </a:buBlip>
            </a:pPr>
            <a:r>
              <a:rPr lang="en-US" altLang="zh-CN" sz="2000">
                <a:solidFill>
                  <a:srgbClr val="FF0000"/>
                </a:solidFill>
                <a:ea typeface="宋体" pitchFamily="2" charset="-122"/>
              </a:rPr>
              <a:t>Five types </a:t>
            </a:r>
            <a:r>
              <a:rPr lang="en-US" altLang="zh-CN" sz="2000">
                <a:ea typeface="宋体" pitchFamily="2" charset="-122"/>
              </a:rPr>
              <a:t>of access attacks:</a:t>
            </a:r>
          </a:p>
          <a:p>
            <a:pPr lvl="1">
              <a:buClr>
                <a:srgbClr val="C00000"/>
              </a:buClr>
              <a:buFont typeface="Wingdings" pitchFamily="2" charset="2"/>
              <a:buChar char="ü"/>
            </a:pPr>
            <a:r>
              <a:rPr lang="en-US" altLang="zh-CN" sz="1800">
                <a:ea typeface="宋体" pitchFamily="2" charset="-122"/>
              </a:rPr>
              <a:t>Password attack </a:t>
            </a:r>
          </a:p>
          <a:p>
            <a:pPr lvl="1">
              <a:buClr>
                <a:srgbClr val="C00000"/>
              </a:buClr>
              <a:buFont typeface="Wingdings" pitchFamily="2" charset="2"/>
              <a:buChar char="ü"/>
            </a:pPr>
            <a:r>
              <a:rPr lang="en-US" altLang="zh-CN" sz="1800">
                <a:ea typeface="宋体" pitchFamily="2" charset="-122"/>
              </a:rPr>
              <a:t>Trust exploitation </a:t>
            </a:r>
          </a:p>
          <a:p>
            <a:pPr lvl="1">
              <a:buClr>
                <a:srgbClr val="C00000"/>
              </a:buClr>
              <a:buFont typeface="Wingdings" pitchFamily="2" charset="2"/>
              <a:buChar char="ü"/>
            </a:pPr>
            <a:r>
              <a:rPr lang="en-US" altLang="zh-CN" sz="1800">
                <a:ea typeface="宋体" pitchFamily="2" charset="-122"/>
              </a:rPr>
              <a:t>Port redirection </a:t>
            </a:r>
          </a:p>
          <a:p>
            <a:pPr lvl="1">
              <a:buClr>
                <a:srgbClr val="C00000"/>
              </a:buClr>
              <a:buFont typeface="Wingdings" pitchFamily="2" charset="2"/>
              <a:buChar char="ü"/>
            </a:pPr>
            <a:r>
              <a:rPr lang="en-US" altLang="zh-CN" sz="1800">
                <a:ea typeface="宋体" pitchFamily="2" charset="-122"/>
              </a:rPr>
              <a:t>Man-in-the-middle attack </a:t>
            </a:r>
          </a:p>
          <a:p>
            <a:pPr lvl="1">
              <a:buClr>
                <a:srgbClr val="C00000"/>
              </a:buClr>
              <a:buFont typeface="Wingdings" pitchFamily="2" charset="2"/>
              <a:buChar char="ü"/>
            </a:pPr>
            <a:r>
              <a:rPr lang="en-US" altLang="zh-CN" sz="1800">
                <a:ea typeface="宋体" pitchFamily="2" charset="-122"/>
              </a:rPr>
              <a:t>Buffer overflow</a:t>
            </a:r>
            <a:endParaRPr lang="zh-CN" altLang="en-US" sz="1800">
              <a:ea typeface="宋体" pitchFamily="2" charset="-122"/>
            </a:endParaRPr>
          </a:p>
          <a:p>
            <a:endParaRPr lang="en-US"/>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Access Attacks</a:t>
            </a:r>
            <a:endParaRPr lang="en-US" sz="2800" dirty="0">
              <a:solidFill>
                <a:schemeClr val="bg1"/>
              </a:solidFill>
              <a:latin typeface="+mj-lt"/>
              <a:ea typeface="+mj-ea"/>
              <a:cs typeface="+mj-cs"/>
            </a:endParaRPr>
          </a:p>
        </p:txBody>
      </p:sp>
      <p:sp>
        <p:nvSpPr>
          <p:cNvPr id="5" name="Content Placeholder 2"/>
          <p:cNvSpPr txBox="1">
            <a:spLocks/>
          </p:cNvSpPr>
          <p:nvPr/>
        </p:nvSpPr>
        <p:spPr bwMode="auto">
          <a:xfrm>
            <a:off x="4343400" y="1600200"/>
            <a:ext cx="4495800" cy="1447800"/>
          </a:xfrm>
          <a:prstGeom prst="rect">
            <a:avLst/>
          </a:prstGeom>
          <a:solidFill>
            <a:schemeClr val="bg2">
              <a:lumMod val="90000"/>
            </a:schemeClr>
          </a:solidFill>
          <a:ln w="9525">
            <a:solidFill>
              <a:schemeClr val="bg2">
                <a:lumMod val="90000"/>
              </a:schemeClr>
            </a:solidFill>
            <a:miter lim="800000"/>
            <a:headEnd/>
            <a:tailEnd/>
          </a:ln>
          <a:scene3d>
            <a:camera prst="orthographicFront"/>
            <a:lightRig rig="threePt" dir="t"/>
          </a:scene3d>
          <a:sp3d>
            <a:bevelT w="114300" prst="artDeco"/>
          </a:sp3d>
        </p:spPr>
        <p:txBody>
          <a:bodyPr/>
          <a:lstStyle/>
          <a:p>
            <a:pPr marL="547688" lvl="1" indent="-273050" eaLnBrk="0" hangingPunct="0">
              <a:spcBef>
                <a:spcPct val="20000"/>
              </a:spcBef>
              <a:buClr>
                <a:srgbClr val="C00000"/>
              </a:buClr>
              <a:buSzPct val="70000"/>
              <a:defRPr/>
            </a:pPr>
            <a:r>
              <a:rPr lang="en-US" altLang="zh-CN" dirty="0">
                <a:solidFill>
                  <a:srgbClr val="FF0000"/>
                </a:solidFill>
                <a:latin typeface="+mn-lt"/>
                <a:ea typeface="宋体" pitchFamily="2" charset="-122"/>
                <a:cs typeface="+mn-cs"/>
              </a:rPr>
              <a:t>Three methods for password attacks</a:t>
            </a:r>
          </a:p>
          <a:p>
            <a:pPr marL="547688" lvl="1" indent="-273050" eaLnBrk="0" hangingPunct="0">
              <a:spcBef>
                <a:spcPct val="20000"/>
              </a:spcBef>
              <a:buClr>
                <a:srgbClr val="C00000"/>
              </a:buClr>
              <a:buSzPct val="70000"/>
              <a:buFont typeface="Wingdings" pitchFamily="2" charset="2"/>
              <a:buChar char="ü"/>
              <a:defRPr/>
            </a:pPr>
            <a:r>
              <a:rPr lang="en-US" altLang="zh-CN" dirty="0">
                <a:solidFill>
                  <a:srgbClr val="7030A0"/>
                </a:solidFill>
                <a:latin typeface="+mn-lt"/>
                <a:ea typeface="宋体" pitchFamily="2" charset="-122"/>
                <a:cs typeface="+mn-cs"/>
              </a:rPr>
              <a:t>Brute-force attacks</a:t>
            </a:r>
          </a:p>
          <a:p>
            <a:pPr marL="547688" lvl="1" indent="-273050" eaLnBrk="0" hangingPunct="0">
              <a:spcBef>
                <a:spcPct val="20000"/>
              </a:spcBef>
              <a:buClr>
                <a:srgbClr val="C00000"/>
              </a:buClr>
              <a:buSzPct val="70000"/>
              <a:buFont typeface="Wingdings" pitchFamily="2" charset="2"/>
              <a:buChar char="ü"/>
              <a:defRPr/>
            </a:pPr>
            <a:r>
              <a:rPr lang="en-US" altLang="zh-CN" dirty="0">
                <a:solidFill>
                  <a:srgbClr val="7030A0"/>
                </a:solidFill>
                <a:latin typeface="+mn-lt"/>
                <a:ea typeface="宋体" pitchFamily="2" charset="-122"/>
                <a:cs typeface="+mn-cs"/>
              </a:rPr>
              <a:t>Trojan Horse Programs</a:t>
            </a:r>
          </a:p>
          <a:p>
            <a:pPr marL="547688" lvl="1" indent="-273050" eaLnBrk="0" hangingPunct="0">
              <a:spcBef>
                <a:spcPct val="20000"/>
              </a:spcBef>
              <a:buClr>
                <a:srgbClr val="C00000"/>
              </a:buClr>
              <a:buSzPct val="70000"/>
              <a:buFont typeface="Wingdings" pitchFamily="2" charset="2"/>
              <a:buChar char="ü"/>
              <a:defRPr/>
            </a:pPr>
            <a:r>
              <a:rPr lang="en-US" altLang="zh-CN" dirty="0">
                <a:solidFill>
                  <a:srgbClr val="7030A0"/>
                </a:solidFill>
                <a:latin typeface="+mn-lt"/>
                <a:ea typeface="宋体" pitchFamily="2" charset="-122"/>
                <a:cs typeface="+mn-cs"/>
              </a:rPr>
              <a:t>Packet sniffers</a:t>
            </a:r>
            <a:endParaRPr lang="zh-CN" altLang="en-US" dirty="0">
              <a:solidFill>
                <a:srgbClr val="7030A0"/>
              </a:solidFill>
              <a:latin typeface="+mn-lt"/>
              <a:ea typeface="宋体" pitchFamily="2" charset="-122"/>
              <a:cs typeface="+mn-cs"/>
            </a:endParaRPr>
          </a:p>
          <a:p>
            <a:pPr marL="273050" indent="-273050" eaLnBrk="0" hangingPunct="0">
              <a:spcBef>
                <a:spcPct val="20000"/>
              </a:spcBef>
              <a:buClr>
                <a:schemeClr val="accent1"/>
              </a:buClr>
              <a:buSzPct val="85000"/>
              <a:buFont typeface="Wingdings 2" pitchFamily="18" charset="2"/>
              <a:buChar char=""/>
              <a:defRPr/>
            </a:pPr>
            <a:endParaRPr lang="en-US" sz="2700" dirty="0">
              <a:latin typeface="+mn-lt"/>
              <a:cs typeface="+mn-cs"/>
            </a:endParaRPr>
          </a:p>
        </p:txBody>
      </p:sp>
      <p:sp>
        <p:nvSpPr>
          <p:cNvPr id="9" name="Right Arrow 8"/>
          <p:cNvSpPr/>
          <p:nvPr/>
        </p:nvSpPr>
        <p:spPr>
          <a:xfrm>
            <a:off x="2667000" y="1752600"/>
            <a:ext cx="1600200" cy="228600"/>
          </a:xfrm>
          <a:prstGeom prst="rightArrow">
            <a:avLst/>
          </a:prstGeom>
          <a:solidFill>
            <a:schemeClr val="accent6">
              <a:lumMod val="40000"/>
              <a:lumOff val="60000"/>
            </a:schemeClr>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sz="1400" dirty="0"/>
          </a:p>
        </p:txBody>
      </p:sp>
      <p:pic>
        <p:nvPicPr>
          <p:cNvPr id="10" name="Picture 5"/>
          <p:cNvPicPr>
            <a:picLocks noChangeAspect="1" noChangeArrowheads="1"/>
          </p:cNvPicPr>
          <p:nvPr/>
        </p:nvPicPr>
        <p:blipFill>
          <a:blip r:embed="rId3" cstate="print"/>
          <a:srcRect/>
          <a:stretch>
            <a:fillRect/>
          </a:stretch>
        </p:blipFill>
        <p:spPr bwMode="auto">
          <a:xfrm>
            <a:off x="2819400" y="3352800"/>
            <a:ext cx="6126163" cy="3200400"/>
          </a:xfrm>
          <a:prstGeom prst="rect">
            <a:avLst/>
          </a:prstGeom>
          <a:noFill/>
          <a:ln w="9525">
            <a:noFill/>
            <a:miter lim="800000"/>
            <a:headEnd/>
            <a:tailEnd/>
          </a:ln>
        </p:spPr>
      </p:pic>
      <p:sp>
        <p:nvSpPr>
          <p:cNvPr id="11" name="Rectangle 10"/>
          <p:cNvSpPr>
            <a:spLocks noChangeArrowheads="1"/>
          </p:cNvSpPr>
          <p:nvPr/>
        </p:nvSpPr>
        <p:spPr bwMode="auto">
          <a:xfrm>
            <a:off x="533400" y="5105400"/>
            <a:ext cx="3598863" cy="461963"/>
          </a:xfrm>
          <a:prstGeom prst="rect">
            <a:avLst/>
          </a:prstGeom>
          <a:noFill/>
          <a:ln w="9525">
            <a:noFill/>
            <a:miter lim="800000"/>
            <a:headEnd/>
            <a:tailEnd/>
          </a:ln>
        </p:spPr>
        <p:txBody>
          <a:bodyPr>
            <a:spAutoFit/>
          </a:bodyPr>
          <a:lstStyle/>
          <a:p>
            <a:pPr lvl="1">
              <a:buClr>
                <a:srgbClr val="C00000"/>
              </a:buClr>
            </a:pPr>
            <a:r>
              <a:rPr lang="en-US" altLang="zh-CN" sz="2400" b="1">
                <a:ea typeface="宋体" pitchFamily="2" charset="-122"/>
              </a:rPr>
              <a:t>Trust exploitation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Access Attacks</a:t>
            </a:r>
            <a:endParaRPr lang="en-US" sz="2800" dirty="0">
              <a:solidFill>
                <a:schemeClr val="bg1"/>
              </a:solidFill>
              <a:latin typeface="+mj-lt"/>
              <a:ea typeface="+mj-ea"/>
              <a:cs typeface="+mj-cs"/>
            </a:endParaRPr>
          </a:p>
        </p:txBody>
      </p:sp>
      <p:pic>
        <p:nvPicPr>
          <p:cNvPr id="37891" name="Picture 5"/>
          <p:cNvPicPr>
            <a:picLocks noChangeAspect="1" noChangeArrowheads="1"/>
          </p:cNvPicPr>
          <p:nvPr/>
        </p:nvPicPr>
        <p:blipFill>
          <a:blip r:embed="rId2" cstate="print"/>
          <a:srcRect/>
          <a:stretch>
            <a:fillRect/>
          </a:stretch>
        </p:blipFill>
        <p:spPr bwMode="auto">
          <a:xfrm>
            <a:off x="0" y="1143000"/>
            <a:ext cx="9144000" cy="5307013"/>
          </a:xfrm>
          <a:prstGeom prst="rect">
            <a:avLst/>
          </a:prstGeom>
          <a:noFill/>
          <a:ln w="9525">
            <a:noFill/>
            <a:miter lim="800000"/>
            <a:headEnd/>
            <a:tailEnd/>
          </a:ln>
        </p:spPr>
      </p:pic>
      <p:sp>
        <p:nvSpPr>
          <p:cNvPr id="37892" name="TextBox 5"/>
          <p:cNvSpPr txBox="1">
            <a:spLocks noChangeArrowheads="1"/>
          </p:cNvSpPr>
          <p:nvPr/>
        </p:nvSpPr>
        <p:spPr bwMode="auto">
          <a:xfrm>
            <a:off x="279400" y="1104900"/>
            <a:ext cx="2743200" cy="400050"/>
          </a:xfrm>
          <a:prstGeom prst="rect">
            <a:avLst/>
          </a:prstGeom>
          <a:noFill/>
          <a:ln w="9525">
            <a:noFill/>
            <a:miter lim="800000"/>
            <a:headEnd/>
            <a:tailEnd/>
          </a:ln>
        </p:spPr>
        <p:txBody>
          <a:bodyPr>
            <a:spAutoFit/>
          </a:bodyPr>
          <a:lstStyle/>
          <a:p>
            <a:r>
              <a:rPr lang="en-US" sz="2000" b="1">
                <a:solidFill>
                  <a:schemeClr val="bg1"/>
                </a:solidFill>
              </a:rPr>
              <a:t>Port Redirection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Access Attacks</a:t>
            </a:r>
            <a:endParaRPr lang="en-US" sz="2800" dirty="0">
              <a:solidFill>
                <a:schemeClr val="bg1"/>
              </a:solidFill>
              <a:latin typeface="+mj-lt"/>
              <a:ea typeface="+mj-ea"/>
              <a:cs typeface="+mj-cs"/>
            </a:endParaRPr>
          </a:p>
        </p:txBody>
      </p:sp>
      <p:pic>
        <p:nvPicPr>
          <p:cNvPr id="38915" name="Picture 5"/>
          <p:cNvPicPr>
            <a:picLocks noChangeAspect="1" noChangeArrowheads="1"/>
          </p:cNvPicPr>
          <p:nvPr/>
        </p:nvPicPr>
        <p:blipFill>
          <a:blip r:embed="rId2" cstate="print"/>
          <a:srcRect/>
          <a:stretch>
            <a:fillRect/>
          </a:stretch>
        </p:blipFill>
        <p:spPr bwMode="auto">
          <a:xfrm>
            <a:off x="152400" y="1676400"/>
            <a:ext cx="8805863" cy="4876800"/>
          </a:xfrm>
          <a:prstGeom prst="rect">
            <a:avLst/>
          </a:prstGeom>
          <a:noFill/>
          <a:ln w="9525">
            <a:noFill/>
            <a:miter lim="800000"/>
            <a:headEnd/>
            <a:tailEnd/>
          </a:ln>
        </p:spPr>
      </p:pic>
      <p:sp>
        <p:nvSpPr>
          <p:cNvPr id="38916" name="TextBox 5"/>
          <p:cNvSpPr txBox="1">
            <a:spLocks noChangeArrowheads="1"/>
          </p:cNvSpPr>
          <p:nvPr/>
        </p:nvSpPr>
        <p:spPr bwMode="auto">
          <a:xfrm>
            <a:off x="279400" y="1219200"/>
            <a:ext cx="3530600" cy="400050"/>
          </a:xfrm>
          <a:prstGeom prst="rect">
            <a:avLst/>
          </a:prstGeom>
          <a:noFill/>
          <a:ln w="9525">
            <a:noFill/>
            <a:miter lim="800000"/>
            <a:headEnd/>
            <a:tailEnd/>
          </a:ln>
        </p:spPr>
        <p:txBody>
          <a:bodyPr>
            <a:spAutoFit/>
          </a:bodyPr>
          <a:lstStyle/>
          <a:p>
            <a:pPr>
              <a:buFontTx/>
              <a:buBlip>
                <a:blip r:embed="rId3"/>
              </a:buBlip>
            </a:pPr>
            <a:r>
              <a:rPr lang="en-US" sz="2000" b="1">
                <a:solidFill>
                  <a:srgbClr val="FF0000"/>
                </a:solidFill>
              </a:rPr>
              <a:t> Man-in-the-middle attack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Access Attacks</a:t>
            </a:r>
            <a:endParaRPr lang="en-US" sz="2800" dirty="0">
              <a:solidFill>
                <a:schemeClr val="bg1"/>
              </a:solidFill>
              <a:latin typeface="+mj-lt"/>
              <a:ea typeface="+mj-ea"/>
              <a:cs typeface="+mj-cs"/>
            </a:endParaRPr>
          </a:p>
        </p:txBody>
      </p:sp>
      <p:pic>
        <p:nvPicPr>
          <p:cNvPr id="39939" name="Picture 5"/>
          <p:cNvPicPr>
            <a:picLocks noChangeAspect="1" noChangeArrowheads="1"/>
          </p:cNvPicPr>
          <p:nvPr/>
        </p:nvPicPr>
        <p:blipFill>
          <a:blip r:embed="rId2" cstate="print"/>
          <a:srcRect/>
          <a:stretch>
            <a:fillRect/>
          </a:stretch>
        </p:blipFill>
        <p:spPr bwMode="auto">
          <a:xfrm>
            <a:off x="381000" y="1828800"/>
            <a:ext cx="7772400" cy="4708525"/>
          </a:xfrm>
          <a:prstGeom prst="rect">
            <a:avLst/>
          </a:prstGeom>
          <a:noFill/>
          <a:ln w="9525">
            <a:noFill/>
            <a:miter lim="800000"/>
            <a:headEnd/>
            <a:tailEnd/>
          </a:ln>
        </p:spPr>
      </p:pic>
      <p:sp>
        <p:nvSpPr>
          <p:cNvPr id="39940" name="TextBox 5"/>
          <p:cNvSpPr txBox="1">
            <a:spLocks noChangeArrowheads="1"/>
          </p:cNvSpPr>
          <p:nvPr/>
        </p:nvSpPr>
        <p:spPr bwMode="auto">
          <a:xfrm>
            <a:off x="279400" y="1219200"/>
            <a:ext cx="3530600" cy="400050"/>
          </a:xfrm>
          <a:prstGeom prst="rect">
            <a:avLst/>
          </a:prstGeom>
          <a:noFill/>
          <a:ln w="9525">
            <a:noFill/>
            <a:miter lim="800000"/>
            <a:headEnd/>
            <a:tailEnd/>
          </a:ln>
        </p:spPr>
        <p:txBody>
          <a:bodyPr>
            <a:spAutoFit/>
          </a:bodyPr>
          <a:lstStyle/>
          <a:p>
            <a:pPr>
              <a:buFontTx/>
              <a:buBlip>
                <a:blip r:embed="rId3"/>
              </a:buBlip>
            </a:pPr>
            <a:r>
              <a:rPr lang="en-US" sz="2000" b="1">
                <a:solidFill>
                  <a:srgbClr val="FF0000"/>
                </a:solidFill>
              </a:rPr>
              <a:t> Buffer Overflow Attack</a:t>
            </a:r>
          </a:p>
        </p:txBody>
      </p:sp>
      <p:sp>
        <p:nvSpPr>
          <p:cNvPr id="7" name="Rectangle 3"/>
          <p:cNvSpPr txBox="1">
            <a:spLocks noChangeArrowheads="1"/>
          </p:cNvSpPr>
          <p:nvPr/>
        </p:nvSpPr>
        <p:spPr bwMode="auto">
          <a:xfrm>
            <a:off x="2819400" y="4191000"/>
            <a:ext cx="6096000" cy="2209800"/>
          </a:xfrm>
          <a:prstGeom prst="rect">
            <a:avLst/>
          </a:prstGeom>
          <a:noFill/>
          <a:ln w="9525">
            <a:noFill/>
            <a:miter lim="800000"/>
            <a:headEnd/>
            <a:tailEnd/>
          </a:ln>
        </p:spPr>
        <p:txBody>
          <a:bodyPr/>
          <a:lstStyle/>
          <a:p>
            <a:pPr marL="273050" indent="-273050" eaLnBrk="0" hangingPunct="0">
              <a:lnSpc>
                <a:spcPct val="115000"/>
              </a:lnSpc>
              <a:spcBef>
                <a:spcPct val="20000"/>
              </a:spcBef>
              <a:buClr>
                <a:schemeClr val="accent1"/>
              </a:buClr>
              <a:buSzPct val="85000"/>
              <a:defRPr/>
            </a:pPr>
            <a:r>
              <a:rPr lang="en-US" altLang="zh-CN" sz="2000" dirty="0">
                <a:latin typeface="+mn-lt"/>
                <a:ea typeface="宋体" pitchFamily="2" charset="-122"/>
                <a:cs typeface="+mn-cs"/>
              </a:rPr>
              <a:t>Detect the Access Attacks:</a:t>
            </a:r>
          </a:p>
          <a:p>
            <a:pPr marL="547688" lvl="1" indent="-273050" eaLnBrk="0" hangingPunct="0">
              <a:lnSpc>
                <a:spcPct val="115000"/>
              </a:lnSpc>
              <a:spcBef>
                <a:spcPct val="20000"/>
              </a:spcBef>
              <a:buClr>
                <a:schemeClr val="accent2"/>
              </a:buClr>
              <a:buSzPct val="70000"/>
              <a:buFontTx/>
              <a:buBlip>
                <a:blip r:embed="rId4"/>
              </a:buBlip>
              <a:defRPr/>
            </a:pPr>
            <a:r>
              <a:rPr lang="en-US" altLang="zh-CN" sz="2000" dirty="0">
                <a:solidFill>
                  <a:srgbClr val="FF0000"/>
                </a:solidFill>
                <a:latin typeface="Times New Roman" pitchFamily="18" charset="0"/>
                <a:ea typeface="宋体" pitchFamily="2" charset="-122"/>
                <a:cs typeface="Times New Roman" pitchFamily="18" charset="0"/>
              </a:rPr>
              <a:t>Reviewing logs</a:t>
            </a:r>
            <a:r>
              <a:rPr lang="en-US" altLang="zh-CN" sz="2000" dirty="0">
                <a:solidFill>
                  <a:schemeClr val="accent2"/>
                </a:solidFill>
                <a:latin typeface="Times New Roman" pitchFamily="18" charset="0"/>
                <a:ea typeface="宋体" pitchFamily="2" charset="-122"/>
                <a:cs typeface="Times New Roman" pitchFamily="18" charset="0"/>
              </a:rPr>
              <a:t>:  </a:t>
            </a:r>
            <a:r>
              <a:rPr lang="en-US" altLang="zh-CN" sz="1600" dirty="0">
                <a:solidFill>
                  <a:schemeClr val="tx2"/>
                </a:solidFill>
                <a:latin typeface="Times New Roman" pitchFamily="18" charset="0"/>
                <a:ea typeface="宋体" pitchFamily="2" charset="-122"/>
                <a:cs typeface="Times New Roman" pitchFamily="18" charset="0"/>
              </a:rPr>
              <a:t>Check the numbers of </a:t>
            </a:r>
            <a:r>
              <a:rPr lang="en-US" altLang="zh-CN" sz="1600" dirty="0">
                <a:solidFill>
                  <a:srgbClr val="0000FF"/>
                </a:solidFill>
                <a:latin typeface="Times New Roman" pitchFamily="18" charset="0"/>
                <a:ea typeface="宋体" pitchFamily="2" charset="-122"/>
                <a:cs typeface="Times New Roman" pitchFamily="18" charset="0"/>
              </a:rPr>
              <a:t>failed login</a:t>
            </a:r>
            <a:r>
              <a:rPr lang="en-US" altLang="zh-CN" sz="1600" dirty="0">
                <a:solidFill>
                  <a:schemeClr val="tx2"/>
                </a:solidFill>
                <a:latin typeface="Times New Roman" pitchFamily="18" charset="0"/>
                <a:ea typeface="宋体" pitchFamily="2" charset="-122"/>
                <a:cs typeface="Times New Roman" pitchFamily="18" charset="0"/>
              </a:rPr>
              <a:t> attempts.</a:t>
            </a:r>
          </a:p>
          <a:p>
            <a:pPr marL="547688" lvl="1" indent="-273050" eaLnBrk="0" hangingPunct="0">
              <a:lnSpc>
                <a:spcPct val="115000"/>
              </a:lnSpc>
              <a:spcBef>
                <a:spcPct val="20000"/>
              </a:spcBef>
              <a:buClr>
                <a:schemeClr val="accent2"/>
              </a:buClr>
              <a:buSzPct val="70000"/>
              <a:buFontTx/>
              <a:buBlip>
                <a:blip r:embed="rId4"/>
              </a:buBlip>
              <a:defRPr/>
            </a:pPr>
            <a:r>
              <a:rPr lang="en-US" altLang="zh-CN" sz="2000" dirty="0">
                <a:solidFill>
                  <a:srgbClr val="FF0000"/>
                </a:solidFill>
                <a:latin typeface="Times New Roman" pitchFamily="18" charset="0"/>
                <a:ea typeface="宋体" pitchFamily="2" charset="-122"/>
                <a:cs typeface="Times New Roman" pitchFamily="18" charset="0"/>
              </a:rPr>
              <a:t>Reviewing logs</a:t>
            </a:r>
            <a:r>
              <a:rPr lang="en-US" altLang="zh-CN" sz="2000" dirty="0">
                <a:solidFill>
                  <a:schemeClr val="accent2"/>
                </a:solidFill>
                <a:latin typeface="Times New Roman" pitchFamily="18" charset="0"/>
                <a:ea typeface="宋体" pitchFamily="2" charset="-122"/>
                <a:cs typeface="Times New Roman" pitchFamily="18" charset="0"/>
              </a:rPr>
              <a:t>:  </a:t>
            </a:r>
            <a:r>
              <a:rPr lang="en-US" altLang="zh-CN" sz="1600" dirty="0">
                <a:solidFill>
                  <a:schemeClr val="tx2"/>
                </a:solidFill>
                <a:latin typeface="Times New Roman" pitchFamily="18" charset="0"/>
                <a:ea typeface="宋体" pitchFamily="2" charset="-122"/>
                <a:cs typeface="Times New Roman" pitchFamily="18" charset="0"/>
              </a:rPr>
              <a:t>Check the numbers of </a:t>
            </a:r>
            <a:r>
              <a:rPr lang="en-US" altLang="zh-CN" sz="1600" dirty="0">
                <a:solidFill>
                  <a:srgbClr val="0000FF"/>
                </a:solidFill>
                <a:latin typeface="Times New Roman" pitchFamily="18" charset="0"/>
                <a:ea typeface="宋体" pitchFamily="2" charset="-122"/>
                <a:cs typeface="Times New Roman" pitchFamily="18" charset="0"/>
              </a:rPr>
              <a:t>failed login</a:t>
            </a:r>
            <a:r>
              <a:rPr lang="en-US" altLang="zh-CN" sz="1600" dirty="0">
                <a:solidFill>
                  <a:schemeClr val="tx2"/>
                </a:solidFill>
                <a:latin typeface="Times New Roman" pitchFamily="18" charset="0"/>
                <a:ea typeface="宋体" pitchFamily="2" charset="-122"/>
                <a:cs typeface="Times New Roman" pitchFamily="18" charset="0"/>
              </a:rPr>
              <a:t> attempts.</a:t>
            </a:r>
          </a:p>
          <a:p>
            <a:pPr marL="547688" lvl="1" indent="-273050" eaLnBrk="0" hangingPunct="0">
              <a:lnSpc>
                <a:spcPct val="115000"/>
              </a:lnSpc>
              <a:spcBef>
                <a:spcPct val="20000"/>
              </a:spcBef>
              <a:buClr>
                <a:schemeClr val="accent2"/>
              </a:buClr>
              <a:buSzPct val="70000"/>
              <a:buFontTx/>
              <a:buBlip>
                <a:blip r:embed="rId4"/>
              </a:buBlip>
              <a:defRPr/>
            </a:pPr>
            <a:r>
              <a:rPr lang="en-US" altLang="zh-CN" sz="2000" dirty="0">
                <a:solidFill>
                  <a:srgbClr val="FF0000"/>
                </a:solidFill>
                <a:latin typeface="Times New Roman" pitchFamily="18" charset="0"/>
                <a:ea typeface="宋体" pitchFamily="2" charset="-122"/>
                <a:cs typeface="Times New Roman" pitchFamily="18" charset="0"/>
              </a:rPr>
              <a:t>Bandwidth utilization:</a:t>
            </a:r>
            <a:r>
              <a:rPr lang="en-US" altLang="zh-CN" sz="2000" dirty="0">
                <a:solidFill>
                  <a:schemeClr val="accent2"/>
                </a:solidFill>
                <a:latin typeface="Times New Roman" pitchFamily="18" charset="0"/>
                <a:ea typeface="宋体" pitchFamily="2" charset="-122"/>
                <a:cs typeface="Times New Roman" pitchFamily="18" charset="0"/>
              </a:rPr>
              <a:t> </a:t>
            </a:r>
            <a:r>
              <a:rPr lang="en-US" altLang="zh-CN" sz="1600" dirty="0">
                <a:solidFill>
                  <a:schemeClr val="tx2"/>
                </a:solidFill>
                <a:latin typeface="Times New Roman" pitchFamily="18" charset="0"/>
                <a:ea typeface="宋体" pitchFamily="2" charset="-122"/>
                <a:cs typeface="Times New Roman" pitchFamily="18" charset="0"/>
              </a:rPr>
              <a:t>Detect the </a:t>
            </a:r>
            <a:r>
              <a:rPr lang="en-US" altLang="zh-CN" sz="1600" dirty="0">
                <a:solidFill>
                  <a:srgbClr val="0000FF"/>
                </a:solidFill>
                <a:latin typeface="Times New Roman" pitchFamily="18" charset="0"/>
                <a:ea typeface="宋体" pitchFamily="2" charset="-122"/>
                <a:cs typeface="Times New Roman" pitchFamily="18" charset="0"/>
              </a:rPr>
              <a:t>Man-in-the-middle</a:t>
            </a:r>
            <a:r>
              <a:rPr lang="en-US" altLang="zh-CN" sz="1600" dirty="0">
                <a:solidFill>
                  <a:schemeClr val="tx2"/>
                </a:solidFill>
                <a:latin typeface="Times New Roman" pitchFamily="18" charset="0"/>
                <a:ea typeface="宋体" pitchFamily="2" charset="-122"/>
                <a:cs typeface="Times New Roman" pitchFamily="18" charset="0"/>
              </a:rPr>
              <a:t> attacks.</a:t>
            </a:r>
          </a:p>
          <a:p>
            <a:pPr marL="547688" lvl="1" indent="-273050" eaLnBrk="0" hangingPunct="0">
              <a:lnSpc>
                <a:spcPct val="115000"/>
              </a:lnSpc>
              <a:spcBef>
                <a:spcPct val="20000"/>
              </a:spcBef>
              <a:buClr>
                <a:schemeClr val="accent2"/>
              </a:buClr>
              <a:buSzPct val="70000"/>
              <a:buFontTx/>
              <a:buBlip>
                <a:blip r:embed="rId4"/>
              </a:buBlip>
              <a:defRPr/>
            </a:pPr>
            <a:r>
              <a:rPr lang="en-US" altLang="zh-CN" sz="2000" dirty="0">
                <a:solidFill>
                  <a:srgbClr val="FF0000"/>
                </a:solidFill>
                <a:latin typeface="Times New Roman" pitchFamily="18" charset="0"/>
                <a:ea typeface="宋体" pitchFamily="2" charset="-122"/>
                <a:cs typeface="Times New Roman" pitchFamily="18" charset="0"/>
              </a:rPr>
              <a:t>Process loads: </a:t>
            </a:r>
            <a:r>
              <a:rPr lang="en-US" altLang="zh-CN" sz="1600" dirty="0">
                <a:solidFill>
                  <a:schemeClr val="tx2"/>
                </a:solidFill>
                <a:latin typeface="Times New Roman" pitchFamily="18" charset="0"/>
                <a:ea typeface="宋体" pitchFamily="2" charset="-122"/>
                <a:cs typeface="Times New Roman" pitchFamily="18" charset="0"/>
              </a:rPr>
              <a:t>Detect the </a:t>
            </a:r>
            <a:r>
              <a:rPr lang="en-US" altLang="zh-CN" sz="1600" dirty="0">
                <a:solidFill>
                  <a:srgbClr val="0000FF"/>
                </a:solidFill>
                <a:latin typeface="Times New Roman" pitchFamily="18" charset="0"/>
                <a:ea typeface="宋体" pitchFamily="2" charset="-122"/>
                <a:cs typeface="Times New Roman" pitchFamily="18" charset="0"/>
              </a:rPr>
              <a:t>buffer overflow</a:t>
            </a:r>
            <a:r>
              <a:rPr lang="en-US" altLang="zh-CN" sz="1600" dirty="0">
                <a:solidFill>
                  <a:schemeClr val="tx2"/>
                </a:solidFill>
                <a:latin typeface="Times New Roman" pitchFamily="18" charset="0"/>
                <a:ea typeface="宋体" pitchFamily="2" charset="-122"/>
                <a:cs typeface="Times New Roman" pitchFamily="18" charset="0"/>
              </a:rPr>
              <a:t> attacks.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Access Attacks</a:t>
            </a:r>
            <a:endParaRPr lang="en-US" sz="2800" dirty="0">
              <a:solidFill>
                <a:schemeClr val="bg1"/>
              </a:solidFill>
              <a:latin typeface="+mj-lt"/>
              <a:ea typeface="+mj-ea"/>
              <a:cs typeface="+mj-cs"/>
            </a:endParaRPr>
          </a:p>
        </p:txBody>
      </p:sp>
      <p:sp>
        <p:nvSpPr>
          <p:cNvPr id="5" name="Rectangle 3"/>
          <p:cNvSpPr txBox="1">
            <a:spLocks noChangeArrowheads="1"/>
          </p:cNvSpPr>
          <p:nvPr/>
        </p:nvSpPr>
        <p:spPr bwMode="auto">
          <a:xfrm>
            <a:off x="457200" y="1219200"/>
            <a:ext cx="8610600" cy="381000"/>
          </a:xfrm>
          <a:prstGeom prst="rect">
            <a:avLst/>
          </a:prstGeom>
          <a:noFill/>
          <a:ln w="9525">
            <a:noFill/>
            <a:miter lim="800000"/>
            <a:headEnd/>
            <a:tailEnd/>
          </a:ln>
        </p:spPr>
        <p:txBody>
          <a:bodyPr/>
          <a:lstStyle/>
          <a:p>
            <a:pPr marL="273050" indent="-273050" eaLnBrk="0" hangingPunct="0">
              <a:lnSpc>
                <a:spcPct val="115000"/>
              </a:lnSpc>
              <a:spcBef>
                <a:spcPct val="20000"/>
              </a:spcBef>
              <a:buClr>
                <a:schemeClr val="accent1"/>
              </a:buClr>
              <a:buSzPct val="85000"/>
              <a:defRPr/>
            </a:pPr>
            <a:r>
              <a:rPr lang="en-US" altLang="zh-CN" sz="2000" dirty="0">
                <a:latin typeface="+mn-lt"/>
                <a:ea typeface="宋体" pitchFamily="2" charset="-122"/>
                <a:cs typeface="+mn-cs"/>
              </a:rPr>
              <a:t>Several techniques are available for mitigating </a:t>
            </a:r>
            <a:r>
              <a:rPr lang="en-US" altLang="zh-CN" sz="2000" dirty="0">
                <a:solidFill>
                  <a:srgbClr val="FF0000"/>
                </a:solidFill>
                <a:latin typeface="+mn-lt"/>
                <a:ea typeface="宋体" pitchFamily="2" charset="-122"/>
                <a:cs typeface="+mn-cs"/>
              </a:rPr>
              <a:t>access attacks</a:t>
            </a:r>
            <a:r>
              <a:rPr lang="en-US" altLang="zh-CN" sz="2000" dirty="0">
                <a:latin typeface="+mn-lt"/>
                <a:ea typeface="宋体" pitchFamily="2" charset="-122"/>
                <a:cs typeface="+mn-cs"/>
              </a:rPr>
              <a:t>.</a:t>
            </a:r>
          </a:p>
        </p:txBody>
      </p:sp>
      <p:sp>
        <p:nvSpPr>
          <p:cNvPr id="6" name="Rectangle 8"/>
          <p:cNvSpPr txBox="1">
            <a:spLocks noChangeArrowheads="1"/>
          </p:cNvSpPr>
          <p:nvPr/>
        </p:nvSpPr>
        <p:spPr>
          <a:xfrm>
            <a:off x="228600" y="1828800"/>
            <a:ext cx="6096000" cy="3276600"/>
          </a:xfrm>
          <a:prstGeom prst="rect">
            <a:avLst/>
          </a:prstGeom>
        </p:spPr>
        <p:txBody>
          <a:bodyPr/>
          <a:lstStyle/>
          <a:p>
            <a:pPr marL="273050" indent="-273050" eaLnBrk="0" hangingPunct="0">
              <a:spcBef>
                <a:spcPct val="20000"/>
              </a:spcBef>
              <a:buClr>
                <a:schemeClr val="accent1"/>
              </a:buClr>
              <a:buSzPct val="85000"/>
              <a:defRPr/>
            </a:pPr>
            <a:r>
              <a:rPr lang="en-US" altLang="zh-CN" sz="2000" dirty="0">
                <a:solidFill>
                  <a:schemeClr val="accent2"/>
                </a:solidFill>
                <a:latin typeface="+mn-lt"/>
                <a:ea typeface="宋体" pitchFamily="2" charset="-122"/>
                <a:cs typeface="+mn-cs"/>
              </a:rPr>
              <a:t>  </a:t>
            </a:r>
            <a:r>
              <a:rPr lang="en-US" altLang="zh-CN" sz="2000" dirty="0">
                <a:solidFill>
                  <a:srgbClr val="FF0000"/>
                </a:solidFill>
                <a:latin typeface="+mn-lt"/>
                <a:ea typeface="宋体" pitchFamily="2" charset="-122"/>
                <a:cs typeface="+mn-cs"/>
              </a:rPr>
              <a:t>Strong password </a:t>
            </a:r>
            <a:r>
              <a:rPr lang="en-US" altLang="zh-CN" sz="2000" dirty="0">
                <a:latin typeface="+mn-lt"/>
                <a:ea typeface="宋体" pitchFamily="2" charset="-122"/>
                <a:cs typeface="+mn-cs"/>
              </a:rPr>
              <a:t>policy: </a:t>
            </a:r>
          </a:p>
          <a:p>
            <a:pPr marL="547688" lvl="1" indent="-273050" eaLnBrk="0" hangingPunct="0">
              <a:spcBef>
                <a:spcPct val="20000"/>
              </a:spcBef>
              <a:buClr>
                <a:schemeClr val="accent2"/>
              </a:buClr>
              <a:buSzPct val="70000"/>
              <a:buFont typeface="Wingdings" pitchFamily="2" charset="2"/>
              <a:buChar char=""/>
              <a:defRPr/>
            </a:pPr>
            <a:r>
              <a:rPr lang="en-US" altLang="zh-CN" dirty="0">
                <a:solidFill>
                  <a:srgbClr val="0000FF"/>
                </a:solidFill>
                <a:latin typeface="+mn-lt"/>
                <a:ea typeface="宋体" pitchFamily="2" charset="-122"/>
                <a:cs typeface="+mn-cs"/>
              </a:rPr>
              <a:t>Disabling accounts</a:t>
            </a:r>
            <a:r>
              <a:rPr lang="en-US" altLang="zh-CN" dirty="0">
                <a:solidFill>
                  <a:schemeClr val="tx2"/>
                </a:solidFill>
                <a:latin typeface="+mn-lt"/>
                <a:ea typeface="宋体" pitchFamily="2" charset="-122"/>
                <a:cs typeface="+mn-cs"/>
              </a:rPr>
              <a:t> after a specific number of unsuccessful logins. This practice helps to prevent continuous password attempts.</a:t>
            </a:r>
          </a:p>
          <a:p>
            <a:pPr marL="547688" lvl="1" indent="-273050" eaLnBrk="0" hangingPunct="0">
              <a:spcBef>
                <a:spcPct val="20000"/>
              </a:spcBef>
              <a:buClr>
                <a:schemeClr val="accent2"/>
              </a:buClr>
              <a:buSzPct val="70000"/>
              <a:buFont typeface="Wingdings" pitchFamily="2" charset="2"/>
              <a:buChar char=""/>
              <a:defRPr/>
            </a:pPr>
            <a:r>
              <a:rPr lang="en-US" altLang="zh-CN" dirty="0">
                <a:solidFill>
                  <a:srgbClr val="0000FF"/>
                </a:solidFill>
                <a:latin typeface="+mn-lt"/>
                <a:ea typeface="宋体" pitchFamily="2" charset="-122"/>
                <a:cs typeface="+mn-cs"/>
              </a:rPr>
              <a:t>Not using plaintext</a:t>
            </a:r>
            <a:r>
              <a:rPr lang="en-US" altLang="zh-CN" dirty="0">
                <a:solidFill>
                  <a:schemeClr val="tx2"/>
                </a:solidFill>
                <a:latin typeface="+mn-lt"/>
                <a:ea typeface="宋体" pitchFamily="2" charset="-122"/>
                <a:cs typeface="+mn-cs"/>
              </a:rPr>
              <a:t> passwords. Use either a one-time password (OTP) or encrypted password.</a:t>
            </a:r>
          </a:p>
          <a:p>
            <a:pPr marL="547688" lvl="1" indent="-273050" eaLnBrk="0" hangingPunct="0">
              <a:spcBef>
                <a:spcPct val="20000"/>
              </a:spcBef>
              <a:buClr>
                <a:schemeClr val="accent2"/>
              </a:buClr>
              <a:buSzPct val="70000"/>
              <a:buFont typeface="Wingdings" pitchFamily="2" charset="2"/>
              <a:buChar char=""/>
              <a:defRPr/>
            </a:pPr>
            <a:r>
              <a:rPr lang="en-US" altLang="zh-CN" dirty="0">
                <a:solidFill>
                  <a:schemeClr val="tx2"/>
                </a:solidFill>
                <a:latin typeface="+mn-lt"/>
                <a:ea typeface="宋体" pitchFamily="2" charset="-122"/>
                <a:cs typeface="+mn-cs"/>
              </a:rPr>
              <a:t>Using </a:t>
            </a:r>
            <a:r>
              <a:rPr lang="en-US" altLang="zh-CN" dirty="0">
                <a:solidFill>
                  <a:srgbClr val="0000FF"/>
                </a:solidFill>
                <a:latin typeface="+mn-lt"/>
                <a:ea typeface="宋体" pitchFamily="2" charset="-122"/>
                <a:cs typeface="+mn-cs"/>
              </a:rPr>
              <a:t>strong passwords</a:t>
            </a:r>
            <a:r>
              <a:rPr lang="en-US" altLang="zh-CN" dirty="0">
                <a:solidFill>
                  <a:schemeClr val="tx2"/>
                </a:solidFill>
                <a:latin typeface="+mn-lt"/>
                <a:ea typeface="宋体" pitchFamily="2" charset="-122"/>
                <a:cs typeface="+mn-cs"/>
              </a:rPr>
              <a:t>. Strong passwords are at least eight characters and contain uppercase letters, lowercase letters, numbers, and special characters. </a:t>
            </a:r>
            <a:endParaRPr lang="zh-CN" altLang="en-US" dirty="0">
              <a:solidFill>
                <a:schemeClr val="tx2"/>
              </a:solidFill>
              <a:latin typeface="+mn-lt"/>
              <a:ea typeface="宋体" pitchFamily="2" charset="-122"/>
              <a:cs typeface="+mn-cs"/>
            </a:endParaRPr>
          </a:p>
        </p:txBody>
      </p:sp>
      <p:pic>
        <p:nvPicPr>
          <p:cNvPr id="40965" name="Picture 6"/>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6248400" y="1828800"/>
            <a:ext cx="2638425" cy="2705100"/>
          </a:xfrm>
          <a:prstGeom prst="rect">
            <a:avLst/>
          </a:prstGeom>
          <a:noFill/>
          <a:ln w="9525">
            <a:noFill/>
            <a:miter lim="800000"/>
            <a:headEnd/>
            <a:tailEnd/>
          </a:ln>
        </p:spPr>
      </p:pic>
      <p:pic>
        <p:nvPicPr>
          <p:cNvPr id="40966" name="Picture 7"/>
          <p:cNvPicPr>
            <a:picLocks noChangeAspect="1" noChangeArrowheads="1"/>
          </p:cNvPicPr>
          <p:nvPr/>
        </p:nvPicPr>
        <p:blipFill>
          <a:blip r:embed="rId3" cstate="print"/>
          <a:srcRect/>
          <a:stretch>
            <a:fillRect/>
          </a:stretch>
        </p:blipFill>
        <p:spPr bwMode="auto">
          <a:xfrm>
            <a:off x="2514600" y="4724400"/>
            <a:ext cx="6400800" cy="17811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pic>
        <p:nvPicPr>
          <p:cNvPr id="41987" name="Picture 7"/>
          <p:cNvPicPr>
            <a:picLocks noChangeAspect="1" noChangeArrowheads="1"/>
          </p:cNvPicPr>
          <p:nvPr/>
        </p:nvPicPr>
        <p:blipFill>
          <a:blip r:embed="rId2" cstate="print"/>
          <a:srcRect/>
          <a:stretch>
            <a:fillRect/>
          </a:stretch>
        </p:blipFill>
        <p:spPr bwMode="auto">
          <a:xfrm>
            <a:off x="152400" y="1371600"/>
            <a:ext cx="6808788" cy="3657600"/>
          </a:xfrm>
          <a:prstGeom prst="rect">
            <a:avLst/>
          </a:prstGeom>
          <a:noFill/>
          <a:ln w="9525">
            <a:noFill/>
            <a:miter lim="800000"/>
            <a:headEnd/>
            <a:tailEnd/>
          </a:ln>
        </p:spPr>
      </p:pic>
      <p:sp>
        <p:nvSpPr>
          <p:cNvPr id="6" name="Rectangle 3"/>
          <p:cNvSpPr txBox="1">
            <a:spLocks noChangeArrowheads="1"/>
          </p:cNvSpPr>
          <p:nvPr/>
        </p:nvSpPr>
        <p:spPr bwMode="auto">
          <a:xfrm>
            <a:off x="457200" y="5105400"/>
            <a:ext cx="8153400" cy="14478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defRPr/>
            </a:pPr>
            <a:r>
              <a:rPr lang="en-US" altLang="zh-CN" sz="2000" dirty="0">
                <a:latin typeface="+mn-lt"/>
                <a:ea typeface="宋体" pitchFamily="2" charset="-122"/>
                <a:cs typeface="+mn-cs"/>
              </a:rPr>
              <a:t>There are two major reasons a </a:t>
            </a:r>
            <a:r>
              <a:rPr lang="en-US" altLang="zh-CN" sz="2000" dirty="0" err="1">
                <a:latin typeface="+mn-lt"/>
                <a:ea typeface="宋体" pitchFamily="2" charset="-122"/>
                <a:cs typeface="+mn-cs"/>
              </a:rPr>
              <a:t>DoS</a:t>
            </a:r>
            <a:r>
              <a:rPr lang="en-US" altLang="zh-CN" sz="2000" dirty="0">
                <a:latin typeface="+mn-lt"/>
                <a:ea typeface="宋体" pitchFamily="2" charset="-122"/>
                <a:cs typeface="+mn-cs"/>
              </a:rPr>
              <a:t> attack occurs: </a:t>
            </a:r>
          </a:p>
          <a:p>
            <a:pPr marL="547688" lvl="1" indent="-273050" eaLnBrk="0" hangingPunct="0">
              <a:spcBef>
                <a:spcPct val="20000"/>
              </a:spcBef>
              <a:buClr>
                <a:schemeClr val="accent2"/>
              </a:buClr>
              <a:buSzPct val="70000"/>
              <a:buFont typeface="Wingdings" pitchFamily="2" charset="2"/>
              <a:buChar char=""/>
              <a:defRPr/>
            </a:pPr>
            <a:r>
              <a:rPr lang="en-US" altLang="zh-CN" dirty="0">
                <a:solidFill>
                  <a:schemeClr val="tx2"/>
                </a:solidFill>
                <a:latin typeface="+mn-lt"/>
                <a:ea typeface="宋体" pitchFamily="2" charset="-122"/>
                <a:cs typeface="+mn-cs"/>
              </a:rPr>
              <a:t>A host or application fails to handle an </a:t>
            </a:r>
            <a:r>
              <a:rPr lang="en-US" altLang="zh-CN" dirty="0">
                <a:solidFill>
                  <a:srgbClr val="0000FF"/>
                </a:solidFill>
                <a:latin typeface="+mn-lt"/>
                <a:ea typeface="宋体" pitchFamily="2" charset="-122"/>
                <a:cs typeface="+mn-cs"/>
              </a:rPr>
              <a:t>unexpected condition</a:t>
            </a:r>
            <a:r>
              <a:rPr lang="en-US" altLang="zh-CN" dirty="0">
                <a:solidFill>
                  <a:schemeClr val="tx2"/>
                </a:solidFill>
                <a:latin typeface="+mn-lt"/>
                <a:ea typeface="宋体" pitchFamily="2" charset="-122"/>
                <a:cs typeface="+mn-cs"/>
              </a:rPr>
              <a:t>. </a:t>
            </a:r>
          </a:p>
          <a:p>
            <a:pPr marL="547688" lvl="1" indent="-273050" eaLnBrk="0" hangingPunct="0">
              <a:spcBef>
                <a:spcPct val="20000"/>
              </a:spcBef>
              <a:buClr>
                <a:schemeClr val="accent2"/>
              </a:buClr>
              <a:buSzPct val="70000"/>
              <a:buFont typeface="Wingdings" pitchFamily="2" charset="2"/>
              <a:buChar char=""/>
              <a:defRPr/>
            </a:pPr>
            <a:r>
              <a:rPr lang="en-US" altLang="zh-CN" dirty="0">
                <a:solidFill>
                  <a:schemeClr val="tx2"/>
                </a:solidFill>
                <a:latin typeface="+mn-lt"/>
                <a:ea typeface="宋体" pitchFamily="2" charset="-122"/>
                <a:cs typeface="+mn-cs"/>
              </a:rPr>
              <a:t>A network, host, or application is unable to handle an </a:t>
            </a:r>
            <a:r>
              <a:rPr lang="en-US" altLang="zh-CN" dirty="0">
                <a:solidFill>
                  <a:srgbClr val="0000FF"/>
                </a:solidFill>
                <a:latin typeface="+mn-lt"/>
                <a:ea typeface="宋体" pitchFamily="2" charset="-122"/>
                <a:cs typeface="+mn-cs"/>
              </a:rPr>
              <a:t>enormous quantity of data</a:t>
            </a:r>
            <a:r>
              <a:rPr lang="en-US" altLang="zh-CN" dirty="0">
                <a:solidFill>
                  <a:schemeClr val="tx2"/>
                </a:solidFill>
                <a:latin typeface="+mn-lt"/>
                <a:ea typeface="宋体" pitchFamily="2" charset="-122"/>
                <a:cs typeface="+mn-cs"/>
              </a:rPr>
              <a:t>.</a:t>
            </a:r>
          </a:p>
        </p:txBody>
      </p:sp>
      <p:sp>
        <p:nvSpPr>
          <p:cNvPr id="41989" name="Rectangle 6"/>
          <p:cNvSpPr>
            <a:spLocks noChangeArrowheads="1"/>
          </p:cNvSpPr>
          <p:nvPr/>
        </p:nvSpPr>
        <p:spPr bwMode="auto">
          <a:xfrm>
            <a:off x="2667000" y="1219200"/>
            <a:ext cx="3494088" cy="369888"/>
          </a:xfrm>
          <a:prstGeom prst="rect">
            <a:avLst/>
          </a:prstGeom>
          <a:noFill/>
          <a:ln w="9525">
            <a:noFill/>
            <a:miter lim="800000"/>
            <a:headEnd/>
            <a:tailEnd/>
          </a:ln>
        </p:spPr>
        <p:txBody>
          <a:bodyPr wrap="none">
            <a:spAutoFit/>
          </a:bodyPr>
          <a:lstStyle/>
          <a:p>
            <a:r>
              <a:rPr lang="en-US" altLang="zh-CN">
                <a:ea typeface="宋体" pitchFamily="2" charset="-122"/>
              </a:rPr>
              <a:t>A </a:t>
            </a:r>
            <a:r>
              <a:rPr lang="en-US" altLang="zh-CN">
                <a:solidFill>
                  <a:srgbClr val="FF0000"/>
                </a:solidFill>
                <a:ea typeface="宋体" pitchFamily="2" charset="-122"/>
              </a:rPr>
              <a:t>DoS </a:t>
            </a:r>
            <a:r>
              <a:rPr lang="en-US" altLang="zh-CN">
                <a:ea typeface="宋体" pitchFamily="2" charset="-122"/>
              </a:rPr>
              <a:t>attack is a </a:t>
            </a:r>
            <a:r>
              <a:rPr lang="en-US" altLang="zh-CN">
                <a:solidFill>
                  <a:srgbClr val="FF0000"/>
                </a:solidFill>
                <a:ea typeface="宋体" pitchFamily="2" charset="-122"/>
              </a:rPr>
              <a:t>network</a:t>
            </a:r>
            <a:r>
              <a:rPr lang="en-US" altLang="zh-CN">
                <a:solidFill>
                  <a:schemeClr val="accent2"/>
                </a:solidFill>
                <a:ea typeface="宋体" pitchFamily="2" charset="-122"/>
              </a:rPr>
              <a:t> </a:t>
            </a:r>
            <a:r>
              <a:rPr lang="en-US" altLang="zh-CN">
                <a:ea typeface="宋体" pitchFamily="2" charset="-122"/>
              </a:rPr>
              <a:t>attack</a:t>
            </a:r>
            <a:endParaRPr lang="en-US"/>
          </a:p>
        </p:txBody>
      </p:sp>
      <p:sp>
        <p:nvSpPr>
          <p:cNvPr id="8" name="Rectangle 7"/>
          <p:cNvSpPr>
            <a:spLocks noChangeArrowheads="1"/>
          </p:cNvSpPr>
          <p:nvPr/>
        </p:nvSpPr>
        <p:spPr bwMode="auto">
          <a:xfrm>
            <a:off x="7086600" y="2286000"/>
            <a:ext cx="2057400" cy="1200150"/>
          </a:xfrm>
          <a:prstGeom prst="rect">
            <a:avLst/>
          </a:prstGeom>
          <a:noFill/>
          <a:ln w="9525">
            <a:noFill/>
            <a:miter lim="800000"/>
            <a:headEnd/>
            <a:tailEnd/>
          </a:ln>
        </p:spPr>
        <p:txBody>
          <a:bodyPr>
            <a:spAutoFit/>
          </a:bodyPr>
          <a:lstStyle/>
          <a:p>
            <a:r>
              <a:rPr lang="en-US" altLang="zh-CN">
                <a:solidFill>
                  <a:srgbClr val="0000CC"/>
                </a:solidFill>
                <a:ea typeface="宋体" pitchFamily="2" charset="-122"/>
              </a:rPr>
              <a:t>compromise the availability </a:t>
            </a:r>
            <a:r>
              <a:rPr lang="en-US" altLang="zh-CN">
                <a:ea typeface="宋体" pitchFamily="2" charset="-122"/>
              </a:rPr>
              <a:t>of a network, host, or application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sz="quarter" idx="1"/>
          </p:nvPr>
        </p:nvSpPr>
        <p:spPr>
          <a:xfrm>
            <a:off x="301625" y="1295400"/>
            <a:ext cx="3813175" cy="1981200"/>
          </a:xfrm>
        </p:spPr>
        <p:txBody>
          <a:bodyPr/>
          <a:lstStyle/>
          <a:p>
            <a:pPr>
              <a:buFont typeface="Wingdings 2" pitchFamily="18" charset="2"/>
              <a:buNone/>
            </a:pPr>
            <a:r>
              <a:rPr lang="en-US" sz="2000">
                <a:solidFill>
                  <a:srgbClr val="FF0000"/>
                </a:solidFill>
              </a:rPr>
              <a:t>Some examples of DoS attacks</a:t>
            </a:r>
          </a:p>
          <a:p>
            <a:pPr>
              <a:buClr>
                <a:srgbClr val="C00000"/>
              </a:buClr>
              <a:buFont typeface="Wingdings" pitchFamily="2" charset="2"/>
              <a:buChar char="Ø"/>
            </a:pPr>
            <a:r>
              <a:rPr lang="en-US" sz="1600"/>
              <a:t>Ping of death attack</a:t>
            </a:r>
          </a:p>
          <a:p>
            <a:pPr>
              <a:buClr>
                <a:srgbClr val="C00000"/>
              </a:buClr>
              <a:buFont typeface="Wingdings" pitchFamily="2" charset="2"/>
              <a:buChar char="Ø"/>
            </a:pPr>
            <a:r>
              <a:rPr lang="en-US" altLang="zh-CN" sz="1600">
                <a:ea typeface="宋体" pitchFamily="2" charset="-122"/>
              </a:rPr>
              <a:t>Smurf Attack</a:t>
            </a:r>
            <a:endParaRPr lang="en-US" altLang="zh-CN" sz="1400">
              <a:ea typeface="宋体" pitchFamily="2" charset="-122"/>
            </a:endParaRPr>
          </a:p>
          <a:p>
            <a:pPr>
              <a:buClr>
                <a:srgbClr val="C00000"/>
              </a:buClr>
              <a:buFont typeface="Wingdings" pitchFamily="2" charset="2"/>
              <a:buChar char="Ø"/>
            </a:pPr>
            <a:r>
              <a:rPr lang="en-US" altLang="zh-CN" sz="1600">
                <a:ea typeface="宋体" pitchFamily="2" charset="-122"/>
              </a:rPr>
              <a:t>TCP SYN Flood attack</a:t>
            </a:r>
            <a:endParaRPr lang="en-US" altLang="zh-CN" sz="1400">
              <a:ea typeface="宋体" pitchFamily="2" charset="-122"/>
            </a:endParaRPr>
          </a:p>
          <a:p>
            <a:pPr>
              <a:buClr>
                <a:srgbClr val="C00000"/>
              </a:buClr>
              <a:buFont typeface="Wingdings" pitchFamily="2" charset="2"/>
              <a:buChar char="Ø"/>
            </a:pPr>
            <a:r>
              <a:rPr lang="en-US" sz="1600"/>
              <a:t>email attack</a:t>
            </a:r>
          </a:p>
          <a:p>
            <a:pPr>
              <a:buClr>
                <a:srgbClr val="C00000"/>
              </a:buClr>
              <a:buFont typeface="Wingdings" pitchFamily="2" charset="2"/>
              <a:buChar char="Ø"/>
            </a:pPr>
            <a:r>
              <a:rPr lang="en-US" sz="1600"/>
              <a:t>Physical Infrastructure attacks</a:t>
            </a:r>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pic>
        <p:nvPicPr>
          <p:cNvPr id="43012" name="Picture 6"/>
          <p:cNvPicPr>
            <a:picLocks noChangeAspect="1" noChangeArrowheads="1"/>
          </p:cNvPicPr>
          <p:nvPr/>
        </p:nvPicPr>
        <p:blipFill>
          <a:blip r:embed="rId2" cstate="print"/>
          <a:srcRect/>
          <a:stretch>
            <a:fillRect/>
          </a:stretch>
        </p:blipFill>
        <p:spPr bwMode="auto">
          <a:xfrm>
            <a:off x="457200" y="3200400"/>
            <a:ext cx="2371725" cy="1038225"/>
          </a:xfrm>
          <a:prstGeom prst="rect">
            <a:avLst/>
          </a:prstGeom>
          <a:noFill/>
          <a:ln w="9525">
            <a:noFill/>
            <a:miter lim="800000"/>
            <a:headEnd/>
            <a:tailEnd/>
          </a:ln>
        </p:spPr>
      </p:pic>
      <p:sp>
        <p:nvSpPr>
          <p:cNvPr id="6" name="Rectangle 4"/>
          <p:cNvSpPr txBox="1">
            <a:spLocks noChangeArrowheads="1"/>
          </p:cNvSpPr>
          <p:nvPr/>
        </p:nvSpPr>
        <p:spPr bwMode="auto">
          <a:xfrm>
            <a:off x="381000" y="4343400"/>
            <a:ext cx="4343400" cy="2133600"/>
          </a:xfrm>
          <a:prstGeom prst="rect">
            <a:avLst/>
          </a:prstGeom>
          <a:noFill/>
          <a:ln w="9525">
            <a:noFill/>
            <a:miter lim="800000"/>
            <a:headEnd/>
            <a:tailEnd/>
          </a:ln>
        </p:spPr>
        <p:txBody>
          <a:bodyPr/>
          <a:lstStyle/>
          <a:p>
            <a:pPr marL="273050" indent="-273050" eaLnBrk="0" hangingPunct="0">
              <a:lnSpc>
                <a:spcPct val="115000"/>
              </a:lnSpc>
              <a:spcBef>
                <a:spcPct val="20000"/>
              </a:spcBef>
              <a:buClr>
                <a:schemeClr val="accent1"/>
              </a:buClr>
              <a:buSzPct val="85000"/>
              <a:defRPr/>
            </a:pPr>
            <a:r>
              <a:rPr lang="en-US" altLang="zh-CN" sz="2000" dirty="0">
                <a:solidFill>
                  <a:srgbClr val="FF0000"/>
                </a:solidFill>
                <a:latin typeface="+mn-lt"/>
                <a:ea typeface="宋体" pitchFamily="2" charset="-122"/>
                <a:cs typeface="+mn-cs"/>
              </a:rPr>
              <a:t>Ping of death attack</a:t>
            </a:r>
          </a:p>
          <a:p>
            <a:pPr marL="547688" lvl="1" indent="-273050" eaLnBrk="0" hangingPunct="0">
              <a:lnSpc>
                <a:spcPct val="115000"/>
              </a:lnSpc>
              <a:spcBef>
                <a:spcPct val="20000"/>
              </a:spcBef>
              <a:buClr>
                <a:srgbClr val="C00000"/>
              </a:buClr>
              <a:buSzPct val="70000"/>
              <a:buFont typeface="Wingdings" pitchFamily="2" charset="2"/>
              <a:buChar char="Ø"/>
              <a:defRPr/>
            </a:pPr>
            <a:r>
              <a:rPr lang="en-US" altLang="zh-CN" sz="1600" dirty="0">
                <a:solidFill>
                  <a:schemeClr val="tx2"/>
                </a:solidFill>
                <a:latin typeface="+mn-lt"/>
                <a:ea typeface="宋体" pitchFamily="2" charset="-122"/>
                <a:cs typeface="+mn-cs"/>
              </a:rPr>
              <a:t>A hacker sends an </a:t>
            </a:r>
            <a:r>
              <a:rPr lang="en-US" altLang="zh-CN" sz="1600" dirty="0">
                <a:solidFill>
                  <a:srgbClr val="FF0000"/>
                </a:solidFill>
                <a:latin typeface="+mn-lt"/>
                <a:ea typeface="宋体" pitchFamily="2" charset="-122"/>
                <a:cs typeface="+mn-cs"/>
              </a:rPr>
              <a:t>echo request </a:t>
            </a:r>
            <a:r>
              <a:rPr lang="en-US" altLang="zh-CN" sz="1600" dirty="0">
                <a:solidFill>
                  <a:schemeClr val="tx2"/>
                </a:solidFill>
                <a:latin typeface="+mn-lt"/>
                <a:ea typeface="宋体" pitchFamily="2" charset="-122"/>
                <a:cs typeface="+mn-cs"/>
              </a:rPr>
              <a:t>in an IP packet larger than the maximum packet size of </a:t>
            </a:r>
            <a:r>
              <a:rPr lang="en-US" altLang="zh-CN" sz="1600" dirty="0">
                <a:solidFill>
                  <a:srgbClr val="0000FF"/>
                </a:solidFill>
                <a:latin typeface="+mn-lt"/>
                <a:ea typeface="宋体" pitchFamily="2" charset="-122"/>
                <a:cs typeface="+mn-cs"/>
              </a:rPr>
              <a:t>65,535</a:t>
            </a:r>
            <a:r>
              <a:rPr lang="en-US" altLang="zh-CN" sz="1600" dirty="0">
                <a:solidFill>
                  <a:schemeClr val="tx2"/>
                </a:solidFill>
                <a:latin typeface="+mn-lt"/>
                <a:ea typeface="宋体" pitchFamily="2" charset="-122"/>
                <a:cs typeface="+mn-cs"/>
              </a:rPr>
              <a:t> bytes </a:t>
            </a:r>
          </a:p>
          <a:p>
            <a:pPr marL="547688" lvl="1" indent="-273050" eaLnBrk="0" hangingPunct="0">
              <a:lnSpc>
                <a:spcPct val="115000"/>
              </a:lnSpc>
              <a:spcBef>
                <a:spcPct val="20000"/>
              </a:spcBef>
              <a:buClr>
                <a:srgbClr val="C00000"/>
              </a:buClr>
              <a:buSzPct val="70000"/>
              <a:buFont typeface="Wingdings" pitchFamily="2" charset="2"/>
              <a:buChar char="Ø"/>
              <a:defRPr/>
            </a:pPr>
            <a:r>
              <a:rPr lang="en-US" altLang="zh-CN" sz="1600" dirty="0">
                <a:solidFill>
                  <a:schemeClr val="tx2"/>
                </a:solidFill>
                <a:latin typeface="+mn-lt"/>
                <a:ea typeface="宋体" pitchFamily="2" charset="-122"/>
                <a:cs typeface="+mn-cs"/>
              </a:rPr>
              <a:t> </a:t>
            </a:r>
            <a:r>
              <a:rPr lang="en-US" altLang="zh-CN" sz="1600" i="1" dirty="0">
                <a:solidFill>
                  <a:srgbClr val="FF0000"/>
                </a:solidFill>
                <a:latin typeface="+mn-lt"/>
                <a:ea typeface="宋体" pitchFamily="2" charset="-122"/>
                <a:cs typeface="+mn-cs"/>
              </a:rPr>
              <a:t>ping -t -l 65550 192.168.1.1</a:t>
            </a:r>
          </a:p>
        </p:txBody>
      </p:sp>
      <p:pic>
        <p:nvPicPr>
          <p:cNvPr id="7" name="Picture 17"/>
          <p:cNvPicPr>
            <a:picLocks noChangeAspect="1" noChangeArrowheads="1"/>
          </p:cNvPicPr>
          <p:nvPr/>
        </p:nvPicPr>
        <p:blipFill>
          <a:blip r:embed="rId3" cstate="print"/>
          <a:srcRect/>
          <a:stretch>
            <a:fillRect/>
          </a:stretch>
        </p:blipFill>
        <p:spPr bwMode="auto">
          <a:xfrm>
            <a:off x="4857750" y="3733800"/>
            <a:ext cx="4286250" cy="2825750"/>
          </a:xfrm>
          <a:prstGeom prst="rect">
            <a:avLst/>
          </a:prstGeom>
          <a:noFill/>
          <a:ln w="9525">
            <a:noFill/>
            <a:miter lim="800000"/>
            <a:headEnd/>
            <a:tailEnd/>
          </a:ln>
        </p:spPr>
      </p:pic>
      <p:pic>
        <p:nvPicPr>
          <p:cNvPr id="8" name="Picture 5"/>
          <p:cNvPicPr>
            <a:picLocks noChangeAspect="1" noChangeArrowheads="1"/>
          </p:cNvPicPr>
          <p:nvPr/>
        </p:nvPicPr>
        <p:blipFill>
          <a:blip r:embed="rId4" cstate="print"/>
          <a:srcRect/>
          <a:stretch>
            <a:fillRect/>
          </a:stretch>
        </p:blipFill>
        <p:spPr bwMode="auto">
          <a:xfrm>
            <a:off x="3962400" y="1600200"/>
            <a:ext cx="5181600" cy="1890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90600" y="228600"/>
            <a:ext cx="8001000" cy="758825"/>
          </a:xfrm>
        </p:spPr>
        <p:txBody>
          <a:bodyPr/>
          <a:lstStyle/>
          <a:p>
            <a:pPr algn="l"/>
            <a:r>
              <a:rPr lang="en-US" sz="2800" dirty="0">
                <a:solidFill>
                  <a:schemeClr val="bg1"/>
                </a:solidFill>
              </a:rPr>
              <a:t>Security Drivers</a:t>
            </a:r>
          </a:p>
        </p:txBody>
      </p:sp>
      <p:pic>
        <p:nvPicPr>
          <p:cNvPr id="4" name="Picture 11"/>
          <p:cNvPicPr>
            <a:picLocks noChangeAspect="1" noChangeArrowheads="1"/>
          </p:cNvPicPr>
          <p:nvPr/>
        </p:nvPicPr>
        <p:blipFill>
          <a:blip r:embed="rId2" cstate="print"/>
          <a:srcRect/>
          <a:stretch>
            <a:fillRect/>
          </a:stretch>
        </p:blipFill>
        <p:spPr bwMode="auto">
          <a:xfrm>
            <a:off x="2438400" y="3810000"/>
            <a:ext cx="6705600" cy="1123950"/>
          </a:xfrm>
          <a:prstGeom prst="rect">
            <a:avLst/>
          </a:prstGeom>
          <a:noFill/>
          <a:ln w="9525">
            <a:noFill/>
            <a:miter lim="800000"/>
            <a:headEnd/>
            <a:tailEnd/>
          </a:ln>
        </p:spPr>
      </p:pic>
      <p:pic>
        <p:nvPicPr>
          <p:cNvPr id="17412" name="Picture 5"/>
          <p:cNvPicPr>
            <a:picLocks noChangeAspect="1" noChangeArrowheads="1"/>
          </p:cNvPicPr>
          <p:nvPr/>
        </p:nvPicPr>
        <p:blipFill>
          <a:blip r:embed="rId3" cstate="print"/>
          <a:srcRect/>
          <a:stretch>
            <a:fillRect/>
          </a:stretch>
        </p:blipFill>
        <p:spPr bwMode="auto">
          <a:xfrm>
            <a:off x="762000" y="1447800"/>
            <a:ext cx="7818438" cy="1831975"/>
          </a:xfrm>
          <a:prstGeom prst="rect">
            <a:avLst/>
          </a:prstGeom>
          <a:noFill/>
          <a:ln w="9525">
            <a:noFill/>
            <a:miter lim="800000"/>
            <a:headEnd/>
            <a:tailEnd/>
          </a:ln>
        </p:spPr>
      </p:pic>
      <p:pic>
        <p:nvPicPr>
          <p:cNvPr id="6"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8600" y="3505200"/>
            <a:ext cx="5181600" cy="1566863"/>
          </a:xfrm>
          <a:prstGeom prst="rect">
            <a:avLst/>
          </a:prstGeom>
          <a:noFill/>
          <a:ln w="9525">
            <a:noFill/>
            <a:miter lim="800000"/>
            <a:headEnd/>
            <a:tailEnd/>
          </a:ln>
        </p:spPr>
      </p:pic>
      <p:sp>
        <p:nvSpPr>
          <p:cNvPr id="7" name="Line 8"/>
          <p:cNvSpPr>
            <a:spLocks noChangeShapeType="1"/>
          </p:cNvSpPr>
          <p:nvPr/>
        </p:nvSpPr>
        <p:spPr bwMode="auto">
          <a:xfrm flipH="1">
            <a:off x="1066800" y="3048000"/>
            <a:ext cx="76200" cy="457200"/>
          </a:xfrm>
          <a:prstGeom prst="line">
            <a:avLst/>
          </a:prstGeom>
          <a:noFill/>
          <a:ln w="38100">
            <a:solidFill>
              <a:schemeClr val="tx1"/>
            </a:solidFill>
            <a:round/>
            <a:headEnd/>
            <a:tailEnd type="triangle" w="med" len="med"/>
          </a:ln>
        </p:spPr>
        <p:txBody>
          <a:bodyPr lIns="82124" tIns="41061" rIns="82124" bIns="41061"/>
          <a:lstStyle/>
          <a:p>
            <a:endParaRPr lang="en-US"/>
          </a:p>
        </p:txBody>
      </p:sp>
      <p:pic>
        <p:nvPicPr>
          <p:cNvPr id="8" name="Picture 9"/>
          <p:cNvPicPr>
            <a:picLocks noChangeAspect="1" noChangeArrowheads="1"/>
          </p:cNvPicPr>
          <p:nvPr/>
        </p:nvPicPr>
        <p:blipFill>
          <a:blip r:embed="rId5" cstate="print"/>
          <a:srcRect/>
          <a:stretch>
            <a:fillRect/>
          </a:stretch>
        </p:blipFill>
        <p:spPr bwMode="auto">
          <a:xfrm>
            <a:off x="228600" y="5105400"/>
            <a:ext cx="6324600" cy="949325"/>
          </a:xfrm>
          <a:prstGeom prst="rect">
            <a:avLst/>
          </a:prstGeom>
          <a:noFill/>
          <a:ln w="9525">
            <a:noFill/>
            <a:miter lim="800000"/>
            <a:headEnd/>
            <a:tailEnd/>
          </a:ln>
        </p:spPr>
      </p:pic>
      <p:sp>
        <p:nvSpPr>
          <p:cNvPr id="9" name="Line 10"/>
          <p:cNvSpPr>
            <a:spLocks noChangeShapeType="1"/>
          </p:cNvSpPr>
          <p:nvPr/>
        </p:nvSpPr>
        <p:spPr bwMode="auto">
          <a:xfrm flipH="1">
            <a:off x="3657600" y="3276600"/>
            <a:ext cx="152400" cy="1828800"/>
          </a:xfrm>
          <a:prstGeom prst="line">
            <a:avLst/>
          </a:prstGeom>
          <a:noFill/>
          <a:ln w="38100">
            <a:solidFill>
              <a:schemeClr val="tx1"/>
            </a:solidFill>
            <a:round/>
            <a:headEnd/>
            <a:tailEnd type="triangle" w="med" len="med"/>
          </a:ln>
        </p:spPr>
        <p:txBody>
          <a:bodyPr lIns="82124" tIns="41061" rIns="82124" bIns="41061"/>
          <a:lstStyle/>
          <a:p>
            <a:endParaRPr lang="en-US"/>
          </a:p>
        </p:txBody>
      </p:sp>
      <p:sp>
        <p:nvSpPr>
          <p:cNvPr id="10" name="Line 12"/>
          <p:cNvSpPr>
            <a:spLocks noChangeShapeType="1"/>
          </p:cNvSpPr>
          <p:nvPr/>
        </p:nvSpPr>
        <p:spPr bwMode="auto">
          <a:xfrm>
            <a:off x="5791200" y="3276600"/>
            <a:ext cx="152400" cy="533400"/>
          </a:xfrm>
          <a:prstGeom prst="line">
            <a:avLst/>
          </a:prstGeom>
          <a:noFill/>
          <a:ln w="38100">
            <a:solidFill>
              <a:schemeClr val="tx1"/>
            </a:solidFill>
            <a:round/>
            <a:headEnd/>
            <a:tailEnd type="triangle" w="med" len="med"/>
          </a:ln>
        </p:spPr>
        <p:txBody>
          <a:bodyPr lIns="82124" tIns="41061" rIns="82124" bIns="41061"/>
          <a:lstStyle/>
          <a:p>
            <a:endParaRPr lang="en-US"/>
          </a:p>
        </p:txBody>
      </p:sp>
      <p:pic>
        <p:nvPicPr>
          <p:cNvPr id="11" name="Picture 13"/>
          <p:cNvPicPr>
            <a:picLocks noChangeAspect="1" noChangeArrowheads="1"/>
          </p:cNvPicPr>
          <p:nvPr/>
        </p:nvPicPr>
        <p:blipFill>
          <a:blip r:embed="rId6" cstate="print"/>
          <a:srcRect/>
          <a:stretch>
            <a:fillRect/>
          </a:stretch>
        </p:blipFill>
        <p:spPr bwMode="auto">
          <a:xfrm>
            <a:off x="3048000" y="4724400"/>
            <a:ext cx="6096000" cy="1760538"/>
          </a:xfrm>
          <a:prstGeom prst="rect">
            <a:avLst/>
          </a:prstGeom>
          <a:noFill/>
          <a:ln w="9525">
            <a:noFill/>
            <a:miter lim="800000"/>
            <a:headEnd/>
            <a:tailEnd/>
          </a:ln>
        </p:spPr>
      </p:pic>
      <p:sp>
        <p:nvSpPr>
          <p:cNvPr id="12" name="Line 14"/>
          <p:cNvSpPr>
            <a:spLocks noChangeShapeType="1"/>
          </p:cNvSpPr>
          <p:nvPr/>
        </p:nvSpPr>
        <p:spPr bwMode="auto">
          <a:xfrm flipH="1">
            <a:off x="6248400" y="3276600"/>
            <a:ext cx="1524000" cy="1447800"/>
          </a:xfrm>
          <a:prstGeom prst="line">
            <a:avLst/>
          </a:prstGeom>
          <a:noFill/>
          <a:ln w="38100">
            <a:solidFill>
              <a:schemeClr val="tx1"/>
            </a:solidFill>
            <a:round/>
            <a:headEnd/>
            <a:tailEnd type="triangle" w="med" len="med"/>
          </a:ln>
        </p:spPr>
        <p:txBody>
          <a:bodyPr lIns="82124" tIns="41061" rIns="82124" bIns="41061"/>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6" presetID="2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22" presetClass="entr" presetSubtype="1"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sz="quarter" idx="1"/>
          </p:nvPr>
        </p:nvSpPr>
        <p:spPr>
          <a:xfrm>
            <a:off x="228600" y="1219200"/>
            <a:ext cx="2667000" cy="381000"/>
          </a:xfrm>
        </p:spPr>
        <p:txBody>
          <a:bodyPr/>
          <a:lstStyle/>
          <a:p>
            <a:r>
              <a:rPr lang="en-US" altLang="zh-CN" sz="2000">
                <a:solidFill>
                  <a:srgbClr val="FF0000"/>
                </a:solidFill>
                <a:ea typeface="宋体" pitchFamily="2" charset="-122"/>
              </a:rPr>
              <a:t>Smurf Attack</a:t>
            </a:r>
          </a:p>
          <a:p>
            <a:pPr>
              <a:buFont typeface="Wingdings 2" pitchFamily="18" charset="2"/>
              <a:buNone/>
            </a:pPr>
            <a:endParaRPr lang="en-US"/>
          </a:p>
        </p:txBody>
      </p:sp>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pic>
        <p:nvPicPr>
          <p:cNvPr id="44036" name="Picture 6"/>
          <p:cNvPicPr>
            <a:picLocks noChangeAspect="1" noChangeArrowheads="1"/>
          </p:cNvPicPr>
          <p:nvPr/>
        </p:nvPicPr>
        <p:blipFill>
          <a:blip r:embed="rId2" cstate="print"/>
          <a:srcRect/>
          <a:stretch>
            <a:fillRect/>
          </a:stretch>
        </p:blipFill>
        <p:spPr bwMode="auto">
          <a:xfrm>
            <a:off x="914400" y="1587500"/>
            <a:ext cx="8001000" cy="504031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sp>
        <p:nvSpPr>
          <p:cNvPr id="5" name="Content Placeholder 2"/>
          <p:cNvSpPr txBox="1">
            <a:spLocks/>
          </p:cNvSpPr>
          <p:nvPr/>
        </p:nvSpPr>
        <p:spPr bwMode="auto">
          <a:xfrm>
            <a:off x="228600" y="1219200"/>
            <a:ext cx="3429000" cy="3810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defRPr/>
            </a:pPr>
            <a:r>
              <a:rPr lang="en-US" altLang="zh-CN" sz="2000" dirty="0">
                <a:solidFill>
                  <a:srgbClr val="FF0000"/>
                </a:solidFill>
                <a:ea typeface="宋体" pitchFamily="2" charset="-122"/>
              </a:rPr>
              <a:t>TCP SYN Flood attack</a:t>
            </a:r>
            <a:endParaRPr lang="en-US" sz="2700" dirty="0">
              <a:solidFill>
                <a:srgbClr val="FF0000"/>
              </a:solidFill>
              <a:latin typeface="+mn-lt"/>
              <a:cs typeface="+mn-cs"/>
            </a:endParaRPr>
          </a:p>
        </p:txBody>
      </p:sp>
      <p:pic>
        <p:nvPicPr>
          <p:cNvPr id="45060" name="Picture 5"/>
          <p:cNvPicPr>
            <a:picLocks noChangeAspect="1" noChangeArrowheads="1"/>
          </p:cNvPicPr>
          <p:nvPr/>
        </p:nvPicPr>
        <p:blipFill>
          <a:blip r:embed="rId2" cstate="print"/>
          <a:srcRect/>
          <a:stretch>
            <a:fillRect/>
          </a:stretch>
        </p:blipFill>
        <p:spPr bwMode="auto">
          <a:xfrm>
            <a:off x="381000" y="1752600"/>
            <a:ext cx="8680450" cy="4495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pic>
        <p:nvPicPr>
          <p:cNvPr id="46083" name="Picture 2" descr="http://news.cnet.com/i/ne/pg/fd_2005/051018_spam_184x138.jpg"/>
          <p:cNvPicPr>
            <a:picLocks noChangeAspect="1" noChangeArrowheads="1"/>
          </p:cNvPicPr>
          <p:nvPr/>
        </p:nvPicPr>
        <p:blipFill>
          <a:blip r:embed="rId2" cstate="print"/>
          <a:srcRect/>
          <a:stretch>
            <a:fillRect/>
          </a:stretch>
        </p:blipFill>
        <p:spPr bwMode="auto">
          <a:xfrm>
            <a:off x="6096000" y="1219200"/>
            <a:ext cx="2946400" cy="2209800"/>
          </a:xfrm>
          <a:prstGeom prst="rect">
            <a:avLst/>
          </a:prstGeom>
          <a:noFill/>
          <a:ln w="9525">
            <a:noFill/>
            <a:miter lim="800000"/>
            <a:headEnd/>
            <a:tailEnd/>
          </a:ln>
        </p:spPr>
      </p:pic>
      <p:pic>
        <p:nvPicPr>
          <p:cNvPr id="46084" name="Picture 2" descr="http://hdbizblog.com/blog/wp-content/uploads/2007/06/911attack.jpg"/>
          <p:cNvPicPr>
            <a:picLocks noChangeAspect="1" noChangeArrowheads="1"/>
          </p:cNvPicPr>
          <p:nvPr/>
        </p:nvPicPr>
        <p:blipFill>
          <a:blip r:embed="rId3" cstate="print"/>
          <a:srcRect/>
          <a:stretch>
            <a:fillRect/>
          </a:stretch>
        </p:blipFill>
        <p:spPr bwMode="auto">
          <a:xfrm>
            <a:off x="381000" y="3886200"/>
            <a:ext cx="2743200" cy="2438400"/>
          </a:xfrm>
          <a:prstGeom prst="rect">
            <a:avLst/>
          </a:prstGeom>
          <a:noFill/>
          <a:ln w="9525">
            <a:noFill/>
            <a:miter lim="800000"/>
            <a:headEnd/>
            <a:tailEnd/>
          </a:ln>
        </p:spPr>
      </p:pic>
      <p:sp>
        <p:nvSpPr>
          <p:cNvPr id="7" name="Rectangle 3"/>
          <p:cNvSpPr txBox="1">
            <a:spLocks noChangeArrowheads="1"/>
          </p:cNvSpPr>
          <p:nvPr/>
        </p:nvSpPr>
        <p:spPr bwMode="auto">
          <a:xfrm>
            <a:off x="152400" y="1295400"/>
            <a:ext cx="5943600" cy="27432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defRPr/>
            </a:pPr>
            <a:r>
              <a:rPr lang="en-US" altLang="zh-CN" sz="2000" dirty="0">
                <a:solidFill>
                  <a:srgbClr val="FF0000"/>
                </a:solidFill>
                <a:latin typeface="+mn-lt"/>
                <a:ea typeface="宋体" pitchFamily="2" charset="-122"/>
                <a:cs typeface="+mn-cs"/>
              </a:rPr>
              <a:t>email attack:</a:t>
            </a:r>
          </a:p>
          <a:p>
            <a:pPr marL="273050" indent="-273050" eaLnBrk="0" hangingPunct="0">
              <a:spcBef>
                <a:spcPct val="20000"/>
              </a:spcBef>
              <a:buClr>
                <a:schemeClr val="accent1"/>
              </a:buClr>
              <a:buSzPct val="85000"/>
              <a:buFont typeface="Wingdings 2" pitchFamily="18" charset="2"/>
              <a:buChar char=""/>
              <a:defRPr/>
            </a:pPr>
            <a:r>
              <a:rPr lang="en-US" altLang="zh-CN" dirty="0">
                <a:latin typeface="+mn-lt"/>
                <a:ea typeface="宋体" pitchFamily="2" charset="-122"/>
                <a:cs typeface="+mn-cs"/>
              </a:rPr>
              <a:t>When using Microsoft Outlook, a script reads your </a:t>
            </a:r>
            <a:r>
              <a:rPr lang="en-US" altLang="zh-CN" dirty="0">
                <a:solidFill>
                  <a:srgbClr val="0000CC"/>
                </a:solidFill>
                <a:latin typeface="+mn-lt"/>
                <a:ea typeface="宋体" pitchFamily="2" charset="-122"/>
                <a:cs typeface="+mn-cs"/>
              </a:rPr>
              <a:t>address book </a:t>
            </a:r>
            <a:r>
              <a:rPr lang="en-US" altLang="zh-CN" dirty="0">
                <a:latin typeface="+mn-lt"/>
                <a:ea typeface="宋体" pitchFamily="2" charset="-122"/>
                <a:cs typeface="+mn-cs"/>
              </a:rPr>
              <a:t>and sends a copy of itself to everyone listed there, thus propagating itself around the Internet. </a:t>
            </a:r>
          </a:p>
          <a:p>
            <a:pPr marL="273050" indent="-273050" eaLnBrk="0" hangingPunct="0">
              <a:spcBef>
                <a:spcPct val="20000"/>
              </a:spcBef>
              <a:buClr>
                <a:schemeClr val="accent1"/>
              </a:buClr>
              <a:buSzPct val="85000"/>
              <a:buFont typeface="Wingdings 2" pitchFamily="18" charset="2"/>
              <a:buChar char=""/>
              <a:defRPr/>
            </a:pPr>
            <a:r>
              <a:rPr lang="en-US" altLang="zh-CN" dirty="0">
                <a:latin typeface="+mn-lt"/>
                <a:ea typeface="宋体" pitchFamily="2" charset="-122"/>
                <a:cs typeface="+mn-cs"/>
              </a:rPr>
              <a:t>The script then modifies the </a:t>
            </a:r>
            <a:r>
              <a:rPr lang="en-US" altLang="zh-CN" dirty="0">
                <a:solidFill>
                  <a:srgbClr val="0000CC"/>
                </a:solidFill>
                <a:latin typeface="+mn-lt"/>
                <a:ea typeface="宋体" pitchFamily="2" charset="-122"/>
                <a:cs typeface="+mn-cs"/>
              </a:rPr>
              <a:t>computer’s registry </a:t>
            </a:r>
            <a:r>
              <a:rPr lang="en-US" altLang="zh-CN" dirty="0">
                <a:latin typeface="+mn-lt"/>
                <a:ea typeface="宋体" pitchFamily="2" charset="-122"/>
                <a:cs typeface="+mn-cs"/>
              </a:rPr>
              <a:t>so that the script runs itself again when restarted.  </a:t>
            </a:r>
          </a:p>
        </p:txBody>
      </p:sp>
      <p:sp>
        <p:nvSpPr>
          <p:cNvPr id="8" name="Rectangle 3"/>
          <p:cNvSpPr txBox="1">
            <a:spLocks noChangeArrowheads="1"/>
          </p:cNvSpPr>
          <p:nvPr/>
        </p:nvSpPr>
        <p:spPr bwMode="auto">
          <a:xfrm>
            <a:off x="3352800" y="3810000"/>
            <a:ext cx="5486400" cy="25146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defRPr/>
            </a:pPr>
            <a:r>
              <a:rPr lang="en-US" altLang="zh-CN" sz="2000" dirty="0">
                <a:solidFill>
                  <a:srgbClr val="FF0000"/>
                </a:solidFill>
                <a:latin typeface="+mn-lt"/>
                <a:ea typeface="宋体" pitchFamily="2" charset="-122"/>
                <a:cs typeface="+mn-cs"/>
              </a:rPr>
              <a:t>Physical infrastructure attack:</a:t>
            </a:r>
          </a:p>
          <a:p>
            <a:pPr marL="273050" indent="-273050" eaLnBrk="0" hangingPunct="0">
              <a:spcBef>
                <a:spcPct val="20000"/>
              </a:spcBef>
              <a:buClr>
                <a:schemeClr val="accent1"/>
              </a:buClr>
              <a:buSzPct val="85000"/>
              <a:buFont typeface="Wingdings 2" pitchFamily="18" charset="2"/>
              <a:buChar char=""/>
              <a:defRPr/>
            </a:pPr>
            <a:r>
              <a:rPr lang="en-US" altLang="zh-CN" dirty="0">
                <a:latin typeface="+mn-lt"/>
                <a:ea typeface="宋体" pitchFamily="2" charset="-122"/>
                <a:cs typeface="+mn-cs"/>
              </a:rPr>
              <a:t>Someone can just simply </a:t>
            </a:r>
            <a:r>
              <a:rPr lang="en-US" altLang="zh-CN" dirty="0">
                <a:solidFill>
                  <a:srgbClr val="0000CC"/>
                </a:solidFill>
                <a:latin typeface="+mn-lt"/>
                <a:ea typeface="宋体" pitchFamily="2" charset="-122"/>
                <a:cs typeface="+mn-cs"/>
              </a:rPr>
              <a:t>snip your cables</a:t>
            </a:r>
            <a:r>
              <a:rPr lang="en-US" altLang="zh-CN" dirty="0">
                <a:latin typeface="+mn-lt"/>
                <a:ea typeface="宋体" pitchFamily="2" charset="-122"/>
                <a:cs typeface="+mn-cs"/>
              </a:rPr>
              <a:t>! Fortunately this can be quickly noticed and dealt with. </a:t>
            </a:r>
          </a:p>
          <a:p>
            <a:pPr marL="273050" indent="-273050" eaLnBrk="0" hangingPunct="0">
              <a:spcBef>
                <a:spcPct val="20000"/>
              </a:spcBef>
              <a:buClr>
                <a:schemeClr val="accent1"/>
              </a:buClr>
              <a:buSzPct val="85000"/>
              <a:buFont typeface="Wingdings 2" pitchFamily="18" charset="2"/>
              <a:buChar char=""/>
              <a:defRPr/>
            </a:pPr>
            <a:r>
              <a:rPr lang="en-US" altLang="zh-CN" dirty="0">
                <a:latin typeface="+mn-lt"/>
                <a:ea typeface="宋体" pitchFamily="2" charset="-122"/>
                <a:cs typeface="+mn-cs"/>
              </a:rPr>
              <a:t>Other physical infrastructure attacks can include recycling systems, affecting power to systems and actual destruction of computers or storage devices.</a:t>
            </a:r>
            <a:endParaRPr lang="zh-CN" altLang="en-US" dirty="0">
              <a:latin typeface="+mn-lt"/>
              <a:ea typeface="宋体"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66800" y="228600"/>
            <a:ext cx="7769225" cy="758825"/>
          </a:xfrm>
          <a:prstGeom prst="rect">
            <a:avLst/>
          </a:prstGeom>
          <a:noFill/>
          <a:ln w="9525">
            <a:noFill/>
            <a:miter lim="800000"/>
            <a:headEnd/>
            <a:tailEnd/>
          </a:ln>
        </p:spPr>
        <p:txBody>
          <a:bodyPr anchor="b"/>
          <a:lstStyle/>
          <a:p>
            <a:pPr eaLnBrk="0" hangingPunct="0">
              <a:defRPr/>
            </a:pPr>
            <a:r>
              <a:rPr lang="en-US" altLang="zh-CN" sz="2800" dirty="0">
                <a:solidFill>
                  <a:schemeClr val="bg1"/>
                </a:solidFill>
                <a:latin typeface="+mj-lt"/>
                <a:ea typeface="宋体" pitchFamily="2" charset="-122"/>
                <a:cs typeface="+mj-cs"/>
              </a:rPr>
              <a:t>Denial of Service (</a:t>
            </a:r>
            <a:r>
              <a:rPr lang="en-US" altLang="zh-CN" sz="2800" dirty="0" err="1">
                <a:solidFill>
                  <a:schemeClr val="bg1"/>
                </a:solidFill>
                <a:latin typeface="+mj-lt"/>
                <a:ea typeface="宋体" pitchFamily="2" charset="-122"/>
                <a:cs typeface="+mj-cs"/>
              </a:rPr>
              <a:t>DoS</a:t>
            </a:r>
            <a:r>
              <a:rPr lang="en-US" altLang="zh-CN" sz="2800" dirty="0">
                <a:solidFill>
                  <a:schemeClr val="bg1"/>
                </a:solidFill>
                <a:latin typeface="+mj-lt"/>
                <a:ea typeface="宋体" pitchFamily="2" charset="-122"/>
                <a:cs typeface="+mj-cs"/>
              </a:rPr>
              <a:t>) Attacks</a:t>
            </a:r>
            <a:endParaRPr lang="en-US" sz="2800" dirty="0">
              <a:solidFill>
                <a:schemeClr val="bg1"/>
              </a:solidFill>
              <a:latin typeface="+mj-lt"/>
              <a:ea typeface="+mj-ea"/>
              <a:cs typeface="+mj-cs"/>
            </a:endParaRPr>
          </a:p>
        </p:txBody>
      </p:sp>
      <p:sp>
        <p:nvSpPr>
          <p:cNvPr id="5" name="Rectangle 3"/>
          <p:cNvSpPr txBox="1">
            <a:spLocks noChangeArrowheads="1"/>
          </p:cNvSpPr>
          <p:nvPr/>
        </p:nvSpPr>
        <p:spPr bwMode="auto">
          <a:xfrm>
            <a:off x="228600" y="1219200"/>
            <a:ext cx="8763000" cy="2743200"/>
          </a:xfrm>
          <a:prstGeom prst="rect">
            <a:avLst/>
          </a:prstGeom>
          <a:noFill/>
          <a:ln w="9525">
            <a:noFill/>
            <a:miter lim="800000"/>
            <a:headEnd/>
            <a:tailEnd/>
          </a:ln>
        </p:spPr>
        <p:txBody>
          <a:bodyPr/>
          <a:lstStyle/>
          <a:p>
            <a:pPr marL="273050" indent="-273050" eaLnBrk="0" hangingPunct="0">
              <a:lnSpc>
                <a:spcPct val="115000"/>
              </a:lnSpc>
              <a:spcBef>
                <a:spcPct val="20000"/>
              </a:spcBef>
              <a:buClr>
                <a:schemeClr val="accent1"/>
              </a:buClr>
              <a:buSzPct val="85000"/>
              <a:buFont typeface="Wingdings 2" pitchFamily="18" charset="2"/>
              <a:buChar char=""/>
              <a:defRPr/>
            </a:pPr>
            <a:r>
              <a:rPr lang="en-US" altLang="zh-CN" sz="2000" dirty="0">
                <a:latin typeface="+mn-lt"/>
                <a:ea typeface="宋体" pitchFamily="2" charset="-122"/>
                <a:cs typeface="+mn-cs"/>
              </a:rPr>
              <a:t>To date, </a:t>
            </a:r>
            <a:r>
              <a:rPr lang="en-US" altLang="zh-CN" sz="2000" dirty="0">
                <a:solidFill>
                  <a:srgbClr val="C00000"/>
                </a:solidFill>
                <a:latin typeface="+mn-lt"/>
                <a:ea typeface="宋体" pitchFamily="2" charset="-122"/>
                <a:cs typeface="+mn-cs"/>
              </a:rPr>
              <a:t>hundreds</a:t>
            </a:r>
            <a:r>
              <a:rPr lang="en-US" altLang="zh-CN" sz="2000" dirty="0">
                <a:solidFill>
                  <a:schemeClr val="accent2"/>
                </a:solidFill>
                <a:latin typeface="+mn-lt"/>
                <a:ea typeface="宋体" pitchFamily="2" charset="-122"/>
                <a:cs typeface="+mn-cs"/>
              </a:rPr>
              <a:t> </a:t>
            </a:r>
            <a:r>
              <a:rPr lang="en-US" altLang="zh-CN" sz="2000" dirty="0">
                <a:latin typeface="+mn-lt"/>
                <a:ea typeface="宋体" pitchFamily="2" charset="-122"/>
                <a:cs typeface="+mn-cs"/>
              </a:rPr>
              <a:t>of </a:t>
            </a:r>
            <a:r>
              <a:rPr lang="en-US" altLang="zh-CN" sz="2000" dirty="0" err="1">
                <a:latin typeface="+mn-lt"/>
                <a:ea typeface="宋体" pitchFamily="2" charset="-122"/>
                <a:cs typeface="+mn-cs"/>
              </a:rPr>
              <a:t>DoS</a:t>
            </a:r>
            <a:r>
              <a:rPr lang="en-US" altLang="zh-CN" sz="2000" dirty="0">
                <a:latin typeface="+mn-lt"/>
                <a:ea typeface="宋体" pitchFamily="2" charset="-122"/>
                <a:cs typeface="+mn-cs"/>
              </a:rPr>
              <a:t> attacks have been documented. </a:t>
            </a:r>
          </a:p>
          <a:p>
            <a:pPr marL="273050" indent="-273050" eaLnBrk="0" hangingPunct="0">
              <a:spcBef>
                <a:spcPct val="20000"/>
              </a:spcBef>
              <a:buClr>
                <a:schemeClr val="accent1"/>
              </a:buClr>
              <a:buSzPct val="85000"/>
              <a:buFont typeface="Wingdings 2" pitchFamily="18" charset="2"/>
              <a:buChar char=""/>
              <a:defRPr/>
            </a:pPr>
            <a:r>
              <a:rPr lang="en-US" altLang="zh-CN" sz="2000" dirty="0">
                <a:latin typeface="+mn-lt"/>
                <a:ea typeface="宋体" pitchFamily="2" charset="-122"/>
                <a:cs typeface="+mn-cs"/>
              </a:rPr>
              <a:t>There are five basic ways that </a:t>
            </a:r>
            <a:r>
              <a:rPr lang="en-US" altLang="zh-CN" sz="2000" dirty="0" err="1">
                <a:latin typeface="+mn-lt"/>
                <a:ea typeface="宋体" pitchFamily="2" charset="-122"/>
                <a:cs typeface="+mn-cs"/>
              </a:rPr>
              <a:t>DoS</a:t>
            </a:r>
            <a:r>
              <a:rPr lang="en-US" altLang="zh-CN" sz="2000" dirty="0">
                <a:latin typeface="+mn-lt"/>
                <a:ea typeface="宋体" pitchFamily="2" charset="-122"/>
                <a:cs typeface="+mn-cs"/>
              </a:rPr>
              <a:t> attacks can do harm:</a:t>
            </a:r>
          </a:p>
          <a:p>
            <a:pPr marL="547688" lvl="1" indent="-273050" eaLnBrk="0" hangingPunct="0">
              <a:spcBef>
                <a:spcPct val="20000"/>
              </a:spcBef>
              <a:buClr>
                <a:srgbClr val="FF0000"/>
              </a:buClr>
              <a:buSzPct val="70000"/>
              <a:buFont typeface="Wingdings" pitchFamily="2" charset="2"/>
              <a:buChar char="v"/>
              <a:defRPr/>
            </a:pPr>
            <a:r>
              <a:rPr lang="en-US" altLang="zh-CN" dirty="0">
                <a:solidFill>
                  <a:schemeClr val="tx2"/>
                </a:solidFill>
                <a:latin typeface="+mn-lt"/>
                <a:ea typeface="宋体" pitchFamily="2" charset="-122"/>
                <a:cs typeface="+mn-cs"/>
              </a:rPr>
              <a:t>Consumption of computational resources, such as bandwidth, disk space, or processor time</a:t>
            </a:r>
          </a:p>
          <a:p>
            <a:pPr marL="547688" lvl="1" indent="-273050" eaLnBrk="0" hangingPunct="0">
              <a:spcBef>
                <a:spcPct val="20000"/>
              </a:spcBef>
              <a:buClr>
                <a:srgbClr val="FF0000"/>
              </a:buClr>
              <a:buSzPct val="70000"/>
              <a:buFont typeface="Wingdings" pitchFamily="2" charset="2"/>
              <a:buChar char="v"/>
              <a:defRPr/>
            </a:pPr>
            <a:r>
              <a:rPr lang="en-US" altLang="zh-CN" dirty="0">
                <a:solidFill>
                  <a:schemeClr val="tx2"/>
                </a:solidFill>
                <a:latin typeface="+mn-lt"/>
                <a:ea typeface="宋体" pitchFamily="2" charset="-122"/>
                <a:cs typeface="+mn-cs"/>
              </a:rPr>
              <a:t>Disruption of configuration information, such as routing information</a:t>
            </a:r>
          </a:p>
          <a:p>
            <a:pPr marL="547688" lvl="1" indent="-273050" eaLnBrk="0" hangingPunct="0">
              <a:spcBef>
                <a:spcPct val="20000"/>
              </a:spcBef>
              <a:buClr>
                <a:srgbClr val="FF0000"/>
              </a:buClr>
              <a:buSzPct val="70000"/>
              <a:buFont typeface="Wingdings" pitchFamily="2" charset="2"/>
              <a:buChar char="v"/>
              <a:defRPr/>
            </a:pPr>
            <a:r>
              <a:rPr lang="en-US" altLang="zh-CN" dirty="0">
                <a:solidFill>
                  <a:schemeClr val="tx2"/>
                </a:solidFill>
                <a:latin typeface="+mn-lt"/>
                <a:ea typeface="宋体" pitchFamily="2" charset="-122"/>
                <a:cs typeface="+mn-cs"/>
              </a:rPr>
              <a:t>Disruption of state information, such as unsolicited resetting of TCP sessions</a:t>
            </a:r>
          </a:p>
          <a:p>
            <a:pPr marL="547688" lvl="1" indent="-273050" eaLnBrk="0" hangingPunct="0">
              <a:spcBef>
                <a:spcPct val="20000"/>
              </a:spcBef>
              <a:buClr>
                <a:srgbClr val="FF0000"/>
              </a:buClr>
              <a:buSzPct val="70000"/>
              <a:buFont typeface="Wingdings" pitchFamily="2" charset="2"/>
              <a:buChar char="v"/>
              <a:defRPr/>
            </a:pPr>
            <a:r>
              <a:rPr lang="en-US" altLang="zh-CN" dirty="0">
                <a:solidFill>
                  <a:schemeClr val="tx2"/>
                </a:solidFill>
                <a:latin typeface="+mn-lt"/>
                <a:ea typeface="宋体" pitchFamily="2" charset="-122"/>
                <a:cs typeface="+mn-cs"/>
              </a:rPr>
              <a:t>Disruption of physical network components</a:t>
            </a:r>
          </a:p>
          <a:p>
            <a:pPr marL="547688" lvl="1" indent="-273050" eaLnBrk="0" hangingPunct="0">
              <a:spcBef>
                <a:spcPct val="20000"/>
              </a:spcBef>
              <a:buClr>
                <a:srgbClr val="FF0000"/>
              </a:buClr>
              <a:buSzPct val="70000"/>
              <a:buFont typeface="Wingdings" pitchFamily="2" charset="2"/>
              <a:buChar char="v"/>
              <a:defRPr/>
            </a:pPr>
            <a:r>
              <a:rPr lang="en-US" altLang="zh-CN" dirty="0">
                <a:solidFill>
                  <a:schemeClr val="tx2"/>
                </a:solidFill>
                <a:latin typeface="+mn-lt"/>
                <a:ea typeface="宋体" pitchFamily="2" charset="-122"/>
                <a:cs typeface="+mn-cs"/>
              </a:rPr>
              <a:t>Obstruction of communication between the victim and others.</a:t>
            </a:r>
          </a:p>
        </p:txBody>
      </p:sp>
      <p:pic>
        <p:nvPicPr>
          <p:cNvPr id="6" name="Picture 6"/>
          <p:cNvPicPr>
            <a:picLocks noChangeAspect="1" noChangeArrowheads="1"/>
          </p:cNvPicPr>
          <p:nvPr/>
        </p:nvPicPr>
        <p:blipFill>
          <a:blip r:embed="rId2" cstate="print"/>
          <a:srcRect/>
          <a:stretch>
            <a:fillRect/>
          </a:stretch>
        </p:blipFill>
        <p:spPr bwMode="auto">
          <a:xfrm>
            <a:off x="457200" y="3962400"/>
            <a:ext cx="2819400" cy="2605088"/>
          </a:xfrm>
          <a:prstGeom prst="rect">
            <a:avLst/>
          </a:prstGeom>
          <a:noFill/>
          <a:ln w="9525">
            <a:noFill/>
            <a:miter lim="800000"/>
            <a:headEnd/>
            <a:tailEnd/>
          </a:ln>
        </p:spPr>
      </p:pic>
      <p:sp>
        <p:nvSpPr>
          <p:cNvPr id="7" name="Rectangle 3"/>
          <p:cNvSpPr txBox="1">
            <a:spLocks noChangeArrowheads="1"/>
          </p:cNvSpPr>
          <p:nvPr/>
        </p:nvSpPr>
        <p:spPr bwMode="auto">
          <a:xfrm>
            <a:off x="3505200" y="4343400"/>
            <a:ext cx="5334000" cy="2057400"/>
          </a:xfrm>
          <a:prstGeom prst="rect">
            <a:avLst/>
          </a:prstGeom>
          <a:noFill/>
          <a:ln w="9525">
            <a:noFill/>
            <a:miter lim="800000"/>
            <a:headEnd/>
            <a:tailEnd/>
          </a:ln>
        </p:spPr>
        <p:txBody>
          <a:bodyPr/>
          <a:lstStyle/>
          <a:p>
            <a:pPr marL="273050" indent="-273050" eaLnBrk="0" hangingPunct="0">
              <a:lnSpc>
                <a:spcPct val="115000"/>
              </a:lnSpc>
              <a:spcBef>
                <a:spcPct val="20000"/>
              </a:spcBef>
              <a:buClr>
                <a:schemeClr val="accent1"/>
              </a:buClr>
              <a:buSzPct val="85000"/>
              <a:defRPr/>
            </a:pPr>
            <a:r>
              <a:rPr lang="en-US" altLang="zh-CN" sz="2000" b="1" dirty="0">
                <a:solidFill>
                  <a:srgbClr val="FF0000"/>
                </a:solidFill>
                <a:latin typeface="+mn-lt"/>
                <a:ea typeface="宋体" pitchFamily="2" charset="-122"/>
                <a:cs typeface="+mn-cs"/>
              </a:rPr>
              <a:t>Mitigating </a:t>
            </a:r>
            <a:r>
              <a:rPr lang="en-US" altLang="zh-CN" sz="2000" b="1" dirty="0" err="1">
                <a:solidFill>
                  <a:srgbClr val="0000CC"/>
                </a:solidFill>
                <a:latin typeface="+mn-lt"/>
                <a:ea typeface="宋体" pitchFamily="2" charset="-122"/>
                <a:cs typeface="+mn-cs"/>
              </a:rPr>
              <a:t>DoS</a:t>
            </a:r>
            <a:r>
              <a:rPr lang="en-US" altLang="zh-CN" sz="2000" b="1" dirty="0">
                <a:solidFill>
                  <a:srgbClr val="FF0000"/>
                </a:solidFill>
                <a:latin typeface="+mn-lt"/>
                <a:ea typeface="宋体" pitchFamily="2" charset="-122"/>
                <a:cs typeface="+mn-cs"/>
              </a:rPr>
              <a:t> attack</a:t>
            </a:r>
            <a:r>
              <a:rPr lang="en-US" altLang="zh-CN" sz="2000" dirty="0">
                <a:latin typeface="+mn-lt"/>
                <a:ea typeface="宋体" pitchFamily="2" charset="-122"/>
                <a:cs typeface="+mn-cs"/>
              </a:rPr>
              <a:t>: </a:t>
            </a:r>
            <a:r>
              <a:rPr lang="en-US" altLang="zh-CN" sz="1600" dirty="0">
                <a:ea typeface="宋体" pitchFamily="2" charset="-122"/>
              </a:rPr>
              <a:t>Mitigating </a:t>
            </a:r>
            <a:r>
              <a:rPr lang="en-US" altLang="zh-CN" sz="1600" dirty="0" err="1">
                <a:ea typeface="宋体" pitchFamily="2" charset="-122"/>
              </a:rPr>
              <a:t>DoS</a:t>
            </a:r>
            <a:r>
              <a:rPr lang="en-US" altLang="zh-CN" sz="1600" dirty="0">
                <a:ea typeface="宋体" pitchFamily="2" charset="-122"/>
              </a:rPr>
              <a:t> attacks requires careful diagnostics, planning, and cooperation from Firewalls and ISPs.</a:t>
            </a:r>
            <a:endParaRPr lang="en-US" altLang="zh-CN" sz="1600" dirty="0">
              <a:latin typeface="+mn-lt"/>
              <a:ea typeface="宋体" pitchFamily="2" charset="-122"/>
              <a:cs typeface="+mn-cs"/>
            </a:endParaRPr>
          </a:p>
          <a:p>
            <a:pPr marL="547688" lvl="1" indent="-273050" eaLnBrk="0" hangingPunct="0">
              <a:spcBef>
                <a:spcPct val="20000"/>
              </a:spcBef>
              <a:buClr>
                <a:schemeClr val="accent2"/>
              </a:buClr>
              <a:buSzPct val="100000"/>
              <a:buFontTx/>
              <a:buBlip>
                <a:blip r:embed="rId3"/>
              </a:buBlip>
              <a:defRPr/>
            </a:pPr>
            <a:r>
              <a:rPr lang="en-US" altLang="zh-CN" dirty="0">
                <a:latin typeface="Times New Roman" pitchFamily="18" charset="0"/>
                <a:ea typeface="宋体" pitchFamily="2" charset="-122"/>
                <a:cs typeface="Times New Roman" pitchFamily="18" charset="0"/>
              </a:rPr>
              <a:t>Firewalls and IPS</a:t>
            </a:r>
          </a:p>
          <a:p>
            <a:pPr marL="547688" lvl="1" indent="-273050" eaLnBrk="0" hangingPunct="0">
              <a:spcBef>
                <a:spcPct val="20000"/>
              </a:spcBef>
              <a:buClr>
                <a:schemeClr val="accent2"/>
              </a:buClr>
              <a:buSzPct val="100000"/>
              <a:buFontTx/>
              <a:buBlip>
                <a:blip r:embed="rId3"/>
              </a:buBlip>
              <a:defRPr/>
            </a:pPr>
            <a:r>
              <a:rPr lang="en-US" altLang="zh-CN" dirty="0">
                <a:latin typeface="Times New Roman" pitchFamily="18" charset="0"/>
                <a:ea typeface="宋体" pitchFamily="2" charset="-122"/>
                <a:cs typeface="Times New Roman" pitchFamily="18" charset="0"/>
              </a:rPr>
              <a:t>Anti-spoofing technologies</a:t>
            </a:r>
          </a:p>
          <a:p>
            <a:pPr marL="547688" lvl="1" indent="-273050" eaLnBrk="0" hangingPunct="0">
              <a:spcBef>
                <a:spcPct val="20000"/>
              </a:spcBef>
              <a:buClr>
                <a:schemeClr val="accent2"/>
              </a:buClr>
              <a:buSzPct val="100000"/>
              <a:buFontTx/>
              <a:buBlip>
                <a:blip r:embed="rId3"/>
              </a:buBlip>
              <a:defRPr/>
            </a:pPr>
            <a:r>
              <a:rPr lang="en-US" altLang="zh-CN" dirty="0">
                <a:latin typeface="Times New Roman" pitchFamily="18" charset="0"/>
                <a:ea typeface="宋体" pitchFamily="2" charset="-122"/>
                <a:cs typeface="Times New Roman" pitchFamily="18" charset="0"/>
              </a:rPr>
              <a:t>Quality of Service – traffic policing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143000" y="228600"/>
            <a:ext cx="7693025" cy="758825"/>
          </a:xfrm>
        </p:spPr>
        <p:txBody>
          <a:bodyPr/>
          <a:lstStyle/>
          <a:p>
            <a:pPr algn="l"/>
            <a:r>
              <a:rPr lang="en-US" altLang="zh-CN" sz="2800">
                <a:solidFill>
                  <a:schemeClr val="bg1"/>
                </a:solidFill>
                <a:ea typeface="宋体" pitchFamily="2" charset="-122"/>
              </a:rPr>
              <a:t>Security Attacks</a:t>
            </a:r>
            <a:endParaRPr lang="en-US" sz="2800">
              <a:solidFill>
                <a:schemeClr val="bg1"/>
              </a:solidFill>
            </a:endParaRPr>
          </a:p>
        </p:txBody>
      </p:sp>
      <p:sp>
        <p:nvSpPr>
          <p:cNvPr id="48131" name="Content Placeholder 2"/>
          <p:cNvSpPr>
            <a:spLocks noGrp="1"/>
          </p:cNvSpPr>
          <p:nvPr>
            <p:ph sz="quarter" idx="1"/>
          </p:nvPr>
        </p:nvSpPr>
        <p:spPr>
          <a:xfrm>
            <a:off x="228600" y="1219200"/>
            <a:ext cx="8504238" cy="2740025"/>
          </a:xfrm>
        </p:spPr>
        <p:txBody>
          <a:bodyPr/>
          <a:lstStyle/>
          <a:p>
            <a:pPr marL="742950" lvl="1" indent="-285750">
              <a:spcBef>
                <a:spcPts val="600"/>
              </a:spcBef>
              <a:spcAft>
                <a:spcPts val="600"/>
              </a:spcAft>
              <a:buSzPct val="100000"/>
              <a:buFont typeface="Wingdings" pitchFamily="2" charset="2"/>
              <a:buNone/>
            </a:pPr>
            <a:r>
              <a:rPr lang="en-US" altLang="zh-CN" sz="2000">
                <a:solidFill>
                  <a:srgbClr val="C00000"/>
                </a:solidFill>
                <a:ea typeface="宋体" pitchFamily="2" charset="-122"/>
              </a:rPr>
              <a:t>Social Engineering attacks:</a:t>
            </a:r>
          </a:p>
          <a:p>
            <a:pPr marL="742950" lvl="1" indent="-285750">
              <a:spcBef>
                <a:spcPts val="600"/>
              </a:spcBef>
              <a:spcAft>
                <a:spcPts val="600"/>
              </a:spcAft>
              <a:buSzPct val="100000"/>
              <a:buFont typeface="Wingdings" pitchFamily="2" charset="2"/>
              <a:buBlip>
                <a:blip r:embed="rId2"/>
              </a:buBlip>
            </a:pPr>
            <a:r>
              <a:rPr lang="en-US" altLang="zh-CN" sz="1800">
                <a:solidFill>
                  <a:srgbClr val="0000CC"/>
                </a:solidFill>
                <a:ea typeface="宋体" pitchFamily="2" charset="-122"/>
              </a:rPr>
              <a:t>Hacker</a:t>
            </a:r>
            <a:r>
              <a:rPr lang="en-US" altLang="zh-CN" sz="1800">
                <a:ea typeface="宋体" pitchFamily="2" charset="-122"/>
              </a:rPr>
              <a:t>-speak for tricking a person into revealing some confidential information</a:t>
            </a:r>
          </a:p>
          <a:p>
            <a:pPr marL="742950" lvl="1" indent="-285750">
              <a:spcBef>
                <a:spcPts val="600"/>
              </a:spcBef>
              <a:spcAft>
                <a:spcPts val="600"/>
              </a:spcAft>
              <a:buSzPct val="100000"/>
              <a:buFont typeface="Wingdings" pitchFamily="2" charset="2"/>
              <a:buBlip>
                <a:blip r:embed="rId2"/>
              </a:buBlip>
            </a:pPr>
            <a:r>
              <a:rPr lang="en-US" altLang="zh-CN" sz="1800">
                <a:ea typeface="宋体" pitchFamily="2" charset="-122"/>
              </a:rPr>
              <a:t>An attack based on </a:t>
            </a:r>
            <a:r>
              <a:rPr lang="en-US" altLang="zh-CN" sz="1800">
                <a:solidFill>
                  <a:srgbClr val="0000CC"/>
                </a:solidFill>
                <a:ea typeface="宋体" pitchFamily="2" charset="-122"/>
              </a:rPr>
              <a:t>deceiving users</a:t>
            </a:r>
            <a:r>
              <a:rPr lang="en-US" altLang="zh-CN" sz="1800">
                <a:ea typeface="宋体" pitchFamily="2" charset="-122"/>
              </a:rPr>
              <a:t> or administrators at the target site </a:t>
            </a:r>
          </a:p>
          <a:p>
            <a:pPr marL="742950" lvl="1" indent="-285750">
              <a:spcBef>
                <a:spcPts val="600"/>
              </a:spcBef>
              <a:spcAft>
                <a:spcPts val="600"/>
              </a:spcAft>
              <a:buSzPct val="100000"/>
              <a:buFont typeface="Wingdings" pitchFamily="2" charset="2"/>
              <a:buBlip>
                <a:blip r:embed="rId2"/>
              </a:buBlip>
            </a:pPr>
            <a:r>
              <a:rPr lang="en-US" altLang="zh-CN" sz="1800">
                <a:ea typeface="宋体" pitchFamily="2" charset="-122"/>
              </a:rPr>
              <a:t>Done to gain </a:t>
            </a:r>
            <a:r>
              <a:rPr lang="en-US" altLang="zh-CN" sz="1800">
                <a:solidFill>
                  <a:srgbClr val="0000CC"/>
                </a:solidFill>
                <a:ea typeface="宋体" pitchFamily="2" charset="-122"/>
              </a:rPr>
              <a:t>illicit access</a:t>
            </a:r>
            <a:r>
              <a:rPr lang="en-US" altLang="zh-CN" sz="1800">
                <a:ea typeface="宋体" pitchFamily="2" charset="-122"/>
              </a:rPr>
              <a:t> to systems or useful information</a:t>
            </a:r>
          </a:p>
          <a:p>
            <a:pPr marL="742950" lvl="1" indent="-285750">
              <a:spcBef>
                <a:spcPts val="600"/>
              </a:spcBef>
              <a:spcAft>
                <a:spcPts val="600"/>
              </a:spcAft>
              <a:buSzPct val="100000"/>
              <a:buFont typeface="Wingdings" pitchFamily="2" charset="2"/>
              <a:buBlip>
                <a:blip r:embed="rId2"/>
              </a:buBlip>
            </a:pPr>
            <a:r>
              <a:rPr lang="en-US" altLang="zh-CN" sz="1800">
                <a:ea typeface="宋体" pitchFamily="2" charset="-122"/>
              </a:rPr>
              <a:t>The goals of social engineering are fraud, network intrusion, industrial espionage, identity theft, etc.</a:t>
            </a:r>
          </a:p>
          <a:p>
            <a:pPr>
              <a:spcBef>
                <a:spcPts val="600"/>
              </a:spcBef>
              <a:spcAft>
                <a:spcPts val="600"/>
              </a:spcAft>
              <a:buFont typeface="Wingdings 2" pitchFamily="18" charset="2"/>
              <a:buNone/>
            </a:pPr>
            <a:endParaRPr lang="en-US"/>
          </a:p>
        </p:txBody>
      </p:sp>
      <p:sp>
        <p:nvSpPr>
          <p:cNvPr id="4" name="Rectangle 3"/>
          <p:cNvSpPr txBox="1">
            <a:spLocks noChangeArrowheads="1"/>
          </p:cNvSpPr>
          <p:nvPr/>
        </p:nvSpPr>
        <p:spPr bwMode="auto">
          <a:xfrm>
            <a:off x="2286000" y="4038600"/>
            <a:ext cx="6172200" cy="2438400"/>
          </a:xfrm>
          <a:prstGeom prst="rect">
            <a:avLst/>
          </a:prstGeom>
          <a:noFill/>
          <a:ln w="9525">
            <a:noFill/>
            <a:miter lim="800000"/>
            <a:headEnd/>
            <a:tailEnd/>
          </a:ln>
        </p:spPr>
        <p:txBody>
          <a:bodyPr/>
          <a:lstStyle/>
          <a:p>
            <a:pPr marL="273050" indent="-273050" eaLnBrk="0" hangingPunct="0">
              <a:lnSpc>
                <a:spcPct val="85000"/>
              </a:lnSpc>
              <a:spcBef>
                <a:spcPct val="20000"/>
              </a:spcBef>
              <a:buClr>
                <a:schemeClr val="accent1"/>
              </a:buClr>
              <a:buSzPct val="85000"/>
              <a:defRPr/>
            </a:pPr>
            <a:r>
              <a:rPr lang="en-US" altLang="zh-CN" sz="2000" dirty="0">
                <a:solidFill>
                  <a:srgbClr val="FF0000"/>
                </a:solidFill>
                <a:latin typeface="+mn-lt"/>
                <a:ea typeface="宋体" pitchFamily="2" charset="-122"/>
                <a:cs typeface="+mn-cs"/>
              </a:rPr>
              <a:t>Few most popular tools used by network attackers:</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rPr>
              <a:t>Enumeration tools (</a:t>
            </a:r>
            <a:r>
              <a:rPr lang="en-US" altLang="zh-CN" sz="1600" dirty="0" err="1">
                <a:solidFill>
                  <a:schemeClr val="tx2"/>
                </a:solidFill>
                <a:latin typeface="+mn-lt"/>
                <a:ea typeface="宋体" pitchFamily="2" charset="-122"/>
                <a:cs typeface="+mn-cs"/>
              </a:rPr>
              <a:t>dumpreg</a:t>
            </a:r>
            <a:r>
              <a:rPr lang="en-US" altLang="zh-CN" sz="1600" dirty="0">
                <a:solidFill>
                  <a:schemeClr val="tx2"/>
                </a:solidFill>
                <a:latin typeface="+mn-lt"/>
                <a:ea typeface="宋体" pitchFamily="2" charset="-122"/>
                <a:cs typeface="+mn-cs"/>
              </a:rPr>
              <a:t>, </a:t>
            </a:r>
            <a:r>
              <a:rPr lang="en-US" altLang="zh-CN" sz="1600" dirty="0" err="1">
                <a:solidFill>
                  <a:schemeClr val="tx2"/>
                </a:solidFill>
                <a:latin typeface="+mn-lt"/>
                <a:ea typeface="宋体" pitchFamily="2" charset="-122"/>
                <a:cs typeface="+mn-cs"/>
              </a:rPr>
              <a:t>netview</a:t>
            </a:r>
            <a:r>
              <a:rPr lang="en-US" altLang="zh-CN" sz="1600" dirty="0">
                <a:solidFill>
                  <a:schemeClr val="tx2"/>
                </a:solidFill>
                <a:latin typeface="+mn-lt"/>
                <a:ea typeface="宋体" pitchFamily="2" charset="-122"/>
                <a:cs typeface="+mn-cs"/>
              </a:rPr>
              <a:t> and </a:t>
            </a:r>
            <a:r>
              <a:rPr lang="en-US" altLang="zh-CN" sz="1600" dirty="0" err="1">
                <a:solidFill>
                  <a:schemeClr val="tx2"/>
                </a:solidFill>
                <a:latin typeface="+mn-lt"/>
                <a:ea typeface="宋体" pitchFamily="2" charset="-122"/>
                <a:cs typeface="+mn-cs"/>
              </a:rPr>
              <a:t>netuser</a:t>
            </a:r>
            <a:r>
              <a:rPr lang="en-US" altLang="zh-CN" sz="1600" dirty="0">
                <a:solidFill>
                  <a:schemeClr val="tx2"/>
                </a:solidFill>
                <a:latin typeface="+mn-lt"/>
                <a:ea typeface="宋体" pitchFamily="2" charset="-122"/>
                <a:cs typeface="+mn-cs"/>
              </a:rPr>
              <a:t>)</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hlinkClick r:id="rId3"/>
              </a:rPr>
              <a:t>Port/address scanners </a:t>
            </a:r>
            <a:r>
              <a:rPr lang="en-US" altLang="zh-CN" sz="1600" dirty="0">
                <a:solidFill>
                  <a:schemeClr val="tx2"/>
                </a:solidFill>
                <a:latin typeface="+mn-lt"/>
                <a:ea typeface="宋体" pitchFamily="2" charset="-122"/>
                <a:cs typeface="+mn-cs"/>
              </a:rPr>
              <a:t>(</a:t>
            </a:r>
            <a:r>
              <a:rPr lang="en-US" altLang="zh-CN" sz="1600" dirty="0" err="1">
                <a:solidFill>
                  <a:schemeClr val="tx2"/>
                </a:solidFill>
                <a:latin typeface="+mn-lt"/>
                <a:ea typeface="宋体" pitchFamily="2" charset="-122"/>
                <a:cs typeface="+mn-cs"/>
              </a:rPr>
              <a:t>AngryIP</a:t>
            </a:r>
            <a:r>
              <a:rPr lang="en-US" altLang="zh-CN" sz="1600" dirty="0">
                <a:solidFill>
                  <a:schemeClr val="tx2"/>
                </a:solidFill>
                <a:latin typeface="+mn-lt"/>
                <a:ea typeface="宋体" pitchFamily="2" charset="-122"/>
                <a:cs typeface="+mn-cs"/>
              </a:rPr>
              <a:t>, </a:t>
            </a:r>
            <a:r>
              <a:rPr lang="en-US" altLang="zh-CN" sz="1600" dirty="0" err="1">
                <a:solidFill>
                  <a:schemeClr val="tx2"/>
                </a:solidFill>
                <a:latin typeface="+mn-lt"/>
                <a:ea typeface="宋体" pitchFamily="2" charset="-122"/>
                <a:cs typeface="+mn-cs"/>
                <a:hlinkClick r:id="rId4"/>
              </a:rPr>
              <a:t>nmap</a:t>
            </a:r>
            <a:r>
              <a:rPr lang="en-US" altLang="zh-CN" sz="1600" dirty="0">
                <a:solidFill>
                  <a:schemeClr val="tx2"/>
                </a:solidFill>
                <a:latin typeface="+mn-lt"/>
                <a:ea typeface="宋体" pitchFamily="2" charset="-122"/>
                <a:cs typeface="+mn-cs"/>
              </a:rPr>
              <a:t>, </a:t>
            </a:r>
            <a:r>
              <a:rPr lang="en-US" altLang="zh-CN" sz="1600" dirty="0" err="1">
                <a:solidFill>
                  <a:schemeClr val="tx2"/>
                </a:solidFill>
                <a:latin typeface="+mn-lt"/>
                <a:ea typeface="宋体" pitchFamily="2" charset="-122"/>
                <a:cs typeface="+mn-cs"/>
              </a:rPr>
              <a:t>Nessus</a:t>
            </a:r>
            <a:r>
              <a:rPr lang="en-US" altLang="zh-CN" sz="1600" dirty="0">
                <a:solidFill>
                  <a:schemeClr val="tx2"/>
                </a:solidFill>
                <a:latin typeface="+mn-lt"/>
                <a:ea typeface="宋体" pitchFamily="2" charset="-122"/>
                <a:cs typeface="+mn-cs"/>
              </a:rPr>
              <a:t>)</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hlinkClick r:id="rId5"/>
              </a:rPr>
              <a:t>Vulnerability scanners </a:t>
            </a:r>
            <a:r>
              <a:rPr lang="en-US" altLang="zh-CN" sz="1600" dirty="0">
                <a:solidFill>
                  <a:schemeClr val="tx2"/>
                </a:solidFill>
                <a:latin typeface="+mn-lt"/>
                <a:ea typeface="宋体" pitchFamily="2" charset="-122"/>
                <a:cs typeface="+mn-cs"/>
              </a:rPr>
              <a:t>(Meta </a:t>
            </a:r>
            <a:r>
              <a:rPr lang="en-US" altLang="zh-CN" sz="1600" dirty="0" err="1">
                <a:solidFill>
                  <a:schemeClr val="tx2"/>
                </a:solidFill>
                <a:latin typeface="+mn-lt"/>
                <a:ea typeface="宋体" pitchFamily="2" charset="-122"/>
                <a:cs typeface="+mn-cs"/>
              </a:rPr>
              <a:t>Sploit</a:t>
            </a:r>
            <a:r>
              <a:rPr lang="en-US" altLang="zh-CN" sz="1600" dirty="0">
                <a:solidFill>
                  <a:schemeClr val="tx2"/>
                </a:solidFill>
                <a:latin typeface="+mn-lt"/>
                <a:ea typeface="宋体" pitchFamily="2" charset="-122"/>
                <a:cs typeface="+mn-cs"/>
              </a:rPr>
              <a:t>, Core Impact, ISS)</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rPr>
              <a:t>Packet Sniffers (Snort, Wire Shark, Air Magnet)</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hlinkClick r:id="rId6"/>
              </a:rPr>
              <a:t>Root kits</a:t>
            </a:r>
            <a:endParaRPr lang="en-US" altLang="zh-CN" sz="1600" dirty="0">
              <a:solidFill>
                <a:schemeClr val="tx2"/>
              </a:solidFill>
              <a:latin typeface="+mn-lt"/>
              <a:ea typeface="宋体" pitchFamily="2" charset="-122"/>
              <a:cs typeface="+mn-cs"/>
            </a:endParaRP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hlinkClick r:id="rId7"/>
              </a:rPr>
              <a:t>Cryptographic cracking tools </a:t>
            </a:r>
            <a:r>
              <a:rPr lang="en-US" altLang="zh-CN" sz="1600" dirty="0">
                <a:solidFill>
                  <a:schemeClr val="tx2"/>
                </a:solidFill>
                <a:latin typeface="+mn-lt"/>
                <a:ea typeface="宋体" pitchFamily="2" charset="-122"/>
                <a:cs typeface="+mn-cs"/>
              </a:rPr>
              <a:t>(Cain, </a:t>
            </a:r>
            <a:r>
              <a:rPr lang="en-US" altLang="zh-CN" sz="1600" dirty="0" err="1">
                <a:solidFill>
                  <a:schemeClr val="tx2"/>
                </a:solidFill>
                <a:latin typeface="+mn-lt"/>
                <a:ea typeface="宋体" pitchFamily="2" charset="-122"/>
                <a:cs typeface="+mn-cs"/>
              </a:rPr>
              <a:t>WepCrack</a:t>
            </a:r>
            <a:r>
              <a:rPr lang="en-US" altLang="zh-CN" sz="1600" dirty="0">
                <a:solidFill>
                  <a:schemeClr val="tx2"/>
                </a:solidFill>
                <a:latin typeface="+mn-lt"/>
                <a:ea typeface="宋体" pitchFamily="2" charset="-122"/>
                <a:cs typeface="+mn-cs"/>
              </a:rPr>
              <a:t>)</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rPr>
              <a:t>Malicious codes (worms, Trojan horse, time bombs)</a:t>
            </a:r>
          </a:p>
          <a:p>
            <a:pPr marL="547688" lvl="1" indent="-273050" eaLnBrk="0" hangingPunct="0">
              <a:lnSpc>
                <a:spcPct val="85000"/>
              </a:lnSpc>
              <a:spcBef>
                <a:spcPct val="20000"/>
              </a:spcBef>
              <a:buClr>
                <a:srgbClr val="FF0000"/>
              </a:buClr>
              <a:buSzPct val="70000"/>
              <a:buFont typeface="Wingdings" pitchFamily="2" charset="2"/>
              <a:buChar char="Ø"/>
              <a:defRPr/>
            </a:pPr>
            <a:r>
              <a:rPr lang="en-US" altLang="zh-CN" sz="1600" dirty="0">
                <a:solidFill>
                  <a:schemeClr val="tx2"/>
                </a:solidFill>
                <a:latin typeface="+mn-lt"/>
                <a:ea typeface="宋体" pitchFamily="2" charset="-122"/>
                <a:cs typeface="+mn-cs"/>
              </a:rPr>
              <a:t>System hijack tools (</a:t>
            </a:r>
            <a:r>
              <a:rPr lang="en-US" altLang="zh-CN" sz="1600" dirty="0" err="1">
                <a:solidFill>
                  <a:schemeClr val="tx2"/>
                </a:solidFill>
                <a:latin typeface="+mn-lt"/>
                <a:ea typeface="宋体" pitchFamily="2" charset="-122"/>
                <a:cs typeface="+mn-cs"/>
              </a:rPr>
              <a:t>netcat</a:t>
            </a:r>
            <a:r>
              <a:rPr lang="en-US" altLang="zh-CN" sz="1600" dirty="0">
                <a:solidFill>
                  <a:schemeClr val="tx2"/>
                </a:solidFill>
                <a:latin typeface="+mn-lt"/>
                <a:ea typeface="宋体" pitchFamily="2" charset="-122"/>
                <a:cs typeface="+mn-cs"/>
              </a:rPr>
              <a:t>, </a:t>
            </a:r>
            <a:r>
              <a:rPr lang="en-US" altLang="zh-CN" sz="1600" dirty="0" err="1">
                <a:solidFill>
                  <a:schemeClr val="tx2"/>
                </a:solidFill>
                <a:latin typeface="+mn-lt"/>
                <a:ea typeface="宋体" pitchFamily="2" charset="-122"/>
                <a:cs typeface="+mn-cs"/>
              </a:rPr>
              <a:t>MetaSploit</a:t>
            </a:r>
            <a:r>
              <a:rPr lang="en-US" altLang="zh-CN" sz="1600" dirty="0">
                <a:solidFill>
                  <a:schemeClr val="tx2"/>
                </a:solidFill>
                <a:latin typeface="+mn-lt"/>
                <a:ea typeface="宋体" pitchFamily="2" charset="-122"/>
                <a:cs typeface="+mn-cs"/>
              </a:rPr>
              <a:t>, Core Impact)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219200" y="228600"/>
            <a:ext cx="7616825" cy="758825"/>
          </a:xfrm>
        </p:spPr>
        <p:txBody>
          <a:bodyPr/>
          <a:lstStyle/>
          <a:p>
            <a:pPr algn="l"/>
            <a:r>
              <a:rPr lang="en-US" sz="2800">
                <a:solidFill>
                  <a:schemeClr val="bg1"/>
                </a:solidFill>
              </a:rPr>
              <a:t>Best  10 practices for mitigating attacks</a:t>
            </a:r>
          </a:p>
        </p:txBody>
      </p:sp>
      <p:sp>
        <p:nvSpPr>
          <p:cNvPr id="49155" name="Content Placeholder 2"/>
          <p:cNvSpPr>
            <a:spLocks noGrp="1"/>
          </p:cNvSpPr>
          <p:nvPr>
            <p:ph sz="quarter" idx="1"/>
          </p:nvPr>
        </p:nvSpPr>
        <p:spPr>
          <a:xfrm>
            <a:off x="301625" y="1219200"/>
            <a:ext cx="3508375" cy="2819400"/>
          </a:xfrm>
        </p:spPr>
        <p:txBody>
          <a:bodyPr/>
          <a:lstStyle/>
          <a:p>
            <a:pPr>
              <a:buFontTx/>
              <a:buNone/>
            </a:pPr>
            <a:r>
              <a:rPr lang="en-US" altLang="zh-CN" sz="1600">
                <a:ea typeface="宋体" pitchFamily="2" charset="-122"/>
              </a:rPr>
              <a:t>1. Keep patches up to date by installing them weekly or daily, if possible, to prevent buffer overflow and privilege escalation attacks.</a:t>
            </a:r>
          </a:p>
          <a:p>
            <a:pPr>
              <a:buFontTx/>
              <a:buNone/>
            </a:pPr>
            <a:r>
              <a:rPr lang="en-US" altLang="zh-CN" sz="1600">
                <a:ea typeface="宋体" pitchFamily="2" charset="-122"/>
              </a:rPr>
              <a:t>2. Shut down unnecessary services and ports.</a:t>
            </a:r>
          </a:p>
          <a:p>
            <a:pPr>
              <a:buFontTx/>
              <a:buNone/>
            </a:pPr>
            <a:r>
              <a:rPr lang="en-US" altLang="zh-CN" sz="1600">
                <a:ea typeface="宋体" pitchFamily="2" charset="-122"/>
              </a:rPr>
              <a:t>3. Use strong passwords and change them often.</a:t>
            </a:r>
          </a:p>
          <a:p>
            <a:pPr>
              <a:buFontTx/>
              <a:buNone/>
            </a:pPr>
            <a:r>
              <a:rPr lang="en-US" altLang="zh-CN" sz="1600">
                <a:ea typeface="宋体" pitchFamily="2" charset="-122"/>
              </a:rPr>
              <a:t>4. Control physical access to systems.</a:t>
            </a:r>
          </a:p>
          <a:p>
            <a:pPr>
              <a:buFontTx/>
              <a:buNone/>
            </a:pPr>
            <a:r>
              <a:rPr lang="en-US" altLang="zh-CN" sz="1600">
                <a:ea typeface="宋体" pitchFamily="2" charset="-122"/>
              </a:rPr>
              <a:t>5. Avoid unnecessary web page inputs. </a:t>
            </a:r>
          </a:p>
          <a:p>
            <a:pPr>
              <a:buFontTx/>
              <a:buNone/>
            </a:pPr>
            <a:endParaRPr lang="en-US" altLang="zh-CN" sz="1600">
              <a:ea typeface="宋体" pitchFamily="2" charset="-122"/>
            </a:endParaRPr>
          </a:p>
          <a:p>
            <a:endParaRPr lang="en-US" sz="1800"/>
          </a:p>
        </p:txBody>
      </p:sp>
      <p:pic>
        <p:nvPicPr>
          <p:cNvPr id="49156" name="Picture 6"/>
          <p:cNvPicPr>
            <a:picLocks noChangeAspect="1" noChangeArrowheads="1"/>
          </p:cNvPicPr>
          <p:nvPr/>
        </p:nvPicPr>
        <p:blipFill>
          <a:blip r:embed="rId2" cstate="print"/>
          <a:srcRect/>
          <a:stretch>
            <a:fillRect/>
          </a:stretch>
        </p:blipFill>
        <p:spPr bwMode="auto">
          <a:xfrm>
            <a:off x="3703638" y="1219200"/>
            <a:ext cx="5440362" cy="3124200"/>
          </a:xfrm>
          <a:prstGeom prst="rect">
            <a:avLst/>
          </a:prstGeom>
          <a:noFill/>
          <a:ln w="9525">
            <a:noFill/>
            <a:miter lim="800000"/>
            <a:headEnd/>
            <a:tailEnd/>
          </a:ln>
        </p:spPr>
      </p:pic>
      <p:sp>
        <p:nvSpPr>
          <p:cNvPr id="5" name="Rectangle 4"/>
          <p:cNvSpPr/>
          <p:nvPr/>
        </p:nvSpPr>
        <p:spPr>
          <a:xfrm>
            <a:off x="304800" y="4581525"/>
            <a:ext cx="8458200" cy="2124075"/>
          </a:xfrm>
          <a:prstGeom prst="rect">
            <a:avLst/>
          </a:prstGeom>
        </p:spPr>
        <p:txBody>
          <a:bodyPr>
            <a:spAutoFit/>
          </a:bodyPr>
          <a:lstStyle/>
          <a:p>
            <a:pPr>
              <a:spcBef>
                <a:spcPts val="600"/>
              </a:spcBef>
              <a:defRPr/>
            </a:pPr>
            <a:r>
              <a:rPr lang="en-US" altLang="zh-CN" sz="1600" dirty="0">
                <a:latin typeface="+mn-lt"/>
                <a:ea typeface="宋体" pitchFamily="2" charset="-122"/>
              </a:rPr>
              <a:t>6. Perform backups and test the backed up files on a regular basis.</a:t>
            </a:r>
          </a:p>
          <a:p>
            <a:pPr>
              <a:spcBef>
                <a:spcPts val="600"/>
              </a:spcBef>
              <a:defRPr/>
            </a:pPr>
            <a:r>
              <a:rPr lang="en-US" altLang="zh-CN" sz="1600" dirty="0">
                <a:latin typeface="+mn-lt"/>
                <a:ea typeface="宋体" pitchFamily="2" charset="-122"/>
              </a:rPr>
              <a:t>7. Educate employees about the risks of social engineering, and develop strategies to validate identities over the phone, via email, or in person.</a:t>
            </a:r>
          </a:p>
          <a:p>
            <a:pPr>
              <a:spcBef>
                <a:spcPts val="600"/>
              </a:spcBef>
              <a:defRPr/>
            </a:pPr>
            <a:r>
              <a:rPr lang="en-US" altLang="zh-CN" sz="1600" dirty="0">
                <a:latin typeface="+mn-lt"/>
                <a:ea typeface="宋体" pitchFamily="2" charset="-122"/>
              </a:rPr>
              <a:t>8. Encrypt and password-protect sensitive data.</a:t>
            </a:r>
          </a:p>
          <a:p>
            <a:pPr>
              <a:spcBef>
                <a:spcPts val="600"/>
              </a:spcBef>
              <a:defRPr/>
            </a:pPr>
            <a:r>
              <a:rPr lang="en-US" altLang="zh-CN" sz="1600" dirty="0">
                <a:latin typeface="+mn-lt"/>
                <a:ea typeface="宋体" pitchFamily="2" charset="-122"/>
              </a:rPr>
              <a:t>9. Implement security hardware and software firewalls, IPSs, virtual private network (VPN) devices, anti-virus software, and content filtering.</a:t>
            </a:r>
          </a:p>
          <a:p>
            <a:pPr>
              <a:spcBef>
                <a:spcPts val="600"/>
              </a:spcBef>
              <a:defRPr/>
            </a:pPr>
            <a:r>
              <a:rPr lang="en-US" altLang="zh-CN" sz="1600" dirty="0">
                <a:latin typeface="+mn-lt"/>
                <a:ea typeface="宋体" pitchFamily="2" charset="-122"/>
              </a:rPr>
              <a:t>10. Develop a written security policy for the company.</a:t>
            </a:r>
            <a:endParaRPr lang="en-US"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769225" cy="758825"/>
          </a:xfrm>
        </p:spPr>
        <p:txBody>
          <a:bodyPr/>
          <a:lstStyle/>
          <a:p>
            <a:pPr algn="l">
              <a:defRPr/>
            </a:pPr>
            <a:r>
              <a:rPr lang="en-US" altLang="zh-CN" sz="2800" dirty="0">
                <a:solidFill>
                  <a:schemeClr val="bg1"/>
                </a:solidFill>
                <a:ea typeface="宋体" pitchFamily="2" charset="-122"/>
              </a:rPr>
              <a:t>Evolution of Security</a:t>
            </a:r>
            <a:endParaRPr lang="en-US" sz="2800" dirty="0"/>
          </a:p>
        </p:txBody>
      </p:sp>
      <p:sp>
        <p:nvSpPr>
          <p:cNvPr id="8" name="Rectangle 3"/>
          <p:cNvSpPr txBox="1">
            <a:spLocks noChangeArrowheads="1"/>
          </p:cNvSpPr>
          <p:nvPr/>
        </p:nvSpPr>
        <p:spPr bwMode="auto">
          <a:xfrm>
            <a:off x="228600" y="1295400"/>
            <a:ext cx="5791200" cy="5105400"/>
          </a:xfrm>
          <a:prstGeom prst="rect">
            <a:avLst/>
          </a:prstGeom>
          <a:noFill/>
          <a:ln w="9525">
            <a:noFill/>
            <a:miter lim="800000"/>
            <a:headEnd/>
            <a:tailEnd/>
          </a:ln>
        </p:spPr>
        <p:txBody>
          <a:bodyPr/>
          <a:lstStyle/>
          <a:p>
            <a:pPr marL="342900" indent="-342900" eaLnBrk="0" hangingPunct="0">
              <a:spcBef>
                <a:spcPct val="20000"/>
              </a:spcBef>
              <a:buClr>
                <a:schemeClr val="accent1"/>
              </a:buClr>
              <a:buSzPct val="85000"/>
              <a:defRPr/>
            </a:pPr>
            <a:r>
              <a:rPr lang="en-US" altLang="zh-CN" sz="2000" dirty="0">
                <a:solidFill>
                  <a:srgbClr val="002060"/>
                </a:solidFill>
                <a:latin typeface="+mn-lt"/>
                <a:ea typeface="宋体" pitchFamily="2" charset="-122"/>
                <a:cs typeface="+mn-cs"/>
              </a:rPr>
              <a:t>Three Dimensions of Security:</a:t>
            </a:r>
          </a:p>
          <a:p>
            <a:pPr marL="342900" indent="-342900" eaLnBrk="0" hangingPunct="0">
              <a:spcBef>
                <a:spcPts val="1200"/>
              </a:spcBef>
              <a:buClr>
                <a:schemeClr val="accent1"/>
              </a:buClr>
              <a:buSzPct val="85000"/>
              <a:buFont typeface="Wingdings 2" pitchFamily="18" charset="2"/>
              <a:buChar char=""/>
              <a:defRPr/>
            </a:pPr>
            <a:r>
              <a:rPr lang="en-US" altLang="zh-CN" sz="2000" dirty="0">
                <a:solidFill>
                  <a:srgbClr val="C00000"/>
                </a:solidFill>
                <a:latin typeface="+mn-lt"/>
                <a:ea typeface="宋体" pitchFamily="2" charset="-122"/>
                <a:cs typeface="+mn-cs"/>
              </a:rPr>
              <a:t>Confidentiality:</a:t>
            </a:r>
            <a:r>
              <a:rPr lang="en-US" altLang="zh-CN" sz="1600" dirty="0">
                <a:solidFill>
                  <a:srgbClr val="0000CC"/>
                </a:solidFill>
                <a:latin typeface="+mn-lt"/>
                <a:ea typeface="宋体" pitchFamily="2" charset="-122"/>
                <a:cs typeface="+mn-cs"/>
              </a:rPr>
              <a:t> concealment of information or resources. </a:t>
            </a:r>
          </a:p>
          <a:p>
            <a:pPr marL="800100" lvl="1" indent="-342900" eaLnBrk="0" hangingPunct="0">
              <a:spcBef>
                <a:spcPts val="600"/>
              </a:spcBef>
              <a:buClr>
                <a:schemeClr val="accent1"/>
              </a:buClr>
              <a:buSzPct val="85000"/>
              <a:buFont typeface="Wingdings" pitchFamily="2" charset="2"/>
              <a:buChar char="Ø"/>
              <a:defRPr/>
            </a:pPr>
            <a:r>
              <a:rPr lang="en-US" altLang="zh-CN" sz="1600" dirty="0">
                <a:latin typeface="+mn-lt"/>
                <a:ea typeface="宋体" pitchFamily="2" charset="-122"/>
                <a:cs typeface="+mn-cs"/>
              </a:rPr>
              <a:t>Prevent the disclosure of sensitive information from unauthorized people, resources, and processes. </a:t>
            </a:r>
          </a:p>
          <a:p>
            <a:pPr marL="800100" lvl="1" indent="-342900" eaLnBrk="0" hangingPunct="0">
              <a:spcBef>
                <a:spcPts val="600"/>
              </a:spcBef>
              <a:buClr>
                <a:schemeClr val="accent1"/>
              </a:buClr>
              <a:buSzPct val="85000"/>
              <a:buFont typeface="Wingdings" pitchFamily="2" charset="2"/>
              <a:buChar char="Ø"/>
              <a:defRPr/>
            </a:pPr>
            <a:r>
              <a:rPr lang="en-US" altLang="zh-CN" sz="1600" dirty="0">
                <a:latin typeface="+mn-lt"/>
                <a:ea typeface="宋体" pitchFamily="2" charset="-122"/>
                <a:cs typeface="+mn-cs"/>
              </a:rPr>
              <a:t>Access control mechanisms and Resource hiding supports confidentially.</a:t>
            </a:r>
          </a:p>
          <a:p>
            <a:pPr marL="342900" indent="-342900" eaLnBrk="0" hangingPunct="0">
              <a:spcBef>
                <a:spcPts val="1200"/>
              </a:spcBef>
              <a:buClr>
                <a:schemeClr val="accent1"/>
              </a:buClr>
              <a:buSzPct val="85000"/>
              <a:buFont typeface="Wingdings 2" pitchFamily="18" charset="2"/>
              <a:buChar char=""/>
              <a:defRPr/>
            </a:pPr>
            <a:r>
              <a:rPr lang="en-US" altLang="zh-CN" sz="2000" dirty="0">
                <a:solidFill>
                  <a:srgbClr val="C00000"/>
                </a:solidFill>
                <a:latin typeface="+mn-lt"/>
                <a:ea typeface="宋体" pitchFamily="2" charset="-122"/>
                <a:cs typeface="+mn-cs"/>
              </a:rPr>
              <a:t>Availability: </a:t>
            </a:r>
            <a:r>
              <a:rPr lang="en-US" altLang="zh-CN" sz="1600" dirty="0">
                <a:solidFill>
                  <a:srgbClr val="0000CC"/>
                </a:solidFill>
                <a:latin typeface="+mn-lt"/>
                <a:ea typeface="宋体" pitchFamily="2" charset="-122"/>
                <a:cs typeface="+mn-cs"/>
              </a:rPr>
              <a:t>the ability to use the information or resources desired.</a:t>
            </a:r>
          </a:p>
          <a:p>
            <a:pPr marL="800100" lvl="1" indent="-342900" eaLnBrk="0" hangingPunct="0">
              <a:spcBef>
                <a:spcPts val="600"/>
              </a:spcBef>
              <a:buClr>
                <a:schemeClr val="accent1"/>
              </a:buClr>
              <a:buSzPct val="85000"/>
              <a:buFont typeface="Wingdings" pitchFamily="2" charset="2"/>
              <a:buChar char="Ø"/>
              <a:defRPr/>
            </a:pPr>
            <a:r>
              <a:rPr lang="en-US" altLang="zh-CN" sz="1600" dirty="0">
                <a:latin typeface="+mn-lt"/>
                <a:ea typeface="宋体" pitchFamily="2" charset="-122"/>
                <a:cs typeface="+mn-cs"/>
              </a:rPr>
              <a:t>The assurance that systems and data are accessible by authorized users when needed.</a:t>
            </a:r>
          </a:p>
          <a:p>
            <a:pPr marL="800100" lvl="1" indent="-342900" eaLnBrk="0" hangingPunct="0">
              <a:spcBef>
                <a:spcPts val="600"/>
              </a:spcBef>
              <a:buClr>
                <a:schemeClr val="accent1"/>
              </a:buClr>
              <a:buSzPct val="85000"/>
              <a:buFont typeface="Wingdings" pitchFamily="2" charset="2"/>
              <a:buChar char="Ø"/>
              <a:defRPr/>
            </a:pPr>
            <a:r>
              <a:rPr lang="en-US" altLang="zh-CN" sz="1600" dirty="0">
                <a:latin typeface="+mn-lt"/>
                <a:ea typeface="宋体" pitchFamily="2" charset="-122"/>
                <a:cs typeface="+mn-cs"/>
              </a:rPr>
              <a:t>Availability is an important aspect of </a:t>
            </a:r>
            <a:r>
              <a:rPr lang="en-US" altLang="zh-CN" sz="1600" dirty="0">
                <a:solidFill>
                  <a:srgbClr val="0000CC"/>
                </a:solidFill>
                <a:latin typeface="+mn-lt"/>
                <a:ea typeface="宋体" pitchFamily="2" charset="-122"/>
                <a:cs typeface="+mn-cs"/>
              </a:rPr>
              <a:t>reliability</a:t>
            </a:r>
            <a:r>
              <a:rPr lang="en-US" altLang="zh-CN" sz="1600" dirty="0">
                <a:latin typeface="+mn-lt"/>
                <a:ea typeface="宋体" pitchFamily="2" charset="-122"/>
                <a:cs typeface="+mn-cs"/>
              </a:rPr>
              <a:t>.</a:t>
            </a:r>
          </a:p>
          <a:p>
            <a:pPr marL="800100" lvl="1" indent="-342900" eaLnBrk="0" hangingPunct="0">
              <a:spcBef>
                <a:spcPts val="600"/>
              </a:spcBef>
              <a:buClr>
                <a:schemeClr val="accent1"/>
              </a:buClr>
              <a:buSzPct val="85000"/>
              <a:buFont typeface="Wingdings" pitchFamily="2" charset="2"/>
              <a:buChar char="Ø"/>
              <a:defRPr/>
            </a:pPr>
            <a:r>
              <a:rPr lang="en-US" altLang="zh-CN" sz="1600" dirty="0">
                <a:latin typeface="+mn-lt"/>
                <a:ea typeface="宋体" pitchFamily="2" charset="-122"/>
                <a:cs typeface="+mn-cs"/>
              </a:rPr>
              <a:t>Attempts to </a:t>
            </a:r>
            <a:r>
              <a:rPr lang="en-US" altLang="zh-CN" sz="1600" dirty="0">
                <a:solidFill>
                  <a:srgbClr val="FF9900"/>
                </a:solidFill>
                <a:latin typeface="+mn-lt"/>
                <a:ea typeface="宋体" pitchFamily="2" charset="-122"/>
                <a:cs typeface="+mn-cs"/>
              </a:rPr>
              <a:t>block availability</a:t>
            </a:r>
            <a:r>
              <a:rPr lang="en-US" altLang="zh-CN" sz="1600" dirty="0">
                <a:latin typeface="+mn-lt"/>
                <a:ea typeface="宋体" pitchFamily="2" charset="-122"/>
                <a:cs typeface="+mn-cs"/>
              </a:rPr>
              <a:t>, called </a:t>
            </a:r>
            <a:r>
              <a:rPr lang="en-US" altLang="zh-CN" sz="1600" dirty="0">
                <a:solidFill>
                  <a:srgbClr val="0000CC"/>
                </a:solidFill>
                <a:latin typeface="+mn-lt"/>
                <a:ea typeface="宋体" pitchFamily="2" charset="-122"/>
                <a:cs typeface="+mn-cs"/>
              </a:rPr>
              <a:t>DOS attack </a:t>
            </a:r>
            <a:r>
              <a:rPr lang="en-US" altLang="zh-CN" sz="1600" dirty="0">
                <a:latin typeface="+mn-lt"/>
                <a:ea typeface="宋体" pitchFamily="2" charset="-122"/>
                <a:cs typeface="+mn-cs"/>
              </a:rPr>
              <a:t>is the most difficult to detect, if unusual access patterns are attributable to deliberate manipulation of resources </a:t>
            </a:r>
            <a:r>
              <a:rPr lang="en-US" altLang="zh-CN" sz="1600" dirty="0" err="1">
                <a:latin typeface="+mn-lt"/>
                <a:ea typeface="宋体" pitchFamily="2" charset="-122"/>
                <a:cs typeface="+mn-cs"/>
              </a:rPr>
              <a:t>ot</a:t>
            </a:r>
            <a:r>
              <a:rPr lang="en-US" altLang="zh-CN" sz="1600" dirty="0">
                <a:latin typeface="+mn-lt"/>
                <a:ea typeface="宋体" pitchFamily="2" charset="-122"/>
                <a:cs typeface="+mn-cs"/>
              </a:rPr>
              <a:t> of environment.  </a:t>
            </a:r>
          </a:p>
          <a:p>
            <a:pPr marL="342900" indent="-342900" eaLnBrk="0" hangingPunct="0">
              <a:spcBef>
                <a:spcPct val="20000"/>
              </a:spcBef>
              <a:buClr>
                <a:schemeClr val="accent1"/>
              </a:buClr>
              <a:buSzPct val="85000"/>
              <a:buFont typeface="Wingdings 2" pitchFamily="18" charset="2"/>
              <a:buChar char=""/>
              <a:defRPr/>
            </a:pPr>
            <a:endParaRPr lang="en-US" altLang="zh-CN" sz="2400" dirty="0">
              <a:latin typeface="+mn-lt"/>
              <a:ea typeface="宋体" pitchFamily="2" charset="-122"/>
              <a:cs typeface="+mn-cs"/>
            </a:endParaRPr>
          </a:p>
        </p:txBody>
      </p:sp>
      <p:pic>
        <p:nvPicPr>
          <p:cNvPr id="18436" name="Picture 2" descr="http://www.ipnetsecurity.com/archives/images/cia.gif"/>
          <p:cNvPicPr>
            <a:picLocks noChangeAspect="1" noChangeArrowheads="1"/>
          </p:cNvPicPr>
          <p:nvPr/>
        </p:nvPicPr>
        <p:blipFill>
          <a:blip r:embed="rId2" cstate="print"/>
          <a:srcRect/>
          <a:stretch>
            <a:fillRect/>
          </a:stretch>
        </p:blipFill>
        <p:spPr bwMode="auto">
          <a:xfrm>
            <a:off x="5994400" y="1676400"/>
            <a:ext cx="3149600" cy="2895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769225" cy="758825"/>
          </a:xfrm>
        </p:spPr>
        <p:txBody>
          <a:bodyPr/>
          <a:lstStyle/>
          <a:p>
            <a:pPr algn="l">
              <a:defRPr/>
            </a:pPr>
            <a:r>
              <a:rPr lang="en-US" altLang="zh-CN" sz="2800" dirty="0">
                <a:solidFill>
                  <a:schemeClr val="bg1"/>
                </a:solidFill>
                <a:ea typeface="宋体" pitchFamily="2" charset="-122"/>
              </a:rPr>
              <a:t>Evolution of Security</a:t>
            </a:r>
            <a:endParaRPr lang="en-US" sz="2800" dirty="0"/>
          </a:p>
        </p:txBody>
      </p:sp>
      <p:pic>
        <p:nvPicPr>
          <p:cNvPr id="5" name="Picture 6"/>
          <p:cNvPicPr>
            <a:picLocks noChangeAspect="1" noChangeArrowheads="1"/>
          </p:cNvPicPr>
          <p:nvPr/>
        </p:nvPicPr>
        <p:blipFill>
          <a:blip r:embed="rId2" cstate="print"/>
          <a:srcRect/>
          <a:stretch>
            <a:fillRect/>
          </a:stretch>
        </p:blipFill>
        <p:spPr bwMode="auto">
          <a:xfrm>
            <a:off x="152400" y="4648200"/>
            <a:ext cx="3124200" cy="1952625"/>
          </a:xfrm>
          <a:prstGeom prst="rect">
            <a:avLst/>
          </a:prstGeom>
          <a:noFill/>
          <a:ln w="9525">
            <a:noFill/>
            <a:miter lim="800000"/>
            <a:headEnd/>
            <a:tailEnd/>
          </a:ln>
        </p:spPr>
      </p:pic>
      <p:sp>
        <p:nvSpPr>
          <p:cNvPr id="6" name="Rectangle 7"/>
          <p:cNvSpPr txBox="1">
            <a:spLocks noChangeArrowheads="1"/>
          </p:cNvSpPr>
          <p:nvPr/>
        </p:nvSpPr>
        <p:spPr bwMode="auto">
          <a:xfrm>
            <a:off x="4419600" y="4876800"/>
            <a:ext cx="1676400" cy="10668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defRPr/>
            </a:pPr>
            <a:r>
              <a:rPr lang="en-US" altLang="zh-CN" dirty="0">
                <a:solidFill>
                  <a:srgbClr val="FF0000"/>
                </a:solidFill>
                <a:latin typeface="+mn-lt"/>
                <a:ea typeface="宋体" pitchFamily="2" charset="-122"/>
                <a:cs typeface="+mn-cs"/>
              </a:rPr>
              <a:t>Hackers</a:t>
            </a:r>
          </a:p>
          <a:p>
            <a:pPr marL="547688" lvl="1" indent="-273050" eaLnBrk="0" hangingPunct="0">
              <a:spcBef>
                <a:spcPct val="20000"/>
              </a:spcBef>
              <a:buClr>
                <a:schemeClr val="accent2"/>
              </a:buClr>
              <a:buSzPct val="70000"/>
              <a:buFont typeface="Wingdings" pitchFamily="2" charset="2"/>
              <a:buChar char="Ø"/>
              <a:defRPr/>
            </a:pPr>
            <a:r>
              <a:rPr lang="en-US" altLang="zh-CN" sz="1600" dirty="0">
                <a:solidFill>
                  <a:schemeClr val="tx2"/>
                </a:solidFill>
                <a:latin typeface="+mn-lt"/>
                <a:ea typeface="宋体" pitchFamily="2" charset="-122"/>
                <a:cs typeface="+mn-cs"/>
              </a:rPr>
              <a:t>Negative</a:t>
            </a:r>
          </a:p>
          <a:p>
            <a:pPr marL="547688" lvl="1" indent="-273050" eaLnBrk="0" hangingPunct="0">
              <a:spcBef>
                <a:spcPct val="20000"/>
              </a:spcBef>
              <a:buClr>
                <a:schemeClr val="accent2"/>
              </a:buClr>
              <a:buSzPct val="70000"/>
              <a:buFont typeface="Wingdings" pitchFamily="2" charset="2"/>
              <a:buChar char="Ø"/>
              <a:defRPr/>
            </a:pPr>
            <a:r>
              <a:rPr lang="en-US" altLang="zh-CN" sz="1600" dirty="0">
                <a:solidFill>
                  <a:schemeClr val="tx2"/>
                </a:solidFill>
                <a:latin typeface="+mn-lt"/>
                <a:ea typeface="宋体" pitchFamily="2" charset="-122"/>
                <a:cs typeface="+mn-cs"/>
              </a:rPr>
              <a:t>Positive</a:t>
            </a:r>
          </a:p>
        </p:txBody>
      </p:sp>
      <p:sp>
        <p:nvSpPr>
          <p:cNvPr id="7" name="Rectangle 8"/>
          <p:cNvSpPr>
            <a:spLocks noChangeArrowheads="1"/>
          </p:cNvSpPr>
          <p:nvPr/>
        </p:nvSpPr>
        <p:spPr bwMode="auto">
          <a:xfrm>
            <a:off x="4267200" y="6019800"/>
            <a:ext cx="4724400" cy="360363"/>
          </a:xfrm>
          <a:prstGeom prst="rect">
            <a:avLst/>
          </a:prstGeom>
          <a:noFill/>
          <a:ln w="38100" algn="ctr">
            <a:noFill/>
            <a:miter lim="800000"/>
            <a:headEnd/>
            <a:tailEnd/>
          </a:ln>
        </p:spPr>
        <p:txBody>
          <a:bodyPr lIns="82124" tIns="41061" rIns="82124" bIns="41061" anchor="ctr">
            <a:spAutoFit/>
          </a:bodyPr>
          <a:lstStyle/>
          <a:p>
            <a:r>
              <a:rPr lang="en-US" altLang="zh-CN">
                <a:ea typeface="宋体" pitchFamily="2" charset="-122"/>
              </a:rPr>
              <a:t>Hacking is a </a:t>
            </a:r>
            <a:r>
              <a:rPr lang="en-US" altLang="zh-CN">
                <a:solidFill>
                  <a:srgbClr val="FF0000"/>
                </a:solidFill>
                <a:ea typeface="宋体" pitchFamily="2" charset="-122"/>
              </a:rPr>
              <a:t>driving force</a:t>
            </a:r>
            <a:r>
              <a:rPr lang="en-US" altLang="zh-CN">
                <a:ea typeface="宋体" pitchFamily="2" charset="-122"/>
              </a:rPr>
              <a:t> in network security. </a:t>
            </a:r>
          </a:p>
        </p:txBody>
      </p:sp>
      <p:pic>
        <p:nvPicPr>
          <p:cNvPr id="19462" name="Picture 2" descr="http://www.ipnetsecurity.com/archives/images/cia.gif"/>
          <p:cNvPicPr>
            <a:picLocks noChangeAspect="1" noChangeArrowheads="1"/>
          </p:cNvPicPr>
          <p:nvPr/>
        </p:nvPicPr>
        <p:blipFill>
          <a:blip r:embed="rId3" cstate="print"/>
          <a:srcRect/>
          <a:stretch>
            <a:fillRect/>
          </a:stretch>
        </p:blipFill>
        <p:spPr bwMode="auto">
          <a:xfrm>
            <a:off x="6705600" y="1219200"/>
            <a:ext cx="2311400" cy="2125663"/>
          </a:xfrm>
          <a:prstGeom prst="rect">
            <a:avLst/>
          </a:prstGeom>
          <a:noFill/>
          <a:ln w="9525">
            <a:noFill/>
            <a:miter lim="800000"/>
            <a:headEnd/>
            <a:tailEnd/>
          </a:ln>
        </p:spPr>
      </p:pic>
      <p:sp>
        <p:nvSpPr>
          <p:cNvPr id="9" name="Rectangle 8"/>
          <p:cNvSpPr/>
          <p:nvPr/>
        </p:nvSpPr>
        <p:spPr>
          <a:xfrm>
            <a:off x="533400" y="1295400"/>
            <a:ext cx="5943600" cy="3786188"/>
          </a:xfrm>
          <a:prstGeom prst="rect">
            <a:avLst/>
          </a:prstGeom>
        </p:spPr>
        <p:txBody>
          <a:bodyPr>
            <a:spAutoFit/>
          </a:bodyPr>
          <a:lstStyle/>
          <a:p>
            <a:pPr marL="342900" indent="-342900" eaLnBrk="0" hangingPunct="0">
              <a:spcBef>
                <a:spcPts val="600"/>
              </a:spcBef>
              <a:buClr>
                <a:schemeClr val="accent1"/>
              </a:buClr>
              <a:buSzPct val="85000"/>
              <a:buFont typeface="Wingdings 2" pitchFamily="18" charset="2"/>
              <a:buChar char=""/>
              <a:defRPr/>
            </a:pPr>
            <a:r>
              <a:rPr lang="en-US" altLang="zh-CN" sz="2000" dirty="0">
                <a:solidFill>
                  <a:srgbClr val="C00000"/>
                </a:solidFill>
                <a:ea typeface="宋体" pitchFamily="2" charset="-122"/>
              </a:rPr>
              <a:t>Integrity: </a:t>
            </a:r>
            <a:r>
              <a:rPr lang="en-US" altLang="zh-CN" sz="1600" dirty="0">
                <a:solidFill>
                  <a:srgbClr val="0000CC"/>
                </a:solidFill>
                <a:ea typeface="宋体" pitchFamily="2" charset="-122"/>
              </a:rPr>
              <a:t>Trustworthiness of data and resources. </a:t>
            </a:r>
          </a:p>
          <a:p>
            <a:pPr marL="800100" lvl="1" indent="-342900" eaLnBrk="0" hangingPunct="0">
              <a:spcBef>
                <a:spcPts val="600"/>
              </a:spcBef>
              <a:buClr>
                <a:schemeClr val="accent1"/>
              </a:buClr>
              <a:buSzPct val="85000"/>
              <a:buFont typeface="Wingdings" pitchFamily="2" charset="2"/>
              <a:buChar char="Ø"/>
              <a:defRPr/>
            </a:pPr>
            <a:r>
              <a:rPr lang="en-US" altLang="zh-CN" sz="1600" dirty="0">
                <a:ea typeface="宋体" pitchFamily="2" charset="-122"/>
              </a:rPr>
              <a:t>The protection of system information or processes from intentional or accidental modification. </a:t>
            </a:r>
          </a:p>
          <a:p>
            <a:pPr marL="800100" lvl="1" indent="-342900" eaLnBrk="0" hangingPunct="0">
              <a:spcBef>
                <a:spcPts val="600"/>
              </a:spcBef>
              <a:buClr>
                <a:schemeClr val="accent1"/>
              </a:buClr>
              <a:buSzPct val="85000"/>
              <a:buFont typeface="Wingdings" pitchFamily="2" charset="2"/>
              <a:buChar char="Ø"/>
              <a:defRPr/>
            </a:pPr>
            <a:r>
              <a:rPr lang="en-US" altLang="zh-CN" sz="1600" dirty="0">
                <a:ea typeface="宋体" pitchFamily="2" charset="-122"/>
              </a:rPr>
              <a:t>Integrity includes </a:t>
            </a:r>
            <a:r>
              <a:rPr lang="en-US" altLang="zh-CN" sz="1600" dirty="0">
                <a:solidFill>
                  <a:srgbClr val="635803"/>
                </a:solidFill>
                <a:ea typeface="宋体" pitchFamily="2" charset="-122"/>
              </a:rPr>
              <a:t>data integrity </a:t>
            </a:r>
            <a:r>
              <a:rPr lang="en-US" altLang="zh-CN" sz="1600" dirty="0">
                <a:ea typeface="宋体" pitchFamily="2" charset="-122"/>
              </a:rPr>
              <a:t>(the contents of information) and </a:t>
            </a:r>
            <a:r>
              <a:rPr lang="en-US" altLang="zh-CN" sz="1600" dirty="0">
                <a:solidFill>
                  <a:srgbClr val="635803"/>
                </a:solidFill>
                <a:ea typeface="宋体" pitchFamily="2" charset="-122"/>
              </a:rPr>
              <a:t>origin integrity </a:t>
            </a:r>
            <a:r>
              <a:rPr lang="en-US" altLang="zh-CN" sz="1600" dirty="0">
                <a:ea typeface="宋体" pitchFamily="2" charset="-122"/>
              </a:rPr>
              <a:t>(the source of data often called </a:t>
            </a:r>
            <a:r>
              <a:rPr lang="en-US" altLang="zh-CN" sz="1600" dirty="0">
                <a:solidFill>
                  <a:srgbClr val="0000CC"/>
                </a:solidFill>
                <a:ea typeface="宋体" pitchFamily="2" charset="-122"/>
              </a:rPr>
              <a:t>authentication</a:t>
            </a:r>
            <a:r>
              <a:rPr lang="en-US" altLang="zh-CN" sz="1600" dirty="0">
                <a:ea typeface="宋体" pitchFamily="2" charset="-122"/>
              </a:rPr>
              <a:t>). The source of information may bear on its accuracy and credibility.</a:t>
            </a:r>
          </a:p>
          <a:p>
            <a:pPr marL="800100" lvl="1" indent="-342900" eaLnBrk="0" hangingPunct="0">
              <a:spcBef>
                <a:spcPts val="600"/>
              </a:spcBef>
              <a:buClr>
                <a:schemeClr val="accent1"/>
              </a:buClr>
              <a:buSzPct val="85000"/>
              <a:buFont typeface="Wingdings" pitchFamily="2" charset="2"/>
              <a:buChar char="Ø"/>
              <a:defRPr/>
            </a:pPr>
            <a:r>
              <a:rPr lang="en-US" altLang="zh-CN" sz="1600" dirty="0">
                <a:ea typeface="宋体" pitchFamily="2" charset="-122"/>
              </a:rPr>
              <a:t>Integrity mechanisms fall into two classes: </a:t>
            </a:r>
            <a:r>
              <a:rPr lang="en-US" altLang="zh-CN" sz="1600" dirty="0">
                <a:solidFill>
                  <a:srgbClr val="0000CC"/>
                </a:solidFill>
                <a:ea typeface="宋体" pitchFamily="2" charset="-122"/>
              </a:rPr>
              <a:t>Prevention Mechanism</a:t>
            </a:r>
            <a:r>
              <a:rPr lang="en-US" altLang="zh-CN" sz="1600" dirty="0">
                <a:ea typeface="宋体" pitchFamily="2" charset="-122"/>
              </a:rPr>
              <a:t> and  </a:t>
            </a:r>
            <a:r>
              <a:rPr lang="en-US" altLang="zh-CN" sz="1600" dirty="0">
                <a:solidFill>
                  <a:srgbClr val="0000CC"/>
                </a:solidFill>
                <a:ea typeface="宋体" pitchFamily="2" charset="-122"/>
              </a:rPr>
              <a:t>detection mechanism </a:t>
            </a:r>
            <a:r>
              <a:rPr lang="en-US" altLang="zh-CN" sz="1400" dirty="0">
                <a:ea typeface="宋体" pitchFamily="2" charset="-122"/>
              </a:rPr>
              <a:t>(report that the data integrity is no longer trustworthy).</a:t>
            </a:r>
          </a:p>
          <a:p>
            <a:pPr marL="1257300" lvl="2" indent="-342900" eaLnBrk="0" hangingPunct="0">
              <a:spcBef>
                <a:spcPts val="600"/>
              </a:spcBef>
              <a:buClr>
                <a:schemeClr val="accent1"/>
              </a:buClr>
              <a:buSzPct val="85000"/>
              <a:buFont typeface="Wingdings" pitchFamily="2" charset="2"/>
              <a:buChar char="Ø"/>
              <a:defRPr/>
            </a:pPr>
            <a:r>
              <a:rPr lang="en-US" altLang="zh-CN" sz="1400" dirty="0">
                <a:solidFill>
                  <a:schemeClr val="accent6">
                    <a:lumMod val="50000"/>
                  </a:schemeClr>
                </a:solidFill>
                <a:ea typeface="宋体" pitchFamily="2" charset="-122"/>
              </a:rPr>
              <a:t>Prevention blocks any unauthorized attempts to change the data (</a:t>
            </a:r>
            <a:r>
              <a:rPr lang="en-US" altLang="zh-CN" sz="1400" dirty="0">
                <a:ea typeface="宋体" pitchFamily="2" charset="-122"/>
              </a:rPr>
              <a:t>lack of authentication</a:t>
            </a:r>
            <a:r>
              <a:rPr lang="en-US" altLang="zh-CN" sz="1400" dirty="0">
                <a:solidFill>
                  <a:schemeClr val="accent6">
                    <a:lumMod val="50000"/>
                  </a:schemeClr>
                </a:solidFill>
                <a:ea typeface="宋体" pitchFamily="2" charset="-122"/>
              </a:rPr>
              <a:t>) or  any attempts to change the data in unauthorized way (</a:t>
            </a:r>
            <a:r>
              <a:rPr lang="en-US" altLang="zh-CN" sz="1400" dirty="0">
                <a:ea typeface="宋体" pitchFamily="2" charset="-122"/>
              </a:rPr>
              <a:t>lack of authorization</a:t>
            </a:r>
            <a:r>
              <a:rPr lang="en-US" altLang="zh-CN" sz="1400" dirty="0">
                <a:solidFill>
                  <a:schemeClr val="accent6">
                    <a:lumMod val="50000"/>
                  </a:schemeClr>
                </a:solidFill>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769225" cy="758825"/>
          </a:xfrm>
        </p:spPr>
        <p:txBody>
          <a:bodyPr/>
          <a:lstStyle/>
          <a:p>
            <a:pPr algn="l">
              <a:defRPr/>
            </a:pPr>
            <a:r>
              <a:rPr lang="en-US" altLang="zh-CN" sz="2800" dirty="0">
                <a:solidFill>
                  <a:schemeClr val="bg1"/>
                </a:solidFill>
                <a:ea typeface="宋体" pitchFamily="2" charset="-122"/>
              </a:rPr>
              <a:t>Threats</a:t>
            </a:r>
            <a:endParaRPr lang="en-US" sz="2800" dirty="0"/>
          </a:p>
        </p:txBody>
      </p:sp>
      <p:pic>
        <p:nvPicPr>
          <p:cNvPr id="20483" name="Picture 6"/>
          <p:cNvPicPr>
            <a:picLocks noChangeAspect="1" noChangeArrowheads="1"/>
          </p:cNvPicPr>
          <p:nvPr/>
        </p:nvPicPr>
        <p:blipFill>
          <a:blip r:embed="rId2" cstate="print"/>
          <a:srcRect/>
          <a:stretch>
            <a:fillRect/>
          </a:stretch>
        </p:blipFill>
        <p:spPr bwMode="auto">
          <a:xfrm>
            <a:off x="6019800" y="1295400"/>
            <a:ext cx="3124200" cy="1952625"/>
          </a:xfrm>
          <a:prstGeom prst="rect">
            <a:avLst/>
          </a:prstGeom>
          <a:noFill/>
          <a:ln w="9525">
            <a:noFill/>
            <a:miter lim="800000"/>
            <a:headEnd/>
            <a:tailEnd/>
          </a:ln>
        </p:spPr>
      </p:pic>
      <p:sp>
        <p:nvSpPr>
          <p:cNvPr id="6" name="Rectangle 7"/>
          <p:cNvSpPr txBox="1">
            <a:spLocks noChangeArrowheads="1"/>
          </p:cNvSpPr>
          <p:nvPr/>
        </p:nvSpPr>
        <p:spPr bwMode="auto">
          <a:xfrm>
            <a:off x="6477000" y="3505200"/>
            <a:ext cx="1676400" cy="10668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defRPr/>
            </a:pPr>
            <a:r>
              <a:rPr lang="en-US" altLang="zh-CN" dirty="0">
                <a:solidFill>
                  <a:srgbClr val="FF0000"/>
                </a:solidFill>
                <a:latin typeface="+mn-lt"/>
                <a:ea typeface="宋体" pitchFamily="2" charset="-122"/>
                <a:cs typeface="+mn-cs"/>
              </a:rPr>
              <a:t>Hackers</a:t>
            </a:r>
          </a:p>
          <a:p>
            <a:pPr marL="547688" lvl="1" indent="-273050" eaLnBrk="0" hangingPunct="0">
              <a:spcBef>
                <a:spcPct val="20000"/>
              </a:spcBef>
              <a:buClr>
                <a:schemeClr val="accent2"/>
              </a:buClr>
              <a:buSzPct val="70000"/>
              <a:buFont typeface="Wingdings" pitchFamily="2" charset="2"/>
              <a:buChar char="Ø"/>
              <a:defRPr/>
            </a:pPr>
            <a:r>
              <a:rPr lang="en-US" altLang="zh-CN" sz="1600" dirty="0">
                <a:solidFill>
                  <a:schemeClr val="tx2"/>
                </a:solidFill>
                <a:latin typeface="+mn-lt"/>
                <a:ea typeface="宋体" pitchFamily="2" charset="-122"/>
                <a:cs typeface="+mn-cs"/>
              </a:rPr>
              <a:t>Negative</a:t>
            </a:r>
          </a:p>
          <a:p>
            <a:pPr marL="547688" lvl="1" indent="-273050" eaLnBrk="0" hangingPunct="0">
              <a:spcBef>
                <a:spcPct val="20000"/>
              </a:spcBef>
              <a:buClr>
                <a:schemeClr val="accent2"/>
              </a:buClr>
              <a:buSzPct val="70000"/>
              <a:buFont typeface="Wingdings" pitchFamily="2" charset="2"/>
              <a:buChar char="Ø"/>
              <a:defRPr/>
            </a:pPr>
            <a:r>
              <a:rPr lang="en-US" altLang="zh-CN" sz="1600" dirty="0">
                <a:solidFill>
                  <a:schemeClr val="tx2"/>
                </a:solidFill>
                <a:latin typeface="+mn-lt"/>
                <a:ea typeface="宋体" pitchFamily="2" charset="-122"/>
                <a:cs typeface="+mn-cs"/>
              </a:rPr>
              <a:t>Positive</a:t>
            </a:r>
          </a:p>
        </p:txBody>
      </p:sp>
      <p:sp>
        <p:nvSpPr>
          <p:cNvPr id="7" name="Rectangle 8"/>
          <p:cNvSpPr>
            <a:spLocks noChangeArrowheads="1"/>
          </p:cNvSpPr>
          <p:nvPr/>
        </p:nvSpPr>
        <p:spPr bwMode="auto">
          <a:xfrm>
            <a:off x="5791200" y="4724400"/>
            <a:ext cx="2971800" cy="636922"/>
          </a:xfrm>
          <a:prstGeom prst="rect">
            <a:avLst/>
          </a:prstGeom>
          <a:noFill/>
          <a:ln w="38100" algn="ctr">
            <a:solidFill>
              <a:schemeClr val="tx1"/>
            </a:solidFill>
            <a:prstDash val="solid"/>
            <a:miter lim="800000"/>
            <a:headEnd/>
            <a:tailEnd/>
          </a:ln>
          <a:effectLst>
            <a:outerShdw blurRad="50800" dist="38100" dir="5400000" algn="t" rotWithShape="0">
              <a:prstClr val="black">
                <a:alpha val="40000"/>
              </a:prstClr>
            </a:outerShdw>
          </a:effectLst>
          <a:scene3d>
            <a:camera prst="perspectiveAbove"/>
            <a:lightRig rig="threePt" dir="t"/>
          </a:scene3d>
        </p:spPr>
        <p:txBody>
          <a:bodyPr lIns="82124" tIns="41061" rIns="82124" bIns="41061" anchor="ctr">
            <a:spAutoFit/>
          </a:bodyPr>
          <a:lstStyle/>
          <a:p>
            <a:pPr>
              <a:defRPr/>
            </a:pPr>
            <a:r>
              <a:rPr lang="en-US" altLang="zh-CN" dirty="0">
                <a:ea typeface="宋体" pitchFamily="2" charset="-122"/>
              </a:rPr>
              <a:t>Hacking is a </a:t>
            </a:r>
            <a:r>
              <a:rPr lang="en-US" altLang="zh-CN" dirty="0">
                <a:solidFill>
                  <a:srgbClr val="FF0000"/>
                </a:solidFill>
                <a:ea typeface="宋体" pitchFamily="2" charset="-122"/>
              </a:rPr>
              <a:t>driving force</a:t>
            </a:r>
            <a:r>
              <a:rPr lang="en-US" altLang="zh-CN" dirty="0">
                <a:ea typeface="宋体" pitchFamily="2" charset="-122"/>
              </a:rPr>
              <a:t> in network security. </a:t>
            </a:r>
          </a:p>
        </p:txBody>
      </p:sp>
      <p:sp>
        <p:nvSpPr>
          <p:cNvPr id="20486" name="TextBox 7"/>
          <p:cNvSpPr txBox="1">
            <a:spLocks noChangeArrowheads="1"/>
          </p:cNvSpPr>
          <p:nvPr/>
        </p:nvSpPr>
        <p:spPr bwMode="auto">
          <a:xfrm>
            <a:off x="228600" y="1676400"/>
            <a:ext cx="5486400" cy="1000125"/>
          </a:xfrm>
          <a:prstGeom prst="rect">
            <a:avLst/>
          </a:prstGeom>
          <a:noFill/>
          <a:ln w="9525">
            <a:noFill/>
            <a:miter lim="800000"/>
            <a:headEnd/>
            <a:tailEnd/>
          </a:ln>
        </p:spPr>
        <p:txBody>
          <a:bodyPr>
            <a:spAutoFit/>
          </a:bodyPr>
          <a:lstStyle/>
          <a:p>
            <a:pPr>
              <a:spcBef>
                <a:spcPts val="600"/>
              </a:spcBef>
            </a:pPr>
            <a:r>
              <a:rPr lang="en-US" b="1">
                <a:solidFill>
                  <a:srgbClr val="FF0000"/>
                </a:solidFill>
              </a:rPr>
              <a:t>Threats</a:t>
            </a:r>
            <a:r>
              <a:rPr lang="en-US"/>
              <a:t>: </a:t>
            </a:r>
            <a:r>
              <a:rPr lang="en-US" sz="1600"/>
              <a:t>Potential violation of security.</a:t>
            </a:r>
          </a:p>
          <a:p>
            <a:pPr>
              <a:spcBef>
                <a:spcPts val="600"/>
              </a:spcBef>
            </a:pPr>
            <a:r>
              <a:rPr lang="en-US" b="1">
                <a:solidFill>
                  <a:srgbClr val="FF0000"/>
                </a:solidFill>
              </a:rPr>
              <a:t>Attacks</a:t>
            </a:r>
            <a:r>
              <a:rPr lang="en-US"/>
              <a:t>: </a:t>
            </a:r>
            <a:r>
              <a:rPr lang="en-US" sz="1600"/>
              <a:t>Actions that could cause violation of security.</a:t>
            </a:r>
          </a:p>
          <a:p>
            <a:endParaRPr lang="en-US"/>
          </a:p>
        </p:txBody>
      </p:sp>
      <p:sp>
        <p:nvSpPr>
          <p:cNvPr id="20487" name="TextBox 8"/>
          <p:cNvSpPr txBox="1">
            <a:spLocks noChangeArrowheads="1"/>
          </p:cNvSpPr>
          <p:nvPr/>
        </p:nvSpPr>
        <p:spPr bwMode="auto">
          <a:xfrm>
            <a:off x="457200" y="3124200"/>
            <a:ext cx="5257800" cy="2400300"/>
          </a:xfrm>
          <a:prstGeom prst="rect">
            <a:avLst/>
          </a:prstGeom>
          <a:noFill/>
          <a:ln w="9525">
            <a:noFill/>
            <a:miter lim="800000"/>
            <a:headEnd/>
            <a:tailEnd/>
          </a:ln>
        </p:spPr>
        <p:txBody>
          <a:bodyPr>
            <a:spAutoFit/>
          </a:bodyPr>
          <a:lstStyle/>
          <a:p>
            <a:pPr>
              <a:spcBef>
                <a:spcPts val="600"/>
              </a:spcBef>
            </a:pPr>
            <a:r>
              <a:rPr lang="en-US">
                <a:solidFill>
                  <a:srgbClr val="0000CC"/>
                </a:solidFill>
              </a:rPr>
              <a:t>Threats can be divided into four broad classes</a:t>
            </a:r>
            <a:r>
              <a:rPr lang="en-US"/>
              <a:t>:</a:t>
            </a:r>
            <a:endParaRPr lang="en-US" sz="1600"/>
          </a:p>
          <a:p>
            <a:pPr>
              <a:spcBef>
                <a:spcPts val="600"/>
              </a:spcBef>
              <a:buFont typeface="Wingdings" pitchFamily="2" charset="2"/>
              <a:buChar char="v"/>
            </a:pPr>
            <a:r>
              <a:rPr lang="en-US" sz="1600" b="1">
                <a:solidFill>
                  <a:srgbClr val="FF0000"/>
                </a:solidFill>
              </a:rPr>
              <a:t>  Disclosure</a:t>
            </a:r>
            <a:r>
              <a:rPr lang="en-US" sz="1600" b="1"/>
              <a:t>: </a:t>
            </a:r>
            <a:r>
              <a:rPr lang="en-US" sz="1600"/>
              <a:t>unauthorized access of information.</a:t>
            </a:r>
          </a:p>
          <a:p>
            <a:pPr>
              <a:spcBef>
                <a:spcPts val="600"/>
              </a:spcBef>
              <a:buFont typeface="Wingdings" pitchFamily="2" charset="2"/>
              <a:buChar char="v"/>
            </a:pPr>
            <a:r>
              <a:rPr lang="en-US" sz="1600" b="1">
                <a:solidFill>
                  <a:srgbClr val="FF0000"/>
                </a:solidFill>
              </a:rPr>
              <a:t>  Deception:</a:t>
            </a:r>
            <a:r>
              <a:rPr lang="en-US" sz="1600"/>
              <a:t> acceptance of false data.</a:t>
            </a:r>
          </a:p>
          <a:p>
            <a:pPr>
              <a:spcBef>
                <a:spcPts val="600"/>
              </a:spcBef>
              <a:buFont typeface="Wingdings" pitchFamily="2" charset="2"/>
              <a:buChar char="v"/>
            </a:pPr>
            <a:r>
              <a:rPr lang="en-US" sz="1600" b="1">
                <a:solidFill>
                  <a:srgbClr val="FF0000"/>
                </a:solidFill>
              </a:rPr>
              <a:t>  Disruption:</a:t>
            </a:r>
            <a:r>
              <a:rPr lang="en-US" sz="1600" b="1"/>
              <a:t> </a:t>
            </a:r>
            <a:r>
              <a:rPr lang="en-US" sz="1600"/>
              <a:t>Interruption or prevention of correct operation.</a:t>
            </a:r>
          </a:p>
          <a:p>
            <a:pPr>
              <a:spcBef>
                <a:spcPts val="600"/>
              </a:spcBef>
              <a:buFont typeface="Wingdings" pitchFamily="2" charset="2"/>
              <a:buChar char="v"/>
            </a:pPr>
            <a:r>
              <a:rPr lang="en-US" sz="1600" b="1">
                <a:solidFill>
                  <a:srgbClr val="FF0000"/>
                </a:solidFill>
              </a:rPr>
              <a:t>  Usurpation: </a:t>
            </a:r>
            <a:r>
              <a:rPr lang="en-US" sz="1600"/>
              <a:t>Unauthorized control of some part of a system.</a:t>
            </a:r>
          </a:p>
          <a:p>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228600"/>
            <a:ext cx="7769225" cy="758825"/>
          </a:xfrm>
        </p:spPr>
        <p:txBody>
          <a:bodyPr/>
          <a:lstStyle/>
          <a:p>
            <a:pPr algn="l">
              <a:defRPr/>
            </a:pPr>
            <a:r>
              <a:rPr lang="en-US" altLang="zh-CN" sz="2800" dirty="0">
                <a:solidFill>
                  <a:schemeClr val="bg1"/>
                </a:solidFill>
                <a:ea typeface="宋体" pitchFamily="2" charset="-122"/>
              </a:rPr>
              <a:t>Threats</a:t>
            </a:r>
            <a:endParaRPr lang="en-US" sz="2800" dirty="0"/>
          </a:p>
        </p:txBody>
      </p:sp>
      <p:sp>
        <p:nvSpPr>
          <p:cNvPr id="21507" name="TextBox 7"/>
          <p:cNvSpPr txBox="1">
            <a:spLocks noChangeArrowheads="1"/>
          </p:cNvSpPr>
          <p:nvPr/>
        </p:nvSpPr>
        <p:spPr bwMode="auto">
          <a:xfrm>
            <a:off x="457200" y="1371600"/>
            <a:ext cx="8382000" cy="4462463"/>
          </a:xfrm>
          <a:prstGeom prst="rect">
            <a:avLst/>
          </a:prstGeom>
          <a:noFill/>
          <a:ln w="9525">
            <a:noFill/>
            <a:miter lim="800000"/>
            <a:headEnd/>
            <a:tailEnd/>
          </a:ln>
        </p:spPr>
        <p:txBody>
          <a:bodyPr>
            <a:spAutoFit/>
          </a:bodyPr>
          <a:lstStyle/>
          <a:p>
            <a:pPr>
              <a:spcBef>
                <a:spcPts val="600"/>
              </a:spcBef>
            </a:pPr>
            <a:r>
              <a:rPr lang="en-US">
                <a:solidFill>
                  <a:srgbClr val="0000CC"/>
                </a:solidFill>
              </a:rPr>
              <a:t>Some Important </a:t>
            </a:r>
            <a:r>
              <a:rPr lang="en-US">
                <a:solidFill>
                  <a:srgbClr val="FF0000"/>
                </a:solidFill>
              </a:rPr>
              <a:t>threats</a:t>
            </a:r>
            <a:r>
              <a:rPr lang="en-US">
                <a:solidFill>
                  <a:srgbClr val="0000CC"/>
                </a:solidFill>
              </a:rPr>
              <a:t> are</a:t>
            </a:r>
            <a:r>
              <a:rPr lang="en-US"/>
              <a:t>:</a:t>
            </a:r>
            <a:endParaRPr lang="en-US" sz="1600"/>
          </a:p>
          <a:p>
            <a:pPr>
              <a:spcBef>
                <a:spcPts val="600"/>
              </a:spcBef>
              <a:buFont typeface="Wingdings" pitchFamily="2" charset="2"/>
              <a:buChar char="v"/>
            </a:pPr>
            <a:r>
              <a:rPr lang="en-US" sz="1600" b="1">
                <a:solidFill>
                  <a:srgbClr val="FF0000"/>
                </a:solidFill>
              </a:rPr>
              <a:t>  Snooping</a:t>
            </a:r>
            <a:r>
              <a:rPr lang="en-US" sz="1600" b="1"/>
              <a:t>: </a:t>
            </a:r>
            <a:r>
              <a:rPr lang="en-US" sz="1600"/>
              <a:t>unauthorized interception of information.</a:t>
            </a:r>
          </a:p>
          <a:p>
            <a:pPr lvl="1">
              <a:spcBef>
                <a:spcPts val="600"/>
              </a:spcBef>
              <a:buFont typeface="Wingdings" pitchFamily="2" charset="2"/>
              <a:buChar char="ü"/>
            </a:pPr>
            <a:r>
              <a:rPr lang="en-US" sz="1400"/>
              <a:t> </a:t>
            </a:r>
            <a:r>
              <a:rPr lang="en-US" sz="1400">
                <a:solidFill>
                  <a:srgbClr val="0000CC"/>
                </a:solidFill>
              </a:rPr>
              <a:t>Passive wiretapping</a:t>
            </a:r>
            <a:r>
              <a:rPr lang="en-US" sz="1400"/>
              <a:t>: Listening to communications or browsing files or system information.</a:t>
            </a:r>
          </a:p>
          <a:p>
            <a:pPr lvl="1">
              <a:spcBef>
                <a:spcPts val="600"/>
              </a:spcBef>
              <a:buFont typeface="Wingdings" pitchFamily="2" charset="2"/>
              <a:buChar char="ü"/>
            </a:pPr>
            <a:r>
              <a:rPr lang="en-US" sz="1400"/>
              <a:t>  </a:t>
            </a:r>
            <a:r>
              <a:rPr lang="en-US" sz="1400">
                <a:solidFill>
                  <a:srgbClr val="0000CC"/>
                </a:solidFill>
              </a:rPr>
              <a:t>Active wiretapping</a:t>
            </a:r>
            <a:r>
              <a:rPr lang="en-US" sz="1400"/>
              <a:t>: Modification or alteration of information, e.g., the man-in the middle attack.</a:t>
            </a:r>
          </a:p>
          <a:p>
            <a:pPr>
              <a:spcBef>
                <a:spcPts val="600"/>
              </a:spcBef>
              <a:buFont typeface="Wingdings" pitchFamily="2" charset="2"/>
              <a:buChar char="v"/>
            </a:pPr>
            <a:r>
              <a:rPr lang="en-US" sz="1600" b="1">
                <a:solidFill>
                  <a:srgbClr val="FF0000"/>
                </a:solidFill>
              </a:rPr>
              <a:t>  Masquerading or spoofing:</a:t>
            </a:r>
            <a:r>
              <a:rPr lang="en-US" sz="1600"/>
              <a:t> Impersonation of one entity by another. </a:t>
            </a:r>
            <a:r>
              <a:rPr lang="en-US" sz="1600">
                <a:solidFill>
                  <a:srgbClr val="0000CC"/>
                </a:solidFill>
              </a:rPr>
              <a:t>Delegation</a:t>
            </a:r>
            <a:r>
              <a:rPr lang="en-US" sz="1600"/>
              <a:t> occurs when one entity authorizes a second entity to perform functions on its behalf.  Masquerading is a violation of security whereas delegation is not.</a:t>
            </a:r>
          </a:p>
          <a:p>
            <a:pPr lvl="1">
              <a:spcBef>
                <a:spcPts val="600"/>
              </a:spcBef>
              <a:buFont typeface="Wingdings" pitchFamily="2" charset="2"/>
              <a:buChar char="ü"/>
            </a:pPr>
            <a:r>
              <a:rPr lang="en-US" sz="1400">
                <a:solidFill>
                  <a:srgbClr val="0000CC"/>
                </a:solidFill>
              </a:rPr>
              <a:t>Passive masquerading</a:t>
            </a:r>
            <a:r>
              <a:rPr lang="en-US" sz="1400"/>
              <a:t>: does not attempt to authenticate the recipient but merely accesses it.</a:t>
            </a:r>
          </a:p>
          <a:p>
            <a:pPr lvl="1">
              <a:spcBef>
                <a:spcPts val="600"/>
              </a:spcBef>
              <a:buFont typeface="Wingdings" pitchFamily="2" charset="2"/>
              <a:buChar char="ü"/>
            </a:pPr>
            <a:r>
              <a:rPr lang="en-US" sz="1400"/>
              <a:t>  </a:t>
            </a:r>
            <a:r>
              <a:rPr lang="en-US" sz="1400">
                <a:solidFill>
                  <a:srgbClr val="0000CC"/>
                </a:solidFill>
              </a:rPr>
              <a:t>Active masquerading</a:t>
            </a:r>
            <a:r>
              <a:rPr lang="en-US" sz="1400"/>
              <a:t>: Masquerader issues response to mislead the user about its identity.</a:t>
            </a:r>
          </a:p>
          <a:p>
            <a:pPr>
              <a:spcBef>
                <a:spcPts val="600"/>
              </a:spcBef>
              <a:buFont typeface="Wingdings" pitchFamily="2" charset="2"/>
              <a:buChar char="v"/>
            </a:pPr>
            <a:r>
              <a:rPr lang="en-US" sz="1600" b="1">
                <a:solidFill>
                  <a:srgbClr val="FF0000"/>
                </a:solidFill>
              </a:rPr>
              <a:t>  Repudiation of origin:</a:t>
            </a:r>
            <a:r>
              <a:rPr lang="en-US" sz="1600" b="1"/>
              <a:t> </a:t>
            </a:r>
            <a:r>
              <a:rPr lang="en-US" sz="1600"/>
              <a:t>A false denial that an entity sent (or created) something.</a:t>
            </a:r>
          </a:p>
          <a:p>
            <a:pPr>
              <a:spcBef>
                <a:spcPts val="600"/>
              </a:spcBef>
              <a:buFont typeface="Wingdings" pitchFamily="2" charset="2"/>
              <a:buChar char="v"/>
            </a:pPr>
            <a:r>
              <a:rPr lang="en-US" sz="1600" b="1">
                <a:solidFill>
                  <a:srgbClr val="FF0000"/>
                </a:solidFill>
              </a:rPr>
              <a:t>  Denial of receipt: </a:t>
            </a:r>
            <a:r>
              <a:rPr lang="en-US" sz="1600"/>
              <a:t>a false denial that an entity received some information or message.</a:t>
            </a:r>
          </a:p>
          <a:p>
            <a:pPr>
              <a:spcBef>
                <a:spcPts val="600"/>
              </a:spcBef>
              <a:buClr>
                <a:srgbClr val="FF0000"/>
              </a:buClr>
              <a:buFont typeface="Wingdings" pitchFamily="2" charset="2"/>
              <a:buChar char="v"/>
            </a:pPr>
            <a:r>
              <a:rPr lang="en-US" sz="1600"/>
              <a:t> </a:t>
            </a:r>
            <a:r>
              <a:rPr lang="en-US" sz="1600" b="1">
                <a:solidFill>
                  <a:srgbClr val="FF0000"/>
                </a:solidFill>
              </a:rPr>
              <a:t> Delay: </a:t>
            </a:r>
            <a:r>
              <a:rPr lang="en-US" sz="1600"/>
              <a:t>a temporary inhibition of a service. This requires manipulation of system control structures, such as network components or server components.</a:t>
            </a:r>
          </a:p>
          <a:p>
            <a:pPr>
              <a:spcBef>
                <a:spcPts val="600"/>
              </a:spcBef>
              <a:buClr>
                <a:srgbClr val="FF0000"/>
              </a:buClr>
              <a:buFont typeface="Wingdings" pitchFamily="2" charset="2"/>
              <a:buChar char="v"/>
            </a:pPr>
            <a:r>
              <a:rPr lang="en-US" sz="1600"/>
              <a:t> </a:t>
            </a:r>
            <a:r>
              <a:rPr lang="en-US" sz="1600" b="1">
                <a:solidFill>
                  <a:srgbClr val="FF0000"/>
                </a:solidFill>
              </a:rPr>
              <a:t> Denial of Service (DoS): </a:t>
            </a:r>
            <a:r>
              <a:rPr lang="en-US" sz="1600"/>
              <a:t>a long term inhibition of a service. This an infinite delay.</a:t>
            </a:r>
          </a:p>
          <a:p>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228600"/>
            <a:ext cx="7769225" cy="758825"/>
          </a:xfrm>
        </p:spPr>
        <p:txBody>
          <a:bodyPr/>
          <a:lstStyle/>
          <a:p>
            <a:pPr algn="l"/>
            <a:r>
              <a:rPr lang="en-US" altLang="zh-CN" sz="2800" dirty="0">
                <a:solidFill>
                  <a:schemeClr val="bg1"/>
                </a:solidFill>
                <a:ea typeface="宋体" pitchFamily="2" charset="-122"/>
              </a:rPr>
              <a:t>Security professionals </a:t>
            </a:r>
            <a:endParaRPr lang="en-US" sz="2800" dirty="0">
              <a:solidFill>
                <a:schemeClr val="bg1"/>
              </a:solidFill>
            </a:endParaRPr>
          </a:p>
        </p:txBody>
      </p:sp>
      <p:sp>
        <p:nvSpPr>
          <p:cNvPr id="4" name="Rectangle 6"/>
          <p:cNvSpPr txBox="1">
            <a:spLocks noChangeArrowheads="1"/>
          </p:cNvSpPr>
          <p:nvPr/>
        </p:nvSpPr>
        <p:spPr bwMode="auto">
          <a:xfrm>
            <a:off x="304800" y="1295400"/>
            <a:ext cx="8224838" cy="609600"/>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defRPr/>
            </a:pPr>
            <a:endParaRPr lang="zh-CN" altLang="en-US" sz="2700" dirty="0">
              <a:solidFill>
                <a:schemeClr val="accent2"/>
              </a:solidFill>
              <a:latin typeface="+mn-lt"/>
              <a:ea typeface="宋体" pitchFamily="2" charset="-122"/>
              <a:cs typeface="+mn-cs"/>
            </a:endParaRPr>
          </a:p>
        </p:txBody>
      </p:sp>
      <p:pic>
        <p:nvPicPr>
          <p:cNvPr id="22532" name="Picture 7"/>
          <p:cNvPicPr>
            <a:picLocks noChangeAspect="1" noChangeArrowheads="1"/>
          </p:cNvPicPr>
          <p:nvPr/>
        </p:nvPicPr>
        <p:blipFill>
          <a:blip r:embed="rId2" cstate="print"/>
          <a:srcRect/>
          <a:stretch>
            <a:fillRect/>
          </a:stretch>
        </p:blipFill>
        <p:spPr bwMode="auto">
          <a:xfrm>
            <a:off x="0" y="1143000"/>
            <a:ext cx="9144000" cy="53975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43000" y="228600"/>
            <a:ext cx="7693025" cy="758825"/>
          </a:xfrm>
        </p:spPr>
        <p:txBody>
          <a:bodyPr/>
          <a:lstStyle/>
          <a:p>
            <a:pPr algn="l"/>
            <a:r>
              <a:rPr lang="en-US" altLang="zh-CN" sz="2800" dirty="0">
                <a:solidFill>
                  <a:schemeClr val="bg1"/>
                </a:solidFill>
                <a:ea typeface="宋体" pitchFamily="2" charset="-122"/>
              </a:rPr>
              <a:t>Security Organizations</a:t>
            </a:r>
            <a:endParaRPr lang="en-US" sz="2800" dirty="0">
              <a:solidFill>
                <a:schemeClr val="bg1"/>
              </a:solidFill>
            </a:endParaRPr>
          </a:p>
        </p:txBody>
      </p:sp>
      <p:pic>
        <p:nvPicPr>
          <p:cNvPr id="23555" name="Picture 5"/>
          <p:cNvPicPr>
            <a:picLocks noChangeAspect="1" noChangeArrowheads="1"/>
          </p:cNvPicPr>
          <p:nvPr/>
        </p:nvPicPr>
        <p:blipFill>
          <a:blip r:embed="rId2" cstate="print"/>
          <a:srcRect/>
          <a:stretch>
            <a:fillRect/>
          </a:stretch>
        </p:blipFill>
        <p:spPr bwMode="auto">
          <a:xfrm>
            <a:off x="2590800" y="1905000"/>
            <a:ext cx="6324600" cy="4333875"/>
          </a:xfrm>
          <a:prstGeom prst="rect">
            <a:avLst/>
          </a:prstGeom>
          <a:noFill/>
          <a:ln w="9525">
            <a:noFill/>
            <a:miter lim="800000"/>
            <a:headEnd/>
            <a:tailEnd/>
          </a:ln>
        </p:spPr>
      </p:pic>
      <p:sp>
        <p:nvSpPr>
          <p:cNvPr id="23556" name="Text Box 3"/>
          <p:cNvSpPr txBox="1">
            <a:spLocks noChangeArrowheads="1"/>
          </p:cNvSpPr>
          <p:nvPr/>
        </p:nvSpPr>
        <p:spPr bwMode="auto">
          <a:xfrm>
            <a:off x="314325" y="1447800"/>
            <a:ext cx="2362200" cy="5035550"/>
          </a:xfrm>
          <a:prstGeom prst="rect">
            <a:avLst/>
          </a:prstGeom>
          <a:noFill/>
          <a:ln w="9525">
            <a:noFill/>
            <a:miter lim="800000"/>
            <a:headEnd/>
            <a:tailEnd/>
          </a:ln>
        </p:spPr>
        <p:txBody>
          <a:bodyPr>
            <a:spAutoFit/>
          </a:bodyPr>
          <a:lstStyle/>
          <a:p>
            <a:r>
              <a:rPr lang="en-US" altLang="zh-CN">
                <a:ea typeface="宋体" pitchFamily="2" charset="-122"/>
                <a:hlinkClick r:id="rId3"/>
              </a:rPr>
              <a:t>www.infosyssec.com</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4"/>
              </a:rPr>
              <a:t>www.sans.org</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5"/>
              </a:rPr>
              <a:t>www.cisecurity.org</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6"/>
              </a:rPr>
              <a:t>www.cert.org</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7"/>
              </a:rPr>
              <a:t>www.isc2.org</a:t>
            </a:r>
            <a:r>
              <a:rPr lang="en-US" altLang="zh-CN">
                <a:ea typeface="宋体" pitchFamily="2" charset="-122"/>
              </a:rPr>
              <a:t> </a:t>
            </a:r>
          </a:p>
          <a:p>
            <a:endParaRPr lang="en-US" altLang="zh-CN">
              <a:ea typeface="宋体" pitchFamily="2" charset="-122"/>
            </a:endParaRPr>
          </a:p>
          <a:p>
            <a:r>
              <a:rPr lang="en-US" altLang="zh-CN">
                <a:ea typeface="宋体" pitchFamily="2" charset="-122"/>
                <a:hlinkClick r:id="rId8"/>
              </a:rPr>
              <a:t>www.first.org</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9"/>
              </a:rPr>
              <a:t>www.infragard.net</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10"/>
              </a:rPr>
              <a:t>www.mitre.org</a:t>
            </a:r>
            <a:endParaRPr lang="en-US" altLang="zh-CN">
              <a:ea typeface="宋体" pitchFamily="2" charset="-122"/>
            </a:endParaRPr>
          </a:p>
          <a:p>
            <a:endParaRPr lang="en-US" altLang="zh-CN">
              <a:ea typeface="宋体" pitchFamily="2" charset="-122"/>
            </a:endParaRPr>
          </a:p>
          <a:p>
            <a:r>
              <a:rPr lang="en-US" altLang="zh-CN">
                <a:ea typeface="宋体" pitchFamily="2" charset="-122"/>
                <a:hlinkClick r:id="rId11"/>
              </a:rPr>
              <a:t>www.cnss.gov</a:t>
            </a:r>
            <a:endParaRPr lang="en-US" altLang="zh-CN">
              <a:ea typeface="宋体" pitchFamily="2" charset="-122"/>
            </a:endParaRPr>
          </a:p>
          <a:p>
            <a:endParaRPr lang="zh-CN" altLang="en-US">
              <a:ea typeface="宋体"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noFill/>
        <a:ln>
          <a:solidFill>
            <a:schemeClr val="accent1"/>
          </a:solidFill>
        </a:ln>
      </a:spPr>
      <a:bodyPr anchor="ctr"/>
      <a:lstStyle>
        <a:defPPr algn="ctr" fontAlgn="auto">
          <a:spcBef>
            <a:spcPts val="0"/>
          </a:spcBef>
          <a:spcAft>
            <a:spcPts val="0"/>
          </a:spcAft>
          <a:defRPr sz="1400" dirty="0"/>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18391</TotalTime>
  <Words>2592</Words>
  <Application>Microsoft Office PowerPoint</Application>
  <PresentationFormat>On-screen Show (4:3)</PresentationFormat>
  <Paragraphs>284</Paragraphs>
  <Slides>35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宋体</vt:lpstr>
      <vt:lpstr>Arial</vt:lpstr>
      <vt:lpstr>Calibri</vt:lpstr>
      <vt:lpstr>Georgia</vt:lpstr>
      <vt:lpstr>新細明體</vt:lpstr>
      <vt:lpstr>Times New Roman</vt:lpstr>
      <vt:lpstr>Wingdings</vt:lpstr>
      <vt:lpstr>Wingdings 2</vt:lpstr>
      <vt:lpstr>Civic</vt:lpstr>
      <vt:lpstr>Clip</vt:lpstr>
      <vt:lpstr> Lecture Zero Security Framework</vt:lpstr>
      <vt:lpstr>Evolution of Security</vt:lpstr>
      <vt:lpstr>Security Drivers</vt:lpstr>
      <vt:lpstr>Evolution of Security</vt:lpstr>
      <vt:lpstr>Evolution of Security</vt:lpstr>
      <vt:lpstr>Threats</vt:lpstr>
      <vt:lpstr>Threats</vt:lpstr>
      <vt:lpstr>Security professionals </vt:lpstr>
      <vt:lpstr>Security Organizations</vt:lpstr>
      <vt:lpstr>Security Certifications</vt:lpstr>
      <vt:lpstr>Domains of Security</vt:lpstr>
      <vt:lpstr>Security Policy</vt:lpstr>
      <vt:lpstr>Documents Supporting Security Policies</vt:lpstr>
      <vt:lpstr>Example: Policy for password use</vt:lpstr>
      <vt:lpstr>Example: Policy for password use</vt:lpstr>
      <vt:lpstr>The OSI Security Architecture</vt:lpstr>
      <vt:lpstr>Security Attacks</vt:lpstr>
      <vt:lpstr>PowerPoint Presentation</vt:lpstr>
      <vt:lpstr>PowerPoint Presentation</vt:lpstr>
      <vt:lpstr>PowerPoint Presentation</vt:lpstr>
      <vt:lpstr>Reconnaissance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Attacks</vt:lpstr>
      <vt:lpstr>Best  10 practices for mitigating attacks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ALGORITHM TO DETERMINE ENERGY-AWARE MAXIMAL LEAF  NODES DATA GATHERING TREE FOR WIRELESS SENSOR NETWORKS</dc:title>
  <dc:creator>Admin</dc:creator>
  <cp:lastModifiedBy>Windows User</cp:lastModifiedBy>
  <cp:revision>2105</cp:revision>
  <cp:lastPrinted>2022-06-27T07:53:39Z</cp:lastPrinted>
  <dcterms:created xsi:type="dcterms:W3CDTF">2010-12-04T17:05:06Z</dcterms:created>
  <dcterms:modified xsi:type="dcterms:W3CDTF">2022-06-27T07:56:05Z</dcterms:modified>
</cp:coreProperties>
</file>