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 id="2147483663" r:id="rId2"/>
  </p:sldMasterIdLst>
  <p:notesMasterIdLst>
    <p:notesMasterId r:id="rId43"/>
  </p:notesMasterIdLst>
  <p:handoutMasterIdLst>
    <p:handoutMasterId r:id="rId44"/>
  </p:handoutMasterIdLst>
  <p:sldIdLst>
    <p:sldId id="429" r:id="rId3"/>
    <p:sldId id="258" r:id="rId4"/>
    <p:sldId id="256" r:id="rId5"/>
    <p:sldId id="567" r:id="rId6"/>
    <p:sldId id="664" r:id="rId7"/>
    <p:sldId id="665" r:id="rId8"/>
    <p:sldId id="666" r:id="rId9"/>
    <p:sldId id="667" r:id="rId10"/>
    <p:sldId id="668" r:id="rId11"/>
    <p:sldId id="670" r:id="rId12"/>
    <p:sldId id="671" r:id="rId13"/>
    <p:sldId id="674" r:id="rId14"/>
    <p:sldId id="676" r:id="rId15"/>
    <p:sldId id="717" r:id="rId16"/>
    <p:sldId id="718" r:id="rId17"/>
    <p:sldId id="714" r:id="rId18"/>
    <p:sldId id="711" r:id="rId19"/>
    <p:sldId id="678" r:id="rId20"/>
    <p:sldId id="680" r:id="rId21"/>
    <p:sldId id="681" r:id="rId22"/>
    <p:sldId id="683" r:id="rId23"/>
    <p:sldId id="728" r:id="rId24"/>
    <p:sldId id="729" r:id="rId25"/>
    <p:sldId id="730" r:id="rId26"/>
    <p:sldId id="731" r:id="rId27"/>
    <p:sldId id="732" r:id="rId28"/>
    <p:sldId id="733" r:id="rId29"/>
    <p:sldId id="735" r:id="rId30"/>
    <p:sldId id="736" r:id="rId31"/>
    <p:sldId id="737" r:id="rId32"/>
    <p:sldId id="738" r:id="rId33"/>
    <p:sldId id="739" r:id="rId34"/>
    <p:sldId id="740" r:id="rId35"/>
    <p:sldId id="741" r:id="rId36"/>
    <p:sldId id="742" r:id="rId37"/>
    <p:sldId id="743" r:id="rId38"/>
    <p:sldId id="744" r:id="rId39"/>
    <p:sldId id="745" r:id="rId40"/>
    <p:sldId id="596" r:id="rId41"/>
    <p:sldId id="273" r:id="rId42"/>
  </p:sldIdLst>
  <p:sldSz cx="9144000" cy="6858000" type="screen4x3"/>
  <p:notesSz cx="6858000" cy="9144000"/>
  <p:defaultTextStyle>
    <a:defPPr>
      <a:defRPr lang="en-US"/>
    </a:defPPr>
    <a:lvl1pPr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1pPr>
    <a:lvl2pPr marL="4572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2pPr>
    <a:lvl3pPr marL="9144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3pPr>
    <a:lvl4pPr marL="13716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4pPr>
    <a:lvl5pPr marL="1828800" algn="l" rtl="0" eaLnBrk="0" fontAlgn="base" hangingPunct="0">
      <a:spcBef>
        <a:spcPct val="15000"/>
      </a:spcBef>
      <a:spcAft>
        <a:spcPct val="0"/>
      </a:spcAft>
      <a:defRPr sz="2000" kern="1200" baseline="30000">
        <a:solidFill>
          <a:schemeClr val="tx1"/>
        </a:solidFill>
        <a:latin typeface="Times New Roman" pitchFamily="18" charset="0"/>
        <a:ea typeface="+mn-ea"/>
        <a:cs typeface="+mn-cs"/>
      </a:defRPr>
    </a:lvl5pPr>
    <a:lvl6pPr marL="2286000" algn="l" defTabSz="914400" rtl="0" eaLnBrk="1" latinLnBrk="0" hangingPunct="1">
      <a:defRPr sz="2000" kern="1200" baseline="30000">
        <a:solidFill>
          <a:schemeClr val="tx1"/>
        </a:solidFill>
        <a:latin typeface="Times New Roman" pitchFamily="18" charset="0"/>
        <a:ea typeface="+mn-ea"/>
        <a:cs typeface="+mn-cs"/>
      </a:defRPr>
    </a:lvl6pPr>
    <a:lvl7pPr marL="2743200" algn="l" defTabSz="914400" rtl="0" eaLnBrk="1" latinLnBrk="0" hangingPunct="1">
      <a:defRPr sz="2000" kern="1200" baseline="30000">
        <a:solidFill>
          <a:schemeClr val="tx1"/>
        </a:solidFill>
        <a:latin typeface="Times New Roman" pitchFamily="18" charset="0"/>
        <a:ea typeface="+mn-ea"/>
        <a:cs typeface="+mn-cs"/>
      </a:defRPr>
    </a:lvl7pPr>
    <a:lvl8pPr marL="3200400" algn="l" defTabSz="914400" rtl="0" eaLnBrk="1" latinLnBrk="0" hangingPunct="1">
      <a:defRPr sz="2000" kern="1200" baseline="30000">
        <a:solidFill>
          <a:schemeClr val="tx1"/>
        </a:solidFill>
        <a:latin typeface="Times New Roman" pitchFamily="18" charset="0"/>
        <a:ea typeface="+mn-ea"/>
        <a:cs typeface="+mn-cs"/>
      </a:defRPr>
    </a:lvl8pPr>
    <a:lvl9pPr marL="3657600" algn="l" defTabSz="914400" rtl="0" eaLnBrk="1" latinLnBrk="0" hangingPunct="1">
      <a:defRPr sz="2000" kern="1200" baseline="300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9FF"/>
    <a:srgbClr val="FFFF99"/>
    <a:srgbClr val="FFCCCC"/>
    <a:srgbClr val="93B9DF"/>
    <a:srgbClr val="B9C0F5"/>
    <a:srgbClr val="99CCFF"/>
    <a:srgbClr val="CC33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04" autoAdjust="0"/>
    <p:restoredTop sz="94646"/>
  </p:normalViewPr>
  <p:slideViewPr>
    <p:cSldViewPr>
      <p:cViewPr varScale="1">
        <p:scale>
          <a:sx n="97" d="100"/>
          <a:sy n="97" d="100"/>
        </p:scale>
        <p:origin x="1380"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230"/>
    </p:cViewPr>
  </p:sorterViewPr>
  <p:notesViewPr>
    <p:cSldViewPr>
      <p:cViewPr varScale="1">
        <p:scale>
          <a:sx n="37" d="100"/>
          <a:sy n="37" d="100"/>
        </p:scale>
        <p:origin x="-137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093E2F4-6728-1F4E-B799-5ACB87FD45DB}" type="datetimeFigureOut">
              <a:rPr lang="en-US" smtClean="0"/>
              <a:t>9/13/2023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A467947-D8E2-A94E-8587-CE4DDB06A52D}" type="slidenum">
              <a:rPr lang="en-US" smtClean="0"/>
              <a:t>‹#›</a:t>
            </a:fld>
            <a:endParaRPr lang="en-US" dirty="0"/>
          </a:p>
        </p:txBody>
      </p:sp>
    </p:spTree>
    <p:extLst>
      <p:ext uri="{BB962C8B-B14F-4D97-AF65-F5344CB8AC3E}">
        <p14:creationId xmlns:p14="http://schemas.microsoft.com/office/powerpoint/2010/main" val="14189022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200" baseline="0"/>
            </a:lvl1pPr>
          </a:lstStyle>
          <a:p>
            <a:endParaRPr lang="en-US" altLang="en-US" dirty="0"/>
          </a:p>
        </p:txBody>
      </p:sp>
      <p:sp>
        <p:nvSpPr>
          <p:cNvPr id="6147"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spcBef>
                <a:spcPct val="0"/>
              </a:spcBef>
              <a:defRPr sz="1200" baseline="0"/>
            </a:lvl1pPr>
          </a:lstStyle>
          <a:p>
            <a:endParaRPr lang="en-US" altLang="en-US" dirty="0"/>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150"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spcBef>
                <a:spcPct val="0"/>
              </a:spcBef>
              <a:defRPr sz="1200" baseline="0"/>
            </a:lvl1pPr>
          </a:lstStyle>
          <a:p>
            <a:endParaRPr lang="en-US" altLang="en-US" dirty="0"/>
          </a:p>
        </p:txBody>
      </p:sp>
      <p:sp>
        <p:nvSpPr>
          <p:cNvPr id="6151"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spcBef>
                <a:spcPct val="0"/>
              </a:spcBef>
              <a:defRPr sz="1200" baseline="0"/>
            </a:lvl1pPr>
          </a:lstStyle>
          <a:p>
            <a:fld id="{F02A1E98-9B1A-4113-BF80-5E315C0DCC70}" type="slidenum">
              <a:rPr lang="en-US" altLang="en-US"/>
              <a:pPr/>
              <a:t>‹#›</a:t>
            </a:fld>
            <a:endParaRPr lang="en-US" altLang="en-US" dirty="0"/>
          </a:p>
        </p:txBody>
      </p:sp>
    </p:spTree>
    <p:extLst>
      <p:ext uri="{BB962C8B-B14F-4D97-AF65-F5344CB8AC3E}">
        <p14:creationId xmlns:p14="http://schemas.microsoft.com/office/powerpoint/2010/main" val="281177042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C62B24DD-C379-4721-855F-C6709BB543EE}"/>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BE4FABA-4679-4F0F-8DFA-78FB751469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13316" name="Slide Number Placeholder 3">
            <a:extLst>
              <a:ext uri="{FF2B5EF4-FFF2-40B4-BE49-F238E27FC236}">
                <a16:creationId xmlns:a16="http://schemas.microsoft.com/office/drawing/2014/main" id="{75E409E2-B18A-4113-808D-CBF8889D568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629C1EA-A4E0-4694-A388-641F16A2F71E}" type="slidenum">
              <a:rPr kumimoji="0" lang="en-AU"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AU"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2431935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1EF8E39-C91F-4DC1-ACB5-E84B2E24A2C8}"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089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15000"/>
              </a:spcBef>
              <a:spcAft>
                <a:spcPct val="0"/>
              </a:spcAft>
              <a:buClrTx/>
              <a:buSzTx/>
              <a:buFontTx/>
              <a:buNone/>
              <a:tabLst/>
              <a:defRPr/>
            </a:pPr>
            <a:fld id="{35CF9B2B-1971-4D30-91CB-38237A8A7D8D}" type="slidenum">
              <a:rPr kumimoji="0" lang="en-US" altLang="en-US" sz="1200" b="0" i="0" u="none" strike="noStrike" kern="1200" cap="none" spc="0" normalizeH="0" baseline="0" noProof="0">
                <a:ln>
                  <a:noFill/>
                </a:ln>
                <a:solidFill>
                  <a:srgbClr val="000000"/>
                </a:solidFill>
                <a:effectLst/>
                <a:uLnTx/>
                <a:uFillTx/>
                <a:latin typeface="Arial" charset="0"/>
                <a:ea typeface="+mn-ea"/>
                <a:cs typeface="Arial" charset="0"/>
              </a:rPr>
              <a:pPr marL="0" marR="0" lvl="0" indent="0" algn="r" defTabSz="914400" rtl="0" eaLnBrk="0" fontAlgn="base" latinLnBrk="0" hangingPunct="0">
                <a:lnSpc>
                  <a:spcPct val="100000"/>
                </a:lnSpc>
                <a:spcBef>
                  <a:spcPct val="15000"/>
                </a:spcBef>
                <a:spcAft>
                  <a:spcPct val="0"/>
                </a:spcAft>
                <a:buClrTx/>
                <a:buSzTx/>
                <a:buFontTx/>
                <a:buNone/>
                <a:tabLst/>
                <a:defRPr/>
              </a:pPr>
              <a:t>21</a:t>
            </a:fld>
            <a:endParaRPr kumimoji="0" lang="en-US" alt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80900" name="Rectangle 2"/>
          <p:cNvSpPr>
            <a:spLocks noGrp="1" noRot="1" noChangeAspect="1" noChangeArrowheads="1" noTextEdit="1"/>
          </p:cNvSpPr>
          <p:nvPr>
            <p:ph type="sldImg"/>
          </p:nvPr>
        </p:nvSpPr>
        <p:spPr>
          <a:ln/>
        </p:spPr>
      </p:sp>
      <p:sp>
        <p:nvSpPr>
          <p:cNvPr id="8090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673A1603-3D8C-44F3-86BB-06A111201BF0}"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39</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02818" name="Rectangle 2"/>
          <p:cNvSpPr>
            <a:spLocks noGrp="1" noRot="1" noChangeAspect="1" noChangeArrowheads="1" noTextEdit="1"/>
          </p:cNvSpPr>
          <p:nvPr>
            <p:ph type="sldImg"/>
          </p:nvPr>
        </p:nvSpPr>
        <p:spPr>
          <a:ln/>
        </p:spPr>
      </p:sp>
      <p:sp>
        <p:nvSpPr>
          <p:cNvPr id="80281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a:extLst>
              <a:ext uri="{FF2B5EF4-FFF2-40B4-BE49-F238E27FC236}">
                <a16:creationId xmlns:a16="http://schemas.microsoft.com/office/drawing/2014/main" id="{528F05FC-7130-4DC5-83D2-4A21D38B93BA}"/>
              </a:ext>
            </a:extLst>
          </p:cNvPr>
          <p:cNvSpPr>
            <a:spLocks noGrp="1" noRot="1" noChangeAspect="1" noChangeArrowheads="1" noTextEdit="1"/>
          </p:cNvSpPr>
          <p:nvPr>
            <p:ph type="sldImg"/>
          </p:nvPr>
        </p:nvSpPr>
        <p:spPr>
          <a:ln/>
        </p:spPr>
      </p:sp>
      <p:sp>
        <p:nvSpPr>
          <p:cNvPr id="81923" name="Notes Placeholder 2">
            <a:extLst>
              <a:ext uri="{FF2B5EF4-FFF2-40B4-BE49-F238E27FC236}">
                <a16:creationId xmlns:a16="http://schemas.microsoft.com/office/drawing/2014/main" id="{0948D5D0-E31B-42F5-B5E5-5166A57CC47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81924" name="Slide Number Placeholder 3">
            <a:extLst>
              <a:ext uri="{FF2B5EF4-FFF2-40B4-BE49-F238E27FC236}">
                <a16:creationId xmlns:a16="http://schemas.microsoft.com/office/drawing/2014/main" id="{B4E6276E-D8D9-41B4-BD96-3C0CEBEF6B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8E35EF6-9744-40D0-88FE-F8290E1B1928}" type="slidenum">
              <a:rPr kumimoji="0" lang="en-AU" altLang="en-US" sz="1200" b="0" i="0" u="none" strike="noStrike" kern="1200" cap="none" spc="0" normalizeH="0" baseline="0" noProof="0" smtClean="0">
                <a:ln>
                  <a:noFill/>
                </a:ln>
                <a:solidFill>
                  <a:srgbClr val="000000"/>
                </a:solidFill>
                <a:effectLst/>
                <a:uLnTx/>
                <a:uFillTx/>
                <a:latin typeface="Calibri" panose="020F0502020204030204"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40</a:t>
            </a:fld>
            <a:endParaRPr kumimoji="0" lang="en-AU" altLang="en-US" sz="1200" b="0" i="0" u="none" strike="noStrike" kern="1200" cap="none" spc="0" normalizeH="0" baseline="0" noProof="0">
              <a:ln>
                <a:noFill/>
              </a:ln>
              <a:solidFill>
                <a:srgbClr val="000000"/>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3252389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9FF5C3FE-184B-4214-9FCD-671DB204B4D9}"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43426" name="Rectangle 2"/>
          <p:cNvSpPr>
            <a:spLocks noGrp="1" noRot="1" noChangeAspect="1" noChangeArrowheads="1" noTextEdit="1"/>
          </p:cNvSpPr>
          <p:nvPr>
            <p:ph type="sldImg"/>
          </p:nvPr>
        </p:nvSpPr>
        <p:spPr>
          <a:ln/>
        </p:spPr>
      </p:sp>
      <p:sp>
        <p:nvSpPr>
          <p:cNvPr id="7434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38D1AE6A-B713-47EE-8387-63C629985709}"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4275" name="Rectangle 1026"/>
          <p:cNvSpPr>
            <a:spLocks noGrp="1" noRot="1" noChangeAspect="1" noChangeArrowheads="1" noTextEdit="1"/>
          </p:cNvSpPr>
          <p:nvPr>
            <p:ph type="sldImg"/>
          </p:nvPr>
        </p:nvSpPr>
        <p:spPr>
          <a:ln/>
        </p:spPr>
      </p:sp>
      <p:sp>
        <p:nvSpPr>
          <p:cNvPr id="5427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D7E31BDB-B66C-48DA-A26D-FF4203058AAE}"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57347" name="Rectangle 1026"/>
          <p:cNvSpPr>
            <a:spLocks noGrp="1" noRot="1" noChangeAspect="1" noChangeArrowheads="1" noTextEdit="1"/>
          </p:cNvSpPr>
          <p:nvPr>
            <p:ph type="sldImg"/>
          </p:nvPr>
        </p:nvSpPr>
        <p:spPr>
          <a:ln/>
        </p:spPr>
      </p:sp>
      <p:sp>
        <p:nvSpPr>
          <p:cNvPr id="5734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F23DA6B4-8DF5-48E8-B2E7-A745E8CFD8A8}"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8C00159-8A72-4F6B-A277-AB5066A13935}"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63906" name="Rectangle 2"/>
          <p:cNvSpPr>
            <a:spLocks noGrp="1" noRot="1" noChangeAspect="1" noChangeArrowheads="1" noTextEdit="1"/>
          </p:cNvSpPr>
          <p:nvPr>
            <p:ph type="sldImg"/>
          </p:nvPr>
        </p:nvSpPr>
        <p:spPr>
          <a:ln/>
        </p:spPr>
      </p:sp>
      <p:sp>
        <p:nvSpPr>
          <p:cNvPr id="76390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CAAE57ED-EB8A-4E61-BC69-F7BAC7484509}"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53666" name="Rectangle 1026"/>
          <p:cNvSpPr>
            <a:spLocks noGrp="1" noRot="1" noChangeAspect="1" noChangeArrowheads="1" noTextEdit="1"/>
          </p:cNvSpPr>
          <p:nvPr>
            <p:ph type="sldImg"/>
          </p:nvPr>
        </p:nvSpPr>
        <p:spPr>
          <a:ln/>
        </p:spPr>
      </p:sp>
      <p:sp>
        <p:nvSpPr>
          <p:cNvPr id="753667" name="Rectangle 1027"/>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C5EFD748-0F07-4405-B12E-412500B453BD}"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000">
                <a:solidFill>
                  <a:schemeClr val="tx1"/>
                </a:solidFill>
                <a:latin typeface="Times New Roman" pitchFamily="18" charset="0"/>
              </a:defRPr>
            </a:lvl1pPr>
            <a:lvl2pPr marL="742950" indent="-285750">
              <a:defRPr sz="2000">
                <a:solidFill>
                  <a:schemeClr val="tx1"/>
                </a:solidFill>
                <a:latin typeface="Times New Roman" pitchFamily="18" charset="0"/>
              </a:defRPr>
            </a:lvl2pPr>
            <a:lvl3pPr marL="1143000" indent="-228600">
              <a:defRPr sz="2000">
                <a:solidFill>
                  <a:schemeClr val="tx1"/>
                </a:solidFill>
                <a:latin typeface="Times New Roman" pitchFamily="18" charset="0"/>
              </a:defRPr>
            </a:lvl3pPr>
            <a:lvl4pPr marL="1600200" indent="-228600">
              <a:defRPr sz="2000">
                <a:solidFill>
                  <a:schemeClr val="tx1"/>
                </a:solidFill>
                <a:latin typeface="Times New Roman" pitchFamily="18" charset="0"/>
              </a:defRPr>
            </a:lvl4pPr>
            <a:lvl5pPr marL="2057400" indent="-228600">
              <a:defRPr sz="2000">
                <a:solidFill>
                  <a:schemeClr val="tx1"/>
                </a:solidFill>
                <a:latin typeface="Times New Roman" pitchFamily="18" charset="0"/>
              </a:defRPr>
            </a:lvl5pPr>
            <a:lvl6pPr marL="2514600" indent="-228600" eaLnBrk="0" fontAlgn="base" hangingPunct="0">
              <a:spcBef>
                <a:spcPct val="0"/>
              </a:spcBef>
              <a:spcAft>
                <a:spcPct val="0"/>
              </a:spcAft>
              <a:defRPr sz="2000">
                <a:solidFill>
                  <a:schemeClr val="tx1"/>
                </a:solidFill>
                <a:latin typeface="Times New Roman" pitchFamily="18" charset="0"/>
              </a:defRPr>
            </a:lvl6pPr>
            <a:lvl7pPr marL="2971800" indent="-228600" eaLnBrk="0" fontAlgn="base" hangingPunct="0">
              <a:spcBef>
                <a:spcPct val="0"/>
              </a:spcBef>
              <a:spcAft>
                <a:spcPct val="0"/>
              </a:spcAft>
              <a:defRPr sz="2000">
                <a:solidFill>
                  <a:schemeClr val="tx1"/>
                </a:solidFill>
                <a:latin typeface="Times New Roman" pitchFamily="18" charset="0"/>
              </a:defRPr>
            </a:lvl7pPr>
            <a:lvl8pPr marL="3429000" indent="-228600" eaLnBrk="0" fontAlgn="base" hangingPunct="0">
              <a:spcBef>
                <a:spcPct val="0"/>
              </a:spcBef>
              <a:spcAft>
                <a:spcPct val="0"/>
              </a:spcAft>
              <a:defRPr sz="2000">
                <a:solidFill>
                  <a:schemeClr val="tx1"/>
                </a:solidFill>
                <a:latin typeface="Times New Roman" pitchFamily="18" charset="0"/>
              </a:defRPr>
            </a:lvl8pPr>
            <a:lvl9pPr marL="3886200" indent="-228600" eaLnBrk="0" fontAlgn="base" hangingPunct="0">
              <a:spcBef>
                <a:spcPct val="0"/>
              </a:spcBef>
              <a:spcAft>
                <a:spcPct val="0"/>
              </a:spcAft>
              <a:defRPr sz="2000">
                <a:solidFill>
                  <a:schemeClr val="tx1"/>
                </a:solidFill>
                <a:latin typeface="Times New Roman" pitchFamily="18"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24434B14-1E1B-4C76-BA16-BA84CE5C93CC}" type="slidenum">
              <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Footer Placeholder 4">
            <a:extLst>
              <a:ext uri="{FF2B5EF4-FFF2-40B4-BE49-F238E27FC236}">
                <a16:creationId xmlns:a16="http://schemas.microsoft.com/office/drawing/2014/main" id="{5D531782-B086-43D2-9739-3F0F2F9FE788}"/>
              </a:ext>
            </a:extLst>
          </p:cNvPr>
          <p:cNvSpPr>
            <a:spLocks noGrp="1"/>
          </p:cNvSpPr>
          <p:nvPr>
            <p:ph type="ftr" sz="quarter" idx="10"/>
          </p:nvPr>
        </p:nvSpPr>
        <p:spPr/>
        <p:txBody>
          <a:bodyPr/>
          <a:lstStyle>
            <a:lvl1pPr defTabSz="685800" eaLnBrk="1" fontAlgn="auto" hangingPunct="1">
              <a:spcBef>
                <a:spcPts val="0"/>
              </a:spcBef>
              <a:spcAft>
                <a:spcPts val="0"/>
              </a:spcAft>
              <a:defRPr>
                <a:solidFill>
                  <a:prstClr val="black">
                    <a:tint val="75000"/>
                  </a:prstClr>
                </a:solidFill>
                <a:latin typeface="Calibri"/>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5">
            <a:extLst>
              <a:ext uri="{FF2B5EF4-FFF2-40B4-BE49-F238E27FC236}">
                <a16:creationId xmlns:a16="http://schemas.microsoft.com/office/drawing/2014/main" id="{9CF97178-42A0-4183-ABBD-55D344CC963C}"/>
              </a:ext>
            </a:extLst>
          </p:cNvPr>
          <p:cNvSpPr>
            <a:spLocks noGrp="1"/>
          </p:cNvSpPr>
          <p:nvPr>
            <p:ph type="sldNum" sz="quarter" idx="11"/>
          </p:nvPr>
        </p:nvSpPr>
        <p:spPr/>
        <p:txBody>
          <a:bodyPr/>
          <a:lstStyle>
            <a:lvl1pPr defTabSz="685800" eaLnBrk="1" hangingPunct="1">
              <a:defRPr smtClean="0">
                <a:latin typeface="Calibri" panose="020F0502020204030204" pitchFamily="34" charset="0"/>
              </a:defRPr>
            </a:lvl1pPr>
          </a:lstStyle>
          <a:p>
            <a:pPr marL="0" marR="0" lvl="0" indent="0" algn="r" defTabSz="685800" rtl="0" eaLnBrk="1" fontAlgn="base" latinLnBrk="0" hangingPunct="1">
              <a:lnSpc>
                <a:spcPct val="100000"/>
              </a:lnSpc>
              <a:spcBef>
                <a:spcPct val="0"/>
              </a:spcBef>
              <a:spcAft>
                <a:spcPct val="0"/>
              </a:spcAft>
              <a:buClrTx/>
              <a:buSzTx/>
              <a:buFontTx/>
              <a:buNone/>
              <a:tabLst/>
              <a:defRPr/>
            </a:pPr>
            <a:fld id="{6F7CA8D8-27E6-41BA-8A07-0BC77F8C5305}" type="slidenum">
              <a:rPr kumimoji="0" lang="en-AU"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Tx/>
                <a:buNone/>
                <a:tabLst/>
                <a:defRPr/>
              </a:pPr>
              <a:t>‹#›</a:t>
            </a:fld>
            <a:endParaRPr kumimoji="0" lang="en-AU"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42299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6D3952B0-F3A8-4A06-AFA2-33A31D2D9496}" type="slidenum">
              <a:rPr lang="en-US" altLang="en-US"/>
              <a:pPr/>
              <a:t>‹#›</a:t>
            </a:fld>
            <a:endParaRPr lang="en-US" altLang="en-US"/>
          </a:p>
        </p:txBody>
      </p:sp>
    </p:spTree>
    <p:extLst>
      <p:ext uri="{BB962C8B-B14F-4D97-AF65-F5344CB8AC3E}">
        <p14:creationId xmlns:p14="http://schemas.microsoft.com/office/powerpoint/2010/main" val="138805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71F8893F-9977-467A-919B-59C1ACEB2835}" type="slidenum">
              <a:rPr lang="en-US" altLang="en-US"/>
              <a:pPr/>
              <a:t>‹#›</a:t>
            </a:fld>
            <a:endParaRPr lang="en-US" altLang="en-US"/>
          </a:p>
        </p:txBody>
      </p:sp>
    </p:spTree>
    <p:extLst>
      <p:ext uri="{BB962C8B-B14F-4D97-AF65-F5344CB8AC3E}">
        <p14:creationId xmlns:p14="http://schemas.microsoft.com/office/powerpoint/2010/main" val="21611043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1ACBA65-0651-482A-8199-6F4E0C499EF9}" type="slidenum">
              <a:rPr lang="en-US" altLang="en-US"/>
              <a:pPr/>
              <a:t>‹#›</a:t>
            </a:fld>
            <a:endParaRPr lang="en-US" altLang="en-US"/>
          </a:p>
        </p:txBody>
      </p:sp>
    </p:spTree>
    <p:extLst>
      <p:ext uri="{BB962C8B-B14F-4D97-AF65-F5344CB8AC3E}">
        <p14:creationId xmlns:p14="http://schemas.microsoft.com/office/powerpoint/2010/main" val="190580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81000"/>
            <a:ext cx="1943100"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381000"/>
            <a:ext cx="567690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C542829-62AB-473D-8AD1-1AFF2497BF89}" type="slidenum">
              <a:rPr lang="en-US" altLang="en-US"/>
              <a:pPr/>
              <a:t>‹#›</a:t>
            </a:fld>
            <a:endParaRPr lang="en-US" altLang="en-US"/>
          </a:p>
        </p:txBody>
      </p:sp>
    </p:spTree>
    <p:extLst>
      <p:ext uri="{BB962C8B-B14F-4D97-AF65-F5344CB8AC3E}">
        <p14:creationId xmlns:p14="http://schemas.microsoft.com/office/powerpoint/2010/main" val="20982273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3" name="Picture 7">
            <a:extLst>
              <a:ext uri="{FF2B5EF4-FFF2-40B4-BE49-F238E27FC236}">
                <a16:creationId xmlns:a16="http://schemas.microsoft.com/office/drawing/2014/main" id="{1D57022A-818F-4EEA-AFE8-F7DE327DF6F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9175"/>
            <a:ext cx="947738"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Click to edit Master title style</a:t>
            </a:r>
            <a:endParaRPr lang="en-AU"/>
          </a:p>
        </p:txBody>
      </p:sp>
      <p:sp>
        <p:nvSpPr>
          <p:cNvPr id="4" name="Date Placeholder 2">
            <a:extLst>
              <a:ext uri="{FF2B5EF4-FFF2-40B4-BE49-F238E27FC236}">
                <a16:creationId xmlns:a16="http://schemas.microsoft.com/office/drawing/2014/main" id="{3683EF8C-B581-4231-ACC4-3DD154ADD477}"/>
              </a:ext>
            </a:extLst>
          </p:cNvPr>
          <p:cNvSpPr>
            <a:spLocks noGrp="1"/>
          </p:cNvSpPr>
          <p:nvPr>
            <p:ph type="dt" sz="half" idx="10"/>
          </p:nvPr>
        </p:nvSpPr>
        <p:spPr/>
        <p:txBody>
          <a:bodyPr/>
          <a:lstStyle>
            <a:lvl1pPr defTabSz="685800" eaLnBrk="1" fontAlgn="auto" hangingPunct="1">
              <a:spcBef>
                <a:spcPts val="0"/>
              </a:spcBef>
              <a:spcAft>
                <a:spcPts val="0"/>
              </a:spcAft>
              <a:defRPr dirty="0">
                <a:solidFill>
                  <a:prstClr val="black">
                    <a:tint val="75000"/>
                  </a:prstClr>
                </a:solidFill>
                <a:latin typeface="Calibri"/>
              </a:defRPr>
            </a:lvl1p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3">
            <a:extLst>
              <a:ext uri="{FF2B5EF4-FFF2-40B4-BE49-F238E27FC236}">
                <a16:creationId xmlns:a16="http://schemas.microsoft.com/office/drawing/2014/main" id="{77D1B5B2-59AB-45BB-9655-A0D2B94A4577}"/>
              </a:ext>
            </a:extLst>
          </p:cNvPr>
          <p:cNvSpPr>
            <a:spLocks noGrp="1"/>
          </p:cNvSpPr>
          <p:nvPr>
            <p:ph type="ftr" sz="quarter" idx="11"/>
          </p:nvPr>
        </p:nvSpPr>
        <p:spPr/>
        <p:txBody>
          <a:bodyPr/>
          <a:lstStyle>
            <a:lvl1pPr defTabSz="685800" eaLnBrk="1" fontAlgn="auto" hangingPunct="1">
              <a:spcBef>
                <a:spcPts val="0"/>
              </a:spcBef>
              <a:spcAft>
                <a:spcPts val="0"/>
              </a:spcAft>
              <a:defRPr>
                <a:solidFill>
                  <a:prstClr val="black">
                    <a:tint val="75000"/>
                  </a:prstClr>
                </a:solidFill>
                <a:latin typeface="Calibri"/>
              </a:defRPr>
            </a:lvl1p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AU"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4">
            <a:extLst>
              <a:ext uri="{FF2B5EF4-FFF2-40B4-BE49-F238E27FC236}">
                <a16:creationId xmlns:a16="http://schemas.microsoft.com/office/drawing/2014/main" id="{63D1DDB7-D9A5-40DB-8168-B3334D457702}"/>
              </a:ext>
            </a:extLst>
          </p:cNvPr>
          <p:cNvSpPr>
            <a:spLocks noGrp="1"/>
          </p:cNvSpPr>
          <p:nvPr>
            <p:ph type="sldNum" sz="quarter" idx="12"/>
          </p:nvPr>
        </p:nvSpPr>
        <p:spPr/>
        <p:txBody>
          <a:bodyPr/>
          <a:lstStyle>
            <a:lvl1pPr defTabSz="685800" eaLnBrk="1" hangingPunct="1">
              <a:defRPr smtClean="0">
                <a:latin typeface="Calibri" panose="020F0502020204030204" pitchFamily="34" charset="0"/>
              </a:defRPr>
            </a:lvl1pPr>
          </a:lstStyle>
          <a:p>
            <a:pPr marL="0" marR="0" lvl="0" indent="0" algn="r" defTabSz="685800" rtl="0" eaLnBrk="1" fontAlgn="base" latinLnBrk="0" hangingPunct="1">
              <a:lnSpc>
                <a:spcPct val="100000"/>
              </a:lnSpc>
              <a:spcBef>
                <a:spcPct val="0"/>
              </a:spcBef>
              <a:spcAft>
                <a:spcPct val="0"/>
              </a:spcAft>
              <a:buClrTx/>
              <a:buSzTx/>
              <a:buFontTx/>
              <a:buNone/>
              <a:tabLst/>
              <a:defRPr/>
            </a:pPr>
            <a:fld id="{DABFEFAB-1DF0-42C6-9316-EC859193FE2C}" type="slidenum">
              <a:rPr kumimoji="0" lang="en-AU"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Tx/>
                <a:buNone/>
                <a:tabLst/>
                <a:defRPr/>
              </a:pPr>
              <a:t>‹#›</a:t>
            </a:fld>
            <a:endParaRPr kumimoji="0" lang="en-AU"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1757955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C6E36114-5631-4531-9D83-D48F98EC8B95}" type="slidenum">
              <a:rPr lang="en-US" altLang="en-US"/>
              <a:pPr/>
              <a:t>‹#›</a:t>
            </a:fld>
            <a:endParaRPr lang="en-US" altLang="en-US"/>
          </a:p>
        </p:txBody>
      </p:sp>
    </p:spTree>
    <p:extLst>
      <p:ext uri="{BB962C8B-B14F-4D97-AF65-F5344CB8AC3E}">
        <p14:creationId xmlns:p14="http://schemas.microsoft.com/office/powerpoint/2010/main" val="3670794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400"/>
            </a:lvl1pPr>
          </a:lstStyle>
          <a:p>
            <a:r>
              <a:rPr lang="en-US" dirty="0"/>
              <a:t>Click to edit Master title style</a:t>
            </a:r>
          </a:p>
        </p:txBody>
      </p:sp>
      <p:sp>
        <p:nvSpPr>
          <p:cNvPr id="3" name="Content Placeholder 2"/>
          <p:cNvSpPr>
            <a:spLocks noGrp="1"/>
          </p:cNvSpPr>
          <p:nvPr>
            <p:ph idx="1"/>
          </p:nvPr>
        </p:nvSpPr>
        <p:spPr/>
        <p:txBody>
          <a:bodyPr/>
          <a:lstStyle>
            <a:lvl1pPr>
              <a:defRPr sz="2000"/>
            </a:lvl1pPr>
            <a:lvl2pPr>
              <a:defRPr sz="2000"/>
            </a:lvl2pPr>
            <a:lvl3pPr>
              <a:defRPr sz="2000"/>
            </a:lvl3pPr>
            <a:lvl4pPr>
              <a:defRPr sz="2000"/>
            </a:lvl4pPr>
            <a:lvl5pPr>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A7A78579-A8B1-498B-98D5-7D7BF44B3912}" type="slidenum">
              <a:rPr lang="en-US" altLang="en-US"/>
              <a:pPr/>
              <a:t>‹#›</a:t>
            </a:fld>
            <a:endParaRPr lang="en-US" altLang="en-US"/>
          </a:p>
        </p:txBody>
      </p:sp>
    </p:spTree>
    <p:extLst>
      <p:ext uri="{BB962C8B-B14F-4D97-AF65-F5344CB8AC3E}">
        <p14:creationId xmlns:p14="http://schemas.microsoft.com/office/powerpoint/2010/main" val="812329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1B60033F-5ADA-4C89-9256-653A5DB5E696}" type="slidenum">
              <a:rPr lang="en-US" altLang="en-US"/>
              <a:pPr/>
              <a:t>‹#›</a:t>
            </a:fld>
            <a:endParaRPr lang="en-US" altLang="en-US"/>
          </a:p>
        </p:txBody>
      </p:sp>
    </p:spTree>
    <p:extLst>
      <p:ext uri="{BB962C8B-B14F-4D97-AF65-F5344CB8AC3E}">
        <p14:creationId xmlns:p14="http://schemas.microsoft.com/office/powerpoint/2010/main" val="2610294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ltLang="en-US"/>
          </a:p>
        </p:txBody>
      </p:sp>
      <p:sp>
        <p:nvSpPr>
          <p:cNvPr id="6" name="Footer Placeholder 5"/>
          <p:cNvSpPr>
            <a:spLocks noGrp="1"/>
          </p:cNvSpPr>
          <p:nvPr>
            <p:ph type="ftr" sz="quarter" idx="11"/>
          </p:nvPr>
        </p:nvSpPr>
        <p:spPr/>
        <p:txBody>
          <a:bodyPr/>
          <a:lstStyle>
            <a:lvl1pPr>
              <a:defRPr/>
            </a:lvl1pPr>
          </a:lstStyle>
          <a:p>
            <a:endParaRPr lang="en-US" altLang="en-US"/>
          </a:p>
        </p:txBody>
      </p:sp>
      <p:sp>
        <p:nvSpPr>
          <p:cNvPr id="7" name="Slide Number Placeholder 6"/>
          <p:cNvSpPr>
            <a:spLocks noGrp="1"/>
          </p:cNvSpPr>
          <p:nvPr>
            <p:ph type="sldNum" sz="quarter" idx="12"/>
          </p:nvPr>
        </p:nvSpPr>
        <p:spPr/>
        <p:txBody>
          <a:bodyPr/>
          <a:lstStyle>
            <a:lvl1pPr>
              <a:defRPr/>
            </a:lvl1pPr>
          </a:lstStyle>
          <a:p>
            <a:fld id="{4078439B-702D-4BE2-9A41-E296CDA768F7}" type="slidenum">
              <a:rPr lang="en-US" altLang="en-US"/>
              <a:pPr/>
              <a:t>‹#›</a:t>
            </a:fld>
            <a:endParaRPr lang="en-US" altLang="en-US"/>
          </a:p>
        </p:txBody>
      </p:sp>
    </p:spTree>
    <p:extLst>
      <p:ext uri="{BB962C8B-B14F-4D97-AF65-F5344CB8AC3E}">
        <p14:creationId xmlns:p14="http://schemas.microsoft.com/office/powerpoint/2010/main" val="3910414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ltLang="en-US"/>
          </a:p>
        </p:txBody>
      </p:sp>
      <p:sp>
        <p:nvSpPr>
          <p:cNvPr id="8" name="Footer Placeholder 7"/>
          <p:cNvSpPr>
            <a:spLocks noGrp="1"/>
          </p:cNvSpPr>
          <p:nvPr>
            <p:ph type="ftr" sz="quarter" idx="11"/>
          </p:nvPr>
        </p:nvSpPr>
        <p:spPr/>
        <p:txBody>
          <a:bodyPr/>
          <a:lstStyle>
            <a:lvl1pPr>
              <a:defRPr/>
            </a:lvl1pPr>
          </a:lstStyle>
          <a:p>
            <a:endParaRPr lang="en-US" altLang="en-US"/>
          </a:p>
        </p:txBody>
      </p:sp>
      <p:sp>
        <p:nvSpPr>
          <p:cNvPr id="9" name="Slide Number Placeholder 8"/>
          <p:cNvSpPr>
            <a:spLocks noGrp="1"/>
          </p:cNvSpPr>
          <p:nvPr>
            <p:ph type="sldNum" sz="quarter" idx="12"/>
          </p:nvPr>
        </p:nvSpPr>
        <p:spPr/>
        <p:txBody>
          <a:bodyPr/>
          <a:lstStyle>
            <a:lvl1pPr>
              <a:defRPr/>
            </a:lvl1pPr>
          </a:lstStyle>
          <a:p>
            <a:fld id="{A3B0DA96-BBD1-4DC8-BC62-B76D9BC8FBAB}" type="slidenum">
              <a:rPr lang="en-US" altLang="en-US"/>
              <a:pPr/>
              <a:t>‹#›</a:t>
            </a:fld>
            <a:endParaRPr lang="en-US" altLang="en-US"/>
          </a:p>
        </p:txBody>
      </p:sp>
    </p:spTree>
    <p:extLst>
      <p:ext uri="{BB962C8B-B14F-4D97-AF65-F5344CB8AC3E}">
        <p14:creationId xmlns:p14="http://schemas.microsoft.com/office/powerpoint/2010/main" val="1808038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ltLang="en-US"/>
          </a:p>
        </p:txBody>
      </p:sp>
      <p:sp>
        <p:nvSpPr>
          <p:cNvPr id="4" name="Footer Placeholder 3"/>
          <p:cNvSpPr>
            <a:spLocks noGrp="1"/>
          </p:cNvSpPr>
          <p:nvPr>
            <p:ph type="ftr" sz="quarter" idx="11"/>
          </p:nvPr>
        </p:nvSpPr>
        <p:spPr/>
        <p:txBody>
          <a:bodyPr/>
          <a:lstStyle>
            <a:lvl1pPr>
              <a:defRPr/>
            </a:lvl1pPr>
          </a:lstStyle>
          <a:p>
            <a:endParaRPr lang="en-US" altLang="en-US"/>
          </a:p>
        </p:txBody>
      </p:sp>
      <p:sp>
        <p:nvSpPr>
          <p:cNvPr id="5" name="Slide Number Placeholder 4"/>
          <p:cNvSpPr>
            <a:spLocks noGrp="1"/>
          </p:cNvSpPr>
          <p:nvPr>
            <p:ph type="sldNum" sz="quarter" idx="12"/>
          </p:nvPr>
        </p:nvSpPr>
        <p:spPr/>
        <p:txBody>
          <a:bodyPr/>
          <a:lstStyle>
            <a:lvl1pPr>
              <a:defRPr/>
            </a:lvl1pPr>
          </a:lstStyle>
          <a:p>
            <a:fld id="{354F6FBA-21B4-4B42-8DC4-3E0B5E12D971}" type="slidenum">
              <a:rPr lang="en-US" altLang="en-US"/>
              <a:pPr/>
              <a:t>‹#›</a:t>
            </a:fld>
            <a:endParaRPr lang="en-US" altLang="en-US"/>
          </a:p>
        </p:txBody>
      </p:sp>
    </p:spTree>
    <p:extLst>
      <p:ext uri="{BB962C8B-B14F-4D97-AF65-F5344CB8AC3E}">
        <p14:creationId xmlns:p14="http://schemas.microsoft.com/office/powerpoint/2010/main" val="3054710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ltLang="en-US"/>
          </a:p>
        </p:txBody>
      </p:sp>
      <p:sp>
        <p:nvSpPr>
          <p:cNvPr id="3" name="Footer Placeholder 2"/>
          <p:cNvSpPr>
            <a:spLocks noGrp="1"/>
          </p:cNvSpPr>
          <p:nvPr>
            <p:ph type="ftr" sz="quarter" idx="11"/>
          </p:nvPr>
        </p:nvSpPr>
        <p:spPr/>
        <p:txBody>
          <a:bodyPr/>
          <a:lstStyle>
            <a:lvl1pPr>
              <a:defRPr/>
            </a:lvl1pPr>
          </a:lstStyle>
          <a:p>
            <a:endParaRPr lang="en-US" altLang="en-US"/>
          </a:p>
        </p:txBody>
      </p:sp>
      <p:sp>
        <p:nvSpPr>
          <p:cNvPr id="4" name="Slide Number Placeholder 3"/>
          <p:cNvSpPr>
            <a:spLocks noGrp="1"/>
          </p:cNvSpPr>
          <p:nvPr>
            <p:ph type="sldNum" sz="quarter" idx="12"/>
          </p:nvPr>
        </p:nvSpPr>
        <p:spPr/>
        <p:txBody>
          <a:bodyPr/>
          <a:lstStyle>
            <a:lvl1pPr>
              <a:defRPr/>
            </a:lvl1pPr>
          </a:lstStyle>
          <a:p>
            <a:fld id="{D5DE9183-8138-4C50-B7C5-BFEEA1C605C2}" type="slidenum">
              <a:rPr lang="en-US" altLang="en-US"/>
              <a:pPr/>
              <a:t>‹#›</a:t>
            </a:fld>
            <a:endParaRPr lang="en-US" altLang="en-US"/>
          </a:p>
        </p:txBody>
      </p:sp>
    </p:spTree>
    <p:extLst>
      <p:ext uri="{BB962C8B-B14F-4D97-AF65-F5344CB8AC3E}">
        <p14:creationId xmlns:p14="http://schemas.microsoft.com/office/powerpoint/2010/main" val="337222649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image" Target="../media/image2.jpeg"/><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2E5AFF2B-81F4-4BFB-A904-7CEACAFB4198}"/>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AU" altLang="en-US"/>
          </a:p>
        </p:txBody>
      </p:sp>
      <p:sp>
        <p:nvSpPr>
          <p:cNvPr id="3075" name="Text Placeholder 2">
            <a:extLst>
              <a:ext uri="{FF2B5EF4-FFF2-40B4-BE49-F238E27FC236}">
                <a16:creationId xmlns:a16="http://schemas.microsoft.com/office/drawing/2014/main" id="{504930ED-37A6-4319-A6E6-4170E528C6D3}"/>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AU" altLang="en-US"/>
          </a:p>
        </p:txBody>
      </p:sp>
      <p:sp>
        <p:nvSpPr>
          <p:cNvPr id="4" name="Date Placeholder 3">
            <a:extLst>
              <a:ext uri="{FF2B5EF4-FFF2-40B4-BE49-F238E27FC236}">
                <a16:creationId xmlns:a16="http://schemas.microsoft.com/office/drawing/2014/main" id="{7B6385B9-6669-43F3-971A-5B36E24D3967}"/>
              </a:ext>
            </a:extLst>
          </p:cNvPr>
          <p:cNvSpPr>
            <a:spLocks noGrp="1"/>
          </p:cNvSpPr>
          <p:nvPr>
            <p:ph type="dt" sz="half" idx="2"/>
          </p:nvPr>
        </p:nvSpPr>
        <p:spPr>
          <a:xfrm>
            <a:off x="1004888" y="6356350"/>
            <a:ext cx="1681162" cy="365125"/>
          </a:xfrm>
          <a:prstGeom prst="rect">
            <a:avLst/>
          </a:prstGeom>
        </p:spPr>
        <p:txBody>
          <a:bodyPr vert="horz" lIns="91440" tIns="45720" rIns="91440" bIns="45720" rtlCol="0" anchor="ctr"/>
          <a:lstStyle>
            <a:lvl1pPr algn="l">
              <a:defRPr sz="900" dirty="0">
                <a:solidFill>
                  <a:schemeClr val="tx1">
                    <a:tint val="75000"/>
                  </a:schemeClr>
                </a:solidFill>
              </a:defRPr>
            </a:lvl1pPr>
          </a:lstStyle>
          <a:p>
            <a:pPr>
              <a:defRPr/>
            </a:pPr>
            <a:endParaRPr lang="en-AU"/>
          </a:p>
        </p:txBody>
      </p:sp>
      <p:sp>
        <p:nvSpPr>
          <p:cNvPr id="5" name="Footer Placeholder 4">
            <a:extLst>
              <a:ext uri="{FF2B5EF4-FFF2-40B4-BE49-F238E27FC236}">
                <a16:creationId xmlns:a16="http://schemas.microsoft.com/office/drawing/2014/main" id="{4A392FEC-52B5-47A0-8D8C-7EB45C8705F3}"/>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AU"/>
          </a:p>
        </p:txBody>
      </p:sp>
      <p:sp>
        <p:nvSpPr>
          <p:cNvPr id="6" name="Slide Number Placeholder 5">
            <a:extLst>
              <a:ext uri="{FF2B5EF4-FFF2-40B4-BE49-F238E27FC236}">
                <a16:creationId xmlns:a16="http://schemas.microsoft.com/office/drawing/2014/main" id="{2540BD71-08BE-4341-8E13-32A300E7836A}"/>
              </a:ext>
            </a:extLst>
          </p:cNvPr>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rstTxWarp prst="textNoShape">
              <a:avLst/>
            </a:prstTxWarp>
          </a:bodyPr>
          <a:lstStyle>
            <a:lvl1pPr algn="r">
              <a:defRPr sz="900" smtClean="0">
                <a:solidFill>
                  <a:srgbClr val="898989"/>
                </a:solidFill>
              </a:defRPr>
            </a:lvl1pPr>
          </a:lstStyle>
          <a:p>
            <a:pPr>
              <a:defRPr/>
            </a:pPr>
            <a:fld id="{5021C190-2045-4020-9425-50C3A4681075}" type="slidenum">
              <a:rPr lang="en-AU" altLang="en-US"/>
              <a:pPr>
                <a:defRPr/>
              </a:pPr>
              <a:t>‹#›</a:t>
            </a:fld>
            <a:endParaRPr lang="en-AU" altLang="en-US"/>
          </a:p>
        </p:txBody>
      </p:sp>
      <p:pic>
        <p:nvPicPr>
          <p:cNvPr id="3079" name="Picture 2">
            <a:extLst>
              <a:ext uri="{FF2B5EF4-FFF2-40B4-BE49-F238E27FC236}">
                <a16:creationId xmlns:a16="http://schemas.microsoft.com/office/drawing/2014/main" id="{A5AD0928-F476-48EE-82DB-685D6443B5F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6099175"/>
            <a:ext cx="947738"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91295416"/>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810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en-US" alt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en-US" altLang="en-US"/>
          </a:p>
        </p:txBody>
      </p:sp>
      <p:sp>
        <p:nvSpPr>
          <p:cNvPr id="1030" name="Rectangle 6"/>
          <p:cNvSpPr>
            <a:spLocks noGrp="1" noChangeArrowheads="1"/>
          </p:cNvSpPr>
          <p:nvPr>
            <p:ph type="sldNum" sz="quarter" idx="4"/>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spcBef>
                <a:spcPct val="0"/>
              </a:spcBef>
              <a:defRPr sz="1400"/>
            </a:lvl1pPr>
          </a:lstStyle>
          <a:p>
            <a:fld id="{81FC145E-D2E8-49A4-B0E3-B46399225679}" type="slidenum">
              <a:rPr lang="en-US" altLang="en-US"/>
              <a:pPr/>
              <a:t>‹#›</a:t>
            </a:fld>
            <a:endParaRPr lang="en-US" altLang="en-US"/>
          </a:p>
        </p:txBody>
      </p:sp>
    </p:spTree>
    <p:extLst>
      <p:ext uri="{BB962C8B-B14F-4D97-AF65-F5344CB8AC3E}">
        <p14:creationId xmlns:p14="http://schemas.microsoft.com/office/powerpoint/2010/main" val="2408162757"/>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hdr="0" ftr="0" dt="0"/>
  <p:txStyles>
    <p:titleStyle>
      <a:lvl1pPr algn="ctr" rtl="0" eaLnBrk="0" fontAlgn="base" hangingPunct="0">
        <a:spcBef>
          <a:spcPct val="0"/>
        </a:spcBef>
        <a:spcAft>
          <a:spcPct val="0"/>
        </a:spcAft>
        <a:defRPr sz="3200" b="1">
          <a:solidFill>
            <a:schemeClr val="tx1"/>
          </a:solidFill>
          <a:latin typeface="+mj-lt"/>
          <a:ea typeface="+mj-ea"/>
          <a:cs typeface="+mj-cs"/>
        </a:defRPr>
      </a:lvl1pPr>
      <a:lvl2pPr algn="ctr" rtl="0" eaLnBrk="0" fontAlgn="base" hangingPunct="0">
        <a:spcBef>
          <a:spcPct val="0"/>
        </a:spcBef>
        <a:spcAft>
          <a:spcPct val="0"/>
        </a:spcAft>
        <a:defRPr sz="3200" b="1">
          <a:solidFill>
            <a:schemeClr val="tx1"/>
          </a:solidFill>
          <a:latin typeface="Arial" charset="0"/>
        </a:defRPr>
      </a:lvl2pPr>
      <a:lvl3pPr algn="ctr" rtl="0" eaLnBrk="0" fontAlgn="base" hangingPunct="0">
        <a:spcBef>
          <a:spcPct val="0"/>
        </a:spcBef>
        <a:spcAft>
          <a:spcPct val="0"/>
        </a:spcAft>
        <a:defRPr sz="3200" b="1">
          <a:solidFill>
            <a:schemeClr val="tx1"/>
          </a:solidFill>
          <a:latin typeface="Arial" charset="0"/>
        </a:defRPr>
      </a:lvl3pPr>
      <a:lvl4pPr algn="ctr" rtl="0" eaLnBrk="0" fontAlgn="base" hangingPunct="0">
        <a:spcBef>
          <a:spcPct val="0"/>
        </a:spcBef>
        <a:spcAft>
          <a:spcPct val="0"/>
        </a:spcAft>
        <a:defRPr sz="3200" b="1">
          <a:solidFill>
            <a:schemeClr val="tx1"/>
          </a:solidFill>
          <a:latin typeface="Arial" charset="0"/>
        </a:defRPr>
      </a:lvl4pPr>
      <a:lvl5pPr algn="ctr" rtl="0" eaLnBrk="0" fontAlgn="base" hangingPunct="0">
        <a:spcBef>
          <a:spcPct val="0"/>
        </a:spcBef>
        <a:spcAft>
          <a:spcPct val="0"/>
        </a:spcAft>
        <a:defRPr sz="3200" b="1">
          <a:solidFill>
            <a:schemeClr val="tx1"/>
          </a:solidFill>
          <a:latin typeface="Arial" charset="0"/>
        </a:defRPr>
      </a:lvl5pPr>
      <a:lvl6pPr marL="457200" algn="ctr" rtl="0" eaLnBrk="0" fontAlgn="base" hangingPunct="0">
        <a:spcBef>
          <a:spcPct val="0"/>
        </a:spcBef>
        <a:spcAft>
          <a:spcPct val="0"/>
        </a:spcAft>
        <a:defRPr sz="3200" b="1">
          <a:solidFill>
            <a:schemeClr val="tx1"/>
          </a:solidFill>
          <a:latin typeface="Arial" charset="0"/>
        </a:defRPr>
      </a:lvl6pPr>
      <a:lvl7pPr marL="914400" algn="ctr" rtl="0" eaLnBrk="0" fontAlgn="base" hangingPunct="0">
        <a:spcBef>
          <a:spcPct val="0"/>
        </a:spcBef>
        <a:spcAft>
          <a:spcPct val="0"/>
        </a:spcAft>
        <a:defRPr sz="3200" b="1">
          <a:solidFill>
            <a:schemeClr val="tx1"/>
          </a:solidFill>
          <a:latin typeface="Arial" charset="0"/>
        </a:defRPr>
      </a:lvl7pPr>
      <a:lvl8pPr marL="1371600" algn="ctr" rtl="0" eaLnBrk="0" fontAlgn="base" hangingPunct="0">
        <a:spcBef>
          <a:spcPct val="0"/>
        </a:spcBef>
        <a:spcAft>
          <a:spcPct val="0"/>
        </a:spcAft>
        <a:defRPr sz="3200" b="1">
          <a:solidFill>
            <a:schemeClr val="tx1"/>
          </a:solidFill>
          <a:latin typeface="Arial" charset="0"/>
        </a:defRPr>
      </a:lvl8pPr>
      <a:lvl9pPr marL="1828800" algn="ctr" rtl="0" eaLnBrk="0" fontAlgn="base" hangingPunct="0">
        <a:spcBef>
          <a:spcPct val="0"/>
        </a:spcBef>
        <a:spcAft>
          <a:spcPct val="0"/>
        </a:spcAft>
        <a:defRPr sz="3200" b="1">
          <a:solidFill>
            <a:schemeClr val="tx1"/>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4">
            <a:extLst>
              <a:ext uri="{FF2B5EF4-FFF2-40B4-BE49-F238E27FC236}">
                <a16:creationId xmlns:a16="http://schemas.microsoft.com/office/drawing/2014/main" id="{F8637539-E732-4FEF-8D94-7A6627938145}"/>
              </a:ext>
            </a:extLst>
          </p:cNvPr>
          <p:cNvGrpSpPr>
            <a:grpSpLocks/>
          </p:cNvGrpSpPr>
          <p:nvPr/>
        </p:nvGrpSpPr>
        <p:grpSpPr bwMode="auto">
          <a:xfrm>
            <a:off x="0" y="0"/>
            <a:ext cx="9144000" cy="269875"/>
            <a:chOff x="0" y="-506"/>
            <a:chExt cx="11906" cy="171"/>
          </a:xfrm>
        </p:grpSpPr>
        <p:grpSp>
          <p:nvGrpSpPr>
            <p:cNvPr id="12295" name="Group 5">
              <a:extLst>
                <a:ext uri="{FF2B5EF4-FFF2-40B4-BE49-F238E27FC236}">
                  <a16:creationId xmlns:a16="http://schemas.microsoft.com/office/drawing/2014/main" id="{E1062516-D386-49EF-8EE5-62092D283EEE}"/>
                </a:ext>
              </a:extLst>
            </p:cNvPr>
            <p:cNvGrpSpPr>
              <a:grpSpLocks/>
            </p:cNvGrpSpPr>
            <p:nvPr/>
          </p:nvGrpSpPr>
          <p:grpSpPr bwMode="auto">
            <a:xfrm>
              <a:off x="8929" y="-506"/>
              <a:ext cx="2977" cy="171"/>
              <a:chOff x="8929" y="-506"/>
              <a:chExt cx="2977" cy="171"/>
            </a:xfrm>
          </p:grpSpPr>
          <p:sp>
            <p:nvSpPr>
              <p:cNvPr id="13" name="Freeform 12">
                <a:extLst>
                  <a:ext uri="{FF2B5EF4-FFF2-40B4-BE49-F238E27FC236}">
                    <a16:creationId xmlns:a16="http://schemas.microsoft.com/office/drawing/2014/main" id="{BD5DDBA0-791F-4176-9B31-1CC9F813516C}"/>
                  </a:ext>
                </a:extLst>
              </p:cNvPr>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p:spPr>
            <p:txBody>
              <a:bodyPr lIns="68580" tIns="34290" rIns="68580" bIns="34290" upright="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296" name="Group 6">
              <a:extLst>
                <a:ext uri="{FF2B5EF4-FFF2-40B4-BE49-F238E27FC236}">
                  <a16:creationId xmlns:a16="http://schemas.microsoft.com/office/drawing/2014/main" id="{6FB7F805-B0E1-49CF-9BD9-E8AEBA5D8E4F}"/>
                </a:ext>
              </a:extLst>
            </p:cNvPr>
            <p:cNvGrpSpPr>
              <a:grpSpLocks/>
            </p:cNvGrpSpPr>
            <p:nvPr/>
          </p:nvGrpSpPr>
          <p:grpSpPr bwMode="auto">
            <a:xfrm>
              <a:off x="5953" y="-506"/>
              <a:ext cx="2977" cy="171"/>
              <a:chOff x="5953" y="-506"/>
              <a:chExt cx="2977" cy="171"/>
            </a:xfrm>
          </p:grpSpPr>
          <p:sp>
            <p:nvSpPr>
              <p:cNvPr id="12" name="Freeform 11">
                <a:extLst>
                  <a:ext uri="{FF2B5EF4-FFF2-40B4-BE49-F238E27FC236}">
                    <a16:creationId xmlns:a16="http://schemas.microsoft.com/office/drawing/2014/main" id="{461CCAF3-19A3-4BA6-A42A-DC9BF0EEE8CE}"/>
                  </a:ext>
                </a:extLst>
              </p:cNvPr>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p:spPr>
            <p:txBody>
              <a:bodyPr lIns="68580" tIns="34290" rIns="68580" bIns="34290" upright="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297" name="Group 7">
              <a:extLst>
                <a:ext uri="{FF2B5EF4-FFF2-40B4-BE49-F238E27FC236}">
                  <a16:creationId xmlns:a16="http://schemas.microsoft.com/office/drawing/2014/main" id="{D399F3F7-2B85-4F47-B4BE-604F291CD93F}"/>
                </a:ext>
              </a:extLst>
            </p:cNvPr>
            <p:cNvGrpSpPr>
              <a:grpSpLocks/>
            </p:cNvGrpSpPr>
            <p:nvPr/>
          </p:nvGrpSpPr>
          <p:grpSpPr bwMode="auto">
            <a:xfrm>
              <a:off x="2976" y="-506"/>
              <a:ext cx="2977" cy="171"/>
              <a:chOff x="2976" y="-506"/>
              <a:chExt cx="2977" cy="171"/>
            </a:xfrm>
          </p:grpSpPr>
          <p:sp>
            <p:nvSpPr>
              <p:cNvPr id="11" name="Freeform 10">
                <a:extLst>
                  <a:ext uri="{FF2B5EF4-FFF2-40B4-BE49-F238E27FC236}">
                    <a16:creationId xmlns:a16="http://schemas.microsoft.com/office/drawing/2014/main" id="{E3B1DAF1-3E93-412A-91EA-866E0E3F266F}"/>
                  </a:ext>
                </a:extLst>
              </p:cNvPr>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p:spPr>
            <p:txBody>
              <a:bodyPr lIns="68580" tIns="34290" rIns="68580" bIns="34290" upright="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2298" name="Group 8">
              <a:extLst>
                <a:ext uri="{FF2B5EF4-FFF2-40B4-BE49-F238E27FC236}">
                  <a16:creationId xmlns:a16="http://schemas.microsoft.com/office/drawing/2014/main" id="{C6A46C35-DC31-4B07-AE70-C8D10403C20A}"/>
                </a:ext>
              </a:extLst>
            </p:cNvPr>
            <p:cNvGrpSpPr>
              <a:grpSpLocks/>
            </p:cNvGrpSpPr>
            <p:nvPr/>
          </p:nvGrpSpPr>
          <p:grpSpPr bwMode="auto">
            <a:xfrm>
              <a:off x="0" y="-506"/>
              <a:ext cx="2977" cy="171"/>
              <a:chOff x="0" y="-506"/>
              <a:chExt cx="2977" cy="171"/>
            </a:xfrm>
          </p:grpSpPr>
          <p:sp>
            <p:nvSpPr>
              <p:cNvPr id="10" name="Freeform 9">
                <a:extLst>
                  <a:ext uri="{FF2B5EF4-FFF2-40B4-BE49-F238E27FC236}">
                    <a16:creationId xmlns:a16="http://schemas.microsoft.com/office/drawing/2014/main" id="{41D2B887-4048-485A-8856-3974E2CA35E2}"/>
                  </a:ext>
                </a:extLst>
              </p:cNvPr>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p:spPr>
            <p:txBody>
              <a:bodyPr lIns="68580" tIns="34290" rIns="68580" bIns="34290" upright="1"/>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12291" name="Picture 2" descr="C:\Users\Trent\Documents\M&amp;R\Kent Master Logos\KENT LOGO 2015 v2\RGB\JPG\RGB-WHITE-bg.jpg">
            <a:extLst>
              <a:ext uri="{FF2B5EF4-FFF2-40B4-BE49-F238E27FC236}">
                <a16:creationId xmlns:a16="http://schemas.microsoft.com/office/drawing/2014/main" id="{4394DAB5-2872-4E0C-A34A-5D0E615BD7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657350"/>
            <a:ext cx="4486275"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Date Placeholder 1">
            <a:extLst>
              <a:ext uri="{FF2B5EF4-FFF2-40B4-BE49-F238E27FC236}">
                <a16:creationId xmlns:a16="http://schemas.microsoft.com/office/drawing/2014/main" id="{873E556D-280B-4C00-A12C-4F501BF4B7B6}"/>
              </a:ext>
            </a:extLst>
          </p:cNvPr>
          <p:cNvSpPr txBox="1">
            <a:spLocks noChangeArrowheads="1"/>
          </p:cNvSpPr>
          <p:nvPr/>
        </p:nvSpPr>
        <p:spPr bwMode="auto">
          <a:xfrm>
            <a:off x="5327650" y="6096000"/>
            <a:ext cx="38163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514350" indent="-17145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857250" indent="-17145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2001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1543050" indent="-17145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0002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4574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29146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371850" indent="-17145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r>
              <a:rPr kumimoji="0" lang="en-AU" altLang="en-US" sz="900" b="1" i="0" u="none" strike="noStrike" kern="1200" cap="none" spc="0" normalizeH="0" baseline="0" noProof="0">
                <a:ln>
                  <a:noFill/>
                </a:ln>
                <a:solidFill>
                  <a:srgbClr val="898989"/>
                </a:solidFill>
                <a:effectLst/>
                <a:uLnTx/>
                <a:uFillTx/>
                <a:latin typeface="Arial" panose="020B0604020202020204" pitchFamily="34" charset="0"/>
                <a:ea typeface="+mn-ea"/>
                <a:cs typeface="+mn-cs"/>
              </a:rPr>
              <a:t>Kent Institute Australia Pty. Ltd</a:t>
            </a:r>
            <a:r>
              <a:rPr kumimoji="0" lang="en-AU" altLang="en-US" sz="900" b="0" i="0" u="none" strike="noStrike" kern="1200" cap="none" spc="0" normalizeH="0" baseline="0" noProof="0">
                <a:ln>
                  <a:noFill/>
                </a:ln>
                <a:solidFill>
                  <a:srgbClr val="898989"/>
                </a:solidFill>
                <a:effectLst/>
                <a:uLnTx/>
                <a:uFillTx/>
                <a:latin typeface="Arial" panose="020B0604020202020204" pitchFamily="34" charset="0"/>
                <a:ea typeface="+mn-ea"/>
                <a:cs typeface="+mn-cs"/>
              </a:rPr>
              <a:t>.</a:t>
            </a:r>
          </a:p>
          <a:p>
            <a:pPr marL="0" marR="0" lvl="0" indent="0" algn="r" defTabSz="914400" rtl="0" eaLnBrk="0" fontAlgn="base" latinLnBrk="0" hangingPunct="0">
              <a:lnSpc>
                <a:spcPct val="100000"/>
              </a:lnSpc>
              <a:spcBef>
                <a:spcPct val="0"/>
              </a:spcBef>
              <a:spcAft>
                <a:spcPct val="0"/>
              </a:spcAft>
              <a:buClrTx/>
              <a:buSzTx/>
              <a:buFontTx/>
              <a:buNone/>
              <a:tabLst/>
              <a:defRPr/>
            </a:pPr>
            <a:r>
              <a:rPr kumimoji="0" lang="en-AU" altLang="en-US" sz="900" b="0" i="0" u="none" strike="noStrike" kern="1200" cap="none" spc="0" normalizeH="0" baseline="0" noProof="0">
                <a:ln>
                  <a:noFill/>
                </a:ln>
                <a:solidFill>
                  <a:srgbClr val="898989"/>
                </a:solidFill>
                <a:effectLst/>
                <a:uLnTx/>
                <a:uFillTx/>
                <a:latin typeface="Arial" panose="020B0604020202020204" pitchFamily="34" charset="0"/>
                <a:ea typeface="+mn-ea"/>
                <a:cs typeface="+mn-cs"/>
              </a:rPr>
              <a:t>ABN 49 003 577 302  CRICOS Code: 00161E</a:t>
            </a:r>
            <a:br>
              <a:rPr kumimoji="0" lang="en-AU" altLang="en-US" sz="900" b="0" i="0" u="none" strike="noStrike" kern="1200" cap="none" spc="0" normalizeH="0" baseline="0" noProof="0">
                <a:ln>
                  <a:noFill/>
                </a:ln>
                <a:solidFill>
                  <a:srgbClr val="898989"/>
                </a:solidFill>
                <a:effectLst/>
                <a:uLnTx/>
                <a:uFillTx/>
                <a:latin typeface="Arial" panose="020B0604020202020204" pitchFamily="34" charset="0"/>
                <a:ea typeface="+mn-ea"/>
                <a:cs typeface="+mn-cs"/>
              </a:rPr>
            </a:br>
            <a:r>
              <a:rPr kumimoji="0" lang="en-AU" altLang="en-US" sz="900" b="0" i="0" u="none" strike="noStrike" kern="1200" cap="none" spc="0" normalizeH="0" baseline="0" noProof="0">
                <a:ln>
                  <a:noFill/>
                </a:ln>
                <a:solidFill>
                  <a:srgbClr val="898989"/>
                </a:solidFill>
                <a:effectLst/>
                <a:uLnTx/>
                <a:uFillTx/>
                <a:latin typeface="Arial" panose="020B0604020202020204" pitchFamily="34" charset="0"/>
                <a:ea typeface="+mn-ea"/>
                <a:cs typeface="+mn-cs"/>
              </a:rPr>
              <a:t>RTO Code: 90458  TEQSA Provider Number: PRV12051</a:t>
            </a:r>
          </a:p>
        </p:txBody>
      </p:sp>
      <p:sp>
        <p:nvSpPr>
          <p:cNvPr id="12293" name="Rectangle 2">
            <a:extLst>
              <a:ext uri="{FF2B5EF4-FFF2-40B4-BE49-F238E27FC236}">
                <a16:creationId xmlns:a16="http://schemas.microsoft.com/office/drawing/2014/main" id="{61D9A914-958E-488D-806E-F4E3D05EA713}"/>
              </a:ext>
            </a:extLst>
          </p:cNvPr>
          <p:cNvSpPr>
            <a:spLocks noChangeArrowheads="1"/>
          </p:cNvSpPr>
          <p:nvPr/>
        </p:nvSpPr>
        <p:spPr bwMode="auto">
          <a:xfrm>
            <a:off x="1447800" y="4572000"/>
            <a:ext cx="61261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AU" altLang="en-US" sz="2800" b="1" i="0" u="none" strike="noStrike" kern="1200" cap="none" spc="0" normalizeH="0" baseline="0" noProof="0">
                <a:ln>
                  <a:noFill/>
                </a:ln>
                <a:solidFill>
                  <a:srgbClr val="000000"/>
                </a:solidFill>
                <a:effectLst/>
                <a:uLnTx/>
                <a:uFillTx/>
                <a:latin typeface="Arial" panose="020B0604020202020204" pitchFamily="34" charset="0"/>
                <a:ea typeface="+mn-ea"/>
                <a:cs typeface="+mn-cs"/>
              </a:rPr>
              <a:t>CARC103 – Computer Architecture</a:t>
            </a:r>
          </a:p>
        </p:txBody>
      </p:sp>
      <p:sp>
        <p:nvSpPr>
          <p:cNvPr id="12294" name="Slide Number Placeholder 3">
            <a:extLst>
              <a:ext uri="{FF2B5EF4-FFF2-40B4-BE49-F238E27FC236}">
                <a16:creationId xmlns:a16="http://schemas.microsoft.com/office/drawing/2014/main" id="{2BA1786F-58A6-4514-B4E8-1D7052C501EB}"/>
              </a:ext>
            </a:extLst>
          </p:cNvPr>
          <p:cNvSpPr>
            <a:spLocks noGrp="1" noChangeArrowheads="1"/>
          </p:cNvSpPr>
          <p:nvPr>
            <p:ph type="sldNum" sz="quarter"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685800" rtl="0" eaLnBrk="1" fontAlgn="base" latinLnBrk="0" hangingPunct="1">
              <a:lnSpc>
                <a:spcPct val="100000"/>
              </a:lnSpc>
              <a:spcBef>
                <a:spcPct val="0"/>
              </a:spcBef>
              <a:spcAft>
                <a:spcPct val="0"/>
              </a:spcAft>
              <a:buClrTx/>
              <a:buSzTx/>
              <a:buFontTx/>
              <a:buNone/>
              <a:tabLst/>
              <a:defRPr/>
            </a:pPr>
            <a:fld id="{9CC0CBB6-406E-4654-97A2-055B251FF6EB}" type="slidenum">
              <a:rPr kumimoji="0" lang="en-AU"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r" defTabSz="685800" rtl="0" eaLnBrk="1" fontAlgn="base" latinLnBrk="0" hangingPunct="1">
                <a:lnSpc>
                  <a:spcPct val="100000"/>
                </a:lnSpc>
                <a:spcBef>
                  <a:spcPct val="0"/>
                </a:spcBef>
                <a:spcAft>
                  <a:spcPct val="0"/>
                </a:spcAft>
                <a:buClrTx/>
                <a:buSzTx/>
                <a:buFontTx/>
                <a:buNone/>
                <a:tabLst/>
                <a:defRPr/>
              </a:pPr>
              <a:t>1</a:t>
            </a:fld>
            <a:endParaRPr kumimoji="0" lang="en-AU"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endParaRPr>
          </a:p>
        </p:txBody>
      </p:sp>
    </p:spTree>
    <p:extLst>
      <p:ext uri="{BB962C8B-B14F-4D97-AF65-F5344CB8AC3E}">
        <p14:creationId xmlns:p14="http://schemas.microsoft.com/office/powerpoint/2010/main" val="504106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0" y="76200"/>
            <a:ext cx="9144000" cy="533400"/>
          </a:xfrm>
        </p:spPr>
        <p:txBody>
          <a:bodyPr/>
          <a:lstStyle/>
          <a:p>
            <a:r>
              <a:rPr lang="en-US" altLang="en-US"/>
              <a:t>6.4 Cache Memory – Set Associative Mapped Cache</a:t>
            </a:r>
            <a:endParaRPr lang="en-AU" altLang="en-US"/>
          </a:p>
        </p:txBody>
      </p:sp>
      <p:sp>
        <p:nvSpPr>
          <p:cNvPr id="8195" name="Content Placeholder 2"/>
          <p:cNvSpPr>
            <a:spLocks noGrp="1"/>
          </p:cNvSpPr>
          <p:nvPr>
            <p:ph idx="1"/>
          </p:nvPr>
        </p:nvSpPr>
        <p:spPr>
          <a:xfrm>
            <a:off x="76200" y="762000"/>
            <a:ext cx="8991600" cy="5562600"/>
          </a:xfrm>
        </p:spPr>
        <p:txBody>
          <a:bodyPr/>
          <a:lstStyle/>
          <a:p>
            <a:pPr>
              <a:spcBef>
                <a:spcPct val="0"/>
              </a:spcBef>
              <a:spcAft>
                <a:spcPts val="600"/>
              </a:spcAft>
              <a:buFontTx/>
              <a:buNone/>
              <a:defRPr/>
            </a:pPr>
            <a:r>
              <a:rPr lang="en-AU" sz="1800" b="1" dirty="0"/>
              <a:t>	</a:t>
            </a:r>
            <a:r>
              <a:rPr lang="en-AU" sz="1800" b="1" u="sng" dirty="0"/>
              <a:t>Example (4):</a:t>
            </a:r>
            <a:r>
              <a:rPr lang="en-AU" sz="1800" b="1" dirty="0"/>
              <a:t> A 2-way set-associative cache consists of </a:t>
            </a:r>
            <a:r>
              <a:rPr lang="en-AU" sz="1800" b="1" dirty="0">
                <a:solidFill>
                  <a:schemeClr val="accent4">
                    <a:lumMod val="50000"/>
                    <a:lumOff val="50000"/>
                  </a:schemeClr>
                </a:solidFill>
              </a:rPr>
              <a:t>four </a:t>
            </a:r>
            <a:r>
              <a:rPr lang="en-AU" sz="1800" b="1" dirty="0"/>
              <a:t>sets. Main memory contains 2K blocks of </a:t>
            </a:r>
            <a:r>
              <a:rPr lang="en-AU" sz="1800" b="1" dirty="0">
                <a:solidFill>
                  <a:schemeClr val="accent4">
                    <a:lumMod val="50000"/>
                    <a:lumOff val="50000"/>
                  </a:schemeClr>
                </a:solidFill>
              </a:rPr>
              <a:t>eight</a:t>
            </a:r>
            <a:r>
              <a:rPr lang="en-AU" sz="1800" b="1" dirty="0"/>
              <a:t> </a:t>
            </a:r>
            <a:r>
              <a:rPr lang="en-AU" sz="1800" b="1" u="sng" dirty="0"/>
              <a:t>words</a:t>
            </a:r>
            <a:r>
              <a:rPr lang="en-AU" sz="1800" b="1" dirty="0"/>
              <a:t> each, and </a:t>
            </a:r>
            <a:r>
              <a:rPr lang="en-AU" sz="1800" b="1" u="sng" dirty="0"/>
              <a:t>word</a:t>
            </a:r>
            <a:r>
              <a:rPr lang="en-AU" sz="1800" b="1" dirty="0"/>
              <a:t> addressing is used. Show the main memory address format that allows us to map addresses from main memory to cache. Be sure to include the fields as well as their sizes. </a:t>
            </a:r>
            <a:endParaRPr lang="en-AU" sz="1800" b="1" dirty="0">
              <a:solidFill>
                <a:srgbClr val="0070C0"/>
              </a:solidFill>
            </a:endParaRPr>
          </a:p>
          <a:p>
            <a:pPr marL="914400" lvl="1" indent="-457200">
              <a:spcBef>
                <a:spcPct val="0"/>
              </a:spcBef>
              <a:spcAft>
                <a:spcPts val="0"/>
              </a:spcAft>
              <a:buFontTx/>
              <a:buNone/>
              <a:defRPr/>
            </a:pPr>
            <a:endParaRPr lang="en-AU" sz="1800" dirty="0"/>
          </a:p>
          <a:p>
            <a:pPr marL="914400" lvl="1" indent="-457200">
              <a:spcBef>
                <a:spcPct val="0"/>
              </a:spcBef>
              <a:spcAft>
                <a:spcPts val="0"/>
              </a:spcAft>
              <a:buFontTx/>
              <a:buNone/>
              <a:defRPr/>
            </a:pPr>
            <a:r>
              <a:rPr lang="en-AU" sz="1800" b="1" dirty="0">
                <a:solidFill>
                  <a:srgbClr val="7030A0"/>
                </a:solidFill>
              </a:rPr>
              <a:t>MM:	2K blocks = 2 * 2</a:t>
            </a:r>
            <a:r>
              <a:rPr lang="en-AU" sz="1800" b="1" baseline="30000" dirty="0">
                <a:solidFill>
                  <a:srgbClr val="7030A0"/>
                </a:solidFill>
              </a:rPr>
              <a:t>10</a:t>
            </a:r>
            <a:r>
              <a:rPr lang="en-AU" sz="1800" b="1" dirty="0">
                <a:solidFill>
                  <a:srgbClr val="7030A0"/>
                </a:solidFill>
              </a:rPr>
              <a:t>  = 2</a:t>
            </a:r>
            <a:r>
              <a:rPr lang="en-AU" sz="1800" b="1" baseline="30000" dirty="0">
                <a:solidFill>
                  <a:srgbClr val="7030A0"/>
                </a:solidFill>
              </a:rPr>
              <a:t>11 </a:t>
            </a:r>
            <a:r>
              <a:rPr lang="en-AU" sz="1800" b="1" dirty="0">
                <a:solidFill>
                  <a:srgbClr val="7030A0"/>
                </a:solidFill>
              </a:rPr>
              <a:t>Blocks</a:t>
            </a:r>
          </a:p>
          <a:p>
            <a:pPr marL="914400" lvl="1" indent="-457200">
              <a:spcBef>
                <a:spcPct val="0"/>
              </a:spcBef>
              <a:spcAft>
                <a:spcPts val="0"/>
              </a:spcAft>
              <a:buFontTx/>
              <a:buNone/>
              <a:defRPr/>
            </a:pPr>
            <a:r>
              <a:rPr lang="en-AU" sz="1800" b="1" dirty="0">
                <a:solidFill>
                  <a:srgbClr val="7030A0"/>
                </a:solidFill>
              </a:rPr>
              <a:t>		8 words each Block = 2</a:t>
            </a:r>
            <a:r>
              <a:rPr lang="en-AU" sz="1800" b="1" baseline="30000" dirty="0">
                <a:solidFill>
                  <a:srgbClr val="7030A0"/>
                </a:solidFill>
              </a:rPr>
              <a:t>3</a:t>
            </a:r>
            <a:r>
              <a:rPr lang="en-AU" sz="1800" b="1" dirty="0">
                <a:solidFill>
                  <a:srgbClr val="7030A0"/>
                </a:solidFill>
              </a:rPr>
              <a:t> words/Block</a:t>
            </a:r>
          </a:p>
          <a:p>
            <a:pPr marL="914400" lvl="1" indent="-457200">
              <a:spcBef>
                <a:spcPct val="0"/>
              </a:spcBef>
              <a:spcAft>
                <a:spcPts val="0"/>
              </a:spcAft>
              <a:buFontTx/>
              <a:buNone/>
              <a:defRPr/>
            </a:pPr>
            <a:r>
              <a:rPr lang="en-AU" sz="1800" b="1" dirty="0">
                <a:solidFill>
                  <a:srgbClr val="00B050"/>
                </a:solidFill>
              </a:rPr>
              <a:t>Cache:	4 sets of blocks (Set Field) = 2</a:t>
            </a:r>
            <a:r>
              <a:rPr lang="en-AU" sz="1800" b="1" baseline="30000" dirty="0">
                <a:solidFill>
                  <a:srgbClr val="00B050"/>
                </a:solidFill>
              </a:rPr>
              <a:t>2</a:t>
            </a:r>
            <a:r>
              <a:rPr lang="en-AU" sz="1800" b="1" dirty="0">
                <a:solidFill>
                  <a:srgbClr val="00B050"/>
                </a:solidFill>
              </a:rPr>
              <a:t> </a:t>
            </a:r>
          </a:p>
          <a:p>
            <a:pPr marL="914400" lvl="1" indent="-457200">
              <a:spcBef>
                <a:spcPct val="0"/>
              </a:spcBef>
              <a:spcAft>
                <a:spcPts val="600"/>
              </a:spcAft>
              <a:buFontTx/>
              <a:buNone/>
              <a:defRPr/>
            </a:pPr>
            <a:endParaRPr lang="en-AU" sz="1800" dirty="0"/>
          </a:p>
          <a:p>
            <a:pPr marL="914400" lvl="1" indent="-457200">
              <a:spcBef>
                <a:spcPct val="0"/>
              </a:spcBef>
              <a:spcAft>
                <a:spcPts val="600"/>
              </a:spcAft>
              <a:buFontTx/>
              <a:buNone/>
              <a:defRPr/>
            </a:pPr>
            <a:r>
              <a:rPr lang="en-AU" sz="1800" dirty="0">
                <a:solidFill>
                  <a:srgbClr val="0070C0"/>
                </a:solidFill>
              </a:rPr>
              <a:t>MM Capacity (Address Bits) </a:t>
            </a:r>
            <a:r>
              <a:rPr lang="en-AU" sz="1800" dirty="0"/>
              <a:t>= 2K blocks of 8 words per block</a:t>
            </a:r>
          </a:p>
          <a:p>
            <a:pPr marL="914400" lvl="1" indent="-457200">
              <a:spcBef>
                <a:spcPct val="0"/>
              </a:spcBef>
              <a:spcAft>
                <a:spcPts val="600"/>
              </a:spcAft>
              <a:buFontTx/>
              <a:buNone/>
              <a:defRPr/>
            </a:pPr>
            <a:r>
              <a:rPr lang="en-AU" sz="1800" dirty="0"/>
              <a:t>			        = 2 * 2</a:t>
            </a:r>
            <a:r>
              <a:rPr lang="en-AU" sz="1800" baseline="30000" dirty="0"/>
              <a:t>10</a:t>
            </a:r>
            <a:r>
              <a:rPr lang="en-AU" sz="1800" dirty="0"/>
              <a:t> * 2</a:t>
            </a:r>
            <a:r>
              <a:rPr lang="en-AU" sz="1800" baseline="30000" dirty="0"/>
              <a:t>3</a:t>
            </a:r>
            <a:r>
              <a:rPr lang="en-AU" sz="1800" dirty="0"/>
              <a:t> = </a:t>
            </a:r>
            <a:r>
              <a:rPr lang="en-AU" sz="1800" b="1" dirty="0"/>
              <a:t>2</a:t>
            </a:r>
            <a:r>
              <a:rPr lang="en-AU" sz="1800" b="1" baseline="30000" dirty="0"/>
              <a:t>14</a:t>
            </a:r>
            <a:r>
              <a:rPr lang="en-AU" sz="1800" dirty="0"/>
              <a:t>  Block * Word / Block </a:t>
            </a:r>
          </a:p>
          <a:p>
            <a:pPr marL="914400" lvl="1" indent="-457200">
              <a:spcBef>
                <a:spcPct val="0"/>
              </a:spcBef>
              <a:spcAft>
                <a:spcPts val="600"/>
              </a:spcAft>
              <a:buFontTx/>
              <a:buNone/>
              <a:defRPr/>
            </a:pPr>
            <a:r>
              <a:rPr lang="en-AU" sz="1800" dirty="0"/>
              <a:t>			        = </a:t>
            </a:r>
            <a:r>
              <a:rPr lang="en-AU" sz="1800" b="1" dirty="0"/>
              <a:t>2</a:t>
            </a:r>
            <a:r>
              <a:rPr lang="en-AU" sz="1800" b="1" baseline="30000" dirty="0"/>
              <a:t>14</a:t>
            </a:r>
            <a:r>
              <a:rPr lang="en-AU" sz="1800" dirty="0"/>
              <a:t>  Words   → </a:t>
            </a:r>
            <a:r>
              <a:rPr lang="en-AU" sz="1800" b="1" dirty="0">
                <a:solidFill>
                  <a:srgbClr val="00B0F0"/>
                </a:solidFill>
              </a:rPr>
              <a:t>14</a:t>
            </a:r>
            <a:r>
              <a:rPr lang="en-AU" sz="1800" dirty="0"/>
              <a:t> bits address </a:t>
            </a:r>
          </a:p>
          <a:p>
            <a:pPr marL="914400" lvl="1" indent="-457200">
              <a:spcBef>
                <a:spcPct val="0"/>
              </a:spcBef>
              <a:spcAft>
                <a:spcPts val="600"/>
              </a:spcAft>
              <a:buFontTx/>
              <a:buNone/>
              <a:defRPr/>
            </a:pPr>
            <a:r>
              <a:rPr lang="en-AU" sz="1800" dirty="0">
                <a:solidFill>
                  <a:srgbClr val="0070C0"/>
                </a:solidFill>
              </a:rPr>
              <a:t>Offset</a:t>
            </a:r>
            <a:r>
              <a:rPr lang="en-AU" sz="1800" dirty="0"/>
              <a:t> = 8 words = </a:t>
            </a:r>
            <a:r>
              <a:rPr lang="en-AU" sz="1800" b="1" dirty="0"/>
              <a:t>2</a:t>
            </a:r>
            <a:r>
              <a:rPr lang="en-AU" sz="1800" b="1" baseline="30000" dirty="0"/>
              <a:t>3</a:t>
            </a:r>
            <a:r>
              <a:rPr lang="en-AU" sz="1800" b="1" dirty="0"/>
              <a:t> </a:t>
            </a:r>
            <a:r>
              <a:rPr lang="en-AU" sz="1800" dirty="0"/>
              <a:t>→ </a:t>
            </a:r>
            <a:r>
              <a:rPr lang="en-AU" sz="1800" b="1" dirty="0">
                <a:solidFill>
                  <a:srgbClr val="0070C0"/>
                </a:solidFill>
              </a:rPr>
              <a:t>3</a:t>
            </a:r>
            <a:r>
              <a:rPr lang="en-AU" sz="1800" dirty="0">
                <a:solidFill>
                  <a:srgbClr val="0070C0"/>
                </a:solidFill>
              </a:rPr>
              <a:t> bits required</a:t>
            </a:r>
          </a:p>
          <a:p>
            <a:pPr marL="914400" lvl="1" indent="-457200">
              <a:spcBef>
                <a:spcPct val="0"/>
              </a:spcBef>
              <a:spcAft>
                <a:spcPts val="600"/>
              </a:spcAft>
              <a:buFontTx/>
              <a:buNone/>
              <a:defRPr/>
            </a:pPr>
            <a:r>
              <a:rPr lang="en-AU" sz="1800" dirty="0">
                <a:solidFill>
                  <a:srgbClr val="0070C0"/>
                </a:solidFill>
              </a:rPr>
              <a:t>Set Field</a:t>
            </a:r>
            <a:r>
              <a:rPr lang="en-AU" sz="1800" dirty="0"/>
              <a:t> = 4 sets = </a:t>
            </a:r>
            <a:r>
              <a:rPr lang="en-AU" sz="1800" b="1" dirty="0"/>
              <a:t>2</a:t>
            </a:r>
            <a:r>
              <a:rPr lang="en-AU" sz="1800" b="1" baseline="30000" dirty="0"/>
              <a:t>2  </a:t>
            </a:r>
            <a:r>
              <a:rPr lang="en-AU" sz="1800" dirty="0"/>
              <a:t>→ </a:t>
            </a:r>
            <a:r>
              <a:rPr lang="en-AU" sz="1800" b="1" dirty="0">
                <a:solidFill>
                  <a:srgbClr val="0070C0"/>
                </a:solidFill>
              </a:rPr>
              <a:t>2</a:t>
            </a:r>
            <a:r>
              <a:rPr lang="en-AU" sz="1800" dirty="0">
                <a:solidFill>
                  <a:srgbClr val="0070C0"/>
                </a:solidFill>
              </a:rPr>
              <a:t> bits required</a:t>
            </a:r>
          </a:p>
          <a:p>
            <a:pPr marL="914400" lvl="1" indent="-457200">
              <a:spcBef>
                <a:spcPct val="0"/>
              </a:spcBef>
              <a:spcAft>
                <a:spcPts val="600"/>
              </a:spcAft>
              <a:buFontTx/>
              <a:buNone/>
              <a:defRPr/>
            </a:pPr>
            <a:r>
              <a:rPr lang="en-AU" sz="1800" dirty="0">
                <a:solidFill>
                  <a:srgbClr val="0070C0"/>
                </a:solidFill>
              </a:rPr>
              <a:t>Tag</a:t>
            </a:r>
            <a:r>
              <a:rPr lang="en-AU" sz="1800" dirty="0"/>
              <a:t> = 14 – (2 + 3) = </a:t>
            </a:r>
            <a:r>
              <a:rPr lang="en-AU" sz="1800" dirty="0">
                <a:solidFill>
                  <a:srgbClr val="0070C0"/>
                </a:solidFill>
              </a:rPr>
              <a:t>9 bits left over</a:t>
            </a:r>
          </a:p>
          <a:p>
            <a:pPr marL="914400" lvl="1" indent="-457200">
              <a:spcBef>
                <a:spcPct val="0"/>
              </a:spcBef>
              <a:spcAft>
                <a:spcPts val="600"/>
              </a:spcAft>
              <a:buFontTx/>
              <a:buNone/>
              <a:defRPr/>
            </a:pPr>
            <a:endParaRPr lang="en-AU" sz="1800" dirty="0"/>
          </a:p>
        </p:txBody>
      </p:sp>
      <p:sp>
        <p:nvSpPr>
          <p:cNvPr id="5939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FC3659DB-4911-428A-8133-D7CB32D27AE8}"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10</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2464714744"/>
              </p:ext>
            </p:extLst>
          </p:nvPr>
        </p:nvGraphicFramePr>
        <p:xfrm>
          <a:off x="4800600" y="4653746"/>
          <a:ext cx="3429000" cy="683804"/>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2"/>
                    </a:ext>
                  </a:extLst>
                </a:gridCol>
              </a:tblGrid>
              <a:tr h="341902">
                <a:tc>
                  <a:txBody>
                    <a:bodyPr/>
                    <a:lstStyle/>
                    <a:p>
                      <a:pPr algn="ctr"/>
                      <a:r>
                        <a:rPr lang="en-AU" sz="1400" b="1" dirty="0"/>
                        <a:t>Tag</a:t>
                      </a:r>
                    </a:p>
                  </a:txBody>
                  <a:tcPr/>
                </a:tc>
                <a:tc>
                  <a:txBody>
                    <a:bodyPr/>
                    <a:lstStyle/>
                    <a:p>
                      <a:pPr algn="ctr"/>
                      <a:r>
                        <a:rPr lang="en-AU" sz="1400" b="1" dirty="0"/>
                        <a:t>Set</a:t>
                      </a:r>
                    </a:p>
                  </a:txBody>
                  <a:tcPr/>
                </a:tc>
                <a:tc>
                  <a:txBody>
                    <a:bodyPr/>
                    <a:lstStyle/>
                    <a:p>
                      <a:pPr algn="ctr"/>
                      <a:r>
                        <a:rPr lang="en-AU" sz="1400" b="1" dirty="0"/>
                        <a:t>Offset</a:t>
                      </a:r>
                    </a:p>
                  </a:txBody>
                  <a:tcPr/>
                </a:tc>
                <a:extLst>
                  <a:ext uri="{0D108BD9-81ED-4DB2-BD59-A6C34878D82A}">
                    <a16:rowId xmlns:a16="http://schemas.microsoft.com/office/drawing/2014/main" val="10000"/>
                  </a:ext>
                </a:extLst>
              </a:tr>
              <a:tr h="341902">
                <a:tc>
                  <a:txBody>
                    <a:bodyPr/>
                    <a:lstStyle/>
                    <a:p>
                      <a:pPr algn="ctr"/>
                      <a:r>
                        <a:rPr lang="en-AU" sz="1400" b="1" dirty="0"/>
                        <a:t>9 bits</a:t>
                      </a:r>
                    </a:p>
                  </a:txBody>
                  <a:tcPr/>
                </a:tc>
                <a:tc>
                  <a:txBody>
                    <a:bodyPr/>
                    <a:lstStyle/>
                    <a:p>
                      <a:pPr algn="ctr"/>
                      <a:r>
                        <a:rPr lang="en-AU" sz="1400" b="1" dirty="0"/>
                        <a:t>2 bits</a:t>
                      </a:r>
                    </a:p>
                  </a:txBody>
                  <a:tcPr/>
                </a:tc>
                <a:tc>
                  <a:txBody>
                    <a:bodyPr/>
                    <a:lstStyle/>
                    <a:p>
                      <a:pPr algn="ctr"/>
                      <a:r>
                        <a:rPr lang="en-AU" sz="1400" b="1" dirty="0"/>
                        <a:t>3 bits</a:t>
                      </a:r>
                    </a:p>
                  </a:txBody>
                  <a:tcPr/>
                </a:tc>
                <a:extLst>
                  <a:ext uri="{0D108BD9-81ED-4DB2-BD59-A6C34878D82A}">
                    <a16:rowId xmlns:a16="http://schemas.microsoft.com/office/drawing/2014/main" val="10001"/>
                  </a:ext>
                </a:extLst>
              </a:tr>
            </a:tbl>
          </a:graphicData>
        </a:graphic>
      </p:graphicFrame>
      <p:sp>
        <p:nvSpPr>
          <p:cNvPr id="2" name="Cloud 1">
            <a:extLst>
              <a:ext uri="{FF2B5EF4-FFF2-40B4-BE49-F238E27FC236}">
                <a16:creationId xmlns:a16="http://schemas.microsoft.com/office/drawing/2014/main" id="{40BE738C-B3DA-FA2F-55E1-E00D7B0A72E6}"/>
              </a:ext>
            </a:extLst>
          </p:cNvPr>
          <p:cNvSpPr/>
          <p:nvPr/>
        </p:nvSpPr>
        <p:spPr bwMode="auto">
          <a:xfrm>
            <a:off x="2743200" y="485130"/>
            <a:ext cx="2514600" cy="421660"/>
          </a:xfrm>
          <a:prstGeom prst="cloud">
            <a:avLst/>
          </a:prstGeom>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15000"/>
              </a:spcBef>
              <a:spcAft>
                <a:spcPct val="0"/>
              </a:spcAft>
              <a:buClrTx/>
              <a:buSzTx/>
              <a:buFontTx/>
              <a:buNone/>
              <a:tabLst/>
            </a:pPr>
            <a:r>
              <a:rPr kumimoji="0" lang="en-AU" sz="1200" b="0" i="0" u="none" strike="noStrike" cap="none" normalizeH="0" baseline="0" dirty="0">
                <a:ln>
                  <a:noFill/>
                </a:ln>
                <a:solidFill>
                  <a:schemeClr val="tx1"/>
                </a:solidFill>
                <a:effectLst/>
                <a:latin typeface="Times New Roman" pitchFamily="18" charset="0"/>
              </a:rPr>
              <a:t>2 blocks each (set)</a:t>
            </a:r>
          </a:p>
        </p:txBody>
      </p:sp>
      <p:cxnSp>
        <p:nvCxnSpPr>
          <p:cNvPr id="4" name="Straight Arrow Connector 3">
            <a:extLst>
              <a:ext uri="{FF2B5EF4-FFF2-40B4-BE49-F238E27FC236}">
                <a16:creationId xmlns:a16="http://schemas.microsoft.com/office/drawing/2014/main" id="{959EE773-0E52-4BEA-8F50-CD889DA71DA3}"/>
              </a:ext>
            </a:extLst>
          </p:cNvPr>
          <p:cNvCxnSpPr>
            <a:cxnSpLocks/>
          </p:cNvCxnSpPr>
          <p:nvPr/>
        </p:nvCxnSpPr>
        <p:spPr bwMode="auto">
          <a:xfrm flipH="1">
            <a:off x="2362200" y="782320"/>
            <a:ext cx="381000" cy="55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9046C6-BD6F-FF2E-1D22-515EC6C9C9A5}"/>
              </a:ext>
            </a:extLst>
          </p:cNvPr>
          <p:cNvCxnSpPr/>
          <p:nvPr/>
        </p:nvCxnSpPr>
        <p:spPr bwMode="auto">
          <a:xfrm>
            <a:off x="4800600" y="5486400"/>
            <a:ext cx="3429000" cy="0"/>
          </a:xfrm>
          <a:prstGeom prst="straightConnector1">
            <a:avLst/>
          </a:prstGeom>
          <a:noFill/>
          <a:ln w="9525" cap="flat" cmpd="sng" algn="ctr">
            <a:solidFill>
              <a:schemeClr val="tx1"/>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Straight Arrow Connector 9">
            <a:extLst>
              <a:ext uri="{FF2B5EF4-FFF2-40B4-BE49-F238E27FC236}">
                <a16:creationId xmlns:a16="http://schemas.microsoft.com/office/drawing/2014/main" id="{17341A6F-65A7-9F15-A0AC-39F7027909C6}"/>
              </a:ext>
            </a:extLst>
          </p:cNvPr>
          <p:cNvCxnSpPr/>
          <p:nvPr/>
        </p:nvCxnSpPr>
        <p:spPr bwMode="auto">
          <a:xfrm>
            <a:off x="8686800" y="5791200"/>
            <a:ext cx="914400" cy="914400"/>
          </a:xfrm>
          <a:prstGeom prst="straightConnector1">
            <a:avLst/>
          </a:prstGeom>
          <a:noFill/>
          <a:ln>
            <a:noFill/>
            <a:headEnd type="triangle"/>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 name="TextBox 11">
            <a:extLst>
              <a:ext uri="{FF2B5EF4-FFF2-40B4-BE49-F238E27FC236}">
                <a16:creationId xmlns:a16="http://schemas.microsoft.com/office/drawing/2014/main" id="{D95F29DF-43B1-0847-D028-184E3DC477D1}"/>
              </a:ext>
            </a:extLst>
          </p:cNvPr>
          <p:cNvSpPr txBox="1"/>
          <p:nvPr/>
        </p:nvSpPr>
        <p:spPr>
          <a:xfrm>
            <a:off x="5791200" y="5522864"/>
            <a:ext cx="1447800" cy="338554"/>
          </a:xfrm>
          <a:prstGeom prst="rect">
            <a:avLst/>
          </a:prstGeom>
          <a:noFill/>
        </p:spPr>
        <p:txBody>
          <a:bodyPr wrap="square" rtlCol="0">
            <a:spAutoFit/>
          </a:bodyPr>
          <a:lstStyle/>
          <a:p>
            <a:r>
              <a:rPr lang="en-AU" sz="1600" b="1" baseline="0" dirty="0">
                <a:solidFill>
                  <a:srgbClr val="00B0F0"/>
                </a:solidFill>
              </a:rPr>
              <a:t>14</a:t>
            </a:r>
            <a:r>
              <a:rPr lang="en-AU" sz="1600" baseline="0" dirty="0"/>
              <a:t> bits address</a:t>
            </a:r>
          </a:p>
        </p:txBody>
      </p:sp>
    </p:spTree>
    <p:extLst>
      <p:ext uri="{BB962C8B-B14F-4D97-AF65-F5344CB8AC3E}">
        <p14:creationId xmlns:p14="http://schemas.microsoft.com/office/powerpoint/2010/main" val="38359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0" y="381000"/>
            <a:ext cx="9144000" cy="762000"/>
          </a:xfrm>
        </p:spPr>
        <p:txBody>
          <a:bodyPr/>
          <a:lstStyle/>
          <a:p>
            <a:r>
              <a:rPr lang="en-US" altLang="en-US"/>
              <a:t>6.4 Cache Memory – Set Associative Mapped Cache</a:t>
            </a:r>
            <a:endParaRPr lang="en-AU" altLang="en-US"/>
          </a:p>
        </p:txBody>
      </p:sp>
      <p:sp>
        <p:nvSpPr>
          <p:cNvPr id="3" name="Content Placeholder 2"/>
          <p:cNvSpPr>
            <a:spLocks noGrp="1"/>
          </p:cNvSpPr>
          <p:nvPr>
            <p:ph idx="1"/>
          </p:nvPr>
        </p:nvSpPr>
        <p:spPr>
          <a:xfrm>
            <a:off x="304800" y="1371600"/>
            <a:ext cx="8610600" cy="4953000"/>
          </a:xfrm>
        </p:spPr>
        <p:txBody>
          <a:bodyPr/>
          <a:lstStyle/>
          <a:p>
            <a:pPr marL="0" indent="0">
              <a:spcAft>
                <a:spcPts val="0"/>
              </a:spcAft>
              <a:buFontTx/>
              <a:buNone/>
              <a:defRPr/>
            </a:pPr>
            <a:r>
              <a:rPr lang="en-AU" sz="1800" b="1" dirty="0"/>
              <a:t>Q5: Consider a </a:t>
            </a:r>
            <a:r>
              <a:rPr lang="en-AU" sz="1800" b="1" u="sng" dirty="0"/>
              <a:t>byte-addressable</a:t>
            </a:r>
            <a:r>
              <a:rPr lang="en-AU" sz="1800" b="1" dirty="0"/>
              <a:t> computer with 24-bit addresses, a cache capable of storing a total of 64K </a:t>
            </a:r>
            <a:r>
              <a:rPr lang="en-AU" sz="1800" b="1" u="sng" dirty="0"/>
              <a:t>bytes</a:t>
            </a:r>
            <a:r>
              <a:rPr lang="en-AU" sz="1800" b="1" dirty="0"/>
              <a:t> of data and blocks of 32 </a:t>
            </a:r>
            <a:r>
              <a:rPr lang="en-AU" sz="1800" b="1" u="sng" dirty="0"/>
              <a:t>bytes</a:t>
            </a:r>
            <a:r>
              <a:rPr lang="en-AU" sz="1800" b="1" dirty="0"/>
              <a:t>. Show the format of a 24-bit memory address for:</a:t>
            </a:r>
          </a:p>
          <a:p>
            <a:pPr marL="0" indent="0">
              <a:spcAft>
                <a:spcPts val="0"/>
              </a:spcAft>
              <a:buFontTx/>
              <a:buNone/>
              <a:defRPr/>
            </a:pPr>
            <a:endParaRPr lang="en-AU" sz="1800" b="1" dirty="0"/>
          </a:p>
          <a:p>
            <a:pPr marL="514350" indent="-514350">
              <a:spcAft>
                <a:spcPts val="0"/>
              </a:spcAft>
              <a:buFontTx/>
              <a:buAutoNum type="alphaLcPeriod"/>
              <a:defRPr/>
            </a:pPr>
            <a:r>
              <a:rPr lang="en-AU" sz="1800" b="1" dirty="0"/>
              <a:t>Direct mapped</a:t>
            </a:r>
          </a:p>
          <a:p>
            <a:pPr marL="514350" indent="-514350">
              <a:spcAft>
                <a:spcPts val="0"/>
              </a:spcAft>
              <a:buFontTx/>
              <a:buAutoNum type="alphaLcPeriod"/>
              <a:defRPr/>
            </a:pPr>
            <a:r>
              <a:rPr lang="en-AU" sz="1800" b="1" dirty="0"/>
              <a:t>Associative</a:t>
            </a:r>
          </a:p>
          <a:p>
            <a:pPr marL="514350" indent="-514350">
              <a:spcAft>
                <a:spcPts val="0"/>
              </a:spcAft>
              <a:buFontTx/>
              <a:buAutoNum type="alphaLcPeriod"/>
              <a:defRPr/>
            </a:pPr>
            <a:r>
              <a:rPr lang="en-AU" sz="1800" b="1" dirty="0"/>
              <a:t>4-way set associative</a:t>
            </a:r>
          </a:p>
          <a:p>
            <a:pPr marL="514350" indent="-514350">
              <a:spcAft>
                <a:spcPts val="0"/>
              </a:spcAft>
              <a:buFontTx/>
              <a:buAutoNum type="alphaLcPeriod"/>
              <a:defRPr/>
            </a:pPr>
            <a:endParaRPr lang="en-AU" sz="1800" dirty="0"/>
          </a:p>
          <a:p>
            <a:pPr marL="514350" indent="-514350">
              <a:spcAft>
                <a:spcPts val="0"/>
              </a:spcAft>
              <a:buFontTx/>
              <a:buAutoNum type="alphaLcPeriod"/>
              <a:defRPr/>
            </a:pPr>
            <a:endParaRPr lang="en-AU" sz="1800" dirty="0"/>
          </a:p>
          <a:p>
            <a:pPr marL="400050" lvl="1" indent="0">
              <a:spcBef>
                <a:spcPts val="600"/>
              </a:spcBef>
              <a:spcAft>
                <a:spcPts val="0"/>
              </a:spcAft>
              <a:buFontTx/>
              <a:buNone/>
              <a:defRPr/>
            </a:pPr>
            <a:endParaRPr lang="en-AU" sz="1800" dirty="0"/>
          </a:p>
        </p:txBody>
      </p:sp>
      <p:sp>
        <p:nvSpPr>
          <p:cNvPr id="60420" name="Slide Number Placeholder 3"/>
          <p:cNvSpPr>
            <a:spLocks noGrp="1"/>
          </p:cNvSpPr>
          <p:nvPr>
            <p:ph type="sldNum" sz="quarter" idx="12"/>
          </p:nvPr>
        </p:nvSpPr>
        <p:spPr>
          <a:xfrm>
            <a:off x="113238" y="63246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A26A1A6F-DB39-4086-8825-2F3203594BB4}"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11</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 name="TextBox 1">
            <a:extLst>
              <a:ext uri="{FF2B5EF4-FFF2-40B4-BE49-F238E27FC236}">
                <a16:creationId xmlns:a16="http://schemas.microsoft.com/office/drawing/2014/main" id="{6BBBEF90-813B-44D5-23BC-E6EAC14BF019}"/>
              </a:ext>
            </a:extLst>
          </p:cNvPr>
          <p:cNvSpPr txBox="1"/>
          <p:nvPr/>
        </p:nvSpPr>
        <p:spPr>
          <a:xfrm>
            <a:off x="93573" y="3633229"/>
            <a:ext cx="2954428" cy="914096"/>
          </a:xfrm>
          <a:prstGeom prst="rect">
            <a:avLst/>
          </a:prstGeom>
          <a:noFill/>
        </p:spPr>
        <p:txBody>
          <a:bodyPr wrap="square" rtlCol="0">
            <a:spAutoFit/>
          </a:bodyPr>
          <a:lstStyle/>
          <a:p>
            <a:r>
              <a:rPr lang="en-AU" sz="1200" baseline="0" dirty="0">
                <a:solidFill>
                  <a:srgbClr val="0070C0"/>
                </a:solidFill>
              </a:rPr>
              <a:t>Known:</a:t>
            </a:r>
          </a:p>
          <a:p>
            <a:r>
              <a:rPr lang="en-AU" sz="1200" baseline="0" dirty="0">
                <a:solidFill>
                  <a:srgbClr val="0070C0"/>
                </a:solidFill>
              </a:rPr>
              <a:t> - number of bits for MM address </a:t>
            </a:r>
            <a:r>
              <a:rPr lang="en-AU" sz="1200" baseline="0" dirty="0">
                <a:solidFill>
                  <a:srgbClr val="0070C0"/>
                </a:solidFill>
                <a:sym typeface="Wingdings" panose="05000000000000000000" pitchFamily="2" charset="2"/>
              </a:rPr>
              <a:t> 24 bits</a:t>
            </a:r>
          </a:p>
          <a:p>
            <a:r>
              <a:rPr lang="en-AU" sz="1200" baseline="0" dirty="0">
                <a:solidFill>
                  <a:srgbClr val="0070C0"/>
                </a:solidFill>
                <a:sym typeface="Wingdings" panose="05000000000000000000" pitchFamily="2" charset="2"/>
              </a:rPr>
              <a:t>- CM capacity = 64K = 2</a:t>
            </a:r>
            <a:r>
              <a:rPr lang="en-AU" sz="1200" dirty="0">
                <a:solidFill>
                  <a:srgbClr val="0070C0"/>
                </a:solidFill>
                <a:sym typeface="Wingdings" panose="05000000000000000000" pitchFamily="2" charset="2"/>
              </a:rPr>
              <a:t>6</a:t>
            </a:r>
            <a:r>
              <a:rPr lang="en-AU" sz="1200" baseline="0" dirty="0">
                <a:solidFill>
                  <a:srgbClr val="0070C0"/>
                </a:solidFill>
                <a:sym typeface="Wingdings" panose="05000000000000000000" pitchFamily="2" charset="2"/>
              </a:rPr>
              <a:t> * 2</a:t>
            </a:r>
            <a:r>
              <a:rPr lang="en-AU" sz="1200" dirty="0">
                <a:solidFill>
                  <a:srgbClr val="0070C0"/>
                </a:solidFill>
                <a:sym typeface="Wingdings" panose="05000000000000000000" pitchFamily="2" charset="2"/>
              </a:rPr>
              <a:t>10</a:t>
            </a:r>
            <a:r>
              <a:rPr lang="en-AU" sz="1200" baseline="0" dirty="0">
                <a:solidFill>
                  <a:srgbClr val="0070C0"/>
                </a:solidFill>
                <a:sym typeface="Wingdings" panose="05000000000000000000" pitchFamily="2" charset="2"/>
              </a:rPr>
              <a:t> = 2</a:t>
            </a:r>
            <a:r>
              <a:rPr lang="en-AU" sz="1200" dirty="0">
                <a:solidFill>
                  <a:srgbClr val="0070C0"/>
                </a:solidFill>
                <a:sym typeface="Wingdings" panose="05000000000000000000" pitchFamily="2" charset="2"/>
              </a:rPr>
              <a:t>16</a:t>
            </a:r>
            <a:r>
              <a:rPr lang="en-AU" sz="1200" baseline="0" dirty="0">
                <a:solidFill>
                  <a:srgbClr val="0070C0"/>
                </a:solidFill>
                <a:sym typeface="Wingdings" panose="05000000000000000000" pitchFamily="2" charset="2"/>
              </a:rPr>
              <a:t> bytes</a:t>
            </a:r>
          </a:p>
          <a:p>
            <a:r>
              <a:rPr lang="en-AU" sz="1200" baseline="0" dirty="0">
                <a:solidFill>
                  <a:srgbClr val="0070C0"/>
                </a:solidFill>
                <a:sym typeface="Wingdings" panose="05000000000000000000" pitchFamily="2" charset="2"/>
              </a:rPr>
              <a:t>- 1 block = 32 bytes</a:t>
            </a:r>
            <a:endParaRPr lang="en-AU" sz="1200" baseline="0" dirty="0">
              <a:solidFill>
                <a:srgbClr val="0070C0"/>
              </a:solidFill>
            </a:endParaRPr>
          </a:p>
        </p:txBody>
      </p:sp>
      <p:sp>
        <p:nvSpPr>
          <p:cNvPr id="4" name="TextBox 3">
            <a:extLst>
              <a:ext uri="{FF2B5EF4-FFF2-40B4-BE49-F238E27FC236}">
                <a16:creationId xmlns:a16="http://schemas.microsoft.com/office/drawing/2014/main" id="{056ACCF2-4F72-53AB-8A4D-BA3C50814BAF}"/>
              </a:ext>
            </a:extLst>
          </p:cNvPr>
          <p:cNvSpPr txBox="1"/>
          <p:nvPr/>
        </p:nvSpPr>
        <p:spPr>
          <a:xfrm>
            <a:off x="3471164" y="2186363"/>
            <a:ext cx="5001194" cy="1735860"/>
          </a:xfrm>
          <a:prstGeom prst="rect">
            <a:avLst/>
          </a:prstGeom>
          <a:noFill/>
        </p:spPr>
        <p:txBody>
          <a:bodyPr wrap="square" rtlCol="0">
            <a:spAutoFit/>
          </a:bodyPr>
          <a:lstStyle/>
          <a:p>
            <a:pPr marL="228600" indent="-228600">
              <a:buAutoNum type="alphaLcPeriod"/>
            </a:pPr>
            <a:r>
              <a:rPr lang="en-AU" sz="1200" baseline="0" dirty="0"/>
              <a:t>Direct mapped memory address format: </a:t>
            </a:r>
            <a:r>
              <a:rPr lang="en-AU" sz="1200" b="1" baseline="0" dirty="0"/>
              <a:t>Tag</a:t>
            </a:r>
            <a:r>
              <a:rPr lang="en-AU" sz="1200" baseline="0" dirty="0"/>
              <a:t>, </a:t>
            </a:r>
            <a:r>
              <a:rPr lang="en-AU" sz="1200" b="1" baseline="0" dirty="0"/>
              <a:t>Block</a:t>
            </a:r>
            <a:r>
              <a:rPr lang="en-AU" sz="1200" baseline="0" dirty="0"/>
              <a:t>, </a:t>
            </a:r>
            <a:r>
              <a:rPr lang="en-AU" sz="1200" b="1" baseline="0" dirty="0"/>
              <a:t>Offset</a:t>
            </a:r>
          </a:p>
          <a:p>
            <a:r>
              <a:rPr lang="en-AU" sz="1200" baseline="0" dirty="0"/>
              <a:t>MM address = 24 bits = 2</a:t>
            </a:r>
            <a:r>
              <a:rPr lang="en-AU" sz="1200" dirty="0"/>
              <a:t>24</a:t>
            </a:r>
            <a:r>
              <a:rPr lang="en-AU" sz="1200" baseline="0" dirty="0"/>
              <a:t> bytes address</a:t>
            </a:r>
          </a:p>
          <a:p>
            <a:r>
              <a:rPr lang="en-AU" sz="1200" baseline="0" dirty="0">
                <a:sym typeface="Wingdings" panose="05000000000000000000" pitchFamily="2" charset="2"/>
              </a:rPr>
              <a:t>Offset = number of bytes in each block = 32 bytes = 2</a:t>
            </a:r>
            <a:r>
              <a:rPr lang="en-AU" sz="1200" dirty="0">
                <a:sym typeface="Wingdings" panose="05000000000000000000" pitchFamily="2" charset="2"/>
              </a:rPr>
              <a:t>5</a:t>
            </a:r>
            <a:r>
              <a:rPr lang="en-AU" sz="1200" baseline="0" dirty="0">
                <a:sym typeface="Wingdings" panose="05000000000000000000" pitchFamily="2" charset="2"/>
              </a:rPr>
              <a:t>  </a:t>
            </a:r>
            <a:r>
              <a:rPr lang="en-AU" sz="1200" b="1" baseline="0" dirty="0">
                <a:sym typeface="Wingdings" panose="05000000000000000000" pitchFamily="2" charset="2"/>
              </a:rPr>
              <a:t>5</a:t>
            </a:r>
            <a:r>
              <a:rPr lang="en-AU" sz="1200" baseline="0" dirty="0">
                <a:sym typeface="Wingdings" panose="05000000000000000000" pitchFamily="2" charset="2"/>
              </a:rPr>
              <a:t> bits for </a:t>
            </a:r>
            <a:r>
              <a:rPr lang="en-AU" sz="1200" u="sng" baseline="0" dirty="0">
                <a:sym typeface="Wingdings" panose="05000000000000000000" pitchFamily="2" charset="2"/>
              </a:rPr>
              <a:t>Offset field</a:t>
            </a:r>
          </a:p>
          <a:p>
            <a:r>
              <a:rPr lang="en-AU" sz="1200" baseline="0" dirty="0">
                <a:sym typeface="Wingdings" panose="05000000000000000000" pitchFamily="2" charset="2"/>
              </a:rPr>
              <a:t>No. of Cache Blocks = </a:t>
            </a:r>
            <a:r>
              <a:rPr lang="en-AU" sz="1200" baseline="0" dirty="0" err="1">
                <a:sym typeface="Wingdings" panose="05000000000000000000" pitchFamily="2" charset="2"/>
              </a:rPr>
              <a:t>Totla</a:t>
            </a:r>
            <a:r>
              <a:rPr lang="en-AU" sz="1200" baseline="0" dirty="0">
                <a:sym typeface="Wingdings" panose="05000000000000000000" pitchFamily="2" charset="2"/>
              </a:rPr>
              <a:t> Cache size/ Cache block size= 64K/32 byte</a:t>
            </a:r>
          </a:p>
          <a:p>
            <a:r>
              <a:rPr lang="en-AU" sz="1200" baseline="0" dirty="0">
                <a:sym typeface="Wingdings" panose="05000000000000000000" pitchFamily="2" charset="2"/>
              </a:rPr>
              <a:t>	= 2</a:t>
            </a:r>
            <a:r>
              <a:rPr lang="en-AU" sz="1200" dirty="0">
                <a:sym typeface="Wingdings" panose="05000000000000000000" pitchFamily="2" charset="2"/>
              </a:rPr>
              <a:t>6</a:t>
            </a:r>
            <a:r>
              <a:rPr lang="en-AU" sz="1200" baseline="0" dirty="0">
                <a:sym typeface="Wingdings" panose="05000000000000000000" pitchFamily="2" charset="2"/>
              </a:rPr>
              <a:t> * 2</a:t>
            </a:r>
            <a:r>
              <a:rPr lang="en-AU" sz="1200" dirty="0">
                <a:sym typeface="Wingdings" panose="05000000000000000000" pitchFamily="2" charset="2"/>
              </a:rPr>
              <a:t>10 </a:t>
            </a:r>
            <a:r>
              <a:rPr lang="en-AU" sz="1200" baseline="0" dirty="0">
                <a:sym typeface="Wingdings" panose="05000000000000000000" pitchFamily="2" charset="2"/>
              </a:rPr>
              <a:t>/ 2</a:t>
            </a:r>
            <a:r>
              <a:rPr lang="en-AU" sz="1200" dirty="0">
                <a:sym typeface="Wingdings" panose="05000000000000000000" pitchFamily="2" charset="2"/>
              </a:rPr>
              <a:t>5</a:t>
            </a:r>
          </a:p>
          <a:p>
            <a:r>
              <a:rPr lang="en-AU" sz="1200" baseline="0" dirty="0">
                <a:sym typeface="Wingdings" panose="05000000000000000000" pitchFamily="2" charset="2"/>
              </a:rPr>
              <a:t>	= 2</a:t>
            </a:r>
            <a:r>
              <a:rPr lang="en-AU" sz="1200" dirty="0">
                <a:sym typeface="Wingdings" panose="05000000000000000000" pitchFamily="2" charset="2"/>
              </a:rPr>
              <a:t>16 </a:t>
            </a:r>
            <a:r>
              <a:rPr lang="en-AU" sz="1200" baseline="0" dirty="0">
                <a:sym typeface="Wingdings" panose="05000000000000000000" pitchFamily="2" charset="2"/>
              </a:rPr>
              <a:t>/ 2</a:t>
            </a:r>
            <a:r>
              <a:rPr lang="en-AU" sz="1200" dirty="0">
                <a:sym typeface="Wingdings" panose="05000000000000000000" pitchFamily="2" charset="2"/>
              </a:rPr>
              <a:t>5</a:t>
            </a:r>
            <a:r>
              <a:rPr lang="en-AU" sz="1200" baseline="0" dirty="0">
                <a:sym typeface="Wingdings" panose="05000000000000000000" pitchFamily="2" charset="2"/>
              </a:rPr>
              <a:t> bytes = 2</a:t>
            </a:r>
            <a:r>
              <a:rPr lang="en-AU" sz="1200" dirty="0">
                <a:sym typeface="Wingdings" panose="05000000000000000000" pitchFamily="2" charset="2"/>
              </a:rPr>
              <a:t>11</a:t>
            </a:r>
            <a:r>
              <a:rPr lang="en-AU" sz="1200" baseline="0" dirty="0">
                <a:sym typeface="Wingdings" panose="05000000000000000000" pitchFamily="2" charset="2"/>
              </a:rPr>
              <a:t>    </a:t>
            </a:r>
            <a:r>
              <a:rPr lang="en-AU" sz="1200" b="1" baseline="0" dirty="0">
                <a:sym typeface="Wingdings" panose="05000000000000000000" pitchFamily="2" charset="2"/>
              </a:rPr>
              <a:t>11</a:t>
            </a:r>
            <a:r>
              <a:rPr lang="en-AU" sz="1200" baseline="0" dirty="0">
                <a:sym typeface="Wingdings" panose="05000000000000000000" pitchFamily="2" charset="2"/>
              </a:rPr>
              <a:t> bits for </a:t>
            </a:r>
            <a:r>
              <a:rPr lang="en-AU" sz="1200" u="sng" baseline="0" dirty="0">
                <a:sym typeface="Wingdings" panose="05000000000000000000" pitchFamily="2" charset="2"/>
              </a:rPr>
              <a:t>Block field</a:t>
            </a:r>
          </a:p>
          <a:p>
            <a:r>
              <a:rPr lang="en-AU" sz="1200" baseline="0" dirty="0">
                <a:sym typeface="Wingdings" panose="05000000000000000000" pitchFamily="2" charset="2"/>
              </a:rPr>
              <a:t>Bits left over = 24 - (5+11) = </a:t>
            </a:r>
            <a:r>
              <a:rPr lang="en-AU" sz="1200" b="1" baseline="0" dirty="0">
                <a:sym typeface="Wingdings" panose="05000000000000000000" pitchFamily="2" charset="2"/>
              </a:rPr>
              <a:t>8</a:t>
            </a:r>
            <a:r>
              <a:rPr lang="en-AU" sz="1200" baseline="0" dirty="0">
                <a:sym typeface="Wingdings" panose="05000000000000000000" pitchFamily="2" charset="2"/>
              </a:rPr>
              <a:t> bits for </a:t>
            </a:r>
            <a:r>
              <a:rPr lang="en-AU" sz="1200" u="sng" baseline="0" dirty="0">
                <a:sym typeface="Wingdings" panose="05000000000000000000" pitchFamily="2" charset="2"/>
              </a:rPr>
              <a:t>Tag field</a:t>
            </a:r>
            <a:endParaRPr lang="en-AU" sz="1200" u="sng" baseline="0" dirty="0"/>
          </a:p>
        </p:txBody>
      </p:sp>
      <p:sp>
        <p:nvSpPr>
          <p:cNvPr id="5" name="TextBox 4">
            <a:extLst>
              <a:ext uri="{FF2B5EF4-FFF2-40B4-BE49-F238E27FC236}">
                <a16:creationId xmlns:a16="http://schemas.microsoft.com/office/drawing/2014/main" id="{2A2C74E3-E01D-F111-4E8A-B24C313DBC67}"/>
              </a:ext>
            </a:extLst>
          </p:cNvPr>
          <p:cNvSpPr txBox="1"/>
          <p:nvPr/>
        </p:nvSpPr>
        <p:spPr>
          <a:xfrm>
            <a:off x="3471164" y="4147572"/>
            <a:ext cx="3411628" cy="1338828"/>
          </a:xfrm>
          <a:prstGeom prst="rect">
            <a:avLst/>
          </a:prstGeom>
          <a:noFill/>
        </p:spPr>
        <p:txBody>
          <a:bodyPr wrap="square" rtlCol="0">
            <a:spAutoFit/>
          </a:bodyPr>
          <a:lstStyle/>
          <a:p>
            <a:r>
              <a:rPr lang="en-AU" sz="1200" baseline="0" dirty="0"/>
              <a:t>b. Associative memory address format:  </a:t>
            </a:r>
            <a:r>
              <a:rPr lang="en-AU" sz="1200" b="1" baseline="0" dirty="0"/>
              <a:t>Tag</a:t>
            </a:r>
            <a:r>
              <a:rPr lang="en-AU" sz="1200" baseline="0" dirty="0"/>
              <a:t>, </a:t>
            </a:r>
            <a:r>
              <a:rPr lang="en-AU" sz="1200" b="1" baseline="0" dirty="0"/>
              <a:t>Offset</a:t>
            </a:r>
          </a:p>
          <a:p>
            <a:r>
              <a:rPr lang="en-AU" sz="1200" baseline="0" dirty="0">
                <a:sym typeface="Wingdings" panose="05000000000000000000" pitchFamily="2" charset="2"/>
              </a:rPr>
              <a:t>Offset = number of bytes in each block = 32 bytes</a:t>
            </a:r>
          </a:p>
          <a:p>
            <a:r>
              <a:rPr lang="en-AU" sz="1200" baseline="0" dirty="0">
                <a:sym typeface="Wingdings" panose="05000000000000000000" pitchFamily="2" charset="2"/>
              </a:rPr>
              <a:t>            = 2</a:t>
            </a:r>
            <a:r>
              <a:rPr lang="en-AU" sz="1200" dirty="0">
                <a:sym typeface="Wingdings" panose="05000000000000000000" pitchFamily="2" charset="2"/>
              </a:rPr>
              <a:t>5</a:t>
            </a:r>
            <a:r>
              <a:rPr lang="en-AU" sz="1200" baseline="0" dirty="0">
                <a:sym typeface="Wingdings" panose="05000000000000000000" pitchFamily="2" charset="2"/>
              </a:rPr>
              <a:t>  </a:t>
            </a:r>
            <a:r>
              <a:rPr lang="en-AU" sz="1200" b="1" baseline="0" dirty="0">
                <a:sym typeface="Wingdings" panose="05000000000000000000" pitchFamily="2" charset="2"/>
              </a:rPr>
              <a:t>5</a:t>
            </a:r>
            <a:r>
              <a:rPr lang="en-AU" sz="1200" baseline="0" dirty="0">
                <a:sym typeface="Wingdings" panose="05000000000000000000" pitchFamily="2" charset="2"/>
              </a:rPr>
              <a:t> bits for </a:t>
            </a:r>
            <a:r>
              <a:rPr lang="en-AU" sz="1200" u="sng" baseline="0" dirty="0">
                <a:sym typeface="Wingdings" panose="05000000000000000000" pitchFamily="2" charset="2"/>
              </a:rPr>
              <a:t>Offset field</a:t>
            </a:r>
          </a:p>
          <a:p>
            <a:r>
              <a:rPr lang="en-AU" sz="1200" baseline="0" dirty="0">
                <a:sym typeface="Wingdings" panose="05000000000000000000" pitchFamily="2" charset="2"/>
              </a:rPr>
              <a:t>Bits left over = 24 – 5 = </a:t>
            </a:r>
            <a:r>
              <a:rPr lang="en-AU" sz="1200" b="1" baseline="0" dirty="0">
                <a:sym typeface="Wingdings" panose="05000000000000000000" pitchFamily="2" charset="2"/>
              </a:rPr>
              <a:t>19</a:t>
            </a:r>
            <a:r>
              <a:rPr lang="en-AU" sz="1200" baseline="0" dirty="0">
                <a:sym typeface="Wingdings" panose="05000000000000000000" pitchFamily="2" charset="2"/>
              </a:rPr>
              <a:t> bits for </a:t>
            </a:r>
            <a:r>
              <a:rPr lang="en-AU" sz="1200" u="sng" baseline="0" dirty="0">
                <a:sym typeface="Wingdings" panose="05000000000000000000" pitchFamily="2" charset="2"/>
              </a:rPr>
              <a:t>Tag field</a:t>
            </a:r>
          </a:p>
          <a:p>
            <a:endParaRPr lang="en-AU" sz="1200" baseline="0" dirty="0"/>
          </a:p>
          <a:p>
            <a:endParaRPr lang="en-AU" sz="1200" baseline="0" dirty="0"/>
          </a:p>
        </p:txBody>
      </p:sp>
      <p:sp>
        <p:nvSpPr>
          <p:cNvPr id="6" name="TextBox 5">
            <a:extLst>
              <a:ext uri="{FF2B5EF4-FFF2-40B4-BE49-F238E27FC236}">
                <a16:creationId xmlns:a16="http://schemas.microsoft.com/office/drawing/2014/main" id="{866829FC-F863-BEDF-CD06-3FC4791FA123}"/>
              </a:ext>
            </a:extLst>
          </p:cNvPr>
          <p:cNvSpPr txBox="1"/>
          <p:nvPr/>
        </p:nvSpPr>
        <p:spPr>
          <a:xfrm>
            <a:off x="242673" y="5165325"/>
            <a:ext cx="6000810" cy="1338828"/>
          </a:xfrm>
          <a:prstGeom prst="rect">
            <a:avLst/>
          </a:prstGeom>
          <a:noFill/>
        </p:spPr>
        <p:txBody>
          <a:bodyPr wrap="none" rtlCol="0">
            <a:spAutoFit/>
          </a:bodyPr>
          <a:lstStyle/>
          <a:p>
            <a:r>
              <a:rPr lang="en-AU" sz="1200" baseline="0" dirty="0"/>
              <a:t>c. 4-way set associative address format: </a:t>
            </a:r>
            <a:r>
              <a:rPr lang="en-AU" sz="1200" b="1" baseline="0" dirty="0"/>
              <a:t>Tag</a:t>
            </a:r>
            <a:r>
              <a:rPr lang="en-AU" sz="1200" baseline="0" dirty="0"/>
              <a:t>, </a:t>
            </a:r>
            <a:r>
              <a:rPr lang="en-AU" sz="1200" b="1" baseline="0" dirty="0"/>
              <a:t>Set</a:t>
            </a:r>
            <a:r>
              <a:rPr lang="en-AU" sz="1200" baseline="0" dirty="0"/>
              <a:t>, </a:t>
            </a:r>
            <a:r>
              <a:rPr lang="en-AU" sz="1200" b="1" baseline="0" dirty="0"/>
              <a:t>Offset</a:t>
            </a:r>
          </a:p>
          <a:p>
            <a:r>
              <a:rPr lang="en-AU" sz="1200" baseline="0" dirty="0">
                <a:sym typeface="Wingdings" panose="05000000000000000000" pitchFamily="2" charset="2"/>
              </a:rPr>
              <a:t>Offset = number of bytes in each block = 32 bytes = 2</a:t>
            </a:r>
            <a:r>
              <a:rPr lang="en-AU" sz="1200" dirty="0">
                <a:sym typeface="Wingdings" panose="05000000000000000000" pitchFamily="2" charset="2"/>
              </a:rPr>
              <a:t>5</a:t>
            </a:r>
            <a:r>
              <a:rPr lang="en-AU" sz="1200" baseline="0" dirty="0">
                <a:sym typeface="Wingdings" panose="05000000000000000000" pitchFamily="2" charset="2"/>
              </a:rPr>
              <a:t>  </a:t>
            </a:r>
            <a:r>
              <a:rPr lang="en-AU" sz="1200" b="1" baseline="0" dirty="0">
                <a:sym typeface="Wingdings" panose="05000000000000000000" pitchFamily="2" charset="2"/>
              </a:rPr>
              <a:t>5</a:t>
            </a:r>
            <a:r>
              <a:rPr lang="en-AU" sz="1200" baseline="0" dirty="0">
                <a:sym typeface="Wingdings" panose="05000000000000000000" pitchFamily="2" charset="2"/>
              </a:rPr>
              <a:t> bits for </a:t>
            </a:r>
            <a:r>
              <a:rPr lang="en-AU" sz="1200" u="sng" baseline="0" dirty="0">
                <a:sym typeface="Wingdings" panose="05000000000000000000" pitchFamily="2" charset="2"/>
              </a:rPr>
              <a:t>Offset field</a:t>
            </a:r>
          </a:p>
          <a:p>
            <a:r>
              <a:rPr lang="en-AU" sz="1200" baseline="0" dirty="0"/>
              <a:t>4-way set associative </a:t>
            </a:r>
            <a:r>
              <a:rPr lang="en-AU" sz="1200" baseline="0" dirty="0">
                <a:sym typeface="Wingdings" panose="05000000000000000000" pitchFamily="2" charset="2"/>
              </a:rPr>
              <a:t> 4 blocks/set; </a:t>
            </a:r>
          </a:p>
          <a:p>
            <a:r>
              <a:rPr lang="en-AU" sz="1200" baseline="0" dirty="0">
                <a:sym typeface="Wingdings" panose="05000000000000000000" pitchFamily="2" charset="2"/>
              </a:rPr>
              <a:t>No. of sets = No. of blocks/No. of blocks per set </a:t>
            </a:r>
            <a:r>
              <a:rPr lang="en-AU" sz="1200" baseline="0" dirty="0"/>
              <a:t> = 2</a:t>
            </a:r>
            <a:r>
              <a:rPr lang="en-AU" sz="1200" dirty="0"/>
              <a:t>11</a:t>
            </a:r>
            <a:r>
              <a:rPr lang="en-AU" sz="1200" baseline="0" dirty="0"/>
              <a:t> / 4  = 2</a:t>
            </a:r>
            <a:r>
              <a:rPr lang="en-AU" sz="1200" dirty="0"/>
              <a:t>11-2</a:t>
            </a:r>
            <a:r>
              <a:rPr lang="en-AU" sz="1200" baseline="0" dirty="0"/>
              <a:t> =  2</a:t>
            </a:r>
            <a:r>
              <a:rPr lang="en-AU" sz="1200" dirty="0"/>
              <a:t>9</a:t>
            </a:r>
            <a:r>
              <a:rPr lang="en-AU" sz="1200" baseline="0" dirty="0"/>
              <a:t>  </a:t>
            </a:r>
            <a:r>
              <a:rPr lang="en-AU" sz="1200" baseline="0" dirty="0">
                <a:sym typeface="Wingdings" panose="05000000000000000000" pitchFamily="2" charset="2"/>
              </a:rPr>
              <a:t> </a:t>
            </a:r>
            <a:r>
              <a:rPr lang="en-AU" sz="1200" b="1" baseline="0" dirty="0">
                <a:sym typeface="Wingdings" panose="05000000000000000000" pitchFamily="2" charset="2"/>
              </a:rPr>
              <a:t>9</a:t>
            </a:r>
            <a:r>
              <a:rPr lang="en-AU" sz="1200" baseline="0" dirty="0">
                <a:sym typeface="Wingdings" panose="05000000000000000000" pitchFamily="2" charset="2"/>
              </a:rPr>
              <a:t> bits for Set field</a:t>
            </a:r>
          </a:p>
          <a:p>
            <a:r>
              <a:rPr lang="en-AU" sz="1200" baseline="0" dirty="0">
                <a:sym typeface="Wingdings" panose="05000000000000000000" pitchFamily="2" charset="2"/>
              </a:rPr>
              <a:t>Bits left over = 24 – (5 + 9) = </a:t>
            </a:r>
            <a:r>
              <a:rPr lang="en-AU" sz="1200" b="1" baseline="0" dirty="0">
                <a:sym typeface="Wingdings" panose="05000000000000000000" pitchFamily="2" charset="2"/>
              </a:rPr>
              <a:t>10</a:t>
            </a:r>
            <a:r>
              <a:rPr lang="en-AU" sz="1200" baseline="0" dirty="0">
                <a:sym typeface="Wingdings" panose="05000000000000000000" pitchFamily="2" charset="2"/>
              </a:rPr>
              <a:t> bits for Tag field</a:t>
            </a:r>
            <a:endParaRPr lang="en-AU" sz="1200" baseline="0" dirty="0"/>
          </a:p>
          <a:p>
            <a:endParaRPr lang="en-AU" sz="1200" baseline="0" dirty="0"/>
          </a:p>
        </p:txBody>
      </p:sp>
    </p:spTree>
    <p:extLst>
      <p:ext uri="{BB962C8B-B14F-4D97-AF65-F5344CB8AC3E}">
        <p14:creationId xmlns:p14="http://schemas.microsoft.com/office/powerpoint/2010/main" val="29882546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a:xfrm>
            <a:off x="681038" y="34925"/>
            <a:ext cx="7772400" cy="762000"/>
          </a:xfrm>
        </p:spPr>
        <p:txBody>
          <a:bodyPr/>
          <a:lstStyle/>
          <a:p>
            <a:r>
              <a:rPr lang="en-US" altLang="en-US"/>
              <a:t>6.4 Cache Memory – Set Associative Mapped Cache</a:t>
            </a:r>
            <a:endParaRPr lang="en-AU" altLang="en-US"/>
          </a:p>
        </p:txBody>
      </p:sp>
      <p:sp>
        <p:nvSpPr>
          <p:cNvPr id="3" name="Content Placeholder 2"/>
          <p:cNvSpPr>
            <a:spLocks noGrp="1"/>
          </p:cNvSpPr>
          <p:nvPr>
            <p:ph idx="1"/>
          </p:nvPr>
        </p:nvSpPr>
        <p:spPr>
          <a:xfrm>
            <a:off x="457200" y="1295400"/>
            <a:ext cx="8458200" cy="5410200"/>
          </a:xfrm>
        </p:spPr>
        <p:txBody>
          <a:bodyPr/>
          <a:lstStyle/>
          <a:p>
            <a:pPr marL="0" indent="0">
              <a:spcAft>
                <a:spcPts val="0"/>
              </a:spcAft>
              <a:buFontTx/>
              <a:buNone/>
              <a:defRPr/>
            </a:pPr>
            <a:r>
              <a:rPr lang="en-AU" sz="1800" b="1" dirty="0"/>
              <a:t>Q6: Suppose a word-addressable computer using set associative cache has 2</a:t>
            </a:r>
            <a:r>
              <a:rPr lang="en-AU" sz="1800" b="1" baseline="30000" dirty="0"/>
              <a:t>16</a:t>
            </a:r>
            <a:r>
              <a:rPr lang="en-AU" sz="1800" b="1" dirty="0"/>
              <a:t> words of main memory and a cache of 32 blocks, and each cache block contains 8 words.</a:t>
            </a:r>
          </a:p>
          <a:p>
            <a:pPr marL="457200" indent="-457200">
              <a:spcAft>
                <a:spcPts val="0"/>
              </a:spcAft>
              <a:buFontTx/>
              <a:buAutoNum type="alphaLcPeriod"/>
              <a:defRPr/>
            </a:pPr>
            <a:r>
              <a:rPr lang="en-AU" sz="1800" b="1" dirty="0"/>
              <a:t>If this cache is 2-way set associative, what is the format of a memory address as seen by the cache, that is, what are the sizes of the tag, set, and offset fields?</a:t>
            </a:r>
          </a:p>
          <a:p>
            <a:pPr marL="457200" indent="-457200">
              <a:spcAft>
                <a:spcPts val="0"/>
              </a:spcAft>
              <a:buFontTx/>
              <a:buAutoNum type="alphaLcPeriod"/>
              <a:defRPr/>
            </a:pPr>
            <a:r>
              <a:rPr lang="en-AU" sz="1800" b="1" dirty="0"/>
              <a:t>If this cache is 4-way set associative, what is the format of a memory address as seen by the cache?</a:t>
            </a:r>
          </a:p>
          <a:p>
            <a:pPr marL="457200" indent="-457200">
              <a:spcAft>
                <a:spcPts val="0"/>
              </a:spcAft>
              <a:buFontTx/>
              <a:buAutoNum type="alphaLcPeriod"/>
              <a:defRPr/>
            </a:pPr>
            <a:endParaRPr lang="en-AU" sz="1800" b="1" dirty="0"/>
          </a:p>
          <a:p>
            <a:pPr marL="0" indent="0">
              <a:spcAft>
                <a:spcPts val="0"/>
              </a:spcAft>
              <a:buFontTx/>
              <a:buNone/>
              <a:defRPr/>
            </a:pPr>
            <a:endParaRPr lang="en-AU" sz="1800" b="1" dirty="0"/>
          </a:p>
          <a:p>
            <a:pPr marL="0" indent="0">
              <a:spcAft>
                <a:spcPts val="0"/>
              </a:spcAft>
              <a:buFontTx/>
              <a:buNone/>
              <a:defRPr/>
            </a:pPr>
            <a:endParaRPr lang="en-AU" sz="1800" b="1" baseline="30000" dirty="0"/>
          </a:p>
          <a:p>
            <a:pPr marL="0" indent="0">
              <a:spcAft>
                <a:spcPts val="0"/>
              </a:spcAft>
              <a:buFontTx/>
              <a:buNone/>
              <a:defRPr/>
            </a:pPr>
            <a:endParaRPr lang="en-AU" sz="1800" b="1" dirty="0"/>
          </a:p>
          <a:p>
            <a:pPr marL="0" indent="0">
              <a:spcAft>
                <a:spcPts val="0"/>
              </a:spcAft>
              <a:buFontTx/>
              <a:buNone/>
              <a:defRPr/>
            </a:pPr>
            <a:endParaRPr lang="en-AU" sz="1800" dirty="0"/>
          </a:p>
        </p:txBody>
      </p:sp>
      <p:sp>
        <p:nvSpPr>
          <p:cNvPr id="6349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FB7A7F2A-B1F6-4883-BDCF-BE2058BD42E6}"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12</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3429000" y="3352800"/>
            <a:ext cx="2733675" cy="2171700"/>
          </a:xfrm>
          <a:prstGeom prst="rect">
            <a:avLst/>
          </a:prstGeom>
          <a:noFill/>
          <a:ln w="9525">
            <a:noFill/>
            <a:miter lim="800000"/>
            <a:headEnd/>
            <a:tailEnd/>
          </a:ln>
        </p:spPr>
      </p:pic>
    </p:spTree>
    <p:extLst>
      <p:ext uri="{BB962C8B-B14F-4D97-AF65-F5344CB8AC3E}">
        <p14:creationId xmlns:p14="http://schemas.microsoft.com/office/powerpoint/2010/main" val="1387780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685800" y="152400"/>
            <a:ext cx="7772400" cy="533400"/>
          </a:xfrm>
        </p:spPr>
        <p:txBody>
          <a:bodyPr/>
          <a:lstStyle/>
          <a:p>
            <a:r>
              <a:rPr lang="en-US" altLang="en-US"/>
              <a:t>6.4 Cache Memory – Set Associative Mapped Cache</a:t>
            </a:r>
            <a:endParaRPr lang="en-AU" altLang="en-US"/>
          </a:p>
        </p:txBody>
      </p:sp>
      <p:sp>
        <p:nvSpPr>
          <p:cNvPr id="3" name="Content Placeholder 2"/>
          <p:cNvSpPr>
            <a:spLocks noGrp="1"/>
          </p:cNvSpPr>
          <p:nvPr>
            <p:ph idx="1"/>
          </p:nvPr>
        </p:nvSpPr>
        <p:spPr>
          <a:xfrm>
            <a:off x="304800" y="1066800"/>
            <a:ext cx="8610600" cy="5486400"/>
          </a:xfrm>
        </p:spPr>
        <p:txBody>
          <a:bodyPr/>
          <a:lstStyle/>
          <a:p>
            <a:pPr marL="0" indent="0">
              <a:spcAft>
                <a:spcPts val="0"/>
              </a:spcAft>
              <a:buFontTx/>
              <a:buNone/>
              <a:defRPr/>
            </a:pPr>
            <a:r>
              <a:rPr lang="en-AU" sz="1800" b="1" dirty="0"/>
              <a:t>Q7: Suppose a byte-addressable computer using set associative cache has 2</a:t>
            </a:r>
            <a:r>
              <a:rPr lang="en-AU" sz="1800" b="1" baseline="30000" dirty="0"/>
              <a:t>21</a:t>
            </a:r>
            <a:r>
              <a:rPr lang="en-AU" sz="1800" b="1" dirty="0"/>
              <a:t> byes of main memory and a cache of 64 blocks, where each cache block contains 4 bytes.</a:t>
            </a:r>
          </a:p>
          <a:p>
            <a:pPr marL="457200" indent="-457200">
              <a:spcAft>
                <a:spcPts val="0"/>
              </a:spcAft>
              <a:buFontTx/>
              <a:buAutoNum type="alphaLcPeriod"/>
              <a:defRPr/>
            </a:pPr>
            <a:r>
              <a:rPr lang="en-AU" sz="1800" b="1" dirty="0"/>
              <a:t>If this cache is 2-way set associative, what is the format of a memory address as seen by the cache, that is, what are the sizes of the tag, set, and offset fields?</a:t>
            </a:r>
          </a:p>
          <a:p>
            <a:pPr marL="457200" indent="-457200">
              <a:spcAft>
                <a:spcPts val="0"/>
              </a:spcAft>
              <a:buFontTx/>
              <a:buAutoNum type="alphaLcPeriod"/>
              <a:defRPr/>
            </a:pPr>
            <a:r>
              <a:rPr lang="en-AU" sz="1800" b="1" dirty="0"/>
              <a:t>If this cache is 4-way set associative, what is the format of a memory address as seen by the cache?</a:t>
            </a:r>
          </a:p>
          <a:p>
            <a:pPr marL="457200" indent="-457200">
              <a:spcAft>
                <a:spcPts val="0"/>
              </a:spcAft>
              <a:buFontTx/>
              <a:buAutoNum type="alphaLcPeriod"/>
              <a:defRPr/>
            </a:pPr>
            <a:endParaRPr lang="en-AU" sz="1800" b="1" dirty="0"/>
          </a:p>
          <a:p>
            <a:pPr marL="400050" lvl="1" indent="0">
              <a:spcBef>
                <a:spcPts val="600"/>
              </a:spcBef>
              <a:spcAft>
                <a:spcPts val="0"/>
              </a:spcAft>
              <a:buFontTx/>
              <a:buNone/>
              <a:defRPr/>
            </a:pPr>
            <a:endParaRPr lang="en-AU" sz="1800" b="1" dirty="0"/>
          </a:p>
          <a:p>
            <a:pPr marL="400050" lvl="1" indent="0">
              <a:spcBef>
                <a:spcPts val="600"/>
              </a:spcBef>
              <a:spcAft>
                <a:spcPts val="0"/>
              </a:spcAft>
              <a:buFontTx/>
              <a:buNone/>
              <a:defRPr/>
            </a:pPr>
            <a:endParaRPr lang="en-AU" sz="1800" b="1" dirty="0"/>
          </a:p>
        </p:txBody>
      </p:sp>
      <p:sp>
        <p:nvSpPr>
          <p:cNvPr id="6554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2600F34F-F2F2-4F15-82E1-0ED4DDDD709F}"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13</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3048000" y="3429000"/>
            <a:ext cx="2733675" cy="2171700"/>
          </a:xfrm>
          <a:prstGeom prst="rect">
            <a:avLst/>
          </a:prstGeom>
          <a:noFill/>
          <a:ln w="9525">
            <a:noFill/>
            <a:miter lim="800000"/>
            <a:headEnd/>
            <a:tailEnd/>
          </a:ln>
        </p:spPr>
      </p:pic>
    </p:spTree>
    <p:extLst>
      <p:ext uri="{BB962C8B-B14F-4D97-AF65-F5344CB8AC3E}">
        <p14:creationId xmlns:p14="http://schemas.microsoft.com/office/powerpoint/2010/main" val="1908600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DB8345D-DBC9-4DAA-94E2-1F703B449EC0}"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14</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60835" name="Rectangle 3"/>
          <p:cNvSpPr>
            <a:spLocks noGrp="1" noChangeArrowheads="1"/>
          </p:cNvSpPr>
          <p:nvPr>
            <p:ph type="body" idx="1"/>
          </p:nvPr>
        </p:nvSpPr>
        <p:spPr>
          <a:xfrm>
            <a:off x="381000" y="990600"/>
            <a:ext cx="8153400" cy="4343400"/>
          </a:xfrm>
          <a:noFill/>
          <a:extLst>
            <a:ext uri="{909E8E84-426E-40DD-AFC4-6F175D3DCCD1}">
              <a14:hiddenFill xmlns:a14="http://schemas.microsoft.com/office/drawing/2010/main">
                <a:solidFill>
                  <a:srgbClr val="E4F5FF"/>
                </a:solidFill>
              </a14:hiddenFill>
            </a:ext>
          </a:extLst>
        </p:spPr>
        <p:txBody>
          <a:bodyPr/>
          <a:lstStyle/>
          <a:p>
            <a:r>
              <a:rPr lang="en-US" altLang="en-US" dirty="0">
                <a:latin typeface="Arial" charset="0"/>
              </a:rPr>
              <a:t>Cache replacement policies must take into account </a:t>
            </a:r>
            <a:r>
              <a:rPr lang="en-US" altLang="en-US" b="1" i="1" dirty="0">
                <a:latin typeface="Arial" charset="0"/>
              </a:rPr>
              <a:t>dirty blocks</a:t>
            </a:r>
            <a:r>
              <a:rPr lang="en-US" altLang="en-US" dirty="0">
                <a:latin typeface="Arial" charset="0"/>
              </a:rPr>
              <a:t>, those blocks that have been updated while they were in the cache.</a:t>
            </a:r>
          </a:p>
          <a:p>
            <a:r>
              <a:rPr lang="en-US" altLang="en-US" dirty="0">
                <a:latin typeface="Arial" charset="0"/>
              </a:rPr>
              <a:t>Dirty blocks must be written back to memory.  A </a:t>
            </a:r>
            <a:r>
              <a:rPr lang="en-US" altLang="en-US" i="1" dirty="0">
                <a:latin typeface="Arial" charset="0"/>
              </a:rPr>
              <a:t>write policy</a:t>
            </a:r>
            <a:r>
              <a:rPr lang="en-US" altLang="en-US" dirty="0">
                <a:latin typeface="Arial" charset="0"/>
              </a:rPr>
              <a:t> determines how this will be done.</a:t>
            </a:r>
          </a:p>
          <a:p>
            <a:pPr>
              <a:buNone/>
            </a:pPr>
            <a:endParaRPr lang="en-US" altLang="en-US" dirty="0">
              <a:latin typeface="Arial" charset="0"/>
            </a:endParaRPr>
          </a:p>
          <a:p>
            <a:pPr>
              <a:spcBef>
                <a:spcPct val="40000"/>
              </a:spcBef>
            </a:pPr>
            <a:r>
              <a:rPr lang="en-US" altLang="en-US" b="1" dirty="0">
                <a:latin typeface="Arial" charset="0"/>
              </a:rPr>
              <a:t>There are two types of write policies, </a:t>
            </a:r>
          </a:p>
          <a:p>
            <a:pPr lvl="1">
              <a:spcBef>
                <a:spcPct val="40000"/>
              </a:spcBef>
            </a:pPr>
            <a:r>
              <a:rPr lang="en-US" altLang="en-US" i="1" dirty="0">
                <a:latin typeface="Arial" charset="0"/>
              </a:rPr>
              <a:t>write through,</a:t>
            </a:r>
            <a:r>
              <a:rPr lang="en-US" altLang="en-US" dirty="0">
                <a:latin typeface="Arial" charset="0"/>
              </a:rPr>
              <a:t> and </a:t>
            </a:r>
          </a:p>
          <a:p>
            <a:pPr lvl="1">
              <a:spcBef>
                <a:spcPct val="40000"/>
              </a:spcBef>
            </a:pPr>
            <a:r>
              <a:rPr lang="en-US" altLang="en-US" i="1" dirty="0">
                <a:latin typeface="Arial" charset="0"/>
              </a:rPr>
              <a:t>write back</a:t>
            </a:r>
            <a:r>
              <a:rPr lang="en-US" altLang="en-US" dirty="0">
                <a:latin typeface="Arial" charset="0"/>
              </a:rPr>
              <a:t>.</a:t>
            </a:r>
          </a:p>
          <a:p>
            <a:pPr>
              <a:spcBef>
                <a:spcPct val="40000"/>
              </a:spcBef>
              <a:buNone/>
            </a:pPr>
            <a:endParaRPr lang="en-US" altLang="en-US" dirty="0">
              <a:latin typeface="Arial" charset="0"/>
            </a:endParaRPr>
          </a:p>
          <a:p>
            <a:pPr>
              <a:spcBef>
                <a:spcPct val="40000"/>
              </a:spcBef>
            </a:pPr>
            <a:r>
              <a:rPr lang="en-US" altLang="en-US" b="1" dirty="0">
                <a:latin typeface="Arial" charset="0"/>
              </a:rPr>
              <a:t>Write through </a:t>
            </a:r>
            <a:r>
              <a:rPr lang="en-US" altLang="en-US" dirty="0">
                <a:latin typeface="Arial" charset="0"/>
              </a:rPr>
              <a:t>updates cache and main memory simultaneously on every write.</a:t>
            </a:r>
          </a:p>
          <a:p>
            <a:pPr>
              <a:spcBef>
                <a:spcPct val="40000"/>
              </a:spcBef>
            </a:pPr>
            <a:r>
              <a:rPr lang="en-US" altLang="en-US" b="1" dirty="0">
                <a:latin typeface="Arial" charset="0"/>
              </a:rPr>
              <a:t>Write back (also called </a:t>
            </a:r>
            <a:r>
              <a:rPr lang="en-US" altLang="en-US" b="1" i="1" dirty="0" err="1">
                <a:latin typeface="Arial" charset="0"/>
              </a:rPr>
              <a:t>copyback</a:t>
            </a:r>
            <a:r>
              <a:rPr lang="en-US" altLang="en-US" b="1" dirty="0">
                <a:latin typeface="Arial" charset="0"/>
              </a:rPr>
              <a:t>) </a:t>
            </a:r>
            <a:r>
              <a:rPr lang="en-US" altLang="en-US" dirty="0">
                <a:latin typeface="Arial" charset="0"/>
              </a:rPr>
              <a:t>updates memory only when the block is selected for replacement.</a:t>
            </a:r>
          </a:p>
          <a:p>
            <a:pPr>
              <a:spcBef>
                <a:spcPct val="40000"/>
              </a:spcBef>
            </a:pPr>
            <a:endParaRPr lang="en-US" altLang="en-US" dirty="0">
              <a:latin typeface="Arial" charset="0"/>
            </a:endParaRPr>
          </a:p>
        </p:txBody>
      </p:sp>
      <p:sp>
        <p:nvSpPr>
          <p:cNvPr id="760837" name="Rectangle 5"/>
          <p:cNvSpPr>
            <a:spLocks noGrp="1" noChangeArrowheads="1"/>
          </p:cNvSpPr>
          <p:nvPr>
            <p:ph type="title"/>
          </p:nvPr>
        </p:nvSpPr>
        <p:spPr>
          <a:xfrm>
            <a:off x="1600200" y="228600"/>
            <a:ext cx="5943600" cy="547688"/>
          </a:xfrm>
          <a:noFill/>
          <a:ln/>
        </p:spPr>
        <p:txBody>
          <a:bodyPr/>
          <a:lstStyle/>
          <a:p>
            <a:r>
              <a:rPr lang="en-US" altLang="en-US" dirty="0"/>
              <a:t>6.4 Cache Memory - </a:t>
            </a:r>
            <a:r>
              <a:rPr lang="en-US" altLang="en-US" dirty="0">
                <a:latin typeface="Arial" charset="0"/>
              </a:rPr>
              <a:t>Dirty Blocks</a:t>
            </a:r>
            <a:endParaRPr lang="en-US"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F226176F-07EF-4B03-B39B-4542E1F1E0A3}"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15</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62883" name="Rectangle 3"/>
          <p:cNvSpPr>
            <a:spLocks noGrp="1" noChangeArrowheads="1"/>
          </p:cNvSpPr>
          <p:nvPr>
            <p:ph type="body" idx="1"/>
          </p:nvPr>
        </p:nvSpPr>
        <p:spPr>
          <a:xfrm>
            <a:off x="457200" y="1066800"/>
            <a:ext cx="8153400" cy="4724400"/>
          </a:xfrm>
          <a:noFill/>
          <a:extLst>
            <a:ext uri="{909E8E84-426E-40DD-AFC4-6F175D3DCCD1}">
              <a14:hiddenFill xmlns:a14="http://schemas.microsoft.com/office/drawing/2010/main">
                <a:solidFill>
                  <a:srgbClr val="E4F5FF"/>
                </a:solidFill>
              </a14:hiddenFill>
            </a:ext>
          </a:extLst>
        </p:spPr>
        <p:txBody>
          <a:bodyPr/>
          <a:lstStyle/>
          <a:p>
            <a:pPr>
              <a:spcBef>
                <a:spcPct val="25000"/>
              </a:spcBef>
            </a:pPr>
            <a:r>
              <a:rPr lang="en-US" altLang="en-US" u="sng" dirty="0">
                <a:latin typeface="Arial" charset="0"/>
              </a:rPr>
              <a:t>The disadvantage of </a:t>
            </a:r>
            <a:r>
              <a:rPr lang="en-US" altLang="en-US" b="1" u="sng" dirty="0">
                <a:latin typeface="Arial" charset="0"/>
              </a:rPr>
              <a:t>write through </a:t>
            </a:r>
            <a:r>
              <a:rPr lang="en-US" altLang="en-US" u="sng" dirty="0">
                <a:latin typeface="Arial" charset="0"/>
              </a:rPr>
              <a:t>is that:</a:t>
            </a:r>
          </a:p>
          <a:p>
            <a:pPr>
              <a:spcBef>
                <a:spcPct val="25000"/>
              </a:spcBef>
              <a:buNone/>
            </a:pPr>
            <a:r>
              <a:rPr lang="en-US" altLang="en-US" dirty="0">
                <a:latin typeface="Arial" charset="0"/>
              </a:rPr>
              <a:t>	 memory must be updated with each cache write, which slows down the access time on updates. This slowdown is usually negligible, because the majority of accesses tend to be reads, not writes.</a:t>
            </a:r>
          </a:p>
          <a:p>
            <a:pPr>
              <a:spcBef>
                <a:spcPct val="25000"/>
              </a:spcBef>
            </a:pPr>
            <a:endParaRPr lang="en-US" altLang="en-US" dirty="0">
              <a:latin typeface="Arial" charset="0"/>
            </a:endParaRPr>
          </a:p>
          <a:p>
            <a:pPr>
              <a:spcBef>
                <a:spcPct val="25000"/>
              </a:spcBef>
            </a:pPr>
            <a:r>
              <a:rPr lang="en-US" altLang="en-US" u="sng" dirty="0">
                <a:latin typeface="Arial" charset="0"/>
              </a:rPr>
              <a:t>The advantage and disadvantage of </a:t>
            </a:r>
            <a:r>
              <a:rPr lang="en-US" altLang="en-US" b="1" u="sng" dirty="0">
                <a:latin typeface="Arial" charset="0"/>
              </a:rPr>
              <a:t>write back </a:t>
            </a:r>
            <a:r>
              <a:rPr lang="en-US" altLang="en-US" u="sng" dirty="0">
                <a:latin typeface="Arial" charset="0"/>
              </a:rPr>
              <a:t>is that:</a:t>
            </a:r>
          </a:p>
          <a:p>
            <a:pPr>
              <a:spcBef>
                <a:spcPct val="25000"/>
              </a:spcBef>
              <a:buNone/>
            </a:pPr>
            <a:r>
              <a:rPr lang="en-US" altLang="en-US" dirty="0">
                <a:latin typeface="Arial" charset="0"/>
              </a:rPr>
              <a:t>	 memory traffic is minimized, but its disadvantage is that memory does not always agree with the value in cache, causing problems in systems with many concurrent users.</a:t>
            </a:r>
          </a:p>
        </p:txBody>
      </p:sp>
      <p:sp>
        <p:nvSpPr>
          <p:cNvPr id="762885" name="Rectangle 5"/>
          <p:cNvSpPr>
            <a:spLocks noGrp="1" noChangeArrowheads="1"/>
          </p:cNvSpPr>
          <p:nvPr>
            <p:ph type="title"/>
          </p:nvPr>
        </p:nvSpPr>
        <p:spPr>
          <a:xfrm>
            <a:off x="1600200" y="228600"/>
            <a:ext cx="5943600" cy="547688"/>
          </a:xfrm>
          <a:noFill/>
          <a:ln/>
        </p:spPr>
        <p:txBody>
          <a:bodyPr/>
          <a:lstStyle/>
          <a:p>
            <a:r>
              <a:rPr lang="en-US" altLang="en-US"/>
              <a:t>6.4 Cache Memory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6.4 Cache Memory _ </a:t>
            </a:r>
            <a:r>
              <a:rPr lang="en-AU" dirty="0"/>
              <a:t>Cache Organization</a:t>
            </a:r>
          </a:p>
        </p:txBody>
      </p:sp>
      <p:sp>
        <p:nvSpPr>
          <p:cNvPr id="3" name="Content Placeholder 2"/>
          <p:cNvSpPr>
            <a:spLocks noGrp="1"/>
          </p:cNvSpPr>
          <p:nvPr>
            <p:ph idx="1"/>
          </p:nvPr>
        </p:nvSpPr>
        <p:spPr>
          <a:xfrm>
            <a:off x="685800" y="1524000"/>
            <a:ext cx="7772400" cy="4114800"/>
          </a:xfrm>
        </p:spPr>
        <p:txBody>
          <a:bodyPr/>
          <a:lstStyle/>
          <a:p>
            <a:pPr>
              <a:buNone/>
            </a:pPr>
            <a:r>
              <a:rPr lang="en-AU" dirty="0">
                <a:latin typeface="+mj-lt"/>
              </a:rPr>
              <a:t>• Location – how do you locate a block</a:t>
            </a:r>
          </a:p>
          <a:p>
            <a:pPr>
              <a:buNone/>
            </a:pPr>
            <a:r>
              <a:rPr lang="en-AU" dirty="0">
                <a:latin typeface="+mj-lt"/>
              </a:rPr>
              <a:t>• Placement – where is a block placed</a:t>
            </a:r>
          </a:p>
          <a:p>
            <a:pPr>
              <a:buNone/>
            </a:pPr>
            <a:endParaRPr lang="en-AU" dirty="0">
              <a:latin typeface="+mj-lt"/>
            </a:endParaRPr>
          </a:p>
          <a:p>
            <a:pPr>
              <a:buNone/>
            </a:pPr>
            <a:r>
              <a:rPr lang="en-US" altLang="en-US" dirty="0">
                <a:latin typeface="+mj-lt"/>
              </a:rPr>
              <a:t>With fully associative and set associative cache, </a:t>
            </a:r>
            <a:r>
              <a:rPr lang="en-US" altLang="en-US" b="1" dirty="0">
                <a:solidFill>
                  <a:schemeClr val="accent2">
                    <a:lumMod val="75000"/>
                  </a:schemeClr>
                </a:solidFill>
                <a:latin typeface="+mj-lt"/>
              </a:rPr>
              <a:t>a </a:t>
            </a:r>
            <a:r>
              <a:rPr lang="en-US" altLang="en-US" b="1" i="1" dirty="0">
                <a:solidFill>
                  <a:schemeClr val="accent2">
                    <a:lumMod val="75000"/>
                  </a:schemeClr>
                </a:solidFill>
                <a:latin typeface="+mj-lt"/>
              </a:rPr>
              <a:t>replacement</a:t>
            </a:r>
            <a:r>
              <a:rPr lang="en-US" altLang="en-US" b="1" dirty="0">
                <a:solidFill>
                  <a:schemeClr val="accent2">
                    <a:lumMod val="75000"/>
                  </a:schemeClr>
                </a:solidFill>
                <a:latin typeface="+mj-lt"/>
              </a:rPr>
              <a:t> </a:t>
            </a:r>
            <a:r>
              <a:rPr lang="en-US" altLang="en-US" b="1" i="1" dirty="0">
                <a:solidFill>
                  <a:schemeClr val="accent2">
                    <a:lumMod val="75000"/>
                  </a:schemeClr>
                </a:solidFill>
                <a:latin typeface="+mj-lt"/>
              </a:rPr>
              <a:t>policy</a:t>
            </a:r>
            <a:r>
              <a:rPr lang="en-US" altLang="en-US" dirty="0">
                <a:latin typeface="+mj-lt"/>
              </a:rPr>
              <a:t> is invoked when it becomes necessary to evict a block from cache.</a:t>
            </a:r>
            <a:endParaRPr lang="en-AU" dirty="0">
              <a:latin typeface="+mj-lt"/>
            </a:endParaRPr>
          </a:p>
          <a:p>
            <a:pPr lvl="1">
              <a:buNone/>
            </a:pPr>
            <a:r>
              <a:rPr lang="en-AU" dirty="0">
                <a:latin typeface="+mj-lt"/>
              </a:rPr>
              <a:t>• Re-placement – which block do you replace</a:t>
            </a:r>
          </a:p>
          <a:p>
            <a:pPr lvl="2">
              <a:buNone/>
            </a:pPr>
            <a:r>
              <a:rPr lang="en-AU" dirty="0">
                <a:latin typeface="+mj-lt"/>
              </a:rPr>
              <a:t>– Least recently used (LRU)</a:t>
            </a:r>
            <a:r>
              <a:rPr lang="en-AU" b="0" i="0" dirty="0">
                <a:solidFill>
                  <a:srgbClr val="202124"/>
                </a:solidFill>
                <a:effectLst/>
                <a:latin typeface="Google Sans"/>
              </a:rPr>
              <a:t>, any block that has been unused for a longer period of time than the others is replaced.</a:t>
            </a:r>
            <a:endParaRPr lang="en-AU" dirty="0">
              <a:latin typeface="+mj-lt"/>
            </a:endParaRPr>
          </a:p>
          <a:p>
            <a:pPr lvl="2">
              <a:buNone/>
            </a:pPr>
            <a:r>
              <a:rPr lang="en-AU" dirty="0">
                <a:latin typeface="+mj-lt"/>
              </a:rPr>
              <a:t>– FIFO, the longest live block is replaced.</a:t>
            </a:r>
          </a:p>
          <a:p>
            <a:pPr lvl="2">
              <a:buNone/>
            </a:pPr>
            <a:r>
              <a:rPr lang="en-AU" dirty="0">
                <a:latin typeface="+mj-lt"/>
              </a:rPr>
              <a:t>– Random, as the name suggests..</a:t>
            </a:r>
          </a:p>
          <a:p>
            <a:pPr>
              <a:buNone/>
            </a:pPr>
            <a:endParaRPr lang="en-AU" dirty="0">
              <a:latin typeface="+mj-lt"/>
            </a:endParaRPr>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16</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3809D9AC-F279-49DA-8DDA-9E851219C41C}"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17</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52643" name="Rectangle 3"/>
          <p:cNvSpPr>
            <a:spLocks noGrp="1" noChangeArrowheads="1"/>
          </p:cNvSpPr>
          <p:nvPr>
            <p:ph type="body" idx="1"/>
          </p:nvPr>
        </p:nvSpPr>
        <p:spPr>
          <a:xfrm>
            <a:off x="381000" y="1066800"/>
            <a:ext cx="8305800" cy="4343400"/>
          </a:xfrm>
          <a:noFill/>
          <a:extLst>
            <a:ext uri="{909E8E84-426E-40DD-AFC4-6F175D3DCCD1}">
              <a14:hiddenFill xmlns:a14="http://schemas.microsoft.com/office/drawing/2010/main">
                <a:solidFill>
                  <a:srgbClr val="E4F5FF"/>
                </a:solidFill>
              </a14:hiddenFill>
            </a:ext>
          </a:extLst>
        </p:spPr>
        <p:txBody>
          <a:bodyPr/>
          <a:lstStyle/>
          <a:p>
            <a:pPr>
              <a:spcBef>
                <a:spcPts val="0"/>
              </a:spcBef>
              <a:spcAft>
                <a:spcPts val="600"/>
              </a:spcAft>
            </a:pPr>
            <a:r>
              <a:rPr lang="en-US" altLang="en-US" sz="1800" dirty="0">
                <a:latin typeface="Arial" charset="0"/>
              </a:rPr>
              <a:t>The </a:t>
            </a:r>
            <a:r>
              <a:rPr lang="en-US" altLang="en-US" sz="1800" b="1" dirty="0">
                <a:solidFill>
                  <a:schemeClr val="accent2">
                    <a:lumMod val="75000"/>
                  </a:schemeClr>
                </a:solidFill>
                <a:latin typeface="Arial" charset="0"/>
              </a:rPr>
              <a:t>replacement policy </a:t>
            </a:r>
            <a:r>
              <a:rPr lang="en-US" altLang="en-US" sz="1800" dirty="0">
                <a:latin typeface="Arial" charset="0"/>
              </a:rPr>
              <a:t>that we choose depends upon the locality that we are trying to optimize-- usually, we are interested in temporal locality.</a:t>
            </a:r>
          </a:p>
          <a:p>
            <a:pPr marL="457200" indent="-457200">
              <a:spcBef>
                <a:spcPts val="0"/>
              </a:spcBef>
              <a:spcAft>
                <a:spcPts val="600"/>
              </a:spcAft>
              <a:buFont typeface="+mj-lt"/>
              <a:buAutoNum type="arabicPeriod"/>
            </a:pPr>
            <a:r>
              <a:rPr lang="en-US" altLang="en-US" sz="1800" dirty="0">
                <a:latin typeface="Arial" charset="0"/>
              </a:rPr>
              <a:t>A </a:t>
            </a:r>
            <a:r>
              <a:rPr lang="en-US" altLang="en-US" sz="1800" i="1" dirty="0">
                <a:latin typeface="Arial" charset="0"/>
              </a:rPr>
              <a:t>least recently used</a:t>
            </a:r>
            <a:r>
              <a:rPr lang="en-US" altLang="en-US" sz="1800" dirty="0">
                <a:latin typeface="Arial" charset="0"/>
              </a:rPr>
              <a:t> (LRU) algorithm keeps track of the last time that a block was assessed and evicts the block that has been unused for the longest period of time.</a:t>
            </a:r>
          </a:p>
          <a:p>
            <a:pPr marL="857250" lvl="1" indent="-457200">
              <a:spcBef>
                <a:spcPts val="0"/>
              </a:spcBef>
              <a:spcAft>
                <a:spcPts val="600"/>
              </a:spcAft>
            </a:pPr>
            <a:r>
              <a:rPr lang="en-US" altLang="en-US" sz="1800" dirty="0">
                <a:latin typeface="Arial" charset="0"/>
              </a:rPr>
              <a:t>The disadvantage of this approach is its complexity: LRU has to maintain an access history for each block, which ultimately slows down the cache.</a:t>
            </a:r>
          </a:p>
          <a:p>
            <a:pPr marL="457200" indent="-457200">
              <a:spcBef>
                <a:spcPts val="0"/>
              </a:spcBef>
              <a:spcAft>
                <a:spcPts val="600"/>
              </a:spcAft>
              <a:buFont typeface="+mj-lt"/>
              <a:buAutoNum type="arabicPeriod"/>
            </a:pPr>
            <a:r>
              <a:rPr lang="en-US" altLang="en-US" sz="1800" i="1" dirty="0">
                <a:latin typeface="Arial" charset="0"/>
              </a:rPr>
              <a:t>First-in, first-out</a:t>
            </a:r>
            <a:r>
              <a:rPr lang="en-US" altLang="en-US" sz="1800" dirty="0">
                <a:latin typeface="Arial" charset="0"/>
              </a:rPr>
              <a:t> (FIFO) is a popular cache replacement policy. In FIFO, the block that has been in the cache the longest, regardless of when it was last used.</a:t>
            </a:r>
          </a:p>
          <a:p>
            <a:pPr marL="457200" indent="-457200">
              <a:spcBef>
                <a:spcPts val="0"/>
              </a:spcBef>
              <a:spcAft>
                <a:spcPts val="600"/>
              </a:spcAft>
              <a:buFont typeface="+mj-lt"/>
              <a:buAutoNum type="arabicPeriod"/>
            </a:pPr>
            <a:r>
              <a:rPr lang="en-US" altLang="en-US" sz="1800" dirty="0">
                <a:latin typeface="Arial" charset="0"/>
              </a:rPr>
              <a:t>A </a:t>
            </a:r>
            <a:r>
              <a:rPr lang="en-US" altLang="en-US" sz="1800" i="1" dirty="0">
                <a:latin typeface="Arial" charset="0"/>
              </a:rPr>
              <a:t>random</a:t>
            </a:r>
            <a:r>
              <a:rPr lang="en-US" altLang="en-US" sz="1800" dirty="0">
                <a:latin typeface="Arial" charset="0"/>
              </a:rPr>
              <a:t> replacement policy does what its name implies: It picks a block at random and replaces it with a new block. Random replacement can certainly evict a block that will be needed often or needed soon, but it never thrashes.</a:t>
            </a:r>
          </a:p>
          <a:p>
            <a:endParaRPr lang="en-US" altLang="en-US" sz="1800" dirty="0">
              <a:latin typeface="Arial" charset="0"/>
            </a:endParaRPr>
          </a:p>
        </p:txBody>
      </p:sp>
      <p:sp>
        <p:nvSpPr>
          <p:cNvPr id="752645" name="Rectangle 5"/>
          <p:cNvSpPr>
            <a:spLocks noGrp="1" noChangeArrowheads="1"/>
          </p:cNvSpPr>
          <p:nvPr>
            <p:ph type="title"/>
          </p:nvPr>
        </p:nvSpPr>
        <p:spPr>
          <a:xfrm>
            <a:off x="914400" y="228600"/>
            <a:ext cx="7086600" cy="547688"/>
          </a:xfrm>
          <a:noFill/>
          <a:ln/>
        </p:spPr>
        <p:txBody>
          <a:bodyPr/>
          <a:lstStyle/>
          <a:p>
            <a:r>
              <a:rPr lang="en-US" altLang="en-US" dirty="0"/>
              <a:t>6.4 Cache Memory _ Cache Write Policy Types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84C5CE2C-9E83-4863-9D43-24E74C717E38}"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18</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9635" name="Rectangle 2"/>
          <p:cNvSpPr>
            <a:spLocks noGrp="1" noChangeArrowheads="1"/>
          </p:cNvSpPr>
          <p:nvPr>
            <p:ph type="title"/>
          </p:nvPr>
        </p:nvSpPr>
        <p:spPr>
          <a:xfrm>
            <a:off x="1600200" y="304800"/>
            <a:ext cx="5943600" cy="547688"/>
          </a:xfrm>
        </p:spPr>
        <p:txBody>
          <a:bodyPr/>
          <a:lstStyle/>
          <a:p>
            <a:r>
              <a:rPr lang="en-US" altLang="en-US"/>
              <a:t>6.5 Virtual Memory</a:t>
            </a:r>
          </a:p>
        </p:txBody>
      </p:sp>
      <p:sp>
        <p:nvSpPr>
          <p:cNvPr id="49156" name="Rectangle 3"/>
          <p:cNvSpPr>
            <a:spLocks noGrp="1" noChangeArrowheads="1"/>
          </p:cNvSpPr>
          <p:nvPr>
            <p:ph type="body" idx="1"/>
          </p:nvPr>
        </p:nvSpPr>
        <p:spPr>
          <a:xfrm>
            <a:off x="609600" y="1295400"/>
            <a:ext cx="8001000" cy="4419600"/>
          </a:xfrm>
        </p:spPr>
        <p:txBody>
          <a:bodyPr/>
          <a:lstStyle/>
          <a:p>
            <a:pPr>
              <a:spcBef>
                <a:spcPct val="10000"/>
              </a:spcBef>
              <a:defRPr/>
            </a:pPr>
            <a:r>
              <a:rPr lang="en-US" dirty="0">
                <a:solidFill>
                  <a:srgbClr val="0070C0"/>
                </a:solidFill>
              </a:rPr>
              <a:t>Cache memory </a:t>
            </a:r>
            <a:r>
              <a:rPr lang="en-US" dirty="0"/>
              <a:t>enhances performance by providing faster memory access speed.</a:t>
            </a:r>
          </a:p>
          <a:p>
            <a:pPr>
              <a:spcBef>
                <a:spcPct val="10000"/>
              </a:spcBef>
              <a:defRPr/>
            </a:pPr>
            <a:r>
              <a:rPr lang="en-US" dirty="0">
                <a:solidFill>
                  <a:srgbClr val="FF3399"/>
                </a:solidFill>
              </a:rPr>
              <a:t>Virtual memory </a:t>
            </a:r>
            <a:r>
              <a:rPr lang="en-US" dirty="0"/>
              <a:t>enhances performance by providing greater memory capacity, without the expense of adding main memory.</a:t>
            </a:r>
          </a:p>
          <a:p>
            <a:pPr>
              <a:defRPr/>
            </a:pPr>
            <a:r>
              <a:rPr lang="en-AU" b="1" dirty="0"/>
              <a:t>The purpose of virtual memory is </a:t>
            </a:r>
            <a:r>
              <a:rPr lang="en-AU" dirty="0"/>
              <a:t>to use the hard disk as an extension of RAM, thus increasing available address space a process can use.</a:t>
            </a:r>
          </a:p>
        </p:txBody>
      </p:sp>
    </p:spTree>
    <p:extLst>
      <p:ext uri="{BB962C8B-B14F-4D97-AF65-F5344CB8AC3E}">
        <p14:creationId xmlns:p14="http://schemas.microsoft.com/office/powerpoint/2010/main" val="639889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B766610E-F2BC-4411-A82F-16DDAFA68E6E}"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19</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61443" name="Rectangle 3"/>
          <p:cNvSpPr>
            <a:spLocks noGrp="1" noChangeArrowheads="1"/>
          </p:cNvSpPr>
          <p:nvPr>
            <p:ph type="body" idx="1"/>
          </p:nvPr>
        </p:nvSpPr>
        <p:spPr>
          <a:xfrm>
            <a:off x="495300" y="1295400"/>
            <a:ext cx="8153400" cy="4457700"/>
          </a:xfrm>
        </p:spPr>
        <p:txBody>
          <a:bodyPr/>
          <a:lstStyle/>
          <a:p>
            <a:pPr>
              <a:spcBef>
                <a:spcPct val="10000"/>
              </a:spcBef>
              <a:defRPr/>
            </a:pPr>
            <a:r>
              <a:rPr lang="en-US" dirty="0"/>
              <a:t>Main memory and virtual memory are divided into equal sized </a:t>
            </a:r>
            <a:r>
              <a:rPr lang="en-US" dirty="0">
                <a:solidFill>
                  <a:srgbClr val="FF3399"/>
                </a:solidFill>
              </a:rPr>
              <a:t>pages</a:t>
            </a:r>
            <a:r>
              <a:rPr lang="en-US" dirty="0"/>
              <a:t>. In caching, Main memory and Cache are divided into equal sized blocks.</a:t>
            </a:r>
          </a:p>
          <a:p>
            <a:pPr>
              <a:spcBef>
                <a:spcPct val="10000"/>
              </a:spcBef>
              <a:defRPr/>
            </a:pPr>
            <a:endParaRPr lang="en-US" dirty="0"/>
          </a:p>
          <a:p>
            <a:pPr>
              <a:spcBef>
                <a:spcPct val="10000"/>
              </a:spcBef>
              <a:defRPr/>
            </a:pPr>
            <a:r>
              <a:rPr lang="en-US" dirty="0"/>
              <a:t>The entire address space required by a process need not be in memory at once. Some parts can be on disk, while others are in main memory.</a:t>
            </a:r>
          </a:p>
          <a:p>
            <a:pPr>
              <a:spcBef>
                <a:spcPct val="10000"/>
              </a:spcBef>
              <a:defRPr/>
            </a:pPr>
            <a:endParaRPr lang="en-US" dirty="0"/>
          </a:p>
          <a:p>
            <a:pPr>
              <a:spcBef>
                <a:spcPct val="10000"/>
              </a:spcBef>
              <a:defRPr/>
            </a:pPr>
            <a:r>
              <a:rPr lang="en-US" dirty="0"/>
              <a:t>Further, the pages allocated to a process do not need to be stored contiguously-- either on disk or in memory.</a:t>
            </a:r>
          </a:p>
          <a:p>
            <a:pPr>
              <a:spcBef>
                <a:spcPct val="10000"/>
              </a:spcBef>
              <a:defRPr/>
            </a:pPr>
            <a:endParaRPr lang="en-US" dirty="0"/>
          </a:p>
          <a:p>
            <a:pPr>
              <a:spcBef>
                <a:spcPct val="10000"/>
              </a:spcBef>
              <a:defRPr/>
            </a:pPr>
            <a:r>
              <a:rPr lang="en-US" dirty="0"/>
              <a:t>In this way, </a:t>
            </a:r>
            <a:r>
              <a:rPr lang="en-US" b="1" dirty="0"/>
              <a:t>only the needed pages are in memory at any time, the unnecessary pages are in slower disk storage</a:t>
            </a:r>
            <a:r>
              <a:rPr lang="en-US" dirty="0"/>
              <a:t>.</a:t>
            </a:r>
          </a:p>
        </p:txBody>
      </p:sp>
      <p:sp>
        <p:nvSpPr>
          <p:cNvPr id="72708" name="Rectangle 5"/>
          <p:cNvSpPr>
            <a:spLocks noGrp="1" noChangeArrowheads="1"/>
          </p:cNvSpPr>
          <p:nvPr>
            <p:ph type="title"/>
          </p:nvPr>
        </p:nvSpPr>
        <p:spPr>
          <a:xfrm>
            <a:off x="1600200" y="304800"/>
            <a:ext cx="5943600" cy="547688"/>
          </a:xfrm>
          <a:noFill/>
        </p:spPr>
        <p:txBody>
          <a:bodyPr/>
          <a:lstStyle/>
          <a:p>
            <a:r>
              <a:rPr lang="en-US" altLang="en-US"/>
              <a:t>6.5 Virtual Memory</a:t>
            </a:r>
          </a:p>
        </p:txBody>
      </p:sp>
    </p:spTree>
    <p:extLst>
      <p:ext uri="{BB962C8B-B14F-4D97-AF65-F5344CB8AC3E}">
        <p14:creationId xmlns:p14="http://schemas.microsoft.com/office/powerpoint/2010/main" val="1680606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7174" name="Rectangle 6"/>
          <p:cNvSpPr>
            <a:spLocks noGrp="1" noChangeArrowheads="1"/>
          </p:cNvSpPr>
          <p:nvPr>
            <p:ph type="ctrTitle"/>
          </p:nvPr>
        </p:nvSpPr>
        <p:spPr>
          <a:xfrm>
            <a:off x="228600" y="3048000"/>
            <a:ext cx="4267200" cy="914400"/>
          </a:xfrm>
        </p:spPr>
        <p:txBody>
          <a:bodyPr/>
          <a:lstStyle/>
          <a:p>
            <a:pPr algn="l"/>
            <a:r>
              <a:rPr lang="en-US" altLang="en-US" sz="4800" dirty="0"/>
              <a:t>Chapter 6</a:t>
            </a:r>
          </a:p>
        </p:txBody>
      </p:sp>
      <p:sp>
        <p:nvSpPr>
          <p:cNvPr id="7175" name="Rectangle 7"/>
          <p:cNvSpPr>
            <a:spLocks noGrp="1" noChangeArrowheads="1"/>
          </p:cNvSpPr>
          <p:nvPr>
            <p:ph type="subTitle" idx="1"/>
          </p:nvPr>
        </p:nvSpPr>
        <p:spPr>
          <a:xfrm>
            <a:off x="381000" y="3810000"/>
            <a:ext cx="3886200" cy="762000"/>
          </a:xfrm>
        </p:spPr>
        <p:txBody>
          <a:bodyPr/>
          <a:lstStyle/>
          <a:p>
            <a:pPr algn="l"/>
            <a:r>
              <a:rPr lang="en-US" altLang="en-US" sz="3800" b="1" dirty="0">
                <a:latin typeface="Arial" charset="0"/>
              </a:rPr>
              <a:t>Memory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a:xfrm>
            <a:off x="685800" y="381000"/>
            <a:ext cx="7772400" cy="457200"/>
          </a:xfrm>
        </p:spPr>
        <p:txBody>
          <a:bodyPr/>
          <a:lstStyle/>
          <a:p>
            <a:r>
              <a:rPr lang="en-US" altLang="en-US"/>
              <a:t>6.5 Virtual Memory</a:t>
            </a:r>
            <a:endParaRPr lang="en-AU" altLang="en-US"/>
          </a:p>
        </p:txBody>
      </p:sp>
      <p:sp>
        <p:nvSpPr>
          <p:cNvPr id="3" name="Content Placeholder 2"/>
          <p:cNvSpPr>
            <a:spLocks noGrp="1"/>
          </p:cNvSpPr>
          <p:nvPr>
            <p:ph idx="1"/>
          </p:nvPr>
        </p:nvSpPr>
        <p:spPr>
          <a:xfrm>
            <a:off x="304800" y="990600"/>
            <a:ext cx="8382000" cy="5105400"/>
          </a:xfrm>
        </p:spPr>
        <p:txBody>
          <a:bodyPr/>
          <a:lstStyle/>
          <a:p>
            <a:pPr>
              <a:spcAft>
                <a:spcPts val="600"/>
              </a:spcAft>
              <a:defRPr/>
            </a:pPr>
            <a:r>
              <a:rPr lang="en-AU" b="1" dirty="0"/>
              <a:t>Virtual address: </a:t>
            </a:r>
            <a:r>
              <a:rPr lang="en-AU" dirty="0"/>
              <a:t>The logical or program address that the process uses. </a:t>
            </a:r>
          </a:p>
          <a:p>
            <a:pPr>
              <a:spcAft>
                <a:spcPts val="600"/>
              </a:spcAft>
              <a:defRPr/>
            </a:pPr>
            <a:r>
              <a:rPr lang="en-AU" b="1" dirty="0"/>
              <a:t>Physical address: </a:t>
            </a:r>
            <a:r>
              <a:rPr lang="en-AU" dirty="0"/>
              <a:t>The real address in physical memory.</a:t>
            </a:r>
          </a:p>
          <a:p>
            <a:pPr>
              <a:spcAft>
                <a:spcPts val="600"/>
              </a:spcAft>
              <a:defRPr/>
            </a:pPr>
            <a:r>
              <a:rPr lang="en-AU" b="1" dirty="0"/>
              <a:t>Mapping:</a:t>
            </a:r>
            <a:r>
              <a:rPr lang="en-AU" dirty="0"/>
              <a:t> The mechanism by which virtual address are translated into physical once (very similar to cache mapping).</a:t>
            </a:r>
          </a:p>
          <a:p>
            <a:pPr>
              <a:spcAft>
                <a:spcPts val="600"/>
              </a:spcAft>
              <a:defRPr/>
            </a:pPr>
            <a:r>
              <a:rPr lang="en-AU" b="1" dirty="0">
                <a:solidFill>
                  <a:srgbClr val="FF3399"/>
                </a:solidFill>
              </a:rPr>
              <a:t>Page frame</a:t>
            </a:r>
            <a:r>
              <a:rPr lang="en-AU" b="1" dirty="0"/>
              <a:t>: </a:t>
            </a:r>
            <a:r>
              <a:rPr lang="en-AU" dirty="0"/>
              <a:t>The equal-size chunks or blocks into which main memory (</a:t>
            </a:r>
            <a:r>
              <a:rPr lang="en-AU" dirty="0">
                <a:solidFill>
                  <a:srgbClr val="FF3399"/>
                </a:solidFill>
              </a:rPr>
              <a:t>Physical memory</a:t>
            </a:r>
            <a:r>
              <a:rPr lang="en-AU" dirty="0"/>
              <a:t>) is divided.</a:t>
            </a:r>
          </a:p>
          <a:p>
            <a:pPr>
              <a:spcAft>
                <a:spcPts val="600"/>
              </a:spcAft>
              <a:defRPr/>
            </a:pPr>
            <a:r>
              <a:rPr lang="en-AU" b="1" dirty="0">
                <a:solidFill>
                  <a:srgbClr val="0070C0"/>
                </a:solidFill>
              </a:rPr>
              <a:t>Pages</a:t>
            </a:r>
            <a:r>
              <a:rPr lang="en-AU" b="1" dirty="0"/>
              <a:t>:</a:t>
            </a:r>
            <a:r>
              <a:rPr lang="en-AU" dirty="0"/>
              <a:t> The chunks or blocks into which virtual memory (</a:t>
            </a:r>
            <a:r>
              <a:rPr lang="en-AU" dirty="0">
                <a:solidFill>
                  <a:srgbClr val="0070C0"/>
                </a:solidFill>
              </a:rPr>
              <a:t>logical address space</a:t>
            </a:r>
            <a:r>
              <a:rPr lang="en-AU" dirty="0"/>
              <a:t>) is divided, </a:t>
            </a:r>
            <a:r>
              <a:rPr lang="en-AU" u="sng" dirty="0"/>
              <a:t>each equal in size to a page frame. </a:t>
            </a:r>
            <a:r>
              <a:rPr lang="en-AU" dirty="0"/>
              <a:t>Virtual pages are stored on disk until needed.</a:t>
            </a:r>
          </a:p>
          <a:p>
            <a:pPr>
              <a:spcAft>
                <a:spcPts val="600"/>
              </a:spcAft>
              <a:defRPr/>
            </a:pPr>
            <a:r>
              <a:rPr lang="en-AU" b="1" dirty="0">
                <a:solidFill>
                  <a:srgbClr val="A50021"/>
                </a:solidFill>
              </a:rPr>
              <a:t>Paging</a:t>
            </a:r>
            <a:r>
              <a:rPr lang="en-AU" b="1" dirty="0"/>
              <a:t>: </a:t>
            </a:r>
            <a:r>
              <a:rPr lang="en-AU" dirty="0"/>
              <a:t>The process of copying a virtual page from disk to a page frame in main memory.</a:t>
            </a:r>
          </a:p>
          <a:p>
            <a:pPr>
              <a:spcAft>
                <a:spcPts val="600"/>
              </a:spcAft>
              <a:defRPr/>
            </a:pPr>
            <a:r>
              <a:rPr lang="en-US" b="1" dirty="0"/>
              <a:t>Memory fragmentation</a:t>
            </a:r>
            <a:r>
              <a:rPr lang="en-US" i="1" dirty="0"/>
              <a:t>:</a:t>
            </a:r>
            <a:r>
              <a:rPr lang="en-US" dirty="0"/>
              <a:t> occurs when the paging process results in the creation of small, unusable clusters of memory addresses.</a:t>
            </a:r>
          </a:p>
          <a:p>
            <a:pPr>
              <a:spcAft>
                <a:spcPts val="600"/>
              </a:spcAft>
              <a:defRPr/>
            </a:pPr>
            <a:endParaRPr lang="en-AU" dirty="0"/>
          </a:p>
        </p:txBody>
      </p:sp>
      <p:sp>
        <p:nvSpPr>
          <p:cNvPr id="7475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28EF1102-CF48-4928-98B8-034DF546EB73}"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20</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74766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idx="4294967295"/>
          </p:nvPr>
        </p:nvSpPr>
        <p:spPr/>
        <p:txBody>
          <a:bodyPr/>
          <a:lstStyle/>
          <a:p>
            <a:r>
              <a:rPr lang="en-US" altLang="en-US" sz="2400" dirty="0"/>
              <a:t>6.5 Virtual Memory</a:t>
            </a:r>
          </a:p>
        </p:txBody>
      </p:sp>
      <p:sp>
        <p:nvSpPr>
          <p:cNvPr id="45059" name="Rectangle 3"/>
          <p:cNvSpPr>
            <a:spLocks noGrp="1" noChangeArrowheads="1"/>
          </p:cNvSpPr>
          <p:nvPr>
            <p:ph type="body" idx="4294967295"/>
          </p:nvPr>
        </p:nvSpPr>
        <p:spPr>
          <a:xfrm>
            <a:off x="533400" y="1219200"/>
            <a:ext cx="8077200" cy="4876800"/>
          </a:xfrm>
        </p:spPr>
        <p:txBody>
          <a:bodyPr/>
          <a:lstStyle/>
          <a:p>
            <a:pPr>
              <a:spcAft>
                <a:spcPts val="600"/>
              </a:spcAft>
              <a:defRPr/>
            </a:pPr>
            <a:r>
              <a:rPr lang="en-US" sz="2000" dirty="0">
                <a:latin typeface="+mj-lt"/>
              </a:rPr>
              <a:t>The address used by a programmer will be called a </a:t>
            </a:r>
            <a:r>
              <a:rPr lang="en-US" sz="2000" b="1" dirty="0">
                <a:latin typeface="+mj-lt"/>
              </a:rPr>
              <a:t>logical address</a:t>
            </a:r>
            <a:endParaRPr lang="en-US" sz="2000" dirty="0">
              <a:latin typeface="+mj-lt"/>
            </a:endParaRPr>
          </a:p>
          <a:p>
            <a:pPr>
              <a:spcAft>
                <a:spcPts val="600"/>
              </a:spcAft>
              <a:defRPr/>
            </a:pPr>
            <a:r>
              <a:rPr lang="en-US" sz="2000" dirty="0">
                <a:latin typeface="+mj-lt"/>
              </a:rPr>
              <a:t>An address in main memory is called a </a:t>
            </a:r>
            <a:r>
              <a:rPr lang="en-US" sz="2000" b="1" dirty="0">
                <a:latin typeface="+mj-lt"/>
              </a:rPr>
              <a:t>physical address.</a:t>
            </a:r>
          </a:p>
          <a:p>
            <a:pPr>
              <a:spcAft>
                <a:spcPts val="600"/>
              </a:spcAft>
              <a:defRPr/>
            </a:pPr>
            <a:r>
              <a:rPr lang="en-US" sz="2000" dirty="0">
                <a:latin typeface="+mj-lt"/>
              </a:rPr>
              <a:t>Programs create </a:t>
            </a:r>
            <a:r>
              <a:rPr lang="en-US" sz="2000" i="1" dirty="0">
                <a:latin typeface="+mj-lt"/>
              </a:rPr>
              <a:t>virtual addresses</a:t>
            </a:r>
            <a:r>
              <a:rPr lang="en-US" sz="2000" dirty="0">
                <a:latin typeface="+mj-lt"/>
              </a:rPr>
              <a:t> that are </a:t>
            </a:r>
            <a:r>
              <a:rPr lang="en-US" sz="2000" i="1" dirty="0">
                <a:latin typeface="+mj-lt"/>
              </a:rPr>
              <a:t>mapped</a:t>
            </a:r>
            <a:r>
              <a:rPr lang="en-US" sz="2000" dirty="0">
                <a:latin typeface="+mj-lt"/>
              </a:rPr>
              <a:t> to physical addresses by the memory manager.</a:t>
            </a:r>
          </a:p>
          <a:p>
            <a:pPr>
              <a:spcAft>
                <a:spcPts val="600"/>
              </a:spcAft>
              <a:defRPr/>
            </a:pPr>
            <a:endParaRPr lang="en-US" sz="2000" b="1" dirty="0">
              <a:latin typeface="+mj-lt"/>
            </a:endParaRPr>
          </a:p>
        </p:txBody>
      </p:sp>
      <p:pic>
        <p:nvPicPr>
          <p:cNvPr id="79876"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3389312"/>
            <a:ext cx="3886200" cy="263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7"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F00476B9-C815-4968-9259-3D9540BB2686}"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21</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138316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2050" name="Picture 2"/>
          <p:cNvPicPr>
            <a:picLocks noGrp="1" noChangeAspect="1" noChangeArrowheads="1"/>
          </p:cNvPicPr>
          <p:nvPr>
            <p:ph idx="1"/>
          </p:nvPr>
        </p:nvPicPr>
        <p:blipFill>
          <a:blip r:embed="rId2" cstate="print"/>
          <a:srcRect/>
          <a:stretch>
            <a:fillRect/>
          </a:stretch>
        </p:blipFill>
        <p:spPr bwMode="auto">
          <a:xfrm>
            <a:off x="886146" y="1274093"/>
            <a:ext cx="7191054" cy="4459957"/>
          </a:xfrm>
          <a:prstGeom prst="rect">
            <a:avLst/>
          </a:prstGeom>
          <a:noFill/>
          <a:ln w="9525">
            <a:noFill/>
            <a:miter lim="800000"/>
            <a:headEnd/>
            <a:tailEnd/>
          </a:ln>
        </p:spPr>
      </p:pic>
      <p:cxnSp>
        <p:nvCxnSpPr>
          <p:cNvPr id="5" name="Straight Arrow Connector 4">
            <a:extLst>
              <a:ext uri="{FF2B5EF4-FFF2-40B4-BE49-F238E27FC236}">
                <a16:creationId xmlns:a16="http://schemas.microsoft.com/office/drawing/2014/main" id="{C849CBC9-2FED-F13D-6AC6-EF078CF1CC87}"/>
              </a:ext>
            </a:extLst>
          </p:cNvPr>
          <p:cNvCxnSpPr>
            <a:cxnSpLocks/>
          </p:cNvCxnSpPr>
          <p:nvPr/>
        </p:nvCxnSpPr>
        <p:spPr bwMode="auto">
          <a:xfrm flipH="1">
            <a:off x="3352800" y="2133600"/>
            <a:ext cx="243840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C2148C6-9282-0C54-8BD9-782B51EB9CF6}"/>
              </a:ext>
            </a:extLst>
          </p:cNvPr>
          <p:cNvSpPr txBox="1"/>
          <p:nvPr/>
        </p:nvSpPr>
        <p:spPr>
          <a:xfrm>
            <a:off x="5715000" y="1981201"/>
            <a:ext cx="1524000" cy="502702"/>
          </a:xfrm>
          <a:prstGeom prst="rect">
            <a:avLst/>
          </a:prstGeom>
          <a:noFill/>
        </p:spPr>
        <p:txBody>
          <a:bodyPr wrap="square" rtlCol="0">
            <a:spAutoFit/>
          </a:bodyPr>
          <a:lstStyle/>
          <a:p>
            <a:r>
              <a:rPr lang="en-AU" dirty="0">
                <a:solidFill>
                  <a:srgbClr val="0070C0"/>
                </a:solidFill>
              </a:rPr>
              <a:t>Given the size of a page = 1K</a:t>
            </a:r>
          </a:p>
        </p:txBody>
      </p:sp>
      <p:cxnSp>
        <p:nvCxnSpPr>
          <p:cNvPr id="11" name="Straight Arrow Connector 10">
            <a:extLst>
              <a:ext uri="{FF2B5EF4-FFF2-40B4-BE49-F238E27FC236}">
                <a16:creationId xmlns:a16="http://schemas.microsoft.com/office/drawing/2014/main" id="{AF406F06-A2FF-3F60-F5C0-D853C13E2858}"/>
              </a:ext>
            </a:extLst>
          </p:cNvPr>
          <p:cNvCxnSpPr/>
          <p:nvPr/>
        </p:nvCxnSpPr>
        <p:spPr bwMode="auto">
          <a:xfrm>
            <a:off x="2590800" y="1905000"/>
            <a:ext cx="152400" cy="381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99DA7E5-B496-77AE-17CB-1529080C6DE9}"/>
              </a:ext>
            </a:extLst>
          </p:cNvPr>
          <p:cNvSpPr txBox="1"/>
          <p:nvPr/>
        </p:nvSpPr>
        <p:spPr>
          <a:xfrm flipH="1">
            <a:off x="7239000" y="2133600"/>
            <a:ext cx="1828799" cy="400110"/>
          </a:xfrm>
          <a:prstGeom prst="rect">
            <a:avLst/>
          </a:prstGeom>
          <a:noFill/>
        </p:spPr>
        <p:txBody>
          <a:bodyPr wrap="square" rtlCol="0">
            <a:spAutoFit/>
          </a:bodyPr>
          <a:lstStyle/>
          <a:p>
            <a:r>
              <a:rPr lang="en-AU" baseline="0" dirty="0"/>
              <a:t>2</a:t>
            </a:r>
            <a:r>
              <a:rPr lang="en-AU" dirty="0"/>
              <a:t>2 </a:t>
            </a:r>
            <a:r>
              <a:rPr lang="en-AU" baseline="0" dirty="0"/>
              <a:t>x 2</a:t>
            </a:r>
            <a:r>
              <a:rPr lang="en-AU" dirty="0"/>
              <a:t>10 </a:t>
            </a:r>
            <a:r>
              <a:rPr lang="en-AU" baseline="0" dirty="0"/>
              <a:t>= 2</a:t>
            </a:r>
            <a:r>
              <a:rPr lang="en-AU" dirty="0"/>
              <a:t>12</a:t>
            </a:r>
            <a:r>
              <a:rPr lang="en-AU" baseline="0" dirty="0"/>
              <a:t> </a:t>
            </a:r>
          </a:p>
        </p:txBody>
      </p:sp>
      <p:cxnSp>
        <p:nvCxnSpPr>
          <p:cNvPr id="14" name="Straight Arrow Connector 13">
            <a:extLst>
              <a:ext uri="{FF2B5EF4-FFF2-40B4-BE49-F238E27FC236}">
                <a16:creationId xmlns:a16="http://schemas.microsoft.com/office/drawing/2014/main" id="{19DCA8C5-F7FE-8798-89E9-F185DC778D52}"/>
              </a:ext>
            </a:extLst>
          </p:cNvPr>
          <p:cNvCxnSpPr>
            <a:cxnSpLocks/>
          </p:cNvCxnSpPr>
          <p:nvPr/>
        </p:nvCxnSpPr>
        <p:spPr bwMode="auto">
          <a:xfrm>
            <a:off x="7010400" y="1801355"/>
            <a:ext cx="914400" cy="33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62D736BE-F0DE-65F9-90A6-66650F6F9456}"/>
              </a:ext>
            </a:extLst>
          </p:cNvPr>
          <p:cNvSpPr/>
          <p:nvPr/>
        </p:nvSpPr>
        <p:spPr bwMode="auto">
          <a:xfrm>
            <a:off x="8420100" y="2133600"/>
            <a:ext cx="228600" cy="304800"/>
          </a:xfrm>
          <a:prstGeom prst="ellipse">
            <a:avLst/>
          </a:prstGeom>
          <a:no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15000"/>
              </a:spcBef>
              <a:spcAft>
                <a:spcPct val="0"/>
              </a:spcAft>
              <a:buClrTx/>
              <a:buSzTx/>
              <a:buFontTx/>
              <a:buNone/>
              <a:tabLst/>
            </a:pPr>
            <a:endParaRPr kumimoji="0" lang="en-AU" sz="2000" b="0" i="0" u="none" strike="noStrike" cap="none" normalizeH="0" baseline="0">
              <a:ln>
                <a:noFill/>
              </a:ln>
              <a:solidFill>
                <a:schemeClr val="tx1"/>
              </a:solidFill>
              <a:effectLst/>
              <a:latin typeface="Times New Roman" pitchFamily="18" charset="0"/>
            </a:endParaRPr>
          </a:p>
        </p:txBody>
      </p:sp>
      <p:cxnSp>
        <p:nvCxnSpPr>
          <p:cNvPr id="19" name="Straight Arrow Connector 18">
            <a:extLst>
              <a:ext uri="{FF2B5EF4-FFF2-40B4-BE49-F238E27FC236}">
                <a16:creationId xmlns:a16="http://schemas.microsoft.com/office/drawing/2014/main" id="{95C589B8-AC4E-4C1B-5021-36A6D584943E}"/>
              </a:ext>
            </a:extLst>
          </p:cNvPr>
          <p:cNvCxnSpPr/>
          <p:nvPr/>
        </p:nvCxnSpPr>
        <p:spPr bwMode="auto">
          <a:xfrm flipH="1">
            <a:off x="6705600" y="2533710"/>
            <a:ext cx="1828800" cy="158109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23</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3074" name="Picture 2"/>
          <p:cNvPicPr>
            <a:picLocks noGrp="1" noChangeAspect="1" noChangeArrowheads="1"/>
          </p:cNvPicPr>
          <p:nvPr>
            <p:ph idx="1"/>
          </p:nvPr>
        </p:nvPicPr>
        <p:blipFill>
          <a:blip r:embed="rId2" cstate="print"/>
          <a:srcRect/>
          <a:stretch>
            <a:fillRect/>
          </a:stretch>
        </p:blipFill>
        <p:spPr bwMode="auto">
          <a:xfrm>
            <a:off x="925830" y="1418936"/>
            <a:ext cx="7151370" cy="4334164"/>
          </a:xfrm>
          <a:prstGeom prst="rect">
            <a:avLst/>
          </a:prstGeom>
          <a:noFill/>
          <a:ln w="9525">
            <a:noFill/>
            <a:miter lim="800000"/>
            <a:headEnd/>
            <a:tailEnd/>
          </a:ln>
        </p:spPr>
      </p:pic>
      <p:sp>
        <p:nvSpPr>
          <p:cNvPr id="3" name="TextBox 2">
            <a:extLst>
              <a:ext uri="{FF2B5EF4-FFF2-40B4-BE49-F238E27FC236}">
                <a16:creationId xmlns:a16="http://schemas.microsoft.com/office/drawing/2014/main" id="{F89ADD28-3ED6-54EF-62A1-05AD27A44AC2}"/>
              </a:ext>
            </a:extLst>
          </p:cNvPr>
          <p:cNvSpPr txBox="1"/>
          <p:nvPr/>
        </p:nvSpPr>
        <p:spPr>
          <a:xfrm>
            <a:off x="3962400" y="2743200"/>
            <a:ext cx="1798319" cy="502702"/>
          </a:xfrm>
          <a:prstGeom prst="rect">
            <a:avLst/>
          </a:prstGeom>
          <a:noFill/>
        </p:spPr>
        <p:txBody>
          <a:bodyPr wrap="square" rtlCol="0">
            <a:spAutoFit/>
          </a:bodyPr>
          <a:lstStyle/>
          <a:p>
            <a:r>
              <a:rPr lang="en-AU" dirty="0">
                <a:solidFill>
                  <a:srgbClr val="00B0F0"/>
                </a:solidFill>
              </a:rPr>
              <a:t>0x denotes hexadecimal </a:t>
            </a:r>
          </a:p>
        </p:txBody>
      </p:sp>
      <p:cxnSp>
        <p:nvCxnSpPr>
          <p:cNvPr id="6" name="Straight Arrow Connector 5">
            <a:extLst>
              <a:ext uri="{FF2B5EF4-FFF2-40B4-BE49-F238E27FC236}">
                <a16:creationId xmlns:a16="http://schemas.microsoft.com/office/drawing/2014/main" id="{41B1B642-F530-79BC-8037-373792D2B08E}"/>
              </a:ext>
            </a:extLst>
          </p:cNvPr>
          <p:cNvCxnSpPr/>
          <p:nvPr/>
        </p:nvCxnSpPr>
        <p:spPr bwMode="auto">
          <a:xfrm flipV="1">
            <a:off x="4191000" y="2514600"/>
            <a:ext cx="0" cy="2286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0115B-A388-0ABF-B249-D67DFC4F1BDF}"/>
              </a:ext>
            </a:extLst>
          </p:cNvPr>
          <p:cNvSpPr txBox="1"/>
          <p:nvPr/>
        </p:nvSpPr>
        <p:spPr>
          <a:xfrm>
            <a:off x="4506816" y="5775629"/>
            <a:ext cx="1798319" cy="297517"/>
          </a:xfrm>
          <a:prstGeom prst="rect">
            <a:avLst/>
          </a:prstGeom>
          <a:noFill/>
        </p:spPr>
        <p:txBody>
          <a:bodyPr wrap="square" rtlCol="0">
            <a:spAutoFit/>
          </a:bodyPr>
          <a:lstStyle/>
          <a:p>
            <a:r>
              <a:rPr lang="en-AU" dirty="0">
                <a:solidFill>
                  <a:schemeClr val="accent2"/>
                </a:solidFill>
              </a:rPr>
              <a:t>Page size = 1K</a:t>
            </a:r>
          </a:p>
        </p:txBody>
      </p:sp>
      <p:sp>
        <p:nvSpPr>
          <p:cNvPr id="9" name="TextBox 8">
            <a:extLst>
              <a:ext uri="{FF2B5EF4-FFF2-40B4-BE49-F238E27FC236}">
                <a16:creationId xmlns:a16="http://schemas.microsoft.com/office/drawing/2014/main" id="{A171325B-A509-DA5E-1399-15E835B2F234}"/>
              </a:ext>
            </a:extLst>
          </p:cNvPr>
          <p:cNvSpPr txBox="1"/>
          <p:nvPr/>
        </p:nvSpPr>
        <p:spPr>
          <a:xfrm>
            <a:off x="1752600" y="5775629"/>
            <a:ext cx="1798319" cy="297517"/>
          </a:xfrm>
          <a:prstGeom prst="rect">
            <a:avLst/>
          </a:prstGeom>
          <a:noFill/>
        </p:spPr>
        <p:txBody>
          <a:bodyPr wrap="square" rtlCol="0">
            <a:spAutoFit/>
          </a:bodyPr>
          <a:lstStyle/>
          <a:p>
            <a:r>
              <a:rPr lang="en-AU" dirty="0">
                <a:solidFill>
                  <a:schemeClr val="accent2"/>
                </a:solidFill>
              </a:rPr>
              <a:t>Frame size = 1K</a:t>
            </a:r>
          </a:p>
        </p:txBody>
      </p:sp>
      <p:sp>
        <p:nvSpPr>
          <p:cNvPr id="10" name="TextBox 9">
            <a:extLst>
              <a:ext uri="{FF2B5EF4-FFF2-40B4-BE49-F238E27FC236}">
                <a16:creationId xmlns:a16="http://schemas.microsoft.com/office/drawing/2014/main" id="{86CE2FC7-E306-6212-A3E3-25244870F7C0}"/>
              </a:ext>
            </a:extLst>
          </p:cNvPr>
          <p:cNvSpPr txBox="1"/>
          <p:nvPr/>
        </p:nvSpPr>
        <p:spPr>
          <a:xfrm>
            <a:off x="316231" y="2628900"/>
            <a:ext cx="826769" cy="913070"/>
          </a:xfrm>
          <a:prstGeom prst="rect">
            <a:avLst/>
          </a:prstGeom>
          <a:noFill/>
        </p:spPr>
        <p:txBody>
          <a:bodyPr wrap="square" rtlCol="0">
            <a:spAutoFit/>
          </a:bodyPr>
          <a:lstStyle/>
          <a:p>
            <a:r>
              <a:rPr lang="en-AU" dirty="0">
                <a:solidFill>
                  <a:schemeClr val="accent2"/>
                </a:solidFill>
              </a:rPr>
              <a:t>Main Memory/Physical Memory</a:t>
            </a:r>
          </a:p>
        </p:txBody>
      </p:sp>
      <p:sp>
        <p:nvSpPr>
          <p:cNvPr id="11" name="TextBox 10">
            <a:extLst>
              <a:ext uri="{FF2B5EF4-FFF2-40B4-BE49-F238E27FC236}">
                <a16:creationId xmlns:a16="http://schemas.microsoft.com/office/drawing/2014/main" id="{3E1748E4-2A48-E7CC-51B6-0F59295C6F1C}"/>
              </a:ext>
            </a:extLst>
          </p:cNvPr>
          <p:cNvSpPr txBox="1"/>
          <p:nvPr/>
        </p:nvSpPr>
        <p:spPr>
          <a:xfrm>
            <a:off x="5760719" y="2787918"/>
            <a:ext cx="1798319" cy="297517"/>
          </a:xfrm>
          <a:prstGeom prst="rect">
            <a:avLst/>
          </a:prstGeom>
          <a:noFill/>
        </p:spPr>
        <p:txBody>
          <a:bodyPr wrap="square" rtlCol="0">
            <a:spAutoFit/>
          </a:bodyPr>
          <a:lstStyle/>
          <a:p>
            <a:r>
              <a:rPr lang="en-AU" dirty="0">
                <a:solidFill>
                  <a:srgbClr val="00B050"/>
                </a:solidFill>
              </a:rPr>
              <a:t>Virtual Memory</a:t>
            </a:r>
          </a:p>
        </p:txBody>
      </p:sp>
      <p:sp>
        <p:nvSpPr>
          <p:cNvPr id="12" name="TextBox 11">
            <a:extLst>
              <a:ext uri="{FF2B5EF4-FFF2-40B4-BE49-F238E27FC236}">
                <a16:creationId xmlns:a16="http://schemas.microsoft.com/office/drawing/2014/main" id="{5DAC1462-7E32-55F0-FB5B-CB509207A71D}"/>
              </a:ext>
            </a:extLst>
          </p:cNvPr>
          <p:cNvSpPr txBox="1"/>
          <p:nvPr/>
        </p:nvSpPr>
        <p:spPr>
          <a:xfrm>
            <a:off x="5029200" y="3162379"/>
            <a:ext cx="1798319" cy="379591"/>
          </a:xfrm>
          <a:prstGeom prst="rect">
            <a:avLst/>
          </a:prstGeom>
          <a:noFill/>
        </p:spPr>
        <p:txBody>
          <a:bodyPr wrap="square" rtlCol="0">
            <a:spAutoFit/>
          </a:bodyPr>
          <a:lstStyle/>
          <a:p>
            <a:r>
              <a:rPr lang="en-AU" sz="2800" dirty="0">
                <a:solidFill>
                  <a:srgbClr val="00B050"/>
                </a:solidFill>
              </a:rPr>
              <a:t>Logical</a:t>
            </a:r>
          </a:p>
        </p:txBody>
      </p:sp>
      <p:sp>
        <p:nvSpPr>
          <p:cNvPr id="13" name="TextBox 12">
            <a:extLst>
              <a:ext uri="{FF2B5EF4-FFF2-40B4-BE49-F238E27FC236}">
                <a16:creationId xmlns:a16="http://schemas.microsoft.com/office/drawing/2014/main" id="{2264C12B-160C-BDBB-2D78-403F37AEA631}"/>
              </a:ext>
            </a:extLst>
          </p:cNvPr>
          <p:cNvSpPr txBox="1"/>
          <p:nvPr/>
        </p:nvSpPr>
        <p:spPr>
          <a:xfrm>
            <a:off x="2399770" y="6095675"/>
            <a:ext cx="4344459" cy="297517"/>
          </a:xfrm>
          <a:prstGeom prst="rect">
            <a:avLst/>
          </a:prstGeom>
          <a:noFill/>
        </p:spPr>
        <p:txBody>
          <a:bodyPr wrap="none" rtlCol="0">
            <a:spAutoFit/>
          </a:bodyPr>
          <a:lstStyle/>
          <a:p>
            <a:r>
              <a:rPr lang="en-AU" dirty="0"/>
              <a:t>Note that the size of a frame is the same as the size of a page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24</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4098" name="Picture 2"/>
          <p:cNvPicPr>
            <a:picLocks noGrp="1" noChangeAspect="1" noChangeArrowheads="1"/>
          </p:cNvPicPr>
          <p:nvPr>
            <p:ph idx="1"/>
          </p:nvPr>
        </p:nvPicPr>
        <p:blipFill>
          <a:blip r:embed="rId2" cstate="print"/>
          <a:srcRect/>
          <a:stretch>
            <a:fillRect/>
          </a:stretch>
        </p:blipFill>
        <p:spPr bwMode="auto">
          <a:xfrm>
            <a:off x="817572" y="1597558"/>
            <a:ext cx="7183427" cy="3936468"/>
          </a:xfrm>
          <a:prstGeom prst="rect">
            <a:avLst/>
          </a:prstGeom>
          <a:noFill/>
          <a:ln w="9525">
            <a:noFill/>
            <a:miter lim="800000"/>
            <a:headEnd/>
            <a:tailEnd/>
          </a:ln>
        </p:spPr>
      </p:pic>
      <p:cxnSp>
        <p:nvCxnSpPr>
          <p:cNvPr id="5" name="Straight Arrow Connector 4">
            <a:extLst>
              <a:ext uri="{FF2B5EF4-FFF2-40B4-BE49-F238E27FC236}">
                <a16:creationId xmlns:a16="http://schemas.microsoft.com/office/drawing/2014/main" id="{B5F1DE13-289A-D8E7-17DA-8CDE638878ED}"/>
              </a:ext>
            </a:extLst>
          </p:cNvPr>
          <p:cNvCxnSpPr>
            <a:cxnSpLocks/>
          </p:cNvCxnSpPr>
          <p:nvPr/>
        </p:nvCxnSpPr>
        <p:spPr bwMode="auto">
          <a:xfrm>
            <a:off x="1524000" y="2514600"/>
            <a:ext cx="3810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EADCD70-3F95-965B-F092-F958F326EB5C}"/>
              </a:ext>
            </a:extLst>
          </p:cNvPr>
          <p:cNvCxnSpPr>
            <a:cxnSpLocks/>
          </p:cNvCxnSpPr>
          <p:nvPr/>
        </p:nvCxnSpPr>
        <p:spPr bwMode="auto">
          <a:xfrm>
            <a:off x="1981200" y="2514600"/>
            <a:ext cx="1524000" cy="0"/>
          </a:xfrm>
          <a:prstGeom prst="straightConnector1">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BE0B7494-E861-BA8A-4527-635CC91534DE}"/>
              </a:ext>
            </a:extLst>
          </p:cNvPr>
          <p:cNvCxnSpPr/>
          <p:nvPr/>
        </p:nvCxnSpPr>
        <p:spPr bwMode="auto">
          <a:xfrm flipH="1" flipV="1">
            <a:off x="3124200" y="4267200"/>
            <a:ext cx="381000" cy="609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EE0D690-2E96-B665-B8D2-E60D909C777C}"/>
              </a:ext>
            </a:extLst>
          </p:cNvPr>
          <p:cNvCxnSpPr>
            <a:cxnSpLocks/>
          </p:cNvCxnSpPr>
          <p:nvPr/>
        </p:nvCxnSpPr>
        <p:spPr bwMode="auto">
          <a:xfrm flipH="1" flipV="1">
            <a:off x="1790700" y="2598793"/>
            <a:ext cx="647700" cy="83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25</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5122" name="Picture 2"/>
          <p:cNvPicPr>
            <a:picLocks noGrp="1" noChangeAspect="1" noChangeArrowheads="1"/>
          </p:cNvPicPr>
          <p:nvPr>
            <p:ph idx="1"/>
          </p:nvPr>
        </p:nvPicPr>
        <p:blipFill>
          <a:blip r:embed="rId2" cstate="print"/>
          <a:srcRect/>
          <a:stretch>
            <a:fillRect/>
          </a:stretch>
        </p:blipFill>
        <p:spPr bwMode="auto">
          <a:xfrm>
            <a:off x="1145310" y="1546196"/>
            <a:ext cx="6779490" cy="4221192"/>
          </a:xfrm>
          <a:prstGeom prst="rect">
            <a:avLst/>
          </a:prstGeom>
          <a:noFill/>
          <a:ln w="9525">
            <a:noFill/>
            <a:miter lim="800000"/>
            <a:headEnd/>
            <a:tailEnd/>
          </a:ln>
        </p:spPr>
      </p:pic>
      <p:cxnSp>
        <p:nvCxnSpPr>
          <p:cNvPr id="5" name="Straight Arrow Connector 4">
            <a:extLst>
              <a:ext uri="{FF2B5EF4-FFF2-40B4-BE49-F238E27FC236}">
                <a16:creationId xmlns:a16="http://schemas.microsoft.com/office/drawing/2014/main" id="{490D4529-C2B6-1CDD-1A90-DC8B37C5D258}"/>
              </a:ext>
            </a:extLst>
          </p:cNvPr>
          <p:cNvCxnSpPr/>
          <p:nvPr/>
        </p:nvCxnSpPr>
        <p:spPr bwMode="auto">
          <a:xfrm>
            <a:off x="1145310" y="5105400"/>
            <a:ext cx="6072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7C9157A-2E2A-5161-4319-BE4F2EDB6AAD}"/>
              </a:ext>
            </a:extLst>
          </p:cNvPr>
          <p:cNvSpPr/>
          <p:nvPr/>
        </p:nvSpPr>
        <p:spPr bwMode="auto">
          <a:xfrm>
            <a:off x="2590800" y="4953000"/>
            <a:ext cx="304800" cy="228590"/>
          </a:xfrm>
          <a:prstGeom prst="ellipse">
            <a:avLst/>
          </a:prstGeom>
          <a:no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15000"/>
              </a:spcBef>
              <a:spcAft>
                <a:spcPct val="0"/>
              </a:spcAft>
              <a:buClrTx/>
              <a:buSzTx/>
              <a:buFontTx/>
              <a:buNone/>
              <a:tabLst/>
            </a:pPr>
            <a:endParaRPr kumimoji="0" lang="en-AU" sz="2000" b="0" i="0" u="none" strike="noStrike" cap="none" normalizeH="0" baseline="0">
              <a:ln>
                <a:noFill/>
              </a:ln>
              <a:solidFill>
                <a:schemeClr val="tx1"/>
              </a:solidFill>
              <a:effectLst/>
              <a:latin typeface="Times New Roman" pitchFamily="18" charset="0"/>
            </a:endParaRPr>
          </a:p>
        </p:txBody>
      </p:sp>
      <p:cxnSp>
        <p:nvCxnSpPr>
          <p:cNvPr id="8" name="Straight Arrow Connector 7">
            <a:extLst>
              <a:ext uri="{FF2B5EF4-FFF2-40B4-BE49-F238E27FC236}">
                <a16:creationId xmlns:a16="http://schemas.microsoft.com/office/drawing/2014/main" id="{5DED8D7F-7955-20AA-5509-FF438E7FBD70}"/>
              </a:ext>
            </a:extLst>
          </p:cNvPr>
          <p:cNvCxnSpPr/>
          <p:nvPr/>
        </p:nvCxnSpPr>
        <p:spPr bwMode="auto">
          <a:xfrm flipH="1">
            <a:off x="2971800" y="2514600"/>
            <a:ext cx="4343400" cy="251460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9" name="Oval 8">
            <a:extLst>
              <a:ext uri="{FF2B5EF4-FFF2-40B4-BE49-F238E27FC236}">
                <a16:creationId xmlns:a16="http://schemas.microsoft.com/office/drawing/2014/main" id="{A27E1ED6-8D74-1115-9530-37C2AE0D11B0}"/>
              </a:ext>
            </a:extLst>
          </p:cNvPr>
          <p:cNvSpPr/>
          <p:nvPr/>
        </p:nvSpPr>
        <p:spPr bwMode="auto">
          <a:xfrm>
            <a:off x="3048000" y="1546196"/>
            <a:ext cx="609600" cy="282604"/>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15000"/>
              </a:spcBef>
              <a:spcAft>
                <a:spcPct val="0"/>
              </a:spcAft>
              <a:buClrTx/>
              <a:buSzTx/>
              <a:buFontTx/>
              <a:buNone/>
              <a:tabLst/>
            </a:pPr>
            <a:endParaRPr kumimoji="0" lang="en-AU" sz="2000" b="0" i="0" u="none" strike="noStrike" cap="none" normalizeH="0" baseline="0">
              <a:ln>
                <a:noFill/>
              </a:ln>
              <a:solidFill>
                <a:schemeClr val="tx1"/>
              </a:solidFill>
              <a:effectLst/>
              <a:latin typeface="Times New Roman" pitchFamily="18" charset="0"/>
            </a:endParaRPr>
          </a:p>
        </p:txBody>
      </p:sp>
      <p:sp>
        <p:nvSpPr>
          <p:cNvPr id="10" name="Oval 9">
            <a:extLst>
              <a:ext uri="{FF2B5EF4-FFF2-40B4-BE49-F238E27FC236}">
                <a16:creationId xmlns:a16="http://schemas.microsoft.com/office/drawing/2014/main" id="{FD30DFCF-FB7C-1A90-4B0A-50F9F3A4C75D}"/>
              </a:ext>
            </a:extLst>
          </p:cNvPr>
          <p:cNvSpPr/>
          <p:nvPr/>
        </p:nvSpPr>
        <p:spPr bwMode="auto">
          <a:xfrm>
            <a:off x="3505200" y="1874519"/>
            <a:ext cx="533400" cy="282604"/>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15000"/>
              </a:spcBef>
              <a:spcAft>
                <a:spcPct val="0"/>
              </a:spcAft>
              <a:buClrTx/>
              <a:buSzTx/>
              <a:buFontTx/>
              <a:buNone/>
              <a:tabLst/>
            </a:pPr>
            <a:endParaRPr kumimoji="0" lang="en-AU" sz="2000" b="0" i="0" u="none" strike="noStrike" cap="none" normalizeH="0" baseline="0">
              <a:ln>
                <a:noFill/>
              </a:ln>
              <a:solidFill>
                <a:schemeClr val="tx1"/>
              </a:solidFill>
              <a:effectLst/>
              <a:latin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26</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6146" name="Picture 2"/>
          <p:cNvPicPr>
            <a:picLocks noGrp="1" noChangeAspect="1" noChangeArrowheads="1"/>
          </p:cNvPicPr>
          <p:nvPr>
            <p:ph idx="1"/>
          </p:nvPr>
        </p:nvPicPr>
        <p:blipFill>
          <a:blip r:embed="rId2" cstate="print"/>
          <a:srcRect/>
          <a:stretch>
            <a:fillRect/>
          </a:stretch>
        </p:blipFill>
        <p:spPr bwMode="auto">
          <a:xfrm>
            <a:off x="1015550" y="1700180"/>
            <a:ext cx="6833049" cy="3952907"/>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27</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7170" name="Picture 2"/>
          <p:cNvPicPr>
            <a:picLocks noGrp="1" noChangeAspect="1" noChangeArrowheads="1"/>
          </p:cNvPicPr>
          <p:nvPr>
            <p:ph idx="1"/>
          </p:nvPr>
        </p:nvPicPr>
        <p:blipFill>
          <a:blip r:embed="rId2" cstate="print"/>
          <a:srcRect/>
          <a:stretch>
            <a:fillRect/>
          </a:stretch>
        </p:blipFill>
        <p:spPr bwMode="auto">
          <a:xfrm>
            <a:off x="762000" y="1276660"/>
            <a:ext cx="6781800" cy="2311689"/>
          </a:xfrm>
          <a:prstGeom prst="rect">
            <a:avLst/>
          </a:prstGeom>
          <a:noFill/>
          <a:ln w="9525">
            <a:noFill/>
            <a:miter lim="800000"/>
            <a:headEnd/>
            <a:tailEnd/>
          </a:ln>
        </p:spPr>
      </p:pic>
      <p:sp>
        <p:nvSpPr>
          <p:cNvPr id="8" name="TextBox 7">
            <a:extLst>
              <a:ext uri="{FF2B5EF4-FFF2-40B4-BE49-F238E27FC236}">
                <a16:creationId xmlns:a16="http://schemas.microsoft.com/office/drawing/2014/main" id="{B96D639B-5793-4FD4-054C-FC217C30978C}"/>
              </a:ext>
            </a:extLst>
          </p:cNvPr>
          <p:cNvSpPr txBox="1"/>
          <p:nvPr/>
        </p:nvSpPr>
        <p:spPr>
          <a:xfrm>
            <a:off x="4428371" y="3307739"/>
            <a:ext cx="287258" cy="307777"/>
          </a:xfrm>
          <a:prstGeom prst="rect">
            <a:avLst/>
          </a:prstGeom>
          <a:noFill/>
        </p:spPr>
        <p:txBody>
          <a:bodyPr wrap="none" rtlCol="0">
            <a:spAutoFit/>
          </a:bodyPr>
          <a:lstStyle/>
          <a:p>
            <a:r>
              <a:rPr lang="en-AU" sz="1400" b="1" baseline="0" dirty="0"/>
              <a:t>+</a:t>
            </a:r>
          </a:p>
        </p:txBody>
      </p:sp>
      <p:sp>
        <p:nvSpPr>
          <p:cNvPr id="9" name="TextBox 8">
            <a:extLst>
              <a:ext uri="{FF2B5EF4-FFF2-40B4-BE49-F238E27FC236}">
                <a16:creationId xmlns:a16="http://schemas.microsoft.com/office/drawing/2014/main" id="{249166D2-D264-34EB-231A-ABF75B03A41A}"/>
              </a:ext>
            </a:extLst>
          </p:cNvPr>
          <p:cNvSpPr txBox="1"/>
          <p:nvPr/>
        </p:nvSpPr>
        <p:spPr>
          <a:xfrm>
            <a:off x="905629" y="3803051"/>
            <a:ext cx="7620000" cy="1977464"/>
          </a:xfrm>
          <a:prstGeom prst="rect">
            <a:avLst/>
          </a:prstGeom>
          <a:noFill/>
        </p:spPr>
        <p:txBody>
          <a:bodyPr wrap="square" rtlCol="0">
            <a:spAutoFit/>
          </a:bodyPr>
          <a:lstStyle/>
          <a:p>
            <a:r>
              <a:rPr lang="en-AU" sz="1400" baseline="0" dirty="0"/>
              <a:t>Even if 100% of the pages were in main memory, the effective access</a:t>
            </a:r>
          </a:p>
          <a:p>
            <a:r>
              <a:rPr lang="en-AU" sz="1400" baseline="0" dirty="0"/>
              <a:t>time would be:</a:t>
            </a:r>
          </a:p>
          <a:p>
            <a:r>
              <a:rPr lang="en-AU" sz="1400" baseline="0" dirty="0"/>
              <a:t>	EAT = 1.00 (200ns + 200ns) = 400 ns,</a:t>
            </a:r>
          </a:p>
          <a:p>
            <a:r>
              <a:rPr lang="en-AU" sz="1400" baseline="0" dirty="0"/>
              <a:t>which is double the access time of memory. Accessing the page table costs us an additional memory access because the page table itself is stored in main memory.</a:t>
            </a:r>
          </a:p>
          <a:p>
            <a:endParaRPr lang="en-AU" sz="1400" baseline="0" dirty="0"/>
          </a:p>
          <a:p>
            <a:r>
              <a:rPr lang="en-AU" sz="1400" baseline="0" dirty="0"/>
              <a:t>A technic called a Translation Look-aside Buffer (</a:t>
            </a:r>
            <a:r>
              <a:rPr lang="en-AU" sz="1400" b="1" baseline="0" dirty="0"/>
              <a:t>TLB</a:t>
            </a:r>
            <a:r>
              <a:rPr lang="en-AU" sz="1400" baseline="0" dirty="0"/>
              <a:t>)can be used to speed up the page table lookup by storing the most recent page lookup values in a page table cache.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28</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9218" name="Picture 2"/>
          <p:cNvPicPr>
            <a:picLocks noGrp="1" noChangeAspect="1" noChangeArrowheads="1"/>
          </p:cNvPicPr>
          <p:nvPr>
            <p:ph idx="1"/>
          </p:nvPr>
        </p:nvPicPr>
        <p:blipFill>
          <a:blip r:embed="rId2" cstate="print"/>
          <a:srcRect/>
          <a:stretch>
            <a:fillRect/>
          </a:stretch>
        </p:blipFill>
        <p:spPr bwMode="auto">
          <a:xfrm>
            <a:off x="1366158" y="1263316"/>
            <a:ext cx="6558642" cy="4832684"/>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29</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0242" name="Picture 2"/>
          <p:cNvPicPr>
            <a:picLocks noGrp="1" noChangeAspect="1" noChangeArrowheads="1"/>
          </p:cNvPicPr>
          <p:nvPr>
            <p:ph idx="1"/>
          </p:nvPr>
        </p:nvPicPr>
        <p:blipFill>
          <a:blip r:embed="rId2" cstate="print"/>
          <a:srcRect/>
          <a:stretch>
            <a:fillRect/>
          </a:stretch>
        </p:blipFill>
        <p:spPr bwMode="auto">
          <a:xfrm>
            <a:off x="833634" y="1813455"/>
            <a:ext cx="6786366" cy="3734858"/>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452E486D-D3EC-4BD5-9B96-6552B502380C}"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2050" name="Rectangle 2"/>
          <p:cNvSpPr>
            <a:spLocks noGrp="1" noChangeArrowheads="1"/>
          </p:cNvSpPr>
          <p:nvPr>
            <p:ph type="title"/>
          </p:nvPr>
        </p:nvSpPr>
        <p:spPr>
          <a:xfrm>
            <a:off x="1714500" y="381000"/>
            <a:ext cx="5715000" cy="547688"/>
          </a:xfrm>
        </p:spPr>
        <p:txBody>
          <a:bodyPr/>
          <a:lstStyle/>
          <a:p>
            <a:r>
              <a:rPr lang="en-US" altLang="en-US"/>
              <a:t>Chapter 6 Objectives</a:t>
            </a:r>
          </a:p>
        </p:txBody>
      </p:sp>
      <p:sp>
        <p:nvSpPr>
          <p:cNvPr id="2052" name="Rectangle 4"/>
          <p:cNvSpPr>
            <a:spLocks noGrp="1" noChangeArrowheads="1"/>
          </p:cNvSpPr>
          <p:nvPr>
            <p:ph type="body" idx="1"/>
          </p:nvPr>
        </p:nvSpPr>
        <p:spPr>
          <a:xfrm>
            <a:off x="533400" y="1295400"/>
            <a:ext cx="8001000" cy="4267200"/>
          </a:xfrm>
          <a:noFill/>
          <a:ln/>
          <a:extLst>
            <a:ext uri="{909E8E84-426E-40DD-AFC4-6F175D3DCCD1}">
              <a14:hiddenFill xmlns:a14="http://schemas.microsoft.com/office/drawing/2010/main">
                <a:solidFill>
                  <a:srgbClr val="E4F5FF"/>
                </a:solidFill>
              </a14:hiddenFill>
            </a:ext>
          </a:extLst>
        </p:spPr>
        <p:txBody>
          <a:bodyPr/>
          <a:lstStyle/>
          <a:p>
            <a:pPr>
              <a:lnSpc>
                <a:spcPct val="120000"/>
              </a:lnSpc>
            </a:pPr>
            <a:r>
              <a:rPr lang="en-US" altLang="en-US" dirty="0">
                <a:latin typeface="Arial" charset="0"/>
              </a:rPr>
              <a:t>Master the concepts of Cache memory and Virtual Memory.</a:t>
            </a:r>
          </a:p>
          <a:p>
            <a:pPr>
              <a:lnSpc>
                <a:spcPct val="120000"/>
              </a:lnSpc>
            </a:pPr>
            <a:r>
              <a:rPr lang="en-US" altLang="en-US" dirty="0">
                <a:latin typeface="Arial" charset="0"/>
              </a:rPr>
              <a:t>Master the concepts behind memory segmentation, paging and address translation.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30</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1266" name="Picture 2"/>
          <p:cNvPicPr>
            <a:picLocks noGrp="1" noChangeAspect="1" noChangeArrowheads="1"/>
          </p:cNvPicPr>
          <p:nvPr>
            <p:ph idx="1"/>
          </p:nvPr>
        </p:nvPicPr>
        <p:blipFill>
          <a:blip r:embed="rId2" cstate="print"/>
          <a:srcRect/>
          <a:stretch>
            <a:fillRect/>
          </a:stretch>
        </p:blipFill>
        <p:spPr bwMode="auto">
          <a:xfrm>
            <a:off x="1288869" y="1747016"/>
            <a:ext cx="6559731" cy="3958459"/>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31</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2290" name="Picture 2"/>
          <p:cNvPicPr>
            <a:picLocks noGrp="1" noChangeAspect="1" noChangeArrowheads="1"/>
          </p:cNvPicPr>
          <p:nvPr>
            <p:ph idx="1"/>
          </p:nvPr>
        </p:nvPicPr>
        <p:blipFill>
          <a:blip r:embed="rId2" cstate="print"/>
          <a:srcRect/>
          <a:stretch>
            <a:fillRect/>
          </a:stretch>
        </p:blipFill>
        <p:spPr bwMode="auto">
          <a:xfrm>
            <a:off x="1676400" y="1723328"/>
            <a:ext cx="5867399" cy="403453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32</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3314" name="Picture 2"/>
          <p:cNvPicPr>
            <a:picLocks noGrp="1" noChangeAspect="1" noChangeArrowheads="1"/>
          </p:cNvPicPr>
          <p:nvPr>
            <p:ph idx="1"/>
          </p:nvPr>
        </p:nvPicPr>
        <p:blipFill>
          <a:blip r:embed="rId2" cstate="print"/>
          <a:srcRect/>
          <a:stretch>
            <a:fillRect/>
          </a:stretch>
        </p:blipFill>
        <p:spPr bwMode="auto">
          <a:xfrm>
            <a:off x="764628" y="2006048"/>
            <a:ext cx="7464972" cy="3137452"/>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33</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4338" name="Picture 2"/>
          <p:cNvPicPr>
            <a:picLocks noGrp="1" noChangeAspect="1" noChangeArrowheads="1"/>
          </p:cNvPicPr>
          <p:nvPr>
            <p:ph idx="1"/>
          </p:nvPr>
        </p:nvPicPr>
        <p:blipFill>
          <a:blip r:embed="rId2" cstate="print"/>
          <a:srcRect/>
          <a:stretch>
            <a:fillRect/>
          </a:stretch>
        </p:blipFill>
        <p:spPr bwMode="auto">
          <a:xfrm>
            <a:off x="1354434" y="1573674"/>
            <a:ext cx="6113166" cy="4198476"/>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34</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5362" name="Picture 2"/>
          <p:cNvPicPr>
            <a:picLocks noGrp="1" noChangeAspect="1" noChangeArrowheads="1"/>
          </p:cNvPicPr>
          <p:nvPr>
            <p:ph idx="1"/>
          </p:nvPr>
        </p:nvPicPr>
        <p:blipFill>
          <a:blip r:embed="rId2" cstate="print"/>
          <a:srcRect/>
          <a:stretch>
            <a:fillRect/>
          </a:stretch>
        </p:blipFill>
        <p:spPr bwMode="auto">
          <a:xfrm>
            <a:off x="1348281" y="1905000"/>
            <a:ext cx="6195519" cy="3876676"/>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35</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6386" name="Picture 2"/>
          <p:cNvPicPr>
            <a:picLocks noGrp="1" noChangeAspect="1" noChangeArrowheads="1"/>
          </p:cNvPicPr>
          <p:nvPr>
            <p:ph idx="1"/>
          </p:nvPr>
        </p:nvPicPr>
        <p:blipFill>
          <a:blip r:embed="rId2" cstate="print"/>
          <a:srcRect/>
          <a:stretch>
            <a:fillRect/>
          </a:stretch>
        </p:blipFill>
        <p:spPr bwMode="auto">
          <a:xfrm>
            <a:off x="876951" y="1832662"/>
            <a:ext cx="7276449" cy="3601351"/>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36</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7410" name="Picture 2"/>
          <p:cNvPicPr>
            <a:picLocks noGrp="1" noChangeAspect="1" noChangeArrowheads="1"/>
          </p:cNvPicPr>
          <p:nvPr>
            <p:ph idx="1"/>
          </p:nvPr>
        </p:nvPicPr>
        <p:blipFill>
          <a:blip r:embed="rId2" cstate="print"/>
          <a:srcRect/>
          <a:stretch>
            <a:fillRect/>
          </a:stretch>
        </p:blipFill>
        <p:spPr bwMode="auto">
          <a:xfrm>
            <a:off x="1377335" y="1488328"/>
            <a:ext cx="6471265" cy="4321922"/>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37</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8434" name="Picture 2"/>
          <p:cNvPicPr>
            <a:picLocks noGrp="1" noChangeAspect="1" noChangeArrowheads="1"/>
          </p:cNvPicPr>
          <p:nvPr>
            <p:ph idx="1"/>
          </p:nvPr>
        </p:nvPicPr>
        <p:blipFill>
          <a:blip r:embed="rId2" cstate="print"/>
          <a:srcRect/>
          <a:stretch>
            <a:fillRect/>
          </a:stretch>
        </p:blipFill>
        <p:spPr bwMode="auto">
          <a:xfrm>
            <a:off x="1219200" y="1447800"/>
            <a:ext cx="6658799" cy="4352925"/>
          </a:xfrm>
          <a:prstGeom prst="rect">
            <a:avLst/>
          </a:prstGeom>
          <a:noFill/>
          <a:ln w="9525">
            <a:noFill/>
            <a:miter lim="800000"/>
            <a:headEnd/>
            <a:tailEnd/>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6.5 Virtual Memory</a:t>
            </a:r>
            <a:endParaRPr lang="en-AU" dirty="0"/>
          </a:p>
        </p:txBody>
      </p:sp>
      <p:sp>
        <p:nvSpPr>
          <p:cNvPr id="4" name="Slide Number Placeholder 3"/>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A7A78579-A8B1-498B-98D5-7D7BF44B3912}" type="slidenum">
              <a:rPr kumimoji="0" lang="en-US" altLang="en-US" sz="1400" b="0" i="0" u="none" strike="noStrike" kern="1200" cap="none" spc="0" normalizeH="0" baseline="0" noProof="0" smtClean="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38</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19458" name="Picture 2"/>
          <p:cNvPicPr>
            <a:picLocks noGrp="1" noChangeAspect="1" noChangeArrowheads="1"/>
          </p:cNvPicPr>
          <p:nvPr>
            <p:ph idx="1"/>
          </p:nvPr>
        </p:nvPicPr>
        <p:blipFill>
          <a:blip r:embed="rId2" cstate="print"/>
          <a:srcRect/>
          <a:stretch>
            <a:fillRect/>
          </a:stretch>
        </p:blipFill>
        <p:spPr bwMode="auto">
          <a:xfrm>
            <a:off x="1384788" y="1396238"/>
            <a:ext cx="6311411" cy="4375912"/>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6"/>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5FFCA700-76B7-4D36-8BBC-9FB57D20354D}"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39</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801794" name="Rectangle 2"/>
          <p:cNvSpPr>
            <a:spLocks noGrp="1" noChangeArrowheads="1"/>
          </p:cNvSpPr>
          <p:nvPr>
            <p:ph type="body" sz="half" idx="1"/>
          </p:nvPr>
        </p:nvSpPr>
        <p:spPr>
          <a:xfrm>
            <a:off x="647700" y="1219200"/>
            <a:ext cx="7848600" cy="4191000"/>
          </a:xfrm>
          <a:noFill/>
          <a:ln/>
          <a:extLst>
            <a:ext uri="{909E8E84-426E-40DD-AFC4-6F175D3DCCD1}">
              <a14:hiddenFill xmlns:a14="http://schemas.microsoft.com/office/drawing/2010/main">
                <a:solidFill>
                  <a:srgbClr val="E4F5FF"/>
                </a:solidFill>
              </a14:hiddenFill>
            </a:ex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pPr>
              <a:spcBef>
                <a:spcPct val="35000"/>
              </a:spcBef>
            </a:pPr>
            <a:r>
              <a:rPr lang="en-US" altLang="en-US" sz="2000" dirty="0">
                <a:latin typeface="Arial" charset="0"/>
              </a:rPr>
              <a:t>With fully associative and set associative cache, as well as with virtual memory, replacement policies must be established.</a:t>
            </a:r>
          </a:p>
          <a:p>
            <a:pPr>
              <a:spcBef>
                <a:spcPct val="35000"/>
              </a:spcBef>
            </a:pPr>
            <a:r>
              <a:rPr lang="en-US" altLang="en-US" sz="2000" dirty="0">
                <a:latin typeface="Arial" charset="0"/>
              </a:rPr>
              <a:t>Replacement policies include LRU, FIFO, or LFU. These policies must also take into account what to do with dirty blocks.</a:t>
            </a:r>
          </a:p>
          <a:p>
            <a:pPr>
              <a:spcBef>
                <a:spcPct val="35000"/>
              </a:spcBef>
            </a:pPr>
            <a:r>
              <a:rPr lang="en-US" altLang="en-US" sz="2000" dirty="0">
                <a:latin typeface="Arial" charset="0"/>
              </a:rPr>
              <a:t>All virtual memory must deal with fragmentation, internal for paged memory, external for segmented memory.</a:t>
            </a:r>
          </a:p>
        </p:txBody>
      </p:sp>
      <p:sp>
        <p:nvSpPr>
          <p:cNvPr id="801797" name="Rectangle 5"/>
          <p:cNvSpPr>
            <a:spLocks noGrp="1" noChangeArrowheads="1"/>
          </p:cNvSpPr>
          <p:nvPr>
            <p:ph type="title"/>
          </p:nvPr>
        </p:nvSpPr>
        <p:spPr>
          <a:xfrm>
            <a:off x="1333500" y="381000"/>
            <a:ext cx="6477000" cy="547688"/>
          </a:xfrm>
          <a:noFill/>
          <a:ln/>
          <a:extLst>
            <a:ext uri="{91240B29-F687-4F45-9708-019B960494DF}">
              <a14:hiddenLine xmlns:a14="http://schemas.microsoft.com/office/drawing/2010/main" w="9525" cap="flat" cmpd="sng">
                <a:solidFill>
                  <a:schemeClr val="tx1"/>
                </a:solidFill>
                <a:prstDash val="solid"/>
                <a:miter lim="800000"/>
                <a:headEnd/>
                <a:tailEnd/>
              </a14:hiddenLine>
            </a:ext>
          </a:extLst>
        </p:spPr>
        <p:txBody>
          <a:bodyPr/>
          <a:lstStyle/>
          <a:p>
            <a:r>
              <a:rPr lang="en-US" altLang="en-US" sz="2400" dirty="0"/>
              <a:t>Chapter 6 Conclusion</a:t>
            </a:r>
          </a:p>
        </p:txBody>
      </p:sp>
    </p:spTree>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E006A9A9-55C1-43A9-96FF-3469632317E6}"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4</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742403" name="Rectangle 3"/>
          <p:cNvSpPr>
            <a:spLocks noGrp="1" noChangeArrowheads="1"/>
          </p:cNvSpPr>
          <p:nvPr>
            <p:ph type="body" idx="1"/>
          </p:nvPr>
        </p:nvSpPr>
        <p:spPr>
          <a:xfrm>
            <a:off x="381000" y="990600"/>
            <a:ext cx="8305800" cy="4724400"/>
          </a:xfrm>
          <a:noFill/>
          <a:extLst>
            <a:ext uri="{909E8E84-426E-40DD-AFC4-6F175D3DCCD1}">
              <a14:hiddenFill xmlns:a14="http://schemas.microsoft.com/office/drawing/2010/main">
                <a:solidFill>
                  <a:srgbClr val="E4F5FF"/>
                </a:solidFill>
              </a14:hiddenFill>
            </a:ext>
          </a:extLst>
        </p:spPr>
        <p:txBody>
          <a:bodyPr/>
          <a:lstStyle/>
          <a:p>
            <a:pPr>
              <a:spcBef>
                <a:spcPct val="40000"/>
              </a:spcBef>
            </a:pPr>
            <a:r>
              <a:rPr lang="en-US" altLang="en-US" dirty="0">
                <a:latin typeface="Arial" charset="0"/>
              </a:rPr>
              <a:t>Set associative cache combines the ideas of direct mapped cache and fully associative cache.</a:t>
            </a:r>
          </a:p>
          <a:p>
            <a:pPr>
              <a:spcBef>
                <a:spcPct val="40000"/>
              </a:spcBef>
            </a:pPr>
            <a:endParaRPr lang="en-US" altLang="en-US" dirty="0">
              <a:latin typeface="Arial" charset="0"/>
            </a:endParaRPr>
          </a:p>
          <a:p>
            <a:r>
              <a:rPr lang="en-US" altLang="en-US" dirty="0">
                <a:latin typeface="Arial" charset="0"/>
              </a:rPr>
              <a:t>An </a:t>
            </a:r>
            <a:r>
              <a:rPr lang="en-US" altLang="en-US" i="1" dirty="0">
                <a:latin typeface="Arial" charset="0"/>
              </a:rPr>
              <a:t>N</a:t>
            </a:r>
            <a:r>
              <a:rPr lang="en-US" altLang="en-US" dirty="0">
                <a:latin typeface="Arial" charset="0"/>
              </a:rPr>
              <a:t>-way set associative cache mapping is like direct mapped cache in that a memory reference maps to a particular location in cache.</a:t>
            </a:r>
          </a:p>
          <a:p>
            <a:endParaRPr lang="en-US" altLang="en-US" dirty="0">
              <a:latin typeface="Arial" charset="0"/>
            </a:endParaRPr>
          </a:p>
          <a:p>
            <a:r>
              <a:rPr lang="en-US" altLang="en-US" dirty="0">
                <a:latin typeface="Arial" charset="0"/>
              </a:rPr>
              <a:t>Unlike direct mapped cache, a memory reference maps to a set of several cache blocks, similar to the way in which fully associative cache works.</a:t>
            </a:r>
          </a:p>
          <a:p>
            <a:endParaRPr lang="en-US" altLang="en-US" dirty="0">
              <a:latin typeface="Arial" charset="0"/>
            </a:endParaRPr>
          </a:p>
          <a:p>
            <a:r>
              <a:rPr lang="en-US" altLang="en-US" dirty="0">
                <a:latin typeface="Arial" charset="0"/>
              </a:rPr>
              <a:t>Instead of mapping anywhere in the entire cache, a memory reference can map only to the subset of cache slots.</a:t>
            </a:r>
          </a:p>
        </p:txBody>
      </p:sp>
      <p:sp>
        <p:nvSpPr>
          <p:cNvPr id="742405" name="Rectangle 5"/>
          <p:cNvSpPr>
            <a:spLocks noGrp="1" noChangeArrowheads="1"/>
          </p:cNvSpPr>
          <p:nvPr>
            <p:ph type="title"/>
          </p:nvPr>
        </p:nvSpPr>
        <p:spPr>
          <a:xfrm>
            <a:off x="457200" y="228600"/>
            <a:ext cx="8229600" cy="547688"/>
          </a:xfrm>
          <a:noFill/>
          <a:ln/>
        </p:spPr>
        <p:txBody>
          <a:bodyPr/>
          <a:lstStyle/>
          <a:p>
            <a:r>
              <a:rPr lang="en-US" altLang="en-US" dirty="0"/>
              <a:t>6.4 Cache Memory – Set Associative Mapped Cache</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80898" name="Title 8">
            <a:extLst>
              <a:ext uri="{FF2B5EF4-FFF2-40B4-BE49-F238E27FC236}">
                <a16:creationId xmlns:a16="http://schemas.microsoft.com/office/drawing/2014/main" id="{15D9D36E-F86E-417A-9714-8F17A7987A23}"/>
              </a:ext>
            </a:extLst>
          </p:cNvPr>
          <p:cNvSpPr>
            <a:spLocks noGrp="1" noChangeArrowheads="1"/>
          </p:cNvSpPr>
          <p:nvPr>
            <p:ph type="title"/>
          </p:nvPr>
        </p:nvSpPr>
        <p:spPr>
          <a:xfrm>
            <a:off x="246063" y="4160838"/>
            <a:ext cx="8562975" cy="1573212"/>
          </a:xfrm>
        </p:spPr>
        <p:txBody>
          <a:bodyPr/>
          <a:lstStyle/>
          <a:p>
            <a:pPr algn="ctr" eaLnBrk="1" hangingPunct="1"/>
            <a:r>
              <a:rPr lang="en-AU" altLang="en-US">
                <a:solidFill>
                  <a:schemeClr val="bg1"/>
                </a:solidFill>
                <a:latin typeface="Arial Rounded MT Bold" panose="020F0704030504030204" pitchFamily="34" charset="0"/>
              </a:rPr>
              <a:t>kent.edu.au</a:t>
            </a:r>
            <a:br>
              <a:rPr lang="en-AU" altLang="en-US" sz="1200">
                <a:solidFill>
                  <a:schemeClr val="bg1"/>
                </a:solidFill>
                <a:latin typeface="Arial Rounded MT Bold" panose="020F0704030504030204" pitchFamily="34" charset="0"/>
              </a:rPr>
            </a:br>
            <a:br>
              <a:rPr lang="en-AU" altLang="en-US" sz="1200">
                <a:solidFill>
                  <a:schemeClr val="bg1"/>
                </a:solidFill>
                <a:latin typeface="Arial Rounded MT Bold" panose="020F0704030504030204" pitchFamily="34" charset="0"/>
              </a:rPr>
            </a:br>
            <a:r>
              <a:rPr lang="en-AU" altLang="en-US" sz="1200">
                <a:solidFill>
                  <a:schemeClr val="bg1"/>
                </a:solidFill>
                <a:latin typeface="Arial Rounded MT Bold" panose="020F0704030504030204" pitchFamily="34" charset="0"/>
              </a:rPr>
              <a:t>Kent Institute Australia Pty. Ltd.</a:t>
            </a:r>
            <a:br>
              <a:rPr lang="en-AU" altLang="en-US" sz="1200">
                <a:solidFill>
                  <a:schemeClr val="bg1"/>
                </a:solidFill>
                <a:latin typeface="Arial Rounded MT Bold" panose="020F0704030504030204" pitchFamily="34" charset="0"/>
              </a:rPr>
            </a:br>
            <a:r>
              <a:rPr lang="en-AU" altLang="en-US" sz="1200">
                <a:solidFill>
                  <a:schemeClr val="bg1"/>
                </a:solidFill>
                <a:latin typeface="Arial Rounded MT Bold" panose="020F0704030504030204" pitchFamily="34" charset="0"/>
              </a:rPr>
              <a:t>ABN 49 003 577 302 </a:t>
            </a:r>
            <a:r>
              <a:rPr lang="en-AU" altLang="en-US" sz="1200">
                <a:solidFill>
                  <a:schemeClr val="bg1"/>
                </a:solidFill>
                <a:latin typeface="Calibri" panose="020F0502020204030204" pitchFamily="34" charset="0"/>
              </a:rPr>
              <a:t>●</a:t>
            </a:r>
            <a:r>
              <a:rPr lang="en-AU" altLang="en-US" sz="1200">
                <a:solidFill>
                  <a:schemeClr val="bg1"/>
                </a:solidFill>
                <a:latin typeface="Arial Rounded MT Bold" panose="020F0704030504030204" pitchFamily="34" charset="0"/>
              </a:rPr>
              <a:t> CRICOS Code: 00161E </a:t>
            </a:r>
            <a:r>
              <a:rPr lang="en-AU" altLang="en-US" sz="1200">
                <a:solidFill>
                  <a:schemeClr val="bg1"/>
                </a:solidFill>
                <a:latin typeface="Calibri" panose="020F0502020204030204" pitchFamily="34" charset="0"/>
              </a:rPr>
              <a:t>●</a:t>
            </a:r>
            <a:r>
              <a:rPr lang="en-AU" altLang="en-US" sz="1200">
                <a:solidFill>
                  <a:schemeClr val="bg1"/>
                </a:solidFill>
                <a:latin typeface="Arial Rounded MT Bold" panose="020F0704030504030204" pitchFamily="34" charset="0"/>
              </a:rPr>
              <a:t> RTO Code: 90458 </a:t>
            </a:r>
            <a:r>
              <a:rPr lang="en-AU" altLang="en-US" sz="1200">
                <a:solidFill>
                  <a:schemeClr val="bg1"/>
                </a:solidFill>
                <a:latin typeface="Calibri" panose="020F0502020204030204" pitchFamily="34" charset="0"/>
              </a:rPr>
              <a:t>●</a:t>
            </a:r>
            <a:r>
              <a:rPr lang="en-AU" altLang="en-US" sz="1200">
                <a:solidFill>
                  <a:schemeClr val="bg1"/>
                </a:solidFill>
                <a:latin typeface="Arial Rounded MT Bold" panose="020F0704030504030204" pitchFamily="34" charset="0"/>
              </a:rPr>
              <a:t> TEQSA Provider Number: PRV12051</a:t>
            </a:r>
          </a:p>
        </p:txBody>
      </p:sp>
      <p:sp>
        <p:nvSpPr>
          <p:cNvPr id="80899" name="Slide Number Placeholder 13">
            <a:extLst>
              <a:ext uri="{FF2B5EF4-FFF2-40B4-BE49-F238E27FC236}">
                <a16:creationId xmlns:a16="http://schemas.microsoft.com/office/drawing/2014/main" id="{BF7D890F-90B2-4E71-A676-22FF29C072D3}"/>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858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6858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marR="0" lvl="0" indent="0" algn="l" defTabSz="685800" rtl="0" eaLnBrk="1" fontAlgn="base" latinLnBrk="0" hangingPunct="1">
              <a:lnSpc>
                <a:spcPct val="100000"/>
              </a:lnSpc>
              <a:spcBef>
                <a:spcPct val="0"/>
              </a:spcBef>
              <a:spcAft>
                <a:spcPct val="0"/>
              </a:spcAft>
              <a:buClrTx/>
              <a:buSzTx/>
              <a:buFontTx/>
              <a:buNone/>
              <a:tabLst/>
              <a:defRPr/>
            </a:pPr>
            <a:fld id="{B494A628-A66F-4A95-8D6B-7931739288B4}" type="slidenum">
              <a:rPr kumimoji="0" lang="en-AU" altLang="en-US" sz="900" b="0" i="0" u="none" strike="noStrike" kern="1200" cap="none" spc="0" normalizeH="0" baseline="0" noProof="0" smtClean="0">
                <a:ln>
                  <a:noFill/>
                </a:ln>
                <a:solidFill>
                  <a:srgbClr val="898989"/>
                </a:solidFill>
                <a:effectLst/>
                <a:uLnTx/>
                <a:uFillTx/>
                <a:latin typeface="Calibri" panose="020F0502020204030204" pitchFamily="34" charset="0"/>
                <a:ea typeface="+mn-ea"/>
                <a:cs typeface="+mn-cs"/>
              </a:rPr>
              <a:pPr marL="0" marR="0" lvl="0" indent="0" algn="l" defTabSz="685800" rtl="0" eaLnBrk="1" fontAlgn="base" latinLnBrk="0" hangingPunct="1">
                <a:lnSpc>
                  <a:spcPct val="100000"/>
                </a:lnSpc>
                <a:spcBef>
                  <a:spcPct val="0"/>
                </a:spcBef>
                <a:spcAft>
                  <a:spcPct val="0"/>
                </a:spcAft>
                <a:buClrTx/>
                <a:buSzTx/>
                <a:buFontTx/>
                <a:buNone/>
                <a:tabLst/>
                <a:defRPr/>
              </a:pPr>
              <a:t>40</a:t>
            </a:fld>
            <a:r>
              <a:rPr kumimoji="0" lang="en-AU" altLang="en-US" sz="900" b="0" i="0" u="none" strike="noStrike" kern="1200" cap="none" spc="0" normalizeH="0" baseline="0" noProof="0">
                <a:ln>
                  <a:noFill/>
                </a:ln>
                <a:solidFill>
                  <a:srgbClr val="898989"/>
                </a:solidFill>
                <a:effectLst/>
                <a:uLnTx/>
                <a:uFillTx/>
                <a:latin typeface="Calibri" panose="020F0502020204030204" pitchFamily="34" charset="0"/>
                <a:ea typeface="+mn-ea"/>
                <a:cs typeface="+mn-cs"/>
              </a:rPr>
              <a:t>  </a:t>
            </a:r>
          </a:p>
        </p:txBody>
      </p:sp>
      <p:sp>
        <p:nvSpPr>
          <p:cNvPr id="18" name="Content Placeholder 24">
            <a:extLst>
              <a:ext uri="{FF2B5EF4-FFF2-40B4-BE49-F238E27FC236}">
                <a16:creationId xmlns:a16="http://schemas.microsoft.com/office/drawing/2014/main" id="{A863BCAC-493D-4607-A296-646B78FF1B8A}"/>
              </a:ext>
            </a:extLst>
          </p:cNvPr>
          <p:cNvSpPr txBox="1">
            <a:spLocks/>
          </p:cNvSpPr>
          <p:nvPr/>
        </p:nvSpPr>
        <p:spPr>
          <a:xfrm>
            <a:off x="4686300" y="2341563"/>
            <a:ext cx="3886200" cy="3262312"/>
          </a:xfrm>
          <a:prstGeom prst="rect">
            <a:avLst/>
          </a:prstGeom>
        </p:spPr>
        <p:txBody>
          <a:bodyPr lIns="68580" tIns="34290" rIns="68580" bIns="34290"/>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80901" name="Picture 2" descr="C:\Users\Trent\Documents\M&amp;R\Kent Master Logos\KENT LOGO 2015 v2\RGB\JPG\RGB-DarkBLUE-bg.jpg">
            <a:extLst>
              <a:ext uri="{FF2B5EF4-FFF2-40B4-BE49-F238E27FC236}">
                <a16:creationId xmlns:a16="http://schemas.microsoft.com/office/drawing/2014/main" id="{DA1DF89D-F496-4557-8705-8C0A834DD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25" y="1512888"/>
            <a:ext cx="4176713" cy="251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7984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85800" y="152400"/>
            <a:ext cx="7772400" cy="533400"/>
          </a:xfrm>
        </p:spPr>
        <p:txBody>
          <a:bodyPr/>
          <a:lstStyle/>
          <a:p>
            <a:r>
              <a:rPr lang="en-US" altLang="en-US" dirty="0"/>
              <a:t>6.4 Cache Memory – Set Associative Mapped Cache</a:t>
            </a:r>
            <a:endParaRPr lang="en-AU" altLang="en-US" dirty="0"/>
          </a:p>
        </p:txBody>
      </p:sp>
      <p:sp>
        <p:nvSpPr>
          <p:cNvPr id="3" name="Content Placeholder 2"/>
          <p:cNvSpPr>
            <a:spLocks noGrp="1"/>
          </p:cNvSpPr>
          <p:nvPr>
            <p:ph idx="1"/>
          </p:nvPr>
        </p:nvSpPr>
        <p:spPr>
          <a:xfrm>
            <a:off x="228600" y="838200"/>
            <a:ext cx="8686800" cy="5257800"/>
          </a:xfrm>
        </p:spPr>
        <p:txBody>
          <a:bodyPr/>
          <a:lstStyle/>
          <a:p>
            <a:pPr>
              <a:defRPr/>
            </a:pPr>
            <a:r>
              <a:rPr kumimoji="1" lang="en-US" b="1" kern="1200" dirty="0">
                <a:latin typeface="Times New Roman" pitchFamily="33" charset="0"/>
              </a:rPr>
              <a:t>Set-associative mapping</a:t>
            </a:r>
            <a:r>
              <a:rPr kumimoji="1" lang="en-US" b="1" i="1" kern="1200" dirty="0">
                <a:latin typeface="Times New Roman" pitchFamily="33" charset="0"/>
              </a:rPr>
              <a:t>: </a:t>
            </a:r>
            <a:r>
              <a:rPr kumimoji="1" lang="en-US" b="1" kern="1200" dirty="0">
                <a:latin typeface="Times New Roman" pitchFamily="33" charset="0"/>
              </a:rPr>
              <a:t>Set-associative </a:t>
            </a:r>
            <a:r>
              <a:rPr kumimoji="1" lang="en-US" kern="1200" dirty="0">
                <a:latin typeface="Times New Roman" pitchFamily="33" charset="0"/>
              </a:rPr>
              <a:t>mapping is a compromise that exhibits the strengths of both the direct and associative approaches while reducing their disadvantages.</a:t>
            </a:r>
          </a:p>
          <a:p>
            <a:pPr>
              <a:defRPr/>
            </a:pPr>
            <a:endParaRPr lang="en-AU" dirty="0"/>
          </a:p>
          <a:p>
            <a:pPr>
              <a:defRPr/>
            </a:pPr>
            <a:endParaRPr lang="en-AU" dirty="0"/>
          </a:p>
        </p:txBody>
      </p:sp>
      <p:sp>
        <p:nvSpPr>
          <p:cNvPr id="5120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F5CA458-7952-42B4-A2C8-0E90B4960B55}"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5</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pic>
        <p:nvPicPr>
          <p:cNvPr id="51205"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905000"/>
            <a:ext cx="7391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9524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dirty="0"/>
              <a:t>6.4 Cache Memory – Set Associative Mapped Cache</a:t>
            </a:r>
            <a:endParaRPr lang="en-AU" altLang="en-US" dirty="0"/>
          </a:p>
        </p:txBody>
      </p:sp>
      <p:sp>
        <p:nvSpPr>
          <p:cNvPr id="3" name="Content Placeholder 2"/>
          <p:cNvSpPr>
            <a:spLocks noGrp="1"/>
          </p:cNvSpPr>
          <p:nvPr>
            <p:ph idx="1"/>
          </p:nvPr>
        </p:nvSpPr>
        <p:spPr>
          <a:xfrm>
            <a:off x="381000" y="1447800"/>
            <a:ext cx="8458200" cy="4648200"/>
          </a:xfrm>
        </p:spPr>
        <p:txBody>
          <a:bodyPr/>
          <a:lstStyle/>
          <a:p>
            <a:pPr>
              <a:defRPr/>
            </a:pPr>
            <a:r>
              <a:rPr lang="en-AU" dirty="0"/>
              <a:t>The </a:t>
            </a:r>
            <a:r>
              <a:rPr lang="en-AU" u="sng" dirty="0"/>
              <a:t>cache </a:t>
            </a:r>
            <a:r>
              <a:rPr lang="en-AU" dirty="0"/>
              <a:t>is divided into </a:t>
            </a:r>
            <a:r>
              <a:rPr lang="en-AU" u="sng" dirty="0"/>
              <a:t>groups of blocks</a:t>
            </a:r>
            <a:r>
              <a:rPr lang="en-AU" dirty="0"/>
              <a:t>, called  </a:t>
            </a:r>
            <a:r>
              <a:rPr lang="en-AU" b="1" dirty="0">
                <a:solidFill>
                  <a:srgbClr val="00B050"/>
                </a:solidFill>
              </a:rPr>
              <a:t>sets</a:t>
            </a:r>
          </a:p>
          <a:p>
            <a:pPr>
              <a:defRPr/>
            </a:pPr>
            <a:endParaRPr lang="en-AU" b="1" dirty="0">
              <a:solidFill>
                <a:srgbClr val="00B050"/>
              </a:solidFill>
            </a:endParaRPr>
          </a:p>
          <a:p>
            <a:pPr>
              <a:defRPr/>
            </a:pPr>
            <a:r>
              <a:rPr lang="en-AU" u="sng" dirty="0"/>
              <a:t>Each memory address maps to exactly one set in the cache</a:t>
            </a:r>
            <a:r>
              <a:rPr lang="en-AU" dirty="0"/>
              <a:t>, </a:t>
            </a:r>
            <a:r>
              <a:rPr lang="en-AU" i="1" dirty="0"/>
              <a:t>but data may be placed in any block within that set</a:t>
            </a:r>
            <a:r>
              <a:rPr lang="en-AU" dirty="0"/>
              <a:t>.</a:t>
            </a:r>
          </a:p>
          <a:p>
            <a:pPr>
              <a:defRPr/>
            </a:pPr>
            <a:endParaRPr lang="en-AU" dirty="0"/>
          </a:p>
          <a:p>
            <a:pPr>
              <a:defRPr/>
            </a:pPr>
            <a:r>
              <a:rPr lang="en-AU" dirty="0"/>
              <a:t>If each set has X blocks, the cache is an X way associative cache</a:t>
            </a:r>
          </a:p>
          <a:p>
            <a:pPr>
              <a:defRPr/>
            </a:pPr>
            <a:endParaRPr lang="en-AU" dirty="0"/>
          </a:p>
        </p:txBody>
      </p:sp>
      <p:sp>
        <p:nvSpPr>
          <p:cNvPr id="5222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90B37A62-680E-44FA-A5D6-CC70B525C521}"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6</a:t>
            </a:fld>
            <a:endParaRPr kumimoji="0" lang="en-US" altLang="en-US" sz="1400" b="0" i="0"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pic>
        <p:nvPicPr>
          <p:cNvPr id="52229" name="Picture 5"/>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46238" y="3657600"/>
            <a:ext cx="566737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40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1DCE7A55-D607-419B-8881-58E299D473C1}"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7</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5059" name="Rectangle 3"/>
          <p:cNvSpPr>
            <a:spLocks noGrp="1" noChangeArrowheads="1"/>
          </p:cNvSpPr>
          <p:nvPr>
            <p:ph type="body" idx="1"/>
          </p:nvPr>
        </p:nvSpPr>
        <p:spPr>
          <a:xfrm>
            <a:off x="381000" y="838200"/>
            <a:ext cx="8305800" cy="990600"/>
          </a:xfrm>
        </p:spPr>
        <p:txBody>
          <a:bodyPr/>
          <a:lstStyle/>
          <a:p>
            <a:pPr>
              <a:spcBef>
                <a:spcPct val="40000"/>
              </a:spcBef>
              <a:defRPr/>
            </a:pPr>
            <a:r>
              <a:rPr lang="en-US"/>
              <a:t>The number of cache blocks per set in set associative cache varies according to overall system design.</a:t>
            </a:r>
          </a:p>
        </p:txBody>
      </p:sp>
      <p:sp>
        <p:nvSpPr>
          <p:cNvPr id="53252" name="Rectangle 6"/>
          <p:cNvSpPr>
            <a:spLocks noGrp="1" noChangeArrowheads="1"/>
          </p:cNvSpPr>
          <p:nvPr>
            <p:ph type="title"/>
          </p:nvPr>
        </p:nvSpPr>
        <p:spPr>
          <a:xfrm>
            <a:off x="0" y="228600"/>
            <a:ext cx="9144000" cy="547688"/>
          </a:xfrm>
          <a:noFill/>
        </p:spPr>
        <p:txBody>
          <a:bodyPr/>
          <a:lstStyle/>
          <a:p>
            <a:r>
              <a:rPr lang="en-US" altLang="en-US"/>
              <a:t>6.4 Cache Memory – Set Associative Mapped Cache</a:t>
            </a:r>
          </a:p>
        </p:txBody>
      </p:sp>
      <p:pic>
        <p:nvPicPr>
          <p:cNvPr id="53253" name="Picture 9" descr="26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4400" y="3429000"/>
            <a:ext cx="4614863" cy="225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254" name="Picture 10" descr="26b"/>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67400" y="1828800"/>
            <a:ext cx="2936875" cy="413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Text Box 11"/>
          <p:cNvSpPr txBox="1">
            <a:spLocks noChangeArrowheads="1"/>
          </p:cNvSpPr>
          <p:nvPr/>
        </p:nvSpPr>
        <p:spPr bwMode="auto">
          <a:xfrm>
            <a:off x="381000" y="1676400"/>
            <a:ext cx="5368925" cy="166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Aft>
                <a:spcPts val="1800"/>
              </a:spcAft>
              <a:buChar char="•"/>
              <a:defRPr sz="2000">
                <a:solidFill>
                  <a:schemeClr val="tx1"/>
                </a:solidFill>
                <a:latin typeface="Times New Roman" pitchFamily="18" charset="0"/>
              </a:defRPr>
            </a:lvl1pPr>
            <a:lvl2pPr marL="571500" indent="-11430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571500" marR="0" lvl="1" indent="-114300" algn="l" defTabSz="914400" rtl="0" eaLnBrk="0" fontAlgn="base" latinLnBrk="0" hangingPunct="0">
              <a:lnSpc>
                <a:spcPct val="100000"/>
              </a:lnSpc>
              <a:spcBef>
                <a:spcPct val="15000"/>
              </a:spcBef>
              <a:spcAft>
                <a:spcPct val="0"/>
              </a:spcAft>
              <a:buClrTx/>
              <a:buSzTx/>
              <a:buFont typeface="Times New Roman" pitchFamily="18" charset="0"/>
              <a:buChar char="–"/>
              <a:tabLst/>
              <a:defRPr/>
            </a:pPr>
            <a:r>
              <a:rPr kumimoji="0" lang="en-US" altLang="en-US" sz="2000" b="0" i="0" u="none" strike="noStrike" kern="1200" cap="none" spc="0" normalizeH="0" baseline="0" noProof="0">
                <a:ln>
                  <a:noFill/>
                </a:ln>
                <a:solidFill>
                  <a:srgbClr val="000000"/>
                </a:solidFill>
                <a:effectLst/>
                <a:uLnTx/>
                <a:uFillTx/>
                <a:latin typeface="Times New Roman" pitchFamily="18" charset="0"/>
                <a:ea typeface="+mn-ea"/>
                <a:cs typeface="+mn-cs"/>
              </a:rPr>
              <a:t>  For example, a 2-way set associative cache can be conceptualized as shown in the schematic below.</a:t>
            </a:r>
          </a:p>
          <a:p>
            <a:pPr marL="571500" marR="0" lvl="1" indent="-114300" algn="l" defTabSz="914400" rtl="0" eaLnBrk="0" fontAlgn="base" latinLnBrk="0" hangingPunct="0">
              <a:lnSpc>
                <a:spcPct val="100000"/>
              </a:lnSpc>
              <a:spcBef>
                <a:spcPct val="15000"/>
              </a:spcBef>
              <a:spcAft>
                <a:spcPct val="0"/>
              </a:spcAft>
              <a:buClrTx/>
              <a:buSzTx/>
              <a:buFont typeface="Times New Roman" pitchFamily="18" charset="0"/>
              <a:buChar char="–"/>
              <a:tabLst/>
              <a:defRPr/>
            </a:pPr>
            <a:r>
              <a:rPr kumimoji="0" lang="en-US" altLang="en-US" sz="2000" b="0" i="0" u="none" strike="noStrike" kern="1200" cap="none" spc="0" normalizeH="0" baseline="0" noProof="0">
                <a:ln>
                  <a:noFill/>
                </a:ln>
                <a:solidFill>
                  <a:srgbClr val="000000"/>
                </a:solidFill>
                <a:effectLst/>
                <a:uLnTx/>
                <a:uFillTx/>
                <a:latin typeface="Times New Roman" pitchFamily="18" charset="0"/>
                <a:ea typeface="+mn-ea"/>
                <a:cs typeface="+mn-cs"/>
              </a:rPr>
              <a:t>  Each set contains two different memory blocks.</a:t>
            </a:r>
          </a:p>
        </p:txBody>
      </p:sp>
      <p:sp>
        <p:nvSpPr>
          <p:cNvPr id="53256" name="Text Box 7"/>
          <p:cNvSpPr txBox="1">
            <a:spLocks noChangeArrowheads="1"/>
          </p:cNvSpPr>
          <p:nvPr/>
        </p:nvSpPr>
        <p:spPr bwMode="auto">
          <a:xfrm>
            <a:off x="2446338" y="5699125"/>
            <a:ext cx="1516062"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15000"/>
              </a:spcBef>
              <a:spcAft>
                <a:spcPct val="0"/>
              </a:spcAft>
              <a:buClrTx/>
              <a:buSzTx/>
              <a:buFontTx/>
              <a:buNone/>
              <a:tabLst/>
              <a:defRPr/>
            </a:pPr>
            <a:r>
              <a:rPr kumimoji="0" lang="en-US" altLang="en-US" sz="2000" b="0" i="0" u="none" strike="noStrike" kern="1200" cap="none" spc="0" normalizeH="0" baseline="0" noProof="0">
                <a:ln>
                  <a:noFill/>
                </a:ln>
                <a:solidFill>
                  <a:srgbClr val="CC0000"/>
                </a:solidFill>
                <a:effectLst/>
                <a:uLnTx/>
                <a:uFillTx/>
                <a:latin typeface="Times New Roman" pitchFamily="18" charset="0"/>
                <a:ea typeface="+mn-ea"/>
                <a:cs typeface="+mn-cs"/>
              </a:rPr>
              <a:t>Logical view</a:t>
            </a:r>
          </a:p>
        </p:txBody>
      </p:sp>
      <p:sp>
        <p:nvSpPr>
          <p:cNvPr id="53257" name="Text Box 8"/>
          <p:cNvSpPr txBox="1">
            <a:spLocks noChangeArrowheads="1"/>
          </p:cNvSpPr>
          <p:nvPr/>
        </p:nvSpPr>
        <p:spPr bwMode="auto">
          <a:xfrm>
            <a:off x="6445250" y="5851525"/>
            <a:ext cx="1403350"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15000"/>
              </a:spcBef>
              <a:spcAft>
                <a:spcPct val="0"/>
              </a:spcAft>
              <a:buClrTx/>
              <a:buSzTx/>
              <a:buFontTx/>
              <a:buNone/>
              <a:tabLst/>
              <a:defRPr/>
            </a:pPr>
            <a:r>
              <a:rPr kumimoji="0" lang="en-US" altLang="en-US" sz="2000" b="0" i="0" u="none" strike="noStrike" kern="1200" cap="none" spc="0" normalizeH="0" baseline="0" noProof="0">
                <a:ln>
                  <a:noFill/>
                </a:ln>
                <a:solidFill>
                  <a:srgbClr val="CC0000"/>
                </a:solidFill>
                <a:effectLst/>
                <a:uLnTx/>
                <a:uFillTx/>
                <a:latin typeface="Times New Roman" pitchFamily="18" charset="0"/>
                <a:ea typeface="+mn-ea"/>
                <a:cs typeface="+mn-cs"/>
              </a:rPr>
              <a:t>Linear view</a:t>
            </a:r>
          </a:p>
        </p:txBody>
      </p:sp>
    </p:spTree>
    <p:extLst>
      <p:ext uri="{BB962C8B-B14F-4D97-AF65-F5344CB8AC3E}">
        <p14:creationId xmlns:p14="http://schemas.microsoft.com/office/powerpoint/2010/main" val="3006174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0" y="381000"/>
            <a:ext cx="9144000" cy="762000"/>
          </a:xfrm>
        </p:spPr>
        <p:txBody>
          <a:bodyPr/>
          <a:lstStyle/>
          <a:p>
            <a:r>
              <a:rPr lang="en-US" altLang="en-US"/>
              <a:t>6.4 Cache Memory – Set Associative Mapped Cache</a:t>
            </a:r>
          </a:p>
        </p:txBody>
      </p:sp>
      <p:sp>
        <p:nvSpPr>
          <p:cNvPr id="43011" name="Rectangle 3"/>
          <p:cNvSpPr>
            <a:spLocks noGrp="1" noChangeArrowheads="1"/>
          </p:cNvSpPr>
          <p:nvPr>
            <p:ph type="body" idx="1"/>
          </p:nvPr>
        </p:nvSpPr>
        <p:spPr>
          <a:xfrm>
            <a:off x="685800" y="1295400"/>
            <a:ext cx="7772400" cy="4800600"/>
          </a:xfrm>
        </p:spPr>
        <p:txBody>
          <a:bodyPr/>
          <a:lstStyle/>
          <a:p>
            <a:pPr>
              <a:spcBef>
                <a:spcPct val="0"/>
              </a:spcBef>
              <a:defRPr/>
            </a:pPr>
            <a:r>
              <a:rPr lang="en-US" dirty="0"/>
              <a:t>Combines the </a:t>
            </a:r>
            <a:r>
              <a:rPr lang="en-US" b="1" dirty="0">
                <a:solidFill>
                  <a:srgbClr val="0070C0"/>
                </a:solidFill>
              </a:rPr>
              <a:t>simplicity</a:t>
            </a:r>
            <a:r>
              <a:rPr lang="en-US" dirty="0">
                <a:solidFill>
                  <a:srgbClr val="0070C0"/>
                </a:solidFill>
              </a:rPr>
              <a:t> </a:t>
            </a:r>
            <a:r>
              <a:rPr lang="en-US" dirty="0"/>
              <a:t>of direct mapping with the </a:t>
            </a:r>
            <a:r>
              <a:rPr lang="en-US" b="1" dirty="0">
                <a:solidFill>
                  <a:srgbClr val="0070C0"/>
                </a:solidFill>
              </a:rPr>
              <a:t>flexibility</a:t>
            </a:r>
            <a:r>
              <a:rPr lang="en-US" dirty="0"/>
              <a:t> of associative mapping</a:t>
            </a:r>
          </a:p>
          <a:p>
            <a:pPr>
              <a:spcBef>
                <a:spcPct val="0"/>
              </a:spcBef>
              <a:defRPr/>
            </a:pPr>
            <a:r>
              <a:rPr lang="en-US" dirty="0"/>
              <a:t>Example we have 2</a:t>
            </a:r>
            <a:r>
              <a:rPr lang="en-US" baseline="32000" dirty="0"/>
              <a:t>27</a:t>
            </a:r>
            <a:r>
              <a:rPr lang="en-US" dirty="0"/>
              <a:t> memory blocks and 2</a:t>
            </a:r>
            <a:r>
              <a:rPr lang="en-US" baseline="32000" dirty="0"/>
              <a:t>14</a:t>
            </a:r>
            <a:r>
              <a:rPr lang="en-US" dirty="0"/>
              <a:t> cache slots.</a:t>
            </a:r>
          </a:p>
          <a:p>
            <a:pPr>
              <a:spcBef>
                <a:spcPct val="0"/>
              </a:spcBef>
              <a:defRPr/>
            </a:pPr>
            <a:r>
              <a:rPr lang="en-US" dirty="0"/>
              <a:t>Two slots make up a set. Since there are 2</a:t>
            </a:r>
            <a:r>
              <a:rPr lang="en-US" baseline="32000" dirty="0"/>
              <a:t>14</a:t>
            </a:r>
            <a:r>
              <a:rPr lang="en-US" dirty="0"/>
              <a:t> slots in the cache, there are 2</a:t>
            </a:r>
            <a:r>
              <a:rPr lang="en-US" baseline="32000" dirty="0"/>
              <a:t>14</a:t>
            </a:r>
            <a:r>
              <a:rPr lang="en-US" dirty="0"/>
              <a:t>/2 =2</a:t>
            </a:r>
            <a:r>
              <a:rPr lang="en-US" baseline="32000" dirty="0"/>
              <a:t>13</a:t>
            </a:r>
            <a:r>
              <a:rPr lang="en-US" dirty="0"/>
              <a:t> sets. </a:t>
            </a:r>
          </a:p>
        </p:txBody>
      </p:sp>
      <p:pic>
        <p:nvPicPr>
          <p:cNvPr id="553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384550"/>
            <a:ext cx="4557713" cy="286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Slide Number Placeholder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54A16407-8836-466D-85A8-9BEB6BEB45AB}"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8</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7567482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ts val="1800"/>
              </a:spcAft>
              <a:buChar char="•"/>
              <a:defRPr sz="2000">
                <a:solidFill>
                  <a:schemeClr val="tx1"/>
                </a:solidFill>
                <a:latin typeface="Times New Roman" pitchFamily="18" charset="0"/>
              </a:defRPr>
            </a:lvl1pPr>
            <a:lvl2pPr marL="742950" indent="-285750">
              <a:spcAft>
                <a:spcPts val="1800"/>
              </a:spcAft>
              <a:buChar char="–"/>
              <a:defRPr sz="2000">
                <a:solidFill>
                  <a:schemeClr val="tx1"/>
                </a:solidFill>
                <a:latin typeface="Times New Roman" pitchFamily="18" charset="0"/>
              </a:defRPr>
            </a:lvl2pPr>
            <a:lvl3pPr marL="1143000" indent="-228600">
              <a:spcAft>
                <a:spcPts val="1800"/>
              </a:spcAft>
              <a:buChar char="•"/>
              <a:defRPr sz="2000">
                <a:solidFill>
                  <a:schemeClr val="tx1"/>
                </a:solidFill>
                <a:latin typeface="Times New Roman" pitchFamily="18" charset="0"/>
              </a:defRPr>
            </a:lvl3pPr>
            <a:lvl4pPr marL="1600200" indent="-228600">
              <a:spcAft>
                <a:spcPts val="1800"/>
              </a:spcAft>
              <a:buChar char="–"/>
              <a:defRPr sz="2000">
                <a:solidFill>
                  <a:schemeClr val="tx1"/>
                </a:solidFill>
                <a:latin typeface="Times New Roman" pitchFamily="18" charset="0"/>
              </a:defRPr>
            </a:lvl4pPr>
            <a:lvl5pPr marL="2057400" indent="-228600">
              <a:spcAft>
                <a:spcPts val="1800"/>
              </a:spcAft>
              <a:buChar char="»"/>
              <a:defRPr sz="2000">
                <a:solidFill>
                  <a:schemeClr val="tx1"/>
                </a:solidFill>
                <a:latin typeface="Times New Roman" pitchFamily="18" charset="0"/>
              </a:defRPr>
            </a:lvl5pPr>
            <a:lvl6pPr marL="2514600" indent="-228600" eaLnBrk="0" fontAlgn="base" hangingPunct="0">
              <a:spcBef>
                <a:spcPct val="0"/>
              </a:spcBef>
              <a:spcAft>
                <a:spcPts val="1800"/>
              </a:spcAft>
              <a:buChar char="»"/>
              <a:defRPr sz="2000">
                <a:solidFill>
                  <a:schemeClr val="tx1"/>
                </a:solidFill>
                <a:latin typeface="Times New Roman" pitchFamily="18" charset="0"/>
              </a:defRPr>
            </a:lvl6pPr>
            <a:lvl7pPr marL="2971800" indent="-228600" eaLnBrk="0" fontAlgn="base" hangingPunct="0">
              <a:spcBef>
                <a:spcPct val="0"/>
              </a:spcBef>
              <a:spcAft>
                <a:spcPts val="1800"/>
              </a:spcAft>
              <a:buChar char="»"/>
              <a:defRPr sz="2000">
                <a:solidFill>
                  <a:schemeClr val="tx1"/>
                </a:solidFill>
                <a:latin typeface="Times New Roman" pitchFamily="18" charset="0"/>
              </a:defRPr>
            </a:lvl7pPr>
            <a:lvl8pPr marL="3429000" indent="-228600" eaLnBrk="0" fontAlgn="base" hangingPunct="0">
              <a:spcBef>
                <a:spcPct val="0"/>
              </a:spcBef>
              <a:spcAft>
                <a:spcPts val="1800"/>
              </a:spcAft>
              <a:buChar char="»"/>
              <a:defRPr sz="2000">
                <a:solidFill>
                  <a:schemeClr val="tx1"/>
                </a:solidFill>
                <a:latin typeface="Times New Roman" pitchFamily="18" charset="0"/>
              </a:defRPr>
            </a:lvl8pPr>
            <a:lvl9pPr marL="3886200" indent="-228600" eaLnBrk="0" fontAlgn="base" hangingPunct="0">
              <a:spcBef>
                <a:spcPct val="0"/>
              </a:spcBef>
              <a:spcAft>
                <a:spcPts val="1800"/>
              </a:spcAft>
              <a:buChar char="»"/>
              <a:defRPr sz="20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fld id="{878A8AAB-7485-4AC3-8B28-0A2C4C3B6F04}" type="slidenum">
              <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rPr>
              <a:pPr marL="0" marR="0" lvl="0" indent="0" algn="l" defTabSz="914400" rtl="0" eaLnBrk="0" fontAlgn="base" latinLnBrk="0" hangingPunct="0">
                <a:lnSpc>
                  <a:spcPct val="100000"/>
                </a:lnSpc>
                <a:spcBef>
                  <a:spcPct val="0"/>
                </a:spcBef>
                <a:spcAft>
                  <a:spcPct val="0"/>
                </a:spcAft>
                <a:buClrTx/>
                <a:buSzTx/>
                <a:buFontTx/>
                <a:buNone/>
                <a:tabLst/>
                <a:defRPr/>
              </a:pPr>
              <a:t>9</a:t>
            </a:fld>
            <a:endParaRPr kumimoji="0" lang="en-US" altLang="en-US" sz="1400" b="0" i="0" u="none" strike="noStrike" kern="1200" cap="none" spc="0" normalizeH="0" baseline="0" noProof="0">
              <a:ln>
                <a:noFill/>
              </a:ln>
              <a:solidFill>
                <a:srgbClr val="000000"/>
              </a:solidFill>
              <a:effectLst/>
              <a:uLnTx/>
              <a:uFillTx/>
              <a:latin typeface="Times New Roman" pitchFamily="18" charset="0"/>
              <a:ea typeface="+mn-ea"/>
              <a:cs typeface="+mn-cs"/>
            </a:endParaRPr>
          </a:p>
        </p:txBody>
      </p:sp>
      <p:sp>
        <p:nvSpPr>
          <p:cNvPr id="47107" name="Rectangle 3"/>
          <p:cNvSpPr>
            <a:spLocks noGrp="1" noChangeArrowheads="1"/>
          </p:cNvSpPr>
          <p:nvPr>
            <p:ph type="body" idx="1"/>
          </p:nvPr>
        </p:nvSpPr>
        <p:spPr>
          <a:xfrm>
            <a:off x="838200" y="1143000"/>
            <a:ext cx="7391400" cy="3962400"/>
          </a:xfrm>
        </p:spPr>
        <p:txBody>
          <a:bodyPr/>
          <a:lstStyle/>
          <a:p>
            <a:pPr>
              <a:spcBef>
                <a:spcPct val="40000"/>
              </a:spcBef>
              <a:defRPr/>
            </a:pPr>
            <a:r>
              <a:rPr lang="en-US" dirty="0"/>
              <a:t>In set associative cache mapping, a memory reference is divided into three fields: tag, set, and offset.</a:t>
            </a:r>
          </a:p>
          <a:p>
            <a:pPr>
              <a:spcBef>
                <a:spcPct val="40000"/>
              </a:spcBef>
              <a:defRPr/>
            </a:pPr>
            <a:endParaRPr lang="en-US" dirty="0"/>
          </a:p>
          <a:p>
            <a:pPr>
              <a:spcBef>
                <a:spcPct val="40000"/>
              </a:spcBef>
              <a:defRPr/>
            </a:pPr>
            <a:endParaRPr lang="en-US" dirty="0"/>
          </a:p>
          <a:p>
            <a:pPr marL="0" indent="0">
              <a:spcBef>
                <a:spcPct val="40000"/>
              </a:spcBef>
              <a:buNone/>
              <a:defRPr/>
            </a:pPr>
            <a:endParaRPr lang="en-US" dirty="0"/>
          </a:p>
          <a:p>
            <a:pPr marL="0" indent="0">
              <a:spcBef>
                <a:spcPct val="40000"/>
              </a:spcBef>
              <a:buNone/>
              <a:defRPr/>
            </a:pPr>
            <a:endParaRPr lang="en-US" dirty="0"/>
          </a:p>
          <a:p>
            <a:pPr>
              <a:spcBef>
                <a:spcPct val="0"/>
              </a:spcBef>
              <a:defRPr/>
            </a:pPr>
            <a:r>
              <a:rPr lang="en-US" dirty="0"/>
              <a:t>As with direct-mapped cache, the offset field chooses the word (offset) within the cache block, and the tag field uniquely identifies the memory address.</a:t>
            </a:r>
          </a:p>
          <a:p>
            <a:pPr>
              <a:spcBef>
                <a:spcPct val="0"/>
              </a:spcBef>
              <a:defRPr/>
            </a:pPr>
            <a:endParaRPr lang="en-US" dirty="0"/>
          </a:p>
          <a:p>
            <a:pPr>
              <a:spcBef>
                <a:spcPct val="0"/>
              </a:spcBef>
              <a:defRPr/>
            </a:pPr>
            <a:r>
              <a:rPr lang="en-US" dirty="0"/>
              <a:t>The set field determines the set to which the memory block maps.</a:t>
            </a:r>
          </a:p>
        </p:txBody>
      </p:sp>
      <p:sp>
        <p:nvSpPr>
          <p:cNvPr id="56324" name="Rectangle 7"/>
          <p:cNvSpPr>
            <a:spLocks noGrp="1" noChangeArrowheads="1"/>
          </p:cNvSpPr>
          <p:nvPr>
            <p:ph type="title"/>
          </p:nvPr>
        </p:nvSpPr>
        <p:spPr>
          <a:xfrm>
            <a:off x="0" y="228600"/>
            <a:ext cx="9144000" cy="547688"/>
          </a:xfrm>
          <a:noFill/>
        </p:spPr>
        <p:txBody>
          <a:bodyPr/>
          <a:lstStyle/>
          <a:p>
            <a:r>
              <a:rPr lang="en-US" altLang="en-US"/>
              <a:t>6.4 Cache Memory – Set Associative Mapped Cache</a:t>
            </a:r>
          </a:p>
        </p:txBody>
      </p:sp>
      <p:graphicFrame>
        <p:nvGraphicFramePr>
          <p:cNvPr id="5" name="Table 4"/>
          <p:cNvGraphicFramePr>
            <a:graphicFrameLocks noGrp="1"/>
          </p:cNvGraphicFramePr>
          <p:nvPr>
            <p:extLst>
              <p:ext uri="{D42A27DB-BD31-4B8C-83A1-F6EECF244321}">
                <p14:modId xmlns:p14="http://schemas.microsoft.com/office/powerpoint/2010/main" val="1600369953"/>
              </p:ext>
            </p:extLst>
          </p:nvPr>
        </p:nvGraphicFramePr>
        <p:xfrm>
          <a:off x="1371600" y="2362200"/>
          <a:ext cx="6248400" cy="685800"/>
        </p:xfrm>
        <a:graphic>
          <a:graphicData uri="http://schemas.openxmlformats.org/drawingml/2006/table">
            <a:tbl>
              <a:tblPr firstRow="1" bandRow="1">
                <a:tableStyleId>{5C22544A-7EE6-4342-B048-85BDC9FD1C3A}</a:tableStyleId>
              </a:tblPr>
              <a:tblGrid>
                <a:gridCol w="2082800">
                  <a:extLst>
                    <a:ext uri="{9D8B030D-6E8A-4147-A177-3AD203B41FA5}">
                      <a16:colId xmlns:a16="http://schemas.microsoft.com/office/drawing/2014/main" val="20000"/>
                    </a:ext>
                  </a:extLst>
                </a:gridCol>
                <a:gridCol w="2082800">
                  <a:extLst>
                    <a:ext uri="{9D8B030D-6E8A-4147-A177-3AD203B41FA5}">
                      <a16:colId xmlns:a16="http://schemas.microsoft.com/office/drawing/2014/main" val="20001"/>
                    </a:ext>
                  </a:extLst>
                </a:gridCol>
                <a:gridCol w="2082800">
                  <a:extLst>
                    <a:ext uri="{9D8B030D-6E8A-4147-A177-3AD203B41FA5}">
                      <a16:colId xmlns:a16="http://schemas.microsoft.com/office/drawing/2014/main" val="20002"/>
                    </a:ext>
                  </a:extLst>
                </a:gridCol>
              </a:tblGrid>
              <a:tr h="685800">
                <a:tc>
                  <a:txBody>
                    <a:bodyPr/>
                    <a:lstStyle/>
                    <a:p>
                      <a:pPr algn="ctr"/>
                      <a:r>
                        <a:rPr lang="en-AU" sz="1800" dirty="0"/>
                        <a:t>Tag</a:t>
                      </a:r>
                    </a:p>
                  </a:txBody>
                  <a:tcPr marT="45798" marB="45798"/>
                </a:tc>
                <a:tc>
                  <a:txBody>
                    <a:bodyPr/>
                    <a:lstStyle/>
                    <a:p>
                      <a:pPr algn="ctr"/>
                      <a:r>
                        <a:rPr lang="en-AU" sz="1800" dirty="0"/>
                        <a:t>Set</a:t>
                      </a:r>
                    </a:p>
                  </a:txBody>
                  <a:tcPr marT="45798" marB="45798"/>
                </a:tc>
                <a:tc>
                  <a:txBody>
                    <a:bodyPr/>
                    <a:lstStyle/>
                    <a:p>
                      <a:pPr algn="ctr"/>
                      <a:r>
                        <a:rPr lang="en-AU" sz="1800" dirty="0"/>
                        <a:t>Offset</a:t>
                      </a:r>
                    </a:p>
                  </a:txBody>
                  <a:tcPr marT="45798" marB="45798"/>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5002185"/>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COA_Mstr">
  <a:themeElements>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ECOA_Mstr.pot">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15000"/>
          </a:spcBef>
          <a:spcAft>
            <a:spcPct val="0"/>
          </a:spcAft>
          <a:buClrTx/>
          <a:buSzTx/>
          <a:buFontTx/>
          <a:buNone/>
          <a:tabLst/>
          <a:defRPr kumimoji="0" lang="en-US" altLang="en-US" sz="2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ECOA_Mstr.pot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ECOA_Mstr.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ECOA_Mstr.pot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ECOA_Mstr.pot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ECOA_Mstr.po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ECOA_Mstr.po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ECOA_Mstr.po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
    <a:dk1>
      <a:srgbClr val="000000"/>
    </a:dk1>
    <a:lt1>
      <a:srgbClr val="D9F1FF"/>
    </a:lt1>
    <a:dk2>
      <a:srgbClr val="000000"/>
    </a:dk2>
    <a:lt2>
      <a:srgbClr val="808080"/>
    </a:lt2>
    <a:accent1>
      <a:srgbClr val="00CC99"/>
    </a:accent1>
    <a:accent2>
      <a:srgbClr val="3333CC"/>
    </a:accent2>
    <a:accent3>
      <a:srgbClr val="E9F7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C:\Program Files\Microsoft Office\Templates\ECOA_Mstr.pot</Template>
  <TotalTime>9343</TotalTime>
  <Words>2293</Words>
  <Application>Microsoft Office PowerPoint</Application>
  <PresentationFormat>On-screen Show (4:3)</PresentationFormat>
  <Paragraphs>251</Paragraphs>
  <Slides>40</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Arial Rounded MT Bold</vt:lpstr>
      <vt:lpstr>Calibri</vt:lpstr>
      <vt:lpstr>Calibri Light</vt:lpstr>
      <vt:lpstr>Google Sans</vt:lpstr>
      <vt:lpstr>Times New Roman</vt:lpstr>
      <vt:lpstr>Kent Powerpoint Template (final)</vt:lpstr>
      <vt:lpstr>ECOA_Mstr</vt:lpstr>
      <vt:lpstr>PowerPoint Presentation</vt:lpstr>
      <vt:lpstr>Chapter 6</vt:lpstr>
      <vt:lpstr>Chapter 6 Objectives</vt:lpstr>
      <vt:lpstr>6.4 Cache Memory – Set Associative Mapped Cache</vt:lpstr>
      <vt:lpstr>6.4 Cache Memory – Set Associative Mapped Cache</vt:lpstr>
      <vt:lpstr>6.4 Cache Memory – Set Associative Mapped Cache</vt:lpstr>
      <vt:lpstr>6.4 Cache Memory – Set Associative Mapped Cache</vt:lpstr>
      <vt:lpstr>6.4 Cache Memory – Set Associative Mapped Cache</vt:lpstr>
      <vt:lpstr>6.4 Cache Memory – Set Associative Mapped Cache</vt:lpstr>
      <vt:lpstr>6.4 Cache Memory – Set Associative Mapped Cache</vt:lpstr>
      <vt:lpstr>6.4 Cache Memory – Set Associative Mapped Cache</vt:lpstr>
      <vt:lpstr>6.4 Cache Memory – Set Associative Mapped Cache</vt:lpstr>
      <vt:lpstr>6.4 Cache Memory – Set Associative Mapped Cache</vt:lpstr>
      <vt:lpstr>6.4 Cache Memory - Dirty Blocks</vt:lpstr>
      <vt:lpstr>6.4 Cache Memory</vt:lpstr>
      <vt:lpstr>6.4 Cache Memory _ Cache Organization</vt:lpstr>
      <vt:lpstr>6.4 Cache Memory _ Cache Write Policy Types</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6.5 Virtual Memory</vt:lpstr>
      <vt:lpstr>Chapter 6 Conclusion</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dc:title>
  <dc:creator>Null &amp; Lobur</dc:creator>
  <cp:lastModifiedBy>wuser</cp:lastModifiedBy>
  <cp:revision>438</cp:revision>
  <dcterms:created xsi:type="dcterms:W3CDTF">2002-11-19T23:57:00Z</dcterms:created>
  <dcterms:modified xsi:type="dcterms:W3CDTF">2023-09-13T12:18:51Z</dcterms:modified>
</cp:coreProperties>
</file>