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3" r:id="rId40"/>
    <p:sldId id="304" r:id="rId41"/>
    <p:sldId id="30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00"/>
    <a:srgbClr val="CC0000"/>
    <a:srgbClr val="9900CC"/>
    <a:srgbClr val="CC00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4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4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8F9B971-7602-4D83-A567-2348116E1F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4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8051"/>
            <a:ext cx="78867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431"/>
            <a:ext cx="9144793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9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620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2954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33600" y="64008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CCC430DF-9AA7-4C9F-BAEB-7A7866091B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749275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5CC7D-059E-49DB-8BED-CC84F94F07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71909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306243-C70C-45D1-8356-394DC7D7A48D}" type="datetime1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4/11/2019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63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help.com/reference/css/properti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css_files/Zindex.html" TargetMode="External"/><Relationship Id="rId2" Type="http://schemas.openxmlformats.org/officeDocument/2006/relationships/hyperlink" Target="css_files/absolutPosi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ss_files/shadow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css_files/Bkground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ctrum-research.com/V2/generators/scrollbar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tryit.asp?filename=trycss_curs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8153400" cy="990600"/>
          </a:xfrm>
        </p:spPr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C</a:t>
            </a:r>
            <a:r>
              <a:rPr lang="en-US" altLang="en-US"/>
              <a:t>ascading </a:t>
            </a:r>
            <a:r>
              <a:rPr lang="en-US" altLang="en-US">
                <a:solidFill>
                  <a:srgbClr val="CC0000"/>
                </a:solidFill>
              </a:rPr>
              <a:t>S</a:t>
            </a:r>
            <a:r>
              <a:rPr lang="en-US" altLang="en-US"/>
              <a:t>tyle </a:t>
            </a:r>
            <a:r>
              <a:rPr lang="en-US" altLang="en-US">
                <a:solidFill>
                  <a:srgbClr val="CC0000"/>
                </a:solidFill>
              </a:rPr>
              <a:t>S</a:t>
            </a:r>
            <a:r>
              <a:rPr lang="en-US" altLang="en-US"/>
              <a:t>heets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fld id="{D39EE9B6-E841-4893-8711-0C7D59AEC670}" type="slidenum">
              <a:rPr lang="en-US" altLang="en-US"/>
              <a:pPr/>
              <a:t>1</a:t>
            </a:fld>
            <a:endParaRPr lang="en-US" alt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762000" y="1219200"/>
            <a:ext cx="5334000" cy="2089150"/>
            <a:chOff x="480" y="768"/>
            <a:chExt cx="3360" cy="1316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1536" y="1392"/>
              <a:ext cx="2304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6600" b="1">
                  <a:solidFill>
                    <a:srgbClr val="CC0000"/>
                  </a:solidFill>
                  <a:latin typeface="Arial Black" panose="020B0A04020102020204" pitchFamily="34" charset="0"/>
                </a:rPr>
                <a:t>C S S</a:t>
              </a:r>
            </a:p>
          </p:txBody>
        </p:sp>
        <p:sp>
          <p:nvSpPr>
            <p:cNvPr id="3076" name="Line 4"/>
            <p:cNvSpPr>
              <a:spLocks noChangeShapeType="1"/>
            </p:cNvSpPr>
            <p:nvPr/>
          </p:nvSpPr>
          <p:spPr bwMode="auto">
            <a:xfrm>
              <a:off x="480" y="768"/>
              <a:ext cx="1344" cy="72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2640" y="768"/>
              <a:ext cx="0" cy="67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H="1">
              <a:off x="3456" y="768"/>
              <a:ext cx="240" cy="72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(Internal)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&lt;html&gt;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&lt;head&gt;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  &lt;title&gt;Title&lt;/title&gt;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solidFill>
                  <a:srgbClr val="FF5050"/>
                </a:solidFill>
                <a:latin typeface="Courier New" panose="02070309020205020404" pitchFamily="49" charset="0"/>
              </a:rPr>
              <a:t>&lt;style type="text/css"&gt;</a:t>
            </a:r>
            <a:br>
              <a:rPr lang="en-US" altLang="en-US" sz="2400" b="1">
                <a:solidFill>
                  <a:srgbClr val="FF5050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FF505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9900CC"/>
                </a:solidFill>
                <a:latin typeface="Courier New" panose="02070309020205020404" pitchFamily="49" charset="0"/>
              </a:rPr>
              <a:t>&lt;!--[STYLE INFORMATION GOES HERE] --&gt;</a:t>
            </a:r>
            <a:r>
              <a:rPr lang="en-US" altLang="en-US" sz="2000" b="1">
                <a:solidFill>
                  <a:srgbClr val="FF5050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000" b="1">
                <a:solidFill>
                  <a:srgbClr val="FF5050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FF5050"/>
                </a:solidFill>
                <a:latin typeface="Courier New" panose="02070309020205020404" pitchFamily="49" charset="0"/>
              </a:rPr>
              <a:t>    &lt;/style&gt;</a:t>
            </a:r>
            <a:br>
              <a:rPr lang="en-US" altLang="en-US" sz="2400" b="1">
                <a:solidFill>
                  <a:srgbClr val="FF5050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&lt;/head&gt;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&lt;body&gt;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       </a:t>
            </a:r>
            <a:r>
              <a:rPr lang="en-US" altLang="en-US" sz="2000" b="1">
                <a:latin typeface="Courier New" panose="02070309020205020404" pitchFamily="49" charset="0"/>
              </a:rPr>
              <a:t>[DOCUMENT BODY GOES HERE]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&lt;/body&gt;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46831D27-6FBE-4E2C-B1F1-7F8C6783F34F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Linked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External</a:t>
            </a:r>
            <a:r>
              <a:rPr lang="en-US" altLang="en-US"/>
              <a:t> style sheet</a:t>
            </a:r>
          </a:p>
          <a:p>
            <a:r>
              <a:rPr lang="en-US" altLang="en-US">
                <a:solidFill>
                  <a:schemeClr val="hlink"/>
                </a:solidFill>
              </a:rPr>
              <a:t>Styles are saved in a separate file, with the extension </a:t>
            </a:r>
            <a:r>
              <a:rPr lang="en-US" altLang="en-US" b="1">
                <a:solidFill>
                  <a:schemeClr val="hlink"/>
                </a:solidFill>
              </a:rPr>
              <a:t>.css</a:t>
            </a:r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/>
              <a:t>This single stylesheet can be used to define the look of multiple pages.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494FA20F-F993-4817-A292-75745C77DE78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(External)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EEB91488-1021-498B-9D0C-CE5D8F3769C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4343400" cy="375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en-US" sz="2000"/>
              <a:t>p {font-family: verdana, sans-serif; font-size: 12pt; color: red}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h1 {font-family: serif; font-size: 14pt; color: green}</a:t>
            </a:r>
            <a:br>
              <a:rPr lang="en-US" altLang="en-US" sz="2000"/>
            </a:br>
            <a:endParaRPr lang="en-US" altLang="en-US" sz="2000"/>
          </a:p>
          <a:p>
            <a:pPr lvl="1"/>
            <a:r>
              <a:rPr lang="en-US" altLang="en-US" sz="2000"/>
              <a:t>h2 {font-family: serif; font-size: 11pt; color: blue}</a:t>
            </a:r>
            <a:br>
              <a:rPr lang="en-US" altLang="en-US" sz="2000"/>
            </a:br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</p:txBody>
      </p:sp>
      <p:sp>
        <p:nvSpPr>
          <p:cNvPr id="15366" name="AutoShape 6"/>
          <p:cNvSpPr>
            <a:spLocks/>
          </p:cNvSpPr>
          <p:nvPr/>
        </p:nvSpPr>
        <p:spPr bwMode="auto">
          <a:xfrm>
            <a:off x="6248400" y="2133600"/>
            <a:ext cx="1676400" cy="1066800"/>
          </a:xfrm>
          <a:prstGeom prst="accentBorderCallout1">
            <a:avLst>
              <a:gd name="adj1" fmla="val 10713"/>
              <a:gd name="adj2" fmla="val -4546"/>
              <a:gd name="adj3" fmla="val 73361"/>
              <a:gd name="adj4" fmla="val -731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b="1"/>
              <a:t>Save this text file as </a:t>
            </a:r>
            <a:r>
              <a:rPr lang="en-US" altLang="en-US" b="1" i="1">
                <a:solidFill>
                  <a:srgbClr val="9900CC"/>
                </a:solidFill>
              </a:rPr>
              <a:t>whatever</a:t>
            </a:r>
            <a:r>
              <a:rPr lang="en-US" altLang="en-US" b="1">
                <a:solidFill>
                  <a:srgbClr val="9900CC"/>
                </a:solidFill>
              </a:rPr>
              <a:t>.css</a:t>
            </a:r>
          </a:p>
          <a:p>
            <a:pPr algn="ctr"/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85800" y="2286000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 TextPad,Notepad, etc.…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(External)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7772400" cy="4495800"/>
          </a:xfrm>
        </p:spPr>
        <p:txBody>
          <a:bodyPr/>
          <a:lstStyle/>
          <a:p>
            <a:r>
              <a:rPr lang="en-US" altLang="en-US"/>
              <a:t>Example (continued)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	To apply the stylesheet “</a:t>
            </a:r>
            <a:r>
              <a:rPr lang="en-US" altLang="en-US" sz="2800" b="1" i="1">
                <a:solidFill>
                  <a:srgbClr val="9900CC"/>
                </a:solidFill>
              </a:rPr>
              <a:t>whatever</a:t>
            </a:r>
            <a:r>
              <a:rPr lang="en-US" altLang="en-US" sz="2800" b="1">
                <a:solidFill>
                  <a:srgbClr val="9900CC"/>
                </a:solidFill>
              </a:rPr>
              <a:t>.css</a:t>
            </a:r>
            <a:r>
              <a:rPr lang="en-US" altLang="en-US"/>
              <a:t>“ to an HTML document, call it in from the header:</a:t>
            </a:r>
          </a:p>
          <a:p>
            <a:pPr lvl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&lt;head&gt;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&lt;link rel="stylesheet" href=“</a:t>
            </a:r>
            <a:r>
              <a:rPr lang="en-US" altLang="en-US" sz="2400" b="1" i="1">
                <a:solidFill>
                  <a:srgbClr val="9900CC"/>
                </a:solidFill>
                <a:latin typeface="Courier New" panose="02070309020205020404" pitchFamily="49" charset="0"/>
              </a:rPr>
              <a:t>whatever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.css</a:t>
            </a:r>
            <a:r>
              <a:rPr lang="en-US" altLang="en-US" sz="2400" b="1">
                <a:latin typeface="Courier New" panose="02070309020205020404" pitchFamily="49" charset="0"/>
              </a:rPr>
              <a:t>" type="text/css"&gt;</a:t>
            </a:r>
          </a:p>
          <a:p>
            <a:pPr lvl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&lt;/head&gt;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ABBA3FC8-D036-42B1-A39C-8D99A852DA43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Inheritance: which style prevails when several are present?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7696200" cy="3657600"/>
          </a:xfrm>
        </p:spPr>
        <p:txBody>
          <a:bodyPr/>
          <a:lstStyle/>
          <a:p>
            <a:r>
              <a:rPr lang="en-US" altLang="en-US" sz="2800"/>
              <a:t>Inline (local) overrides internal (global)</a:t>
            </a:r>
          </a:p>
          <a:p>
            <a:r>
              <a:rPr lang="en-US" altLang="en-US" sz="2800"/>
              <a:t>Internal (global) overrides external (linked).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B588ECB6-881C-45A1-B04A-B8D6EA21372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Cascading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en-US" sz="2000" b="1"/>
              <a:t>	The way styles will be used when there is more than one style specified for an HTML element:</a:t>
            </a:r>
            <a:r>
              <a:rPr lang="en-US" altLang="en-US" sz="2000"/>
              <a:t/>
            </a:r>
            <a:br>
              <a:rPr lang="en-US" altLang="en-US" sz="2000"/>
            </a:br>
            <a:endParaRPr lang="en-US" altLang="en-US" sz="2000"/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>
                <a:solidFill>
                  <a:srgbClr val="FF5050"/>
                </a:solidFill>
              </a:rPr>
              <a:t>Browser</a:t>
            </a:r>
            <a:r>
              <a:rPr lang="en-US" altLang="en-US" sz="2000"/>
              <a:t> default 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>
                <a:solidFill>
                  <a:srgbClr val="FF5050"/>
                </a:solidFill>
              </a:rPr>
              <a:t>External</a:t>
            </a:r>
            <a:r>
              <a:rPr lang="en-US" altLang="en-US" sz="2000"/>
              <a:t> Style Sheet </a:t>
            </a:r>
            <a:r>
              <a:rPr lang="en-US" altLang="en-US" sz="2000">
                <a:solidFill>
                  <a:srgbClr val="9900CC"/>
                </a:solidFill>
              </a:rPr>
              <a:t>(Linked) </a:t>
            </a:r>
            <a:r>
              <a:rPr lang="en-US" altLang="en-US" sz="2000"/>
              <a:t>(in an external .css file) </a:t>
            </a:r>
            <a:endParaRPr lang="en-US" altLang="en-US" sz="2000">
              <a:solidFill>
                <a:srgbClr val="9900CC"/>
              </a:solidFill>
            </a:endParaRP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>
                <a:solidFill>
                  <a:srgbClr val="FF5050"/>
                </a:solidFill>
              </a:rPr>
              <a:t>Internal </a:t>
            </a:r>
            <a:r>
              <a:rPr lang="en-US" altLang="en-US" sz="2000"/>
              <a:t>Style Sheet </a:t>
            </a:r>
            <a:r>
              <a:rPr lang="en-US" altLang="en-US" sz="2000">
                <a:solidFill>
                  <a:srgbClr val="9900CC"/>
                </a:solidFill>
              </a:rPr>
              <a:t>(Global, or embedded)</a:t>
            </a:r>
            <a:r>
              <a:rPr lang="en-US" altLang="en-US" sz="2000"/>
              <a:t> (inside the &lt;head&gt; tag) 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>
                <a:solidFill>
                  <a:srgbClr val="FF5050"/>
                </a:solidFill>
              </a:rPr>
              <a:t>Inline</a:t>
            </a:r>
            <a:r>
              <a:rPr lang="en-US" altLang="en-US" sz="2000"/>
              <a:t> Style </a:t>
            </a:r>
            <a:r>
              <a:rPr lang="en-US" altLang="en-US" sz="2000">
                <a:solidFill>
                  <a:srgbClr val="9900CC"/>
                </a:solidFill>
              </a:rPr>
              <a:t>(Local)</a:t>
            </a:r>
            <a:r>
              <a:rPr lang="en-US" altLang="en-US" sz="2000"/>
              <a:t> (inside HTML element) </a:t>
            </a:r>
            <a:endParaRPr lang="en-US" altLang="en-US" sz="2000">
              <a:solidFill>
                <a:schemeClr val="folHlink"/>
              </a:solidFill>
            </a:endParaRP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en-US" altLang="en-US" sz="2000"/>
          </a:p>
          <a:p>
            <a:pPr marL="381000" indent="-381000">
              <a:lnSpc>
                <a:spcPct val="80000"/>
              </a:lnSpc>
            </a:pPr>
            <a:r>
              <a:rPr lang="en-US" altLang="en-US" sz="2000"/>
              <a:t>An inline style (inside an HTML element) has the highest priority, which means that it will override every style declared inside the &lt;head&gt; tag, in an external style sheet, and in the browser (default value).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BEB45AE9-6D35-415C-84D5-6D9BD5D57F81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Let’s try this now!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en-US">
              <a:solidFill>
                <a:srgbClr val="CC0000"/>
              </a:solidFill>
            </a:endParaRPr>
          </a:p>
          <a:p>
            <a:pPr lvl="1"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&lt;h1 </a:t>
            </a:r>
            <a:r>
              <a:rPr lang="en-US" altLang="en-US">
                <a:solidFill>
                  <a:schemeClr val="hlink"/>
                </a:solidFill>
              </a:rPr>
              <a:t>style=“text-align: center; font-weight:bold; color: blue”</a:t>
            </a:r>
            <a:r>
              <a:rPr lang="en-US" altLang="en-US">
                <a:solidFill>
                  <a:srgbClr val="CC0000"/>
                </a:solidFill>
              </a:rPr>
              <a:t>&gt; </a:t>
            </a:r>
            <a:r>
              <a:rPr lang="en-US" altLang="en-US"/>
              <a:t>Styling with CSS!</a:t>
            </a:r>
            <a:r>
              <a:rPr lang="en-US" altLang="en-US">
                <a:solidFill>
                  <a:srgbClr val="CC0000"/>
                </a:solidFill>
              </a:rPr>
              <a:t> &lt;/h1&gt;</a:t>
            </a:r>
          </a:p>
          <a:p>
            <a:pPr lvl="1">
              <a:buFontTx/>
              <a:buNone/>
            </a:pPr>
            <a:endParaRPr lang="en-US" altLang="en-US">
              <a:solidFill>
                <a:srgbClr val="CC0000"/>
              </a:solidFill>
            </a:endParaRPr>
          </a:p>
          <a:p>
            <a:pPr lvl="1"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&lt;p</a:t>
            </a:r>
            <a:r>
              <a:rPr lang="en-US" altLang="en-US"/>
              <a:t> </a:t>
            </a:r>
            <a:r>
              <a:rPr lang="en-US" altLang="en-US">
                <a:solidFill>
                  <a:schemeClr val="hlink"/>
                </a:solidFill>
              </a:rPr>
              <a:t>style="font-size: 10pt</a:t>
            </a:r>
            <a:r>
              <a:rPr lang="en-US" altLang="en-US" b="1">
                <a:solidFill>
                  <a:schemeClr val="hlink"/>
                </a:solidFill>
              </a:rPr>
              <a:t>;</a:t>
            </a:r>
            <a:r>
              <a:rPr lang="en-US" altLang="en-US">
                <a:solidFill>
                  <a:schemeClr val="hlink"/>
                </a:solidFill>
              </a:rPr>
              <a:t> color: red</a:t>
            </a:r>
            <a:r>
              <a:rPr lang="en-US" altLang="en-US" b="1">
                <a:solidFill>
                  <a:schemeClr val="hlink"/>
                </a:solidFill>
              </a:rPr>
              <a:t>;</a:t>
            </a:r>
            <a:r>
              <a:rPr lang="en-US" altLang="en-US">
                <a:solidFill>
                  <a:schemeClr val="hlink"/>
                </a:solidFill>
              </a:rPr>
              <a:t> font-weight: bold</a:t>
            </a:r>
            <a:r>
              <a:rPr lang="en-US" altLang="en-US" b="1">
                <a:solidFill>
                  <a:schemeClr val="hlink"/>
                </a:solidFill>
              </a:rPr>
              <a:t>;</a:t>
            </a:r>
            <a:r>
              <a:rPr lang="en-US" altLang="en-US">
                <a:solidFill>
                  <a:schemeClr val="hlink"/>
                </a:solidFill>
              </a:rPr>
              <a:t> font-family: Arial, Helvetica, sans-serif“</a:t>
            </a:r>
            <a:r>
              <a:rPr lang="en-US" altLang="en-US"/>
              <a:t> </a:t>
            </a:r>
            <a:r>
              <a:rPr lang="en-US" altLang="en-US">
                <a:solidFill>
                  <a:srgbClr val="CC0000"/>
                </a:solidFill>
              </a:rPr>
              <a:t>&gt;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               </a:t>
            </a:r>
            <a:r>
              <a:rPr lang="en-US" altLang="en-US"/>
              <a:t>Write whatever you want here </a:t>
            </a:r>
            <a:r>
              <a:rPr lang="en-US" altLang="en-US">
                <a:solidFill>
                  <a:srgbClr val="CC0000"/>
                </a:solidFill>
              </a:rPr>
              <a:t>&lt;/p&gt;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019DBABA-2F3F-40B8-98A4-5D99AB8CC233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properties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Separate properties with a semi-colon</a:t>
            </a:r>
          </a:p>
          <a:p>
            <a:pPr lvl="1"/>
            <a:r>
              <a:rPr lang="en-US" altLang="en-US"/>
              <a:t>Example: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		</a:t>
            </a:r>
            <a:r>
              <a:rPr lang="en-US" altLang="en-US"/>
              <a:t>p {text-align:center</a:t>
            </a:r>
            <a:r>
              <a:rPr lang="en-US" altLang="en-US">
                <a:solidFill>
                  <a:srgbClr val="CC0000"/>
                </a:solidFill>
              </a:rPr>
              <a:t>;</a:t>
            </a:r>
            <a:r>
              <a:rPr lang="en-US" altLang="en-US"/>
              <a:t>color:red</a:t>
            </a:r>
            <a:r>
              <a:rPr lang="en-US" altLang="en-US">
                <a:solidFill>
                  <a:srgbClr val="CC0000"/>
                </a:solidFill>
              </a:rPr>
              <a:t>;</a:t>
            </a:r>
            <a:r>
              <a:rPr lang="en-US" altLang="en-US"/>
              <a:t> font-	family:Arial</a:t>
            </a:r>
            <a:r>
              <a:rPr lang="en-US" altLang="en-US">
                <a:solidFill>
                  <a:srgbClr val="CC0000"/>
                </a:solidFill>
              </a:rPr>
              <a:t>;</a:t>
            </a:r>
            <a:r>
              <a:rPr lang="en-US" altLang="en-US"/>
              <a:t> font-style:italic} 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4EA4A04D-AAE4-4DED-B4DF-C7987C99F46C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selectors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Separate selectors with a comma</a:t>
            </a:r>
          </a:p>
          <a:p>
            <a:pPr lvl="1"/>
            <a:r>
              <a:rPr lang="en-US" altLang="en-US"/>
              <a:t>Example:</a:t>
            </a:r>
          </a:p>
          <a:p>
            <a:pPr>
              <a:buFontTx/>
              <a:buNone/>
            </a:pPr>
            <a:r>
              <a:rPr lang="en-US" altLang="en-US"/>
              <a:t>		h1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h2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h3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h4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h5</a:t>
            </a:r>
            <a:r>
              <a:rPr lang="en-US" altLang="en-US">
                <a:solidFill>
                  <a:srgbClr val="CC0000"/>
                </a:solidFill>
              </a:rPr>
              <a:t>,</a:t>
            </a:r>
            <a:r>
              <a:rPr lang="en-US" altLang="en-US"/>
              <a:t>h6 { color: green }</a:t>
            </a:r>
          </a:p>
          <a:p>
            <a:pPr>
              <a:buFontTx/>
              <a:buNone/>
            </a:pPr>
            <a:r>
              <a:rPr lang="en-US" altLang="en-US"/>
              <a:t>		(each header will be green)</a:t>
            </a:r>
          </a:p>
          <a:p>
            <a:r>
              <a:rPr lang="en-US" altLang="en-US"/>
              <a:t>Separate selectors with a space</a:t>
            </a:r>
          </a:p>
          <a:p>
            <a:pPr lvl="1"/>
            <a:r>
              <a:rPr lang="en-US" altLang="en-US"/>
              <a:t>Example:</a:t>
            </a:r>
          </a:p>
          <a:p>
            <a:pPr>
              <a:buFontTx/>
              <a:buNone/>
            </a:pPr>
            <a:r>
              <a:rPr lang="en-US" altLang="en-US"/>
              <a:t>		p li { color: red }</a:t>
            </a:r>
          </a:p>
          <a:p>
            <a:pPr>
              <a:buFontTx/>
              <a:buNone/>
            </a:pPr>
            <a:r>
              <a:rPr lang="en-US" altLang="en-US"/>
              <a:t>		(only items within a list </a:t>
            </a:r>
            <a:r>
              <a:rPr lang="en-US" altLang="en-US" b="1"/>
              <a:t>and</a:t>
            </a:r>
            <a:r>
              <a:rPr lang="en-US" altLang="en-US"/>
              <a:t> a 	paragraph tag will be red)</a:t>
            </a:r>
          </a:p>
          <a:p>
            <a:pPr lvl="1"/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6F84D79B-0B1D-41DB-B4B1-2603B0B7D309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Selector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/>
              <a:t>With a class selector you can define different styles for the same type of HTML element </a:t>
            </a:r>
          </a:p>
          <a:p>
            <a:r>
              <a:rPr lang="en-US" altLang="en-US" sz="2800"/>
              <a:t>Examples: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6600"/>
                </a:solidFill>
              </a:rPr>
              <a:t>	</a:t>
            </a:r>
            <a:r>
              <a:rPr lang="en-US" altLang="en-US" sz="2800">
                <a:solidFill>
                  <a:srgbClr val="FF33CC"/>
                </a:solidFill>
              </a:rPr>
              <a:t>First define the class:</a:t>
            </a:r>
          </a:p>
          <a:p>
            <a:pPr lvl="1">
              <a:buFontTx/>
              <a:buNone/>
            </a:pPr>
            <a:r>
              <a:rPr lang="en-US" altLang="en-US" sz="2400"/>
              <a:t>	p</a:t>
            </a:r>
            <a:r>
              <a:rPr lang="en-US" altLang="en-US" sz="2400">
                <a:solidFill>
                  <a:srgbClr val="CC0000"/>
                </a:solidFill>
              </a:rPr>
              <a:t>.right</a:t>
            </a:r>
            <a:r>
              <a:rPr lang="en-US" altLang="en-US" sz="2400"/>
              <a:t> {text-align: right; color: red; font-style: italic}</a:t>
            </a:r>
          </a:p>
          <a:p>
            <a:pPr lvl="1">
              <a:buFontTx/>
              <a:buNone/>
            </a:pPr>
            <a:r>
              <a:rPr lang="en-US" altLang="en-US" sz="2400"/>
              <a:t>	p</a:t>
            </a:r>
            <a:r>
              <a:rPr lang="en-US" altLang="en-US" sz="2400">
                <a:solidFill>
                  <a:srgbClr val="CC0000"/>
                </a:solidFill>
              </a:rPr>
              <a:t>.blue</a:t>
            </a:r>
            <a:r>
              <a:rPr lang="en-US" altLang="en-US" sz="2400"/>
              <a:t> {text-align: center; color:blue}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006600"/>
                </a:solidFill>
              </a:rPr>
              <a:t>	</a:t>
            </a:r>
            <a:r>
              <a:rPr lang="en-US" altLang="en-US" sz="2800">
                <a:solidFill>
                  <a:srgbClr val="FF33CC"/>
                </a:solidFill>
              </a:rPr>
              <a:t>Then use the class in your HTML  code :</a:t>
            </a:r>
          </a:p>
          <a:p>
            <a:pPr lvl="1">
              <a:buFontTx/>
              <a:buNone/>
            </a:pPr>
            <a:r>
              <a:rPr lang="en-US" altLang="en-US" sz="2400"/>
              <a:t>	&lt;p class="</a:t>
            </a:r>
            <a:r>
              <a:rPr lang="en-US" altLang="en-US" sz="2400">
                <a:solidFill>
                  <a:srgbClr val="CC0000"/>
                </a:solidFill>
              </a:rPr>
              <a:t>right</a:t>
            </a:r>
            <a:r>
              <a:rPr lang="en-US" altLang="en-US" sz="2400"/>
              <a:t>"&gt; This paragraph will be right-aligned, italic, and red. &lt;/p&gt;</a:t>
            </a:r>
          </a:p>
          <a:p>
            <a:pPr lvl="1">
              <a:buFontTx/>
              <a:buNone/>
            </a:pPr>
            <a:r>
              <a:rPr lang="en-US" altLang="en-US" sz="2400"/>
              <a:t>	&lt;p class=“</a:t>
            </a:r>
            <a:r>
              <a:rPr lang="en-US" altLang="en-US" sz="2400">
                <a:solidFill>
                  <a:srgbClr val="CC0000"/>
                </a:solidFill>
              </a:rPr>
              <a:t>blue</a:t>
            </a:r>
            <a:r>
              <a:rPr lang="en-US" altLang="en-US" sz="2400"/>
              <a:t>"&gt; This paragraph will be center-aligned and blue. &lt;/p&gt;</a:t>
            </a:r>
          </a:p>
          <a:p>
            <a:pPr lvl="1">
              <a:buFontTx/>
              <a:buNone/>
            </a:pPr>
            <a:endParaRPr lang="en-US" altLang="en-US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D1B22ED1-34C0-40EB-B2A3-876C1A5C1C9B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</a:t>
            </a:r>
            <a:r>
              <a:rPr lang="en-US" altLang="en-US">
                <a:solidFill>
                  <a:srgbClr val="CC0000"/>
                </a:solidFill>
              </a:rPr>
              <a:t>CSS</a:t>
            </a:r>
            <a:r>
              <a:rPr lang="en-US" altLang="en-US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simple mechanism for controlling the style of a Web document without compromising its structure.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It allows you to separate visual design elements (layout, fonts, colors, margins, and so on) from the contents of a Web page.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Allows for faster downloads, streamlined site maintenance, and global control of design attributes across multiple pages.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2C93CD5C-9FB1-4781-A2E3-EF31BF024EF5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Selector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You can also omit the tag name in the selector to define a style that will be used by all HTML elements that have this class.</a:t>
            </a:r>
          </a:p>
          <a:p>
            <a:endParaRPr lang="en-US" altLang="en-US" sz="2800"/>
          </a:p>
          <a:p>
            <a:r>
              <a:rPr lang="en-US" altLang="en-US" sz="2800"/>
              <a:t>Example:</a:t>
            </a:r>
          </a:p>
          <a:p>
            <a:pPr>
              <a:buFontTx/>
              <a:buNone/>
            </a:pPr>
            <a:r>
              <a:rPr lang="en-US" altLang="en-US" sz="2800"/>
              <a:t>	 </a:t>
            </a:r>
            <a:r>
              <a:rPr lang="en-US" altLang="en-US" sz="2800">
                <a:solidFill>
                  <a:srgbClr val="CC0000"/>
                </a:solidFill>
              </a:rPr>
              <a:t>.poem</a:t>
            </a:r>
            <a:r>
              <a:rPr lang="en-US" altLang="en-US" sz="2800"/>
              <a:t> {text-align: center; font-style:italic} 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Any HTML element with class=“</a:t>
            </a:r>
            <a:r>
              <a:rPr lang="en-US" altLang="en-US" sz="2800">
                <a:solidFill>
                  <a:srgbClr val="CC0000"/>
                </a:solidFill>
              </a:rPr>
              <a:t>poem</a:t>
            </a:r>
            <a:r>
              <a:rPr lang="en-US" altLang="en-US" sz="2800"/>
              <a:t>" will be center-aligned 	and italic.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4C232864-2F11-4689-BD0A-699E3DCDCF13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Selector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 (continued)</a:t>
            </a:r>
          </a:p>
          <a:p>
            <a:pPr>
              <a:buFontTx/>
              <a:buNone/>
            </a:pPr>
            <a:r>
              <a:rPr lang="en-US" altLang="en-US"/>
              <a:t>	Both elements below will follow the rules in the "</a:t>
            </a:r>
            <a:r>
              <a:rPr lang="en-US" altLang="en-US">
                <a:solidFill>
                  <a:srgbClr val="CC0000"/>
                </a:solidFill>
              </a:rPr>
              <a:t>.poem</a:t>
            </a:r>
            <a:r>
              <a:rPr lang="en-US" altLang="en-US"/>
              <a:t>“ class:  </a:t>
            </a:r>
          </a:p>
          <a:p>
            <a:pPr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&lt;h1 class=“</a:t>
            </a:r>
            <a:r>
              <a:rPr lang="en-US" altLang="en-US">
                <a:solidFill>
                  <a:srgbClr val="CC0000"/>
                </a:solidFill>
              </a:rPr>
              <a:t>poem</a:t>
            </a:r>
            <a:r>
              <a:rPr lang="en-US" altLang="en-US"/>
              <a:t>"&gt; This heading will be center-aligned and italic &lt;/h1&gt;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	&lt;p class=“</a:t>
            </a:r>
            <a:r>
              <a:rPr lang="en-US" altLang="en-US">
                <a:solidFill>
                  <a:srgbClr val="CC0000"/>
                </a:solidFill>
              </a:rPr>
              <a:t>poem</a:t>
            </a:r>
            <a:r>
              <a:rPr lang="en-US" altLang="en-US"/>
              <a:t>"&gt; This paragraph will also be center-aligned and italic. &lt;/p&gt;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93F2DCFF-0EE5-4EDB-BC8B-D8E93E504547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Example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&lt;style&gt;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p {font-family: sans-serif; font-size: 10pt} </a:t>
            </a:r>
            <a:br>
              <a:rPr lang="en-US" altLang="en-US" sz="2000"/>
            </a:br>
            <a:r>
              <a:rPr lang="en-US" altLang="en-US" sz="2000"/>
              <a:t>h1 {font-family: serif; font-size: 30pt} </a:t>
            </a:r>
            <a:br>
              <a:rPr lang="en-US" altLang="en-US" sz="2000"/>
            </a:br>
            <a:r>
              <a:rPr lang="en-US" altLang="en-US" sz="2000"/>
              <a:t>h2 {font-family: serif; font-size: 24pt} </a:t>
            </a:r>
            <a:br>
              <a:rPr lang="en-US" altLang="en-US" sz="2000"/>
            </a:br>
            <a:r>
              <a:rPr lang="en-US" altLang="en-US" sz="2000"/>
              <a:t>.boldred {color: red; font-weight: bold} </a:t>
            </a:r>
            <a:br>
              <a:rPr lang="en-US" altLang="en-US" sz="2000"/>
            </a:br>
            <a:r>
              <a:rPr lang="en-US" altLang="en-US" sz="2000"/>
              <a:t>.green {color: green} </a:t>
            </a:r>
            <a:br>
              <a:rPr lang="en-US" altLang="en-US" sz="2000"/>
            </a:br>
            <a:r>
              <a:rPr lang="en-US" altLang="en-US" sz="2000"/>
              <a:t>.tinyblue {color: blue; font-size: 8pt}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&lt;/style&gt;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The tags and classes can then be used in combination: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&lt;h1 class=“boldred"&gt;This is rendered as 30-point red serif bold text.&lt;/h1&gt;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&lt;p class=“boldred"&gt;This is rendered as 10-point red sans-serif bold text.&lt;/p&gt;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EF010492-5D6B-4310-A8C5-FB100B7709B1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0"/>
            <a:ext cx="7620000" cy="3619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Applying styles to portions of a document: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5257800"/>
          </a:xfrm>
        </p:spPr>
        <p:txBody>
          <a:bodyPr/>
          <a:lstStyle/>
          <a:p>
            <a:r>
              <a:rPr lang="en-US" altLang="en-US" b="1">
                <a:solidFill>
                  <a:srgbClr val="FF5050"/>
                </a:solidFill>
              </a:rPr>
              <a:t>&lt;div&gt;</a:t>
            </a:r>
          </a:p>
          <a:p>
            <a:pPr lvl="1"/>
            <a:r>
              <a:rPr lang="en-US" altLang="en-US"/>
              <a:t>A division tag: to “package” a block of document into one unit. It defines a block element.</a:t>
            </a:r>
          </a:p>
          <a:p>
            <a:pPr lvl="1"/>
            <a:r>
              <a:rPr lang="en-US" altLang="en-US"/>
              <a:t>Causes a line break, like &lt;br&gt; and &lt;p&gt;. </a:t>
            </a:r>
          </a:p>
          <a:p>
            <a:r>
              <a:rPr lang="en-US" altLang="en-US" b="1">
                <a:solidFill>
                  <a:srgbClr val="FF5050"/>
                </a:solidFill>
              </a:rPr>
              <a:t>&lt;span&gt;</a:t>
            </a:r>
          </a:p>
          <a:p>
            <a:pPr lvl="1"/>
            <a:r>
              <a:rPr lang="en-US" altLang="en-US"/>
              <a:t>“Wraps” a portion of text into a unit, but doesn't cause a line break. Allows styles to be applied to an 'elemental' region (such as a portion of a paragraph).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A723B460-5879-42CC-9DA2-B386DE97E45C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0"/>
            <a:ext cx="7620000" cy="3619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28800"/>
            <a:ext cx="7772400" cy="42640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    &lt;p&gt;&lt;span class="foo"&gt;This text is rendered as foo-style&lt;/span&gt; and this is not.  &lt;/p&gt;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&lt;div class="foo"&gt; </a:t>
            </a:r>
            <a:br>
              <a:rPr lang="en-US" altLang="en-US" sz="2800"/>
            </a:br>
            <a:r>
              <a:rPr lang="en-US" altLang="en-US" sz="2800"/>
              <a:t>&lt;p&gt;The "foo" style will be applied to this text, and to &lt;a href="page.html"&gt;this text&lt;/a&gt; as well. </a:t>
            </a:r>
            <a:br>
              <a:rPr lang="en-US" altLang="en-US" sz="2800"/>
            </a:br>
            <a:r>
              <a:rPr lang="en-US" altLang="en-US" sz="2800"/>
              <a:t>&lt;/div&gt;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55F93F6B-6D7B-438F-8B5C-AC3A67CAC4D8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059613" cy="827088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List of style Selectors and their Properties and Values: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00213"/>
            <a:ext cx="8131175" cy="2185987"/>
          </a:xfrm>
        </p:spPr>
        <p:txBody>
          <a:bodyPr/>
          <a:lstStyle/>
          <a:p>
            <a:r>
              <a:rPr lang="en-US" altLang="en-US"/>
              <a:t>From WDG: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2400">
                <a:hlinkClick r:id="rId2"/>
              </a:rPr>
              <a:t>http://www.htmlhelp.com/reference/css/properties.html</a:t>
            </a: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89F8AB70-676E-4F35-BD46-AC009BCC2DC5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- Font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font-family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Name, or serif, sans-serif, cursive, monospace</a:t>
            </a:r>
            <a:endParaRPr lang="en-US" altLang="en-US" sz="24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font-style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normal, italic </a:t>
            </a:r>
            <a:endParaRPr lang="en-US" altLang="en-US" sz="24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font-weight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normal, bold, 100, 200, 300, 400, 500, 600, 700, 800, 900 </a:t>
            </a:r>
            <a:endParaRPr lang="en-US" altLang="en-US" sz="24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font-size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absolute-size, relative-size, length, percentage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font-variant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small-caps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B3BA7CAB-CA0F-4BC7-B8EB-FF63B7CCA35C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- Text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text-decoration</a:t>
            </a:r>
          </a:p>
          <a:p>
            <a:pPr lvl="1"/>
            <a:r>
              <a:rPr lang="en-US" altLang="en-US"/>
              <a:t>underline, line-through </a:t>
            </a:r>
          </a:p>
          <a:p>
            <a:r>
              <a:rPr lang="en-US" altLang="en-US"/>
              <a:t>text-transform </a:t>
            </a:r>
          </a:p>
          <a:p>
            <a:pPr lvl="1"/>
            <a:r>
              <a:rPr lang="en-US" altLang="en-US"/>
              <a:t>capitalize, uppercase, lowercase, none </a:t>
            </a:r>
          </a:p>
          <a:p>
            <a:r>
              <a:rPr lang="en-US" altLang="en-US"/>
              <a:t>text-align</a:t>
            </a:r>
          </a:p>
          <a:p>
            <a:pPr lvl="1"/>
            <a:r>
              <a:rPr lang="en-US" altLang="en-US"/>
              <a:t>left, right, center, justify </a:t>
            </a:r>
          </a:p>
          <a:p>
            <a:r>
              <a:rPr lang="en-US" altLang="en-US"/>
              <a:t>text-indent </a:t>
            </a:r>
          </a:p>
          <a:p>
            <a:pPr lvl="1"/>
            <a:r>
              <a:rPr lang="en-US" altLang="en-US"/>
              <a:t>&lt;length&gt;, &lt;percentage&gt; 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F40635CA-2F29-452F-A456-9372B60397C1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- Position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position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absolute, relative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&lt;length&gt;, &lt;percentage&gt;, auto 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left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&lt;length&gt;, &lt;percentage&gt;, auto </a:t>
            </a:r>
          </a:p>
          <a:p>
            <a:pPr>
              <a:lnSpc>
                <a:spcPct val="90000"/>
              </a:lnSpc>
            </a:pPr>
            <a:r>
              <a:rPr lang="en-US" altLang="en-US"/>
              <a:t>Z-index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&lt;number&gt;, auto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06AC42C9-DF0E-469B-A7FA-125F239DC81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09800"/>
            <a:ext cx="6096000" cy="2057400"/>
          </a:xfrm>
        </p:spPr>
        <p:txBody>
          <a:bodyPr/>
          <a:lstStyle/>
          <a:p>
            <a:pPr algn="ctr"/>
            <a:r>
              <a:rPr lang="en-US" altLang="en-US"/>
              <a:t>A few more details about positioning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A2CEBB72-BF09-41A6-BC3A-696265BCA70C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816850" cy="1412875"/>
          </a:xfrm>
        </p:spPr>
        <p:txBody>
          <a:bodyPr/>
          <a:lstStyle/>
          <a:p>
            <a:r>
              <a:rPr lang="en-US" altLang="en-US"/>
              <a:t>CSS vs. just HTML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/>
              <a:t>What can we do with CSS that we can’t do with HTML?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/>
              <a:t>Control of backgrounds.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/>
              <a:t>Set font size to the exact height you want.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/>
              <a:t>Highlight words, entire paragraphs, headings or even individual letters with background colors. 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/>
              <a:t>Overlap words and make logo-type headers without making images. 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/>
              <a:t>Precise positioning.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/>
              <a:t>Linked style sheets to control the look of a whole website from one single location.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/>
              <a:t>And more.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08148314-87DA-4FB3-A3D8-DFEE994460DE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3751263" cy="592137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Positioning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69288" cy="2706687"/>
          </a:xfrm>
        </p:spPr>
        <p:txBody>
          <a:bodyPr/>
          <a:lstStyle/>
          <a:p>
            <a:r>
              <a:rPr lang="en-US" altLang="en-US"/>
              <a:t>Upper left corner corresponds to (0,0)</a:t>
            </a:r>
          </a:p>
          <a:p>
            <a:r>
              <a:rPr lang="en-US" altLang="en-US"/>
              <a:t>The value of </a:t>
            </a:r>
            <a:r>
              <a:rPr lang="en-US" altLang="en-US" b="1"/>
              <a:t>top, bottom, right, left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can be expressed in:</a:t>
            </a:r>
          </a:p>
          <a:p>
            <a:pPr lvl="1"/>
            <a:r>
              <a:rPr lang="en-US" altLang="en-US" b="1"/>
              <a:t>Length</a:t>
            </a:r>
            <a:r>
              <a:rPr lang="en-US" altLang="en-US"/>
              <a:t> (measured in px, em, etc…)</a:t>
            </a:r>
          </a:p>
          <a:p>
            <a:pPr lvl="1"/>
            <a:r>
              <a:rPr lang="en-US" altLang="en-US" b="1"/>
              <a:t>Percentage </a:t>
            </a:r>
            <a:r>
              <a:rPr lang="en-US" altLang="en-US"/>
              <a:t>of the parent’s width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A462DA6E-6E44-4320-91CB-F419D07A3ED1}" type="slidenum">
              <a:rPr lang="en-US" altLang="en-US"/>
              <a:pPr/>
              <a:t>30</a:t>
            </a:fld>
            <a:endParaRPr lang="en-US" altLang="en-US"/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0" y="152400"/>
            <a:ext cx="6324600" cy="6432550"/>
            <a:chOff x="0" y="96"/>
            <a:chExt cx="3984" cy="4052"/>
          </a:xfrm>
        </p:grpSpPr>
        <p:sp>
          <p:nvSpPr>
            <p:cNvPr id="125957" name="Text Box 5"/>
            <p:cNvSpPr txBox="1">
              <a:spLocks noChangeArrowheads="1"/>
            </p:cNvSpPr>
            <p:nvPr/>
          </p:nvSpPr>
          <p:spPr bwMode="auto">
            <a:xfrm>
              <a:off x="144" y="1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Tahoma" panose="020B0604030504040204" pitchFamily="34" charset="0"/>
                </a:rPr>
                <a:t>(0,0)</a:t>
              </a:r>
            </a:p>
          </p:txBody>
        </p:sp>
        <p:sp>
          <p:nvSpPr>
            <p:cNvPr id="125958" name="Line 6"/>
            <p:cNvSpPr>
              <a:spLocks noChangeShapeType="1"/>
            </p:cNvSpPr>
            <p:nvPr/>
          </p:nvSpPr>
          <p:spPr bwMode="auto">
            <a:xfrm>
              <a:off x="96" y="144"/>
              <a:ext cx="35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 rot="5400000">
              <a:off x="-1704" y="1944"/>
              <a:ext cx="3600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125960" name="Text Box 8"/>
            <p:cNvSpPr txBox="1">
              <a:spLocks noChangeArrowheads="1"/>
            </p:cNvSpPr>
            <p:nvPr/>
          </p:nvSpPr>
          <p:spPr bwMode="auto">
            <a:xfrm>
              <a:off x="0" y="3840"/>
              <a:ext cx="2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600" b="1">
                  <a:solidFill>
                    <a:schemeClr val="hlink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3744" y="96"/>
              <a:ext cx="2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600" b="1">
                  <a:solidFill>
                    <a:schemeClr val="hlink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z-index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73238"/>
            <a:ext cx="8229600" cy="3429000"/>
          </a:xfrm>
        </p:spPr>
        <p:txBody>
          <a:bodyPr/>
          <a:lstStyle/>
          <a:p>
            <a:r>
              <a:rPr lang="en-US" altLang="en-US"/>
              <a:t>stacking order is called the </a:t>
            </a:r>
            <a:r>
              <a:rPr lang="en-US" altLang="en-US">
                <a:solidFill>
                  <a:srgbClr val="CC0000"/>
                </a:solidFill>
              </a:rPr>
              <a:t>z-index.</a:t>
            </a:r>
          </a:p>
          <a:p>
            <a:r>
              <a:rPr lang="en-US" altLang="en-US"/>
              <a:t>If elements overlap each other, </a:t>
            </a:r>
            <a:r>
              <a:rPr lang="en-US" altLang="en-US">
                <a:solidFill>
                  <a:srgbClr val="CC0000"/>
                </a:solidFill>
              </a:rPr>
              <a:t>the one with the higher z-index appears on top.</a:t>
            </a:r>
          </a:p>
          <a:p>
            <a:r>
              <a:rPr lang="en-US" altLang="en-US"/>
              <a:t>Example:</a:t>
            </a:r>
          </a:p>
          <a:p>
            <a:pPr lvl="1">
              <a:buFontTx/>
              <a:buNone/>
            </a:pPr>
            <a:r>
              <a:rPr lang="en-US" altLang="en-US"/>
              <a:t>.topElement {position: absolute; </a:t>
            </a:r>
            <a:r>
              <a:rPr lang="en-US" altLang="en-US">
                <a:solidFill>
                  <a:srgbClr val="CC0000"/>
                </a:solidFill>
              </a:rPr>
              <a:t>z-index=2</a:t>
            </a:r>
            <a:r>
              <a:rPr lang="en-US" altLang="en-US"/>
              <a:t>; top:0px; left:0px; font-size:36pt; color:red}</a:t>
            </a:r>
          </a:p>
          <a:p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18BCF803-5989-4D5B-B85F-06ECB21B1C78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3751263" cy="592137"/>
          </a:xfrm>
        </p:spPr>
        <p:txBody>
          <a:bodyPr/>
          <a:lstStyle/>
          <a:p>
            <a:r>
              <a:rPr lang="en-US" altLang="en-US" sz="3200"/>
              <a:t>CSS Examples: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89138"/>
            <a:ext cx="7273925" cy="3384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&lt;h1 style="color: white; </a:t>
            </a:r>
            <a:r>
              <a:rPr lang="en-US" altLang="en-US" sz="2800" b="1">
                <a:solidFill>
                  <a:schemeClr val="hlink"/>
                </a:solidFill>
              </a:rPr>
              <a:t>position: absolute</a:t>
            </a:r>
            <a:r>
              <a:rPr lang="en-US" altLang="en-US" sz="2800" b="1"/>
              <a:t>; </a:t>
            </a:r>
            <a:r>
              <a:rPr lang="en-US" altLang="en-US" sz="2800" b="1">
                <a:solidFill>
                  <a:schemeClr val="hlink"/>
                </a:solidFill>
              </a:rPr>
              <a:t>bottom: 50px; left: 50px</a:t>
            </a:r>
            <a:r>
              <a:rPr lang="en-US" altLang="en-US" sz="2800" b="1"/>
              <a:t>; z-index: 2"&gt; Text in front.&lt;/h1&gt;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 lvl="1">
              <a:lnSpc>
                <a:spcPct val="90000"/>
              </a:lnSpc>
            </a:pPr>
            <a:r>
              <a:rPr lang="en-US" altLang="en-US"/>
              <a:t>Positioning: </a:t>
            </a:r>
            <a:r>
              <a:rPr lang="en-US" altLang="en-US">
                <a:hlinkClick r:id="rId2" action="ppaction://hlinkfile"/>
              </a:rPr>
              <a:t>Example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Stacking: </a:t>
            </a:r>
            <a:r>
              <a:rPr lang="en-US" altLang="en-US">
                <a:hlinkClick r:id="rId3" action="ppaction://hlinkfile"/>
              </a:rPr>
              <a:t>Example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Shadowing: </a:t>
            </a:r>
            <a:r>
              <a:rPr lang="en-US" altLang="en-US">
                <a:hlinkClick r:id="rId4" action="ppaction://hlinkfile"/>
              </a:rPr>
              <a:t>Example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B1035923-13A5-49CF-996E-286B28A52267}" type="slidenum">
              <a:rPr lang="en-US" altLang="en-US"/>
              <a:pPr/>
              <a:t>32</a:t>
            </a:fld>
            <a:endParaRPr lang="en-US" altLang="en-US"/>
          </a:p>
        </p:txBody>
      </p:sp>
      <p:grpSp>
        <p:nvGrpSpPr>
          <p:cNvPr id="126980" name="Group 4"/>
          <p:cNvGrpSpPr>
            <a:grpSpLocks/>
          </p:cNvGrpSpPr>
          <p:nvPr/>
        </p:nvGrpSpPr>
        <p:grpSpPr bwMode="auto">
          <a:xfrm>
            <a:off x="0" y="152400"/>
            <a:ext cx="6324600" cy="6432550"/>
            <a:chOff x="0" y="96"/>
            <a:chExt cx="3984" cy="4052"/>
          </a:xfrm>
        </p:grpSpPr>
        <p:sp>
          <p:nvSpPr>
            <p:cNvPr id="126981" name="Text Box 5"/>
            <p:cNvSpPr txBox="1">
              <a:spLocks noChangeArrowheads="1"/>
            </p:cNvSpPr>
            <p:nvPr/>
          </p:nvSpPr>
          <p:spPr bwMode="auto">
            <a:xfrm>
              <a:off x="144" y="1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Tahoma" panose="020B0604030504040204" pitchFamily="34" charset="0"/>
                </a:rPr>
                <a:t>(0,0)</a:t>
              </a:r>
            </a:p>
          </p:txBody>
        </p:sp>
        <p:sp>
          <p:nvSpPr>
            <p:cNvPr id="126982" name="Line 6"/>
            <p:cNvSpPr>
              <a:spLocks noChangeShapeType="1"/>
            </p:cNvSpPr>
            <p:nvPr/>
          </p:nvSpPr>
          <p:spPr bwMode="auto">
            <a:xfrm>
              <a:off x="96" y="144"/>
              <a:ext cx="35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126983" name="Line 7"/>
            <p:cNvSpPr>
              <a:spLocks noChangeShapeType="1"/>
            </p:cNvSpPr>
            <p:nvPr/>
          </p:nvSpPr>
          <p:spPr bwMode="auto">
            <a:xfrm rot="5400000">
              <a:off x="-1704" y="1944"/>
              <a:ext cx="3600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126984" name="Text Box 8"/>
            <p:cNvSpPr txBox="1">
              <a:spLocks noChangeArrowheads="1"/>
            </p:cNvSpPr>
            <p:nvPr/>
          </p:nvSpPr>
          <p:spPr bwMode="auto">
            <a:xfrm>
              <a:off x="0" y="3840"/>
              <a:ext cx="2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600" b="1">
                  <a:solidFill>
                    <a:schemeClr val="hlink"/>
                  </a:solidFill>
                  <a:latin typeface="Tahoma" panose="020B0604030504040204" pitchFamily="34" charset="0"/>
                </a:rPr>
                <a:t>Y</a:t>
              </a:r>
            </a:p>
          </p:txBody>
        </p:sp>
        <p:sp>
          <p:nvSpPr>
            <p:cNvPr id="126985" name="Text Box 9"/>
            <p:cNvSpPr txBox="1">
              <a:spLocks noChangeArrowheads="1"/>
            </p:cNvSpPr>
            <p:nvPr/>
          </p:nvSpPr>
          <p:spPr bwMode="auto">
            <a:xfrm>
              <a:off x="3744" y="96"/>
              <a:ext cx="2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600" b="1">
                  <a:solidFill>
                    <a:schemeClr val="hlink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7620000" cy="685800"/>
          </a:xfrm>
        </p:spPr>
        <p:txBody>
          <a:bodyPr/>
          <a:lstStyle/>
          <a:p>
            <a:r>
              <a:rPr lang="en-US" altLang="en-US" sz="3200"/>
              <a:t>Using Boxes and Positioning for layout</a:t>
            </a:r>
          </a:p>
        </p:txBody>
      </p:sp>
      <p:pic>
        <p:nvPicPr>
          <p:cNvPr id="129028" name="Picture 4" descr="box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3" y="2360613"/>
            <a:ext cx="7304087" cy="3502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D365-31CE-44F8-8690-7C679BB97BB8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a box: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Margins are always transparent.</a:t>
            </a:r>
          </a:p>
          <a:p>
            <a:r>
              <a:rPr lang="en-US" altLang="en-US"/>
              <a:t>Borders come in various styles.</a:t>
            </a:r>
          </a:p>
          <a:p>
            <a:r>
              <a:rPr lang="en-US" altLang="en-US"/>
              <a:t>Background settings:</a:t>
            </a:r>
          </a:p>
          <a:p>
            <a:pPr lvl="1"/>
            <a:r>
              <a:rPr lang="en-US" altLang="en-US"/>
              <a:t>the area just inside the borders </a:t>
            </a:r>
          </a:p>
          <a:p>
            <a:pPr lvl="1"/>
            <a:r>
              <a:rPr lang="en-US" altLang="en-US"/>
              <a:t>includes both the padding and content areas.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438F2288-C7CE-48B3-84DF-43760DA9F847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130052" name="Picture 4" descr="defini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4681538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41438"/>
            <a:ext cx="58674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img { border-style: ridge;</a:t>
            </a:r>
          </a:p>
          <a:p>
            <a:pPr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	 border-width: 20px;</a:t>
            </a:r>
          </a:p>
          <a:p>
            <a:pPr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	 border-color:red green 				blue purple}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8FF1C778-A37D-47FF-8E8F-6C8F13C2D60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152400" y="4495800"/>
            <a:ext cx="5867400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h1 {background-color: #CC66FF;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	width: 50%;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       	padding: 20px}</a:t>
            </a:r>
            <a:r>
              <a:rPr lang="en-US" altLang="en-US" sz="3200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600">
              <a:latin typeface="Tahoma" panose="020B0604030504040204" pitchFamily="34" charset="0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4114800" y="5257800"/>
            <a:ext cx="4724400" cy="1127125"/>
          </a:xfrm>
          <a:prstGeom prst="rect">
            <a:avLst/>
          </a:prstGeom>
          <a:solidFill>
            <a:srgbClr val="CC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tIns="365760" rIns="274320" bIns="36576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600">
                <a:latin typeface="Tahoma" panose="020B0604030504040204" pitchFamily="34" charset="0"/>
              </a:rPr>
              <a:t>H1,50% ,purple background</a:t>
            </a:r>
          </a:p>
        </p:txBody>
      </p:sp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765175"/>
            <a:ext cx="25844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  <p:bldP spid="13107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Border values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92C05-FFA4-475D-81FD-40EC10255D0A}" type="slidenum">
              <a:rPr lang="en-US" altLang="en-US"/>
              <a:pPr/>
              <a:t>36</a:t>
            </a:fld>
            <a:endParaRPr lang="en-US" altLang="en-US"/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1116013" y="1557338"/>
          <a:ext cx="5791200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" name="Photo Editor Photo" r:id="rId3" imgW="4866667" imgH="3323810" progId="MSPhotoEd.3">
                  <p:embed/>
                </p:oleObj>
              </mc:Choice>
              <mc:Fallback>
                <p:oleObj name="Photo Editor Photo" r:id="rId3" imgW="4866667" imgH="332381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5791200" cy="395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background-color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Hex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background-image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URL(image.jpg)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background-repeat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No-repeat, repeat-x, repeat-y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background-attachment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Fixed, scroll				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background-position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Top, left</a:t>
            </a:r>
          </a:p>
          <a:p>
            <a:pPr lvl="2">
              <a:lnSpc>
                <a:spcPct val="80000"/>
              </a:lnSpc>
            </a:pPr>
            <a:r>
              <a:rPr lang="en-US" altLang="en-US" sz="1800"/>
              <a:t>p { background-position: 70px 10px; background-repeat: repeat-y; background-image: url(background.gif) }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52879052-DFB9-4589-A223-9FA5F91D934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4038600" y="2133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hlinkClick r:id="rId2" action="ppaction://hlinkfile"/>
              </a:rPr>
              <a:t>Example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Background repeat examples:</a:t>
            </a:r>
          </a:p>
        </p:txBody>
      </p:sp>
      <p:pic>
        <p:nvPicPr>
          <p:cNvPr id="134147" name="Picture 3" descr="FIG7-3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586C3943-6816-4E3C-A982-38BB39874EF2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Scroll Bar Color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/>
              <a:t>Example:</a:t>
            </a:r>
            <a:r>
              <a:rPr lang="en-US" altLang="en-US" sz="2400"/>
              <a:t> </a:t>
            </a:r>
          </a:p>
          <a:p>
            <a:pPr>
              <a:buFontTx/>
              <a:buNone/>
            </a:pPr>
            <a:r>
              <a:rPr lang="en-US" altLang="en-US" sz="2400"/>
              <a:t>&lt;style&gt; </a:t>
            </a:r>
          </a:p>
          <a:p>
            <a:pPr>
              <a:buFontTx/>
              <a:buNone/>
            </a:pPr>
            <a:r>
              <a:rPr lang="en-US" altLang="en-US" sz="2400"/>
              <a:t>	body { color:black; </a:t>
            </a:r>
          </a:p>
          <a:p>
            <a:pPr>
              <a:buFontTx/>
              <a:buNone/>
            </a:pPr>
            <a:r>
              <a:rPr lang="en-US" altLang="en-US" sz="2400"/>
              <a:t>		background-color:#a0a0a0; </a:t>
            </a:r>
          </a:p>
          <a:p>
            <a:pPr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CC0000"/>
                </a:solidFill>
              </a:rPr>
              <a:t>scrollbar-face-color:#903030;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		scrollbar-arrow-color:#FFFFFF;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		scrollbar-track-color:#C0B0B0; 	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		scrollbar-shadow-color:rgb(0,0,0)</a:t>
            </a:r>
            <a:r>
              <a:rPr lang="en-US" altLang="en-US" sz="2400"/>
              <a:t>} </a:t>
            </a:r>
          </a:p>
          <a:p>
            <a:pPr>
              <a:buFontTx/>
              <a:buNone/>
            </a:pPr>
            <a:r>
              <a:rPr lang="en-US" altLang="en-US" sz="2400"/>
              <a:t>&lt;/style&gt; </a:t>
            </a:r>
          </a:p>
          <a:p>
            <a:r>
              <a:rPr lang="en-US" altLang="en-US" sz="2800"/>
              <a:t>CSS generator for scrollbars: </a:t>
            </a:r>
            <a:r>
              <a:rPr lang="en-US" altLang="en-US" sz="2800">
                <a:hlinkClick r:id="rId2"/>
              </a:rPr>
              <a:t>http://www.spectrum-research.com/V2/generators/scrollbar.asp</a:t>
            </a:r>
            <a:r>
              <a:rPr lang="en-US" altLang="en-US" sz="2800"/>
              <a:t> </a:t>
            </a:r>
          </a:p>
          <a:p>
            <a:pPr>
              <a:buFontTx/>
              <a:buNone/>
            </a:pPr>
            <a:endParaRPr lang="en-US" altLang="en-US" sz="2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0825A79C-A0B2-4484-88BC-E3D9CD89A099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write CSS?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  <a:p>
            <a:r>
              <a:rPr lang="en-US" altLang="en-US" b="1"/>
              <a:t>Selector</a:t>
            </a:r>
          </a:p>
          <a:p>
            <a:pPr lvl="1"/>
            <a:r>
              <a:rPr lang="en-US" altLang="en-US"/>
              <a:t>HTML element tags </a:t>
            </a:r>
            <a:br>
              <a:rPr lang="en-US" altLang="en-US"/>
            </a:br>
            <a:r>
              <a:rPr lang="en-US" altLang="en-US"/>
              <a:t>(examples: p, h2, body, img, table)</a:t>
            </a:r>
          </a:p>
          <a:p>
            <a:pPr lvl="1"/>
            <a:r>
              <a:rPr lang="en-US" altLang="en-US"/>
              <a:t>class and ID names</a:t>
            </a:r>
          </a:p>
          <a:p>
            <a:r>
              <a:rPr lang="en-US" altLang="en-US" b="1"/>
              <a:t>Property</a:t>
            </a:r>
            <a:r>
              <a:rPr lang="en-US" altLang="en-US"/>
              <a:t> (examples: color, font-size)</a:t>
            </a:r>
          </a:p>
          <a:p>
            <a:r>
              <a:rPr lang="en-US" altLang="en-US" b="1"/>
              <a:t>Value</a:t>
            </a:r>
            <a:r>
              <a:rPr lang="en-US" altLang="en-US"/>
              <a:t> (examples: red, 14pt)</a:t>
            </a:r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875DBA42-D9FD-475F-ACD0-93C685CF5AF5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 Style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a:link {color: #FFFFFF; text-decoration: none}</a:t>
            </a:r>
          </a:p>
          <a:p>
            <a:r>
              <a:rPr lang="en-US" altLang="en-US" sz="2800"/>
              <a:t>a:visited {color: #808080; text-decoration: none}</a:t>
            </a:r>
          </a:p>
          <a:p>
            <a:r>
              <a:rPr lang="en-US" altLang="en-US" sz="2800"/>
              <a:t>a:hover {color: red; text-decoration: none}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AC513F51-9938-47E7-9145-4A977941E7F6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Cursor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cursor property specifies the type of cursor to be displayed when pointing on an element.</a:t>
            </a:r>
          </a:p>
          <a:p>
            <a:pPr lvl="1"/>
            <a:r>
              <a:rPr lang="en-US" altLang="en-US"/>
              <a:t>Crosshair, hand, move, text, wait, etc.</a:t>
            </a:r>
          </a:p>
          <a:p>
            <a:endParaRPr lang="en-US" altLang="en-US"/>
          </a:p>
          <a:p>
            <a:r>
              <a:rPr lang="en-US" altLang="en-US"/>
              <a:t>Complete demo (cursor styles): </a:t>
            </a:r>
            <a:r>
              <a:rPr lang="en-US" altLang="en-US">
                <a:hlinkClick r:id="rId2"/>
              </a:rPr>
              <a:t>http://www.w3schools.com/css/tryit.asp?filename=trycss_cursor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3E3E46B3-41EF-4152-AE48-1D6B00117F77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write CSS: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7772400" cy="32766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The basic syntax of a CSS rule: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FF5050"/>
                </a:solidFill>
              </a:rPr>
              <a:t>	selector</a:t>
            </a:r>
            <a:r>
              <a:rPr lang="en-US" altLang="en-US" sz="2800"/>
              <a:t> {</a:t>
            </a:r>
            <a:r>
              <a:rPr lang="en-US" altLang="en-US" sz="2800">
                <a:solidFill>
                  <a:schemeClr val="hlink"/>
                </a:solidFill>
              </a:rPr>
              <a:t>property 1</a:t>
            </a:r>
            <a:r>
              <a:rPr lang="en-US" altLang="en-US" sz="2800"/>
              <a:t>: </a:t>
            </a:r>
            <a:r>
              <a:rPr lang="en-US" altLang="en-US" sz="2800">
                <a:solidFill>
                  <a:srgbClr val="CC00CC"/>
                </a:solidFill>
              </a:rPr>
              <a:t>value 1</a:t>
            </a:r>
            <a:r>
              <a:rPr lang="en-US" altLang="en-US" sz="2800"/>
              <a:t>; </a:t>
            </a:r>
            <a:r>
              <a:rPr lang="en-US" altLang="en-US" sz="2800">
                <a:solidFill>
                  <a:schemeClr val="hlink"/>
                </a:solidFill>
              </a:rPr>
              <a:t>property 2</a:t>
            </a:r>
            <a:r>
              <a:rPr lang="en-US" altLang="en-US" sz="2800"/>
              <a:t>: </a:t>
            </a:r>
            <a:r>
              <a:rPr lang="en-US" altLang="en-US" sz="2800">
                <a:solidFill>
                  <a:srgbClr val="CC00CC"/>
                </a:solidFill>
              </a:rPr>
              <a:t>value 2</a:t>
            </a:r>
            <a:r>
              <a:rPr lang="en-US" altLang="en-US" sz="2800"/>
              <a:t>}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/>
              <a:t>	Example: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rgbClr val="FF5050"/>
                </a:solidFill>
              </a:rPr>
              <a:t>	p</a:t>
            </a:r>
            <a:r>
              <a:rPr lang="en-US" altLang="en-US" sz="2800"/>
              <a:t> {</a:t>
            </a:r>
            <a:r>
              <a:rPr lang="en-US" altLang="en-US" sz="2800">
                <a:solidFill>
                  <a:schemeClr val="hlink"/>
                </a:solidFill>
              </a:rPr>
              <a:t>font-size</a:t>
            </a:r>
            <a:r>
              <a:rPr lang="en-US" altLang="en-US" sz="2800"/>
              <a:t>: </a:t>
            </a:r>
            <a:r>
              <a:rPr lang="en-US" altLang="en-US" sz="2800">
                <a:solidFill>
                  <a:srgbClr val="CC00CC"/>
                </a:solidFill>
              </a:rPr>
              <a:t>8pt</a:t>
            </a:r>
            <a:r>
              <a:rPr lang="en-US" altLang="en-US" sz="2800"/>
              <a:t>; </a:t>
            </a:r>
            <a:r>
              <a:rPr lang="en-US" altLang="en-US" sz="2800">
                <a:solidFill>
                  <a:schemeClr val="hlink"/>
                </a:solidFill>
              </a:rPr>
              <a:t>color: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CC00CC"/>
                </a:solidFill>
              </a:rPr>
              <a:t>red</a:t>
            </a:r>
            <a:r>
              <a:rPr lang="en-US" altLang="en-US" sz="2800"/>
              <a:t>} 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Notice the </a:t>
            </a:r>
            <a:r>
              <a:rPr lang="en-US" altLang="en-US" sz="2800" b="1">
                <a:solidFill>
                  <a:srgbClr val="FF5050"/>
                </a:solidFill>
              </a:rPr>
              <a:t>{ }</a:t>
            </a:r>
            <a:r>
              <a:rPr lang="en-US" altLang="en-US" sz="2800"/>
              <a:t> around the rule and the</a:t>
            </a:r>
            <a:r>
              <a:rPr lang="en-US" altLang="en-US" b="1">
                <a:solidFill>
                  <a:srgbClr val="FF5050"/>
                </a:solidFill>
              </a:rPr>
              <a:t> : </a:t>
            </a:r>
            <a:r>
              <a:rPr lang="en-US" altLang="en-US" sz="2800"/>
              <a:t>before each value!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062BC4F2-EDB4-4B98-94BF-5F990BD0901C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ways to include CSS: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162800" cy="4191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/>
              <a:t>Local (Inline) 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Global (Embedded, or Internal)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Linked (External)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A321390E-EAC7-447E-A907-B1D458024C77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Local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Inline</a:t>
            </a:r>
            <a:r>
              <a:rPr lang="en-US" altLang="en-US"/>
              <a:t> style sheet.</a:t>
            </a:r>
          </a:p>
          <a:p>
            <a:r>
              <a:rPr lang="en-US" altLang="en-US">
                <a:solidFill>
                  <a:schemeClr val="hlink"/>
                </a:solidFill>
              </a:rPr>
              <a:t>Placed inside tags.</a:t>
            </a:r>
          </a:p>
          <a:p>
            <a:r>
              <a:rPr lang="en-US" altLang="en-US"/>
              <a:t>Specific to a single instance of an html tag on a page.</a:t>
            </a:r>
          </a:p>
          <a:p>
            <a:r>
              <a:rPr lang="en-US" altLang="en-US" b="1"/>
              <a:t>Must </a:t>
            </a:r>
            <a:r>
              <a:rPr lang="en-US" altLang="en-US"/>
              <a:t>be used instead of &lt;font&gt; tags to specify font size, color, and typeface and to define margins, etc.</a:t>
            </a:r>
          </a:p>
          <a:p>
            <a:r>
              <a:rPr lang="en-US" altLang="en-US"/>
              <a:t>Use to override an external or embedded style specification. </a:t>
            </a:r>
            <a:endParaRPr lang="en-US" altLang="en-US" i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1675D6C8-8D4F-4ECA-83AC-CBAFCB472BA4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(inline)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pPr lvl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CC0000"/>
                </a:solidFill>
              </a:rPr>
              <a:t>&lt;p</a:t>
            </a:r>
            <a:r>
              <a:rPr lang="en-US" altLang="en-US" sz="2400"/>
              <a:t> style="font-size: 10pt</a:t>
            </a:r>
            <a:r>
              <a:rPr lang="en-US" altLang="en-US" sz="2400" b="1">
                <a:solidFill>
                  <a:srgbClr val="FF5050"/>
                </a:solidFill>
              </a:rPr>
              <a:t>;</a:t>
            </a:r>
            <a:r>
              <a:rPr lang="en-US" altLang="en-US" sz="2400"/>
              <a:t> color: red</a:t>
            </a:r>
            <a:r>
              <a:rPr lang="en-US" altLang="en-US" sz="2400" b="1">
                <a:solidFill>
                  <a:srgbClr val="FF5050"/>
                </a:solidFill>
              </a:rPr>
              <a:t>;</a:t>
            </a:r>
            <a:r>
              <a:rPr lang="en-US" altLang="en-US" sz="2400"/>
              <a:t> font-weight: bold</a:t>
            </a:r>
            <a:r>
              <a:rPr lang="en-US" altLang="en-US" sz="2400" b="1">
                <a:solidFill>
                  <a:srgbClr val="FF5050"/>
                </a:solidFill>
              </a:rPr>
              <a:t>;</a:t>
            </a:r>
            <a:r>
              <a:rPr lang="en-US" altLang="en-US" sz="2400"/>
              <a:t> font-family: Arial, Helvetica, sans-serif"</a:t>
            </a:r>
            <a:r>
              <a:rPr lang="en-US" altLang="en-US" sz="2400">
                <a:solidFill>
                  <a:srgbClr val="CC0000"/>
                </a:solidFill>
              </a:rPr>
              <a:t>&gt;</a:t>
            </a:r>
          </a:p>
          <a:p>
            <a:pPr lvl="1"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               </a:t>
            </a:r>
            <a:r>
              <a:rPr lang="en-US" altLang="en-US" sz="2400"/>
              <a:t>This is a local stylesheet declaration. </a:t>
            </a:r>
            <a:r>
              <a:rPr lang="en-US" altLang="en-US" sz="2400">
                <a:solidFill>
                  <a:srgbClr val="CC0000"/>
                </a:solidFill>
              </a:rPr>
              <a:t>&lt;/p&gt;</a:t>
            </a:r>
            <a:r>
              <a:rPr lang="en-US" altLang="en-US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6BC6A2BB-9073-4EA3-AC17-E3F6E1983B45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449580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On the browser: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3622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  <p:bldP spid="112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Global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Embedded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CC0000"/>
                </a:solidFill>
              </a:rPr>
              <a:t>internal</a:t>
            </a:r>
            <a:r>
              <a:rPr lang="en-US" altLang="en-US"/>
              <a:t> style sheet</a:t>
            </a:r>
          </a:p>
          <a:p>
            <a:r>
              <a:rPr lang="en-US" altLang="en-US"/>
              <a:t>Applicable to an entire document</a:t>
            </a:r>
          </a:p>
          <a:p>
            <a:r>
              <a:rPr lang="en-US" altLang="en-US">
                <a:solidFill>
                  <a:schemeClr val="hlink"/>
                </a:solidFill>
              </a:rPr>
              <a:t>Styles are defined within the &lt;style&gt; &lt;/style&gt; tag, which is placed in the </a:t>
            </a:r>
            <a:r>
              <a:rPr lang="en-US" altLang="en-US" b="1">
                <a:solidFill>
                  <a:schemeClr val="hlink"/>
                </a:solidFill>
              </a:rPr>
              <a:t>header</a:t>
            </a:r>
            <a:r>
              <a:rPr lang="en-US" altLang="en-US">
                <a:solidFill>
                  <a:schemeClr val="hlink"/>
                </a:solidFill>
              </a:rPr>
              <a:t> of the html file (i.e., within &lt;head&gt; and &lt;/head&gt;).</a:t>
            </a:r>
            <a:r>
              <a:rPr lang="en-US" altLang="en-US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400800"/>
            <a:ext cx="1295400" cy="457200"/>
          </a:xfrm>
        </p:spPr>
        <p:txBody>
          <a:bodyPr/>
          <a:lstStyle/>
          <a:p>
            <a:fld id="{DEF29326-7279-4692-A571-91B1ACC6D670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1122</Words>
  <Application>Microsoft Office PowerPoint</Application>
  <PresentationFormat>On-screen Show (4:3)</PresentationFormat>
  <Paragraphs>295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Calibri</vt:lpstr>
      <vt:lpstr>Courier New</vt:lpstr>
      <vt:lpstr>Tahoma</vt:lpstr>
      <vt:lpstr>Wingdings</vt:lpstr>
      <vt:lpstr>Kent Powerpoint Template (final)</vt:lpstr>
      <vt:lpstr>Photo Editor Photo</vt:lpstr>
      <vt:lpstr>Cascading Style Sheets</vt:lpstr>
      <vt:lpstr>What is CSS?</vt:lpstr>
      <vt:lpstr>CSS vs. just HTML </vt:lpstr>
      <vt:lpstr>How to write CSS?</vt:lpstr>
      <vt:lpstr>How to write CSS:</vt:lpstr>
      <vt:lpstr>Three ways to include CSS:</vt:lpstr>
      <vt:lpstr>1. Local</vt:lpstr>
      <vt:lpstr>Local (inline)</vt:lpstr>
      <vt:lpstr>2. Global</vt:lpstr>
      <vt:lpstr>Global (Internal)</vt:lpstr>
      <vt:lpstr>3. Linked</vt:lpstr>
      <vt:lpstr>Linked (External)</vt:lpstr>
      <vt:lpstr>Linked (External)</vt:lpstr>
      <vt:lpstr>Inheritance: which style prevails when several are present?</vt:lpstr>
      <vt:lpstr>Cascading</vt:lpstr>
      <vt:lpstr>Let’s try this now!</vt:lpstr>
      <vt:lpstr>Grouping properties</vt:lpstr>
      <vt:lpstr>Grouping selectors</vt:lpstr>
      <vt:lpstr>The class Selector</vt:lpstr>
      <vt:lpstr>The class Selector</vt:lpstr>
      <vt:lpstr>The class Selector</vt:lpstr>
      <vt:lpstr>Class Example</vt:lpstr>
      <vt:lpstr>Applying styles to portions of a document: </vt:lpstr>
      <vt:lpstr>Example</vt:lpstr>
      <vt:lpstr>List of style Selectors and their Properties and Values:</vt:lpstr>
      <vt:lpstr>Properties - Font</vt:lpstr>
      <vt:lpstr>Properties - Text</vt:lpstr>
      <vt:lpstr>Properties - Position</vt:lpstr>
      <vt:lpstr>A few more details about positioning</vt:lpstr>
      <vt:lpstr>Positioning</vt:lpstr>
      <vt:lpstr>The z-index</vt:lpstr>
      <vt:lpstr>CSS Examples:</vt:lpstr>
      <vt:lpstr>Using Boxes and Positioning for layout</vt:lpstr>
      <vt:lpstr>In a box:</vt:lpstr>
      <vt:lpstr>Examples</vt:lpstr>
      <vt:lpstr>Border values</vt:lpstr>
      <vt:lpstr>Backgrounds</vt:lpstr>
      <vt:lpstr>Background repeat examples:</vt:lpstr>
      <vt:lpstr>Scroll Bar Color</vt:lpstr>
      <vt:lpstr>Link Style</vt:lpstr>
      <vt:lpstr>Cursor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Syed Altaf</dc:creator>
  <cp:lastModifiedBy>Syed Altaf</cp:lastModifiedBy>
  <cp:revision>49</cp:revision>
  <dcterms:created xsi:type="dcterms:W3CDTF">2004-10-06T01:00:47Z</dcterms:created>
  <dcterms:modified xsi:type="dcterms:W3CDTF">2019-11-03T23:53:13Z</dcterms:modified>
</cp:coreProperties>
</file>