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 id="2147483696" r:id="rId2"/>
    <p:sldMasterId id="2147483708" r:id="rId3"/>
  </p:sldMasterIdLst>
  <p:notesMasterIdLst>
    <p:notesMasterId r:id="rId58"/>
  </p:notesMasterIdLst>
  <p:sldIdLst>
    <p:sldId id="395" r:id="rId4"/>
    <p:sldId id="396" r:id="rId5"/>
    <p:sldId id="256" r:id="rId6"/>
    <p:sldId id="257" r:id="rId7"/>
    <p:sldId id="258" r:id="rId8"/>
    <p:sldId id="351" r:id="rId9"/>
    <p:sldId id="352" r:id="rId10"/>
    <p:sldId id="355" r:id="rId11"/>
    <p:sldId id="353" r:id="rId12"/>
    <p:sldId id="375" r:id="rId13"/>
    <p:sldId id="385" r:id="rId14"/>
    <p:sldId id="386" r:id="rId15"/>
    <p:sldId id="357" r:id="rId16"/>
    <p:sldId id="387" r:id="rId17"/>
    <p:sldId id="358" r:id="rId18"/>
    <p:sldId id="382" r:id="rId19"/>
    <p:sldId id="359" r:id="rId20"/>
    <p:sldId id="360" r:id="rId21"/>
    <p:sldId id="390" r:id="rId22"/>
    <p:sldId id="362" r:id="rId23"/>
    <p:sldId id="363" r:id="rId24"/>
    <p:sldId id="368" r:id="rId25"/>
    <p:sldId id="369" r:id="rId26"/>
    <p:sldId id="370" r:id="rId27"/>
    <p:sldId id="371" r:id="rId28"/>
    <p:sldId id="372" r:id="rId29"/>
    <p:sldId id="373" r:id="rId30"/>
    <p:sldId id="374" r:id="rId31"/>
    <p:sldId id="388" r:id="rId32"/>
    <p:sldId id="394" r:id="rId33"/>
    <p:sldId id="354" r:id="rId34"/>
    <p:sldId id="377" r:id="rId35"/>
    <p:sldId id="391" r:id="rId36"/>
    <p:sldId id="383" r:id="rId37"/>
    <p:sldId id="378" r:id="rId38"/>
    <p:sldId id="384" r:id="rId39"/>
    <p:sldId id="392" r:id="rId40"/>
    <p:sldId id="379" r:id="rId41"/>
    <p:sldId id="381" r:id="rId42"/>
    <p:sldId id="393" r:id="rId43"/>
    <p:sldId id="380" r:id="rId44"/>
    <p:sldId id="398" r:id="rId45"/>
    <p:sldId id="399" r:id="rId46"/>
    <p:sldId id="400" r:id="rId47"/>
    <p:sldId id="401" r:id="rId48"/>
    <p:sldId id="402" r:id="rId49"/>
    <p:sldId id="403" r:id="rId50"/>
    <p:sldId id="404" r:id="rId51"/>
    <p:sldId id="405" r:id="rId52"/>
    <p:sldId id="406" r:id="rId53"/>
    <p:sldId id="407" r:id="rId54"/>
    <p:sldId id="408" r:id="rId55"/>
    <p:sldId id="409" r:id="rId56"/>
    <p:sldId id="397" r:id="rId5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272" autoAdjust="0"/>
    <p:restoredTop sz="85277" autoAdjust="0"/>
  </p:normalViewPr>
  <p:slideViewPr>
    <p:cSldViewPr>
      <p:cViewPr varScale="1">
        <p:scale>
          <a:sx n="70" d="100"/>
          <a:sy n="70" d="100"/>
        </p:scale>
        <p:origin x="1320" y="53"/>
      </p:cViewPr>
      <p:guideLst>
        <p:guide orient="horz" pos="2160"/>
        <p:guide pos="2880"/>
      </p:guideLst>
    </p:cSldViewPr>
  </p:slideViewPr>
  <p:outlineViewPr>
    <p:cViewPr>
      <p:scale>
        <a:sx n="33" d="100"/>
        <a:sy n="33" d="100"/>
      </p:scale>
      <p:origin x="0" y="5299"/>
    </p:cViewPr>
  </p:outlineViewPr>
  <p:notesTextViewPr>
    <p:cViewPr>
      <p:scale>
        <a:sx n="100" d="100"/>
        <a:sy n="100" d="100"/>
      </p:scale>
      <p:origin x="0" y="0"/>
    </p:cViewPr>
  </p:notesTextViewPr>
  <p:sorterViewPr>
    <p:cViewPr>
      <p:scale>
        <a:sx n="66" d="100"/>
        <a:sy n="66" d="100"/>
      </p:scale>
      <p:origin x="0" y="1234"/>
    </p:cViewPr>
  </p:sorterViewPr>
  <p:notesViewPr>
    <p:cSldViewPr>
      <p:cViewPr varScale="1">
        <p:scale>
          <a:sx n="71" d="100"/>
          <a:sy n="71" d="100"/>
        </p:scale>
        <p:origin x="221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microsoft.com/office/2016/11/relationships/changesInfo" Target="changesInfos/changesInfo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theme" Target="theme/theme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mkiat Kitjongthawonkul" userId="5eb8df60-08bc-404a-89db-e3ac1a8c8e39" providerId="ADAL" clId="{96AA447E-BBF2-8742-9AE6-FAB648296E61}"/>
    <pc:docChg chg="custSel modSld">
      <pc:chgData name="Somkiat Kitjongthawonkul" userId="5eb8df60-08bc-404a-89db-e3ac1a8c8e39" providerId="ADAL" clId="{96AA447E-BBF2-8742-9AE6-FAB648296E61}" dt="2022-04-02T11:53:09.764" v="143" actId="20577"/>
      <pc:docMkLst>
        <pc:docMk/>
      </pc:docMkLst>
      <pc:sldChg chg="modSp mod">
        <pc:chgData name="Somkiat Kitjongthawonkul" userId="5eb8df60-08bc-404a-89db-e3ac1a8c8e39" providerId="ADAL" clId="{96AA447E-BBF2-8742-9AE6-FAB648296E61}" dt="2022-04-02T11:36:47.600" v="0" actId="255"/>
        <pc:sldMkLst>
          <pc:docMk/>
          <pc:sldMk cId="0" sldId="389"/>
        </pc:sldMkLst>
        <pc:spChg chg="mod">
          <ac:chgData name="Somkiat Kitjongthawonkul" userId="5eb8df60-08bc-404a-89db-e3ac1a8c8e39" providerId="ADAL" clId="{96AA447E-BBF2-8742-9AE6-FAB648296E61}" dt="2022-04-02T11:36:47.600" v="0" actId="255"/>
          <ac:spMkLst>
            <pc:docMk/>
            <pc:sldMk cId="0" sldId="389"/>
            <ac:spMk id="2" creationId="{00000000-0000-0000-0000-000000000000}"/>
          </ac:spMkLst>
        </pc:spChg>
      </pc:sldChg>
      <pc:sldChg chg="modSp mod">
        <pc:chgData name="Somkiat Kitjongthawonkul" userId="5eb8df60-08bc-404a-89db-e3ac1a8c8e39" providerId="ADAL" clId="{96AA447E-BBF2-8742-9AE6-FAB648296E61}" dt="2022-04-02T11:53:09.764" v="143" actId="20577"/>
        <pc:sldMkLst>
          <pc:docMk/>
          <pc:sldMk cId="0" sldId="392"/>
        </pc:sldMkLst>
        <pc:spChg chg="mod">
          <ac:chgData name="Somkiat Kitjongthawonkul" userId="5eb8df60-08bc-404a-89db-e3ac1a8c8e39" providerId="ADAL" clId="{96AA447E-BBF2-8742-9AE6-FAB648296E61}" dt="2022-04-02T11:53:09.764" v="143" actId="20577"/>
          <ac:spMkLst>
            <pc:docMk/>
            <pc:sldMk cId="0" sldId="392"/>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86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4B3E4FB-1BC6-4B1F-8D1C-D10A73BC4D62}" type="slidenum">
              <a:rPr lang="en-US"/>
              <a:pPr>
                <a:defRPr/>
              </a:pPr>
              <a:t>‹#›</a:t>
            </a:fld>
            <a:endParaRPr lang="en-US"/>
          </a:p>
        </p:txBody>
      </p:sp>
    </p:spTree>
    <p:extLst>
      <p:ext uri="{BB962C8B-B14F-4D97-AF65-F5344CB8AC3E}">
        <p14:creationId xmlns:p14="http://schemas.microsoft.com/office/powerpoint/2010/main" val="21238263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13947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10</a:t>
            </a:fld>
            <a:endParaRPr lang="en-US"/>
          </a:p>
        </p:txBody>
      </p:sp>
    </p:spTree>
    <p:extLst>
      <p:ext uri="{BB962C8B-B14F-4D97-AF65-F5344CB8AC3E}">
        <p14:creationId xmlns:p14="http://schemas.microsoft.com/office/powerpoint/2010/main" val="85142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11</a:t>
            </a:fld>
            <a:endParaRPr lang="en-US"/>
          </a:p>
        </p:txBody>
      </p:sp>
    </p:spTree>
    <p:extLst>
      <p:ext uri="{BB962C8B-B14F-4D97-AF65-F5344CB8AC3E}">
        <p14:creationId xmlns:p14="http://schemas.microsoft.com/office/powerpoint/2010/main" val="1707031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12</a:t>
            </a:fld>
            <a:endParaRPr lang="en-US"/>
          </a:p>
        </p:txBody>
      </p:sp>
    </p:spTree>
    <p:extLst>
      <p:ext uri="{BB962C8B-B14F-4D97-AF65-F5344CB8AC3E}">
        <p14:creationId xmlns:p14="http://schemas.microsoft.com/office/powerpoint/2010/main" val="30695489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14</a:t>
            </a:fld>
            <a:endParaRPr lang="en-US"/>
          </a:p>
        </p:txBody>
      </p:sp>
    </p:spTree>
    <p:extLst>
      <p:ext uri="{BB962C8B-B14F-4D97-AF65-F5344CB8AC3E}">
        <p14:creationId xmlns:p14="http://schemas.microsoft.com/office/powerpoint/2010/main" val="2116000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16</a:t>
            </a:fld>
            <a:endParaRPr lang="en-US"/>
          </a:p>
        </p:txBody>
      </p:sp>
    </p:spTree>
    <p:extLst>
      <p:ext uri="{BB962C8B-B14F-4D97-AF65-F5344CB8AC3E}">
        <p14:creationId xmlns:p14="http://schemas.microsoft.com/office/powerpoint/2010/main" val="3436739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17</a:t>
            </a:fld>
            <a:endParaRPr lang="en-US"/>
          </a:p>
        </p:txBody>
      </p:sp>
    </p:spTree>
    <p:extLst>
      <p:ext uri="{BB962C8B-B14F-4D97-AF65-F5344CB8AC3E}">
        <p14:creationId xmlns:p14="http://schemas.microsoft.com/office/powerpoint/2010/main" val="3641216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18</a:t>
            </a:fld>
            <a:endParaRPr lang="en-US"/>
          </a:p>
        </p:txBody>
      </p:sp>
    </p:spTree>
    <p:extLst>
      <p:ext uri="{BB962C8B-B14F-4D97-AF65-F5344CB8AC3E}">
        <p14:creationId xmlns:p14="http://schemas.microsoft.com/office/powerpoint/2010/main" val="2004180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19</a:t>
            </a:fld>
            <a:endParaRPr lang="en-US"/>
          </a:p>
        </p:txBody>
      </p:sp>
    </p:spTree>
    <p:extLst>
      <p:ext uri="{BB962C8B-B14F-4D97-AF65-F5344CB8AC3E}">
        <p14:creationId xmlns:p14="http://schemas.microsoft.com/office/powerpoint/2010/main" val="35508195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20</a:t>
            </a:fld>
            <a:endParaRPr lang="en-US"/>
          </a:p>
        </p:txBody>
      </p:sp>
    </p:spTree>
    <p:extLst>
      <p:ext uri="{BB962C8B-B14F-4D97-AF65-F5344CB8AC3E}">
        <p14:creationId xmlns:p14="http://schemas.microsoft.com/office/powerpoint/2010/main" val="1889650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21</a:t>
            </a:fld>
            <a:endParaRPr lang="en-US"/>
          </a:p>
        </p:txBody>
      </p:sp>
    </p:spTree>
    <p:extLst>
      <p:ext uri="{BB962C8B-B14F-4D97-AF65-F5344CB8AC3E}">
        <p14:creationId xmlns:p14="http://schemas.microsoft.com/office/powerpoint/2010/main" val="2840232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063616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23</a:t>
            </a:fld>
            <a:endParaRPr lang="en-US"/>
          </a:p>
        </p:txBody>
      </p:sp>
    </p:spTree>
    <p:extLst>
      <p:ext uri="{BB962C8B-B14F-4D97-AF65-F5344CB8AC3E}">
        <p14:creationId xmlns:p14="http://schemas.microsoft.com/office/powerpoint/2010/main" val="11357440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24</a:t>
            </a:fld>
            <a:endParaRPr lang="en-US"/>
          </a:p>
        </p:txBody>
      </p:sp>
    </p:spTree>
    <p:extLst>
      <p:ext uri="{BB962C8B-B14F-4D97-AF65-F5344CB8AC3E}">
        <p14:creationId xmlns:p14="http://schemas.microsoft.com/office/powerpoint/2010/main" val="2176578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26</a:t>
            </a:fld>
            <a:endParaRPr lang="en-US"/>
          </a:p>
        </p:txBody>
      </p:sp>
    </p:spTree>
    <p:extLst>
      <p:ext uri="{BB962C8B-B14F-4D97-AF65-F5344CB8AC3E}">
        <p14:creationId xmlns:p14="http://schemas.microsoft.com/office/powerpoint/2010/main" val="6628653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28</a:t>
            </a:fld>
            <a:endParaRPr lang="en-US"/>
          </a:p>
        </p:txBody>
      </p:sp>
    </p:spTree>
    <p:extLst>
      <p:ext uri="{BB962C8B-B14F-4D97-AF65-F5344CB8AC3E}">
        <p14:creationId xmlns:p14="http://schemas.microsoft.com/office/powerpoint/2010/main" val="21153170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29</a:t>
            </a:fld>
            <a:endParaRPr lang="en-US"/>
          </a:p>
        </p:txBody>
      </p:sp>
    </p:spTree>
    <p:extLst>
      <p:ext uri="{BB962C8B-B14F-4D97-AF65-F5344CB8AC3E}">
        <p14:creationId xmlns:p14="http://schemas.microsoft.com/office/powerpoint/2010/main" val="21165379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35</a:t>
            </a:fld>
            <a:endParaRPr lang="en-US"/>
          </a:p>
        </p:txBody>
      </p:sp>
    </p:spTree>
    <p:extLst>
      <p:ext uri="{BB962C8B-B14F-4D97-AF65-F5344CB8AC3E}">
        <p14:creationId xmlns:p14="http://schemas.microsoft.com/office/powerpoint/2010/main" val="18736840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38</a:t>
            </a:fld>
            <a:endParaRPr lang="en-US"/>
          </a:p>
        </p:txBody>
      </p:sp>
    </p:spTree>
    <p:extLst>
      <p:ext uri="{BB962C8B-B14F-4D97-AF65-F5344CB8AC3E}">
        <p14:creationId xmlns:p14="http://schemas.microsoft.com/office/powerpoint/2010/main" val="5590115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39</a:t>
            </a:fld>
            <a:endParaRPr lang="en-US"/>
          </a:p>
        </p:txBody>
      </p:sp>
    </p:spTree>
    <p:extLst>
      <p:ext uri="{BB962C8B-B14F-4D97-AF65-F5344CB8AC3E}">
        <p14:creationId xmlns:p14="http://schemas.microsoft.com/office/powerpoint/2010/main" val="5544684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40</a:t>
            </a:fld>
            <a:endParaRPr lang="en-US"/>
          </a:p>
        </p:txBody>
      </p:sp>
    </p:spTree>
    <p:extLst>
      <p:ext uri="{BB962C8B-B14F-4D97-AF65-F5344CB8AC3E}">
        <p14:creationId xmlns:p14="http://schemas.microsoft.com/office/powerpoint/2010/main" val="26616279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41</a:t>
            </a:fld>
            <a:endParaRPr lang="en-US"/>
          </a:p>
        </p:txBody>
      </p:sp>
    </p:spTree>
    <p:extLst>
      <p:ext uri="{BB962C8B-B14F-4D97-AF65-F5344CB8AC3E}">
        <p14:creationId xmlns:p14="http://schemas.microsoft.com/office/powerpoint/2010/main" val="3440958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143D026-0C5A-4642-B7C3-921161E90757}" type="slidenum">
              <a:rPr lang="en-US" smtClean="0"/>
              <a:pPr eaLnBrk="1" hangingPunct="1"/>
              <a:t>3</a:t>
            </a:fld>
            <a:endParaRPr lang="en-US" dirty="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4205711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725448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18375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ACFFADA-FC8C-4467-8D4A-252DECBDAF79}" type="slidenum">
              <a:rPr lang="en-US" smtClean="0"/>
              <a:pPr eaLnBrk="1" hangingPunct="1"/>
              <a:t>4</a:t>
            </a:fld>
            <a:endParaRPr lang="en-US" dirty="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154619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5DB3DDC-492A-4A1F-9F29-D41906BDC55B}" type="slidenum">
              <a:rPr lang="en-US" smtClean="0"/>
              <a:pPr eaLnBrk="1" hangingPunct="1"/>
              <a:t>5</a:t>
            </a:fld>
            <a:endParaRPr lang="en-US" dirty="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4163148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6</a:t>
            </a:fld>
            <a:endParaRPr lang="en-US"/>
          </a:p>
        </p:txBody>
      </p:sp>
    </p:spTree>
    <p:extLst>
      <p:ext uri="{BB962C8B-B14F-4D97-AF65-F5344CB8AC3E}">
        <p14:creationId xmlns:p14="http://schemas.microsoft.com/office/powerpoint/2010/main" val="503903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7</a:t>
            </a:fld>
            <a:endParaRPr lang="en-US"/>
          </a:p>
        </p:txBody>
      </p:sp>
    </p:spTree>
    <p:extLst>
      <p:ext uri="{BB962C8B-B14F-4D97-AF65-F5344CB8AC3E}">
        <p14:creationId xmlns:p14="http://schemas.microsoft.com/office/powerpoint/2010/main" val="3347423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8</a:t>
            </a:fld>
            <a:endParaRPr lang="en-US"/>
          </a:p>
        </p:txBody>
      </p:sp>
    </p:spTree>
    <p:extLst>
      <p:ext uri="{BB962C8B-B14F-4D97-AF65-F5344CB8AC3E}">
        <p14:creationId xmlns:p14="http://schemas.microsoft.com/office/powerpoint/2010/main" val="1513879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9</a:t>
            </a:fld>
            <a:endParaRPr lang="en-US"/>
          </a:p>
        </p:txBody>
      </p:sp>
    </p:spTree>
    <p:extLst>
      <p:ext uri="{BB962C8B-B14F-4D97-AF65-F5344CB8AC3E}">
        <p14:creationId xmlns:p14="http://schemas.microsoft.com/office/powerpoint/2010/main" val="1423011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userDrawn="1"/>
        </p:nvPicPr>
        <p:blipFill>
          <a:blip r:embed="rId3"/>
          <a:stretch>
            <a:fillRect/>
          </a:stretch>
        </p:blipFill>
        <p:spPr>
          <a:xfrm>
            <a:off x="0" y="0"/>
            <a:ext cx="9144000" cy="359695"/>
          </a:xfrm>
          <a:prstGeom prst="rect">
            <a:avLst/>
          </a:prstGeom>
        </p:spPr>
      </p:pic>
    </p:spTree>
    <p:extLst>
      <p:ext uri="{BB962C8B-B14F-4D97-AF65-F5344CB8AC3E}">
        <p14:creationId xmlns:p14="http://schemas.microsoft.com/office/powerpoint/2010/main" val="1813460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AU"/>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8FE1BA7-4187-488E-9E42-DEBD9072495B}" type="datetime1">
              <a:rPr lang="en-AU" smtClean="0"/>
              <a:t>5/04/2023</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8711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AU"/>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endParaRPr lang="en-AU"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05E9B68-AD7A-438F-9D1D-3DB3D6ABCFB0}" type="datetime1">
              <a:rPr lang="en-AU" smtClean="0"/>
              <a:t>5/04/2023</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5724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A07E56F-0407-419F-9E5E-869F663477AC}" type="datetime1">
              <a:rPr lang="en-AU" smtClean="0"/>
              <a:t>5/04/2023</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6370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34DC7A53-BC4F-40B7-8C9A-C53F13553151}" type="datetime1">
              <a:rPr lang="en-AU" smtClean="0"/>
              <a:t>5/04/2023</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465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userDrawn="1"/>
        </p:nvPicPr>
        <p:blipFill>
          <a:blip r:embed="rId3"/>
          <a:stretch>
            <a:fillRect/>
          </a:stretch>
        </p:blipFill>
        <p:spPr>
          <a:xfrm>
            <a:off x="0" y="0"/>
            <a:ext cx="9144000" cy="359695"/>
          </a:xfrm>
          <a:prstGeom prst="rect">
            <a:avLst/>
          </a:prstGeom>
        </p:spPr>
      </p:pic>
    </p:spTree>
    <p:extLst>
      <p:ext uri="{BB962C8B-B14F-4D97-AF65-F5344CB8AC3E}">
        <p14:creationId xmlns:p14="http://schemas.microsoft.com/office/powerpoint/2010/main" val="2532762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418051"/>
            <a:ext cx="7886700" cy="1325563"/>
          </a:xfrm>
        </p:spPr>
        <p:txBody>
          <a:bodyPr>
            <a:normAutofit/>
          </a:bodyPr>
          <a:lstStyle>
            <a:lvl1pPr>
              <a:defRPr sz="4800"/>
            </a:lvl1p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userDrawn="1"/>
        </p:nvPicPr>
        <p:blipFill>
          <a:blip r:embed="rId3"/>
          <a:stretch>
            <a:fillRect/>
          </a:stretch>
        </p:blipFill>
        <p:spPr>
          <a:xfrm>
            <a:off x="0" y="5431"/>
            <a:ext cx="9144793" cy="359695"/>
          </a:xfrm>
          <a:prstGeom prst="rect">
            <a:avLst/>
          </a:prstGeom>
        </p:spPr>
      </p:pic>
    </p:spTree>
    <p:extLst>
      <p:ext uri="{BB962C8B-B14F-4D97-AF65-F5344CB8AC3E}">
        <p14:creationId xmlns:p14="http://schemas.microsoft.com/office/powerpoint/2010/main" val="557966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A4860BC5-6149-45B8-B367-B9B0D66BE27E}" type="datetime1">
              <a:rPr kumimoji="0" lang="en-AU" sz="900" b="0"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5/04/2023</a:t>
            </a:fld>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0623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418051"/>
            <a:ext cx="7886700" cy="1325563"/>
          </a:xfrm>
        </p:spPr>
        <p:txBody>
          <a:bodyPr>
            <a:normAutofit/>
          </a:bodyPr>
          <a:lstStyle>
            <a:lvl1pPr>
              <a:defRPr sz="4800"/>
            </a:lvl1p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userDrawn="1"/>
        </p:nvPicPr>
        <p:blipFill>
          <a:blip r:embed="rId3"/>
          <a:stretch>
            <a:fillRect/>
          </a:stretch>
        </p:blipFill>
        <p:spPr>
          <a:xfrm>
            <a:off x="0" y="5431"/>
            <a:ext cx="9144793" cy="359695"/>
          </a:xfrm>
          <a:prstGeom prst="rect">
            <a:avLst/>
          </a:prstGeom>
        </p:spPr>
      </p:pic>
    </p:spTree>
    <p:extLst>
      <p:ext uri="{BB962C8B-B14F-4D97-AF65-F5344CB8AC3E}">
        <p14:creationId xmlns:p14="http://schemas.microsoft.com/office/powerpoint/2010/main" val="3987849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sp>
        <p:nvSpPr>
          <p:cNvPr id="4" name="Date Placeholder 3"/>
          <p:cNvSpPr>
            <a:spLocks noGrp="1"/>
          </p:cNvSpPr>
          <p:nvPr>
            <p:ph type="dt" sz="half" idx="10"/>
          </p:nvPr>
        </p:nvSpPr>
        <p:spPr>
          <a:xfrm>
            <a:off x="196912" y="6356351"/>
            <a:ext cx="2489138" cy="365125"/>
          </a:xfrm>
        </p:spPr>
        <p:txBody>
          <a:bodyPr/>
          <a:lstStyle/>
          <a:p>
            <a:fld id="{0B7BFBD5-ADEF-409A-8496-1C199FD86A25}" type="datetime1">
              <a:rPr lang="en-AU" smtClean="0"/>
              <a:t>5/04/2023</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1230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fld id="{7FA1ACBD-4E48-4D63-B331-940BE5A8216D}" type="datetime1">
              <a:rPr lang="en-AU" smtClean="0"/>
              <a:t>5/04/2023</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3136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AU"/>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0E7CA-4BA3-4495-99CB-21D30A274AF2}" type="datetime1">
              <a:rPr lang="en-AU" smtClean="0"/>
              <a:t>5/04/2023</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1979362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286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F37DC6C7-015B-415C-9580-A51F4B0DD460}" type="datetime1">
              <a:rPr lang="en-AU" smtClean="0"/>
              <a:t>5/04/2023</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endParaRPr lang="en-AU" dirty="0"/>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8878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43AF249-7AAA-440E-9A94-2519FA17C0A0}" type="datetime1">
              <a:rPr lang="en-AU" smtClean="0"/>
              <a:t>5/04/2023</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69A33247-0532-4294-AAF9-44D3CCAEBDA1}" type="slidenum">
              <a:rPr lang="en-AU" smtClean="0"/>
              <a:pPr/>
              <a:t>‹#›</a:t>
            </a:fld>
            <a:endParaRPr lang="en-AU" dirty="0"/>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6624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F859AB67-BE92-4A5F-B3CB-248AC6737EBC}" type="datetime1">
              <a:rPr lang="en-AU" smtClean="0"/>
              <a:t>5/04/2023</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a:t>
            </a:fld>
            <a:endParaRPr lang="en-AU"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0258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860BC5-6149-45B8-B367-B9B0D66BE27E}" type="datetime1">
              <a:rPr lang="en-AU" smtClean="0"/>
              <a:t>5/04/2023</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69A33247-0532-4294-AAF9-44D3CCAEBDA1}" type="slidenum">
              <a:rPr lang="en-AU" smtClean="0"/>
              <a:pPr/>
              <a:t>‹#›</a:t>
            </a:fld>
            <a:endParaRPr lang="en-AU"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83391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9306243-C70C-45D1-8356-394DC7D7A48D}" type="datetime1">
              <a:rPr kumimoji="0" lang="en-AU" sz="900" b="0"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5/04/2023</a:t>
            </a:fld>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Tree>
    <p:extLst>
      <p:ext uri="{BB962C8B-B14F-4D97-AF65-F5344CB8AC3E}">
        <p14:creationId xmlns:p14="http://schemas.microsoft.com/office/powerpoint/2010/main" val="651791934"/>
      </p:ext>
    </p:extLst>
  </p:cSld>
  <p:clrMap bg1="lt1" tx1="dk1" bg2="lt2" tx2="dk2" accent1="accent1" accent2="accent2" accent3="accent3" accent4="accent4" accent5="accent5" accent6="accent6" hlink="hlink" folHlink="folHlink"/>
  <p:sldLayoutIdLst>
    <p:sldLayoutId id="2147483694" r:id="rId1"/>
    <p:sldLayoutId id="2147483695" r:id="rId2"/>
  </p:sldLayoutIdLst>
  <p:hf hdr="0" ftr="0" dt="0"/>
  <p:txStyles>
    <p:titleStyle>
      <a:lvl1pPr algn="l" defTabSz="685800" rtl="0" eaLnBrk="1" latinLnBrk="0" hangingPunct="1">
        <a:lnSpc>
          <a:spcPct val="90000"/>
        </a:lnSpc>
        <a:spcBef>
          <a:spcPct val="0"/>
        </a:spcBef>
        <a:buNone/>
        <a:defRPr sz="33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9306243-C70C-45D1-8356-394DC7D7A48D}" type="datetime1">
              <a:rPr lang="en-AU" smtClean="0"/>
              <a:t>5/04/2023</a:t>
            </a:fld>
            <a:endParaRPr lang="en-AU"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02980751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9306243-C70C-45D1-8356-394DC7D7A48D}" type="datetime1">
              <a:rPr kumimoji="0" lang="en-AU" sz="900" b="0"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5/04/2023</a:t>
            </a:fld>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Tree>
    <p:extLst>
      <p:ext uri="{BB962C8B-B14F-4D97-AF65-F5344CB8AC3E}">
        <p14:creationId xmlns:p14="http://schemas.microsoft.com/office/powerpoint/2010/main" val="235259453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Lst>
  <p:hf hdr="0" ftr="0" dt="0"/>
  <p:txStyles>
    <p:titleStyle>
      <a:lvl1pPr algn="l" defTabSz="685800" rtl="0" eaLnBrk="1" latinLnBrk="0" hangingPunct="1">
        <a:lnSpc>
          <a:spcPct val="90000"/>
        </a:lnSpc>
        <a:spcBef>
          <a:spcPct val="0"/>
        </a:spcBef>
        <a:buNone/>
        <a:defRPr sz="33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hyperlink" Target="http://www.w3.org/WAI/WCAG20/quickref/" TargetMode="Externa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hyperlink" Target="http://www.design.ncsu.edu/cud/about_ud/about_ud.htm" TargetMode="Externa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0" y="0"/>
            <a:ext cx="9144000" cy="269421"/>
            <a:chOff x="0" y="-506"/>
            <a:chExt cx="11906" cy="171"/>
          </a:xfrm>
        </p:grpSpPr>
        <p:grpSp>
          <p:nvGrpSpPr>
            <p:cNvPr id="6" name="Group 5"/>
            <p:cNvGrpSpPr>
              <a:grpSpLocks/>
            </p:cNvGrpSpPr>
            <p:nvPr/>
          </p:nvGrpSpPr>
          <p:grpSpPr bwMode="auto">
            <a:xfrm>
              <a:off x="8929" y="-506"/>
              <a:ext cx="2977" cy="171"/>
              <a:chOff x="8929" y="-506"/>
              <a:chExt cx="2977" cy="171"/>
            </a:xfrm>
          </p:grpSpPr>
          <p:sp>
            <p:nvSpPr>
              <p:cNvPr id="13" name="Freeform 12"/>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7" name="Group 6"/>
            <p:cNvGrpSpPr>
              <a:grpSpLocks/>
            </p:cNvGrpSpPr>
            <p:nvPr/>
          </p:nvGrpSpPr>
          <p:grpSpPr bwMode="auto">
            <a:xfrm>
              <a:off x="5953" y="-506"/>
              <a:ext cx="2977" cy="171"/>
              <a:chOff x="5953" y="-506"/>
              <a:chExt cx="2977" cy="171"/>
            </a:xfrm>
          </p:grpSpPr>
          <p:sp>
            <p:nvSpPr>
              <p:cNvPr id="12" name="Freeform 11"/>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8" name="Group 7"/>
            <p:cNvGrpSpPr>
              <a:grpSpLocks/>
            </p:cNvGrpSpPr>
            <p:nvPr/>
          </p:nvGrpSpPr>
          <p:grpSpPr bwMode="auto">
            <a:xfrm>
              <a:off x="2976" y="-506"/>
              <a:ext cx="2977" cy="171"/>
              <a:chOff x="2976" y="-506"/>
              <a:chExt cx="2977" cy="171"/>
            </a:xfrm>
          </p:grpSpPr>
          <p:sp>
            <p:nvSpPr>
              <p:cNvPr id="11" name="Freeform 10"/>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9" name="Group 8"/>
            <p:cNvGrpSpPr>
              <a:grpSpLocks/>
            </p:cNvGrpSpPr>
            <p:nvPr/>
          </p:nvGrpSpPr>
          <p:grpSpPr bwMode="auto">
            <a:xfrm>
              <a:off x="0" y="-506"/>
              <a:ext cx="2977" cy="171"/>
              <a:chOff x="0" y="-506"/>
              <a:chExt cx="2977" cy="171"/>
            </a:xfrm>
          </p:grpSpPr>
          <p:sp>
            <p:nvSpPr>
              <p:cNvPr id="10" name="Freeform 9"/>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sp>
        <p:nvSpPr>
          <p:cNvPr id="14" name="TextBox 13"/>
          <p:cNvSpPr txBox="1"/>
          <p:nvPr/>
        </p:nvSpPr>
        <p:spPr>
          <a:xfrm>
            <a:off x="2243066" y="4545478"/>
            <a:ext cx="4572000" cy="369332"/>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itchFamily="34" charset="0"/>
                <a:ea typeface="+mn-ea"/>
                <a:cs typeface="Arial" pitchFamily="34" charset="0"/>
              </a:rPr>
              <a:t>WPDD202: Webpage Design &amp; Development </a:t>
            </a:r>
            <a:endParaRPr kumimoji="0" lang="en-AU" sz="1800" b="1" i="0" u="none" strike="noStrike" kern="1200" cap="none" spc="0" normalizeH="0" baseline="0" noProof="0" dirty="0">
              <a:ln>
                <a:noFill/>
              </a:ln>
              <a:solidFill>
                <a:prstClr val="black"/>
              </a:solidFill>
              <a:effectLst/>
              <a:uLnTx/>
              <a:uFillTx/>
              <a:latin typeface="Calibri" pitchFamily="34" charset="0"/>
              <a:ea typeface="+mn-ea"/>
              <a:cs typeface="Arial" pitchFamily="34" charset="0"/>
            </a:endParaRPr>
          </a:p>
        </p:txBody>
      </p:sp>
      <p:pic>
        <p:nvPicPr>
          <p:cNvPr id="1026" name="Picture 2" descr="C:\Users\Trent\Documents\M&amp;R\Kent Master Logos\KENT LOGO 2015 v2\RGB\JPG\RGB-WHIT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616" y="1657816"/>
            <a:ext cx="4486899" cy="2702768"/>
          </a:xfrm>
          <a:prstGeom prst="rect">
            <a:avLst/>
          </a:prstGeom>
          <a:noFill/>
          <a:extLst>
            <a:ext uri="{909E8E84-426E-40DD-AFC4-6F175D3DCCD1}">
              <a14:hiddenFill xmlns:a14="http://schemas.microsoft.com/office/drawing/2010/main">
                <a:solidFill>
                  <a:srgbClr val="FFFFFF"/>
                </a:solidFill>
              </a14:hiddenFill>
            </a:ext>
          </a:extLst>
        </p:spPr>
      </p:pic>
      <p:sp>
        <p:nvSpPr>
          <p:cNvPr id="15" name="Date Placeholder 1"/>
          <p:cNvSpPr txBox="1">
            <a:spLocks/>
          </p:cNvSpPr>
          <p:nvPr/>
        </p:nvSpPr>
        <p:spPr>
          <a:xfrm>
            <a:off x="939670" y="6584156"/>
            <a:ext cx="2489138" cy="273844"/>
          </a:xfrm>
          <a:prstGeom prst="rect">
            <a:avLst/>
          </a:prstGeom>
        </p:spPr>
        <p:txBody>
          <a:bodyPr vert="horz" lIns="68580" tIns="34290" rIns="68580" bIns="3429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Version 2 – 18</a:t>
            </a:r>
            <a:r>
              <a:rPr kumimoji="0" lang="en-AU" sz="900" b="0" i="0" u="none" strike="noStrike" kern="1200" cap="none" spc="0" normalizeH="0" baseline="30000" noProof="0" dirty="0">
                <a:ln>
                  <a:noFill/>
                </a:ln>
                <a:solidFill>
                  <a:prstClr val="black">
                    <a:tint val="75000"/>
                  </a:prstClr>
                </a:solidFill>
                <a:effectLst/>
                <a:uLnTx/>
                <a:uFillTx/>
                <a:latin typeface="Calibri"/>
                <a:ea typeface="+mn-ea"/>
                <a:cs typeface="+mn-cs"/>
              </a:rPr>
              <a:t>th</a:t>
            </a: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 December 2022</a:t>
            </a:r>
          </a:p>
        </p:txBody>
      </p:sp>
      <p:sp>
        <p:nvSpPr>
          <p:cNvPr id="16" name="Date Placeholder 1"/>
          <p:cNvSpPr>
            <a:spLocks noGrp="1"/>
          </p:cNvSpPr>
          <p:nvPr>
            <p:ph type="dt" sz="half" idx="10"/>
          </p:nvPr>
        </p:nvSpPr>
        <p:spPr>
          <a:xfrm>
            <a:off x="6250825" y="6261425"/>
            <a:ext cx="2862695" cy="571175"/>
          </a:xfrm>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a:ln>
                  <a:noFill/>
                </a:ln>
                <a:solidFill>
                  <a:prstClr val="black">
                    <a:tint val="75000"/>
                  </a:prstClr>
                </a:solidFill>
                <a:effectLst/>
                <a:uLnTx/>
                <a:uFillTx/>
                <a:latin typeface="Calibri"/>
                <a:ea typeface="+mn-ea"/>
                <a:cs typeface="+mn-cs"/>
              </a:rPr>
              <a:t>Kent Institute Australia Pty. Ltd</a:t>
            </a: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a:t>
            </a:r>
          </a:p>
          <a:p>
            <a:pPr marL="0" marR="0" lvl="0" indent="0" algn="r" defTabSz="6858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ABN 49 003 577 302  CRICOS Code: 00161E</a:t>
            </a:r>
            <a:b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b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RTO Code: 90458  TEQSA Provider Number: PRV12051</a:t>
            </a:r>
          </a:p>
        </p:txBody>
      </p:sp>
    </p:spTree>
    <p:extLst>
      <p:ext uri="{BB962C8B-B14F-4D97-AF65-F5344CB8AC3E}">
        <p14:creationId xmlns:p14="http://schemas.microsoft.com/office/powerpoint/2010/main" val="4282133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400" dirty="0"/>
              <a:t>Absolute link </a:t>
            </a:r>
          </a:p>
        </p:txBody>
      </p:sp>
      <p:sp>
        <p:nvSpPr>
          <p:cNvPr id="2" name="Content Placeholder 1"/>
          <p:cNvSpPr>
            <a:spLocks noGrp="1"/>
          </p:cNvSpPr>
          <p:nvPr>
            <p:ph idx="1"/>
          </p:nvPr>
        </p:nvSpPr>
        <p:spPr/>
        <p:txBody>
          <a:bodyPr/>
          <a:lstStyle/>
          <a:p>
            <a:pPr marL="463550" lvl="1" indent="-407988">
              <a:buFont typeface="Arial" pitchFamily="34" charset="0"/>
              <a:buChar char="•"/>
            </a:pPr>
            <a:r>
              <a:rPr lang="en-IN" sz="3200" dirty="0"/>
              <a:t>It is a hyperlink that links to other webpages outside of a website</a:t>
            </a:r>
          </a:p>
          <a:p>
            <a:pPr marL="463550" lvl="1" indent="-407988">
              <a:buFont typeface="Arial" pitchFamily="34" charset="0"/>
              <a:buChar char="•"/>
            </a:pPr>
            <a:r>
              <a:rPr lang="en-IN" sz="3200" dirty="0"/>
              <a:t>It is created using an </a:t>
            </a:r>
            <a:r>
              <a:rPr lang="en-IN" sz="2600" dirty="0">
                <a:latin typeface="Courier New" pitchFamily="49" charset="0"/>
                <a:cs typeface="Courier New" pitchFamily="49" charset="0"/>
              </a:rPr>
              <a:t>anchor</a:t>
            </a:r>
            <a:r>
              <a:rPr lang="en-IN" sz="3200" b="1" dirty="0"/>
              <a:t> </a:t>
            </a:r>
            <a:r>
              <a:rPr lang="en-IN" sz="3200" dirty="0"/>
              <a:t>element with an </a:t>
            </a:r>
            <a:r>
              <a:rPr lang="en-IN" sz="2600" dirty="0" err="1">
                <a:latin typeface="Courier New" pitchFamily="49" charset="0"/>
                <a:cs typeface="Courier New" pitchFamily="49" charset="0"/>
              </a:rPr>
              <a:t>href</a:t>
            </a:r>
            <a:r>
              <a:rPr lang="en-IN" sz="3200" b="1" dirty="0"/>
              <a:t> </a:t>
            </a:r>
            <a:r>
              <a:rPr lang="en-IN" sz="3200" dirty="0"/>
              <a:t>attribute that designates a website URL</a:t>
            </a:r>
            <a:endParaRPr lang="en-US" sz="3200" dirty="0"/>
          </a:p>
          <a:p>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a:t>Chapter 3: Creating Web Pages with Links, Images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10</a:t>
            </a:fld>
            <a:endParaRPr lang="en-US"/>
          </a:p>
        </p:txBody>
      </p:sp>
    </p:spTree>
    <p:extLst>
      <p:ext uri="{BB962C8B-B14F-4D97-AF65-F5344CB8AC3E}">
        <p14:creationId xmlns:p14="http://schemas.microsoft.com/office/powerpoint/2010/main" val="3085005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400" dirty="0"/>
              <a:t>Absolute link (continued)</a:t>
            </a:r>
            <a:endParaRPr lang="en-US" sz="4400" dirty="0"/>
          </a:p>
        </p:txBody>
      </p:sp>
      <p:sp>
        <p:nvSpPr>
          <p:cNvPr id="7" name="Content Placeholder 6"/>
          <p:cNvSpPr>
            <a:spLocks noGrp="1"/>
          </p:cNvSpPr>
          <p:nvPr>
            <p:ph idx="1"/>
          </p:nvPr>
        </p:nvSpPr>
        <p:spPr/>
        <p:txBody>
          <a:bodyPr/>
          <a:lstStyle/>
          <a:p>
            <a:r>
              <a:rPr lang="en-IN" dirty="0"/>
              <a:t>The Figure 3-3 shows an example of an absolute link</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11</a:t>
            </a:fld>
            <a:endParaRPr lang="en-US"/>
          </a:p>
        </p:txBody>
      </p:sp>
      <p:pic>
        <p:nvPicPr>
          <p:cNvPr id="8" name="Picture 7" descr="This figure shows an example of an absolute link to the home page on the Cengage Learning website.&#10;The figure shows a code &lt;a href=“http://www.cengage.com”&gt;Cengage&lt;/a&gt;.&#10;There are five rectangular boxes in this figure. The first rectangular box labeled “http protocol” is positioned above the code. An arrow originating from the first rectangular box points to “http” in the code. &#10;The second rectangular box labeled “domain name” is positioned on the right side of the first rectangular box above the code. An arrow originating from the second rectangular box points to “cengage” in the code.&#10;The third rectangular box labeled “starting anchor tag with href attribute that contains absolute link to cengage.com” is positioned below the code. An arrow originating from the third rectangular box points to “&lt;a href=“http://www.cengage.com”&gt;” in the code.&#10;The fourth rectangular box labeled “text marked as link” is positioned on the right side of the second rectangular box above the code. An arrow originating from the fourth rectangular box points to “Cengage” in the code.&#10;The fifth rectangular box labeled “closing anchor tag” is positioned on the right side of the code. An arrow originating from the fifth rectangular box points to “&lt;/a&gt;” in the code." title="Absolute link (continu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079" y="2910553"/>
            <a:ext cx="7468642" cy="3334215"/>
          </a:xfrm>
          <a:prstGeom prst="rect">
            <a:avLst/>
          </a:prstGeom>
        </p:spPr>
      </p:pic>
    </p:spTree>
    <p:extLst>
      <p:ext uri="{BB962C8B-B14F-4D97-AF65-F5344CB8AC3E}">
        <p14:creationId xmlns:p14="http://schemas.microsoft.com/office/powerpoint/2010/main" val="4244506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400" dirty="0"/>
              <a:t>Image link </a:t>
            </a:r>
          </a:p>
        </p:txBody>
      </p:sp>
      <p:sp>
        <p:nvSpPr>
          <p:cNvPr id="2" name="Content Placeholder 1"/>
          <p:cNvSpPr>
            <a:spLocks noGrp="1"/>
          </p:cNvSpPr>
          <p:nvPr>
            <p:ph idx="1"/>
          </p:nvPr>
        </p:nvSpPr>
        <p:spPr/>
        <p:txBody>
          <a:bodyPr/>
          <a:lstStyle/>
          <a:p>
            <a:pPr marL="338138" lvl="1" indent="-282575">
              <a:buFont typeface="Arial" pitchFamily="34" charset="0"/>
              <a:buChar char="•"/>
            </a:pPr>
            <a:r>
              <a:rPr lang="en-IN" sz="3200" dirty="0"/>
              <a:t>Images can be used to link to another page within the site, another website, an email address, or a telephone number</a:t>
            </a:r>
          </a:p>
          <a:p>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12</a:t>
            </a:fld>
            <a:endParaRPr lang="en-US"/>
          </a:p>
        </p:txBody>
      </p:sp>
      <p:pic>
        <p:nvPicPr>
          <p:cNvPr id="6" name="Picture 5" descr="This figure shows an example of an image with a relative link to the website’s home page.&#10;The figure shows a code &lt;a href=“index.html”&gt;&lt;img src=“image.png”&gt;&lt;/a&gt;.&#10;There are five rectangular boxes in this figure. The first rectangular box labeled “starting anchor tag” is positioned above the code. An arrow originating from the first rectangular box points to “a” in the code.&#10;The second rectangular box labeled “href attribute” is positioned below the code. An arrow originating from the second rectangular box points to “href” in the code.&#10;The third rectangular box labeled “file name of content to link to” is positioned on the right side of the first rectangular box above the code. An arrow originating from the third rectangular box points to “index” in the code.&#10;The fourth rectangular box labeled “image tag; marks image as link” is positioned on the right side of the third rectangular box above the code. An arrow originating from the fourth rectangular box points to “img src=“image.png” in the code.&#10;The fifth rectangular box labeled “ending anchor tag” is positioned on the right side of the second rectangular box below the code. An arrow originating from the fifth rectangular box points to “&lt;/a&gt;” in the code." title="Image link"/>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720" y="3124200"/>
            <a:ext cx="8352692" cy="2908527"/>
          </a:xfrm>
          <a:prstGeom prst="rect">
            <a:avLst/>
          </a:prstGeom>
        </p:spPr>
      </p:pic>
    </p:spTree>
    <p:extLst>
      <p:ext uri="{BB962C8B-B14F-4D97-AF65-F5344CB8AC3E}">
        <p14:creationId xmlns:p14="http://schemas.microsoft.com/office/powerpoint/2010/main" val="562942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400" dirty="0"/>
              <a:t>Email link </a:t>
            </a:r>
          </a:p>
        </p:txBody>
      </p:sp>
      <p:sp>
        <p:nvSpPr>
          <p:cNvPr id="2" name="Content Placeholder 1"/>
          <p:cNvSpPr>
            <a:spLocks noGrp="1"/>
          </p:cNvSpPr>
          <p:nvPr>
            <p:ph idx="1"/>
          </p:nvPr>
        </p:nvSpPr>
        <p:spPr/>
        <p:txBody>
          <a:bodyPr/>
          <a:lstStyle/>
          <a:p>
            <a:pPr marL="393700" lvl="1" indent="-338138">
              <a:buFont typeface="Arial" pitchFamily="34" charset="0"/>
              <a:buChar char="•"/>
            </a:pPr>
            <a:r>
              <a:rPr lang="en-IN" sz="3200" dirty="0"/>
              <a:t>It is a hyperlink that links to an email address</a:t>
            </a:r>
          </a:p>
          <a:p>
            <a:pPr marL="393700" lvl="1" indent="-338138">
              <a:buFont typeface="Arial" pitchFamily="34" charset="0"/>
              <a:buChar char="•"/>
            </a:pPr>
            <a:r>
              <a:rPr lang="en-IN" sz="3200" dirty="0"/>
              <a:t>Use </a:t>
            </a:r>
            <a:r>
              <a:rPr lang="en-IN" sz="2600" dirty="0">
                <a:latin typeface="Courier New" pitchFamily="49" charset="0"/>
                <a:cs typeface="Courier New" pitchFamily="49" charset="0"/>
              </a:rPr>
              <a:t>anchor</a:t>
            </a:r>
            <a:r>
              <a:rPr lang="en-IN" sz="3200" b="1" dirty="0"/>
              <a:t> </a:t>
            </a:r>
            <a:r>
              <a:rPr lang="en-IN" sz="3200" dirty="0"/>
              <a:t>elements to link to an email address by including the </a:t>
            </a:r>
            <a:r>
              <a:rPr lang="en-IN" sz="2600" dirty="0" err="1">
                <a:latin typeface="Courier New" pitchFamily="49" charset="0"/>
                <a:cs typeface="Courier New" pitchFamily="49" charset="0"/>
              </a:rPr>
              <a:t>href</a:t>
            </a:r>
            <a:r>
              <a:rPr lang="en-IN" sz="3200" b="1" dirty="0"/>
              <a:t> </a:t>
            </a:r>
            <a:r>
              <a:rPr lang="en-IN" sz="3200" dirty="0"/>
              <a:t>attribute followed by "mailto:" and then the email address</a:t>
            </a:r>
          </a:p>
          <a:p>
            <a:endParaRPr lang="en-IN" dirty="0"/>
          </a:p>
          <a:p>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a:t>Chapter 3: Creating Web Pages with Links, Images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13</a:t>
            </a:fld>
            <a:endParaRPr lang="en-US"/>
          </a:p>
        </p:txBody>
      </p:sp>
    </p:spTree>
    <p:extLst>
      <p:ext uri="{BB962C8B-B14F-4D97-AF65-F5344CB8AC3E}">
        <p14:creationId xmlns:p14="http://schemas.microsoft.com/office/powerpoint/2010/main" val="4132735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400" dirty="0"/>
              <a:t>Email link (continued)</a:t>
            </a:r>
            <a:endParaRPr lang="en-US" sz="4400" dirty="0"/>
          </a:p>
        </p:txBody>
      </p:sp>
      <p:sp>
        <p:nvSpPr>
          <p:cNvPr id="2" name="Content Placeholder 1"/>
          <p:cNvSpPr>
            <a:spLocks noGrp="1"/>
          </p:cNvSpPr>
          <p:nvPr>
            <p:ph idx="1"/>
          </p:nvPr>
        </p:nvSpPr>
        <p:spPr/>
        <p:txBody>
          <a:bodyPr/>
          <a:lstStyle/>
          <a:p>
            <a:r>
              <a:rPr lang="en-IN" dirty="0"/>
              <a:t>The Figure 3-5 shows an example of an email link</a:t>
            </a:r>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14</a:t>
            </a:fld>
            <a:endParaRPr lang="en-US"/>
          </a:p>
        </p:txBody>
      </p:sp>
      <p:pic>
        <p:nvPicPr>
          <p:cNvPr id="6" name="Picture 5" descr="This figure shows an example of an email link.&#10;The figure shows a code &lt;a href=“mailto:forwardfitness@club.net”&gt;forwardfitness@club.net&lt;/a&gt;.&#10;There are six rectangular boxes in this figure. The first rectangular box labeled “starting anchor tag” is positioned above the code. An arrow originating from the first rectangular box points to “a” in the code.&#10;The second rectangular box labeled “href attribute” is positioned below the code. An arrow originating from the second rectangular box points to “href” in the code.&#10;The third rectangular box labeled “mailto protocol” is positioned on the right side of the first rectangular box above the code. An arrow originating from the third rectangular box points to “mailto:” in the code.&#10;The fourth rectangular box labeled “email address” is positioned on the right side of the third rectangular box above the code. An arrow originating from the fourth rectangular box points to “mailto:forwardfitness@club.net” in the code.&#10;The fifth rectangular box labeled “text marked as email link” is positioned on the right side of the fourth rectangular box above the code. An arrow originating from the fifth rectangular box points to “forwardfitness@club.net” in the code.&#10;The sixth rectangular box labeled “ending anchor tag” is positioned on the right side of the second rectangular box below the code. An arrow originating from the sixth rectangular box points to “&lt;/a&gt;” in the code." title="Email link"/>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99" y="2743200"/>
            <a:ext cx="8534401" cy="2667000"/>
          </a:xfrm>
          <a:prstGeom prst="rect">
            <a:avLst/>
          </a:prstGeom>
        </p:spPr>
      </p:pic>
    </p:spTree>
    <p:extLst>
      <p:ext uri="{BB962C8B-B14F-4D97-AF65-F5344CB8AC3E}">
        <p14:creationId xmlns:p14="http://schemas.microsoft.com/office/powerpoint/2010/main" val="807629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400" dirty="0"/>
              <a:t>Telephone link </a:t>
            </a:r>
          </a:p>
        </p:txBody>
      </p:sp>
      <p:sp>
        <p:nvSpPr>
          <p:cNvPr id="2" name="Content Placeholder 1"/>
          <p:cNvSpPr>
            <a:spLocks noGrp="1"/>
          </p:cNvSpPr>
          <p:nvPr>
            <p:ph idx="1"/>
          </p:nvPr>
        </p:nvSpPr>
        <p:spPr/>
        <p:txBody>
          <a:bodyPr>
            <a:normAutofit/>
          </a:bodyPr>
          <a:lstStyle/>
          <a:p>
            <a:pPr marL="338138" lvl="1" indent="-338138">
              <a:buFont typeface="Arial" pitchFamily="34" charset="0"/>
              <a:buChar char="•"/>
            </a:pPr>
            <a:r>
              <a:rPr lang="en-IN" sz="3200" dirty="0"/>
              <a:t>It is a hyperlink that links to a telephone number</a:t>
            </a:r>
          </a:p>
          <a:p>
            <a:pPr marL="338138" lvl="1" indent="-338138">
              <a:buFont typeface="Arial" pitchFamily="34" charset="0"/>
              <a:buChar char="•"/>
            </a:pPr>
            <a:r>
              <a:rPr lang="en-IN" sz="3200" dirty="0"/>
              <a:t>Use an </a:t>
            </a:r>
            <a:r>
              <a:rPr lang="en-IN" sz="2600" dirty="0">
                <a:latin typeface="Courier New" pitchFamily="49" charset="0"/>
                <a:cs typeface="Courier New" pitchFamily="49" charset="0"/>
              </a:rPr>
              <a:t>anchor</a:t>
            </a:r>
            <a:r>
              <a:rPr lang="en-IN" sz="3200" b="1" dirty="0"/>
              <a:t> </a:t>
            </a:r>
            <a:r>
              <a:rPr lang="en-IN" sz="3200" dirty="0"/>
              <a:t>element to link to a telephone number by including the </a:t>
            </a:r>
            <a:r>
              <a:rPr lang="en-IN" sz="2600" dirty="0" err="1">
                <a:latin typeface="Courier New" pitchFamily="49" charset="0"/>
                <a:cs typeface="Courier New" pitchFamily="49" charset="0"/>
              </a:rPr>
              <a:t>href</a:t>
            </a:r>
            <a:r>
              <a:rPr lang="en-IN" sz="3200" b="1" dirty="0"/>
              <a:t> </a:t>
            </a:r>
            <a:r>
              <a:rPr lang="en-IN" sz="3200" dirty="0"/>
              <a:t>attribute, followed by "tel:+1</a:t>
            </a:r>
            <a:r>
              <a:rPr lang="en-IN" sz="3200" i="1" dirty="0"/>
              <a:t>number</a:t>
            </a:r>
            <a:r>
              <a:rPr lang="en-IN" sz="3200" dirty="0"/>
              <a:t>" where +1 is the international </a:t>
            </a:r>
            <a:r>
              <a:rPr lang="en-US" sz="3200" dirty="0"/>
              <a:t>dialing</a:t>
            </a:r>
            <a:r>
              <a:rPr lang="en-IN" sz="3200" dirty="0"/>
              <a:t> prefix and </a:t>
            </a:r>
            <a:r>
              <a:rPr lang="en-IN" sz="3200" i="1" dirty="0"/>
              <a:t>number </a:t>
            </a:r>
            <a:r>
              <a:rPr lang="en-IN" sz="3200" dirty="0"/>
              <a:t>is the phone number</a:t>
            </a:r>
            <a:endParaRPr lang="en-US" sz="3200"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a:t>Chapter 3: Creating Web Pages with Links, Images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15</a:t>
            </a:fld>
            <a:endParaRPr lang="en-US"/>
          </a:p>
        </p:txBody>
      </p:sp>
    </p:spTree>
    <p:extLst>
      <p:ext uri="{BB962C8B-B14F-4D97-AF65-F5344CB8AC3E}">
        <p14:creationId xmlns:p14="http://schemas.microsoft.com/office/powerpoint/2010/main" val="3637630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400" dirty="0"/>
              <a:t>Telephone link (continued)</a:t>
            </a:r>
            <a:endParaRPr lang="en-US" sz="4400" dirty="0"/>
          </a:p>
        </p:txBody>
      </p:sp>
      <p:sp>
        <p:nvSpPr>
          <p:cNvPr id="7" name="Content Placeholder 6"/>
          <p:cNvSpPr>
            <a:spLocks noGrp="1"/>
          </p:cNvSpPr>
          <p:nvPr>
            <p:ph idx="1"/>
          </p:nvPr>
        </p:nvSpPr>
        <p:spPr/>
        <p:txBody>
          <a:bodyPr/>
          <a:lstStyle/>
          <a:p>
            <a:r>
              <a:rPr lang="en-IN" dirty="0"/>
              <a:t>The Figure 3-7 shows an example of a telephone link</a:t>
            </a:r>
          </a:p>
          <a:p>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16</a:t>
            </a:fld>
            <a:endParaRPr lang="en-US"/>
          </a:p>
        </p:txBody>
      </p:sp>
      <p:pic>
        <p:nvPicPr>
          <p:cNvPr id="8" name="Content Placeholder 5" descr="This figure shows an example of a telephone link.&#10;The figure shows a code &lt;a href=“tel:+18005552356”&gt;”Call us today at 800-555-2356&lt;/a&gt;.&#10;There are six rectangular boxes in this figure. The first rectangular box labeled “starting anchor tag” is positioned above the code. An arrow originating from the first rectangular box points to “a” in the code.&#10;The second rectangular box labeled “href attribute” is positioned below the code. An arrow originating from the second rectangular box points to “href” in the code.&#10;The third rectangular box labeled “tel protocol” is positioned on the right side of the first rectangular box above the code. An arrow originating from the third rectangular box points to “tel” in the code.&#10;The fourth rectangular box labeled “phone number with country code and area code” is positioned on the right side of the second rectangular box below the code. An arrow originating from the fourth rectangular box points to “tel:+18005552356” in the code.&#10;The fifth rectangular box labeled “text marked as telephone link” is positioned on the right side of the third rectangular box above the code. An arrow originating from the fifth rectangular box points to “Call us today at 800-555-2356” in the code.&#10;The sixth rectangular box labeled “ending anchor tag” is positioned on the right side of the fourth rectangular box below the code. An arrow originating from the sixth rectangular box points to “&lt;/a&gt;” in the code." title="Telephone link"/>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526" y="2743200"/>
            <a:ext cx="7516274" cy="2857899"/>
          </a:xfrm>
          <a:prstGeom prst="rect">
            <a:avLst/>
          </a:prstGeom>
          <a:solidFill>
            <a:schemeClr val="bg1"/>
          </a:solidFill>
        </p:spPr>
      </p:pic>
    </p:spTree>
    <p:extLst>
      <p:ext uri="{BB962C8B-B14F-4D97-AF65-F5344CB8AC3E}">
        <p14:creationId xmlns:p14="http://schemas.microsoft.com/office/powerpoint/2010/main" val="2749174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400" dirty="0"/>
              <a:t>Adding Images to a Website</a:t>
            </a:r>
            <a:endParaRPr lang="en-US" sz="4400" dirty="0"/>
          </a:p>
        </p:txBody>
      </p:sp>
      <p:sp>
        <p:nvSpPr>
          <p:cNvPr id="2" name="Content Placeholder 1"/>
          <p:cNvSpPr>
            <a:spLocks noGrp="1"/>
          </p:cNvSpPr>
          <p:nvPr>
            <p:ph idx="1"/>
          </p:nvPr>
        </p:nvSpPr>
        <p:spPr/>
        <p:txBody>
          <a:bodyPr>
            <a:normAutofit/>
          </a:bodyPr>
          <a:lstStyle/>
          <a:p>
            <a:r>
              <a:rPr lang="en-IN" sz="3200" dirty="0"/>
              <a:t>Images include photos, drawings, diagrams, charts, and other graphics that convey </a:t>
            </a:r>
            <a:r>
              <a:rPr lang="en-US" sz="3200" dirty="0"/>
              <a:t>visual information</a:t>
            </a:r>
          </a:p>
          <a:p>
            <a:r>
              <a:rPr lang="en-US" sz="3200" dirty="0"/>
              <a:t>Images </a:t>
            </a:r>
            <a:r>
              <a:rPr lang="en-IN" sz="3200" dirty="0"/>
              <a:t>should support the purpose of the webpage or illustrate the content</a:t>
            </a:r>
            <a:endParaRPr lang="en-US" sz="3200"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a:t>Chapter 3: Creating Web Pages with Links, Images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17</a:t>
            </a:fld>
            <a:endParaRPr lang="en-US"/>
          </a:p>
        </p:txBody>
      </p:sp>
    </p:spTree>
    <p:extLst>
      <p:ext uri="{BB962C8B-B14F-4D97-AF65-F5344CB8AC3E}">
        <p14:creationId xmlns:p14="http://schemas.microsoft.com/office/powerpoint/2010/main" val="1086238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Image File Formats</a:t>
            </a:r>
          </a:p>
        </p:txBody>
      </p:sp>
      <p:sp>
        <p:nvSpPr>
          <p:cNvPr id="2" name="Content Placeholder 1"/>
          <p:cNvSpPr>
            <a:spLocks noGrp="1"/>
          </p:cNvSpPr>
          <p:nvPr>
            <p:ph idx="1"/>
          </p:nvPr>
        </p:nvSpPr>
        <p:spPr/>
        <p:txBody>
          <a:bodyPr>
            <a:normAutofit/>
          </a:bodyPr>
          <a:lstStyle/>
          <a:p>
            <a:r>
              <a:rPr lang="en-IN" sz="3200" dirty="0"/>
              <a:t>Image files are created in several formats such as:</a:t>
            </a:r>
          </a:p>
          <a:p>
            <a:pPr lvl="1"/>
            <a:r>
              <a:rPr lang="en-IN" sz="2400" dirty="0"/>
              <a:t>Graphics Interchange Format (</a:t>
            </a:r>
            <a:r>
              <a:rPr lang="en-IN" sz="2400" b="1" dirty="0"/>
              <a:t>GIF</a:t>
            </a:r>
            <a:r>
              <a:rPr lang="en-IN" sz="2400" dirty="0"/>
              <a:t>) – It supports transparency and frame animation</a:t>
            </a:r>
          </a:p>
          <a:p>
            <a:pPr lvl="2"/>
            <a:r>
              <a:rPr lang="en-IN" sz="2000" b="1" dirty="0"/>
              <a:t>Lossless compression – </a:t>
            </a:r>
            <a:r>
              <a:rPr lang="en-IN" sz="2000" dirty="0"/>
              <a:t>To compress an image, GIF uses this technique to maintain the file’s </a:t>
            </a:r>
            <a:r>
              <a:rPr lang="en-US" sz="2000" dirty="0"/>
              <a:t>color</a:t>
            </a:r>
            <a:r>
              <a:rPr lang="en-IN" sz="2000" dirty="0"/>
              <a:t> information</a:t>
            </a:r>
            <a:endParaRPr lang="en-IN" sz="1700" dirty="0"/>
          </a:p>
          <a:p>
            <a:pPr lvl="1"/>
            <a:r>
              <a:rPr lang="en-IN" sz="2400" dirty="0"/>
              <a:t>Portable Network Graphics (</a:t>
            </a:r>
            <a:r>
              <a:rPr lang="en-IN" sz="2400" b="1" dirty="0"/>
              <a:t>PNG) </a:t>
            </a:r>
            <a:r>
              <a:rPr lang="en-IN" sz="2400" dirty="0"/>
              <a:t>–  It supports transparency, but not animation</a:t>
            </a:r>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a:t>Chapter 3: Creating Web Pages with Links, Images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18</a:t>
            </a:fld>
            <a:endParaRPr lang="en-US"/>
          </a:p>
        </p:txBody>
      </p:sp>
    </p:spTree>
    <p:extLst>
      <p:ext uri="{BB962C8B-B14F-4D97-AF65-F5344CB8AC3E}">
        <p14:creationId xmlns:p14="http://schemas.microsoft.com/office/powerpoint/2010/main" val="790019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Image File Formats (continued)</a:t>
            </a:r>
          </a:p>
        </p:txBody>
      </p:sp>
      <p:sp>
        <p:nvSpPr>
          <p:cNvPr id="2" name="Content Placeholder 1"/>
          <p:cNvSpPr>
            <a:spLocks noGrp="1"/>
          </p:cNvSpPr>
          <p:nvPr>
            <p:ph idx="1"/>
          </p:nvPr>
        </p:nvSpPr>
        <p:spPr/>
        <p:txBody>
          <a:bodyPr/>
          <a:lstStyle/>
          <a:p>
            <a:pPr lvl="1"/>
            <a:r>
              <a:rPr lang="en-IN" sz="2400" dirty="0"/>
              <a:t>Joint Photographic Experts Group (</a:t>
            </a:r>
            <a:r>
              <a:rPr lang="en-IN" sz="2400" b="1" dirty="0"/>
              <a:t>JPG </a:t>
            </a:r>
            <a:r>
              <a:rPr lang="en-IN" sz="2400" dirty="0"/>
              <a:t>or </a:t>
            </a:r>
            <a:r>
              <a:rPr lang="en-IN" sz="2400" b="1" dirty="0"/>
              <a:t>JPEG</a:t>
            </a:r>
            <a:r>
              <a:rPr lang="en-IN" sz="2400" dirty="0"/>
              <a:t>) – It is a </a:t>
            </a:r>
            <a:r>
              <a:rPr lang="nn-NO" sz="2400" dirty="0"/>
              <a:t>standard file format for digital </a:t>
            </a:r>
            <a:r>
              <a:rPr lang="nn-NO" sz="2400" dirty="0" err="1"/>
              <a:t>photos</a:t>
            </a:r>
            <a:endParaRPr lang="en-IN" sz="2400" dirty="0"/>
          </a:p>
          <a:p>
            <a:pPr lvl="2"/>
            <a:r>
              <a:rPr lang="en-IN" sz="2000" b="1" dirty="0"/>
              <a:t>Lossy compression – </a:t>
            </a:r>
            <a:r>
              <a:rPr lang="en-US" sz="2000" dirty="0"/>
              <a:t>To reduce file size, this technique is used to discard some </a:t>
            </a:r>
            <a:r>
              <a:rPr lang="en-IN" sz="2000" dirty="0"/>
              <a:t>of the </a:t>
            </a:r>
            <a:r>
              <a:rPr lang="en-US" sz="2000" dirty="0"/>
              <a:t>color</a:t>
            </a:r>
            <a:r>
              <a:rPr lang="en-IN" sz="2000" dirty="0"/>
              <a:t> information in the image</a:t>
            </a:r>
          </a:p>
          <a:p>
            <a:pPr lvl="2"/>
            <a:endParaRPr lang="en-IN" sz="2000" dirty="0"/>
          </a:p>
          <a:p>
            <a:pPr lvl="1"/>
            <a:r>
              <a:rPr lang="en-IN" sz="2400" dirty="0"/>
              <a:t>Scalable Vector Graphics (</a:t>
            </a:r>
            <a:r>
              <a:rPr lang="en-IN" sz="2400" b="1" dirty="0"/>
              <a:t>SVG</a:t>
            </a:r>
            <a:r>
              <a:rPr lang="en-IN" sz="2400" dirty="0"/>
              <a:t>) – It is a format that uses markup language to create two-dimensional graphics, images, and animations</a:t>
            </a:r>
            <a:endParaRPr lang="en-US" sz="2400" dirty="0"/>
          </a:p>
          <a:p>
            <a:pPr lvl="2">
              <a:buFont typeface="Courier New" panose="02070309020205020404" pitchFamily="49" charset="0"/>
              <a:buChar char="o"/>
            </a:pPr>
            <a:endParaRPr lang="en-IN" sz="2800" dirty="0"/>
          </a:p>
          <a:p>
            <a:pPr lvl="2">
              <a:buFont typeface="Courier New" panose="02070309020205020404" pitchFamily="49" charset="0"/>
              <a:buChar char="o"/>
            </a:pPr>
            <a:endParaRPr lang="en-IN" dirty="0"/>
          </a:p>
          <a:p>
            <a:pPr lvl="2">
              <a:buFont typeface="Courier New" panose="02070309020205020404" pitchFamily="49" charset="0"/>
              <a:buChar char="o"/>
            </a:pPr>
            <a:endParaRPr lang="en-US" dirty="0"/>
          </a:p>
          <a:p>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670" y="1190713"/>
            <a:ext cx="8449811" cy="503339"/>
          </a:xfrm>
        </p:spPr>
        <p:txBody>
          <a:bodyPr>
            <a:normAutofit/>
          </a:bodyPr>
          <a:lstStyle/>
          <a:p>
            <a:r>
              <a:rPr lang="en-AU" sz="2400" b="1" dirty="0">
                <a:solidFill>
                  <a:srgbClr val="0B76BC"/>
                </a:solidFill>
                <a:latin typeface="+mn-lt"/>
              </a:rPr>
              <a:t>Resource Material</a:t>
            </a:r>
          </a:p>
        </p:txBody>
      </p:sp>
      <p:sp>
        <p:nvSpPr>
          <p:cNvPr id="3" name="Content Placeholder 2"/>
          <p:cNvSpPr>
            <a:spLocks noGrp="1"/>
          </p:cNvSpPr>
          <p:nvPr>
            <p:ph sz="half" idx="1"/>
          </p:nvPr>
        </p:nvSpPr>
        <p:spPr>
          <a:xfrm>
            <a:off x="314587" y="1832471"/>
            <a:ext cx="4200263" cy="3657502"/>
          </a:xfrm>
        </p:spPr>
        <p:txBody>
          <a:bodyPr/>
          <a:lstStyle/>
          <a:p>
            <a:pPr marL="0" indent="0">
              <a:buNone/>
            </a:pPr>
            <a:r>
              <a:rPr lang="en-AU" dirty="0"/>
              <a:t>Web Design with HTML &amp; CSS3: Comprehensive, 8th Edition</a:t>
            </a:r>
          </a:p>
          <a:p>
            <a:pPr marL="0" indent="0">
              <a:buNone/>
            </a:pPr>
            <a:r>
              <a:rPr lang="en-AU" dirty="0"/>
              <a:t>Jessica Minnick; Lisa Friedrichsen</a:t>
            </a:r>
          </a:p>
          <a:p>
            <a:pPr marL="0" indent="0">
              <a:buNone/>
            </a:pPr>
            <a:r>
              <a:rPr lang="en-AU" dirty="0"/>
              <a:t>ISBN-10: 1305578163 | ISBN-13: 9781305578166  © 2017</a:t>
            </a:r>
          </a:p>
          <a:p>
            <a:pPr marL="0" indent="0">
              <a:buNone/>
            </a:pPr>
            <a:r>
              <a:rPr lang="en-AU" dirty="0"/>
              <a:t>Cengage Learning Australia </a:t>
            </a:r>
            <a:endParaRPr lang="en-AU" dirty="0">
              <a:solidFill>
                <a:srgbClr val="0B76BC"/>
              </a:solidFill>
            </a:endParaRPr>
          </a:p>
        </p:txBody>
      </p:sp>
      <p:sp>
        <p:nvSpPr>
          <p:cNvPr id="5" name="Slide Number Placeholder 4"/>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grpSp>
        <p:nvGrpSpPr>
          <p:cNvPr id="6" name="Group 5"/>
          <p:cNvGrpSpPr>
            <a:grpSpLocks/>
          </p:cNvGrpSpPr>
          <p:nvPr/>
        </p:nvGrpSpPr>
        <p:grpSpPr bwMode="auto">
          <a:xfrm>
            <a:off x="0" y="0"/>
            <a:ext cx="9144000" cy="269421"/>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pic>
        <p:nvPicPr>
          <p:cNvPr id="4" name="Picture 3"/>
          <p:cNvPicPr>
            <a:picLocks noChangeAspect="1"/>
          </p:cNvPicPr>
          <p:nvPr/>
        </p:nvPicPr>
        <p:blipFill>
          <a:blip r:embed="rId3"/>
          <a:stretch>
            <a:fillRect/>
          </a:stretch>
        </p:blipFill>
        <p:spPr>
          <a:xfrm>
            <a:off x="4793194" y="533400"/>
            <a:ext cx="4128843" cy="5282802"/>
          </a:xfrm>
          <a:prstGeom prst="rect">
            <a:avLst/>
          </a:prstGeom>
        </p:spPr>
      </p:pic>
    </p:spTree>
    <p:extLst>
      <p:ext uri="{BB962C8B-B14F-4D97-AF65-F5344CB8AC3E}">
        <p14:creationId xmlns:p14="http://schemas.microsoft.com/office/powerpoint/2010/main" val="3247167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Image File Formats (continued)</a:t>
            </a:r>
          </a:p>
        </p:txBody>
      </p:sp>
      <p:pic>
        <p:nvPicPr>
          <p:cNvPr id="6" name="Content Placeholder 5" descr="This table summarizes the pros and cons of image file formats for the web. It has 4 columns and 5 rows. The header of column 1 reads “Format”, the header of column 2 reads “Pros”, the header of column 3 reads “Cons”, and the header of column 4 reads “Use for”.&#10;In row 2, column 1 reads “GIF”, column 2 reads “Small file size; supports transparency and animation”, column 3 reads “Limited to 256 colors”, and column 4 reads “Line drawings; replaced by PNG file format”.&#10;In row 3, column 1 reads “PNG”, column 2 reads “Small file size; supports transparency and more than a million colors”, column 3 reads “Does not support animation;”, and column 4 reads “Images that are not digital photos”.&#10;In row 4, column 1 reads “JPG”, column 2 reads “Supports more than a million colors”, column 3 reads “Larger file size”, and column 4 reads “Digital photos”.&#10;In row 5, column 1 reads “SVG”, column 2 reads “Flexible; scalable; no files needed because graphics are created with code”, column 3 reads “Not supported by older browsers and not all modern browsers support it 100 percent”, and column 4 reads “Shapes, lines, text, and gradients”." title="Image File Format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764" y="1920875"/>
            <a:ext cx="8774472" cy="2900669"/>
          </a:xfrm>
        </p:spPr>
      </p:pic>
      <p:sp>
        <p:nvSpPr>
          <p:cNvPr id="3" name="Footer Placeholder 2"/>
          <p:cNvSpPr>
            <a:spLocks noGrp="1"/>
          </p:cNvSpPr>
          <p:nvPr>
            <p:ph type="ftr" sz="quarter" idx="4294967295"/>
          </p:nvPr>
        </p:nvSpPr>
        <p:spPr>
          <a:xfrm>
            <a:off x="0" y="6340475"/>
            <a:ext cx="8382000" cy="365125"/>
          </a:xfrm>
        </p:spPr>
        <p:txBody>
          <a:bodyPr/>
          <a:lstStyle/>
          <a:p>
            <a:pPr>
              <a:defRPr/>
            </a:pPr>
            <a:r>
              <a:rPr lang="en-US" dirty="0"/>
              <a:t>Chapter 3: Creating Web Pages with Links, Images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20</a:t>
            </a:fld>
            <a:endParaRPr lang="en-US"/>
          </a:p>
        </p:txBody>
      </p:sp>
    </p:spTree>
    <p:extLst>
      <p:ext uri="{BB962C8B-B14F-4D97-AF65-F5344CB8AC3E}">
        <p14:creationId xmlns:p14="http://schemas.microsoft.com/office/powerpoint/2010/main" val="3127315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400" dirty="0"/>
              <a:t>Image Dimensions and File Size</a:t>
            </a:r>
            <a:endParaRPr lang="en-US" sz="4400" dirty="0"/>
          </a:p>
        </p:txBody>
      </p:sp>
      <p:sp>
        <p:nvSpPr>
          <p:cNvPr id="2" name="Content Placeholder 1"/>
          <p:cNvSpPr>
            <a:spLocks noGrp="1"/>
          </p:cNvSpPr>
          <p:nvPr>
            <p:ph idx="1"/>
          </p:nvPr>
        </p:nvSpPr>
        <p:spPr>
          <a:xfrm>
            <a:off x="628650" y="1736805"/>
            <a:ext cx="7886700" cy="4351338"/>
          </a:xfrm>
        </p:spPr>
        <p:txBody>
          <a:bodyPr>
            <a:normAutofit/>
          </a:bodyPr>
          <a:lstStyle/>
          <a:p>
            <a:r>
              <a:rPr lang="en-US" sz="3200" b="1" dirty="0"/>
              <a:t>Pixel</a:t>
            </a:r>
            <a:r>
              <a:rPr lang="en-US" sz="3200" dirty="0"/>
              <a:t> </a:t>
            </a:r>
            <a:r>
              <a:rPr lang="en-IN" sz="3200" dirty="0"/>
              <a:t>–</a:t>
            </a:r>
            <a:r>
              <a:rPr lang="en-US" sz="3200" dirty="0"/>
              <a:t> </a:t>
            </a:r>
            <a:r>
              <a:rPr lang="en-IN" sz="3200" dirty="0"/>
              <a:t>It is the smallest element of light or </a:t>
            </a:r>
            <a:r>
              <a:rPr lang="en-IN" sz="3200" dirty="0" err="1"/>
              <a:t>color</a:t>
            </a:r>
            <a:r>
              <a:rPr lang="en-IN" sz="3200" dirty="0"/>
              <a:t> on a device </a:t>
            </a:r>
            <a:r>
              <a:rPr lang="en-US" sz="3200" dirty="0"/>
              <a:t>displaying images</a:t>
            </a:r>
          </a:p>
          <a:p>
            <a:r>
              <a:rPr lang="en-IN" sz="3200" dirty="0"/>
              <a:t>The common resolution for laptops is 1366 x 768 </a:t>
            </a:r>
            <a:r>
              <a:rPr lang="en-US" sz="3200" dirty="0"/>
              <a:t>pixels</a:t>
            </a:r>
          </a:p>
          <a:p>
            <a:r>
              <a:rPr lang="en-IN" sz="3200" dirty="0"/>
              <a:t>The disadvantage of an image with a high resolution is that it also has a large file size</a:t>
            </a:r>
          </a:p>
          <a:p>
            <a:r>
              <a:rPr lang="en-IN" sz="3200" dirty="0"/>
              <a:t>Use graphic or photo editors to </a:t>
            </a:r>
            <a:r>
              <a:rPr lang="en-IN" sz="3200" b="1" dirty="0"/>
              <a:t>optimize</a:t>
            </a:r>
            <a:r>
              <a:rPr lang="en-IN" sz="3200" dirty="0"/>
              <a:t> an image with a large file size to reduce its file size and load time</a:t>
            </a:r>
          </a:p>
          <a:p>
            <a:endParaRPr lang="en-US" dirty="0"/>
          </a:p>
          <a:p>
            <a:endParaRPr lang="en-IN" dirty="0"/>
          </a:p>
          <a:p>
            <a:endParaRPr lang="en-IN" dirty="0"/>
          </a:p>
          <a:p>
            <a:endParaRPr lang="en-US" sz="8800"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a:t>Chapter 3: Creating Web Pages with Links, Images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21</a:t>
            </a:fld>
            <a:endParaRPr lang="en-US"/>
          </a:p>
        </p:txBody>
      </p:sp>
    </p:spTree>
    <p:extLst>
      <p:ext uri="{BB962C8B-B14F-4D97-AF65-F5344CB8AC3E}">
        <p14:creationId xmlns:p14="http://schemas.microsoft.com/office/powerpoint/2010/main" val="3225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400" dirty="0"/>
              <a:t>Image Tag and Its Attributes</a:t>
            </a:r>
            <a:endParaRPr lang="en-US" sz="4400" dirty="0"/>
          </a:p>
        </p:txBody>
      </p:sp>
      <p:sp>
        <p:nvSpPr>
          <p:cNvPr id="2" name="Content Placeholder 1"/>
          <p:cNvSpPr>
            <a:spLocks noGrp="1"/>
          </p:cNvSpPr>
          <p:nvPr>
            <p:ph idx="1"/>
          </p:nvPr>
        </p:nvSpPr>
        <p:spPr/>
        <p:txBody>
          <a:bodyPr>
            <a:noAutofit/>
          </a:bodyPr>
          <a:lstStyle/>
          <a:p>
            <a:r>
              <a:rPr lang="en-IN" sz="3200" dirty="0"/>
              <a:t>&lt;</a:t>
            </a:r>
            <a:r>
              <a:rPr lang="en-IN" sz="3200" dirty="0" err="1"/>
              <a:t>img</a:t>
            </a:r>
            <a:r>
              <a:rPr lang="en-IN" sz="3200" dirty="0"/>
              <a:t>&gt; – The </a:t>
            </a:r>
            <a:r>
              <a:rPr lang="en-IN" sz="3200" b="1" dirty="0"/>
              <a:t>image tag </a:t>
            </a:r>
            <a:r>
              <a:rPr lang="en-IN" sz="3200" dirty="0"/>
              <a:t>is an empty HTML tag used to add an image to a webpage</a:t>
            </a:r>
          </a:p>
          <a:p>
            <a:r>
              <a:rPr lang="en-IN" sz="3200" dirty="0"/>
              <a:t>The image tag includes attributes such as:</a:t>
            </a:r>
          </a:p>
          <a:p>
            <a:pPr lvl="1"/>
            <a:r>
              <a:rPr lang="en-IN" sz="2400" b="1" dirty="0" err="1"/>
              <a:t>src</a:t>
            </a:r>
            <a:r>
              <a:rPr lang="en-IN" sz="2400" dirty="0"/>
              <a:t> – It identifies </a:t>
            </a:r>
            <a:r>
              <a:rPr lang="en-US" sz="2400" dirty="0"/>
              <a:t>the image file being inserted</a:t>
            </a:r>
          </a:p>
          <a:p>
            <a:pPr lvl="1"/>
            <a:r>
              <a:rPr lang="en-US" sz="2400" b="1" dirty="0"/>
              <a:t>alt</a:t>
            </a:r>
            <a:r>
              <a:rPr lang="en-US" sz="2400" dirty="0"/>
              <a:t> – It specifies alternate text </a:t>
            </a:r>
            <a:r>
              <a:rPr lang="en-IN" sz="2400" dirty="0"/>
              <a:t>in case the image cannot be displayed in a browser</a:t>
            </a:r>
          </a:p>
          <a:p>
            <a:pPr lvl="1"/>
            <a:r>
              <a:rPr lang="en-IN" sz="2400" b="1" dirty="0"/>
              <a:t>height</a:t>
            </a:r>
            <a:r>
              <a:rPr lang="en-IN" sz="2400" dirty="0"/>
              <a:t> – It defines the height of an image in pixels</a:t>
            </a:r>
          </a:p>
          <a:p>
            <a:pPr lvl="1"/>
            <a:r>
              <a:rPr lang="en-IN" sz="2400" b="1" dirty="0"/>
              <a:t>width</a:t>
            </a:r>
            <a:r>
              <a:rPr lang="en-IN" sz="2400" dirty="0"/>
              <a:t> – It defines the width of an image in pixels</a:t>
            </a:r>
            <a:endParaRPr lang="en-US" sz="2400"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a:t>Chapter 3: Creating Web Pages with Links, Images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22</a:t>
            </a:fld>
            <a:endParaRPr lang="en-US"/>
          </a:p>
        </p:txBody>
      </p:sp>
    </p:spTree>
    <p:extLst>
      <p:ext uri="{BB962C8B-B14F-4D97-AF65-F5344CB8AC3E}">
        <p14:creationId xmlns:p14="http://schemas.microsoft.com/office/powerpoint/2010/main" val="998726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sz="4400" dirty="0"/>
              <a:t>Image Tag and Its Attributes (continued)</a:t>
            </a:r>
            <a:endParaRPr lang="en-US" sz="4400" dirty="0"/>
          </a:p>
        </p:txBody>
      </p:sp>
      <p:pic>
        <p:nvPicPr>
          <p:cNvPr id="6" name="Content Placeholder 5" descr="This table shows a list of common attributes used with the image element. It has 2 columns and 5 rows. The header of column 1 reads “Attribute” and the header of column 2 reads “Function”.&#10;In row 2, column 1 reads “src” and column 2 reads “Identifies the file name of the image to display”.&#10;In row 3, column 1 reads “alt” and column 2 reads “Specifies alternate text to display when an image is being loaded. Especially useful for screen readers, which translate information on a computer screen into audio output. Should briefly describe the purpose of the image in 50 characters or less”.&#10;In row 4, column 1 reads “height” and column 2 reads “Defines the height of the image in pixels, which improves loading time”.&#10;In row 5, column 1 reads “width” and column 2 reads “Defines the width of the image in pixels, which improves loading time”." title="Image Tag and Its Attribute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2209800"/>
            <a:ext cx="7886700" cy="3152319"/>
          </a:xfrm>
        </p:spPr>
      </p:pic>
      <p:sp>
        <p:nvSpPr>
          <p:cNvPr id="3" name="Footer Placeholder 2"/>
          <p:cNvSpPr>
            <a:spLocks noGrp="1"/>
          </p:cNvSpPr>
          <p:nvPr>
            <p:ph type="ftr" sz="quarter" idx="4294967295"/>
          </p:nvPr>
        </p:nvSpPr>
        <p:spPr>
          <a:xfrm>
            <a:off x="0" y="6340475"/>
            <a:ext cx="8382000" cy="365125"/>
          </a:xfrm>
        </p:spPr>
        <p:txBody>
          <a:bodyPr/>
          <a:lstStyle/>
          <a:p>
            <a:pPr>
              <a:defRPr/>
            </a:pPr>
            <a:r>
              <a:rPr lang="en-US" dirty="0"/>
              <a:t>Chapter 3: Creating Web Pages with Links, Images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23</a:t>
            </a:fld>
            <a:endParaRPr lang="en-US"/>
          </a:p>
        </p:txBody>
      </p:sp>
    </p:spTree>
    <p:extLst>
      <p:ext uri="{BB962C8B-B14F-4D97-AF65-F5344CB8AC3E}">
        <p14:creationId xmlns:p14="http://schemas.microsoft.com/office/powerpoint/2010/main" val="3640061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sz="4400" dirty="0"/>
              <a:t>Image Tag and Its Attributes (continued)</a:t>
            </a:r>
            <a:endParaRPr lang="en-US" sz="4400" dirty="0"/>
          </a:p>
        </p:txBody>
      </p:sp>
      <p:sp>
        <p:nvSpPr>
          <p:cNvPr id="9" name="Content Placeholder 8"/>
          <p:cNvSpPr>
            <a:spLocks noGrp="1"/>
          </p:cNvSpPr>
          <p:nvPr>
            <p:ph idx="1"/>
          </p:nvPr>
        </p:nvSpPr>
        <p:spPr/>
        <p:txBody>
          <a:bodyPr/>
          <a:lstStyle/>
          <a:p>
            <a:r>
              <a:rPr lang="en-IN" dirty="0"/>
              <a:t>The Figure 3-34 shows an example of an image tag with attributes</a:t>
            </a:r>
          </a:p>
          <a:p>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a:t>Chapter 3: Creating Web Pages with Links, Images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24</a:t>
            </a:fld>
            <a:endParaRPr lang="en-US"/>
          </a:p>
        </p:txBody>
      </p:sp>
      <p:pic>
        <p:nvPicPr>
          <p:cNvPr id="10" name="Picture 9" descr="This figure shows an example of an image tag with attributes.&#10;The figure shows a code &lt;img src=“logo.png”&gt; alt=“Company logo” height=“125” width=“200”&gt;.&#10;There are five rectangular boxes in this figure. The first rectangular box labeled “img tag” is positioned above the code. An arrow originating from the first rectangular box points to “img” in the code.&#10;The second rectangular box labeled “src attribute and value” is positioned below the code. An arrow originating from the second rectangular box points to “src=“logo.png”” in the code.&#10;The third rectangular box labeled “alt attribute and value” is positioned on the right side of the first rectangular box above the code. An arrow originating from the third rectangular box points to “alt=“Company logo”” in the code.&#10;The fourth rectangular box labeled “height attribute and value” is positioned on the right side of the second rectangular box below the code. An arrow originating from the fourth rectangular box points to “height=“125”” in the code.&#10;The fifth rectangular box labeled “width attribute and value” is positioned on the right side of the third rectangular box above the code. An arrow originating from the fifth rectangular box points to “width=“200”&gt;” in the code." title="Image Tag and Its Attribut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420" y="2498724"/>
            <a:ext cx="8630854" cy="2648320"/>
          </a:xfrm>
          <a:prstGeom prst="rect">
            <a:avLst/>
          </a:prstGeom>
        </p:spPr>
      </p:pic>
    </p:spTree>
    <p:extLst>
      <p:ext uri="{BB962C8B-B14F-4D97-AF65-F5344CB8AC3E}">
        <p14:creationId xmlns:p14="http://schemas.microsoft.com/office/powerpoint/2010/main" val="3500116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Div element</a:t>
            </a:r>
          </a:p>
        </p:txBody>
      </p:sp>
      <p:sp>
        <p:nvSpPr>
          <p:cNvPr id="2" name="Content Placeholder 1"/>
          <p:cNvSpPr>
            <a:spLocks noGrp="1"/>
          </p:cNvSpPr>
          <p:nvPr>
            <p:ph idx="1"/>
          </p:nvPr>
        </p:nvSpPr>
        <p:spPr/>
        <p:txBody>
          <a:bodyPr>
            <a:normAutofit/>
          </a:bodyPr>
          <a:lstStyle/>
          <a:p>
            <a:pPr marL="338138" lvl="1" indent="-338138">
              <a:buFont typeface="Arial" pitchFamily="34" charset="0"/>
              <a:buChar char="•"/>
            </a:pPr>
            <a:r>
              <a:rPr lang="en-US" sz="3200" dirty="0"/>
              <a:t>Div element </a:t>
            </a:r>
            <a:r>
              <a:rPr lang="en-IN" sz="3200" dirty="0"/>
              <a:t>defines an area or a division in a webpage</a:t>
            </a:r>
          </a:p>
          <a:p>
            <a:pPr marL="338138" lvl="1" indent="-338138">
              <a:buFont typeface="Arial" pitchFamily="34" charset="0"/>
              <a:buChar char="•"/>
            </a:pPr>
            <a:r>
              <a:rPr lang="en-IN" sz="3200" dirty="0"/>
              <a:t>It uses the &lt;div&gt; and &lt;/div&gt; tags</a:t>
            </a:r>
          </a:p>
          <a:p>
            <a:pPr marL="338138" lvl="1" indent="-338138">
              <a:buFont typeface="Arial" pitchFamily="34" charset="0"/>
              <a:buChar char="•"/>
            </a:pPr>
            <a:r>
              <a:rPr lang="en-IN" sz="3200" dirty="0"/>
              <a:t>It can be used within the </a:t>
            </a:r>
            <a:r>
              <a:rPr lang="en-IN" sz="2600" dirty="0">
                <a:latin typeface="Courier New" pitchFamily="49" charset="0"/>
                <a:cs typeface="Courier New" pitchFamily="49" charset="0"/>
              </a:rPr>
              <a:t>main</a:t>
            </a:r>
            <a:r>
              <a:rPr lang="en-IN" sz="3200" b="1" dirty="0"/>
              <a:t> </a:t>
            </a:r>
            <a:r>
              <a:rPr lang="en-IN" sz="3200" dirty="0"/>
              <a:t>element to further divide the primary content area into separate sections</a:t>
            </a:r>
            <a:endParaRPr lang="en-US" sz="3200"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a:t>Chapter 3: Creating Web Pages with Links, Images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25</a:t>
            </a:fld>
            <a:endParaRPr lang="en-US"/>
          </a:p>
        </p:txBody>
      </p:sp>
    </p:spTree>
    <p:extLst>
      <p:ext uri="{BB962C8B-B14F-4D97-AF65-F5344CB8AC3E}">
        <p14:creationId xmlns:p14="http://schemas.microsoft.com/office/powerpoint/2010/main" val="2547238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err="1"/>
              <a:t>Div</a:t>
            </a:r>
            <a:r>
              <a:rPr lang="en-US" sz="4400" dirty="0"/>
              <a:t> element </a:t>
            </a:r>
            <a:r>
              <a:rPr lang="en-IN" sz="4400" dirty="0"/>
              <a:t>(continued)</a:t>
            </a:r>
            <a:endParaRPr lang="en-US" sz="4400" dirty="0"/>
          </a:p>
        </p:txBody>
      </p:sp>
      <p:sp>
        <p:nvSpPr>
          <p:cNvPr id="9" name="Content Placeholder 8"/>
          <p:cNvSpPr>
            <a:spLocks noGrp="1"/>
          </p:cNvSpPr>
          <p:nvPr>
            <p:ph idx="1"/>
          </p:nvPr>
        </p:nvSpPr>
        <p:spPr/>
        <p:txBody>
          <a:bodyPr/>
          <a:lstStyle/>
          <a:p>
            <a:r>
              <a:rPr lang="en-IN" dirty="0"/>
              <a:t>The Figure 3-41 shows a wireframe with four </a:t>
            </a:r>
            <a:r>
              <a:rPr lang="en-IN" sz="2600" dirty="0">
                <a:latin typeface="Courier New" pitchFamily="49" charset="0"/>
                <a:cs typeface="Courier New" pitchFamily="49" charset="0"/>
              </a:rPr>
              <a:t>div</a:t>
            </a:r>
            <a:r>
              <a:rPr lang="en-IN" b="1" dirty="0"/>
              <a:t> </a:t>
            </a:r>
            <a:r>
              <a:rPr lang="en-IN" dirty="0"/>
              <a:t>elements inside the </a:t>
            </a:r>
            <a:r>
              <a:rPr lang="en-IN" sz="2600" dirty="0">
                <a:latin typeface="Courier New" pitchFamily="49" charset="0"/>
                <a:cs typeface="Courier New" pitchFamily="49" charset="0"/>
              </a:rPr>
              <a:t>main</a:t>
            </a:r>
            <a:r>
              <a:rPr lang="en-IN" b="1" dirty="0"/>
              <a:t> </a:t>
            </a:r>
            <a:r>
              <a:rPr lang="en-IN" dirty="0"/>
              <a:t>element</a:t>
            </a:r>
          </a:p>
          <a:p>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a:t>Chapter 3: Creating Web Pages with Links, Images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26</a:t>
            </a:fld>
            <a:endParaRPr lang="en-US"/>
          </a:p>
        </p:txBody>
      </p:sp>
      <p:pic>
        <p:nvPicPr>
          <p:cNvPr id="10" name="Content Placeholder 7" descr="This figure explains the proposed wireframe with four div elements inside the main element.&#10;The figure consists of four rectangular layers.&#10;The first layer is a rectangular box labeled “Header”.&#10;The second rectangular layer labeled “Nav” is positioned below the first rectangular layer.&#10;The third layer is a rectangular box positioned below the second rectangular layer. A label that reads “Main” is positioned at the bottom of the third rectangular box. Three square boxes labeled “div” is positioned at the top, within the third rectangular box. A rectangular box labeled “div elements” is positioned on the left side of the figure. Two arrows originating from the first small rectangular box points to the first and the second square boxes. A rectangular box labeled “div” is positioned below the 3 square boxes within the third layer. A small rectangular box labeled “div elements” is positioned to the right of the figure. Two arrows originating from the second small rectangular box points to the third square box and to the fourth rectangular box within the third layer. A small rectangular box labeled “main element” is positioned below the first rectangular box. An arrow originating from the third small rectangular box points to the third rectangular box.&#10;The fourth layer is a rectangular box labeled “Footer”." title="Div element"/>
          <p:cNvPicPr/>
          <p:nvPr/>
        </p:nvPicPr>
        <p:blipFill>
          <a:blip r:embed="rId3">
            <a:extLst>
              <a:ext uri="{28A0092B-C50C-407E-A947-70E740481C1C}">
                <a14:useLocalDpi xmlns:a14="http://schemas.microsoft.com/office/drawing/2010/main" val="0"/>
              </a:ext>
            </a:extLst>
          </a:blip>
          <a:stretch>
            <a:fillRect/>
          </a:stretch>
        </p:blipFill>
        <p:spPr>
          <a:xfrm>
            <a:off x="1477644" y="2514600"/>
            <a:ext cx="6066155" cy="3581400"/>
          </a:xfrm>
          <a:prstGeom prst="rect">
            <a:avLst/>
          </a:prstGeom>
          <a:solidFill>
            <a:schemeClr val="bg1"/>
          </a:solidFill>
        </p:spPr>
      </p:pic>
    </p:spTree>
    <p:extLst>
      <p:ext uri="{BB962C8B-B14F-4D97-AF65-F5344CB8AC3E}">
        <p14:creationId xmlns:p14="http://schemas.microsoft.com/office/powerpoint/2010/main" val="2385784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400" dirty="0"/>
              <a:t>Div attributes</a:t>
            </a:r>
          </a:p>
        </p:txBody>
      </p:sp>
      <p:sp>
        <p:nvSpPr>
          <p:cNvPr id="2" name="Content Placeholder 1"/>
          <p:cNvSpPr>
            <a:spLocks noGrp="1"/>
          </p:cNvSpPr>
          <p:nvPr>
            <p:ph idx="1"/>
          </p:nvPr>
        </p:nvSpPr>
        <p:spPr/>
        <p:txBody>
          <a:bodyPr>
            <a:normAutofit/>
          </a:bodyPr>
          <a:lstStyle/>
          <a:p>
            <a:r>
              <a:rPr lang="en-IN" sz="3200" dirty="0"/>
              <a:t>Div</a:t>
            </a:r>
            <a:r>
              <a:rPr lang="en-IN" sz="3200" b="1" dirty="0"/>
              <a:t> </a:t>
            </a:r>
            <a:r>
              <a:rPr lang="en-IN" sz="3200" dirty="0"/>
              <a:t>elements have attributes that provide information about the element</a:t>
            </a:r>
          </a:p>
          <a:p>
            <a:r>
              <a:rPr lang="en-IN" sz="3200" dirty="0"/>
              <a:t>The </a:t>
            </a:r>
            <a:r>
              <a:rPr lang="en-IN" sz="3200" dirty="0">
                <a:latin typeface="Courier New" pitchFamily="49" charset="0"/>
                <a:cs typeface="Courier New" pitchFamily="49" charset="0"/>
              </a:rPr>
              <a:t>id</a:t>
            </a:r>
            <a:r>
              <a:rPr lang="en-IN" sz="3200" dirty="0"/>
              <a:t>  is a div attribute which identifies a unique area on a webpage and distinguishes it from other page divisions</a:t>
            </a:r>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a:t>Chapter 3: Creating Web Pages with Links, Images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27</a:t>
            </a:fld>
            <a:endParaRPr lang="en-US"/>
          </a:p>
        </p:txBody>
      </p:sp>
    </p:spTree>
    <p:extLst>
      <p:ext uri="{BB962C8B-B14F-4D97-AF65-F5344CB8AC3E}">
        <p14:creationId xmlns:p14="http://schemas.microsoft.com/office/powerpoint/2010/main" val="3477115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400" dirty="0" err="1"/>
              <a:t>Div</a:t>
            </a:r>
            <a:r>
              <a:rPr lang="en-IN" sz="4400" dirty="0"/>
              <a:t> attributes (continued)</a:t>
            </a:r>
            <a:endParaRPr lang="en-US" sz="4400" dirty="0"/>
          </a:p>
        </p:txBody>
      </p:sp>
      <p:sp>
        <p:nvSpPr>
          <p:cNvPr id="9" name="Content Placeholder 8"/>
          <p:cNvSpPr>
            <a:spLocks noGrp="1"/>
          </p:cNvSpPr>
          <p:nvPr>
            <p:ph idx="1"/>
          </p:nvPr>
        </p:nvSpPr>
        <p:spPr/>
        <p:txBody>
          <a:bodyPr/>
          <a:lstStyle/>
          <a:p>
            <a:r>
              <a:rPr lang="en-US" dirty="0"/>
              <a:t>The Figure 3-43 shows t</a:t>
            </a:r>
            <a:r>
              <a:rPr lang="en-IN" dirty="0"/>
              <a:t>he revised wireframe with the </a:t>
            </a:r>
            <a:r>
              <a:rPr lang="en-IN" sz="2600" dirty="0">
                <a:latin typeface="Courier New" pitchFamily="49" charset="0"/>
                <a:cs typeface="Courier New" pitchFamily="49" charset="0"/>
              </a:rPr>
              <a:t>div</a:t>
            </a:r>
            <a:r>
              <a:rPr lang="en-IN" b="1" dirty="0"/>
              <a:t> </a:t>
            </a:r>
            <a:r>
              <a:rPr lang="en-IN" dirty="0"/>
              <a:t>element and </a:t>
            </a:r>
            <a:r>
              <a:rPr lang="en-IN" sz="2600" dirty="0">
                <a:latin typeface="Courier New" pitchFamily="49" charset="0"/>
                <a:cs typeface="Courier New" pitchFamily="49" charset="0"/>
              </a:rPr>
              <a:t>id</a:t>
            </a:r>
            <a:r>
              <a:rPr lang="en-IN" b="1" dirty="0"/>
              <a:t> </a:t>
            </a:r>
            <a:r>
              <a:rPr lang="en-IN" dirty="0"/>
              <a:t>attribute </a:t>
            </a:r>
            <a:r>
              <a:rPr lang="en-US" dirty="0"/>
              <a:t>value defined as </a:t>
            </a:r>
            <a:r>
              <a:rPr lang="en-US" sz="2600" dirty="0">
                <a:latin typeface="Courier New" pitchFamily="49" charset="0"/>
                <a:cs typeface="Courier New" pitchFamily="49" charset="0"/>
              </a:rPr>
              <a:t>container</a:t>
            </a:r>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a:t>Chapter 3: Creating Web Pages with Links, Images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28</a:t>
            </a:fld>
            <a:endParaRPr lang="en-US"/>
          </a:p>
        </p:txBody>
      </p:sp>
      <p:pic>
        <p:nvPicPr>
          <p:cNvPr id="2" name="Picture 1" descr="This figure explains the revised wireframe with the div element and id attribute value defined as container.&#10;The figure consists of a rectangular box labeled “div id=”container””. An arrow originating from rectangular box labeled “div element  contains all HTML5 elements” on the right side of the figure points to “div id=”container””. &#10;A second rectangular box consisting of four layers is positioned within the first rectangular box. &#10;The first layer is a rectangular box labeled “Header” and is positioned within the second rectangular box.&#10;The second layer is a rectangular box labeled “Nav” and is positioned below the first rectangular layer of the second rectangular box.&#10;The third layer is a rectangular box labeled “Main” and is positioned below the second rectangular layer of the second rectangular box.&#10;The fourth layer is a rectangular box labeled “Nav” and is positioned below the third rectangular layer of the second rectangular box." title="Div attribut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6949" y="2674569"/>
            <a:ext cx="5996951" cy="3562942"/>
          </a:xfrm>
          <a:prstGeom prst="rect">
            <a:avLst/>
          </a:prstGeom>
        </p:spPr>
      </p:pic>
    </p:spTree>
    <p:extLst>
      <p:ext uri="{BB962C8B-B14F-4D97-AF65-F5344CB8AC3E}">
        <p14:creationId xmlns:p14="http://schemas.microsoft.com/office/powerpoint/2010/main" val="965435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Class Attributes</a:t>
            </a:r>
          </a:p>
        </p:txBody>
      </p:sp>
      <p:sp>
        <p:nvSpPr>
          <p:cNvPr id="2" name="Content Placeholder 1"/>
          <p:cNvSpPr>
            <a:spLocks noGrp="1"/>
          </p:cNvSpPr>
          <p:nvPr>
            <p:ph idx="1"/>
          </p:nvPr>
        </p:nvSpPr>
        <p:spPr/>
        <p:txBody>
          <a:bodyPr/>
          <a:lstStyle/>
          <a:p>
            <a:pPr marL="342900" lvl="1" indent="-342900">
              <a:buFont typeface="Arial" pitchFamily="34" charset="0"/>
              <a:buChar char="•"/>
            </a:pPr>
            <a:r>
              <a:rPr lang="en-IN" sz="3200" dirty="0"/>
              <a:t>A </a:t>
            </a:r>
            <a:r>
              <a:rPr lang="en-IN" sz="2600" dirty="0">
                <a:latin typeface="Courier New" pitchFamily="49" charset="0"/>
                <a:cs typeface="Courier New" pitchFamily="49" charset="0"/>
              </a:rPr>
              <a:t>class</a:t>
            </a:r>
            <a:r>
              <a:rPr lang="en-IN" sz="3200" b="1" dirty="0"/>
              <a:t> </a:t>
            </a:r>
            <a:r>
              <a:rPr lang="en-IN" sz="3200" dirty="0"/>
              <a:t>attribute name can be applied to more than one </a:t>
            </a:r>
            <a:r>
              <a:rPr lang="en-IN" sz="2600" dirty="0">
                <a:latin typeface="Courier New" pitchFamily="49" charset="0"/>
                <a:cs typeface="Courier New" pitchFamily="49" charset="0"/>
              </a:rPr>
              <a:t>div</a:t>
            </a:r>
            <a:r>
              <a:rPr lang="en-IN" sz="3200" b="1" dirty="0"/>
              <a:t> </a:t>
            </a:r>
            <a:r>
              <a:rPr lang="en-IN" sz="3200" dirty="0"/>
              <a:t>or other HTML </a:t>
            </a:r>
            <a:r>
              <a:rPr lang="en-US" sz="3200" dirty="0"/>
              <a:t>element on a webpage</a:t>
            </a:r>
          </a:p>
          <a:p>
            <a:pPr marL="342900" lvl="1" indent="-342900">
              <a:buFont typeface="Arial" pitchFamily="34" charset="0"/>
              <a:buChar char="•"/>
            </a:pPr>
            <a:r>
              <a:rPr lang="en-IN" dirty="0"/>
              <a:t>The Figure 3-48 shows an example of a </a:t>
            </a:r>
            <a:r>
              <a:rPr lang="en-IN" sz="2600" dirty="0">
                <a:latin typeface="Courier New" pitchFamily="49" charset="0"/>
                <a:cs typeface="Courier New" pitchFamily="49" charset="0"/>
              </a:rPr>
              <a:t>class</a:t>
            </a:r>
            <a:r>
              <a:rPr lang="en-IN" b="1" dirty="0"/>
              <a:t> </a:t>
            </a:r>
            <a:r>
              <a:rPr lang="en-IN" dirty="0"/>
              <a:t>attribute used within an image tag</a:t>
            </a:r>
            <a:endParaRPr lang="en-US" dirty="0"/>
          </a:p>
          <a:p>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29</a:t>
            </a:fld>
            <a:endParaRPr lang="en-US"/>
          </a:p>
        </p:txBody>
      </p:sp>
      <p:pic>
        <p:nvPicPr>
          <p:cNvPr id="6" name="Picture 5" descr="The figure shows an example of a class attribute used within an image tag.&#10;The first line of the code reads “&lt;h1&gt;Weights&lt;/h1&gt;”.&#10;The second line of the code reads “&lt;img class=”equip” src=”images/equipment1.jpg” alt=”Weight Equipment” height=”195” width=”260”&gt;”. There are two rectangular boxes in the figure. The first rectangular box labeled “image tag” is positioned at the top left-corner of the figure. An arrow originating from the first rectangular box points to “&lt;img”. A second rectangular box labeled “class attribute value is equip” is positioned to the right of the first rectangular box. An arrow originating from the second rectangular box points to “class=”equip”.&#10;The third line of the code reads a text placed within the &lt;p&gt; and &lt;/p&gt; tags.&#10;The fourth line of the code reads “&lt;ul&gt;”." title="Class Attribut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552" y="3962399"/>
            <a:ext cx="7849695" cy="2326593"/>
          </a:xfrm>
          <a:prstGeom prst="rect">
            <a:avLst/>
          </a:prstGeom>
        </p:spPr>
      </p:pic>
    </p:spTree>
    <p:extLst>
      <p:ext uri="{BB962C8B-B14F-4D97-AF65-F5344CB8AC3E}">
        <p14:creationId xmlns:p14="http://schemas.microsoft.com/office/powerpoint/2010/main" val="2654132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057400" y="2438400"/>
            <a:ext cx="5334000" cy="914400"/>
          </a:xfrm>
        </p:spPr>
        <p:txBody>
          <a:bodyPr>
            <a:normAutofit/>
          </a:bodyPr>
          <a:lstStyle/>
          <a:p>
            <a:r>
              <a:rPr lang="en-US" sz="4900" dirty="0"/>
              <a:t>Chapter 3</a:t>
            </a:r>
            <a:endParaRPr lang="en-US" sz="4800" dirty="0"/>
          </a:p>
        </p:txBody>
      </p:sp>
      <p:sp>
        <p:nvSpPr>
          <p:cNvPr id="3075" name="Rectangle 3"/>
          <p:cNvSpPr>
            <a:spLocks noGrp="1" noChangeArrowheads="1"/>
          </p:cNvSpPr>
          <p:nvPr>
            <p:ph type="subTitle" idx="1"/>
          </p:nvPr>
        </p:nvSpPr>
        <p:spPr>
          <a:xfrm>
            <a:off x="1295400" y="3429000"/>
            <a:ext cx="6858000" cy="512762"/>
          </a:xfrm>
          <a:ln>
            <a:miter lim="800000"/>
            <a:headEnd/>
            <a:tailEnd/>
          </a:ln>
        </p:spPr>
        <p:txBody>
          <a:bodyPr>
            <a:normAutofit/>
          </a:bodyPr>
          <a:lstStyle/>
          <a:p>
            <a:pPr eaLnBrk="1" hangingPunct="1"/>
            <a:r>
              <a:rPr lang="en-US" sz="2800" b="1" dirty="0"/>
              <a:t>Enhancing a Website with Links and Images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err="1"/>
              <a:t>Div</a:t>
            </a:r>
            <a:r>
              <a:rPr lang="en-AU" dirty="0"/>
              <a:t> id and class</a:t>
            </a:r>
          </a:p>
        </p:txBody>
      </p:sp>
      <p:sp>
        <p:nvSpPr>
          <p:cNvPr id="2" name="Content Placeholder 1"/>
          <p:cNvSpPr>
            <a:spLocks noGrp="1"/>
          </p:cNvSpPr>
          <p:nvPr>
            <p:ph idx="1"/>
          </p:nvPr>
        </p:nvSpPr>
        <p:spPr/>
        <p:txBody>
          <a:bodyPr>
            <a:normAutofit/>
          </a:bodyPr>
          <a:lstStyle/>
          <a:p>
            <a:pPr marL="0" indent="0">
              <a:buNone/>
            </a:pPr>
            <a:r>
              <a:rPr lang="en-AU" sz="3200" dirty="0"/>
              <a:t>ids are unique</a:t>
            </a:r>
          </a:p>
          <a:p>
            <a:r>
              <a:rPr lang="en-AU" dirty="0"/>
              <a:t>Each element can have only one id</a:t>
            </a:r>
          </a:p>
          <a:p>
            <a:r>
              <a:rPr lang="en-AU" dirty="0"/>
              <a:t>Each page can have only one element with that id</a:t>
            </a:r>
          </a:p>
          <a:p>
            <a:endParaRPr lang="en-AU" dirty="0"/>
          </a:p>
          <a:p>
            <a:pPr marL="0" indent="0">
              <a:buNone/>
            </a:pPr>
            <a:r>
              <a:rPr lang="en-AU" sz="3200" dirty="0"/>
              <a:t>classes are NOT unique</a:t>
            </a:r>
          </a:p>
          <a:p>
            <a:endParaRPr lang="en-AU" dirty="0"/>
          </a:p>
          <a:p>
            <a:r>
              <a:rPr lang="en-AU" dirty="0"/>
              <a:t>You can use the same class on multiple elements.</a:t>
            </a:r>
          </a:p>
          <a:p>
            <a:r>
              <a:rPr lang="en-AU" dirty="0"/>
              <a:t>You can use multiple classes on the same element.</a:t>
            </a:r>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30</a:t>
            </a:fld>
            <a:endParaRPr lang="en-US"/>
          </a:p>
        </p:txBody>
      </p:sp>
    </p:spTree>
    <p:extLst>
      <p:ext uri="{BB962C8B-B14F-4D97-AF65-F5344CB8AC3E}">
        <p14:creationId xmlns:p14="http://schemas.microsoft.com/office/powerpoint/2010/main" val="2547776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Adding Headings and Lists</a:t>
            </a:r>
            <a:endParaRPr lang="en-IN" sz="4400" dirty="0"/>
          </a:p>
        </p:txBody>
      </p:sp>
      <p:sp>
        <p:nvSpPr>
          <p:cNvPr id="2" name="Content Placeholder 1"/>
          <p:cNvSpPr>
            <a:spLocks noGrp="1"/>
          </p:cNvSpPr>
          <p:nvPr>
            <p:ph idx="1"/>
          </p:nvPr>
        </p:nvSpPr>
        <p:spPr/>
        <p:txBody>
          <a:bodyPr>
            <a:normAutofit/>
          </a:bodyPr>
          <a:lstStyle/>
          <a:p>
            <a:r>
              <a:rPr lang="en-IN" sz="3200" b="1" dirty="0"/>
              <a:t>Heading elements </a:t>
            </a:r>
            <a:r>
              <a:rPr lang="en-IN" sz="3200" dirty="0"/>
              <a:t>–Provide a title or heading before a paragraph of text or section of a page</a:t>
            </a:r>
          </a:p>
          <a:p>
            <a:r>
              <a:rPr lang="en-IN" sz="3200" b="1" dirty="0"/>
              <a:t>Heading levels </a:t>
            </a:r>
            <a:r>
              <a:rPr lang="en-IN" sz="3200" dirty="0"/>
              <a:t>– There are 6 levels of headings (h1, h2, h3, h4, h5, and h6), with level 1 being the most important and level 6 the least</a:t>
            </a:r>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a:t>Chapter 3: Creating Web Pages with Links, Images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31</a:t>
            </a:fld>
            <a:endParaRPr lang="en-US"/>
          </a:p>
        </p:txBody>
      </p:sp>
    </p:spTree>
    <p:extLst>
      <p:ext uri="{BB962C8B-B14F-4D97-AF65-F5344CB8AC3E}">
        <p14:creationId xmlns:p14="http://schemas.microsoft.com/office/powerpoint/2010/main" val="2236345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400" dirty="0"/>
              <a:t>Adding Headings and Lists (continued)</a:t>
            </a:r>
          </a:p>
        </p:txBody>
      </p:sp>
      <p:sp>
        <p:nvSpPr>
          <p:cNvPr id="2" name="Content Placeholder 1"/>
          <p:cNvSpPr>
            <a:spLocks noGrp="1"/>
          </p:cNvSpPr>
          <p:nvPr>
            <p:ph idx="1"/>
          </p:nvPr>
        </p:nvSpPr>
        <p:spPr/>
        <p:txBody>
          <a:bodyPr>
            <a:normAutofit/>
          </a:bodyPr>
          <a:lstStyle/>
          <a:p>
            <a:r>
              <a:rPr lang="en-IN" sz="3200" b="1" dirty="0"/>
              <a:t>List </a:t>
            </a:r>
            <a:r>
              <a:rPr lang="en-IN" sz="3200" dirty="0"/>
              <a:t>– It structures text into an itemized format</a:t>
            </a:r>
          </a:p>
          <a:p>
            <a:r>
              <a:rPr lang="en-IN" sz="3200" dirty="0"/>
              <a:t>The different types of lists are:</a:t>
            </a:r>
          </a:p>
          <a:p>
            <a:pPr lvl="1"/>
            <a:r>
              <a:rPr lang="en-IN" sz="2400" b="1" dirty="0"/>
              <a:t>Unordered list </a:t>
            </a:r>
            <a:endParaRPr lang="en-IN" sz="2400" dirty="0"/>
          </a:p>
          <a:p>
            <a:pPr lvl="2"/>
            <a:r>
              <a:rPr lang="en-IN" sz="2400" dirty="0"/>
              <a:t>It displays each item of information in no specific sequence</a:t>
            </a:r>
          </a:p>
          <a:p>
            <a:pPr lvl="2"/>
            <a:r>
              <a:rPr lang="en-IN" sz="2400" dirty="0"/>
              <a:t>The &lt;</a:t>
            </a:r>
            <a:r>
              <a:rPr lang="en-IN" sz="2400" dirty="0" err="1"/>
              <a:t>ul</a:t>
            </a:r>
            <a:r>
              <a:rPr lang="en-IN" sz="2400" dirty="0"/>
              <a:t>&gt; and &lt;/</a:t>
            </a:r>
            <a:r>
              <a:rPr lang="en-IN" sz="2400" dirty="0" err="1"/>
              <a:t>ul</a:t>
            </a:r>
            <a:r>
              <a:rPr lang="en-IN" sz="2400" dirty="0"/>
              <a:t>&gt; are the start and end tags for an unordered list</a:t>
            </a:r>
          </a:p>
          <a:p>
            <a:pPr lvl="2"/>
            <a:r>
              <a:rPr lang="en-US" sz="2400" dirty="0"/>
              <a:t>&lt;li&gt; and &lt;/li&gt; are the start and end list item tags </a:t>
            </a:r>
            <a:endParaRPr lang="en-IN" sz="2400" dirty="0"/>
          </a:p>
          <a:p>
            <a:pPr lvl="2"/>
            <a:endParaRPr lang="en-IN" sz="2800" b="1" dirty="0"/>
          </a:p>
          <a:p>
            <a:pPr lvl="1"/>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a:t>Chapter 3: Creating Web Pages with Links, Images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32</a:t>
            </a:fld>
            <a:endParaRPr lang="en-US"/>
          </a:p>
        </p:txBody>
      </p:sp>
    </p:spTree>
    <p:extLst>
      <p:ext uri="{BB962C8B-B14F-4D97-AF65-F5344CB8AC3E}">
        <p14:creationId xmlns:p14="http://schemas.microsoft.com/office/powerpoint/2010/main" val="2782615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400" dirty="0"/>
              <a:t>Adding Headings and Lists (continued)</a:t>
            </a:r>
          </a:p>
        </p:txBody>
      </p:sp>
      <p:sp>
        <p:nvSpPr>
          <p:cNvPr id="2" name="Content Placeholder 1"/>
          <p:cNvSpPr>
            <a:spLocks noGrp="1"/>
          </p:cNvSpPr>
          <p:nvPr>
            <p:ph idx="1"/>
          </p:nvPr>
        </p:nvSpPr>
        <p:spPr/>
        <p:txBody>
          <a:bodyPr/>
          <a:lstStyle/>
          <a:p>
            <a:pPr marL="338138" lvl="2" indent="-338138"/>
            <a:r>
              <a:rPr lang="en-IN" sz="3200" dirty="0"/>
              <a:t>The following code creates a bulleted list of two items:</a:t>
            </a:r>
          </a:p>
          <a:p>
            <a:pPr marL="914400" lvl="2" indent="0">
              <a:buNone/>
            </a:pPr>
            <a:r>
              <a:rPr lang="en-US" dirty="0"/>
              <a:t>	</a:t>
            </a:r>
            <a:r>
              <a:rPr lang="en-US" sz="2600" dirty="0">
                <a:latin typeface="Courier New" pitchFamily="49" charset="0"/>
                <a:cs typeface="Courier New" pitchFamily="49" charset="0"/>
              </a:rPr>
              <a:t>&lt;</a:t>
            </a:r>
            <a:r>
              <a:rPr lang="en-US" sz="2600" dirty="0" err="1">
                <a:latin typeface="Courier New" pitchFamily="49" charset="0"/>
                <a:cs typeface="Courier New" pitchFamily="49" charset="0"/>
              </a:rPr>
              <a:t>ul</a:t>
            </a:r>
            <a:r>
              <a:rPr lang="en-US" sz="2600" dirty="0">
                <a:latin typeface="Courier New" pitchFamily="49" charset="0"/>
                <a:cs typeface="Courier New" pitchFamily="49" charset="0"/>
              </a:rPr>
              <a:t>&gt;</a:t>
            </a:r>
          </a:p>
          <a:p>
            <a:pPr marL="914400" lvl="2" indent="0">
              <a:buNone/>
            </a:pPr>
            <a:r>
              <a:rPr lang="en-US" sz="2600" dirty="0">
                <a:latin typeface="Courier New" pitchFamily="49" charset="0"/>
                <a:cs typeface="Courier New" pitchFamily="49" charset="0"/>
              </a:rPr>
              <a:t>	&lt;</a:t>
            </a:r>
            <a:r>
              <a:rPr lang="en-US" sz="2600" dirty="0" err="1">
                <a:latin typeface="Courier New" pitchFamily="49" charset="0"/>
                <a:cs typeface="Courier New" pitchFamily="49" charset="0"/>
              </a:rPr>
              <a:t>li</a:t>
            </a:r>
            <a:r>
              <a:rPr lang="en-US" sz="2600" dirty="0">
                <a:latin typeface="Courier New" pitchFamily="49" charset="0"/>
                <a:cs typeface="Courier New" pitchFamily="49" charset="0"/>
              </a:rPr>
              <a:t>&gt;First item&lt;/</a:t>
            </a:r>
            <a:r>
              <a:rPr lang="en-US" sz="2600" dirty="0" err="1">
                <a:latin typeface="Courier New" pitchFamily="49" charset="0"/>
                <a:cs typeface="Courier New" pitchFamily="49" charset="0"/>
              </a:rPr>
              <a:t>li</a:t>
            </a:r>
            <a:r>
              <a:rPr lang="en-US" sz="2600" dirty="0">
                <a:latin typeface="Courier New" pitchFamily="49" charset="0"/>
                <a:cs typeface="Courier New" pitchFamily="49" charset="0"/>
              </a:rPr>
              <a:t>&gt;</a:t>
            </a:r>
          </a:p>
          <a:p>
            <a:pPr marL="914400" lvl="2" indent="0">
              <a:buNone/>
            </a:pPr>
            <a:r>
              <a:rPr lang="en-US" sz="2600" dirty="0">
                <a:latin typeface="Courier New" pitchFamily="49" charset="0"/>
                <a:cs typeface="Courier New" pitchFamily="49" charset="0"/>
              </a:rPr>
              <a:t>	&lt;</a:t>
            </a:r>
            <a:r>
              <a:rPr lang="en-US" sz="2600" dirty="0" err="1">
                <a:latin typeface="Courier New" pitchFamily="49" charset="0"/>
                <a:cs typeface="Courier New" pitchFamily="49" charset="0"/>
              </a:rPr>
              <a:t>li</a:t>
            </a:r>
            <a:r>
              <a:rPr lang="en-US" sz="2600" dirty="0">
                <a:latin typeface="Courier New" pitchFamily="49" charset="0"/>
                <a:cs typeface="Courier New" pitchFamily="49" charset="0"/>
              </a:rPr>
              <a:t>&gt;Second item&lt;/</a:t>
            </a:r>
            <a:r>
              <a:rPr lang="en-US" sz="2600" dirty="0" err="1">
                <a:latin typeface="Courier New" pitchFamily="49" charset="0"/>
                <a:cs typeface="Courier New" pitchFamily="49" charset="0"/>
              </a:rPr>
              <a:t>li</a:t>
            </a:r>
            <a:r>
              <a:rPr lang="en-US" sz="2600" dirty="0">
                <a:latin typeface="Courier New" pitchFamily="49" charset="0"/>
                <a:cs typeface="Courier New" pitchFamily="49" charset="0"/>
              </a:rPr>
              <a:t>&gt;</a:t>
            </a:r>
          </a:p>
          <a:p>
            <a:pPr marL="914400" lvl="2" indent="0">
              <a:buNone/>
            </a:pPr>
            <a:r>
              <a:rPr lang="en-US" sz="2600" dirty="0">
                <a:latin typeface="Courier New" pitchFamily="49" charset="0"/>
                <a:cs typeface="Courier New" pitchFamily="49" charset="0"/>
              </a:rPr>
              <a:t>	&lt;/</a:t>
            </a:r>
            <a:r>
              <a:rPr lang="en-US" sz="2600" dirty="0" err="1">
                <a:latin typeface="Courier New" pitchFamily="49" charset="0"/>
                <a:cs typeface="Courier New" pitchFamily="49" charset="0"/>
              </a:rPr>
              <a:t>ul</a:t>
            </a:r>
            <a:r>
              <a:rPr lang="en-US" sz="2600" dirty="0">
                <a:latin typeface="Courier New" pitchFamily="49" charset="0"/>
                <a:cs typeface="Courier New" pitchFamily="49" charset="0"/>
              </a:rPr>
              <a:t>&gt;</a:t>
            </a:r>
          </a:p>
          <a:p>
            <a:pPr>
              <a:buNone/>
            </a:pPr>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400" dirty="0"/>
              <a:t>Adding Headings and Lists (continued )</a:t>
            </a:r>
          </a:p>
        </p:txBody>
      </p:sp>
      <p:sp>
        <p:nvSpPr>
          <p:cNvPr id="2" name="Content Placeholder 1"/>
          <p:cNvSpPr>
            <a:spLocks noGrp="1"/>
          </p:cNvSpPr>
          <p:nvPr>
            <p:ph idx="1"/>
          </p:nvPr>
        </p:nvSpPr>
        <p:spPr/>
        <p:txBody>
          <a:bodyPr>
            <a:normAutofit fontScale="92500" lnSpcReduction="20000"/>
          </a:bodyPr>
          <a:lstStyle/>
          <a:p>
            <a:pPr lvl="1"/>
            <a:r>
              <a:rPr lang="en-IN" sz="3000" b="1" dirty="0"/>
              <a:t>Ordered list </a:t>
            </a:r>
          </a:p>
          <a:p>
            <a:pPr lvl="2"/>
            <a:r>
              <a:rPr lang="en-IN" sz="3000" dirty="0"/>
              <a:t>It displays information in a series using numbers or letters</a:t>
            </a:r>
          </a:p>
          <a:p>
            <a:pPr lvl="2"/>
            <a:r>
              <a:rPr lang="en-IN" sz="3000" dirty="0"/>
              <a:t>The &lt;</a:t>
            </a:r>
            <a:r>
              <a:rPr lang="en-IN" sz="3000" dirty="0" err="1"/>
              <a:t>ol</a:t>
            </a:r>
            <a:r>
              <a:rPr lang="en-IN" sz="3000" dirty="0"/>
              <a:t>&gt; and &lt;/</a:t>
            </a:r>
            <a:r>
              <a:rPr lang="en-IN" sz="3000" dirty="0" err="1"/>
              <a:t>ol</a:t>
            </a:r>
            <a:r>
              <a:rPr lang="en-IN" sz="3000" dirty="0"/>
              <a:t>&gt; are the start and end tags for an ordered list</a:t>
            </a:r>
          </a:p>
          <a:p>
            <a:pPr lvl="2"/>
            <a:r>
              <a:rPr lang="en-US" sz="3000" dirty="0"/>
              <a:t>&lt;li&gt; and &lt;/li&gt; are the start and end list item tags </a:t>
            </a:r>
            <a:endParaRPr lang="en-IN" sz="3000" dirty="0"/>
          </a:p>
          <a:p>
            <a:pPr lvl="2"/>
            <a:r>
              <a:rPr lang="en-IN" sz="3000" dirty="0"/>
              <a:t>The following code creates a numbered list </a:t>
            </a:r>
            <a:r>
              <a:rPr lang="en-US" sz="3000" dirty="0"/>
              <a:t>of two items:</a:t>
            </a:r>
          </a:p>
          <a:p>
            <a:pPr marL="1371600" lvl="3" indent="0">
              <a:buNone/>
            </a:pPr>
            <a:r>
              <a:rPr lang="en-US" dirty="0"/>
              <a:t>	</a:t>
            </a:r>
            <a:r>
              <a:rPr lang="en-US" sz="2600" dirty="0">
                <a:latin typeface="Courier New" pitchFamily="49" charset="0"/>
                <a:cs typeface="Courier New" pitchFamily="49" charset="0"/>
              </a:rPr>
              <a:t>  </a:t>
            </a:r>
            <a:r>
              <a:rPr lang="en-US" sz="2800" dirty="0">
                <a:latin typeface="Courier New" pitchFamily="49" charset="0"/>
                <a:cs typeface="Courier New" pitchFamily="49" charset="0"/>
              </a:rPr>
              <a:t>&lt;</a:t>
            </a:r>
            <a:r>
              <a:rPr lang="en-US" sz="2800" dirty="0" err="1">
                <a:latin typeface="Courier New" pitchFamily="49" charset="0"/>
                <a:cs typeface="Courier New" pitchFamily="49" charset="0"/>
              </a:rPr>
              <a:t>ol</a:t>
            </a:r>
            <a:r>
              <a:rPr lang="en-US" sz="2800" dirty="0">
                <a:latin typeface="Courier New" pitchFamily="49" charset="0"/>
                <a:cs typeface="Courier New" pitchFamily="49" charset="0"/>
              </a:rPr>
              <a:t>&gt;</a:t>
            </a:r>
          </a:p>
          <a:p>
            <a:pPr marL="1371600" lvl="3" indent="0">
              <a:buNone/>
            </a:pPr>
            <a:r>
              <a:rPr lang="en-US" sz="2800" dirty="0">
                <a:latin typeface="Courier New" pitchFamily="49" charset="0"/>
                <a:cs typeface="Courier New" pitchFamily="49" charset="0"/>
              </a:rPr>
              <a:t>	  &lt;li&gt;First item&lt;/li&gt;</a:t>
            </a:r>
          </a:p>
          <a:p>
            <a:pPr marL="1371600" lvl="3" indent="0">
              <a:buNone/>
            </a:pPr>
            <a:r>
              <a:rPr lang="en-US" sz="2800" dirty="0">
                <a:latin typeface="Courier New" pitchFamily="49" charset="0"/>
                <a:cs typeface="Courier New" pitchFamily="49" charset="0"/>
              </a:rPr>
              <a:t>	  &lt;li&gt;Second item&lt;/li&gt;</a:t>
            </a:r>
          </a:p>
          <a:p>
            <a:pPr marL="1371600" lvl="3" indent="0">
              <a:buNone/>
            </a:pPr>
            <a:r>
              <a:rPr lang="en-US" sz="2800" dirty="0">
                <a:latin typeface="Courier New" pitchFamily="49" charset="0"/>
                <a:cs typeface="Courier New" pitchFamily="49" charset="0"/>
              </a:rPr>
              <a:t>	  &lt;/</a:t>
            </a:r>
            <a:r>
              <a:rPr lang="en-US" sz="2800" dirty="0" err="1">
                <a:latin typeface="Courier New" pitchFamily="49" charset="0"/>
                <a:cs typeface="Courier New" pitchFamily="49" charset="0"/>
              </a:rPr>
              <a:t>ol</a:t>
            </a:r>
            <a:r>
              <a:rPr lang="en-US" sz="2800" dirty="0">
                <a:latin typeface="Courier New" pitchFamily="49" charset="0"/>
                <a:cs typeface="Courier New" pitchFamily="49" charset="0"/>
              </a:rPr>
              <a:t>&gt;</a:t>
            </a:r>
            <a:endParaRPr lang="en-IN" sz="2800" dirty="0">
              <a:latin typeface="Courier New" pitchFamily="49" charset="0"/>
              <a:cs typeface="Courier New" pitchFamily="49" charset="0"/>
            </a:endParaRPr>
          </a:p>
          <a:p>
            <a:pPr lvl="2"/>
            <a:endParaRPr lang="en-IN" dirty="0"/>
          </a:p>
          <a:p>
            <a:pPr marL="685800" lvl="2" indent="-403225">
              <a:buNone/>
            </a:pPr>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34</a:t>
            </a:fld>
            <a:endParaRPr lang="en-US"/>
          </a:p>
        </p:txBody>
      </p:sp>
    </p:spTree>
    <p:extLst>
      <p:ext uri="{BB962C8B-B14F-4D97-AF65-F5344CB8AC3E}">
        <p14:creationId xmlns:p14="http://schemas.microsoft.com/office/powerpoint/2010/main" val="34495253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400" dirty="0"/>
              <a:t>Adding Headings and Lists (continued )</a:t>
            </a:r>
          </a:p>
        </p:txBody>
      </p:sp>
      <p:sp>
        <p:nvSpPr>
          <p:cNvPr id="12" name="Content Placeholder 11"/>
          <p:cNvSpPr>
            <a:spLocks noGrp="1"/>
          </p:cNvSpPr>
          <p:nvPr>
            <p:ph idx="1"/>
          </p:nvPr>
        </p:nvSpPr>
        <p:spPr/>
        <p:txBody>
          <a:bodyPr/>
          <a:lstStyle/>
          <a:p>
            <a:r>
              <a:rPr lang="en-IN" dirty="0"/>
              <a:t>The Figure 3-50 shows a webpage with an unordered and an ordered list</a:t>
            </a:r>
          </a:p>
          <a:p>
            <a:endParaRPr lang="en-IN" dirty="0"/>
          </a:p>
          <a:p>
            <a:pPr marL="0" indent="0">
              <a:buNone/>
            </a:pPr>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a:t>Chapter 3: Creating Web Pages with Links, Images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35</a:t>
            </a:fld>
            <a:endParaRPr lang="en-US" dirty="0"/>
          </a:p>
        </p:txBody>
      </p:sp>
      <p:pic>
        <p:nvPicPr>
          <p:cNvPr id="13" name="Content Placeholder 8" descr="This figure explains the view of a webpage with an unordered and an ordered list.&#10;The figure shows a rectangular box divided into two sections. The first section consists of 2 rectangular boxes placed side-by-side. The first rectangular box of the first section reads “D:lists.html”. The second rectangular box of the first section reads “Lists”. The first line within the second section reads “Example of an Unordered List”. The second line reads “How to Plan a Website”. The third line reads a bullet marker followed by “Define your target audience “. The fourth line reads a bullet marker followed by “Understand the goal of the website”. A rectangular box labeled “unordered list” is positioned on the right side of the fourth line. An arrow originating from this rectangular box points to “Understand the goal of the website”. The fifth line reads a bullet marker followed by “Draft a wireframe and sitemap”.&#10;The sixth line reads “Example of an Ordered List”.&#10;The seventh line reads “Basic Steps to Create a Webpage”.&#10;The eighth line reads “1. Add essential HTML tags to a webpage“. The ninth line reads “2. Add additional HTML5 tags to define the site structure”. A rectangular box labeled “ordered list” is positioned to the right of the ninth line. An arrow originating from this rectangular box points to the ninth line. The tenth line reads “3. Add content to a webpage”.&#10;" title="Adding Headings and Lis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2540659"/>
            <a:ext cx="7733983" cy="3888404"/>
          </a:xfrm>
          <a:prstGeom prst="rect">
            <a:avLst/>
          </a:prstGeom>
          <a:solidFill>
            <a:schemeClr val="bg1"/>
          </a:solidFill>
        </p:spPr>
      </p:pic>
    </p:spTree>
    <p:extLst>
      <p:ext uri="{BB962C8B-B14F-4D97-AF65-F5344CB8AC3E}">
        <p14:creationId xmlns:p14="http://schemas.microsoft.com/office/powerpoint/2010/main" val="12955741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400" dirty="0"/>
              <a:t>Adding Headings and Lists (continued)</a:t>
            </a:r>
          </a:p>
        </p:txBody>
      </p:sp>
      <p:sp>
        <p:nvSpPr>
          <p:cNvPr id="2" name="Content Placeholder 1"/>
          <p:cNvSpPr>
            <a:spLocks noGrp="1"/>
          </p:cNvSpPr>
          <p:nvPr>
            <p:ph idx="1"/>
          </p:nvPr>
        </p:nvSpPr>
        <p:spPr/>
        <p:txBody>
          <a:bodyPr>
            <a:normAutofit/>
          </a:bodyPr>
          <a:lstStyle/>
          <a:p>
            <a:pPr marL="338138" lvl="1" indent="-338138">
              <a:buFont typeface="Arial" pitchFamily="34" charset="0"/>
              <a:buChar char="•"/>
              <a:tabLst>
                <a:tab pos="280988" algn="l"/>
              </a:tabLst>
            </a:pPr>
            <a:r>
              <a:rPr lang="en-IN" sz="3200" dirty="0"/>
              <a:t>A</a:t>
            </a:r>
            <a:r>
              <a:rPr lang="en-IN" sz="3200" b="1" dirty="0"/>
              <a:t> description list </a:t>
            </a:r>
            <a:r>
              <a:rPr lang="en-IN" sz="3200" dirty="0"/>
              <a:t>contains terms and descriptions</a:t>
            </a:r>
          </a:p>
          <a:p>
            <a:pPr marL="338138" lvl="1" indent="-338138">
              <a:buFont typeface="Arial" pitchFamily="34" charset="0"/>
              <a:buChar char="•"/>
              <a:tabLst>
                <a:tab pos="280988" algn="l"/>
              </a:tabLst>
            </a:pPr>
            <a:r>
              <a:rPr lang="en-IN" sz="3200" dirty="0"/>
              <a:t>The &lt;dl&gt; and &lt;/dl&gt; are the start and end tags for a description list</a:t>
            </a:r>
          </a:p>
          <a:p>
            <a:pPr marL="681038" lvl="2" indent="-338138">
              <a:tabLst>
                <a:tab pos="280988" algn="l"/>
              </a:tabLst>
            </a:pPr>
            <a:r>
              <a:rPr lang="en-IN" sz="2900" dirty="0"/>
              <a:t>Each term is marked within a pair of &lt;</a:t>
            </a:r>
            <a:r>
              <a:rPr lang="en-IN" sz="2900" dirty="0" err="1"/>
              <a:t>dt</a:t>
            </a:r>
            <a:r>
              <a:rPr lang="en-IN" sz="2900" dirty="0"/>
              <a:t>&gt; and &lt;/</a:t>
            </a:r>
            <a:r>
              <a:rPr lang="en-IN" sz="2900" dirty="0" err="1"/>
              <a:t>dt</a:t>
            </a:r>
            <a:r>
              <a:rPr lang="en-IN" sz="2900" dirty="0"/>
              <a:t>&gt; tags</a:t>
            </a:r>
          </a:p>
          <a:p>
            <a:pPr marL="1023938" lvl="3" indent="-338138">
              <a:tabLst>
                <a:tab pos="280988" algn="l"/>
              </a:tabLst>
            </a:pPr>
            <a:r>
              <a:rPr lang="en-IN" sz="2750" dirty="0"/>
              <a:t>Each description or definition is marked between a pair of &lt;</a:t>
            </a:r>
            <a:r>
              <a:rPr lang="en-IN" sz="2750" dirty="0" err="1"/>
              <a:t>dd</a:t>
            </a:r>
            <a:r>
              <a:rPr lang="en-IN" sz="2750" dirty="0"/>
              <a:t>&gt; and &lt;/</a:t>
            </a:r>
            <a:r>
              <a:rPr lang="en-IN" sz="2750" dirty="0" err="1"/>
              <a:t>dd</a:t>
            </a:r>
            <a:r>
              <a:rPr lang="en-IN" sz="2750" dirty="0"/>
              <a:t>&gt; tags</a:t>
            </a:r>
          </a:p>
          <a:p>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a:t>Chapter 3: </a:t>
            </a:r>
            <a:r>
              <a:rPr lang="en-IN" dirty="0"/>
              <a:t>Enhancing a Website with Links and Images</a:t>
            </a:r>
            <a:endParaRPr lang="en-US" dirty="0"/>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36</a:t>
            </a:fld>
            <a:endParaRPr lang="en-US"/>
          </a:p>
        </p:txBody>
      </p:sp>
    </p:spTree>
    <p:extLst>
      <p:ext uri="{BB962C8B-B14F-4D97-AF65-F5344CB8AC3E}">
        <p14:creationId xmlns:p14="http://schemas.microsoft.com/office/powerpoint/2010/main" val="25125929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400" dirty="0"/>
              <a:t>Adding Headings and Lists (continued)</a:t>
            </a:r>
          </a:p>
        </p:txBody>
      </p:sp>
      <p:sp>
        <p:nvSpPr>
          <p:cNvPr id="2" name="Content Placeholder 1"/>
          <p:cNvSpPr>
            <a:spLocks noGrp="1"/>
          </p:cNvSpPr>
          <p:nvPr>
            <p:ph idx="1"/>
          </p:nvPr>
        </p:nvSpPr>
        <p:spPr>
          <a:xfrm>
            <a:off x="533400" y="1825625"/>
            <a:ext cx="8382000" cy="4351338"/>
          </a:xfrm>
        </p:spPr>
        <p:txBody>
          <a:bodyPr>
            <a:normAutofit/>
          </a:bodyPr>
          <a:lstStyle/>
          <a:p>
            <a:pPr marL="225425" lvl="2" indent="-225425"/>
            <a:r>
              <a:rPr lang="en-IN" sz="3200" dirty="0"/>
              <a:t>The following code creates a description list of two terms and </a:t>
            </a:r>
            <a:r>
              <a:rPr lang="en-US" sz="3200" dirty="0"/>
              <a:t>definitions:</a:t>
            </a:r>
            <a:endParaRPr lang="en-IN" sz="3200" dirty="0"/>
          </a:p>
          <a:p>
            <a:pPr marL="0" lvl="2" indent="0">
              <a:buNone/>
            </a:pPr>
            <a:r>
              <a:rPr lang="en-US" sz="2400" dirty="0">
                <a:latin typeface="Courier New" pitchFamily="49" charset="0"/>
                <a:cs typeface="Courier New" pitchFamily="49" charset="0"/>
              </a:rPr>
              <a:t>	</a:t>
            </a:r>
            <a:r>
              <a:rPr lang="en-US" sz="2000" dirty="0">
                <a:latin typeface="Courier New" pitchFamily="49" charset="0"/>
                <a:cs typeface="Courier New" pitchFamily="49" charset="0"/>
              </a:rPr>
              <a:t>&lt;dl&gt;</a:t>
            </a:r>
          </a:p>
          <a:p>
            <a:pPr marL="0" lvl="2" indent="0">
              <a:buNone/>
            </a:pPr>
            <a:r>
              <a:rPr lang="en-US" sz="2000" dirty="0">
                <a:latin typeface="Courier New" pitchFamily="49" charset="0"/>
                <a:cs typeface="Courier New" pitchFamily="49" charset="0"/>
              </a:rPr>
              <a:t>	  &lt;dt&gt;First term&lt;/dt&gt;</a:t>
            </a:r>
          </a:p>
          <a:p>
            <a:pPr marL="0" lvl="2" indent="0">
              <a:buNone/>
            </a:pPr>
            <a:r>
              <a:rPr lang="en-US" sz="2000" dirty="0">
                <a:latin typeface="Courier New" pitchFamily="49" charset="0"/>
                <a:cs typeface="Courier New" pitchFamily="49" charset="0"/>
              </a:rPr>
              <a:t>	    &lt;dd&gt;First definition&lt;/dd&gt;</a:t>
            </a:r>
          </a:p>
          <a:p>
            <a:pPr marL="0" lvl="2" indent="0">
              <a:buNone/>
            </a:pPr>
            <a:r>
              <a:rPr lang="en-US" sz="2000" dirty="0">
                <a:latin typeface="Courier New" pitchFamily="49" charset="0"/>
                <a:cs typeface="Courier New" pitchFamily="49" charset="0"/>
              </a:rPr>
              <a:t>	  &lt;dt&gt;Second term&lt;/dt&gt;</a:t>
            </a:r>
          </a:p>
          <a:p>
            <a:pPr marL="0" lvl="2" indent="0">
              <a:buNone/>
            </a:pPr>
            <a:r>
              <a:rPr lang="en-US" sz="2000" dirty="0">
                <a:latin typeface="Courier New" pitchFamily="49" charset="0"/>
                <a:cs typeface="Courier New" pitchFamily="49" charset="0"/>
              </a:rPr>
              <a:t>	    &lt;dd&gt;Second definition – part 1&lt;/dd&gt;</a:t>
            </a:r>
          </a:p>
          <a:p>
            <a:pPr marL="0" lvl="2" indent="0">
              <a:buNone/>
            </a:pPr>
            <a:r>
              <a:rPr lang="en-US" sz="2000" dirty="0">
                <a:latin typeface="Courier New" pitchFamily="49" charset="0"/>
                <a:cs typeface="Courier New" pitchFamily="49" charset="0"/>
              </a:rPr>
              <a:t>	    &lt;dd&gt;Second definition – part 2&lt;/dd&gt;</a:t>
            </a:r>
          </a:p>
          <a:p>
            <a:pPr marL="0" lvl="2" indent="0">
              <a:buNone/>
            </a:pPr>
            <a:r>
              <a:rPr lang="en-US" sz="2000" dirty="0">
                <a:latin typeface="Courier New" pitchFamily="49" charset="0"/>
                <a:cs typeface="Courier New" pitchFamily="49" charset="0"/>
              </a:rPr>
              <a:t>	&lt;/dl&gt;</a:t>
            </a:r>
            <a:endParaRPr lang="en-IN" sz="2000" dirty="0">
              <a:latin typeface="Courier New" pitchFamily="49" charset="0"/>
              <a:cs typeface="Courier New" pitchFamily="49" charset="0"/>
            </a:endParaRPr>
          </a:p>
          <a:p>
            <a:pPr marL="168275" indent="-168275">
              <a:buNone/>
              <a:tabLst>
                <a:tab pos="858838" algn="l"/>
              </a:tabLst>
            </a:pPr>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a:t>Chapter 3: </a:t>
            </a:r>
            <a:r>
              <a:rPr lang="en-IN" dirty="0"/>
              <a:t>Enhancing a Website with Links and Images</a:t>
            </a:r>
            <a:endParaRPr lang="en-US" dirty="0"/>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400" dirty="0"/>
              <a:t>Adding Headings and Lists (continued)</a:t>
            </a:r>
          </a:p>
        </p:txBody>
      </p:sp>
      <p:sp>
        <p:nvSpPr>
          <p:cNvPr id="7" name="Content Placeholder 6"/>
          <p:cNvSpPr>
            <a:spLocks noGrp="1"/>
          </p:cNvSpPr>
          <p:nvPr>
            <p:ph idx="1"/>
          </p:nvPr>
        </p:nvSpPr>
        <p:spPr/>
        <p:txBody>
          <a:bodyPr/>
          <a:lstStyle/>
          <a:p>
            <a:r>
              <a:rPr lang="en-IN" dirty="0"/>
              <a:t>The Figure 3-51 shows an example of a description list</a:t>
            </a:r>
          </a:p>
          <a:p>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a:t>Chapter 3: Creating Web Pages with Links, Images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38</a:t>
            </a:fld>
            <a:endParaRPr lang="en-US"/>
          </a:p>
        </p:txBody>
      </p:sp>
      <p:pic>
        <p:nvPicPr>
          <p:cNvPr id="8" name="Content Placeholder 5" descr="This figure explains the view of a webpage of a description list.&#10;The figure shows a rectangular box divided into two sections. The first section consists of 2 rectangular boxes placed side-by-side. The first rectangular box of the first section reads “D:\dl.html”. The second rectangular box of the first section reads “Description Lists”. The first line within the second section reads “Head Tag”. The second line reads “Head tags contain information about a webpage. Head tags do not display webpage content”. The third line reads “Header Tag“. The fourth line reads “The header tag is a new, HTML5 tag, used to define the header area or section of a webpage”. A rectangular box labeled “description list” is positioned to the right of the fourth line. An arrow originating from this rectangular box points to “The header tag is a new, HTML5 tag, used to define the header area or section of a webpage”. The fifth line reads “Heading Tags”. The sixth line reads “Heading tags are used as headlines within a webpage. Headings range from 1 to 6. ”" title="Adding Headings and Lis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099" y="2667000"/>
            <a:ext cx="8611802" cy="2667372"/>
          </a:xfrm>
          <a:prstGeom prst="rect">
            <a:avLst/>
          </a:prstGeom>
          <a:solidFill>
            <a:schemeClr val="bg1"/>
          </a:solidFill>
        </p:spPr>
      </p:pic>
    </p:spTree>
    <p:extLst>
      <p:ext uri="{BB962C8B-B14F-4D97-AF65-F5344CB8AC3E}">
        <p14:creationId xmlns:p14="http://schemas.microsoft.com/office/powerpoint/2010/main" val="19421572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400" dirty="0"/>
              <a:t>To Validate Webpages</a:t>
            </a:r>
            <a:endParaRPr lang="en-US" sz="4400" dirty="0"/>
          </a:p>
        </p:txBody>
      </p:sp>
      <p:sp>
        <p:nvSpPr>
          <p:cNvPr id="2" name="Content Placeholder 1"/>
          <p:cNvSpPr>
            <a:spLocks noGrp="1"/>
          </p:cNvSpPr>
          <p:nvPr>
            <p:ph idx="1"/>
          </p:nvPr>
        </p:nvSpPr>
        <p:spPr/>
        <p:txBody>
          <a:bodyPr>
            <a:normAutofit/>
          </a:bodyPr>
          <a:lstStyle/>
          <a:p>
            <a:r>
              <a:rPr lang="en-IN" sz="3200" dirty="0"/>
              <a:t>Perform the following steps to validate an HTML document:</a:t>
            </a:r>
          </a:p>
          <a:p>
            <a:pPr lvl="1"/>
            <a:r>
              <a:rPr lang="en-IN" sz="2400" dirty="0"/>
              <a:t>Open a browser and type </a:t>
            </a:r>
            <a:r>
              <a:rPr lang="en-US" sz="2400" dirty="0">
                <a:latin typeface="Courier New" pitchFamily="49" charset="0"/>
                <a:cs typeface="Courier New" pitchFamily="49" charset="0"/>
              </a:rPr>
              <a:t>http://validator</a:t>
            </a:r>
            <a:r>
              <a:rPr lang="en-IN" sz="2400" dirty="0">
                <a:latin typeface="Courier New" pitchFamily="49" charset="0"/>
                <a:cs typeface="Courier New" pitchFamily="49" charset="0"/>
              </a:rPr>
              <a:t>.w3.org/</a:t>
            </a:r>
            <a:r>
              <a:rPr lang="en-IN" sz="2400" b="1" dirty="0"/>
              <a:t> </a:t>
            </a:r>
            <a:r>
              <a:rPr lang="en-IN" sz="2400" dirty="0"/>
              <a:t>in the address bar to display the W3C validator </a:t>
            </a:r>
            <a:r>
              <a:rPr lang="en-US" sz="2400" dirty="0"/>
              <a:t>page</a:t>
            </a:r>
          </a:p>
          <a:p>
            <a:pPr lvl="1"/>
            <a:r>
              <a:rPr lang="en-IN" sz="2400" dirty="0"/>
              <a:t>Tap or click the Validate by File Upload tab to display the Validate by File Upload tab </a:t>
            </a:r>
            <a:r>
              <a:rPr lang="en-US" sz="2400" dirty="0"/>
              <a:t>information</a:t>
            </a:r>
          </a:p>
          <a:p>
            <a:pPr lvl="1"/>
            <a:r>
              <a:rPr lang="en-IN" sz="2400" dirty="0"/>
              <a:t>Tap or click the Check button to send the document through </a:t>
            </a:r>
            <a:r>
              <a:rPr lang="en-US" sz="2400" dirty="0"/>
              <a:t>the validator and display the validation results page</a:t>
            </a:r>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39</a:t>
            </a:fld>
            <a:endParaRPr lang="en-US"/>
          </a:p>
        </p:txBody>
      </p:sp>
    </p:spTree>
    <p:extLst>
      <p:ext uri="{BB962C8B-B14F-4D97-AF65-F5344CB8AC3E}">
        <p14:creationId xmlns:p14="http://schemas.microsoft.com/office/powerpoint/2010/main" val="2051481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normAutofit/>
          </a:bodyPr>
          <a:lstStyle/>
          <a:p>
            <a:pPr eaLnBrk="1" hangingPunct="1"/>
            <a:r>
              <a:rPr lang="en-US" sz="4400" dirty="0"/>
              <a:t>Chapter Objectives</a:t>
            </a:r>
          </a:p>
        </p:txBody>
      </p:sp>
      <p:sp>
        <p:nvSpPr>
          <p:cNvPr id="4101" name="Rectangle 3"/>
          <p:cNvSpPr>
            <a:spLocks noGrp="1" noChangeArrowheads="1"/>
          </p:cNvSpPr>
          <p:nvPr>
            <p:ph idx="1"/>
          </p:nvPr>
        </p:nvSpPr>
        <p:spPr/>
        <p:txBody>
          <a:bodyPr>
            <a:normAutofit/>
          </a:bodyPr>
          <a:lstStyle/>
          <a:p>
            <a:r>
              <a:rPr lang="en-IN" dirty="0"/>
              <a:t>Describe types of hyperlinks</a:t>
            </a:r>
          </a:p>
          <a:p>
            <a:r>
              <a:rPr lang="en-IN" dirty="0"/>
              <a:t>Create relative links, absolute links, email links, and telephone links</a:t>
            </a:r>
          </a:p>
          <a:p>
            <a:r>
              <a:rPr lang="en-IN" dirty="0"/>
              <a:t>Describe image file formats</a:t>
            </a:r>
          </a:p>
          <a:p>
            <a:r>
              <a:rPr lang="en-IN" dirty="0"/>
              <a:t>Describe the image tag and its attributes</a:t>
            </a:r>
          </a:p>
          <a:p>
            <a:r>
              <a:rPr lang="en-IN" dirty="0"/>
              <a:t>Add images to a website</a:t>
            </a:r>
          </a:p>
          <a:p>
            <a:r>
              <a:rPr lang="en-IN" dirty="0"/>
              <a:t>Explain div elements and attributes</a:t>
            </a:r>
          </a:p>
          <a:p>
            <a:pPr marL="0" indent="0">
              <a:buNone/>
            </a:pPr>
            <a:endParaRPr lang="en-US" dirty="0"/>
          </a:p>
        </p:txBody>
      </p:sp>
      <p:sp>
        <p:nvSpPr>
          <p:cNvPr id="4098" name="Footer Placeholder 3"/>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Chapter 3: Creating Web Pages with Links, Images</a:t>
            </a:r>
          </a:p>
        </p:txBody>
      </p:sp>
      <p:sp>
        <p:nvSpPr>
          <p:cNvPr id="4099" name="Slide Number Placeholder 4"/>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1551E78-9F24-4F27-83E4-3CB7E526B607}" type="slidenum">
              <a:rPr lang="en-US" smtClean="0"/>
              <a:pPr eaLnBrk="1" hangingPunct="1"/>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sz="4400" dirty="0"/>
              <a:t>To Validate Webpages (continued)</a:t>
            </a:r>
            <a:endParaRPr lang="en-US" sz="4400" dirty="0"/>
          </a:p>
        </p:txBody>
      </p:sp>
      <p:sp>
        <p:nvSpPr>
          <p:cNvPr id="2" name="Content Placeholder 1"/>
          <p:cNvSpPr>
            <a:spLocks noGrp="1"/>
          </p:cNvSpPr>
          <p:nvPr>
            <p:ph idx="1"/>
          </p:nvPr>
        </p:nvSpPr>
        <p:spPr/>
        <p:txBody>
          <a:bodyPr/>
          <a:lstStyle/>
          <a:p>
            <a:pPr lvl="1"/>
            <a:r>
              <a:rPr lang="en-IN" sz="2400" dirty="0"/>
              <a:t>Correct the errors if any, save the changes, and run the file through the </a:t>
            </a:r>
            <a:r>
              <a:rPr lang="en-IN" sz="2400" dirty="0" err="1"/>
              <a:t>validator</a:t>
            </a:r>
            <a:r>
              <a:rPr lang="en-IN" sz="2400" dirty="0"/>
              <a:t> again to revalidate the page</a:t>
            </a:r>
          </a:p>
          <a:p>
            <a:pPr lvl="1"/>
            <a:r>
              <a:rPr lang="en-IN" sz="2400" dirty="0"/>
              <a:t>Perform the above steps to validate HTML pages and correct any errors</a:t>
            </a:r>
          </a:p>
          <a:p>
            <a:pPr lvl="1"/>
            <a:r>
              <a:rPr lang="en-IN" sz="2400" dirty="0"/>
              <a:t>Close the browser, and then close the HTML text editor</a:t>
            </a:r>
            <a:endParaRPr lang="en-US" sz="2400" dirty="0"/>
          </a:p>
          <a:p>
            <a:pPr>
              <a:buNone/>
            </a:pPr>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sz="4400" dirty="0"/>
              <a:t>To Validate Webpages (continued 2)</a:t>
            </a:r>
            <a:endParaRPr lang="en-US" sz="4400" dirty="0"/>
          </a:p>
        </p:txBody>
      </p:sp>
      <p:pic>
        <p:nvPicPr>
          <p:cNvPr id="6" name="Content Placeholder 5" descr="This figure explains the validation results page in the W3C Markup Validation Service website.&#10;The figure shows a rectangular box divided into two sections. The first section consists of 2 rectangular boxes placed side-by-side. The first rectangular box of the first section is the address bar that reads “http://validator.w3.org/”. The second rectangular box of the first section reads “[Valid] Markup Validation”.&#10;The second section is divided into four layers.&#10;The first layer of the second section is a rectangular box that reads “W3C Markup Validation Service”.&#10;The second layer of the second section is positioned below the first layer that reads “Jump To: Notes and Potential Issues, Congratulations, and Icons”.&#10;The third layer of the second section is a rectangular block labeled “This document was successfully checked as HTML5!”&#10;The fourth layer of the second section consists of two columns and five rows.&#10;In row 1, column 1 reads “Result:” and column 2 reads “Passed, 1 warning(s)”.&#10;In row 2, column 1 reads “File:” and column 2 has a horizontal rectangular box and another rectangular box labeled “Browse” is positioned on the right side of the horizontal rectangular box. Text that reads “Use the file selection box above if you wish to re-validate the uploaded file about html”, is positioned below the horizontal rectangular box.&#10;In row 3, column 1 reads “Encoding:” and column 2 consists of text that reads “utf-8” and a rectangular box labeled “(detect automatically)” is positioned to the right of the text.&#10;In row 4, column 1 reads “Doctype:” and column 2 consists of text that reads “HTML5” and a rectangular box labeled “(detect automatically)” is positioned to the right of the text.&#10;In row 5, column 1 reads “Root Element:” and column 2 reads “html”.&#10;The source of the figure is mentioned on the right side of the figure which reads “Source: validator.w3.org”.&#10;" title="To Validate Webpage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1468" y="1943607"/>
            <a:ext cx="7621064" cy="4115374"/>
          </a:xfrm>
        </p:spPr>
      </p:pic>
      <p:sp>
        <p:nvSpPr>
          <p:cNvPr id="3" name="Footer Placeholder 2"/>
          <p:cNvSpPr>
            <a:spLocks noGrp="1"/>
          </p:cNvSpPr>
          <p:nvPr>
            <p:ph type="ftr" sz="quarter" idx="4294967295"/>
          </p:nvPr>
        </p:nvSpPr>
        <p:spPr>
          <a:xfrm>
            <a:off x="0" y="6340475"/>
            <a:ext cx="8382000" cy="365125"/>
          </a:xfrm>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41</a:t>
            </a:fld>
            <a:endParaRPr lang="en-US"/>
          </a:p>
        </p:txBody>
      </p:sp>
    </p:spTree>
    <p:extLst>
      <p:ext uri="{BB962C8B-B14F-4D97-AF65-F5344CB8AC3E}">
        <p14:creationId xmlns:p14="http://schemas.microsoft.com/office/powerpoint/2010/main" val="12013534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0" y="0"/>
            <a:ext cx="9144000" cy="269421"/>
            <a:chOff x="0" y="-506"/>
            <a:chExt cx="11906" cy="171"/>
          </a:xfrm>
        </p:grpSpPr>
        <p:grpSp>
          <p:nvGrpSpPr>
            <p:cNvPr id="6" name="Group 5"/>
            <p:cNvGrpSpPr>
              <a:grpSpLocks/>
            </p:cNvGrpSpPr>
            <p:nvPr/>
          </p:nvGrpSpPr>
          <p:grpSpPr bwMode="auto">
            <a:xfrm>
              <a:off x="8929" y="-506"/>
              <a:ext cx="2977" cy="171"/>
              <a:chOff x="8929" y="-506"/>
              <a:chExt cx="2977" cy="171"/>
            </a:xfrm>
          </p:grpSpPr>
          <p:sp>
            <p:nvSpPr>
              <p:cNvPr id="13" name="Freeform 12"/>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7" name="Group 6"/>
            <p:cNvGrpSpPr>
              <a:grpSpLocks/>
            </p:cNvGrpSpPr>
            <p:nvPr/>
          </p:nvGrpSpPr>
          <p:grpSpPr bwMode="auto">
            <a:xfrm>
              <a:off x="5953" y="-506"/>
              <a:ext cx="2977" cy="171"/>
              <a:chOff x="5953" y="-506"/>
              <a:chExt cx="2977" cy="171"/>
            </a:xfrm>
          </p:grpSpPr>
          <p:sp>
            <p:nvSpPr>
              <p:cNvPr id="12" name="Freeform 11"/>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8" name="Group 7"/>
            <p:cNvGrpSpPr>
              <a:grpSpLocks/>
            </p:cNvGrpSpPr>
            <p:nvPr/>
          </p:nvGrpSpPr>
          <p:grpSpPr bwMode="auto">
            <a:xfrm>
              <a:off x="2976" y="-506"/>
              <a:ext cx="2977" cy="171"/>
              <a:chOff x="2976" y="-506"/>
              <a:chExt cx="2977" cy="171"/>
            </a:xfrm>
          </p:grpSpPr>
          <p:sp>
            <p:nvSpPr>
              <p:cNvPr id="11" name="Freeform 10"/>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9" name="Group 8"/>
            <p:cNvGrpSpPr>
              <a:grpSpLocks/>
            </p:cNvGrpSpPr>
            <p:nvPr/>
          </p:nvGrpSpPr>
          <p:grpSpPr bwMode="auto">
            <a:xfrm>
              <a:off x="0" y="-506"/>
              <a:ext cx="2977" cy="171"/>
              <a:chOff x="0" y="-506"/>
              <a:chExt cx="2977" cy="171"/>
            </a:xfrm>
          </p:grpSpPr>
          <p:sp>
            <p:nvSpPr>
              <p:cNvPr id="10" name="Freeform 9"/>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sp>
        <p:nvSpPr>
          <p:cNvPr id="14" name="TextBox 13"/>
          <p:cNvSpPr txBox="1"/>
          <p:nvPr/>
        </p:nvSpPr>
        <p:spPr>
          <a:xfrm>
            <a:off x="2243066" y="4545478"/>
            <a:ext cx="4572000" cy="369332"/>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itchFamily="34" charset="0"/>
                <a:ea typeface="+mn-ea"/>
                <a:cs typeface="Arial" pitchFamily="34" charset="0"/>
              </a:rPr>
              <a:t>WPDD202: Webpage Design &amp; Development </a:t>
            </a:r>
            <a:endParaRPr kumimoji="0" lang="en-AU" sz="1800" b="1" i="0" u="none" strike="noStrike" kern="1200" cap="none" spc="0" normalizeH="0" baseline="0" noProof="0" dirty="0">
              <a:ln>
                <a:noFill/>
              </a:ln>
              <a:solidFill>
                <a:prstClr val="black"/>
              </a:solidFill>
              <a:effectLst/>
              <a:uLnTx/>
              <a:uFillTx/>
              <a:latin typeface="Calibri" pitchFamily="34" charset="0"/>
              <a:ea typeface="+mn-ea"/>
              <a:cs typeface="Arial" pitchFamily="34" charset="0"/>
            </a:endParaRPr>
          </a:p>
        </p:txBody>
      </p:sp>
      <p:pic>
        <p:nvPicPr>
          <p:cNvPr id="1026" name="Picture 2" descr="C:\Users\Trent\Documents\M&amp;R\Kent Master Logos\KENT LOGO 2015 v2\RGB\JPG\RGB-WHIT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616" y="1657816"/>
            <a:ext cx="4486899" cy="2702768"/>
          </a:xfrm>
          <a:prstGeom prst="rect">
            <a:avLst/>
          </a:prstGeom>
          <a:noFill/>
          <a:extLst>
            <a:ext uri="{909E8E84-426E-40DD-AFC4-6F175D3DCCD1}">
              <a14:hiddenFill xmlns:a14="http://schemas.microsoft.com/office/drawing/2010/main">
                <a:solidFill>
                  <a:srgbClr val="FFFFFF"/>
                </a:solidFill>
              </a14:hiddenFill>
            </a:ext>
          </a:extLst>
        </p:spPr>
      </p:pic>
      <p:sp>
        <p:nvSpPr>
          <p:cNvPr id="15" name="Date Placeholder 1"/>
          <p:cNvSpPr txBox="1">
            <a:spLocks/>
          </p:cNvSpPr>
          <p:nvPr/>
        </p:nvSpPr>
        <p:spPr>
          <a:xfrm>
            <a:off x="939670" y="6584156"/>
            <a:ext cx="2489138" cy="273844"/>
          </a:xfrm>
          <a:prstGeom prst="rect">
            <a:avLst/>
          </a:prstGeom>
        </p:spPr>
        <p:txBody>
          <a:bodyPr vert="horz" lIns="68580" tIns="34290" rIns="68580" bIns="3429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Version 2 – 18</a:t>
            </a:r>
            <a:r>
              <a:rPr kumimoji="0" lang="en-AU" sz="900" b="0" i="0" u="none" strike="noStrike" kern="1200" cap="none" spc="0" normalizeH="0" baseline="30000" noProof="0" dirty="0">
                <a:ln>
                  <a:noFill/>
                </a:ln>
                <a:solidFill>
                  <a:prstClr val="black">
                    <a:tint val="75000"/>
                  </a:prstClr>
                </a:solidFill>
                <a:effectLst/>
                <a:uLnTx/>
                <a:uFillTx/>
                <a:latin typeface="Calibri"/>
                <a:ea typeface="+mn-ea"/>
                <a:cs typeface="+mn-cs"/>
              </a:rPr>
              <a:t>th</a:t>
            </a: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 December 2015</a:t>
            </a:r>
          </a:p>
        </p:txBody>
      </p:sp>
      <p:sp>
        <p:nvSpPr>
          <p:cNvPr id="16" name="Date Placeholder 1"/>
          <p:cNvSpPr>
            <a:spLocks noGrp="1"/>
          </p:cNvSpPr>
          <p:nvPr>
            <p:ph type="dt" sz="half" idx="10"/>
          </p:nvPr>
        </p:nvSpPr>
        <p:spPr>
          <a:xfrm>
            <a:off x="6250825" y="6261425"/>
            <a:ext cx="2862695" cy="571175"/>
          </a:xfrm>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a:ln>
                  <a:noFill/>
                </a:ln>
                <a:solidFill>
                  <a:prstClr val="black">
                    <a:tint val="75000"/>
                  </a:prstClr>
                </a:solidFill>
                <a:effectLst/>
                <a:uLnTx/>
                <a:uFillTx/>
                <a:latin typeface="Calibri"/>
                <a:ea typeface="+mn-ea"/>
                <a:cs typeface="+mn-cs"/>
              </a:rPr>
              <a:t>Kent Institute Australia Pty. Ltd</a:t>
            </a: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a:t>
            </a:r>
          </a:p>
          <a:p>
            <a:pPr marL="0" marR="0" lvl="0" indent="0" algn="r" defTabSz="6858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ABN 49 003 577 302  CRICOS Code: 00161E</a:t>
            </a:r>
            <a:b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b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RTO Code: 90458  TEQSA Provider Number: PRV12051</a:t>
            </a:r>
          </a:p>
        </p:txBody>
      </p:sp>
    </p:spTree>
    <p:extLst>
      <p:ext uri="{BB962C8B-B14F-4D97-AF65-F5344CB8AC3E}">
        <p14:creationId xmlns:p14="http://schemas.microsoft.com/office/powerpoint/2010/main" val="24479459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42950" y="2514600"/>
            <a:ext cx="7772400" cy="1508618"/>
          </a:xfrm>
          <a:prstGeom prst="rect">
            <a:avLst/>
          </a:prstGeom>
        </p:spPr>
        <p:txBody>
          <a:bodyPr vert="horz" wrap="square" lIns="0" tIns="12700" rIns="0" bIns="0" rtlCol="0">
            <a:spAutoFit/>
          </a:bodyPr>
          <a:lstStyle/>
          <a:p>
            <a:pPr marL="0" marR="5080" lvl="0" indent="0" algn="ctr" defTabSz="685800" rtl="0" eaLnBrk="1" fontAlgn="auto" latinLnBrk="0" hangingPunct="1">
              <a:lnSpc>
                <a:spcPct val="90000"/>
              </a:lnSpc>
              <a:spcBef>
                <a:spcPct val="0"/>
              </a:spcBef>
              <a:spcAft>
                <a:spcPts val="0"/>
              </a:spcAft>
              <a:buClrTx/>
              <a:buSzTx/>
              <a:buFontTx/>
              <a:buNone/>
              <a:tabLst/>
              <a:defRPr/>
            </a:pPr>
            <a:r>
              <a:rPr kumimoji="0" sz="5400" b="1" i="0" u="none" strike="noStrike" kern="1200" cap="none" spc="0" normalizeH="0" baseline="0" noProof="0" dirty="0">
                <a:ln>
                  <a:noFill/>
                </a:ln>
                <a:solidFill>
                  <a:prstClr val="black"/>
                </a:solidFill>
                <a:effectLst/>
                <a:uLnTx/>
                <a:uFillTx/>
                <a:latin typeface="Calibri" panose="020F0502020204030204"/>
                <a:ea typeface="+mn-ea"/>
                <a:cs typeface="+mn-cs"/>
              </a:rPr>
              <a:t>Chapter </a:t>
            </a:r>
            <a:r>
              <a:rPr kumimoji="0" lang="en-AU" sz="5400" b="1" i="0" u="none" strike="noStrike" kern="1200" cap="none" spc="0" normalizeH="0" baseline="0" noProof="0" dirty="0">
                <a:ln>
                  <a:noFill/>
                </a:ln>
                <a:solidFill>
                  <a:prstClr val="black"/>
                </a:solidFill>
                <a:effectLst/>
                <a:uLnTx/>
                <a:uFillTx/>
                <a:latin typeface="Calibri" panose="020F0502020204030204"/>
                <a:ea typeface="+mn-ea"/>
                <a:cs typeface="+mn-cs"/>
              </a:rPr>
              <a:t>E3</a:t>
            </a:r>
            <a:r>
              <a:rPr kumimoji="0" sz="5400" b="1"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en-AU" sz="5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5080" lvl="0" indent="0" algn="ctr" defTabSz="685800" rtl="0" eaLnBrk="1" fontAlgn="auto" latinLnBrk="0" hangingPunct="1">
              <a:lnSpc>
                <a:spcPct val="90000"/>
              </a:lnSpc>
              <a:spcBef>
                <a:spcPct val="0"/>
              </a:spcBef>
              <a:spcAft>
                <a:spcPts val="0"/>
              </a:spcAft>
              <a:buClrTx/>
              <a:buSzTx/>
              <a:buFontTx/>
              <a:buNone/>
              <a:tabLst/>
              <a:defRPr/>
            </a:pPr>
            <a:r>
              <a:rPr kumimoji="0" sz="54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AU" sz="2800" b="1" i="0" u="none" strike="noStrike" kern="1200" cap="none" spc="0" normalizeH="0" baseline="0" noProof="0" dirty="0">
                <a:ln>
                  <a:noFill/>
                </a:ln>
                <a:solidFill>
                  <a:prstClr val="black"/>
                </a:solidFill>
                <a:effectLst/>
                <a:uLnTx/>
                <a:uFillTx/>
                <a:latin typeface="Calibri" panose="020F0502020204030204"/>
                <a:ea typeface="+mn-ea"/>
                <a:cs typeface="+mn-cs"/>
              </a:rPr>
              <a:t>Website standards and accessibility</a:t>
            </a:r>
            <a:endParaRPr kumimoji="0"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object 4"/>
          <p:cNvSpPr txBox="1">
            <a:spLocks noGrp="1"/>
          </p:cNvSpPr>
          <p:nvPr>
            <p:ph type="sldNum" sz="quarter" idx="12"/>
          </p:nvPr>
        </p:nvSpPr>
        <p:spPr>
          <a:prstGeom prst="rect">
            <a:avLst/>
          </a:prstGeom>
        </p:spPr>
        <p:txBody>
          <a:bodyPr vert="horz" wrap="square" lIns="0" tIns="9525" rIns="0" bIns="0" rtlCol="0">
            <a:spAutoFit/>
          </a:bodyPr>
          <a:lstStyle/>
          <a:p>
            <a:pPr marL="25400" marR="0" lvl="0" indent="0" algn="r" defTabSz="457200" rtl="0" eaLnBrk="1" fontAlgn="auto" latinLnBrk="0" hangingPunct="1">
              <a:lnSpc>
                <a:spcPct val="100000"/>
              </a:lnSpc>
              <a:spcBef>
                <a:spcPts val="75"/>
              </a:spcBef>
              <a:spcAft>
                <a:spcPts val="0"/>
              </a:spcAft>
              <a:buClrTx/>
              <a:buSzTx/>
              <a:buFontTx/>
              <a:buNone/>
              <a:tabLst/>
              <a:defRPr/>
            </a:pPr>
            <a:fld id="{81D60167-4931-47E6-BA6A-407CBD079E47}" type="slidenum">
              <a:rPr kumimoji="0"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25400" marR="0" lvl="0" indent="0" algn="r" defTabSz="457200" rtl="0" eaLnBrk="1" fontAlgn="auto" latinLnBrk="0" hangingPunct="1">
                <a:lnSpc>
                  <a:spcPct val="100000"/>
                </a:lnSpc>
                <a:spcBef>
                  <a:spcPts val="75"/>
                </a:spcBef>
                <a:spcAft>
                  <a:spcPts val="0"/>
                </a:spcAft>
                <a:buClrTx/>
                <a:buSzTx/>
                <a:buFontTx/>
                <a:buNone/>
                <a:tabLst/>
                <a:defRPr/>
              </a:pPr>
              <a:t>43</a:t>
            </a:fld>
            <a:endParaRPr kumimoji="0"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1479813"/>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2438400" y="457200"/>
            <a:ext cx="4176395" cy="635000"/>
          </a:xfrm>
          <a:prstGeom prst="rect">
            <a:avLst/>
          </a:prstGeom>
        </p:spPr>
        <p:txBody>
          <a:bodyPr vert="horz" wrap="square" lIns="0" tIns="12065" rIns="0" bIns="0" rtlCol="0">
            <a:spAutoFit/>
          </a:bodyPr>
          <a:lstStyle/>
          <a:p>
            <a:pPr marL="12700">
              <a:lnSpc>
                <a:spcPct val="100000"/>
              </a:lnSpc>
              <a:spcBef>
                <a:spcPts val="95"/>
              </a:spcBef>
            </a:pPr>
            <a:r>
              <a:rPr sz="4000" spc="-5" dirty="0"/>
              <a:t>Learning</a:t>
            </a:r>
            <a:r>
              <a:rPr sz="4000" spc="-90" dirty="0"/>
              <a:t> </a:t>
            </a:r>
            <a:r>
              <a:rPr sz="4000" spc="-5" dirty="0"/>
              <a:t>Outcomes</a:t>
            </a:r>
            <a:endParaRPr sz="4000" dirty="0"/>
          </a:p>
        </p:txBody>
      </p:sp>
      <p:sp>
        <p:nvSpPr>
          <p:cNvPr id="8" name="object 8"/>
          <p:cNvSpPr txBox="1">
            <a:spLocks noGrp="1"/>
          </p:cNvSpPr>
          <p:nvPr>
            <p:ph type="sldNum" sz="quarter" idx="4294967295"/>
          </p:nvPr>
        </p:nvSpPr>
        <p:spPr>
          <a:xfrm>
            <a:off x="7086600" y="6356350"/>
            <a:ext cx="2057400" cy="365125"/>
          </a:xfrm>
          <a:prstGeom prst="rect">
            <a:avLst/>
          </a:prstGeom>
        </p:spPr>
        <p:txBody>
          <a:bodyPr vert="horz" wrap="square" lIns="0" tIns="9525" rIns="0" bIns="0" rtlCol="0">
            <a:spAutoFit/>
          </a:bodyPr>
          <a:lstStyle/>
          <a:p>
            <a:pPr marL="25400" marR="0" lvl="0" indent="0" algn="r" defTabSz="457200" rtl="0" eaLnBrk="1" fontAlgn="auto" latinLnBrk="0" hangingPunct="1">
              <a:lnSpc>
                <a:spcPct val="100000"/>
              </a:lnSpc>
              <a:spcBef>
                <a:spcPts val="75"/>
              </a:spcBef>
              <a:spcAft>
                <a:spcPts val="0"/>
              </a:spcAft>
              <a:buClrTx/>
              <a:buSzTx/>
              <a:buFontTx/>
              <a:buNone/>
              <a:tabLst/>
              <a:defRPr/>
            </a:pPr>
            <a:fld id="{81D60167-4931-47E6-BA6A-407CBD079E47}" type="slidenum">
              <a:rPr kumimoji="0"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25400" marR="0" lvl="0" indent="0" algn="r" defTabSz="457200" rtl="0" eaLnBrk="1" fontAlgn="auto" latinLnBrk="0" hangingPunct="1">
                <a:lnSpc>
                  <a:spcPct val="100000"/>
                </a:lnSpc>
                <a:spcBef>
                  <a:spcPts val="75"/>
                </a:spcBef>
                <a:spcAft>
                  <a:spcPts val="0"/>
                </a:spcAft>
                <a:buClrTx/>
                <a:buSzTx/>
                <a:buFontTx/>
                <a:buNone/>
                <a:tabLst/>
                <a:defRPr/>
              </a:pPr>
              <a:t>44</a:t>
            </a:fld>
            <a:endParaRPr kumimoji="0"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object 7"/>
          <p:cNvSpPr txBox="1"/>
          <p:nvPr/>
        </p:nvSpPr>
        <p:spPr>
          <a:xfrm>
            <a:off x="828852" y="1249121"/>
            <a:ext cx="7603490" cy="3552896"/>
          </a:xfrm>
          <a:prstGeom prst="rect">
            <a:avLst/>
          </a:prstGeom>
        </p:spPr>
        <p:txBody>
          <a:bodyPr vert="horz" wrap="square" lIns="0" tIns="13335" rIns="0" bIns="0" rtlCol="0">
            <a:spAutoFit/>
          </a:bodyPr>
          <a:lstStyle/>
          <a:p>
            <a:pPr marL="396240" marR="0" lvl="0" indent="-383540" algn="l" defTabSz="457200" rtl="0" eaLnBrk="1" fontAlgn="auto" latinLnBrk="0" hangingPunct="1">
              <a:lnSpc>
                <a:spcPct val="100000"/>
              </a:lnSpc>
              <a:spcBef>
                <a:spcPts val="105"/>
              </a:spcBef>
              <a:spcAft>
                <a:spcPts val="0"/>
              </a:spcAft>
              <a:buClr>
                <a:srgbClr val="FFBD5F"/>
              </a:buClr>
              <a:buSzPct val="78260"/>
              <a:buFont typeface="Wingdings 2"/>
              <a:buChar char=""/>
              <a:tabLst>
                <a:tab pos="396240" algn="l"/>
                <a:tab pos="396875" algn="l"/>
              </a:tabLst>
              <a:defRPr/>
            </a:pPr>
            <a:r>
              <a:rPr kumimoji="0" sz="2300" b="0" i="0" u="none" strike="noStrike" kern="1200" cap="none" spc="0" normalizeH="0" baseline="0" noProof="0" dirty="0">
                <a:ln>
                  <a:noFill/>
                </a:ln>
                <a:solidFill>
                  <a:prstClr val="black"/>
                </a:solidFill>
                <a:effectLst/>
                <a:uLnTx/>
                <a:uFillTx/>
                <a:latin typeface="Calibri" panose="020F0502020204030204"/>
                <a:ea typeface="+mn-ea"/>
                <a:cs typeface="Arial"/>
              </a:rPr>
              <a:t>Describe the evolution of the Internet and the</a:t>
            </a:r>
            <a:r>
              <a:rPr kumimoji="0" sz="2300" b="0" i="0" u="none" strike="noStrike" kern="1200" cap="none" spc="-240" normalizeH="0" baseline="0" noProof="0" dirty="0">
                <a:ln>
                  <a:noFill/>
                </a:ln>
                <a:solidFill>
                  <a:prstClr val="black"/>
                </a:solidFill>
                <a:effectLst/>
                <a:uLnTx/>
                <a:uFillTx/>
                <a:latin typeface="Calibri" panose="020F0502020204030204"/>
                <a:ea typeface="+mn-ea"/>
                <a:cs typeface="Arial"/>
              </a:rPr>
              <a:t> </a:t>
            </a:r>
            <a:r>
              <a:rPr kumimoji="0" sz="2300" b="0" i="0" u="none" strike="noStrike" kern="1200" cap="none" spc="-15" normalizeH="0" baseline="0" noProof="0" dirty="0">
                <a:ln>
                  <a:noFill/>
                </a:ln>
                <a:solidFill>
                  <a:prstClr val="black"/>
                </a:solidFill>
                <a:effectLst/>
                <a:uLnTx/>
                <a:uFillTx/>
                <a:latin typeface="Calibri" panose="020F0502020204030204"/>
                <a:ea typeface="+mn-ea"/>
                <a:cs typeface="Arial"/>
              </a:rPr>
              <a:t>Web</a:t>
            </a:r>
            <a:endParaRPr kumimoji="0" sz="2300" b="0" i="0" u="none" strike="noStrike" kern="1200" cap="none" spc="0" normalizeH="0" baseline="0" noProof="0" dirty="0">
              <a:ln>
                <a:noFill/>
              </a:ln>
              <a:solidFill>
                <a:prstClr val="black"/>
              </a:solidFill>
              <a:effectLst/>
              <a:uLnTx/>
              <a:uFillTx/>
              <a:latin typeface="Calibri" panose="020F0502020204030204"/>
              <a:ea typeface="+mn-ea"/>
              <a:cs typeface="Arial"/>
            </a:endParaRPr>
          </a:p>
          <a:p>
            <a:pPr marL="396240" marR="0" lvl="0" indent="-383540" algn="l" defTabSz="457200" rtl="0" eaLnBrk="1" fontAlgn="auto" latinLnBrk="0" hangingPunct="1">
              <a:lnSpc>
                <a:spcPct val="100000"/>
              </a:lnSpc>
              <a:spcBef>
                <a:spcPts val="0"/>
              </a:spcBef>
              <a:spcAft>
                <a:spcPts val="0"/>
              </a:spcAft>
              <a:buClr>
                <a:srgbClr val="FFBD5F"/>
              </a:buClr>
              <a:buSzPct val="78260"/>
              <a:buFont typeface="Wingdings 2"/>
              <a:buChar char=""/>
              <a:tabLst>
                <a:tab pos="396240" algn="l"/>
                <a:tab pos="396875" algn="l"/>
              </a:tabLst>
              <a:defRPr/>
            </a:pPr>
            <a:r>
              <a:rPr kumimoji="0" sz="2300" b="0" i="0" u="none" strike="noStrike" kern="1200" cap="none" spc="-5" normalizeH="0" baseline="0" noProof="0" dirty="0">
                <a:ln>
                  <a:noFill/>
                </a:ln>
                <a:solidFill>
                  <a:prstClr val="black"/>
                </a:solidFill>
                <a:effectLst/>
                <a:uLnTx/>
                <a:uFillTx/>
                <a:latin typeface="Calibri" panose="020F0502020204030204"/>
                <a:ea typeface="+mn-ea"/>
                <a:cs typeface="Arial"/>
              </a:rPr>
              <a:t>Explain </a:t>
            </a:r>
            <a:r>
              <a:rPr kumimoji="0" sz="2300" b="0" i="0" u="none" strike="noStrike" kern="1200" cap="none" spc="0" normalizeH="0" baseline="0" noProof="0" dirty="0">
                <a:ln>
                  <a:noFill/>
                </a:ln>
                <a:solidFill>
                  <a:prstClr val="black"/>
                </a:solidFill>
                <a:effectLst/>
                <a:uLnTx/>
                <a:uFillTx/>
                <a:latin typeface="Calibri" panose="020F0502020204030204"/>
                <a:ea typeface="+mn-ea"/>
                <a:cs typeface="Arial"/>
              </a:rPr>
              <a:t>the need for web</a:t>
            </a:r>
            <a:r>
              <a:rPr kumimoji="0" sz="2300" b="0" i="0" u="none" strike="noStrike" kern="1200" cap="none" spc="-125" normalizeH="0" baseline="0" noProof="0" dirty="0">
                <a:ln>
                  <a:noFill/>
                </a:ln>
                <a:solidFill>
                  <a:prstClr val="black"/>
                </a:solidFill>
                <a:effectLst/>
                <a:uLnTx/>
                <a:uFillTx/>
                <a:latin typeface="Calibri" panose="020F0502020204030204"/>
                <a:ea typeface="+mn-ea"/>
                <a:cs typeface="Arial"/>
              </a:rPr>
              <a:t> </a:t>
            </a:r>
            <a:r>
              <a:rPr kumimoji="0" sz="2300" b="0" i="0" u="none" strike="noStrike" kern="1200" cap="none" spc="0" normalizeH="0" baseline="0" noProof="0" dirty="0">
                <a:ln>
                  <a:noFill/>
                </a:ln>
                <a:solidFill>
                  <a:prstClr val="black"/>
                </a:solidFill>
                <a:effectLst/>
                <a:uLnTx/>
                <a:uFillTx/>
                <a:latin typeface="Calibri" panose="020F0502020204030204"/>
                <a:ea typeface="+mn-ea"/>
                <a:cs typeface="Arial"/>
              </a:rPr>
              <a:t>standards</a:t>
            </a:r>
          </a:p>
          <a:p>
            <a:pPr marL="396240" marR="0" lvl="0" indent="-383540" algn="l" defTabSz="457200" rtl="0" eaLnBrk="1" fontAlgn="auto" latinLnBrk="0" hangingPunct="1">
              <a:lnSpc>
                <a:spcPct val="100000"/>
              </a:lnSpc>
              <a:spcBef>
                <a:spcPts val="0"/>
              </a:spcBef>
              <a:spcAft>
                <a:spcPts val="0"/>
              </a:spcAft>
              <a:buClr>
                <a:srgbClr val="FFBD5F"/>
              </a:buClr>
              <a:buSzPct val="78260"/>
              <a:buFont typeface="Wingdings 2"/>
              <a:buChar char=""/>
              <a:tabLst>
                <a:tab pos="396240" algn="l"/>
                <a:tab pos="396875" algn="l"/>
              </a:tabLst>
              <a:defRPr/>
            </a:pPr>
            <a:r>
              <a:rPr kumimoji="0" sz="2300" b="0" i="0" u="none" strike="noStrike" kern="1200" cap="none" spc="0" normalizeH="0" baseline="0" noProof="0" dirty="0">
                <a:ln>
                  <a:noFill/>
                </a:ln>
                <a:solidFill>
                  <a:prstClr val="black"/>
                </a:solidFill>
                <a:effectLst/>
                <a:uLnTx/>
                <a:uFillTx/>
                <a:latin typeface="Calibri" panose="020F0502020204030204"/>
                <a:ea typeface="+mn-ea"/>
                <a:cs typeface="Arial"/>
              </a:rPr>
              <a:t>Describe </a:t>
            </a:r>
            <a:r>
              <a:rPr kumimoji="0" sz="2300" b="0" i="0" u="none" strike="noStrike" kern="1200" cap="none" spc="-5" normalizeH="0" baseline="0" noProof="0" dirty="0">
                <a:ln>
                  <a:noFill/>
                </a:ln>
                <a:solidFill>
                  <a:prstClr val="black"/>
                </a:solidFill>
                <a:effectLst/>
                <a:uLnTx/>
                <a:uFillTx/>
                <a:latin typeface="Calibri" panose="020F0502020204030204"/>
                <a:ea typeface="+mn-ea"/>
                <a:cs typeface="Arial"/>
              </a:rPr>
              <a:t>universal</a:t>
            </a:r>
            <a:r>
              <a:rPr kumimoji="0" sz="2300" b="0" i="0" u="none" strike="noStrike" kern="1200" cap="none" spc="-90" normalizeH="0" baseline="0" noProof="0" dirty="0">
                <a:ln>
                  <a:noFill/>
                </a:ln>
                <a:solidFill>
                  <a:prstClr val="black"/>
                </a:solidFill>
                <a:effectLst/>
                <a:uLnTx/>
                <a:uFillTx/>
                <a:latin typeface="Calibri" panose="020F0502020204030204"/>
                <a:ea typeface="+mn-ea"/>
                <a:cs typeface="Arial"/>
              </a:rPr>
              <a:t> </a:t>
            </a:r>
            <a:r>
              <a:rPr kumimoji="0" sz="2300" b="0" i="0" u="none" strike="noStrike" kern="1200" cap="none" spc="0" normalizeH="0" baseline="0" noProof="0" dirty="0">
                <a:ln>
                  <a:noFill/>
                </a:ln>
                <a:solidFill>
                  <a:prstClr val="black"/>
                </a:solidFill>
                <a:effectLst/>
                <a:uLnTx/>
                <a:uFillTx/>
                <a:latin typeface="Calibri" panose="020F0502020204030204"/>
                <a:ea typeface="+mn-ea"/>
                <a:cs typeface="Arial"/>
              </a:rPr>
              <a:t>design</a:t>
            </a:r>
          </a:p>
          <a:p>
            <a:pPr marL="396240" marR="0" lvl="0" indent="-383540" algn="l" defTabSz="457200" rtl="0" eaLnBrk="1" fontAlgn="auto" latinLnBrk="0" hangingPunct="1">
              <a:lnSpc>
                <a:spcPct val="100000"/>
              </a:lnSpc>
              <a:spcBef>
                <a:spcPts val="0"/>
              </a:spcBef>
              <a:spcAft>
                <a:spcPts val="0"/>
              </a:spcAft>
              <a:buClr>
                <a:srgbClr val="FFBD5F"/>
              </a:buClr>
              <a:buSzPct val="78260"/>
              <a:buFont typeface="Wingdings 2"/>
              <a:buChar char=""/>
              <a:tabLst>
                <a:tab pos="396240" algn="l"/>
                <a:tab pos="396875" algn="l"/>
              </a:tabLst>
              <a:defRPr/>
            </a:pPr>
            <a:r>
              <a:rPr kumimoji="0" sz="2300" b="0" i="0" u="none" strike="noStrike" kern="1200" cap="none" spc="0" normalizeH="0" baseline="0" noProof="0" dirty="0">
                <a:ln>
                  <a:noFill/>
                </a:ln>
                <a:solidFill>
                  <a:prstClr val="black"/>
                </a:solidFill>
                <a:effectLst/>
                <a:uLnTx/>
                <a:uFillTx/>
                <a:latin typeface="Calibri" panose="020F0502020204030204"/>
                <a:ea typeface="+mn-ea"/>
                <a:cs typeface="Arial"/>
              </a:rPr>
              <a:t>Identify benefits of accessible web</a:t>
            </a:r>
            <a:r>
              <a:rPr kumimoji="0" sz="2300" b="0" i="0" u="none" strike="noStrike" kern="1200" cap="none" spc="-170" normalizeH="0" baseline="0" noProof="0" dirty="0">
                <a:ln>
                  <a:noFill/>
                </a:ln>
                <a:solidFill>
                  <a:prstClr val="black"/>
                </a:solidFill>
                <a:effectLst/>
                <a:uLnTx/>
                <a:uFillTx/>
                <a:latin typeface="Calibri" panose="020F0502020204030204"/>
                <a:ea typeface="+mn-ea"/>
                <a:cs typeface="Arial"/>
              </a:rPr>
              <a:t> </a:t>
            </a:r>
            <a:r>
              <a:rPr kumimoji="0" sz="2300" b="0" i="0" u="none" strike="noStrike" kern="1200" cap="none" spc="0" normalizeH="0" baseline="0" noProof="0" dirty="0">
                <a:ln>
                  <a:noFill/>
                </a:ln>
                <a:solidFill>
                  <a:prstClr val="black"/>
                </a:solidFill>
                <a:effectLst/>
                <a:uLnTx/>
                <a:uFillTx/>
                <a:latin typeface="Calibri" panose="020F0502020204030204"/>
                <a:ea typeface="+mn-ea"/>
                <a:cs typeface="Arial"/>
              </a:rPr>
              <a:t>design</a:t>
            </a:r>
          </a:p>
          <a:p>
            <a:pPr marL="396240" marR="0" lvl="0" indent="-383540" algn="l" defTabSz="457200" rtl="0" eaLnBrk="1" fontAlgn="auto" latinLnBrk="0" hangingPunct="1">
              <a:lnSpc>
                <a:spcPct val="100000"/>
              </a:lnSpc>
              <a:spcBef>
                <a:spcPts val="0"/>
              </a:spcBef>
              <a:spcAft>
                <a:spcPts val="0"/>
              </a:spcAft>
              <a:buClr>
                <a:srgbClr val="FFBD5F"/>
              </a:buClr>
              <a:buSzPct val="78260"/>
              <a:buFont typeface="Wingdings 2"/>
              <a:buChar char=""/>
              <a:tabLst>
                <a:tab pos="396240" algn="l"/>
                <a:tab pos="396875" algn="l"/>
              </a:tabLst>
              <a:defRPr/>
            </a:pPr>
            <a:r>
              <a:rPr kumimoji="0" sz="2300" b="0" i="0" u="none" strike="noStrike" kern="1200" cap="none" spc="0" normalizeH="0" baseline="0" noProof="0" dirty="0">
                <a:ln>
                  <a:noFill/>
                </a:ln>
                <a:solidFill>
                  <a:prstClr val="black"/>
                </a:solidFill>
                <a:effectLst/>
                <a:uLnTx/>
                <a:uFillTx/>
                <a:latin typeface="Calibri" panose="020F0502020204030204"/>
                <a:ea typeface="+mn-ea"/>
                <a:cs typeface="Arial"/>
              </a:rPr>
              <a:t>Identify reliable </a:t>
            </a:r>
            <a:r>
              <a:rPr kumimoji="0" sz="2300" b="0" i="0" u="none" strike="noStrike" kern="1200" cap="none" spc="-5" normalizeH="0" baseline="0" noProof="0" dirty="0">
                <a:ln>
                  <a:noFill/>
                </a:ln>
                <a:solidFill>
                  <a:prstClr val="black"/>
                </a:solidFill>
                <a:effectLst/>
                <a:uLnTx/>
                <a:uFillTx/>
                <a:latin typeface="Calibri" panose="020F0502020204030204"/>
                <a:ea typeface="+mn-ea"/>
                <a:cs typeface="Arial"/>
              </a:rPr>
              <a:t>resources </a:t>
            </a:r>
            <a:r>
              <a:rPr kumimoji="0" sz="2300" b="0" i="0" u="none" strike="noStrike" kern="1200" cap="none" spc="0" normalizeH="0" baseline="0" noProof="0" dirty="0">
                <a:ln>
                  <a:noFill/>
                </a:ln>
                <a:solidFill>
                  <a:prstClr val="black"/>
                </a:solidFill>
                <a:effectLst/>
                <a:uLnTx/>
                <a:uFillTx/>
                <a:latin typeface="Calibri" panose="020F0502020204030204"/>
                <a:ea typeface="+mn-ea"/>
                <a:cs typeface="Arial"/>
              </a:rPr>
              <a:t>of information on the</a:t>
            </a:r>
            <a:r>
              <a:rPr kumimoji="0" sz="2300" b="0" i="0" u="none" strike="noStrike" kern="1200" cap="none" spc="-190" normalizeH="0" baseline="0" noProof="0" dirty="0">
                <a:ln>
                  <a:noFill/>
                </a:ln>
                <a:solidFill>
                  <a:prstClr val="black"/>
                </a:solidFill>
                <a:effectLst/>
                <a:uLnTx/>
                <a:uFillTx/>
                <a:latin typeface="Calibri" panose="020F0502020204030204"/>
                <a:ea typeface="+mn-ea"/>
                <a:cs typeface="Arial"/>
              </a:rPr>
              <a:t> </a:t>
            </a:r>
            <a:r>
              <a:rPr kumimoji="0" sz="2300" b="0" i="0" u="none" strike="noStrike" kern="1200" cap="none" spc="-15" normalizeH="0" baseline="0" noProof="0" dirty="0">
                <a:ln>
                  <a:noFill/>
                </a:ln>
                <a:solidFill>
                  <a:prstClr val="black"/>
                </a:solidFill>
                <a:effectLst/>
                <a:uLnTx/>
                <a:uFillTx/>
                <a:latin typeface="Calibri" panose="020F0502020204030204"/>
                <a:ea typeface="+mn-ea"/>
                <a:cs typeface="Arial"/>
              </a:rPr>
              <a:t>Web</a:t>
            </a:r>
            <a:endParaRPr kumimoji="0" sz="2300" b="0" i="0" u="none" strike="noStrike" kern="1200" cap="none" spc="0" normalizeH="0" baseline="0" noProof="0" dirty="0">
              <a:ln>
                <a:noFill/>
              </a:ln>
              <a:solidFill>
                <a:prstClr val="black"/>
              </a:solidFill>
              <a:effectLst/>
              <a:uLnTx/>
              <a:uFillTx/>
              <a:latin typeface="Calibri" panose="020F0502020204030204"/>
              <a:ea typeface="+mn-ea"/>
              <a:cs typeface="Arial"/>
            </a:endParaRPr>
          </a:p>
          <a:p>
            <a:pPr marL="396240" marR="0" lvl="0" indent="-383540" algn="l" defTabSz="457200" rtl="0" eaLnBrk="1" fontAlgn="auto" latinLnBrk="0" hangingPunct="1">
              <a:lnSpc>
                <a:spcPct val="100000"/>
              </a:lnSpc>
              <a:spcBef>
                <a:spcPts val="0"/>
              </a:spcBef>
              <a:spcAft>
                <a:spcPts val="0"/>
              </a:spcAft>
              <a:buClr>
                <a:srgbClr val="FFBD5F"/>
              </a:buClr>
              <a:buSzPct val="78260"/>
              <a:buFont typeface="Wingdings 2"/>
              <a:buChar char=""/>
              <a:tabLst>
                <a:tab pos="396240" algn="l"/>
                <a:tab pos="396875" algn="l"/>
              </a:tabLst>
              <a:defRPr/>
            </a:pPr>
            <a:r>
              <a:rPr kumimoji="0" sz="2300" b="0" i="0" u="none" strike="noStrike" kern="1200" cap="none" spc="0" normalizeH="0" baseline="0" noProof="0" dirty="0">
                <a:ln>
                  <a:noFill/>
                </a:ln>
                <a:solidFill>
                  <a:prstClr val="black"/>
                </a:solidFill>
                <a:effectLst/>
                <a:uLnTx/>
                <a:uFillTx/>
                <a:latin typeface="Calibri" panose="020F0502020204030204"/>
                <a:ea typeface="+mn-ea"/>
                <a:cs typeface="Arial"/>
              </a:rPr>
              <a:t>Identify ethical use of the</a:t>
            </a:r>
            <a:r>
              <a:rPr kumimoji="0" sz="2300" b="0" i="0" u="none" strike="noStrike" kern="1200" cap="none" spc="-125" normalizeH="0" baseline="0" noProof="0" dirty="0">
                <a:ln>
                  <a:noFill/>
                </a:ln>
                <a:solidFill>
                  <a:prstClr val="black"/>
                </a:solidFill>
                <a:effectLst/>
                <a:uLnTx/>
                <a:uFillTx/>
                <a:latin typeface="Calibri" panose="020F0502020204030204"/>
                <a:ea typeface="+mn-ea"/>
                <a:cs typeface="Arial"/>
              </a:rPr>
              <a:t> </a:t>
            </a:r>
            <a:r>
              <a:rPr kumimoji="0" sz="2300" b="0" i="0" u="none" strike="noStrike" kern="1200" cap="none" spc="-15" normalizeH="0" baseline="0" noProof="0" dirty="0">
                <a:ln>
                  <a:noFill/>
                </a:ln>
                <a:solidFill>
                  <a:prstClr val="black"/>
                </a:solidFill>
                <a:effectLst/>
                <a:uLnTx/>
                <a:uFillTx/>
                <a:latin typeface="Calibri" panose="020F0502020204030204"/>
                <a:ea typeface="+mn-ea"/>
                <a:cs typeface="Arial"/>
              </a:rPr>
              <a:t>Web</a:t>
            </a:r>
            <a:endParaRPr kumimoji="0" sz="2300" b="0" i="0" u="none" strike="noStrike" kern="1200" cap="none" spc="0" normalizeH="0" baseline="0" noProof="0" dirty="0">
              <a:ln>
                <a:noFill/>
              </a:ln>
              <a:solidFill>
                <a:prstClr val="black"/>
              </a:solidFill>
              <a:effectLst/>
              <a:uLnTx/>
              <a:uFillTx/>
              <a:latin typeface="Calibri" panose="020F0502020204030204"/>
              <a:ea typeface="+mn-ea"/>
              <a:cs typeface="Arial"/>
            </a:endParaRPr>
          </a:p>
          <a:p>
            <a:pPr marL="396240" marR="0" lvl="0" indent="-383540" algn="l" defTabSz="457200" rtl="0" eaLnBrk="1" fontAlgn="auto" latinLnBrk="0" hangingPunct="1">
              <a:lnSpc>
                <a:spcPct val="100000"/>
              </a:lnSpc>
              <a:spcBef>
                <a:spcPts val="0"/>
              </a:spcBef>
              <a:spcAft>
                <a:spcPts val="0"/>
              </a:spcAft>
              <a:buClr>
                <a:srgbClr val="FFBD5F"/>
              </a:buClr>
              <a:buSzPct val="78260"/>
              <a:buFont typeface="Wingdings 2"/>
              <a:buChar char=""/>
              <a:tabLst>
                <a:tab pos="396240" algn="l"/>
                <a:tab pos="396875" algn="l"/>
              </a:tabLst>
              <a:defRPr/>
            </a:pPr>
            <a:r>
              <a:rPr kumimoji="0" sz="2300" b="0" i="0" u="none" strike="noStrike" kern="1200" cap="none" spc="0" normalizeH="0" baseline="0" noProof="0" dirty="0">
                <a:ln>
                  <a:noFill/>
                </a:ln>
                <a:solidFill>
                  <a:prstClr val="black"/>
                </a:solidFill>
                <a:effectLst/>
                <a:uLnTx/>
                <a:uFillTx/>
                <a:latin typeface="Calibri" panose="020F0502020204030204"/>
                <a:ea typeface="+mn-ea"/>
                <a:cs typeface="Arial"/>
              </a:rPr>
              <a:t>Describe the purpose of web browsers and web</a:t>
            </a:r>
            <a:r>
              <a:rPr kumimoji="0" sz="2300" b="0" i="0" u="none" strike="noStrike" kern="1200" cap="none" spc="-260" normalizeH="0" baseline="0" noProof="0" dirty="0">
                <a:ln>
                  <a:noFill/>
                </a:ln>
                <a:solidFill>
                  <a:prstClr val="black"/>
                </a:solidFill>
                <a:effectLst/>
                <a:uLnTx/>
                <a:uFillTx/>
                <a:latin typeface="Calibri" panose="020F0502020204030204"/>
                <a:ea typeface="+mn-ea"/>
                <a:cs typeface="Arial"/>
              </a:rPr>
              <a:t> </a:t>
            </a:r>
            <a:r>
              <a:rPr kumimoji="0" sz="2300" b="0" i="0" u="none" strike="noStrike" kern="1200" cap="none" spc="0" normalizeH="0" baseline="0" noProof="0" dirty="0">
                <a:ln>
                  <a:noFill/>
                </a:ln>
                <a:solidFill>
                  <a:prstClr val="black"/>
                </a:solidFill>
                <a:effectLst/>
                <a:uLnTx/>
                <a:uFillTx/>
                <a:latin typeface="Calibri" panose="020F0502020204030204"/>
                <a:ea typeface="+mn-ea"/>
                <a:cs typeface="Arial"/>
              </a:rPr>
              <a:t>servers</a:t>
            </a:r>
          </a:p>
          <a:p>
            <a:pPr marL="396240" marR="0" lvl="0" indent="-383540" algn="l" defTabSz="457200" rtl="0" eaLnBrk="1" fontAlgn="auto" latinLnBrk="0" hangingPunct="1">
              <a:lnSpc>
                <a:spcPct val="100000"/>
              </a:lnSpc>
              <a:spcBef>
                <a:spcPts val="0"/>
              </a:spcBef>
              <a:spcAft>
                <a:spcPts val="0"/>
              </a:spcAft>
              <a:buClr>
                <a:srgbClr val="FFBD5F"/>
              </a:buClr>
              <a:buSzPct val="78260"/>
              <a:buFont typeface="Wingdings 2"/>
              <a:buChar char=""/>
              <a:tabLst>
                <a:tab pos="396240" algn="l"/>
                <a:tab pos="396875" algn="l"/>
              </a:tabLst>
              <a:defRPr/>
            </a:pPr>
            <a:r>
              <a:rPr kumimoji="0" sz="2300" b="0" i="0" u="none" strike="noStrike" kern="1200" cap="none" spc="0" normalizeH="0" baseline="0" noProof="0" dirty="0">
                <a:ln>
                  <a:noFill/>
                </a:ln>
                <a:solidFill>
                  <a:prstClr val="black"/>
                </a:solidFill>
                <a:effectLst/>
                <a:uLnTx/>
                <a:uFillTx/>
                <a:latin typeface="Calibri" panose="020F0502020204030204"/>
                <a:ea typeface="+mn-ea"/>
                <a:cs typeface="Arial"/>
              </a:rPr>
              <a:t>Identify Internet</a:t>
            </a:r>
            <a:r>
              <a:rPr kumimoji="0" sz="2300" b="0" i="0" u="none" strike="noStrike" kern="1200" cap="none" spc="-80" normalizeH="0" baseline="0" noProof="0" dirty="0">
                <a:ln>
                  <a:noFill/>
                </a:ln>
                <a:solidFill>
                  <a:prstClr val="black"/>
                </a:solidFill>
                <a:effectLst/>
                <a:uLnTx/>
                <a:uFillTx/>
                <a:latin typeface="Calibri" panose="020F0502020204030204"/>
                <a:ea typeface="+mn-ea"/>
                <a:cs typeface="Arial"/>
              </a:rPr>
              <a:t> </a:t>
            </a:r>
            <a:r>
              <a:rPr kumimoji="0" sz="2300" b="0" i="0" u="none" strike="noStrike" kern="1200" cap="none" spc="0" normalizeH="0" baseline="0" noProof="0" dirty="0">
                <a:ln>
                  <a:noFill/>
                </a:ln>
                <a:solidFill>
                  <a:prstClr val="black"/>
                </a:solidFill>
                <a:effectLst/>
                <a:uLnTx/>
                <a:uFillTx/>
                <a:latin typeface="Calibri" panose="020F0502020204030204"/>
                <a:ea typeface="+mn-ea"/>
                <a:cs typeface="Arial"/>
              </a:rPr>
              <a:t>protocols</a:t>
            </a:r>
          </a:p>
          <a:p>
            <a:pPr marL="396240" marR="0" lvl="0" indent="-383540" algn="l" defTabSz="457200" rtl="0" eaLnBrk="1" fontAlgn="auto" latinLnBrk="0" hangingPunct="1">
              <a:lnSpc>
                <a:spcPct val="100000"/>
              </a:lnSpc>
              <a:spcBef>
                <a:spcPts val="0"/>
              </a:spcBef>
              <a:spcAft>
                <a:spcPts val="0"/>
              </a:spcAft>
              <a:buClr>
                <a:srgbClr val="FFBD5F"/>
              </a:buClr>
              <a:buSzPct val="78260"/>
              <a:buFont typeface="Wingdings 2"/>
              <a:buChar char=""/>
              <a:tabLst>
                <a:tab pos="396240" algn="l"/>
                <a:tab pos="396875" algn="l"/>
              </a:tabLst>
              <a:defRPr/>
            </a:pPr>
            <a:r>
              <a:rPr kumimoji="0" sz="2300" b="0" i="0" u="none" strike="noStrike" kern="1200" cap="none" spc="0" normalizeH="0" baseline="0" noProof="0" dirty="0">
                <a:ln>
                  <a:noFill/>
                </a:ln>
                <a:solidFill>
                  <a:prstClr val="black"/>
                </a:solidFill>
                <a:effectLst/>
                <a:uLnTx/>
                <a:uFillTx/>
                <a:latin typeface="Calibri" panose="020F0502020204030204"/>
                <a:ea typeface="+mn-ea"/>
                <a:cs typeface="Arial"/>
              </a:rPr>
              <a:t>Define URIs and domain</a:t>
            </a:r>
            <a:r>
              <a:rPr kumimoji="0" sz="2300" b="0" i="0" u="none" strike="noStrike" kern="1200" cap="none" spc="-90" normalizeH="0" baseline="0" noProof="0" dirty="0">
                <a:ln>
                  <a:noFill/>
                </a:ln>
                <a:solidFill>
                  <a:prstClr val="black"/>
                </a:solidFill>
                <a:effectLst/>
                <a:uLnTx/>
                <a:uFillTx/>
                <a:latin typeface="Calibri" panose="020F0502020204030204"/>
                <a:ea typeface="+mn-ea"/>
                <a:cs typeface="Arial"/>
              </a:rPr>
              <a:t> </a:t>
            </a:r>
            <a:r>
              <a:rPr kumimoji="0" sz="2300" b="0" i="0" u="none" strike="noStrike" kern="1200" cap="none" spc="-5" normalizeH="0" baseline="0" noProof="0" dirty="0">
                <a:ln>
                  <a:noFill/>
                </a:ln>
                <a:solidFill>
                  <a:prstClr val="black"/>
                </a:solidFill>
                <a:effectLst/>
                <a:uLnTx/>
                <a:uFillTx/>
                <a:latin typeface="Calibri" panose="020F0502020204030204"/>
                <a:ea typeface="+mn-ea"/>
                <a:cs typeface="Arial"/>
              </a:rPr>
              <a:t>names</a:t>
            </a:r>
            <a:endParaRPr kumimoji="0" sz="2300" b="0" i="0" u="none" strike="noStrike" kern="1200" cap="none" spc="0" normalizeH="0" baseline="0" noProof="0" dirty="0">
              <a:ln>
                <a:noFill/>
              </a:ln>
              <a:solidFill>
                <a:prstClr val="black"/>
              </a:solidFill>
              <a:effectLst/>
              <a:uLnTx/>
              <a:uFillTx/>
              <a:latin typeface="Calibri" panose="020F0502020204030204"/>
              <a:ea typeface="+mn-ea"/>
              <a:cs typeface="Arial"/>
            </a:endParaRPr>
          </a:p>
          <a:p>
            <a:pPr marL="396240" marR="0" lvl="0" indent="-383540" algn="l" defTabSz="457200" rtl="0" eaLnBrk="1" fontAlgn="auto" latinLnBrk="0" hangingPunct="1">
              <a:lnSpc>
                <a:spcPct val="100000"/>
              </a:lnSpc>
              <a:spcBef>
                <a:spcPts val="0"/>
              </a:spcBef>
              <a:spcAft>
                <a:spcPts val="0"/>
              </a:spcAft>
              <a:buClr>
                <a:srgbClr val="FFBD5F"/>
              </a:buClr>
              <a:buSzPct val="78260"/>
              <a:buFont typeface="Wingdings 2"/>
              <a:buChar char=""/>
              <a:tabLst>
                <a:tab pos="396240" algn="l"/>
                <a:tab pos="396875" algn="l"/>
              </a:tabLst>
              <a:defRPr/>
            </a:pPr>
            <a:r>
              <a:rPr kumimoji="0" sz="2300" b="0" i="0" u="none" strike="noStrike" kern="1200" cap="none" spc="0" normalizeH="0" baseline="0" noProof="0" dirty="0">
                <a:ln>
                  <a:noFill/>
                </a:ln>
                <a:solidFill>
                  <a:prstClr val="black"/>
                </a:solidFill>
                <a:effectLst/>
                <a:uLnTx/>
                <a:uFillTx/>
                <a:latin typeface="Calibri" panose="020F0502020204030204"/>
                <a:ea typeface="+mn-ea"/>
                <a:cs typeface="Arial"/>
              </a:rPr>
              <a:t>Describe </a:t>
            </a:r>
            <a:r>
              <a:rPr kumimoji="0" sz="2300" b="0" i="0" u="none" strike="noStrike" kern="1200" cap="none" spc="-5" normalizeH="0" baseline="0" noProof="0" dirty="0">
                <a:ln>
                  <a:noFill/>
                </a:ln>
                <a:solidFill>
                  <a:prstClr val="black"/>
                </a:solidFill>
                <a:effectLst/>
                <a:uLnTx/>
                <a:uFillTx/>
                <a:latin typeface="Calibri" panose="020F0502020204030204"/>
                <a:ea typeface="+mn-ea"/>
                <a:cs typeface="Arial"/>
              </a:rPr>
              <a:t>XHTML </a:t>
            </a:r>
            <a:r>
              <a:rPr kumimoji="0" sz="2300" b="0" i="0" u="none" strike="noStrike" kern="1200" cap="none" spc="0" normalizeH="0" baseline="0" noProof="0" dirty="0">
                <a:ln>
                  <a:noFill/>
                </a:ln>
                <a:solidFill>
                  <a:prstClr val="black"/>
                </a:solidFill>
                <a:effectLst/>
                <a:uLnTx/>
                <a:uFillTx/>
                <a:latin typeface="Calibri" panose="020F0502020204030204"/>
                <a:ea typeface="+mn-ea"/>
                <a:cs typeface="Arial"/>
              </a:rPr>
              <a:t>and</a:t>
            </a:r>
            <a:r>
              <a:rPr kumimoji="0" sz="2300" b="0" i="0" u="none" strike="noStrike" kern="1200" cap="none" spc="-165" normalizeH="0" baseline="0" noProof="0" dirty="0">
                <a:ln>
                  <a:noFill/>
                </a:ln>
                <a:solidFill>
                  <a:prstClr val="black"/>
                </a:solidFill>
                <a:effectLst/>
                <a:uLnTx/>
                <a:uFillTx/>
                <a:latin typeface="Calibri" panose="020F0502020204030204"/>
                <a:ea typeface="+mn-ea"/>
                <a:cs typeface="Arial"/>
              </a:rPr>
              <a:t> </a:t>
            </a:r>
            <a:r>
              <a:rPr kumimoji="0" sz="2300" b="0" i="0" u="none" strike="noStrike" kern="1200" cap="none" spc="0" normalizeH="0" baseline="0" noProof="0" dirty="0">
                <a:ln>
                  <a:noFill/>
                </a:ln>
                <a:solidFill>
                  <a:prstClr val="black"/>
                </a:solidFill>
                <a:effectLst/>
                <a:uLnTx/>
                <a:uFillTx/>
                <a:latin typeface="Calibri" panose="020F0502020204030204"/>
                <a:ea typeface="+mn-ea"/>
                <a:cs typeface="Arial"/>
              </a:rPr>
              <a:t>HTML</a:t>
            </a:r>
          </a:p>
        </p:txBody>
      </p:sp>
    </p:spTree>
    <p:extLst>
      <p:ext uri="{BB962C8B-B14F-4D97-AF65-F5344CB8AC3E}">
        <p14:creationId xmlns:p14="http://schemas.microsoft.com/office/powerpoint/2010/main" val="6436628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668526" y="504570"/>
            <a:ext cx="6226175" cy="650875"/>
          </a:xfrm>
          <a:prstGeom prst="rect">
            <a:avLst/>
          </a:prstGeom>
        </p:spPr>
        <p:txBody>
          <a:bodyPr vert="horz" wrap="square" lIns="0" tIns="12700" rIns="0" bIns="0" rtlCol="0">
            <a:spAutoFit/>
          </a:bodyPr>
          <a:lstStyle/>
          <a:p>
            <a:pPr marL="12700">
              <a:lnSpc>
                <a:spcPct val="100000"/>
              </a:lnSpc>
              <a:spcBef>
                <a:spcPts val="100"/>
              </a:spcBef>
            </a:pPr>
            <a:r>
              <a:rPr sz="4100" spc="-5" dirty="0"/>
              <a:t>The </a:t>
            </a:r>
            <a:r>
              <a:rPr sz="4100" spc="-10" dirty="0"/>
              <a:t>Evolution </a:t>
            </a:r>
            <a:r>
              <a:rPr sz="4100" dirty="0"/>
              <a:t>of </a:t>
            </a:r>
            <a:r>
              <a:rPr sz="4100" spc="-5" dirty="0"/>
              <a:t>the</a:t>
            </a:r>
            <a:r>
              <a:rPr sz="4100" spc="-45" dirty="0"/>
              <a:t> </a:t>
            </a:r>
            <a:r>
              <a:rPr sz="4100" spc="-15" dirty="0"/>
              <a:t>Internet</a:t>
            </a:r>
            <a:endParaRPr sz="4100"/>
          </a:p>
        </p:txBody>
      </p:sp>
      <p:sp>
        <p:nvSpPr>
          <p:cNvPr id="8" name="object 8"/>
          <p:cNvSpPr txBox="1">
            <a:spLocks noGrp="1"/>
          </p:cNvSpPr>
          <p:nvPr>
            <p:ph type="sldNum" sz="quarter" idx="4294967295"/>
          </p:nvPr>
        </p:nvSpPr>
        <p:spPr>
          <a:xfrm>
            <a:off x="7086600" y="6356350"/>
            <a:ext cx="2057400" cy="365125"/>
          </a:xfrm>
          <a:prstGeom prst="rect">
            <a:avLst/>
          </a:prstGeom>
        </p:spPr>
        <p:txBody>
          <a:bodyPr vert="horz" wrap="square" lIns="0" tIns="9525" rIns="0" bIns="0" rtlCol="0">
            <a:spAutoFit/>
          </a:bodyPr>
          <a:lstStyle/>
          <a:p>
            <a:pPr marL="25400" marR="0" lvl="0" indent="0" algn="r" defTabSz="457200" rtl="0" eaLnBrk="1" fontAlgn="auto" latinLnBrk="0" hangingPunct="1">
              <a:lnSpc>
                <a:spcPct val="100000"/>
              </a:lnSpc>
              <a:spcBef>
                <a:spcPts val="75"/>
              </a:spcBef>
              <a:spcAft>
                <a:spcPts val="0"/>
              </a:spcAft>
              <a:buClrTx/>
              <a:buSzTx/>
              <a:buFontTx/>
              <a:buNone/>
              <a:tabLst/>
              <a:defRPr/>
            </a:pPr>
            <a:fld id="{81D60167-4931-47E6-BA6A-407CBD079E47}" type="slidenum">
              <a:rPr kumimoji="0"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25400" marR="0" lvl="0" indent="0" algn="r" defTabSz="457200" rtl="0" eaLnBrk="1" fontAlgn="auto" latinLnBrk="0" hangingPunct="1">
                <a:lnSpc>
                  <a:spcPct val="100000"/>
                </a:lnSpc>
                <a:spcBef>
                  <a:spcPts val="75"/>
                </a:spcBef>
                <a:spcAft>
                  <a:spcPts val="0"/>
                </a:spcAft>
                <a:buClrTx/>
                <a:buSzTx/>
                <a:buFontTx/>
                <a:buNone/>
                <a:tabLst/>
                <a:defRPr/>
              </a:pPr>
              <a:t>45</a:t>
            </a:fld>
            <a:endParaRPr kumimoji="0"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object 7"/>
          <p:cNvSpPr txBox="1"/>
          <p:nvPr/>
        </p:nvSpPr>
        <p:spPr>
          <a:xfrm>
            <a:off x="572516" y="1536942"/>
            <a:ext cx="6962775" cy="4566635"/>
          </a:xfrm>
          <a:prstGeom prst="rect">
            <a:avLst/>
          </a:prstGeom>
        </p:spPr>
        <p:txBody>
          <a:bodyPr vert="horz" wrap="square" lIns="0" tIns="57150" rIns="0" bIns="0" rtlCol="0">
            <a:spAutoFit/>
          </a:bodyPr>
          <a:lstStyle/>
          <a:p>
            <a:pPr marL="396240" marR="0" lvl="0" indent="-383540" algn="l" defTabSz="457200" rtl="0" eaLnBrk="1" fontAlgn="auto" latinLnBrk="0" hangingPunct="1">
              <a:lnSpc>
                <a:spcPct val="100000"/>
              </a:lnSpc>
              <a:spcBef>
                <a:spcPts val="450"/>
              </a:spcBef>
              <a:spcAft>
                <a:spcPts val="0"/>
              </a:spcAft>
              <a:buClr>
                <a:srgbClr val="FFBD5F"/>
              </a:buClr>
              <a:buSzPct val="78260"/>
              <a:buFont typeface="Wingdings 2"/>
              <a:buChar char=""/>
              <a:tabLst>
                <a:tab pos="396240" algn="l"/>
                <a:tab pos="396875" algn="l"/>
              </a:tabLst>
              <a:defRPr/>
            </a:pPr>
            <a:r>
              <a:rPr kumimoji="0" sz="2300" b="0" i="0" u="none" strike="noStrike" kern="1200" cap="none" spc="0" normalizeH="0" baseline="0" noProof="0" dirty="0">
                <a:ln>
                  <a:noFill/>
                </a:ln>
                <a:solidFill>
                  <a:prstClr val="black"/>
                </a:solidFill>
                <a:effectLst/>
                <a:uLnTx/>
                <a:uFillTx/>
                <a:latin typeface="Arial"/>
                <a:ea typeface="+mn-ea"/>
                <a:cs typeface="Arial"/>
              </a:rPr>
              <a:t>Internet</a:t>
            </a:r>
          </a:p>
          <a:p>
            <a:pPr marL="396240" marR="0" lvl="1" indent="-383540" algn="l" defTabSz="457200" rtl="0" eaLnBrk="1" fontAlgn="auto" latinLnBrk="0" hangingPunct="1">
              <a:lnSpc>
                <a:spcPct val="100000"/>
              </a:lnSpc>
              <a:spcBef>
                <a:spcPts val="300"/>
              </a:spcBef>
              <a:spcAft>
                <a:spcPts val="0"/>
              </a:spcAft>
              <a:buClr>
                <a:srgbClr val="FFBD5F"/>
              </a:buClr>
              <a:buSzPct val="78260"/>
              <a:buFont typeface="Wingdings 2"/>
              <a:buChar char=""/>
              <a:tabLst>
                <a:tab pos="396240" algn="l"/>
                <a:tab pos="396875" algn="l"/>
              </a:tabLst>
              <a:defRPr/>
            </a:pPr>
            <a:r>
              <a:rPr kumimoji="0" sz="2300" b="0" i="0" u="none" strike="noStrike" kern="1200" cap="none" spc="0" normalizeH="0" baseline="0" noProof="0" dirty="0">
                <a:ln>
                  <a:noFill/>
                </a:ln>
                <a:solidFill>
                  <a:prstClr val="black"/>
                </a:solidFill>
                <a:effectLst/>
                <a:uLnTx/>
                <a:uFillTx/>
                <a:latin typeface="Arial"/>
                <a:ea typeface="+mn-ea"/>
                <a:cs typeface="Arial"/>
              </a:rPr>
              <a:t>Interconnected network of computer networks</a:t>
            </a:r>
          </a:p>
          <a:p>
            <a:pPr marL="396240" marR="0" lvl="1" indent="-383540" algn="l" defTabSz="457200" rtl="0" eaLnBrk="1" fontAlgn="auto" latinLnBrk="0" hangingPunct="1">
              <a:lnSpc>
                <a:spcPct val="100000"/>
              </a:lnSpc>
              <a:spcBef>
                <a:spcPts val="285"/>
              </a:spcBef>
              <a:spcAft>
                <a:spcPts val="0"/>
              </a:spcAft>
              <a:buClr>
                <a:srgbClr val="FFBD5F"/>
              </a:buClr>
              <a:buSzPct val="78260"/>
              <a:buFont typeface="Wingdings 2"/>
              <a:buChar char=""/>
              <a:tabLst>
                <a:tab pos="396240" algn="l"/>
                <a:tab pos="396875" algn="l"/>
              </a:tabLst>
              <a:defRPr/>
            </a:pPr>
            <a:r>
              <a:rPr kumimoji="0" sz="2300" b="0" i="0" u="none" strike="noStrike" kern="1200" cap="none" spc="0" normalizeH="0" baseline="0" noProof="0" dirty="0">
                <a:ln>
                  <a:noFill/>
                </a:ln>
                <a:solidFill>
                  <a:prstClr val="black"/>
                </a:solidFill>
                <a:effectLst/>
                <a:uLnTx/>
                <a:uFillTx/>
                <a:latin typeface="Arial"/>
                <a:ea typeface="+mn-ea"/>
                <a:cs typeface="Arial"/>
              </a:rPr>
              <a:t>ARPAnet</a:t>
            </a:r>
          </a:p>
          <a:p>
            <a:pPr marL="396240" marR="0" lvl="2" indent="-383540" algn="l" defTabSz="457200" rtl="0" eaLnBrk="1" fontAlgn="auto" latinLnBrk="0" hangingPunct="1">
              <a:lnSpc>
                <a:spcPct val="100000"/>
              </a:lnSpc>
              <a:spcBef>
                <a:spcPts val="245"/>
              </a:spcBef>
              <a:spcAft>
                <a:spcPts val="0"/>
              </a:spcAft>
              <a:buClr>
                <a:srgbClr val="FFBD5F"/>
              </a:buClr>
              <a:buSzPct val="78260"/>
              <a:buFont typeface="Wingdings 2"/>
              <a:buChar char=""/>
              <a:tabLst>
                <a:tab pos="396240" algn="l"/>
                <a:tab pos="396875" algn="l"/>
              </a:tabLst>
              <a:defRPr/>
            </a:pPr>
            <a:r>
              <a:rPr kumimoji="0" sz="2300" b="0" i="0" u="none" strike="noStrike" kern="1200" cap="none" spc="0" normalizeH="0" baseline="0" noProof="0" dirty="0">
                <a:ln>
                  <a:noFill/>
                </a:ln>
                <a:solidFill>
                  <a:prstClr val="black"/>
                </a:solidFill>
                <a:effectLst/>
                <a:uLnTx/>
                <a:uFillTx/>
                <a:latin typeface="Arial"/>
                <a:ea typeface="+mn-ea"/>
                <a:cs typeface="Arial"/>
              </a:rPr>
              <a:t>Advanced Research Project Agency</a:t>
            </a:r>
          </a:p>
          <a:p>
            <a:pPr marL="396240" marR="0" lvl="2" indent="-383540" algn="l" defTabSz="457200" rtl="0" eaLnBrk="1" fontAlgn="auto" latinLnBrk="0" hangingPunct="1">
              <a:lnSpc>
                <a:spcPct val="100000"/>
              </a:lnSpc>
              <a:spcBef>
                <a:spcPts val="240"/>
              </a:spcBef>
              <a:spcAft>
                <a:spcPts val="0"/>
              </a:spcAft>
              <a:buClr>
                <a:srgbClr val="FFBD5F"/>
              </a:buClr>
              <a:buSzPct val="78260"/>
              <a:buFont typeface="Wingdings 2"/>
              <a:buChar char=""/>
              <a:tabLst>
                <a:tab pos="396240" algn="l"/>
                <a:tab pos="396875" algn="l"/>
              </a:tabLst>
              <a:defRPr/>
            </a:pPr>
            <a:r>
              <a:rPr kumimoji="0" sz="2300" b="0" i="0" u="none" strike="noStrike" kern="1200" cap="none" spc="0" normalizeH="0" baseline="0" noProof="0" dirty="0">
                <a:ln>
                  <a:noFill/>
                </a:ln>
                <a:solidFill>
                  <a:prstClr val="black"/>
                </a:solidFill>
                <a:effectLst/>
                <a:uLnTx/>
                <a:uFillTx/>
                <a:latin typeface="Arial"/>
                <a:ea typeface="+mn-ea"/>
                <a:cs typeface="Arial"/>
              </a:rPr>
              <a:t>1969 – four computers connected</a:t>
            </a:r>
          </a:p>
          <a:p>
            <a:pPr marL="396240" marR="0" lvl="1" indent="-383540" algn="l" defTabSz="457200" rtl="0" eaLnBrk="1" fontAlgn="auto" latinLnBrk="0" hangingPunct="1">
              <a:lnSpc>
                <a:spcPct val="100000"/>
              </a:lnSpc>
              <a:spcBef>
                <a:spcPts val="284"/>
              </a:spcBef>
              <a:spcAft>
                <a:spcPts val="0"/>
              </a:spcAft>
              <a:buClr>
                <a:srgbClr val="FFBD5F"/>
              </a:buClr>
              <a:buSzPct val="78260"/>
              <a:buFont typeface="Wingdings 2"/>
              <a:buChar char=""/>
              <a:tabLst>
                <a:tab pos="396240" algn="l"/>
                <a:tab pos="396875" algn="l"/>
              </a:tabLst>
              <a:defRPr/>
            </a:pPr>
            <a:r>
              <a:rPr kumimoji="0" sz="2300" b="0" i="0" u="none" strike="noStrike" kern="1200" cap="none" spc="0" normalizeH="0" baseline="0" noProof="0" dirty="0">
                <a:ln>
                  <a:noFill/>
                </a:ln>
                <a:solidFill>
                  <a:prstClr val="black"/>
                </a:solidFill>
                <a:effectLst/>
                <a:uLnTx/>
                <a:uFillTx/>
                <a:latin typeface="Arial"/>
                <a:ea typeface="+mn-ea"/>
                <a:cs typeface="Arial"/>
              </a:rPr>
              <a:t>NSFnet</a:t>
            </a:r>
          </a:p>
          <a:p>
            <a:pPr marL="396240" marR="0" lvl="2" indent="-383540" algn="l" defTabSz="457200" rtl="0" eaLnBrk="1" fontAlgn="auto" latinLnBrk="0" hangingPunct="1">
              <a:lnSpc>
                <a:spcPct val="100000"/>
              </a:lnSpc>
              <a:spcBef>
                <a:spcPts val="244"/>
              </a:spcBef>
              <a:spcAft>
                <a:spcPts val="0"/>
              </a:spcAft>
              <a:buClr>
                <a:srgbClr val="FFBD5F"/>
              </a:buClr>
              <a:buSzPct val="78260"/>
              <a:buFont typeface="Wingdings 2"/>
              <a:buChar char=""/>
              <a:tabLst>
                <a:tab pos="396240" algn="l"/>
                <a:tab pos="396875" algn="l"/>
              </a:tabLst>
              <a:defRPr/>
            </a:pPr>
            <a:r>
              <a:rPr kumimoji="0" sz="2300" b="0" i="0" u="none" strike="noStrike" kern="1200" cap="none" spc="0" normalizeH="0" baseline="0" noProof="0" dirty="0">
                <a:ln>
                  <a:noFill/>
                </a:ln>
                <a:solidFill>
                  <a:prstClr val="black"/>
                </a:solidFill>
                <a:effectLst/>
                <a:uLnTx/>
                <a:uFillTx/>
                <a:latin typeface="Arial"/>
                <a:ea typeface="+mn-ea"/>
                <a:cs typeface="Arial"/>
              </a:rPr>
              <a:t>National Science Foundation</a:t>
            </a:r>
          </a:p>
          <a:p>
            <a:pPr marL="396240" marR="0" lvl="2" indent="-383540" algn="l" defTabSz="457200" rtl="0" eaLnBrk="1" fontAlgn="auto" latinLnBrk="0" hangingPunct="1">
              <a:lnSpc>
                <a:spcPct val="100000"/>
              </a:lnSpc>
              <a:spcBef>
                <a:spcPts val="15"/>
              </a:spcBef>
              <a:spcAft>
                <a:spcPts val="0"/>
              </a:spcAft>
              <a:buClr>
                <a:srgbClr val="FFBD5F"/>
              </a:buClr>
              <a:buSzPct val="78260"/>
              <a:buFont typeface="Wingdings 2"/>
              <a:buChar char=""/>
              <a:tabLst>
                <a:tab pos="396240" algn="l"/>
                <a:tab pos="396875" algn="l"/>
              </a:tabLst>
              <a:defRPr/>
            </a:pPr>
            <a:endParaRPr kumimoji="0" sz="2300" b="0" i="0" u="none" strike="noStrike" kern="1200" cap="none" spc="0" normalizeH="0" baseline="0" noProof="0" dirty="0">
              <a:ln>
                <a:noFill/>
              </a:ln>
              <a:solidFill>
                <a:prstClr val="black"/>
              </a:solidFill>
              <a:effectLst/>
              <a:uLnTx/>
              <a:uFillTx/>
              <a:latin typeface="Arial"/>
              <a:ea typeface="+mn-ea"/>
              <a:cs typeface="Arial"/>
            </a:endParaRPr>
          </a:p>
          <a:p>
            <a:pPr marL="396240" marR="527050" lvl="1" indent="-383540" algn="l" defTabSz="457200" rtl="0" eaLnBrk="1" fontAlgn="auto" latinLnBrk="0" hangingPunct="1">
              <a:lnSpc>
                <a:spcPct val="100000"/>
              </a:lnSpc>
              <a:spcBef>
                <a:spcPts val="0"/>
              </a:spcBef>
              <a:spcAft>
                <a:spcPts val="0"/>
              </a:spcAft>
              <a:buClr>
                <a:srgbClr val="FFBD5F"/>
              </a:buClr>
              <a:buSzPct val="78260"/>
              <a:buFont typeface="Wingdings 2"/>
              <a:buChar char=""/>
              <a:tabLst>
                <a:tab pos="396240" algn="l"/>
                <a:tab pos="396875" algn="l"/>
              </a:tabLst>
              <a:defRPr/>
            </a:pPr>
            <a:r>
              <a:rPr kumimoji="0" sz="2300" b="0" i="0" u="none" strike="noStrike" kern="1200" cap="none" spc="0" normalizeH="0" baseline="0" noProof="0" dirty="0">
                <a:ln>
                  <a:noFill/>
                </a:ln>
                <a:solidFill>
                  <a:prstClr val="black"/>
                </a:solidFill>
                <a:effectLst/>
                <a:uLnTx/>
                <a:uFillTx/>
                <a:latin typeface="Arial"/>
                <a:ea typeface="+mn-ea"/>
                <a:cs typeface="Arial"/>
              </a:rPr>
              <a:t>Use of the Internet was originally limited to  government, research and academic use</a:t>
            </a:r>
          </a:p>
          <a:p>
            <a:pPr marL="396240" marR="0" lvl="1" indent="-383540" algn="l" defTabSz="457200" rtl="0" eaLnBrk="1" fontAlgn="auto" latinLnBrk="0" hangingPunct="1">
              <a:lnSpc>
                <a:spcPct val="100000"/>
              </a:lnSpc>
              <a:spcBef>
                <a:spcPts val="25"/>
              </a:spcBef>
              <a:spcAft>
                <a:spcPts val="0"/>
              </a:spcAft>
              <a:buClr>
                <a:srgbClr val="FFBD5F"/>
              </a:buClr>
              <a:buSzPct val="78260"/>
              <a:buFont typeface="Wingdings 2"/>
              <a:buChar char=""/>
              <a:tabLst>
                <a:tab pos="396240" algn="l"/>
                <a:tab pos="396875" algn="l"/>
              </a:tabLst>
              <a:defRPr/>
            </a:pPr>
            <a:endParaRPr kumimoji="0" sz="2300" b="0" i="0" u="none" strike="noStrike" kern="1200" cap="none" spc="0" normalizeH="0" baseline="0" noProof="0" dirty="0">
              <a:ln>
                <a:noFill/>
              </a:ln>
              <a:solidFill>
                <a:prstClr val="black"/>
              </a:solidFill>
              <a:effectLst/>
              <a:uLnTx/>
              <a:uFillTx/>
              <a:latin typeface="Arial"/>
              <a:ea typeface="+mn-ea"/>
              <a:cs typeface="Arial"/>
            </a:endParaRPr>
          </a:p>
          <a:p>
            <a:pPr marL="396240" marR="0" lvl="1" indent="-383540" algn="l" defTabSz="457200" rtl="0" eaLnBrk="1" fontAlgn="auto" latinLnBrk="0" hangingPunct="1">
              <a:lnSpc>
                <a:spcPct val="100000"/>
              </a:lnSpc>
              <a:spcBef>
                <a:spcPts val="0"/>
              </a:spcBef>
              <a:spcAft>
                <a:spcPts val="0"/>
              </a:spcAft>
              <a:buClr>
                <a:srgbClr val="FFBD5F"/>
              </a:buClr>
              <a:buSzPct val="78260"/>
              <a:buFont typeface="Wingdings 2"/>
              <a:buChar char=""/>
              <a:tabLst>
                <a:tab pos="396240" algn="l"/>
                <a:tab pos="396875" algn="l"/>
              </a:tabLst>
              <a:defRPr/>
            </a:pPr>
            <a:r>
              <a:rPr kumimoji="0" sz="2300" b="0" i="0" u="none" strike="noStrike" kern="1200" cap="none" spc="0" normalizeH="0" baseline="0" noProof="0" dirty="0">
                <a:ln>
                  <a:noFill/>
                </a:ln>
                <a:solidFill>
                  <a:prstClr val="black"/>
                </a:solidFill>
                <a:effectLst/>
                <a:uLnTx/>
                <a:uFillTx/>
                <a:latin typeface="Arial"/>
                <a:ea typeface="+mn-ea"/>
                <a:cs typeface="Arial"/>
              </a:rPr>
              <a:t>1991 Commercial ban lifted</a:t>
            </a:r>
          </a:p>
        </p:txBody>
      </p:sp>
    </p:spTree>
    <p:extLst>
      <p:ext uri="{BB962C8B-B14F-4D97-AF65-F5344CB8AC3E}">
        <p14:creationId xmlns:p14="http://schemas.microsoft.com/office/powerpoint/2010/main" val="24471873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52400" y="332670"/>
            <a:ext cx="8329472" cy="1275349"/>
          </a:xfrm>
          <a:prstGeom prst="rect">
            <a:avLst/>
          </a:prstGeom>
        </p:spPr>
        <p:txBody>
          <a:bodyPr vert="horz" wrap="square" lIns="0" tIns="13335" rIns="0" bIns="0" rtlCol="0">
            <a:spAutoFit/>
          </a:bodyPr>
          <a:lstStyle/>
          <a:p>
            <a:pPr marL="12700" algn="ctr">
              <a:lnSpc>
                <a:spcPct val="100000"/>
              </a:lnSpc>
            </a:pPr>
            <a:r>
              <a:rPr lang="en-AU" sz="4100" spc="-10" dirty="0"/>
              <a:t>Reasons</a:t>
            </a:r>
            <a:r>
              <a:rPr lang="en-AU" sz="4100" spc="-120" dirty="0"/>
              <a:t> </a:t>
            </a:r>
            <a:r>
              <a:rPr lang="en-AU" sz="4100" spc="-30" dirty="0"/>
              <a:t>for </a:t>
            </a:r>
            <a:r>
              <a:rPr sz="4100" spc="-15" dirty="0"/>
              <a:t>Internet </a:t>
            </a:r>
            <a:r>
              <a:rPr sz="4100" spc="-20" dirty="0"/>
              <a:t>Growth </a:t>
            </a:r>
            <a:r>
              <a:rPr sz="4100" spc="-5" dirty="0"/>
              <a:t>in </a:t>
            </a:r>
            <a:r>
              <a:rPr sz="4100" dirty="0"/>
              <a:t>the</a:t>
            </a:r>
            <a:r>
              <a:rPr sz="4100" spc="-70" dirty="0"/>
              <a:t> </a:t>
            </a:r>
            <a:r>
              <a:rPr sz="4100" spc="-10" dirty="0"/>
              <a:t>1990s</a:t>
            </a:r>
            <a:endParaRPr sz="4100" dirty="0"/>
          </a:p>
        </p:txBody>
      </p:sp>
      <p:sp>
        <p:nvSpPr>
          <p:cNvPr id="8" name="object 8"/>
          <p:cNvSpPr txBox="1">
            <a:spLocks noGrp="1"/>
          </p:cNvSpPr>
          <p:nvPr>
            <p:ph type="sldNum" sz="quarter" idx="4294967295"/>
          </p:nvPr>
        </p:nvSpPr>
        <p:spPr>
          <a:xfrm>
            <a:off x="7086600" y="6356350"/>
            <a:ext cx="2057400" cy="365125"/>
          </a:xfrm>
          <a:prstGeom prst="rect">
            <a:avLst/>
          </a:prstGeom>
        </p:spPr>
        <p:txBody>
          <a:bodyPr vert="horz" wrap="square" lIns="0" tIns="9525" rIns="0" bIns="0" rtlCol="0">
            <a:spAutoFit/>
          </a:bodyPr>
          <a:lstStyle/>
          <a:p>
            <a:pPr marL="25400" marR="0" lvl="0" indent="0" algn="r" defTabSz="457200" rtl="0" eaLnBrk="1" fontAlgn="auto" latinLnBrk="0" hangingPunct="1">
              <a:lnSpc>
                <a:spcPct val="100000"/>
              </a:lnSpc>
              <a:spcBef>
                <a:spcPts val="75"/>
              </a:spcBef>
              <a:spcAft>
                <a:spcPts val="0"/>
              </a:spcAft>
              <a:buClrTx/>
              <a:buSzTx/>
              <a:buFontTx/>
              <a:buNone/>
              <a:tabLst/>
              <a:defRPr/>
            </a:pPr>
            <a:fld id="{81D60167-4931-47E6-BA6A-407CBD079E47}" type="slidenum">
              <a:rPr kumimoji="0"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25400" marR="0" lvl="0" indent="0" algn="r" defTabSz="457200" rtl="0" eaLnBrk="1" fontAlgn="auto" latinLnBrk="0" hangingPunct="1">
                <a:lnSpc>
                  <a:spcPct val="100000"/>
                </a:lnSpc>
                <a:spcBef>
                  <a:spcPts val="75"/>
                </a:spcBef>
                <a:spcAft>
                  <a:spcPts val="0"/>
                </a:spcAft>
                <a:buClrTx/>
                <a:buSzTx/>
                <a:buFontTx/>
                <a:buNone/>
                <a:tabLst/>
                <a:defRPr/>
              </a:pPr>
              <a:t>46</a:t>
            </a:fld>
            <a:endParaRPr kumimoji="0"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object 7"/>
          <p:cNvSpPr txBox="1"/>
          <p:nvPr/>
        </p:nvSpPr>
        <p:spPr>
          <a:xfrm>
            <a:off x="828852" y="1749679"/>
            <a:ext cx="7653020" cy="3834383"/>
          </a:xfrm>
          <a:prstGeom prst="rect">
            <a:avLst/>
          </a:prstGeom>
        </p:spPr>
        <p:txBody>
          <a:bodyPr vert="horz" wrap="square" lIns="0" tIns="12700" rIns="0" bIns="0" rtlCol="0">
            <a:spAutoFit/>
          </a:bodyPr>
          <a:lstStyle/>
          <a:p>
            <a:pPr marL="469265" marR="0" lvl="0" indent="-456565" algn="l" defTabSz="457200" rtl="0" eaLnBrk="1" fontAlgn="auto" latinLnBrk="0" hangingPunct="1">
              <a:lnSpc>
                <a:spcPct val="100000"/>
              </a:lnSpc>
              <a:spcBef>
                <a:spcPts val="100"/>
              </a:spcBef>
              <a:spcAft>
                <a:spcPts val="0"/>
              </a:spcAft>
              <a:buClr>
                <a:srgbClr val="FFBD5F"/>
              </a:buClr>
              <a:buSzPct val="79166"/>
              <a:buFont typeface="Wingdings 2"/>
              <a:buChar char=""/>
              <a:tabLst>
                <a:tab pos="469265" algn="l"/>
                <a:tab pos="469900" algn="l"/>
              </a:tabLst>
              <a:defRPr/>
            </a:pPr>
            <a:r>
              <a:rPr kumimoji="0" sz="2400" b="0" i="0" u="none" strike="noStrike" kern="1200" cap="none" spc="-5" normalizeH="0" baseline="0" noProof="0" dirty="0">
                <a:ln>
                  <a:noFill/>
                </a:ln>
                <a:solidFill>
                  <a:prstClr val="black"/>
                </a:solidFill>
                <a:effectLst/>
                <a:uLnTx/>
                <a:uFillTx/>
                <a:latin typeface="Arial"/>
                <a:ea typeface="+mn-ea"/>
                <a:cs typeface="Arial"/>
              </a:rPr>
              <a:t>Removal </a:t>
            </a:r>
            <a:r>
              <a:rPr kumimoji="0" sz="2400" b="0" i="0" u="none" strike="noStrike" kern="1200" cap="none" spc="0" normalizeH="0" baseline="0" noProof="0" dirty="0">
                <a:ln>
                  <a:noFill/>
                </a:ln>
                <a:solidFill>
                  <a:prstClr val="black"/>
                </a:solidFill>
                <a:effectLst/>
                <a:uLnTx/>
                <a:uFillTx/>
                <a:latin typeface="Arial"/>
                <a:ea typeface="+mn-ea"/>
                <a:cs typeface="Arial"/>
              </a:rPr>
              <a:t>of the </a:t>
            </a:r>
            <a:r>
              <a:rPr kumimoji="0" sz="2400" b="0" i="0" u="none" strike="noStrike" kern="1200" cap="none" spc="-5" normalizeH="0" baseline="0" noProof="0" dirty="0">
                <a:ln>
                  <a:noFill/>
                </a:ln>
                <a:solidFill>
                  <a:prstClr val="black"/>
                </a:solidFill>
                <a:effectLst/>
                <a:uLnTx/>
                <a:uFillTx/>
                <a:latin typeface="Arial"/>
                <a:ea typeface="+mn-ea"/>
                <a:cs typeface="Arial"/>
              </a:rPr>
              <a:t>ban on commercial</a:t>
            </a:r>
            <a:r>
              <a:rPr kumimoji="0" sz="2400" b="0" i="0" u="none" strike="noStrike" kern="1200" cap="none" spc="25" normalizeH="0" baseline="0" noProof="0" dirty="0">
                <a:ln>
                  <a:noFill/>
                </a:ln>
                <a:solidFill>
                  <a:prstClr val="black"/>
                </a:solidFill>
                <a:effectLst/>
                <a:uLnTx/>
                <a:uFillTx/>
                <a:latin typeface="Arial"/>
                <a:ea typeface="+mn-ea"/>
                <a:cs typeface="Arial"/>
              </a:rPr>
              <a:t> </a:t>
            </a:r>
            <a:r>
              <a:rPr kumimoji="0" sz="2400" b="0" i="0" u="none" strike="noStrike" kern="1200" cap="none" spc="0" normalizeH="0" baseline="0" noProof="0" dirty="0">
                <a:ln>
                  <a:noFill/>
                </a:ln>
                <a:solidFill>
                  <a:prstClr val="black"/>
                </a:solidFill>
                <a:effectLst/>
                <a:uLnTx/>
                <a:uFillTx/>
                <a:latin typeface="Arial"/>
                <a:ea typeface="+mn-ea"/>
                <a:cs typeface="Arial"/>
              </a:rPr>
              <a:t>activity</a:t>
            </a:r>
          </a:p>
          <a:p>
            <a:pPr marL="0" marR="0" lvl="0" indent="0" algn="l" defTabSz="457200" rtl="0" eaLnBrk="1" fontAlgn="auto" latinLnBrk="0" hangingPunct="1">
              <a:lnSpc>
                <a:spcPct val="100000"/>
              </a:lnSpc>
              <a:spcBef>
                <a:spcPts val="40"/>
              </a:spcBef>
              <a:spcAft>
                <a:spcPts val="0"/>
              </a:spcAft>
              <a:buClr>
                <a:srgbClr val="FFBD5F"/>
              </a:buClr>
              <a:buSzTx/>
              <a:buFont typeface="Wingdings 2"/>
              <a:buChar char=""/>
              <a:tabLst/>
              <a:defRPr/>
            </a:pPr>
            <a:endParaRPr kumimoji="0" sz="3050" b="0" i="0" u="none" strike="noStrike" kern="1200" cap="none" spc="0" normalizeH="0" baseline="0" noProof="0" dirty="0">
              <a:ln>
                <a:noFill/>
              </a:ln>
              <a:solidFill>
                <a:prstClr val="black"/>
              </a:solidFill>
              <a:effectLst/>
              <a:uLnTx/>
              <a:uFillTx/>
              <a:latin typeface="Times New Roman"/>
              <a:ea typeface="+mn-ea"/>
              <a:cs typeface="Times New Roman"/>
            </a:endParaRPr>
          </a:p>
          <a:p>
            <a:pPr marL="396240" marR="0" lvl="0" indent="-383540" algn="l" defTabSz="457200" rtl="0" eaLnBrk="1" fontAlgn="auto" latinLnBrk="0" hangingPunct="1">
              <a:lnSpc>
                <a:spcPts val="2450"/>
              </a:lnSpc>
              <a:spcBef>
                <a:spcPts val="5"/>
              </a:spcBef>
              <a:spcAft>
                <a:spcPts val="0"/>
              </a:spcAft>
              <a:buClr>
                <a:srgbClr val="FFBD5F"/>
              </a:buClr>
              <a:buSzPct val="79166"/>
              <a:buFont typeface="Wingdings 2"/>
              <a:buChar char=""/>
              <a:tabLst>
                <a:tab pos="396240" algn="l"/>
                <a:tab pos="396875" algn="l"/>
              </a:tabLst>
              <a:defRPr/>
            </a:pPr>
            <a:r>
              <a:rPr kumimoji="0" sz="2400" b="0" i="0" u="none" strike="noStrike" kern="1200" cap="none" spc="-5" normalizeH="0" baseline="0" noProof="0" dirty="0">
                <a:ln>
                  <a:noFill/>
                </a:ln>
                <a:solidFill>
                  <a:prstClr val="black"/>
                </a:solidFill>
                <a:effectLst/>
                <a:uLnTx/>
                <a:uFillTx/>
                <a:latin typeface="Arial"/>
                <a:ea typeface="+mn-ea"/>
                <a:cs typeface="Arial"/>
              </a:rPr>
              <a:t>Development </a:t>
            </a:r>
            <a:r>
              <a:rPr kumimoji="0" sz="2400" b="0" i="0" u="none" strike="noStrike" kern="1200" cap="none" spc="0" normalizeH="0" baseline="0" noProof="0" dirty="0">
                <a:ln>
                  <a:noFill/>
                </a:ln>
                <a:solidFill>
                  <a:prstClr val="black"/>
                </a:solidFill>
                <a:effectLst/>
                <a:uLnTx/>
                <a:uFillTx/>
                <a:latin typeface="Arial"/>
                <a:ea typeface="+mn-ea"/>
                <a:cs typeface="Arial"/>
              </a:rPr>
              <a:t>of the </a:t>
            </a:r>
            <a:r>
              <a:rPr kumimoji="0" sz="2400" b="0" i="0" u="none" strike="noStrike" kern="1200" cap="none" spc="-10" normalizeH="0" baseline="0" noProof="0" dirty="0">
                <a:ln>
                  <a:noFill/>
                </a:ln>
                <a:solidFill>
                  <a:prstClr val="black"/>
                </a:solidFill>
                <a:effectLst/>
                <a:uLnTx/>
                <a:uFillTx/>
                <a:latin typeface="Arial"/>
                <a:ea typeface="+mn-ea"/>
                <a:cs typeface="Arial"/>
              </a:rPr>
              <a:t>World </a:t>
            </a:r>
            <a:r>
              <a:rPr kumimoji="0" sz="2400" b="0" i="0" u="none" strike="noStrike" kern="1200" cap="none" spc="0" normalizeH="0" baseline="0" noProof="0" dirty="0">
                <a:ln>
                  <a:noFill/>
                </a:ln>
                <a:solidFill>
                  <a:prstClr val="black"/>
                </a:solidFill>
                <a:effectLst/>
                <a:uLnTx/>
                <a:uFillTx/>
                <a:latin typeface="Arial"/>
                <a:ea typeface="+mn-ea"/>
                <a:cs typeface="Arial"/>
              </a:rPr>
              <a:t>Wide </a:t>
            </a:r>
            <a:r>
              <a:rPr kumimoji="0" sz="2400" b="0" i="0" u="none" strike="noStrike" kern="1200" cap="none" spc="-20" normalizeH="0" baseline="0" noProof="0" dirty="0">
                <a:ln>
                  <a:noFill/>
                </a:ln>
                <a:solidFill>
                  <a:prstClr val="black"/>
                </a:solidFill>
                <a:effectLst/>
                <a:uLnTx/>
                <a:uFillTx/>
                <a:latin typeface="Arial"/>
                <a:ea typeface="+mn-ea"/>
                <a:cs typeface="Arial"/>
              </a:rPr>
              <a:t>Web </a:t>
            </a:r>
            <a:r>
              <a:rPr kumimoji="0" sz="2400" b="0" i="0" u="none" strike="noStrike" kern="1200" cap="none" spc="0" normalizeH="0" baseline="0" noProof="0" dirty="0">
                <a:ln>
                  <a:noFill/>
                </a:ln>
                <a:solidFill>
                  <a:prstClr val="black"/>
                </a:solidFill>
                <a:effectLst/>
                <a:uLnTx/>
                <a:uFillTx/>
                <a:latin typeface="Arial"/>
                <a:ea typeface="+mn-ea"/>
                <a:cs typeface="Arial"/>
              </a:rPr>
              <a:t>by </a:t>
            </a:r>
            <a:r>
              <a:rPr kumimoji="0" sz="2400" b="0" i="0" u="none" strike="noStrike" kern="1200" cap="none" spc="-30" normalizeH="0" baseline="0" noProof="0" dirty="0">
                <a:ln>
                  <a:noFill/>
                </a:ln>
                <a:solidFill>
                  <a:prstClr val="black"/>
                </a:solidFill>
                <a:effectLst/>
                <a:uLnTx/>
                <a:uFillTx/>
                <a:latin typeface="Arial"/>
                <a:ea typeface="+mn-ea"/>
                <a:cs typeface="Arial"/>
              </a:rPr>
              <a:t>Tim</a:t>
            </a:r>
            <a:r>
              <a:rPr kumimoji="0" sz="2400" b="0" i="0" u="none" strike="noStrike" kern="1200" cap="none" spc="-35" normalizeH="0" baseline="0" noProof="0" dirty="0">
                <a:ln>
                  <a:noFill/>
                </a:ln>
                <a:solidFill>
                  <a:prstClr val="black"/>
                </a:solidFill>
                <a:effectLst/>
                <a:uLnTx/>
                <a:uFillTx/>
                <a:latin typeface="Arial"/>
                <a:ea typeface="+mn-ea"/>
                <a:cs typeface="Arial"/>
              </a:rPr>
              <a:t> </a:t>
            </a:r>
            <a:r>
              <a:rPr kumimoji="0" sz="2400" b="0" i="0" u="none" strike="noStrike" kern="1200" cap="none" spc="0" normalizeH="0" baseline="0" noProof="0" dirty="0">
                <a:ln>
                  <a:noFill/>
                </a:ln>
                <a:solidFill>
                  <a:prstClr val="black"/>
                </a:solidFill>
                <a:effectLst/>
                <a:uLnTx/>
                <a:uFillTx/>
                <a:latin typeface="Arial"/>
                <a:ea typeface="+mn-ea"/>
                <a:cs typeface="Arial"/>
              </a:rPr>
              <a:t>Berners-</a:t>
            </a:r>
          </a:p>
          <a:p>
            <a:pPr marL="396240" marR="0" lvl="0" indent="0" algn="l" defTabSz="457200" rtl="0" eaLnBrk="1" fontAlgn="auto" latinLnBrk="0" hangingPunct="1">
              <a:lnSpc>
                <a:spcPts val="2450"/>
              </a:lnSpc>
              <a:spcBef>
                <a:spcPts val="0"/>
              </a:spcBef>
              <a:spcAft>
                <a:spcPts val="0"/>
              </a:spcAft>
              <a:buClrTx/>
              <a:buSzTx/>
              <a:buFontTx/>
              <a:buNone/>
              <a:tabLst/>
              <a:defRPr/>
            </a:pPr>
            <a:r>
              <a:rPr kumimoji="0" sz="2400" b="0" i="0" u="none" strike="noStrike" kern="1200" cap="none" spc="-5" normalizeH="0" baseline="0" noProof="0" dirty="0">
                <a:ln>
                  <a:noFill/>
                </a:ln>
                <a:solidFill>
                  <a:prstClr val="black"/>
                </a:solidFill>
                <a:effectLst/>
                <a:uLnTx/>
                <a:uFillTx/>
                <a:latin typeface="Arial"/>
                <a:ea typeface="+mn-ea"/>
                <a:cs typeface="Arial"/>
              </a:rPr>
              <a:t>Lee </a:t>
            </a:r>
            <a:r>
              <a:rPr kumimoji="0" sz="2400" b="0" i="0" u="none" strike="noStrike" kern="1200" cap="none" spc="0" normalizeH="0" baseline="0" noProof="0" dirty="0">
                <a:ln>
                  <a:noFill/>
                </a:ln>
                <a:solidFill>
                  <a:prstClr val="black"/>
                </a:solidFill>
                <a:effectLst/>
                <a:uLnTx/>
                <a:uFillTx/>
                <a:latin typeface="Arial"/>
                <a:ea typeface="+mn-ea"/>
                <a:cs typeface="Arial"/>
              </a:rPr>
              <a:t>at</a:t>
            </a:r>
            <a:r>
              <a:rPr kumimoji="0" sz="2400" b="0" i="0" u="none" strike="noStrike" kern="1200" cap="none" spc="-15" normalizeH="0" baseline="0" noProof="0" dirty="0">
                <a:ln>
                  <a:noFill/>
                </a:ln>
                <a:solidFill>
                  <a:prstClr val="black"/>
                </a:solidFill>
                <a:effectLst/>
                <a:uLnTx/>
                <a:uFillTx/>
                <a:latin typeface="Arial"/>
                <a:ea typeface="+mn-ea"/>
                <a:cs typeface="Arial"/>
              </a:rPr>
              <a:t> </a:t>
            </a:r>
            <a:r>
              <a:rPr kumimoji="0" sz="2400" b="0" i="0" u="none" strike="noStrike" kern="1200" cap="none" spc="-5" normalizeH="0" baseline="0" noProof="0" dirty="0">
                <a:ln>
                  <a:noFill/>
                </a:ln>
                <a:solidFill>
                  <a:prstClr val="black"/>
                </a:solidFill>
                <a:effectLst/>
                <a:uLnTx/>
                <a:uFillTx/>
                <a:latin typeface="Arial"/>
                <a:ea typeface="+mn-ea"/>
                <a:cs typeface="Arial"/>
              </a:rPr>
              <a:t>CERN</a:t>
            </a:r>
            <a:endParaRPr kumimoji="0" sz="2400" b="0" i="0" u="none" strike="noStrike" kern="1200" cap="none" spc="0" normalizeH="0" baseline="0" noProof="0" dirty="0">
              <a:ln>
                <a:noFill/>
              </a:ln>
              <a:solidFill>
                <a:prstClr val="black"/>
              </a:solidFill>
              <a:effectLst/>
              <a:uLnTx/>
              <a:uFillTx/>
              <a:latin typeface="Arial"/>
              <a:ea typeface="+mn-ea"/>
              <a:cs typeface="Arial"/>
            </a:endParaRPr>
          </a:p>
          <a:p>
            <a:pPr marL="0" marR="0" lvl="0" indent="0" algn="l" defTabSz="457200" rtl="0" eaLnBrk="1" fontAlgn="auto" latinLnBrk="0" hangingPunct="1">
              <a:lnSpc>
                <a:spcPct val="100000"/>
              </a:lnSpc>
              <a:spcBef>
                <a:spcPts val="40"/>
              </a:spcBef>
              <a:spcAft>
                <a:spcPts val="0"/>
              </a:spcAft>
              <a:buClrTx/>
              <a:buSzTx/>
              <a:buFontTx/>
              <a:buNone/>
              <a:tabLst/>
              <a:defRPr/>
            </a:pPr>
            <a:endParaRPr kumimoji="0" sz="3050" b="0" i="0" u="none" strike="noStrike" kern="1200" cap="none" spc="0" normalizeH="0" baseline="0" noProof="0" dirty="0">
              <a:ln>
                <a:noFill/>
              </a:ln>
              <a:solidFill>
                <a:prstClr val="black"/>
              </a:solidFill>
              <a:effectLst/>
              <a:uLnTx/>
              <a:uFillTx/>
              <a:latin typeface="Times New Roman"/>
              <a:ea typeface="+mn-ea"/>
              <a:cs typeface="Times New Roman"/>
            </a:endParaRPr>
          </a:p>
          <a:p>
            <a:pPr marL="469265" marR="0" lvl="0" indent="-456565" algn="l" defTabSz="457200" rtl="0" eaLnBrk="1" fontAlgn="auto" latinLnBrk="0" hangingPunct="1">
              <a:lnSpc>
                <a:spcPts val="2450"/>
              </a:lnSpc>
              <a:spcBef>
                <a:spcPts val="5"/>
              </a:spcBef>
              <a:spcAft>
                <a:spcPts val="0"/>
              </a:spcAft>
              <a:buClr>
                <a:srgbClr val="FFBD5F"/>
              </a:buClr>
              <a:buSzPct val="79166"/>
              <a:buFont typeface="Wingdings 2"/>
              <a:buChar char=""/>
              <a:tabLst>
                <a:tab pos="469265" algn="l"/>
                <a:tab pos="469900" algn="l"/>
              </a:tabLst>
              <a:defRPr/>
            </a:pPr>
            <a:r>
              <a:rPr kumimoji="0" sz="2400" b="0" i="0" u="none" strike="noStrike" kern="1200" cap="none" spc="-5" normalizeH="0" baseline="0" noProof="0" dirty="0">
                <a:ln>
                  <a:noFill/>
                </a:ln>
                <a:solidFill>
                  <a:prstClr val="black"/>
                </a:solidFill>
                <a:effectLst/>
                <a:uLnTx/>
                <a:uFillTx/>
                <a:latin typeface="Arial"/>
                <a:ea typeface="+mn-ea"/>
                <a:cs typeface="Arial"/>
              </a:rPr>
              <a:t>Development </a:t>
            </a:r>
            <a:r>
              <a:rPr kumimoji="0" sz="2400" b="0" i="0" u="none" strike="noStrike" kern="1200" cap="none" spc="0" normalizeH="0" baseline="0" noProof="0" dirty="0">
                <a:ln>
                  <a:noFill/>
                </a:ln>
                <a:solidFill>
                  <a:prstClr val="black"/>
                </a:solidFill>
                <a:effectLst/>
                <a:uLnTx/>
                <a:uFillTx/>
                <a:latin typeface="Arial"/>
                <a:ea typeface="+mn-ea"/>
                <a:cs typeface="Arial"/>
              </a:rPr>
              <a:t>of </a:t>
            </a:r>
            <a:r>
              <a:rPr kumimoji="0" sz="2400" b="0" i="0" u="none" strike="noStrike" kern="1200" cap="none" spc="-5" normalizeH="0" baseline="0" noProof="0" dirty="0">
                <a:ln>
                  <a:noFill/>
                </a:ln>
                <a:solidFill>
                  <a:prstClr val="black"/>
                </a:solidFill>
                <a:effectLst/>
                <a:uLnTx/>
                <a:uFillTx/>
                <a:latin typeface="Arial"/>
                <a:ea typeface="+mn-ea"/>
                <a:cs typeface="Arial"/>
              </a:rPr>
              <a:t>Mosaic, </a:t>
            </a:r>
            <a:r>
              <a:rPr kumimoji="0" sz="2400" b="0" i="0" u="none" strike="noStrike" kern="1200" cap="none" spc="0" normalizeH="0" baseline="0" noProof="0" dirty="0">
                <a:ln>
                  <a:noFill/>
                </a:ln>
                <a:solidFill>
                  <a:prstClr val="black"/>
                </a:solidFill>
                <a:effectLst/>
                <a:uLnTx/>
                <a:uFillTx/>
                <a:latin typeface="Arial"/>
                <a:ea typeface="+mn-ea"/>
                <a:cs typeface="Arial"/>
              </a:rPr>
              <a:t>the </a:t>
            </a:r>
            <a:r>
              <a:rPr kumimoji="0" sz="2400" b="0" i="0" u="none" strike="noStrike" kern="1200" cap="none" spc="-5" normalizeH="0" baseline="0" noProof="0" dirty="0">
                <a:ln>
                  <a:noFill/>
                </a:ln>
                <a:solidFill>
                  <a:prstClr val="black"/>
                </a:solidFill>
                <a:effectLst/>
                <a:uLnTx/>
                <a:uFillTx/>
                <a:latin typeface="Arial"/>
                <a:ea typeface="+mn-ea"/>
                <a:cs typeface="Arial"/>
              </a:rPr>
              <a:t>first graphics-based</a:t>
            </a:r>
            <a:r>
              <a:rPr kumimoji="0" sz="2400" b="0" i="0" u="none" strike="noStrike" kern="1200" cap="none" spc="105" normalizeH="0" baseline="0" noProof="0" dirty="0">
                <a:ln>
                  <a:noFill/>
                </a:ln>
                <a:solidFill>
                  <a:prstClr val="black"/>
                </a:solidFill>
                <a:effectLst/>
                <a:uLnTx/>
                <a:uFillTx/>
                <a:latin typeface="Arial"/>
                <a:ea typeface="+mn-ea"/>
                <a:cs typeface="Arial"/>
              </a:rPr>
              <a:t> </a:t>
            </a:r>
            <a:r>
              <a:rPr kumimoji="0" sz="2400" b="0" i="0" u="none" strike="noStrike" kern="1200" cap="none" spc="-5" normalizeH="0" baseline="0" noProof="0" dirty="0">
                <a:ln>
                  <a:noFill/>
                </a:ln>
                <a:solidFill>
                  <a:prstClr val="black"/>
                </a:solidFill>
                <a:effectLst/>
                <a:uLnTx/>
                <a:uFillTx/>
                <a:latin typeface="Arial"/>
                <a:ea typeface="+mn-ea"/>
                <a:cs typeface="Arial"/>
              </a:rPr>
              <a:t>web</a:t>
            </a:r>
            <a:endParaRPr kumimoji="0" sz="2400" b="0" i="0" u="none" strike="noStrike" kern="1200" cap="none" spc="0" normalizeH="0" baseline="0" noProof="0" dirty="0">
              <a:ln>
                <a:noFill/>
              </a:ln>
              <a:solidFill>
                <a:prstClr val="black"/>
              </a:solidFill>
              <a:effectLst/>
              <a:uLnTx/>
              <a:uFillTx/>
              <a:latin typeface="Arial"/>
              <a:ea typeface="+mn-ea"/>
              <a:cs typeface="Arial"/>
            </a:endParaRPr>
          </a:p>
          <a:p>
            <a:pPr marL="469265" marR="0" lvl="0" indent="0" algn="l" defTabSz="457200" rtl="0" eaLnBrk="1" fontAlgn="auto" latinLnBrk="0" hangingPunct="1">
              <a:lnSpc>
                <a:spcPts val="2450"/>
              </a:lnSpc>
              <a:spcBef>
                <a:spcPts val="0"/>
              </a:spcBef>
              <a:spcAft>
                <a:spcPts val="0"/>
              </a:spcAft>
              <a:buClrTx/>
              <a:buSzTx/>
              <a:buFontTx/>
              <a:buNone/>
              <a:tabLst/>
              <a:defRPr/>
            </a:pPr>
            <a:r>
              <a:rPr kumimoji="0" sz="2400" b="0" i="0" u="none" strike="noStrike" kern="1200" cap="none" spc="-5" normalizeH="0" baseline="0" noProof="0" dirty="0">
                <a:ln>
                  <a:noFill/>
                </a:ln>
                <a:solidFill>
                  <a:prstClr val="black"/>
                </a:solidFill>
                <a:effectLst/>
                <a:uLnTx/>
                <a:uFillTx/>
                <a:latin typeface="Arial"/>
                <a:ea typeface="+mn-ea"/>
                <a:cs typeface="Arial"/>
              </a:rPr>
              <a:t>browser </a:t>
            </a:r>
            <a:r>
              <a:rPr kumimoji="0" sz="2400" b="0" i="0" u="none" strike="noStrike" kern="1200" cap="none" spc="0" normalizeH="0" baseline="0" noProof="0" dirty="0">
                <a:ln>
                  <a:noFill/>
                </a:ln>
                <a:solidFill>
                  <a:prstClr val="black"/>
                </a:solidFill>
                <a:effectLst/>
                <a:uLnTx/>
                <a:uFillTx/>
                <a:latin typeface="Arial"/>
                <a:ea typeface="+mn-ea"/>
                <a:cs typeface="Arial"/>
              </a:rPr>
              <a:t>at </a:t>
            </a:r>
            <a:r>
              <a:rPr kumimoji="0" sz="2400" b="0" i="0" u="none" strike="noStrike" kern="1200" cap="none" spc="-5" normalizeH="0" baseline="0" noProof="0" dirty="0">
                <a:ln>
                  <a:noFill/>
                </a:ln>
                <a:solidFill>
                  <a:prstClr val="black"/>
                </a:solidFill>
                <a:effectLst/>
                <a:uLnTx/>
                <a:uFillTx/>
                <a:latin typeface="Arial"/>
                <a:ea typeface="+mn-ea"/>
                <a:cs typeface="Arial"/>
              </a:rPr>
              <a:t>NCSA</a:t>
            </a:r>
            <a:endParaRPr kumimoji="0" sz="2400" b="0" i="0" u="none" strike="noStrike" kern="1200" cap="none" spc="0" normalizeH="0" baseline="0" noProof="0" dirty="0">
              <a:ln>
                <a:noFill/>
              </a:ln>
              <a:solidFill>
                <a:prstClr val="black"/>
              </a:solidFill>
              <a:effectLst/>
              <a:uLnTx/>
              <a:uFillTx/>
              <a:latin typeface="Arial"/>
              <a:ea typeface="+mn-ea"/>
              <a:cs typeface="Arial"/>
            </a:endParaRPr>
          </a:p>
          <a:p>
            <a:pPr marL="469265" marR="0" lvl="0" indent="-456565" algn="l" defTabSz="457200" rtl="0" eaLnBrk="1" fontAlgn="auto" latinLnBrk="0" hangingPunct="1">
              <a:lnSpc>
                <a:spcPts val="2760"/>
              </a:lnSpc>
              <a:spcBef>
                <a:spcPts val="2305"/>
              </a:spcBef>
              <a:spcAft>
                <a:spcPts val="0"/>
              </a:spcAft>
              <a:buClr>
                <a:srgbClr val="FFBD5F"/>
              </a:buClr>
              <a:buSzPct val="79166"/>
              <a:buFont typeface="Wingdings 2"/>
              <a:buChar char=""/>
              <a:tabLst>
                <a:tab pos="469265" algn="l"/>
                <a:tab pos="469900" algn="l"/>
              </a:tabLst>
              <a:defRPr/>
            </a:pPr>
            <a:r>
              <a:rPr kumimoji="0" sz="2400" b="0" i="0" u="none" strike="noStrike" kern="1200" cap="none" spc="-5" normalizeH="0" baseline="0" noProof="0" dirty="0">
                <a:ln>
                  <a:noFill/>
                </a:ln>
                <a:solidFill>
                  <a:prstClr val="black"/>
                </a:solidFill>
                <a:effectLst/>
                <a:uLnTx/>
                <a:uFillTx/>
                <a:latin typeface="Arial"/>
                <a:ea typeface="+mn-ea"/>
                <a:cs typeface="Arial"/>
              </a:rPr>
              <a:t>Convergence </a:t>
            </a:r>
            <a:r>
              <a:rPr kumimoji="0" sz="2400" b="0" i="0" u="none" strike="noStrike" kern="1200" cap="none" spc="0" normalizeH="0" baseline="0" noProof="0" dirty="0">
                <a:ln>
                  <a:noFill/>
                </a:ln>
                <a:solidFill>
                  <a:prstClr val="black"/>
                </a:solidFill>
                <a:effectLst/>
                <a:uLnTx/>
                <a:uFillTx/>
                <a:latin typeface="Arial"/>
                <a:ea typeface="+mn-ea"/>
                <a:cs typeface="Arial"/>
              </a:rPr>
              <a:t>of</a:t>
            </a:r>
            <a:r>
              <a:rPr kumimoji="0" sz="2400" b="0" i="0" u="none" strike="noStrike" kern="1200" cap="none" spc="25" normalizeH="0" baseline="0" noProof="0" dirty="0">
                <a:ln>
                  <a:noFill/>
                </a:ln>
                <a:solidFill>
                  <a:prstClr val="black"/>
                </a:solidFill>
                <a:effectLst/>
                <a:uLnTx/>
                <a:uFillTx/>
                <a:latin typeface="Arial"/>
                <a:ea typeface="+mn-ea"/>
                <a:cs typeface="Arial"/>
              </a:rPr>
              <a:t> </a:t>
            </a:r>
            <a:r>
              <a:rPr kumimoji="0" sz="2400" b="0" i="0" u="none" strike="noStrike" kern="1200" cap="none" spc="-5" normalizeH="0" baseline="0" noProof="0" dirty="0">
                <a:ln>
                  <a:noFill/>
                </a:ln>
                <a:solidFill>
                  <a:prstClr val="black"/>
                </a:solidFill>
                <a:effectLst/>
                <a:uLnTx/>
                <a:uFillTx/>
                <a:latin typeface="Arial"/>
                <a:ea typeface="+mn-ea"/>
                <a:cs typeface="Arial"/>
              </a:rPr>
              <a:t>technologies:</a:t>
            </a:r>
            <a:endParaRPr kumimoji="0" sz="2400" b="0" i="0" u="none" strike="noStrike" kern="1200" cap="none" spc="0" normalizeH="0" baseline="0" noProof="0" dirty="0">
              <a:ln>
                <a:noFill/>
              </a:ln>
              <a:solidFill>
                <a:prstClr val="black"/>
              </a:solidFill>
              <a:effectLst/>
              <a:uLnTx/>
              <a:uFillTx/>
              <a:latin typeface="Arial"/>
              <a:ea typeface="+mn-ea"/>
              <a:cs typeface="Arial"/>
            </a:endParaRPr>
          </a:p>
          <a:p>
            <a:pPr marL="840105" marR="0" lvl="1" indent="-342900" algn="l" defTabSz="457200" rtl="0" eaLnBrk="1" fontAlgn="auto" latinLnBrk="0" hangingPunct="1">
              <a:lnSpc>
                <a:spcPts val="2160"/>
              </a:lnSpc>
              <a:spcBef>
                <a:spcPts val="0"/>
              </a:spcBef>
              <a:spcAft>
                <a:spcPts val="0"/>
              </a:spcAft>
              <a:buClr>
                <a:srgbClr val="FFBD5F"/>
              </a:buClr>
              <a:buSzPct val="90000"/>
              <a:buFont typeface="Wingdings 2"/>
              <a:buChar char=""/>
              <a:tabLst>
                <a:tab pos="840105" algn="l"/>
                <a:tab pos="840740" algn="l"/>
              </a:tabLst>
              <a:defRPr/>
            </a:pPr>
            <a:r>
              <a:rPr kumimoji="0" sz="2000" b="0" i="0" u="none" strike="noStrike" kern="1200" cap="none" spc="-5" normalizeH="0" baseline="0" noProof="0" dirty="0">
                <a:ln>
                  <a:noFill/>
                </a:ln>
                <a:solidFill>
                  <a:prstClr val="black"/>
                </a:solidFill>
                <a:effectLst/>
                <a:uLnTx/>
                <a:uFillTx/>
                <a:latin typeface="Arial"/>
                <a:ea typeface="+mn-ea"/>
                <a:cs typeface="Arial"/>
              </a:rPr>
              <a:t>Affordable </a:t>
            </a:r>
            <a:r>
              <a:rPr kumimoji="0" sz="2000" b="0" i="0" u="none" strike="noStrike" kern="1200" cap="none" spc="0" normalizeH="0" baseline="0" noProof="0" dirty="0">
                <a:ln>
                  <a:noFill/>
                </a:ln>
                <a:solidFill>
                  <a:prstClr val="black"/>
                </a:solidFill>
                <a:effectLst/>
                <a:uLnTx/>
                <a:uFillTx/>
                <a:latin typeface="Arial"/>
                <a:ea typeface="+mn-ea"/>
                <a:cs typeface="Arial"/>
              </a:rPr>
              <a:t>personal computers with GUI Operating</a:t>
            </a:r>
            <a:r>
              <a:rPr kumimoji="0" sz="2000" b="0" i="0" u="none" strike="noStrike" kern="1200" cap="none" spc="-170" normalizeH="0" baseline="0" noProof="0" dirty="0">
                <a:ln>
                  <a:noFill/>
                </a:ln>
                <a:solidFill>
                  <a:prstClr val="black"/>
                </a:solidFill>
                <a:effectLst/>
                <a:uLnTx/>
                <a:uFillTx/>
                <a:latin typeface="Arial"/>
                <a:ea typeface="+mn-ea"/>
                <a:cs typeface="Arial"/>
              </a:rPr>
              <a:t> </a:t>
            </a:r>
            <a:r>
              <a:rPr kumimoji="0" sz="2000" b="0" i="0" u="none" strike="noStrike" kern="1200" cap="none" spc="0" normalizeH="0" baseline="0" noProof="0" dirty="0">
                <a:ln>
                  <a:noFill/>
                </a:ln>
                <a:solidFill>
                  <a:prstClr val="black"/>
                </a:solidFill>
                <a:effectLst/>
                <a:uLnTx/>
                <a:uFillTx/>
                <a:latin typeface="Arial"/>
                <a:ea typeface="+mn-ea"/>
                <a:cs typeface="Arial"/>
              </a:rPr>
              <a:t>Systems</a:t>
            </a:r>
          </a:p>
          <a:p>
            <a:pPr marL="840105" marR="0" lvl="1" indent="-342900" algn="l" defTabSz="457200" rtl="0" eaLnBrk="1" fontAlgn="auto" latinLnBrk="0" hangingPunct="1">
              <a:lnSpc>
                <a:spcPts val="2280"/>
              </a:lnSpc>
              <a:spcBef>
                <a:spcPts val="0"/>
              </a:spcBef>
              <a:spcAft>
                <a:spcPts val="0"/>
              </a:spcAft>
              <a:buClr>
                <a:srgbClr val="FFBD5F"/>
              </a:buClr>
              <a:buSzPct val="90000"/>
              <a:buFont typeface="Wingdings 2"/>
              <a:buChar char=""/>
              <a:tabLst>
                <a:tab pos="840105" algn="l"/>
                <a:tab pos="840740" algn="l"/>
              </a:tabLst>
              <a:defRPr/>
            </a:pPr>
            <a:r>
              <a:rPr kumimoji="0" sz="2000" b="0" i="0" u="none" strike="noStrike" kern="1200" cap="none" spc="-5" normalizeH="0" baseline="0" noProof="0" dirty="0">
                <a:ln>
                  <a:noFill/>
                </a:ln>
                <a:solidFill>
                  <a:prstClr val="black"/>
                </a:solidFill>
                <a:effectLst/>
                <a:uLnTx/>
                <a:uFillTx/>
                <a:latin typeface="Arial"/>
                <a:ea typeface="+mn-ea"/>
                <a:cs typeface="Arial"/>
              </a:rPr>
              <a:t>Affordable </a:t>
            </a:r>
            <a:r>
              <a:rPr kumimoji="0" sz="2000" b="0" i="0" u="none" strike="noStrike" kern="1200" cap="none" spc="0" normalizeH="0" baseline="0" noProof="0" dirty="0">
                <a:ln>
                  <a:noFill/>
                </a:ln>
                <a:solidFill>
                  <a:prstClr val="black"/>
                </a:solidFill>
                <a:effectLst/>
                <a:uLnTx/>
                <a:uFillTx/>
                <a:latin typeface="Arial"/>
                <a:ea typeface="+mn-ea"/>
                <a:cs typeface="Arial"/>
              </a:rPr>
              <a:t>Internet service</a:t>
            </a:r>
            <a:r>
              <a:rPr kumimoji="0" sz="2000" b="0" i="0" u="none" strike="noStrike" kern="1200" cap="none" spc="-85" normalizeH="0" baseline="0" noProof="0" dirty="0">
                <a:ln>
                  <a:noFill/>
                </a:ln>
                <a:solidFill>
                  <a:prstClr val="black"/>
                </a:solidFill>
                <a:effectLst/>
                <a:uLnTx/>
                <a:uFillTx/>
                <a:latin typeface="Arial"/>
                <a:ea typeface="+mn-ea"/>
                <a:cs typeface="Arial"/>
              </a:rPr>
              <a:t> </a:t>
            </a:r>
            <a:r>
              <a:rPr kumimoji="0" sz="2000" b="0" i="0" u="none" strike="noStrike" kern="1200" cap="none" spc="0" normalizeH="0" baseline="0" noProof="0" dirty="0">
                <a:ln>
                  <a:noFill/>
                </a:ln>
                <a:solidFill>
                  <a:prstClr val="black"/>
                </a:solidFill>
                <a:effectLst/>
                <a:uLnTx/>
                <a:uFillTx/>
                <a:latin typeface="Arial"/>
                <a:ea typeface="+mn-ea"/>
                <a:cs typeface="Arial"/>
              </a:rPr>
              <a:t>providers</a:t>
            </a:r>
          </a:p>
        </p:txBody>
      </p:sp>
    </p:spTree>
    <p:extLst>
      <p:ext uri="{BB962C8B-B14F-4D97-AF65-F5344CB8AC3E}">
        <p14:creationId xmlns:p14="http://schemas.microsoft.com/office/powerpoint/2010/main" val="17336664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39143" y="438734"/>
            <a:ext cx="7901354" cy="704680"/>
          </a:xfrm>
          <a:prstGeom prst="rect">
            <a:avLst/>
          </a:prstGeom>
        </p:spPr>
        <p:txBody>
          <a:bodyPr vert="horz" wrap="square" lIns="0" tIns="12065" rIns="0" bIns="0" rtlCol="0">
            <a:spAutoFit/>
          </a:bodyPr>
          <a:lstStyle/>
          <a:p>
            <a:pPr marL="1564640">
              <a:lnSpc>
                <a:spcPct val="100000"/>
              </a:lnSpc>
              <a:spcBef>
                <a:spcPts val="95"/>
              </a:spcBef>
            </a:pPr>
            <a:r>
              <a:rPr spc="-10" dirty="0"/>
              <a:t>The </a:t>
            </a:r>
            <a:r>
              <a:rPr spc="-25" dirty="0"/>
              <a:t>World</a:t>
            </a:r>
            <a:r>
              <a:rPr lang="en-AU" spc="-25" dirty="0"/>
              <a:t> </a:t>
            </a:r>
            <a:r>
              <a:rPr spc="-10" dirty="0"/>
              <a:t>Wide </a:t>
            </a:r>
            <a:r>
              <a:rPr spc="-40" dirty="0"/>
              <a:t>Web</a:t>
            </a:r>
          </a:p>
        </p:txBody>
      </p:sp>
      <p:sp>
        <p:nvSpPr>
          <p:cNvPr id="5" name="object 5"/>
          <p:cNvSpPr txBox="1">
            <a:spLocks noGrp="1"/>
          </p:cNvSpPr>
          <p:nvPr>
            <p:ph type="sldNum" sz="quarter" idx="4294967295"/>
          </p:nvPr>
        </p:nvSpPr>
        <p:spPr>
          <a:xfrm>
            <a:off x="7086600" y="6356350"/>
            <a:ext cx="2057400" cy="365125"/>
          </a:xfrm>
          <a:prstGeom prst="rect">
            <a:avLst/>
          </a:prstGeom>
        </p:spPr>
        <p:txBody>
          <a:bodyPr vert="horz" wrap="square" lIns="0" tIns="9525" rIns="0" bIns="0" rtlCol="0">
            <a:spAutoFit/>
          </a:bodyPr>
          <a:lstStyle/>
          <a:p>
            <a:pPr marL="25400" marR="0" lvl="0" indent="0" algn="r" defTabSz="457200" rtl="0" eaLnBrk="1" fontAlgn="auto" latinLnBrk="0" hangingPunct="1">
              <a:lnSpc>
                <a:spcPct val="100000"/>
              </a:lnSpc>
              <a:spcBef>
                <a:spcPts val="75"/>
              </a:spcBef>
              <a:spcAft>
                <a:spcPts val="0"/>
              </a:spcAft>
              <a:buClrTx/>
              <a:buSzTx/>
              <a:buFontTx/>
              <a:buNone/>
              <a:tabLst/>
              <a:defRPr/>
            </a:pPr>
            <a:fld id="{81D60167-4931-47E6-BA6A-407CBD079E47}" type="slidenum">
              <a:rPr kumimoji="0"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25400" marR="0" lvl="0" indent="0" algn="r" defTabSz="457200" rtl="0" eaLnBrk="1" fontAlgn="auto" latinLnBrk="0" hangingPunct="1">
                <a:lnSpc>
                  <a:spcPct val="100000"/>
                </a:lnSpc>
                <a:spcBef>
                  <a:spcPts val="75"/>
                </a:spcBef>
                <a:spcAft>
                  <a:spcPts val="0"/>
                </a:spcAft>
                <a:buClrTx/>
                <a:buSzTx/>
                <a:buFontTx/>
                <a:buNone/>
                <a:tabLst/>
                <a:defRPr/>
              </a:pPr>
              <a:t>47</a:t>
            </a:fld>
            <a:endParaRPr kumimoji="0"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object 3"/>
          <p:cNvSpPr txBox="1"/>
          <p:nvPr/>
        </p:nvSpPr>
        <p:spPr>
          <a:xfrm>
            <a:off x="680654" y="2653982"/>
            <a:ext cx="7155180" cy="1397635"/>
          </a:xfrm>
          <a:prstGeom prst="rect">
            <a:avLst/>
          </a:prstGeom>
        </p:spPr>
        <p:txBody>
          <a:bodyPr vert="horz" wrap="square" lIns="0" tIns="12700" rIns="0" bIns="0" rtlCol="0">
            <a:spAutoFit/>
          </a:bodyPr>
          <a:lstStyle/>
          <a:p>
            <a:pPr marL="12700" marR="5080" lvl="0" indent="0" algn="l" defTabSz="457200" rtl="0" eaLnBrk="1" fontAlgn="auto" latinLnBrk="0" hangingPunct="1">
              <a:lnSpc>
                <a:spcPct val="100000"/>
              </a:lnSpc>
              <a:spcBef>
                <a:spcPts val="100"/>
              </a:spcBef>
              <a:spcAft>
                <a:spcPts val="0"/>
              </a:spcAft>
              <a:buClrTx/>
              <a:buSzTx/>
              <a:buFontTx/>
              <a:buNone/>
              <a:tabLst/>
              <a:defRPr/>
            </a:pPr>
            <a:r>
              <a:rPr kumimoji="0" sz="3000" b="0" i="0" u="none" strike="noStrike" kern="1200" cap="none" spc="-5" normalizeH="0" baseline="0" noProof="0" dirty="0">
                <a:ln>
                  <a:noFill/>
                </a:ln>
                <a:solidFill>
                  <a:prstClr val="black"/>
                </a:solidFill>
                <a:effectLst/>
                <a:uLnTx/>
                <a:uFillTx/>
                <a:latin typeface="Arial"/>
                <a:ea typeface="+mn-ea"/>
                <a:cs typeface="Arial"/>
              </a:rPr>
              <a:t>The graphical user interface </a:t>
            </a:r>
            <a:r>
              <a:rPr kumimoji="0" sz="3000" b="0" i="0" u="none" strike="noStrike" kern="1200" cap="none" spc="0" normalizeH="0" baseline="0" noProof="0" dirty="0">
                <a:ln>
                  <a:noFill/>
                </a:ln>
                <a:solidFill>
                  <a:prstClr val="black"/>
                </a:solidFill>
                <a:effectLst/>
                <a:uLnTx/>
                <a:uFillTx/>
                <a:latin typeface="Arial"/>
                <a:ea typeface="+mn-ea"/>
                <a:cs typeface="Arial"/>
              </a:rPr>
              <a:t>to </a:t>
            </a:r>
            <a:r>
              <a:rPr kumimoji="0" sz="3000" b="0" i="0" u="none" strike="noStrike" kern="1200" cap="none" spc="-5" normalizeH="0" baseline="0" noProof="0" dirty="0">
                <a:ln>
                  <a:noFill/>
                </a:ln>
                <a:solidFill>
                  <a:prstClr val="black"/>
                </a:solidFill>
                <a:effectLst/>
                <a:uLnTx/>
                <a:uFillTx/>
                <a:latin typeface="Arial"/>
                <a:ea typeface="+mn-ea"/>
                <a:cs typeface="Arial"/>
              </a:rPr>
              <a:t>information  stored on some </a:t>
            </a:r>
            <a:r>
              <a:rPr kumimoji="0" sz="3000" b="0" i="0" u="none" strike="noStrike" kern="1200" cap="none" spc="0" normalizeH="0" baseline="0" noProof="0" dirty="0">
                <a:ln>
                  <a:noFill/>
                </a:ln>
                <a:solidFill>
                  <a:prstClr val="black"/>
                </a:solidFill>
                <a:effectLst/>
                <a:uLnTx/>
                <a:uFillTx/>
                <a:latin typeface="Arial"/>
                <a:ea typeface="+mn-ea"/>
                <a:cs typeface="Arial"/>
              </a:rPr>
              <a:t>of the </a:t>
            </a:r>
            <a:r>
              <a:rPr kumimoji="0" sz="3000" b="0" i="0" u="none" strike="noStrike" kern="1200" cap="none" spc="-5" normalizeH="0" baseline="0" noProof="0" dirty="0">
                <a:ln>
                  <a:noFill/>
                </a:ln>
                <a:solidFill>
                  <a:prstClr val="black"/>
                </a:solidFill>
                <a:effectLst/>
                <a:uLnTx/>
                <a:uFillTx/>
                <a:latin typeface="Arial"/>
                <a:ea typeface="+mn-ea"/>
                <a:cs typeface="Arial"/>
              </a:rPr>
              <a:t>computers  connected </a:t>
            </a:r>
            <a:r>
              <a:rPr kumimoji="0" sz="3000" b="0" i="0" u="none" strike="noStrike" kern="1200" cap="none" spc="0" normalizeH="0" baseline="0" noProof="0" dirty="0">
                <a:ln>
                  <a:noFill/>
                </a:ln>
                <a:solidFill>
                  <a:prstClr val="black"/>
                </a:solidFill>
                <a:effectLst/>
                <a:uLnTx/>
                <a:uFillTx/>
                <a:latin typeface="Arial"/>
                <a:ea typeface="+mn-ea"/>
                <a:cs typeface="Arial"/>
              </a:rPr>
              <a:t>to </a:t>
            </a:r>
            <a:r>
              <a:rPr kumimoji="0" sz="3000" b="0" i="0" u="none" strike="noStrike" kern="1200" cap="none" spc="-5" normalizeH="0" baseline="0" noProof="0" dirty="0">
                <a:ln>
                  <a:noFill/>
                </a:ln>
                <a:solidFill>
                  <a:prstClr val="black"/>
                </a:solidFill>
                <a:effectLst/>
                <a:uLnTx/>
                <a:uFillTx/>
                <a:latin typeface="Arial"/>
                <a:ea typeface="+mn-ea"/>
                <a:cs typeface="Arial"/>
              </a:rPr>
              <a:t>the</a:t>
            </a:r>
            <a:r>
              <a:rPr kumimoji="0" sz="3000" b="0" i="0" u="none" strike="noStrike" kern="1200" cap="none" spc="-20" normalizeH="0" baseline="0" noProof="0" dirty="0">
                <a:ln>
                  <a:noFill/>
                </a:ln>
                <a:solidFill>
                  <a:prstClr val="black"/>
                </a:solidFill>
                <a:effectLst/>
                <a:uLnTx/>
                <a:uFillTx/>
                <a:latin typeface="Arial"/>
                <a:ea typeface="+mn-ea"/>
                <a:cs typeface="Arial"/>
              </a:rPr>
              <a:t> </a:t>
            </a:r>
            <a:r>
              <a:rPr kumimoji="0" sz="3000" b="0" i="0" u="none" strike="noStrike" kern="1200" cap="none" spc="-5" normalizeH="0" baseline="0" noProof="0" dirty="0">
                <a:ln>
                  <a:noFill/>
                </a:ln>
                <a:solidFill>
                  <a:prstClr val="black"/>
                </a:solidFill>
                <a:effectLst/>
                <a:uLnTx/>
                <a:uFillTx/>
                <a:latin typeface="Arial"/>
                <a:ea typeface="+mn-ea"/>
                <a:cs typeface="Arial"/>
              </a:rPr>
              <a:t>Internet.</a:t>
            </a:r>
            <a:endParaRPr kumimoji="0" sz="3000" b="0" i="0" u="none" strike="noStrike" kern="1200" cap="none" spc="0" normalizeH="0" baseline="0" noProof="0" dirty="0">
              <a:ln>
                <a:noFill/>
              </a:ln>
              <a:solidFill>
                <a:prstClr val="black"/>
              </a:solidFill>
              <a:effectLst/>
              <a:uLnTx/>
              <a:uFillTx/>
              <a:latin typeface="Arial"/>
              <a:ea typeface="+mn-ea"/>
              <a:cs typeface="Arial"/>
            </a:endParaRPr>
          </a:p>
        </p:txBody>
      </p:sp>
      <p:sp>
        <p:nvSpPr>
          <p:cNvPr id="4" name="object 4"/>
          <p:cNvSpPr/>
          <p:nvPr/>
        </p:nvSpPr>
        <p:spPr>
          <a:xfrm>
            <a:off x="5791200" y="3581400"/>
            <a:ext cx="3090672" cy="3090672"/>
          </a:xfrm>
          <a:prstGeom prst="rect">
            <a:avLst/>
          </a:prstGeom>
          <a:blipFill>
            <a:blip r:embed="rId2" cstate="print"/>
            <a:stretch>
              <a:fillRect/>
            </a:stretch>
          </a:blip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6072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716041" y="402404"/>
            <a:ext cx="6970759" cy="1275349"/>
          </a:xfrm>
          <a:prstGeom prst="rect">
            <a:avLst/>
          </a:prstGeom>
        </p:spPr>
        <p:txBody>
          <a:bodyPr vert="horz" wrap="square" lIns="0" tIns="13335" rIns="0" bIns="0" rtlCol="0">
            <a:spAutoFit/>
          </a:bodyPr>
          <a:lstStyle/>
          <a:p>
            <a:pPr marL="2175510">
              <a:lnSpc>
                <a:spcPct val="100000"/>
              </a:lnSpc>
              <a:spcBef>
                <a:spcPts val="105"/>
              </a:spcBef>
            </a:pPr>
            <a:r>
              <a:rPr sz="4100" spc="-30" dirty="0"/>
              <a:t>Web</a:t>
            </a:r>
            <a:r>
              <a:rPr sz="4100" spc="-105" dirty="0"/>
              <a:t> </a:t>
            </a:r>
            <a:r>
              <a:rPr sz="4100" spc="-10" dirty="0"/>
              <a:t>Standards</a:t>
            </a:r>
            <a:endParaRPr sz="4100" dirty="0"/>
          </a:p>
          <a:p>
            <a:pPr marL="12700">
              <a:lnSpc>
                <a:spcPct val="100000"/>
              </a:lnSpc>
            </a:pPr>
            <a:r>
              <a:rPr sz="4100" dirty="0"/>
              <a:t>and the W3C</a:t>
            </a:r>
            <a:r>
              <a:rPr sz="4100" spc="-85" dirty="0"/>
              <a:t> </a:t>
            </a:r>
            <a:r>
              <a:rPr sz="4100" spc="5" dirty="0"/>
              <a:t>Consortium</a:t>
            </a:r>
            <a:endParaRPr sz="4100" dirty="0"/>
          </a:p>
        </p:txBody>
      </p:sp>
      <p:sp>
        <p:nvSpPr>
          <p:cNvPr id="9" name="object 9"/>
          <p:cNvSpPr txBox="1">
            <a:spLocks noGrp="1"/>
          </p:cNvSpPr>
          <p:nvPr>
            <p:ph type="sldNum" sz="quarter" idx="4294967295"/>
          </p:nvPr>
        </p:nvSpPr>
        <p:spPr>
          <a:xfrm>
            <a:off x="7086600" y="6356350"/>
            <a:ext cx="2057400" cy="365125"/>
          </a:xfrm>
          <a:prstGeom prst="rect">
            <a:avLst/>
          </a:prstGeom>
        </p:spPr>
        <p:txBody>
          <a:bodyPr vert="horz" wrap="square" lIns="0" tIns="9525" rIns="0" bIns="0" rtlCol="0">
            <a:spAutoFit/>
          </a:bodyPr>
          <a:lstStyle/>
          <a:p>
            <a:pPr marL="25400" marR="0" lvl="0" indent="0" algn="r" defTabSz="457200" rtl="0" eaLnBrk="1" fontAlgn="auto" latinLnBrk="0" hangingPunct="1">
              <a:lnSpc>
                <a:spcPct val="100000"/>
              </a:lnSpc>
              <a:spcBef>
                <a:spcPts val="75"/>
              </a:spcBef>
              <a:spcAft>
                <a:spcPts val="0"/>
              </a:spcAft>
              <a:buClrTx/>
              <a:buSzTx/>
              <a:buFontTx/>
              <a:buNone/>
              <a:tabLst/>
              <a:defRPr/>
            </a:pPr>
            <a:fld id="{81D60167-4931-47E6-BA6A-407CBD079E47}" type="slidenum">
              <a:rPr kumimoji="0"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25400" marR="0" lvl="0" indent="0" algn="r" defTabSz="457200" rtl="0" eaLnBrk="1" fontAlgn="auto" latinLnBrk="0" hangingPunct="1">
                <a:lnSpc>
                  <a:spcPct val="100000"/>
                </a:lnSpc>
                <a:spcBef>
                  <a:spcPts val="75"/>
                </a:spcBef>
                <a:spcAft>
                  <a:spcPts val="0"/>
                </a:spcAft>
                <a:buClrTx/>
                <a:buSzTx/>
                <a:buFontTx/>
                <a:buNone/>
                <a:tabLst/>
                <a:defRPr/>
              </a:pPr>
              <a:t>48</a:t>
            </a:fld>
            <a:endParaRPr kumimoji="0"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object 7"/>
          <p:cNvSpPr txBox="1"/>
          <p:nvPr/>
        </p:nvSpPr>
        <p:spPr>
          <a:xfrm>
            <a:off x="609600" y="1940888"/>
            <a:ext cx="7766684" cy="3564437"/>
          </a:xfrm>
          <a:prstGeom prst="rect">
            <a:avLst/>
          </a:prstGeom>
        </p:spPr>
        <p:txBody>
          <a:bodyPr vert="horz" wrap="square" lIns="0" tIns="116205" rIns="0" bIns="0" rtlCol="0">
            <a:spAutoFit/>
          </a:bodyPr>
          <a:lstStyle/>
          <a:p>
            <a:pPr marL="12700" marR="0" lvl="0" indent="0" algn="l" defTabSz="457200" rtl="0" eaLnBrk="1" fontAlgn="auto" latinLnBrk="0" hangingPunct="1">
              <a:lnSpc>
                <a:spcPct val="100000"/>
              </a:lnSpc>
              <a:spcBef>
                <a:spcPts val="915"/>
              </a:spcBef>
              <a:spcAft>
                <a:spcPts val="0"/>
              </a:spcAft>
              <a:buClrTx/>
              <a:buSzTx/>
              <a:buFontTx/>
              <a:buNone/>
              <a:tabLst/>
              <a:defRPr/>
            </a:pPr>
            <a:r>
              <a:rPr kumimoji="0" sz="3200" b="0" i="0" u="none" strike="noStrike" kern="1200" cap="none" spc="0" normalizeH="0" baseline="0" noProof="0" dirty="0">
                <a:ln>
                  <a:noFill/>
                </a:ln>
                <a:solidFill>
                  <a:prstClr val="black"/>
                </a:solidFill>
                <a:effectLst/>
                <a:uLnTx/>
                <a:uFillTx/>
                <a:latin typeface="Arial"/>
                <a:ea typeface="+mn-ea"/>
                <a:cs typeface="Arial"/>
              </a:rPr>
              <a:t>W3C – </a:t>
            </a:r>
            <a:r>
              <a:rPr kumimoji="0" sz="3200" b="0" i="0" u="none" strike="noStrike" kern="1200" cap="none" spc="-15" normalizeH="0" baseline="0" noProof="0" dirty="0">
                <a:ln>
                  <a:noFill/>
                </a:ln>
                <a:solidFill>
                  <a:prstClr val="black"/>
                </a:solidFill>
                <a:effectLst/>
                <a:uLnTx/>
                <a:uFillTx/>
                <a:latin typeface="Arial"/>
                <a:ea typeface="+mn-ea"/>
                <a:cs typeface="Arial"/>
              </a:rPr>
              <a:t>World </a:t>
            </a:r>
            <a:r>
              <a:rPr kumimoji="0" sz="3200" b="0" i="0" u="none" strike="noStrike" kern="1200" cap="none" spc="-5" normalizeH="0" baseline="0" noProof="0" dirty="0">
                <a:ln>
                  <a:noFill/>
                </a:ln>
                <a:solidFill>
                  <a:prstClr val="black"/>
                </a:solidFill>
                <a:effectLst/>
                <a:uLnTx/>
                <a:uFillTx/>
                <a:latin typeface="Arial"/>
                <a:ea typeface="+mn-ea"/>
                <a:cs typeface="Arial"/>
              </a:rPr>
              <a:t>Wide </a:t>
            </a:r>
            <a:r>
              <a:rPr kumimoji="0" sz="3200" b="0" i="0" u="none" strike="noStrike" kern="1200" cap="none" spc="-25" normalizeH="0" baseline="0" noProof="0" dirty="0">
                <a:ln>
                  <a:noFill/>
                </a:ln>
                <a:solidFill>
                  <a:prstClr val="black"/>
                </a:solidFill>
                <a:effectLst/>
                <a:uLnTx/>
                <a:uFillTx/>
                <a:latin typeface="Arial"/>
                <a:ea typeface="+mn-ea"/>
                <a:cs typeface="Arial"/>
              </a:rPr>
              <a:t>Web</a:t>
            </a:r>
            <a:r>
              <a:rPr kumimoji="0" sz="3200" b="0" i="0" u="none" strike="noStrike" kern="1200" cap="none" spc="-20" normalizeH="0" baseline="0" noProof="0" dirty="0">
                <a:ln>
                  <a:noFill/>
                </a:ln>
                <a:solidFill>
                  <a:prstClr val="black"/>
                </a:solidFill>
                <a:effectLst/>
                <a:uLnTx/>
                <a:uFillTx/>
                <a:latin typeface="Arial"/>
                <a:ea typeface="+mn-ea"/>
                <a:cs typeface="Arial"/>
              </a:rPr>
              <a:t> </a:t>
            </a:r>
            <a:r>
              <a:rPr kumimoji="0" sz="3200" b="0" i="0" u="none" strike="noStrike" kern="1200" cap="none" spc="-5" normalizeH="0" baseline="0" noProof="0" dirty="0">
                <a:ln>
                  <a:noFill/>
                </a:ln>
                <a:solidFill>
                  <a:prstClr val="black"/>
                </a:solidFill>
                <a:effectLst/>
                <a:uLnTx/>
                <a:uFillTx/>
                <a:latin typeface="Arial"/>
                <a:ea typeface="+mn-ea"/>
                <a:cs typeface="Arial"/>
              </a:rPr>
              <a:t>Consortium</a:t>
            </a:r>
            <a:endParaRPr kumimoji="0" sz="3200" b="0" i="0" u="none" strike="noStrike" kern="1200" cap="none" spc="0" normalizeH="0" baseline="0" noProof="0" dirty="0">
              <a:ln>
                <a:noFill/>
              </a:ln>
              <a:solidFill>
                <a:prstClr val="black"/>
              </a:solidFill>
              <a:effectLst/>
              <a:uLnTx/>
              <a:uFillTx/>
              <a:latin typeface="Arial"/>
              <a:ea typeface="+mn-ea"/>
              <a:cs typeface="Arial"/>
            </a:endParaRPr>
          </a:p>
          <a:p>
            <a:pPr marL="789940" marR="1237615" lvl="0" indent="-457200" algn="l" defTabSz="457200" rtl="0" eaLnBrk="1" fontAlgn="auto" latinLnBrk="0" hangingPunct="1">
              <a:lnSpc>
                <a:spcPct val="100000"/>
              </a:lnSpc>
              <a:spcBef>
                <a:spcPts val="605"/>
              </a:spcBef>
              <a:spcAft>
                <a:spcPts val="0"/>
              </a:spcAft>
              <a:buClr>
                <a:srgbClr val="FFBD5F"/>
              </a:buClr>
              <a:buSzPct val="89583"/>
              <a:buFont typeface="Wingdings 2"/>
              <a:buChar char=""/>
              <a:tabLst>
                <a:tab pos="789940" algn="l"/>
                <a:tab pos="790575" algn="l"/>
              </a:tabLst>
              <a:defRPr/>
            </a:pPr>
            <a:r>
              <a:rPr kumimoji="0" sz="2400" b="0" i="0" u="none" strike="noStrike" kern="1200" cap="none" spc="-5" normalizeH="0" baseline="0" noProof="0" dirty="0">
                <a:ln>
                  <a:noFill/>
                </a:ln>
                <a:solidFill>
                  <a:prstClr val="black"/>
                </a:solidFill>
                <a:effectLst/>
                <a:uLnTx/>
                <a:uFillTx/>
                <a:latin typeface="Arial"/>
                <a:ea typeface="+mn-ea"/>
                <a:cs typeface="Arial"/>
              </a:rPr>
              <a:t>Develops recommendations and prototype  technologies related </a:t>
            </a:r>
            <a:r>
              <a:rPr kumimoji="0" sz="2400" b="0" i="0" u="none" strike="noStrike" kern="1200" cap="none" spc="0" normalizeH="0" baseline="0" noProof="0" dirty="0">
                <a:ln>
                  <a:noFill/>
                </a:ln>
                <a:solidFill>
                  <a:prstClr val="black"/>
                </a:solidFill>
                <a:effectLst/>
                <a:uLnTx/>
                <a:uFillTx/>
                <a:latin typeface="Arial"/>
                <a:ea typeface="+mn-ea"/>
                <a:cs typeface="Arial"/>
              </a:rPr>
              <a:t>to the</a:t>
            </a:r>
            <a:r>
              <a:rPr kumimoji="0" sz="2400" b="0" i="0" u="none" strike="noStrike" kern="1200" cap="none" spc="30" normalizeH="0" baseline="0" noProof="0" dirty="0">
                <a:ln>
                  <a:noFill/>
                </a:ln>
                <a:solidFill>
                  <a:prstClr val="black"/>
                </a:solidFill>
                <a:effectLst/>
                <a:uLnTx/>
                <a:uFillTx/>
                <a:latin typeface="Arial"/>
                <a:ea typeface="+mn-ea"/>
                <a:cs typeface="Arial"/>
              </a:rPr>
              <a:t> </a:t>
            </a:r>
            <a:r>
              <a:rPr kumimoji="0" sz="2400" b="0" i="0" u="none" strike="noStrike" kern="1200" cap="none" spc="-20" normalizeH="0" baseline="0" noProof="0" dirty="0">
                <a:ln>
                  <a:noFill/>
                </a:ln>
                <a:solidFill>
                  <a:prstClr val="black"/>
                </a:solidFill>
                <a:effectLst/>
                <a:uLnTx/>
                <a:uFillTx/>
                <a:latin typeface="Arial"/>
                <a:ea typeface="+mn-ea"/>
                <a:cs typeface="Arial"/>
              </a:rPr>
              <a:t>Web</a:t>
            </a:r>
            <a:endParaRPr kumimoji="0" sz="2400" b="0" i="0" u="none" strike="noStrike" kern="1200" cap="none" spc="0" normalizeH="0" baseline="0" noProof="0" dirty="0">
              <a:ln>
                <a:noFill/>
              </a:ln>
              <a:solidFill>
                <a:prstClr val="black"/>
              </a:solidFill>
              <a:effectLst/>
              <a:uLnTx/>
              <a:uFillTx/>
              <a:latin typeface="Arial"/>
              <a:ea typeface="+mn-ea"/>
              <a:cs typeface="Arial"/>
            </a:endParaRPr>
          </a:p>
          <a:p>
            <a:pPr marL="0" marR="0" lvl="0" indent="0" algn="l" defTabSz="457200" rtl="0" eaLnBrk="1" fontAlgn="auto" latinLnBrk="0" hangingPunct="1">
              <a:lnSpc>
                <a:spcPct val="100000"/>
              </a:lnSpc>
              <a:spcBef>
                <a:spcPts val="0"/>
              </a:spcBef>
              <a:spcAft>
                <a:spcPts val="0"/>
              </a:spcAft>
              <a:buClrTx/>
              <a:buSzTx/>
              <a:buFontTx/>
              <a:buChar char=""/>
              <a:tabLst/>
              <a:defRPr/>
            </a:pPr>
            <a:endParaRPr kumimoji="0" sz="3000" b="0" i="0" u="none" strike="noStrike" kern="1200" cap="none" spc="0" normalizeH="0" baseline="0" noProof="0" dirty="0">
              <a:ln>
                <a:noFill/>
              </a:ln>
              <a:solidFill>
                <a:prstClr val="black"/>
              </a:solidFill>
              <a:effectLst/>
              <a:uLnTx/>
              <a:uFillTx/>
              <a:latin typeface="Times New Roman"/>
              <a:ea typeface="+mn-ea"/>
              <a:cs typeface="Times New Roman"/>
            </a:endParaRPr>
          </a:p>
          <a:p>
            <a:pPr marL="873760" marR="0" lvl="0" indent="-541020" algn="l" defTabSz="457200" rtl="0" eaLnBrk="1" fontAlgn="auto" latinLnBrk="0" hangingPunct="1">
              <a:lnSpc>
                <a:spcPct val="100000"/>
              </a:lnSpc>
              <a:spcBef>
                <a:spcPts val="0"/>
              </a:spcBef>
              <a:spcAft>
                <a:spcPts val="0"/>
              </a:spcAft>
              <a:buClr>
                <a:srgbClr val="FFBD5F"/>
              </a:buClr>
              <a:buSzPct val="89583"/>
              <a:buFont typeface="Wingdings 2"/>
              <a:buChar char=""/>
              <a:tabLst>
                <a:tab pos="873760" algn="l"/>
                <a:tab pos="874394" algn="l"/>
              </a:tabLst>
              <a:defRPr/>
            </a:pPr>
            <a:r>
              <a:rPr kumimoji="0" sz="2400" b="0" i="0" u="none" strike="noStrike" kern="1200" cap="none" spc="-5" normalizeH="0" baseline="0" noProof="0" dirty="0">
                <a:ln>
                  <a:noFill/>
                </a:ln>
                <a:solidFill>
                  <a:prstClr val="black"/>
                </a:solidFill>
                <a:effectLst/>
                <a:uLnTx/>
                <a:uFillTx/>
                <a:latin typeface="Arial"/>
                <a:ea typeface="+mn-ea"/>
                <a:cs typeface="Arial"/>
              </a:rPr>
              <a:t>Produces specifications, called</a:t>
            </a:r>
            <a:r>
              <a:rPr kumimoji="0" sz="2400" b="0" i="0" u="none" strike="noStrike" kern="1200" cap="none" spc="125" normalizeH="0" baseline="0" noProof="0" dirty="0">
                <a:ln>
                  <a:noFill/>
                </a:ln>
                <a:solidFill>
                  <a:prstClr val="black"/>
                </a:solidFill>
                <a:effectLst/>
                <a:uLnTx/>
                <a:uFillTx/>
                <a:latin typeface="Arial"/>
                <a:ea typeface="+mn-ea"/>
                <a:cs typeface="Arial"/>
              </a:rPr>
              <a:t> </a:t>
            </a:r>
            <a:r>
              <a:rPr kumimoji="0" sz="2400" b="0" i="0" u="none" strike="noStrike" kern="1200" cap="none" spc="-5" normalizeH="0" baseline="0" noProof="0" dirty="0">
                <a:ln>
                  <a:noFill/>
                </a:ln>
                <a:solidFill>
                  <a:prstClr val="black"/>
                </a:solidFill>
                <a:effectLst/>
                <a:uLnTx/>
                <a:uFillTx/>
                <a:latin typeface="Arial"/>
                <a:ea typeface="+mn-ea"/>
                <a:cs typeface="Arial"/>
              </a:rPr>
              <a:t>Recommendations,</a:t>
            </a:r>
            <a:endParaRPr kumimoji="0" sz="2400" b="0" i="0" u="none" strike="noStrike" kern="1200" cap="none" spc="0" normalizeH="0" baseline="0" noProof="0" dirty="0">
              <a:ln>
                <a:noFill/>
              </a:ln>
              <a:solidFill>
                <a:prstClr val="black"/>
              </a:solidFill>
              <a:effectLst/>
              <a:uLnTx/>
              <a:uFillTx/>
              <a:latin typeface="Arial"/>
              <a:ea typeface="+mn-ea"/>
              <a:cs typeface="Arial"/>
            </a:endParaRPr>
          </a:p>
          <a:p>
            <a:pPr marL="789940" marR="0" lvl="0" indent="0" algn="l" defTabSz="457200" rtl="0" eaLnBrk="1" fontAlgn="auto" latinLnBrk="0" hangingPunct="1">
              <a:lnSpc>
                <a:spcPct val="100000"/>
              </a:lnSpc>
              <a:spcBef>
                <a:spcPts val="0"/>
              </a:spcBef>
              <a:spcAft>
                <a:spcPts val="0"/>
              </a:spcAft>
              <a:buClrTx/>
              <a:buSzTx/>
              <a:buFontTx/>
              <a:buNone/>
              <a:tabLst/>
              <a:defRPr/>
            </a:pPr>
            <a:r>
              <a:rPr kumimoji="0" sz="2400" b="0" i="0" u="none" strike="noStrike" kern="1200" cap="none" spc="-5" normalizeH="0" baseline="0" noProof="0" dirty="0">
                <a:ln>
                  <a:noFill/>
                </a:ln>
                <a:solidFill>
                  <a:prstClr val="black"/>
                </a:solidFill>
                <a:effectLst/>
                <a:uLnTx/>
                <a:uFillTx/>
                <a:latin typeface="Arial"/>
                <a:ea typeface="+mn-ea"/>
                <a:cs typeface="Arial"/>
              </a:rPr>
              <a:t>in an </a:t>
            </a:r>
            <a:r>
              <a:rPr kumimoji="0" sz="2400" b="0" i="0" u="none" strike="noStrike" kern="1200" cap="none" spc="-10" normalizeH="0" baseline="0" noProof="0" dirty="0">
                <a:ln>
                  <a:noFill/>
                </a:ln>
                <a:solidFill>
                  <a:prstClr val="black"/>
                </a:solidFill>
                <a:effectLst/>
                <a:uLnTx/>
                <a:uFillTx/>
                <a:latin typeface="Arial"/>
                <a:ea typeface="+mn-ea"/>
                <a:cs typeface="Arial"/>
              </a:rPr>
              <a:t>effort </a:t>
            </a:r>
            <a:r>
              <a:rPr kumimoji="0" sz="2400" b="0" i="0" u="none" strike="noStrike" kern="1200" cap="none" spc="0" normalizeH="0" baseline="0" noProof="0" dirty="0">
                <a:ln>
                  <a:noFill/>
                </a:ln>
                <a:solidFill>
                  <a:prstClr val="black"/>
                </a:solidFill>
                <a:effectLst/>
                <a:uLnTx/>
                <a:uFillTx/>
                <a:latin typeface="Arial"/>
                <a:ea typeface="+mn-ea"/>
                <a:cs typeface="Arial"/>
              </a:rPr>
              <a:t>to </a:t>
            </a:r>
            <a:r>
              <a:rPr kumimoji="0" sz="2400" b="0" i="0" u="none" strike="noStrike" kern="1200" cap="none" spc="-5" normalizeH="0" baseline="0" noProof="0" dirty="0">
                <a:ln>
                  <a:noFill/>
                </a:ln>
                <a:solidFill>
                  <a:prstClr val="black"/>
                </a:solidFill>
                <a:effectLst/>
                <a:uLnTx/>
                <a:uFillTx/>
                <a:latin typeface="Arial"/>
                <a:ea typeface="+mn-ea"/>
                <a:cs typeface="Arial"/>
              </a:rPr>
              <a:t>standardize web</a:t>
            </a:r>
            <a:r>
              <a:rPr kumimoji="0" sz="2400" b="0" i="0" u="none" strike="noStrike" kern="1200" cap="none" spc="15" normalizeH="0" baseline="0" noProof="0" dirty="0">
                <a:ln>
                  <a:noFill/>
                </a:ln>
                <a:solidFill>
                  <a:prstClr val="black"/>
                </a:solidFill>
                <a:effectLst/>
                <a:uLnTx/>
                <a:uFillTx/>
                <a:latin typeface="Arial"/>
                <a:ea typeface="+mn-ea"/>
                <a:cs typeface="Arial"/>
              </a:rPr>
              <a:t> </a:t>
            </a:r>
            <a:r>
              <a:rPr kumimoji="0" sz="2400" b="0" i="0" u="none" strike="noStrike" kern="1200" cap="none" spc="-5" normalizeH="0" baseline="0" noProof="0" dirty="0">
                <a:ln>
                  <a:noFill/>
                </a:ln>
                <a:solidFill>
                  <a:prstClr val="black"/>
                </a:solidFill>
                <a:effectLst/>
                <a:uLnTx/>
                <a:uFillTx/>
                <a:latin typeface="Arial"/>
                <a:ea typeface="+mn-ea"/>
                <a:cs typeface="Arial"/>
              </a:rPr>
              <a:t>technologies</a:t>
            </a:r>
            <a:endParaRPr kumimoji="0" sz="2400" b="0" i="0" u="none" strike="noStrike" kern="1200" cap="none" spc="0" normalizeH="0" baseline="0" noProof="0" dirty="0">
              <a:ln>
                <a:noFill/>
              </a:ln>
              <a:solidFill>
                <a:prstClr val="black"/>
              </a:solidFill>
              <a:effectLst/>
              <a:uLnTx/>
              <a:uFillTx/>
              <a:latin typeface="Arial"/>
              <a:ea typeface="+mn-ea"/>
              <a:cs typeface="Arial"/>
            </a:endParaRPr>
          </a:p>
          <a:p>
            <a:pPr marL="0" marR="0" lvl="0" indent="0" algn="l" defTabSz="457200" rtl="0" eaLnBrk="1" fontAlgn="auto" latinLnBrk="0" hangingPunct="1">
              <a:lnSpc>
                <a:spcPct val="100000"/>
              </a:lnSpc>
              <a:spcBef>
                <a:spcPts val="10"/>
              </a:spcBef>
              <a:spcAft>
                <a:spcPts val="0"/>
              </a:spcAft>
              <a:buClrTx/>
              <a:buSzTx/>
              <a:buFontTx/>
              <a:buNone/>
              <a:tabLst/>
              <a:defRPr/>
            </a:pPr>
            <a:endParaRPr kumimoji="0" sz="3100" b="0" i="0" u="none" strike="noStrike" kern="1200" cap="none" spc="0" normalizeH="0" baseline="0" noProof="0" dirty="0">
              <a:ln>
                <a:noFill/>
              </a:ln>
              <a:solidFill>
                <a:prstClr val="black"/>
              </a:solidFill>
              <a:effectLst/>
              <a:uLnTx/>
              <a:uFillTx/>
              <a:latin typeface="Times New Roman"/>
              <a:ea typeface="+mn-ea"/>
              <a:cs typeface="Times New Roman"/>
            </a:endParaRPr>
          </a:p>
          <a:p>
            <a:pPr marL="789940" marR="0" lvl="0" indent="-457200" algn="l" defTabSz="457200" rtl="0" eaLnBrk="1" fontAlgn="auto" latinLnBrk="0" hangingPunct="1">
              <a:lnSpc>
                <a:spcPct val="100000"/>
              </a:lnSpc>
              <a:spcBef>
                <a:spcPts val="0"/>
              </a:spcBef>
              <a:spcAft>
                <a:spcPts val="0"/>
              </a:spcAft>
              <a:buClr>
                <a:srgbClr val="FFBD5F"/>
              </a:buClr>
              <a:buSzPct val="90000"/>
              <a:buFont typeface="Wingdings 2"/>
              <a:buChar char=""/>
              <a:tabLst>
                <a:tab pos="789940" algn="l"/>
                <a:tab pos="790575" algn="l"/>
              </a:tabLst>
              <a:defRPr/>
            </a:pPr>
            <a:r>
              <a:rPr kumimoji="0" sz="3000" b="0" i="0" u="none" strike="noStrike" kern="1200" cap="none" spc="-40" normalizeH="0" baseline="0" noProof="0" dirty="0">
                <a:ln>
                  <a:noFill/>
                </a:ln>
                <a:solidFill>
                  <a:prstClr val="black"/>
                </a:solidFill>
                <a:effectLst/>
                <a:uLnTx/>
                <a:uFillTx/>
                <a:latin typeface="Arial"/>
                <a:ea typeface="+mn-ea"/>
                <a:cs typeface="Arial"/>
              </a:rPr>
              <a:t>WAI </a:t>
            </a:r>
            <a:r>
              <a:rPr kumimoji="0" sz="3000" b="0" i="0" u="none" strike="noStrike" kern="1200" cap="none" spc="0" normalizeH="0" baseline="0" noProof="0" dirty="0">
                <a:ln>
                  <a:noFill/>
                </a:ln>
                <a:solidFill>
                  <a:prstClr val="black"/>
                </a:solidFill>
                <a:effectLst/>
                <a:uLnTx/>
                <a:uFillTx/>
                <a:latin typeface="Arial"/>
                <a:ea typeface="+mn-ea"/>
                <a:cs typeface="Arial"/>
              </a:rPr>
              <a:t>– </a:t>
            </a:r>
            <a:r>
              <a:rPr kumimoji="0" sz="3000" b="0" i="0" u="none" strike="noStrike" kern="1200" cap="none" spc="-20" normalizeH="0" baseline="0" noProof="0" dirty="0">
                <a:ln>
                  <a:noFill/>
                </a:ln>
                <a:solidFill>
                  <a:prstClr val="black"/>
                </a:solidFill>
                <a:effectLst/>
                <a:uLnTx/>
                <a:uFillTx/>
                <a:latin typeface="Arial"/>
                <a:ea typeface="+mn-ea"/>
                <a:cs typeface="Arial"/>
              </a:rPr>
              <a:t>Web </a:t>
            </a:r>
            <a:r>
              <a:rPr kumimoji="0" sz="3000" b="0" i="0" u="none" strike="noStrike" kern="1200" cap="none" spc="0" normalizeH="0" baseline="0" noProof="0" dirty="0">
                <a:ln>
                  <a:noFill/>
                </a:ln>
                <a:solidFill>
                  <a:prstClr val="black"/>
                </a:solidFill>
                <a:effectLst/>
                <a:uLnTx/>
                <a:uFillTx/>
                <a:latin typeface="Arial"/>
                <a:ea typeface="+mn-ea"/>
                <a:cs typeface="Arial"/>
              </a:rPr>
              <a:t>Accessibility</a:t>
            </a:r>
            <a:r>
              <a:rPr kumimoji="0" sz="3000" b="0" i="0" u="none" strike="noStrike" kern="1200" cap="none" spc="-140" normalizeH="0" baseline="0" noProof="0" dirty="0">
                <a:ln>
                  <a:noFill/>
                </a:ln>
                <a:solidFill>
                  <a:prstClr val="black"/>
                </a:solidFill>
                <a:effectLst/>
                <a:uLnTx/>
                <a:uFillTx/>
                <a:latin typeface="Arial"/>
                <a:ea typeface="+mn-ea"/>
                <a:cs typeface="Arial"/>
              </a:rPr>
              <a:t> </a:t>
            </a:r>
            <a:r>
              <a:rPr kumimoji="0" sz="3000" b="0" i="0" u="none" strike="noStrike" kern="1200" cap="none" spc="0" normalizeH="0" baseline="0" noProof="0" dirty="0">
                <a:ln>
                  <a:noFill/>
                </a:ln>
                <a:solidFill>
                  <a:prstClr val="black"/>
                </a:solidFill>
                <a:effectLst/>
                <a:uLnTx/>
                <a:uFillTx/>
                <a:latin typeface="Arial"/>
                <a:ea typeface="+mn-ea"/>
                <a:cs typeface="Arial"/>
              </a:rPr>
              <a:t>Initiative</a:t>
            </a:r>
          </a:p>
        </p:txBody>
      </p:sp>
      <p:sp>
        <p:nvSpPr>
          <p:cNvPr id="8" name="object 8"/>
          <p:cNvSpPr/>
          <p:nvPr/>
        </p:nvSpPr>
        <p:spPr>
          <a:xfrm>
            <a:off x="387348" y="387057"/>
            <a:ext cx="1225061" cy="818426"/>
          </a:xfrm>
          <a:prstGeom prst="rect">
            <a:avLst/>
          </a:prstGeom>
          <a:blipFill>
            <a:blip r:embed="rId2" cstate="print"/>
            <a:stretch>
              <a:fillRect/>
            </a:stretch>
          </a:blip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37332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914400" y="375401"/>
            <a:ext cx="6976999" cy="750847"/>
          </a:xfrm>
          <a:prstGeom prst="rect">
            <a:avLst/>
          </a:prstGeom>
        </p:spPr>
        <p:txBody>
          <a:bodyPr vert="horz" wrap="square" lIns="0" tIns="12065" rIns="0" bIns="0" rtlCol="0">
            <a:spAutoFit/>
          </a:bodyPr>
          <a:lstStyle/>
          <a:p>
            <a:pPr marL="12700">
              <a:lnSpc>
                <a:spcPct val="100000"/>
              </a:lnSpc>
              <a:spcBef>
                <a:spcPts val="95"/>
              </a:spcBef>
            </a:pPr>
            <a:r>
              <a:rPr spc="-40" dirty="0"/>
              <a:t>Web</a:t>
            </a:r>
            <a:r>
              <a:rPr spc="-55" dirty="0"/>
              <a:t> </a:t>
            </a:r>
            <a:r>
              <a:rPr spc="-10" dirty="0"/>
              <a:t>Accessibility</a:t>
            </a:r>
          </a:p>
        </p:txBody>
      </p:sp>
      <p:sp>
        <p:nvSpPr>
          <p:cNvPr id="8" name="object 8"/>
          <p:cNvSpPr txBox="1">
            <a:spLocks noGrp="1"/>
          </p:cNvSpPr>
          <p:nvPr>
            <p:ph type="sldNum" sz="quarter" idx="4294967295"/>
          </p:nvPr>
        </p:nvSpPr>
        <p:spPr>
          <a:xfrm>
            <a:off x="7086600" y="6356350"/>
            <a:ext cx="2057400" cy="365125"/>
          </a:xfrm>
          <a:prstGeom prst="rect">
            <a:avLst/>
          </a:prstGeom>
        </p:spPr>
        <p:txBody>
          <a:bodyPr vert="horz" wrap="square" lIns="0" tIns="9525" rIns="0" bIns="0" rtlCol="0">
            <a:spAutoFit/>
          </a:bodyPr>
          <a:lstStyle/>
          <a:p>
            <a:pPr marL="25400" marR="0" lvl="0" indent="0" algn="r" defTabSz="457200" rtl="0" eaLnBrk="1" fontAlgn="auto" latinLnBrk="0" hangingPunct="1">
              <a:lnSpc>
                <a:spcPct val="100000"/>
              </a:lnSpc>
              <a:spcBef>
                <a:spcPts val="75"/>
              </a:spcBef>
              <a:spcAft>
                <a:spcPts val="0"/>
              </a:spcAft>
              <a:buClrTx/>
              <a:buSzTx/>
              <a:buFontTx/>
              <a:buNone/>
              <a:tabLst/>
              <a:defRPr/>
            </a:pPr>
            <a:fld id="{81D60167-4931-47E6-BA6A-407CBD079E47}" type="slidenum">
              <a:rPr kumimoji="0"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25400" marR="0" lvl="0" indent="0" algn="r" defTabSz="457200" rtl="0" eaLnBrk="1" fontAlgn="auto" latinLnBrk="0" hangingPunct="1">
                <a:lnSpc>
                  <a:spcPct val="100000"/>
                </a:lnSpc>
                <a:spcBef>
                  <a:spcPts val="75"/>
                </a:spcBef>
                <a:spcAft>
                  <a:spcPts val="0"/>
                </a:spcAft>
                <a:buClrTx/>
                <a:buSzTx/>
                <a:buFontTx/>
                <a:buNone/>
                <a:tabLst/>
                <a:defRPr/>
              </a:pPr>
              <a:t>49</a:t>
            </a:fld>
            <a:endParaRPr kumimoji="0"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object 7"/>
          <p:cNvSpPr txBox="1"/>
          <p:nvPr/>
        </p:nvSpPr>
        <p:spPr>
          <a:xfrm>
            <a:off x="599948" y="1553083"/>
            <a:ext cx="7808595" cy="4730398"/>
          </a:xfrm>
          <a:prstGeom prst="rect">
            <a:avLst/>
          </a:prstGeom>
        </p:spPr>
        <p:txBody>
          <a:bodyPr vert="horz" wrap="square" lIns="0" tIns="85725" rIns="0" bIns="0" rtlCol="0">
            <a:spAutoFit/>
          </a:bodyPr>
          <a:lstStyle/>
          <a:p>
            <a:pPr marL="396875" marR="159385" lvl="0" indent="0" algn="l" defTabSz="457200" rtl="0" eaLnBrk="1" fontAlgn="auto" latinLnBrk="0" hangingPunct="1">
              <a:lnSpc>
                <a:spcPct val="80000"/>
              </a:lnSpc>
              <a:spcBef>
                <a:spcPts val="675"/>
              </a:spcBef>
              <a:spcAft>
                <a:spcPts val="0"/>
              </a:spcAft>
              <a:buClrTx/>
              <a:buSzTx/>
              <a:buFontTx/>
              <a:buNone/>
              <a:tabLst/>
              <a:defRPr/>
            </a:pPr>
            <a:r>
              <a:rPr kumimoji="0" sz="2400" b="0" i="1" u="none" strike="noStrike" kern="1200" cap="none" spc="-5" normalizeH="0" baseline="0" noProof="0" dirty="0">
                <a:ln>
                  <a:noFill/>
                </a:ln>
                <a:solidFill>
                  <a:prstClr val="black"/>
                </a:solidFill>
                <a:effectLst/>
                <a:uLnTx/>
                <a:uFillTx/>
                <a:latin typeface="Arial"/>
                <a:ea typeface="+mn-ea"/>
                <a:cs typeface="Arial"/>
              </a:rPr>
              <a:t>“The power of </a:t>
            </a:r>
            <a:r>
              <a:rPr kumimoji="0" sz="2400" b="0" i="1" u="none" strike="noStrike" kern="1200" cap="none" spc="0" normalizeH="0" baseline="0" noProof="0" dirty="0">
                <a:ln>
                  <a:noFill/>
                </a:ln>
                <a:solidFill>
                  <a:prstClr val="black"/>
                </a:solidFill>
                <a:effectLst/>
                <a:uLnTx/>
                <a:uFillTx/>
                <a:latin typeface="Arial"/>
                <a:ea typeface="+mn-ea"/>
                <a:cs typeface="Arial"/>
              </a:rPr>
              <a:t>the </a:t>
            </a:r>
            <a:r>
              <a:rPr kumimoji="0" sz="2400" b="0" i="1" u="none" strike="noStrike" kern="1200" cap="none" spc="-20" normalizeH="0" baseline="0" noProof="0" dirty="0">
                <a:ln>
                  <a:noFill/>
                </a:ln>
                <a:solidFill>
                  <a:prstClr val="black"/>
                </a:solidFill>
                <a:effectLst/>
                <a:uLnTx/>
                <a:uFillTx/>
                <a:latin typeface="Arial"/>
                <a:ea typeface="+mn-ea"/>
                <a:cs typeface="Arial"/>
              </a:rPr>
              <a:t>Web </a:t>
            </a:r>
            <a:r>
              <a:rPr kumimoji="0" sz="2400" b="0" i="1" u="none" strike="noStrike" kern="1200" cap="none" spc="-5" normalizeH="0" baseline="0" noProof="0" dirty="0">
                <a:ln>
                  <a:noFill/>
                </a:ln>
                <a:solidFill>
                  <a:prstClr val="black"/>
                </a:solidFill>
                <a:effectLst/>
                <a:uLnTx/>
                <a:uFillTx/>
                <a:latin typeface="Arial"/>
                <a:ea typeface="+mn-ea"/>
                <a:cs typeface="Arial"/>
              </a:rPr>
              <a:t>is in its </a:t>
            </a:r>
            <a:r>
              <a:rPr kumimoji="0" sz="2400" b="0" i="1" u="none" strike="noStrike" kern="1200" cap="none" spc="-20" normalizeH="0" baseline="0" noProof="0" dirty="0">
                <a:ln>
                  <a:noFill/>
                </a:ln>
                <a:solidFill>
                  <a:prstClr val="black"/>
                </a:solidFill>
                <a:effectLst/>
                <a:uLnTx/>
                <a:uFillTx/>
                <a:latin typeface="Arial"/>
                <a:ea typeface="+mn-ea"/>
                <a:cs typeface="Arial"/>
              </a:rPr>
              <a:t>universality. </a:t>
            </a:r>
            <a:r>
              <a:rPr kumimoji="0" sz="2400" b="0" i="1" u="none" strike="noStrike" kern="1200" cap="none" spc="-5" normalizeH="0" baseline="0" noProof="0" dirty="0">
                <a:ln>
                  <a:noFill/>
                </a:ln>
                <a:solidFill>
                  <a:prstClr val="black"/>
                </a:solidFill>
                <a:effectLst/>
                <a:uLnTx/>
                <a:uFillTx/>
                <a:latin typeface="Arial"/>
                <a:ea typeface="+mn-ea"/>
                <a:cs typeface="Arial"/>
              </a:rPr>
              <a:t>Access by  everyone regardless of disability is an essential  aspect.” </a:t>
            </a:r>
            <a:r>
              <a:rPr kumimoji="0" sz="2400" b="0" i="1" u="none" strike="noStrike" kern="1200" cap="none" spc="0" normalizeH="0" baseline="0" noProof="0" dirty="0">
                <a:ln>
                  <a:noFill/>
                </a:ln>
                <a:solidFill>
                  <a:prstClr val="black"/>
                </a:solidFill>
                <a:effectLst/>
                <a:uLnTx/>
                <a:uFillTx/>
                <a:latin typeface="Arial"/>
                <a:ea typeface="+mn-ea"/>
                <a:cs typeface="Arial"/>
              </a:rPr>
              <a:t>– </a:t>
            </a:r>
            <a:r>
              <a:rPr kumimoji="0" sz="2400" b="0" i="1" u="none" strike="noStrike" kern="1200" cap="none" spc="-10" normalizeH="0" baseline="0" noProof="0" dirty="0">
                <a:ln>
                  <a:noFill/>
                </a:ln>
                <a:solidFill>
                  <a:prstClr val="black"/>
                </a:solidFill>
                <a:effectLst/>
                <a:uLnTx/>
                <a:uFillTx/>
                <a:latin typeface="Arial"/>
                <a:ea typeface="+mn-ea"/>
                <a:cs typeface="Arial"/>
              </a:rPr>
              <a:t>Tim</a:t>
            </a:r>
            <a:r>
              <a:rPr kumimoji="0" sz="2400" b="0" i="1" u="none" strike="noStrike" kern="1200" cap="none" spc="-5" normalizeH="0" baseline="0" noProof="0" dirty="0">
                <a:ln>
                  <a:noFill/>
                </a:ln>
                <a:solidFill>
                  <a:prstClr val="black"/>
                </a:solidFill>
                <a:effectLst/>
                <a:uLnTx/>
                <a:uFillTx/>
                <a:latin typeface="Arial"/>
                <a:ea typeface="+mn-ea"/>
                <a:cs typeface="Arial"/>
              </a:rPr>
              <a:t> Berners-Lee</a:t>
            </a:r>
            <a:endParaRPr kumimoji="0" sz="2400" b="0" i="0" u="none" strike="noStrike" kern="1200" cap="none" spc="0" normalizeH="0" baseline="0" noProof="0" dirty="0">
              <a:ln>
                <a:noFill/>
              </a:ln>
              <a:solidFill>
                <a:prstClr val="black"/>
              </a:solidFill>
              <a:effectLst/>
              <a:uLnTx/>
              <a:uFillTx/>
              <a:latin typeface="Arial"/>
              <a:ea typeface="+mn-ea"/>
              <a:cs typeface="Arial"/>
            </a:endParaRPr>
          </a:p>
          <a:p>
            <a:pPr marL="469900" marR="0" lvl="0" indent="-457200" algn="l" defTabSz="457200" rtl="0" eaLnBrk="1" fontAlgn="auto" latinLnBrk="0" hangingPunct="1">
              <a:lnSpc>
                <a:spcPts val="2855"/>
              </a:lnSpc>
              <a:spcBef>
                <a:spcPts val="2000"/>
              </a:spcBef>
              <a:spcAft>
                <a:spcPts val="0"/>
              </a:spcAft>
              <a:buClr>
                <a:srgbClr val="FFBD5F"/>
              </a:buClr>
              <a:buSzPct val="80357"/>
              <a:buFont typeface="Wingdings 2"/>
              <a:buChar char=""/>
              <a:tabLst>
                <a:tab pos="469900" algn="l"/>
                <a:tab pos="470534" algn="l"/>
              </a:tabLst>
              <a:defRPr/>
            </a:pPr>
            <a:r>
              <a:rPr kumimoji="0" sz="2800" b="0" i="0" u="none" strike="noStrike" kern="1200" cap="none" spc="-5" normalizeH="0" baseline="0" noProof="0" dirty="0">
                <a:ln>
                  <a:noFill/>
                </a:ln>
                <a:solidFill>
                  <a:prstClr val="black"/>
                </a:solidFill>
                <a:effectLst/>
                <a:uLnTx/>
                <a:uFillTx/>
                <a:latin typeface="Arial"/>
                <a:ea typeface="+mn-ea"/>
                <a:cs typeface="Arial"/>
              </a:rPr>
              <a:t>Accessible</a:t>
            </a:r>
            <a:r>
              <a:rPr kumimoji="0" sz="2800" b="0" i="0" u="none" strike="noStrike" kern="1200" cap="none" spc="-10" normalizeH="0" baseline="0" noProof="0" dirty="0">
                <a:ln>
                  <a:noFill/>
                </a:ln>
                <a:solidFill>
                  <a:prstClr val="black"/>
                </a:solidFill>
                <a:effectLst/>
                <a:uLnTx/>
                <a:uFillTx/>
                <a:latin typeface="Arial"/>
                <a:ea typeface="+mn-ea"/>
                <a:cs typeface="Arial"/>
              </a:rPr>
              <a:t> Websites</a:t>
            </a:r>
            <a:endParaRPr kumimoji="0" sz="2800" b="0" i="0" u="none" strike="noStrike" kern="1200" cap="none" spc="0" normalizeH="0" baseline="0" noProof="0" dirty="0">
              <a:ln>
                <a:noFill/>
              </a:ln>
              <a:solidFill>
                <a:prstClr val="black"/>
              </a:solidFill>
              <a:effectLst/>
              <a:uLnTx/>
              <a:uFillTx/>
              <a:latin typeface="Arial"/>
              <a:ea typeface="+mn-ea"/>
              <a:cs typeface="Arial"/>
            </a:endParaRPr>
          </a:p>
          <a:p>
            <a:pPr marL="469900" marR="0" lvl="0" indent="0" algn="l" defTabSz="457200" rtl="0" eaLnBrk="1" fontAlgn="auto" latinLnBrk="0" hangingPunct="1">
              <a:lnSpc>
                <a:spcPts val="2350"/>
              </a:lnSpc>
              <a:spcBef>
                <a:spcPts val="0"/>
              </a:spcBef>
              <a:spcAft>
                <a:spcPts val="0"/>
              </a:spcAft>
              <a:buClrTx/>
              <a:buSzTx/>
              <a:buFontTx/>
              <a:buNone/>
              <a:tabLst/>
              <a:defRPr/>
            </a:pPr>
            <a:r>
              <a:rPr kumimoji="0" sz="2800" b="0" i="0" u="none" strike="noStrike" kern="1200" cap="none" spc="-5" normalizeH="0" baseline="0" noProof="0" dirty="0">
                <a:ln>
                  <a:noFill/>
                </a:ln>
                <a:solidFill>
                  <a:prstClr val="black"/>
                </a:solidFill>
                <a:effectLst/>
                <a:uLnTx/>
                <a:uFillTx/>
                <a:latin typeface="Arial"/>
                <a:ea typeface="+mn-ea"/>
                <a:cs typeface="Arial"/>
              </a:rPr>
              <a:t>provide accommodations that help</a:t>
            </a:r>
            <a:r>
              <a:rPr kumimoji="0" sz="2800" b="0" i="0" u="none" strike="noStrike" kern="1200" cap="none" spc="105" normalizeH="0" baseline="0" noProof="0" dirty="0">
                <a:ln>
                  <a:noFill/>
                </a:ln>
                <a:solidFill>
                  <a:prstClr val="black"/>
                </a:solidFill>
                <a:effectLst/>
                <a:uLnTx/>
                <a:uFillTx/>
                <a:latin typeface="Arial"/>
                <a:ea typeface="+mn-ea"/>
                <a:cs typeface="Arial"/>
              </a:rPr>
              <a:t> </a:t>
            </a:r>
            <a:r>
              <a:rPr kumimoji="0" sz="2800" b="0" i="0" u="none" strike="noStrike" kern="1200" cap="none" spc="-5" normalizeH="0" baseline="0" noProof="0" dirty="0">
                <a:ln>
                  <a:noFill/>
                </a:ln>
                <a:solidFill>
                  <a:prstClr val="black"/>
                </a:solidFill>
                <a:effectLst/>
                <a:uLnTx/>
                <a:uFillTx/>
                <a:latin typeface="Arial"/>
                <a:ea typeface="+mn-ea"/>
                <a:cs typeface="Arial"/>
              </a:rPr>
              <a:t>individuals</a:t>
            </a:r>
            <a:endParaRPr kumimoji="0" sz="2800" b="0" i="0" u="none" strike="noStrike" kern="1200" cap="none" spc="0" normalizeH="0" baseline="0" noProof="0" dirty="0">
              <a:ln>
                <a:noFill/>
              </a:ln>
              <a:solidFill>
                <a:prstClr val="black"/>
              </a:solidFill>
              <a:effectLst/>
              <a:uLnTx/>
              <a:uFillTx/>
              <a:latin typeface="Arial"/>
              <a:ea typeface="+mn-ea"/>
              <a:cs typeface="Arial"/>
            </a:endParaRPr>
          </a:p>
          <a:p>
            <a:pPr marL="469900" marR="0" lvl="0" indent="0" algn="l" defTabSz="457200" rtl="0" eaLnBrk="1" fontAlgn="auto" latinLnBrk="0" hangingPunct="1">
              <a:lnSpc>
                <a:spcPts val="2350"/>
              </a:lnSpc>
              <a:spcBef>
                <a:spcPts val="0"/>
              </a:spcBef>
              <a:spcAft>
                <a:spcPts val="0"/>
              </a:spcAft>
              <a:buClrTx/>
              <a:buSzTx/>
              <a:buFontTx/>
              <a:buNone/>
              <a:tabLst/>
              <a:defRPr/>
            </a:pPr>
            <a:r>
              <a:rPr kumimoji="0" sz="2800" b="0" i="0" u="none" strike="noStrike" kern="1200" cap="none" spc="-5" normalizeH="0" baseline="0" noProof="0" dirty="0">
                <a:ln>
                  <a:noFill/>
                </a:ln>
                <a:solidFill>
                  <a:prstClr val="black"/>
                </a:solidFill>
                <a:effectLst/>
                <a:uLnTx/>
                <a:uFillTx/>
                <a:latin typeface="Arial"/>
                <a:ea typeface="+mn-ea"/>
                <a:cs typeface="Arial"/>
              </a:rPr>
              <a:t>to individuals with visual, </a:t>
            </a:r>
            <a:r>
              <a:rPr kumimoji="0" sz="2800" b="0" i="0" u="none" strike="noStrike" kern="1200" cap="none" spc="-25" normalizeH="0" baseline="0" noProof="0" dirty="0">
                <a:ln>
                  <a:noFill/>
                </a:ln>
                <a:solidFill>
                  <a:prstClr val="black"/>
                </a:solidFill>
                <a:effectLst/>
                <a:uLnTx/>
                <a:uFillTx/>
                <a:latin typeface="Arial"/>
                <a:ea typeface="+mn-ea"/>
                <a:cs typeface="Arial"/>
              </a:rPr>
              <a:t>auditory,</a:t>
            </a:r>
            <a:r>
              <a:rPr kumimoji="0" sz="2800" b="0" i="0" u="none" strike="noStrike" kern="1200" cap="none" spc="55" normalizeH="0" baseline="0" noProof="0" dirty="0">
                <a:ln>
                  <a:noFill/>
                </a:ln>
                <a:solidFill>
                  <a:prstClr val="black"/>
                </a:solidFill>
                <a:effectLst/>
                <a:uLnTx/>
                <a:uFillTx/>
                <a:latin typeface="Arial"/>
                <a:ea typeface="+mn-ea"/>
                <a:cs typeface="Arial"/>
              </a:rPr>
              <a:t> </a:t>
            </a:r>
            <a:r>
              <a:rPr kumimoji="0" sz="2800" b="0" i="0" u="none" strike="noStrike" kern="1200" cap="none" spc="-5" normalizeH="0" baseline="0" noProof="0" dirty="0">
                <a:ln>
                  <a:noFill/>
                </a:ln>
                <a:solidFill>
                  <a:prstClr val="black"/>
                </a:solidFill>
                <a:effectLst/>
                <a:uLnTx/>
                <a:uFillTx/>
                <a:latin typeface="Arial"/>
                <a:ea typeface="+mn-ea"/>
                <a:cs typeface="Arial"/>
              </a:rPr>
              <a:t>physical,</a:t>
            </a:r>
            <a:endParaRPr kumimoji="0" sz="2800" b="0" i="0" u="none" strike="noStrike" kern="1200" cap="none" spc="0" normalizeH="0" baseline="0" noProof="0" dirty="0">
              <a:ln>
                <a:noFill/>
              </a:ln>
              <a:solidFill>
                <a:prstClr val="black"/>
              </a:solidFill>
              <a:effectLst/>
              <a:uLnTx/>
              <a:uFillTx/>
              <a:latin typeface="Arial"/>
              <a:ea typeface="+mn-ea"/>
              <a:cs typeface="Arial"/>
            </a:endParaRPr>
          </a:p>
          <a:p>
            <a:pPr marL="469900" marR="0" lvl="0" indent="0" algn="l" defTabSz="457200" rtl="0" eaLnBrk="1" fontAlgn="auto" latinLnBrk="0" hangingPunct="1">
              <a:lnSpc>
                <a:spcPts val="2855"/>
              </a:lnSpc>
              <a:spcBef>
                <a:spcPts val="0"/>
              </a:spcBef>
              <a:spcAft>
                <a:spcPts val="0"/>
              </a:spcAft>
              <a:buClrTx/>
              <a:buSzTx/>
              <a:buFontTx/>
              <a:buNone/>
              <a:tabLst/>
              <a:defRPr/>
            </a:pPr>
            <a:r>
              <a:rPr kumimoji="0" sz="2800" b="0" i="0" u="none" strike="noStrike" kern="1200" cap="none" spc="-5" normalizeH="0" baseline="0" noProof="0" dirty="0">
                <a:ln>
                  <a:noFill/>
                </a:ln>
                <a:solidFill>
                  <a:prstClr val="black"/>
                </a:solidFill>
                <a:effectLst/>
                <a:uLnTx/>
                <a:uFillTx/>
                <a:latin typeface="Arial"/>
                <a:ea typeface="+mn-ea"/>
                <a:cs typeface="Arial"/>
              </a:rPr>
              <a:t>and neurological disabilities overcome</a:t>
            </a:r>
            <a:r>
              <a:rPr kumimoji="0" sz="2800" b="0" i="0" u="none" strike="noStrike" kern="1200" cap="none" spc="175" normalizeH="0" baseline="0" noProof="0" dirty="0">
                <a:ln>
                  <a:noFill/>
                </a:ln>
                <a:solidFill>
                  <a:prstClr val="black"/>
                </a:solidFill>
                <a:effectLst/>
                <a:uLnTx/>
                <a:uFillTx/>
                <a:latin typeface="Arial"/>
                <a:ea typeface="+mn-ea"/>
                <a:cs typeface="Arial"/>
              </a:rPr>
              <a:t> </a:t>
            </a:r>
            <a:r>
              <a:rPr kumimoji="0" sz="2800" b="0" i="0" u="none" strike="noStrike" kern="1200" cap="none" spc="-5" normalizeH="0" baseline="0" noProof="0" dirty="0">
                <a:ln>
                  <a:noFill/>
                </a:ln>
                <a:solidFill>
                  <a:prstClr val="black"/>
                </a:solidFill>
                <a:effectLst/>
                <a:uLnTx/>
                <a:uFillTx/>
                <a:latin typeface="Arial"/>
                <a:ea typeface="+mn-ea"/>
                <a:cs typeface="Arial"/>
              </a:rPr>
              <a:t>barriers</a:t>
            </a:r>
            <a:endParaRPr kumimoji="0" sz="2800" b="0" i="0" u="none" strike="noStrike" kern="1200" cap="none" spc="0" normalizeH="0" baseline="0" noProof="0" dirty="0">
              <a:ln>
                <a:noFill/>
              </a:ln>
              <a:solidFill>
                <a:prstClr val="black"/>
              </a:solidFill>
              <a:effectLst/>
              <a:uLnTx/>
              <a:uFillTx/>
              <a:latin typeface="Arial"/>
              <a:ea typeface="+mn-ea"/>
              <a:cs typeface="Arial"/>
            </a:endParaRPr>
          </a:p>
          <a:p>
            <a:pPr marL="469900" marR="0" lvl="0" indent="-457200" algn="l" defTabSz="457200" rtl="0" eaLnBrk="1" fontAlgn="auto" latinLnBrk="0" hangingPunct="1">
              <a:lnSpc>
                <a:spcPts val="3220"/>
              </a:lnSpc>
              <a:spcBef>
                <a:spcPts val="2690"/>
              </a:spcBef>
              <a:spcAft>
                <a:spcPts val="0"/>
              </a:spcAft>
              <a:buClr>
                <a:srgbClr val="FFBD5F"/>
              </a:buClr>
              <a:buSzPct val="80357"/>
              <a:buFont typeface="Wingdings 2"/>
              <a:buChar char=""/>
              <a:tabLst>
                <a:tab pos="469900" algn="l"/>
                <a:tab pos="470534" algn="l"/>
              </a:tabLst>
              <a:defRPr/>
            </a:pPr>
            <a:r>
              <a:rPr kumimoji="0" sz="2800" b="0" i="0" u="none" strike="noStrike" kern="1200" cap="none" spc="-40" normalizeH="0" baseline="0" noProof="0" dirty="0">
                <a:ln>
                  <a:noFill/>
                </a:ln>
                <a:solidFill>
                  <a:prstClr val="black"/>
                </a:solidFill>
                <a:effectLst/>
                <a:uLnTx/>
                <a:uFillTx/>
                <a:latin typeface="Arial"/>
                <a:ea typeface="+mn-ea"/>
                <a:cs typeface="Arial"/>
              </a:rPr>
              <a:t>WAI </a:t>
            </a:r>
            <a:r>
              <a:rPr kumimoji="0" sz="2800" b="0" i="0" u="none" strike="noStrike" kern="1200" cap="none" spc="-5" normalizeH="0" baseline="0" noProof="0" dirty="0">
                <a:ln>
                  <a:noFill/>
                </a:ln>
                <a:solidFill>
                  <a:prstClr val="black"/>
                </a:solidFill>
                <a:effectLst/>
                <a:uLnTx/>
                <a:uFillTx/>
                <a:latin typeface="Arial"/>
                <a:ea typeface="+mn-ea"/>
                <a:cs typeface="Arial"/>
              </a:rPr>
              <a:t>– </a:t>
            </a:r>
            <a:r>
              <a:rPr kumimoji="0" sz="2800" b="0" i="0" u="none" strike="noStrike" kern="1200" cap="none" spc="-20" normalizeH="0" baseline="0" noProof="0" dirty="0">
                <a:ln>
                  <a:noFill/>
                </a:ln>
                <a:solidFill>
                  <a:prstClr val="black"/>
                </a:solidFill>
                <a:effectLst/>
                <a:uLnTx/>
                <a:uFillTx/>
                <a:latin typeface="Arial"/>
                <a:ea typeface="+mn-ea"/>
                <a:cs typeface="Arial"/>
              </a:rPr>
              <a:t>Web </a:t>
            </a:r>
            <a:r>
              <a:rPr kumimoji="0" sz="2800" b="0" i="0" u="none" strike="noStrike" kern="1200" cap="none" spc="-5" normalizeH="0" baseline="0" noProof="0" dirty="0">
                <a:ln>
                  <a:noFill/>
                </a:ln>
                <a:solidFill>
                  <a:prstClr val="black"/>
                </a:solidFill>
                <a:effectLst/>
                <a:uLnTx/>
                <a:uFillTx/>
                <a:latin typeface="Arial"/>
                <a:ea typeface="+mn-ea"/>
                <a:cs typeface="Arial"/>
              </a:rPr>
              <a:t>Accessibility</a:t>
            </a:r>
            <a:r>
              <a:rPr kumimoji="0" sz="2800" b="0" i="0" u="none" strike="noStrike" kern="1200" cap="none" spc="-114" normalizeH="0" baseline="0" noProof="0" dirty="0">
                <a:ln>
                  <a:noFill/>
                </a:ln>
                <a:solidFill>
                  <a:prstClr val="black"/>
                </a:solidFill>
                <a:effectLst/>
                <a:uLnTx/>
                <a:uFillTx/>
                <a:latin typeface="Arial"/>
                <a:ea typeface="+mn-ea"/>
                <a:cs typeface="Arial"/>
              </a:rPr>
              <a:t> </a:t>
            </a:r>
            <a:r>
              <a:rPr kumimoji="0" sz="2800" b="0" i="0" u="none" strike="noStrike" kern="1200" cap="none" spc="-5" normalizeH="0" baseline="0" noProof="0" dirty="0">
                <a:ln>
                  <a:noFill/>
                </a:ln>
                <a:solidFill>
                  <a:prstClr val="black"/>
                </a:solidFill>
                <a:effectLst/>
                <a:uLnTx/>
                <a:uFillTx/>
                <a:latin typeface="Arial"/>
                <a:ea typeface="+mn-ea"/>
                <a:cs typeface="Arial"/>
              </a:rPr>
              <a:t>Initiative</a:t>
            </a:r>
            <a:endParaRPr kumimoji="0" sz="2800" b="0" i="0" u="none" strike="noStrike" kern="1200" cap="none" spc="0" normalizeH="0" baseline="0" noProof="0" dirty="0">
              <a:ln>
                <a:noFill/>
              </a:ln>
              <a:solidFill>
                <a:prstClr val="black"/>
              </a:solidFill>
              <a:effectLst/>
              <a:uLnTx/>
              <a:uFillTx/>
              <a:latin typeface="Arial"/>
              <a:ea typeface="+mn-ea"/>
              <a:cs typeface="Arial"/>
            </a:endParaRPr>
          </a:p>
          <a:p>
            <a:pPr marL="954405" marR="0" lvl="1" indent="-457200" algn="l" defTabSz="457200" rtl="0" eaLnBrk="1" fontAlgn="auto" latinLnBrk="0" hangingPunct="1">
              <a:lnSpc>
                <a:spcPts val="2560"/>
              </a:lnSpc>
              <a:spcBef>
                <a:spcPts val="0"/>
              </a:spcBef>
              <a:spcAft>
                <a:spcPts val="0"/>
              </a:spcAft>
              <a:buClr>
                <a:srgbClr val="FFBD5F"/>
              </a:buClr>
              <a:buSzPct val="89583"/>
              <a:buFont typeface="Wingdings 2"/>
              <a:buChar char=""/>
              <a:tabLst>
                <a:tab pos="954405" algn="l"/>
                <a:tab pos="955040" algn="l"/>
              </a:tabLst>
              <a:defRPr/>
            </a:pPr>
            <a:r>
              <a:rPr kumimoji="0" sz="2400" b="0" i="0" u="none" strike="noStrike" kern="1200" cap="none" spc="-5" normalizeH="0" baseline="0" noProof="0" dirty="0">
                <a:ln>
                  <a:noFill/>
                </a:ln>
                <a:solidFill>
                  <a:prstClr val="black"/>
                </a:solidFill>
                <a:effectLst/>
                <a:uLnTx/>
                <a:uFillTx/>
                <a:latin typeface="Arial"/>
                <a:ea typeface="+mn-ea"/>
                <a:cs typeface="Arial"/>
              </a:rPr>
              <a:t>Develops accessibility</a:t>
            </a:r>
            <a:r>
              <a:rPr kumimoji="0" sz="2400" b="0" i="0" u="none" strike="noStrike" kern="1200" cap="none" spc="75" normalizeH="0" baseline="0" noProof="0" dirty="0">
                <a:ln>
                  <a:noFill/>
                </a:ln>
                <a:solidFill>
                  <a:prstClr val="black"/>
                </a:solidFill>
                <a:effectLst/>
                <a:uLnTx/>
                <a:uFillTx/>
                <a:latin typeface="Arial"/>
                <a:ea typeface="+mn-ea"/>
                <a:cs typeface="Arial"/>
              </a:rPr>
              <a:t> </a:t>
            </a:r>
            <a:r>
              <a:rPr kumimoji="0" sz="2400" b="0" i="0" u="none" strike="noStrike" kern="1200" cap="none" spc="-5" normalizeH="0" baseline="0" noProof="0" dirty="0">
                <a:ln>
                  <a:noFill/>
                </a:ln>
                <a:solidFill>
                  <a:prstClr val="black"/>
                </a:solidFill>
                <a:effectLst/>
                <a:uLnTx/>
                <a:uFillTx/>
                <a:latin typeface="Arial"/>
                <a:ea typeface="+mn-ea"/>
                <a:cs typeface="Arial"/>
              </a:rPr>
              <a:t>recommendations</a:t>
            </a:r>
            <a:endParaRPr kumimoji="0" sz="2400" b="0" i="0" u="none" strike="noStrike" kern="1200" cap="none" spc="0" normalizeH="0" baseline="0" noProof="0" dirty="0">
              <a:ln>
                <a:noFill/>
              </a:ln>
              <a:solidFill>
                <a:prstClr val="black"/>
              </a:solidFill>
              <a:effectLst/>
              <a:uLnTx/>
              <a:uFillTx/>
              <a:latin typeface="Arial"/>
              <a:ea typeface="+mn-ea"/>
              <a:cs typeface="Arial"/>
            </a:endParaRPr>
          </a:p>
          <a:p>
            <a:pPr marL="954405" marR="0" lvl="1" indent="-457200" algn="l" defTabSz="457200" rtl="0" eaLnBrk="1" fontAlgn="auto" latinLnBrk="0" hangingPunct="1">
              <a:lnSpc>
                <a:spcPts val="3265"/>
              </a:lnSpc>
              <a:spcBef>
                <a:spcPts val="0"/>
              </a:spcBef>
              <a:spcAft>
                <a:spcPts val="0"/>
              </a:spcAft>
              <a:buClr>
                <a:srgbClr val="FFBD5F"/>
              </a:buClr>
              <a:buSzPct val="90000"/>
              <a:buFont typeface="Wingdings 2"/>
              <a:buChar char=""/>
              <a:tabLst>
                <a:tab pos="954405" algn="l"/>
                <a:tab pos="955040" algn="l"/>
                <a:tab pos="2352675" algn="l"/>
              </a:tabLst>
              <a:defRPr/>
            </a:pPr>
            <a:r>
              <a:rPr kumimoji="0" sz="3000" b="0" i="0" u="none" strike="noStrike" kern="1200" cap="none" spc="0" normalizeH="0" baseline="0" noProof="0" dirty="0">
                <a:ln>
                  <a:noFill/>
                </a:ln>
                <a:solidFill>
                  <a:prstClr val="black"/>
                </a:solidFill>
                <a:effectLst/>
                <a:uLnTx/>
                <a:uFillTx/>
                <a:latin typeface="Arial"/>
                <a:ea typeface="+mn-ea"/>
                <a:cs typeface="Arial"/>
              </a:rPr>
              <a:t>WCAG	2.0</a:t>
            </a:r>
          </a:p>
          <a:p>
            <a:pPr marL="954405" marR="0" lvl="1" indent="-457200" algn="l" defTabSz="457200" rtl="0" eaLnBrk="1" fontAlgn="auto" latinLnBrk="0" hangingPunct="1">
              <a:lnSpc>
                <a:spcPts val="2535"/>
              </a:lnSpc>
              <a:spcBef>
                <a:spcPts val="0"/>
              </a:spcBef>
              <a:spcAft>
                <a:spcPts val="0"/>
              </a:spcAft>
              <a:buClr>
                <a:srgbClr val="FFBD5F"/>
              </a:buClr>
              <a:buSzPct val="90384"/>
              <a:buFont typeface="Wingdings 2"/>
              <a:buChar char=""/>
              <a:tabLst>
                <a:tab pos="954405" algn="l"/>
                <a:tab pos="955040" algn="l"/>
              </a:tabLst>
              <a:defRPr/>
            </a:pPr>
            <a:r>
              <a:rPr kumimoji="0" sz="2600" b="0" i="0" u="none" strike="noStrike" kern="1200" cap="none" spc="-15" normalizeH="0" baseline="0" noProof="0" dirty="0">
                <a:ln>
                  <a:noFill/>
                </a:ln>
                <a:solidFill>
                  <a:prstClr val="black"/>
                </a:solidFill>
                <a:effectLst/>
                <a:uLnTx/>
                <a:uFillTx/>
                <a:latin typeface="Arial"/>
                <a:ea typeface="+mn-ea"/>
                <a:cs typeface="Arial"/>
              </a:rPr>
              <a:t>Web </a:t>
            </a:r>
            <a:r>
              <a:rPr kumimoji="0" sz="2600" b="0" i="0" u="none" strike="noStrike" kern="1200" cap="none" spc="0" normalizeH="0" baseline="0" noProof="0" dirty="0">
                <a:ln>
                  <a:noFill/>
                </a:ln>
                <a:solidFill>
                  <a:prstClr val="black"/>
                </a:solidFill>
                <a:effectLst/>
                <a:uLnTx/>
                <a:uFillTx/>
                <a:latin typeface="Arial"/>
                <a:ea typeface="+mn-ea"/>
                <a:cs typeface="Arial"/>
              </a:rPr>
              <a:t>Content Accessibility</a:t>
            </a:r>
            <a:r>
              <a:rPr kumimoji="0" sz="2600" b="0" i="0" u="none" strike="noStrike" kern="1200" cap="none" spc="-160" normalizeH="0" baseline="0" noProof="0" dirty="0">
                <a:ln>
                  <a:noFill/>
                </a:ln>
                <a:solidFill>
                  <a:prstClr val="black"/>
                </a:solidFill>
                <a:effectLst/>
                <a:uLnTx/>
                <a:uFillTx/>
                <a:latin typeface="Arial"/>
                <a:ea typeface="+mn-ea"/>
                <a:cs typeface="Arial"/>
              </a:rPr>
              <a:t> </a:t>
            </a:r>
            <a:r>
              <a:rPr kumimoji="0" sz="2600" b="0" i="0" u="none" strike="noStrike" kern="1200" cap="none" spc="0" normalizeH="0" baseline="0" noProof="0" dirty="0">
                <a:ln>
                  <a:noFill/>
                </a:ln>
                <a:solidFill>
                  <a:prstClr val="black"/>
                </a:solidFill>
                <a:effectLst/>
                <a:uLnTx/>
                <a:uFillTx/>
                <a:latin typeface="Arial"/>
                <a:ea typeface="+mn-ea"/>
                <a:cs typeface="Arial"/>
              </a:rPr>
              <a:t>Guidelines</a:t>
            </a:r>
          </a:p>
          <a:p>
            <a:pPr marL="954405" marR="0" lvl="0" indent="0" algn="l" defTabSz="457200" rtl="0" eaLnBrk="1" fontAlgn="auto" latinLnBrk="0" hangingPunct="1">
              <a:lnSpc>
                <a:spcPts val="2445"/>
              </a:lnSpc>
              <a:spcBef>
                <a:spcPts val="0"/>
              </a:spcBef>
              <a:spcAft>
                <a:spcPts val="0"/>
              </a:spcAft>
              <a:buClrTx/>
              <a:buSzTx/>
              <a:buFontTx/>
              <a:buNone/>
              <a:tabLst/>
              <a:defRPr/>
            </a:pPr>
            <a:r>
              <a:rPr kumimoji="0" sz="2400" b="0" i="0" u="heavy" strike="noStrike" kern="1200" cap="none" spc="-10" normalizeH="0" baseline="0" noProof="0" dirty="0">
                <a:ln>
                  <a:noFill/>
                </a:ln>
                <a:solidFill>
                  <a:srgbClr val="F49100"/>
                </a:solidFill>
                <a:effectLst/>
                <a:uLnTx/>
                <a:uFillTx/>
                <a:latin typeface="Arial"/>
                <a:ea typeface="+mn-ea"/>
                <a:cs typeface="Arial"/>
                <a:hlinkClick r:id="rId2"/>
              </a:rPr>
              <a:t>http://www.w3.org/WAI/WCAG20/quickref/</a:t>
            </a:r>
            <a:endParaRPr kumimoji="0" sz="2400" b="0" i="0" u="none" strike="noStrike" kern="1200" cap="none" spc="0" normalizeH="0" baseline="0" noProof="0" dirty="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554367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normAutofit/>
          </a:bodyPr>
          <a:lstStyle/>
          <a:p>
            <a:pPr eaLnBrk="1" hangingPunct="1"/>
            <a:r>
              <a:rPr lang="en-US" sz="4400" dirty="0"/>
              <a:t>Chapter Objectives (continued)</a:t>
            </a:r>
          </a:p>
        </p:txBody>
      </p:sp>
      <p:sp>
        <p:nvSpPr>
          <p:cNvPr id="5125" name="Rectangle 3"/>
          <p:cNvSpPr>
            <a:spLocks noGrp="1" noChangeArrowheads="1"/>
          </p:cNvSpPr>
          <p:nvPr>
            <p:ph idx="1"/>
          </p:nvPr>
        </p:nvSpPr>
        <p:spPr/>
        <p:txBody>
          <a:bodyPr>
            <a:normAutofit/>
          </a:bodyPr>
          <a:lstStyle/>
          <a:p>
            <a:r>
              <a:rPr lang="en-US" dirty="0"/>
              <a:t>Use a div element to mark a page division</a:t>
            </a:r>
          </a:p>
          <a:p>
            <a:r>
              <a:rPr lang="en-US" dirty="0"/>
              <a:t>Define the class attribute</a:t>
            </a:r>
          </a:p>
          <a:p>
            <a:r>
              <a:rPr lang="en-US" dirty="0"/>
              <a:t>Describe and use HTML heading tags</a:t>
            </a:r>
          </a:p>
          <a:p>
            <a:r>
              <a:rPr lang="en-IN" dirty="0"/>
              <a:t>Describe the types of lists in an HTML document</a:t>
            </a:r>
          </a:p>
          <a:p>
            <a:r>
              <a:rPr lang="en-IN" dirty="0"/>
              <a:t>Create an unordered list and a description list</a:t>
            </a:r>
          </a:p>
          <a:p>
            <a:r>
              <a:rPr lang="en-IN" dirty="0"/>
              <a:t>Test and validate links on a webpage</a:t>
            </a:r>
          </a:p>
        </p:txBody>
      </p:sp>
      <p:sp>
        <p:nvSpPr>
          <p:cNvPr id="5122" name="Footer Placeholder 3"/>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Chapter 3: Creating Web Pages with Links, Images</a:t>
            </a:r>
          </a:p>
        </p:txBody>
      </p:sp>
      <p:sp>
        <p:nvSpPr>
          <p:cNvPr id="5123" name="Slide Number Placeholder 4"/>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EF3721D-6422-4455-8801-01AC7CBAA850}" type="slidenum">
              <a:rPr lang="en-US" smtClean="0"/>
              <a:pPr eaLnBrk="1" hangingPunct="1"/>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066800" y="454267"/>
            <a:ext cx="6824599" cy="750847"/>
          </a:xfrm>
          <a:prstGeom prst="rect">
            <a:avLst/>
          </a:prstGeom>
        </p:spPr>
        <p:txBody>
          <a:bodyPr vert="horz" wrap="square" lIns="0" tIns="12065" rIns="0" bIns="0" rtlCol="0">
            <a:spAutoFit/>
          </a:bodyPr>
          <a:lstStyle/>
          <a:p>
            <a:pPr marL="12700">
              <a:lnSpc>
                <a:spcPct val="100000"/>
              </a:lnSpc>
              <a:spcBef>
                <a:spcPts val="95"/>
              </a:spcBef>
            </a:pPr>
            <a:r>
              <a:rPr spc="-40" dirty="0"/>
              <a:t>Web</a:t>
            </a:r>
            <a:r>
              <a:rPr spc="-55" dirty="0"/>
              <a:t> </a:t>
            </a:r>
            <a:r>
              <a:rPr spc="-10" dirty="0"/>
              <a:t>Accessibility</a:t>
            </a:r>
          </a:p>
        </p:txBody>
      </p:sp>
      <p:sp>
        <p:nvSpPr>
          <p:cNvPr id="8" name="object 8"/>
          <p:cNvSpPr txBox="1">
            <a:spLocks noGrp="1"/>
          </p:cNvSpPr>
          <p:nvPr>
            <p:ph type="sldNum" sz="quarter" idx="4294967295"/>
          </p:nvPr>
        </p:nvSpPr>
        <p:spPr>
          <a:xfrm>
            <a:off x="7086600" y="6356350"/>
            <a:ext cx="2057400" cy="365125"/>
          </a:xfrm>
          <a:prstGeom prst="rect">
            <a:avLst/>
          </a:prstGeom>
        </p:spPr>
        <p:txBody>
          <a:bodyPr vert="horz" wrap="square" lIns="0" tIns="9525" rIns="0" bIns="0" rtlCol="0">
            <a:spAutoFit/>
          </a:bodyPr>
          <a:lstStyle/>
          <a:p>
            <a:pPr marL="25400" marR="0" lvl="0" indent="0" algn="r" defTabSz="457200" rtl="0" eaLnBrk="1" fontAlgn="auto" latinLnBrk="0" hangingPunct="1">
              <a:lnSpc>
                <a:spcPct val="100000"/>
              </a:lnSpc>
              <a:spcBef>
                <a:spcPts val="75"/>
              </a:spcBef>
              <a:spcAft>
                <a:spcPts val="0"/>
              </a:spcAft>
              <a:buClrTx/>
              <a:buSzTx/>
              <a:buFontTx/>
              <a:buNone/>
              <a:tabLst/>
              <a:defRPr/>
            </a:pPr>
            <a:fld id="{81D60167-4931-47E6-BA6A-407CBD079E47}" type="slidenum">
              <a:rPr kumimoji="0"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25400" marR="0" lvl="0" indent="0" algn="r" defTabSz="457200" rtl="0" eaLnBrk="1" fontAlgn="auto" latinLnBrk="0" hangingPunct="1">
                <a:lnSpc>
                  <a:spcPct val="100000"/>
                </a:lnSpc>
                <a:spcBef>
                  <a:spcPts val="75"/>
                </a:spcBef>
                <a:spcAft>
                  <a:spcPts val="0"/>
                </a:spcAft>
                <a:buClrTx/>
                <a:buSzTx/>
                <a:buFontTx/>
                <a:buNone/>
                <a:tabLst/>
                <a:defRPr/>
              </a:pPr>
              <a:t>50</a:t>
            </a:fld>
            <a:endParaRPr kumimoji="0"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object 7"/>
          <p:cNvSpPr txBox="1"/>
          <p:nvPr/>
        </p:nvSpPr>
        <p:spPr>
          <a:xfrm>
            <a:off x="648716" y="1530061"/>
            <a:ext cx="7493000" cy="2038350"/>
          </a:xfrm>
          <a:prstGeom prst="rect">
            <a:avLst/>
          </a:prstGeom>
        </p:spPr>
        <p:txBody>
          <a:bodyPr vert="horz" wrap="square" lIns="0" tIns="59690" rIns="0" bIns="0" rtlCol="0">
            <a:spAutoFit/>
          </a:bodyPr>
          <a:lstStyle/>
          <a:p>
            <a:pPr marL="12700" marR="0" lvl="0" indent="0" algn="l" defTabSz="457200" rtl="0" eaLnBrk="1" fontAlgn="auto" latinLnBrk="0" hangingPunct="1">
              <a:lnSpc>
                <a:spcPct val="100000"/>
              </a:lnSpc>
              <a:spcBef>
                <a:spcPts val="470"/>
              </a:spcBef>
              <a:spcAft>
                <a:spcPts val="0"/>
              </a:spcAft>
              <a:buClrTx/>
              <a:buSzTx/>
              <a:buFontTx/>
              <a:buNone/>
              <a:tabLst/>
              <a:defRPr/>
            </a:pPr>
            <a:r>
              <a:rPr kumimoji="0" sz="3000" b="0" i="0" u="none" strike="noStrike" kern="1200" cap="none" spc="-5" normalizeH="0" baseline="0" noProof="0" dirty="0">
                <a:ln>
                  <a:noFill/>
                </a:ln>
                <a:solidFill>
                  <a:prstClr val="black"/>
                </a:solidFill>
                <a:effectLst/>
                <a:uLnTx/>
                <a:uFillTx/>
                <a:latin typeface="Arial"/>
                <a:ea typeface="+mn-ea"/>
                <a:cs typeface="Arial"/>
              </a:rPr>
              <a:t>Section 508 </a:t>
            </a:r>
            <a:r>
              <a:rPr kumimoji="0" sz="3000" b="0" i="0" u="none" strike="noStrike" kern="1200" cap="none" spc="0" normalizeH="0" baseline="0" noProof="0" dirty="0">
                <a:ln>
                  <a:noFill/>
                </a:ln>
                <a:solidFill>
                  <a:prstClr val="black"/>
                </a:solidFill>
                <a:effectLst/>
                <a:uLnTx/>
                <a:uFillTx/>
                <a:latin typeface="Arial"/>
                <a:ea typeface="+mn-ea"/>
                <a:cs typeface="Arial"/>
              </a:rPr>
              <a:t>of the </a:t>
            </a:r>
            <a:r>
              <a:rPr kumimoji="0" sz="3000" b="0" i="0" u="none" strike="noStrike" kern="1200" cap="none" spc="-5" normalizeH="0" baseline="0" noProof="0" dirty="0">
                <a:ln>
                  <a:noFill/>
                </a:ln>
                <a:solidFill>
                  <a:prstClr val="black"/>
                </a:solidFill>
                <a:effectLst/>
                <a:uLnTx/>
                <a:uFillTx/>
                <a:latin typeface="Arial"/>
                <a:ea typeface="+mn-ea"/>
                <a:cs typeface="Arial"/>
              </a:rPr>
              <a:t>Rehabilitation</a:t>
            </a:r>
            <a:r>
              <a:rPr kumimoji="0" sz="3000" b="0" i="0" u="none" strike="noStrike" kern="1200" cap="none" spc="-195" normalizeH="0" baseline="0" noProof="0" dirty="0">
                <a:ln>
                  <a:noFill/>
                </a:ln>
                <a:solidFill>
                  <a:prstClr val="black"/>
                </a:solidFill>
                <a:effectLst/>
                <a:uLnTx/>
                <a:uFillTx/>
                <a:latin typeface="Arial"/>
                <a:ea typeface="+mn-ea"/>
                <a:cs typeface="Arial"/>
              </a:rPr>
              <a:t> </a:t>
            </a:r>
            <a:r>
              <a:rPr kumimoji="0" sz="3000" b="0" i="0" u="none" strike="noStrike" kern="1200" cap="none" spc="0" normalizeH="0" baseline="0" noProof="0" dirty="0">
                <a:ln>
                  <a:noFill/>
                </a:ln>
                <a:solidFill>
                  <a:prstClr val="black"/>
                </a:solidFill>
                <a:effectLst/>
                <a:uLnTx/>
                <a:uFillTx/>
                <a:latin typeface="Arial"/>
                <a:ea typeface="+mn-ea"/>
                <a:cs typeface="Arial"/>
              </a:rPr>
              <a:t>Act</a:t>
            </a:r>
          </a:p>
          <a:p>
            <a:pPr marL="424180" marR="5080" lvl="0" indent="0" algn="l" defTabSz="457200" rtl="0" eaLnBrk="1" fontAlgn="auto" latinLnBrk="0" hangingPunct="1">
              <a:lnSpc>
                <a:spcPct val="90000"/>
              </a:lnSpc>
              <a:spcBef>
                <a:spcPts val="635"/>
              </a:spcBef>
              <a:spcAft>
                <a:spcPts val="0"/>
              </a:spcAft>
              <a:buClrTx/>
              <a:buSzTx/>
              <a:buFontTx/>
              <a:buNone/>
              <a:tabLst/>
              <a:defRPr/>
            </a:pPr>
            <a:r>
              <a:rPr kumimoji="0" sz="2600" b="0" i="0" u="none" strike="noStrike" kern="1200" cap="none" spc="0" normalizeH="0" baseline="0" noProof="0" dirty="0">
                <a:ln>
                  <a:noFill/>
                </a:ln>
                <a:solidFill>
                  <a:prstClr val="black"/>
                </a:solidFill>
                <a:effectLst/>
                <a:uLnTx/>
                <a:uFillTx/>
                <a:latin typeface="Arial"/>
                <a:ea typeface="+mn-ea"/>
                <a:cs typeface="Arial"/>
              </a:rPr>
              <a:t>Requires that government agencies must give  individuals with disabilities access to</a:t>
            </a:r>
            <a:r>
              <a:rPr kumimoji="0" sz="2600" b="0" i="0" u="none" strike="noStrike" kern="1200" cap="none" spc="-60" normalizeH="0" baseline="0" noProof="0" dirty="0">
                <a:ln>
                  <a:noFill/>
                </a:ln>
                <a:solidFill>
                  <a:prstClr val="black"/>
                </a:solidFill>
                <a:effectLst/>
                <a:uLnTx/>
                <a:uFillTx/>
                <a:latin typeface="Arial"/>
                <a:ea typeface="+mn-ea"/>
                <a:cs typeface="Arial"/>
              </a:rPr>
              <a:t> </a:t>
            </a:r>
            <a:r>
              <a:rPr kumimoji="0" sz="2600" b="0" i="0" u="none" strike="noStrike" kern="1200" cap="none" spc="0" normalizeH="0" baseline="0" noProof="0" dirty="0">
                <a:ln>
                  <a:noFill/>
                </a:ln>
                <a:solidFill>
                  <a:prstClr val="black"/>
                </a:solidFill>
                <a:effectLst/>
                <a:uLnTx/>
                <a:uFillTx/>
                <a:latin typeface="Arial"/>
                <a:ea typeface="+mn-ea"/>
                <a:cs typeface="Arial"/>
              </a:rPr>
              <a:t>information  technology that is comparable to the access  available to</a:t>
            </a:r>
            <a:r>
              <a:rPr kumimoji="0" sz="2600" b="0" i="0" u="none" strike="noStrike" kern="1200" cap="none" spc="-20" normalizeH="0" baseline="0" noProof="0" dirty="0">
                <a:ln>
                  <a:noFill/>
                </a:ln>
                <a:solidFill>
                  <a:prstClr val="black"/>
                </a:solidFill>
                <a:effectLst/>
                <a:uLnTx/>
                <a:uFillTx/>
                <a:latin typeface="Arial"/>
                <a:ea typeface="+mn-ea"/>
                <a:cs typeface="Arial"/>
              </a:rPr>
              <a:t> </a:t>
            </a:r>
            <a:r>
              <a:rPr kumimoji="0" sz="2600" b="0" i="0" u="none" strike="noStrike" kern="1200" cap="none" spc="0" normalizeH="0" baseline="0" noProof="0" dirty="0">
                <a:ln>
                  <a:noFill/>
                </a:ln>
                <a:solidFill>
                  <a:prstClr val="black"/>
                </a:solidFill>
                <a:effectLst/>
                <a:uLnTx/>
                <a:uFillTx/>
                <a:latin typeface="Arial"/>
                <a:ea typeface="+mn-ea"/>
                <a:cs typeface="Arial"/>
              </a:rPr>
              <a:t>others</a:t>
            </a:r>
          </a:p>
        </p:txBody>
      </p:sp>
    </p:spTree>
    <p:extLst>
      <p:ext uri="{BB962C8B-B14F-4D97-AF65-F5344CB8AC3E}">
        <p14:creationId xmlns:p14="http://schemas.microsoft.com/office/powerpoint/2010/main" val="20012237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955344" y="454266"/>
            <a:ext cx="6937069" cy="750847"/>
          </a:xfrm>
          <a:prstGeom prst="rect">
            <a:avLst/>
          </a:prstGeom>
        </p:spPr>
        <p:txBody>
          <a:bodyPr vert="horz" wrap="square" lIns="0" tIns="12065" rIns="0" bIns="0" rtlCol="0">
            <a:spAutoFit/>
          </a:bodyPr>
          <a:lstStyle/>
          <a:p>
            <a:pPr marL="12700">
              <a:lnSpc>
                <a:spcPct val="100000"/>
              </a:lnSpc>
              <a:spcBef>
                <a:spcPts val="95"/>
              </a:spcBef>
            </a:pPr>
            <a:r>
              <a:rPr spc="-40" dirty="0"/>
              <a:t>Universal Design</a:t>
            </a:r>
          </a:p>
        </p:txBody>
      </p:sp>
      <p:sp>
        <p:nvSpPr>
          <p:cNvPr id="8" name="object 8"/>
          <p:cNvSpPr txBox="1">
            <a:spLocks noGrp="1"/>
          </p:cNvSpPr>
          <p:nvPr>
            <p:ph type="sldNum" sz="quarter" idx="4294967295"/>
          </p:nvPr>
        </p:nvSpPr>
        <p:spPr>
          <a:xfrm>
            <a:off x="7086600" y="6356350"/>
            <a:ext cx="2057400" cy="365125"/>
          </a:xfrm>
          <a:prstGeom prst="rect">
            <a:avLst/>
          </a:prstGeom>
        </p:spPr>
        <p:txBody>
          <a:bodyPr vert="horz" wrap="square" lIns="0" tIns="9525" rIns="0" bIns="0" rtlCol="0">
            <a:spAutoFit/>
          </a:bodyPr>
          <a:lstStyle/>
          <a:p>
            <a:pPr marL="25400" marR="0" lvl="0" indent="0" algn="r" defTabSz="457200" rtl="0" eaLnBrk="1" fontAlgn="auto" latinLnBrk="0" hangingPunct="1">
              <a:lnSpc>
                <a:spcPct val="100000"/>
              </a:lnSpc>
              <a:spcBef>
                <a:spcPts val="75"/>
              </a:spcBef>
              <a:spcAft>
                <a:spcPts val="0"/>
              </a:spcAft>
              <a:buClrTx/>
              <a:buSzTx/>
              <a:buFontTx/>
              <a:buNone/>
              <a:tabLst/>
              <a:defRPr/>
            </a:pPr>
            <a:fld id="{81D60167-4931-47E6-BA6A-407CBD079E47}" type="slidenum">
              <a:rPr kumimoji="0"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25400" marR="0" lvl="0" indent="0" algn="r" defTabSz="457200" rtl="0" eaLnBrk="1" fontAlgn="auto" latinLnBrk="0" hangingPunct="1">
                <a:lnSpc>
                  <a:spcPct val="100000"/>
                </a:lnSpc>
                <a:spcBef>
                  <a:spcPts val="75"/>
                </a:spcBef>
                <a:spcAft>
                  <a:spcPts val="0"/>
                </a:spcAft>
                <a:buClrTx/>
                <a:buSzTx/>
                <a:buFontTx/>
                <a:buNone/>
                <a:tabLst/>
                <a:defRPr/>
              </a:pPr>
              <a:t>51</a:t>
            </a:fld>
            <a:endParaRPr kumimoji="0"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object 7"/>
          <p:cNvSpPr txBox="1"/>
          <p:nvPr/>
        </p:nvSpPr>
        <p:spPr>
          <a:xfrm>
            <a:off x="955344" y="1623186"/>
            <a:ext cx="6836409" cy="3505835"/>
          </a:xfrm>
          <a:prstGeom prst="rect">
            <a:avLst/>
          </a:prstGeom>
        </p:spPr>
        <p:txBody>
          <a:bodyPr vert="horz" wrap="square" lIns="0" tIns="12700" rIns="0" bIns="0" rtlCol="0">
            <a:spAutoFit/>
          </a:bodyPr>
          <a:lstStyle/>
          <a:p>
            <a:pPr marL="12700" marR="5080" lvl="0" indent="0" algn="l" defTabSz="457200" rtl="0" eaLnBrk="1" fontAlgn="auto" latinLnBrk="0" hangingPunct="1">
              <a:lnSpc>
                <a:spcPct val="100000"/>
              </a:lnSpc>
              <a:spcBef>
                <a:spcPts val="100"/>
              </a:spcBef>
              <a:spcAft>
                <a:spcPts val="0"/>
              </a:spcAft>
              <a:buClrTx/>
              <a:buSzTx/>
              <a:buFontTx/>
              <a:buNone/>
              <a:tabLst/>
              <a:defRPr/>
            </a:pPr>
            <a:r>
              <a:rPr kumimoji="0" sz="3000" b="0" i="0" u="none" strike="noStrike" kern="1200" cap="none" spc="-5" normalizeH="0" baseline="0" noProof="0" dirty="0">
                <a:ln>
                  <a:noFill/>
                </a:ln>
                <a:solidFill>
                  <a:prstClr val="black"/>
                </a:solidFill>
                <a:effectLst/>
                <a:uLnTx/>
                <a:uFillTx/>
                <a:latin typeface="Arial"/>
                <a:ea typeface="+mn-ea"/>
                <a:cs typeface="Arial"/>
              </a:rPr>
              <a:t>“The design of products and  environments </a:t>
            </a:r>
            <a:r>
              <a:rPr kumimoji="0" sz="3000" b="0" i="0" u="none" strike="noStrike" kern="1200" cap="none" spc="0" normalizeH="0" baseline="0" noProof="0" dirty="0">
                <a:ln>
                  <a:noFill/>
                </a:ln>
                <a:solidFill>
                  <a:prstClr val="black"/>
                </a:solidFill>
                <a:effectLst/>
                <a:uLnTx/>
                <a:uFillTx/>
                <a:latin typeface="Arial"/>
                <a:ea typeface="+mn-ea"/>
                <a:cs typeface="Arial"/>
              </a:rPr>
              <a:t>to </a:t>
            </a:r>
            <a:r>
              <a:rPr kumimoji="0" sz="3000" b="0" i="0" u="none" strike="noStrike" kern="1200" cap="none" spc="-5" normalizeH="0" baseline="0" noProof="0" dirty="0">
                <a:ln>
                  <a:noFill/>
                </a:ln>
                <a:solidFill>
                  <a:prstClr val="black"/>
                </a:solidFill>
                <a:effectLst/>
                <a:uLnTx/>
                <a:uFillTx/>
                <a:latin typeface="Arial"/>
                <a:ea typeface="+mn-ea"/>
                <a:cs typeface="Arial"/>
              </a:rPr>
              <a:t>be usable by all people,  </a:t>
            </a:r>
            <a:r>
              <a:rPr kumimoji="0" sz="3000" b="0" i="0" u="none" strike="noStrike" kern="1200" cap="none" spc="0" normalizeH="0" baseline="0" noProof="0" dirty="0">
                <a:ln>
                  <a:noFill/>
                </a:ln>
                <a:solidFill>
                  <a:prstClr val="black"/>
                </a:solidFill>
                <a:effectLst/>
                <a:uLnTx/>
                <a:uFillTx/>
                <a:latin typeface="Arial"/>
                <a:ea typeface="+mn-ea"/>
                <a:cs typeface="Arial"/>
              </a:rPr>
              <a:t>to </a:t>
            </a:r>
            <a:r>
              <a:rPr kumimoji="0" sz="3000" b="0" i="0" u="none" strike="noStrike" kern="1200" cap="none" spc="-5" normalizeH="0" baseline="0" noProof="0" dirty="0">
                <a:ln>
                  <a:noFill/>
                </a:ln>
                <a:solidFill>
                  <a:prstClr val="black"/>
                </a:solidFill>
                <a:effectLst/>
                <a:uLnTx/>
                <a:uFillTx/>
                <a:latin typeface="Arial"/>
                <a:ea typeface="+mn-ea"/>
                <a:cs typeface="Arial"/>
              </a:rPr>
              <a:t>the greatest </a:t>
            </a:r>
            <a:r>
              <a:rPr kumimoji="0" sz="3000" b="0" i="0" u="none" strike="noStrike" kern="1200" cap="none" spc="0" normalizeH="0" baseline="0" noProof="0" dirty="0">
                <a:ln>
                  <a:noFill/>
                </a:ln>
                <a:solidFill>
                  <a:prstClr val="black"/>
                </a:solidFill>
                <a:effectLst/>
                <a:uLnTx/>
                <a:uFillTx/>
                <a:latin typeface="Arial"/>
                <a:ea typeface="+mn-ea"/>
                <a:cs typeface="Arial"/>
              </a:rPr>
              <a:t>extent </a:t>
            </a:r>
            <a:r>
              <a:rPr kumimoji="0" sz="3000" b="0" i="0" u="none" strike="noStrike" kern="1200" cap="none" spc="-5" normalizeH="0" baseline="0" noProof="0" dirty="0">
                <a:ln>
                  <a:noFill/>
                </a:ln>
                <a:solidFill>
                  <a:prstClr val="black"/>
                </a:solidFill>
                <a:effectLst/>
                <a:uLnTx/>
                <a:uFillTx/>
                <a:latin typeface="Arial"/>
                <a:ea typeface="+mn-ea"/>
                <a:cs typeface="Arial"/>
              </a:rPr>
              <a:t>possible, without  the need </a:t>
            </a:r>
            <a:r>
              <a:rPr kumimoji="0" sz="3000" b="0" i="0" u="none" strike="noStrike" kern="1200" cap="none" spc="0" normalizeH="0" baseline="0" noProof="0" dirty="0">
                <a:ln>
                  <a:noFill/>
                </a:ln>
                <a:solidFill>
                  <a:prstClr val="black"/>
                </a:solidFill>
                <a:effectLst/>
                <a:uLnTx/>
                <a:uFillTx/>
                <a:latin typeface="Arial"/>
                <a:ea typeface="+mn-ea"/>
                <a:cs typeface="Arial"/>
              </a:rPr>
              <a:t>for </a:t>
            </a:r>
            <a:r>
              <a:rPr kumimoji="0" sz="3000" b="0" i="0" u="none" strike="noStrike" kern="1200" cap="none" spc="-5" normalizeH="0" baseline="0" noProof="0" dirty="0">
                <a:ln>
                  <a:noFill/>
                </a:ln>
                <a:solidFill>
                  <a:prstClr val="black"/>
                </a:solidFill>
                <a:effectLst/>
                <a:uLnTx/>
                <a:uFillTx/>
                <a:latin typeface="Arial"/>
                <a:ea typeface="+mn-ea"/>
                <a:cs typeface="Arial"/>
              </a:rPr>
              <a:t>adaptation or specialized  design.”</a:t>
            </a:r>
            <a:endParaRPr kumimoji="0" sz="3000" b="0" i="0" u="none" strike="noStrike" kern="1200" cap="none" spc="0" normalizeH="0" baseline="0" noProof="0" dirty="0">
              <a:ln>
                <a:noFill/>
              </a:ln>
              <a:solidFill>
                <a:prstClr val="black"/>
              </a:solidFill>
              <a:effectLst/>
              <a:uLnTx/>
              <a:uFillTx/>
              <a:latin typeface="Arial"/>
              <a:ea typeface="+mn-ea"/>
              <a:cs typeface="Arial"/>
            </a:endParaRPr>
          </a:p>
          <a:p>
            <a:pPr marL="0" marR="0" lvl="0" indent="0" algn="l" defTabSz="457200" rtl="0" eaLnBrk="1" fontAlgn="auto" latinLnBrk="0" hangingPunct="1">
              <a:lnSpc>
                <a:spcPct val="100000"/>
              </a:lnSpc>
              <a:spcBef>
                <a:spcPts val="35"/>
              </a:spcBef>
              <a:spcAft>
                <a:spcPts val="0"/>
              </a:spcAft>
              <a:buClrTx/>
              <a:buSzTx/>
              <a:buFontTx/>
              <a:buNone/>
              <a:tabLst/>
              <a:defRPr/>
            </a:pPr>
            <a:endParaRPr kumimoji="0" sz="3100" b="0" i="0" u="none" strike="noStrike" kern="1200" cap="none" spc="0" normalizeH="0" baseline="0" noProof="0" dirty="0">
              <a:ln>
                <a:noFill/>
              </a:ln>
              <a:solidFill>
                <a:prstClr val="black"/>
              </a:solidFill>
              <a:effectLst/>
              <a:uLnTx/>
              <a:uFillTx/>
              <a:latin typeface="Times New Roman"/>
              <a:ea typeface="+mn-ea"/>
              <a:cs typeface="Times New Roman"/>
            </a:endParaRPr>
          </a:p>
          <a:p>
            <a:pPr marL="12700" marR="0" lvl="0" indent="0" algn="l" defTabSz="457200" rtl="0" eaLnBrk="1" fontAlgn="auto" latinLnBrk="0" hangingPunct="1">
              <a:lnSpc>
                <a:spcPct val="100000"/>
              </a:lnSpc>
              <a:spcBef>
                <a:spcPts val="0"/>
              </a:spcBef>
              <a:spcAft>
                <a:spcPts val="0"/>
              </a:spcAft>
              <a:buClrTx/>
              <a:buSzTx/>
              <a:buFontTx/>
              <a:buNone/>
              <a:tabLst/>
              <a:defRPr/>
            </a:pPr>
            <a:r>
              <a:rPr kumimoji="0" sz="3000" b="0" i="0" u="none" strike="noStrike" kern="1200" cap="none" spc="0" normalizeH="0" baseline="0" noProof="0" dirty="0">
                <a:ln>
                  <a:noFill/>
                </a:ln>
                <a:solidFill>
                  <a:prstClr val="black"/>
                </a:solidFill>
                <a:effectLst/>
                <a:uLnTx/>
                <a:uFillTx/>
                <a:latin typeface="Arial"/>
                <a:ea typeface="+mn-ea"/>
                <a:cs typeface="Arial"/>
              </a:rPr>
              <a:t>– </a:t>
            </a:r>
            <a:r>
              <a:rPr kumimoji="0" sz="3000" b="0" i="1" u="none" strike="noStrike" kern="1200" cap="none" spc="-5" normalizeH="0" baseline="0" noProof="0" dirty="0">
                <a:ln>
                  <a:noFill/>
                </a:ln>
                <a:solidFill>
                  <a:prstClr val="black"/>
                </a:solidFill>
                <a:effectLst/>
                <a:uLnTx/>
                <a:uFillTx/>
                <a:latin typeface="Arial"/>
                <a:ea typeface="+mn-ea"/>
                <a:cs typeface="Arial"/>
              </a:rPr>
              <a:t>The Center for Universal</a:t>
            </a:r>
            <a:r>
              <a:rPr kumimoji="0" sz="3000" b="0" i="1" u="none" strike="noStrike" kern="1200" cap="none" spc="-15" normalizeH="0" baseline="0" noProof="0" dirty="0">
                <a:ln>
                  <a:noFill/>
                </a:ln>
                <a:solidFill>
                  <a:prstClr val="black"/>
                </a:solidFill>
                <a:effectLst/>
                <a:uLnTx/>
                <a:uFillTx/>
                <a:latin typeface="Arial"/>
                <a:ea typeface="+mn-ea"/>
                <a:cs typeface="Arial"/>
              </a:rPr>
              <a:t> </a:t>
            </a:r>
            <a:r>
              <a:rPr kumimoji="0" sz="3000" b="0" i="1" u="none" strike="noStrike" kern="1200" cap="none" spc="-5" normalizeH="0" baseline="0" noProof="0" dirty="0">
                <a:ln>
                  <a:noFill/>
                </a:ln>
                <a:solidFill>
                  <a:prstClr val="black"/>
                </a:solidFill>
                <a:effectLst/>
                <a:uLnTx/>
                <a:uFillTx/>
                <a:latin typeface="Arial"/>
                <a:ea typeface="+mn-ea"/>
                <a:cs typeface="Arial"/>
              </a:rPr>
              <a:t>Design</a:t>
            </a:r>
            <a:endParaRPr kumimoji="0" sz="3000" b="0" i="0" u="none" strike="noStrike" kern="1200" cap="none" spc="0" normalizeH="0" baseline="0" noProof="0" dirty="0">
              <a:ln>
                <a:noFill/>
              </a:ln>
              <a:solidFill>
                <a:prstClr val="black"/>
              </a:solidFill>
              <a:effectLst/>
              <a:uLnTx/>
              <a:uFillTx/>
              <a:latin typeface="Arial"/>
              <a:ea typeface="+mn-ea"/>
              <a:cs typeface="Arial"/>
            </a:endParaRPr>
          </a:p>
          <a:p>
            <a:pPr marL="12700" marR="0" lvl="0" indent="0" algn="l" defTabSz="457200" rtl="0" eaLnBrk="1" fontAlgn="auto" latinLnBrk="0" hangingPunct="1">
              <a:lnSpc>
                <a:spcPct val="100000"/>
              </a:lnSpc>
              <a:spcBef>
                <a:spcPts val="30"/>
              </a:spcBef>
              <a:spcAft>
                <a:spcPts val="0"/>
              </a:spcAft>
              <a:buClrTx/>
              <a:buSzTx/>
              <a:buFontTx/>
              <a:buNone/>
              <a:tabLst/>
              <a:defRPr/>
            </a:pPr>
            <a:r>
              <a:rPr kumimoji="0" sz="1800" b="0" i="0" u="heavy" strike="noStrike" kern="1200" cap="none" spc="-10" normalizeH="0" baseline="0" noProof="0" dirty="0">
                <a:ln>
                  <a:noFill/>
                </a:ln>
                <a:solidFill>
                  <a:srgbClr val="F49100"/>
                </a:solidFill>
                <a:effectLst/>
                <a:uLnTx/>
                <a:uFillTx/>
                <a:latin typeface="Arial"/>
                <a:ea typeface="+mn-ea"/>
                <a:cs typeface="Arial"/>
                <a:hlinkClick r:id="rId2"/>
              </a:rPr>
              <a:t>http://www.design.ncsu.edu/cud/about_ud/about_ud.htm</a:t>
            </a:r>
            <a:endParaRPr kumimoji="0" sz="1800" b="0" i="0" u="none" strike="noStrike" kern="1200" cap="none" spc="0" normalizeH="0" baseline="0" noProof="0" dirty="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1253193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2104898" y="527907"/>
            <a:ext cx="146050" cy="662305"/>
          </a:xfrm>
          <a:prstGeom prst="rect">
            <a:avLst/>
          </a:prstGeom>
        </p:spPr>
        <p:txBody>
          <a:bodyPr vert="horz" wrap="square" lIns="0" tIns="0" rIns="0" bIns="0" rtlCol="0">
            <a:spAutoFit/>
          </a:bodyPr>
          <a:lstStyle/>
          <a:p>
            <a:pPr marL="0" marR="0" lvl="0" indent="0" algn="l" defTabSz="457200" rtl="0" eaLnBrk="1" fontAlgn="auto" latinLnBrk="0" hangingPunct="1">
              <a:lnSpc>
                <a:spcPts val="5130"/>
              </a:lnSpc>
              <a:spcBef>
                <a:spcPts val="0"/>
              </a:spcBef>
              <a:spcAft>
                <a:spcPts val="0"/>
              </a:spcAft>
              <a:buClrTx/>
              <a:buSzTx/>
              <a:buFontTx/>
              <a:buNone/>
              <a:tabLst/>
              <a:defRPr/>
            </a:pPr>
            <a:r>
              <a:rPr kumimoji="0" sz="4600" b="0" i="0" u="none" strike="noStrike" kern="1200" cap="none" spc="-5" normalizeH="0" baseline="0" noProof="0" dirty="0">
                <a:ln>
                  <a:noFill/>
                </a:ln>
                <a:solidFill>
                  <a:srgbClr val="FFCE6F"/>
                </a:solidFill>
                <a:effectLst/>
                <a:uLnTx/>
                <a:uFillTx/>
                <a:latin typeface="Franklin Gothic Book"/>
                <a:ea typeface="+mn-ea"/>
                <a:cs typeface="Franklin Gothic Book"/>
              </a:rPr>
              <a:t>I</a:t>
            </a:r>
            <a:endParaRPr kumimoji="0" sz="4600" b="0" i="0" u="none" strike="noStrike" kern="1200" cap="none" spc="0" normalizeH="0" baseline="0" noProof="0">
              <a:ln>
                <a:noFill/>
              </a:ln>
              <a:solidFill>
                <a:prstClr val="black"/>
              </a:solidFill>
              <a:effectLst/>
              <a:uLnTx/>
              <a:uFillTx/>
              <a:latin typeface="Franklin Gothic Book"/>
              <a:ea typeface="+mn-ea"/>
              <a:cs typeface="Franklin Gothic Book"/>
            </a:endParaRPr>
          </a:p>
        </p:txBody>
      </p:sp>
      <p:sp>
        <p:nvSpPr>
          <p:cNvPr id="7" name="object 7"/>
          <p:cNvSpPr txBox="1">
            <a:spLocks noGrp="1"/>
          </p:cNvSpPr>
          <p:nvPr>
            <p:ph type="title"/>
          </p:nvPr>
        </p:nvSpPr>
        <p:spPr>
          <a:xfrm>
            <a:off x="2357511" y="527907"/>
            <a:ext cx="6523908" cy="750847"/>
          </a:xfrm>
          <a:prstGeom prst="rect">
            <a:avLst/>
          </a:prstGeom>
        </p:spPr>
        <p:txBody>
          <a:bodyPr vert="horz" wrap="square" lIns="0" tIns="12065" rIns="0" bIns="0" rtlCol="0">
            <a:spAutoFit/>
          </a:bodyPr>
          <a:lstStyle/>
          <a:p>
            <a:pPr marL="12700">
              <a:lnSpc>
                <a:spcPct val="100000"/>
              </a:lnSpc>
              <a:spcBef>
                <a:spcPts val="95"/>
              </a:spcBef>
            </a:pPr>
            <a:r>
              <a:rPr lang="en-AU" spc="-40" dirty="0"/>
              <a:t>I</a:t>
            </a:r>
            <a:r>
              <a:rPr spc="-40" dirty="0" err="1"/>
              <a:t>nformation</a:t>
            </a:r>
            <a:r>
              <a:rPr spc="-40" dirty="0"/>
              <a:t> on the Web</a:t>
            </a:r>
          </a:p>
        </p:txBody>
      </p:sp>
      <p:sp>
        <p:nvSpPr>
          <p:cNvPr id="10" name="object 10"/>
          <p:cNvSpPr txBox="1">
            <a:spLocks noGrp="1"/>
          </p:cNvSpPr>
          <p:nvPr>
            <p:ph type="sldNum" sz="quarter" idx="4294967295"/>
          </p:nvPr>
        </p:nvSpPr>
        <p:spPr>
          <a:xfrm>
            <a:off x="7086600" y="6356350"/>
            <a:ext cx="2057400" cy="365125"/>
          </a:xfrm>
          <a:prstGeom prst="rect">
            <a:avLst/>
          </a:prstGeom>
        </p:spPr>
        <p:txBody>
          <a:bodyPr vert="horz" wrap="square" lIns="0" tIns="9525" rIns="0" bIns="0" rtlCol="0">
            <a:spAutoFit/>
          </a:bodyPr>
          <a:lstStyle/>
          <a:p>
            <a:pPr marL="25400" marR="0" lvl="0" indent="0" algn="r" defTabSz="457200" rtl="0" eaLnBrk="1" fontAlgn="auto" latinLnBrk="0" hangingPunct="1">
              <a:lnSpc>
                <a:spcPct val="100000"/>
              </a:lnSpc>
              <a:spcBef>
                <a:spcPts val="75"/>
              </a:spcBef>
              <a:spcAft>
                <a:spcPts val="0"/>
              </a:spcAft>
              <a:buClrTx/>
              <a:buSzTx/>
              <a:buFontTx/>
              <a:buNone/>
              <a:tabLst/>
              <a:defRPr/>
            </a:pPr>
            <a:fld id="{81D60167-4931-47E6-BA6A-407CBD079E47}" type="slidenum">
              <a:rPr kumimoji="0"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25400" marR="0" lvl="0" indent="0" algn="r" defTabSz="457200" rtl="0" eaLnBrk="1" fontAlgn="auto" latinLnBrk="0" hangingPunct="1">
                <a:lnSpc>
                  <a:spcPct val="100000"/>
                </a:lnSpc>
                <a:spcBef>
                  <a:spcPts val="75"/>
                </a:spcBef>
                <a:spcAft>
                  <a:spcPts val="0"/>
                </a:spcAft>
                <a:buClrTx/>
                <a:buSzTx/>
                <a:buFontTx/>
                <a:buNone/>
                <a:tabLst/>
                <a:defRPr/>
              </a:pPr>
              <a:t>52</a:t>
            </a:fld>
            <a:endParaRPr kumimoji="0"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object 8"/>
          <p:cNvSpPr txBox="1"/>
          <p:nvPr/>
        </p:nvSpPr>
        <p:spPr>
          <a:xfrm>
            <a:off x="1182420" y="2291529"/>
            <a:ext cx="5544820" cy="2517775"/>
          </a:xfrm>
          <a:prstGeom prst="rect">
            <a:avLst/>
          </a:prstGeom>
        </p:spPr>
        <p:txBody>
          <a:bodyPr vert="horz" wrap="square" lIns="0" tIns="106045" rIns="0" bIns="0" rtlCol="0">
            <a:spAutoFit/>
          </a:bodyPr>
          <a:lstStyle/>
          <a:p>
            <a:pPr marL="394970" marR="0" lvl="0" indent="-382270" algn="l" defTabSz="457200" rtl="0" eaLnBrk="1" fontAlgn="auto" latinLnBrk="0" hangingPunct="1">
              <a:lnSpc>
                <a:spcPct val="100000"/>
              </a:lnSpc>
              <a:spcBef>
                <a:spcPts val="835"/>
              </a:spcBef>
              <a:spcAft>
                <a:spcPts val="0"/>
              </a:spcAft>
              <a:buClr>
                <a:srgbClr val="FFBD5F"/>
              </a:buClr>
              <a:buSzPct val="80000"/>
              <a:buFont typeface="Wingdings 2"/>
              <a:buChar char=""/>
              <a:tabLst>
                <a:tab pos="395605" algn="l"/>
              </a:tabLst>
              <a:defRPr/>
            </a:pPr>
            <a:r>
              <a:rPr kumimoji="0" sz="3000" b="0" i="0" u="none" strike="noStrike" kern="1200" cap="none" spc="-5" normalizeH="0" baseline="0" noProof="0" dirty="0">
                <a:ln>
                  <a:noFill/>
                </a:ln>
                <a:solidFill>
                  <a:prstClr val="black"/>
                </a:solidFill>
                <a:effectLst/>
                <a:uLnTx/>
                <a:uFillTx/>
                <a:latin typeface="Arial"/>
                <a:ea typeface="+mn-ea"/>
                <a:cs typeface="Arial"/>
              </a:rPr>
              <a:t>Reliability </a:t>
            </a:r>
            <a:r>
              <a:rPr kumimoji="0" sz="3000" b="0" i="0" u="none" strike="noStrike" kern="1200" cap="none" spc="0" normalizeH="0" baseline="0" noProof="0" dirty="0">
                <a:ln>
                  <a:noFill/>
                </a:ln>
                <a:solidFill>
                  <a:prstClr val="black"/>
                </a:solidFill>
                <a:effectLst/>
                <a:uLnTx/>
                <a:uFillTx/>
                <a:latin typeface="Arial"/>
                <a:ea typeface="+mn-ea"/>
                <a:cs typeface="Arial"/>
              </a:rPr>
              <a:t>and</a:t>
            </a:r>
            <a:r>
              <a:rPr kumimoji="0" sz="3000" b="0" i="0" u="none" strike="noStrike" kern="1200" cap="none" spc="-50" normalizeH="0" baseline="0" noProof="0" dirty="0">
                <a:ln>
                  <a:noFill/>
                </a:ln>
                <a:solidFill>
                  <a:prstClr val="black"/>
                </a:solidFill>
                <a:effectLst/>
                <a:uLnTx/>
                <a:uFillTx/>
                <a:latin typeface="Arial"/>
                <a:ea typeface="+mn-ea"/>
                <a:cs typeface="Arial"/>
              </a:rPr>
              <a:t> </a:t>
            </a:r>
            <a:r>
              <a:rPr kumimoji="0" sz="3000" b="0" i="0" u="none" strike="noStrike" kern="1200" cap="none" spc="-5" normalizeH="0" baseline="0" noProof="0" dirty="0">
                <a:ln>
                  <a:noFill/>
                </a:ln>
                <a:solidFill>
                  <a:prstClr val="black"/>
                </a:solidFill>
                <a:effectLst/>
                <a:uLnTx/>
                <a:uFillTx/>
                <a:latin typeface="Arial"/>
                <a:ea typeface="+mn-ea"/>
                <a:cs typeface="Arial"/>
              </a:rPr>
              <a:t>information</a:t>
            </a:r>
            <a:endParaRPr kumimoji="0" sz="3000" b="0" i="0" u="none" strike="noStrike" kern="1200" cap="none" spc="0" normalizeH="0" baseline="0" noProof="0" dirty="0">
              <a:ln>
                <a:noFill/>
              </a:ln>
              <a:solidFill>
                <a:prstClr val="black"/>
              </a:solidFill>
              <a:effectLst/>
              <a:uLnTx/>
              <a:uFillTx/>
              <a:latin typeface="Arial"/>
              <a:ea typeface="+mn-ea"/>
              <a:cs typeface="Arial"/>
            </a:endParaRPr>
          </a:p>
          <a:p>
            <a:pPr marL="697865" marR="0" lvl="1" indent="-272415" algn="l" defTabSz="457200" rtl="0" eaLnBrk="1" fontAlgn="auto" latinLnBrk="0" hangingPunct="1">
              <a:lnSpc>
                <a:spcPct val="100000"/>
              </a:lnSpc>
              <a:spcBef>
                <a:spcPts val="640"/>
              </a:spcBef>
              <a:spcAft>
                <a:spcPts val="0"/>
              </a:spcAft>
              <a:buClr>
                <a:srgbClr val="FFBD5F"/>
              </a:buClr>
              <a:buSzPct val="88461"/>
              <a:buFont typeface="Wingdings 2"/>
              <a:buChar char=""/>
              <a:tabLst>
                <a:tab pos="698500" algn="l"/>
              </a:tabLst>
              <a:defRPr/>
            </a:pPr>
            <a:r>
              <a:rPr kumimoji="0" sz="2600" b="0" i="0" u="none" strike="noStrike" kern="1200" cap="none" spc="0" normalizeH="0" baseline="0" noProof="0" dirty="0">
                <a:ln>
                  <a:noFill/>
                </a:ln>
                <a:solidFill>
                  <a:prstClr val="black"/>
                </a:solidFill>
                <a:effectLst/>
                <a:uLnTx/>
                <a:uFillTx/>
                <a:latin typeface="Arial"/>
                <a:ea typeface="+mn-ea"/>
                <a:cs typeface="Arial"/>
              </a:rPr>
              <a:t>Evaluate the credibility of the</a:t>
            </a:r>
            <a:r>
              <a:rPr kumimoji="0" sz="2600" b="0" i="0" u="none" strike="noStrike" kern="1200" cap="none" spc="-70" normalizeH="0" baseline="0" noProof="0" dirty="0">
                <a:ln>
                  <a:noFill/>
                </a:ln>
                <a:solidFill>
                  <a:prstClr val="black"/>
                </a:solidFill>
                <a:effectLst/>
                <a:uLnTx/>
                <a:uFillTx/>
                <a:latin typeface="Arial"/>
                <a:ea typeface="+mn-ea"/>
                <a:cs typeface="Arial"/>
              </a:rPr>
              <a:t> </a:t>
            </a:r>
            <a:r>
              <a:rPr kumimoji="0" sz="2600" b="0" i="0" u="none" strike="noStrike" kern="1200" cap="none" spc="0" normalizeH="0" baseline="0" noProof="0" dirty="0">
                <a:ln>
                  <a:noFill/>
                </a:ln>
                <a:solidFill>
                  <a:prstClr val="black"/>
                </a:solidFill>
                <a:effectLst/>
                <a:uLnTx/>
                <a:uFillTx/>
                <a:latin typeface="Arial"/>
                <a:ea typeface="+mn-ea"/>
                <a:cs typeface="Arial"/>
              </a:rPr>
              <a:t>site</a:t>
            </a:r>
          </a:p>
          <a:p>
            <a:pPr marL="457200" marR="0" lvl="1" indent="0" algn="l" defTabSz="457200" rtl="0" eaLnBrk="1" fontAlgn="auto" latinLnBrk="0" hangingPunct="1">
              <a:lnSpc>
                <a:spcPct val="100000"/>
              </a:lnSpc>
              <a:spcBef>
                <a:spcPts val="20"/>
              </a:spcBef>
              <a:spcAft>
                <a:spcPts val="0"/>
              </a:spcAft>
              <a:buClr>
                <a:srgbClr val="FFBD5F"/>
              </a:buClr>
              <a:buSzTx/>
              <a:buFont typeface="Wingdings 2"/>
              <a:buChar char=""/>
              <a:tabLst/>
              <a:defRPr/>
            </a:pPr>
            <a:endParaRPr kumimoji="0" sz="3600" b="0" i="0" u="none" strike="noStrike" kern="1200" cap="none" spc="0" normalizeH="0" baseline="0" noProof="0" dirty="0">
              <a:ln>
                <a:noFill/>
              </a:ln>
              <a:solidFill>
                <a:prstClr val="black"/>
              </a:solidFill>
              <a:effectLst/>
              <a:uLnTx/>
              <a:uFillTx/>
              <a:latin typeface="Times New Roman"/>
              <a:ea typeface="+mn-ea"/>
              <a:cs typeface="Times New Roman"/>
            </a:endParaRPr>
          </a:p>
          <a:p>
            <a:pPr marL="394970" marR="0" lvl="0" indent="-382270" algn="l" defTabSz="457200" rtl="0" eaLnBrk="1" fontAlgn="auto" latinLnBrk="0" hangingPunct="1">
              <a:lnSpc>
                <a:spcPct val="100000"/>
              </a:lnSpc>
              <a:spcBef>
                <a:spcPts val="0"/>
              </a:spcBef>
              <a:spcAft>
                <a:spcPts val="0"/>
              </a:spcAft>
              <a:buClr>
                <a:srgbClr val="FFBD5F"/>
              </a:buClr>
              <a:buSzPct val="80000"/>
              <a:buFont typeface="Wingdings 2"/>
              <a:buChar char=""/>
              <a:tabLst>
                <a:tab pos="395605" algn="l"/>
              </a:tabLst>
              <a:defRPr/>
            </a:pPr>
            <a:r>
              <a:rPr kumimoji="0" sz="3000" b="0" i="0" u="none" strike="noStrike" kern="1200" cap="none" spc="0" normalizeH="0" baseline="0" noProof="0" dirty="0">
                <a:ln>
                  <a:noFill/>
                </a:ln>
                <a:solidFill>
                  <a:prstClr val="black"/>
                </a:solidFill>
                <a:effectLst/>
                <a:uLnTx/>
                <a:uFillTx/>
                <a:latin typeface="Arial"/>
                <a:ea typeface="+mn-ea"/>
                <a:cs typeface="Arial"/>
              </a:rPr>
              <a:t>Ethical use of</a:t>
            </a:r>
            <a:r>
              <a:rPr kumimoji="0" sz="3000" b="0" i="0" u="none" strike="noStrike" kern="1200" cap="none" spc="-50" normalizeH="0" baseline="0" noProof="0" dirty="0">
                <a:ln>
                  <a:noFill/>
                </a:ln>
                <a:solidFill>
                  <a:prstClr val="black"/>
                </a:solidFill>
                <a:effectLst/>
                <a:uLnTx/>
                <a:uFillTx/>
                <a:latin typeface="Arial"/>
                <a:ea typeface="+mn-ea"/>
                <a:cs typeface="Arial"/>
              </a:rPr>
              <a:t> </a:t>
            </a:r>
            <a:r>
              <a:rPr kumimoji="0" sz="3000" b="0" i="0" u="none" strike="noStrike" kern="1200" cap="none" spc="-5" normalizeH="0" baseline="0" noProof="0" dirty="0">
                <a:ln>
                  <a:noFill/>
                </a:ln>
                <a:solidFill>
                  <a:prstClr val="black"/>
                </a:solidFill>
                <a:effectLst/>
                <a:uLnTx/>
                <a:uFillTx/>
                <a:latin typeface="Arial"/>
                <a:ea typeface="+mn-ea"/>
                <a:cs typeface="Arial"/>
              </a:rPr>
              <a:t>information</a:t>
            </a:r>
            <a:endParaRPr kumimoji="0" sz="3000" b="0" i="0" u="none" strike="noStrike" kern="1200" cap="none" spc="0" normalizeH="0" baseline="0" noProof="0" dirty="0">
              <a:ln>
                <a:noFill/>
              </a:ln>
              <a:solidFill>
                <a:prstClr val="black"/>
              </a:solidFill>
              <a:effectLst/>
              <a:uLnTx/>
              <a:uFillTx/>
              <a:latin typeface="Arial"/>
              <a:ea typeface="+mn-ea"/>
              <a:cs typeface="Arial"/>
            </a:endParaRPr>
          </a:p>
          <a:p>
            <a:pPr marL="697865" marR="0" lvl="1" indent="-272415" algn="l" defTabSz="457200" rtl="0" eaLnBrk="1" fontAlgn="auto" latinLnBrk="0" hangingPunct="1">
              <a:lnSpc>
                <a:spcPct val="100000"/>
              </a:lnSpc>
              <a:spcBef>
                <a:spcPts val="640"/>
              </a:spcBef>
              <a:spcAft>
                <a:spcPts val="0"/>
              </a:spcAft>
              <a:buClr>
                <a:srgbClr val="FFBD5F"/>
              </a:buClr>
              <a:buSzPct val="88461"/>
              <a:buFont typeface="Wingdings 2"/>
              <a:buChar char=""/>
              <a:tabLst>
                <a:tab pos="698500" algn="l"/>
              </a:tabLst>
              <a:defRPr/>
            </a:pPr>
            <a:r>
              <a:rPr kumimoji="0" sz="2600" b="0" i="0" u="none" strike="noStrike" kern="1200" cap="none" spc="0" normalizeH="0" baseline="0" noProof="0" dirty="0">
                <a:ln>
                  <a:noFill/>
                </a:ln>
                <a:solidFill>
                  <a:prstClr val="black"/>
                </a:solidFill>
                <a:effectLst/>
                <a:uLnTx/>
                <a:uFillTx/>
                <a:latin typeface="Arial"/>
                <a:ea typeface="+mn-ea"/>
                <a:cs typeface="Arial"/>
              </a:rPr>
              <a:t>Copyright and the</a:t>
            </a:r>
            <a:r>
              <a:rPr kumimoji="0" sz="2600" b="0" i="0" u="none" strike="noStrike" kern="1200" cap="none" spc="-30" normalizeH="0" baseline="0" noProof="0" dirty="0">
                <a:ln>
                  <a:noFill/>
                </a:ln>
                <a:solidFill>
                  <a:prstClr val="black"/>
                </a:solidFill>
                <a:effectLst/>
                <a:uLnTx/>
                <a:uFillTx/>
                <a:latin typeface="Arial"/>
                <a:ea typeface="+mn-ea"/>
                <a:cs typeface="Arial"/>
              </a:rPr>
              <a:t> </a:t>
            </a:r>
            <a:r>
              <a:rPr kumimoji="0" sz="2600" b="0" i="0" u="none" strike="noStrike" kern="1200" cap="none" spc="-15" normalizeH="0" baseline="0" noProof="0" dirty="0">
                <a:ln>
                  <a:noFill/>
                </a:ln>
                <a:solidFill>
                  <a:prstClr val="black"/>
                </a:solidFill>
                <a:effectLst/>
                <a:uLnTx/>
                <a:uFillTx/>
                <a:latin typeface="Arial"/>
                <a:ea typeface="+mn-ea"/>
                <a:cs typeface="Arial"/>
              </a:rPr>
              <a:t>Web</a:t>
            </a:r>
            <a:endParaRPr kumimoji="0" sz="2600" b="0" i="0" u="none" strike="noStrike" kern="1200" cap="none" spc="0" normalizeH="0" baseline="0" noProof="0" dirty="0">
              <a:ln>
                <a:noFill/>
              </a:ln>
              <a:solidFill>
                <a:prstClr val="black"/>
              </a:solidFill>
              <a:effectLst/>
              <a:uLnTx/>
              <a:uFillTx/>
              <a:latin typeface="Arial"/>
              <a:ea typeface="+mn-ea"/>
              <a:cs typeface="Arial"/>
            </a:endParaRPr>
          </a:p>
        </p:txBody>
      </p:sp>
      <p:sp>
        <p:nvSpPr>
          <p:cNvPr id="9" name="object 9"/>
          <p:cNvSpPr/>
          <p:nvPr/>
        </p:nvSpPr>
        <p:spPr>
          <a:xfrm>
            <a:off x="240089" y="429069"/>
            <a:ext cx="1985772" cy="1691639"/>
          </a:xfrm>
          <a:prstGeom prst="rect">
            <a:avLst/>
          </a:prstGeom>
          <a:blipFill>
            <a:blip r:embed="rId2" cstate="print"/>
            <a:stretch>
              <a:fillRect/>
            </a:stretch>
          </a:blip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82664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371600" y="517601"/>
            <a:ext cx="7500239" cy="651510"/>
          </a:xfrm>
          <a:prstGeom prst="rect">
            <a:avLst/>
          </a:prstGeom>
        </p:spPr>
        <p:txBody>
          <a:bodyPr vert="horz" wrap="square" lIns="0" tIns="13335" rIns="0" bIns="0" rtlCol="0">
            <a:spAutoFit/>
          </a:bodyPr>
          <a:lstStyle/>
          <a:p>
            <a:pPr marL="12700">
              <a:lnSpc>
                <a:spcPct val="100000"/>
              </a:lnSpc>
              <a:spcBef>
                <a:spcPts val="105"/>
              </a:spcBef>
            </a:pPr>
            <a:r>
              <a:rPr sz="4100" spc="5" dirty="0"/>
              <a:t>Summary</a:t>
            </a:r>
            <a:endParaRPr sz="4100" dirty="0"/>
          </a:p>
        </p:txBody>
      </p:sp>
      <p:sp>
        <p:nvSpPr>
          <p:cNvPr id="8" name="object 8"/>
          <p:cNvSpPr txBox="1">
            <a:spLocks noGrp="1"/>
          </p:cNvSpPr>
          <p:nvPr>
            <p:ph type="sldNum" sz="quarter" idx="4294967295"/>
          </p:nvPr>
        </p:nvSpPr>
        <p:spPr>
          <a:xfrm>
            <a:off x="7086600" y="6356350"/>
            <a:ext cx="2057400" cy="365125"/>
          </a:xfrm>
          <a:prstGeom prst="rect">
            <a:avLst/>
          </a:prstGeom>
        </p:spPr>
        <p:txBody>
          <a:bodyPr vert="horz" wrap="square" lIns="0" tIns="0" rIns="0" bIns="0" rtlCol="0">
            <a:spAutoFit/>
          </a:bodyPr>
          <a:lstStyle/>
          <a:p>
            <a:pPr marL="25400" marR="0" lvl="0" indent="0" algn="r" defTabSz="457200" rtl="0" eaLnBrk="1" fontAlgn="auto" latinLnBrk="0" hangingPunct="1">
              <a:lnSpc>
                <a:spcPts val="1410"/>
              </a:lnSpc>
              <a:spcBef>
                <a:spcPts val="0"/>
              </a:spcBef>
              <a:spcAft>
                <a:spcPts val="0"/>
              </a:spcAft>
              <a:buClrTx/>
              <a:buSzTx/>
              <a:buFontTx/>
              <a:buNone/>
              <a:tabLst/>
              <a:defRPr/>
            </a:pPr>
            <a:fld id="{81D60167-4931-47E6-BA6A-407CBD079E47}" type="slidenum">
              <a:rPr kumimoji="0"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25400" marR="0" lvl="0" indent="0" algn="r" defTabSz="457200" rtl="0" eaLnBrk="1" fontAlgn="auto" latinLnBrk="0" hangingPunct="1">
                <a:lnSpc>
                  <a:spcPts val="1410"/>
                </a:lnSpc>
                <a:spcBef>
                  <a:spcPts val="0"/>
                </a:spcBef>
                <a:spcAft>
                  <a:spcPts val="0"/>
                </a:spcAft>
                <a:buClrTx/>
                <a:buSzTx/>
                <a:buFontTx/>
                <a:buNone/>
                <a:tabLst/>
                <a:defRPr/>
              </a:pPr>
              <a:t>53</a:t>
            </a:fld>
            <a:endParaRPr kumimoji="0"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object 7"/>
          <p:cNvSpPr txBox="1"/>
          <p:nvPr/>
        </p:nvSpPr>
        <p:spPr>
          <a:xfrm>
            <a:off x="572516" y="1623186"/>
            <a:ext cx="7192645" cy="1397819"/>
          </a:xfrm>
          <a:prstGeom prst="rect">
            <a:avLst/>
          </a:prstGeom>
        </p:spPr>
        <p:txBody>
          <a:bodyPr vert="horz" wrap="square" lIns="0" tIns="12700" rIns="0" bIns="0" rtlCol="0">
            <a:spAutoFit/>
          </a:bodyPr>
          <a:lstStyle/>
          <a:p>
            <a:pPr marL="12700" marR="5080" lvl="0" indent="0" algn="l" defTabSz="457200" rtl="0" eaLnBrk="1" fontAlgn="auto" latinLnBrk="0" hangingPunct="1">
              <a:lnSpc>
                <a:spcPct val="100000"/>
              </a:lnSpc>
              <a:spcBef>
                <a:spcPts val="100"/>
              </a:spcBef>
              <a:spcAft>
                <a:spcPts val="0"/>
              </a:spcAft>
              <a:buClrTx/>
              <a:buSzTx/>
              <a:buFontTx/>
              <a:buNone/>
              <a:tabLst/>
              <a:defRPr/>
            </a:pPr>
            <a:r>
              <a:rPr kumimoji="0" sz="3000" b="0" i="0" u="none" strike="noStrike" kern="1200" cap="none" spc="-5" normalizeH="0" baseline="0" noProof="0" dirty="0">
                <a:ln>
                  <a:noFill/>
                </a:ln>
                <a:solidFill>
                  <a:prstClr val="black"/>
                </a:solidFill>
                <a:effectLst/>
                <a:uLnTx/>
                <a:uFillTx/>
                <a:latin typeface="Arial"/>
                <a:ea typeface="+mn-ea"/>
                <a:cs typeface="Arial"/>
              </a:rPr>
              <a:t>This chapter provided a brief overview </a:t>
            </a:r>
            <a:r>
              <a:rPr kumimoji="0" sz="3000" b="0" i="0" u="none" strike="noStrike" kern="1200" cap="none" spc="0" normalizeH="0" baseline="0" noProof="0" dirty="0">
                <a:ln>
                  <a:noFill/>
                </a:ln>
                <a:solidFill>
                  <a:prstClr val="black"/>
                </a:solidFill>
                <a:effectLst/>
                <a:uLnTx/>
                <a:uFillTx/>
                <a:latin typeface="Arial"/>
                <a:ea typeface="+mn-ea"/>
                <a:cs typeface="Arial"/>
              </a:rPr>
              <a:t>of  </a:t>
            </a:r>
            <a:r>
              <a:rPr kumimoji="0" sz="3000" b="0" i="0" u="none" strike="noStrike" kern="1200" cap="none" spc="-5" normalizeH="0" baseline="0" noProof="0" dirty="0">
                <a:ln>
                  <a:noFill/>
                </a:ln>
                <a:solidFill>
                  <a:prstClr val="black"/>
                </a:solidFill>
                <a:effectLst/>
                <a:uLnTx/>
                <a:uFillTx/>
                <a:latin typeface="Arial"/>
                <a:ea typeface="+mn-ea"/>
                <a:cs typeface="Arial"/>
              </a:rPr>
              <a:t>Internet, </a:t>
            </a:r>
            <a:r>
              <a:rPr kumimoji="0" sz="3000" b="0" i="0" u="none" strike="noStrike" kern="1200" cap="none" spc="-15" normalizeH="0" baseline="0" noProof="0" dirty="0">
                <a:ln>
                  <a:noFill/>
                </a:ln>
                <a:solidFill>
                  <a:prstClr val="black"/>
                </a:solidFill>
                <a:effectLst/>
                <a:uLnTx/>
                <a:uFillTx/>
                <a:latin typeface="Arial"/>
                <a:ea typeface="+mn-ea"/>
                <a:cs typeface="Arial"/>
              </a:rPr>
              <a:t>Web, </a:t>
            </a:r>
            <a:r>
              <a:rPr kumimoji="0" sz="3000" b="0" i="0" u="none" strike="noStrike" kern="1200" cap="none" spc="-5" normalizeH="0" baseline="0" noProof="0" dirty="0">
                <a:ln>
                  <a:noFill/>
                </a:ln>
                <a:solidFill>
                  <a:prstClr val="black"/>
                </a:solidFill>
                <a:effectLst/>
                <a:uLnTx/>
                <a:uFillTx/>
                <a:latin typeface="Arial"/>
                <a:ea typeface="+mn-ea"/>
                <a:cs typeface="Arial"/>
              </a:rPr>
              <a:t>and introductory networking  concepts</a:t>
            </a:r>
            <a:r>
              <a:rPr kumimoji="0" lang="en-AU" sz="3000" b="0" i="0" u="none" strike="noStrike" kern="1200" cap="none" spc="-5" normalizeH="0" baseline="0" noProof="0">
                <a:ln>
                  <a:noFill/>
                </a:ln>
                <a:solidFill>
                  <a:prstClr val="black"/>
                </a:solidFill>
                <a:effectLst/>
                <a:uLnTx/>
                <a:uFillTx/>
                <a:latin typeface="Arial"/>
                <a:ea typeface="+mn-ea"/>
                <a:cs typeface="Arial"/>
              </a:rPr>
              <a:t>.</a:t>
            </a:r>
            <a:endParaRPr kumimoji="0" sz="3000" b="0" i="0" u="none" strike="noStrike" kern="1200" cap="none" spc="0" normalizeH="0" baseline="0" noProof="0" dirty="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16790533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B76BC"/>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245378" y="4161559"/>
            <a:ext cx="8563062" cy="1571792"/>
          </a:xfrm>
        </p:spPr>
        <p:txBody>
          <a:bodyPr anchor="ctr">
            <a:normAutofit/>
          </a:bodyPr>
          <a:lstStyle/>
          <a:p>
            <a:pPr algn="ctr"/>
            <a:r>
              <a:rPr lang="en-AU" dirty="0">
                <a:solidFill>
                  <a:schemeClr val="bg1"/>
                </a:solidFill>
                <a:latin typeface="Arial Rounded MT Bold" panose="020F0704030504030204" pitchFamily="34" charset="0"/>
              </a:rPr>
              <a:t>kent.edu.au</a:t>
            </a:r>
            <a:br>
              <a:rPr lang="en-AU" sz="1200" dirty="0">
                <a:solidFill>
                  <a:schemeClr val="bg1"/>
                </a:solidFill>
                <a:latin typeface="Arial Rounded MT Bold" panose="020F0704030504030204" pitchFamily="34" charset="0"/>
              </a:rPr>
            </a:b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Kent Institute Australia Pty. Ltd.</a:t>
            </a: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ABN 49 003 577 302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CRICOS Code: 00161E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RTO Code: 90458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TEQSA Provider Number: PRV12051</a:t>
            </a:r>
          </a:p>
        </p:txBody>
      </p:sp>
      <p:sp>
        <p:nvSpPr>
          <p:cNvPr id="14" name="Slide Number Placeholder 1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54</a:t>
            </a:fld>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  </a:t>
            </a:r>
          </a:p>
        </p:txBody>
      </p:sp>
      <p:sp>
        <p:nvSpPr>
          <p:cNvPr id="18" name="Content Placeholder 24"/>
          <p:cNvSpPr txBox="1">
            <a:spLocks/>
          </p:cNvSpPr>
          <p:nvPr/>
        </p:nvSpPr>
        <p:spPr>
          <a:xfrm>
            <a:off x="4686300" y="2340769"/>
            <a:ext cx="3886200" cy="3263504"/>
          </a:xfrm>
          <a:prstGeom prst="rect">
            <a:avLst/>
          </a:prstGeom>
        </p:spPr>
        <p:txBody>
          <a:bodyPr vert="horz" lIns="68580" tIns="34290" rIns="68580" bIns="34290" rtlCol="0">
            <a:no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AU" sz="1650" b="0" i="0" u="none" strike="noStrike" kern="1200" cap="none" spc="0" normalizeH="0" baseline="0" noProof="0" dirty="0">
              <a:ln>
                <a:noFill/>
              </a:ln>
              <a:solidFill>
                <a:prstClr val="black"/>
              </a:solidFill>
              <a:effectLst/>
              <a:uLnTx/>
              <a:uFillTx/>
              <a:latin typeface="Calibri" pitchFamily="34" charset="0"/>
              <a:ea typeface="+mn-ea"/>
              <a:cs typeface="+mn-cs"/>
            </a:endParaRPr>
          </a:p>
        </p:txBody>
      </p:sp>
      <p:pic>
        <p:nvPicPr>
          <p:cNvPr id="3074" name="Picture 2" descr="C:\Users\Trent\Documents\M&amp;R\Kent Master Logos\KENT LOGO 2015 v2\RGB\JPG\RGB-DarkBLU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6836" y="1512922"/>
            <a:ext cx="4177145" cy="2516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5425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400" dirty="0"/>
              <a:t>Adding Links to a Webpage</a:t>
            </a:r>
          </a:p>
        </p:txBody>
      </p:sp>
      <p:sp>
        <p:nvSpPr>
          <p:cNvPr id="2" name="Content Placeholder 1"/>
          <p:cNvSpPr>
            <a:spLocks noGrp="1"/>
          </p:cNvSpPr>
          <p:nvPr>
            <p:ph idx="1"/>
          </p:nvPr>
        </p:nvSpPr>
        <p:spPr/>
        <p:txBody>
          <a:bodyPr>
            <a:noAutofit/>
          </a:bodyPr>
          <a:lstStyle/>
          <a:p>
            <a:r>
              <a:rPr lang="en-IN" sz="3200" b="1" dirty="0"/>
              <a:t>Hyperlink</a:t>
            </a:r>
            <a:r>
              <a:rPr lang="en-IN" b="1" dirty="0"/>
              <a:t> </a:t>
            </a:r>
            <a:r>
              <a:rPr lang="en-IN" dirty="0"/>
              <a:t>– </a:t>
            </a:r>
            <a:r>
              <a:rPr lang="en-IN" sz="2400" dirty="0"/>
              <a:t>It is a link on a webpage that allows users to navigate a website and move from one page to another</a:t>
            </a:r>
          </a:p>
          <a:p>
            <a:r>
              <a:rPr lang="en-IN" sz="3200" b="1" dirty="0"/>
              <a:t>Link</a:t>
            </a:r>
            <a:r>
              <a:rPr lang="en-IN" b="1" dirty="0"/>
              <a:t> </a:t>
            </a:r>
            <a:r>
              <a:rPr lang="en-IN" dirty="0"/>
              <a:t>– </a:t>
            </a:r>
            <a:r>
              <a:rPr lang="en-IN" sz="2400" dirty="0"/>
              <a:t>It is text, an image, or other webpage content that visitors tap or click to instruct the browser to go to a location in a file </a:t>
            </a:r>
          </a:p>
          <a:p>
            <a:r>
              <a:rPr lang="en-IN" sz="3200" b="1" dirty="0"/>
              <a:t>Text link </a:t>
            </a:r>
            <a:r>
              <a:rPr lang="en-IN" dirty="0"/>
              <a:t>– </a:t>
            </a:r>
            <a:r>
              <a:rPr lang="en-IN" sz="2400" dirty="0"/>
              <a:t>Also known as hypertext link. When text is </a:t>
            </a:r>
            <a:r>
              <a:rPr lang="en-US" sz="2400" dirty="0"/>
              <a:t>coded</a:t>
            </a:r>
            <a:r>
              <a:rPr lang="en-IN" sz="2400" dirty="0"/>
              <a:t> </a:t>
            </a:r>
            <a:r>
              <a:rPr lang="en-US" sz="2400" dirty="0"/>
              <a:t>as</a:t>
            </a:r>
            <a:r>
              <a:rPr lang="en-IN" sz="2400" dirty="0"/>
              <a:t> a hyperlink, it appears as underlined text in a </a:t>
            </a:r>
            <a:r>
              <a:rPr lang="en-US" sz="2400" dirty="0"/>
              <a:t>color</a:t>
            </a:r>
            <a:r>
              <a:rPr lang="en-IN" sz="2400" dirty="0"/>
              <a:t> </a:t>
            </a:r>
            <a:r>
              <a:rPr lang="en-US" sz="2400" dirty="0"/>
              <a:t>different</a:t>
            </a:r>
            <a:r>
              <a:rPr lang="en-IN" sz="2400" dirty="0"/>
              <a:t> from the rest of the webpage text</a:t>
            </a:r>
          </a:p>
          <a:p>
            <a:r>
              <a:rPr lang="en-IN" sz="3200" b="1" dirty="0"/>
              <a:t>Image link </a:t>
            </a:r>
            <a:r>
              <a:rPr lang="en-IN" sz="2400" dirty="0"/>
              <a:t>– It is used to indicate an image as a link and some websites display a border around the image</a:t>
            </a:r>
          </a:p>
          <a:p>
            <a:endParaRPr lang="en-IN" sz="2400"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a:t>Chapter 3: Creating Web Pages with Links, Images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6</a:t>
            </a:fld>
            <a:endParaRPr lang="en-US"/>
          </a:p>
        </p:txBody>
      </p:sp>
    </p:spTree>
    <p:extLst>
      <p:ext uri="{BB962C8B-B14F-4D97-AF65-F5344CB8AC3E}">
        <p14:creationId xmlns:p14="http://schemas.microsoft.com/office/powerpoint/2010/main" val="542866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400" dirty="0"/>
              <a:t>Anchor element </a:t>
            </a:r>
          </a:p>
        </p:txBody>
      </p:sp>
      <p:sp>
        <p:nvSpPr>
          <p:cNvPr id="2" name="Content Placeholder 1"/>
          <p:cNvSpPr>
            <a:spLocks noGrp="1"/>
          </p:cNvSpPr>
          <p:nvPr>
            <p:ph idx="1"/>
          </p:nvPr>
        </p:nvSpPr>
        <p:spPr/>
        <p:txBody>
          <a:bodyPr>
            <a:normAutofit lnSpcReduction="10000"/>
          </a:bodyPr>
          <a:lstStyle/>
          <a:p>
            <a:pPr marL="393700" lvl="1" indent="-338138">
              <a:buFont typeface="Arial" pitchFamily="34" charset="0"/>
              <a:buChar char="•"/>
            </a:pPr>
            <a:r>
              <a:rPr lang="en-IN" sz="3200" dirty="0"/>
              <a:t>It is used to create a hyperlink on a webpage</a:t>
            </a:r>
          </a:p>
          <a:p>
            <a:pPr marL="393700" lvl="1" indent="-338138">
              <a:buFont typeface="Arial" pitchFamily="34" charset="0"/>
              <a:buChar char="•"/>
            </a:pPr>
            <a:r>
              <a:rPr lang="en-IN" sz="3200" dirty="0"/>
              <a:t>The &lt;a&gt; and &lt;/a&gt; are the start and the end tags</a:t>
            </a:r>
          </a:p>
          <a:p>
            <a:pPr marL="393700" lvl="1" indent="-338138">
              <a:buFont typeface="Arial" pitchFamily="34" charset="0"/>
              <a:buChar char="•"/>
            </a:pPr>
            <a:r>
              <a:rPr lang="en-IN" sz="3200" dirty="0"/>
              <a:t>Include the </a:t>
            </a:r>
            <a:r>
              <a:rPr lang="en-IN" sz="3200" dirty="0" err="1">
                <a:latin typeface="Courier New" pitchFamily="49" charset="0"/>
                <a:cs typeface="Courier New" pitchFamily="49" charset="0"/>
              </a:rPr>
              <a:t>href</a:t>
            </a:r>
            <a:r>
              <a:rPr lang="en-IN" sz="3200" b="1" dirty="0"/>
              <a:t> </a:t>
            </a:r>
            <a:r>
              <a:rPr lang="en-IN" sz="3200" dirty="0"/>
              <a:t>attribute in the starting anchor tag to identify the webpage, email address, file, telephone number, or other content to access</a:t>
            </a:r>
          </a:p>
          <a:p>
            <a:pPr marL="393700" lvl="1" indent="-338138">
              <a:buFont typeface="Arial" pitchFamily="34" charset="0"/>
              <a:buChar char="•"/>
            </a:pPr>
            <a:r>
              <a:rPr lang="en-IN" sz="3200" dirty="0"/>
              <a:t>The value of the </a:t>
            </a:r>
            <a:r>
              <a:rPr lang="en-IN" sz="3200" dirty="0" err="1">
                <a:latin typeface="Courier New" pitchFamily="49" charset="0"/>
                <a:cs typeface="Courier New" pitchFamily="49" charset="0"/>
              </a:rPr>
              <a:t>href</a:t>
            </a:r>
            <a:r>
              <a:rPr lang="en-IN" sz="3200" b="1" dirty="0"/>
              <a:t> </a:t>
            </a:r>
            <a:r>
              <a:rPr lang="en-IN" sz="3200" dirty="0"/>
              <a:t>attribute is the content for a link</a:t>
            </a:r>
          </a:p>
          <a:p>
            <a:pPr lvl="1"/>
            <a:endParaRPr lang="en-IN" sz="3200" dirty="0"/>
          </a:p>
          <a:p>
            <a:pPr lvl="1"/>
            <a:endParaRPr lang="en-IN" sz="3200"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a:t>Chapter 3: Creating Web Pages with Links, Images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7</a:t>
            </a:fld>
            <a:endParaRPr lang="en-US"/>
          </a:p>
        </p:txBody>
      </p:sp>
    </p:spTree>
    <p:extLst>
      <p:ext uri="{BB962C8B-B14F-4D97-AF65-F5344CB8AC3E}">
        <p14:creationId xmlns:p14="http://schemas.microsoft.com/office/powerpoint/2010/main" val="1464308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400" dirty="0"/>
              <a:t>Relative link</a:t>
            </a:r>
          </a:p>
        </p:txBody>
      </p:sp>
      <p:sp>
        <p:nvSpPr>
          <p:cNvPr id="2" name="Content Placeholder 1"/>
          <p:cNvSpPr>
            <a:spLocks noGrp="1"/>
          </p:cNvSpPr>
          <p:nvPr>
            <p:ph idx="1"/>
          </p:nvPr>
        </p:nvSpPr>
        <p:spPr/>
        <p:txBody>
          <a:bodyPr>
            <a:normAutofit/>
          </a:bodyPr>
          <a:lstStyle/>
          <a:p>
            <a:pPr marL="338138" lvl="1" indent="-338138">
              <a:buFont typeface="Arial" pitchFamily="34" charset="0"/>
              <a:buChar char="•"/>
            </a:pPr>
            <a:r>
              <a:rPr lang="en-IN" sz="3200" dirty="0"/>
              <a:t>It is a hyperlink that links to other webpages within the same website</a:t>
            </a:r>
            <a:endParaRPr lang="en-US" sz="3200" dirty="0"/>
          </a:p>
          <a:p>
            <a:pPr marL="338138" lvl="1" indent="-338138">
              <a:buFont typeface="Arial" pitchFamily="34" charset="0"/>
              <a:buChar char="•"/>
            </a:pPr>
            <a:r>
              <a:rPr lang="en-IN" sz="3200" dirty="0"/>
              <a:t>It is created by using an anchor tag with an </a:t>
            </a:r>
            <a:r>
              <a:rPr lang="en-IN" sz="2600" dirty="0" err="1">
                <a:latin typeface="Courier New" pitchFamily="49" charset="0"/>
                <a:cs typeface="Courier New" pitchFamily="49" charset="0"/>
              </a:rPr>
              <a:t>href</a:t>
            </a:r>
            <a:r>
              <a:rPr lang="en-IN" sz="3200" b="1" dirty="0"/>
              <a:t> </a:t>
            </a:r>
            <a:r>
              <a:rPr lang="en-IN" sz="3200" dirty="0"/>
              <a:t>attribute that designates the file name of the webpage or the path and the file name of the webpage</a:t>
            </a:r>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a:t>Chapter 3: Creating Web Pages with Links, Images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8</a:t>
            </a:fld>
            <a:endParaRPr lang="en-US"/>
          </a:p>
        </p:txBody>
      </p:sp>
    </p:spTree>
    <p:extLst>
      <p:ext uri="{BB962C8B-B14F-4D97-AF65-F5344CB8AC3E}">
        <p14:creationId xmlns:p14="http://schemas.microsoft.com/office/powerpoint/2010/main" val="2625938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400" dirty="0"/>
              <a:t>Relative link (continued)</a:t>
            </a:r>
          </a:p>
        </p:txBody>
      </p:sp>
      <p:sp>
        <p:nvSpPr>
          <p:cNvPr id="13" name="Content Placeholder 12"/>
          <p:cNvSpPr>
            <a:spLocks noGrp="1"/>
          </p:cNvSpPr>
          <p:nvPr>
            <p:ph idx="1"/>
          </p:nvPr>
        </p:nvSpPr>
        <p:spPr/>
        <p:txBody>
          <a:bodyPr/>
          <a:lstStyle/>
          <a:p>
            <a:r>
              <a:rPr lang="en-IN" dirty="0"/>
              <a:t>The Figure 3-2 shows an example of a relative link </a:t>
            </a:r>
          </a:p>
          <a:p>
            <a:endParaRPr lang="en-IN" dirty="0"/>
          </a:p>
          <a:p>
            <a:endParaRPr lang="en-US" dirty="0"/>
          </a:p>
          <a:p>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a:t>Chapter 3: Creating Web Pages with Links, Images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9</a:t>
            </a:fld>
            <a:endParaRPr lang="en-US"/>
          </a:p>
        </p:txBody>
      </p:sp>
      <p:pic>
        <p:nvPicPr>
          <p:cNvPr id="14" name="Content Placeholder 11" descr="This figure shows an example of an anchor (a) element with an href attribute that links to a home page. It also shows an example of a relative link to the home page named index.html.&#10;The figure shows a code &lt;a href=“index.html”&gt;Home&lt;/a&gt;.&#10;There are five rectangular boxes in this figure. The first rectangular box labeled “starting anchor tag” is positioned above the code. An arrow originating from the first rectangular box points to “&lt;a” in the code.&#10;The second rectangular box labeled “href attribute” is positioned below the code. An arrow originating from the second rectangular box points to “href” in the code.&#10;The third rectangular box labeled “file name of content to link to” is positioned on the right side of the second rectangular box below the code. An arrow originating from the third rectangular box points to “.” in the code.&#10;The fourth rectangular box labeled “text marked as link” is positioned on the right side of the first rectangular box above the code. An arrow originating from the fourth rectangular box points to “Home” in the code.&#10;The fifth rectangular box labeled “closing anchor tag” is positioned on the right side of the third rectangular box below the code. An arrow originating from the fifth rectangular box points to “&lt;/a&gt;” in the code." title="Relative Link"/>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2438400"/>
            <a:ext cx="8817410" cy="3029921"/>
          </a:xfrm>
          <a:prstGeom prst="rect">
            <a:avLst/>
          </a:prstGeom>
          <a:solidFill>
            <a:schemeClr val="bg1"/>
          </a:solidFill>
        </p:spPr>
      </p:pic>
    </p:spTree>
    <p:extLst>
      <p:ext uri="{BB962C8B-B14F-4D97-AF65-F5344CB8AC3E}">
        <p14:creationId xmlns:p14="http://schemas.microsoft.com/office/powerpoint/2010/main" val="2591543445"/>
      </p:ext>
    </p:extLst>
  </p:cSld>
  <p:clrMapOvr>
    <a:masterClrMapping/>
  </p:clrMapOvr>
</p:sld>
</file>

<file path=ppt/theme/theme1.xml><?xml version="1.0" encoding="utf-8"?>
<a:theme xmlns:a="http://schemas.openxmlformats.org/drawingml/2006/main" name="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8974</TotalTime>
  <Words>2685</Words>
  <Application>Microsoft Office PowerPoint</Application>
  <PresentationFormat>On-screen Show (4:3)</PresentationFormat>
  <Paragraphs>368</Paragraphs>
  <Slides>54</Slides>
  <Notes>31</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54</vt:i4>
      </vt:variant>
    </vt:vector>
  </HeadingPairs>
  <TitlesOfParts>
    <vt:vector size="65" baseType="lpstr">
      <vt:lpstr>Arial</vt:lpstr>
      <vt:lpstr>Arial Rounded MT Bold</vt:lpstr>
      <vt:lpstr>Calibri</vt:lpstr>
      <vt:lpstr>Calibri Light</vt:lpstr>
      <vt:lpstr>Courier New</vt:lpstr>
      <vt:lpstr>Franklin Gothic Book</vt:lpstr>
      <vt:lpstr>Times New Roman</vt:lpstr>
      <vt:lpstr>Wingdings 2</vt:lpstr>
      <vt:lpstr>Kent Powerpoint Template (final)</vt:lpstr>
      <vt:lpstr>1_Kent Powerpoint Template (final)</vt:lpstr>
      <vt:lpstr>2_Kent Powerpoint Template (final)</vt:lpstr>
      <vt:lpstr>PowerPoint Presentation</vt:lpstr>
      <vt:lpstr>Resource Material</vt:lpstr>
      <vt:lpstr>Chapter 3</vt:lpstr>
      <vt:lpstr>Chapter Objectives</vt:lpstr>
      <vt:lpstr>Chapter Objectives (continued)</vt:lpstr>
      <vt:lpstr>Adding Links to a Webpage</vt:lpstr>
      <vt:lpstr>Anchor element </vt:lpstr>
      <vt:lpstr>Relative link</vt:lpstr>
      <vt:lpstr>Relative link (continued)</vt:lpstr>
      <vt:lpstr>Absolute link </vt:lpstr>
      <vt:lpstr>Absolute link (continued)</vt:lpstr>
      <vt:lpstr>Image link </vt:lpstr>
      <vt:lpstr>Email link </vt:lpstr>
      <vt:lpstr>Email link (continued)</vt:lpstr>
      <vt:lpstr>Telephone link </vt:lpstr>
      <vt:lpstr>Telephone link (continued)</vt:lpstr>
      <vt:lpstr>Adding Images to a Website</vt:lpstr>
      <vt:lpstr>Image File Formats</vt:lpstr>
      <vt:lpstr>Image File Formats (continued)</vt:lpstr>
      <vt:lpstr>Image File Formats (continued)</vt:lpstr>
      <vt:lpstr>Image Dimensions and File Size</vt:lpstr>
      <vt:lpstr>Image Tag and Its Attributes</vt:lpstr>
      <vt:lpstr>Image Tag and Its Attributes (continued)</vt:lpstr>
      <vt:lpstr>Image Tag and Its Attributes (continued)</vt:lpstr>
      <vt:lpstr>Div element</vt:lpstr>
      <vt:lpstr>Div element (continued)</vt:lpstr>
      <vt:lpstr>Div attributes</vt:lpstr>
      <vt:lpstr>Div attributes (continued)</vt:lpstr>
      <vt:lpstr>Class Attributes</vt:lpstr>
      <vt:lpstr>Div id and class</vt:lpstr>
      <vt:lpstr>Adding Headings and Lists</vt:lpstr>
      <vt:lpstr>Adding Headings and Lists (continued)</vt:lpstr>
      <vt:lpstr>Adding Headings and Lists (continued)</vt:lpstr>
      <vt:lpstr>Adding Headings and Lists (continued )</vt:lpstr>
      <vt:lpstr>Adding Headings and Lists (continued )</vt:lpstr>
      <vt:lpstr>Adding Headings and Lists (continued)</vt:lpstr>
      <vt:lpstr>Adding Headings and Lists (continued)</vt:lpstr>
      <vt:lpstr>Adding Headings and Lists (continued)</vt:lpstr>
      <vt:lpstr>To Validate Webpages</vt:lpstr>
      <vt:lpstr>To Validate Webpages (continued)</vt:lpstr>
      <vt:lpstr>To Validate Webpages (continued 2)</vt:lpstr>
      <vt:lpstr>PowerPoint Presentation</vt:lpstr>
      <vt:lpstr>PowerPoint Presentation</vt:lpstr>
      <vt:lpstr>Learning Outcomes</vt:lpstr>
      <vt:lpstr>The Evolution of the Internet</vt:lpstr>
      <vt:lpstr>Reasons for Internet Growth in the 1990s</vt:lpstr>
      <vt:lpstr>The World Wide Web</vt:lpstr>
      <vt:lpstr>Web Standards and the W3C Consortium</vt:lpstr>
      <vt:lpstr>Web Accessibility</vt:lpstr>
      <vt:lpstr>Web Accessibility</vt:lpstr>
      <vt:lpstr>Universal Design</vt:lpstr>
      <vt:lpstr>Information on the Web</vt:lpstr>
      <vt:lpstr>Summary</vt:lpstr>
      <vt:lpstr>kent.edu.au  Kent Institute Australia Pty. Ltd. ABN 49 003 577 302 ● CRICOS Code: 00161E ● RTO Code: 90458 ● TEQSA Provider Number: PRV12051</vt:lpstr>
    </vt:vector>
  </TitlesOfParts>
  <Company>University of Central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dc:title>
  <dc:creator>Steven Freund</dc:creator>
  <cp:lastModifiedBy>Farhad Ahamed</cp:lastModifiedBy>
  <cp:revision>560</cp:revision>
  <dcterms:created xsi:type="dcterms:W3CDTF">2004-06-23T13:42:23Z</dcterms:created>
  <dcterms:modified xsi:type="dcterms:W3CDTF">2023-04-04T22:34:36Z</dcterms:modified>
</cp:coreProperties>
</file>