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 id="2147483705" r:id="rId2"/>
  </p:sldMasterIdLst>
  <p:notesMasterIdLst>
    <p:notesMasterId r:id="rId63"/>
  </p:notesMasterIdLst>
  <p:sldIdLst>
    <p:sldId id="411" r:id="rId3"/>
    <p:sldId id="412" r:id="rId4"/>
    <p:sldId id="256" r:id="rId5"/>
    <p:sldId id="302" r:id="rId6"/>
    <p:sldId id="303" r:id="rId7"/>
    <p:sldId id="359" r:id="rId8"/>
    <p:sldId id="360" r:id="rId9"/>
    <p:sldId id="361" r:id="rId10"/>
    <p:sldId id="362" r:id="rId11"/>
    <p:sldId id="363" r:id="rId12"/>
    <p:sldId id="364" r:id="rId13"/>
    <p:sldId id="365" r:id="rId14"/>
    <p:sldId id="407" r:id="rId15"/>
    <p:sldId id="366" r:id="rId16"/>
    <p:sldId id="367" r:id="rId17"/>
    <p:sldId id="368" r:id="rId18"/>
    <p:sldId id="408" r:id="rId19"/>
    <p:sldId id="369" r:id="rId20"/>
    <p:sldId id="409" r:id="rId21"/>
    <p:sldId id="370" r:id="rId22"/>
    <p:sldId id="371" r:id="rId23"/>
    <p:sldId id="410" r:id="rId24"/>
    <p:sldId id="372" r:id="rId25"/>
    <p:sldId id="373" r:id="rId26"/>
    <p:sldId id="358" r:id="rId27"/>
    <p:sldId id="375" r:id="rId28"/>
    <p:sldId id="404" r:id="rId29"/>
    <p:sldId id="424" r:id="rId30"/>
    <p:sldId id="376" r:id="rId31"/>
    <p:sldId id="377" r:id="rId32"/>
    <p:sldId id="378" r:id="rId33"/>
    <p:sldId id="379" r:id="rId34"/>
    <p:sldId id="380" r:id="rId35"/>
    <p:sldId id="381" r:id="rId36"/>
    <p:sldId id="382" r:id="rId37"/>
    <p:sldId id="383" r:id="rId38"/>
    <p:sldId id="385" r:id="rId39"/>
    <p:sldId id="386" r:id="rId40"/>
    <p:sldId id="387" r:id="rId41"/>
    <p:sldId id="388" r:id="rId42"/>
    <p:sldId id="389" r:id="rId43"/>
    <p:sldId id="390" r:id="rId44"/>
    <p:sldId id="391" r:id="rId45"/>
    <p:sldId id="392" r:id="rId46"/>
    <p:sldId id="406" r:id="rId47"/>
    <p:sldId id="394" r:id="rId48"/>
    <p:sldId id="395" r:id="rId49"/>
    <p:sldId id="396" r:id="rId50"/>
    <p:sldId id="397" r:id="rId51"/>
    <p:sldId id="414" r:id="rId52"/>
    <p:sldId id="415" r:id="rId53"/>
    <p:sldId id="416" r:id="rId54"/>
    <p:sldId id="417" r:id="rId55"/>
    <p:sldId id="418" r:id="rId56"/>
    <p:sldId id="419" r:id="rId57"/>
    <p:sldId id="420" r:id="rId58"/>
    <p:sldId id="421" r:id="rId59"/>
    <p:sldId id="422" r:id="rId60"/>
    <p:sldId id="423" r:id="rId61"/>
    <p:sldId id="413"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28CE3-F24D-1A48-80D9-789A9BB9F5FA}" v="137" dt="2022-05-19T04:45:25.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73" autoAdjust="0"/>
    <p:restoredTop sz="94660"/>
  </p:normalViewPr>
  <p:slideViewPr>
    <p:cSldViewPr>
      <p:cViewPr>
        <p:scale>
          <a:sx n="100" d="100"/>
          <a:sy n="100" d="100"/>
        </p:scale>
        <p:origin x="1072" y="10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EC876C5-7F49-4C0A-8F1E-5A42B41481A1}" type="slidenum">
              <a:rPr lang="en-US"/>
              <a:pPr>
                <a:defRPr/>
              </a:pPr>
              <a:t>‹#›</a:t>
            </a:fld>
            <a:endParaRPr lang="en-US"/>
          </a:p>
        </p:txBody>
      </p:sp>
    </p:spTree>
    <p:extLst>
      <p:ext uri="{BB962C8B-B14F-4D97-AF65-F5344CB8AC3E}">
        <p14:creationId xmlns:p14="http://schemas.microsoft.com/office/powerpoint/2010/main" val="3532950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3570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56</a:t>
            </a:fld>
            <a:endParaRPr lang="en-AU" dirty="0"/>
          </a:p>
        </p:txBody>
      </p:sp>
    </p:spTree>
    <p:extLst>
      <p:ext uri="{BB962C8B-B14F-4D97-AF65-F5344CB8AC3E}">
        <p14:creationId xmlns:p14="http://schemas.microsoft.com/office/powerpoint/2010/main" val="4284446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The problem here is that very little – basically none – of the discussion in this paragraph is original. The student hasn’t offered any insight, analysis, explanation, critique, exemplification or anything else that makes these ideas meaningful in the content of the assignment. Because</a:t>
            </a:r>
            <a:r>
              <a:rPr lang="en-AU" baseline="0" dirty="0"/>
              <a:t> so much of this is unoriginal, it can be seen as approaching plagiarism.</a:t>
            </a:r>
            <a:endParaRPr lang="en-AU" dirty="0"/>
          </a:p>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57</a:t>
            </a:fld>
            <a:endParaRPr lang="en-AU" dirty="0"/>
          </a:p>
        </p:txBody>
      </p:sp>
    </p:spTree>
    <p:extLst>
      <p:ext uri="{BB962C8B-B14F-4D97-AF65-F5344CB8AC3E}">
        <p14:creationId xmlns:p14="http://schemas.microsoft.com/office/powerpoint/2010/main" val="531100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58</a:t>
            </a:fld>
            <a:endParaRPr lang="en-AU" dirty="0"/>
          </a:p>
        </p:txBody>
      </p:sp>
    </p:spTree>
    <p:extLst>
      <p:ext uri="{BB962C8B-B14F-4D97-AF65-F5344CB8AC3E}">
        <p14:creationId xmlns:p14="http://schemas.microsoft.com/office/powerpoint/2010/main" val="1777024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59</a:t>
            </a:fld>
            <a:endParaRPr lang="en-AU" dirty="0"/>
          </a:p>
        </p:txBody>
      </p:sp>
    </p:spTree>
    <p:extLst>
      <p:ext uri="{BB962C8B-B14F-4D97-AF65-F5344CB8AC3E}">
        <p14:creationId xmlns:p14="http://schemas.microsoft.com/office/powerpoint/2010/main" val="3505156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5059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5909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EE630E-CDF1-4B71-AD96-22FEE7A1D5B4}" type="slidenum">
              <a:rPr lang="en-US" smtClean="0"/>
              <a:pPr eaLnBrk="1" hangingPunct="1"/>
              <a:t>3</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10552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50</a:t>
            </a:fld>
            <a:endParaRPr lang="en-AU" dirty="0"/>
          </a:p>
        </p:txBody>
      </p:sp>
    </p:spTree>
    <p:extLst>
      <p:ext uri="{BB962C8B-B14F-4D97-AF65-F5344CB8AC3E}">
        <p14:creationId xmlns:p14="http://schemas.microsoft.com/office/powerpoint/2010/main" val="594671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51</a:t>
            </a:fld>
            <a:endParaRPr lang="en-AU" dirty="0"/>
          </a:p>
        </p:txBody>
      </p:sp>
    </p:spTree>
    <p:extLst>
      <p:ext uri="{BB962C8B-B14F-4D97-AF65-F5344CB8AC3E}">
        <p14:creationId xmlns:p14="http://schemas.microsoft.com/office/powerpoint/2010/main" val="3864604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52</a:t>
            </a:fld>
            <a:endParaRPr lang="en-AU" dirty="0"/>
          </a:p>
        </p:txBody>
      </p:sp>
    </p:spTree>
    <p:extLst>
      <p:ext uri="{BB962C8B-B14F-4D97-AF65-F5344CB8AC3E}">
        <p14:creationId xmlns:p14="http://schemas.microsoft.com/office/powerpoint/2010/main" val="56742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53</a:t>
            </a:fld>
            <a:endParaRPr lang="en-AU" dirty="0"/>
          </a:p>
        </p:txBody>
      </p:sp>
    </p:spTree>
    <p:extLst>
      <p:ext uri="{BB962C8B-B14F-4D97-AF65-F5344CB8AC3E}">
        <p14:creationId xmlns:p14="http://schemas.microsoft.com/office/powerpoint/2010/main" val="3704333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54</a:t>
            </a:fld>
            <a:endParaRPr lang="en-AU" dirty="0"/>
          </a:p>
        </p:txBody>
      </p:sp>
    </p:spTree>
    <p:extLst>
      <p:ext uri="{BB962C8B-B14F-4D97-AF65-F5344CB8AC3E}">
        <p14:creationId xmlns:p14="http://schemas.microsoft.com/office/powerpoint/2010/main" val="1798673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55</a:t>
            </a:fld>
            <a:endParaRPr lang="en-AU" dirty="0"/>
          </a:p>
        </p:txBody>
      </p:sp>
    </p:spTree>
    <p:extLst>
      <p:ext uri="{BB962C8B-B14F-4D97-AF65-F5344CB8AC3E}">
        <p14:creationId xmlns:p14="http://schemas.microsoft.com/office/powerpoint/2010/main" val="1118552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3157609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19/5/2022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85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19/5/2022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606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19/5/2022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2990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19/5/2022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421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877349"/>
          </a:xfrm>
        </p:spPr>
        <p:txBody>
          <a:bodyPr>
            <a:normAutofit/>
          </a:bodyPr>
          <a:lstStyle>
            <a:lvl1pPr>
              <a:defRPr sz="4800">
                <a:solidFill>
                  <a:srgbClr val="FF0000"/>
                </a:solidFill>
              </a:defRPr>
            </a:lvl1pPr>
          </a:lstStyle>
          <a:p>
            <a:r>
              <a:rPr lang="en-US" dirty="0"/>
              <a:t>Click to edit Master title style</a:t>
            </a:r>
            <a:endParaRPr lang="en-AU" dirty="0"/>
          </a:p>
        </p:txBody>
      </p:sp>
      <p:sp>
        <p:nvSpPr>
          <p:cNvPr id="3" name="Content Placeholder 2"/>
          <p:cNvSpPr>
            <a:spLocks noGrp="1"/>
          </p:cNvSpPr>
          <p:nvPr>
            <p:ph idx="1"/>
          </p:nvPr>
        </p:nvSpPr>
        <p:spPr>
          <a:xfrm>
            <a:off x="628650" y="1521342"/>
            <a:ext cx="7886700" cy="4577280"/>
          </a:xfrm>
        </p:spPr>
        <p:txBody>
          <a:bodyPr/>
          <a:lstStyle>
            <a:lvl1pPr marL="457200" indent="-457200">
              <a:buFont typeface="Arial" panose="020B0604020202020204" pitchFamily="34" charset="0"/>
              <a:buChar char="•"/>
              <a:defRPr sz="3200" b="0"/>
            </a:lvl1pPr>
            <a:lvl2pPr marL="800100" indent="-457200">
              <a:lnSpc>
                <a:spcPct val="100000"/>
              </a:lnSpc>
              <a:buFont typeface="Wingdings" pitchFamily="2" charset="2"/>
              <a:buChar char="§"/>
              <a:defRPr sz="2800"/>
            </a:lvl2pPr>
            <a:lvl3pPr>
              <a:lnSpc>
                <a:spcPct val="100000"/>
              </a:lnSpc>
              <a:defRPr sz="2400"/>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620654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19/5/2022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02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19/5/2022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626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19/5/2022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4257203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19/5/2022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14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19/5/2022</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99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19/5/2022</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037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19/5/2022</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4319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19/5/2022</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3165682859"/>
      </p:ext>
    </p:extLst>
  </p:cSld>
  <p:clrMap bg1="lt1" tx1="dk1" bg2="lt2" tx2="dk2" accent1="accent1" accent2="accent2" accent3="accent3" accent4="accent4" accent5="accent5" accent6="accent6" hlink="hlink" folHlink="folHlink"/>
  <p:sldLayoutIdLst>
    <p:sldLayoutId id="2147483703" r:id="rId1"/>
    <p:sldLayoutId id="2147483704" r:id="rId2"/>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19/5/2022</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243616216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about:blank" TargetMode="Externa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WPDD202: Webpage Design &amp; Development </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2015</a:t>
            </a:r>
          </a:p>
        </p:txBody>
      </p:sp>
      <p:sp>
        <p:nvSpPr>
          <p:cNvPr id="16" name="Date Placeholder 1"/>
          <p:cNvSpPr>
            <a:spLocks noGrp="1"/>
          </p:cNvSpPr>
          <p:nvPr>
            <p:ph type="dt" sz="half" idx="10"/>
          </p:nvPr>
        </p:nvSpPr>
        <p:spPr>
          <a:xfrm>
            <a:off x="6250825" y="6261425"/>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442304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Social Media (cont.)</a:t>
            </a:r>
          </a:p>
        </p:txBody>
      </p:sp>
      <p:pic>
        <p:nvPicPr>
          <p:cNvPr id="6" name="Content Placeholder 5" descr="This figure shows the Twitter home page. The figure consists of fifteen rectangular boxes.&#10;The first rectangular box is the Twitter home page and is divided into three sections. The second rectangular box is a long horizontal rectangular box which is the address bar and is positioned to the left in the first section. The third rectangular box is the tab for the website that is open and is positioned to the right of the second rectangular box. The second section of the first rectangular box has the Twitter logo, which is a bird positioned at the top-left corner of the second section. The fourth rectangular box labeled “Twitter icon” is positioned to the left of the first rectangular box. There are two lines of text at the center of the second section. The first line of the text reads “See what’s happening right now”. The second line of the text reads “Find community, conversation and inspiration about the things you love”. The fifth rectangular box labeled “Sign Up” is a button. This box is positioned to the top-right of the second section. The sixth rectangular labeled “Log In” is a button. This box is positioned to the right of the fifth rectangular box.&#10;The menu bar that reads “Featured”, “News”, “Sports”, “Music”, “Humor”, “Entertainment”, and “More ˅” is positioned at the top of the third section. An image of a magnifying glass is positioned to the left in the menu bar. The seventh rectangular box labeled “your Twitter home page might differ” is positioned to the right of the first rectangular box. An arrow originating from the seventh rectangular box points to the menu bar. The eighth rectangular box that consists of a tweet by an individual is positioned below the menu bar. The name of the individual to whom the tweet refers to is positioned at the top of the eighth rectangular box. The ninth rectangular box that consists of a tweet by an individual is positioned to the right of the eighth rectangular box. The name of the individual who has tweeted is positioned at the top of the ninth rectangular box. The tenth rectangular box labeled “New to Twitter?” and a caption that reads “Sign up now to get your own personalized timeline!” is positioned to the right of the ninth rectangular box. The eleventh rectangular box is a button labeled “Sign Up” and is positioned to the bottom, inside the tenth rectangular box. The twelfth rectangular box labeled “Link to Sign Up for Twitter account” is positioned to the right of the first rectangular box, below the seventh rectangular box. The thirteenth rectangular box consists of an image with a caption at the top that reads “Pop artists”. This rectangular box is positioned below the eighth rectangular box. The fourteenth rectangular box consists of an image with a caption at the top that reads “Space news and publications”. This rectangular box is positioned below the ninth rectangular box, to the right of the thirteenth rectangular box. The fifteenth rectangular box labeled “Featured items” is positioned to the left of the figure, below the fourth rectangular box. An arrow originating from this rectangular box points to the eighth, ninth, thirteenth, and the fourteenth rectangular boxes.&#10;The source is mentioned on the right side of the figure, which reads “Source: Twitter”." title="Using Social Media"/>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1000" y="1600200"/>
            <a:ext cx="8763000" cy="4612881"/>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10</a:t>
            </a:fld>
            <a:endParaRPr lang="en-US"/>
          </a:p>
        </p:txBody>
      </p:sp>
    </p:spTree>
    <p:extLst>
      <p:ext uri="{BB962C8B-B14F-4D97-AF65-F5344CB8AC3E}">
        <p14:creationId xmlns:p14="http://schemas.microsoft.com/office/powerpoint/2010/main" val="848784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Social Media (cont.)</a:t>
            </a:r>
          </a:p>
        </p:txBody>
      </p:sp>
      <p:sp>
        <p:nvSpPr>
          <p:cNvPr id="2" name="Content Placeholder 1"/>
          <p:cNvSpPr>
            <a:spLocks noGrp="1"/>
          </p:cNvSpPr>
          <p:nvPr>
            <p:ph idx="1"/>
          </p:nvPr>
        </p:nvSpPr>
        <p:spPr/>
        <p:txBody>
          <a:bodyPr>
            <a:normAutofit/>
          </a:bodyPr>
          <a:lstStyle/>
          <a:p>
            <a:r>
              <a:rPr lang="en-US" b="1" dirty="0"/>
              <a:t>Google+</a:t>
            </a:r>
          </a:p>
          <a:p>
            <a:pPr lvl="1"/>
            <a:r>
              <a:rPr lang="en-US" dirty="0"/>
              <a:t>A </a:t>
            </a:r>
            <a:r>
              <a:rPr lang="en-IN" dirty="0"/>
              <a:t>Google account is required to use it which can be created for free at plus.google.com</a:t>
            </a:r>
          </a:p>
          <a:p>
            <a:pPr lvl="1"/>
            <a:r>
              <a:rPr lang="en-US" dirty="0"/>
              <a:t>Once an account is e</a:t>
            </a:r>
            <a:r>
              <a:rPr lang="en-IN" dirty="0"/>
              <a:t>stablished, people are added to circles</a:t>
            </a:r>
          </a:p>
          <a:p>
            <a:pPr lvl="1"/>
            <a:r>
              <a:rPr lang="en-IN" dirty="0"/>
              <a:t>Circles are groups or categories, such as friends, family, and acquaintances</a:t>
            </a:r>
          </a:p>
          <a:p>
            <a:pPr lvl="1"/>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11</a:t>
            </a:fld>
            <a:endParaRPr lang="en-US"/>
          </a:p>
        </p:txBody>
      </p:sp>
    </p:spTree>
    <p:extLst>
      <p:ext uri="{BB962C8B-B14F-4D97-AF65-F5344CB8AC3E}">
        <p14:creationId xmlns:p14="http://schemas.microsoft.com/office/powerpoint/2010/main" val="184742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Social Media (cont.)</a:t>
            </a:r>
          </a:p>
        </p:txBody>
      </p:sp>
      <p:sp>
        <p:nvSpPr>
          <p:cNvPr id="2" name="Content Placeholder 1"/>
          <p:cNvSpPr>
            <a:spLocks noGrp="1"/>
          </p:cNvSpPr>
          <p:nvPr>
            <p:ph idx="1"/>
          </p:nvPr>
        </p:nvSpPr>
        <p:spPr/>
        <p:txBody>
          <a:bodyPr>
            <a:normAutofit/>
          </a:bodyPr>
          <a:lstStyle/>
          <a:p>
            <a:r>
              <a:rPr lang="en-US" b="1" dirty="0"/>
              <a:t>Google+</a:t>
            </a:r>
          </a:p>
          <a:p>
            <a:pPr lvl="1"/>
            <a:r>
              <a:rPr lang="en-IN" dirty="0"/>
              <a:t>Businesses use Google+ to post special offers and pictures of new products to share with their customers</a:t>
            </a:r>
          </a:p>
          <a:p>
            <a:pPr lvl="1"/>
            <a:r>
              <a:rPr lang="en-IN" dirty="0"/>
              <a:t>Businesses have an added benefit because Google+ works with Google’s search engine, increasing the probability of a potential customer finding the business through Google’s search </a:t>
            </a:r>
            <a:r>
              <a:rPr lang="en-US" dirty="0"/>
              <a:t>engine</a:t>
            </a:r>
            <a:endParaRPr lang="en-IN" dirty="0"/>
          </a:p>
          <a:p>
            <a:pPr lvl="1"/>
            <a:endParaRPr lang="en-US" b="1"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12</a:t>
            </a:fld>
            <a:endParaRPr lang="en-US"/>
          </a:p>
        </p:txBody>
      </p:sp>
    </p:spTree>
    <p:extLst>
      <p:ext uri="{BB962C8B-B14F-4D97-AF65-F5344CB8AC3E}">
        <p14:creationId xmlns:p14="http://schemas.microsoft.com/office/powerpoint/2010/main" val="103521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Social Media (cont.)</a:t>
            </a:r>
          </a:p>
        </p:txBody>
      </p:sp>
      <p:pic>
        <p:nvPicPr>
          <p:cNvPr id="6" name="Content Placeholder 5" descr="This figure shows an example of a Google+ page. The figure consists of eight rectangular boxes and two square boxes.&#10;The first rectangular box is the Google+ page and is divided into three sections. The first section has the page logo that reads “Google+”. It is positioned at the left corner in the first section. The second rectangular box labeled “Google+ logo” is positioned to the left of the first rectangular box. An arrow originating from the second rectangular box points to the Google+ logo. The third rectangular box is a long, horizontal rectangular box which is the search bar and is positioned at the center of the first section. It has text that reads “Search Google+”. The fourth rectangular box has an image of a magnifying glass and is positioned to the right of the third rectangular box. There is text to the right in the first section that reads “Jessica”. There is an image of three rows of three tiles positioned to the right of the text that reads “Jessica”. There is a filled circle positioned to the right of the three rows of tiles.&#10;The second section is a menu bar. The fifth rectangular box labeled “Home˅” is positioned to the left of the second section. The menu bar that reads “All”, “Friends”, “Family”, “More˅”, “Mentions”, and “Explore” is positioned at the center of the second section. The sixth rectangular box labeled “circles” is positioned at the top of the first rectangular box. An arrow originating from the sixth rectangular box points to the text that reads “All, Friends, and Family”.&#10;The third section has two square boxes positioned at the center. The first square box labeled “#Technology” has different types of technologies listed below the label. The seventh rectangular box labeled “technology categories” is positioned to the left of the first square box. An arrow originating from the seventh rectangular box points to the different categories of technology listed in the first square box. The second square box consists of an image labeled “Android Authority” and is positioned to the right of the first square box. The eighth rectangular box labeled “Featured Technology Item” is positioned to the right of the figure. An arrow originating from this rectangular box points to the second square box.&#10;The source is mentioned on the right side of the figure, which reads “Source: Google”.&#10;" title="Using Social Media"/>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1371600"/>
            <a:ext cx="8896350" cy="441960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13</a:t>
            </a:fld>
            <a:endParaRPr lang="en-US"/>
          </a:p>
        </p:txBody>
      </p:sp>
    </p:spTree>
    <p:extLst>
      <p:ext uri="{BB962C8B-B14F-4D97-AF65-F5344CB8AC3E}">
        <p14:creationId xmlns:p14="http://schemas.microsoft.com/office/powerpoint/2010/main" val="146628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Social Media (cont.)</a:t>
            </a:r>
          </a:p>
        </p:txBody>
      </p:sp>
      <p:sp>
        <p:nvSpPr>
          <p:cNvPr id="2" name="Content Placeholder 1"/>
          <p:cNvSpPr>
            <a:spLocks noGrp="1"/>
          </p:cNvSpPr>
          <p:nvPr>
            <p:ph idx="1"/>
          </p:nvPr>
        </p:nvSpPr>
        <p:spPr/>
        <p:txBody>
          <a:bodyPr>
            <a:normAutofit lnSpcReduction="10000"/>
          </a:bodyPr>
          <a:lstStyle/>
          <a:p>
            <a:r>
              <a:rPr lang="en-US" b="1" dirty="0"/>
              <a:t>YouTube</a:t>
            </a:r>
          </a:p>
          <a:p>
            <a:pPr lvl="1"/>
            <a:r>
              <a:rPr lang="en-IN" dirty="0"/>
              <a:t>It is a social media website where members can upload and share </a:t>
            </a:r>
            <a:r>
              <a:rPr lang="en-US" dirty="0"/>
              <a:t>original videos and </a:t>
            </a:r>
            <a:r>
              <a:rPr lang="en-IN" dirty="0"/>
              <a:t>subscribe to a channel</a:t>
            </a:r>
            <a:endParaRPr lang="en-US" dirty="0"/>
          </a:p>
          <a:p>
            <a:pPr lvl="1"/>
            <a:r>
              <a:rPr lang="en-IN" dirty="0"/>
              <a:t>Businesses purchase ad space on YouTube to attract its target audience or create their own channel and upload videos</a:t>
            </a:r>
          </a:p>
          <a:p>
            <a:pPr lvl="1"/>
            <a:r>
              <a:rPr lang="en-IN" dirty="0"/>
              <a:t>Business ads can be a banner image that is displayed on the lower part of a video or a full-length commercial that plays before the selected video</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14</a:t>
            </a:fld>
            <a:endParaRPr lang="en-US"/>
          </a:p>
        </p:txBody>
      </p:sp>
    </p:spTree>
    <p:extLst>
      <p:ext uri="{BB962C8B-B14F-4D97-AF65-F5344CB8AC3E}">
        <p14:creationId xmlns:p14="http://schemas.microsoft.com/office/powerpoint/2010/main" val="403079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Social Media (cont.)</a:t>
            </a:r>
          </a:p>
        </p:txBody>
      </p:sp>
      <p:pic>
        <p:nvPicPr>
          <p:cNvPr id="6" name="Content Placeholder 5" descr="This figure shows an example of a banner ad on YouTube. The figure consists of eighteen rectangular boxes and a square box.&#10;The first rectangular box is the YouTube page. The YouTube logo that reads “YouTube” is positioned at the top-left corner of the first rectangular box. There are three parallel lines which is the hamburger icon positioned to the right of the logo. The second rectangular box is a long, horizontal rectangular box which is a textbox positioned to the right of the hamburger icon. The third rectangular box has an image of a magnifying glass and is positioned to the right of the second rectangular box.&#10;The fourth rectangular box is a video and is positioned below the second rectangular box.  The fifth rectangular box labeled “YouTube video” is positioned to the left of the first rectangular box. An arrow originating from the fifth rectangular box points to the fourth rectangular box. The sixth rectangular box is a banner ad positioned above the fourth rectangular box. The seventh rectangular box labeled “banner ad” is positioned below the fifth rectangular box. An arrow originating from the seventh rectangular box points to the sixth rectangular box. A square box labeled “x” is positioned at the top-right corner of the fourth rectangular box. The eighth rectangular box labeled “option to close the ad” is positioned above, at the top-right corner of the fourth rectangular box. An arrow originating from the eighth rectangular box points to “x” in the sixth rectangular box.&#10;A text that reads “Planet Earth seen from space (Full HD 1080p) ORIGINAL”, which is the name of the video is positioned below the fourth rectangular box. The ninth rectangular box labeled “name of YouTube video” is positioned below the seventh rectangular box. An arrow originating from the ninth rectangular box points to the name of the video below the fourth rectangular box. A text that reads the name of the person who has uploaded the video is positioned below the name of the video. The tenth rectangular box labeled “Subscribe 27,928” is positioned below the text. Text that reads “12,603,087” is positioned to the right of the tenth rectangular box. The eleventh rectangular box labeled “number of times the video has been viewed” is positioned at the right corner below the sixth rectangular box. An arrow originating from the eleventh rectangular box points to the text. The menu bar below the tenth rectangular box has text that reads “+ About us”, “Share”, “…More”. The menu bar also has text that reads “38,037” and “1,766” positioned to the extreme right. The twelfth rectangular box labeled “number of likes and dislikes” is positioned at the right corner of the menu bar. An arrow originating from the twelfth rectangular box points to the text that reads “38,037” and “1,766”.  Text that describes the content of the video in the fourth rectangular box is positioned below the menu bar.&#10;The thirteenth rectangular box consists of an image which is the same advertisement as in the sixth rectangular box. A text that reads “Up Next” is positioned below the thirteenth rectangular box. Five small rectangular boxes are positioned below the text. These five rectangular boxes have time stamps at the bottom-right corner and are positioned one below the other.&#10;The source is mentioned on the right side of the figure, which reads “Source: youtube.com”.&#10;" title="Using Social Media"/>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01650" y="1403888"/>
            <a:ext cx="8026400" cy="480060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15</a:t>
            </a:fld>
            <a:endParaRPr lang="en-US"/>
          </a:p>
        </p:txBody>
      </p:sp>
    </p:spTree>
    <p:extLst>
      <p:ext uri="{BB962C8B-B14F-4D97-AF65-F5344CB8AC3E}">
        <p14:creationId xmlns:p14="http://schemas.microsoft.com/office/powerpoint/2010/main" val="280603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418051"/>
            <a:ext cx="8820150" cy="1325563"/>
          </a:xfrm>
        </p:spPr>
        <p:txBody>
          <a:bodyPr>
            <a:noAutofit/>
          </a:bodyPr>
          <a:lstStyle/>
          <a:p>
            <a:r>
              <a:rPr lang="en-US" sz="4400" dirty="0"/>
              <a:t>Using Social Media (cont.)</a:t>
            </a:r>
          </a:p>
        </p:txBody>
      </p:sp>
      <p:sp>
        <p:nvSpPr>
          <p:cNvPr id="2" name="Content Placeholder 1"/>
          <p:cNvSpPr>
            <a:spLocks noGrp="1"/>
          </p:cNvSpPr>
          <p:nvPr>
            <p:ph idx="1"/>
          </p:nvPr>
        </p:nvSpPr>
        <p:spPr/>
        <p:txBody>
          <a:bodyPr>
            <a:normAutofit/>
          </a:bodyPr>
          <a:lstStyle/>
          <a:p>
            <a:r>
              <a:rPr lang="en-IN" b="1" dirty="0"/>
              <a:t>Instagram </a:t>
            </a:r>
          </a:p>
          <a:p>
            <a:pPr lvl="1"/>
            <a:r>
              <a:rPr lang="en-IN" dirty="0"/>
              <a:t>It</a:t>
            </a:r>
            <a:r>
              <a:rPr lang="en-IN" b="1" dirty="0"/>
              <a:t> </a:t>
            </a:r>
            <a:r>
              <a:rPr lang="en-IN" dirty="0"/>
              <a:t>is a social networking site where members can upload and share photographs, images, and video</a:t>
            </a:r>
          </a:p>
          <a:p>
            <a:pPr lvl="1"/>
            <a:r>
              <a:rPr lang="en-IN" dirty="0"/>
              <a:t>It allows users to connect and express ideas with captivating visual photography</a:t>
            </a:r>
          </a:p>
          <a:p>
            <a:pPr lvl="1"/>
            <a:r>
              <a:rPr lang="en-IN" dirty="0"/>
              <a:t>The free app allows users to apply various filters to enhance photographs, images, and video</a:t>
            </a:r>
          </a:p>
          <a:p>
            <a:pPr lvl="1"/>
            <a:r>
              <a:rPr lang="en-IN" dirty="0"/>
              <a:t>Businesses use it to promote brand awareness</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16</a:t>
            </a:fld>
            <a:endParaRPr lang="en-US"/>
          </a:p>
        </p:txBody>
      </p:sp>
    </p:spTree>
    <p:extLst>
      <p:ext uri="{BB962C8B-B14F-4D97-AF65-F5344CB8AC3E}">
        <p14:creationId xmlns:p14="http://schemas.microsoft.com/office/powerpoint/2010/main" val="704609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Using Social Media (cont.)</a:t>
            </a:r>
          </a:p>
        </p:txBody>
      </p:sp>
      <p:pic>
        <p:nvPicPr>
          <p:cNvPr id="6" name="Content Placeholder 5" descr="This figure shows how McDonald’s uses images and video on Instagram to promote its brand. The figure consists of three rectangular boxes and six square boxes.&#10;The first rectangular box is the Instagram home page. The first rectangular box consists of two rows of three square boxes each. The first square box in the first row has an image. The second square box consists of an image. A circle with a right-sided triangle is positioned at the center of the second square box, indicating that it is a video. The second square box is positioned to the right of the first square box. The third square box consists of an image and is positioned to the right of the second square box. The second rectangular box labeled “Instagram video posted by McDonald’s” is positioned at the top of the first rectangular box overlapping the third square box. An arrow originating from the second rectangular box points to the second square box.&#10;The fourth square box consists of an image and is positioned below the first square box. The third rectangular box labeled “Instagram images posted by McDonald’s” is positioned to the left of the first rectangular box. An arrow originating from the third rectangular box points to the fourth square box. The fifth square box consists of an image and is positioned to the right of the fourth square box. The sixth square box consists of an image and is positioned to the right of the fifth square box.&#10;The source is mentioned on the right side of the figure, which reads “Source: https://instagram.com/mcdonalds/”." title="Using Social Media"/>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3553" y="1320800"/>
            <a:ext cx="8022247" cy="469900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17</a:t>
            </a:fld>
            <a:endParaRPr lang="en-US"/>
          </a:p>
        </p:txBody>
      </p:sp>
    </p:spTree>
    <p:extLst>
      <p:ext uri="{BB962C8B-B14F-4D97-AF65-F5344CB8AC3E}">
        <p14:creationId xmlns:p14="http://schemas.microsoft.com/office/powerpoint/2010/main" val="3976506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Using Social Media (cont.)</a:t>
            </a:r>
          </a:p>
        </p:txBody>
      </p:sp>
      <p:sp>
        <p:nvSpPr>
          <p:cNvPr id="2" name="Content Placeholder 1"/>
          <p:cNvSpPr>
            <a:spLocks noGrp="1"/>
          </p:cNvSpPr>
          <p:nvPr>
            <p:ph idx="1"/>
          </p:nvPr>
        </p:nvSpPr>
        <p:spPr/>
        <p:txBody>
          <a:bodyPr>
            <a:normAutofit/>
          </a:bodyPr>
          <a:lstStyle/>
          <a:p>
            <a:r>
              <a:rPr lang="en-US" b="1" dirty="0"/>
              <a:t>Pinterest</a:t>
            </a:r>
          </a:p>
          <a:p>
            <a:pPr lvl="1"/>
            <a:r>
              <a:rPr lang="en-IN" dirty="0"/>
              <a:t>It allows members to browse and “pin” ideas found on the web</a:t>
            </a:r>
          </a:p>
          <a:p>
            <a:pPr lvl="1"/>
            <a:r>
              <a:rPr lang="en-IN" dirty="0"/>
              <a:t>Users search for ideas for just about anything, including recipes, crafts, photography, and do-it-yourself (DIY) projects</a:t>
            </a:r>
          </a:p>
          <a:p>
            <a:pPr lvl="1"/>
            <a:r>
              <a:rPr lang="en-IN" dirty="0"/>
              <a:t>They can follow boards that interest them most and “pin” photos, links, and comments to their own board for future use</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18</a:t>
            </a:fld>
            <a:endParaRPr lang="en-US"/>
          </a:p>
        </p:txBody>
      </p:sp>
    </p:spTree>
    <p:extLst>
      <p:ext uri="{BB962C8B-B14F-4D97-AF65-F5344CB8AC3E}">
        <p14:creationId xmlns:p14="http://schemas.microsoft.com/office/powerpoint/2010/main" val="3094119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Using Social Media (cont.)</a:t>
            </a:r>
          </a:p>
        </p:txBody>
      </p:sp>
      <p:pic>
        <p:nvPicPr>
          <p:cNvPr id="6" name="Content Placeholder 5" descr="This figure shows the Pinterest board for Lowe’s, which contains several home improvement ideas. Users with an interest in Lowe’s content can follow the board and see any new pins made by Lowe’s. The figure consists of ten rectangular boxes and one square box.&#10;The first rectangular box is the Pinterest board for Lowe’s and is divided into two sections. The first section has a filled circle positioned to the left. The text that reads “Lowe’s” is positioned to the right of the filled circle. The text that reads “Build it!” is positioned at the center of the first section. The second rectangular box labeled “name of Lowe’s board” is positioned at the top of the figure. An arrow originating from this box points to the text that reads “Build it!”. The third rectangular box is a button labeled “Follow board” that is positioned at the right corner of the first section. The fourth rectangular box labeled “button to follow Lowe’s board, Build it!” is positioned to the right of the second rectangular box. The square box with the image of a paper rocket is positioned to the right of the fourth rectangular box.&#10;The second section consists of five vertical rectangular boxes positioned side by side. Each of these boxes consists of an image along with a description at the bottom about how to build the content in the images. The tenth rectangular box labeled “pins on Build it! Pinterest board” is positioned to the left of the first rectangular box. An arrow originating from the tenth rectangular box points to the vertical rectangular boxes.&#10;The source is mentioned on the right side of the figure, which reads “Source: “https://www.pinterest.com/lowes/build-it/”." title="Using Social Media"/>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2400" y="1295400"/>
            <a:ext cx="8791575" cy="4703016"/>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19</a:t>
            </a:fld>
            <a:endParaRPr lang="en-US"/>
          </a:p>
        </p:txBody>
      </p:sp>
    </p:spTree>
    <p:extLst>
      <p:ext uri="{BB962C8B-B14F-4D97-AF65-F5344CB8AC3E}">
        <p14:creationId xmlns:p14="http://schemas.microsoft.com/office/powerpoint/2010/main" val="320034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9781305578166  © 2017</a:t>
            </a:r>
          </a:p>
          <a:p>
            <a:pPr marL="0" indent="0">
              <a:buNone/>
            </a:pPr>
            <a:r>
              <a:rPr lang="en-AU" dirty="0"/>
              <a:t>Cengage 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3952985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Using Social Media (cont.)</a:t>
            </a:r>
          </a:p>
        </p:txBody>
      </p:sp>
      <p:sp>
        <p:nvSpPr>
          <p:cNvPr id="2" name="Content Placeholder 1"/>
          <p:cNvSpPr>
            <a:spLocks noGrp="1"/>
          </p:cNvSpPr>
          <p:nvPr>
            <p:ph idx="1"/>
          </p:nvPr>
        </p:nvSpPr>
        <p:spPr/>
        <p:txBody>
          <a:bodyPr>
            <a:normAutofit lnSpcReduction="10000"/>
          </a:bodyPr>
          <a:lstStyle/>
          <a:p>
            <a:r>
              <a:rPr lang="en-US" b="1" dirty="0"/>
              <a:t>Other Social Media Options</a:t>
            </a:r>
          </a:p>
          <a:p>
            <a:pPr lvl="1"/>
            <a:r>
              <a:rPr lang="en-IN" dirty="0"/>
              <a:t>Other social media options for a business to explore include LinkedIn, </a:t>
            </a:r>
            <a:r>
              <a:rPr lang="en-US" dirty="0" err="1"/>
              <a:t>Quora</a:t>
            </a:r>
            <a:r>
              <a:rPr lang="en-US" dirty="0"/>
              <a:t>, Tumblr, </a:t>
            </a:r>
            <a:r>
              <a:rPr lang="en-US" dirty="0" err="1"/>
              <a:t>StumbleUpon</a:t>
            </a:r>
            <a:r>
              <a:rPr lang="en-US" dirty="0"/>
              <a:t>, Flickr, Delicious, Digg, Vine, Foursquare, </a:t>
            </a:r>
            <a:r>
              <a:rPr lang="en-IN" dirty="0"/>
              <a:t>and many more</a:t>
            </a:r>
          </a:p>
          <a:p>
            <a:pPr lvl="1"/>
            <a:r>
              <a:rPr lang="en-IN" dirty="0"/>
              <a:t>The key is to determine which social media outlets are best for a business in attracting new customers</a:t>
            </a:r>
          </a:p>
          <a:p>
            <a:pPr lvl="1"/>
            <a:r>
              <a:rPr lang="en-IN" dirty="0"/>
              <a:t>A business owner must also consider the time involved with keeping the social media current and relevant</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20</a:t>
            </a:fld>
            <a:endParaRPr lang="en-US"/>
          </a:p>
        </p:txBody>
      </p:sp>
    </p:spTree>
    <p:extLst>
      <p:ext uri="{BB962C8B-B14F-4D97-AF65-F5344CB8AC3E}">
        <p14:creationId xmlns:p14="http://schemas.microsoft.com/office/powerpoint/2010/main" val="1709581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Using Social Media (cont.)</a:t>
            </a:r>
          </a:p>
        </p:txBody>
      </p:sp>
      <p:sp>
        <p:nvSpPr>
          <p:cNvPr id="2" name="Content Placeholder 1"/>
          <p:cNvSpPr>
            <a:spLocks noGrp="1"/>
          </p:cNvSpPr>
          <p:nvPr>
            <p:ph idx="1"/>
          </p:nvPr>
        </p:nvSpPr>
        <p:spPr/>
        <p:txBody>
          <a:bodyPr>
            <a:normAutofit/>
          </a:bodyPr>
          <a:lstStyle/>
          <a:p>
            <a:r>
              <a:rPr lang="en-US" b="1" dirty="0"/>
              <a:t>Blogs</a:t>
            </a:r>
          </a:p>
          <a:p>
            <a:pPr lvl="1"/>
            <a:r>
              <a:rPr lang="en-IN" dirty="0"/>
              <a:t>Are online journals, maintained by individuals, groups, or businesses</a:t>
            </a:r>
          </a:p>
          <a:p>
            <a:pPr lvl="1"/>
            <a:r>
              <a:rPr lang="en-IN" dirty="0"/>
              <a:t>“Blog” is short for a combination of the words web and log</a:t>
            </a:r>
          </a:p>
          <a:p>
            <a:pPr lvl="1"/>
            <a:r>
              <a:rPr lang="en-IN" dirty="0"/>
              <a:t> Businesses use them to share new information and to keep their customers engaged </a:t>
            </a:r>
          </a:p>
          <a:p>
            <a:pPr lvl="1"/>
            <a:r>
              <a:rPr lang="en-IN" dirty="0"/>
              <a:t>Business owners who maintain blogs should respond to customer comments on time and keep their blog content fresh</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21</a:t>
            </a:fld>
            <a:endParaRPr lang="en-US"/>
          </a:p>
        </p:txBody>
      </p:sp>
    </p:spTree>
    <p:extLst>
      <p:ext uri="{BB962C8B-B14F-4D97-AF65-F5344CB8AC3E}">
        <p14:creationId xmlns:p14="http://schemas.microsoft.com/office/powerpoint/2010/main" val="2477849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Using Social Media (cont.)</a:t>
            </a:r>
          </a:p>
        </p:txBody>
      </p:sp>
      <p:pic>
        <p:nvPicPr>
          <p:cNvPr id="6" name="Content Placeholder 5" descr="This figure shows the Rocketology blog, one of the many blogs available from NASA. The figure consists of nine rectangular boxes.&#10;The first rectangular box is the Rocketology blog from NASA. The second rectangular box consists of an image and two lines of text. The first line of the text reads “ROCKETOLOGY”. The second line of the text reads “NASA’s Space Launch System”.&#10;A line of text below the second rectangular box reads “The Engine Experience”. The third rectangular box labeled “blog post title” is positioned to the left of the first rectangular box. An arrow originating from the third rectangular box points to the text. Another line of text reads “Posted on August 20, 2015 at 9:27 am by dhitt”. The fourth rectangular box is a text box and is positioned at the bottom-right side of the second rectangular box. The fifth rectangular box, which is a button labeled “Search” is positioned to the right of the fourth rectangular box.&#10;The sixth rectangular box consists of an image and is positioned below the text that reads “Posted on August 20, 2015 at 9:27 am by dhitt”, at the left-bottom corner of the figure. The seventh rectangular box labeled “latest blog post” is positioned below the third rectangular box.&#10;A line of text that reads “Recent Posts” is positioned below the fourth rectangular box. A list of links to the recently added posts is positioned below the “Recent Posts”. The eighth rectangular box labeled “other recent blog posts” is positioned to the right of the first rectangular box. An arrow originating from the eighth rectangular box points to the list of links.&#10;A line of text that reads “Archives” is positioned below the list of links. Another list of links to the older blogs is positioned below the “Archives”. The ninth rectangular box labeled “blog post archives” is positioned at the bottom-right side of the figure. An arrow originating from this box points to the list of links to the older blogs.&#10;The source is mentioned on the right side of the figure, which reads “Source: “https://blogs.nasa.gov/rocketology/”." title="Using Social Media"/>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23244" y="1295400"/>
            <a:ext cx="8163556" cy="4800600"/>
          </a:xfrm>
          <a:prstGeom prst="rect">
            <a:avLst/>
          </a:prstGeom>
          <a:noFill/>
          <a:ln>
            <a:noFill/>
          </a:ln>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22</a:t>
            </a:fld>
            <a:endParaRPr lang="en-US"/>
          </a:p>
        </p:txBody>
      </p:sp>
    </p:spTree>
    <p:extLst>
      <p:ext uri="{BB962C8B-B14F-4D97-AF65-F5344CB8AC3E}">
        <p14:creationId xmlns:p14="http://schemas.microsoft.com/office/powerpoint/2010/main" val="2456639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Using Social Media (cont.)</a:t>
            </a:r>
          </a:p>
        </p:txBody>
      </p:sp>
      <p:sp>
        <p:nvSpPr>
          <p:cNvPr id="2" name="Content Placeholder 1"/>
          <p:cNvSpPr>
            <a:spLocks noGrp="1"/>
          </p:cNvSpPr>
          <p:nvPr>
            <p:ph idx="1"/>
          </p:nvPr>
        </p:nvSpPr>
        <p:spPr/>
        <p:txBody>
          <a:bodyPr>
            <a:normAutofit lnSpcReduction="10000"/>
          </a:bodyPr>
          <a:lstStyle/>
          <a:p>
            <a:r>
              <a:rPr lang="en-IN" b="1" dirty="0"/>
              <a:t>Adding Facebook and Twitter Links to a Website</a:t>
            </a:r>
          </a:p>
          <a:p>
            <a:pPr lvl="1"/>
            <a:r>
              <a:rPr lang="en-IN" dirty="0"/>
              <a:t>Businesses that use social media display social media icons and links on their website, which lets their customers know how to connect with the business on social media</a:t>
            </a:r>
          </a:p>
          <a:p>
            <a:pPr lvl="1"/>
            <a:r>
              <a:rPr lang="en-IN" dirty="0"/>
              <a:t>When users click a social media icon, they are redirected to the social media page for the business</a:t>
            </a:r>
          </a:p>
          <a:p>
            <a:pPr lvl="1"/>
            <a:r>
              <a:rPr lang="en-IN" dirty="0"/>
              <a:t>Social media links are typically included near the top or bottom </a:t>
            </a:r>
            <a:r>
              <a:rPr lang="en-US" dirty="0"/>
              <a:t>of a webpage</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23</a:t>
            </a:fld>
            <a:endParaRPr lang="en-US"/>
          </a:p>
        </p:txBody>
      </p:sp>
    </p:spTree>
    <p:extLst>
      <p:ext uri="{BB962C8B-B14F-4D97-AF65-F5344CB8AC3E}">
        <p14:creationId xmlns:p14="http://schemas.microsoft.com/office/powerpoint/2010/main" val="4060107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418051"/>
            <a:ext cx="7886700" cy="1223815"/>
          </a:xfrm>
        </p:spPr>
        <p:txBody>
          <a:bodyPr>
            <a:noAutofit/>
          </a:bodyPr>
          <a:lstStyle/>
          <a:p>
            <a:r>
              <a:rPr lang="it-IT" sz="4400" dirty="0"/>
              <a:t>To Add Social Media Icons </a:t>
            </a:r>
            <a:r>
              <a:rPr lang="en-IN" sz="4400" dirty="0"/>
              <a:t>and Links to the Home Page</a:t>
            </a:r>
            <a:endParaRPr lang="en-US" sz="4400" dirty="0"/>
          </a:p>
        </p:txBody>
      </p:sp>
      <p:sp>
        <p:nvSpPr>
          <p:cNvPr id="2" name="Content Placeholder 1"/>
          <p:cNvSpPr>
            <a:spLocks noGrp="1"/>
          </p:cNvSpPr>
          <p:nvPr>
            <p:ph idx="1"/>
          </p:nvPr>
        </p:nvSpPr>
        <p:spPr>
          <a:xfrm>
            <a:off x="572109" y="1705654"/>
            <a:ext cx="7886700" cy="4577280"/>
          </a:xfrm>
        </p:spPr>
        <p:txBody>
          <a:bodyPr/>
          <a:lstStyle/>
          <a:p>
            <a:r>
              <a:rPr lang="en-US" sz="2400" dirty="0"/>
              <a:t>Figure 10–20 shows how t</a:t>
            </a:r>
            <a:r>
              <a:rPr lang="it-IT" sz="2400" dirty="0"/>
              <a:t>o add social media icons </a:t>
            </a:r>
            <a:r>
              <a:rPr lang="en-IN" sz="2400" dirty="0"/>
              <a:t>and links to a Home Page</a:t>
            </a:r>
            <a:endParaRPr lang="en-US" sz="2400" dirty="0"/>
          </a:p>
          <a:p>
            <a:endParaRPr lang="en-IN"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24</a:t>
            </a:fld>
            <a:endParaRPr lang="en-US"/>
          </a:p>
        </p:txBody>
      </p:sp>
      <p:sp>
        <p:nvSpPr>
          <p:cNvPr id="7" name="TextBox 6">
            <a:extLst>
              <a:ext uri="{FF2B5EF4-FFF2-40B4-BE49-F238E27FC236}">
                <a16:creationId xmlns:a16="http://schemas.microsoft.com/office/drawing/2014/main" id="{A93A6DEC-E273-7EFF-A672-EE0F233B819D}"/>
              </a:ext>
            </a:extLst>
          </p:cNvPr>
          <p:cNvSpPr txBox="1"/>
          <p:nvPr/>
        </p:nvSpPr>
        <p:spPr>
          <a:xfrm>
            <a:off x="685191" y="5321277"/>
            <a:ext cx="2313454" cy="369332"/>
          </a:xfrm>
          <a:prstGeom prst="rect">
            <a:avLst/>
          </a:prstGeom>
          <a:noFill/>
        </p:spPr>
        <p:txBody>
          <a:bodyPr wrap="none" rtlCol="0">
            <a:spAutoFit/>
          </a:bodyPr>
          <a:lstStyle/>
          <a:p>
            <a:r>
              <a:rPr lang="en-US" dirty="0"/>
              <a:t>Filename: </a:t>
            </a:r>
            <a:r>
              <a:rPr lang="en-US" dirty="0" err="1"/>
              <a:t>index.html</a:t>
            </a:r>
            <a:endParaRPr lang="en-US" dirty="0"/>
          </a:p>
        </p:txBody>
      </p:sp>
      <p:pic>
        <p:nvPicPr>
          <p:cNvPr id="9" name="Picture 8">
            <a:extLst>
              <a:ext uri="{FF2B5EF4-FFF2-40B4-BE49-F238E27FC236}">
                <a16:creationId xmlns:a16="http://schemas.microsoft.com/office/drawing/2014/main" id="{B93C7B32-A6D8-968C-B46D-AF12788337F8}"/>
              </a:ext>
            </a:extLst>
          </p:cNvPr>
          <p:cNvPicPr>
            <a:picLocks noChangeAspect="1"/>
          </p:cNvPicPr>
          <p:nvPr/>
        </p:nvPicPr>
        <p:blipFill>
          <a:blip r:embed="rId2"/>
          <a:stretch>
            <a:fillRect/>
          </a:stretch>
        </p:blipFill>
        <p:spPr>
          <a:xfrm>
            <a:off x="5277236" y="5169290"/>
            <a:ext cx="3486373" cy="1407600"/>
          </a:xfrm>
          <a:prstGeom prst="rect">
            <a:avLst/>
          </a:prstGeom>
        </p:spPr>
      </p:pic>
      <p:pic>
        <p:nvPicPr>
          <p:cNvPr id="10" name="Picture 9">
            <a:extLst>
              <a:ext uri="{FF2B5EF4-FFF2-40B4-BE49-F238E27FC236}">
                <a16:creationId xmlns:a16="http://schemas.microsoft.com/office/drawing/2014/main" id="{6D84B4FE-A1B3-A6CD-E0BA-11445CFDD9D4}"/>
              </a:ext>
            </a:extLst>
          </p:cNvPr>
          <p:cNvPicPr>
            <a:picLocks noChangeAspect="1"/>
          </p:cNvPicPr>
          <p:nvPr/>
        </p:nvPicPr>
        <p:blipFill>
          <a:blip r:embed="rId3"/>
          <a:stretch>
            <a:fillRect/>
          </a:stretch>
        </p:blipFill>
        <p:spPr>
          <a:xfrm>
            <a:off x="836982" y="2458929"/>
            <a:ext cx="7811718" cy="2639355"/>
          </a:xfrm>
          <a:prstGeom prst="rect">
            <a:avLst/>
          </a:prstGeom>
        </p:spPr>
      </p:pic>
    </p:spTree>
    <p:extLst>
      <p:ext uri="{BB962C8B-B14F-4D97-AF65-F5344CB8AC3E}">
        <p14:creationId xmlns:p14="http://schemas.microsoft.com/office/powerpoint/2010/main" val="2076185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Incorporating JavaScript</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25</a:t>
            </a:fld>
            <a:endParaRPr lang="en-US"/>
          </a:p>
        </p:txBody>
      </p:sp>
      <p:sp>
        <p:nvSpPr>
          <p:cNvPr id="7" name="Content Placeholder 6">
            <a:extLst>
              <a:ext uri="{FF2B5EF4-FFF2-40B4-BE49-F238E27FC236}">
                <a16:creationId xmlns:a16="http://schemas.microsoft.com/office/drawing/2014/main" id="{A59AACE9-DEBF-3DF4-AA65-995EA0401A42}"/>
              </a:ext>
            </a:extLst>
          </p:cNvPr>
          <p:cNvSpPr>
            <a:spLocks noGrp="1"/>
          </p:cNvSpPr>
          <p:nvPr>
            <p:ph idx="1"/>
          </p:nvPr>
        </p:nvSpPr>
        <p:spPr/>
        <p:txBody>
          <a:bodyPr/>
          <a:lstStyle/>
          <a:p>
            <a:r>
              <a:rPr lang="en-IN" b="1" dirty="0"/>
              <a:t>JavaScript </a:t>
            </a:r>
          </a:p>
          <a:p>
            <a:pPr lvl="1"/>
            <a:r>
              <a:rPr lang="en-IN" dirty="0"/>
              <a:t>It is a scripting language that provides various types of functionality to webpages, such as the ability to interact with the user</a:t>
            </a:r>
          </a:p>
          <a:p>
            <a:pPr lvl="1"/>
            <a:r>
              <a:rPr lang="en-IN" dirty="0"/>
              <a:t>Web developers use it to control webpages</a:t>
            </a:r>
          </a:p>
          <a:p>
            <a:pPr lvl="1"/>
            <a:r>
              <a:rPr lang="en-IN" dirty="0"/>
              <a:t>It is a </a:t>
            </a:r>
            <a:r>
              <a:rPr lang="en-IN" b="1" dirty="0"/>
              <a:t>client-side scripting </a:t>
            </a:r>
            <a:r>
              <a:rPr lang="en-IN" dirty="0"/>
              <a:t>language, which means that the browser interprets and renders the JavaScript</a:t>
            </a:r>
          </a:p>
          <a:p>
            <a:endParaRPr lang="en-US" dirty="0"/>
          </a:p>
        </p:txBody>
      </p:sp>
    </p:spTree>
    <p:extLst>
      <p:ext uri="{BB962C8B-B14F-4D97-AF65-F5344CB8AC3E}">
        <p14:creationId xmlns:p14="http://schemas.microsoft.com/office/powerpoint/2010/main" val="3998070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Incorporating JavaScript (cont.)</a:t>
            </a:r>
          </a:p>
        </p:txBody>
      </p:sp>
      <p:sp>
        <p:nvSpPr>
          <p:cNvPr id="2" name="Content Placeholder 1"/>
          <p:cNvSpPr>
            <a:spLocks noGrp="1"/>
          </p:cNvSpPr>
          <p:nvPr>
            <p:ph idx="1"/>
          </p:nvPr>
        </p:nvSpPr>
        <p:spPr/>
        <p:txBody>
          <a:bodyPr>
            <a:normAutofit/>
          </a:bodyPr>
          <a:lstStyle/>
          <a:p>
            <a:r>
              <a:rPr lang="en-IN" b="1" dirty="0"/>
              <a:t>JavaScript </a:t>
            </a:r>
          </a:p>
          <a:p>
            <a:pPr lvl="1"/>
            <a:r>
              <a:rPr lang="en-IN" dirty="0"/>
              <a:t>Many mobile websites integrate an icon commonly called the hamburger icon for use as a menu button </a:t>
            </a:r>
          </a:p>
          <a:p>
            <a:pPr lvl="1"/>
            <a:r>
              <a:rPr lang="en-IN" dirty="0"/>
              <a:t>The hamburger icon consists of three, horizontal, parallel lines and uses JavaScript to display a menu and allow users to select an option</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26</a:t>
            </a:fld>
            <a:endParaRPr lang="en-US"/>
          </a:p>
        </p:txBody>
      </p:sp>
    </p:spTree>
    <p:extLst>
      <p:ext uri="{BB962C8B-B14F-4D97-AF65-F5344CB8AC3E}">
        <p14:creationId xmlns:p14="http://schemas.microsoft.com/office/powerpoint/2010/main" val="1587299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JavaScript Terminology</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27</a:t>
            </a:fld>
            <a:endParaRPr lang="en-US"/>
          </a:p>
        </p:txBody>
      </p:sp>
      <p:sp>
        <p:nvSpPr>
          <p:cNvPr id="7" name="Content Placeholder 6">
            <a:extLst>
              <a:ext uri="{FF2B5EF4-FFF2-40B4-BE49-F238E27FC236}">
                <a16:creationId xmlns:a16="http://schemas.microsoft.com/office/drawing/2014/main" id="{0F82C9C9-F05F-B0DF-7CB7-B2F905DE033B}"/>
              </a:ext>
            </a:extLst>
          </p:cNvPr>
          <p:cNvSpPr>
            <a:spLocks noGrp="1"/>
          </p:cNvSpPr>
          <p:nvPr>
            <p:ph idx="1"/>
          </p:nvPr>
        </p:nvSpPr>
        <p:spPr/>
        <p:txBody>
          <a:bodyPr/>
          <a:lstStyle/>
          <a:p>
            <a:pPr marL="520700" lvl="1">
              <a:buFont typeface="Arial" panose="020B0604020202020204" pitchFamily="34" charset="0"/>
              <a:buChar char="•"/>
            </a:pPr>
            <a:r>
              <a:rPr lang="en-IN" dirty="0"/>
              <a:t>An </a:t>
            </a:r>
            <a:r>
              <a:rPr lang="en-IN" b="1" dirty="0"/>
              <a:t>object </a:t>
            </a:r>
            <a:r>
              <a:rPr lang="en-IN" dirty="0"/>
              <a:t>in JavaScript is programming code and data that can be treated as </a:t>
            </a:r>
            <a:r>
              <a:rPr lang="en-US" dirty="0"/>
              <a:t>its own entity</a:t>
            </a:r>
          </a:p>
          <a:p>
            <a:pPr marL="520700" lvl="1">
              <a:buFont typeface="Arial" panose="020B0604020202020204" pitchFamily="34" charset="0"/>
              <a:buChar char="•"/>
            </a:pPr>
            <a:r>
              <a:rPr lang="en-IN" dirty="0"/>
              <a:t>JavaScript objects have properties and methods</a:t>
            </a:r>
          </a:p>
          <a:p>
            <a:pPr marL="520700" lvl="1">
              <a:buFont typeface="Arial" panose="020B0604020202020204" pitchFamily="34" charset="0"/>
              <a:buChar char="•"/>
            </a:pPr>
            <a:r>
              <a:rPr lang="en-IN" dirty="0"/>
              <a:t>Properties are attributes that </a:t>
            </a:r>
            <a:r>
              <a:rPr lang="en-US" dirty="0"/>
              <a:t>describe an object’s characteristics</a:t>
            </a:r>
          </a:p>
          <a:p>
            <a:endParaRPr lang="en-US" dirty="0"/>
          </a:p>
        </p:txBody>
      </p:sp>
    </p:spTree>
    <p:extLst>
      <p:ext uri="{BB962C8B-B14F-4D97-AF65-F5344CB8AC3E}">
        <p14:creationId xmlns:p14="http://schemas.microsoft.com/office/powerpoint/2010/main" val="1827187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5B0C-1CFA-0906-2AE7-9F24075E12F8}"/>
              </a:ext>
            </a:extLst>
          </p:cNvPr>
          <p:cNvSpPr>
            <a:spLocks noGrp="1"/>
          </p:cNvSpPr>
          <p:nvPr>
            <p:ph type="title"/>
          </p:nvPr>
        </p:nvSpPr>
        <p:spPr/>
        <p:txBody>
          <a:bodyPr/>
          <a:lstStyle/>
          <a:p>
            <a:r>
              <a:rPr lang="en-US" dirty="0"/>
              <a:t>JavaScript Terminology (cont.)</a:t>
            </a:r>
          </a:p>
        </p:txBody>
      </p:sp>
      <p:sp>
        <p:nvSpPr>
          <p:cNvPr id="3" name="Content Placeholder 2">
            <a:extLst>
              <a:ext uri="{FF2B5EF4-FFF2-40B4-BE49-F238E27FC236}">
                <a16:creationId xmlns:a16="http://schemas.microsoft.com/office/drawing/2014/main" id="{F7CF200B-3BE5-2051-F933-3C619935E9A1}"/>
              </a:ext>
            </a:extLst>
          </p:cNvPr>
          <p:cNvSpPr>
            <a:spLocks noGrp="1"/>
          </p:cNvSpPr>
          <p:nvPr>
            <p:ph idx="1"/>
          </p:nvPr>
        </p:nvSpPr>
        <p:spPr/>
        <p:txBody>
          <a:bodyPr>
            <a:normAutofit fontScale="92500" lnSpcReduction="20000"/>
          </a:bodyPr>
          <a:lstStyle/>
          <a:p>
            <a:r>
              <a:rPr lang="en-IN" dirty="0"/>
              <a:t>As shown in the following example, an object name and its property are separated by a period</a:t>
            </a:r>
          </a:p>
          <a:p>
            <a:endParaRPr lang="en-IN" dirty="0"/>
          </a:p>
          <a:p>
            <a:pPr marL="342900" lvl="1" indent="0">
              <a:buNone/>
            </a:pPr>
            <a:endParaRPr lang="en-US" sz="2600" dirty="0">
              <a:latin typeface="Courier New" panose="02070309020205020404" pitchFamily="49" charset="0"/>
              <a:cs typeface="Courier New" panose="02070309020205020404" pitchFamily="49" charset="0"/>
            </a:endParaRPr>
          </a:p>
          <a:p>
            <a:pPr marL="342900" lvl="1" indent="0">
              <a:buNone/>
            </a:pPr>
            <a:r>
              <a:rPr lang="en-US" sz="2200" dirty="0" err="1">
                <a:latin typeface="Courier New" panose="02070309020205020404" pitchFamily="49" charset="0"/>
                <a:cs typeface="Courier New" panose="02070309020205020404" pitchFamily="49" charset="0"/>
              </a:rPr>
              <a:t>myForm.fname.style.backgroundColor</a:t>
            </a:r>
            <a:r>
              <a:rPr lang="en-US" sz="2200" dirty="0">
                <a:latin typeface="Courier New" panose="02070309020205020404" pitchFamily="49" charset="0"/>
                <a:cs typeface="Courier New" panose="02070309020205020404" pitchFamily="49" charset="0"/>
              </a:rPr>
              <a:t>=“#ff0000”</a:t>
            </a:r>
          </a:p>
          <a:p>
            <a:pPr marL="342900" lvl="1" indent="0">
              <a:buNone/>
            </a:pPr>
            <a:r>
              <a:rPr lang="en-US" sz="2200" dirty="0">
                <a:latin typeface="Courier New" panose="02070309020205020404" pitchFamily="49" charset="0"/>
                <a:cs typeface="Courier New" panose="02070309020205020404" pitchFamily="49" charset="0"/>
              </a:rPr>
              <a:t>browser=</a:t>
            </a:r>
            <a:r>
              <a:rPr lang="en-US" sz="2200" dirty="0" err="1">
                <a:latin typeface="Courier New" panose="02070309020205020404" pitchFamily="49" charset="0"/>
                <a:cs typeface="Courier New" panose="02070309020205020404" pitchFamily="49" charset="0"/>
              </a:rPr>
              <a:t>chrome.appName</a:t>
            </a:r>
            <a:endParaRPr lang="en-US" sz="2200" dirty="0">
              <a:latin typeface="Courier New" panose="02070309020205020404" pitchFamily="49" charset="0"/>
              <a:cs typeface="Courier New" panose="02070309020205020404" pitchFamily="49" charset="0"/>
            </a:endParaRPr>
          </a:p>
          <a:p>
            <a:endParaRPr lang="en-IN" dirty="0"/>
          </a:p>
          <a:p>
            <a:r>
              <a:rPr lang="en-IN" dirty="0"/>
              <a:t>A value can be assigned to a property, or a property can return a value</a:t>
            </a:r>
          </a:p>
          <a:p>
            <a:r>
              <a:rPr lang="en-IN" dirty="0"/>
              <a:t>An object can be a property of a superior object</a:t>
            </a:r>
            <a:endParaRPr lang="en-US" dirty="0"/>
          </a:p>
          <a:p>
            <a:endParaRPr lang="en-US" dirty="0"/>
          </a:p>
        </p:txBody>
      </p:sp>
      <p:sp>
        <p:nvSpPr>
          <p:cNvPr id="8" name="TextBox 7">
            <a:extLst>
              <a:ext uri="{FF2B5EF4-FFF2-40B4-BE49-F238E27FC236}">
                <a16:creationId xmlns:a16="http://schemas.microsoft.com/office/drawing/2014/main" id="{91F25EB8-0E62-007E-02AA-6DBE629DE010}"/>
              </a:ext>
            </a:extLst>
          </p:cNvPr>
          <p:cNvSpPr txBox="1"/>
          <p:nvPr/>
        </p:nvSpPr>
        <p:spPr>
          <a:xfrm>
            <a:off x="990599" y="2602268"/>
            <a:ext cx="1055097" cy="276999"/>
          </a:xfrm>
          <a:prstGeom prst="rect">
            <a:avLst/>
          </a:prstGeom>
          <a:noFill/>
        </p:spPr>
        <p:txBody>
          <a:bodyPr wrap="none" rtlCol="0">
            <a:spAutoFit/>
          </a:bodyPr>
          <a:lstStyle/>
          <a:p>
            <a:r>
              <a:rPr lang="en-US" sz="1200" dirty="0">
                <a:solidFill>
                  <a:srgbClr val="FF0000"/>
                </a:solidFill>
              </a:rPr>
              <a:t>Object name</a:t>
            </a:r>
          </a:p>
        </p:txBody>
      </p:sp>
      <p:sp>
        <p:nvSpPr>
          <p:cNvPr id="9" name="TextBox 8">
            <a:extLst>
              <a:ext uri="{FF2B5EF4-FFF2-40B4-BE49-F238E27FC236}">
                <a16:creationId xmlns:a16="http://schemas.microsoft.com/office/drawing/2014/main" id="{29DCAD75-8A1F-70DC-FE43-DE6D757B1397}"/>
              </a:ext>
            </a:extLst>
          </p:cNvPr>
          <p:cNvSpPr txBox="1"/>
          <p:nvPr/>
        </p:nvSpPr>
        <p:spPr>
          <a:xfrm>
            <a:off x="3522919" y="2582670"/>
            <a:ext cx="1342483" cy="276999"/>
          </a:xfrm>
          <a:prstGeom prst="rect">
            <a:avLst/>
          </a:prstGeom>
          <a:noFill/>
        </p:spPr>
        <p:txBody>
          <a:bodyPr wrap="none" rtlCol="0">
            <a:spAutoFit/>
          </a:bodyPr>
          <a:lstStyle/>
          <a:p>
            <a:r>
              <a:rPr lang="en-US" sz="1200" dirty="0">
                <a:solidFill>
                  <a:srgbClr val="FF0000"/>
                </a:solidFill>
              </a:rPr>
              <a:t>Object’s property</a:t>
            </a:r>
          </a:p>
        </p:txBody>
      </p:sp>
      <p:sp>
        <p:nvSpPr>
          <p:cNvPr id="11" name="Right Brace 10">
            <a:extLst>
              <a:ext uri="{FF2B5EF4-FFF2-40B4-BE49-F238E27FC236}">
                <a16:creationId xmlns:a16="http://schemas.microsoft.com/office/drawing/2014/main" id="{A195866C-F3AA-A1B1-3AFE-E9030920454C}"/>
              </a:ext>
            </a:extLst>
          </p:cNvPr>
          <p:cNvSpPr/>
          <p:nvPr/>
        </p:nvSpPr>
        <p:spPr>
          <a:xfrm rot="16200000">
            <a:off x="4003661" y="1124479"/>
            <a:ext cx="381000" cy="39560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A4F99015-14F5-2C43-6FC7-FDD29F70196D}"/>
              </a:ext>
            </a:extLst>
          </p:cNvPr>
          <p:cNvSpPr/>
          <p:nvPr/>
        </p:nvSpPr>
        <p:spPr>
          <a:xfrm rot="16200000">
            <a:off x="1327647" y="2653861"/>
            <a:ext cx="381000" cy="9026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32187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descr="This table provides data about the JavaScript Objects. It has 2 columns and 17 rows. The header of column 1 reads “Object” and the header of column 2 reads “Description”.&#10;In row 2, column 1 reads “Array” and column 2 reads “Returns an ordered set of values.”&#10;In row 3, column 1 reads “Boolean” and column 2 reads “Converts objects to Boolean values.”&#10;In row 4, column 1 reads “Date” and column 2 reads “Accesses the system time and date.”&#10;In row 5, column 1 reads “Document” and column 2 reads “Represents the content of a browser’s window.”&#10;In row 6, column 1 reads “DOM” and column 2 reads “Includes all elements related to the Document Object Model.”&#10;In row 7, column 1 reads “Function” and column 2 reads “Accesses information about specific functions.”&#10;In row 8, column 1 reads “History” and column 2 reads “Keeps track of webpages visited.”&#10;In row 9, column 1 reads “Location” and column 2 reads “Switches to a new webpage.”&#10;In row 10, column 1 reads “Math” and column 2 reads “Performs calculations.”&#10;In row 11, column 1 reads “Navigator” and column 2 reads “Obtains information about the current web browser.”&#10;In row 12, column 1 reads “Number” and column 2 reads “Supports special constants.”&#10;In row 13, column 1 reads “Object” and column 2 reads “Creates an Object wrapper.” &#10;In row 14, column 1 reads “RegExp” and column 2 reads “Describes patterns of characters.”&#10;In row 15, column 1 reads “Screen” and column 2 reads “Gives platform-specific information about the user’s screen.”&#10;In row 16, column 1 reads “String” and column 2 reads “Represents a set of characters.”&#10;In row 17, column 1 reads “Window” and column 2 reads “Represents a browser window.”" title="JavaScript Objects"/>
          <p:cNvSpPr>
            <a:spLocks noGrp="1"/>
          </p:cNvSpPr>
          <p:nvPr>
            <p:ph type="title"/>
          </p:nvPr>
        </p:nvSpPr>
        <p:spPr/>
        <p:txBody>
          <a:bodyPr>
            <a:noAutofit/>
          </a:bodyPr>
          <a:lstStyle/>
          <a:p>
            <a:r>
              <a:rPr lang="en-US" sz="4400" dirty="0"/>
              <a:t>JavaScript Terminology (cont.)</a:t>
            </a:r>
          </a:p>
        </p:txBody>
      </p:sp>
      <p:sp>
        <p:nvSpPr>
          <p:cNvPr id="2" name="Content Placeholder 1"/>
          <p:cNvSpPr>
            <a:spLocks noGrp="1"/>
          </p:cNvSpPr>
          <p:nvPr>
            <p:ph idx="1"/>
          </p:nvPr>
        </p:nvSpPr>
        <p:spPr>
          <a:xfrm>
            <a:off x="152400" y="1257982"/>
            <a:ext cx="8686800" cy="4577280"/>
          </a:xfrm>
        </p:spPr>
        <p:txBody>
          <a:bodyPr/>
          <a:lstStyle/>
          <a:p>
            <a:r>
              <a:rPr lang="en-IN" dirty="0"/>
              <a:t>Table 10–1 contains a general list of the built-in JavaScript objects common to many browsers</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29</a:t>
            </a:fld>
            <a:endParaRPr lang="en-US"/>
          </a:p>
        </p:txBody>
      </p:sp>
      <p:pic>
        <p:nvPicPr>
          <p:cNvPr id="6" name="Picture 5" descr="This table provides a general list of the built-in JavaScript objects common to many browsers. It has 2 columns and 17 rows. The header of column 1 reads “Object” and the header of column 2 reads “Description”.&#10;In row 2, column 1 reads “Array” and column 2 reads “Returns an ordered set of values”.&#10;In row 3, column 1 reads “Boolean” and column 2 reads “Converts objects to Boolean values”.&#10;In row 4, column 1 reads “Date” and column 2 reads “Accesses the system time and date”.&#10;In row 5, column 1 reads “Document” and column 2 reads “Represents the content of a browser’s window”.&#10;In row 6, column 1 reads “DOM” and column 2 reads “Includes all elements related to the Document Object Model”.&#10;In row 7, column 1 reads “Function” and column 2 reads “Accesses information about specific functions”.&#10;In row 8, column 1 reads “History” and column 2 reads “Keeps track of webpages visited”.&#10;In row 9, column 1 reads “Location” and column 2 reads “Switches to a new webpage”.&#10;In row 10, column 1 reads “Math” and column 2 reads “Performs calculations”.&#10;In row 11, column 1 reads “Navigator” and column 2 reads “Obtains information about the current web browser”.&#10;In row 12, column 1 reads “Number” and column 2 reads “Supports special constants”.&#10;In row 13, column 1 reads “Object” and column 2 reads “Creates an Object wrapper”.&#10;In row 14, column 1 reads “RegExp” and column 2 reads “Describes patterns of characters”.&#10;In row 15, column 1 reads “Screen” and column 2 reads “Gives platform-specific information about the user’s screen”.&#10;In row 16, column 1 reads “String” and column 2 reads “Represents a set of characters”.&#10;In row 17, column 1 reads “Window” and column 2 reads “Represents a browser window”." title="JavaScript Objec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456" y="2286000"/>
            <a:ext cx="5873088" cy="3913200"/>
          </a:xfrm>
          <a:prstGeom prst="rect">
            <a:avLst/>
          </a:prstGeom>
        </p:spPr>
      </p:pic>
    </p:spTree>
    <p:extLst>
      <p:ext uri="{BB962C8B-B14F-4D97-AF65-F5344CB8AC3E}">
        <p14:creationId xmlns:p14="http://schemas.microsoft.com/office/powerpoint/2010/main" val="2522489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685800" y="2438400"/>
            <a:ext cx="7772400" cy="1655762"/>
          </a:xfrm>
          <a:ln>
            <a:miter lim="800000"/>
            <a:headEnd/>
            <a:tailEnd/>
          </a:ln>
        </p:spPr>
        <p:txBody>
          <a:bodyPr/>
          <a:lstStyle/>
          <a:p>
            <a:pPr>
              <a:spcBef>
                <a:spcPct val="0"/>
              </a:spcBef>
            </a:pPr>
            <a:r>
              <a:rPr lang="en-US" sz="4900" b="1" dirty="0">
                <a:latin typeface="+mj-lt"/>
                <a:ea typeface="+mj-ea"/>
                <a:cs typeface="+mj-cs"/>
              </a:rPr>
              <a:t>Chapter 10</a:t>
            </a:r>
          </a:p>
          <a:p>
            <a:r>
              <a:rPr lang="en-US" sz="2800" b="1" dirty="0"/>
              <a:t>Creating Interactivity with Social Media and JavaScript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JavaScript Terminology (cont.)</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30</a:t>
            </a:fld>
            <a:endParaRPr lang="en-US"/>
          </a:p>
        </p:txBody>
      </p:sp>
      <p:sp>
        <p:nvSpPr>
          <p:cNvPr id="7" name="Content Placeholder 6">
            <a:extLst>
              <a:ext uri="{FF2B5EF4-FFF2-40B4-BE49-F238E27FC236}">
                <a16:creationId xmlns:a16="http://schemas.microsoft.com/office/drawing/2014/main" id="{385D2FDF-5A62-9D92-A783-2D81FCE2E04F}"/>
              </a:ext>
            </a:extLst>
          </p:cNvPr>
          <p:cNvSpPr>
            <a:spLocks noGrp="1"/>
          </p:cNvSpPr>
          <p:nvPr>
            <p:ph idx="1"/>
          </p:nvPr>
        </p:nvSpPr>
        <p:spPr/>
        <p:txBody>
          <a:bodyPr>
            <a:normAutofit fontScale="92500" lnSpcReduction="10000"/>
          </a:bodyPr>
          <a:lstStyle/>
          <a:p>
            <a:r>
              <a:rPr lang="en-IN" b="1" dirty="0"/>
              <a:t>Methods </a:t>
            </a:r>
          </a:p>
          <a:p>
            <a:pPr lvl="1"/>
            <a:r>
              <a:rPr lang="en-IN" dirty="0"/>
              <a:t>They are actions that an object can perform</a:t>
            </a:r>
          </a:p>
          <a:p>
            <a:pPr lvl="1"/>
            <a:r>
              <a:rPr lang="en-IN" dirty="0"/>
              <a:t>Methods associated with the </a:t>
            </a:r>
            <a:r>
              <a:rPr lang="en-IN" sz="2600" dirty="0">
                <a:latin typeface="Courier New" panose="02070309020205020404" pitchFamily="49" charset="0"/>
                <a:cs typeface="Courier New" panose="02070309020205020404" pitchFamily="49" charset="0"/>
              </a:rPr>
              <a:t>document</a:t>
            </a:r>
            <a:r>
              <a:rPr lang="en-IN" b="1" dirty="0"/>
              <a:t> </a:t>
            </a:r>
            <a:r>
              <a:rPr lang="en-IN" dirty="0"/>
              <a:t>object might be </a:t>
            </a:r>
            <a:r>
              <a:rPr lang="en-IN" sz="2600" dirty="0">
                <a:latin typeface="Courier New" panose="02070309020205020404" pitchFamily="49" charset="0"/>
                <a:cs typeface="Courier New" panose="02070309020205020404" pitchFamily="49" charset="0"/>
              </a:rPr>
              <a:t>write</a:t>
            </a:r>
            <a:r>
              <a:rPr lang="en-IN" b="1" dirty="0"/>
              <a:t> </a:t>
            </a:r>
            <a:r>
              <a:rPr lang="en-IN" dirty="0"/>
              <a:t>and </a:t>
            </a:r>
            <a:r>
              <a:rPr lang="en-IN" sz="2600" dirty="0">
                <a:latin typeface="Courier New" panose="02070309020205020404" pitchFamily="49" charset="0"/>
                <a:cs typeface="Courier New" panose="02070309020205020404" pitchFamily="49" charset="0"/>
              </a:rPr>
              <a:t>open</a:t>
            </a:r>
          </a:p>
          <a:p>
            <a:pPr lvl="1"/>
            <a:r>
              <a:rPr lang="en-IN" dirty="0"/>
              <a:t>An object and one of its methods would be written as follows:</a:t>
            </a:r>
          </a:p>
          <a:p>
            <a:pPr marL="914400" lvl="2" indent="0">
              <a:buNone/>
            </a:pPr>
            <a:r>
              <a:rPr lang="en-US" sz="22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document.write</a:t>
            </a:r>
            <a:r>
              <a:rPr lang="en-US" sz="2600" dirty="0">
                <a:latin typeface="Courier New" panose="02070309020205020404" pitchFamily="49" charset="0"/>
                <a:cs typeface="Courier New" panose="02070309020205020404" pitchFamily="49" charset="0"/>
              </a:rPr>
              <a:t>()</a:t>
            </a:r>
          </a:p>
          <a:p>
            <a:pPr marL="739775" lvl="4" indent="0">
              <a:buNone/>
            </a:pPr>
            <a:r>
              <a:rPr lang="en-IN" sz="2800" dirty="0"/>
              <a:t>where </a:t>
            </a:r>
            <a:r>
              <a:rPr lang="en-IN" sz="2600" dirty="0">
                <a:latin typeface="Courier New" panose="02070309020205020404" pitchFamily="49" charset="0"/>
                <a:cs typeface="Courier New" panose="02070309020205020404" pitchFamily="49" charset="0"/>
              </a:rPr>
              <a:t>document</a:t>
            </a:r>
            <a:r>
              <a:rPr lang="en-IN" sz="2800" b="1" dirty="0"/>
              <a:t> </a:t>
            </a:r>
            <a:r>
              <a:rPr lang="en-IN" sz="2800" dirty="0"/>
              <a:t>is the object and </a:t>
            </a:r>
            <a:r>
              <a:rPr lang="en-IN" sz="2600" dirty="0">
                <a:latin typeface="Courier New" panose="02070309020205020404" pitchFamily="49" charset="0"/>
                <a:cs typeface="Courier New" panose="02070309020205020404" pitchFamily="49" charset="0"/>
              </a:rPr>
              <a:t>write</a:t>
            </a:r>
            <a:r>
              <a:rPr lang="en-IN" sz="2800" b="1" dirty="0"/>
              <a:t> </a:t>
            </a:r>
            <a:r>
              <a:rPr lang="en-IN" sz="2800" dirty="0"/>
              <a:t>is a method of the </a:t>
            </a:r>
            <a:r>
              <a:rPr lang="en-IN" sz="2600" dirty="0">
                <a:latin typeface="Courier New" panose="02070309020205020404" pitchFamily="49" charset="0"/>
                <a:cs typeface="Courier New" panose="02070309020205020404" pitchFamily="49" charset="0"/>
              </a:rPr>
              <a:t>document</a:t>
            </a:r>
            <a:r>
              <a:rPr lang="en-IN" sz="2800" b="1" dirty="0"/>
              <a:t> </a:t>
            </a:r>
            <a:r>
              <a:rPr lang="en-IN" sz="2800" dirty="0"/>
              <a:t>object</a:t>
            </a:r>
          </a:p>
          <a:p>
            <a:pPr marL="736600" lvl="1" indent="0">
              <a:buNone/>
            </a:pPr>
            <a:r>
              <a:rPr lang="en-IN" dirty="0"/>
              <a:t>They are followed by parentheses, which may be empty or may contain an </a:t>
            </a:r>
            <a:r>
              <a:rPr lang="en-US" dirty="0"/>
              <a:t>argument</a:t>
            </a:r>
          </a:p>
          <a:p>
            <a:endParaRPr lang="en-US" dirty="0"/>
          </a:p>
        </p:txBody>
      </p:sp>
    </p:spTree>
    <p:extLst>
      <p:ext uri="{BB962C8B-B14F-4D97-AF65-F5344CB8AC3E}">
        <p14:creationId xmlns:p14="http://schemas.microsoft.com/office/powerpoint/2010/main" val="3232641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JavaScript Terminology (cont.)</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31</a:t>
            </a:fld>
            <a:endParaRPr lang="en-US"/>
          </a:p>
        </p:txBody>
      </p:sp>
      <p:sp>
        <p:nvSpPr>
          <p:cNvPr id="7" name="Content Placeholder 6">
            <a:extLst>
              <a:ext uri="{FF2B5EF4-FFF2-40B4-BE49-F238E27FC236}">
                <a16:creationId xmlns:a16="http://schemas.microsoft.com/office/drawing/2014/main" id="{E888C192-E566-9050-C672-FC7AD04409C4}"/>
              </a:ext>
            </a:extLst>
          </p:cNvPr>
          <p:cNvSpPr>
            <a:spLocks noGrp="1"/>
          </p:cNvSpPr>
          <p:nvPr>
            <p:ph idx="1"/>
          </p:nvPr>
        </p:nvSpPr>
        <p:spPr/>
        <p:txBody>
          <a:bodyPr/>
          <a:lstStyle/>
          <a:p>
            <a:r>
              <a:rPr lang="en-IN" b="1" dirty="0"/>
              <a:t>Argument </a:t>
            </a:r>
          </a:p>
          <a:p>
            <a:pPr lvl="1"/>
            <a:r>
              <a:rPr lang="en-IN" dirty="0"/>
              <a:t>It is a value given to a method</a:t>
            </a:r>
          </a:p>
          <a:p>
            <a:pPr lvl="1"/>
            <a:r>
              <a:rPr lang="en-IN" dirty="0"/>
              <a:t>Some methods require arguments, </a:t>
            </a:r>
            <a:r>
              <a:rPr lang="en-US" dirty="0"/>
              <a:t>and others do not</a:t>
            </a:r>
          </a:p>
          <a:p>
            <a:pPr lvl="1"/>
            <a:r>
              <a:rPr lang="en-IN" dirty="0"/>
              <a:t>Example:</a:t>
            </a:r>
          </a:p>
          <a:p>
            <a:pPr marL="914400" lvl="2" indent="0">
              <a:buNone/>
            </a:pPr>
            <a:r>
              <a:rPr lang="en-US" b="1"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document.write</a:t>
            </a:r>
            <a:r>
              <a:rPr lang="en-US" sz="2600" dirty="0">
                <a:latin typeface="Courier New" panose="02070309020205020404" pitchFamily="49" charset="0"/>
                <a:cs typeface="Courier New" panose="02070309020205020404" pitchFamily="49" charset="0"/>
              </a:rPr>
              <a:t>(“Good Morning”)</a:t>
            </a:r>
          </a:p>
          <a:p>
            <a:pPr marL="736600" lvl="2" indent="0">
              <a:buNone/>
            </a:pPr>
            <a:r>
              <a:rPr lang="en-IN" sz="2800" dirty="0"/>
              <a:t>In this case, the argument “Good Morning” describes the text content to display </a:t>
            </a:r>
            <a:r>
              <a:rPr lang="en-US" sz="2800" dirty="0"/>
              <a:t>on the document</a:t>
            </a:r>
          </a:p>
          <a:p>
            <a:endParaRPr lang="en-US" dirty="0"/>
          </a:p>
        </p:txBody>
      </p:sp>
    </p:spTree>
    <p:extLst>
      <p:ext uri="{BB962C8B-B14F-4D97-AF65-F5344CB8AC3E}">
        <p14:creationId xmlns:p14="http://schemas.microsoft.com/office/powerpoint/2010/main" val="72043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sz="3500" b="1" dirty="0"/>
              <a:t>Function </a:t>
            </a:r>
          </a:p>
          <a:p>
            <a:pPr lvl="1"/>
            <a:r>
              <a:rPr lang="en-IN" sz="3000" dirty="0"/>
              <a:t>It is a set of JavaScript statements that perform a specific task</a:t>
            </a:r>
          </a:p>
          <a:p>
            <a:pPr lvl="1"/>
            <a:r>
              <a:rPr lang="en-IN" sz="3000" dirty="0"/>
              <a:t>It must include a name and statements that specify a task to be performed</a:t>
            </a:r>
          </a:p>
          <a:p>
            <a:pPr lvl="1"/>
            <a:r>
              <a:rPr lang="en-IN" sz="3000" dirty="0"/>
              <a:t>Example: </a:t>
            </a:r>
          </a:p>
          <a:p>
            <a:pPr marL="914400" lvl="2" indent="0">
              <a:buNone/>
            </a:pPr>
            <a:r>
              <a:rPr lang="en-US" b="1" dirty="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function </a:t>
            </a:r>
            <a:r>
              <a:rPr lang="en-US" sz="2800" dirty="0" err="1">
                <a:latin typeface="Courier New" panose="02070309020205020404" pitchFamily="49" charset="0"/>
                <a:cs typeface="Courier New" panose="02070309020205020404" pitchFamily="49" charset="0"/>
              </a:rPr>
              <a:t>myFunction</a:t>
            </a:r>
            <a:r>
              <a:rPr lang="en-US" sz="2800" dirty="0">
                <a:latin typeface="Courier New" panose="02070309020205020404" pitchFamily="49" charset="0"/>
                <a:cs typeface="Courier New" panose="02070309020205020404" pitchFamily="49" charset="0"/>
              </a:rPr>
              <a:t> () {</a:t>
            </a:r>
          </a:p>
          <a:p>
            <a:pPr marL="914400" lvl="2" indent="0">
              <a:buNone/>
            </a:pPr>
            <a:r>
              <a:rPr lang="en-US" sz="2800" dirty="0">
                <a:latin typeface="Courier New" panose="02070309020205020404" pitchFamily="49" charset="0"/>
                <a:cs typeface="Courier New" panose="02070309020205020404" pitchFamily="49" charset="0"/>
              </a:rPr>
              <a:t>		statement 1;</a:t>
            </a:r>
          </a:p>
          <a:p>
            <a:pPr marL="1371600" lvl="3" indent="0">
              <a:buNone/>
            </a:pPr>
            <a:r>
              <a:rPr lang="en-US" sz="2800" dirty="0">
                <a:latin typeface="Courier New" panose="02070309020205020404" pitchFamily="49" charset="0"/>
                <a:cs typeface="Courier New" panose="02070309020205020404" pitchFamily="49" charset="0"/>
              </a:rPr>
              <a:t>	statement 2;</a:t>
            </a:r>
          </a:p>
          <a:p>
            <a:pPr marL="914400" lvl="2" indent="0">
              <a:buNone/>
            </a:pPr>
            <a:r>
              <a:rPr lang="en-US" sz="2800" dirty="0">
                <a:latin typeface="Courier New" panose="02070309020205020404" pitchFamily="49" charset="0"/>
                <a:cs typeface="Courier New" panose="02070309020205020404" pitchFamily="49" charset="0"/>
              </a:rPr>
              <a:t>		statement 3;</a:t>
            </a:r>
          </a:p>
          <a:p>
            <a:pPr marL="914400" lvl="2" indent="0">
              <a:buNone/>
            </a:pPr>
            <a:r>
              <a:rPr lang="en-US" sz="2800" dirty="0">
                <a:latin typeface="Courier New" panose="02070309020205020404" pitchFamily="49" charset="0"/>
                <a:cs typeface="Courier New" panose="02070309020205020404" pitchFamily="49" charset="0"/>
              </a:rPr>
              <a:t>	}</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32</a:t>
            </a:fld>
            <a:endParaRPr lang="en-US"/>
          </a:p>
        </p:txBody>
      </p:sp>
      <p:sp>
        <p:nvSpPr>
          <p:cNvPr id="7" name="Title 6">
            <a:extLst>
              <a:ext uri="{FF2B5EF4-FFF2-40B4-BE49-F238E27FC236}">
                <a16:creationId xmlns:a16="http://schemas.microsoft.com/office/drawing/2014/main" id="{FABBFD4C-7E8F-16DC-7FD9-7F03BD5916C0}"/>
              </a:ext>
            </a:extLst>
          </p:cNvPr>
          <p:cNvSpPr>
            <a:spLocks noGrp="1"/>
          </p:cNvSpPr>
          <p:nvPr>
            <p:ph type="title"/>
          </p:nvPr>
        </p:nvSpPr>
        <p:spPr/>
        <p:txBody>
          <a:bodyPr/>
          <a:lstStyle/>
          <a:p>
            <a:r>
              <a:rPr lang="en-US" dirty="0"/>
              <a:t>JavaScript Terminology (cont.)</a:t>
            </a:r>
          </a:p>
        </p:txBody>
      </p:sp>
    </p:spTree>
    <p:extLst>
      <p:ext uri="{BB962C8B-B14F-4D97-AF65-F5344CB8AC3E}">
        <p14:creationId xmlns:p14="http://schemas.microsoft.com/office/powerpoint/2010/main" val="3007675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Variable </a:t>
            </a:r>
          </a:p>
          <a:p>
            <a:pPr lvl="1"/>
            <a:r>
              <a:rPr lang="en-IN" dirty="0"/>
              <a:t>It is a container that holds a value</a:t>
            </a:r>
          </a:p>
          <a:p>
            <a:pPr lvl="1"/>
            <a:r>
              <a:rPr lang="en-IN" dirty="0"/>
              <a:t>JavaScript uses variables to store values temporarily in internal memory </a:t>
            </a:r>
          </a:p>
          <a:p>
            <a:pPr lvl="1"/>
            <a:r>
              <a:rPr lang="en-IN" dirty="0"/>
              <a:t>A variable’s value can change, depending on the results of an expression or data entered by a user in a form </a:t>
            </a:r>
          </a:p>
          <a:p>
            <a:pPr lvl="1"/>
            <a:r>
              <a:rPr lang="en-IN" dirty="0"/>
              <a:t>Variables must have a unique name and must follow the same naming conventions as user-defined functions</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33</a:t>
            </a:fld>
            <a:endParaRPr lang="en-US"/>
          </a:p>
        </p:txBody>
      </p:sp>
      <p:sp>
        <p:nvSpPr>
          <p:cNvPr id="7" name="Title 6">
            <a:extLst>
              <a:ext uri="{FF2B5EF4-FFF2-40B4-BE49-F238E27FC236}">
                <a16:creationId xmlns:a16="http://schemas.microsoft.com/office/drawing/2014/main" id="{B85F6028-C662-E059-AAFF-36796CC3D99C}"/>
              </a:ext>
            </a:extLst>
          </p:cNvPr>
          <p:cNvSpPr>
            <a:spLocks noGrp="1"/>
          </p:cNvSpPr>
          <p:nvPr>
            <p:ph type="title"/>
          </p:nvPr>
        </p:nvSpPr>
        <p:spPr/>
        <p:txBody>
          <a:bodyPr/>
          <a:lstStyle/>
          <a:p>
            <a:r>
              <a:rPr lang="en-US" dirty="0"/>
              <a:t>JavaScript Terminology (cont.)</a:t>
            </a:r>
          </a:p>
        </p:txBody>
      </p:sp>
    </p:spTree>
    <p:extLst>
      <p:ext uri="{BB962C8B-B14F-4D97-AF65-F5344CB8AC3E}">
        <p14:creationId xmlns:p14="http://schemas.microsoft.com/office/powerpoint/2010/main" val="3231621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Event handler </a:t>
            </a:r>
          </a:p>
          <a:p>
            <a:pPr lvl="1"/>
            <a:r>
              <a:rPr lang="en-IN" dirty="0"/>
              <a:t>Is used by JavaScript to associate an action with a function</a:t>
            </a:r>
          </a:p>
          <a:p>
            <a:pPr lvl="1"/>
            <a:r>
              <a:rPr lang="en-IN" dirty="0"/>
              <a:t>An event is the result of an action, such as a mouse click </a:t>
            </a:r>
          </a:p>
          <a:p>
            <a:pPr lvl="1"/>
            <a:r>
              <a:rPr lang="en-IN" dirty="0"/>
              <a:t>JavaScript event handlers make webpages more dynamic and interactive by allowing JavaScript code to execute only in response to a user action</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34</a:t>
            </a:fld>
            <a:endParaRPr lang="en-US"/>
          </a:p>
        </p:txBody>
      </p:sp>
      <p:sp>
        <p:nvSpPr>
          <p:cNvPr id="7" name="Title 6">
            <a:extLst>
              <a:ext uri="{FF2B5EF4-FFF2-40B4-BE49-F238E27FC236}">
                <a16:creationId xmlns:a16="http://schemas.microsoft.com/office/drawing/2014/main" id="{D0016BB6-3DE9-91DE-3159-F7B89DC51BE6}"/>
              </a:ext>
            </a:extLst>
          </p:cNvPr>
          <p:cNvSpPr>
            <a:spLocks noGrp="1"/>
          </p:cNvSpPr>
          <p:nvPr>
            <p:ph type="title"/>
          </p:nvPr>
        </p:nvSpPr>
        <p:spPr/>
        <p:txBody>
          <a:bodyPr/>
          <a:lstStyle/>
          <a:p>
            <a:r>
              <a:rPr lang="en-US" dirty="0"/>
              <a:t>JavaScript Terminology (cont.)</a:t>
            </a:r>
          </a:p>
        </p:txBody>
      </p:sp>
    </p:spTree>
    <p:extLst>
      <p:ext uri="{BB962C8B-B14F-4D97-AF65-F5344CB8AC3E}">
        <p14:creationId xmlns:p14="http://schemas.microsoft.com/office/powerpoint/2010/main" val="846945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35</a:t>
            </a:fld>
            <a:endParaRPr lang="en-US"/>
          </a:p>
        </p:txBody>
      </p:sp>
      <p:pic>
        <p:nvPicPr>
          <p:cNvPr id="6" name="Picture 5" descr="This table lists the common event handlers. It has 2 columns and 13 rows. The header of column 1 reads “Event Handler” and the header of column 2 reads “Description”.&#10;In row 2, column 1 reads “onabort” and column 2 reads “User stopped loading the page”.&#10;In row 3, column 1 reads “onblur” and column 2 reads “User left the object”.&#10;In row 4, column 1 reads “onchange” and column 2 reads “User changed the object”.&#10;In row 5, column 1 reads “onclick” and column 2 reads “User clicked the object”.&#10;In row 6, column 1 reads “onerror” and column 2 reads “Script encountered an error”.&#10;In row 7, column 1 reads “onfocus” and column 2 reads “User made an object active”.&#10;In row 8, column 1 reads “onload” and column 2 reads “Object finished loading”.&#10;In row 9, column 1 reads “onmouseover” and column 2 reads “Mouse moved over an object”.&#10;In row 10, column 1 reads “onmouseout” and column 2 reads “Mouse moved off an object”.&#10;In row 11, column 1 reads “onselect” and column 2 reads “User selected contents of an object”.&#10;In row 12, column 1 reads “onsubmit” and column 2 reads “User submitted a form”.&#10;In row 13, column 1 reads “onunload” and column 2 reads “User left the page”." title="Event Handl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288" y="2057400"/>
            <a:ext cx="7261423" cy="3793159"/>
          </a:xfrm>
          <a:prstGeom prst="rect">
            <a:avLst/>
          </a:prstGeom>
        </p:spPr>
      </p:pic>
      <p:sp>
        <p:nvSpPr>
          <p:cNvPr id="8" name="Title 7">
            <a:extLst>
              <a:ext uri="{FF2B5EF4-FFF2-40B4-BE49-F238E27FC236}">
                <a16:creationId xmlns:a16="http://schemas.microsoft.com/office/drawing/2014/main" id="{093634A5-C982-866A-77C3-4A501DDAFE16}"/>
              </a:ext>
            </a:extLst>
          </p:cNvPr>
          <p:cNvSpPr>
            <a:spLocks noGrp="1"/>
          </p:cNvSpPr>
          <p:nvPr>
            <p:ph type="title"/>
          </p:nvPr>
        </p:nvSpPr>
        <p:spPr/>
        <p:txBody>
          <a:bodyPr/>
          <a:lstStyle/>
          <a:p>
            <a:r>
              <a:rPr lang="en-US" dirty="0"/>
              <a:t>JavaScript Terminology (cont.)</a:t>
            </a:r>
          </a:p>
        </p:txBody>
      </p:sp>
      <p:sp>
        <p:nvSpPr>
          <p:cNvPr id="10" name="Content Placeholder 9">
            <a:extLst>
              <a:ext uri="{FF2B5EF4-FFF2-40B4-BE49-F238E27FC236}">
                <a16:creationId xmlns:a16="http://schemas.microsoft.com/office/drawing/2014/main" id="{1F4E5BBA-30C4-8702-7C1E-C060BC5A7751}"/>
              </a:ext>
            </a:extLst>
          </p:cNvPr>
          <p:cNvSpPr>
            <a:spLocks noGrp="1"/>
          </p:cNvSpPr>
          <p:nvPr>
            <p:ph idx="1"/>
          </p:nvPr>
        </p:nvSpPr>
        <p:spPr/>
        <p:txBody>
          <a:bodyPr/>
          <a:lstStyle/>
          <a:p>
            <a:r>
              <a:rPr lang="en-IN" dirty="0"/>
              <a:t>Table 10–2 lists common event handlers</a:t>
            </a:r>
          </a:p>
          <a:p>
            <a:endParaRPr lang="en-US" dirty="0"/>
          </a:p>
        </p:txBody>
      </p:sp>
    </p:spTree>
    <p:extLst>
      <p:ext uri="{BB962C8B-B14F-4D97-AF65-F5344CB8AC3E}">
        <p14:creationId xmlns:p14="http://schemas.microsoft.com/office/powerpoint/2010/main" val="4176759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Writing JavaScript Code</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36</a:t>
            </a:fld>
            <a:endParaRPr lang="en-US"/>
          </a:p>
        </p:txBody>
      </p:sp>
      <p:sp>
        <p:nvSpPr>
          <p:cNvPr id="7" name="Content Placeholder 6">
            <a:extLst>
              <a:ext uri="{FF2B5EF4-FFF2-40B4-BE49-F238E27FC236}">
                <a16:creationId xmlns:a16="http://schemas.microsoft.com/office/drawing/2014/main" id="{1150D55B-ED53-5F1E-683C-B7C0B90752F8}"/>
              </a:ext>
            </a:extLst>
          </p:cNvPr>
          <p:cNvSpPr>
            <a:spLocks noGrp="1"/>
          </p:cNvSpPr>
          <p:nvPr>
            <p:ph idx="1"/>
          </p:nvPr>
        </p:nvSpPr>
        <p:spPr/>
        <p:txBody>
          <a:bodyPr>
            <a:normAutofit lnSpcReduction="10000"/>
          </a:bodyPr>
          <a:lstStyle/>
          <a:p>
            <a:r>
              <a:rPr lang="en-IN" dirty="0"/>
              <a:t>The following syntax rules and guidelines should be followed when writing JavaScript </a:t>
            </a:r>
            <a:r>
              <a:rPr lang="en-US" dirty="0"/>
              <a:t>code</a:t>
            </a:r>
            <a:endParaRPr lang="en-IN" dirty="0"/>
          </a:p>
          <a:p>
            <a:pPr lvl="1"/>
            <a:r>
              <a:rPr lang="en-IN" dirty="0"/>
              <a:t>JavaScript is case sensitive</a:t>
            </a:r>
          </a:p>
          <a:p>
            <a:pPr lvl="1"/>
            <a:r>
              <a:rPr lang="en-IN" dirty="0"/>
              <a:t>One-line comment and multiline </a:t>
            </a:r>
            <a:r>
              <a:rPr lang="en-US" dirty="0"/>
              <a:t>comments are written as follows:</a:t>
            </a:r>
          </a:p>
          <a:p>
            <a:pPr marL="1371600" lvl="3" indent="0">
              <a:buNone/>
            </a:pPr>
            <a:r>
              <a:rPr lang="en-US" sz="2600" dirty="0">
                <a:latin typeface="Courier New" panose="02070309020205020404" pitchFamily="49" charset="0"/>
                <a:cs typeface="Courier New" panose="02070309020205020404" pitchFamily="49" charset="0"/>
              </a:rPr>
              <a:t>// Single line comment syntax</a:t>
            </a:r>
          </a:p>
          <a:p>
            <a:pPr marL="1371600" lvl="3" indent="0">
              <a:buNone/>
            </a:pPr>
            <a:r>
              <a:rPr lang="en-US" sz="2600" dirty="0">
                <a:latin typeface="Courier New" panose="02070309020205020404" pitchFamily="49" charset="0"/>
                <a:cs typeface="Courier New" panose="02070309020205020404" pitchFamily="49" charset="0"/>
              </a:rPr>
              <a:t>/* Multiple line</a:t>
            </a:r>
          </a:p>
          <a:p>
            <a:pPr marL="1371600" lvl="3" indent="0">
              <a:buNone/>
            </a:pPr>
            <a:r>
              <a:rPr lang="en-US" sz="2600" dirty="0">
                <a:latin typeface="Courier New" panose="02070309020205020404" pitchFamily="49" charset="0"/>
                <a:cs typeface="Courier New" panose="02070309020205020404" pitchFamily="49" charset="0"/>
              </a:rPr>
              <a:t>comment syntax */</a:t>
            </a:r>
          </a:p>
          <a:p>
            <a:pPr lvl="1"/>
            <a:r>
              <a:rPr lang="en-IN" dirty="0"/>
              <a:t>Semicolons are used to end JavaScript statements</a:t>
            </a:r>
          </a:p>
          <a:p>
            <a:endParaRPr lang="en-US" dirty="0"/>
          </a:p>
        </p:txBody>
      </p:sp>
    </p:spTree>
    <p:extLst>
      <p:ext uri="{BB962C8B-B14F-4D97-AF65-F5344CB8AC3E}">
        <p14:creationId xmlns:p14="http://schemas.microsoft.com/office/powerpoint/2010/main" val="3868099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Writing JavaScript Code (cont.)</a:t>
            </a:r>
          </a:p>
        </p:txBody>
      </p:sp>
      <p:sp>
        <p:nvSpPr>
          <p:cNvPr id="2" name="Content Placeholder 1"/>
          <p:cNvSpPr>
            <a:spLocks noGrp="1"/>
          </p:cNvSpPr>
          <p:nvPr>
            <p:ph idx="1"/>
          </p:nvPr>
        </p:nvSpPr>
        <p:spPr/>
        <p:txBody>
          <a:bodyPr>
            <a:normAutofit fontScale="92500"/>
          </a:bodyPr>
          <a:lstStyle/>
          <a:p>
            <a:pPr lvl="1"/>
            <a:r>
              <a:rPr lang="en-IN" dirty="0"/>
              <a:t>JavaScript can be written within an HTML page or as a separate JavaScript file with the filename extension .</a:t>
            </a:r>
            <a:r>
              <a:rPr lang="en-IN" dirty="0" err="1"/>
              <a:t>js</a:t>
            </a:r>
            <a:endParaRPr lang="en-US" dirty="0">
              <a:cs typeface="Courier New" panose="02070309020205020404" pitchFamily="49" charset="0"/>
            </a:endParaRPr>
          </a:p>
          <a:p>
            <a:pPr lvl="1"/>
            <a:r>
              <a:rPr lang="en-IN" dirty="0"/>
              <a:t>When written within an HTML page, the code may be within the </a:t>
            </a:r>
            <a:r>
              <a:rPr lang="en-IN" sz="2600" dirty="0">
                <a:latin typeface="Courier New" panose="02070309020205020404" pitchFamily="49" charset="0"/>
                <a:cs typeface="Courier New" panose="02070309020205020404" pitchFamily="49" charset="0"/>
              </a:rPr>
              <a:t>head</a:t>
            </a:r>
            <a:r>
              <a:rPr lang="en-IN" b="1" dirty="0"/>
              <a:t> </a:t>
            </a:r>
            <a:r>
              <a:rPr lang="en-IN" dirty="0"/>
              <a:t>element or the </a:t>
            </a:r>
            <a:r>
              <a:rPr lang="en-IN" sz="2600" dirty="0">
                <a:latin typeface="Courier New" panose="02070309020205020404" pitchFamily="49" charset="0"/>
                <a:cs typeface="Courier New" panose="02070309020205020404" pitchFamily="49" charset="0"/>
              </a:rPr>
              <a:t>body</a:t>
            </a:r>
            <a:r>
              <a:rPr lang="en-IN" b="1" dirty="0"/>
              <a:t> </a:t>
            </a:r>
            <a:r>
              <a:rPr lang="en-IN" dirty="0"/>
              <a:t>element</a:t>
            </a:r>
          </a:p>
          <a:p>
            <a:pPr lvl="1"/>
            <a:r>
              <a:rPr lang="en-IN" dirty="0"/>
              <a:t>When created as an external </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js</a:t>
            </a:r>
            <a:r>
              <a:rPr lang="en-IN" dirty="0">
                <a:latin typeface="Courier New" panose="02070309020205020404" pitchFamily="49" charset="0"/>
                <a:cs typeface="Courier New" panose="02070309020205020404" pitchFamily="49" charset="0"/>
              </a:rPr>
              <a:t> </a:t>
            </a:r>
            <a:r>
              <a:rPr lang="en-IN" dirty="0"/>
              <a:t>file, place a script element in the </a:t>
            </a:r>
            <a:r>
              <a:rPr lang="en-IN" sz="2600" dirty="0">
                <a:latin typeface="Courier New" panose="02070309020205020404" pitchFamily="49" charset="0"/>
                <a:cs typeface="Courier New" panose="02070309020205020404" pitchFamily="49" charset="0"/>
              </a:rPr>
              <a:t>head</a:t>
            </a:r>
            <a:r>
              <a:rPr lang="en-IN" b="1" dirty="0"/>
              <a:t> </a:t>
            </a:r>
            <a:r>
              <a:rPr lang="en-IN" dirty="0"/>
              <a:t>element of the HTML file and specify the external .</a:t>
            </a:r>
            <a:r>
              <a:rPr lang="en-IN" dirty="0" err="1"/>
              <a:t>js</a:t>
            </a:r>
            <a:r>
              <a:rPr lang="en-IN" dirty="0"/>
              <a:t> file as the file source shown as </a:t>
            </a:r>
            <a:r>
              <a:rPr lang="en-US" dirty="0"/>
              <a:t>follows:</a:t>
            </a:r>
          </a:p>
          <a:p>
            <a:pPr lvl="1"/>
            <a:endParaRPr lang="en-US" dirty="0"/>
          </a:p>
          <a:p>
            <a:pPr marL="914400" lvl="2" indent="0">
              <a:buNone/>
            </a:pPr>
            <a:r>
              <a:rPr lang="en-US" sz="1900" dirty="0">
                <a:latin typeface="Courier New" panose="02070309020205020404" pitchFamily="49" charset="0"/>
                <a:cs typeface="Courier New" panose="02070309020205020404" pitchFamily="49" charset="0"/>
              </a:rPr>
              <a:t>&lt;script </a:t>
            </a:r>
            <a:r>
              <a:rPr lang="en-US" sz="1900" dirty="0" err="1">
                <a:latin typeface="Courier New" panose="02070309020205020404" pitchFamily="49" charset="0"/>
                <a:cs typeface="Courier New" panose="02070309020205020404" pitchFamily="49" charset="0"/>
              </a:rPr>
              <a:t>src</a:t>
            </a:r>
            <a:r>
              <a:rPr lang="en-US" sz="1900" dirty="0">
                <a:latin typeface="Courier New" panose="02070309020205020404" pitchFamily="49" charset="0"/>
                <a:cs typeface="Courier New" panose="02070309020205020404" pitchFamily="49" charset="0"/>
              </a:rPr>
              <a:t>="scripts/myfunction.js"&gt;&lt;/script&gt;</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37</a:t>
            </a:fld>
            <a:endParaRPr lang="en-US"/>
          </a:p>
        </p:txBody>
      </p:sp>
    </p:spTree>
    <p:extLst>
      <p:ext uri="{BB962C8B-B14F-4D97-AF65-F5344CB8AC3E}">
        <p14:creationId xmlns:p14="http://schemas.microsoft.com/office/powerpoint/2010/main" val="1694198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Pop-up Windows</a:t>
            </a:r>
          </a:p>
        </p:txBody>
      </p:sp>
      <p:sp>
        <p:nvSpPr>
          <p:cNvPr id="2" name="Content Placeholder 1"/>
          <p:cNvSpPr>
            <a:spLocks noGrp="1"/>
          </p:cNvSpPr>
          <p:nvPr>
            <p:ph idx="1"/>
          </p:nvPr>
        </p:nvSpPr>
        <p:spPr/>
        <p:txBody>
          <a:bodyPr>
            <a:normAutofit fontScale="92500"/>
          </a:bodyPr>
          <a:lstStyle/>
          <a:p>
            <a:r>
              <a:rPr lang="en-IN" dirty="0"/>
              <a:t>JavaScript is commonly used to create a pop-up window</a:t>
            </a:r>
          </a:p>
          <a:p>
            <a:r>
              <a:rPr lang="en-IN" dirty="0"/>
              <a:t>Pop-up windows are a quick and simple way to add interactivity and capture user attention</a:t>
            </a:r>
          </a:p>
          <a:p>
            <a:r>
              <a:rPr lang="en-IN" dirty="0"/>
              <a:t>To add a pop-up window to an HTML page, use the </a:t>
            </a:r>
            <a:r>
              <a:rPr lang="en-IN" sz="2600" dirty="0">
                <a:latin typeface="Courier New" panose="02070309020205020404" pitchFamily="49" charset="0"/>
                <a:cs typeface="Courier New" panose="02070309020205020404" pitchFamily="49" charset="0"/>
              </a:rPr>
              <a:t>script</a:t>
            </a:r>
            <a:r>
              <a:rPr lang="en-IN" b="1" dirty="0"/>
              <a:t> </a:t>
            </a:r>
            <a:r>
              <a:rPr lang="en-IN" dirty="0"/>
              <a:t>tags and place the JavaScript code within the </a:t>
            </a:r>
            <a:r>
              <a:rPr lang="en-IN" sz="2600" dirty="0">
                <a:latin typeface="Courier New" panose="02070309020205020404" pitchFamily="49" charset="0"/>
                <a:cs typeface="Courier New" panose="02070309020205020404" pitchFamily="49" charset="0"/>
              </a:rPr>
              <a:t>script</a:t>
            </a:r>
            <a:r>
              <a:rPr lang="en-IN" b="1" dirty="0"/>
              <a:t> </a:t>
            </a:r>
            <a:r>
              <a:rPr lang="en-IN" dirty="0"/>
              <a:t>element</a:t>
            </a:r>
          </a:p>
          <a:p>
            <a:pPr lvl="0"/>
            <a:r>
              <a:rPr lang="en-IN" dirty="0"/>
              <a:t>The three types of pop-up windows in a webpage are </a:t>
            </a:r>
            <a:r>
              <a:rPr lang="en-IN" dirty="0">
                <a:solidFill>
                  <a:srgbClr val="FF0000"/>
                </a:solidFill>
              </a:rPr>
              <a:t>alert box</a:t>
            </a:r>
            <a:r>
              <a:rPr lang="en-IN" dirty="0"/>
              <a:t>, </a:t>
            </a:r>
            <a:r>
              <a:rPr lang="en-US" dirty="0">
                <a:solidFill>
                  <a:srgbClr val="00B050"/>
                </a:solidFill>
              </a:rPr>
              <a:t>confirmation box</a:t>
            </a:r>
            <a:r>
              <a:rPr lang="en-US" dirty="0"/>
              <a:t>, and </a:t>
            </a:r>
            <a:r>
              <a:rPr lang="en-US" dirty="0">
                <a:solidFill>
                  <a:srgbClr val="0070C0"/>
                </a:solidFill>
              </a:rPr>
              <a:t>prompt box</a:t>
            </a:r>
            <a:endParaRPr lang="en-IN" dirty="0">
              <a:solidFill>
                <a:srgbClr val="0070C0"/>
              </a:solidFill>
            </a:endParaRP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38</a:t>
            </a:fld>
            <a:endParaRPr lang="en-US"/>
          </a:p>
        </p:txBody>
      </p:sp>
    </p:spTree>
    <p:extLst>
      <p:ext uri="{BB962C8B-B14F-4D97-AF65-F5344CB8AC3E}">
        <p14:creationId xmlns:p14="http://schemas.microsoft.com/office/powerpoint/2010/main" val="2823917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Pop-up Windows (cont.)</a:t>
            </a:r>
          </a:p>
        </p:txBody>
      </p:sp>
      <p:sp>
        <p:nvSpPr>
          <p:cNvPr id="2" name="Content Placeholder 1"/>
          <p:cNvSpPr>
            <a:spLocks noGrp="1"/>
          </p:cNvSpPr>
          <p:nvPr>
            <p:ph idx="1"/>
          </p:nvPr>
        </p:nvSpPr>
        <p:spPr/>
        <p:txBody>
          <a:bodyPr>
            <a:normAutofit fontScale="92500" lnSpcReduction="10000"/>
          </a:bodyPr>
          <a:lstStyle/>
          <a:p>
            <a:r>
              <a:rPr lang="en-IN" b="1" dirty="0"/>
              <a:t>Alert box </a:t>
            </a:r>
          </a:p>
          <a:p>
            <a:pPr lvl="1"/>
            <a:r>
              <a:rPr lang="en-IN" dirty="0"/>
              <a:t>Is used to display a message</a:t>
            </a:r>
          </a:p>
          <a:p>
            <a:pPr lvl="1"/>
            <a:r>
              <a:rPr lang="en-IN" dirty="0"/>
              <a:t>This can be useful for a business to grab the user’s attention with information about a special promotion. </a:t>
            </a:r>
          </a:p>
          <a:p>
            <a:pPr lvl="1"/>
            <a:r>
              <a:rPr lang="en-IN" dirty="0"/>
              <a:t>To create an alert box, use the alert() method</a:t>
            </a:r>
          </a:p>
          <a:p>
            <a:pPr lvl="1"/>
            <a:r>
              <a:rPr lang="en-IN" dirty="0"/>
              <a:t>Example of </a:t>
            </a:r>
            <a:r>
              <a:rPr lang="en-US" dirty="0"/>
              <a:t>an alert box code is as follows:</a:t>
            </a:r>
          </a:p>
          <a:p>
            <a:pPr marL="914400" lvl="2" indent="0">
              <a:buNone/>
            </a:pPr>
            <a:r>
              <a:rPr lang="en-US" sz="2600" dirty="0">
                <a:latin typeface="Courier New" panose="02070309020205020404" pitchFamily="49" charset="0"/>
                <a:cs typeface="Courier New" panose="02070309020205020404" pitchFamily="49" charset="0"/>
              </a:rPr>
              <a:t>&lt;script&gt;</a:t>
            </a:r>
          </a:p>
          <a:p>
            <a:pPr marL="914400" lvl="2" indent="0">
              <a:buNone/>
            </a:pPr>
            <a:r>
              <a:rPr lang="en-IN" sz="2600" dirty="0">
                <a:latin typeface="Courier New" panose="02070309020205020404" pitchFamily="49" charset="0"/>
                <a:cs typeface="Courier New" panose="02070309020205020404" pitchFamily="49" charset="0"/>
              </a:rPr>
              <a:t>	</a:t>
            </a:r>
            <a:r>
              <a:rPr lang="en-IN" sz="2600" b="1" dirty="0">
                <a:latin typeface="Courier New" panose="02070309020205020404" pitchFamily="49" charset="0"/>
                <a:cs typeface="Courier New" panose="02070309020205020404" pitchFamily="49" charset="0"/>
              </a:rPr>
              <a:t>alert</a:t>
            </a:r>
            <a:r>
              <a:rPr lang="en-IN" sz="2600" dirty="0">
                <a:latin typeface="Courier New" panose="02070309020205020404" pitchFamily="49" charset="0"/>
                <a:cs typeface="Courier New" panose="02070309020205020404" pitchFamily="49" charset="0"/>
              </a:rPr>
              <a:t>("Receive a 20% discount	today!");</a:t>
            </a:r>
          </a:p>
          <a:p>
            <a:pPr marL="914400" lvl="3" indent="0">
              <a:buNone/>
            </a:pPr>
            <a:r>
              <a:rPr lang="en-US" sz="2600" dirty="0">
                <a:latin typeface="Courier New" panose="02070309020205020404" pitchFamily="49" charset="0"/>
                <a:cs typeface="Courier New" panose="02070309020205020404" pitchFamily="49" charset="0"/>
              </a:rPr>
              <a:t>&lt;/script&gt;</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39</a:t>
            </a:fld>
            <a:endParaRPr lang="en-US"/>
          </a:p>
        </p:txBody>
      </p:sp>
    </p:spTree>
    <p:extLst>
      <p:ext uri="{BB962C8B-B14F-4D97-AF65-F5344CB8AC3E}">
        <p14:creationId xmlns:p14="http://schemas.microsoft.com/office/powerpoint/2010/main" val="361043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Chapter Objectives</a:t>
            </a:r>
          </a:p>
        </p:txBody>
      </p:sp>
      <p:sp>
        <p:nvSpPr>
          <p:cNvPr id="2" name="Content Placeholder 1"/>
          <p:cNvSpPr>
            <a:spLocks noGrp="1"/>
          </p:cNvSpPr>
          <p:nvPr>
            <p:ph idx="1"/>
          </p:nvPr>
        </p:nvSpPr>
        <p:spPr/>
        <p:txBody>
          <a:bodyPr/>
          <a:lstStyle/>
          <a:p>
            <a:r>
              <a:rPr lang="en-US" dirty="0"/>
              <a:t>Understand social media</a:t>
            </a:r>
          </a:p>
          <a:p>
            <a:r>
              <a:rPr lang="en-IN" dirty="0"/>
              <a:t>Identify and describe forms of social media</a:t>
            </a:r>
          </a:p>
          <a:p>
            <a:r>
              <a:rPr lang="en-IN" dirty="0"/>
              <a:t>Understand and describe a blog</a:t>
            </a:r>
          </a:p>
          <a:p>
            <a:r>
              <a:rPr lang="en-US" dirty="0"/>
              <a:t>Understand JavaScript</a:t>
            </a:r>
          </a:p>
          <a:p>
            <a:r>
              <a:rPr lang="en-US" dirty="0"/>
              <a:t>Describe JavaScript code</a:t>
            </a:r>
          </a:p>
          <a:p>
            <a:r>
              <a:rPr lang="en-IN" dirty="0"/>
              <a:t>Understand and use the script element</a:t>
            </a:r>
          </a:p>
          <a:p>
            <a:r>
              <a:rPr lang="en-IN" dirty="0"/>
              <a:t>Understand where JavaScript code may </a:t>
            </a:r>
            <a:r>
              <a:rPr lang="en-US" dirty="0"/>
              <a:t>be written</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10: Creating Interactivity with Social Media and JavaScript</a:t>
            </a:r>
          </a:p>
          <a:p>
            <a:pPr eaLnBrk="1" hangingPunct="1"/>
            <a:endParaRPr lang="en-US" dirty="0"/>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a:t>
            </a:fld>
            <a:endParaRPr lang="en-US"/>
          </a:p>
        </p:txBody>
      </p:sp>
    </p:spTree>
    <p:extLst>
      <p:ext uri="{BB962C8B-B14F-4D97-AF65-F5344CB8AC3E}">
        <p14:creationId xmlns:p14="http://schemas.microsoft.com/office/powerpoint/2010/main" val="1843051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Pop-up Windows (cont.)</a:t>
            </a:r>
          </a:p>
        </p:txBody>
      </p:sp>
      <p:sp>
        <p:nvSpPr>
          <p:cNvPr id="2" name="Content Placeholder 1"/>
          <p:cNvSpPr>
            <a:spLocks noGrp="1"/>
          </p:cNvSpPr>
          <p:nvPr>
            <p:ph idx="1"/>
          </p:nvPr>
        </p:nvSpPr>
        <p:spPr/>
        <p:txBody>
          <a:bodyPr>
            <a:normAutofit/>
          </a:bodyPr>
          <a:lstStyle/>
          <a:p>
            <a:r>
              <a:rPr lang="en-IN" b="1" dirty="0"/>
              <a:t>Confirmation box </a:t>
            </a:r>
          </a:p>
          <a:p>
            <a:pPr lvl="1"/>
            <a:r>
              <a:rPr lang="en-IN" dirty="0"/>
              <a:t>It is used to confirm the user’s action using the confirm() method</a:t>
            </a:r>
          </a:p>
          <a:p>
            <a:pPr lvl="1"/>
            <a:r>
              <a:rPr lang="en-IN" dirty="0"/>
              <a:t>Example:</a:t>
            </a:r>
          </a:p>
          <a:p>
            <a:pPr lvl="1"/>
            <a:endParaRPr lang="en-IN" sz="5100"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40</a:t>
            </a:fld>
            <a:endParaRPr lang="en-US"/>
          </a:p>
        </p:txBody>
      </p:sp>
      <p:sp>
        <p:nvSpPr>
          <p:cNvPr id="7" name="Rectangle 6">
            <a:extLst>
              <a:ext uri="{FF2B5EF4-FFF2-40B4-BE49-F238E27FC236}">
                <a16:creationId xmlns:a16="http://schemas.microsoft.com/office/drawing/2014/main" id="{BD867DC4-4334-A666-E595-77600C5C239A}"/>
              </a:ext>
            </a:extLst>
          </p:cNvPr>
          <p:cNvSpPr/>
          <p:nvPr/>
        </p:nvSpPr>
        <p:spPr>
          <a:xfrm>
            <a:off x="1676400" y="3657600"/>
            <a:ext cx="7429500" cy="2246769"/>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&lt;script&gt;</a:t>
            </a:r>
          </a:p>
          <a:p>
            <a:r>
              <a:rPr lang="en-US" sz="2000" dirty="0">
                <a:latin typeface="Courier New" panose="02070309020205020404" pitchFamily="49" charset="0"/>
                <a:cs typeface="Courier New" panose="02070309020205020404" pitchFamily="49" charset="0"/>
              </a:rPr>
              <a:t>   </a:t>
            </a:r>
            <a:r>
              <a:rPr lang="en-IN" sz="2000" dirty="0">
                <a:latin typeface="Courier New" panose="02070309020205020404" pitchFamily="49" charset="0"/>
                <a:cs typeface="Courier New" panose="02070309020205020404" pitchFamily="49" charset="0"/>
              </a:rPr>
              <a:t>if(</a:t>
            </a:r>
            <a:r>
              <a:rPr lang="en-IN" sz="2000" b="1" dirty="0">
                <a:latin typeface="Courier New" panose="02070309020205020404" pitchFamily="49" charset="0"/>
                <a:cs typeface="Courier New" panose="02070309020205020404" pitchFamily="49" charset="0"/>
              </a:rPr>
              <a:t>confirm</a:t>
            </a:r>
            <a:r>
              <a:rPr lang="en-IN" sz="2000" dirty="0">
                <a:latin typeface="Courier New" panose="02070309020205020404" pitchFamily="49" charset="0"/>
                <a:cs typeface="Courier New" panose="02070309020205020404" pitchFamily="49" charset="0"/>
              </a:rPr>
              <a:t>("Do you wish to proceed?")) {</a:t>
            </a:r>
          </a:p>
          <a:p>
            <a:r>
              <a:rPr lang="en-I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alert("You selected OK"); </a:t>
            </a:r>
          </a:p>
          <a:p>
            <a:r>
              <a:rPr lang="en-US" sz="2000" dirty="0">
                <a:latin typeface="Courier New" panose="02070309020205020404" pitchFamily="49" charset="0"/>
                <a:cs typeface="Courier New" panose="02070309020205020404" pitchFamily="49" charset="0"/>
              </a:rPr>
              <a:t>   } else {</a:t>
            </a:r>
          </a:p>
          <a:p>
            <a:r>
              <a:rPr lang="en-US" sz="2000" dirty="0">
                <a:latin typeface="Courier New" panose="02070309020205020404" pitchFamily="49" charset="0"/>
                <a:cs typeface="Courier New" panose="02070309020205020404" pitchFamily="49" charset="0"/>
              </a:rPr>
              <a:t>       </a:t>
            </a:r>
            <a:r>
              <a:rPr lang="en-IN" sz="2000" dirty="0">
                <a:latin typeface="Courier New" panose="02070309020205020404" pitchFamily="49" charset="0"/>
                <a:cs typeface="Courier New" panose="02070309020205020404" pitchFamily="49" charset="0"/>
              </a:rPr>
              <a:t>alert("You chose to Cancel"); </a:t>
            </a:r>
          </a:p>
          <a:p>
            <a:r>
              <a:rPr lang="en-I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3383603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Pop-up Windows (cont.)</a:t>
            </a:r>
          </a:p>
        </p:txBody>
      </p:sp>
      <p:sp>
        <p:nvSpPr>
          <p:cNvPr id="2" name="Content Placeholder 1"/>
          <p:cNvSpPr>
            <a:spLocks noGrp="1"/>
          </p:cNvSpPr>
          <p:nvPr>
            <p:ph idx="1"/>
          </p:nvPr>
        </p:nvSpPr>
        <p:spPr>
          <a:xfrm>
            <a:off x="628650" y="1521342"/>
            <a:ext cx="7886700" cy="2745858"/>
          </a:xfrm>
        </p:spPr>
        <p:txBody>
          <a:bodyPr>
            <a:normAutofit/>
          </a:bodyPr>
          <a:lstStyle/>
          <a:p>
            <a:r>
              <a:rPr lang="en-IN" sz="3500" b="1" dirty="0"/>
              <a:t>Prompt box </a:t>
            </a:r>
          </a:p>
          <a:p>
            <a:pPr lvl="1"/>
            <a:r>
              <a:rPr lang="en-IN" dirty="0"/>
              <a:t>It</a:t>
            </a:r>
            <a:r>
              <a:rPr lang="en-IN" b="1" dirty="0"/>
              <a:t> </a:t>
            </a:r>
            <a:r>
              <a:rPr lang="en-IN" dirty="0"/>
              <a:t>captures information from a user and performs an action with it and is created using the prompt() method</a:t>
            </a:r>
          </a:p>
          <a:p>
            <a:pPr lvl="1"/>
            <a:r>
              <a:rPr lang="en-IN" dirty="0"/>
              <a:t>Example of a prompt box code is as follows:</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41</a:t>
            </a:fld>
            <a:endParaRPr lang="en-US"/>
          </a:p>
        </p:txBody>
      </p:sp>
      <p:sp>
        <p:nvSpPr>
          <p:cNvPr id="6" name="Rectangle 5">
            <a:extLst>
              <a:ext uri="{FF2B5EF4-FFF2-40B4-BE49-F238E27FC236}">
                <a16:creationId xmlns:a16="http://schemas.microsoft.com/office/drawing/2014/main" id="{48C5471E-3975-E3C1-9B90-EA82CBE86346}"/>
              </a:ext>
            </a:extLst>
          </p:cNvPr>
          <p:cNvSpPr/>
          <p:nvPr/>
        </p:nvSpPr>
        <p:spPr>
          <a:xfrm>
            <a:off x="1447800" y="3886453"/>
            <a:ext cx="7086600" cy="2554545"/>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&lt;script&gt;</a:t>
            </a:r>
          </a:p>
          <a:p>
            <a:r>
              <a:rPr lang="en-US" sz="2000" dirty="0">
                <a:latin typeface="Courier New" panose="02070309020205020404" pitchFamily="49" charset="0"/>
                <a:cs typeface="Courier New" panose="02070309020205020404" pitchFamily="49" charset="0"/>
              </a:rPr>
              <a:t>   </a:t>
            </a:r>
            <a:r>
              <a:rPr lang="en-IN" sz="2000" dirty="0">
                <a:latin typeface="Courier New" panose="02070309020205020404" pitchFamily="49" charset="0"/>
                <a:cs typeface="Courier New" panose="02070309020205020404" pitchFamily="49" charset="0"/>
              </a:rPr>
              <a:t>var</a:t>
            </a:r>
            <a:r>
              <a:rPr lang="en-IN" sz="2000" dirty="0">
                <a:cs typeface="Courier New" panose="02070309020205020404" pitchFamily="49" charset="0"/>
              </a:rPr>
              <a:t> </a:t>
            </a:r>
            <a:r>
              <a:rPr lang="en-IN" sz="2000" dirty="0">
                <a:latin typeface="Courier New" panose="02070309020205020404" pitchFamily="49" charset="0"/>
                <a:cs typeface="Courier New" panose="02070309020205020404" pitchFamily="49" charset="0"/>
              </a:rPr>
              <a:t>name</a:t>
            </a:r>
            <a:r>
              <a:rPr lang="en-IN" sz="2000" dirty="0">
                <a:cs typeface="Courier New" panose="02070309020205020404" pitchFamily="49" charset="0"/>
              </a:rPr>
              <a:t> </a:t>
            </a:r>
            <a:r>
              <a:rPr lang="en-IN" sz="2000" dirty="0">
                <a:latin typeface="Courier New" panose="02070309020205020404" pitchFamily="49" charset="0"/>
                <a:cs typeface="Courier New" panose="02070309020205020404" pitchFamily="49" charset="0"/>
              </a:rPr>
              <a:t>=</a:t>
            </a:r>
            <a:r>
              <a:rPr lang="en-IN" sz="2000" dirty="0">
                <a:cs typeface="Courier New" panose="02070309020205020404" pitchFamily="49" charset="0"/>
              </a:rPr>
              <a:t> </a:t>
            </a:r>
            <a:r>
              <a:rPr lang="en-IN" sz="2000" b="1" dirty="0">
                <a:latin typeface="Courier New" panose="02070309020205020404" pitchFamily="49" charset="0"/>
                <a:cs typeface="Courier New" panose="02070309020205020404" pitchFamily="49" charset="0"/>
              </a:rPr>
              <a:t>prompt</a:t>
            </a:r>
            <a:r>
              <a:rPr lang="en-IN" sz="2000" dirty="0">
                <a:latin typeface="Courier New" panose="02070309020205020404" pitchFamily="49" charset="0"/>
                <a:cs typeface="Courier New" panose="02070309020205020404" pitchFamily="49" charset="0"/>
              </a:rPr>
              <a:t>("What</a:t>
            </a:r>
            <a:r>
              <a:rPr lang="en-IN" sz="2000" dirty="0">
                <a:cs typeface="Courier New" panose="02070309020205020404" pitchFamily="49" charset="0"/>
              </a:rPr>
              <a:t> </a:t>
            </a:r>
            <a:r>
              <a:rPr lang="en-IN" sz="2000" dirty="0">
                <a:latin typeface="Courier New" panose="02070309020205020404" pitchFamily="49" charset="0"/>
                <a:cs typeface="Courier New" panose="02070309020205020404" pitchFamily="49" charset="0"/>
              </a:rPr>
              <a:t>is</a:t>
            </a:r>
            <a:r>
              <a:rPr lang="en-IN" sz="2000" dirty="0">
                <a:cs typeface="Courier New" panose="02070309020205020404" pitchFamily="49" charset="0"/>
              </a:rPr>
              <a:t> </a:t>
            </a:r>
            <a:r>
              <a:rPr lang="en-IN" sz="2000" dirty="0">
                <a:latin typeface="Courier New" panose="02070309020205020404" pitchFamily="49" charset="0"/>
                <a:cs typeface="Courier New" panose="02070309020205020404" pitchFamily="49" charset="0"/>
              </a:rPr>
              <a:t>your</a:t>
            </a:r>
            <a:r>
              <a:rPr lang="en-IN" sz="2000" dirty="0">
                <a:cs typeface="Courier New" panose="02070309020205020404" pitchFamily="49" charset="0"/>
              </a:rPr>
              <a:t> </a:t>
            </a:r>
            <a:r>
              <a:rPr lang="en-IN" sz="2000" dirty="0">
                <a:latin typeface="Courier New" panose="02070309020205020404" pitchFamily="49" charset="0"/>
                <a:cs typeface="Courier New" panose="02070309020205020404" pitchFamily="49" charset="0"/>
              </a:rPr>
              <a:t>name?");</a:t>
            </a:r>
          </a:p>
          <a:p>
            <a:r>
              <a:rPr lang="en-I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if</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(name</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null)</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alert("Hello</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name);</a:t>
            </a:r>
          </a:p>
          <a:p>
            <a:r>
              <a:rPr lang="en-US" sz="2000" dirty="0">
                <a:latin typeface="Courier New" panose="02070309020205020404" pitchFamily="49" charset="0"/>
                <a:cs typeface="Courier New" panose="02070309020205020404" pitchFamily="49" charset="0"/>
              </a:rPr>
              <a:t>   } else</a:t>
            </a:r>
            <a:r>
              <a:rPr lang="en-US" sz="2000" dirty="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IN" sz="2000" dirty="0">
                <a:latin typeface="Courier New" panose="02070309020205020404" pitchFamily="49" charset="0"/>
                <a:cs typeface="Courier New" panose="02070309020205020404" pitchFamily="49" charset="0"/>
              </a:rPr>
              <a:t>alert("You</a:t>
            </a:r>
            <a:r>
              <a:rPr lang="en-IN" sz="2000" dirty="0">
                <a:cs typeface="Courier New" panose="02070309020205020404" pitchFamily="49" charset="0"/>
              </a:rPr>
              <a:t> </a:t>
            </a:r>
            <a:r>
              <a:rPr lang="en-IN" sz="2000" dirty="0">
                <a:latin typeface="Courier New" panose="02070309020205020404" pitchFamily="49" charset="0"/>
                <a:cs typeface="Courier New" panose="02070309020205020404" pitchFamily="49" charset="0"/>
              </a:rPr>
              <a:t>did</a:t>
            </a:r>
            <a:r>
              <a:rPr lang="en-IN" sz="2000" dirty="0">
                <a:cs typeface="Courier New" panose="02070309020205020404" pitchFamily="49" charset="0"/>
              </a:rPr>
              <a:t> </a:t>
            </a:r>
            <a:r>
              <a:rPr lang="en-IN" sz="2000" dirty="0">
                <a:latin typeface="Courier New" panose="02070309020205020404" pitchFamily="49" charset="0"/>
                <a:cs typeface="Courier New" panose="02070309020205020404" pitchFamily="49" charset="0"/>
              </a:rPr>
              <a:t>not</a:t>
            </a:r>
            <a:r>
              <a:rPr lang="en-IN" sz="2000" dirty="0">
                <a:cs typeface="Courier New" panose="02070309020205020404" pitchFamily="49" charset="0"/>
              </a:rPr>
              <a:t> </a:t>
            </a:r>
            <a:r>
              <a:rPr lang="en-IN" sz="2000" dirty="0">
                <a:latin typeface="Courier New" panose="02070309020205020404" pitchFamily="49" charset="0"/>
                <a:cs typeface="Courier New" panose="02070309020205020404" pitchFamily="49" charset="0"/>
              </a:rPr>
              <a:t>tell</a:t>
            </a:r>
            <a:r>
              <a:rPr lang="en-IN" sz="2000" dirty="0">
                <a:cs typeface="Courier New" panose="02070309020205020404" pitchFamily="49" charset="0"/>
              </a:rPr>
              <a:t> </a:t>
            </a:r>
            <a:r>
              <a:rPr lang="en-IN" sz="2000" dirty="0">
                <a:latin typeface="Courier New" panose="02070309020205020404" pitchFamily="49" charset="0"/>
                <a:cs typeface="Courier New" panose="02070309020205020404" pitchFamily="49" charset="0"/>
              </a:rPr>
              <a:t>me</a:t>
            </a:r>
            <a:r>
              <a:rPr lang="en-IN" sz="2000" dirty="0">
                <a:cs typeface="Courier New" panose="02070309020205020404" pitchFamily="49" charset="0"/>
              </a:rPr>
              <a:t> </a:t>
            </a:r>
            <a:r>
              <a:rPr lang="en-IN" sz="2000" dirty="0">
                <a:latin typeface="Courier New" panose="02070309020205020404" pitchFamily="49" charset="0"/>
                <a:cs typeface="Courier New" panose="02070309020205020404" pitchFamily="49" charset="0"/>
              </a:rPr>
              <a:t>your</a:t>
            </a:r>
            <a:r>
              <a:rPr lang="en-IN" sz="2000" dirty="0">
                <a:cs typeface="Courier New" panose="02070309020205020404" pitchFamily="49" charset="0"/>
              </a:rPr>
              <a:t> </a:t>
            </a:r>
            <a:r>
              <a:rPr lang="en-IN" sz="2000" dirty="0">
                <a:latin typeface="Courier New" panose="02070309020205020404" pitchFamily="49" charset="0"/>
                <a:cs typeface="Courier New" panose="02070309020205020404" pitchFamily="49" charset="0"/>
              </a:rPr>
              <a:t>name. ");</a:t>
            </a:r>
            <a:r>
              <a:rPr lang="en-IN" sz="2000" dirty="0">
                <a:cs typeface="Courier New" panose="02070309020205020404" pitchFamily="49" charset="0"/>
              </a:rPr>
              <a:t> </a:t>
            </a:r>
          </a:p>
          <a:p>
            <a:r>
              <a:rPr lang="en-IN"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264883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763195"/>
            <a:ext cx="7886700" cy="4577280"/>
          </a:xfrm>
        </p:spPr>
        <p:txBody>
          <a:bodyPr/>
          <a:lstStyle/>
          <a:p>
            <a:r>
              <a:rPr lang="en-US" dirty="0"/>
              <a:t>Figure 10–36 shows how t</a:t>
            </a:r>
            <a:r>
              <a:rPr lang="it-IT" dirty="0"/>
              <a:t>o </a:t>
            </a:r>
            <a:r>
              <a:rPr lang="en-IN" dirty="0"/>
              <a:t>add a pop-up window </a:t>
            </a:r>
            <a:r>
              <a:rPr lang="en-US" dirty="0"/>
              <a:t>to the home page</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42</a:t>
            </a:fld>
            <a:endParaRPr lang="en-US"/>
          </a:p>
        </p:txBody>
      </p:sp>
      <p:sp>
        <p:nvSpPr>
          <p:cNvPr id="8" name="Title 7">
            <a:extLst>
              <a:ext uri="{FF2B5EF4-FFF2-40B4-BE49-F238E27FC236}">
                <a16:creationId xmlns:a16="http://schemas.microsoft.com/office/drawing/2014/main" id="{19E4CDD3-1166-C8F3-B380-FCB58E97007D}"/>
              </a:ext>
            </a:extLst>
          </p:cNvPr>
          <p:cNvSpPr>
            <a:spLocks noGrp="1"/>
          </p:cNvSpPr>
          <p:nvPr>
            <p:ph type="title"/>
          </p:nvPr>
        </p:nvSpPr>
        <p:spPr>
          <a:xfrm>
            <a:off x="628650" y="418051"/>
            <a:ext cx="7886700" cy="1086503"/>
          </a:xfrm>
        </p:spPr>
        <p:txBody>
          <a:bodyPr>
            <a:normAutofit fontScale="90000"/>
          </a:bodyPr>
          <a:lstStyle/>
          <a:p>
            <a:r>
              <a:rPr lang="en-IN" dirty="0"/>
              <a:t>To Add a Pop-up Window </a:t>
            </a:r>
            <a:r>
              <a:rPr lang="en-US" dirty="0"/>
              <a:t>to the Home Page</a:t>
            </a:r>
          </a:p>
        </p:txBody>
      </p:sp>
      <p:sp>
        <p:nvSpPr>
          <p:cNvPr id="9" name="TextBox 8">
            <a:extLst>
              <a:ext uri="{FF2B5EF4-FFF2-40B4-BE49-F238E27FC236}">
                <a16:creationId xmlns:a16="http://schemas.microsoft.com/office/drawing/2014/main" id="{2992909E-1C34-9186-24DD-6AC724E503ED}"/>
              </a:ext>
            </a:extLst>
          </p:cNvPr>
          <p:cNvSpPr txBox="1"/>
          <p:nvPr/>
        </p:nvSpPr>
        <p:spPr>
          <a:xfrm>
            <a:off x="6328395" y="5828754"/>
            <a:ext cx="2313454" cy="369332"/>
          </a:xfrm>
          <a:prstGeom prst="rect">
            <a:avLst/>
          </a:prstGeom>
          <a:noFill/>
        </p:spPr>
        <p:txBody>
          <a:bodyPr wrap="none" rtlCol="0">
            <a:spAutoFit/>
          </a:bodyPr>
          <a:lstStyle/>
          <a:p>
            <a:r>
              <a:rPr lang="en-US" dirty="0"/>
              <a:t>Filename: </a:t>
            </a:r>
            <a:r>
              <a:rPr lang="en-US" dirty="0" err="1"/>
              <a:t>index.html</a:t>
            </a:r>
            <a:endParaRPr lang="en-US" dirty="0"/>
          </a:p>
        </p:txBody>
      </p:sp>
      <p:pic>
        <p:nvPicPr>
          <p:cNvPr id="10" name="Picture 9">
            <a:extLst>
              <a:ext uri="{FF2B5EF4-FFF2-40B4-BE49-F238E27FC236}">
                <a16:creationId xmlns:a16="http://schemas.microsoft.com/office/drawing/2014/main" id="{DB86F683-411D-CB11-ECBE-D6CEB4765321}"/>
              </a:ext>
            </a:extLst>
          </p:cNvPr>
          <p:cNvPicPr>
            <a:picLocks noChangeAspect="1"/>
          </p:cNvPicPr>
          <p:nvPr/>
        </p:nvPicPr>
        <p:blipFill>
          <a:blip r:embed="rId2"/>
          <a:stretch>
            <a:fillRect/>
          </a:stretch>
        </p:blipFill>
        <p:spPr>
          <a:xfrm>
            <a:off x="838200" y="2854265"/>
            <a:ext cx="7569200" cy="2832100"/>
          </a:xfrm>
          <a:prstGeom prst="rect">
            <a:avLst/>
          </a:prstGeom>
        </p:spPr>
      </p:pic>
    </p:spTree>
    <p:extLst>
      <p:ext uri="{BB962C8B-B14F-4D97-AF65-F5344CB8AC3E}">
        <p14:creationId xmlns:p14="http://schemas.microsoft.com/office/powerpoint/2010/main" val="3248576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418051"/>
            <a:ext cx="7886700" cy="1072811"/>
          </a:xfrm>
        </p:spPr>
        <p:txBody>
          <a:bodyPr>
            <a:noAutofit/>
          </a:bodyPr>
          <a:lstStyle/>
          <a:p>
            <a:r>
              <a:rPr lang="en-IN" sz="4400"/>
              <a:t>To Add a Pop-up Window </a:t>
            </a:r>
            <a:r>
              <a:rPr lang="en-US" sz="4400"/>
              <a:t>to the Home Page (cont.)</a:t>
            </a:r>
            <a:endParaRPr lang="en-US" sz="4400" dirty="0"/>
          </a:p>
        </p:txBody>
      </p:sp>
      <p:sp>
        <p:nvSpPr>
          <p:cNvPr id="2" name="Content Placeholder 1"/>
          <p:cNvSpPr>
            <a:spLocks noGrp="1"/>
          </p:cNvSpPr>
          <p:nvPr>
            <p:ph idx="1"/>
          </p:nvPr>
        </p:nvSpPr>
        <p:spPr/>
        <p:txBody>
          <a:bodyPr/>
          <a:lstStyle/>
          <a:p>
            <a:r>
              <a:rPr lang="en-US"/>
              <a:t>Figure 10–37 shows the </a:t>
            </a:r>
            <a:r>
              <a:rPr lang="en-IN"/>
              <a:t>pop-up window </a:t>
            </a:r>
            <a:r>
              <a:rPr lang="en-US"/>
              <a:t>on the home page</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43</a:t>
            </a:fld>
            <a:endParaRPr lang="en-US"/>
          </a:p>
        </p:txBody>
      </p:sp>
      <p:pic>
        <p:nvPicPr>
          <p:cNvPr id="8" name="Picture 7">
            <a:extLst>
              <a:ext uri="{FF2B5EF4-FFF2-40B4-BE49-F238E27FC236}">
                <a16:creationId xmlns:a16="http://schemas.microsoft.com/office/drawing/2014/main" id="{A81A84D8-97E8-0025-BB61-FC5A075ED556}"/>
              </a:ext>
            </a:extLst>
          </p:cNvPr>
          <p:cNvPicPr>
            <a:picLocks noChangeAspect="1"/>
          </p:cNvPicPr>
          <p:nvPr/>
        </p:nvPicPr>
        <p:blipFill>
          <a:blip r:embed="rId2"/>
          <a:stretch>
            <a:fillRect/>
          </a:stretch>
        </p:blipFill>
        <p:spPr>
          <a:xfrm>
            <a:off x="811464" y="2689071"/>
            <a:ext cx="7703886" cy="3371451"/>
          </a:xfrm>
          <a:prstGeom prst="rect">
            <a:avLst/>
          </a:prstGeom>
        </p:spPr>
      </p:pic>
    </p:spTree>
    <p:extLst>
      <p:ext uri="{BB962C8B-B14F-4D97-AF65-F5344CB8AC3E}">
        <p14:creationId xmlns:p14="http://schemas.microsoft.com/office/powerpoint/2010/main" val="4063281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418051"/>
            <a:ext cx="7886700" cy="1029749"/>
          </a:xfrm>
        </p:spPr>
        <p:txBody>
          <a:bodyPr>
            <a:noAutofit/>
          </a:bodyPr>
          <a:lstStyle/>
          <a:p>
            <a:r>
              <a:rPr lang="en-US" sz="4400" dirty="0"/>
              <a:t>To Create a Function </a:t>
            </a:r>
            <a:r>
              <a:rPr lang="en-IN" sz="4400" dirty="0"/>
              <a:t>in an External JavaScript File </a:t>
            </a:r>
            <a:endParaRPr lang="en-US" sz="4400" dirty="0"/>
          </a:p>
        </p:txBody>
      </p:sp>
      <p:sp>
        <p:nvSpPr>
          <p:cNvPr id="7" name="Content Placeholder 6"/>
          <p:cNvSpPr>
            <a:spLocks noGrp="1"/>
          </p:cNvSpPr>
          <p:nvPr>
            <p:ph idx="1"/>
          </p:nvPr>
        </p:nvSpPr>
        <p:spPr>
          <a:xfrm>
            <a:off x="615950" y="1524000"/>
            <a:ext cx="7886700" cy="4577280"/>
          </a:xfrm>
        </p:spPr>
        <p:txBody>
          <a:bodyPr/>
          <a:lstStyle/>
          <a:p>
            <a:r>
              <a:rPr lang="en-IN" dirty="0"/>
              <a:t>Figure 10</a:t>
            </a:r>
            <a:r>
              <a:rPr lang="en-IN" b="1" dirty="0"/>
              <a:t>–</a:t>
            </a:r>
            <a:r>
              <a:rPr lang="en-IN" dirty="0"/>
              <a:t>39 shows the code to create a function in an external JavaScript file</a:t>
            </a:r>
          </a:p>
          <a:p>
            <a:pPr marL="0" indent="0">
              <a:buNone/>
            </a:pP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44</a:t>
            </a:fld>
            <a:endParaRPr lang="en-US"/>
          </a:p>
        </p:txBody>
      </p:sp>
      <p:pic>
        <p:nvPicPr>
          <p:cNvPr id="2" name="Picture 1">
            <a:extLst>
              <a:ext uri="{FF2B5EF4-FFF2-40B4-BE49-F238E27FC236}">
                <a16:creationId xmlns:a16="http://schemas.microsoft.com/office/drawing/2014/main" id="{5BB289EB-4CC2-FC96-A99C-7D64564FB740}"/>
              </a:ext>
            </a:extLst>
          </p:cNvPr>
          <p:cNvPicPr>
            <a:picLocks noChangeAspect="1"/>
          </p:cNvPicPr>
          <p:nvPr/>
        </p:nvPicPr>
        <p:blipFill>
          <a:blip r:embed="rId2"/>
          <a:stretch>
            <a:fillRect/>
          </a:stretch>
        </p:blipFill>
        <p:spPr>
          <a:xfrm>
            <a:off x="317500" y="2868733"/>
            <a:ext cx="8585200" cy="2247900"/>
          </a:xfrm>
          <a:prstGeom prst="rect">
            <a:avLst/>
          </a:prstGeom>
        </p:spPr>
      </p:pic>
      <p:sp>
        <p:nvSpPr>
          <p:cNvPr id="9" name="TextBox 8">
            <a:extLst>
              <a:ext uri="{FF2B5EF4-FFF2-40B4-BE49-F238E27FC236}">
                <a16:creationId xmlns:a16="http://schemas.microsoft.com/office/drawing/2014/main" id="{A847E0B2-36F3-C6DC-BEB3-C16615E9EB38}"/>
              </a:ext>
            </a:extLst>
          </p:cNvPr>
          <p:cNvSpPr txBox="1"/>
          <p:nvPr/>
        </p:nvSpPr>
        <p:spPr>
          <a:xfrm>
            <a:off x="304800" y="5478742"/>
            <a:ext cx="2800767" cy="369332"/>
          </a:xfrm>
          <a:prstGeom prst="rect">
            <a:avLst/>
          </a:prstGeom>
          <a:noFill/>
        </p:spPr>
        <p:txBody>
          <a:bodyPr wrap="none" rtlCol="0">
            <a:spAutoFit/>
          </a:bodyPr>
          <a:lstStyle/>
          <a:p>
            <a:r>
              <a:rPr lang="en-US" dirty="0"/>
              <a:t>Filename: </a:t>
            </a:r>
            <a:r>
              <a:rPr lang="en-US" dirty="0" err="1"/>
              <a:t>myFunctions.js</a:t>
            </a:r>
            <a:endParaRPr lang="en-US" dirty="0"/>
          </a:p>
        </p:txBody>
      </p:sp>
    </p:spTree>
    <p:extLst>
      <p:ext uri="{BB962C8B-B14F-4D97-AF65-F5344CB8AC3E}">
        <p14:creationId xmlns:p14="http://schemas.microsoft.com/office/powerpoint/2010/main" val="3326698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Call a JavaScript Function</a:t>
            </a:r>
            <a:endParaRPr lang="en-US" sz="4400" dirty="0"/>
          </a:p>
        </p:txBody>
      </p:sp>
      <p:sp>
        <p:nvSpPr>
          <p:cNvPr id="7" name="Content Placeholder 6"/>
          <p:cNvSpPr>
            <a:spLocks noGrp="1"/>
          </p:cNvSpPr>
          <p:nvPr>
            <p:ph idx="1"/>
          </p:nvPr>
        </p:nvSpPr>
        <p:spPr/>
        <p:txBody>
          <a:bodyPr/>
          <a:lstStyle/>
          <a:p>
            <a:r>
              <a:rPr lang="en-US" dirty="0"/>
              <a:t>Figure 10</a:t>
            </a:r>
            <a:r>
              <a:rPr lang="en-IN" b="1" dirty="0"/>
              <a:t>–</a:t>
            </a:r>
            <a:r>
              <a:rPr lang="en-US" dirty="0"/>
              <a:t>40 shows the code to insert a script element</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45</a:t>
            </a:fld>
            <a:endParaRPr lang="en-US"/>
          </a:p>
        </p:txBody>
      </p:sp>
      <p:sp>
        <p:nvSpPr>
          <p:cNvPr id="9" name="TextBox 8">
            <a:extLst>
              <a:ext uri="{FF2B5EF4-FFF2-40B4-BE49-F238E27FC236}">
                <a16:creationId xmlns:a16="http://schemas.microsoft.com/office/drawing/2014/main" id="{894DAA78-1114-2B6C-145E-9FD08834F5DA}"/>
              </a:ext>
            </a:extLst>
          </p:cNvPr>
          <p:cNvSpPr txBox="1"/>
          <p:nvPr/>
        </p:nvSpPr>
        <p:spPr>
          <a:xfrm>
            <a:off x="381000" y="5369152"/>
            <a:ext cx="2505814" cy="369332"/>
          </a:xfrm>
          <a:prstGeom prst="rect">
            <a:avLst/>
          </a:prstGeom>
          <a:noFill/>
        </p:spPr>
        <p:txBody>
          <a:bodyPr wrap="none" rtlCol="0">
            <a:spAutoFit/>
          </a:bodyPr>
          <a:lstStyle/>
          <a:p>
            <a:r>
              <a:rPr lang="en-US" dirty="0"/>
              <a:t>Filename: </a:t>
            </a:r>
            <a:r>
              <a:rPr lang="en-US" dirty="0" err="1"/>
              <a:t>contact.html</a:t>
            </a:r>
            <a:endParaRPr lang="en-US" dirty="0"/>
          </a:p>
        </p:txBody>
      </p:sp>
      <p:pic>
        <p:nvPicPr>
          <p:cNvPr id="2" name="Picture 1">
            <a:extLst>
              <a:ext uri="{FF2B5EF4-FFF2-40B4-BE49-F238E27FC236}">
                <a16:creationId xmlns:a16="http://schemas.microsoft.com/office/drawing/2014/main" id="{5350986D-867F-0B3C-4069-05675BC630A5}"/>
              </a:ext>
            </a:extLst>
          </p:cNvPr>
          <p:cNvPicPr>
            <a:picLocks noChangeAspect="1"/>
          </p:cNvPicPr>
          <p:nvPr/>
        </p:nvPicPr>
        <p:blipFill>
          <a:blip r:embed="rId2"/>
          <a:stretch>
            <a:fillRect/>
          </a:stretch>
        </p:blipFill>
        <p:spPr>
          <a:xfrm>
            <a:off x="775970" y="2855213"/>
            <a:ext cx="7739380" cy="1536700"/>
          </a:xfrm>
          <a:prstGeom prst="rect">
            <a:avLst/>
          </a:prstGeom>
        </p:spPr>
      </p:pic>
    </p:spTree>
    <p:extLst>
      <p:ext uri="{BB962C8B-B14F-4D97-AF65-F5344CB8AC3E}">
        <p14:creationId xmlns:p14="http://schemas.microsoft.com/office/powerpoint/2010/main" val="3545218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418051"/>
            <a:ext cx="8362950" cy="877349"/>
          </a:xfrm>
        </p:spPr>
        <p:txBody>
          <a:bodyPr>
            <a:noAutofit/>
          </a:bodyPr>
          <a:lstStyle/>
          <a:p>
            <a:r>
              <a:rPr lang="en-IN" sz="4400" dirty="0"/>
              <a:t>To Call a JavaScript Function (cont.)</a:t>
            </a:r>
            <a:endParaRPr lang="en-US" sz="4400" dirty="0"/>
          </a:p>
        </p:txBody>
      </p:sp>
      <p:sp>
        <p:nvSpPr>
          <p:cNvPr id="2" name="Content Placeholder 1"/>
          <p:cNvSpPr>
            <a:spLocks noGrp="1"/>
          </p:cNvSpPr>
          <p:nvPr>
            <p:ph idx="1"/>
          </p:nvPr>
        </p:nvSpPr>
        <p:spPr/>
        <p:txBody>
          <a:bodyPr/>
          <a:lstStyle/>
          <a:p>
            <a:r>
              <a:rPr lang="en-IN" dirty="0"/>
              <a:t>Figure 10</a:t>
            </a:r>
            <a:r>
              <a:rPr lang="en-IN" b="1" dirty="0"/>
              <a:t>–</a:t>
            </a:r>
            <a:r>
              <a:rPr lang="en-IN" dirty="0"/>
              <a:t>41 shows the code to insert </a:t>
            </a:r>
            <a:r>
              <a:rPr lang="en-US" dirty="0"/>
              <a:t>an event handler</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46</a:t>
            </a:fld>
            <a:endParaRPr lang="en-US"/>
          </a:p>
        </p:txBody>
      </p:sp>
      <p:pic>
        <p:nvPicPr>
          <p:cNvPr id="7" name="Picture 6">
            <a:extLst>
              <a:ext uri="{FF2B5EF4-FFF2-40B4-BE49-F238E27FC236}">
                <a16:creationId xmlns:a16="http://schemas.microsoft.com/office/drawing/2014/main" id="{B7A2851B-1360-DB52-2B0F-01C7AAC04615}"/>
              </a:ext>
            </a:extLst>
          </p:cNvPr>
          <p:cNvPicPr>
            <a:picLocks noChangeAspect="1"/>
          </p:cNvPicPr>
          <p:nvPr/>
        </p:nvPicPr>
        <p:blipFill>
          <a:blip r:embed="rId2"/>
          <a:stretch>
            <a:fillRect/>
          </a:stretch>
        </p:blipFill>
        <p:spPr>
          <a:xfrm>
            <a:off x="713686" y="3603771"/>
            <a:ext cx="7716627" cy="218911"/>
          </a:xfrm>
          <a:prstGeom prst="rect">
            <a:avLst/>
          </a:prstGeom>
        </p:spPr>
      </p:pic>
      <p:sp>
        <p:nvSpPr>
          <p:cNvPr id="8" name="TextBox 7">
            <a:extLst>
              <a:ext uri="{FF2B5EF4-FFF2-40B4-BE49-F238E27FC236}">
                <a16:creationId xmlns:a16="http://schemas.microsoft.com/office/drawing/2014/main" id="{315C5764-4B80-5B62-73E0-F785FB38D824}"/>
              </a:ext>
            </a:extLst>
          </p:cNvPr>
          <p:cNvSpPr txBox="1"/>
          <p:nvPr/>
        </p:nvSpPr>
        <p:spPr>
          <a:xfrm>
            <a:off x="6042774" y="2553385"/>
            <a:ext cx="2351926" cy="369332"/>
          </a:xfrm>
          <a:prstGeom prst="rect">
            <a:avLst/>
          </a:prstGeom>
          <a:noFill/>
        </p:spPr>
        <p:txBody>
          <a:bodyPr wrap="none" rtlCol="0">
            <a:spAutoFit/>
          </a:bodyPr>
          <a:lstStyle/>
          <a:p>
            <a:r>
              <a:rPr lang="en-US" dirty="0"/>
              <a:t>onclick event handler</a:t>
            </a:r>
          </a:p>
        </p:txBody>
      </p:sp>
      <p:sp>
        <p:nvSpPr>
          <p:cNvPr id="9" name="TextBox 8">
            <a:extLst>
              <a:ext uri="{FF2B5EF4-FFF2-40B4-BE49-F238E27FC236}">
                <a16:creationId xmlns:a16="http://schemas.microsoft.com/office/drawing/2014/main" id="{07F0821E-068A-631A-FA7F-BA776BF32627}"/>
              </a:ext>
            </a:extLst>
          </p:cNvPr>
          <p:cNvSpPr txBox="1"/>
          <p:nvPr/>
        </p:nvSpPr>
        <p:spPr>
          <a:xfrm>
            <a:off x="603250" y="4967326"/>
            <a:ext cx="2505814" cy="369332"/>
          </a:xfrm>
          <a:prstGeom prst="rect">
            <a:avLst/>
          </a:prstGeom>
          <a:noFill/>
        </p:spPr>
        <p:txBody>
          <a:bodyPr wrap="none" rtlCol="0">
            <a:spAutoFit/>
          </a:bodyPr>
          <a:lstStyle/>
          <a:p>
            <a:r>
              <a:rPr lang="en-US" dirty="0"/>
              <a:t>Filename: </a:t>
            </a:r>
            <a:r>
              <a:rPr lang="en-US" dirty="0" err="1"/>
              <a:t>contact.html</a:t>
            </a:r>
            <a:endParaRPr lang="en-US" dirty="0"/>
          </a:p>
        </p:txBody>
      </p:sp>
      <p:cxnSp>
        <p:nvCxnSpPr>
          <p:cNvPr id="11" name="Straight Arrow Connector 10">
            <a:extLst>
              <a:ext uri="{FF2B5EF4-FFF2-40B4-BE49-F238E27FC236}">
                <a16:creationId xmlns:a16="http://schemas.microsoft.com/office/drawing/2014/main" id="{C94D9BCD-FC61-8A8C-27CF-04AA57522287}"/>
              </a:ext>
            </a:extLst>
          </p:cNvPr>
          <p:cNvCxnSpPr/>
          <p:nvPr/>
        </p:nvCxnSpPr>
        <p:spPr>
          <a:xfrm>
            <a:off x="6934200" y="2922717"/>
            <a:ext cx="0" cy="68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636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418051"/>
            <a:ext cx="8515350" cy="877349"/>
          </a:xfrm>
        </p:spPr>
        <p:txBody>
          <a:bodyPr>
            <a:noAutofit/>
          </a:bodyPr>
          <a:lstStyle/>
          <a:p>
            <a:r>
              <a:rPr lang="en-IN" sz="4400" dirty="0"/>
              <a:t>To Call a JavaScript Function (cont.)</a:t>
            </a:r>
            <a:endParaRPr lang="en-US" sz="4400" dirty="0"/>
          </a:p>
        </p:txBody>
      </p:sp>
      <p:sp>
        <p:nvSpPr>
          <p:cNvPr id="2" name="Content Placeholder 1"/>
          <p:cNvSpPr>
            <a:spLocks noGrp="1"/>
          </p:cNvSpPr>
          <p:nvPr>
            <p:ph idx="1"/>
          </p:nvPr>
        </p:nvSpPr>
        <p:spPr/>
        <p:txBody>
          <a:bodyPr/>
          <a:lstStyle/>
          <a:p>
            <a:r>
              <a:rPr lang="en-IN" dirty="0"/>
              <a:t>Figure 10</a:t>
            </a:r>
            <a:r>
              <a:rPr lang="en-IN" b="1" dirty="0"/>
              <a:t>–</a:t>
            </a:r>
            <a:r>
              <a:rPr lang="en-IN" dirty="0"/>
              <a:t>42 shows the output when the Submit button is clicked to trigger the </a:t>
            </a:r>
            <a:r>
              <a:rPr lang="en-IN" dirty="0" err="1"/>
              <a:t>onclick</a:t>
            </a:r>
            <a:r>
              <a:rPr lang="en-IN" dirty="0"/>
              <a:t> event </a:t>
            </a:r>
            <a:r>
              <a:rPr lang="en-US" dirty="0"/>
              <a:t> handler</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47</a:t>
            </a:fld>
            <a:endParaRPr lang="en-US"/>
          </a:p>
        </p:txBody>
      </p:sp>
      <p:pic>
        <p:nvPicPr>
          <p:cNvPr id="8" name="Picture 7">
            <a:extLst>
              <a:ext uri="{FF2B5EF4-FFF2-40B4-BE49-F238E27FC236}">
                <a16:creationId xmlns:a16="http://schemas.microsoft.com/office/drawing/2014/main" id="{D34440A6-5918-289E-8221-9EE73ED2EAAC}"/>
              </a:ext>
            </a:extLst>
          </p:cNvPr>
          <p:cNvPicPr>
            <a:picLocks noChangeAspect="1"/>
          </p:cNvPicPr>
          <p:nvPr/>
        </p:nvPicPr>
        <p:blipFill>
          <a:blip r:embed="rId2"/>
          <a:stretch>
            <a:fillRect/>
          </a:stretch>
        </p:blipFill>
        <p:spPr>
          <a:xfrm>
            <a:off x="1676400" y="3079473"/>
            <a:ext cx="6137924" cy="3019149"/>
          </a:xfrm>
          <a:prstGeom prst="rect">
            <a:avLst/>
          </a:prstGeom>
        </p:spPr>
      </p:pic>
    </p:spTree>
    <p:extLst>
      <p:ext uri="{BB962C8B-B14F-4D97-AF65-F5344CB8AC3E}">
        <p14:creationId xmlns:p14="http://schemas.microsoft.com/office/powerpoint/2010/main" val="14633946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The open() Method</a:t>
            </a:r>
            <a:endParaRPr lang="en-US" sz="4400"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48</a:t>
            </a:fld>
            <a:endParaRPr lang="en-US"/>
          </a:p>
        </p:txBody>
      </p:sp>
      <p:sp>
        <p:nvSpPr>
          <p:cNvPr id="7" name="Content Placeholder 6">
            <a:extLst>
              <a:ext uri="{FF2B5EF4-FFF2-40B4-BE49-F238E27FC236}">
                <a16:creationId xmlns:a16="http://schemas.microsoft.com/office/drawing/2014/main" id="{2F0958F5-D4FF-AB84-2E32-A740285770B9}"/>
              </a:ext>
            </a:extLst>
          </p:cNvPr>
          <p:cNvSpPr>
            <a:spLocks noGrp="1"/>
          </p:cNvSpPr>
          <p:nvPr>
            <p:ph idx="1"/>
          </p:nvPr>
        </p:nvSpPr>
        <p:spPr/>
        <p:txBody>
          <a:bodyPr>
            <a:normAutofit fontScale="92500"/>
          </a:bodyPr>
          <a:lstStyle/>
          <a:p>
            <a:r>
              <a:rPr lang="en-IN" sz="2800" dirty="0">
                <a:latin typeface="Courier New" panose="02070309020205020404" pitchFamily="49" charset="0"/>
                <a:cs typeface="Courier New" panose="02070309020205020404" pitchFamily="49" charset="0"/>
              </a:rPr>
              <a:t>open()</a:t>
            </a:r>
            <a:r>
              <a:rPr lang="en-IN" dirty="0"/>
              <a:t>method </a:t>
            </a:r>
          </a:p>
          <a:p>
            <a:pPr lvl="1"/>
            <a:r>
              <a:rPr lang="en-IN" sz="3200" dirty="0"/>
              <a:t>It is used to open a new browser window</a:t>
            </a:r>
          </a:p>
          <a:p>
            <a:pPr lvl="1"/>
            <a:r>
              <a:rPr lang="en-IN" sz="3200" dirty="0"/>
              <a:t>Example:</a:t>
            </a:r>
          </a:p>
          <a:p>
            <a:pPr marL="457200" lvl="1" indent="0">
              <a:buNone/>
            </a:pPr>
            <a:r>
              <a:rPr lang="da-DK" sz="2600" dirty="0">
                <a:latin typeface="Courier New" panose="02070309020205020404" pitchFamily="49" charset="0"/>
                <a:cs typeface="Courier New" panose="02070309020205020404" pitchFamily="49" charset="0"/>
              </a:rPr>
              <a:t>	</a:t>
            </a:r>
            <a:r>
              <a:rPr lang="da-DK" sz="2600" dirty="0" err="1">
                <a:latin typeface="Courier New" panose="02070309020205020404" pitchFamily="49" charset="0"/>
                <a:cs typeface="Courier New" panose="02070309020205020404" pitchFamily="49" charset="0"/>
              </a:rPr>
              <a:t>window.open</a:t>
            </a:r>
            <a:r>
              <a:rPr lang="da-DK" sz="2600" dirty="0">
                <a:latin typeface="Courier New" panose="02070309020205020404" pitchFamily="49" charset="0"/>
                <a:cs typeface="Courier New" panose="02070309020205020404" pitchFamily="49" charset="0"/>
              </a:rPr>
              <a:t>("http://</a:t>
            </a:r>
            <a:r>
              <a:rPr lang="da-DK" sz="2600" dirty="0" err="1">
                <a:latin typeface="Courier New" panose="02070309020205020404" pitchFamily="49" charset="0"/>
                <a:cs typeface="Courier New" panose="02070309020205020404" pitchFamily="49" charset="0"/>
              </a:rPr>
              <a:t>www.cengage.com</a:t>
            </a:r>
            <a:r>
              <a:rPr lang="da-DK" sz="2600" dirty="0">
                <a:latin typeface="Courier New" panose="02070309020205020404" pitchFamily="49" charset="0"/>
                <a:cs typeface="Courier New" panose="02070309020205020404" pitchFamily="49" charset="0"/>
              </a:rPr>
              <a:t>", 	"_blank", "</a:t>
            </a:r>
            <a:r>
              <a:rPr lang="da-DK" sz="2600" dirty="0" err="1">
                <a:latin typeface="Courier New" panose="02070309020205020404" pitchFamily="49" charset="0"/>
                <a:cs typeface="Courier New" panose="02070309020205020404" pitchFamily="49" charset="0"/>
              </a:rPr>
              <a:t>width</a:t>
            </a:r>
            <a:r>
              <a:rPr lang="da-DK" sz="2600" dirty="0">
                <a:latin typeface="Courier New" panose="02070309020205020404" pitchFamily="49" charset="0"/>
                <a:cs typeface="Courier New" panose="02070309020205020404" pitchFamily="49" charset="0"/>
              </a:rPr>
              <a:t>=400, </a:t>
            </a:r>
            <a:r>
              <a:rPr lang="en-US" sz="2600" dirty="0">
                <a:latin typeface="Courier New" panose="02070309020205020404" pitchFamily="49" charset="0"/>
                <a:cs typeface="Courier New" panose="02070309020205020404" pitchFamily="49" charset="0"/>
              </a:rPr>
              <a:t>height=400");</a:t>
            </a:r>
          </a:p>
          <a:p>
            <a:pPr lvl="2">
              <a:buFont typeface="Courier New" panose="02070309020205020404" pitchFamily="49" charset="0"/>
              <a:buChar char="o"/>
            </a:pPr>
            <a:r>
              <a:rPr lang="en-IN" dirty="0"/>
              <a:t>In this example, a new window opens to the </a:t>
            </a:r>
            <a:r>
              <a:rPr lang="en-IN" dirty="0" err="1"/>
              <a:t>Cengage.com</a:t>
            </a:r>
            <a:r>
              <a:rPr lang="en-IN" dirty="0"/>
              <a:t> home page</a:t>
            </a:r>
          </a:p>
          <a:p>
            <a:pPr lvl="2">
              <a:buFont typeface="Courier New" panose="02070309020205020404" pitchFamily="49" charset="0"/>
              <a:buChar char="o"/>
            </a:pPr>
            <a:r>
              <a:rPr lang="en-IN" dirty="0"/>
              <a:t> The _blank specifies to open the webpage in a new window</a:t>
            </a:r>
          </a:p>
          <a:p>
            <a:pPr lvl="2">
              <a:buFont typeface="Courier New" panose="02070309020205020404" pitchFamily="49" charset="0"/>
              <a:buChar char="o"/>
            </a:pPr>
            <a:r>
              <a:rPr lang="en-IN" dirty="0"/>
              <a:t>The width and height of the new window are set to 400 pixels</a:t>
            </a:r>
          </a:p>
          <a:p>
            <a:pPr lvl="1"/>
            <a:endParaRPr lang="en-IN" sz="3200" dirty="0"/>
          </a:p>
          <a:p>
            <a:endParaRPr lang="en-US" dirty="0"/>
          </a:p>
        </p:txBody>
      </p:sp>
    </p:spTree>
    <p:extLst>
      <p:ext uri="{BB962C8B-B14F-4D97-AF65-F5344CB8AC3E}">
        <p14:creationId xmlns:p14="http://schemas.microsoft.com/office/powerpoint/2010/main" val="787554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The open() Method (cont.)</a:t>
            </a:r>
            <a:endParaRPr lang="en-US" sz="4400" dirty="0"/>
          </a:p>
        </p:txBody>
      </p:sp>
      <p:sp>
        <p:nvSpPr>
          <p:cNvPr id="2" name="Content Placeholder 1"/>
          <p:cNvSpPr>
            <a:spLocks noGrp="1"/>
          </p:cNvSpPr>
          <p:nvPr>
            <p:ph idx="1"/>
          </p:nvPr>
        </p:nvSpPr>
        <p:spPr/>
        <p:txBody>
          <a:bodyPr/>
          <a:lstStyle/>
          <a:p>
            <a:r>
              <a:rPr lang="en-IN" dirty="0"/>
              <a:t>Table 10–3 lists commonly used attributes of the open() method, which are used to define pop-up window features</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49</a:t>
            </a:fld>
            <a:endParaRPr lang="en-US"/>
          </a:p>
        </p:txBody>
      </p:sp>
      <p:pic>
        <p:nvPicPr>
          <p:cNvPr id="6" name="Picture 5" descr="This table lists the commonly used attributes of the open() method, which are used to define pop-up window features. It has 3 columns and 11 rows. The header of column 1 reads “Attribute”, the header of column 2 reads “Description”, and the header of column 3 reads “Example”.&#10;In row 2, column 1 reads “height”, column 2 reads “States height in pixels”, and column 3 reads “height=450”.&#10;In row 3, column 1 reads “location”, column 2 reads “Includes address bar”, and column 3 reads “location=yes”.&#10;In row 4, column 1 reads “menubar”, column 2 reads “Includes menu bar”, and column 3 reads “menubar=yes”.&#10;In row 5, column 1 reads “resize”, column 2 reads “Allows user to resize”, and column 3 reads “resizeable=yes”.&#10;In row 6, column 1 reads “scrollbars”, column 2 reads “Includes scroll bars”, and column 3 reads “scrollbars=yes”.&#10;In row 7, column 1 reads “status”, column 2 reads “Includes status bar”, and column 3 reads “status=yes”.&#10;In row 8, column 1 reads “titlebar”, column 2 reads “Removes title bar”, and column 3 reads “titlebar=yes”.&#10;In row 9, column 1 reads “toolbar”, column 2 reads “Includes toolbar”, and column 3 reads “toolbar=yes”.&#10;In row 10, column 1 reads “width”, column 2 reads “States width in pixels”, and column 3 reads “width=220”.&#10;In row 11, column 1 reads “height”, column 2 reads “States height in pixels”, and column 3 reads “height=450”." title="open() Method Attribut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878099"/>
            <a:ext cx="8049812" cy="3425452"/>
          </a:xfrm>
          <a:prstGeom prst="rect">
            <a:avLst/>
          </a:prstGeom>
        </p:spPr>
      </p:pic>
    </p:spTree>
    <p:extLst>
      <p:ext uri="{BB962C8B-B14F-4D97-AF65-F5344CB8AC3E}">
        <p14:creationId xmlns:p14="http://schemas.microsoft.com/office/powerpoint/2010/main" val="160956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Chapter Objectives (cont.)</a:t>
            </a:r>
          </a:p>
        </p:txBody>
      </p:sp>
      <p:sp>
        <p:nvSpPr>
          <p:cNvPr id="2" name="Content Placeholder 1"/>
          <p:cNvSpPr>
            <a:spLocks noGrp="1"/>
          </p:cNvSpPr>
          <p:nvPr>
            <p:ph idx="1"/>
          </p:nvPr>
        </p:nvSpPr>
        <p:spPr/>
        <p:txBody>
          <a:bodyPr/>
          <a:lstStyle/>
          <a:p>
            <a:r>
              <a:rPr lang="en-IN" dirty="0"/>
              <a:t>Create an external JavaScript file</a:t>
            </a:r>
          </a:p>
          <a:p>
            <a:r>
              <a:rPr lang="en-US" dirty="0"/>
              <a:t>Describe pop-up windows</a:t>
            </a:r>
          </a:p>
          <a:p>
            <a:r>
              <a:rPr lang="en-IN" dirty="0"/>
              <a:t>Understand and use the alert() method</a:t>
            </a:r>
          </a:p>
          <a:p>
            <a:r>
              <a:rPr lang="en-IN" dirty="0"/>
              <a:t>Understand and use the open() method</a:t>
            </a:r>
          </a:p>
          <a:p>
            <a:r>
              <a:rPr lang="en-US" dirty="0"/>
              <a:t>Understand events</a:t>
            </a:r>
          </a:p>
          <a:p>
            <a:r>
              <a:rPr lang="en-IN" dirty="0"/>
              <a:t>Use an </a:t>
            </a:r>
            <a:r>
              <a:rPr lang="en-IN" dirty="0" err="1"/>
              <a:t>onclick</a:t>
            </a:r>
            <a:r>
              <a:rPr lang="en-IN" dirty="0"/>
              <a:t> event handler</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dirty="0"/>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5</a:t>
            </a:fld>
            <a:endParaRPr lang="en-US"/>
          </a:p>
        </p:txBody>
      </p:sp>
    </p:spTree>
    <p:extLst>
      <p:ext uri="{BB962C8B-B14F-4D97-AF65-F5344CB8AC3E}">
        <p14:creationId xmlns:p14="http://schemas.microsoft.com/office/powerpoint/2010/main" val="8720944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2"/>
            <a:ext cx="8054624" cy="4316566"/>
          </a:xfrm>
          <a:prstGeom prst="rect">
            <a:avLst/>
          </a:prstGeom>
          <a:noFill/>
        </p:spPr>
        <p:txBody>
          <a:bodyPr wrap="square" lIns="68580" tIns="34290" rIns="68580" bIns="34290" rtlCol="0" anchor="t">
            <a:spAutoFit/>
          </a:bodyPr>
          <a:lstStyle/>
          <a:p>
            <a:pPr marL="257175" indent="-257175">
              <a:lnSpc>
                <a:spcPct val="150000"/>
              </a:lnSpc>
              <a:buAutoNum type="arabicPeriod"/>
            </a:pPr>
            <a:r>
              <a:rPr lang="en-AU" sz="2400" dirty="0">
                <a:latin typeface="Arial"/>
                <a:cs typeface="Arial"/>
              </a:rPr>
              <a:t>What do we mean when we say "academic integrity"?</a:t>
            </a:r>
            <a:endParaRPr lang="en-US" dirty="0"/>
          </a:p>
          <a:p>
            <a:pPr marL="257175" indent="-257175">
              <a:lnSpc>
                <a:spcPct val="150000"/>
              </a:lnSpc>
              <a:buAutoNum type="arabicPeriod"/>
            </a:pPr>
            <a:r>
              <a:rPr lang="en-AU" sz="2400" dirty="0">
                <a:latin typeface="Arial"/>
                <a:cs typeface="Arial"/>
              </a:rPr>
              <a:t>What are the 3 main kinds of academic misconduct?</a:t>
            </a:r>
          </a:p>
          <a:p>
            <a:pPr marL="257175" indent="-257175">
              <a:lnSpc>
                <a:spcPct val="150000"/>
              </a:lnSpc>
              <a:buAutoNum type="arabicPeriod"/>
            </a:pPr>
            <a:r>
              <a:rPr lang="en-US" sz="2400" dirty="0">
                <a:latin typeface="Arial"/>
                <a:cs typeface="Arial"/>
              </a:rPr>
              <a:t>What happens when we break academic integrity rules?</a:t>
            </a:r>
          </a:p>
          <a:p>
            <a:pPr marL="257175" indent="-257175">
              <a:lnSpc>
                <a:spcPct val="150000"/>
              </a:lnSpc>
              <a:buAutoNum type="arabicPeriod"/>
            </a:pPr>
            <a:r>
              <a:rPr lang="en-US" sz="2400" dirty="0">
                <a:latin typeface="Arial"/>
                <a:cs typeface="Arial"/>
              </a:rPr>
              <a:t>Common problem #1: paraphrasing</a:t>
            </a:r>
          </a:p>
          <a:p>
            <a:pPr marL="257175" indent="-257175">
              <a:lnSpc>
                <a:spcPct val="150000"/>
              </a:lnSpc>
              <a:buAutoNum type="arabicPeriod"/>
            </a:pPr>
            <a:r>
              <a:rPr lang="en-US" sz="2400" dirty="0">
                <a:latin typeface="Arial"/>
                <a:cs typeface="Arial"/>
              </a:rPr>
              <a:t>Common problem #2: citations</a:t>
            </a:r>
          </a:p>
          <a:p>
            <a:pPr marL="257175" indent="-257175">
              <a:lnSpc>
                <a:spcPct val="150000"/>
              </a:lnSpc>
              <a:buAutoNum type="arabicPeriod"/>
            </a:pPr>
            <a:r>
              <a:rPr lang="en-US" sz="2400" dirty="0">
                <a:latin typeface="Arial"/>
                <a:cs typeface="Arial"/>
              </a:rPr>
              <a:t>Common problem #3: quoting too much</a:t>
            </a:r>
          </a:p>
          <a:p>
            <a:pPr marL="257175" indent="-257175">
              <a:lnSpc>
                <a:spcPct val="150000"/>
              </a:lnSpc>
              <a:buAutoNum type="arabicPeriod"/>
            </a:pPr>
            <a:r>
              <a:rPr lang="en-US" sz="2400" dirty="0">
                <a:latin typeface="Arial"/>
                <a:cs typeface="Arial"/>
              </a:rPr>
              <a:t>A quiz! Of course there's a quiz. </a:t>
            </a:r>
          </a:p>
          <a:p>
            <a:pPr marL="257175" indent="-257175">
              <a:buAutoNum type="arabicPeriod"/>
            </a:pPr>
            <a:endParaRPr lang="en-US" sz="2400" dirty="0">
              <a:latin typeface="Arial"/>
              <a:cs typeface="Arial"/>
            </a:endParaRPr>
          </a:p>
        </p:txBody>
      </p:sp>
    </p:spTree>
    <p:extLst>
      <p:ext uri="{BB962C8B-B14F-4D97-AF65-F5344CB8AC3E}">
        <p14:creationId xmlns:p14="http://schemas.microsoft.com/office/powerpoint/2010/main" val="287956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marL="257175" indent="-257175">
              <a:lnSpc>
                <a:spcPct val="150000"/>
              </a:lnSpc>
              <a:buAutoNum type="arabicPeriod"/>
            </a:pPr>
            <a:r>
              <a:rPr lang="en-AU" sz="2400" dirty="0">
                <a:latin typeface="Arial"/>
                <a:cs typeface="Arial"/>
              </a:rPr>
              <a:t>What do we mean when we say "academic integrity"?</a:t>
            </a:r>
            <a:endParaRPr lang="en-US" sz="2400" dirty="0">
              <a:latin typeface="Arial"/>
              <a:cs typeface="Arial"/>
            </a:endParaRPr>
          </a:p>
        </p:txBody>
      </p:sp>
      <p:sp>
        <p:nvSpPr>
          <p:cNvPr id="4" name="TextBox 3"/>
          <p:cNvSpPr txBox="1"/>
          <p:nvPr/>
        </p:nvSpPr>
        <p:spPr>
          <a:xfrm>
            <a:off x="1113417" y="2196577"/>
            <a:ext cx="7194380" cy="2516073"/>
          </a:xfrm>
          <a:prstGeom prst="rect">
            <a:avLst/>
          </a:prstGeom>
          <a:noFill/>
        </p:spPr>
        <p:txBody>
          <a:bodyPr wrap="square" rtlCol="0">
            <a:spAutoFit/>
          </a:bodyPr>
          <a:lstStyle/>
          <a:p>
            <a:pPr marL="685800" lvl="1" indent="-342900">
              <a:lnSpc>
                <a:spcPct val="150000"/>
              </a:lnSpc>
              <a:buFont typeface="Arial" panose="020B0604020202020204" pitchFamily="34" charset="0"/>
              <a:buChar char="•"/>
            </a:pPr>
            <a:r>
              <a:rPr lang="en-US" sz="2100" dirty="0">
                <a:latin typeface="Arial"/>
                <a:cs typeface="Arial"/>
              </a:rPr>
              <a:t>Being honest in your dealings as a student</a:t>
            </a:r>
          </a:p>
          <a:p>
            <a:pPr marL="685800" lvl="1" indent="-342900">
              <a:lnSpc>
                <a:spcPct val="150000"/>
              </a:lnSpc>
              <a:buFont typeface="Arial" panose="020B0604020202020204" pitchFamily="34" charset="0"/>
              <a:buChar char="•"/>
            </a:pPr>
            <a:r>
              <a:rPr lang="en-US" sz="2100" dirty="0">
                <a:latin typeface="Arial"/>
                <a:cs typeface="Arial"/>
              </a:rPr>
              <a:t>Being ethical</a:t>
            </a:r>
          </a:p>
          <a:p>
            <a:pPr marL="685800" lvl="1" indent="-342900">
              <a:lnSpc>
                <a:spcPct val="150000"/>
              </a:lnSpc>
              <a:buFont typeface="Arial" panose="020B0604020202020204" pitchFamily="34" charset="0"/>
              <a:buChar char="•"/>
            </a:pPr>
            <a:r>
              <a:rPr lang="en-US" sz="2100" dirty="0">
                <a:latin typeface="Arial"/>
                <a:cs typeface="Arial"/>
              </a:rPr>
              <a:t>Maintaining the value of higher education</a:t>
            </a:r>
          </a:p>
          <a:p>
            <a:pPr marL="685800" lvl="1" indent="-342900">
              <a:lnSpc>
                <a:spcPct val="150000"/>
              </a:lnSpc>
              <a:buFont typeface="Arial" panose="020B0604020202020204" pitchFamily="34" charset="0"/>
              <a:buChar char="•"/>
            </a:pPr>
            <a:r>
              <a:rPr lang="en-US" sz="2100" dirty="0">
                <a:latin typeface="Arial"/>
                <a:cs typeface="Arial"/>
              </a:rPr>
              <a:t>Maintaining the quality of courses and learning experiences</a:t>
            </a:r>
          </a:p>
        </p:txBody>
      </p:sp>
    </p:spTree>
    <p:extLst>
      <p:ext uri="{BB962C8B-B14F-4D97-AF65-F5344CB8AC3E}">
        <p14:creationId xmlns:p14="http://schemas.microsoft.com/office/powerpoint/2010/main" val="260748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US" sz="2400" dirty="0">
                <a:latin typeface="Arial"/>
                <a:cs typeface="Arial"/>
              </a:rPr>
              <a:t>2. </a:t>
            </a:r>
            <a:r>
              <a:rPr lang="en-AU" sz="2400" dirty="0">
                <a:latin typeface="Arial"/>
                <a:cs typeface="Arial"/>
              </a:rPr>
              <a:t>What are the 3 main kinds of academic misconduct?</a:t>
            </a:r>
          </a:p>
        </p:txBody>
      </p:sp>
      <p:sp>
        <p:nvSpPr>
          <p:cNvPr id="4" name="TextBox 3"/>
          <p:cNvSpPr txBox="1"/>
          <p:nvPr/>
        </p:nvSpPr>
        <p:spPr>
          <a:xfrm>
            <a:off x="418464" y="2196577"/>
            <a:ext cx="8480800" cy="3323987"/>
          </a:xfrm>
          <a:prstGeom prst="rect">
            <a:avLst/>
          </a:prstGeom>
          <a:noFill/>
        </p:spPr>
        <p:txBody>
          <a:bodyPr wrap="square" rtlCol="0">
            <a:spAutoFit/>
          </a:bodyPr>
          <a:lstStyle/>
          <a:p>
            <a:pPr marL="728663" lvl="1" indent="-385763">
              <a:buFont typeface="+mj-lt"/>
              <a:buAutoNum type="arabicPeriod"/>
            </a:pPr>
            <a:r>
              <a:rPr lang="en-US" sz="2100" dirty="0">
                <a:latin typeface="Arial"/>
                <a:cs typeface="Arial"/>
              </a:rPr>
              <a:t>Contract cheating – asking/paying another person to create all or parts of an assessment and saying that it’s your own.</a:t>
            </a:r>
          </a:p>
          <a:p>
            <a:pPr marL="728663" lvl="1" indent="-385763">
              <a:buFont typeface="+mj-lt"/>
              <a:buAutoNum type="arabicPeriod"/>
            </a:pPr>
            <a:endParaRPr lang="en-US" sz="2100" dirty="0">
              <a:latin typeface="Arial"/>
              <a:cs typeface="Arial"/>
            </a:endParaRPr>
          </a:p>
          <a:p>
            <a:pPr marL="728663" lvl="1" indent="-385763">
              <a:buFont typeface="+mj-lt"/>
              <a:buAutoNum type="arabicPeriod"/>
            </a:pPr>
            <a:r>
              <a:rPr lang="en-US" sz="2100" dirty="0">
                <a:latin typeface="Arial"/>
                <a:cs typeface="Arial"/>
              </a:rPr>
              <a:t>Using other people’s work (especially that of published researchers) without quoting, citing, and/or referencing accurately. This is </a:t>
            </a:r>
            <a:r>
              <a:rPr lang="en-US" sz="2100" b="1" dirty="0">
                <a:latin typeface="Arial"/>
                <a:cs typeface="Arial"/>
              </a:rPr>
              <a:t>plagiarism</a:t>
            </a:r>
            <a:r>
              <a:rPr lang="en-US" sz="2100" dirty="0">
                <a:latin typeface="Arial"/>
                <a:cs typeface="Arial"/>
              </a:rPr>
              <a:t>.</a:t>
            </a:r>
          </a:p>
          <a:p>
            <a:pPr marL="728663" lvl="1" indent="-385763">
              <a:buFont typeface="+mj-lt"/>
              <a:buAutoNum type="arabicPeriod"/>
            </a:pPr>
            <a:endParaRPr lang="en-US" sz="2100" dirty="0">
              <a:latin typeface="Arial"/>
              <a:cs typeface="Arial"/>
            </a:endParaRPr>
          </a:p>
          <a:p>
            <a:pPr marL="728663" lvl="1" indent="-385763">
              <a:buFont typeface="+mj-lt"/>
              <a:buAutoNum type="arabicPeriod"/>
            </a:pPr>
            <a:r>
              <a:rPr lang="en-US" sz="2100" dirty="0">
                <a:latin typeface="Arial"/>
                <a:cs typeface="Arial"/>
              </a:rPr>
              <a:t>Using other people’s work, but not changing it sufficiently (e.g. not paraphrasing completely). This is also </a:t>
            </a:r>
            <a:r>
              <a:rPr lang="en-US" sz="2100" b="1" dirty="0">
                <a:latin typeface="Arial"/>
                <a:cs typeface="Arial"/>
              </a:rPr>
              <a:t>plagiarism</a:t>
            </a:r>
            <a:r>
              <a:rPr lang="en-US" sz="2100" dirty="0">
                <a:latin typeface="Arial"/>
                <a:cs typeface="Arial"/>
              </a:rPr>
              <a:t>. </a:t>
            </a:r>
          </a:p>
          <a:p>
            <a:pPr marL="728663" lvl="1" indent="-385763">
              <a:buFont typeface="+mj-lt"/>
              <a:buAutoNum type="arabicPeriod"/>
            </a:pPr>
            <a:endParaRPr lang="en-US" sz="2100" dirty="0">
              <a:latin typeface="Arial"/>
              <a:cs typeface="Aria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06422" y="2250249"/>
            <a:ext cx="436770" cy="421483"/>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04727" y="3189528"/>
            <a:ext cx="436770" cy="42148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04727" y="4520219"/>
            <a:ext cx="436770" cy="421483"/>
          </a:xfrm>
          <a:prstGeom prst="rect">
            <a:avLst/>
          </a:prstGeom>
        </p:spPr>
      </p:pic>
    </p:spTree>
    <p:extLst>
      <p:ext uri="{BB962C8B-B14F-4D97-AF65-F5344CB8AC3E}">
        <p14:creationId xmlns:p14="http://schemas.microsoft.com/office/powerpoint/2010/main" val="325569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3. </a:t>
            </a:r>
            <a:r>
              <a:rPr lang="en-US" sz="2400" dirty="0">
                <a:latin typeface="Arial"/>
                <a:cs typeface="Arial"/>
              </a:rPr>
              <a:t>What happens when we break academic integrity rules?</a:t>
            </a:r>
          </a:p>
        </p:txBody>
      </p:sp>
      <p:sp>
        <p:nvSpPr>
          <p:cNvPr id="4" name="TextBox 3"/>
          <p:cNvSpPr txBox="1"/>
          <p:nvPr/>
        </p:nvSpPr>
        <p:spPr>
          <a:xfrm>
            <a:off x="418464" y="2196577"/>
            <a:ext cx="8174207" cy="3046988"/>
          </a:xfrm>
          <a:prstGeom prst="rect">
            <a:avLst/>
          </a:prstGeom>
          <a:noFill/>
        </p:spPr>
        <p:txBody>
          <a:bodyPr wrap="square" rtlCol="0">
            <a:spAutoFit/>
          </a:bodyPr>
          <a:lstStyle/>
          <a:p>
            <a:pPr marL="728663" lvl="1" indent="-385763">
              <a:buFont typeface="+mj-lt"/>
              <a:buAutoNum type="arabicPeriod"/>
            </a:pPr>
            <a:r>
              <a:rPr lang="en-US" sz="2400" dirty="0">
                <a:latin typeface="Arial"/>
                <a:cs typeface="Arial"/>
              </a:rPr>
              <a:t>The percentage of your assignment that is </a:t>
            </a:r>
            <a:r>
              <a:rPr lang="en-US" sz="2400" dirty="0" err="1">
                <a:latin typeface="Arial"/>
                <a:cs typeface="Arial"/>
              </a:rPr>
              <a:t>plagiarised</a:t>
            </a:r>
            <a:r>
              <a:rPr lang="en-US" sz="2400" dirty="0">
                <a:latin typeface="Arial"/>
                <a:cs typeface="Arial"/>
              </a:rPr>
              <a:t> will not be assessed (~ % penalty).</a:t>
            </a:r>
          </a:p>
          <a:p>
            <a:pPr marL="728663" lvl="1" indent="-385763">
              <a:buFont typeface="+mj-lt"/>
              <a:buAutoNum type="arabicPeriod"/>
            </a:pPr>
            <a:endParaRPr lang="en-US" sz="2400" dirty="0">
              <a:latin typeface="Arial"/>
              <a:cs typeface="Arial"/>
            </a:endParaRPr>
          </a:p>
          <a:p>
            <a:pPr marL="728663" lvl="1" indent="-385763">
              <a:buFont typeface="+mj-lt"/>
              <a:buAutoNum type="arabicPeriod"/>
            </a:pPr>
            <a:r>
              <a:rPr lang="en-US" sz="2400" dirty="0">
                <a:latin typeface="Arial"/>
                <a:cs typeface="Arial"/>
              </a:rPr>
              <a:t>Zero for the assessment in serious cases.</a:t>
            </a:r>
          </a:p>
          <a:p>
            <a:pPr marL="728663" lvl="1" indent="-385763">
              <a:buFont typeface="+mj-lt"/>
              <a:buAutoNum type="arabicPeriod"/>
            </a:pPr>
            <a:endParaRPr lang="en-US" sz="2400" dirty="0">
              <a:latin typeface="Arial"/>
              <a:cs typeface="Arial"/>
            </a:endParaRPr>
          </a:p>
          <a:p>
            <a:pPr lvl="1"/>
            <a:endParaRPr lang="en-US" sz="2400" dirty="0">
              <a:latin typeface="Arial"/>
              <a:cs typeface="Arial"/>
            </a:endParaRPr>
          </a:p>
          <a:p>
            <a:pPr lvl="1"/>
            <a:r>
              <a:rPr lang="en-US" sz="2400" dirty="0">
                <a:latin typeface="Arial"/>
                <a:cs typeface="Arial"/>
              </a:rPr>
              <a:t>3. Zero for the unit in more serious cases.</a:t>
            </a:r>
          </a:p>
          <a:p>
            <a:pPr lvl="1"/>
            <a:endParaRPr lang="en-US" sz="2400" dirty="0">
              <a:latin typeface="Arial"/>
              <a:cs typeface="Aria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361" y="2184220"/>
            <a:ext cx="573806" cy="498352"/>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040" y="3138789"/>
            <a:ext cx="848127" cy="73660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85" y="4149496"/>
            <a:ext cx="1119479" cy="972270"/>
          </a:xfrm>
          <a:prstGeom prst="rect">
            <a:avLst/>
          </a:prstGeom>
        </p:spPr>
      </p:pic>
    </p:spTree>
    <p:extLst>
      <p:ext uri="{BB962C8B-B14F-4D97-AF65-F5344CB8AC3E}">
        <p14:creationId xmlns:p14="http://schemas.microsoft.com/office/powerpoint/2010/main" val="146510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4. </a:t>
            </a:r>
            <a:r>
              <a:rPr lang="en-US" sz="2400" dirty="0">
                <a:latin typeface="Arial"/>
                <a:cs typeface="Arial"/>
              </a:rPr>
              <a:t>Common problem #1: lazy paraphrasing</a:t>
            </a:r>
          </a:p>
        </p:txBody>
      </p:sp>
      <p:pic>
        <p:nvPicPr>
          <p:cNvPr id="21" name="Picture 20"/>
          <p:cNvPicPr>
            <a:picLocks noChangeAspect="1"/>
          </p:cNvPicPr>
          <p:nvPr/>
        </p:nvPicPr>
        <p:blipFill>
          <a:blip r:embed="rId4"/>
          <a:stretch>
            <a:fillRect/>
          </a:stretch>
        </p:blipFill>
        <p:spPr>
          <a:xfrm>
            <a:off x="1671232" y="2195495"/>
            <a:ext cx="5801535" cy="964541"/>
          </a:xfrm>
          <a:prstGeom prst="rect">
            <a:avLst/>
          </a:prstGeom>
        </p:spPr>
      </p:pic>
      <p:sp>
        <p:nvSpPr>
          <p:cNvPr id="22" name="TextBox 21"/>
          <p:cNvSpPr txBox="1"/>
          <p:nvPr/>
        </p:nvSpPr>
        <p:spPr>
          <a:xfrm>
            <a:off x="951585" y="2664796"/>
            <a:ext cx="1041887" cy="369332"/>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Original: </a:t>
            </a:r>
          </a:p>
        </p:txBody>
      </p:sp>
      <p:grpSp>
        <p:nvGrpSpPr>
          <p:cNvPr id="32" name="Group 31"/>
          <p:cNvGrpSpPr/>
          <p:nvPr/>
        </p:nvGrpSpPr>
        <p:grpSpPr>
          <a:xfrm>
            <a:off x="1581374" y="3130077"/>
            <a:ext cx="5954241" cy="2327167"/>
            <a:chOff x="2108499" y="3030435"/>
            <a:chExt cx="7938988" cy="3102889"/>
          </a:xfrm>
        </p:grpSpPr>
        <p:grpSp>
          <p:nvGrpSpPr>
            <p:cNvPr id="16" name="Group 15"/>
            <p:cNvGrpSpPr/>
            <p:nvPr/>
          </p:nvGrpSpPr>
          <p:grpSpPr>
            <a:xfrm>
              <a:off x="2108499" y="3042508"/>
              <a:ext cx="1183283" cy="1289000"/>
              <a:chOff x="2581836" y="3018011"/>
              <a:chExt cx="1183283" cy="1289000"/>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81836" y="3356852"/>
                <a:ext cx="1183283" cy="950159"/>
              </a:xfrm>
              <a:prstGeom prst="rect">
                <a:avLst/>
              </a:prstGeom>
            </p:spPr>
          </p:pic>
          <p:sp>
            <p:nvSpPr>
              <p:cNvPr id="25" name="TextBox 24"/>
              <p:cNvSpPr txBox="1"/>
              <p:nvPr/>
            </p:nvSpPr>
            <p:spPr>
              <a:xfrm>
                <a:off x="2829405" y="3018011"/>
                <a:ext cx="688143" cy="861775"/>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Lazy</a:t>
                </a:r>
              </a:p>
            </p:txBody>
          </p:sp>
        </p:grpSp>
        <p:grpSp>
          <p:nvGrpSpPr>
            <p:cNvPr id="31" name="Group 30"/>
            <p:cNvGrpSpPr/>
            <p:nvPr/>
          </p:nvGrpSpPr>
          <p:grpSpPr>
            <a:xfrm>
              <a:off x="8843489" y="3030435"/>
              <a:ext cx="1203998" cy="1262115"/>
              <a:chOff x="8843489" y="3030435"/>
              <a:chExt cx="1203998" cy="1262115"/>
            </a:xfrm>
          </p:grpSpPr>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43488" y="3411840"/>
                <a:ext cx="604001" cy="880710"/>
              </a:xfrm>
              <a:prstGeom prst="rect">
                <a:avLst/>
              </a:prstGeom>
            </p:spPr>
          </p:pic>
          <p:sp>
            <p:nvSpPr>
              <p:cNvPr id="26" name="TextBox 25"/>
              <p:cNvSpPr txBox="1"/>
              <p:nvPr/>
            </p:nvSpPr>
            <p:spPr>
              <a:xfrm>
                <a:off x="8843489" y="3030435"/>
                <a:ext cx="1203998" cy="861775"/>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Studious</a:t>
                </a:r>
              </a:p>
            </p:txBody>
          </p:sp>
        </p:grpSp>
        <p:sp>
          <p:nvSpPr>
            <p:cNvPr id="27" name="Rectangle 26"/>
            <p:cNvSpPr/>
            <p:nvPr/>
          </p:nvSpPr>
          <p:spPr>
            <a:xfrm rot="16200000" flipV="1">
              <a:off x="4490775" y="4620921"/>
              <a:ext cx="2906150" cy="118656"/>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28" name="TextBox 27"/>
          <p:cNvSpPr txBox="1"/>
          <p:nvPr/>
        </p:nvSpPr>
        <p:spPr>
          <a:xfrm>
            <a:off x="5285852" y="4134973"/>
            <a:ext cx="3596528" cy="1731243"/>
          </a:xfrm>
          <a:prstGeom prst="rect">
            <a:avLst/>
          </a:prstGeom>
          <a:noFill/>
        </p:spPr>
        <p:txBody>
          <a:bodyPr wrap="square" lIns="68580" tIns="34290" rIns="68580" bIns="34290" rtlCol="0" anchor="t">
            <a:spAutoFit/>
          </a:bodyPr>
          <a:lstStyle/>
          <a:p>
            <a:r>
              <a:rPr lang="en-AU" b="1" dirty="0">
                <a:latin typeface="Ink Free"/>
                <a:cs typeface="Arial"/>
              </a:rPr>
              <a:t>As the Australian Human Rights Commission (2016) points out, </a:t>
            </a:r>
            <a:r>
              <a:rPr lang="en-AU" b="1" dirty="0">
                <a:solidFill>
                  <a:srgbClr val="FF0000"/>
                </a:solidFill>
                <a:latin typeface="Ink Free"/>
                <a:cs typeface="Arial"/>
              </a:rPr>
              <a:t>Australia</a:t>
            </a:r>
            <a:r>
              <a:rPr lang="en-AU" b="1" dirty="0">
                <a:latin typeface="Ink Free"/>
                <a:cs typeface="Arial"/>
              </a:rPr>
              <a:t> does not have the problems with </a:t>
            </a:r>
            <a:r>
              <a:rPr lang="en-AU" b="1" dirty="0">
                <a:solidFill>
                  <a:srgbClr val="FF0000"/>
                </a:solidFill>
                <a:latin typeface="Ink Free"/>
                <a:cs typeface="Arial"/>
              </a:rPr>
              <a:t>multiculturalism</a:t>
            </a:r>
            <a:r>
              <a:rPr lang="en-AU" b="1">
                <a:latin typeface="Ink Free"/>
                <a:cs typeface="Arial"/>
              </a:rPr>
              <a:t> that </a:t>
            </a:r>
            <a:r>
              <a:rPr lang="en-AU" b="1" dirty="0">
                <a:solidFill>
                  <a:srgbClr val="FF0000"/>
                </a:solidFill>
                <a:latin typeface="Ink Free"/>
                <a:cs typeface="Arial"/>
              </a:rPr>
              <a:t>many</a:t>
            </a:r>
            <a:r>
              <a:rPr lang="en-AU" b="1" dirty="0">
                <a:latin typeface="Ink Free"/>
                <a:cs typeface="Arial"/>
              </a:rPr>
              <a:t> other </a:t>
            </a:r>
            <a:r>
              <a:rPr lang="en-AU" b="1" dirty="0">
                <a:solidFill>
                  <a:srgbClr val="FF0000"/>
                </a:solidFill>
                <a:latin typeface="Ink Free"/>
                <a:cs typeface="Arial"/>
              </a:rPr>
              <a:t>liberal democracies </a:t>
            </a:r>
            <a:r>
              <a:rPr lang="en-AU" b="1" dirty="0">
                <a:latin typeface="Ink Free"/>
                <a:cs typeface="Arial"/>
              </a:rPr>
              <a:t>have. </a:t>
            </a:r>
            <a:endParaRPr lang="en-AU" b="1" dirty="0">
              <a:latin typeface="Ink Free" panose="03080402000500000000" pitchFamily="66" charset="0"/>
              <a:cs typeface="Arial" panose="020B0604020202020204" pitchFamily="34" charset="0"/>
            </a:endParaRPr>
          </a:p>
        </p:txBody>
      </p:sp>
      <p:sp>
        <p:nvSpPr>
          <p:cNvPr id="29" name="TextBox 28"/>
          <p:cNvSpPr txBox="1"/>
          <p:nvPr/>
        </p:nvSpPr>
        <p:spPr>
          <a:xfrm>
            <a:off x="543075" y="4174904"/>
            <a:ext cx="3596528" cy="1477328"/>
          </a:xfrm>
          <a:prstGeom prst="rect">
            <a:avLst/>
          </a:prstGeom>
          <a:noFill/>
        </p:spPr>
        <p:txBody>
          <a:bodyPr wrap="square" rtlCol="0">
            <a:spAutoFit/>
          </a:bodyPr>
          <a:lstStyle/>
          <a:p>
            <a:r>
              <a:rPr lang="en-AU" b="1" dirty="0">
                <a:solidFill>
                  <a:srgbClr val="FF0000"/>
                </a:solidFill>
                <a:latin typeface="Ink Free" panose="03080402000500000000" pitchFamily="66" charset="0"/>
                <a:cs typeface="Arial" panose="020B0604020202020204" pitchFamily="34" charset="0"/>
              </a:rPr>
              <a:t>It is </a:t>
            </a:r>
            <a:r>
              <a:rPr lang="en-AU" b="1" dirty="0">
                <a:latin typeface="Ink Free" panose="03080402000500000000" pitchFamily="66" charset="0"/>
                <a:cs typeface="Arial" panose="020B0604020202020204" pitchFamily="34" charset="0"/>
              </a:rPr>
              <a:t>fact</a:t>
            </a:r>
            <a:r>
              <a:rPr lang="en-AU" b="1" dirty="0">
                <a:solidFill>
                  <a:srgbClr val="FF0000"/>
                </a:solidFill>
                <a:latin typeface="Ink Free" panose="03080402000500000000" pitchFamily="66" charset="0"/>
                <a:cs typeface="Arial" panose="020B0604020202020204" pitchFamily="34" charset="0"/>
              </a:rPr>
              <a:t> that multiculturalism is in a </a:t>
            </a:r>
            <a:r>
              <a:rPr lang="en-AU" b="1" dirty="0">
                <a:latin typeface="Ink Free" panose="03080402000500000000" pitchFamily="66" charset="0"/>
                <a:cs typeface="Arial" panose="020B0604020202020204" pitchFamily="34" charset="0"/>
              </a:rPr>
              <a:t>bad </a:t>
            </a:r>
            <a:r>
              <a:rPr lang="en-AU" b="1" dirty="0">
                <a:solidFill>
                  <a:srgbClr val="FF0000"/>
                </a:solidFill>
                <a:latin typeface="Ink Free" panose="03080402000500000000" pitchFamily="66" charset="0"/>
                <a:cs typeface="Arial" panose="020B0604020202020204" pitchFamily="34" charset="0"/>
              </a:rPr>
              <a:t>state in many </a:t>
            </a:r>
            <a:r>
              <a:rPr lang="en-AU" b="1" dirty="0">
                <a:latin typeface="Ink Free" panose="03080402000500000000" pitchFamily="66" charset="0"/>
                <a:cs typeface="Arial" panose="020B0604020202020204" pitchFamily="34" charset="0"/>
              </a:rPr>
              <a:t>countries, </a:t>
            </a:r>
            <a:r>
              <a:rPr lang="en-AU" b="1" dirty="0">
                <a:solidFill>
                  <a:srgbClr val="FF0000"/>
                </a:solidFill>
                <a:latin typeface="Ink Free" panose="03080402000500000000" pitchFamily="66" charset="0"/>
                <a:cs typeface="Arial" panose="020B0604020202020204" pitchFamily="34" charset="0"/>
              </a:rPr>
              <a:t>but it is not the </a:t>
            </a:r>
            <a:r>
              <a:rPr lang="en-AU" b="1" dirty="0">
                <a:latin typeface="Ink Free" panose="03080402000500000000" pitchFamily="66" charset="0"/>
                <a:cs typeface="Arial" panose="020B0604020202020204" pitchFamily="34" charset="0"/>
              </a:rPr>
              <a:t>situation </a:t>
            </a:r>
            <a:r>
              <a:rPr lang="en-AU" b="1" dirty="0">
                <a:solidFill>
                  <a:srgbClr val="FF0000"/>
                </a:solidFill>
                <a:latin typeface="Ink Free" panose="03080402000500000000" pitchFamily="66" charset="0"/>
                <a:cs typeface="Arial" panose="020B0604020202020204" pitchFamily="34" charset="0"/>
              </a:rPr>
              <a:t>in</a:t>
            </a:r>
            <a:r>
              <a:rPr lang="en-AU" b="1" dirty="0">
                <a:latin typeface="Ink Free" panose="03080402000500000000" pitchFamily="66" charset="0"/>
                <a:cs typeface="Arial" panose="020B0604020202020204" pitchFamily="34" charset="0"/>
              </a:rPr>
              <a:t> </a:t>
            </a:r>
            <a:r>
              <a:rPr lang="en-AU" b="1" dirty="0">
                <a:solidFill>
                  <a:srgbClr val="FF0000"/>
                </a:solidFill>
                <a:latin typeface="Ink Free" panose="03080402000500000000" pitchFamily="66" charset="0"/>
                <a:cs typeface="Arial" panose="020B0604020202020204" pitchFamily="34" charset="0"/>
              </a:rPr>
              <a:t>Australia</a:t>
            </a:r>
            <a:r>
              <a:rPr lang="en-AU" b="1" dirty="0">
                <a:latin typeface="Ink Free" panose="03080402000500000000" pitchFamily="66" charset="0"/>
                <a:cs typeface="Arial" panose="020B0604020202020204" pitchFamily="34" charset="0"/>
              </a:rPr>
              <a:t> (Australian Human Rights Commission 2016).  </a:t>
            </a:r>
          </a:p>
        </p:txBody>
      </p:sp>
      <p:grpSp>
        <p:nvGrpSpPr>
          <p:cNvPr id="38" name="Group 37"/>
          <p:cNvGrpSpPr/>
          <p:nvPr/>
        </p:nvGrpSpPr>
        <p:grpSpPr>
          <a:xfrm>
            <a:off x="1065647" y="5145934"/>
            <a:ext cx="2221079" cy="676160"/>
            <a:chOff x="1420863" y="5718245"/>
            <a:chExt cx="2961438" cy="901546"/>
          </a:xfrm>
        </p:grpSpPr>
        <p:sp>
          <p:nvSpPr>
            <p:cNvPr id="34" name="TextBox 33"/>
            <p:cNvSpPr txBox="1"/>
            <p:nvPr/>
          </p:nvSpPr>
          <p:spPr>
            <a:xfrm>
              <a:off x="1860692" y="5758017"/>
              <a:ext cx="2081780" cy="861774"/>
            </a:xfrm>
            <a:prstGeom prst="rect">
              <a:avLst/>
            </a:prstGeom>
            <a:solidFill>
              <a:srgbClr val="FF0000"/>
            </a:solidFill>
          </p:spPr>
          <p:txBody>
            <a:bodyPr wrap="square" rtlCol="0">
              <a:spAutoFit/>
            </a:bodyPr>
            <a:lstStyle/>
            <a:p>
              <a:r>
                <a:rPr lang="en-AU" dirty="0">
                  <a:solidFill>
                    <a:schemeClr val="bg1"/>
                  </a:solidFill>
                  <a:latin typeface="Arial" panose="020B0604020202020204" pitchFamily="34" charset="0"/>
                  <a:cs typeface="Arial" panose="020B0604020202020204" pitchFamily="34" charset="0"/>
                </a:rPr>
                <a:t>This is plagiarism</a:t>
              </a:r>
            </a:p>
          </p:txBody>
        </p:sp>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420863" y="5730527"/>
              <a:ext cx="439829" cy="424435"/>
            </a:xfrm>
            <a:prstGeom prst="rect">
              <a:avLst/>
            </a:prstGeom>
          </p:spPr>
        </p:pic>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942472" y="5718245"/>
              <a:ext cx="439829" cy="424435"/>
            </a:xfrm>
            <a:prstGeom prst="rect">
              <a:avLst/>
            </a:prstGeom>
          </p:spPr>
        </p:pic>
      </p:grpSp>
    </p:spTree>
    <p:extLst>
      <p:ext uri="{BB962C8B-B14F-4D97-AF65-F5344CB8AC3E}">
        <p14:creationId xmlns:p14="http://schemas.microsoft.com/office/powerpoint/2010/main" val="9516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5. </a:t>
            </a:r>
            <a:r>
              <a:rPr lang="en-US" sz="2400" dirty="0">
                <a:latin typeface="Arial"/>
                <a:cs typeface="Arial"/>
              </a:rPr>
              <a:t>Common problem #2: citations</a:t>
            </a:r>
          </a:p>
        </p:txBody>
      </p:sp>
      <p:sp>
        <p:nvSpPr>
          <p:cNvPr id="4" name="TextBox 3"/>
          <p:cNvSpPr txBox="1"/>
          <p:nvPr/>
        </p:nvSpPr>
        <p:spPr>
          <a:xfrm>
            <a:off x="1429060" y="3394193"/>
            <a:ext cx="6549080" cy="784830"/>
          </a:xfrm>
          <a:prstGeom prst="rect">
            <a:avLst/>
          </a:prstGeom>
          <a:noFill/>
        </p:spPr>
        <p:txBody>
          <a:bodyPr wrap="square" rtlCol="0">
            <a:spAutoFit/>
          </a:bodyPr>
          <a:lstStyle/>
          <a:p>
            <a:r>
              <a:rPr lang="en-AU" sz="4500" dirty="0">
                <a:solidFill>
                  <a:srgbClr val="FF0000"/>
                </a:solidFill>
                <a:latin typeface="Arial" panose="020B0604020202020204" pitchFamily="34" charset="0"/>
                <a:cs typeface="Arial" panose="020B0604020202020204" pitchFamily="34" charset="0"/>
              </a:rPr>
              <a:t>(</a:t>
            </a:r>
            <a:r>
              <a:rPr lang="en-AU" sz="4500" dirty="0">
                <a:solidFill>
                  <a:srgbClr val="00B0F0"/>
                </a:solidFill>
                <a:latin typeface="Arial" panose="020B0604020202020204" pitchFamily="34" charset="0"/>
                <a:cs typeface="Arial" panose="020B0604020202020204" pitchFamily="34" charset="0"/>
              </a:rPr>
              <a:t>Taylor</a:t>
            </a:r>
            <a:r>
              <a:rPr lang="en-AU" sz="4500" dirty="0">
                <a:latin typeface="Arial" panose="020B0604020202020204" pitchFamily="34" charset="0"/>
                <a:cs typeface="Arial" panose="020B0604020202020204" pitchFamily="34" charset="0"/>
              </a:rPr>
              <a:t> &amp; </a:t>
            </a:r>
            <a:r>
              <a:rPr lang="en-AU" sz="4500" dirty="0">
                <a:solidFill>
                  <a:srgbClr val="00B0F0"/>
                </a:solidFill>
                <a:latin typeface="Arial" panose="020B0604020202020204" pitchFamily="34" charset="0"/>
                <a:cs typeface="Arial" panose="020B0604020202020204" pitchFamily="34" charset="0"/>
              </a:rPr>
              <a:t>Harrison</a:t>
            </a:r>
            <a:r>
              <a:rPr lang="en-AU" sz="4500" dirty="0">
                <a:latin typeface="Arial" panose="020B0604020202020204" pitchFamily="34" charset="0"/>
                <a:cs typeface="Arial" panose="020B0604020202020204" pitchFamily="34" charset="0"/>
              </a:rPr>
              <a:t> </a:t>
            </a:r>
            <a:r>
              <a:rPr lang="en-AU" sz="4500" dirty="0">
                <a:solidFill>
                  <a:srgbClr val="92D050"/>
                </a:solidFill>
                <a:latin typeface="Arial" panose="020B0604020202020204" pitchFamily="34" charset="0"/>
                <a:cs typeface="Arial" panose="020B0604020202020204" pitchFamily="34" charset="0"/>
              </a:rPr>
              <a:t>2016</a:t>
            </a:r>
            <a:r>
              <a:rPr lang="en-AU" sz="4500" dirty="0">
                <a:solidFill>
                  <a:srgbClr val="FF0000"/>
                </a:solidFill>
                <a:latin typeface="Arial" panose="020B0604020202020204" pitchFamily="34" charset="0"/>
                <a:cs typeface="Arial" panose="020B0604020202020204" pitchFamily="34" charset="0"/>
              </a:rPr>
              <a:t>)</a:t>
            </a:r>
            <a:r>
              <a:rPr lang="en-AU" sz="4500" dirty="0">
                <a:latin typeface="Arial" panose="020B0604020202020204" pitchFamily="34" charset="0"/>
                <a:cs typeface="Arial" panose="020B0604020202020204" pitchFamily="34" charset="0"/>
              </a:rPr>
              <a:t>.</a:t>
            </a:r>
          </a:p>
        </p:txBody>
      </p:sp>
      <p:sp>
        <p:nvSpPr>
          <p:cNvPr id="8" name="Down Arrow 7"/>
          <p:cNvSpPr/>
          <p:nvPr/>
        </p:nvSpPr>
        <p:spPr>
          <a:xfrm rot="2294270">
            <a:off x="2756358" y="2866164"/>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Down Arrow 32"/>
          <p:cNvSpPr/>
          <p:nvPr/>
        </p:nvSpPr>
        <p:spPr>
          <a:xfrm rot="18647680">
            <a:off x="3852541" y="2833429"/>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Down Arrow 33"/>
          <p:cNvSpPr/>
          <p:nvPr/>
        </p:nvSpPr>
        <p:spPr>
          <a:xfrm rot="13604616">
            <a:off x="1125677" y="3964842"/>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Down Arrow 34"/>
          <p:cNvSpPr/>
          <p:nvPr/>
        </p:nvSpPr>
        <p:spPr>
          <a:xfrm>
            <a:off x="6031861" y="2822529"/>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Down Arrow 35"/>
          <p:cNvSpPr/>
          <p:nvPr/>
        </p:nvSpPr>
        <p:spPr>
          <a:xfrm rot="13577428">
            <a:off x="6031862" y="3964842"/>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Down Arrow 36"/>
          <p:cNvSpPr/>
          <p:nvPr/>
        </p:nvSpPr>
        <p:spPr>
          <a:xfrm rot="1487969">
            <a:off x="7847863" y="3189808"/>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2721957" y="2532136"/>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Author(s) family names</a:t>
            </a:r>
          </a:p>
        </p:txBody>
      </p:sp>
      <p:sp>
        <p:nvSpPr>
          <p:cNvPr id="38" name="TextBox 37"/>
          <p:cNvSpPr txBox="1"/>
          <p:nvPr/>
        </p:nvSpPr>
        <p:spPr>
          <a:xfrm>
            <a:off x="5433581" y="2629177"/>
            <a:ext cx="1413702" cy="646331"/>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Space, no comma</a:t>
            </a:r>
          </a:p>
        </p:txBody>
      </p:sp>
      <p:sp>
        <p:nvSpPr>
          <p:cNvPr id="39" name="TextBox 38"/>
          <p:cNvSpPr txBox="1"/>
          <p:nvPr/>
        </p:nvSpPr>
        <p:spPr>
          <a:xfrm>
            <a:off x="527397" y="4482040"/>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Parenthesis, no space after</a:t>
            </a:r>
          </a:p>
        </p:txBody>
      </p:sp>
      <p:sp>
        <p:nvSpPr>
          <p:cNvPr id="40" name="TextBox 39"/>
          <p:cNvSpPr txBox="1"/>
          <p:nvPr/>
        </p:nvSpPr>
        <p:spPr>
          <a:xfrm>
            <a:off x="4907138" y="4482040"/>
            <a:ext cx="1413702" cy="646331"/>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Year of publication</a:t>
            </a:r>
          </a:p>
        </p:txBody>
      </p:sp>
      <p:sp>
        <p:nvSpPr>
          <p:cNvPr id="41" name="TextBox 40"/>
          <p:cNvSpPr txBox="1"/>
          <p:nvPr/>
        </p:nvSpPr>
        <p:spPr>
          <a:xfrm>
            <a:off x="7438355" y="2822530"/>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Full stop </a:t>
            </a:r>
            <a:r>
              <a:rPr lang="en-AU" b="1" i="1" dirty="0">
                <a:solidFill>
                  <a:schemeClr val="bg1"/>
                </a:solidFill>
                <a:latin typeface="Arial" panose="020B0604020202020204" pitchFamily="34" charset="0"/>
                <a:cs typeface="Arial" panose="020B0604020202020204" pitchFamily="34" charset="0"/>
              </a:rPr>
              <a:t>after </a:t>
            </a:r>
            <a:r>
              <a:rPr lang="en-AU" b="1" dirty="0">
                <a:solidFill>
                  <a:schemeClr val="bg1"/>
                </a:solidFill>
                <a:latin typeface="Arial" panose="020B0604020202020204" pitchFamily="34" charset="0"/>
                <a:cs typeface="Arial" panose="020B0604020202020204" pitchFamily="34" charset="0"/>
              </a:rPr>
              <a:t>(not before)</a:t>
            </a:r>
          </a:p>
        </p:txBody>
      </p:sp>
      <p:sp>
        <p:nvSpPr>
          <p:cNvPr id="43" name="Down Arrow 42"/>
          <p:cNvSpPr/>
          <p:nvPr/>
        </p:nvSpPr>
        <p:spPr>
          <a:xfrm rot="8762914">
            <a:off x="7663482" y="4072357"/>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TextBox 43"/>
          <p:cNvSpPr txBox="1"/>
          <p:nvPr/>
        </p:nvSpPr>
        <p:spPr>
          <a:xfrm rot="3369">
            <a:off x="7438355" y="4036960"/>
            <a:ext cx="1413702" cy="1477328"/>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Parenthesis, no space before or after</a:t>
            </a:r>
          </a:p>
        </p:txBody>
      </p:sp>
    </p:spTree>
    <p:extLst>
      <p:ext uri="{BB962C8B-B14F-4D97-AF65-F5344CB8AC3E}">
        <p14:creationId xmlns:p14="http://schemas.microsoft.com/office/powerpoint/2010/main" val="279891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33" grpId="0" animBg="1"/>
      <p:bldP spid="34" grpId="0" animBg="1"/>
      <p:bldP spid="35" grpId="0" animBg="1"/>
      <p:bldP spid="36" grpId="0" animBg="1"/>
      <p:bldP spid="37" grpId="0" animBg="1"/>
      <p:bldP spid="24" grpId="0" animBg="1"/>
      <p:bldP spid="38" grpId="0" animBg="1"/>
      <p:bldP spid="39" grpId="0" animBg="1"/>
      <p:bldP spid="40" grpId="0" animBg="1"/>
      <p:bldP spid="41" grpId="0" animBg="1"/>
      <p:bldP spid="43" grpId="0" animBg="1"/>
      <p:bldP spid="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5. </a:t>
            </a:r>
            <a:r>
              <a:rPr lang="en-US" sz="2400" dirty="0">
                <a:latin typeface="Arial"/>
                <a:cs typeface="Arial"/>
              </a:rPr>
              <a:t>Common problem #2: citations for quotes</a:t>
            </a:r>
          </a:p>
        </p:txBody>
      </p:sp>
      <p:sp>
        <p:nvSpPr>
          <p:cNvPr id="4" name="TextBox 3"/>
          <p:cNvSpPr txBox="1"/>
          <p:nvPr/>
        </p:nvSpPr>
        <p:spPr>
          <a:xfrm>
            <a:off x="527397" y="3394194"/>
            <a:ext cx="8229247" cy="784830"/>
          </a:xfrm>
          <a:prstGeom prst="rect">
            <a:avLst/>
          </a:prstGeom>
          <a:noFill/>
        </p:spPr>
        <p:txBody>
          <a:bodyPr wrap="square" rtlCol="0">
            <a:spAutoFit/>
          </a:bodyPr>
          <a:lstStyle/>
          <a:p>
            <a:r>
              <a:rPr lang="en-AU" sz="4500" dirty="0">
                <a:solidFill>
                  <a:srgbClr val="FF0000"/>
                </a:solidFill>
                <a:latin typeface="Arial" panose="020B0604020202020204" pitchFamily="34" charset="0"/>
                <a:cs typeface="Arial" panose="020B0604020202020204" pitchFamily="34" charset="0"/>
              </a:rPr>
              <a:t>(</a:t>
            </a:r>
            <a:r>
              <a:rPr lang="en-AU" sz="4500" dirty="0">
                <a:solidFill>
                  <a:srgbClr val="00B0F0"/>
                </a:solidFill>
                <a:latin typeface="Arial" panose="020B0604020202020204" pitchFamily="34" charset="0"/>
                <a:cs typeface="Arial" panose="020B0604020202020204" pitchFamily="34" charset="0"/>
              </a:rPr>
              <a:t>Taylor</a:t>
            </a:r>
            <a:r>
              <a:rPr lang="en-AU" sz="4500" dirty="0">
                <a:latin typeface="Arial" panose="020B0604020202020204" pitchFamily="34" charset="0"/>
                <a:cs typeface="Arial" panose="020B0604020202020204" pitchFamily="34" charset="0"/>
              </a:rPr>
              <a:t> &amp; </a:t>
            </a:r>
            <a:r>
              <a:rPr lang="en-AU" sz="4500" dirty="0">
                <a:solidFill>
                  <a:srgbClr val="00B0F0"/>
                </a:solidFill>
                <a:latin typeface="Arial" panose="020B0604020202020204" pitchFamily="34" charset="0"/>
                <a:cs typeface="Arial" panose="020B0604020202020204" pitchFamily="34" charset="0"/>
              </a:rPr>
              <a:t>Harrison</a:t>
            </a:r>
            <a:r>
              <a:rPr lang="en-AU" sz="4500" dirty="0">
                <a:latin typeface="Arial" panose="020B0604020202020204" pitchFamily="34" charset="0"/>
                <a:cs typeface="Arial" panose="020B0604020202020204" pitchFamily="34" charset="0"/>
              </a:rPr>
              <a:t> </a:t>
            </a:r>
            <a:r>
              <a:rPr lang="en-AU" sz="4500" dirty="0">
                <a:solidFill>
                  <a:srgbClr val="92D050"/>
                </a:solidFill>
                <a:latin typeface="Arial" panose="020B0604020202020204" pitchFamily="34" charset="0"/>
                <a:cs typeface="Arial" panose="020B0604020202020204" pitchFamily="34" charset="0"/>
              </a:rPr>
              <a:t>2016, </a:t>
            </a:r>
            <a:r>
              <a:rPr lang="en-AU" sz="4500" dirty="0">
                <a:solidFill>
                  <a:srgbClr val="FFC000"/>
                </a:solidFill>
                <a:latin typeface="Arial" panose="020B0604020202020204" pitchFamily="34" charset="0"/>
                <a:cs typeface="Arial" panose="020B0604020202020204" pitchFamily="34" charset="0"/>
              </a:rPr>
              <a:t>p. 11</a:t>
            </a:r>
            <a:r>
              <a:rPr lang="en-AU" sz="4500" dirty="0">
                <a:solidFill>
                  <a:srgbClr val="FF0000"/>
                </a:solidFill>
                <a:latin typeface="Arial" panose="020B0604020202020204" pitchFamily="34" charset="0"/>
                <a:cs typeface="Arial" panose="020B0604020202020204" pitchFamily="34" charset="0"/>
              </a:rPr>
              <a:t>)</a:t>
            </a:r>
            <a:r>
              <a:rPr lang="en-AU" sz="4500" dirty="0">
                <a:latin typeface="Arial" panose="020B0604020202020204" pitchFamily="34" charset="0"/>
                <a:cs typeface="Arial" panose="020B0604020202020204" pitchFamily="34" charset="0"/>
              </a:rPr>
              <a:t>.</a:t>
            </a:r>
          </a:p>
        </p:txBody>
      </p:sp>
      <p:sp>
        <p:nvSpPr>
          <p:cNvPr id="37" name="Down Arrow 36"/>
          <p:cNvSpPr/>
          <p:nvPr/>
        </p:nvSpPr>
        <p:spPr>
          <a:xfrm rot="20646217">
            <a:off x="7061466" y="2899314"/>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TextBox 40"/>
          <p:cNvSpPr txBox="1"/>
          <p:nvPr/>
        </p:nvSpPr>
        <p:spPr>
          <a:xfrm>
            <a:off x="5822570" y="2504869"/>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p, full stop, and a space</a:t>
            </a:r>
          </a:p>
        </p:txBody>
      </p:sp>
      <p:sp>
        <p:nvSpPr>
          <p:cNvPr id="43" name="Down Arrow 42"/>
          <p:cNvSpPr/>
          <p:nvPr/>
        </p:nvSpPr>
        <p:spPr>
          <a:xfrm rot="11987889">
            <a:off x="6495254" y="4051996"/>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TextBox 43"/>
          <p:cNvSpPr txBox="1"/>
          <p:nvPr/>
        </p:nvSpPr>
        <p:spPr>
          <a:xfrm rot="3369">
            <a:off x="5647910" y="4345695"/>
            <a:ext cx="1007920"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Comma and space</a:t>
            </a:r>
          </a:p>
        </p:txBody>
      </p:sp>
      <p:sp>
        <p:nvSpPr>
          <p:cNvPr id="30" name="Down Arrow 29"/>
          <p:cNvSpPr/>
          <p:nvPr/>
        </p:nvSpPr>
        <p:spPr>
          <a:xfrm rot="9751632">
            <a:off x="7892237" y="4002140"/>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TextBox 30"/>
          <p:cNvSpPr txBox="1"/>
          <p:nvPr/>
        </p:nvSpPr>
        <p:spPr>
          <a:xfrm rot="3369">
            <a:off x="7236510" y="4201033"/>
            <a:ext cx="1007920" cy="1200329"/>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The page number</a:t>
            </a:r>
          </a:p>
        </p:txBody>
      </p:sp>
    </p:spTree>
    <p:extLst>
      <p:ext uri="{BB962C8B-B14F-4D97-AF65-F5344CB8AC3E}">
        <p14:creationId xmlns:p14="http://schemas.microsoft.com/office/powerpoint/2010/main" val="287027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7" grpId="0" animBg="1"/>
      <p:bldP spid="41" grpId="0" animBg="1"/>
      <p:bldP spid="43" grpId="0" animBg="1"/>
      <p:bldP spid="44" grpId="0" animBg="1"/>
      <p:bldP spid="30" grpId="0" animBg="1"/>
      <p:bldP spid="3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23" name="TextBox 2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6. </a:t>
            </a:r>
            <a:r>
              <a:rPr lang="en-US" sz="2400" dirty="0">
                <a:latin typeface="Arial"/>
                <a:cs typeface="Arial"/>
              </a:rPr>
              <a:t>Common problem #3: quoting too much</a:t>
            </a:r>
          </a:p>
        </p:txBody>
      </p:sp>
      <p:sp>
        <p:nvSpPr>
          <p:cNvPr id="24" name="TextBox 23"/>
          <p:cNvSpPr txBox="1"/>
          <p:nvPr/>
        </p:nvSpPr>
        <p:spPr>
          <a:xfrm>
            <a:off x="418464" y="2363720"/>
            <a:ext cx="8192137" cy="2354491"/>
          </a:xfrm>
          <a:prstGeom prst="rect">
            <a:avLst/>
          </a:prstGeom>
          <a:noFill/>
        </p:spPr>
        <p:txBody>
          <a:bodyPr wrap="square" rtlCol="0">
            <a:spAutoFit/>
          </a:bodyPr>
          <a:lstStyle/>
          <a:p>
            <a:r>
              <a:rPr lang="en-AU" sz="2100" b="1" dirty="0">
                <a:latin typeface="Ink Free" panose="03080402000500000000" pitchFamily="66" charset="0"/>
                <a:cs typeface="Arial" panose="020B0604020202020204" pitchFamily="34" charset="0"/>
              </a:rPr>
              <a:t>According to the Australian Human Rights Commission (AHRC) (2016, p 16), ‘</a:t>
            </a:r>
            <a:r>
              <a:rPr lang="en-AU" sz="2100" b="1" dirty="0">
                <a:solidFill>
                  <a:srgbClr val="FF0000"/>
                </a:solidFill>
                <a:latin typeface="Ink Free" panose="03080402000500000000" pitchFamily="66" charset="0"/>
                <a:cs typeface="Arial" panose="020B0604020202020204" pitchFamily="34" charset="0"/>
              </a:rPr>
              <a:t>it is important that we recognise the some of the distinctive characteristics of Australian multiculturalism</a:t>
            </a:r>
            <a:r>
              <a:rPr lang="en-AU" sz="2100" b="1" dirty="0">
                <a:latin typeface="Ink Free" panose="03080402000500000000" pitchFamily="66" charset="0"/>
                <a:cs typeface="Arial" panose="020B0604020202020204" pitchFamily="34" charset="0"/>
              </a:rPr>
              <a:t>’. This is because ‘</a:t>
            </a:r>
            <a:r>
              <a:rPr lang="en-AU" sz="2100" b="1" dirty="0">
                <a:solidFill>
                  <a:srgbClr val="FF0000"/>
                </a:solidFill>
                <a:latin typeface="Ink Free" panose="03080402000500000000" pitchFamily="66" charset="0"/>
                <a:cs typeface="Arial" panose="020B0604020202020204" pitchFamily="34" charset="0"/>
              </a:rPr>
              <a:t>our experience has been different from those in other parts of the world</a:t>
            </a:r>
            <a:r>
              <a:rPr lang="en-AU" sz="2100" b="1" dirty="0">
                <a:latin typeface="Ink Free" panose="03080402000500000000" pitchFamily="66" charset="0"/>
                <a:cs typeface="Arial" panose="020B0604020202020204" pitchFamily="34" charset="0"/>
              </a:rPr>
              <a:t>’ (AHRC 2016, p 16). The AHRC (2016, p 16), claims that ‘</a:t>
            </a:r>
            <a:r>
              <a:rPr lang="en-AU" sz="2100" b="1" dirty="0">
                <a:solidFill>
                  <a:srgbClr val="FF0000"/>
                </a:solidFill>
                <a:latin typeface="Ink Free" panose="03080402000500000000" pitchFamily="66" charset="0"/>
                <a:cs typeface="Arial" panose="020B0604020202020204" pitchFamily="34" charset="0"/>
              </a:rPr>
              <a:t>ours is a success story, not a failure</a:t>
            </a:r>
            <a:r>
              <a:rPr lang="en-AU" sz="2100" b="1" dirty="0">
                <a:latin typeface="Ink Free" panose="03080402000500000000" pitchFamily="66" charset="0"/>
                <a:cs typeface="Arial" panose="020B0604020202020204" pitchFamily="34" charset="0"/>
              </a:rPr>
              <a:t>’, but that ‘</a:t>
            </a:r>
            <a:r>
              <a:rPr lang="en-AU" sz="2100" b="1" dirty="0">
                <a:solidFill>
                  <a:srgbClr val="FF0000"/>
                </a:solidFill>
                <a:latin typeface="Ink Free" panose="03080402000500000000" pitchFamily="66" charset="0"/>
                <a:cs typeface="Arial" panose="020B0604020202020204" pitchFamily="34" charset="0"/>
              </a:rPr>
              <a:t>it is a success story that demands our vigilance</a:t>
            </a:r>
            <a:r>
              <a:rPr lang="en-AU" sz="2100" b="1" dirty="0">
                <a:latin typeface="Ink Free" panose="03080402000500000000" pitchFamily="66" charset="0"/>
                <a:cs typeface="Arial" panose="020B0604020202020204" pitchFamily="34" charset="0"/>
              </a:rPr>
              <a:t>’.    </a:t>
            </a:r>
          </a:p>
        </p:txBody>
      </p:sp>
      <p:sp>
        <p:nvSpPr>
          <p:cNvPr id="6" name="TextBox 5"/>
          <p:cNvSpPr txBox="1"/>
          <p:nvPr/>
        </p:nvSpPr>
        <p:spPr>
          <a:xfrm>
            <a:off x="1919237" y="4935432"/>
            <a:ext cx="4838700" cy="461665"/>
          </a:xfrm>
          <a:prstGeom prst="rect">
            <a:avLst/>
          </a:prstGeom>
          <a:solidFill>
            <a:schemeClr val="bg1">
              <a:lumMod val="75000"/>
            </a:schemeClr>
          </a:solidFill>
        </p:spPr>
        <p:txBody>
          <a:bodyPr wrap="square" rtlCol="0">
            <a:spAutoFit/>
          </a:bodyPr>
          <a:lstStyle/>
          <a:p>
            <a:r>
              <a:rPr lang="en-AU" sz="2400" b="1" dirty="0">
                <a:solidFill>
                  <a:schemeClr val="bg1"/>
                </a:solidFill>
                <a:latin typeface="Arial" panose="020B0604020202020204" pitchFamily="34" charset="0"/>
                <a:cs typeface="Arial" panose="020B0604020202020204" pitchFamily="34" charset="0"/>
              </a:rPr>
              <a:t>Can you see the problem here?</a:t>
            </a:r>
          </a:p>
        </p:txBody>
      </p:sp>
    </p:spTree>
    <p:extLst>
      <p:ext uri="{BB962C8B-B14F-4D97-AF65-F5344CB8AC3E}">
        <p14:creationId xmlns:p14="http://schemas.microsoft.com/office/powerpoint/2010/main" val="285209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23" name="TextBox 2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7. A quiz. </a:t>
            </a:r>
            <a:endParaRPr lang="en-US" sz="2400" dirty="0">
              <a:latin typeface="Arial"/>
              <a:cs typeface="Aria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5838" y="2038017"/>
            <a:ext cx="2562482" cy="2562482"/>
          </a:xfrm>
          <a:prstGeom prst="rect">
            <a:avLst/>
          </a:prstGeom>
        </p:spPr>
      </p:pic>
      <p:sp>
        <p:nvSpPr>
          <p:cNvPr id="21" name="TextBox 20"/>
          <p:cNvSpPr txBox="1"/>
          <p:nvPr/>
        </p:nvSpPr>
        <p:spPr>
          <a:xfrm>
            <a:off x="4060463" y="4815929"/>
            <a:ext cx="770624" cy="830997"/>
          </a:xfrm>
          <a:prstGeom prst="rect">
            <a:avLst/>
          </a:prstGeom>
          <a:solidFill>
            <a:schemeClr val="bg1"/>
          </a:solidFill>
        </p:spPr>
        <p:txBody>
          <a:bodyPr wrap="square" rtlCol="0">
            <a:spAutoFit/>
          </a:bodyPr>
          <a:lstStyle/>
          <a:p>
            <a:r>
              <a:rPr lang="en-AU" sz="2400" b="1" dirty="0">
                <a:latin typeface="Arial" panose="020B0604020202020204" pitchFamily="34" charset="0"/>
                <a:cs typeface="Arial" panose="020B0604020202020204" pitchFamily="34" charset="0"/>
                <a:hlinkClick r:id="rId5"/>
              </a:rPr>
              <a:t>Link</a:t>
            </a:r>
            <a:endParaRPr lang="en-AU"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3248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4" name="TextBox 3"/>
          <p:cNvSpPr txBox="1"/>
          <p:nvPr/>
        </p:nvSpPr>
        <p:spPr>
          <a:xfrm>
            <a:off x="3715703" y="3205707"/>
            <a:ext cx="7627620" cy="369332"/>
          </a:xfrm>
          <a:prstGeom prst="rect">
            <a:avLst/>
          </a:prstGeom>
          <a:noFill/>
        </p:spPr>
        <p:txBody>
          <a:bodyPr wrap="square" rtlCol="0">
            <a:spAutoFit/>
          </a:bodyPr>
          <a:lstStyle/>
          <a:p>
            <a:endParaRPr lang="en-AU" dirty="0"/>
          </a:p>
        </p:txBody>
      </p:sp>
      <p:sp>
        <p:nvSpPr>
          <p:cNvPr id="6" name="Rectangle 1"/>
          <p:cNvSpPr>
            <a:spLocks noChangeArrowheads="1"/>
          </p:cNvSpPr>
          <p:nvPr/>
        </p:nvSpPr>
        <p:spPr bwMode="auto">
          <a:xfrm>
            <a:off x="1041688" y="1939424"/>
            <a:ext cx="7060623" cy="33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fontAlgn="t"/>
            <a:r>
              <a:rPr lang="en-US" altLang="en-US" dirty="0">
                <a:solidFill>
                  <a:srgbClr val="393D47"/>
                </a:solidFill>
                <a:latin typeface="Arial"/>
                <a:cs typeface="Arial"/>
              </a:rPr>
              <a:t>Come and visit us at Academic Learning Support (ALS) for more </a:t>
            </a:r>
            <a:r>
              <a:rPr lang="en-US" altLang="en-US">
                <a:solidFill>
                  <a:srgbClr val="393D47"/>
                </a:solidFill>
                <a:latin typeface="Arial"/>
                <a:cs typeface="Arial"/>
              </a:rPr>
              <a:t>help with academic integrity or any other learning matter. </a:t>
            </a:r>
            <a:endParaRPr lang="en-US" altLang="en-US" dirty="0">
              <a:solidFill>
                <a:srgbClr val="393D47"/>
              </a:solidFill>
              <a:cs typeface="Arial" panose="020B0604020202020204" pitchFamily="34" charset="0"/>
            </a:endParaRPr>
          </a:p>
          <a:p>
            <a:pPr defTabSz="685800" fontAlgn="t"/>
            <a:endParaRPr lang="en-US" altLang="en-US" dirty="0">
              <a:solidFill>
                <a:srgbClr val="393D47"/>
              </a:solidFill>
              <a:cs typeface="Arial" panose="020B0604020202020204" pitchFamily="34" charset="0"/>
            </a:endParaRPr>
          </a:p>
          <a:p>
            <a:pPr defTabSz="685800" fontAlgn="t"/>
            <a:r>
              <a:rPr lang="en-US" altLang="en-US" b="1" dirty="0">
                <a:solidFill>
                  <a:srgbClr val="393D47"/>
                </a:solidFill>
                <a:cs typeface="Arial" panose="020B0604020202020204" pitchFamily="34" charset="0"/>
              </a:rPr>
              <a:t>Drop-in hours: </a:t>
            </a:r>
            <a:r>
              <a:rPr lang="en-US" altLang="en-US" dirty="0">
                <a:solidFill>
                  <a:srgbClr val="393D47"/>
                </a:solidFill>
                <a:cs typeface="Arial" panose="020B0604020202020204" pitchFamily="34" charset="0"/>
              </a:rPr>
              <a:t>10AM-11AM and 2PM-3PM, Monday to Friday </a:t>
            </a:r>
          </a:p>
          <a:p>
            <a:pPr defTabSz="685800" fontAlgn="t"/>
            <a:endParaRPr lang="en-US" altLang="en-US" dirty="0">
              <a:cs typeface="Arial" panose="020B0604020202020204" pitchFamily="34" charset="0"/>
            </a:endParaRPr>
          </a:p>
          <a:p>
            <a:pPr defTabSz="685800" fontAlgn="t"/>
            <a:r>
              <a:rPr lang="en-US" altLang="en-US" b="1" dirty="0">
                <a:solidFill>
                  <a:srgbClr val="393D47"/>
                </a:solidFill>
                <a:cs typeface="Arial" panose="020B0604020202020204" pitchFamily="34" charset="0"/>
              </a:rPr>
              <a:t>ALS Melbourne</a:t>
            </a:r>
            <a:endParaRPr lang="en-US" altLang="en-US" dirty="0">
              <a:solidFill>
                <a:srgbClr val="393D47"/>
              </a:solidFill>
              <a:cs typeface="Arial" panose="020B0604020202020204" pitchFamily="34" charset="0"/>
            </a:endParaRPr>
          </a:p>
          <a:p>
            <a:pPr defTabSz="685800" fontAlgn="t"/>
            <a:r>
              <a:rPr lang="en-US" altLang="en-US" dirty="0">
                <a:solidFill>
                  <a:srgbClr val="393D47"/>
                </a:solidFill>
                <a:cs typeface="Arial" panose="020B0604020202020204" pitchFamily="34" charset="0"/>
              </a:rPr>
              <a:t>ZOOM: 713 695 7302</a:t>
            </a:r>
          </a:p>
          <a:p>
            <a:pPr defTabSz="685800" fontAlgn="t"/>
            <a:r>
              <a:rPr lang="en-US" altLang="en-US" dirty="0">
                <a:solidFill>
                  <a:srgbClr val="393D47"/>
                </a:solidFill>
                <a:cs typeface="Arial" panose="020B0604020202020204" pitchFamily="34" charset="0"/>
              </a:rPr>
              <a:t>TEL: (03) 8353 0871</a:t>
            </a:r>
            <a:endParaRPr lang="en-US" altLang="en-US" b="1" dirty="0">
              <a:solidFill>
                <a:srgbClr val="393D47"/>
              </a:solidFill>
              <a:cs typeface="Arial" panose="020B0604020202020204" pitchFamily="34" charset="0"/>
            </a:endParaRPr>
          </a:p>
          <a:p>
            <a:pPr defTabSz="685800" fontAlgn="t"/>
            <a:endParaRPr lang="en-US" altLang="en-US" b="1" dirty="0">
              <a:solidFill>
                <a:srgbClr val="393D47"/>
              </a:solidFill>
              <a:cs typeface="Arial" panose="020B0604020202020204" pitchFamily="34" charset="0"/>
            </a:endParaRPr>
          </a:p>
          <a:p>
            <a:pPr defTabSz="685800" fontAlgn="t"/>
            <a:r>
              <a:rPr lang="en-US" altLang="en-US" b="1" dirty="0">
                <a:solidFill>
                  <a:srgbClr val="393D47"/>
                </a:solidFill>
                <a:cs typeface="Arial" panose="020B0604020202020204" pitchFamily="34" charset="0"/>
              </a:rPr>
              <a:t>ALS Sydney</a:t>
            </a:r>
            <a:endParaRPr lang="en-US" altLang="en-US" dirty="0">
              <a:solidFill>
                <a:srgbClr val="393D47"/>
              </a:solidFill>
              <a:cs typeface="Arial" panose="020B0604020202020204" pitchFamily="34" charset="0"/>
            </a:endParaRPr>
          </a:p>
          <a:p>
            <a:pPr defTabSz="685800" fontAlgn="t"/>
            <a:r>
              <a:rPr lang="en-US" altLang="en-US" dirty="0">
                <a:solidFill>
                  <a:srgbClr val="393D47"/>
                </a:solidFill>
                <a:cs typeface="Arial" panose="020B0604020202020204" pitchFamily="34" charset="0"/>
              </a:rPr>
              <a:t>ZOOM 658 953 2737</a:t>
            </a:r>
          </a:p>
          <a:p>
            <a:pPr defTabSz="685800" fontAlgn="t"/>
            <a:r>
              <a:rPr lang="en-US" altLang="en-US" dirty="0">
                <a:solidFill>
                  <a:srgbClr val="393D47"/>
                </a:solidFill>
                <a:cs typeface="Arial" panose="020B0604020202020204" pitchFamily="34" charset="0"/>
              </a:rPr>
              <a:t>TEL: (02) 9092 5171</a:t>
            </a:r>
            <a:r>
              <a:rPr lang="en-US" altLang="en-US"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1954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Social Media</a:t>
            </a:r>
          </a:p>
        </p:txBody>
      </p:sp>
      <p:sp>
        <p:nvSpPr>
          <p:cNvPr id="2" name="Content Placeholder 1"/>
          <p:cNvSpPr>
            <a:spLocks noGrp="1"/>
          </p:cNvSpPr>
          <p:nvPr>
            <p:ph idx="1"/>
          </p:nvPr>
        </p:nvSpPr>
        <p:spPr/>
        <p:txBody>
          <a:bodyPr/>
          <a:lstStyle/>
          <a:p>
            <a:r>
              <a:rPr lang="en-US" dirty="0"/>
              <a:t>Social Network</a:t>
            </a:r>
          </a:p>
          <a:p>
            <a:pPr lvl="1"/>
            <a:r>
              <a:rPr lang="en-US" dirty="0"/>
              <a:t>It is </a:t>
            </a:r>
            <a:r>
              <a:rPr lang="en-IN" dirty="0"/>
              <a:t>an online community where members post and exchange </a:t>
            </a:r>
            <a:r>
              <a:rPr lang="en-IN" b="1" dirty="0"/>
              <a:t>social media </a:t>
            </a:r>
            <a:r>
              <a:rPr lang="en-IN" dirty="0"/>
              <a:t>content</a:t>
            </a:r>
          </a:p>
          <a:p>
            <a:pPr lvl="1"/>
            <a:r>
              <a:rPr lang="en-IN" dirty="0"/>
              <a:t>It allows members to share information and ideas with fellow online community members</a:t>
            </a:r>
          </a:p>
          <a:p>
            <a:pPr lvl="1"/>
            <a:r>
              <a:rPr lang="en-IN" dirty="0"/>
              <a:t>It </a:t>
            </a:r>
            <a:r>
              <a:rPr lang="en-US" dirty="0"/>
              <a:t>allows businesses to immediately </a:t>
            </a:r>
            <a:r>
              <a:rPr lang="en-IN" dirty="0"/>
              <a:t>connect with their customers and potential customers and instantly engage them with new product information</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6</a:t>
            </a:fld>
            <a:endParaRPr lang="en-US"/>
          </a:p>
        </p:txBody>
      </p:sp>
    </p:spTree>
    <p:extLst>
      <p:ext uri="{BB962C8B-B14F-4D97-AF65-F5344CB8AC3E}">
        <p14:creationId xmlns:p14="http://schemas.microsoft.com/office/powerpoint/2010/main" val="39571700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60</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1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Social Media (cont.)</a:t>
            </a:r>
          </a:p>
        </p:txBody>
      </p:sp>
      <p:sp>
        <p:nvSpPr>
          <p:cNvPr id="2" name="Content Placeholder 1"/>
          <p:cNvSpPr>
            <a:spLocks noGrp="1"/>
          </p:cNvSpPr>
          <p:nvPr>
            <p:ph idx="1"/>
          </p:nvPr>
        </p:nvSpPr>
        <p:spPr/>
        <p:txBody>
          <a:bodyPr>
            <a:normAutofit fontScale="92500" lnSpcReduction="20000"/>
          </a:bodyPr>
          <a:lstStyle/>
          <a:p>
            <a:r>
              <a:rPr lang="en-US" sz="3500" dirty="0"/>
              <a:t>Facebook</a:t>
            </a:r>
          </a:p>
          <a:p>
            <a:pPr lvl="1"/>
            <a:r>
              <a:rPr lang="en-IN" sz="3000" dirty="0"/>
              <a:t>It is a social networking site with more than one billion </a:t>
            </a:r>
            <a:r>
              <a:rPr lang="en-US" sz="3000" dirty="0"/>
              <a:t>users</a:t>
            </a:r>
            <a:endParaRPr lang="en-IN" sz="3000" dirty="0"/>
          </a:p>
          <a:p>
            <a:pPr lvl="1"/>
            <a:r>
              <a:rPr lang="en-IN" sz="3000" dirty="0"/>
              <a:t>Users include individuals and businesses </a:t>
            </a:r>
          </a:p>
          <a:p>
            <a:pPr lvl="1"/>
            <a:r>
              <a:rPr lang="en-US" sz="3000" dirty="0"/>
              <a:t>A business can </a:t>
            </a:r>
            <a:r>
              <a:rPr lang="en-IN" sz="3000" dirty="0"/>
              <a:t>create a Facebook page and use it to advertise its products and services </a:t>
            </a:r>
          </a:p>
          <a:p>
            <a:pPr lvl="1"/>
            <a:r>
              <a:rPr lang="en-US" sz="3000" dirty="0"/>
              <a:t>Individuals </a:t>
            </a:r>
            <a:r>
              <a:rPr lang="en-IN" sz="3000" dirty="0"/>
              <a:t>can “like” a business by clicking a button to indicate that they use or approve of a </a:t>
            </a:r>
            <a:r>
              <a:rPr lang="en-US" sz="3000" dirty="0"/>
              <a:t>produce</a:t>
            </a:r>
          </a:p>
          <a:p>
            <a:pPr lvl="1"/>
            <a:r>
              <a:rPr lang="en-IN" sz="3000" dirty="0"/>
              <a:t>Obtaining “likes” is a goal for most businesses, as this increases its presence and positive perception </a:t>
            </a:r>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7</a:t>
            </a:fld>
            <a:endParaRPr lang="en-US"/>
          </a:p>
        </p:txBody>
      </p:sp>
    </p:spTree>
    <p:extLst>
      <p:ext uri="{BB962C8B-B14F-4D97-AF65-F5344CB8AC3E}">
        <p14:creationId xmlns:p14="http://schemas.microsoft.com/office/powerpoint/2010/main" val="948269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Social Media (cont.)</a:t>
            </a:r>
          </a:p>
        </p:txBody>
      </p:sp>
      <p:pic>
        <p:nvPicPr>
          <p:cNvPr id="7" name="Content Placeholder 6" descr="This figure shows the different types of Facebook pages that can be created such as a local business page, a company page, a brand or product page, a public figure page, an entertainment page, or a community page. The figure consists of eight rectangular boxes and seven square boxes.&#10;The first rectangular box is the Facebook home page and is divided into three sections. The second rectangular box is a long horizontal rectangular box which is the address bar and is positioned to the left in the first section. The third rectangular box is the tab for the website that is open and is positioned to the right of the second rectangular box. The second section of the first rectangular box has text that reads “facebook”. The fourth rectangular box labeled “Sign Up” is positioned to the right of the text that reads “facebook”. The fifth rectangular box is a textbox that is positioned to the right of fourth rectangular box. The sixth rectangular box is a textbox positioned to the right of the fifth rectangular box. The seventh rectangular box is a button labeled “Log In” and is positioned to the right of the sixth rectangular box. The first square box is a check box positioned below the fifth rectangular box. A text that reads “Keep me logged in” is positioned to the right of the first square box. A text that reads “Forgot your password?” is positioned below the sixth rectangular box.&#10;The third section of the first rectangular box has text that reads “Create a Page” positioned to the top-left of the section. The third section consists of two rows of three square boxes each. The second square box has an image and is labeled “Local Business or Place”. This box is positioned in the first row of the third section. The third square box has an image and is labeled “Company, Organization, or Institution”. This box is positioned to the right of the second square box. The fourth square box has an image and is labeled “Brand or Product”. This box is positioned to the right of the third square box. The fifth square box has an image and is labeled “Artist, Band or Public Figure”. This box is positioned in the second row, below the second square box. The sixth square box has an image and is labeled “Entertainment”. This box is positioned to the right of the fifth square box. The seventh square box has an image and is labeled “Cause or Community”. This box is positioned to the right of the sixth square box. The eighth rectangular box labeled “types of pages on Facebook Create a Page” is positioned to the left of the first rectangular box. An arrow originating from the eighth rectangular box points to the square boxes in the third section of the first rectangular box.&#10;The source is mentioned on the right side of the figure, which reads “Source: Facebook”.&#10;" title="Using Social Media"/>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6610" y="1371600"/>
            <a:ext cx="8752590" cy="4724400"/>
          </a:xfrm>
          <a:prstGeom prst="rect">
            <a:avLst/>
          </a:prstGeom>
        </p:spPr>
      </p:pic>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8</a:t>
            </a:fld>
            <a:endParaRPr lang="en-US"/>
          </a:p>
        </p:txBody>
      </p:sp>
    </p:spTree>
    <p:extLst>
      <p:ext uri="{BB962C8B-B14F-4D97-AF65-F5344CB8AC3E}">
        <p14:creationId xmlns:p14="http://schemas.microsoft.com/office/powerpoint/2010/main" val="349548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Using Social Media (cont.)</a:t>
            </a:r>
          </a:p>
        </p:txBody>
      </p:sp>
      <p:sp>
        <p:nvSpPr>
          <p:cNvPr id="2" name="Content Placeholder 1"/>
          <p:cNvSpPr>
            <a:spLocks noGrp="1"/>
          </p:cNvSpPr>
          <p:nvPr>
            <p:ph idx="1"/>
          </p:nvPr>
        </p:nvSpPr>
        <p:spPr/>
        <p:txBody>
          <a:bodyPr>
            <a:normAutofit lnSpcReduction="10000"/>
          </a:bodyPr>
          <a:lstStyle/>
          <a:p>
            <a:r>
              <a:rPr lang="en-IN" b="1" dirty="0"/>
              <a:t>Twitter </a:t>
            </a:r>
          </a:p>
          <a:p>
            <a:pPr lvl="1"/>
            <a:r>
              <a:rPr lang="en-IN" dirty="0"/>
              <a:t>It is a social networking site used to post short comments or updates</a:t>
            </a:r>
          </a:p>
          <a:p>
            <a:pPr lvl="1"/>
            <a:r>
              <a:rPr lang="en-IN" dirty="0"/>
              <a:t>Each post, known as a tweet, is limited to 140 characters</a:t>
            </a:r>
          </a:p>
          <a:p>
            <a:pPr lvl="1"/>
            <a:r>
              <a:rPr lang="en-IN" dirty="0"/>
              <a:t>Customers have the option to follow a business on Twitter</a:t>
            </a:r>
          </a:p>
          <a:p>
            <a:pPr lvl="1"/>
            <a:r>
              <a:rPr lang="en-IN" dirty="0"/>
              <a:t>It provides marketing opportunities for business to help with a content strategy, to engage and obtain more customers, and to measure marketing results in real time</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eaLnBrk="1" hangingPunct="1"/>
            <a:r>
              <a:rPr lang="en-US"/>
              <a:t>Chapter 10: Creating Interactivity with Social Media and JavaScript</a:t>
            </a:r>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5E783297-4728-46B8-BE22-2C224A3EACF4}" type="slidenum">
              <a:rPr lang="en-US" smtClean="0"/>
              <a:pPr>
                <a:defRPr/>
              </a:pPr>
              <a:t>9</a:t>
            </a:fld>
            <a:endParaRPr lang="en-US"/>
          </a:p>
        </p:txBody>
      </p:sp>
    </p:spTree>
    <p:extLst>
      <p:ext uri="{BB962C8B-B14F-4D97-AF65-F5344CB8AC3E}">
        <p14:creationId xmlns:p14="http://schemas.microsoft.com/office/powerpoint/2010/main" val="311036161"/>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7190</TotalTime>
  <Words>3368</Words>
  <Application>Microsoft Macintosh PowerPoint</Application>
  <PresentationFormat>On-screen Show (4:3)</PresentationFormat>
  <Paragraphs>416</Paragraphs>
  <Slides>60</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60</vt:i4>
      </vt:variant>
    </vt:vector>
  </HeadingPairs>
  <TitlesOfParts>
    <vt:vector size="70" baseType="lpstr">
      <vt:lpstr>Arial</vt:lpstr>
      <vt:lpstr>Arial Rounded MT Bold</vt:lpstr>
      <vt:lpstr>Calibri</vt:lpstr>
      <vt:lpstr>Calibri Light</vt:lpstr>
      <vt:lpstr>Courier New</vt:lpstr>
      <vt:lpstr>Ink Free</vt:lpstr>
      <vt:lpstr>Times New Roman</vt:lpstr>
      <vt:lpstr>Wingdings</vt:lpstr>
      <vt:lpstr>Kent Powerpoint Template (final)</vt:lpstr>
      <vt:lpstr>1_Kent Powerpoint Template (final)</vt:lpstr>
      <vt:lpstr>PowerPoint Presentation</vt:lpstr>
      <vt:lpstr>Resource Material</vt:lpstr>
      <vt:lpstr>PowerPoint Presentation</vt:lpstr>
      <vt:lpstr>Chapter Objectives</vt:lpstr>
      <vt:lpstr>Chapter Objectives (cont.)</vt:lpstr>
      <vt:lpstr>Using Social Media</vt:lpstr>
      <vt:lpstr>Using Social Media (cont.)</vt:lpstr>
      <vt:lpstr>Using Social Media (cont.)</vt:lpstr>
      <vt:lpstr>Using Social Media (cont.)</vt:lpstr>
      <vt:lpstr>Using Social Media (cont.)</vt:lpstr>
      <vt:lpstr>Using Social Media (cont.)</vt:lpstr>
      <vt:lpstr>Using Social Media (cont.)</vt:lpstr>
      <vt:lpstr>Using Social Media (cont.)</vt:lpstr>
      <vt:lpstr>Using Social Media (cont.)</vt:lpstr>
      <vt:lpstr>Using Social Media (cont.)</vt:lpstr>
      <vt:lpstr>Using Social Media (cont.)</vt:lpstr>
      <vt:lpstr>Using Social Media (cont.)</vt:lpstr>
      <vt:lpstr>Using Social Media (cont.)</vt:lpstr>
      <vt:lpstr>Using Social Media (cont.)</vt:lpstr>
      <vt:lpstr>Using Social Media (cont.)</vt:lpstr>
      <vt:lpstr>Using Social Media (cont.)</vt:lpstr>
      <vt:lpstr>Using Social Media (cont.)</vt:lpstr>
      <vt:lpstr>Using Social Media (cont.)</vt:lpstr>
      <vt:lpstr>To Add Social Media Icons and Links to the Home Page</vt:lpstr>
      <vt:lpstr>Incorporating JavaScript</vt:lpstr>
      <vt:lpstr>Incorporating JavaScript (cont.)</vt:lpstr>
      <vt:lpstr>JavaScript Terminology</vt:lpstr>
      <vt:lpstr>JavaScript Terminology (cont.)</vt:lpstr>
      <vt:lpstr>JavaScript Terminology (cont.)</vt:lpstr>
      <vt:lpstr>JavaScript Terminology (cont.)</vt:lpstr>
      <vt:lpstr>JavaScript Terminology (cont.)</vt:lpstr>
      <vt:lpstr>JavaScript Terminology (cont.)</vt:lpstr>
      <vt:lpstr>JavaScript Terminology (cont.)</vt:lpstr>
      <vt:lpstr>JavaScript Terminology (cont.)</vt:lpstr>
      <vt:lpstr>JavaScript Terminology (cont.)</vt:lpstr>
      <vt:lpstr>Writing JavaScript Code</vt:lpstr>
      <vt:lpstr>Writing JavaScript Code (cont.)</vt:lpstr>
      <vt:lpstr>Pop-up Windows</vt:lpstr>
      <vt:lpstr>Pop-up Windows (cont.)</vt:lpstr>
      <vt:lpstr>Pop-up Windows (cont.)</vt:lpstr>
      <vt:lpstr>Pop-up Windows (cont.)</vt:lpstr>
      <vt:lpstr>To Add a Pop-up Window to the Home Page</vt:lpstr>
      <vt:lpstr>To Add a Pop-up Window to the Home Page (cont.)</vt:lpstr>
      <vt:lpstr>To Create a Function in an External JavaScript File </vt:lpstr>
      <vt:lpstr>To Call a JavaScript Function</vt:lpstr>
      <vt:lpstr>To Call a JavaScript Function (cont.)</vt:lpstr>
      <vt:lpstr>To Call a JavaScript Function (cont.)</vt:lpstr>
      <vt:lpstr>The open() Method</vt:lpstr>
      <vt:lpstr>The open() Method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8</dc:title>
  <dc:creator>Steven Freund</dc:creator>
  <cp:lastModifiedBy>Somkiat Kitjongthawonkul</cp:lastModifiedBy>
  <cp:revision>567</cp:revision>
  <dcterms:created xsi:type="dcterms:W3CDTF">2004-08-27T11:31:35Z</dcterms:created>
  <dcterms:modified xsi:type="dcterms:W3CDTF">2022-05-19T04:45:43Z</dcterms:modified>
</cp:coreProperties>
</file>