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 id="2147483708" r:id="rId2"/>
  </p:sldMasterIdLst>
  <p:notesMasterIdLst>
    <p:notesMasterId r:id="rId57"/>
  </p:notesMasterIdLst>
  <p:sldIdLst>
    <p:sldId id="396" r:id="rId3"/>
    <p:sldId id="397" r:id="rId4"/>
    <p:sldId id="256" r:id="rId5"/>
    <p:sldId id="257" r:id="rId6"/>
    <p:sldId id="258" r:id="rId7"/>
    <p:sldId id="379" r:id="rId8"/>
    <p:sldId id="308" r:id="rId9"/>
    <p:sldId id="309" r:id="rId10"/>
    <p:sldId id="380" r:id="rId11"/>
    <p:sldId id="310" r:id="rId12"/>
    <p:sldId id="312" r:id="rId13"/>
    <p:sldId id="381" r:id="rId14"/>
    <p:sldId id="382" r:id="rId15"/>
    <p:sldId id="383" r:id="rId16"/>
    <p:sldId id="313" r:id="rId17"/>
    <p:sldId id="315" r:id="rId18"/>
    <p:sldId id="384" r:id="rId19"/>
    <p:sldId id="319" r:id="rId20"/>
    <p:sldId id="385" r:id="rId21"/>
    <p:sldId id="386" r:id="rId22"/>
    <p:sldId id="387" r:id="rId23"/>
    <p:sldId id="388" r:id="rId24"/>
    <p:sldId id="389" r:id="rId25"/>
    <p:sldId id="323" r:id="rId26"/>
    <p:sldId id="325" r:id="rId27"/>
    <p:sldId id="327" r:id="rId28"/>
    <p:sldId id="329" r:id="rId29"/>
    <p:sldId id="373" r:id="rId30"/>
    <p:sldId id="335" r:id="rId31"/>
    <p:sldId id="390" r:id="rId32"/>
    <p:sldId id="340" r:id="rId33"/>
    <p:sldId id="391" r:id="rId34"/>
    <p:sldId id="392" r:id="rId35"/>
    <p:sldId id="342" r:id="rId36"/>
    <p:sldId id="346" r:id="rId37"/>
    <p:sldId id="349" r:id="rId38"/>
    <p:sldId id="352" r:id="rId39"/>
    <p:sldId id="393" r:id="rId40"/>
    <p:sldId id="353" r:id="rId41"/>
    <p:sldId id="368" r:id="rId42"/>
    <p:sldId id="356" r:id="rId43"/>
    <p:sldId id="394" r:id="rId44"/>
    <p:sldId id="395" r:id="rId45"/>
    <p:sldId id="399" r:id="rId46"/>
    <p:sldId id="400" r:id="rId47"/>
    <p:sldId id="401" r:id="rId48"/>
    <p:sldId id="402" r:id="rId49"/>
    <p:sldId id="403" r:id="rId50"/>
    <p:sldId id="404" r:id="rId51"/>
    <p:sldId id="405" r:id="rId52"/>
    <p:sldId id="406" r:id="rId53"/>
    <p:sldId id="407" r:id="rId54"/>
    <p:sldId id="408" r:id="rId55"/>
    <p:sldId id="398"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F0866-8793-B1FA-193E-B9BA60D8353D}" v="8" dt="2022-05-26T07:50:41.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p:cViewPr>
        <p:scale>
          <a:sx n="150" d="100"/>
          <a:sy n="150" d="100"/>
        </p:scale>
        <p:origin x="-144" y="-10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kiat Kitjongthawonkul" userId="S::skitjong@kent.edu.au::5eb8df60-08bc-404a-89db-e3ac1a8c8e39" providerId="AD" clId="Web-{785F0866-8793-B1FA-193E-B9BA60D8353D}"/>
    <pc:docChg chg="modSld">
      <pc:chgData name="Somkiat Kitjongthawonkul" userId="S::skitjong@kent.edu.au::5eb8df60-08bc-404a-89db-e3ac1a8c8e39" providerId="AD" clId="Web-{785F0866-8793-B1FA-193E-B9BA60D8353D}" dt="2022-05-26T07:50:41.361" v="6" actId="1076"/>
      <pc:docMkLst>
        <pc:docMk/>
      </pc:docMkLst>
      <pc:sldChg chg="addSp modSp">
        <pc:chgData name="Somkiat Kitjongthawonkul" userId="S::skitjong@kent.edu.au::5eb8df60-08bc-404a-89db-e3ac1a8c8e39" providerId="AD" clId="Web-{785F0866-8793-B1FA-193E-B9BA60D8353D}" dt="2022-05-26T07:50:41.361" v="6" actId="1076"/>
        <pc:sldMkLst>
          <pc:docMk/>
          <pc:sldMk cId="0" sldId="308"/>
        </pc:sldMkLst>
        <pc:picChg chg="add mod">
          <ac:chgData name="Somkiat Kitjongthawonkul" userId="S::skitjong@kent.edu.au::5eb8df60-08bc-404a-89db-e3ac1a8c8e39" providerId="AD" clId="Web-{785F0866-8793-B1FA-193E-B9BA60D8353D}" dt="2022-05-26T07:50:41.361" v="6" actId="1076"/>
          <ac:picMkLst>
            <pc:docMk/>
            <pc:sldMk cId="0" sldId="308"/>
            <ac:picMk id="2" creationId="{00C5325A-2C54-30C5-C38D-2C67569CD459}"/>
          </ac:picMkLst>
        </pc:picChg>
        <pc:picChg chg="mod">
          <ac:chgData name="Somkiat Kitjongthawonkul" userId="S::skitjong@kent.edu.au::5eb8df60-08bc-404a-89db-e3ac1a8c8e39" providerId="AD" clId="Web-{785F0866-8793-B1FA-193E-B9BA60D8353D}" dt="2022-05-26T07:50:19.625" v="2" actId="1076"/>
          <ac:picMkLst>
            <pc:docMk/>
            <pc:sldMk cId="0" sldId="308"/>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637785-5858-45C3-BAD1-6E60AB94D435}" type="slidenum">
              <a:rPr lang="en-US"/>
              <a:pPr>
                <a:defRPr/>
              </a:pPr>
              <a:t>‹#›</a:t>
            </a:fld>
            <a:endParaRPr lang="en-US"/>
          </a:p>
        </p:txBody>
      </p:sp>
    </p:spTree>
    <p:extLst>
      <p:ext uri="{BB962C8B-B14F-4D97-AF65-F5344CB8AC3E}">
        <p14:creationId xmlns:p14="http://schemas.microsoft.com/office/powerpoint/2010/main" val="1367324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876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03D3A9-1641-4F3F-91FC-1EA910E6E0DB}" type="slidenum">
              <a:rPr lang="en-US" smtClean="0"/>
              <a:pPr eaLnBrk="1" hangingPunct="1"/>
              <a:t>15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D501A4-8A5D-4C1E-85BA-E76B4A7632EB}" type="slidenum">
              <a:rPr lang="en-US" smtClean="0"/>
              <a:pPr eaLnBrk="1" hangingPunct="1"/>
              <a:t>16</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BF5228-A786-4228-8BC2-0C0825273F5A}" type="slidenum">
              <a:rPr lang="en-US" smtClean="0"/>
              <a:pPr eaLnBrk="1" hangingPunct="1"/>
              <a:t>18</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4778C9-46BD-4FCE-9D8E-D5B3A254A561}" type="slidenum">
              <a:rPr lang="en-US" smtClean="0"/>
              <a:pPr eaLnBrk="1" hangingPunct="1"/>
              <a:t>24</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B104D0-61A2-4063-8A6A-8B91F40E51DA}" type="slidenum">
              <a:rPr lang="en-US" smtClean="0"/>
              <a:pPr eaLnBrk="1" hangingPunct="1"/>
              <a:t>25</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4496B1-6785-4D0C-9D3E-9FA06B38AD06}" type="slidenum">
              <a:rPr lang="en-US" smtClean="0"/>
              <a:pPr eaLnBrk="1" hangingPunct="1"/>
              <a:t>26</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60B3BB-68BF-477F-A0E4-D92885FA7B49}" type="slidenum">
              <a:rPr lang="en-US" smtClean="0"/>
              <a:pPr eaLnBrk="1" hangingPunct="1"/>
              <a:t>27</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6638E0-20F3-425B-9901-C6B739657EEA}" type="slidenum">
              <a:rPr lang="en-US" smtClean="0"/>
              <a:pPr eaLnBrk="1" hangingPunct="1"/>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D25CF5-528A-4BE5-BA61-40791083C1B2}" type="slidenum">
              <a:rPr lang="en-US" smtClean="0"/>
              <a:pPr eaLnBrk="1" hangingPunct="1"/>
              <a:t>29</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6BC5AD-CDE8-45B2-B096-D0EBB739EF71}" type="slidenum">
              <a:rPr lang="en-US" smtClean="0"/>
              <a:pPr eaLnBrk="1" hangingPunct="1"/>
              <a:t>31</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8797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29CDA2-E2CA-4F12-AEB9-470B25AF296D}" type="slidenum">
              <a:rPr lang="en-US" smtClean="0"/>
              <a:pPr eaLnBrk="1" hangingPunct="1"/>
              <a:t>34</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34F751-FC71-4650-96F5-74F0D5CDB663}" type="slidenum">
              <a:rPr lang="en-US" smtClean="0"/>
              <a:pPr eaLnBrk="1" hangingPunct="1"/>
              <a:t>35</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57767D0-DFCE-4D97-994A-A17AC6C023BA}" type="slidenum">
              <a:rPr lang="en-US" smtClean="0"/>
              <a:pPr eaLnBrk="1" hangingPunct="1"/>
              <a:t>36</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134A2B-A824-4DC0-BD75-33BA12D02FD1}" type="slidenum">
              <a:rPr lang="en-US" smtClean="0"/>
              <a:pPr eaLnBrk="1" hangingPunct="1"/>
              <a:t>37</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FEF0E6-6FC3-490E-9917-D9D77AA17EAF}" type="slidenum">
              <a:rPr lang="en-US" smtClean="0"/>
              <a:pPr eaLnBrk="1" hangingPunct="1"/>
              <a:t>39</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3FCA64-E1C7-443A-9AF4-8CFBBF4A9500}" type="slidenum">
              <a:rPr lang="en-US" smtClean="0"/>
              <a:pPr eaLnBrk="1" hangingPunct="1"/>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7B7F94-DF21-4629-8988-5D213E8BC0CF}" type="slidenum">
              <a:rPr lang="en-US" smtClean="0"/>
              <a:pPr eaLnBrk="1" hangingPunct="1"/>
              <a:t>41</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954026-D051-4938-BA87-F43A6887C770}" type="slidenum">
              <a:rPr lang="en-US" smtClean="0"/>
              <a:pPr eaLnBrk="1" hangingPunct="1"/>
              <a:t>42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AD1EA6-B52F-4BB8-802D-A8CEC36330F0}" type="slidenum">
              <a:rPr lang="en-US" smtClean="0"/>
              <a:pPr eaLnBrk="1" hangingPunct="1"/>
              <a:t>43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44</a:t>
            </a:fld>
            <a:endParaRPr lang="en-AU" dirty="0"/>
          </a:p>
        </p:txBody>
      </p:sp>
    </p:spTree>
    <p:extLst>
      <p:ext uri="{BB962C8B-B14F-4D97-AF65-F5344CB8AC3E}">
        <p14:creationId xmlns:p14="http://schemas.microsoft.com/office/powerpoint/2010/main" val="422726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CE8B01-820D-441D-A27C-74D6BB4899D3}" type="slidenum">
              <a:rPr lang="en-US" smtClean="0"/>
              <a:pPr eaLnBrk="1" hangingPunct="1"/>
              <a:t>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45</a:t>
            </a:fld>
            <a:endParaRPr lang="en-AU" dirty="0"/>
          </a:p>
        </p:txBody>
      </p:sp>
    </p:spTree>
    <p:extLst>
      <p:ext uri="{BB962C8B-B14F-4D97-AF65-F5344CB8AC3E}">
        <p14:creationId xmlns:p14="http://schemas.microsoft.com/office/powerpoint/2010/main" val="933473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46</a:t>
            </a:fld>
            <a:endParaRPr lang="en-AU" dirty="0"/>
          </a:p>
        </p:txBody>
      </p:sp>
    </p:spTree>
    <p:extLst>
      <p:ext uri="{BB962C8B-B14F-4D97-AF65-F5344CB8AC3E}">
        <p14:creationId xmlns:p14="http://schemas.microsoft.com/office/powerpoint/2010/main" val="3737261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47</a:t>
            </a:fld>
            <a:endParaRPr lang="en-AU" dirty="0"/>
          </a:p>
        </p:txBody>
      </p:sp>
    </p:spTree>
    <p:extLst>
      <p:ext uri="{BB962C8B-B14F-4D97-AF65-F5344CB8AC3E}">
        <p14:creationId xmlns:p14="http://schemas.microsoft.com/office/powerpoint/2010/main" val="51929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48</a:t>
            </a:fld>
            <a:endParaRPr lang="en-AU" dirty="0"/>
          </a:p>
        </p:txBody>
      </p:sp>
    </p:spTree>
    <p:extLst>
      <p:ext uri="{BB962C8B-B14F-4D97-AF65-F5344CB8AC3E}">
        <p14:creationId xmlns:p14="http://schemas.microsoft.com/office/powerpoint/2010/main" val="1737418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49</a:t>
            </a:fld>
            <a:endParaRPr lang="en-AU" dirty="0"/>
          </a:p>
        </p:txBody>
      </p:sp>
    </p:spTree>
    <p:extLst>
      <p:ext uri="{BB962C8B-B14F-4D97-AF65-F5344CB8AC3E}">
        <p14:creationId xmlns:p14="http://schemas.microsoft.com/office/powerpoint/2010/main" val="408694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50</a:t>
            </a:fld>
            <a:endParaRPr lang="en-AU" dirty="0"/>
          </a:p>
        </p:txBody>
      </p:sp>
    </p:spTree>
    <p:extLst>
      <p:ext uri="{BB962C8B-B14F-4D97-AF65-F5344CB8AC3E}">
        <p14:creationId xmlns:p14="http://schemas.microsoft.com/office/powerpoint/2010/main" val="2288347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The problem here is that very little – basically none – of the discussion in this paragraph is original. The student hasn’t offered any insight, analysis, explanation, critique, exemplification or anything else that makes these ideas meaningful in the content of the assignment. Because</a:t>
            </a:r>
            <a:r>
              <a:rPr lang="en-AU" baseline="0" dirty="0"/>
              <a:t> so much of this is unoriginal, it can be seen as approaching plagiarism.</a:t>
            </a:r>
            <a:endParaRPr lang="en-AU" dirty="0"/>
          </a:p>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51</a:t>
            </a:fld>
            <a:endParaRPr lang="en-AU" dirty="0"/>
          </a:p>
        </p:txBody>
      </p:sp>
    </p:spTree>
    <p:extLst>
      <p:ext uri="{BB962C8B-B14F-4D97-AF65-F5344CB8AC3E}">
        <p14:creationId xmlns:p14="http://schemas.microsoft.com/office/powerpoint/2010/main" val="3551958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52</a:t>
            </a:fld>
            <a:endParaRPr lang="en-AU" dirty="0"/>
          </a:p>
        </p:txBody>
      </p:sp>
    </p:spTree>
    <p:extLst>
      <p:ext uri="{BB962C8B-B14F-4D97-AF65-F5344CB8AC3E}">
        <p14:creationId xmlns:p14="http://schemas.microsoft.com/office/powerpoint/2010/main" val="2190586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53</a:t>
            </a:fld>
            <a:endParaRPr lang="en-AU" dirty="0"/>
          </a:p>
        </p:txBody>
      </p:sp>
    </p:spTree>
    <p:extLst>
      <p:ext uri="{BB962C8B-B14F-4D97-AF65-F5344CB8AC3E}">
        <p14:creationId xmlns:p14="http://schemas.microsoft.com/office/powerpoint/2010/main" val="1011033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67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954026-D051-4938-BA87-F43A6887C770}" type="slidenum">
              <a:rPr lang="en-US" smtClean="0"/>
              <a:pPr eaLnBrk="1" hangingPunct="1"/>
              <a:t>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AD1EA6-B52F-4BB8-802D-A8CEC36330F0}" type="slidenum">
              <a:rPr lang="en-US" smtClean="0"/>
              <a:pPr eaLnBrk="1" hangingPunct="1"/>
              <a:t>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2BBA77-4A7C-4995-A30C-20E23AFCDDA9}" type="slidenum">
              <a:rPr lang="en-US" smtClean="0"/>
              <a:pPr eaLnBrk="1" hangingPunct="1"/>
              <a:t>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7EC7D6-C9E6-4C4E-AFD9-06F6ABEBCD58}" type="slidenum">
              <a:rPr lang="en-US" smtClean="0"/>
              <a:pPr eaLnBrk="1" hangingPunct="1"/>
              <a:t>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06A36B-52A2-4A5A-9C22-BDDD940CFC92}" type="slidenum">
              <a:rPr lang="en-US" smtClean="0"/>
              <a:pPr eaLnBrk="1" hangingPunct="1"/>
              <a:t>10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BC43DB-5851-4C6A-B24E-99F0A704C545}" type="slidenum">
              <a:rPr lang="en-US" smtClean="0"/>
              <a:pPr eaLnBrk="1" hangingPunct="1"/>
              <a:t>11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388959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26/5/2022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54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26/5/2022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339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26/5/2022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68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26/5/2022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22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1917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26/5/2022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3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26/5/2022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28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26/5/2022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1732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26/5/2022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46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26/5/2022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03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26/5/2022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55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26/5/2022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869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26/5/2022</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13479559"/>
      </p:ext>
    </p:extLst>
  </p:cSld>
  <p:clrMap bg1="lt1" tx1="dk1" bg2="lt2" tx2="dk2" accent1="accent1" accent2="accent2" accent3="accent3" accent4="accent4" accent5="accent5" accent6="accent6" hlink="hlink" folHlink="folHlink"/>
  <p:sldLayoutIdLst>
    <p:sldLayoutId id="2147483706" r:id="rId1"/>
    <p:sldLayoutId id="2147483707"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26/5/2022</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2502553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gif"/></Relationships>
</file>

<file path=ppt/slides/_rels/slide4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7.gi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48.jpeg"/><Relationship Id="rId7"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about:blank" TargetMode="Externa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259965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a:bodyPr>
          <a:lstStyle/>
          <a:p>
            <a:pPr eaLnBrk="1" hangingPunct="1"/>
            <a:r>
              <a:rPr lang="en-US" sz="3200"/>
              <a:t>Entering the Code to Increment </a:t>
            </a:r>
            <a:br>
              <a:rPr lang="en-US" sz="3200"/>
            </a:br>
            <a:r>
              <a:rPr lang="en-US" sz="3200"/>
              <a:t>the Position Locator Variable</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3530" y="1515758"/>
            <a:ext cx="8257429" cy="2313676"/>
          </a:xfrm>
        </p:spPr>
      </p:pic>
      <p:sp>
        <p:nvSpPr>
          <p:cNvPr id="22530" name="Footer Placeholder 4"/>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2531" name="Slide Number Placeholder 5"/>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FD2255-41B2-48FE-9B72-ACA589F41477}" type="slidenum">
              <a:rPr lang="en-US" smtClean="0"/>
              <a:pPr eaLnBrk="1" hangingPunct="1"/>
              <a:t>10</a:t>
            </a:fld>
            <a:endParaRPr lang="en-US"/>
          </a:p>
        </p:txBody>
      </p:sp>
      <p:pic>
        <p:nvPicPr>
          <p:cNvPr id="6" name="Picture 5">
            <a:extLst>
              <a:ext uri="{FF2B5EF4-FFF2-40B4-BE49-F238E27FC236}">
                <a16:creationId xmlns:a16="http://schemas.microsoft.com/office/drawing/2014/main" id="{4CA31B4E-7086-8B43-48D3-55A11AB99580}"/>
              </a:ext>
            </a:extLst>
          </p:cNvPr>
          <p:cNvPicPr>
            <a:picLocks noChangeAspect="1"/>
          </p:cNvPicPr>
          <p:nvPr/>
        </p:nvPicPr>
        <p:blipFill>
          <a:blip r:embed="rId4"/>
          <a:stretch>
            <a:fillRect/>
          </a:stretch>
        </p:blipFill>
        <p:spPr>
          <a:xfrm>
            <a:off x="876300" y="3770303"/>
            <a:ext cx="7391400" cy="2313676"/>
          </a:xfrm>
          <a:prstGeom prst="rect">
            <a:avLst/>
          </a:prstGeom>
        </p:spPr>
      </p:pic>
      <p:sp>
        <p:nvSpPr>
          <p:cNvPr id="7" name="TextBox 6">
            <a:extLst>
              <a:ext uri="{FF2B5EF4-FFF2-40B4-BE49-F238E27FC236}">
                <a16:creationId xmlns:a16="http://schemas.microsoft.com/office/drawing/2014/main" id="{6AC9C36A-0EF0-1B93-8622-D41EC0A01E96}"/>
              </a:ext>
            </a:extLst>
          </p:cNvPr>
          <p:cNvSpPr txBox="1"/>
          <p:nvPr/>
        </p:nvSpPr>
        <p:spPr>
          <a:xfrm>
            <a:off x="876300" y="6070617"/>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dirty="0"/>
              <a:t>Entering an If Statement</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626513"/>
            <a:ext cx="7886700" cy="2749562"/>
          </a:xfrm>
        </p:spPr>
      </p:pic>
      <p:sp>
        <p:nvSpPr>
          <p:cNvPr id="23554"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3555"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06D2B0D-8E79-4968-B27A-42ABB60444B8}" type="slidenum">
              <a:rPr lang="en-US" smtClean="0"/>
              <a:pPr eaLnBrk="1" hangingPunct="1"/>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Entering an If Statement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8857" y="1825625"/>
            <a:ext cx="6306286"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12</a:t>
            </a:fld>
            <a:endParaRPr lang="en-US"/>
          </a:p>
        </p:txBody>
      </p:sp>
    </p:spTree>
    <p:extLst>
      <p:ext uri="{BB962C8B-B14F-4D97-AF65-F5344CB8AC3E}">
        <p14:creationId xmlns:p14="http://schemas.microsoft.com/office/powerpoint/2010/main" val="272101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Entering an If Statement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1837073"/>
            <a:ext cx="7886700" cy="4328442"/>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13</a:t>
            </a:fld>
            <a:endParaRPr lang="en-US"/>
          </a:p>
        </p:txBody>
      </p:sp>
    </p:spTree>
    <p:extLst>
      <p:ext uri="{BB962C8B-B14F-4D97-AF65-F5344CB8AC3E}">
        <p14:creationId xmlns:p14="http://schemas.microsoft.com/office/powerpoint/2010/main" val="264149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Entering an If Statement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953419"/>
            <a:ext cx="7620000" cy="4095750"/>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14</a:t>
            </a:fld>
            <a:endParaRPr lang="en-US"/>
          </a:p>
        </p:txBody>
      </p:sp>
    </p:spTree>
    <p:extLst>
      <p:ext uri="{BB962C8B-B14F-4D97-AF65-F5344CB8AC3E}">
        <p14:creationId xmlns:p14="http://schemas.microsoft.com/office/powerpoint/2010/main" val="99876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28650" y="418052"/>
            <a:ext cx="7886700" cy="633788"/>
          </a:xfrm>
        </p:spPr>
        <p:txBody>
          <a:bodyPr>
            <a:normAutofit fontScale="90000"/>
          </a:bodyPr>
          <a:lstStyle/>
          <a:p>
            <a:pPr eaLnBrk="1" hangingPunct="1"/>
            <a:r>
              <a:rPr lang="en-US" dirty="0"/>
              <a:t>Entering an If Statement</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7650" y="1051840"/>
            <a:ext cx="7886700" cy="2657140"/>
          </a:xfrm>
        </p:spPr>
      </p:pic>
      <p:sp>
        <p:nvSpPr>
          <p:cNvPr id="2457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457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48AF86-D441-4584-94B5-5842A26C99E2}" type="slidenum">
              <a:rPr lang="en-US" smtClean="0"/>
              <a:pPr eaLnBrk="1" hangingPunct="1"/>
              <a:t>15</a:t>
            </a:fld>
            <a:endParaRPr lang="en-US"/>
          </a:p>
        </p:txBody>
      </p:sp>
      <p:sp>
        <p:nvSpPr>
          <p:cNvPr id="6" name="TextBox 5">
            <a:extLst>
              <a:ext uri="{FF2B5EF4-FFF2-40B4-BE49-F238E27FC236}">
                <a16:creationId xmlns:a16="http://schemas.microsoft.com/office/drawing/2014/main" id="{16ABF4F5-F95B-9D81-3571-4E0D1D1C0EC2}"/>
              </a:ext>
            </a:extLst>
          </p:cNvPr>
          <p:cNvSpPr txBox="1"/>
          <p:nvPr/>
        </p:nvSpPr>
        <p:spPr>
          <a:xfrm>
            <a:off x="914400" y="5977643"/>
            <a:ext cx="2634054" cy="369332"/>
          </a:xfrm>
          <a:prstGeom prst="rect">
            <a:avLst/>
          </a:prstGeom>
          <a:noFill/>
        </p:spPr>
        <p:txBody>
          <a:bodyPr wrap="none" rtlCol="0">
            <a:spAutoFit/>
          </a:bodyPr>
          <a:lstStyle/>
          <a:p>
            <a:r>
              <a:rPr lang="en-US" dirty="0"/>
              <a:t>Filename: index10.html </a:t>
            </a:r>
          </a:p>
        </p:txBody>
      </p:sp>
      <p:pic>
        <p:nvPicPr>
          <p:cNvPr id="7" name="Picture 6">
            <a:extLst>
              <a:ext uri="{FF2B5EF4-FFF2-40B4-BE49-F238E27FC236}">
                <a16:creationId xmlns:a16="http://schemas.microsoft.com/office/drawing/2014/main" id="{A1704199-79B8-5CE7-AD55-2B5483F07CB0}"/>
              </a:ext>
            </a:extLst>
          </p:cNvPr>
          <p:cNvPicPr>
            <a:picLocks noChangeAspect="1"/>
          </p:cNvPicPr>
          <p:nvPr/>
        </p:nvPicPr>
        <p:blipFill>
          <a:blip r:embed="rId4"/>
          <a:stretch>
            <a:fillRect/>
          </a:stretch>
        </p:blipFill>
        <p:spPr>
          <a:xfrm>
            <a:off x="742950" y="3670467"/>
            <a:ext cx="7391400" cy="23136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524203" y="418052"/>
            <a:ext cx="7886700" cy="740824"/>
          </a:xfrm>
        </p:spPr>
        <p:txBody>
          <a:bodyPr>
            <a:normAutofit fontScale="90000"/>
          </a:bodyPr>
          <a:lstStyle/>
          <a:p>
            <a:pPr eaLnBrk="1" hangingPunct="1"/>
            <a:r>
              <a:rPr lang="en-US" sz="3200" dirty="0"/>
              <a:t>Adding the </a:t>
            </a:r>
            <a:r>
              <a:rPr lang="en-US" sz="3200" dirty="0" err="1"/>
              <a:t>setTimeout</a:t>
            </a:r>
            <a:r>
              <a:rPr lang="en-US" sz="3200" dirty="0"/>
              <a:t>() Method </a:t>
            </a:r>
            <a:br>
              <a:rPr lang="en-US" sz="3200" dirty="0"/>
            </a:br>
            <a:r>
              <a:rPr lang="en-US" sz="3200" dirty="0"/>
              <a:t>to Create a Recursive Call</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5300" y="1158876"/>
            <a:ext cx="7878817" cy="2867923"/>
          </a:xfrm>
        </p:spPr>
      </p:pic>
      <p:sp>
        <p:nvSpPr>
          <p:cNvPr id="26626"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6627"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288BE-5DB8-4B51-898D-BAD6A4D8B4AB}" type="slidenum">
              <a:rPr lang="en-US" smtClean="0"/>
              <a:pPr eaLnBrk="1" hangingPunct="1"/>
              <a:t>16</a:t>
            </a:fld>
            <a:endParaRPr lang="en-US"/>
          </a:p>
        </p:txBody>
      </p:sp>
      <p:pic>
        <p:nvPicPr>
          <p:cNvPr id="6" name="Picture 5">
            <a:extLst>
              <a:ext uri="{FF2B5EF4-FFF2-40B4-BE49-F238E27FC236}">
                <a16:creationId xmlns:a16="http://schemas.microsoft.com/office/drawing/2014/main" id="{F73809D5-3A90-0B21-8BDC-B830DAAFAAE9}"/>
              </a:ext>
            </a:extLst>
          </p:cNvPr>
          <p:cNvPicPr>
            <a:picLocks noChangeAspect="1"/>
          </p:cNvPicPr>
          <p:nvPr/>
        </p:nvPicPr>
        <p:blipFill>
          <a:blip r:embed="rId4"/>
          <a:stretch>
            <a:fillRect/>
          </a:stretch>
        </p:blipFill>
        <p:spPr>
          <a:xfrm>
            <a:off x="685800" y="3962400"/>
            <a:ext cx="7391400" cy="2313676"/>
          </a:xfrm>
          <a:prstGeom prst="rect">
            <a:avLst/>
          </a:prstGeom>
        </p:spPr>
      </p:pic>
      <p:sp>
        <p:nvSpPr>
          <p:cNvPr id="7" name="TextBox 6">
            <a:extLst>
              <a:ext uri="{FF2B5EF4-FFF2-40B4-BE49-F238E27FC236}">
                <a16:creationId xmlns:a16="http://schemas.microsoft.com/office/drawing/2014/main" id="{B25B7F93-0D42-FEBC-7D1C-65B44A070C12}"/>
              </a:ext>
            </a:extLst>
          </p:cNvPr>
          <p:cNvSpPr txBox="1"/>
          <p:nvPr/>
        </p:nvSpPr>
        <p:spPr>
          <a:xfrm>
            <a:off x="838200" y="6247282"/>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Objects and Associated Event Handlers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2291482"/>
            <a:ext cx="7886700" cy="3419623"/>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17</a:t>
            </a:fld>
            <a:endParaRPr lang="en-US"/>
          </a:p>
        </p:txBody>
      </p:sp>
    </p:spTree>
    <p:extLst>
      <p:ext uri="{BB962C8B-B14F-4D97-AF65-F5344CB8AC3E}">
        <p14:creationId xmlns:p14="http://schemas.microsoft.com/office/powerpoint/2010/main" val="116850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sz="3200"/>
              <a:t>Entering the onLoad Event Handler to Call the scrollingMsg()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743614"/>
            <a:ext cx="7886700" cy="2757264"/>
          </a:xfrm>
        </p:spPr>
      </p:pic>
      <p:sp>
        <p:nvSpPr>
          <p:cNvPr id="3072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3072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FC4481-8A21-4819-B3E1-F0699FE454EA}" type="slidenum">
              <a:rPr lang="en-US" smtClean="0"/>
              <a:pPr eaLnBrk="1" hangingPunct="1"/>
              <a:t>18</a:t>
            </a:fld>
            <a:endParaRPr lang="en-US"/>
          </a:p>
        </p:txBody>
      </p:sp>
      <p:pic>
        <p:nvPicPr>
          <p:cNvPr id="2" name="Picture 1">
            <a:extLst>
              <a:ext uri="{FF2B5EF4-FFF2-40B4-BE49-F238E27FC236}">
                <a16:creationId xmlns:a16="http://schemas.microsoft.com/office/drawing/2014/main" id="{0A6CDCBC-9537-004E-32AC-323D163068C5}"/>
              </a:ext>
            </a:extLst>
          </p:cNvPr>
          <p:cNvPicPr>
            <a:picLocks noChangeAspect="1"/>
          </p:cNvPicPr>
          <p:nvPr/>
        </p:nvPicPr>
        <p:blipFill>
          <a:blip r:embed="rId4"/>
          <a:stretch>
            <a:fillRect/>
          </a:stretch>
        </p:blipFill>
        <p:spPr>
          <a:xfrm>
            <a:off x="847725" y="4485484"/>
            <a:ext cx="7448550" cy="1051297"/>
          </a:xfrm>
          <a:prstGeom prst="rect">
            <a:avLst/>
          </a:prstGeom>
        </p:spPr>
      </p:pic>
      <p:sp>
        <p:nvSpPr>
          <p:cNvPr id="7" name="TextBox 6">
            <a:extLst>
              <a:ext uri="{FF2B5EF4-FFF2-40B4-BE49-F238E27FC236}">
                <a16:creationId xmlns:a16="http://schemas.microsoft.com/office/drawing/2014/main" id="{9131A7B5-7840-927F-EE8C-CB2D3A6ED6BB}"/>
              </a:ext>
            </a:extLst>
          </p:cNvPr>
          <p:cNvSpPr txBox="1"/>
          <p:nvPr/>
        </p:nvSpPr>
        <p:spPr>
          <a:xfrm>
            <a:off x="837215" y="5641775"/>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Validating Forms Using Nested </a:t>
            </a:r>
            <a:br>
              <a:rPr lang="en-US" dirty="0"/>
            </a:br>
            <a:r>
              <a:rPr lang="en-US" dirty="0"/>
              <a:t>if…else Statements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5394" y="1825625"/>
            <a:ext cx="6733211"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19</a:t>
            </a:fld>
            <a:endParaRPr lang="en-US"/>
          </a:p>
        </p:txBody>
      </p:sp>
    </p:spTree>
    <p:extLst>
      <p:ext uri="{BB962C8B-B14F-4D97-AF65-F5344CB8AC3E}">
        <p14:creationId xmlns:p14="http://schemas.microsoft.com/office/powerpoint/2010/main" val="340799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411512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Validating Forms Using Nested </a:t>
            </a:r>
            <a:br>
              <a:rPr lang="en-US" dirty="0"/>
            </a:br>
            <a:r>
              <a:rPr lang="en-US" dirty="0"/>
              <a:t>if…else Statements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9529" y="1825625"/>
            <a:ext cx="4764941"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20</a:t>
            </a:fld>
            <a:endParaRPr lang="en-US"/>
          </a:p>
        </p:txBody>
      </p:sp>
    </p:spTree>
    <p:extLst>
      <p:ext uri="{BB962C8B-B14F-4D97-AF65-F5344CB8AC3E}">
        <p14:creationId xmlns:p14="http://schemas.microsoft.com/office/powerpoint/2010/main" val="215787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Validating Forms Using Nested </a:t>
            </a:r>
            <a:br>
              <a:rPr lang="en-US" dirty="0"/>
            </a:br>
            <a:r>
              <a:rPr lang="en-US" dirty="0"/>
              <a:t>if…else Statements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0017" y="1825625"/>
            <a:ext cx="6983965"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21</a:t>
            </a:fld>
            <a:endParaRPr lang="en-US"/>
          </a:p>
        </p:txBody>
      </p:sp>
    </p:spTree>
    <p:extLst>
      <p:ext uri="{BB962C8B-B14F-4D97-AF65-F5344CB8AC3E}">
        <p14:creationId xmlns:p14="http://schemas.microsoft.com/office/powerpoint/2010/main" val="308403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Built-In Functions to Validate Data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901031"/>
            <a:ext cx="7620000" cy="4200525"/>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22</a:t>
            </a:fld>
            <a:endParaRPr lang="en-US"/>
          </a:p>
        </p:txBody>
      </p:sp>
    </p:spTree>
    <p:extLst>
      <p:ext uri="{BB962C8B-B14F-4D97-AF65-F5344CB8AC3E}">
        <p14:creationId xmlns:p14="http://schemas.microsoft.com/office/powerpoint/2010/main" val="4182315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Built-In Functions to Validate Data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828800"/>
            <a:ext cx="7620000" cy="1828800"/>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23</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4150302"/>
            <a:ext cx="7620000" cy="1428750"/>
          </a:xfrm>
          <a:prstGeom prst="rect">
            <a:avLst/>
          </a:prstGeom>
        </p:spPr>
      </p:pic>
    </p:spTree>
    <p:extLst>
      <p:ext uri="{BB962C8B-B14F-4D97-AF65-F5344CB8AC3E}">
        <p14:creationId xmlns:p14="http://schemas.microsoft.com/office/powerpoint/2010/main" val="550208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sz="2600" dirty="0"/>
              <a:t>Adding the </a:t>
            </a:r>
            <a:r>
              <a:rPr lang="en-US" sz="2600" dirty="0" err="1"/>
              <a:t>valSalesAmt</a:t>
            </a:r>
            <a:r>
              <a:rPr lang="en-US" sz="2600" dirty="0"/>
              <a:t>() Function with Nested if…else Statements to Validate Form Data</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90930" y="1825625"/>
            <a:ext cx="6962140" cy="4351338"/>
          </a:xfrm>
        </p:spPr>
      </p:pic>
      <p:sp>
        <p:nvSpPr>
          <p:cNvPr id="3481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3481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FB2FCF-4C84-4CFF-A99E-C28F05D53646}" type="slidenum">
              <a:rPr lang="en-US" smtClean="0"/>
              <a:pPr eaLnBrk="1" hangingPunct="1"/>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sz="3200" dirty="0"/>
              <a:t>Entering the </a:t>
            </a:r>
            <a:r>
              <a:rPr lang="en-US" sz="3200" dirty="0" err="1"/>
              <a:t>onBlur</a:t>
            </a:r>
            <a:r>
              <a:rPr lang="en-US" sz="3200" dirty="0"/>
              <a:t> Event Handler to Call the </a:t>
            </a:r>
            <a:r>
              <a:rPr lang="en-US" sz="3200" dirty="0" err="1"/>
              <a:t>valSalesAmt</a:t>
            </a:r>
            <a:r>
              <a:rPr lang="en-US" sz="3200" dirty="0"/>
              <a:t>() Function</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792103"/>
            <a:ext cx="7886700" cy="2418382"/>
          </a:xfrm>
        </p:spPr>
      </p:pic>
      <p:sp>
        <p:nvSpPr>
          <p:cNvPr id="37890"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37891"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ACA4CB-495F-43A0-9404-0605F06517BB}" type="slidenum">
              <a:rPr lang="en-US" smtClean="0"/>
              <a:pPr eaLnBrk="1" hangingPunct="1"/>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sz="3200"/>
              <a:t>Entering the CalcLoanAmt() User-Defined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387755"/>
            <a:ext cx="7886700" cy="3227077"/>
          </a:xfrm>
        </p:spPr>
      </p:pic>
      <p:sp>
        <p:nvSpPr>
          <p:cNvPr id="4096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4096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FAE84B-F5AD-49D9-90B4-116F82596EF9}" type="slidenum">
              <a:rPr lang="en-US" smtClean="0"/>
              <a:pPr eaLnBrk="1" hangingPunct="1"/>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sz="3200"/>
              <a:t>Entering an onClick Event Handler to Call the CalcLoanAmt()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618811"/>
            <a:ext cx="7886700" cy="2764966"/>
          </a:xfrm>
        </p:spPr>
      </p:pic>
      <p:sp>
        <p:nvSpPr>
          <p:cNvPr id="43010"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43011"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602A6E-48F4-4699-B87E-86A4CE7484FA}" type="slidenum">
              <a:rPr lang="en-US" smtClean="0"/>
              <a:pPr eaLnBrk="1" hangingPunct="1"/>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r>
              <a:rPr lang="en-US" dirty="0"/>
              <a:t>Entering Code to Call the </a:t>
            </a:r>
            <a:r>
              <a:rPr lang="en-US" dirty="0" err="1"/>
              <a:t>monthlyPmt</a:t>
            </a:r>
            <a:r>
              <a:rPr lang="en-US" dirty="0"/>
              <a:t>() Function</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71600" y="2886766"/>
            <a:ext cx="7886700" cy="2310556"/>
          </a:xfrm>
        </p:spPr>
      </p:pic>
      <p:sp>
        <p:nvSpPr>
          <p:cNvPr id="4710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4710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930E4A-718B-4EB7-BE0F-9F86821D0658}" type="slidenum">
              <a:rPr lang="en-US" smtClean="0"/>
              <a:pPr eaLnBrk="1" hangingPunct="1"/>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fontScale="90000"/>
          </a:bodyPr>
          <a:lstStyle/>
          <a:p>
            <a:pPr eaLnBrk="1" hangingPunct="1"/>
            <a:r>
              <a:rPr lang="en-US" dirty="0"/>
              <a:t>Creating the </a:t>
            </a:r>
            <a:r>
              <a:rPr lang="en-US" dirty="0" err="1"/>
              <a:t>monthlyPmt</a:t>
            </a:r>
            <a:r>
              <a:rPr lang="en-US" dirty="0"/>
              <a:t>() Function</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241420"/>
            <a:ext cx="7886700" cy="3519747"/>
          </a:xfrm>
        </p:spPr>
      </p:pic>
      <p:sp>
        <p:nvSpPr>
          <p:cNvPr id="49154"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49155"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753527A-5F06-4B73-806A-3C4626BBC260}" type="slidenum">
              <a:rPr lang="en-US" smtClean="0"/>
              <a:pPr eaLnBrk="1" hangingPunct="1"/>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subTitle" idx="1"/>
          </p:nvPr>
        </p:nvSpPr>
        <p:spPr>
          <a:xfrm>
            <a:off x="381000" y="2895600"/>
            <a:ext cx="8534400" cy="1655762"/>
          </a:xfrm>
          <a:ln>
            <a:miter lim="800000"/>
            <a:headEnd/>
            <a:tailEnd/>
          </a:ln>
        </p:spPr>
        <p:txBody>
          <a:bodyPr>
            <a:normAutofit fontScale="40000" lnSpcReduction="20000"/>
          </a:bodyPr>
          <a:lstStyle/>
          <a:p>
            <a:pPr>
              <a:lnSpc>
                <a:spcPct val="110000"/>
              </a:lnSpc>
              <a:spcBef>
                <a:spcPct val="0"/>
              </a:spcBef>
            </a:pPr>
            <a:br>
              <a:rPr lang="en-US" sz="2600" dirty="0"/>
            </a:br>
            <a:endParaRPr lang="en-US" sz="4000" dirty="0"/>
          </a:p>
          <a:p>
            <a:pPr eaLnBrk="1" hangingPunct="1"/>
            <a:r>
              <a:rPr lang="en-US" sz="7000" b="1" dirty="0"/>
              <a:t>Creating Pop-Up Windows, Adding Scrolling Messages, </a:t>
            </a:r>
            <a:br>
              <a:rPr lang="en-US" sz="7000" b="1" dirty="0"/>
            </a:br>
            <a:r>
              <a:rPr lang="en-US" sz="7000" b="1" dirty="0"/>
              <a:t>and Validating Forms</a:t>
            </a:r>
          </a:p>
        </p:txBody>
      </p:sp>
      <p:sp>
        <p:nvSpPr>
          <p:cNvPr id="3" name="Rectangle 2"/>
          <p:cNvSpPr/>
          <p:nvPr/>
        </p:nvSpPr>
        <p:spPr>
          <a:xfrm>
            <a:off x="1295400" y="1981200"/>
            <a:ext cx="6705600" cy="770980"/>
          </a:xfrm>
          <a:prstGeom prst="rect">
            <a:avLst/>
          </a:prstGeom>
        </p:spPr>
        <p:txBody>
          <a:bodyPr wrap="square">
            <a:spAutoFit/>
          </a:bodyPr>
          <a:lstStyle/>
          <a:p>
            <a:pPr lvl="0" algn="ctr" defTabSz="685800" fontAlgn="auto">
              <a:lnSpc>
                <a:spcPct val="90000"/>
              </a:lnSpc>
              <a:spcAft>
                <a:spcPts val="0"/>
              </a:spcAft>
            </a:pPr>
            <a:r>
              <a:rPr lang="en-US" sz="4900" b="1" dirty="0">
                <a:latin typeface="+mj-lt"/>
                <a:ea typeface="+mj-ea"/>
                <a:cs typeface="+mj-cs"/>
              </a:rPr>
              <a:t>Chapter 10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Split Method</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2696369"/>
            <a:ext cx="7620000" cy="2609850"/>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30</a:t>
            </a:fld>
            <a:endParaRPr lang="en-US"/>
          </a:p>
        </p:txBody>
      </p:sp>
    </p:spTree>
    <p:extLst>
      <p:ext uri="{BB962C8B-B14F-4D97-AF65-F5344CB8AC3E}">
        <p14:creationId xmlns:p14="http://schemas.microsoft.com/office/powerpoint/2010/main" val="4021617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z="3200"/>
              <a:t>Entering the </a:t>
            </a:r>
            <a:br>
              <a:rPr lang="en-US" sz="3200"/>
            </a:br>
            <a:r>
              <a:rPr lang="en-US" sz="3200"/>
              <a:t>dollarFormat() Function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761295"/>
            <a:ext cx="7886700" cy="2479997"/>
          </a:xfrm>
        </p:spPr>
      </p:pic>
      <p:sp>
        <p:nvSpPr>
          <p:cNvPr id="54274"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54275"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D68BED-4657-4CA4-9D28-50891FBFAC05}" type="slidenum">
              <a:rPr lang="en-US" smtClean="0"/>
              <a:pPr eaLnBrk="1" hangingPunct="1"/>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a while Loop an if…else Statement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20586" y="1825625"/>
            <a:ext cx="3502827"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32</a:t>
            </a:fld>
            <a:endParaRPr lang="en-US"/>
          </a:p>
        </p:txBody>
      </p:sp>
    </p:spTree>
    <p:extLst>
      <p:ext uri="{BB962C8B-B14F-4D97-AF65-F5344CB8AC3E}">
        <p14:creationId xmlns:p14="http://schemas.microsoft.com/office/powerpoint/2010/main" val="2457335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Loops and while Loops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47800"/>
            <a:ext cx="7620000" cy="2390775"/>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33</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962400"/>
            <a:ext cx="7620000" cy="2181225"/>
          </a:xfrm>
          <a:prstGeom prst="rect">
            <a:avLst/>
          </a:prstGeom>
        </p:spPr>
      </p:pic>
    </p:spTree>
    <p:extLst>
      <p:ext uri="{BB962C8B-B14F-4D97-AF65-F5344CB8AC3E}">
        <p14:creationId xmlns:p14="http://schemas.microsoft.com/office/powerpoint/2010/main" val="4279978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sz="2100" dirty="0"/>
              <a:t>Entering an if…else Statement and While Loop to Extract the Dollar Portion of the Output and Insert Commas</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087383"/>
            <a:ext cx="7886700" cy="3827822"/>
          </a:xfrm>
        </p:spPr>
      </p:pic>
      <p:sp>
        <p:nvSpPr>
          <p:cNvPr id="5632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5632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E643E0-2107-4C32-9A97-3F8913DD9271}" type="slidenum">
              <a:rPr lang="en-US" smtClean="0"/>
              <a:pPr eaLnBrk="1" hangingPunct="1"/>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sz="2800"/>
              <a:t>Reconstructing the Formatted Output and Returning the Formatted Value</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888376"/>
            <a:ext cx="7886700" cy="2225836"/>
          </a:xfrm>
        </p:spPr>
      </p:pic>
      <p:sp>
        <p:nvSpPr>
          <p:cNvPr id="58370"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58371"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EE4282-6C89-4408-B2C1-88DC6EA657F2}" type="slidenum">
              <a:rPr lang="en-US" smtClean="0"/>
              <a:pPr eaLnBrk="1" hangingPunct="1"/>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pPr eaLnBrk="1" hangingPunct="1"/>
            <a:r>
              <a:rPr lang="en-US" sz="2800"/>
              <a:t>Passing the Monthly Payment Value to the dollarFormat()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3173345"/>
            <a:ext cx="7886700" cy="1655898"/>
          </a:xfrm>
        </p:spPr>
      </p:pic>
      <p:sp>
        <p:nvSpPr>
          <p:cNvPr id="6144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6144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F757C9-5022-4FC1-BC34-7E61647EB85D}" type="slidenum">
              <a:rPr lang="en-US" smtClean="0"/>
              <a:pPr eaLnBrk="1" hangingPunct="1"/>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en-US" sz="3200" dirty="0"/>
              <a:t>Adding a Pop-Up Window</a:t>
            </a:r>
          </a:p>
        </p:txBody>
      </p:sp>
      <p:sp>
        <p:nvSpPr>
          <p:cNvPr id="64517" name="Rectangle 3"/>
          <p:cNvSpPr>
            <a:spLocks noGrp="1" noChangeArrowheads="1"/>
          </p:cNvSpPr>
          <p:nvPr>
            <p:ph idx="1"/>
          </p:nvPr>
        </p:nvSpPr>
        <p:spPr/>
        <p:txBody>
          <a:bodyPr/>
          <a:lstStyle/>
          <a:p>
            <a:r>
              <a:rPr lang="en-US" dirty="0"/>
              <a:t>A pop-up window appears over the previously opened browser window</a:t>
            </a:r>
          </a:p>
        </p:txBody>
      </p:sp>
      <p:sp>
        <p:nvSpPr>
          <p:cNvPr id="64514"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64515"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4C602C-BEDE-4852-AECC-AEB5FF78A3FD}" type="slidenum">
              <a:rPr lang="en-US" smtClean="0"/>
              <a:pPr eaLnBrk="1" hangingPunct="1"/>
              <a:t>37</a:t>
            </a:fld>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124200"/>
            <a:ext cx="7620000" cy="17811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Adding a Pop-Up Window</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2382044"/>
            <a:ext cx="7620000" cy="3238500"/>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38</a:t>
            </a:fld>
            <a:endParaRPr lang="en-US"/>
          </a:p>
        </p:txBody>
      </p:sp>
    </p:spTree>
    <p:extLst>
      <p:ext uri="{BB962C8B-B14F-4D97-AF65-F5344CB8AC3E}">
        <p14:creationId xmlns:p14="http://schemas.microsoft.com/office/powerpoint/2010/main" val="914895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sz="3200" dirty="0"/>
              <a:t>Entering the </a:t>
            </a:r>
            <a:r>
              <a:rPr lang="en-US" sz="3200" dirty="0" err="1"/>
              <a:t>popUpNotice</a:t>
            </a:r>
            <a:r>
              <a:rPr lang="en-US" sz="3200" dirty="0"/>
              <a:t>() Function </a:t>
            </a:r>
            <a:br>
              <a:rPr lang="en-US" sz="3200" dirty="0"/>
            </a:br>
            <a:r>
              <a:rPr lang="en-US" sz="3200" dirty="0"/>
              <a:t>to Open a Pop-up Window</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002663"/>
            <a:ext cx="7886700" cy="3997262"/>
          </a:xfrm>
        </p:spPr>
      </p:pic>
      <p:sp>
        <p:nvSpPr>
          <p:cNvPr id="6553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6553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E4F059-A91E-4A77-975E-578FE607B3F3}" type="slidenum">
              <a:rPr lang="en-US" smtClean="0"/>
              <a:pPr eaLnBrk="1" hangingPunct="1"/>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t>Chapter Objectives</a:t>
            </a:r>
          </a:p>
        </p:txBody>
      </p:sp>
      <p:sp>
        <p:nvSpPr>
          <p:cNvPr id="15365" name="Rectangle 3"/>
          <p:cNvSpPr>
            <a:spLocks noGrp="1" noChangeArrowheads="1"/>
          </p:cNvSpPr>
          <p:nvPr>
            <p:ph idx="1"/>
          </p:nvPr>
        </p:nvSpPr>
        <p:spPr/>
        <p:txBody>
          <a:bodyPr/>
          <a:lstStyle/>
          <a:p>
            <a:r>
              <a:rPr lang="en-US" dirty="0"/>
              <a:t>Write a JavaScript user-defined function to display a scrolling message</a:t>
            </a:r>
          </a:p>
          <a:p>
            <a:r>
              <a:rPr lang="en-US" dirty="0"/>
              <a:t>Write a JavaScript user-defined function to validate form data</a:t>
            </a:r>
          </a:p>
          <a:p>
            <a:r>
              <a:rPr lang="en-US" dirty="0"/>
              <a:t>Write a JavaScript user-defined function to calculate a total loan amount based on a sales amount and down payment</a:t>
            </a:r>
          </a:p>
          <a:p>
            <a:r>
              <a:rPr lang="en-US" dirty="0"/>
              <a:t>Write a JavaScript user-defined function to calculate monthly loan payments</a:t>
            </a:r>
          </a:p>
        </p:txBody>
      </p:sp>
      <p:sp>
        <p:nvSpPr>
          <p:cNvPr id="1536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1536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14C38F-ADD4-47D9-8A08-4C157362F3E5}" type="slidenum">
              <a:rPr lang="en-US" smtClean="0"/>
              <a:pPr eaLnBrk="1" hangingPunct="1"/>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rmAutofit fontScale="90000"/>
          </a:bodyPr>
          <a:lstStyle/>
          <a:p>
            <a:r>
              <a:rPr lang="en-US" dirty="0"/>
              <a:t>Adding the Event Handler to Call the </a:t>
            </a:r>
            <a:r>
              <a:rPr lang="en-US" dirty="0" err="1"/>
              <a:t>popupNotice</a:t>
            </a:r>
            <a:r>
              <a:rPr lang="en-US" dirty="0"/>
              <a:t>()Function</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000" y="1447800"/>
            <a:ext cx="6688184" cy="2971800"/>
          </a:xfrm>
        </p:spPr>
      </p:pic>
      <p:sp>
        <p:nvSpPr>
          <p:cNvPr id="66564" name="Footer Placeholder 3"/>
          <p:cNvSpPr>
            <a:spLocks noGrp="1"/>
          </p:cNvSpPr>
          <p:nvPr>
            <p:ph type="ftr" sz="quarter" idx="4294967295"/>
          </p:nvPr>
        </p:nvSpPr>
        <p:spPr>
          <a:xfrm>
            <a:off x="0" y="6340475"/>
            <a:ext cx="83820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Chapter 10: Creating Pop-Up Windows, Adding Scrolling Messages, and Validating Forms</a:t>
            </a:r>
          </a:p>
        </p:txBody>
      </p:sp>
      <p:sp>
        <p:nvSpPr>
          <p:cNvPr id="66565" name="Slide Number Placeholder 4"/>
          <p:cNvSpPr>
            <a:spLocks noGrp="1"/>
          </p:cNvSpPr>
          <p:nvPr>
            <p:ph type="sldNum" sz="quarter" idx="4294967295"/>
          </p:nvPr>
        </p:nvSpPr>
        <p:spPr>
          <a:xfrm>
            <a:off x="8686800" y="6340475"/>
            <a:ext cx="4572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CA0860-E90C-43DC-950B-B1E515542901}" type="slidenum">
              <a:rPr lang="en-US" smtClean="0"/>
              <a:pPr/>
              <a:t>40</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00" y="4495801"/>
            <a:ext cx="6629400" cy="179977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sz="3200"/>
              <a:t>Displaying the Date Last Modified Using the substring() Method</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3130" y="1447800"/>
            <a:ext cx="7883940" cy="2255854"/>
          </a:xfrm>
        </p:spPr>
      </p:pic>
      <p:sp>
        <p:nvSpPr>
          <p:cNvPr id="68610"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68611"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0C6219-E746-4512-BBEC-9FCB6AAB5370}" type="slidenum">
              <a:rPr lang="en-US" smtClean="0"/>
              <a:pPr eaLnBrk="1" hangingPunct="1"/>
              <a:t>41</a:t>
            </a:fld>
            <a:endParaRPr lang="en-US"/>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3962401"/>
            <a:ext cx="7772400" cy="226189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dirty="0"/>
              <a:t>Chapter Summary</a:t>
            </a:r>
          </a:p>
        </p:txBody>
      </p:sp>
      <p:sp>
        <p:nvSpPr>
          <p:cNvPr id="15365" name="Rectangle 3"/>
          <p:cNvSpPr>
            <a:spLocks noGrp="1" noChangeArrowheads="1"/>
          </p:cNvSpPr>
          <p:nvPr>
            <p:ph idx="1"/>
          </p:nvPr>
        </p:nvSpPr>
        <p:spPr/>
        <p:txBody>
          <a:bodyPr/>
          <a:lstStyle/>
          <a:p>
            <a:r>
              <a:rPr lang="en-US" dirty="0"/>
              <a:t>Write a JavaScript user-defined function to display a scrolling message</a:t>
            </a:r>
          </a:p>
          <a:p>
            <a:r>
              <a:rPr lang="en-US" dirty="0"/>
              <a:t>Write a JavaScript user-defined function to validate form data</a:t>
            </a:r>
          </a:p>
          <a:p>
            <a:r>
              <a:rPr lang="en-US" dirty="0"/>
              <a:t>Write a JavaScript user-defined function to calculate a total loan amount based on a sales amount and down payment</a:t>
            </a:r>
          </a:p>
          <a:p>
            <a:r>
              <a:rPr lang="en-US" dirty="0"/>
              <a:t>Write a JavaScript user-defined function to calculate monthly loan payments</a:t>
            </a:r>
          </a:p>
        </p:txBody>
      </p:sp>
      <p:sp>
        <p:nvSpPr>
          <p:cNvPr id="1536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1536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14C38F-ADD4-47D9-8A08-4C157362F3E5}" type="slidenum">
              <a:rPr lang="en-US" smtClean="0"/>
              <a:pPr eaLnBrk="1" hangingPunct="1"/>
              <a:t>42</a:t>
            </a:fld>
            <a:endParaRPr lang="en-US"/>
          </a:p>
        </p:txBody>
      </p:sp>
    </p:spTree>
    <p:extLst>
      <p:ext uri="{BB962C8B-B14F-4D97-AF65-F5344CB8AC3E}">
        <p14:creationId xmlns:p14="http://schemas.microsoft.com/office/powerpoint/2010/main" val="8338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Chapter Summary</a:t>
            </a:r>
          </a:p>
        </p:txBody>
      </p:sp>
      <p:sp>
        <p:nvSpPr>
          <p:cNvPr id="16389" name="Rectangle 3"/>
          <p:cNvSpPr>
            <a:spLocks noGrp="1" noChangeArrowheads="1"/>
          </p:cNvSpPr>
          <p:nvPr>
            <p:ph idx="1"/>
          </p:nvPr>
        </p:nvSpPr>
        <p:spPr/>
        <p:txBody>
          <a:bodyPr/>
          <a:lstStyle/>
          <a:p>
            <a:pPr eaLnBrk="1" hangingPunct="1"/>
            <a:r>
              <a:rPr lang="en-US" dirty="0"/>
              <a:t>Define if and if...else statements, conditionals, and operands</a:t>
            </a:r>
          </a:p>
          <a:p>
            <a:pPr eaLnBrk="1" hangingPunct="1"/>
            <a:r>
              <a:rPr lang="en-US" dirty="0"/>
              <a:t>Write a JavaScript user-defined function to format output in a text field</a:t>
            </a:r>
          </a:p>
          <a:p>
            <a:pPr eaLnBrk="1" hangingPunct="1"/>
            <a:r>
              <a:rPr lang="en-US" dirty="0"/>
              <a:t>Describe how to open a pop-up window</a:t>
            </a:r>
          </a:p>
        </p:txBody>
      </p:sp>
      <p:sp>
        <p:nvSpPr>
          <p:cNvPr id="16386"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16387"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97F224-7490-4276-BAF4-C5007626BF53}" type="slidenum">
              <a:rPr lang="en-US" smtClean="0"/>
              <a:pPr eaLnBrk="1" hangingPunct="1"/>
              <a:t>43</a:t>
            </a:fld>
            <a:endParaRPr lang="en-US"/>
          </a:p>
        </p:txBody>
      </p:sp>
    </p:spTree>
    <p:extLst>
      <p:ext uri="{BB962C8B-B14F-4D97-AF65-F5344CB8AC3E}">
        <p14:creationId xmlns:p14="http://schemas.microsoft.com/office/powerpoint/2010/main" val="860540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2"/>
            <a:ext cx="8054624" cy="4316566"/>
          </a:xfrm>
          <a:prstGeom prst="rect">
            <a:avLst/>
          </a:prstGeom>
          <a:noFill/>
        </p:spPr>
        <p:txBody>
          <a:bodyPr wrap="square" lIns="68580" tIns="34290" rIns="68580" bIns="34290" rtlCol="0" anchor="t">
            <a:spAutoFit/>
          </a:bodyPr>
          <a:lstStyle/>
          <a:p>
            <a:pPr marL="257175" indent="-257175">
              <a:lnSpc>
                <a:spcPct val="150000"/>
              </a:lnSpc>
              <a:buAutoNum type="arabicPeriod"/>
            </a:pPr>
            <a:r>
              <a:rPr lang="en-AU" sz="2400" dirty="0">
                <a:latin typeface="Arial"/>
                <a:cs typeface="Arial"/>
              </a:rPr>
              <a:t>What do we mean when we say "academic integrity"?</a:t>
            </a:r>
            <a:endParaRPr lang="en-US" dirty="0"/>
          </a:p>
          <a:p>
            <a:pPr marL="257175" indent="-257175">
              <a:lnSpc>
                <a:spcPct val="150000"/>
              </a:lnSpc>
              <a:buAutoNum type="arabicPeriod"/>
            </a:pPr>
            <a:r>
              <a:rPr lang="en-AU" sz="2400" dirty="0">
                <a:latin typeface="Arial"/>
                <a:cs typeface="Arial"/>
              </a:rPr>
              <a:t>What are the 3 main kinds of academic misconduct?</a:t>
            </a:r>
          </a:p>
          <a:p>
            <a:pPr marL="257175" indent="-257175">
              <a:lnSpc>
                <a:spcPct val="150000"/>
              </a:lnSpc>
              <a:buAutoNum type="arabicPeriod"/>
            </a:pPr>
            <a:r>
              <a:rPr lang="en-US" sz="2400" dirty="0">
                <a:latin typeface="Arial"/>
                <a:cs typeface="Arial"/>
              </a:rPr>
              <a:t>What happens when we break academic integrity rules?</a:t>
            </a:r>
          </a:p>
          <a:p>
            <a:pPr marL="257175" indent="-257175">
              <a:lnSpc>
                <a:spcPct val="150000"/>
              </a:lnSpc>
              <a:buAutoNum type="arabicPeriod"/>
            </a:pPr>
            <a:r>
              <a:rPr lang="en-US" sz="2400" dirty="0">
                <a:latin typeface="Arial"/>
                <a:cs typeface="Arial"/>
              </a:rPr>
              <a:t>Common problem #1: paraphrasing</a:t>
            </a:r>
          </a:p>
          <a:p>
            <a:pPr marL="257175" indent="-257175">
              <a:lnSpc>
                <a:spcPct val="150000"/>
              </a:lnSpc>
              <a:buAutoNum type="arabicPeriod"/>
            </a:pPr>
            <a:r>
              <a:rPr lang="en-US" sz="2400" dirty="0">
                <a:latin typeface="Arial"/>
                <a:cs typeface="Arial"/>
              </a:rPr>
              <a:t>Common problem #2: citations</a:t>
            </a:r>
          </a:p>
          <a:p>
            <a:pPr marL="257175" indent="-257175">
              <a:lnSpc>
                <a:spcPct val="150000"/>
              </a:lnSpc>
              <a:buAutoNum type="arabicPeriod"/>
            </a:pPr>
            <a:r>
              <a:rPr lang="en-US" sz="2400" dirty="0">
                <a:latin typeface="Arial"/>
                <a:cs typeface="Arial"/>
              </a:rPr>
              <a:t>Common problem #3: quoting too much</a:t>
            </a:r>
          </a:p>
          <a:p>
            <a:pPr marL="257175" indent="-257175">
              <a:lnSpc>
                <a:spcPct val="150000"/>
              </a:lnSpc>
              <a:buAutoNum type="arabicPeriod"/>
            </a:pPr>
            <a:r>
              <a:rPr lang="en-US" sz="2400" dirty="0">
                <a:latin typeface="Arial"/>
                <a:cs typeface="Arial"/>
              </a:rPr>
              <a:t>A quiz! Of course there's a quiz. </a:t>
            </a:r>
          </a:p>
          <a:p>
            <a:pPr marL="257175" indent="-257175">
              <a:buAutoNum type="arabicPeriod"/>
            </a:pPr>
            <a:endParaRPr lang="en-US" sz="2400" dirty="0">
              <a:latin typeface="Arial"/>
              <a:cs typeface="Arial"/>
            </a:endParaRPr>
          </a:p>
        </p:txBody>
      </p:sp>
    </p:spTree>
    <p:extLst>
      <p:ext uri="{BB962C8B-B14F-4D97-AF65-F5344CB8AC3E}">
        <p14:creationId xmlns:p14="http://schemas.microsoft.com/office/powerpoint/2010/main" val="206486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marL="257175" indent="-257175">
              <a:lnSpc>
                <a:spcPct val="150000"/>
              </a:lnSpc>
              <a:buAutoNum type="arabicPeriod"/>
            </a:pPr>
            <a:r>
              <a:rPr lang="en-AU" sz="2400" dirty="0">
                <a:latin typeface="Arial"/>
                <a:cs typeface="Arial"/>
              </a:rPr>
              <a:t>What do we mean when we say "academic integrity"?</a:t>
            </a:r>
            <a:endParaRPr lang="en-US" sz="2400" dirty="0">
              <a:latin typeface="Arial"/>
              <a:cs typeface="Arial"/>
            </a:endParaRPr>
          </a:p>
        </p:txBody>
      </p:sp>
      <p:sp>
        <p:nvSpPr>
          <p:cNvPr id="4" name="TextBox 3"/>
          <p:cNvSpPr txBox="1"/>
          <p:nvPr/>
        </p:nvSpPr>
        <p:spPr>
          <a:xfrm>
            <a:off x="1113417" y="2196577"/>
            <a:ext cx="7194380" cy="2516073"/>
          </a:xfrm>
          <a:prstGeom prst="rect">
            <a:avLst/>
          </a:prstGeom>
          <a:noFill/>
        </p:spPr>
        <p:txBody>
          <a:bodyPr wrap="square" rtlCol="0">
            <a:spAutoFit/>
          </a:bodyPr>
          <a:lstStyle/>
          <a:p>
            <a:pPr marL="685800" lvl="1" indent="-342900">
              <a:lnSpc>
                <a:spcPct val="150000"/>
              </a:lnSpc>
              <a:buFont typeface="Arial" panose="020B0604020202020204" pitchFamily="34" charset="0"/>
              <a:buChar char="•"/>
            </a:pPr>
            <a:r>
              <a:rPr lang="en-US" sz="2100" dirty="0">
                <a:latin typeface="Arial"/>
                <a:cs typeface="Arial"/>
              </a:rPr>
              <a:t>Being honest in your dealings as a student</a:t>
            </a:r>
          </a:p>
          <a:p>
            <a:pPr marL="685800" lvl="1" indent="-342900">
              <a:lnSpc>
                <a:spcPct val="150000"/>
              </a:lnSpc>
              <a:buFont typeface="Arial" panose="020B0604020202020204" pitchFamily="34" charset="0"/>
              <a:buChar char="•"/>
            </a:pPr>
            <a:r>
              <a:rPr lang="en-US" sz="2100" dirty="0">
                <a:latin typeface="Arial"/>
                <a:cs typeface="Arial"/>
              </a:rPr>
              <a:t>Being ethical</a:t>
            </a:r>
          </a:p>
          <a:p>
            <a:pPr marL="685800" lvl="1" indent="-342900">
              <a:lnSpc>
                <a:spcPct val="150000"/>
              </a:lnSpc>
              <a:buFont typeface="Arial" panose="020B0604020202020204" pitchFamily="34" charset="0"/>
              <a:buChar char="•"/>
            </a:pPr>
            <a:r>
              <a:rPr lang="en-US" sz="2100" dirty="0">
                <a:latin typeface="Arial"/>
                <a:cs typeface="Arial"/>
              </a:rPr>
              <a:t>Maintaining the value of higher education</a:t>
            </a:r>
          </a:p>
          <a:p>
            <a:pPr marL="685800" lvl="1" indent="-342900">
              <a:lnSpc>
                <a:spcPct val="150000"/>
              </a:lnSpc>
              <a:buFont typeface="Arial" panose="020B0604020202020204" pitchFamily="34" charset="0"/>
              <a:buChar char="•"/>
            </a:pPr>
            <a:r>
              <a:rPr lang="en-US" sz="2100" dirty="0">
                <a:latin typeface="Arial"/>
                <a:cs typeface="Arial"/>
              </a:rPr>
              <a:t>Maintaining the quality of courses and learning experiences</a:t>
            </a:r>
          </a:p>
        </p:txBody>
      </p:sp>
    </p:spTree>
    <p:extLst>
      <p:ext uri="{BB962C8B-B14F-4D97-AF65-F5344CB8AC3E}">
        <p14:creationId xmlns:p14="http://schemas.microsoft.com/office/powerpoint/2010/main" val="20105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US" sz="2400" dirty="0">
                <a:latin typeface="Arial"/>
                <a:cs typeface="Arial"/>
              </a:rPr>
              <a:t>2. </a:t>
            </a:r>
            <a:r>
              <a:rPr lang="en-AU" sz="2400" dirty="0">
                <a:latin typeface="Arial"/>
                <a:cs typeface="Arial"/>
              </a:rPr>
              <a:t>What are the 3 main kinds of academic misconduct?</a:t>
            </a:r>
          </a:p>
        </p:txBody>
      </p:sp>
      <p:sp>
        <p:nvSpPr>
          <p:cNvPr id="4" name="TextBox 3"/>
          <p:cNvSpPr txBox="1"/>
          <p:nvPr/>
        </p:nvSpPr>
        <p:spPr>
          <a:xfrm>
            <a:off x="418464" y="2196577"/>
            <a:ext cx="8480800" cy="3323987"/>
          </a:xfrm>
          <a:prstGeom prst="rect">
            <a:avLst/>
          </a:prstGeom>
          <a:noFill/>
        </p:spPr>
        <p:txBody>
          <a:bodyPr wrap="square" rtlCol="0">
            <a:spAutoFit/>
          </a:bodyPr>
          <a:lstStyle/>
          <a:p>
            <a:pPr marL="728663" lvl="1" indent="-385763">
              <a:buFont typeface="+mj-lt"/>
              <a:buAutoNum type="arabicPeriod"/>
            </a:pPr>
            <a:r>
              <a:rPr lang="en-US" sz="2100" dirty="0">
                <a:latin typeface="Arial"/>
                <a:cs typeface="Arial"/>
              </a:rPr>
              <a:t>Contract cheating – asking/paying another person to create all or parts of an assessment and saying that it’s your own.</a:t>
            </a:r>
          </a:p>
          <a:p>
            <a:pPr marL="728663" lvl="1" indent="-385763">
              <a:buFont typeface="+mj-lt"/>
              <a:buAutoNum type="arabicPeriod"/>
            </a:pPr>
            <a:endParaRPr lang="en-US" sz="2100" dirty="0">
              <a:latin typeface="Arial"/>
              <a:cs typeface="Arial"/>
            </a:endParaRPr>
          </a:p>
          <a:p>
            <a:pPr marL="728663" lvl="1" indent="-385763">
              <a:buFont typeface="+mj-lt"/>
              <a:buAutoNum type="arabicPeriod"/>
            </a:pPr>
            <a:r>
              <a:rPr lang="en-US" sz="2100" dirty="0">
                <a:latin typeface="Arial"/>
                <a:cs typeface="Arial"/>
              </a:rPr>
              <a:t>Using other people’s work (especially that of published researchers) without quoting, citing, and/or referencing accurately. This is </a:t>
            </a:r>
            <a:r>
              <a:rPr lang="en-US" sz="2100" b="1" dirty="0">
                <a:latin typeface="Arial"/>
                <a:cs typeface="Arial"/>
              </a:rPr>
              <a:t>plagiarism</a:t>
            </a:r>
            <a:r>
              <a:rPr lang="en-US" sz="2100" dirty="0">
                <a:latin typeface="Arial"/>
                <a:cs typeface="Arial"/>
              </a:rPr>
              <a:t>.</a:t>
            </a:r>
          </a:p>
          <a:p>
            <a:pPr marL="728663" lvl="1" indent="-385763">
              <a:buFont typeface="+mj-lt"/>
              <a:buAutoNum type="arabicPeriod"/>
            </a:pPr>
            <a:endParaRPr lang="en-US" sz="2100" dirty="0">
              <a:latin typeface="Arial"/>
              <a:cs typeface="Arial"/>
            </a:endParaRPr>
          </a:p>
          <a:p>
            <a:pPr marL="728663" lvl="1" indent="-385763">
              <a:buFont typeface="+mj-lt"/>
              <a:buAutoNum type="arabicPeriod"/>
            </a:pPr>
            <a:r>
              <a:rPr lang="en-US" sz="2100" dirty="0">
                <a:latin typeface="Arial"/>
                <a:cs typeface="Arial"/>
              </a:rPr>
              <a:t>Using other people’s work, but not changing it sufficiently (e.g. not paraphrasing completely). This is also </a:t>
            </a:r>
            <a:r>
              <a:rPr lang="en-US" sz="2100" b="1" dirty="0">
                <a:latin typeface="Arial"/>
                <a:cs typeface="Arial"/>
              </a:rPr>
              <a:t>plagiarism</a:t>
            </a:r>
            <a:r>
              <a:rPr lang="en-US" sz="2100" dirty="0">
                <a:latin typeface="Arial"/>
                <a:cs typeface="Arial"/>
              </a:rPr>
              <a:t>. </a:t>
            </a:r>
          </a:p>
          <a:p>
            <a:pPr marL="728663" lvl="1" indent="-385763">
              <a:buFont typeface="+mj-lt"/>
              <a:buAutoNum type="arabicPeriod"/>
            </a:pPr>
            <a:endParaRPr lang="en-US" sz="2100" dirty="0">
              <a:latin typeface="Arial"/>
              <a:cs typeface="Aria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6422" y="2250249"/>
            <a:ext cx="436770" cy="421483"/>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727" y="3189528"/>
            <a:ext cx="436770" cy="42148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727" y="4520219"/>
            <a:ext cx="436770" cy="421483"/>
          </a:xfrm>
          <a:prstGeom prst="rect">
            <a:avLst/>
          </a:prstGeom>
        </p:spPr>
      </p:pic>
    </p:spTree>
    <p:extLst>
      <p:ext uri="{BB962C8B-B14F-4D97-AF65-F5344CB8AC3E}">
        <p14:creationId xmlns:p14="http://schemas.microsoft.com/office/powerpoint/2010/main" val="150923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3. </a:t>
            </a:r>
            <a:r>
              <a:rPr lang="en-US" sz="2400" dirty="0">
                <a:latin typeface="Arial"/>
                <a:cs typeface="Arial"/>
              </a:rPr>
              <a:t>What happens when we break academic integrity rules?</a:t>
            </a:r>
          </a:p>
        </p:txBody>
      </p:sp>
      <p:sp>
        <p:nvSpPr>
          <p:cNvPr id="4" name="TextBox 3"/>
          <p:cNvSpPr txBox="1"/>
          <p:nvPr/>
        </p:nvSpPr>
        <p:spPr>
          <a:xfrm>
            <a:off x="418464" y="2196577"/>
            <a:ext cx="8174207" cy="3046988"/>
          </a:xfrm>
          <a:prstGeom prst="rect">
            <a:avLst/>
          </a:prstGeom>
          <a:noFill/>
        </p:spPr>
        <p:txBody>
          <a:bodyPr wrap="square" rtlCol="0">
            <a:spAutoFit/>
          </a:bodyPr>
          <a:lstStyle/>
          <a:p>
            <a:pPr marL="728663" lvl="1" indent="-385763">
              <a:buFont typeface="+mj-lt"/>
              <a:buAutoNum type="arabicPeriod"/>
            </a:pPr>
            <a:r>
              <a:rPr lang="en-US" sz="2400" dirty="0">
                <a:latin typeface="Arial"/>
                <a:cs typeface="Arial"/>
              </a:rPr>
              <a:t>The percentage of your assignment that is </a:t>
            </a:r>
            <a:r>
              <a:rPr lang="en-US" sz="2400" dirty="0" err="1">
                <a:latin typeface="Arial"/>
                <a:cs typeface="Arial"/>
              </a:rPr>
              <a:t>plagiarised</a:t>
            </a:r>
            <a:r>
              <a:rPr lang="en-US" sz="2400" dirty="0">
                <a:latin typeface="Arial"/>
                <a:cs typeface="Arial"/>
              </a:rPr>
              <a:t> will not be assessed (~ % penalty).</a:t>
            </a:r>
          </a:p>
          <a:p>
            <a:pPr marL="728663" lvl="1" indent="-385763">
              <a:buFont typeface="+mj-lt"/>
              <a:buAutoNum type="arabicPeriod"/>
            </a:pPr>
            <a:endParaRPr lang="en-US" sz="2400" dirty="0">
              <a:latin typeface="Arial"/>
              <a:cs typeface="Arial"/>
            </a:endParaRPr>
          </a:p>
          <a:p>
            <a:pPr marL="728663" lvl="1" indent="-385763">
              <a:buFont typeface="+mj-lt"/>
              <a:buAutoNum type="arabicPeriod"/>
            </a:pPr>
            <a:r>
              <a:rPr lang="en-US" sz="2400" dirty="0">
                <a:latin typeface="Arial"/>
                <a:cs typeface="Arial"/>
              </a:rPr>
              <a:t>Zero for the assessment in serious cases.</a:t>
            </a:r>
          </a:p>
          <a:p>
            <a:pPr marL="728663" lvl="1" indent="-385763">
              <a:buFont typeface="+mj-lt"/>
              <a:buAutoNum type="arabicPeriod"/>
            </a:pPr>
            <a:endParaRPr lang="en-US" sz="2400" dirty="0">
              <a:latin typeface="Arial"/>
              <a:cs typeface="Arial"/>
            </a:endParaRPr>
          </a:p>
          <a:p>
            <a:pPr lvl="1"/>
            <a:endParaRPr lang="en-US" sz="2400" dirty="0">
              <a:latin typeface="Arial"/>
              <a:cs typeface="Arial"/>
            </a:endParaRPr>
          </a:p>
          <a:p>
            <a:pPr lvl="1"/>
            <a:r>
              <a:rPr lang="en-US" sz="2400" dirty="0">
                <a:latin typeface="Arial"/>
                <a:cs typeface="Arial"/>
              </a:rPr>
              <a:t>3. Zero for the unit in more serious cases.</a:t>
            </a:r>
          </a:p>
          <a:p>
            <a:pPr lvl="1"/>
            <a:endParaRPr lang="en-US" sz="2400" dirty="0">
              <a:latin typeface="Arial"/>
              <a:cs typeface="Aria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361" y="2184220"/>
            <a:ext cx="573806" cy="49835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040" y="3138789"/>
            <a:ext cx="848127" cy="73660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85" y="4149496"/>
            <a:ext cx="1119479" cy="972270"/>
          </a:xfrm>
          <a:prstGeom prst="rect">
            <a:avLst/>
          </a:prstGeom>
        </p:spPr>
      </p:pic>
    </p:spTree>
    <p:extLst>
      <p:ext uri="{BB962C8B-B14F-4D97-AF65-F5344CB8AC3E}">
        <p14:creationId xmlns:p14="http://schemas.microsoft.com/office/powerpoint/2010/main" val="374575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4. </a:t>
            </a:r>
            <a:r>
              <a:rPr lang="en-US" sz="2400" dirty="0">
                <a:latin typeface="Arial"/>
                <a:cs typeface="Arial"/>
              </a:rPr>
              <a:t>Common problem #1: lazy paraphrasing</a:t>
            </a:r>
          </a:p>
        </p:txBody>
      </p:sp>
      <p:pic>
        <p:nvPicPr>
          <p:cNvPr id="21" name="Picture 20"/>
          <p:cNvPicPr>
            <a:picLocks noChangeAspect="1"/>
          </p:cNvPicPr>
          <p:nvPr/>
        </p:nvPicPr>
        <p:blipFill>
          <a:blip r:embed="rId4"/>
          <a:stretch>
            <a:fillRect/>
          </a:stretch>
        </p:blipFill>
        <p:spPr>
          <a:xfrm>
            <a:off x="1671232" y="2195495"/>
            <a:ext cx="5801535" cy="964541"/>
          </a:xfrm>
          <a:prstGeom prst="rect">
            <a:avLst/>
          </a:prstGeom>
        </p:spPr>
      </p:pic>
      <p:sp>
        <p:nvSpPr>
          <p:cNvPr id="22" name="TextBox 21"/>
          <p:cNvSpPr txBox="1"/>
          <p:nvPr/>
        </p:nvSpPr>
        <p:spPr>
          <a:xfrm>
            <a:off x="951585" y="2664796"/>
            <a:ext cx="1041887" cy="369332"/>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Original: </a:t>
            </a:r>
          </a:p>
        </p:txBody>
      </p:sp>
      <p:grpSp>
        <p:nvGrpSpPr>
          <p:cNvPr id="32" name="Group 31"/>
          <p:cNvGrpSpPr/>
          <p:nvPr/>
        </p:nvGrpSpPr>
        <p:grpSpPr>
          <a:xfrm>
            <a:off x="1581374" y="3130077"/>
            <a:ext cx="5954241" cy="2327167"/>
            <a:chOff x="2108499" y="3030435"/>
            <a:chExt cx="7938988" cy="3102889"/>
          </a:xfrm>
        </p:grpSpPr>
        <p:grpSp>
          <p:nvGrpSpPr>
            <p:cNvPr id="16" name="Group 15"/>
            <p:cNvGrpSpPr/>
            <p:nvPr/>
          </p:nvGrpSpPr>
          <p:grpSpPr>
            <a:xfrm>
              <a:off x="2108499" y="3042508"/>
              <a:ext cx="1183283" cy="1289000"/>
              <a:chOff x="2581836" y="3018011"/>
              <a:chExt cx="1183283" cy="128900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1836" y="3356852"/>
                <a:ext cx="1183283" cy="950159"/>
              </a:xfrm>
              <a:prstGeom prst="rect">
                <a:avLst/>
              </a:prstGeom>
            </p:spPr>
          </p:pic>
          <p:sp>
            <p:nvSpPr>
              <p:cNvPr id="25" name="TextBox 24"/>
              <p:cNvSpPr txBox="1"/>
              <p:nvPr/>
            </p:nvSpPr>
            <p:spPr>
              <a:xfrm>
                <a:off x="2829405" y="3018011"/>
                <a:ext cx="688143" cy="86177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Lazy</a:t>
                </a:r>
              </a:p>
            </p:txBody>
          </p:sp>
        </p:grpSp>
        <p:grpSp>
          <p:nvGrpSpPr>
            <p:cNvPr id="31" name="Group 30"/>
            <p:cNvGrpSpPr/>
            <p:nvPr/>
          </p:nvGrpSpPr>
          <p:grpSpPr>
            <a:xfrm>
              <a:off x="8843489" y="3030435"/>
              <a:ext cx="1203998" cy="1262115"/>
              <a:chOff x="8843489" y="3030435"/>
              <a:chExt cx="1203998" cy="1262115"/>
            </a:xfrm>
          </p:grpSpPr>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43488" y="3411840"/>
                <a:ext cx="604001" cy="880710"/>
              </a:xfrm>
              <a:prstGeom prst="rect">
                <a:avLst/>
              </a:prstGeom>
            </p:spPr>
          </p:pic>
          <p:sp>
            <p:nvSpPr>
              <p:cNvPr id="26" name="TextBox 25"/>
              <p:cNvSpPr txBox="1"/>
              <p:nvPr/>
            </p:nvSpPr>
            <p:spPr>
              <a:xfrm>
                <a:off x="8843489" y="3030435"/>
                <a:ext cx="1203998" cy="86177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Studious</a:t>
                </a:r>
              </a:p>
            </p:txBody>
          </p:sp>
        </p:grpSp>
        <p:sp>
          <p:nvSpPr>
            <p:cNvPr id="27" name="Rectangle 26"/>
            <p:cNvSpPr/>
            <p:nvPr/>
          </p:nvSpPr>
          <p:spPr>
            <a:xfrm rot="16200000" flipV="1">
              <a:off x="4490775" y="4620921"/>
              <a:ext cx="2906150" cy="118656"/>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8" name="TextBox 27"/>
          <p:cNvSpPr txBox="1"/>
          <p:nvPr/>
        </p:nvSpPr>
        <p:spPr>
          <a:xfrm>
            <a:off x="5285852" y="4134973"/>
            <a:ext cx="3596528" cy="1731243"/>
          </a:xfrm>
          <a:prstGeom prst="rect">
            <a:avLst/>
          </a:prstGeom>
          <a:noFill/>
        </p:spPr>
        <p:txBody>
          <a:bodyPr wrap="square" lIns="68580" tIns="34290" rIns="68580" bIns="34290" rtlCol="0" anchor="t">
            <a:spAutoFit/>
          </a:bodyPr>
          <a:lstStyle/>
          <a:p>
            <a:r>
              <a:rPr lang="en-AU" b="1" dirty="0">
                <a:latin typeface="Ink Free"/>
                <a:cs typeface="Arial"/>
              </a:rPr>
              <a:t>As the Australian Human Rights Commission (2016) points out, </a:t>
            </a:r>
            <a:r>
              <a:rPr lang="en-AU" b="1" dirty="0">
                <a:solidFill>
                  <a:srgbClr val="FF0000"/>
                </a:solidFill>
                <a:latin typeface="Ink Free"/>
                <a:cs typeface="Arial"/>
              </a:rPr>
              <a:t>Australia</a:t>
            </a:r>
            <a:r>
              <a:rPr lang="en-AU" b="1" dirty="0">
                <a:latin typeface="Ink Free"/>
                <a:cs typeface="Arial"/>
              </a:rPr>
              <a:t> does not have the problems with </a:t>
            </a:r>
            <a:r>
              <a:rPr lang="en-AU" b="1" dirty="0">
                <a:solidFill>
                  <a:srgbClr val="FF0000"/>
                </a:solidFill>
                <a:latin typeface="Ink Free"/>
                <a:cs typeface="Arial"/>
              </a:rPr>
              <a:t>multiculturalism</a:t>
            </a:r>
            <a:r>
              <a:rPr lang="en-AU" b="1">
                <a:latin typeface="Ink Free"/>
                <a:cs typeface="Arial"/>
              </a:rPr>
              <a:t> that </a:t>
            </a:r>
            <a:r>
              <a:rPr lang="en-AU" b="1" dirty="0">
                <a:solidFill>
                  <a:srgbClr val="FF0000"/>
                </a:solidFill>
                <a:latin typeface="Ink Free"/>
                <a:cs typeface="Arial"/>
              </a:rPr>
              <a:t>many</a:t>
            </a:r>
            <a:r>
              <a:rPr lang="en-AU" b="1" dirty="0">
                <a:latin typeface="Ink Free"/>
                <a:cs typeface="Arial"/>
              </a:rPr>
              <a:t> other </a:t>
            </a:r>
            <a:r>
              <a:rPr lang="en-AU" b="1" dirty="0">
                <a:solidFill>
                  <a:srgbClr val="FF0000"/>
                </a:solidFill>
                <a:latin typeface="Ink Free"/>
                <a:cs typeface="Arial"/>
              </a:rPr>
              <a:t>liberal democracies </a:t>
            </a:r>
            <a:r>
              <a:rPr lang="en-AU" b="1" dirty="0">
                <a:latin typeface="Ink Free"/>
                <a:cs typeface="Arial"/>
              </a:rPr>
              <a:t>have. </a:t>
            </a:r>
            <a:endParaRPr lang="en-AU" b="1" dirty="0">
              <a:latin typeface="Ink Free" panose="03080402000500000000" pitchFamily="66" charset="0"/>
              <a:cs typeface="Arial" panose="020B0604020202020204" pitchFamily="34" charset="0"/>
            </a:endParaRPr>
          </a:p>
        </p:txBody>
      </p:sp>
      <p:sp>
        <p:nvSpPr>
          <p:cNvPr id="29" name="TextBox 28"/>
          <p:cNvSpPr txBox="1"/>
          <p:nvPr/>
        </p:nvSpPr>
        <p:spPr>
          <a:xfrm>
            <a:off x="543075" y="4174904"/>
            <a:ext cx="3596528" cy="1477328"/>
          </a:xfrm>
          <a:prstGeom prst="rect">
            <a:avLst/>
          </a:prstGeom>
          <a:noFill/>
        </p:spPr>
        <p:txBody>
          <a:bodyPr wrap="square" rtlCol="0">
            <a:spAutoFit/>
          </a:bodyPr>
          <a:lstStyle/>
          <a:p>
            <a:r>
              <a:rPr lang="en-AU" b="1" dirty="0">
                <a:solidFill>
                  <a:srgbClr val="FF0000"/>
                </a:solidFill>
                <a:latin typeface="Ink Free" panose="03080402000500000000" pitchFamily="66" charset="0"/>
                <a:cs typeface="Arial" panose="020B0604020202020204" pitchFamily="34" charset="0"/>
              </a:rPr>
              <a:t>It is </a:t>
            </a:r>
            <a:r>
              <a:rPr lang="en-AU" b="1" dirty="0">
                <a:latin typeface="Ink Free" panose="03080402000500000000" pitchFamily="66" charset="0"/>
                <a:cs typeface="Arial" panose="020B0604020202020204" pitchFamily="34" charset="0"/>
              </a:rPr>
              <a:t>fact</a:t>
            </a:r>
            <a:r>
              <a:rPr lang="en-AU" b="1" dirty="0">
                <a:solidFill>
                  <a:srgbClr val="FF0000"/>
                </a:solidFill>
                <a:latin typeface="Ink Free" panose="03080402000500000000" pitchFamily="66" charset="0"/>
                <a:cs typeface="Arial" panose="020B0604020202020204" pitchFamily="34" charset="0"/>
              </a:rPr>
              <a:t> that multiculturalism is in a </a:t>
            </a:r>
            <a:r>
              <a:rPr lang="en-AU" b="1" dirty="0">
                <a:latin typeface="Ink Free" panose="03080402000500000000" pitchFamily="66" charset="0"/>
                <a:cs typeface="Arial" panose="020B0604020202020204" pitchFamily="34" charset="0"/>
              </a:rPr>
              <a:t>bad </a:t>
            </a:r>
            <a:r>
              <a:rPr lang="en-AU" b="1" dirty="0">
                <a:solidFill>
                  <a:srgbClr val="FF0000"/>
                </a:solidFill>
                <a:latin typeface="Ink Free" panose="03080402000500000000" pitchFamily="66" charset="0"/>
                <a:cs typeface="Arial" panose="020B0604020202020204" pitchFamily="34" charset="0"/>
              </a:rPr>
              <a:t>state in many </a:t>
            </a:r>
            <a:r>
              <a:rPr lang="en-AU" b="1" dirty="0">
                <a:latin typeface="Ink Free" panose="03080402000500000000" pitchFamily="66" charset="0"/>
                <a:cs typeface="Arial" panose="020B0604020202020204" pitchFamily="34" charset="0"/>
              </a:rPr>
              <a:t>countries, </a:t>
            </a:r>
            <a:r>
              <a:rPr lang="en-AU" b="1" dirty="0">
                <a:solidFill>
                  <a:srgbClr val="FF0000"/>
                </a:solidFill>
                <a:latin typeface="Ink Free" panose="03080402000500000000" pitchFamily="66" charset="0"/>
                <a:cs typeface="Arial" panose="020B0604020202020204" pitchFamily="34" charset="0"/>
              </a:rPr>
              <a:t>but it is not the </a:t>
            </a:r>
            <a:r>
              <a:rPr lang="en-AU" b="1" dirty="0">
                <a:latin typeface="Ink Free" panose="03080402000500000000" pitchFamily="66" charset="0"/>
                <a:cs typeface="Arial" panose="020B0604020202020204" pitchFamily="34" charset="0"/>
              </a:rPr>
              <a:t>situation </a:t>
            </a:r>
            <a:r>
              <a:rPr lang="en-AU" b="1" dirty="0">
                <a:solidFill>
                  <a:srgbClr val="FF0000"/>
                </a:solidFill>
                <a:latin typeface="Ink Free" panose="03080402000500000000" pitchFamily="66" charset="0"/>
                <a:cs typeface="Arial" panose="020B0604020202020204" pitchFamily="34" charset="0"/>
              </a:rPr>
              <a:t>in</a:t>
            </a:r>
            <a:r>
              <a:rPr lang="en-AU" b="1" dirty="0">
                <a:latin typeface="Ink Free" panose="03080402000500000000" pitchFamily="66" charset="0"/>
                <a:cs typeface="Arial" panose="020B0604020202020204" pitchFamily="34" charset="0"/>
              </a:rPr>
              <a:t> </a:t>
            </a:r>
            <a:r>
              <a:rPr lang="en-AU" b="1" dirty="0">
                <a:solidFill>
                  <a:srgbClr val="FF0000"/>
                </a:solidFill>
                <a:latin typeface="Ink Free" panose="03080402000500000000" pitchFamily="66" charset="0"/>
                <a:cs typeface="Arial" panose="020B0604020202020204" pitchFamily="34" charset="0"/>
              </a:rPr>
              <a:t>Australia</a:t>
            </a:r>
            <a:r>
              <a:rPr lang="en-AU" b="1" dirty="0">
                <a:latin typeface="Ink Free" panose="03080402000500000000" pitchFamily="66" charset="0"/>
                <a:cs typeface="Arial" panose="020B0604020202020204" pitchFamily="34" charset="0"/>
              </a:rPr>
              <a:t> (Australian Human Rights Commission 2016).  </a:t>
            </a:r>
          </a:p>
        </p:txBody>
      </p:sp>
      <p:grpSp>
        <p:nvGrpSpPr>
          <p:cNvPr id="38" name="Group 37"/>
          <p:cNvGrpSpPr/>
          <p:nvPr/>
        </p:nvGrpSpPr>
        <p:grpSpPr>
          <a:xfrm>
            <a:off x="1065647" y="5145934"/>
            <a:ext cx="2221079" cy="676160"/>
            <a:chOff x="1420863" y="5718245"/>
            <a:chExt cx="2961438" cy="901546"/>
          </a:xfrm>
        </p:grpSpPr>
        <p:sp>
          <p:nvSpPr>
            <p:cNvPr id="34" name="TextBox 33"/>
            <p:cNvSpPr txBox="1"/>
            <p:nvPr/>
          </p:nvSpPr>
          <p:spPr>
            <a:xfrm>
              <a:off x="1860692" y="5758017"/>
              <a:ext cx="2081780" cy="861774"/>
            </a:xfrm>
            <a:prstGeom prst="rect">
              <a:avLst/>
            </a:prstGeom>
            <a:solidFill>
              <a:srgbClr val="FF0000"/>
            </a:solidFill>
          </p:spPr>
          <p:txBody>
            <a:bodyPr wrap="square" rtlCol="0">
              <a:spAutoFit/>
            </a:bodyPr>
            <a:lstStyle/>
            <a:p>
              <a:r>
                <a:rPr lang="en-AU" dirty="0">
                  <a:solidFill>
                    <a:schemeClr val="bg1"/>
                  </a:solidFill>
                  <a:latin typeface="Arial" panose="020B0604020202020204" pitchFamily="34" charset="0"/>
                  <a:cs typeface="Arial" panose="020B0604020202020204" pitchFamily="34" charset="0"/>
                </a:rPr>
                <a:t>This is plagiarism</a:t>
              </a:r>
            </a:p>
          </p:txBody>
        </p:sp>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420863" y="5730527"/>
              <a:ext cx="439829" cy="424435"/>
            </a:xfrm>
            <a:prstGeom prst="rect">
              <a:avLst/>
            </a:prstGeom>
          </p:spPr>
        </p:pic>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942472" y="5718245"/>
              <a:ext cx="439829" cy="424435"/>
            </a:xfrm>
            <a:prstGeom prst="rect">
              <a:avLst/>
            </a:prstGeom>
          </p:spPr>
        </p:pic>
      </p:grpSp>
    </p:spTree>
    <p:extLst>
      <p:ext uri="{BB962C8B-B14F-4D97-AF65-F5344CB8AC3E}">
        <p14:creationId xmlns:p14="http://schemas.microsoft.com/office/powerpoint/2010/main" val="4731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5. </a:t>
            </a:r>
            <a:r>
              <a:rPr lang="en-US" sz="2400" dirty="0">
                <a:latin typeface="Arial"/>
                <a:cs typeface="Arial"/>
              </a:rPr>
              <a:t>Common problem #2: citations</a:t>
            </a:r>
          </a:p>
        </p:txBody>
      </p:sp>
      <p:sp>
        <p:nvSpPr>
          <p:cNvPr id="4" name="TextBox 3"/>
          <p:cNvSpPr txBox="1"/>
          <p:nvPr/>
        </p:nvSpPr>
        <p:spPr>
          <a:xfrm>
            <a:off x="1429060" y="3394193"/>
            <a:ext cx="6549080" cy="784830"/>
          </a:xfrm>
          <a:prstGeom prst="rect">
            <a:avLst/>
          </a:prstGeom>
          <a:noFill/>
        </p:spPr>
        <p:txBody>
          <a:bodyPr wrap="square" rtlCol="0">
            <a:spAutoFit/>
          </a:bodyPr>
          <a:lstStyle/>
          <a:p>
            <a:r>
              <a:rPr lang="en-AU" sz="4500" dirty="0">
                <a:solidFill>
                  <a:srgbClr val="FF0000"/>
                </a:solidFill>
                <a:latin typeface="Arial" panose="020B0604020202020204" pitchFamily="34" charset="0"/>
                <a:cs typeface="Arial" panose="020B0604020202020204" pitchFamily="34" charset="0"/>
              </a:rPr>
              <a:t>(</a:t>
            </a:r>
            <a:r>
              <a:rPr lang="en-AU" sz="4500" dirty="0">
                <a:solidFill>
                  <a:srgbClr val="00B0F0"/>
                </a:solidFill>
                <a:latin typeface="Arial" panose="020B0604020202020204" pitchFamily="34" charset="0"/>
                <a:cs typeface="Arial" panose="020B0604020202020204" pitchFamily="34" charset="0"/>
              </a:rPr>
              <a:t>Taylor</a:t>
            </a:r>
            <a:r>
              <a:rPr lang="en-AU" sz="4500" dirty="0">
                <a:latin typeface="Arial" panose="020B0604020202020204" pitchFamily="34" charset="0"/>
                <a:cs typeface="Arial" panose="020B0604020202020204" pitchFamily="34" charset="0"/>
              </a:rPr>
              <a:t> &amp; </a:t>
            </a:r>
            <a:r>
              <a:rPr lang="en-AU" sz="4500" dirty="0">
                <a:solidFill>
                  <a:srgbClr val="00B0F0"/>
                </a:solidFill>
                <a:latin typeface="Arial" panose="020B0604020202020204" pitchFamily="34" charset="0"/>
                <a:cs typeface="Arial" panose="020B0604020202020204" pitchFamily="34" charset="0"/>
              </a:rPr>
              <a:t>Harrison</a:t>
            </a:r>
            <a:r>
              <a:rPr lang="en-AU" sz="4500" dirty="0">
                <a:latin typeface="Arial" panose="020B0604020202020204" pitchFamily="34" charset="0"/>
                <a:cs typeface="Arial" panose="020B0604020202020204" pitchFamily="34" charset="0"/>
              </a:rPr>
              <a:t> </a:t>
            </a:r>
            <a:r>
              <a:rPr lang="en-AU" sz="4500" dirty="0">
                <a:solidFill>
                  <a:srgbClr val="92D050"/>
                </a:solidFill>
                <a:latin typeface="Arial" panose="020B0604020202020204" pitchFamily="34" charset="0"/>
                <a:cs typeface="Arial" panose="020B0604020202020204" pitchFamily="34" charset="0"/>
              </a:rPr>
              <a:t>2016</a:t>
            </a:r>
            <a:r>
              <a:rPr lang="en-AU" sz="4500" dirty="0">
                <a:solidFill>
                  <a:srgbClr val="FF0000"/>
                </a:solidFill>
                <a:latin typeface="Arial" panose="020B0604020202020204" pitchFamily="34" charset="0"/>
                <a:cs typeface="Arial" panose="020B0604020202020204" pitchFamily="34" charset="0"/>
              </a:rPr>
              <a:t>)</a:t>
            </a:r>
            <a:r>
              <a:rPr lang="en-AU" sz="4500" dirty="0">
                <a:latin typeface="Arial" panose="020B0604020202020204" pitchFamily="34" charset="0"/>
                <a:cs typeface="Arial" panose="020B0604020202020204" pitchFamily="34" charset="0"/>
              </a:rPr>
              <a:t>.</a:t>
            </a:r>
          </a:p>
        </p:txBody>
      </p:sp>
      <p:sp>
        <p:nvSpPr>
          <p:cNvPr id="8" name="Down Arrow 7"/>
          <p:cNvSpPr/>
          <p:nvPr/>
        </p:nvSpPr>
        <p:spPr>
          <a:xfrm rot="2294270">
            <a:off x="2756358" y="2866164"/>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Down Arrow 32"/>
          <p:cNvSpPr/>
          <p:nvPr/>
        </p:nvSpPr>
        <p:spPr>
          <a:xfrm rot="18647680">
            <a:off x="3852541" y="2833429"/>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Down Arrow 33"/>
          <p:cNvSpPr/>
          <p:nvPr/>
        </p:nvSpPr>
        <p:spPr>
          <a:xfrm rot="13604616">
            <a:off x="1125677" y="3964842"/>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a:off x="6031861" y="2822529"/>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rot="13577428">
            <a:off x="6031862" y="3964842"/>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Down Arrow 36"/>
          <p:cNvSpPr/>
          <p:nvPr/>
        </p:nvSpPr>
        <p:spPr>
          <a:xfrm rot="1487969">
            <a:off x="7847863" y="3189808"/>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2721957" y="2532136"/>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Author(s) family names</a:t>
            </a:r>
          </a:p>
        </p:txBody>
      </p:sp>
      <p:sp>
        <p:nvSpPr>
          <p:cNvPr id="38" name="TextBox 37"/>
          <p:cNvSpPr txBox="1"/>
          <p:nvPr/>
        </p:nvSpPr>
        <p:spPr>
          <a:xfrm>
            <a:off x="5433581" y="2629177"/>
            <a:ext cx="1413702" cy="646331"/>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Space, no comma</a:t>
            </a:r>
          </a:p>
        </p:txBody>
      </p:sp>
      <p:sp>
        <p:nvSpPr>
          <p:cNvPr id="39" name="TextBox 38"/>
          <p:cNvSpPr txBox="1"/>
          <p:nvPr/>
        </p:nvSpPr>
        <p:spPr>
          <a:xfrm>
            <a:off x="527397" y="4482040"/>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Parenthesis, no space after</a:t>
            </a:r>
          </a:p>
        </p:txBody>
      </p:sp>
      <p:sp>
        <p:nvSpPr>
          <p:cNvPr id="40" name="TextBox 39"/>
          <p:cNvSpPr txBox="1"/>
          <p:nvPr/>
        </p:nvSpPr>
        <p:spPr>
          <a:xfrm>
            <a:off x="4907138" y="4482040"/>
            <a:ext cx="1413702" cy="646331"/>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Year of publication</a:t>
            </a:r>
          </a:p>
        </p:txBody>
      </p:sp>
      <p:sp>
        <p:nvSpPr>
          <p:cNvPr id="41" name="TextBox 40"/>
          <p:cNvSpPr txBox="1"/>
          <p:nvPr/>
        </p:nvSpPr>
        <p:spPr>
          <a:xfrm>
            <a:off x="7438355" y="2822530"/>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Full stop </a:t>
            </a:r>
            <a:r>
              <a:rPr lang="en-AU" b="1" i="1" dirty="0">
                <a:solidFill>
                  <a:schemeClr val="bg1"/>
                </a:solidFill>
                <a:latin typeface="Arial" panose="020B0604020202020204" pitchFamily="34" charset="0"/>
                <a:cs typeface="Arial" panose="020B0604020202020204" pitchFamily="34" charset="0"/>
              </a:rPr>
              <a:t>after </a:t>
            </a:r>
            <a:r>
              <a:rPr lang="en-AU" b="1" dirty="0">
                <a:solidFill>
                  <a:schemeClr val="bg1"/>
                </a:solidFill>
                <a:latin typeface="Arial" panose="020B0604020202020204" pitchFamily="34" charset="0"/>
                <a:cs typeface="Arial" panose="020B0604020202020204" pitchFamily="34" charset="0"/>
              </a:rPr>
              <a:t>(not before)</a:t>
            </a:r>
          </a:p>
        </p:txBody>
      </p:sp>
      <p:sp>
        <p:nvSpPr>
          <p:cNvPr id="43" name="Down Arrow 42"/>
          <p:cNvSpPr/>
          <p:nvPr/>
        </p:nvSpPr>
        <p:spPr>
          <a:xfrm rot="8762914">
            <a:off x="7663482" y="4072357"/>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p:cNvSpPr txBox="1"/>
          <p:nvPr/>
        </p:nvSpPr>
        <p:spPr>
          <a:xfrm rot="3369">
            <a:off x="7438355" y="4036960"/>
            <a:ext cx="1413702" cy="1477328"/>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Parenthesis, no space before or after</a:t>
            </a:r>
          </a:p>
        </p:txBody>
      </p:sp>
    </p:spTree>
    <p:extLst>
      <p:ext uri="{BB962C8B-B14F-4D97-AF65-F5344CB8AC3E}">
        <p14:creationId xmlns:p14="http://schemas.microsoft.com/office/powerpoint/2010/main" val="243646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33" grpId="0" animBg="1"/>
      <p:bldP spid="34" grpId="0" animBg="1"/>
      <p:bldP spid="35" grpId="0" animBg="1"/>
      <p:bldP spid="36" grpId="0" animBg="1"/>
      <p:bldP spid="37" grpId="0" animBg="1"/>
      <p:bldP spid="24" grpId="0" animBg="1"/>
      <p:bldP spid="38" grpId="0" animBg="1"/>
      <p:bldP spid="39" grpId="0" animBg="1"/>
      <p:bldP spid="40" grpId="0" animBg="1"/>
      <p:bldP spid="41"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t>Chapter Objectives</a:t>
            </a:r>
          </a:p>
        </p:txBody>
      </p:sp>
      <p:sp>
        <p:nvSpPr>
          <p:cNvPr id="16389" name="Rectangle 3"/>
          <p:cNvSpPr>
            <a:spLocks noGrp="1" noChangeArrowheads="1"/>
          </p:cNvSpPr>
          <p:nvPr>
            <p:ph idx="1"/>
          </p:nvPr>
        </p:nvSpPr>
        <p:spPr/>
        <p:txBody>
          <a:bodyPr/>
          <a:lstStyle/>
          <a:p>
            <a:pPr eaLnBrk="1" hangingPunct="1"/>
            <a:r>
              <a:rPr lang="en-US" dirty="0"/>
              <a:t>Define if and if...else statements, conditionals, and operands</a:t>
            </a:r>
          </a:p>
          <a:p>
            <a:pPr eaLnBrk="1" hangingPunct="1"/>
            <a:r>
              <a:rPr lang="en-US" dirty="0"/>
              <a:t>Write a JavaScript user-defined function to format output in a text field</a:t>
            </a:r>
          </a:p>
          <a:p>
            <a:pPr eaLnBrk="1" hangingPunct="1"/>
            <a:r>
              <a:rPr lang="en-US" dirty="0"/>
              <a:t>Describe how to open a pop-up window</a:t>
            </a:r>
          </a:p>
        </p:txBody>
      </p:sp>
      <p:sp>
        <p:nvSpPr>
          <p:cNvPr id="16386"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16387"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97F224-7490-4276-BAF4-C5007626BF53}" type="slidenum">
              <a:rPr lang="en-US" smtClean="0"/>
              <a:pPr eaLnBrk="1" hangingPunct="1"/>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5. </a:t>
            </a:r>
            <a:r>
              <a:rPr lang="en-US" sz="2400" dirty="0">
                <a:latin typeface="Arial"/>
                <a:cs typeface="Arial"/>
              </a:rPr>
              <a:t>Common problem #2: citations for quotes</a:t>
            </a:r>
          </a:p>
        </p:txBody>
      </p:sp>
      <p:sp>
        <p:nvSpPr>
          <p:cNvPr id="4" name="TextBox 3"/>
          <p:cNvSpPr txBox="1"/>
          <p:nvPr/>
        </p:nvSpPr>
        <p:spPr>
          <a:xfrm>
            <a:off x="527397" y="3394194"/>
            <a:ext cx="8229247" cy="784830"/>
          </a:xfrm>
          <a:prstGeom prst="rect">
            <a:avLst/>
          </a:prstGeom>
          <a:noFill/>
        </p:spPr>
        <p:txBody>
          <a:bodyPr wrap="square" rtlCol="0">
            <a:spAutoFit/>
          </a:bodyPr>
          <a:lstStyle/>
          <a:p>
            <a:r>
              <a:rPr lang="en-AU" sz="4500" dirty="0">
                <a:solidFill>
                  <a:srgbClr val="FF0000"/>
                </a:solidFill>
                <a:latin typeface="Arial" panose="020B0604020202020204" pitchFamily="34" charset="0"/>
                <a:cs typeface="Arial" panose="020B0604020202020204" pitchFamily="34" charset="0"/>
              </a:rPr>
              <a:t>(</a:t>
            </a:r>
            <a:r>
              <a:rPr lang="en-AU" sz="4500" dirty="0">
                <a:solidFill>
                  <a:srgbClr val="00B0F0"/>
                </a:solidFill>
                <a:latin typeface="Arial" panose="020B0604020202020204" pitchFamily="34" charset="0"/>
                <a:cs typeface="Arial" panose="020B0604020202020204" pitchFamily="34" charset="0"/>
              </a:rPr>
              <a:t>Taylor</a:t>
            </a:r>
            <a:r>
              <a:rPr lang="en-AU" sz="4500" dirty="0">
                <a:latin typeface="Arial" panose="020B0604020202020204" pitchFamily="34" charset="0"/>
                <a:cs typeface="Arial" panose="020B0604020202020204" pitchFamily="34" charset="0"/>
              </a:rPr>
              <a:t> &amp; </a:t>
            </a:r>
            <a:r>
              <a:rPr lang="en-AU" sz="4500" dirty="0">
                <a:solidFill>
                  <a:srgbClr val="00B0F0"/>
                </a:solidFill>
                <a:latin typeface="Arial" panose="020B0604020202020204" pitchFamily="34" charset="0"/>
                <a:cs typeface="Arial" panose="020B0604020202020204" pitchFamily="34" charset="0"/>
              </a:rPr>
              <a:t>Harrison</a:t>
            </a:r>
            <a:r>
              <a:rPr lang="en-AU" sz="4500" dirty="0">
                <a:latin typeface="Arial" panose="020B0604020202020204" pitchFamily="34" charset="0"/>
                <a:cs typeface="Arial" panose="020B0604020202020204" pitchFamily="34" charset="0"/>
              </a:rPr>
              <a:t> </a:t>
            </a:r>
            <a:r>
              <a:rPr lang="en-AU" sz="4500" dirty="0">
                <a:solidFill>
                  <a:srgbClr val="92D050"/>
                </a:solidFill>
                <a:latin typeface="Arial" panose="020B0604020202020204" pitchFamily="34" charset="0"/>
                <a:cs typeface="Arial" panose="020B0604020202020204" pitchFamily="34" charset="0"/>
              </a:rPr>
              <a:t>2016, </a:t>
            </a:r>
            <a:r>
              <a:rPr lang="en-AU" sz="4500" dirty="0">
                <a:solidFill>
                  <a:srgbClr val="FFC000"/>
                </a:solidFill>
                <a:latin typeface="Arial" panose="020B0604020202020204" pitchFamily="34" charset="0"/>
                <a:cs typeface="Arial" panose="020B0604020202020204" pitchFamily="34" charset="0"/>
              </a:rPr>
              <a:t>p. 11</a:t>
            </a:r>
            <a:r>
              <a:rPr lang="en-AU" sz="4500" dirty="0">
                <a:solidFill>
                  <a:srgbClr val="FF0000"/>
                </a:solidFill>
                <a:latin typeface="Arial" panose="020B0604020202020204" pitchFamily="34" charset="0"/>
                <a:cs typeface="Arial" panose="020B0604020202020204" pitchFamily="34" charset="0"/>
              </a:rPr>
              <a:t>)</a:t>
            </a:r>
            <a:r>
              <a:rPr lang="en-AU" sz="4500" dirty="0">
                <a:latin typeface="Arial" panose="020B0604020202020204" pitchFamily="34" charset="0"/>
                <a:cs typeface="Arial" panose="020B0604020202020204" pitchFamily="34" charset="0"/>
              </a:rPr>
              <a:t>.</a:t>
            </a:r>
          </a:p>
        </p:txBody>
      </p:sp>
      <p:sp>
        <p:nvSpPr>
          <p:cNvPr id="37" name="Down Arrow 36"/>
          <p:cNvSpPr/>
          <p:nvPr/>
        </p:nvSpPr>
        <p:spPr>
          <a:xfrm rot="20646217">
            <a:off x="7061466" y="2899314"/>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p:cNvSpPr txBox="1"/>
          <p:nvPr/>
        </p:nvSpPr>
        <p:spPr>
          <a:xfrm>
            <a:off x="5822570" y="2504869"/>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 full stop, and a space</a:t>
            </a:r>
          </a:p>
        </p:txBody>
      </p:sp>
      <p:sp>
        <p:nvSpPr>
          <p:cNvPr id="43" name="Down Arrow 42"/>
          <p:cNvSpPr/>
          <p:nvPr/>
        </p:nvSpPr>
        <p:spPr>
          <a:xfrm rot="11987889">
            <a:off x="6495254" y="4051996"/>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p:cNvSpPr txBox="1"/>
          <p:nvPr/>
        </p:nvSpPr>
        <p:spPr>
          <a:xfrm rot="3369">
            <a:off x="5647910" y="4345695"/>
            <a:ext cx="1007920"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Comma and space</a:t>
            </a:r>
          </a:p>
        </p:txBody>
      </p:sp>
      <p:sp>
        <p:nvSpPr>
          <p:cNvPr id="30" name="Down Arrow 29"/>
          <p:cNvSpPr/>
          <p:nvPr/>
        </p:nvSpPr>
        <p:spPr>
          <a:xfrm rot="9751632">
            <a:off x="7892237" y="4002140"/>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p:cNvSpPr txBox="1"/>
          <p:nvPr/>
        </p:nvSpPr>
        <p:spPr>
          <a:xfrm rot="3369">
            <a:off x="7236510" y="4201033"/>
            <a:ext cx="1007920" cy="1200329"/>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The page number</a:t>
            </a:r>
          </a:p>
        </p:txBody>
      </p:sp>
    </p:spTree>
    <p:extLst>
      <p:ext uri="{BB962C8B-B14F-4D97-AF65-F5344CB8AC3E}">
        <p14:creationId xmlns:p14="http://schemas.microsoft.com/office/powerpoint/2010/main" val="50106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7" grpId="0" animBg="1"/>
      <p:bldP spid="41" grpId="0" animBg="1"/>
      <p:bldP spid="43" grpId="0" animBg="1"/>
      <p:bldP spid="44" grpId="0" animBg="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23" name="TextBox 2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6. </a:t>
            </a:r>
            <a:r>
              <a:rPr lang="en-US" sz="2400" dirty="0">
                <a:latin typeface="Arial"/>
                <a:cs typeface="Arial"/>
              </a:rPr>
              <a:t>Common problem #3: quoting too much</a:t>
            </a:r>
          </a:p>
        </p:txBody>
      </p:sp>
      <p:sp>
        <p:nvSpPr>
          <p:cNvPr id="24" name="TextBox 23"/>
          <p:cNvSpPr txBox="1"/>
          <p:nvPr/>
        </p:nvSpPr>
        <p:spPr>
          <a:xfrm>
            <a:off x="418464" y="2363720"/>
            <a:ext cx="8192137" cy="2354491"/>
          </a:xfrm>
          <a:prstGeom prst="rect">
            <a:avLst/>
          </a:prstGeom>
          <a:noFill/>
        </p:spPr>
        <p:txBody>
          <a:bodyPr wrap="square" rtlCol="0">
            <a:spAutoFit/>
          </a:bodyPr>
          <a:lstStyle/>
          <a:p>
            <a:r>
              <a:rPr lang="en-AU" sz="2100" b="1" dirty="0">
                <a:latin typeface="Ink Free" panose="03080402000500000000" pitchFamily="66" charset="0"/>
                <a:cs typeface="Arial" panose="020B0604020202020204" pitchFamily="34" charset="0"/>
              </a:rPr>
              <a:t>According to the Australian Human Rights Commission (AHRC) (2016, p 16), ‘</a:t>
            </a:r>
            <a:r>
              <a:rPr lang="en-AU" sz="2100" b="1" dirty="0">
                <a:solidFill>
                  <a:srgbClr val="FF0000"/>
                </a:solidFill>
                <a:latin typeface="Ink Free" panose="03080402000500000000" pitchFamily="66" charset="0"/>
                <a:cs typeface="Arial" panose="020B0604020202020204" pitchFamily="34" charset="0"/>
              </a:rPr>
              <a:t>it is important that we recognise the some of the distinctive characteristics of Australian multiculturalism</a:t>
            </a:r>
            <a:r>
              <a:rPr lang="en-AU" sz="2100" b="1" dirty="0">
                <a:latin typeface="Ink Free" panose="03080402000500000000" pitchFamily="66" charset="0"/>
                <a:cs typeface="Arial" panose="020B0604020202020204" pitchFamily="34" charset="0"/>
              </a:rPr>
              <a:t>’. This is because ‘</a:t>
            </a:r>
            <a:r>
              <a:rPr lang="en-AU" sz="2100" b="1" dirty="0">
                <a:solidFill>
                  <a:srgbClr val="FF0000"/>
                </a:solidFill>
                <a:latin typeface="Ink Free" panose="03080402000500000000" pitchFamily="66" charset="0"/>
                <a:cs typeface="Arial" panose="020B0604020202020204" pitchFamily="34" charset="0"/>
              </a:rPr>
              <a:t>our experience has been different from those in other parts of the world</a:t>
            </a:r>
            <a:r>
              <a:rPr lang="en-AU" sz="2100" b="1" dirty="0">
                <a:latin typeface="Ink Free" panose="03080402000500000000" pitchFamily="66" charset="0"/>
                <a:cs typeface="Arial" panose="020B0604020202020204" pitchFamily="34" charset="0"/>
              </a:rPr>
              <a:t>’ (AHRC 2016, p 16). The AHRC (2016, p 16), claims that ‘</a:t>
            </a:r>
            <a:r>
              <a:rPr lang="en-AU" sz="2100" b="1" dirty="0">
                <a:solidFill>
                  <a:srgbClr val="FF0000"/>
                </a:solidFill>
                <a:latin typeface="Ink Free" panose="03080402000500000000" pitchFamily="66" charset="0"/>
                <a:cs typeface="Arial" panose="020B0604020202020204" pitchFamily="34" charset="0"/>
              </a:rPr>
              <a:t>ours is a success story, not a failure</a:t>
            </a:r>
            <a:r>
              <a:rPr lang="en-AU" sz="2100" b="1" dirty="0">
                <a:latin typeface="Ink Free" panose="03080402000500000000" pitchFamily="66" charset="0"/>
                <a:cs typeface="Arial" panose="020B0604020202020204" pitchFamily="34" charset="0"/>
              </a:rPr>
              <a:t>’, but that ‘</a:t>
            </a:r>
            <a:r>
              <a:rPr lang="en-AU" sz="2100" b="1" dirty="0">
                <a:solidFill>
                  <a:srgbClr val="FF0000"/>
                </a:solidFill>
                <a:latin typeface="Ink Free" panose="03080402000500000000" pitchFamily="66" charset="0"/>
                <a:cs typeface="Arial" panose="020B0604020202020204" pitchFamily="34" charset="0"/>
              </a:rPr>
              <a:t>it is a success story that demands our vigilance</a:t>
            </a:r>
            <a:r>
              <a:rPr lang="en-AU" sz="2100" b="1" dirty="0">
                <a:latin typeface="Ink Free" panose="03080402000500000000" pitchFamily="66" charset="0"/>
                <a:cs typeface="Arial" panose="020B0604020202020204" pitchFamily="34" charset="0"/>
              </a:rPr>
              <a:t>’.    </a:t>
            </a:r>
          </a:p>
        </p:txBody>
      </p:sp>
      <p:sp>
        <p:nvSpPr>
          <p:cNvPr id="6" name="TextBox 5"/>
          <p:cNvSpPr txBox="1"/>
          <p:nvPr/>
        </p:nvSpPr>
        <p:spPr>
          <a:xfrm>
            <a:off x="1919237" y="4935432"/>
            <a:ext cx="4838700" cy="461665"/>
          </a:xfrm>
          <a:prstGeom prst="rect">
            <a:avLst/>
          </a:prstGeom>
          <a:solidFill>
            <a:schemeClr val="bg1">
              <a:lumMod val="75000"/>
            </a:schemeClr>
          </a:solidFill>
        </p:spPr>
        <p:txBody>
          <a:bodyPr wrap="square" rtlCol="0">
            <a:spAutoFit/>
          </a:bodyPr>
          <a:lstStyle/>
          <a:p>
            <a:r>
              <a:rPr lang="en-AU" sz="2400" b="1" dirty="0">
                <a:solidFill>
                  <a:schemeClr val="bg1"/>
                </a:solidFill>
                <a:latin typeface="Arial" panose="020B0604020202020204" pitchFamily="34" charset="0"/>
                <a:cs typeface="Arial" panose="020B0604020202020204" pitchFamily="34" charset="0"/>
              </a:rPr>
              <a:t>Can you see the problem here?</a:t>
            </a:r>
          </a:p>
        </p:txBody>
      </p:sp>
    </p:spTree>
    <p:extLst>
      <p:ext uri="{BB962C8B-B14F-4D97-AF65-F5344CB8AC3E}">
        <p14:creationId xmlns:p14="http://schemas.microsoft.com/office/powerpoint/2010/main" val="391977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23" name="TextBox 2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7. A quiz. </a:t>
            </a:r>
            <a:endParaRPr lang="en-US" sz="2400" dirty="0">
              <a:latin typeface="Arial"/>
              <a:cs typeface="Aria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38" y="2038017"/>
            <a:ext cx="2562482" cy="2562482"/>
          </a:xfrm>
          <a:prstGeom prst="rect">
            <a:avLst/>
          </a:prstGeom>
        </p:spPr>
      </p:pic>
      <p:sp>
        <p:nvSpPr>
          <p:cNvPr id="21" name="TextBox 20"/>
          <p:cNvSpPr txBox="1"/>
          <p:nvPr/>
        </p:nvSpPr>
        <p:spPr>
          <a:xfrm>
            <a:off x="4060463" y="4815929"/>
            <a:ext cx="770624" cy="830997"/>
          </a:xfrm>
          <a:prstGeom prst="rect">
            <a:avLst/>
          </a:prstGeom>
          <a:solidFill>
            <a:schemeClr val="bg1"/>
          </a:solidFill>
        </p:spPr>
        <p:txBody>
          <a:bodyPr wrap="square" rtlCol="0">
            <a:spAutoFit/>
          </a:bodyPr>
          <a:lstStyle/>
          <a:p>
            <a:r>
              <a:rPr lang="en-AU" sz="2400" b="1" dirty="0">
                <a:latin typeface="Arial" panose="020B0604020202020204" pitchFamily="34" charset="0"/>
                <a:cs typeface="Arial" panose="020B0604020202020204" pitchFamily="34" charset="0"/>
                <a:hlinkClick r:id="rId5"/>
              </a:rPr>
              <a:t>Link</a:t>
            </a:r>
            <a:endParaRPr lang="en-AU"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62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4" name="TextBox 3"/>
          <p:cNvSpPr txBox="1"/>
          <p:nvPr/>
        </p:nvSpPr>
        <p:spPr>
          <a:xfrm>
            <a:off x="3715703" y="3205707"/>
            <a:ext cx="7627620" cy="369332"/>
          </a:xfrm>
          <a:prstGeom prst="rect">
            <a:avLst/>
          </a:prstGeom>
          <a:noFill/>
        </p:spPr>
        <p:txBody>
          <a:bodyPr wrap="square" rtlCol="0">
            <a:spAutoFit/>
          </a:bodyPr>
          <a:lstStyle/>
          <a:p>
            <a:endParaRPr lang="en-AU" dirty="0"/>
          </a:p>
        </p:txBody>
      </p:sp>
      <p:sp>
        <p:nvSpPr>
          <p:cNvPr id="6" name="Rectangle 1"/>
          <p:cNvSpPr>
            <a:spLocks noChangeArrowheads="1"/>
          </p:cNvSpPr>
          <p:nvPr/>
        </p:nvSpPr>
        <p:spPr bwMode="auto">
          <a:xfrm>
            <a:off x="1041688" y="1939424"/>
            <a:ext cx="7060623"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fontAlgn="t"/>
            <a:r>
              <a:rPr lang="en-US" altLang="en-US" dirty="0">
                <a:solidFill>
                  <a:srgbClr val="393D47"/>
                </a:solidFill>
                <a:latin typeface="Arial"/>
                <a:cs typeface="Arial"/>
              </a:rPr>
              <a:t>Come and visit us at Academic Learning Support (ALS) for more </a:t>
            </a:r>
            <a:r>
              <a:rPr lang="en-US" altLang="en-US">
                <a:solidFill>
                  <a:srgbClr val="393D47"/>
                </a:solidFill>
                <a:latin typeface="Arial"/>
                <a:cs typeface="Arial"/>
              </a:rPr>
              <a:t>help with academic integrity or any other learning matter. </a:t>
            </a:r>
            <a:endParaRPr lang="en-US" altLang="en-US" dirty="0">
              <a:solidFill>
                <a:srgbClr val="393D47"/>
              </a:solidFill>
              <a:cs typeface="Arial" panose="020B0604020202020204" pitchFamily="34" charset="0"/>
            </a:endParaRPr>
          </a:p>
          <a:p>
            <a:pPr defTabSz="685800" fontAlgn="t"/>
            <a:endParaRPr lang="en-US" altLang="en-US" dirty="0">
              <a:solidFill>
                <a:srgbClr val="393D47"/>
              </a:solidFill>
              <a:cs typeface="Arial" panose="020B0604020202020204" pitchFamily="34" charset="0"/>
            </a:endParaRPr>
          </a:p>
          <a:p>
            <a:pPr defTabSz="685800" fontAlgn="t"/>
            <a:r>
              <a:rPr lang="en-US" altLang="en-US" b="1" dirty="0">
                <a:solidFill>
                  <a:srgbClr val="393D47"/>
                </a:solidFill>
                <a:cs typeface="Arial" panose="020B0604020202020204" pitchFamily="34" charset="0"/>
              </a:rPr>
              <a:t>Drop-in hours: </a:t>
            </a:r>
            <a:r>
              <a:rPr lang="en-US" altLang="en-US" dirty="0">
                <a:solidFill>
                  <a:srgbClr val="393D47"/>
                </a:solidFill>
                <a:cs typeface="Arial" panose="020B0604020202020204" pitchFamily="34" charset="0"/>
              </a:rPr>
              <a:t>10AM-11AM and 2PM-3PM, Monday to Friday </a:t>
            </a:r>
          </a:p>
          <a:p>
            <a:pPr defTabSz="685800" fontAlgn="t"/>
            <a:endParaRPr lang="en-US" altLang="en-US" dirty="0">
              <a:cs typeface="Arial" panose="020B0604020202020204" pitchFamily="34" charset="0"/>
            </a:endParaRPr>
          </a:p>
          <a:p>
            <a:pPr defTabSz="685800" fontAlgn="t"/>
            <a:r>
              <a:rPr lang="en-US" altLang="en-US" b="1" dirty="0">
                <a:solidFill>
                  <a:srgbClr val="393D47"/>
                </a:solidFill>
                <a:cs typeface="Arial" panose="020B0604020202020204" pitchFamily="34" charset="0"/>
              </a:rPr>
              <a:t>ALS Melbourne</a:t>
            </a:r>
            <a:endParaRPr lang="en-US" altLang="en-US" dirty="0">
              <a:solidFill>
                <a:srgbClr val="393D47"/>
              </a:solidFill>
              <a:cs typeface="Arial" panose="020B0604020202020204" pitchFamily="34" charset="0"/>
            </a:endParaRPr>
          </a:p>
          <a:p>
            <a:pPr defTabSz="685800" fontAlgn="t"/>
            <a:r>
              <a:rPr lang="en-US" altLang="en-US" dirty="0">
                <a:solidFill>
                  <a:srgbClr val="393D47"/>
                </a:solidFill>
                <a:cs typeface="Arial" panose="020B0604020202020204" pitchFamily="34" charset="0"/>
              </a:rPr>
              <a:t>ZOOM: 713 695 7302</a:t>
            </a:r>
          </a:p>
          <a:p>
            <a:pPr defTabSz="685800" fontAlgn="t"/>
            <a:r>
              <a:rPr lang="en-US" altLang="en-US" dirty="0">
                <a:solidFill>
                  <a:srgbClr val="393D47"/>
                </a:solidFill>
                <a:cs typeface="Arial" panose="020B0604020202020204" pitchFamily="34" charset="0"/>
              </a:rPr>
              <a:t>TEL: (03) 8353 0871</a:t>
            </a:r>
            <a:endParaRPr lang="en-US" altLang="en-US" b="1" dirty="0">
              <a:solidFill>
                <a:srgbClr val="393D47"/>
              </a:solidFill>
              <a:cs typeface="Arial" panose="020B0604020202020204" pitchFamily="34" charset="0"/>
            </a:endParaRPr>
          </a:p>
          <a:p>
            <a:pPr defTabSz="685800" fontAlgn="t"/>
            <a:endParaRPr lang="en-US" altLang="en-US" b="1" dirty="0">
              <a:solidFill>
                <a:srgbClr val="393D47"/>
              </a:solidFill>
              <a:cs typeface="Arial" panose="020B0604020202020204" pitchFamily="34" charset="0"/>
            </a:endParaRPr>
          </a:p>
          <a:p>
            <a:pPr defTabSz="685800" fontAlgn="t"/>
            <a:r>
              <a:rPr lang="en-US" altLang="en-US" b="1" dirty="0">
                <a:solidFill>
                  <a:srgbClr val="393D47"/>
                </a:solidFill>
                <a:cs typeface="Arial" panose="020B0604020202020204" pitchFamily="34" charset="0"/>
              </a:rPr>
              <a:t>ALS Sydney</a:t>
            </a:r>
            <a:endParaRPr lang="en-US" altLang="en-US" dirty="0">
              <a:solidFill>
                <a:srgbClr val="393D47"/>
              </a:solidFill>
              <a:cs typeface="Arial" panose="020B0604020202020204" pitchFamily="34" charset="0"/>
            </a:endParaRPr>
          </a:p>
          <a:p>
            <a:pPr defTabSz="685800" fontAlgn="t"/>
            <a:r>
              <a:rPr lang="en-US" altLang="en-US" dirty="0">
                <a:solidFill>
                  <a:srgbClr val="393D47"/>
                </a:solidFill>
                <a:cs typeface="Arial" panose="020B0604020202020204" pitchFamily="34" charset="0"/>
              </a:rPr>
              <a:t>ZOOM 658 953 2737</a:t>
            </a:r>
          </a:p>
          <a:p>
            <a:pPr defTabSz="685800" fontAlgn="t"/>
            <a:r>
              <a:rPr lang="en-US" altLang="en-US" dirty="0">
                <a:solidFill>
                  <a:srgbClr val="393D47"/>
                </a:solidFill>
                <a:cs typeface="Arial" panose="020B0604020202020204" pitchFamily="34" charset="0"/>
              </a:rPr>
              <a:t>TEL: (02) 9092 5171</a:t>
            </a:r>
            <a:r>
              <a:rPr lang="en-US" altLang="en-US"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52802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54</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98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Plan Ahead</a:t>
            </a:r>
          </a:p>
        </p:txBody>
      </p:sp>
      <p:sp>
        <p:nvSpPr>
          <p:cNvPr id="2" name="Content Placeholder 1"/>
          <p:cNvSpPr>
            <a:spLocks noGrp="1"/>
          </p:cNvSpPr>
          <p:nvPr>
            <p:ph idx="1"/>
          </p:nvPr>
        </p:nvSpPr>
        <p:spPr/>
        <p:txBody>
          <a:bodyPr/>
          <a:lstStyle/>
          <a:p>
            <a:r>
              <a:rPr lang="en-US" dirty="0"/>
              <a:t>Determine what you want the code to accomplish</a:t>
            </a:r>
          </a:p>
          <a:p>
            <a:r>
              <a:rPr lang="en-US" dirty="0"/>
              <a:t>Determine the overall Web page appearance</a:t>
            </a:r>
          </a:p>
          <a:p>
            <a:r>
              <a:rPr lang="en-US" dirty="0"/>
              <a:t>Determine the data validation requirements</a:t>
            </a:r>
          </a:p>
          <a:p>
            <a:r>
              <a:rPr lang="en-US" dirty="0"/>
              <a:t>Determine the calculations needed</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6</a:t>
            </a:fld>
            <a:endParaRPr lang="en-US"/>
          </a:p>
        </p:txBody>
      </p:sp>
    </p:spTree>
    <p:extLst>
      <p:ext uri="{BB962C8B-B14F-4D97-AF65-F5344CB8AC3E}">
        <p14:creationId xmlns:p14="http://schemas.microsoft.com/office/powerpoint/2010/main" val="341651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z="3200"/>
              <a:t>Creating a Form Text Field </a:t>
            </a:r>
            <a:br>
              <a:rPr lang="en-US" sz="3200"/>
            </a:br>
            <a:r>
              <a:rPr lang="en-US" sz="3200"/>
              <a:t>to Display a Scrolling Message</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0788" y="1717708"/>
            <a:ext cx="7886700" cy="2734158"/>
          </a:xfrm>
        </p:spPr>
      </p:pic>
      <p:sp>
        <p:nvSpPr>
          <p:cNvPr id="2048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048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F018C5D-2ABC-4EB2-9965-12741EDCAFD3}" type="slidenum">
              <a:rPr lang="en-US" smtClean="0"/>
              <a:pPr eaLnBrk="1" hangingPunct="1"/>
              <a:t>7</a:t>
            </a:fld>
            <a:endParaRPr lang="en-US"/>
          </a:p>
        </p:txBody>
      </p:sp>
      <p:pic>
        <p:nvPicPr>
          <p:cNvPr id="2" name="Picture 3" descr="Text&#10;&#10;Description automatically generated">
            <a:extLst>
              <a:ext uri="{FF2B5EF4-FFF2-40B4-BE49-F238E27FC236}">
                <a16:creationId xmlns:a16="http://schemas.microsoft.com/office/drawing/2014/main" id="{00C5325A-2C54-30C5-C38D-2C67569CD459}"/>
              </a:ext>
            </a:extLst>
          </p:cNvPr>
          <p:cNvPicPr>
            <a:picLocks noChangeAspect="1"/>
          </p:cNvPicPr>
          <p:nvPr/>
        </p:nvPicPr>
        <p:blipFill>
          <a:blip r:embed="rId4"/>
          <a:stretch>
            <a:fillRect/>
          </a:stretch>
        </p:blipFill>
        <p:spPr>
          <a:xfrm>
            <a:off x="723900" y="4507352"/>
            <a:ext cx="7283640" cy="1151851"/>
          </a:xfrm>
          <a:prstGeom prst="rect">
            <a:avLst/>
          </a:prstGeom>
        </p:spPr>
      </p:pic>
      <p:sp>
        <p:nvSpPr>
          <p:cNvPr id="4" name="TextBox 3">
            <a:extLst>
              <a:ext uri="{FF2B5EF4-FFF2-40B4-BE49-F238E27FC236}">
                <a16:creationId xmlns:a16="http://schemas.microsoft.com/office/drawing/2014/main" id="{1B358166-B6C4-ADB6-86FC-A37EA7BE43EE}"/>
              </a:ext>
            </a:extLst>
          </p:cNvPr>
          <p:cNvSpPr txBox="1"/>
          <p:nvPr/>
        </p:nvSpPr>
        <p:spPr>
          <a:xfrm>
            <a:off x="1295400" y="5867400"/>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8970CDF9-95BA-3904-71DF-4F65157D1A14}"/>
              </a:ext>
            </a:extLst>
          </p:cNvPr>
          <p:cNvSpPr txBox="1"/>
          <p:nvPr/>
        </p:nvSpPr>
        <p:spPr>
          <a:xfrm>
            <a:off x="670788" y="5734606"/>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28650" y="418052"/>
            <a:ext cx="7886700" cy="828962"/>
          </a:xfrm>
        </p:spPr>
        <p:txBody>
          <a:bodyPr>
            <a:normAutofit fontScale="90000"/>
          </a:bodyPr>
          <a:lstStyle/>
          <a:p>
            <a:pPr eaLnBrk="1" hangingPunct="1"/>
            <a:r>
              <a:rPr lang="en-US" sz="3200" dirty="0"/>
              <a:t>Creating the </a:t>
            </a:r>
            <a:r>
              <a:rPr lang="en-US" sz="3200" dirty="0" err="1"/>
              <a:t>scrollingMsg</a:t>
            </a:r>
            <a:r>
              <a:rPr lang="en-US" sz="3200" dirty="0"/>
              <a:t>() </a:t>
            </a:r>
            <a:br>
              <a:rPr lang="en-US" sz="3200" dirty="0"/>
            </a:br>
            <a:r>
              <a:rPr lang="en-US" sz="3200" dirty="0"/>
              <a:t>User-Defined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1000" y="1223365"/>
            <a:ext cx="6859971" cy="2378212"/>
          </a:xfrm>
        </p:spPr>
      </p:pic>
      <p:sp>
        <p:nvSpPr>
          <p:cNvPr id="21506" name="Footer Placeholder 4"/>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1507" name="Slide Number Placeholder 5"/>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74E9286-5760-41C3-98EF-A79EC521BA1B}" type="slidenum">
              <a:rPr lang="en-US" smtClean="0"/>
              <a:pPr eaLnBrk="1" hangingPunct="1"/>
              <a:t>8</a:t>
            </a:fld>
            <a:endParaRPr lang="en-US"/>
          </a:p>
        </p:txBody>
      </p:sp>
      <p:pic>
        <p:nvPicPr>
          <p:cNvPr id="4" name="Picture 3">
            <a:extLst>
              <a:ext uri="{FF2B5EF4-FFF2-40B4-BE49-F238E27FC236}">
                <a16:creationId xmlns:a16="http://schemas.microsoft.com/office/drawing/2014/main" id="{27278217-27FD-BAB4-3614-E03EEEFA0E32}"/>
              </a:ext>
            </a:extLst>
          </p:cNvPr>
          <p:cNvPicPr>
            <a:picLocks noChangeAspect="1"/>
          </p:cNvPicPr>
          <p:nvPr/>
        </p:nvPicPr>
        <p:blipFill>
          <a:blip r:embed="rId4"/>
          <a:stretch>
            <a:fillRect/>
          </a:stretch>
        </p:blipFill>
        <p:spPr>
          <a:xfrm>
            <a:off x="762000" y="3601577"/>
            <a:ext cx="7391400" cy="2313676"/>
          </a:xfrm>
          <a:prstGeom prst="rect">
            <a:avLst/>
          </a:prstGeom>
        </p:spPr>
      </p:pic>
      <p:sp>
        <p:nvSpPr>
          <p:cNvPr id="8" name="TextBox 7">
            <a:extLst>
              <a:ext uri="{FF2B5EF4-FFF2-40B4-BE49-F238E27FC236}">
                <a16:creationId xmlns:a16="http://schemas.microsoft.com/office/drawing/2014/main" id="{52E25EDA-AE85-A288-FE11-816B90856AA3}"/>
              </a:ext>
            </a:extLst>
          </p:cNvPr>
          <p:cNvSpPr txBox="1"/>
          <p:nvPr/>
        </p:nvSpPr>
        <p:spPr>
          <a:xfrm>
            <a:off x="762000" y="5945630"/>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Incrementing a Variable</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2876823"/>
            <a:ext cx="7886700" cy="2248941"/>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9</a:t>
            </a:fld>
            <a:endParaRPr lang="en-US"/>
          </a:p>
        </p:txBody>
      </p:sp>
    </p:spTree>
    <p:extLst>
      <p:ext uri="{BB962C8B-B14F-4D97-AF65-F5344CB8AC3E}">
        <p14:creationId xmlns:p14="http://schemas.microsoft.com/office/powerpoint/2010/main" val="3672356970"/>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6186</TotalTime>
  <Words>1921</Words>
  <Application>Microsoft Macintosh PowerPoint</Application>
  <PresentationFormat>On-screen Show (4:3)</PresentationFormat>
  <Paragraphs>271</Paragraphs>
  <Slides>54</Slides>
  <Notes>39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54</vt:i4>
      </vt:variant>
    </vt:vector>
  </HeadingPairs>
  <TitlesOfParts>
    <vt:vector size="62" baseType="lpstr">
      <vt:lpstr>Arial</vt:lpstr>
      <vt:lpstr>Arial Rounded MT Bold</vt:lpstr>
      <vt:lpstr>Calibri</vt:lpstr>
      <vt:lpstr>Calibri Light</vt:lpstr>
      <vt:lpstr>Ink Free</vt:lpstr>
      <vt:lpstr>Times New Roman</vt:lpstr>
      <vt:lpstr>Kent Powerpoint Template (final)</vt:lpstr>
      <vt:lpstr>1_Kent Powerpoint Template (final)</vt:lpstr>
      <vt:lpstr>PowerPoint Presentation</vt:lpstr>
      <vt:lpstr>Resource Material</vt:lpstr>
      <vt:lpstr>PowerPoint Presentation</vt:lpstr>
      <vt:lpstr>Chapter Objectives</vt:lpstr>
      <vt:lpstr>Chapter Objectives</vt:lpstr>
      <vt:lpstr>Plan Ahead</vt:lpstr>
      <vt:lpstr>Creating a Form Text Field  to Display a Scrolling Message</vt:lpstr>
      <vt:lpstr>Creating the scrollingMsg()  User-Defined Function</vt:lpstr>
      <vt:lpstr>Incrementing a Variable</vt:lpstr>
      <vt:lpstr>Entering the Code to Increment  the Position Locator Variable</vt:lpstr>
      <vt:lpstr>Entering an If Statement</vt:lpstr>
      <vt:lpstr>Entering an If Statement</vt:lpstr>
      <vt:lpstr>Entering an If Statement</vt:lpstr>
      <vt:lpstr>Entering an If Statement</vt:lpstr>
      <vt:lpstr>Entering an If Statement</vt:lpstr>
      <vt:lpstr>Adding the setTimeout() Method  to Create a Recursive Call</vt:lpstr>
      <vt:lpstr>Objects and Associated Event Handlers</vt:lpstr>
      <vt:lpstr>Entering the onLoad Event Handler to Call the scrollingMsg() Function</vt:lpstr>
      <vt:lpstr>Validating Forms Using Nested  if…else Statements</vt:lpstr>
      <vt:lpstr>Validating Forms Using Nested  if…else Statements</vt:lpstr>
      <vt:lpstr>Validating Forms Using Nested  if…else Statements</vt:lpstr>
      <vt:lpstr>Using Built-In Functions to Validate Data</vt:lpstr>
      <vt:lpstr>Using Built-In Functions to Validate Data</vt:lpstr>
      <vt:lpstr>Adding the valSalesAmt() Function with Nested if…else Statements to Validate Form Data</vt:lpstr>
      <vt:lpstr>Entering the onBlur Event Handler to Call the valSalesAmt() Function</vt:lpstr>
      <vt:lpstr>Entering the CalcLoanAmt() User-Defined Function</vt:lpstr>
      <vt:lpstr>Entering an onClick Event Handler to Call the CalcLoanAmt() Function</vt:lpstr>
      <vt:lpstr>Entering Code to Call the monthlyPmt() Function</vt:lpstr>
      <vt:lpstr>Creating the monthlyPmt() Function</vt:lpstr>
      <vt:lpstr>Split Method</vt:lpstr>
      <vt:lpstr>Entering the  dollarFormat() Function</vt:lpstr>
      <vt:lpstr>Using a while Loop an if…else Statement</vt:lpstr>
      <vt:lpstr>for Loops and while Loops</vt:lpstr>
      <vt:lpstr>Entering an if…else Statement and While Loop to Extract the Dollar Portion of the Output and Insert Commas</vt:lpstr>
      <vt:lpstr>Reconstructing the Formatted Output and Returning the Formatted Value</vt:lpstr>
      <vt:lpstr>Passing the Monthly Payment Value to the dollarFormat() Function</vt:lpstr>
      <vt:lpstr>Adding a Pop-Up Window</vt:lpstr>
      <vt:lpstr>Adding a Pop-Up Window</vt:lpstr>
      <vt:lpstr>Entering the popUpNotice() Function  to Open a Pop-up Window</vt:lpstr>
      <vt:lpstr>Adding the Event Handler to Call the popupNotice()Function</vt:lpstr>
      <vt:lpstr>Displaying the Date Last Modified Using the substring() Method</vt:lpstr>
      <vt:lpstr>Chapter Summary</vt:lpstr>
      <vt:lpstr>Chapter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Freund</dc:creator>
  <cp:lastModifiedBy>Somkiat Kitjongthawonkul</cp:lastModifiedBy>
  <cp:revision>196</cp:revision>
  <dcterms:created xsi:type="dcterms:W3CDTF">2004-10-06T17:57:31Z</dcterms:created>
  <dcterms:modified xsi:type="dcterms:W3CDTF">2022-05-26T14:18:26Z</dcterms:modified>
</cp:coreProperties>
</file>