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80" r:id="rId2"/>
  </p:sldMasterIdLst>
  <p:notesMasterIdLst>
    <p:notesMasterId r:id="rId22"/>
  </p:notesMasterIdLst>
  <p:sldIdLst>
    <p:sldId id="274" r:id="rId3"/>
    <p:sldId id="27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D0FB1-8A91-4C13-9581-B0B47B85A496}" type="datetimeFigureOut">
              <a:rPr lang="en-AU" smtClean="0"/>
              <a:t>25/10/2019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422E0-3FE8-48A2-97DA-454618F4FE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8842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4D994D-9358-4AF5-8166-377E36F359B3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6533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4D994D-9358-4AF5-8166-377E36F359B3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6385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"/>
            <a:ext cx="12192000" cy="3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87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1BA7-4187-488E-9E42-DEBD9072495B}" type="datetime1">
              <a:rPr lang="en-AU" smtClean="0"/>
              <a:t>25/10/2019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5746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9B68-AD7A-438F-9D1D-3DB3D6ABCFB0}" type="datetime1">
              <a:rPr lang="en-AU" smtClean="0"/>
              <a:t>25/10/2019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5656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E56F-0407-419F-9E5E-869F663477AC}" type="datetime1">
              <a:rPr lang="en-AU" smtClean="0"/>
              <a:t>25/10/2019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7906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7A53-BC4F-40B7-8C9A-C53F13553151}" type="datetime1">
              <a:rPr lang="en-AU" smtClean="0"/>
              <a:t>25/10/2019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768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8052"/>
            <a:ext cx="10515600" cy="1325563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5432"/>
            <a:ext cx="12193057" cy="3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29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2549" y="6356352"/>
            <a:ext cx="3318851" cy="365125"/>
          </a:xfrm>
        </p:spPr>
        <p:txBody>
          <a:bodyPr/>
          <a:lstStyle/>
          <a:p>
            <a:fld id="{0B7BFBD5-ADEF-409A-8496-1C199FD86A25}" type="datetime1">
              <a:rPr lang="en-AU" smtClean="0"/>
              <a:t>25/10/2019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0389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1ACBD-4E48-4D63-B331-940BE5A8216D}" type="datetime1">
              <a:rPr lang="en-AU" smtClean="0"/>
              <a:t>25/10/2019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1156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E7CA-4BA3-4495-99CB-21D30A274AF2}" type="datetime1">
              <a:rPr lang="en-AU" smtClean="0"/>
              <a:t>25/10/2019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7380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C6C7-015B-415C-9580-A51F4B0DD460}" type="datetime1">
              <a:rPr lang="en-AU" smtClean="0"/>
              <a:t>25/10/2019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1469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F249-7AAA-440E-9A94-2519FA17C0A0}" type="datetime1">
              <a:rPr lang="en-AU" smtClean="0"/>
              <a:t>25/10/2019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0642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AB67-BE92-4A5F-B3CB-248AC6737EBC}" type="datetime1">
              <a:rPr lang="en-AU" smtClean="0"/>
              <a:t>25/10/2019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6378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0BC5-6149-45B8-B367-B9B0D66BE27E}" type="datetime1">
              <a:rPr lang="en-AU" smtClean="0"/>
              <a:t>25/10/2019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0156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9306243-C70C-45D1-8356-394DC7D7A48D}" type="datetime1">
              <a:rPr lang="en-AU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25/10/2019</a:t>
            </a:fld>
            <a:endParaRPr lang="en-AU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9A33247-0532-4294-AAF9-44D3CCAEBDA1}" type="slidenum">
              <a:rPr lang="en-AU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AU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06243-C70C-45D1-8356-394DC7D7A48D}" type="datetime1">
              <a:rPr lang="en-AU" smtClean="0"/>
              <a:t>25/10/2019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299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ana.org/cctld/cctld-whois.ht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w3.org/html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0" y="1"/>
            <a:ext cx="12192000" cy="311199"/>
            <a:chOff x="0" y="-506"/>
            <a:chExt cx="11906" cy="171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68580" tIns="34290" rIns="68580" bIns="34290" anchor="t" anchorCtr="0" upright="1">
                <a:noAutofit/>
              </a:bodyPr>
              <a:lstStyle/>
              <a:p>
                <a:pPr defTabSz="685800"/>
                <a:endParaRPr lang="en-AU" sz="135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68580" tIns="34290" rIns="68580" bIns="34290" anchor="t" anchorCtr="0" upright="1">
                <a:noAutofit/>
              </a:bodyPr>
              <a:lstStyle/>
              <a:p>
                <a:pPr defTabSz="685800"/>
                <a:endParaRPr lang="en-AU" sz="135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68580" tIns="34290" rIns="68580" bIns="34290" anchor="t" anchorCtr="0" upright="1">
                <a:noAutofit/>
              </a:bodyPr>
              <a:lstStyle/>
              <a:p>
                <a:pPr defTabSz="685800"/>
                <a:endParaRPr lang="en-AU" sz="135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68580" tIns="34290" rIns="68580" bIns="34290" anchor="t" anchorCtr="0" upright="1">
                <a:noAutofit/>
              </a:bodyPr>
              <a:lstStyle/>
              <a:p>
                <a:pPr defTabSz="685800"/>
                <a:endParaRPr lang="en-AU" sz="135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3767066" y="454547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b="1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WPDD202: Webpage Design &amp; Development </a:t>
            </a:r>
            <a:endParaRPr lang="en-AU" b="1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1026" name="Picture 2" descr="C:\Users\Trent\Documents\M&amp;R\Kent Master Logos\KENT LOGO 2015 v2\RGB\JPG\RGB-WHITE-b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617" y="1657816"/>
            <a:ext cx="4486899" cy="270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Date Placeholder 1"/>
          <p:cNvSpPr txBox="1">
            <a:spLocks/>
          </p:cNvSpPr>
          <p:nvPr/>
        </p:nvSpPr>
        <p:spPr>
          <a:xfrm>
            <a:off x="2463670" y="6584156"/>
            <a:ext cx="2489138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AU" sz="900" dirty="0">
                <a:solidFill>
                  <a:prstClr val="black">
                    <a:tint val="75000"/>
                  </a:prstClr>
                </a:solidFill>
                <a:latin typeface="Calibri"/>
              </a:rPr>
              <a:t>Version 2 – 18</a:t>
            </a:r>
            <a:r>
              <a:rPr lang="en-AU" sz="900" baseline="30000" dirty="0">
                <a:solidFill>
                  <a:prstClr val="black">
                    <a:tint val="75000"/>
                  </a:prstClr>
                </a:solidFill>
                <a:latin typeface="Calibri"/>
              </a:rPr>
              <a:t>th</a:t>
            </a:r>
            <a:r>
              <a:rPr lang="en-AU" sz="900" dirty="0">
                <a:solidFill>
                  <a:prstClr val="black">
                    <a:tint val="75000"/>
                  </a:prstClr>
                </a:solidFill>
                <a:latin typeface="Calibri"/>
              </a:rPr>
              <a:t> December 2015</a:t>
            </a:r>
          </a:p>
        </p:txBody>
      </p:sp>
      <p:sp>
        <p:nvSpPr>
          <p:cNvPr id="16" name="Date Placeholder 1"/>
          <p:cNvSpPr>
            <a:spLocks noGrp="1"/>
          </p:cNvSpPr>
          <p:nvPr>
            <p:ph type="dt" sz="half" idx="10"/>
          </p:nvPr>
        </p:nvSpPr>
        <p:spPr>
          <a:xfrm>
            <a:off x="7774826" y="6261426"/>
            <a:ext cx="2862695" cy="571175"/>
          </a:xfrm>
        </p:spPr>
        <p:txBody>
          <a:bodyPr/>
          <a:lstStyle/>
          <a:p>
            <a:pPr algn="r" defTabSz="685800"/>
            <a:r>
              <a:rPr lang="en-AU" b="1" dirty="0">
                <a:solidFill>
                  <a:prstClr val="black">
                    <a:tint val="75000"/>
                  </a:prstClr>
                </a:solidFill>
                <a:latin typeface="Calibri"/>
              </a:rPr>
              <a:t>Kent Institute Australia Pty. Ltd</a:t>
            </a:r>
            <a:r>
              <a:rPr lang="en-AU" dirty="0">
                <a:solidFill>
                  <a:prstClr val="black">
                    <a:tint val="75000"/>
                  </a:prstClr>
                </a:solidFill>
                <a:latin typeface="Calibri"/>
              </a:rPr>
              <a:t>.</a:t>
            </a:r>
          </a:p>
          <a:p>
            <a:pPr algn="r" defTabSz="685800"/>
            <a:r>
              <a:rPr lang="en-AU" dirty="0">
                <a:solidFill>
                  <a:prstClr val="black">
                    <a:tint val="75000"/>
                  </a:prstClr>
                </a:solidFill>
                <a:latin typeface="Calibri"/>
              </a:rPr>
              <a:t>ABN 49 003 577 302  CRICOS Code: 00161E</a:t>
            </a:r>
            <a:br>
              <a:rPr lang="en-AU" dirty="0">
                <a:solidFill>
                  <a:prstClr val="black">
                    <a:tint val="75000"/>
                  </a:prstClr>
                </a:solidFill>
                <a:latin typeface="Calibri"/>
              </a:rPr>
            </a:br>
            <a:r>
              <a:rPr lang="en-AU" dirty="0">
                <a:solidFill>
                  <a:prstClr val="black">
                    <a:tint val="75000"/>
                  </a:prstClr>
                </a:solidFill>
                <a:latin typeface="Calibri"/>
              </a:rPr>
              <a:t>RTO Code: 90458  TEQSA Provider Number: PRV12051</a:t>
            </a:r>
          </a:p>
        </p:txBody>
      </p:sp>
    </p:spTree>
    <p:extLst>
      <p:ext uri="{BB962C8B-B14F-4D97-AF65-F5344CB8AC3E}">
        <p14:creationId xmlns:p14="http://schemas.microsoft.com/office/powerpoint/2010/main" val="361386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98" y="619912"/>
            <a:ext cx="7723321" cy="67698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3094355">
              <a:spcBef>
                <a:spcPts val="95"/>
              </a:spcBef>
            </a:pPr>
            <a:r>
              <a:rPr spc="-5" dirty="0"/>
              <a:t>Domain</a:t>
            </a:r>
            <a:r>
              <a:rPr spc="-70" dirty="0"/>
              <a:t> </a:t>
            </a:r>
            <a:r>
              <a:rPr spc="-5" dirty="0"/>
              <a:t>Name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811213"/>
            <a:ext cx="781050" cy="31750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25400" defTabSz="457200">
              <a:spcBef>
                <a:spcPts val="75"/>
              </a:spcBef>
            </a:pPr>
            <a:fld id="{81D60167-4931-47E6-BA6A-407CBD079E47}" type="slidenum">
              <a:rPr dirty="0">
                <a:latin typeface="Century Gothic" panose="020B0502020202020204"/>
              </a:rPr>
              <a:pPr marL="25400" defTabSz="457200">
                <a:spcBef>
                  <a:spcPts val="75"/>
                </a:spcBef>
              </a:pPr>
              <a:t>10</a:t>
            </a:fld>
            <a:endParaRPr dirty="0">
              <a:latin typeface="Century Gothic" panose="020B0502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3637" y="1684148"/>
            <a:ext cx="8000365" cy="4286173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95910" marR="54610" indent="-283210" defTabSz="457200">
              <a:lnSpc>
                <a:spcPts val="2880"/>
              </a:lnSpc>
              <a:spcBef>
                <a:spcPts val="795"/>
              </a:spcBef>
              <a:buClr>
                <a:srgbClr val="FFBD5F"/>
              </a:buClr>
              <a:buSzPct val="80000"/>
              <a:buFont typeface="Wingdings 2"/>
              <a:buChar char=""/>
              <a:tabLst>
                <a:tab pos="296545" algn="l"/>
              </a:tabLst>
            </a:pPr>
            <a:r>
              <a:rPr sz="3000" spc="-5" dirty="0">
                <a:solidFill>
                  <a:prstClr val="black"/>
                </a:solidFill>
                <a:latin typeface="Arial"/>
                <a:cs typeface="Arial"/>
              </a:rPr>
              <a:t>Locates an organization or other entity on </a:t>
            </a:r>
            <a:r>
              <a:rPr sz="3000" spc="-10" dirty="0">
                <a:solidFill>
                  <a:prstClr val="black"/>
                </a:solidFill>
                <a:latin typeface="Arial"/>
                <a:cs typeface="Arial"/>
              </a:rPr>
              <a:t>the  </a:t>
            </a:r>
            <a:r>
              <a:rPr sz="3000" spc="-5" dirty="0">
                <a:solidFill>
                  <a:prstClr val="black"/>
                </a:solidFill>
                <a:latin typeface="Arial"/>
                <a:cs typeface="Arial"/>
              </a:rPr>
              <a:t>Internet</a:t>
            </a:r>
            <a:endParaRPr sz="3000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457200">
              <a:buClr>
                <a:srgbClr val="FFBD5F"/>
              </a:buClr>
              <a:buFont typeface="Wingdings 2"/>
              <a:buChar char=""/>
            </a:pPr>
            <a:endParaRPr sz="31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5910" indent="-283210" defTabSz="457200">
              <a:buClr>
                <a:srgbClr val="FFBD5F"/>
              </a:buClr>
              <a:buSzPct val="80000"/>
              <a:buFont typeface="Wingdings 2"/>
              <a:buChar char=""/>
              <a:tabLst>
                <a:tab pos="296545" algn="l"/>
              </a:tabLst>
            </a:pPr>
            <a:r>
              <a:rPr sz="3000" spc="-5" dirty="0">
                <a:solidFill>
                  <a:prstClr val="black"/>
                </a:solidFill>
                <a:latin typeface="Arial"/>
                <a:cs typeface="Arial"/>
              </a:rPr>
              <a:t>Domain Name</a:t>
            </a:r>
            <a:r>
              <a:rPr sz="3000" spc="-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prstClr val="black"/>
                </a:solidFill>
                <a:latin typeface="Arial"/>
                <a:cs typeface="Arial"/>
              </a:rPr>
              <a:t>System</a:t>
            </a:r>
          </a:p>
          <a:p>
            <a:pPr marL="570230" lvl="1" indent="-237490" defTabSz="457200">
              <a:lnSpc>
                <a:spcPts val="2810"/>
              </a:lnSpc>
              <a:spcBef>
                <a:spcPts val="10"/>
              </a:spcBef>
              <a:buClr>
                <a:srgbClr val="FFBD5F"/>
              </a:buClr>
              <a:buSzPct val="88461"/>
              <a:buFont typeface="Verdana"/>
              <a:buChar char="◦"/>
              <a:tabLst>
                <a:tab pos="570865" algn="l"/>
              </a:tabLst>
            </a:pP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Divides the Internet into logical groups</a:t>
            </a:r>
            <a:r>
              <a:rPr sz="2600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and</a:t>
            </a:r>
          </a:p>
          <a:p>
            <a:pPr marL="570230" defTabSz="457200">
              <a:lnSpc>
                <a:spcPts val="2810"/>
              </a:lnSpc>
            </a:pP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understandable</a:t>
            </a:r>
            <a:r>
              <a:rPr sz="2600" spc="-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names</a:t>
            </a:r>
          </a:p>
          <a:p>
            <a:pPr marL="570230" marR="5080" lvl="1" indent="-237490" defTabSz="457200">
              <a:lnSpc>
                <a:spcPct val="80000"/>
              </a:lnSpc>
              <a:spcBef>
                <a:spcPts val="630"/>
              </a:spcBef>
              <a:buClr>
                <a:srgbClr val="FFBD5F"/>
              </a:buClr>
              <a:buSzPct val="88461"/>
              <a:buFont typeface="Verdana"/>
              <a:buChar char="◦"/>
              <a:tabLst>
                <a:tab pos="570865" algn="l"/>
              </a:tabLst>
            </a:pP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Associates unique computer IP Addresses with</a:t>
            </a:r>
            <a:r>
              <a:rPr sz="2600" spc="-26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the  text-based domain names you type into a web  browser</a:t>
            </a:r>
          </a:p>
          <a:p>
            <a:pPr marL="1184910" lvl="2" indent="-513715" defTabSz="457200">
              <a:spcBef>
                <a:spcPts val="5"/>
              </a:spcBef>
              <a:buClr>
                <a:srgbClr val="FFD293"/>
              </a:buClr>
              <a:buSzPct val="85416"/>
              <a:buFont typeface="Verdana"/>
              <a:buChar char="◦"/>
              <a:tabLst>
                <a:tab pos="1184275" algn="l"/>
                <a:tab pos="1184910" algn="l"/>
              </a:tabLst>
            </a:pP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Browser: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http://google.com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184910" lvl="2" indent="-513715" defTabSz="457200">
              <a:buClr>
                <a:srgbClr val="FFD293"/>
              </a:buClr>
              <a:buSzPct val="85416"/>
              <a:buFont typeface="Verdana"/>
              <a:buChar char="◦"/>
              <a:tabLst>
                <a:tab pos="1184275" algn="l"/>
                <a:tab pos="1184910" algn="l"/>
              </a:tabLst>
            </a:pP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IP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Address:</a:t>
            </a:r>
            <a:r>
              <a:rPr sz="2400" spc="-18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74.125.73.106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7180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07476" y="677140"/>
            <a:ext cx="5989320" cy="1275349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z="4100" spc="-20" dirty="0"/>
              <a:t>Uniform Resource</a:t>
            </a:r>
            <a:r>
              <a:rPr sz="4100" spc="-25" dirty="0"/>
              <a:t> </a:t>
            </a:r>
            <a:r>
              <a:rPr sz="4100" spc="-10" dirty="0"/>
              <a:t>Indicator</a:t>
            </a:r>
            <a:endParaRPr sz="410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811213"/>
            <a:ext cx="781050" cy="31750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25400" defTabSz="457200">
              <a:spcBef>
                <a:spcPts val="75"/>
              </a:spcBef>
            </a:pPr>
            <a:fld id="{81D60167-4931-47E6-BA6A-407CBD079E47}" type="slidenum">
              <a:rPr dirty="0">
                <a:latin typeface="Century Gothic" panose="020B0502020202020204"/>
              </a:rPr>
              <a:pPr marL="25400" defTabSz="457200">
                <a:spcBef>
                  <a:spcPts val="75"/>
                </a:spcBef>
              </a:pPr>
              <a:t>11</a:t>
            </a:fld>
            <a:endParaRPr dirty="0">
              <a:latin typeface="Century Gothic" panose="020B0502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22614" y="1700911"/>
            <a:ext cx="1747520" cy="3015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625" defTabSz="457200">
              <a:spcBef>
                <a:spcPts val="95"/>
              </a:spcBef>
            </a:pPr>
            <a:r>
              <a:rPr sz="2800" b="1" spc="-10" dirty="0">
                <a:latin typeface="Arial"/>
                <a:cs typeface="Arial"/>
              </a:rPr>
              <a:t>URL</a:t>
            </a:r>
            <a:endParaRPr sz="2800" dirty="0">
              <a:latin typeface="Arial"/>
              <a:cs typeface="Arial"/>
            </a:endParaRPr>
          </a:p>
          <a:p>
            <a:pPr marL="47625" marR="168275" defTabSz="457200"/>
            <a:r>
              <a:rPr sz="2800" spc="-5" dirty="0">
                <a:latin typeface="Arial"/>
                <a:cs typeface="Arial"/>
              </a:rPr>
              <a:t>Uniform  Res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ur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e  Locator</a:t>
            </a:r>
            <a:endParaRPr sz="2800" dirty="0">
              <a:latin typeface="Arial"/>
              <a:cs typeface="Arial"/>
            </a:endParaRPr>
          </a:p>
          <a:p>
            <a:pPr marL="47625" marR="207010" indent="-35560" defTabSz="457200">
              <a:spcBef>
                <a:spcPts val="500"/>
              </a:spcBef>
            </a:pPr>
            <a:r>
              <a:rPr sz="2000" dirty="0">
                <a:latin typeface="Arial"/>
                <a:cs typeface="Arial"/>
              </a:rPr>
              <a:t>Represents  the address  of a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resource</a:t>
            </a:r>
          </a:p>
          <a:p>
            <a:pPr marL="47625" defTabSz="457200"/>
            <a:r>
              <a:rPr sz="2000" dirty="0">
                <a:latin typeface="Arial"/>
                <a:cs typeface="Arial"/>
              </a:rPr>
              <a:t>on the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Internet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33600" y="2133600"/>
            <a:ext cx="5000244" cy="186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81200" y="4495800"/>
            <a:ext cx="6477000" cy="167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70471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28008" y="623625"/>
            <a:ext cx="6369685" cy="65151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z="4100" spc="-45" dirty="0"/>
              <a:t>Top-Level </a:t>
            </a:r>
            <a:r>
              <a:rPr sz="4100" dirty="0"/>
              <a:t>Domain</a:t>
            </a:r>
            <a:r>
              <a:rPr sz="4100" spc="-60" dirty="0"/>
              <a:t> </a:t>
            </a:r>
            <a:r>
              <a:rPr sz="4100" spc="-5" dirty="0"/>
              <a:t>Name</a:t>
            </a:r>
            <a:endParaRPr sz="41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811213"/>
            <a:ext cx="781050" cy="31750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25400" defTabSz="457200">
              <a:spcBef>
                <a:spcPts val="75"/>
              </a:spcBef>
            </a:pPr>
            <a:fld id="{81D60167-4931-47E6-BA6A-407CBD079E47}" type="slidenum">
              <a:rPr dirty="0">
                <a:latin typeface="Century Gothic" panose="020B0502020202020204"/>
              </a:rPr>
              <a:pPr marL="25400" defTabSz="457200">
                <a:spcBef>
                  <a:spcPts val="75"/>
                </a:spcBef>
              </a:pPr>
              <a:t>12</a:t>
            </a:fld>
            <a:endParaRPr dirty="0">
              <a:latin typeface="Century Gothic" panose="020B0502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8008" y="1574696"/>
            <a:ext cx="7950200" cy="34522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 marR="121920" indent="-382270" defTabSz="457200">
              <a:spcBef>
                <a:spcPts val="100"/>
              </a:spcBef>
              <a:buClr>
                <a:srgbClr val="FFBD5F"/>
              </a:buClr>
              <a:buSzPct val="80000"/>
              <a:buFont typeface="Wingdings 2"/>
              <a:buChar char=""/>
              <a:tabLst>
                <a:tab pos="395605" algn="l"/>
              </a:tabLst>
            </a:pPr>
            <a:r>
              <a:rPr sz="3000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3000" spc="-5" dirty="0">
                <a:solidFill>
                  <a:prstClr val="black"/>
                </a:solidFill>
                <a:latin typeface="Arial"/>
                <a:cs typeface="Arial"/>
              </a:rPr>
              <a:t>top-level domain </a:t>
            </a:r>
            <a:r>
              <a:rPr sz="3000" dirty="0">
                <a:solidFill>
                  <a:prstClr val="black"/>
                </a:solidFill>
                <a:latin typeface="Arial"/>
                <a:cs typeface="Arial"/>
              </a:rPr>
              <a:t>(TLD) </a:t>
            </a:r>
            <a:r>
              <a:rPr sz="3000" spc="-5" dirty="0">
                <a:solidFill>
                  <a:prstClr val="black"/>
                </a:solidFill>
                <a:latin typeface="Arial"/>
                <a:cs typeface="Arial"/>
              </a:rPr>
              <a:t>identifies </a:t>
            </a:r>
            <a:r>
              <a:rPr sz="3000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3000" spc="-18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prstClr val="black"/>
                </a:solidFill>
                <a:latin typeface="Arial"/>
                <a:cs typeface="Arial"/>
              </a:rPr>
              <a:t>right-  most part </a:t>
            </a:r>
            <a:r>
              <a:rPr sz="3000" dirty="0">
                <a:solidFill>
                  <a:prstClr val="black"/>
                </a:solidFill>
                <a:latin typeface="Arial"/>
                <a:cs typeface="Arial"/>
              </a:rPr>
              <a:t>of the </a:t>
            </a:r>
            <a:r>
              <a:rPr sz="3000" spc="-5" dirty="0">
                <a:solidFill>
                  <a:prstClr val="black"/>
                </a:solidFill>
                <a:latin typeface="Arial"/>
                <a:cs typeface="Arial"/>
              </a:rPr>
              <a:t>domain</a:t>
            </a:r>
            <a:r>
              <a:rPr sz="30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3000" spc="-10" dirty="0">
                <a:solidFill>
                  <a:prstClr val="black"/>
                </a:solidFill>
                <a:latin typeface="Arial"/>
                <a:cs typeface="Arial"/>
              </a:rPr>
              <a:t>name.</a:t>
            </a:r>
            <a:endParaRPr sz="3000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457200">
              <a:spcBef>
                <a:spcPts val="35"/>
              </a:spcBef>
              <a:buClr>
                <a:srgbClr val="FFBD5F"/>
              </a:buClr>
              <a:buFont typeface="Wingdings 2"/>
              <a:buChar char=""/>
            </a:pPr>
            <a:endParaRPr sz="43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4970" indent="-382270" defTabSz="457200">
              <a:spcBef>
                <a:spcPts val="5"/>
              </a:spcBef>
              <a:buClr>
                <a:srgbClr val="FFBD5F"/>
              </a:buClr>
              <a:buSzPct val="80000"/>
              <a:buFont typeface="Wingdings 2"/>
              <a:buChar char=""/>
              <a:tabLst>
                <a:tab pos="395605" algn="l"/>
              </a:tabLst>
            </a:pPr>
            <a:r>
              <a:rPr sz="3000" spc="-5" dirty="0">
                <a:solidFill>
                  <a:prstClr val="black"/>
                </a:solidFill>
                <a:latin typeface="Arial"/>
                <a:cs typeface="Arial"/>
              </a:rPr>
              <a:t>Some generic</a:t>
            </a:r>
            <a:r>
              <a:rPr sz="3000" spc="-6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prstClr val="black"/>
                </a:solidFill>
                <a:latin typeface="Arial"/>
                <a:cs typeface="Arial"/>
              </a:rPr>
              <a:t>TLDs:</a:t>
            </a:r>
          </a:p>
          <a:p>
            <a:pPr marL="394970" defTabSz="457200"/>
            <a:r>
              <a:rPr sz="3000" dirty="0">
                <a:solidFill>
                  <a:prstClr val="black"/>
                </a:solidFill>
                <a:latin typeface="Arial"/>
                <a:cs typeface="Arial"/>
              </a:rPr>
              <a:t>.com, </a:t>
            </a:r>
            <a:r>
              <a:rPr sz="3000" spc="-5" dirty="0">
                <a:solidFill>
                  <a:prstClr val="black"/>
                </a:solidFill>
                <a:latin typeface="Arial"/>
                <a:cs typeface="Arial"/>
              </a:rPr>
              <a:t>.org, .net, .mil, </a:t>
            </a:r>
            <a:r>
              <a:rPr sz="3000" spc="-50" dirty="0">
                <a:solidFill>
                  <a:prstClr val="black"/>
                </a:solidFill>
                <a:latin typeface="Arial"/>
                <a:cs typeface="Arial"/>
              </a:rPr>
              <a:t>.gov, </a:t>
            </a:r>
            <a:r>
              <a:rPr sz="3000" dirty="0">
                <a:solidFill>
                  <a:prstClr val="black"/>
                </a:solidFill>
                <a:latin typeface="Arial"/>
                <a:cs typeface="Arial"/>
              </a:rPr>
              <a:t>.edu, .int,</a:t>
            </a:r>
            <a:r>
              <a:rPr sz="3000" spc="8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prstClr val="black"/>
                </a:solidFill>
                <a:latin typeface="Arial"/>
                <a:cs typeface="Arial"/>
              </a:rPr>
              <a:t>.aero,</a:t>
            </a:r>
          </a:p>
          <a:p>
            <a:pPr marL="394970" defTabSz="457200"/>
            <a:r>
              <a:rPr sz="3000" spc="-5" dirty="0">
                <a:solidFill>
                  <a:prstClr val="black"/>
                </a:solidFill>
                <a:latin typeface="Arial"/>
                <a:cs typeface="Arial"/>
              </a:rPr>
              <a:t>.asia, </a:t>
            </a:r>
            <a:r>
              <a:rPr sz="3000" dirty="0">
                <a:solidFill>
                  <a:prstClr val="black"/>
                </a:solidFill>
                <a:latin typeface="Arial"/>
                <a:cs typeface="Arial"/>
              </a:rPr>
              <a:t>.cat, .jobs, .name, .biz, .museum,</a:t>
            </a:r>
            <a:r>
              <a:rPr sz="3000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prstClr val="black"/>
                </a:solidFill>
                <a:latin typeface="Arial"/>
                <a:cs typeface="Arial"/>
              </a:rPr>
              <a:t>.info,</a:t>
            </a:r>
          </a:p>
          <a:p>
            <a:pPr marL="394970" defTabSz="457200"/>
            <a:r>
              <a:rPr sz="3000" spc="-5" dirty="0">
                <a:solidFill>
                  <a:prstClr val="black"/>
                </a:solidFill>
                <a:latin typeface="Arial"/>
                <a:cs typeface="Arial"/>
              </a:rPr>
              <a:t>.coop, .pro,</a:t>
            </a:r>
            <a:r>
              <a:rPr sz="30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prstClr val="black"/>
                </a:solidFill>
                <a:latin typeface="Arial"/>
                <a:cs typeface="Arial"/>
              </a:rPr>
              <a:t>.travel</a:t>
            </a:r>
            <a:endParaRPr sz="30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2266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01166" y="552692"/>
            <a:ext cx="5515517" cy="581313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z="4100" spc="-5" dirty="0"/>
              <a:t>County</a:t>
            </a:r>
            <a:r>
              <a:rPr sz="4100" spc="-95" dirty="0"/>
              <a:t> </a:t>
            </a:r>
            <a:r>
              <a:rPr sz="4100" spc="-5" dirty="0" smtClean="0"/>
              <a:t>Code</a:t>
            </a:r>
            <a:r>
              <a:rPr lang="en-AU" sz="4100" spc="-5" dirty="0" smtClean="0"/>
              <a:t> </a:t>
            </a:r>
            <a:r>
              <a:rPr sz="4100" spc="-5" dirty="0" smtClean="0"/>
              <a:t>TL</a:t>
            </a:r>
            <a:r>
              <a:rPr sz="4100" spc="-15" dirty="0" smtClean="0"/>
              <a:t>D</a:t>
            </a:r>
            <a:r>
              <a:rPr sz="4100" dirty="0" smtClean="0"/>
              <a:t>s</a:t>
            </a:r>
            <a:endParaRPr sz="41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811213"/>
            <a:ext cx="781050" cy="31750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25400" defTabSz="457200">
              <a:spcBef>
                <a:spcPts val="75"/>
              </a:spcBef>
            </a:pPr>
            <a:fld id="{81D60167-4931-47E6-BA6A-407CBD079E47}" type="slidenum">
              <a:rPr dirty="0">
                <a:latin typeface="Century Gothic" panose="020B0502020202020204"/>
              </a:rPr>
              <a:pPr marL="25400" defTabSz="457200">
                <a:spcBef>
                  <a:spcPts val="75"/>
                </a:spcBef>
              </a:pPr>
              <a:t>13</a:t>
            </a:fld>
            <a:endParaRPr dirty="0">
              <a:latin typeface="Century Gothic" panose="020B0502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4117" y="1505838"/>
            <a:ext cx="8397875" cy="4162678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94970" marR="5080" indent="-382270" defTabSz="457200">
              <a:lnSpc>
                <a:spcPts val="3020"/>
              </a:lnSpc>
              <a:spcBef>
                <a:spcPts val="480"/>
              </a:spcBef>
              <a:buClr>
                <a:srgbClr val="FFBD5F"/>
              </a:buClr>
              <a:buSzPct val="80357"/>
              <a:buFont typeface="Wingdings 2"/>
              <a:buChar char=""/>
              <a:tabLst>
                <a:tab pos="394970" algn="l"/>
                <a:tab pos="395605" algn="l"/>
              </a:tabLst>
            </a:pPr>
            <a:r>
              <a:rPr sz="2800" spc="-60" dirty="0">
                <a:solidFill>
                  <a:prstClr val="black"/>
                </a:solidFill>
                <a:latin typeface="Arial"/>
                <a:cs typeface="Arial"/>
              </a:rPr>
              <a:t>Two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character codes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originally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intended to indicate  the geographical location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(country)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of the web</a:t>
            </a:r>
            <a:r>
              <a:rPr sz="2800" spc="2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site.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457200">
              <a:spcBef>
                <a:spcPts val="20"/>
              </a:spcBef>
              <a:buClr>
                <a:srgbClr val="FFBD5F"/>
              </a:buClr>
              <a:buFont typeface="Wingdings 2"/>
              <a:buChar char=""/>
            </a:pPr>
            <a:endParaRPr sz="3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4970" marR="294005" indent="-382270" defTabSz="457200">
              <a:lnSpc>
                <a:spcPts val="3020"/>
              </a:lnSpc>
              <a:buClr>
                <a:srgbClr val="FFBD5F"/>
              </a:buClr>
              <a:buSzPct val="80357"/>
              <a:buFont typeface="Wingdings 2"/>
              <a:buChar char=""/>
              <a:tabLst>
                <a:tab pos="394970" algn="l"/>
                <a:tab pos="395605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In practice, it is fairly easy to obtain a domain  name with a country code TLD that is not local to  the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registrant.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457200">
              <a:spcBef>
                <a:spcPts val="35"/>
              </a:spcBef>
              <a:buClr>
                <a:srgbClr val="FFBD5F"/>
              </a:buClr>
              <a:buFont typeface="Wingdings 2"/>
              <a:buChar char=""/>
            </a:pPr>
            <a:endParaRPr sz="28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94030" indent="-481330" defTabSz="457200">
              <a:spcBef>
                <a:spcPts val="5"/>
              </a:spcBef>
              <a:buClr>
                <a:srgbClr val="FFBD5F"/>
              </a:buClr>
              <a:buSzPct val="80357"/>
              <a:buFont typeface="Wingdings 2"/>
              <a:buChar char=""/>
              <a:tabLst>
                <a:tab pos="494030" algn="l"/>
                <a:tab pos="494665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Examples: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698500" lvl="1" indent="-273050" defTabSz="457200">
              <a:spcBef>
                <a:spcPts val="305"/>
              </a:spcBef>
              <a:buClr>
                <a:srgbClr val="FFBD5F"/>
              </a:buClr>
              <a:buSzPct val="89583"/>
              <a:buFont typeface="Wingdings 2"/>
              <a:buChar char=""/>
              <a:tabLst>
                <a:tab pos="699135" algn="l"/>
              </a:tabLst>
            </a:pPr>
            <a:r>
              <a:rPr sz="2400" spc="-45" dirty="0">
                <a:solidFill>
                  <a:prstClr val="black"/>
                </a:solidFill>
                <a:latin typeface="Arial"/>
                <a:cs typeface="Arial"/>
              </a:rPr>
              <a:t>.tv,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.ws, .au, .jp,</a:t>
            </a:r>
            <a:r>
              <a:rPr sz="2400" spc="-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.uk</a:t>
            </a:r>
          </a:p>
          <a:p>
            <a:pPr marL="698500" lvl="1" indent="-273050" defTabSz="457200">
              <a:spcBef>
                <a:spcPts val="290"/>
              </a:spcBef>
              <a:buClr>
                <a:srgbClr val="FFBD5F"/>
              </a:buClr>
              <a:buSzPct val="89583"/>
              <a:buFont typeface="Wingdings 2"/>
              <a:buChar char=""/>
              <a:tabLst>
                <a:tab pos="699135" algn="l"/>
              </a:tabLst>
            </a:pP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See </a:t>
            </a:r>
            <a:r>
              <a:rPr sz="2400" u="heavy" spc="-5" dirty="0">
                <a:solidFill>
                  <a:srgbClr val="F49100"/>
                </a:solidFill>
                <a:latin typeface="Arial"/>
                <a:cs typeface="Arial"/>
                <a:hlinkClick r:id="rId2"/>
              </a:rPr>
              <a:t>http://www.iana.org/cctld/cctld-whois.htm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9469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9901" y="517601"/>
            <a:ext cx="7386955" cy="65151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z="4100" dirty="0"/>
              <a:t>Domain Name</a:t>
            </a:r>
            <a:r>
              <a:rPr sz="4100" spc="-110" dirty="0"/>
              <a:t> </a:t>
            </a:r>
            <a:r>
              <a:rPr sz="4100" spc="-15" dirty="0"/>
              <a:t>System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2325117" y="1166826"/>
            <a:ext cx="7548245" cy="908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 indent="-382270" defTabSz="457200">
              <a:lnSpc>
                <a:spcPts val="3360"/>
              </a:lnSpc>
              <a:spcBef>
                <a:spcPts val="95"/>
              </a:spcBef>
              <a:buClr>
                <a:srgbClr val="FFBD5F"/>
              </a:buClr>
              <a:buSzPct val="80357"/>
              <a:buFont typeface="Wingdings 2"/>
              <a:buChar char=""/>
              <a:tabLst>
                <a:tab pos="394970" algn="l"/>
                <a:tab pos="395605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The Domain Name System (DNS)</a:t>
            </a:r>
            <a:r>
              <a:rPr sz="2800" spc="1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associates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94970" defTabSz="457200">
              <a:lnSpc>
                <a:spcPts val="3600"/>
              </a:lnSpc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Domain Names with IP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addresses</a:t>
            </a:r>
            <a:r>
              <a:rPr sz="3000" dirty="0">
                <a:solidFill>
                  <a:prstClr val="black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82859" y="6542328"/>
            <a:ext cx="1778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457200"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55354" y="6476796"/>
            <a:ext cx="1778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457200">
              <a:spcBef>
                <a:spcPts val="100"/>
              </a:spcBef>
            </a:pPr>
            <a:r>
              <a:rPr sz="1200" spc="-5" dirty="0">
                <a:solidFill>
                  <a:srgbClr val="005D84"/>
                </a:solidFill>
                <a:latin typeface="Times New Roman"/>
                <a:cs typeface="Times New Roman"/>
              </a:rPr>
              <a:t>23</a:t>
            </a:r>
            <a:endParaRPr sz="1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81200" y="3581400"/>
            <a:ext cx="2438400" cy="533400"/>
          </a:xfrm>
          <a:custGeom>
            <a:avLst/>
            <a:gdLst/>
            <a:ahLst/>
            <a:cxnLst/>
            <a:rect l="l" t="t" r="r" b="b"/>
            <a:pathLst>
              <a:path w="2438400" h="533400">
                <a:moveTo>
                  <a:pt x="0" y="533400"/>
                </a:moveTo>
                <a:lnTo>
                  <a:pt x="2438400" y="533400"/>
                </a:lnTo>
                <a:lnTo>
                  <a:pt x="2438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E9C8">
              <a:alpha val="65881"/>
            </a:srgbClr>
          </a:solid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81200" y="2133600"/>
            <a:ext cx="7315200" cy="1447800"/>
          </a:xfrm>
          <a:custGeom>
            <a:avLst/>
            <a:gdLst/>
            <a:ahLst/>
            <a:cxnLst/>
            <a:rect l="l" t="t" r="r" b="b"/>
            <a:pathLst>
              <a:path w="7315200" h="1447800">
                <a:moveTo>
                  <a:pt x="0" y="1447800"/>
                </a:moveTo>
                <a:lnTo>
                  <a:pt x="7315200" y="1447800"/>
                </a:lnTo>
                <a:lnTo>
                  <a:pt x="73152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FFE9C8">
              <a:alpha val="65881"/>
            </a:srgbClr>
          </a:solid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76800" y="2628900"/>
            <a:ext cx="2057400" cy="228600"/>
          </a:xfrm>
          <a:custGeom>
            <a:avLst/>
            <a:gdLst/>
            <a:ahLst/>
            <a:cxnLst/>
            <a:rect l="l" t="t" r="r" b="b"/>
            <a:pathLst>
              <a:path w="2057400" h="228600">
                <a:moveTo>
                  <a:pt x="1828800" y="0"/>
                </a:moveTo>
                <a:lnTo>
                  <a:pt x="1828800" y="228600"/>
                </a:lnTo>
                <a:lnTo>
                  <a:pt x="1981200" y="152400"/>
                </a:lnTo>
                <a:lnTo>
                  <a:pt x="1866900" y="152400"/>
                </a:lnTo>
                <a:lnTo>
                  <a:pt x="1866900" y="76200"/>
                </a:lnTo>
                <a:lnTo>
                  <a:pt x="1981200" y="76200"/>
                </a:lnTo>
                <a:lnTo>
                  <a:pt x="1828800" y="0"/>
                </a:lnTo>
                <a:close/>
              </a:path>
              <a:path w="2057400" h="228600">
                <a:moveTo>
                  <a:pt x="182880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828800" y="152400"/>
                </a:lnTo>
                <a:lnTo>
                  <a:pt x="1828800" y="76200"/>
                </a:lnTo>
                <a:close/>
              </a:path>
              <a:path w="2057400" h="228600">
                <a:moveTo>
                  <a:pt x="1981200" y="76200"/>
                </a:moveTo>
                <a:lnTo>
                  <a:pt x="1866900" y="76200"/>
                </a:lnTo>
                <a:lnTo>
                  <a:pt x="1866900" y="152400"/>
                </a:lnTo>
                <a:lnTo>
                  <a:pt x="1981200" y="152400"/>
                </a:lnTo>
                <a:lnTo>
                  <a:pt x="2057400" y="114300"/>
                </a:lnTo>
                <a:lnTo>
                  <a:pt x="1981200" y="762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00600" y="3162300"/>
            <a:ext cx="2209800" cy="228600"/>
          </a:xfrm>
          <a:custGeom>
            <a:avLst/>
            <a:gdLst/>
            <a:ahLst/>
            <a:cxnLst/>
            <a:rect l="l" t="t" r="r" b="b"/>
            <a:pathLst>
              <a:path w="220980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220980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2209800" h="228600">
                <a:moveTo>
                  <a:pt x="2209800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2209800" y="152400"/>
                </a:lnTo>
                <a:lnTo>
                  <a:pt x="2209800" y="762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pPr defTabSz="457200"/>
            <a:endParaRPr>
              <a:latin typeface="Century Gothic" panose="020B0502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44567" y="2232786"/>
            <a:ext cx="180784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 defTabSz="457200">
              <a:spcBef>
                <a:spcPts val="100"/>
              </a:spcBef>
            </a:pP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Domain</a:t>
            </a:r>
            <a:r>
              <a:rPr sz="2400" spc="-5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Times New Roman"/>
                <a:cs typeface="Times New Roman"/>
              </a:rPr>
              <a:t>Name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68580" algn="ctr" defTabSz="457200">
              <a:spcBef>
                <a:spcPts val="1920"/>
              </a:spcBef>
            </a:pP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IP</a:t>
            </a:r>
            <a:r>
              <a:rPr sz="2400" spc="-22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Address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76800" y="4305300"/>
            <a:ext cx="2209800" cy="228600"/>
          </a:xfrm>
          <a:custGeom>
            <a:avLst/>
            <a:gdLst/>
            <a:ahLst/>
            <a:cxnLst/>
            <a:rect l="l" t="t" r="r" b="b"/>
            <a:pathLst>
              <a:path w="2209800" h="228600">
                <a:moveTo>
                  <a:pt x="1981200" y="0"/>
                </a:moveTo>
                <a:lnTo>
                  <a:pt x="1981200" y="228600"/>
                </a:lnTo>
                <a:lnTo>
                  <a:pt x="2133600" y="152400"/>
                </a:lnTo>
                <a:lnTo>
                  <a:pt x="2019300" y="152400"/>
                </a:lnTo>
                <a:lnTo>
                  <a:pt x="2019300" y="76200"/>
                </a:lnTo>
                <a:lnTo>
                  <a:pt x="2133600" y="76200"/>
                </a:lnTo>
                <a:lnTo>
                  <a:pt x="1981200" y="0"/>
                </a:lnTo>
                <a:close/>
              </a:path>
              <a:path w="2209800" h="228600">
                <a:moveTo>
                  <a:pt x="198120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981200" y="152400"/>
                </a:lnTo>
                <a:lnTo>
                  <a:pt x="1981200" y="76200"/>
                </a:lnTo>
                <a:close/>
              </a:path>
              <a:path w="2209800" h="228600">
                <a:moveTo>
                  <a:pt x="2133600" y="76200"/>
                </a:moveTo>
                <a:lnTo>
                  <a:pt x="2019300" y="76200"/>
                </a:lnTo>
                <a:lnTo>
                  <a:pt x="2019300" y="152400"/>
                </a:lnTo>
                <a:lnTo>
                  <a:pt x="2133600" y="152400"/>
                </a:lnTo>
                <a:lnTo>
                  <a:pt x="2209800" y="114300"/>
                </a:lnTo>
                <a:lnTo>
                  <a:pt x="213360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44567" y="3598737"/>
            <a:ext cx="27819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457200">
              <a:spcBef>
                <a:spcPts val="100"/>
              </a:spcBef>
            </a:pP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Use</a:t>
            </a:r>
            <a:r>
              <a:rPr sz="2400" spc="-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TPC/IP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defTabSz="457200"/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send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HTTP</a:t>
            </a:r>
            <a:r>
              <a:rPr sz="2400" spc="-1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Request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386075" y="4121539"/>
            <a:ext cx="1693672" cy="1766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08668" y="3376041"/>
            <a:ext cx="8216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215" algn="ctr" defTabSz="457200">
              <a:spcBef>
                <a:spcPts val="100"/>
              </a:spcBef>
            </a:pPr>
            <a:r>
              <a:rPr sz="2400" spc="-75" dirty="0">
                <a:solidFill>
                  <a:prstClr val="black"/>
                </a:solidFill>
                <a:latin typeface="Times New Roman"/>
                <a:cs typeface="Times New Roman"/>
              </a:rPr>
              <a:t>Web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 defTabSz="457200"/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Server</a:t>
            </a:r>
          </a:p>
        </p:txBody>
      </p:sp>
      <p:sp>
        <p:nvSpPr>
          <p:cNvPr id="16" name="object 16"/>
          <p:cNvSpPr/>
          <p:nvPr/>
        </p:nvSpPr>
        <p:spPr>
          <a:xfrm>
            <a:off x="4953000" y="5753100"/>
            <a:ext cx="2209800" cy="228600"/>
          </a:xfrm>
          <a:custGeom>
            <a:avLst/>
            <a:gdLst/>
            <a:ahLst/>
            <a:cxnLst/>
            <a:rect l="l" t="t" r="r" b="b"/>
            <a:pathLst>
              <a:path w="220980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220980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2209800" h="228600">
                <a:moveTo>
                  <a:pt x="2209800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2209800" y="152400"/>
                </a:lnTo>
                <a:lnTo>
                  <a:pt x="220980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741921" y="2179333"/>
            <a:ext cx="1178039" cy="949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772400" y="2209800"/>
            <a:ext cx="1066800" cy="838200"/>
          </a:xfrm>
          <a:custGeom>
            <a:avLst/>
            <a:gdLst/>
            <a:ahLst/>
            <a:cxnLst/>
            <a:rect l="l" t="t" r="r" b="b"/>
            <a:pathLst>
              <a:path w="1066800" h="838200">
                <a:moveTo>
                  <a:pt x="533400" y="0"/>
                </a:moveTo>
                <a:lnTo>
                  <a:pt x="461009" y="1274"/>
                </a:lnTo>
                <a:lnTo>
                  <a:pt x="391583" y="4985"/>
                </a:lnTo>
                <a:lnTo>
                  <a:pt x="325754" y="10969"/>
                </a:lnTo>
                <a:lnTo>
                  <a:pt x="264159" y="19059"/>
                </a:lnTo>
                <a:lnTo>
                  <a:pt x="207433" y="29089"/>
                </a:lnTo>
                <a:lnTo>
                  <a:pt x="156209" y="40894"/>
                </a:lnTo>
                <a:lnTo>
                  <a:pt x="111124" y="54307"/>
                </a:lnTo>
                <a:lnTo>
                  <a:pt x="72813" y="69163"/>
                </a:lnTo>
                <a:lnTo>
                  <a:pt x="19049" y="102540"/>
                </a:lnTo>
                <a:lnTo>
                  <a:pt x="0" y="139700"/>
                </a:lnTo>
                <a:lnTo>
                  <a:pt x="0" y="698500"/>
                </a:lnTo>
                <a:lnTo>
                  <a:pt x="19050" y="735659"/>
                </a:lnTo>
                <a:lnTo>
                  <a:pt x="72813" y="769036"/>
                </a:lnTo>
                <a:lnTo>
                  <a:pt x="111125" y="783892"/>
                </a:lnTo>
                <a:lnTo>
                  <a:pt x="156210" y="797306"/>
                </a:lnTo>
                <a:lnTo>
                  <a:pt x="207433" y="809110"/>
                </a:lnTo>
                <a:lnTo>
                  <a:pt x="264160" y="819140"/>
                </a:lnTo>
                <a:lnTo>
                  <a:pt x="325755" y="827230"/>
                </a:lnTo>
                <a:lnTo>
                  <a:pt x="391583" y="833214"/>
                </a:lnTo>
                <a:lnTo>
                  <a:pt x="461010" y="836925"/>
                </a:lnTo>
                <a:lnTo>
                  <a:pt x="533400" y="838200"/>
                </a:lnTo>
                <a:lnTo>
                  <a:pt x="605790" y="836925"/>
                </a:lnTo>
                <a:lnTo>
                  <a:pt x="675216" y="833214"/>
                </a:lnTo>
                <a:lnTo>
                  <a:pt x="741045" y="827230"/>
                </a:lnTo>
                <a:lnTo>
                  <a:pt x="802640" y="819140"/>
                </a:lnTo>
                <a:lnTo>
                  <a:pt x="859366" y="809110"/>
                </a:lnTo>
                <a:lnTo>
                  <a:pt x="910590" y="797306"/>
                </a:lnTo>
                <a:lnTo>
                  <a:pt x="955675" y="783892"/>
                </a:lnTo>
                <a:lnTo>
                  <a:pt x="993986" y="769036"/>
                </a:lnTo>
                <a:lnTo>
                  <a:pt x="1047750" y="735659"/>
                </a:lnTo>
                <a:lnTo>
                  <a:pt x="1066800" y="698500"/>
                </a:lnTo>
                <a:lnTo>
                  <a:pt x="1066800" y="139700"/>
                </a:lnTo>
                <a:lnTo>
                  <a:pt x="1047750" y="102540"/>
                </a:lnTo>
                <a:lnTo>
                  <a:pt x="993986" y="69163"/>
                </a:lnTo>
                <a:lnTo>
                  <a:pt x="955675" y="54307"/>
                </a:lnTo>
                <a:lnTo>
                  <a:pt x="910590" y="40894"/>
                </a:lnTo>
                <a:lnTo>
                  <a:pt x="859366" y="29089"/>
                </a:lnTo>
                <a:lnTo>
                  <a:pt x="802640" y="19059"/>
                </a:lnTo>
                <a:lnTo>
                  <a:pt x="741045" y="10969"/>
                </a:lnTo>
                <a:lnTo>
                  <a:pt x="675216" y="4985"/>
                </a:lnTo>
                <a:lnTo>
                  <a:pt x="605790" y="1274"/>
                </a:lnTo>
                <a:lnTo>
                  <a:pt x="533400" y="0"/>
                </a:lnTo>
                <a:close/>
              </a:path>
            </a:pathLst>
          </a:custGeom>
          <a:solidFill>
            <a:srgbClr val="77D9E8"/>
          </a:solid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772400" y="2349500"/>
            <a:ext cx="1066800" cy="139700"/>
          </a:xfrm>
          <a:custGeom>
            <a:avLst/>
            <a:gdLst/>
            <a:ahLst/>
            <a:cxnLst/>
            <a:rect l="l" t="t" r="r" b="b"/>
            <a:pathLst>
              <a:path w="1066800" h="139700">
                <a:moveTo>
                  <a:pt x="1066800" y="0"/>
                </a:moveTo>
                <a:lnTo>
                  <a:pt x="1047750" y="37159"/>
                </a:lnTo>
                <a:lnTo>
                  <a:pt x="993986" y="70536"/>
                </a:lnTo>
                <a:lnTo>
                  <a:pt x="955675" y="85392"/>
                </a:lnTo>
                <a:lnTo>
                  <a:pt x="910590" y="98806"/>
                </a:lnTo>
                <a:lnTo>
                  <a:pt x="859366" y="110610"/>
                </a:lnTo>
                <a:lnTo>
                  <a:pt x="802640" y="120640"/>
                </a:lnTo>
                <a:lnTo>
                  <a:pt x="741045" y="128730"/>
                </a:lnTo>
                <a:lnTo>
                  <a:pt x="675216" y="134714"/>
                </a:lnTo>
                <a:lnTo>
                  <a:pt x="605790" y="138425"/>
                </a:lnTo>
                <a:lnTo>
                  <a:pt x="533400" y="139700"/>
                </a:lnTo>
                <a:lnTo>
                  <a:pt x="461009" y="138425"/>
                </a:lnTo>
                <a:lnTo>
                  <a:pt x="391583" y="134714"/>
                </a:lnTo>
                <a:lnTo>
                  <a:pt x="325754" y="128730"/>
                </a:lnTo>
                <a:lnTo>
                  <a:pt x="264159" y="120640"/>
                </a:lnTo>
                <a:lnTo>
                  <a:pt x="207433" y="110610"/>
                </a:lnTo>
                <a:lnTo>
                  <a:pt x="156209" y="98805"/>
                </a:lnTo>
                <a:lnTo>
                  <a:pt x="111124" y="85392"/>
                </a:lnTo>
                <a:lnTo>
                  <a:pt x="72813" y="70536"/>
                </a:lnTo>
                <a:lnTo>
                  <a:pt x="19049" y="37159"/>
                </a:lnTo>
                <a:lnTo>
                  <a:pt x="4868" y="18969"/>
                </a:ln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772400" y="2209800"/>
            <a:ext cx="1066800" cy="838200"/>
          </a:xfrm>
          <a:custGeom>
            <a:avLst/>
            <a:gdLst/>
            <a:ahLst/>
            <a:cxnLst/>
            <a:rect l="l" t="t" r="r" b="b"/>
            <a:pathLst>
              <a:path w="1066800" h="838200">
                <a:moveTo>
                  <a:pt x="0" y="139700"/>
                </a:moveTo>
                <a:lnTo>
                  <a:pt x="19050" y="102540"/>
                </a:lnTo>
                <a:lnTo>
                  <a:pt x="72813" y="69163"/>
                </a:lnTo>
                <a:lnTo>
                  <a:pt x="111125" y="54307"/>
                </a:lnTo>
                <a:lnTo>
                  <a:pt x="156210" y="40893"/>
                </a:lnTo>
                <a:lnTo>
                  <a:pt x="207433" y="29089"/>
                </a:lnTo>
                <a:lnTo>
                  <a:pt x="264159" y="19059"/>
                </a:lnTo>
                <a:lnTo>
                  <a:pt x="325754" y="10969"/>
                </a:lnTo>
                <a:lnTo>
                  <a:pt x="391583" y="4985"/>
                </a:lnTo>
                <a:lnTo>
                  <a:pt x="461009" y="1274"/>
                </a:lnTo>
                <a:lnTo>
                  <a:pt x="533400" y="0"/>
                </a:lnTo>
                <a:lnTo>
                  <a:pt x="605790" y="1274"/>
                </a:lnTo>
                <a:lnTo>
                  <a:pt x="675216" y="4985"/>
                </a:lnTo>
                <a:lnTo>
                  <a:pt x="741045" y="10969"/>
                </a:lnTo>
                <a:lnTo>
                  <a:pt x="802640" y="19059"/>
                </a:lnTo>
                <a:lnTo>
                  <a:pt x="859366" y="29089"/>
                </a:lnTo>
                <a:lnTo>
                  <a:pt x="910590" y="40894"/>
                </a:lnTo>
                <a:lnTo>
                  <a:pt x="955675" y="54307"/>
                </a:lnTo>
                <a:lnTo>
                  <a:pt x="993986" y="69163"/>
                </a:lnTo>
                <a:lnTo>
                  <a:pt x="1047750" y="102540"/>
                </a:lnTo>
                <a:lnTo>
                  <a:pt x="1066800" y="139700"/>
                </a:lnTo>
                <a:lnTo>
                  <a:pt x="1066800" y="698500"/>
                </a:lnTo>
                <a:lnTo>
                  <a:pt x="1047750" y="735659"/>
                </a:lnTo>
                <a:lnTo>
                  <a:pt x="993986" y="769036"/>
                </a:lnTo>
                <a:lnTo>
                  <a:pt x="955675" y="783892"/>
                </a:lnTo>
                <a:lnTo>
                  <a:pt x="910590" y="797306"/>
                </a:lnTo>
                <a:lnTo>
                  <a:pt x="859366" y="809110"/>
                </a:lnTo>
                <a:lnTo>
                  <a:pt x="802640" y="819140"/>
                </a:lnTo>
                <a:lnTo>
                  <a:pt x="741045" y="827230"/>
                </a:lnTo>
                <a:lnTo>
                  <a:pt x="675216" y="833214"/>
                </a:lnTo>
                <a:lnTo>
                  <a:pt x="605790" y="836925"/>
                </a:lnTo>
                <a:lnTo>
                  <a:pt x="533400" y="838200"/>
                </a:lnTo>
                <a:lnTo>
                  <a:pt x="461009" y="836925"/>
                </a:lnTo>
                <a:lnTo>
                  <a:pt x="391583" y="833214"/>
                </a:lnTo>
                <a:lnTo>
                  <a:pt x="325754" y="827230"/>
                </a:lnTo>
                <a:lnTo>
                  <a:pt x="264159" y="819140"/>
                </a:lnTo>
                <a:lnTo>
                  <a:pt x="207433" y="809110"/>
                </a:lnTo>
                <a:lnTo>
                  <a:pt x="156209" y="797305"/>
                </a:lnTo>
                <a:lnTo>
                  <a:pt x="111124" y="783892"/>
                </a:lnTo>
                <a:lnTo>
                  <a:pt x="72813" y="769036"/>
                </a:lnTo>
                <a:lnTo>
                  <a:pt x="19049" y="735659"/>
                </a:lnTo>
                <a:lnTo>
                  <a:pt x="0" y="698500"/>
                </a:lnTo>
                <a:lnTo>
                  <a:pt x="0" y="1397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36141" y="3299840"/>
            <a:ext cx="1684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457200">
              <a:spcBef>
                <a:spcPts val="100"/>
              </a:spcBef>
            </a:pPr>
            <a:r>
              <a:rPr sz="2400" spc="-75" dirty="0">
                <a:solidFill>
                  <a:prstClr val="black"/>
                </a:solidFill>
                <a:latin typeface="Times New Roman"/>
                <a:cs typeface="Times New Roman"/>
              </a:rPr>
              <a:t>Web</a:t>
            </a:r>
            <a:r>
              <a:rPr sz="2400" spc="-4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Browser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36141" y="3665601"/>
            <a:ext cx="2259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457200">
              <a:spcBef>
                <a:spcPts val="100"/>
              </a:spcBef>
            </a:pP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requests web</a:t>
            </a:r>
            <a:r>
              <a:rPr sz="2400" spc="-5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page</a:t>
            </a:r>
          </a:p>
        </p:txBody>
      </p:sp>
      <p:sp>
        <p:nvSpPr>
          <p:cNvPr id="23" name="object 23"/>
          <p:cNvSpPr/>
          <p:nvPr/>
        </p:nvSpPr>
        <p:spPr>
          <a:xfrm>
            <a:off x="1981200" y="5715000"/>
            <a:ext cx="2438400" cy="830580"/>
          </a:xfrm>
          <a:custGeom>
            <a:avLst/>
            <a:gdLst/>
            <a:ahLst/>
            <a:cxnLst/>
            <a:rect l="l" t="t" r="r" b="b"/>
            <a:pathLst>
              <a:path w="2438400" h="830579">
                <a:moveTo>
                  <a:pt x="0" y="830580"/>
                </a:moveTo>
                <a:lnTo>
                  <a:pt x="2438400" y="830580"/>
                </a:lnTo>
                <a:lnTo>
                  <a:pt x="2438400" y="0"/>
                </a:lnTo>
                <a:lnTo>
                  <a:pt x="0" y="0"/>
                </a:lnTo>
                <a:lnTo>
                  <a:pt x="0" y="830580"/>
                </a:lnTo>
                <a:close/>
              </a:path>
            </a:pathLst>
          </a:custGeom>
          <a:solidFill>
            <a:srgbClr val="FFE9C8">
              <a:alpha val="65881"/>
            </a:srgbClr>
          </a:solid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81200" y="4671822"/>
            <a:ext cx="6333490" cy="1824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0" algn="ctr" defTabSz="457200">
              <a:spcBef>
                <a:spcPts val="100"/>
              </a:spcBef>
            </a:pP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Use</a:t>
            </a:r>
            <a:r>
              <a:rPr sz="2400" spc="-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TCP/IP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693670" defTabSz="457200"/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to send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HTTP</a:t>
            </a:r>
            <a:r>
              <a:rPr sz="2400" spc="-11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Responses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693670" defTabSz="457200">
              <a:lnSpc>
                <a:spcPts val="2760"/>
              </a:lnSpc>
            </a:pP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with web page files &amp;</a:t>
            </a:r>
            <a:r>
              <a:rPr sz="2400" spc="-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images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91440" defTabSz="457200">
              <a:lnSpc>
                <a:spcPts val="2760"/>
              </a:lnSpc>
            </a:pPr>
            <a:r>
              <a:rPr sz="2400" spc="-75" dirty="0">
                <a:solidFill>
                  <a:prstClr val="black"/>
                </a:solidFill>
                <a:latin typeface="Times New Roman"/>
                <a:cs typeface="Times New Roman"/>
              </a:rPr>
              <a:t>Web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Browser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91440" defTabSz="457200"/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displays web</a:t>
            </a:r>
            <a:r>
              <a:rPr sz="2400" spc="-1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page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046720" y="2560333"/>
            <a:ext cx="1178039" cy="949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077200" y="2590800"/>
            <a:ext cx="1066800" cy="838200"/>
          </a:xfrm>
          <a:custGeom>
            <a:avLst/>
            <a:gdLst/>
            <a:ahLst/>
            <a:cxnLst/>
            <a:rect l="l" t="t" r="r" b="b"/>
            <a:pathLst>
              <a:path w="1066800" h="838200">
                <a:moveTo>
                  <a:pt x="533400" y="0"/>
                </a:moveTo>
                <a:lnTo>
                  <a:pt x="461009" y="1274"/>
                </a:lnTo>
                <a:lnTo>
                  <a:pt x="391583" y="4985"/>
                </a:lnTo>
                <a:lnTo>
                  <a:pt x="325754" y="10969"/>
                </a:lnTo>
                <a:lnTo>
                  <a:pt x="264159" y="19059"/>
                </a:lnTo>
                <a:lnTo>
                  <a:pt x="207433" y="29089"/>
                </a:lnTo>
                <a:lnTo>
                  <a:pt x="156209" y="40894"/>
                </a:lnTo>
                <a:lnTo>
                  <a:pt x="111124" y="54307"/>
                </a:lnTo>
                <a:lnTo>
                  <a:pt x="72813" y="69163"/>
                </a:lnTo>
                <a:lnTo>
                  <a:pt x="19050" y="102540"/>
                </a:lnTo>
                <a:lnTo>
                  <a:pt x="0" y="139700"/>
                </a:lnTo>
                <a:lnTo>
                  <a:pt x="0" y="698500"/>
                </a:lnTo>
                <a:lnTo>
                  <a:pt x="19050" y="735659"/>
                </a:lnTo>
                <a:lnTo>
                  <a:pt x="72813" y="769036"/>
                </a:lnTo>
                <a:lnTo>
                  <a:pt x="111125" y="783892"/>
                </a:lnTo>
                <a:lnTo>
                  <a:pt x="156210" y="797306"/>
                </a:lnTo>
                <a:lnTo>
                  <a:pt x="207433" y="809110"/>
                </a:lnTo>
                <a:lnTo>
                  <a:pt x="264160" y="819140"/>
                </a:lnTo>
                <a:lnTo>
                  <a:pt x="325755" y="827230"/>
                </a:lnTo>
                <a:lnTo>
                  <a:pt x="391583" y="833214"/>
                </a:lnTo>
                <a:lnTo>
                  <a:pt x="461010" y="836925"/>
                </a:lnTo>
                <a:lnTo>
                  <a:pt x="533400" y="838200"/>
                </a:lnTo>
                <a:lnTo>
                  <a:pt x="605790" y="836925"/>
                </a:lnTo>
                <a:lnTo>
                  <a:pt x="675216" y="833214"/>
                </a:lnTo>
                <a:lnTo>
                  <a:pt x="741045" y="827230"/>
                </a:lnTo>
                <a:lnTo>
                  <a:pt x="802640" y="819140"/>
                </a:lnTo>
                <a:lnTo>
                  <a:pt x="859366" y="809110"/>
                </a:lnTo>
                <a:lnTo>
                  <a:pt x="910590" y="797306"/>
                </a:lnTo>
                <a:lnTo>
                  <a:pt x="955675" y="783892"/>
                </a:lnTo>
                <a:lnTo>
                  <a:pt x="993986" y="769036"/>
                </a:lnTo>
                <a:lnTo>
                  <a:pt x="1047750" y="735659"/>
                </a:lnTo>
                <a:lnTo>
                  <a:pt x="1066800" y="698500"/>
                </a:lnTo>
                <a:lnTo>
                  <a:pt x="1066800" y="139700"/>
                </a:lnTo>
                <a:lnTo>
                  <a:pt x="1047750" y="102540"/>
                </a:lnTo>
                <a:lnTo>
                  <a:pt x="993986" y="69163"/>
                </a:lnTo>
                <a:lnTo>
                  <a:pt x="955675" y="54307"/>
                </a:lnTo>
                <a:lnTo>
                  <a:pt x="910590" y="40894"/>
                </a:lnTo>
                <a:lnTo>
                  <a:pt x="859366" y="29089"/>
                </a:lnTo>
                <a:lnTo>
                  <a:pt x="802640" y="19059"/>
                </a:lnTo>
                <a:lnTo>
                  <a:pt x="741045" y="10969"/>
                </a:lnTo>
                <a:lnTo>
                  <a:pt x="675216" y="4985"/>
                </a:lnTo>
                <a:lnTo>
                  <a:pt x="605790" y="1274"/>
                </a:lnTo>
                <a:lnTo>
                  <a:pt x="533400" y="0"/>
                </a:lnTo>
                <a:close/>
              </a:path>
            </a:pathLst>
          </a:custGeom>
          <a:solidFill>
            <a:srgbClr val="77D9E8"/>
          </a:solid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077200" y="2730500"/>
            <a:ext cx="1066800" cy="139700"/>
          </a:xfrm>
          <a:custGeom>
            <a:avLst/>
            <a:gdLst/>
            <a:ahLst/>
            <a:cxnLst/>
            <a:rect l="l" t="t" r="r" b="b"/>
            <a:pathLst>
              <a:path w="1066800" h="139700">
                <a:moveTo>
                  <a:pt x="1066800" y="0"/>
                </a:moveTo>
                <a:lnTo>
                  <a:pt x="1047750" y="37159"/>
                </a:lnTo>
                <a:lnTo>
                  <a:pt x="993986" y="70536"/>
                </a:lnTo>
                <a:lnTo>
                  <a:pt x="955675" y="85392"/>
                </a:lnTo>
                <a:lnTo>
                  <a:pt x="910590" y="98806"/>
                </a:lnTo>
                <a:lnTo>
                  <a:pt x="859366" y="110610"/>
                </a:lnTo>
                <a:lnTo>
                  <a:pt x="802640" y="120640"/>
                </a:lnTo>
                <a:lnTo>
                  <a:pt x="741045" y="128730"/>
                </a:lnTo>
                <a:lnTo>
                  <a:pt x="675216" y="134714"/>
                </a:lnTo>
                <a:lnTo>
                  <a:pt x="605790" y="138425"/>
                </a:lnTo>
                <a:lnTo>
                  <a:pt x="533400" y="139700"/>
                </a:lnTo>
                <a:lnTo>
                  <a:pt x="461009" y="138425"/>
                </a:lnTo>
                <a:lnTo>
                  <a:pt x="391583" y="134714"/>
                </a:lnTo>
                <a:lnTo>
                  <a:pt x="325754" y="128730"/>
                </a:lnTo>
                <a:lnTo>
                  <a:pt x="264159" y="120640"/>
                </a:lnTo>
                <a:lnTo>
                  <a:pt x="207433" y="110610"/>
                </a:lnTo>
                <a:lnTo>
                  <a:pt x="156209" y="98805"/>
                </a:lnTo>
                <a:lnTo>
                  <a:pt x="111124" y="85392"/>
                </a:lnTo>
                <a:lnTo>
                  <a:pt x="72813" y="70536"/>
                </a:lnTo>
                <a:lnTo>
                  <a:pt x="19050" y="37159"/>
                </a:lnTo>
                <a:lnTo>
                  <a:pt x="4868" y="18969"/>
                </a:ln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077200" y="2590800"/>
            <a:ext cx="1066800" cy="838200"/>
          </a:xfrm>
          <a:custGeom>
            <a:avLst/>
            <a:gdLst/>
            <a:ahLst/>
            <a:cxnLst/>
            <a:rect l="l" t="t" r="r" b="b"/>
            <a:pathLst>
              <a:path w="1066800" h="838200">
                <a:moveTo>
                  <a:pt x="0" y="139700"/>
                </a:moveTo>
                <a:lnTo>
                  <a:pt x="19050" y="102540"/>
                </a:lnTo>
                <a:lnTo>
                  <a:pt x="72813" y="69163"/>
                </a:lnTo>
                <a:lnTo>
                  <a:pt x="111124" y="54307"/>
                </a:lnTo>
                <a:lnTo>
                  <a:pt x="156209" y="40893"/>
                </a:lnTo>
                <a:lnTo>
                  <a:pt x="207433" y="29089"/>
                </a:lnTo>
                <a:lnTo>
                  <a:pt x="264159" y="19059"/>
                </a:lnTo>
                <a:lnTo>
                  <a:pt x="325754" y="10969"/>
                </a:lnTo>
                <a:lnTo>
                  <a:pt x="391583" y="4985"/>
                </a:lnTo>
                <a:lnTo>
                  <a:pt x="461009" y="1274"/>
                </a:lnTo>
                <a:lnTo>
                  <a:pt x="533400" y="0"/>
                </a:lnTo>
                <a:lnTo>
                  <a:pt x="605790" y="1274"/>
                </a:lnTo>
                <a:lnTo>
                  <a:pt x="675216" y="4985"/>
                </a:lnTo>
                <a:lnTo>
                  <a:pt x="741045" y="10969"/>
                </a:lnTo>
                <a:lnTo>
                  <a:pt x="802640" y="19059"/>
                </a:lnTo>
                <a:lnTo>
                  <a:pt x="859366" y="29089"/>
                </a:lnTo>
                <a:lnTo>
                  <a:pt x="910590" y="40894"/>
                </a:lnTo>
                <a:lnTo>
                  <a:pt x="955675" y="54307"/>
                </a:lnTo>
                <a:lnTo>
                  <a:pt x="993986" y="69163"/>
                </a:lnTo>
                <a:lnTo>
                  <a:pt x="1047750" y="102540"/>
                </a:lnTo>
                <a:lnTo>
                  <a:pt x="1066800" y="139700"/>
                </a:lnTo>
                <a:lnTo>
                  <a:pt x="1066800" y="698500"/>
                </a:lnTo>
                <a:lnTo>
                  <a:pt x="1047750" y="735659"/>
                </a:lnTo>
                <a:lnTo>
                  <a:pt x="993986" y="769036"/>
                </a:lnTo>
                <a:lnTo>
                  <a:pt x="955675" y="783892"/>
                </a:lnTo>
                <a:lnTo>
                  <a:pt x="910590" y="797306"/>
                </a:lnTo>
                <a:lnTo>
                  <a:pt x="859366" y="809110"/>
                </a:lnTo>
                <a:lnTo>
                  <a:pt x="802640" y="819140"/>
                </a:lnTo>
                <a:lnTo>
                  <a:pt x="741045" y="827230"/>
                </a:lnTo>
                <a:lnTo>
                  <a:pt x="675216" y="833214"/>
                </a:lnTo>
                <a:lnTo>
                  <a:pt x="605790" y="836925"/>
                </a:lnTo>
                <a:lnTo>
                  <a:pt x="533400" y="838200"/>
                </a:lnTo>
                <a:lnTo>
                  <a:pt x="461009" y="836925"/>
                </a:lnTo>
                <a:lnTo>
                  <a:pt x="391583" y="833214"/>
                </a:lnTo>
                <a:lnTo>
                  <a:pt x="325754" y="827230"/>
                </a:lnTo>
                <a:lnTo>
                  <a:pt x="264159" y="819140"/>
                </a:lnTo>
                <a:lnTo>
                  <a:pt x="207433" y="809110"/>
                </a:lnTo>
                <a:lnTo>
                  <a:pt x="156209" y="797305"/>
                </a:lnTo>
                <a:lnTo>
                  <a:pt x="111124" y="783892"/>
                </a:lnTo>
                <a:lnTo>
                  <a:pt x="72813" y="769036"/>
                </a:lnTo>
                <a:lnTo>
                  <a:pt x="19050" y="735659"/>
                </a:lnTo>
                <a:lnTo>
                  <a:pt x="0" y="698500"/>
                </a:lnTo>
                <a:lnTo>
                  <a:pt x="0" y="1397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284720" y="2484133"/>
            <a:ext cx="1254264" cy="949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197853" y="2703563"/>
            <a:ext cx="1075931" cy="74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315200" y="2514600"/>
            <a:ext cx="1143000" cy="838200"/>
          </a:xfrm>
          <a:custGeom>
            <a:avLst/>
            <a:gdLst/>
            <a:ahLst/>
            <a:cxnLst/>
            <a:rect l="l" t="t" r="r" b="b"/>
            <a:pathLst>
              <a:path w="1143000" h="838200">
                <a:moveTo>
                  <a:pt x="571500" y="0"/>
                </a:moveTo>
                <a:lnTo>
                  <a:pt x="499819" y="1087"/>
                </a:lnTo>
                <a:lnTo>
                  <a:pt x="430793" y="4262"/>
                </a:lnTo>
                <a:lnTo>
                  <a:pt x="364958" y="9395"/>
                </a:lnTo>
                <a:lnTo>
                  <a:pt x="302850" y="16355"/>
                </a:lnTo>
                <a:lnTo>
                  <a:pt x="245005" y="25012"/>
                </a:lnTo>
                <a:lnTo>
                  <a:pt x="191958" y="35235"/>
                </a:lnTo>
                <a:lnTo>
                  <a:pt x="144245" y="46894"/>
                </a:lnTo>
                <a:lnTo>
                  <a:pt x="102403" y="59859"/>
                </a:lnTo>
                <a:lnTo>
                  <a:pt x="66967" y="73998"/>
                </a:lnTo>
                <a:lnTo>
                  <a:pt x="17456" y="105281"/>
                </a:lnTo>
                <a:lnTo>
                  <a:pt x="0" y="139700"/>
                </a:lnTo>
                <a:lnTo>
                  <a:pt x="0" y="698500"/>
                </a:lnTo>
                <a:lnTo>
                  <a:pt x="17456" y="732918"/>
                </a:lnTo>
                <a:lnTo>
                  <a:pt x="66967" y="764201"/>
                </a:lnTo>
                <a:lnTo>
                  <a:pt x="102403" y="778340"/>
                </a:lnTo>
                <a:lnTo>
                  <a:pt x="144245" y="791305"/>
                </a:lnTo>
                <a:lnTo>
                  <a:pt x="191958" y="802964"/>
                </a:lnTo>
                <a:lnTo>
                  <a:pt x="245005" y="813187"/>
                </a:lnTo>
                <a:lnTo>
                  <a:pt x="302850" y="821844"/>
                </a:lnTo>
                <a:lnTo>
                  <a:pt x="364958" y="828804"/>
                </a:lnTo>
                <a:lnTo>
                  <a:pt x="430793" y="833937"/>
                </a:lnTo>
                <a:lnTo>
                  <a:pt x="499819" y="837112"/>
                </a:lnTo>
                <a:lnTo>
                  <a:pt x="571500" y="838200"/>
                </a:lnTo>
                <a:lnTo>
                  <a:pt x="643180" y="837112"/>
                </a:lnTo>
                <a:lnTo>
                  <a:pt x="712206" y="833937"/>
                </a:lnTo>
                <a:lnTo>
                  <a:pt x="778041" y="828804"/>
                </a:lnTo>
                <a:lnTo>
                  <a:pt x="840149" y="821844"/>
                </a:lnTo>
                <a:lnTo>
                  <a:pt x="897994" y="813187"/>
                </a:lnTo>
                <a:lnTo>
                  <a:pt x="951041" y="802964"/>
                </a:lnTo>
                <a:lnTo>
                  <a:pt x="998754" y="791305"/>
                </a:lnTo>
                <a:lnTo>
                  <a:pt x="1040596" y="778340"/>
                </a:lnTo>
                <a:lnTo>
                  <a:pt x="1076032" y="764201"/>
                </a:lnTo>
                <a:lnTo>
                  <a:pt x="1125543" y="732918"/>
                </a:lnTo>
                <a:lnTo>
                  <a:pt x="1143000" y="698500"/>
                </a:lnTo>
                <a:lnTo>
                  <a:pt x="1143000" y="139700"/>
                </a:lnTo>
                <a:lnTo>
                  <a:pt x="1125543" y="105281"/>
                </a:lnTo>
                <a:lnTo>
                  <a:pt x="1076032" y="73998"/>
                </a:lnTo>
                <a:lnTo>
                  <a:pt x="1040596" y="59859"/>
                </a:lnTo>
                <a:lnTo>
                  <a:pt x="998754" y="46894"/>
                </a:lnTo>
                <a:lnTo>
                  <a:pt x="951041" y="35235"/>
                </a:lnTo>
                <a:lnTo>
                  <a:pt x="897994" y="25012"/>
                </a:lnTo>
                <a:lnTo>
                  <a:pt x="840149" y="16355"/>
                </a:lnTo>
                <a:lnTo>
                  <a:pt x="778041" y="9395"/>
                </a:lnTo>
                <a:lnTo>
                  <a:pt x="712206" y="4262"/>
                </a:lnTo>
                <a:lnTo>
                  <a:pt x="643180" y="1087"/>
                </a:lnTo>
                <a:lnTo>
                  <a:pt x="571500" y="0"/>
                </a:lnTo>
                <a:close/>
              </a:path>
            </a:pathLst>
          </a:custGeom>
          <a:solidFill>
            <a:srgbClr val="77D9E8"/>
          </a:solid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315200" y="2654300"/>
            <a:ext cx="1143000" cy="139700"/>
          </a:xfrm>
          <a:custGeom>
            <a:avLst/>
            <a:gdLst/>
            <a:ahLst/>
            <a:cxnLst/>
            <a:rect l="l" t="t" r="r" b="b"/>
            <a:pathLst>
              <a:path w="1143000" h="139700">
                <a:moveTo>
                  <a:pt x="1143000" y="0"/>
                </a:moveTo>
                <a:lnTo>
                  <a:pt x="1125543" y="34418"/>
                </a:lnTo>
                <a:lnTo>
                  <a:pt x="1076032" y="65701"/>
                </a:lnTo>
                <a:lnTo>
                  <a:pt x="1040596" y="79840"/>
                </a:lnTo>
                <a:lnTo>
                  <a:pt x="998754" y="92805"/>
                </a:lnTo>
                <a:lnTo>
                  <a:pt x="951041" y="104464"/>
                </a:lnTo>
                <a:lnTo>
                  <a:pt x="897994" y="114687"/>
                </a:lnTo>
                <a:lnTo>
                  <a:pt x="840149" y="123344"/>
                </a:lnTo>
                <a:lnTo>
                  <a:pt x="778041" y="130304"/>
                </a:lnTo>
                <a:lnTo>
                  <a:pt x="712206" y="135437"/>
                </a:lnTo>
                <a:lnTo>
                  <a:pt x="643180" y="138612"/>
                </a:lnTo>
                <a:lnTo>
                  <a:pt x="571500" y="139700"/>
                </a:lnTo>
                <a:lnTo>
                  <a:pt x="499819" y="138612"/>
                </a:lnTo>
                <a:lnTo>
                  <a:pt x="430793" y="135437"/>
                </a:lnTo>
                <a:lnTo>
                  <a:pt x="364958" y="130304"/>
                </a:lnTo>
                <a:lnTo>
                  <a:pt x="302850" y="123344"/>
                </a:lnTo>
                <a:lnTo>
                  <a:pt x="245005" y="114687"/>
                </a:lnTo>
                <a:lnTo>
                  <a:pt x="191958" y="104464"/>
                </a:lnTo>
                <a:lnTo>
                  <a:pt x="144245" y="92805"/>
                </a:lnTo>
                <a:lnTo>
                  <a:pt x="102403" y="79840"/>
                </a:lnTo>
                <a:lnTo>
                  <a:pt x="66967" y="65701"/>
                </a:lnTo>
                <a:lnTo>
                  <a:pt x="17456" y="34418"/>
                </a:lnTo>
                <a:lnTo>
                  <a:pt x="4453" y="17535"/>
                </a:ln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315200" y="2514600"/>
            <a:ext cx="1143000" cy="838200"/>
          </a:xfrm>
          <a:custGeom>
            <a:avLst/>
            <a:gdLst/>
            <a:ahLst/>
            <a:cxnLst/>
            <a:rect l="l" t="t" r="r" b="b"/>
            <a:pathLst>
              <a:path w="1143000" h="838200">
                <a:moveTo>
                  <a:pt x="0" y="139700"/>
                </a:moveTo>
                <a:lnTo>
                  <a:pt x="17456" y="105281"/>
                </a:lnTo>
                <a:lnTo>
                  <a:pt x="66967" y="73998"/>
                </a:lnTo>
                <a:lnTo>
                  <a:pt x="102403" y="59859"/>
                </a:lnTo>
                <a:lnTo>
                  <a:pt x="144245" y="46894"/>
                </a:lnTo>
                <a:lnTo>
                  <a:pt x="191958" y="35235"/>
                </a:lnTo>
                <a:lnTo>
                  <a:pt x="245005" y="25012"/>
                </a:lnTo>
                <a:lnTo>
                  <a:pt x="302850" y="16355"/>
                </a:lnTo>
                <a:lnTo>
                  <a:pt x="364958" y="9395"/>
                </a:lnTo>
                <a:lnTo>
                  <a:pt x="430793" y="4262"/>
                </a:lnTo>
                <a:lnTo>
                  <a:pt x="499819" y="1087"/>
                </a:lnTo>
                <a:lnTo>
                  <a:pt x="571500" y="0"/>
                </a:lnTo>
                <a:lnTo>
                  <a:pt x="643180" y="1087"/>
                </a:lnTo>
                <a:lnTo>
                  <a:pt x="712206" y="4262"/>
                </a:lnTo>
                <a:lnTo>
                  <a:pt x="778041" y="9395"/>
                </a:lnTo>
                <a:lnTo>
                  <a:pt x="840149" y="16355"/>
                </a:lnTo>
                <a:lnTo>
                  <a:pt x="897994" y="25012"/>
                </a:lnTo>
                <a:lnTo>
                  <a:pt x="951041" y="35235"/>
                </a:lnTo>
                <a:lnTo>
                  <a:pt x="998754" y="46894"/>
                </a:lnTo>
                <a:lnTo>
                  <a:pt x="1040596" y="59859"/>
                </a:lnTo>
                <a:lnTo>
                  <a:pt x="1076032" y="73998"/>
                </a:lnTo>
                <a:lnTo>
                  <a:pt x="1125543" y="105281"/>
                </a:lnTo>
                <a:lnTo>
                  <a:pt x="1143000" y="139700"/>
                </a:lnTo>
                <a:lnTo>
                  <a:pt x="1143000" y="698500"/>
                </a:lnTo>
                <a:lnTo>
                  <a:pt x="1125543" y="732918"/>
                </a:lnTo>
                <a:lnTo>
                  <a:pt x="1076032" y="764201"/>
                </a:lnTo>
                <a:lnTo>
                  <a:pt x="1040596" y="778340"/>
                </a:lnTo>
                <a:lnTo>
                  <a:pt x="998754" y="791305"/>
                </a:lnTo>
                <a:lnTo>
                  <a:pt x="951041" y="802964"/>
                </a:lnTo>
                <a:lnTo>
                  <a:pt x="897994" y="813187"/>
                </a:lnTo>
                <a:lnTo>
                  <a:pt x="840149" y="821844"/>
                </a:lnTo>
                <a:lnTo>
                  <a:pt x="778041" y="828804"/>
                </a:lnTo>
                <a:lnTo>
                  <a:pt x="712206" y="833937"/>
                </a:lnTo>
                <a:lnTo>
                  <a:pt x="643180" y="837112"/>
                </a:lnTo>
                <a:lnTo>
                  <a:pt x="571500" y="838200"/>
                </a:lnTo>
                <a:lnTo>
                  <a:pt x="499819" y="837112"/>
                </a:lnTo>
                <a:lnTo>
                  <a:pt x="430793" y="833937"/>
                </a:lnTo>
                <a:lnTo>
                  <a:pt x="364958" y="828804"/>
                </a:lnTo>
                <a:lnTo>
                  <a:pt x="302850" y="821844"/>
                </a:lnTo>
                <a:lnTo>
                  <a:pt x="245005" y="813187"/>
                </a:lnTo>
                <a:lnTo>
                  <a:pt x="191958" y="802964"/>
                </a:lnTo>
                <a:lnTo>
                  <a:pt x="144245" y="791305"/>
                </a:lnTo>
                <a:lnTo>
                  <a:pt x="102403" y="778340"/>
                </a:lnTo>
                <a:lnTo>
                  <a:pt x="66967" y="764201"/>
                </a:lnTo>
                <a:lnTo>
                  <a:pt x="17456" y="732918"/>
                </a:lnTo>
                <a:lnTo>
                  <a:pt x="0" y="698500"/>
                </a:lnTo>
                <a:lnTo>
                  <a:pt x="0" y="1397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394828" y="2798191"/>
            <a:ext cx="633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457200"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DNS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438401" y="1981201"/>
            <a:ext cx="1421891" cy="14218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009900" y="4343400"/>
            <a:ext cx="1714500" cy="1714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473803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01437" y="396716"/>
            <a:ext cx="7502779" cy="57404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0" dirty="0"/>
              <a:t>Markup</a:t>
            </a:r>
            <a:r>
              <a:rPr spc="-105" dirty="0"/>
              <a:t> </a:t>
            </a:r>
            <a:r>
              <a:rPr dirty="0"/>
              <a:t>Languages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781050" y="1259480"/>
            <a:ext cx="10093032" cy="40631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indent="-382270">
              <a:spcBef>
                <a:spcPts val="100"/>
              </a:spcBef>
              <a:buClr>
                <a:srgbClr val="FFBD5F"/>
              </a:buClr>
              <a:buSzPct val="80000"/>
              <a:buFont typeface="Wingdings 2"/>
              <a:buChar char=""/>
              <a:tabLst>
                <a:tab pos="407034" algn="l"/>
              </a:tabLst>
            </a:pPr>
            <a:r>
              <a:rPr spc="-5" dirty="0"/>
              <a:t>SGML </a:t>
            </a:r>
            <a:r>
              <a:rPr dirty="0"/>
              <a:t>– Standard Generalized</a:t>
            </a:r>
            <a:r>
              <a:rPr spc="-170" dirty="0"/>
              <a:t> </a:t>
            </a:r>
            <a:r>
              <a:rPr dirty="0"/>
              <a:t>Markup</a:t>
            </a:r>
          </a:p>
          <a:p>
            <a:pPr marL="11430" marR="5306060" algn="ctr"/>
            <a:r>
              <a:rPr spc="-5" dirty="0"/>
              <a:t>Language</a:t>
            </a:r>
          </a:p>
          <a:p>
            <a:pPr marL="507365">
              <a:spcBef>
                <a:spcPts val="640"/>
              </a:spcBef>
            </a:pPr>
            <a:r>
              <a:rPr sz="2300" spc="10" dirty="0">
                <a:solidFill>
                  <a:srgbClr val="FFBD5F"/>
                </a:solidFill>
                <a:latin typeface="Verdana"/>
                <a:cs typeface="Verdana"/>
              </a:rPr>
              <a:t>› </a:t>
            </a:r>
            <a:r>
              <a:rPr sz="2600" dirty="0"/>
              <a:t>A standard for specifying a markup language</a:t>
            </a:r>
            <a:r>
              <a:rPr sz="2600" spc="75" dirty="0"/>
              <a:t> </a:t>
            </a:r>
            <a:r>
              <a:rPr sz="2600" dirty="0"/>
              <a:t>or</a:t>
            </a:r>
            <a:endParaRPr sz="2600" dirty="0">
              <a:latin typeface="Verdana"/>
              <a:cs typeface="Verdana"/>
            </a:endParaRPr>
          </a:p>
          <a:p>
            <a:pPr marL="781685"/>
            <a:r>
              <a:rPr sz="2600" dirty="0"/>
              <a:t>tag</a:t>
            </a:r>
            <a:r>
              <a:rPr sz="2600" spc="-5" dirty="0"/>
              <a:t> </a:t>
            </a:r>
            <a:r>
              <a:rPr sz="2600" dirty="0"/>
              <a:t>set</a:t>
            </a:r>
          </a:p>
          <a:p>
            <a:pPr marL="11430">
              <a:spcBef>
                <a:spcPts val="30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406400" indent="-382270">
              <a:buClr>
                <a:srgbClr val="FFBD5F"/>
              </a:buClr>
              <a:buSzPct val="80000"/>
              <a:buFont typeface="Wingdings 2"/>
              <a:buChar char=""/>
              <a:tabLst>
                <a:tab pos="407034" algn="l"/>
              </a:tabLst>
            </a:pPr>
            <a:r>
              <a:rPr dirty="0"/>
              <a:t>HTML – Hypertext Markup</a:t>
            </a:r>
            <a:r>
              <a:rPr spc="-145" dirty="0"/>
              <a:t> </a:t>
            </a:r>
            <a:r>
              <a:rPr dirty="0"/>
              <a:t>Language</a:t>
            </a:r>
          </a:p>
          <a:p>
            <a:pPr marL="781685" marR="5080" indent="-274320">
              <a:spcBef>
                <a:spcPts val="640"/>
              </a:spcBef>
            </a:pPr>
            <a:r>
              <a:rPr sz="2300" spc="-5" dirty="0">
                <a:solidFill>
                  <a:srgbClr val="FFBD5F"/>
                </a:solidFill>
                <a:latin typeface="Verdana"/>
                <a:cs typeface="Verdana"/>
              </a:rPr>
              <a:t>› </a:t>
            </a:r>
            <a:r>
              <a:rPr sz="2600" dirty="0"/>
              <a:t>The set of markup symbols or codes placed in a  </a:t>
            </a:r>
            <a:r>
              <a:rPr sz="2600" spc="-5" dirty="0"/>
              <a:t>file </a:t>
            </a:r>
            <a:r>
              <a:rPr sz="2600" dirty="0"/>
              <a:t>intended </a:t>
            </a:r>
            <a:r>
              <a:rPr sz="2600" spc="-5" dirty="0"/>
              <a:t>for </a:t>
            </a:r>
            <a:r>
              <a:rPr sz="2600" dirty="0"/>
              <a:t>display on a web</a:t>
            </a:r>
            <a:r>
              <a:rPr sz="2600" spc="-5" dirty="0"/>
              <a:t> </a:t>
            </a:r>
            <a:r>
              <a:rPr sz="2600" spc="-20" dirty="0"/>
              <a:t>browser.</a:t>
            </a:r>
            <a:endParaRPr sz="2600" dirty="0">
              <a:latin typeface="Verdana"/>
              <a:cs typeface="Verdana"/>
            </a:endParaRPr>
          </a:p>
          <a:p>
            <a:pPr marL="1063625" lvl="1" indent="-255904">
              <a:spcBef>
                <a:spcPts val="580"/>
              </a:spcBef>
              <a:buClr>
                <a:srgbClr val="FFD293"/>
              </a:buClr>
              <a:buSzPct val="83333"/>
              <a:buFont typeface="Wingdings 2"/>
              <a:buChar char=""/>
              <a:tabLst>
                <a:tab pos="1063625" algn="l"/>
                <a:tab pos="1064260" algn="l"/>
              </a:tabLst>
            </a:pPr>
            <a:r>
              <a:rPr sz="2400" spc="-5" dirty="0">
                <a:solidFill>
                  <a:schemeClr val="tx1"/>
                </a:solidFill>
                <a:latin typeface="Arial"/>
                <a:cs typeface="Arial"/>
              </a:rPr>
              <a:t>Element </a:t>
            </a:r>
            <a:r>
              <a:rPr sz="2400" dirty="0">
                <a:solidFill>
                  <a:schemeClr val="tx1"/>
                </a:solidFill>
                <a:latin typeface="Arial"/>
                <a:cs typeface="Arial"/>
              </a:rPr>
              <a:t>or tag – </a:t>
            </a:r>
            <a:r>
              <a:rPr sz="2400" spc="-5" dirty="0">
                <a:solidFill>
                  <a:schemeClr val="tx1"/>
                </a:solidFill>
                <a:latin typeface="Arial"/>
                <a:cs typeface="Arial"/>
              </a:rPr>
              <a:t>individual </a:t>
            </a:r>
            <a:r>
              <a:rPr sz="2400" dirty="0">
                <a:solidFill>
                  <a:schemeClr val="tx1"/>
                </a:solidFill>
                <a:latin typeface="Arial"/>
                <a:cs typeface="Arial"/>
              </a:rPr>
              <a:t>markup</a:t>
            </a:r>
            <a:r>
              <a:rPr sz="2400" spc="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"/>
                <a:cs typeface="Arial"/>
              </a:rPr>
              <a:t>code</a:t>
            </a:r>
            <a:endParaRPr sz="24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063625" lvl="1" indent="-255904">
              <a:spcBef>
                <a:spcPts val="575"/>
              </a:spcBef>
              <a:buClr>
                <a:srgbClr val="FFD293"/>
              </a:buClr>
              <a:buSzPct val="83333"/>
              <a:buFont typeface="Wingdings 2"/>
              <a:buChar char=""/>
              <a:tabLst>
                <a:tab pos="1063625" algn="l"/>
                <a:tab pos="1064260" algn="l"/>
              </a:tabLst>
            </a:pPr>
            <a:r>
              <a:rPr sz="2400" spc="-5" dirty="0">
                <a:solidFill>
                  <a:schemeClr val="tx1"/>
                </a:solidFill>
                <a:latin typeface="Arial"/>
                <a:cs typeface="Arial"/>
              </a:rPr>
              <a:t>Attribute </a:t>
            </a:r>
            <a:r>
              <a:rPr sz="2400" dirty="0">
                <a:solidFill>
                  <a:schemeClr val="tx1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chemeClr val="tx1"/>
                </a:solidFill>
                <a:latin typeface="Arial"/>
                <a:cs typeface="Arial"/>
              </a:rPr>
              <a:t>modifies </a:t>
            </a:r>
            <a:r>
              <a:rPr sz="2400" dirty="0">
                <a:solidFill>
                  <a:schemeClr val="tx1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chemeClr val="tx1"/>
                </a:solidFill>
                <a:latin typeface="Arial"/>
                <a:cs typeface="Arial"/>
              </a:rPr>
              <a:t>purpose </a:t>
            </a:r>
            <a:r>
              <a:rPr sz="2400" dirty="0">
                <a:solidFill>
                  <a:schemeClr val="tx1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24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"/>
                <a:cs typeface="Arial"/>
              </a:rPr>
              <a:t>tag</a:t>
            </a:r>
            <a:endParaRPr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881063"/>
            <a:ext cx="781050" cy="1793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 defTabSz="457200">
              <a:lnSpc>
                <a:spcPts val="1410"/>
              </a:lnSpc>
            </a:pPr>
            <a:fld id="{81D60167-4931-47E6-BA6A-407CBD079E47}" type="slidenum">
              <a:rPr dirty="0">
                <a:latin typeface="Century Gothic" panose="020B0502020202020204"/>
              </a:rPr>
              <a:pPr marL="25400" defTabSz="457200">
                <a:lnSpc>
                  <a:spcPts val="1410"/>
                </a:lnSpc>
              </a:pPr>
              <a:t>15</a:t>
            </a:fld>
            <a:endParaRPr dirty="0"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802305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5683" y="494269"/>
            <a:ext cx="7312397" cy="67698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085215">
              <a:spcBef>
                <a:spcPts val="95"/>
              </a:spcBef>
            </a:pPr>
            <a:r>
              <a:rPr spc="-30" dirty="0"/>
              <a:t>Markup </a:t>
            </a:r>
            <a:r>
              <a:rPr spc="-5" dirty="0"/>
              <a:t>Languages</a:t>
            </a:r>
            <a:r>
              <a:rPr dirty="0"/>
              <a:t> </a:t>
            </a:r>
            <a:r>
              <a:rPr spc="-10" dirty="0"/>
              <a:t>(2)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881063"/>
            <a:ext cx="781050" cy="1793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 defTabSz="457200">
              <a:lnSpc>
                <a:spcPts val="1410"/>
              </a:lnSpc>
            </a:pPr>
            <a:fld id="{81D60167-4931-47E6-BA6A-407CBD079E47}" type="slidenum">
              <a:rPr dirty="0">
                <a:latin typeface="Century Gothic" panose="020B0502020202020204"/>
              </a:rPr>
              <a:pPr marL="25400" defTabSz="457200">
                <a:lnSpc>
                  <a:spcPts val="1410"/>
                </a:lnSpc>
              </a:pPr>
              <a:t>16</a:t>
            </a:fld>
            <a:endParaRPr dirty="0">
              <a:latin typeface="Century Gothic" panose="020B0502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9345" y="1545332"/>
            <a:ext cx="8378190" cy="32874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 indent="-382270" defTabSz="457200">
              <a:spcBef>
                <a:spcPts val="95"/>
              </a:spcBef>
              <a:buClr>
                <a:srgbClr val="FFBD5F"/>
              </a:buClr>
              <a:buSzPct val="80357"/>
              <a:buFont typeface="Wingdings 2"/>
              <a:buChar char=""/>
              <a:tabLst>
                <a:tab pos="394970" algn="l"/>
                <a:tab pos="395605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XML – eXtensible Markup</a:t>
            </a:r>
            <a:r>
              <a:rPr sz="2800" spc="-6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Language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457200">
              <a:spcBef>
                <a:spcPts val="45"/>
              </a:spcBef>
              <a:buClr>
                <a:srgbClr val="FFBD5F"/>
              </a:buClr>
              <a:buFont typeface="Wingdings 2"/>
              <a:buChar char=""/>
            </a:pPr>
            <a:endParaRPr sz="34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98500" lvl="1" indent="-273050" defTabSz="457200">
              <a:lnSpc>
                <a:spcPts val="2965"/>
              </a:lnSpc>
              <a:buClr>
                <a:srgbClr val="FFBD5F"/>
              </a:buClr>
              <a:buSzPct val="90384"/>
              <a:buFont typeface="Wingdings 2"/>
              <a:buChar char=""/>
              <a:tabLst>
                <a:tab pos="699135" algn="l"/>
              </a:tabLst>
            </a:pP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2600" spc="-5" dirty="0">
                <a:solidFill>
                  <a:prstClr val="black"/>
                </a:solidFill>
                <a:latin typeface="Arial"/>
                <a:cs typeface="Arial"/>
              </a:rPr>
              <a:t>text-based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language designed to describe,</a:t>
            </a:r>
            <a:r>
              <a:rPr sz="2600" spc="-1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prstClr val="black"/>
                </a:solidFill>
                <a:latin typeface="Arial"/>
                <a:cs typeface="Arial"/>
              </a:rPr>
              <a:t>deliver,</a:t>
            </a:r>
            <a:endParaRPr sz="26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698500" defTabSz="457200">
              <a:lnSpc>
                <a:spcPts val="2965"/>
              </a:lnSpc>
            </a:pP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and exchange structured</a:t>
            </a:r>
            <a:r>
              <a:rPr sz="2600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information.</a:t>
            </a:r>
          </a:p>
          <a:p>
            <a:pPr defTabSz="457200">
              <a:spcBef>
                <a:spcPts val="20"/>
              </a:spcBef>
            </a:pPr>
            <a:endParaRPr sz="27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98500" lvl="1" indent="-273050" defTabSz="457200">
              <a:lnSpc>
                <a:spcPts val="2965"/>
              </a:lnSpc>
              <a:buClr>
                <a:srgbClr val="FFBD5F"/>
              </a:buClr>
              <a:buSzPct val="88461"/>
              <a:buFont typeface="Wingdings 2"/>
              <a:buChar char=""/>
              <a:tabLst>
                <a:tab pos="699135" algn="l"/>
              </a:tabLst>
            </a:pP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It is not intended </a:t>
            </a:r>
            <a:r>
              <a:rPr sz="2600" spc="-5" dirty="0">
                <a:solidFill>
                  <a:prstClr val="black"/>
                </a:solidFill>
                <a:latin typeface="Arial"/>
                <a:cs typeface="Arial"/>
              </a:rPr>
              <a:t>to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replace HTML</a:t>
            </a:r>
            <a:r>
              <a:rPr sz="2600" spc="-10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–</a:t>
            </a:r>
          </a:p>
          <a:p>
            <a:pPr marL="698500" defTabSz="457200">
              <a:lnSpc>
                <a:spcPts val="2810"/>
              </a:lnSpc>
            </a:pP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it is intended </a:t>
            </a:r>
            <a:r>
              <a:rPr sz="2600" spc="-5" dirty="0">
                <a:solidFill>
                  <a:prstClr val="black"/>
                </a:solidFill>
                <a:latin typeface="Arial"/>
                <a:cs typeface="Arial"/>
              </a:rPr>
              <a:t>to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extend the power of HTML</a:t>
            </a:r>
            <a:r>
              <a:rPr sz="2600" spc="-1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by</a:t>
            </a:r>
          </a:p>
          <a:p>
            <a:pPr marL="698500" defTabSz="457200">
              <a:lnSpc>
                <a:spcPts val="2965"/>
              </a:lnSpc>
            </a:pP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separating data </a:t>
            </a:r>
            <a:r>
              <a:rPr sz="2600" spc="-5" dirty="0">
                <a:solidFill>
                  <a:prstClr val="black"/>
                </a:solidFill>
                <a:latin typeface="Arial"/>
                <a:cs typeface="Arial"/>
              </a:rPr>
              <a:t>from</a:t>
            </a:r>
            <a:r>
              <a:rPr sz="2600" spc="-2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presentation.</a:t>
            </a:r>
          </a:p>
        </p:txBody>
      </p:sp>
    </p:spTree>
    <p:extLst>
      <p:ext uri="{BB962C8B-B14F-4D97-AF65-F5344CB8AC3E}">
        <p14:creationId xmlns:p14="http://schemas.microsoft.com/office/powerpoint/2010/main" val="1300210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0621" y="494269"/>
            <a:ext cx="8785599" cy="56618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085215">
              <a:spcBef>
                <a:spcPts val="95"/>
              </a:spcBef>
            </a:pPr>
            <a:r>
              <a:rPr spc="-30" dirty="0"/>
              <a:t>Markup </a:t>
            </a:r>
            <a:r>
              <a:rPr spc="-5" dirty="0"/>
              <a:t>Languages</a:t>
            </a:r>
            <a:r>
              <a:rPr dirty="0"/>
              <a:t> </a:t>
            </a:r>
            <a:r>
              <a:rPr spc="-10" dirty="0"/>
              <a:t>(3)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881063"/>
            <a:ext cx="781050" cy="1793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 defTabSz="457200">
              <a:lnSpc>
                <a:spcPts val="1410"/>
              </a:lnSpc>
            </a:pPr>
            <a:fld id="{81D60167-4931-47E6-BA6A-407CBD079E47}" type="slidenum">
              <a:rPr dirty="0">
                <a:latin typeface="Century Gothic" panose="020B0502020202020204"/>
              </a:rPr>
              <a:pPr marL="25400" defTabSz="457200">
                <a:lnSpc>
                  <a:spcPts val="1410"/>
                </a:lnSpc>
              </a:pPr>
              <a:t>17</a:t>
            </a:fld>
            <a:endParaRPr dirty="0">
              <a:latin typeface="Century Gothic" panose="020B0502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8494" y="1645085"/>
            <a:ext cx="8406130" cy="2677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 indent="-382270" defTabSz="457200">
              <a:spcBef>
                <a:spcPts val="95"/>
              </a:spcBef>
              <a:buClr>
                <a:srgbClr val="FFBD5F"/>
              </a:buClr>
              <a:buSzPct val="80357"/>
              <a:buFont typeface="Wingdings 2"/>
              <a:buChar char=""/>
              <a:tabLst>
                <a:tab pos="394970" algn="l"/>
                <a:tab pos="395605" algn="l"/>
              </a:tabLst>
            </a:pPr>
            <a:r>
              <a:rPr sz="2800" spc="-10" dirty="0">
                <a:solidFill>
                  <a:prstClr val="black"/>
                </a:solidFill>
                <a:latin typeface="Arial"/>
                <a:cs typeface="Arial"/>
              </a:rPr>
              <a:t>XHTML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–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eXtensible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Hypertext Markup</a:t>
            </a:r>
            <a:r>
              <a:rPr sz="2800" spc="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Language</a:t>
            </a:r>
          </a:p>
          <a:p>
            <a:pPr defTabSz="457200">
              <a:spcBef>
                <a:spcPts val="50"/>
              </a:spcBef>
              <a:buClr>
                <a:srgbClr val="FFBD5F"/>
              </a:buClr>
              <a:buFont typeface="Wingdings 2"/>
              <a:buChar char=""/>
            </a:pPr>
            <a:endParaRPr sz="28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98500" lvl="1" indent="-273050" defTabSz="457200">
              <a:lnSpc>
                <a:spcPts val="2735"/>
              </a:lnSpc>
              <a:buClr>
                <a:srgbClr val="FFBD5F"/>
              </a:buClr>
              <a:buSzPct val="89583"/>
              <a:buFont typeface="Wingdings 2"/>
              <a:buChar char=""/>
              <a:tabLst>
                <a:tab pos="699135" algn="l"/>
              </a:tabLst>
            </a:pP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Developed by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W3C as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reformulation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HTML</a:t>
            </a:r>
            <a:r>
              <a:rPr sz="2400" spc="-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4.0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698500" defTabSz="457200">
              <a:lnSpc>
                <a:spcPts val="2735"/>
              </a:lnSpc>
            </a:pP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as an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application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XML.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457200">
              <a:spcBef>
                <a:spcPts val="45"/>
              </a:spcBef>
            </a:pPr>
            <a:endParaRPr sz="27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98500" marR="5080" lvl="1" indent="-273050" defTabSz="457200">
              <a:lnSpc>
                <a:spcPts val="2590"/>
              </a:lnSpc>
              <a:buClr>
                <a:srgbClr val="FFBD5F"/>
              </a:buClr>
              <a:buSzPct val="89583"/>
              <a:buFont typeface="Wingdings 2"/>
              <a:buChar char=""/>
              <a:tabLst>
                <a:tab pos="699135" algn="l"/>
              </a:tabLst>
            </a:pP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combines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formatting strengths of HTML 4.0 and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data structure and extensibility strengths of</a:t>
            </a:r>
            <a:r>
              <a:rPr sz="2400" spc="6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XML.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0396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8088" y="494269"/>
            <a:ext cx="8785599" cy="56618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085215">
              <a:spcBef>
                <a:spcPts val="95"/>
              </a:spcBef>
            </a:pPr>
            <a:r>
              <a:rPr spc="-30" dirty="0"/>
              <a:t>Markup </a:t>
            </a:r>
            <a:r>
              <a:rPr spc="-5" dirty="0"/>
              <a:t>Languages</a:t>
            </a:r>
            <a:r>
              <a:rPr dirty="0"/>
              <a:t> </a:t>
            </a:r>
            <a:r>
              <a:rPr spc="-10" dirty="0"/>
              <a:t>(4)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881063"/>
            <a:ext cx="781050" cy="1793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 defTabSz="457200">
              <a:lnSpc>
                <a:spcPts val="1410"/>
              </a:lnSpc>
            </a:pPr>
            <a:fld id="{81D60167-4931-47E6-BA6A-407CBD079E47}" type="slidenum">
              <a:rPr dirty="0">
                <a:latin typeface="Century Gothic" panose="020B0502020202020204"/>
              </a:rPr>
              <a:pPr marL="25400" defTabSz="457200">
                <a:lnSpc>
                  <a:spcPts val="1410"/>
                </a:lnSpc>
              </a:pPr>
              <a:t>18</a:t>
            </a:fld>
            <a:endParaRPr dirty="0">
              <a:latin typeface="Century Gothic" panose="020B0502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5347" y="1378662"/>
            <a:ext cx="7038340" cy="37266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240" indent="-383540" defTabSz="457200">
              <a:spcBef>
                <a:spcPts val="100"/>
              </a:spcBef>
              <a:buClr>
                <a:srgbClr val="FFBD5F"/>
              </a:buClr>
              <a:buSzPct val="80000"/>
              <a:buFont typeface="Wingdings 2"/>
              <a:buChar char=""/>
              <a:tabLst>
                <a:tab pos="396875" algn="l"/>
              </a:tabLst>
            </a:pPr>
            <a:r>
              <a:rPr sz="3000" dirty="0">
                <a:solidFill>
                  <a:prstClr val="black"/>
                </a:solidFill>
                <a:latin typeface="Arial"/>
                <a:cs typeface="Arial"/>
              </a:rPr>
              <a:t>HTML</a:t>
            </a:r>
            <a:r>
              <a:rPr sz="3000" spc="-1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prstClr val="black"/>
                </a:solidFill>
                <a:latin typeface="Arial"/>
                <a:cs typeface="Arial"/>
              </a:rPr>
              <a:t>5</a:t>
            </a:r>
          </a:p>
          <a:p>
            <a:pPr defTabSz="457200">
              <a:spcBef>
                <a:spcPts val="50"/>
              </a:spcBef>
              <a:buClr>
                <a:srgbClr val="FFBD5F"/>
              </a:buClr>
              <a:buFont typeface="Wingdings 2"/>
              <a:buChar char=""/>
            </a:pPr>
            <a:endParaRPr sz="31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97205" defTabSz="457200"/>
            <a:r>
              <a:rPr sz="2300" spc="10" dirty="0">
                <a:solidFill>
                  <a:prstClr val="black"/>
                </a:solidFill>
                <a:latin typeface="Verdana"/>
                <a:cs typeface="Verdana"/>
              </a:rPr>
              <a:t>›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The next version of HTML 4 and </a:t>
            </a:r>
            <a:r>
              <a:rPr sz="2600" spc="-5" dirty="0">
                <a:solidFill>
                  <a:prstClr val="black"/>
                </a:solidFill>
                <a:latin typeface="Arial"/>
                <a:cs typeface="Arial"/>
              </a:rPr>
              <a:t>XHTML</a:t>
            </a:r>
            <a:r>
              <a:rPr sz="2600" spc="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</a:p>
          <a:p>
            <a:pPr marL="1055370" lvl="1" indent="-256540" defTabSz="457200">
              <a:buClr>
                <a:srgbClr val="FFD293"/>
              </a:buClr>
              <a:buSzPct val="84090"/>
              <a:buFont typeface="Wingdings 2"/>
              <a:buChar char=""/>
              <a:tabLst>
                <a:tab pos="1054735" algn="l"/>
                <a:tab pos="1055370" algn="l"/>
              </a:tabLst>
            </a:pP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Currently in draft</a:t>
            </a:r>
            <a:r>
              <a:rPr sz="2200" spc="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status</a:t>
            </a:r>
            <a:endParaRPr sz="2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055370" lvl="1" indent="-256540" defTabSz="457200">
              <a:buClr>
                <a:srgbClr val="FFD293"/>
              </a:buClr>
              <a:buSzPct val="84090"/>
              <a:buFont typeface="Wingdings 2"/>
              <a:buChar char=""/>
              <a:tabLst>
                <a:tab pos="1054735" algn="l"/>
                <a:tab pos="1055370" algn="l"/>
              </a:tabLst>
            </a:pP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Incorporates features of both HTML and</a:t>
            </a:r>
            <a:r>
              <a:rPr sz="2200" spc="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prstClr val="black"/>
                </a:solidFill>
                <a:latin typeface="Arial"/>
                <a:cs typeface="Arial"/>
              </a:rPr>
              <a:t>XHTML</a:t>
            </a:r>
            <a:endParaRPr sz="2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055370" lvl="1" indent="-256540" defTabSz="457200">
              <a:buClr>
                <a:srgbClr val="FFD293"/>
              </a:buClr>
              <a:buSzPct val="84090"/>
              <a:buFont typeface="Wingdings 2"/>
              <a:buChar char=""/>
              <a:tabLst>
                <a:tab pos="1054735" algn="l"/>
                <a:tab pos="1055370" algn="l"/>
              </a:tabLst>
            </a:pP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Adds new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elements</a:t>
            </a:r>
            <a:endParaRPr sz="2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055370" lvl="1" indent="-256540" defTabSz="457200">
              <a:buClr>
                <a:srgbClr val="FFD293"/>
              </a:buClr>
              <a:buSzPct val="84090"/>
              <a:buFont typeface="Wingdings 2"/>
              <a:buChar char=""/>
              <a:tabLst>
                <a:tab pos="1054735" algn="l"/>
                <a:tab pos="1055370" algn="l"/>
              </a:tabLst>
            </a:pP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Eliminates some</a:t>
            </a:r>
            <a:r>
              <a:rPr sz="2200" spc="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elements</a:t>
            </a:r>
            <a:endParaRPr sz="2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055370" lvl="1" indent="-256540" defTabSz="457200">
              <a:buClr>
                <a:srgbClr val="FFD293"/>
              </a:buClr>
              <a:buSzPct val="84090"/>
              <a:buFont typeface="Wingdings 2"/>
              <a:buChar char=""/>
              <a:tabLst>
                <a:tab pos="1054735" algn="l"/>
                <a:tab pos="1055370" algn="l"/>
              </a:tabLst>
            </a:pP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Intended to be backward</a:t>
            </a:r>
            <a:r>
              <a:rPr sz="22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compatible</a:t>
            </a:r>
            <a:endParaRPr sz="2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97205" defTabSz="457200">
              <a:spcBef>
                <a:spcPts val="2105"/>
              </a:spcBef>
            </a:pPr>
            <a:r>
              <a:rPr sz="2300" spc="10" dirty="0">
                <a:solidFill>
                  <a:srgbClr val="FFBD5F"/>
                </a:solidFill>
                <a:latin typeface="Verdana"/>
                <a:cs typeface="Verdana"/>
                <a:hlinkClick r:id="rId2"/>
              </a:rPr>
              <a:t>›</a:t>
            </a:r>
            <a:r>
              <a:rPr sz="2300" spc="280" dirty="0">
                <a:solidFill>
                  <a:srgbClr val="FFBD5F"/>
                </a:solidFill>
                <a:latin typeface="Verdana"/>
                <a:cs typeface="Verdana"/>
                <a:hlinkClick r:id="rId2"/>
              </a:rPr>
              <a:t> </a:t>
            </a:r>
            <a:r>
              <a:rPr sz="2600" u="heavy" spc="-10" dirty="0">
                <a:solidFill>
                  <a:srgbClr val="F49100"/>
                </a:solidFill>
                <a:latin typeface="Arial"/>
                <a:cs typeface="Arial"/>
                <a:hlinkClick r:id="rId2"/>
              </a:rPr>
              <a:t>http://www.w3.org/html/</a:t>
            </a:r>
            <a:endParaRPr sz="2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05801" y="3581400"/>
            <a:ext cx="1900427" cy="2615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86847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76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769378" y="4161559"/>
            <a:ext cx="8563062" cy="1571792"/>
          </a:xfrm>
        </p:spPr>
        <p:txBody>
          <a:bodyPr anchor="ctr">
            <a:norm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kent.edu.au</a:t>
            </a:r>
            <a: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/>
            </a:r>
            <a:b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/>
            </a:r>
            <a:b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Kent </a:t>
            </a:r>
            <a: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Institute </a:t>
            </a:r>
            <a: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Australia Pty. Ltd.</a:t>
            </a:r>
            <a:b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ABN </a:t>
            </a:r>
            <a: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49 003 577 302 </a:t>
            </a:r>
            <a:r>
              <a:rPr lang="en-AU" sz="12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CRICOS Code: 00161E </a:t>
            </a:r>
            <a:r>
              <a:rPr lang="en-AU" sz="12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RTO </a:t>
            </a:r>
            <a: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Code: </a:t>
            </a:r>
            <a: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90458 </a:t>
            </a:r>
            <a:r>
              <a:rPr lang="en-AU" sz="12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TEQSA Provider Number: </a:t>
            </a:r>
            <a: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PRV12051</a:t>
            </a:r>
            <a:endParaRPr lang="en-AU" sz="1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69A33247-0532-4294-AAF9-44D3CCAEBDA1}" type="slidenum">
              <a:rPr lang="en-AU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/>
              <a:t>19</a:t>
            </a:fld>
            <a:r>
              <a:rPr lang="en-AU" dirty="0">
                <a:solidFill>
                  <a:prstClr val="black">
                    <a:tint val="75000"/>
                  </a:prstClr>
                </a:solidFill>
                <a:latin typeface="Calibri"/>
              </a:rPr>
              <a:t>  </a:t>
            </a:r>
          </a:p>
        </p:txBody>
      </p:sp>
      <p:sp>
        <p:nvSpPr>
          <p:cNvPr id="18" name="Content Placeholder 24"/>
          <p:cNvSpPr txBox="1">
            <a:spLocks/>
          </p:cNvSpPr>
          <p:nvPr/>
        </p:nvSpPr>
        <p:spPr>
          <a:xfrm>
            <a:off x="6210300" y="2340769"/>
            <a:ext cx="3886200" cy="32635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/>
            </a:pPr>
            <a:endParaRPr lang="en-AU" sz="1650" dirty="0">
              <a:solidFill>
                <a:prstClr val="black"/>
              </a:solidFill>
              <a:latin typeface="Calibri" pitchFamily="34" charset="0"/>
            </a:endParaRPr>
          </a:p>
        </p:txBody>
      </p:sp>
      <p:pic>
        <p:nvPicPr>
          <p:cNvPr id="3074" name="Picture 2" descr="C:\Users\Trent\Documents\M&amp;R\Kent Master Logos\KENT LOGO 2015 v2\RGB\JPG\RGB-DarkBLUE-b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837" y="1512923"/>
            <a:ext cx="4177145" cy="251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03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6174" y="3682538"/>
            <a:ext cx="9144000" cy="484130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+mn-lt"/>
                <a:ea typeface="+mn-ea"/>
                <a:cs typeface="+mn-cs"/>
              </a:rPr>
              <a:t>Client server internet models and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3801" y="2535527"/>
            <a:ext cx="8800601" cy="1323756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AU" sz="5400" b="1" dirty="0">
                <a:latin typeface="+mj-lt"/>
                <a:ea typeface="+mj-ea"/>
                <a:cs typeface="+mj-cs"/>
              </a:rPr>
              <a:t>Chapter E4</a:t>
            </a:r>
          </a:p>
        </p:txBody>
      </p:sp>
    </p:spTree>
    <p:extLst>
      <p:ext uri="{BB962C8B-B14F-4D97-AF65-F5344CB8AC3E}">
        <p14:creationId xmlns:p14="http://schemas.microsoft.com/office/powerpoint/2010/main" val="233436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1920" y="472723"/>
            <a:ext cx="6345381" cy="67698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spc="-25" dirty="0"/>
              <a:t>Network</a:t>
            </a:r>
            <a:r>
              <a:rPr spc="-30" dirty="0"/>
              <a:t> </a:t>
            </a:r>
            <a:r>
              <a:rPr spc="-15" dirty="0"/>
              <a:t>Overview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811213"/>
            <a:ext cx="781050" cy="31750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25400" defTabSz="457200">
              <a:spcBef>
                <a:spcPts val="75"/>
              </a:spcBef>
            </a:pPr>
            <a:fld id="{81D60167-4931-47E6-BA6A-407CBD079E47}" type="slidenum">
              <a:rPr dirty="0">
                <a:latin typeface="Century Gothic" panose="020B0502020202020204"/>
              </a:rPr>
              <a:pPr marL="25400" defTabSz="457200">
                <a:spcBef>
                  <a:spcPts val="75"/>
                </a:spcBef>
              </a:pPr>
              <a:t>3</a:t>
            </a:fld>
            <a:endParaRPr dirty="0">
              <a:latin typeface="Century Gothic" panose="020B0502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26641" y="5047422"/>
            <a:ext cx="67976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457200">
              <a:spcBef>
                <a:spcPts val="100"/>
              </a:spcBef>
            </a:pPr>
            <a:r>
              <a:rPr sz="2400" b="1" dirty="0">
                <a:solidFill>
                  <a:prstClr val="black"/>
                </a:solidFill>
                <a:latin typeface="Arial"/>
                <a:cs typeface="Arial"/>
              </a:rPr>
              <a:t>Network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defTabSz="457200"/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two or more computers connected together for</a:t>
            </a:r>
            <a:r>
              <a:rPr sz="2400" spc="-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</a:p>
          <a:p>
            <a:pPr marL="12700" defTabSz="457200"/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purpose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communicating and sharing</a:t>
            </a:r>
            <a:r>
              <a:rPr sz="2400" spc="16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resources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94934" y="1598184"/>
            <a:ext cx="9064752" cy="3000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09334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38349" y="472723"/>
            <a:ext cx="8838138" cy="67698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spc="-10" dirty="0"/>
              <a:t>The </a:t>
            </a:r>
            <a:r>
              <a:rPr spc="-5" dirty="0"/>
              <a:t>Client/Server </a:t>
            </a:r>
            <a:r>
              <a:rPr spc="-10" dirty="0"/>
              <a:t>Model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811213"/>
            <a:ext cx="781050" cy="31750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25400" defTabSz="457200">
              <a:spcBef>
                <a:spcPts val="75"/>
              </a:spcBef>
            </a:pPr>
            <a:fld id="{81D60167-4931-47E6-BA6A-407CBD079E47}" type="slidenum">
              <a:rPr dirty="0">
                <a:latin typeface="Century Gothic" panose="020B0502020202020204"/>
              </a:rPr>
              <a:pPr marL="25400" defTabSz="457200">
                <a:spcBef>
                  <a:spcPts val="75"/>
                </a:spcBef>
              </a:pPr>
              <a:t>4</a:t>
            </a:fld>
            <a:endParaRPr dirty="0">
              <a:latin typeface="Century Gothic" panose="020B0502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6189" y="1705067"/>
            <a:ext cx="8244205" cy="3941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 marR="5080" indent="-382270" defTabSz="457200">
              <a:spcBef>
                <a:spcPts val="95"/>
              </a:spcBef>
              <a:buClr>
                <a:srgbClr val="FFBD5F"/>
              </a:buClr>
              <a:buSzPct val="80357"/>
              <a:buFont typeface="Wingdings 2"/>
              <a:buChar char=""/>
              <a:tabLst>
                <a:tab pos="394970" algn="l"/>
                <a:tab pos="395605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Client/Server can describe a relationship between  two computer programs – the "</a:t>
            </a:r>
            <a:r>
              <a:rPr sz="2800" b="1" spc="-5" dirty="0">
                <a:solidFill>
                  <a:prstClr val="black"/>
                </a:solidFill>
                <a:latin typeface="Arial"/>
                <a:cs typeface="Arial"/>
              </a:rPr>
              <a:t>client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" and the  "</a:t>
            </a:r>
            <a:r>
              <a:rPr sz="2800" b="1" spc="-5" dirty="0">
                <a:solidFill>
                  <a:prstClr val="black"/>
                </a:solidFill>
                <a:latin typeface="Arial"/>
                <a:cs typeface="Arial"/>
              </a:rPr>
              <a:t>server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".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94970" indent="-382270" defTabSz="457200">
              <a:spcBef>
                <a:spcPts val="670"/>
              </a:spcBef>
              <a:buClr>
                <a:srgbClr val="FFBD5F"/>
              </a:buClr>
              <a:buSzPct val="80357"/>
              <a:buFont typeface="Wingdings 2"/>
              <a:buChar char=""/>
              <a:tabLst>
                <a:tab pos="394970" algn="l"/>
                <a:tab pos="395605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Client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698500" lvl="1" indent="-273050" defTabSz="457200">
              <a:spcBef>
                <a:spcPts val="590"/>
              </a:spcBef>
              <a:buClr>
                <a:srgbClr val="FFBD5F"/>
              </a:buClr>
              <a:buSzPct val="89583"/>
              <a:buFont typeface="Wingdings 2"/>
              <a:buChar char=""/>
              <a:tabLst>
                <a:tab pos="699135" algn="l"/>
              </a:tabLst>
            </a:pP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requests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some type of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service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(such as a file</a:t>
            </a:r>
            <a:r>
              <a:rPr sz="2400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or</a:t>
            </a:r>
          </a:p>
          <a:p>
            <a:pPr marL="698500" defTabSz="457200"/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database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access) from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prstClr val="black"/>
                </a:solidFill>
                <a:latin typeface="Arial"/>
                <a:cs typeface="Arial"/>
              </a:rPr>
              <a:t>server.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94970" indent="-382270" defTabSz="457200">
              <a:spcBef>
                <a:spcPts val="655"/>
              </a:spcBef>
              <a:buClr>
                <a:srgbClr val="FFBD5F"/>
              </a:buClr>
              <a:buSzPct val="80357"/>
              <a:buFont typeface="Wingdings 2"/>
              <a:buChar char=""/>
              <a:tabLst>
                <a:tab pos="394970" algn="l"/>
                <a:tab pos="395605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Server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698500" lvl="1" indent="-273050" defTabSz="457200">
              <a:spcBef>
                <a:spcPts val="590"/>
              </a:spcBef>
              <a:buClr>
                <a:srgbClr val="FFBD5F"/>
              </a:buClr>
              <a:buSzPct val="89583"/>
              <a:buFont typeface="Wingdings 2"/>
              <a:buChar char=""/>
              <a:tabLst>
                <a:tab pos="699135" algn="l"/>
              </a:tabLst>
            </a:pP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fulfills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request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transmits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results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to the</a:t>
            </a:r>
            <a:r>
              <a:rPr sz="2400" spc="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client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698500" defTabSz="457200"/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over a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network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0530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0825" y="343689"/>
            <a:ext cx="7308527" cy="67698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spc="-10" dirty="0"/>
              <a:t>The </a:t>
            </a:r>
            <a:r>
              <a:rPr spc="-5" dirty="0"/>
              <a:t>Client/Server </a:t>
            </a:r>
            <a:r>
              <a:rPr spc="-10" dirty="0"/>
              <a:t>Model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811213"/>
            <a:ext cx="781050" cy="31750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25400" defTabSz="457200">
              <a:spcBef>
                <a:spcPts val="75"/>
              </a:spcBef>
            </a:pPr>
            <a:fld id="{81D60167-4931-47E6-BA6A-407CBD079E47}" type="slidenum">
              <a:rPr dirty="0">
                <a:latin typeface="Century Gothic" panose="020B0502020202020204"/>
              </a:rPr>
              <a:pPr marL="25400" defTabSz="457200">
                <a:spcBef>
                  <a:spcPts val="75"/>
                </a:spcBef>
              </a:pPr>
              <a:t>5</a:t>
            </a:fld>
            <a:endParaRPr dirty="0">
              <a:latin typeface="Century Gothic" panose="020B0502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4116" y="1623186"/>
            <a:ext cx="3755390" cy="1893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 marR="5080" indent="-382270" defTabSz="457200">
              <a:spcBef>
                <a:spcPts val="100"/>
              </a:spcBef>
              <a:buClr>
                <a:srgbClr val="FFBD5F"/>
              </a:buClr>
              <a:buSzPct val="80000"/>
              <a:buFont typeface="Wingdings 2"/>
              <a:buChar char=""/>
              <a:tabLst>
                <a:tab pos="395605" algn="l"/>
              </a:tabLst>
            </a:pPr>
            <a:r>
              <a:rPr sz="3000" dirty="0">
                <a:solidFill>
                  <a:prstClr val="black"/>
                </a:solidFill>
                <a:latin typeface="Arial"/>
                <a:cs typeface="Arial"/>
              </a:rPr>
              <a:t>The Internet  Client/Server</a:t>
            </a:r>
            <a:r>
              <a:rPr sz="3000" spc="-7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prstClr val="black"/>
                </a:solidFill>
                <a:latin typeface="Arial"/>
                <a:cs typeface="Arial"/>
              </a:rPr>
              <a:t>Model</a:t>
            </a:r>
            <a:endParaRPr sz="30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698500" lvl="1" indent="-273050" defTabSz="457200">
              <a:spcBef>
                <a:spcPts val="640"/>
              </a:spcBef>
              <a:buClr>
                <a:srgbClr val="FFBD5F"/>
              </a:buClr>
              <a:buSzPct val="90384"/>
              <a:buFont typeface="Wingdings 2"/>
              <a:buChar char=""/>
              <a:tabLst>
                <a:tab pos="699135" algn="l"/>
              </a:tabLst>
            </a:pP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Client: </a:t>
            </a:r>
            <a:r>
              <a:rPr sz="2600" spc="-15" dirty="0">
                <a:solidFill>
                  <a:prstClr val="black"/>
                </a:solidFill>
                <a:latin typeface="Arial"/>
                <a:cs typeface="Arial"/>
              </a:rPr>
              <a:t>Web</a:t>
            </a:r>
            <a:r>
              <a:rPr sz="2600" spc="-6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Browser</a:t>
            </a:r>
          </a:p>
          <a:p>
            <a:pPr marL="698500" lvl="1" indent="-273050" defTabSz="457200">
              <a:spcBef>
                <a:spcPts val="625"/>
              </a:spcBef>
              <a:buClr>
                <a:srgbClr val="FFBD5F"/>
              </a:buClr>
              <a:buSzPct val="90384"/>
              <a:buFont typeface="Wingdings 2"/>
              <a:buChar char=""/>
              <a:tabLst>
                <a:tab pos="699135" algn="l"/>
              </a:tabLst>
            </a:pP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Server: </a:t>
            </a:r>
            <a:r>
              <a:rPr sz="2600" spc="-15" dirty="0">
                <a:solidFill>
                  <a:prstClr val="black"/>
                </a:solidFill>
                <a:latin typeface="Arial"/>
                <a:cs typeface="Arial"/>
              </a:rPr>
              <a:t>Web</a:t>
            </a:r>
            <a:r>
              <a:rPr sz="2600" spc="-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Server</a:t>
            </a:r>
          </a:p>
        </p:txBody>
      </p:sp>
      <p:sp>
        <p:nvSpPr>
          <p:cNvPr id="8" name="object 8"/>
          <p:cNvSpPr/>
          <p:nvPr/>
        </p:nvSpPr>
        <p:spPr>
          <a:xfrm>
            <a:off x="4031672" y="3696392"/>
            <a:ext cx="5071872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95791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55716" y="466471"/>
            <a:ext cx="8362731" cy="67698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spc="-20" dirty="0"/>
              <a:t>Internet</a:t>
            </a:r>
            <a:r>
              <a:rPr spc="-55" dirty="0"/>
              <a:t> </a:t>
            </a:r>
            <a:r>
              <a:rPr spc="-25" dirty="0"/>
              <a:t>Protocols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811213"/>
            <a:ext cx="781050" cy="31750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25400" defTabSz="457200">
              <a:spcBef>
                <a:spcPts val="75"/>
              </a:spcBef>
            </a:pPr>
            <a:fld id="{81D60167-4931-47E6-BA6A-407CBD079E47}" type="slidenum">
              <a:rPr dirty="0">
                <a:latin typeface="Century Gothic" panose="020B0502020202020204"/>
              </a:rPr>
              <a:pPr marL="25400" defTabSz="457200">
                <a:spcBef>
                  <a:spcPts val="75"/>
                </a:spcBef>
              </a:pPr>
              <a:t>6</a:t>
            </a:fld>
            <a:endParaRPr dirty="0">
              <a:latin typeface="Century Gothic" panose="020B0502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0989" y="1330557"/>
            <a:ext cx="9455680" cy="391004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96875" indent="-384175" defTabSz="457200">
              <a:spcBef>
                <a:spcPts val="470"/>
              </a:spcBef>
              <a:buClr>
                <a:srgbClr val="FFBD5F"/>
              </a:buClr>
              <a:buSzPct val="80000"/>
              <a:buFont typeface="Wingdings 2"/>
              <a:buChar char=""/>
              <a:tabLst>
                <a:tab pos="397510" algn="l"/>
              </a:tabLst>
            </a:pPr>
            <a:r>
              <a:rPr sz="3000" spc="-5" dirty="0">
                <a:solidFill>
                  <a:prstClr val="black"/>
                </a:solidFill>
                <a:latin typeface="Arial"/>
                <a:cs typeface="Arial"/>
              </a:rPr>
              <a:t>Protocols</a:t>
            </a:r>
            <a:endParaRPr sz="30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771525" marR="212725" indent="-274320" defTabSz="457200">
              <a:lnSpc>
                <a:spcPts val="2810"/>
              </a:lnSpc>
              <a:spcBef>
                <a:spcPts val="675"/>
              </a:spcBef>
            </a:pPr>
            <a:r>
              <a:rPr sz="2300" spc="10" dirty="0">
                <a:solidFill>
                  <a:prstClr val="black"/>
                </a:solidFill>
                <a:latin typeface="Verdana"/>
                <a:cs typeface="Verdana"/>
              </a:rPr>
              <a:t>›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Rules that describe the methods used for  clients and servers to communicate with  each other over a</a:t>
            </a:r>
            <a:r>
              <a:rPr sz="2600" spc="-2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network.</a:t>
            </a:r>
          </a:p>
          <a:p>
            <a:pPr defTabSz="457200">
              <a:spcBef>
                <a:spcPts val="35"/>
              </a:spcBef>
            </a:pPr>
            <a:endParaRPr sz="3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6875" indent="-384175" defTabSz="457200">
              <a:lnSpc>
                <a:spcPts val="3195"/>
              </a:lnSpc>
              <a:buClr>
                <a:srgbClr val="FFBD5F"/>
              </a:buClr>
              <a:buSzPct val="80357"/>
              <a:buFont typeface="Wingdings 2"/>
              <a:buChar char=""/>
              <a:tabLst>
                <a:tab pos="396875" algn="l"/>
                <a:tab pos="397510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There is no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single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protocol that makes</a:t>
            </a:r>
            <a:r>
              <a:rPr sz="2800" spc="1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96875" defTabSz="457200">
              <a:lnSpc>
                <a:spcPts val="3195"/>
              </a:lnSpc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Internet and </a:t>
            </a:r>
            <a:r>
              <a:rPr sz="2800" spc="-20" dirty="0">
                <a:solidFill>
                  <a:prstClr val="black"/>
                </a:solidFill>
                <a:latin typeface="Arial"/>
                <a:cs typeface="Arial"/>
              </a:rPr>
              <a:t>Web</a:t>
            </a:r>
            <a:r>
              <a:rPr sz="28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work.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457200">
              <a:spcBef>
                <a:spcPts val="25"/>
              </a:spcBef>
            </a:pPr>
            <a:endParaRPr sz="29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6875" indent="-384175" defTabSz="457200">
              <a:lnSpc>
                <a:spcPts val="3195"/>
              </a:lnSpc>
              <a:buClr>
                <a:srgbClr val="FFBD5F"/>
              </a:buClr>
              <a:buSzPct val="80357"/>
              <a:buFont typeface="Wingdings 2"/>
              <a:buChar char=""/>
              <a:tabLst>
                <a:tab pos="396875" algn="l"/>
                <a:tab pos="397510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A number of protocols with</a:t>
            </a:r>
            <a:r>
              <a:rPr sz="2800" spc="-12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specific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96875" defTabSz="457200">
              <a:lnSpc>
                <a:spcPts val="3195"/>
              </a:lnSpc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functions are needed.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972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79343" y="532257"/>
            <a:ext cx="7973217" cy="67698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spc="-10" dirty="0"/>
              <a:t>Common </a:t>
            </a:r>
            <a:r>
              <a:rPr spc="-20" dirty="0"/>
              <a:t>Internet</a:t>
            </a:r>
            <a:r>
              <a:rPr spc="-35" dirty="0"/>
              <a:t> </a:t>
            </a:r>
            <a:r>
              <a:rPr spc="-25" dirty="0"/>
              <a:t>Protocols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811213"/>
            <a:ext cx="781050" cy="31750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25400" defTabSz="457200">
              <a:spcBef>
                <a:spcPts val="75"/>
              </a:spcBef>
            </a:pPr>
            <a:fld id="{81D60167-4931-47E6-BA6A-407CBD079E47}" type="slidenum">
              <a:rPr dirty="0">
                <a:latin typeface="Century Gothic" panose="020B0502020202020204"/>
              </a:rPr>
              <a:pPr marL="25400" defTabSz="457200">
                <a:spcBef>
                  <a:spcPts val="75"/>
                </a:spcBef>
              </a:pPr>
              <a:t>7</a:t>
            </a:fld>
            <a:endParaRPr dirty="0">
              <a:latin typeface="Century Gothic" panose="020B0502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6517" y="1624711"/>
            <a:ext cx="6800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 indent="-382270" defTabSz="457200">
              <a:spcBef>
                <a:spcPts val="95"/>
              </a:spcBef>
              <a:buClr>
                <a:srgbClr val="FFBD5F"/>
              </a:buClr>
              <a:buSzPct val="80357"/>
              <a:buFont typeface="Wingdings 2"/>
              <a:buChar char=""/>
              <a:tabLst>
                <a:tab pos="394970" algn="l"/>
                <a:tab pos="395605" algn="l"/>
              </a:tabLst>
            </a:pPr>
            <a:r>
              <a:rPr sz="2800" spc="-10" dirty="0">
                <a:solidFill>
                  <a:prstClr val="black"/>
                </a:solidFill>
                <a:latin typeface="Arial"/>
                <a:cs typeface="Arial"/>
              </a:rPr>
              <a:t>Official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Communication Protocol:</a:t>
            </a:r>
            <a:r>
              <a:rPr sz="28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TCP/IP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6517" y="3800891"/>
            <a:ext cx="4447540" cy="1859914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94970" indent="-382270" defTabSz="457200">
              <a:spcBef>
                <a:spcPts val="790"/>
              </a:spcBef>
              <a:buClr>
                <a:srgbClr val="FFBD5F"/>
              </a:buClr>
              <a:buSzPct val="80357"/>
              <a:buFont typeface="Wingdings 2"/>
              <a:buChar char=""/>
              <a:tabLst>
                <a:tab pos="394970" algn="l"/>
                <a:tab pos="395605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Specialized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Protocols: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698500" lvl="1" indent="-273050" defTabSz="457200">
              <a:spcBef>
                <a:spcPts val="590"/>
              </a:spcBef>
              <a:buClr>
                <a:srgbClr val="FFBD5F"/>
              </a:buClr>
              <a:buSzPct val="89583"/>
              <a:buFont typeface="Wingdings 2"/>
              <a:buChar char=""/>
              <a:tabLst>
                <a:tab pos="699135" algn="l"/>
              </a:tabLst>
            </a:pP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File </a:t>
            </a: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Transfer:</a:t>
            </a:r>
            <a:r>
              <a:rPr sz="2400" spc="-6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FTP</a:t>
            </a:r>
          </a:p>
          <a:p>
            <a:pPr marL="698500" lvl="1" indent="-273050" defTabSz="457200">
              <a:spcBef>
                <a:spcPts val="570"/>
              </a:spcBef>
              <a:buClr>
                <a:srgbClr val="FFBD5F"/>
              </a:buClr>
              <a:buSzPct val="89583"/>
              <a:buFont typeface="Wingdings 2"/>
              <a:buChar char=""/>
              <a:tabLst>
                <a:tab pos="699135" algn="l"/>
              </a:tabLst>
            </a:pP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E-mail: </a:t>
            </a:r>
            <a:r>
              <a:rPr sz="2400" spc="-65" dirty="0">
                <a:solidFill>
                  <a:prstClr val="black"/>
                </a:solidFill>
                <a:latin typeface="Arial"/>
                <a:cs typeface="Arial"/>
              </a:rPr>
              <a:t>SMTP,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POP3,</a:t>
            </a:r>
            <a:r>
              <a:rPr sz="2400" spc="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IMAP</a:t>
            </a:r>
          </a:p>
          <a:p>
            <a:pPr marL="698500" lvl="1" indent="-273050" defTabSz="457200">
              <a:spcBef>
                <a:spcPts val="570"/>
              </a:spcBef>
              <a:buClr>
                <a:srgbClr val="FFBD5F"/>
              </a:buClr>
              <a:buSzPct val="89583"/>
              <a:buFont typeface="Wingdings 2"/>
              <a:buChar char=""/>
              <a:tabLst>
                <a:tab pos="699135" algn="l"/>
              </a:tabLst>
            </a:pP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Websites: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HTTP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90800" y="2514600"/>
            <a:ext cx="4229100" cy="1162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52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3115" y="608286"/>
            <a:ext cx="8237727" cy="581313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R="5080" algn="r"/>
            <a:r>
              <a:rPr lang="en-AU" sz="4100" dirty="0" smtClean="0"/>
              <a:t>HTTP </a:t>
            </a:r>
            <a:r>
              <a:rPr sz="4100" spc="-5" dirty="0" smtClean="0"/>
              <a:t>Hypertext </a:t>
            </a:r>
            <a:r>
              <a:rPr sz="4100" spc="-45" dirty="0"/>
              <a:t>Transfer</a:t>
            </a:r>
            <a:r>
              <a:rPr sz="4100" spc="-65" dirty="0"/>
              <a:t> </a:t>
            </a:r>
            <a:r>
              <a:rPr sz="4100" spc="-25" dirty="0"/>
              <a:t>Protocol</a:t>
            </a:r>
            <a:endParaRPr sz="4100" dirty="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811213"/>
            <a:ext cx="781050" cy="31750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25400" defTabSz="457200">
              <a:spcBef>
                <a:spcPts val="75"/>
              </a:spcBef>
            </a:pPr>
            <a:fld id="{81D60167-4931-47E6-BA6A-407CBD079E47}" type="slidenum">
              <a:rPr dirty="0">
                <a:latin typeface="Century Gothic" panose="020B0502020202020204"/>
              </a:rPr>
              <a:pPr marL="25400" defTabSz="457200">
                <a:spcBef>
                  <a:spcPts val="75"/>
                </a:spcBef>
              </a:pPr>
              <a:t>8</a:t>
            </a:fld>
            <a:endParaRPr dirty="0">
              <a:latin typeface="Century Gothic" panose="020B0502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0111" y="1552020"/>
            <a:ext cx="9593059" cy="77649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95910" marR="5080" indent="-283210" defTabSz="457200">
              <a:lnSpc>
                <a:spcPts val="2810"/>
              </a:lnSpc>
              <a:spcBef>
                <a:spcPts val="455"/>
              </a:spcBef>
              <a:buClr>
                <a:srgbClr val="FFBD5F"/>
              </a:buClr>
              <a:buSzPct val="78846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A set of rules for exchanging </a:t>
            </a:r>
            <a:r>
              <a:rPr sz="2600" spc="-5" dirty="0">
                <a:solidFill>
                  <a:prstClr val="black"/>
                </a:solidFill>
                <a:latin typeface="Arial"/>
                <a:cs typeface="Arial"/>
              </a:rPr>
              <a:t>files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such as</a:t>
            </a:r>
            <a:r>
              <a:rPr sz="2600" spc="-1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prstClr val="black"/>
                </a:solidFill>
                <a:latin typeface="Arial"/>
                <a:cs typeface="Arial"/>
              </a:rPr>
              <a:t>text, 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graphic images, sound, video, and other  multimedia </a:t>
            </a:r>
            <a:r>
              <a:rPr sz="2600" spc="-5" dirty="0">
                <a:solidFill>
                  <a:prstClr val="black"/>
                </a:solidFill>
                <a:latin typeface="Arial"/>
                <a:cs typeface="Arial"/>
              </a:rPr>
              <a:t>files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on the</a:t>
            </a:r>
            <a:r>
              <a:rPr sz="2600"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prstClr val="black"/>
                </a:solidFill>
                <a:latin typeface="Arial"/>
                <a:cs typeface="Arial"/>
              </a:rPr>
              <a:t>Web.</a:t>
            </a:r>
            <a:endParaRPr sz="2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9041" y="4548155"/>
            <a:ext cx="10312399" cy="1050288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95910" marR="5080" indent="-283210" defTabSz="457200">
              <a:lnSpc>
                <a:spcPts val="2380"/>
              </a:lnSpc>
              <a:spcBef>
                <a:spcPts val="390"/>
              </a:spcBef>
              <a:buClr>
                <a:srgbClr val="FFBD5F"/>
              </a:buClr>
              <a:buSzPct val="79545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200" spc="-15" dirty="0">
                <a:solidFill>
                  <a:prstClr val="black"/>
                </a:solidFill>
                <a:latin typeface="Arial"/>
                <a:cs typeface="Arial"/>
              </a:rPr>
              <a:t>Web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browsers send HTTP requests for web pages and  their associated</a:t>
            </a:r>
            <a:r>
              <a:rPr sz="2200"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files.</a:t>
            </a:r>
            <a:endParaRPr sz="2200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457200">
              <a:spcBef>
                <a:spcPts val="25"/>
              </a:spcBef>
              <a:buClr>
                <a:srgbClr val="FFBD5F"/>
              </a:buClr>
              <a:buFont typeface="Wingdings 2"/>
              <a:buChar char=""/>
            </a:pPr>
            <a:endParaRPr sz="25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5910" marR="346710" indent="-283210" defTabSz="457200">
              <a:lnSpc>
                <a:spcPts val="2380"/>
              </a:lnSpc>
              <a:buClr>
                <a:srgbClr val="FFBD5F"/>
              </a:buClr>
              <a:buSzPct val="79545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200" spc="-15" dirty="0">
                <a:solidFill>
                  <a:prstClr val="black"/>
                </a:solidFill>
                <a:latin typeface="Arial"/>
                <a:cs typeface="Arial"/>
              </a:rPr>
              <a:t>Web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servers send HTTP responses back to the web  browsers.</a:t>
            </a:r>
            <a:endParaRPr sz="2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96613" y="2895638"/>
            <a:ext cx="1254760" cy="905510"/>
          </a:xfrm>
          <a:custGeom>
            <a:avLst/>
            <a:gdLst/>
            <a:ahLst/>
            <a:cxnLst/>
            <a:rect l="l" t="t" r="r" b="b"/>
            <a:pathLst>
              <a:path w="1254760" h="905510">
                <a:moveTo>
                  <a:pt x="0" y="904963"/>
                </a:moveTo>
                <a:lnTo>
                  <a:pt x="1254366" y="904963"/>
                </a:lnTo>
                <a:lnTo>
                  <a:pt x="1254366" y="0"/>
                </a:lnTo>
                <a:lnTo>
                  <a:pt x="0" y="0"/>
                </a:lnTo>
                <a:lnTo>
                  <a:pt x="0" y="90496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14800" y="3846067"/>
            <a:ext cx="1811020" cy="303530"/>
          </a:xfrm>
          <a:custGeom>
            <a:avLst/>
            <a:gdLst/>
            <a:ahLst/>
            <a:cxnLst/>
            <a:rect l="l" t="t" r="r" b="b"/>
            <a:pathLst>
              <a:path w="1811020" h="303529">
                <a:moveTo>
                  <a:pt x="1536191" y="0"/>
                </a:moveTo>
                <a:lnTo>
                  <a:pt x="279907" y="0"/>
                </a:lnTo>
                <a:lnTo>
                  <a:pt x="0" y="303275"/>
                </a:lnTo>
                <a:lnTo>
                  <a:pt x="1810512" y="303275"/>
                </a:lnTo>
                <a:lnTo>
                  <a:pt x="153619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14800" y="4149374"/>
            <a:ext cx="1811020" cy="109220"/>
          </a:xfrm>
          <a:custGeom>
            <a:avLst/>
            <a:gdLst/>
            <a:ahLst/>
            <a:cxnLst/>
            <a:rect l="l" t="t" r="r" b="b"/>
            <a:pathLst>
              <a:path w="1811020" h="109220">
                <a:moveTo>
                  <a:pt x="0" y="108681"/>
                </a:moveTo>
                <a:lnTo>
                  <a:pt x="1810512" y="108681"/>
                </a:lnTo>
                <a:lnTo>
                  <a:pt x="1810512" y="0"/>
                </a:lnTo>
                <a:lnTo>
                  <a:pt x="0" y="0"/>
                </a:lnTo>
                <a:lnTo>
                  <a:pt x="0" y="10868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65701" y="2991727"/>
            <a:ext cx="1120140" cy="708025"/>
          </a:xfrm>
          <a:custGeom>
            <a:avLst/>
            <a:gdLst/>
            <a:ahLst/>
            <a:cxnLst/>
            <a:rect l="l" t="t" r="r" b="b"/>
            <a:pathLst>
              <a:path w="1120139" h="708025">
                <a:moveTo>
                  <a:pt x="0" y="707783"/>
                </a:moveTo>
                <a:lnTo>
                  <a:pt x="1119924" y="707783"/>
                </a:lnTo>
                <a:lnTo>
                  <a:pt x="1119924" y="0"/>
                </a:lnTo>
                <a:lnTo>
                  <a:pt x="0" y="0"/>
                </a:lnTo>
                <a:lnTo>
                  <a:pt x="0" y="70778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59276" y="3894073"/>
            <a:ext cx="1325245" cy="0"/>
          </a:xfrm>
          <a:custGeom>
            <a:avLst/>
            <a:gdLst/>
            <a:ahLst/>
            <a:cxnLst/>
            <a:rect l="l" t="t" r="r" b="b"/>
            <a:pathLst>
              <a:path w="1325245">
                <a:moveTo>
                  <a:pt x="0" y="0"/>
                </a:moveTo>
                <a:lnTo>
                  <a:pt x="1325245" y="0"/>
                </a:lnTo>
              </a:path>
            </a:pathLst>
          </a:custGeom>
          <a:ln w="35306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13148" y="4068508"/>
            <a:ext cx="823594" cy="0"/>
          </a:xfrm>
          <a:custGeom>
            <a:avLst/>
            <a:gdLst/>
            <a:ahLst/>
            <a:cxnLst/>
            <a:rect l="l" t="t" r="r" b="b"/>
            <a:pathLst>
              <a:path w="823595">
                <a:moveTo>
                  <a:pt x="0" y="0"/>
                </a:moveTo>
                <a:lnTo>
                  <a:pt x="823213" y="0"/>
                </a:lnTo>
              </a:path>
            </a:pathLst>
          </a:custGeom>
          <a:ln w="3543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16348" y="3953509"/>
            <a:ext cx="1414780" cy="0"/>
          </a:xfrm>
          <a:custGeom>
            <a:avLst/>
            <a:gdLst/>
            <a:ahLst/>
            <a:cxnLst/>
            <a:rect l="l" t="t" r="r" b="b"/>
            <a:pathLst>
              <a:path w="1414779">
                <a:moveTo>
                  <a:pt x="0" y="0"/>
                </a:moveTo>
                <a:lnTo>
                  <a:pt x="1414779" y="0"/>
                </a:lnTo>
              </a:path>
            </a:pathLst>
          </a:custGeom>
          <a:ln w="3784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71646" y="4009072"/>
            <a:ext cx="1508125" cy="0"/>
          </a:xfrm>
          <a:custGeom>
            <a:avLst/>
            <a:gdLst/>
            <a:ahLst/>
            <a:cxnLst/>
            <a:rect l="l" t="t" r="r" b="b"/>
            <a:pathLst>
              <a:path w="1508125">
                <a:moveTo>
                  <a:pt x="0" y="0"/>
                </a:moveTo>
                <a:lnTo>
                  <a:pt x="1508125" y="0"/>
                </a:lnTo>
              </a:path>
            </a:pathLst>
          </a:custGeom>
          <a:ln w="3797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396613" y="2895638"/>
            <a:ext cx="1254760" cy="905510"/>
          </a:xfrm>
          <a:custGeom>
            <a:avLst/>
            <a:gdLst/>
            <a:ahLst/>
            <a:cxnLst/>
            <a:rect l="l" t="t" r="r" b="b"/>
            <a:pathLst>
              <a:path w="1254760" h="905510">
                <a:moveTo>
                  <a:pt x="0" y="904963"/>
                </a:moveTo>
                <a:lnTo>
                  <a:pt x="1254366" y="904963"/>
                </a:lnTo>
                <a:lnTo>
                  <a:pt x="1254366" y="0"/>
                </a:lnTo>
                <a:lnTo>
                  <a:pt x="0" y="0"/>
                </a:lnTo>
                <a:lnTo>
                  <a:pt x="0" y="9049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14800" y="3846067"/>
            <a:ext cx="1811020" cy="303530"/>
          </a:xfrm>
          <a:custGeom>
            <a:avLst/>
            <a:gdLst/>
            <a:ahLst/>
            <a:cxnLst/>
            <a:rect l="l" t="t" r="r" b="b"/>
            <a:pathLst>
              <a:path w="1811020" h="303529">
                <a:moveTo>
                  <a:pt x="279907" y="0"/>
                </a:moveTo>
                <a:lnTo>
                  <a:pt x="0" y="303275"/>
                </a:lnTo>
                <a:lnTo>
                  <a:pt x="1810512" y="303275"/>
                </a:lnTo>
                <a:lnTo>
                  <a:pt x="1536191" y="0"/>
                </a:lnTo>
                <a:lnTo>
                  <a:pt x="27990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14800" y="4149374"/>
            <a:ext cx="1811020" cy="109220"/>
          </a:xfrm>
          <a:custGeom>
            <a:avLst/>
            <a:gdLst/>
            <a:ahLst/>
            <a:cxnLst/>
            <a:rect l="l" t="t" r="r" b="b"/>
            <a:pathLst>
              <a:path w="1811020" h="109220">
                <a:moveTo>
                  <a:pt x="0" y="108681"/>
                </a:moveTo>
                <a:lnTo>
                  <a:pt x="1810512" y="108681"/>
                </a:lnTo>
                <a:lnTo>
                  <a:pt x="1810512" y="0"/>
                </a:lnTo>
                <a:lnTo>
                  <a:pt x="0" y="0"/>
                </a:lnTo>
                <a:lnTo>
                  <a:pt x="0" y="10868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465701" y="2991727"/>
            <a:ext cx="1120140" cy="708025"/>
          </a:xfrm>
          <a:custGeom>
            <a:avLst/>
            <a:gdLst/>
            <a:ahLst/>
            <a:cxnLst/>
            <a:rect l="l" t="t" r="r" b="b"/>
            <a:pathLst>
              <a:path w="1120139" h="708025">
                <a:moveTo>
                  <a:pt x="0" y="707783"/>
                </a:moveTo>
                <a:lnTo>
                  <a:pt x="1119924" y="707783"/>
                </a:lnTo>
                <a:lnTo>
                  <a:pt x="1119924" y="0"/>
                </a:lnTo>
                <a:lnTo>
                  <a:pt x="0" y="0"/>
                </a:lnTo>
                <a:lnTo>
                  <a:pt x="0" y="70778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359276" y="3876421"/>
            <a:ext cx="1325245" cy="35560"/>
          </a:xfrm>
          <a:custGeom>
            <a:avLst/>
            <a:gdLst/>
            <a:ahLst/>
            <a:cxnLst/>
            <a:rect l="l" t="t" r="r" b="b"/>
            <a:pathLst>
              <a:path w="1325245" h="35560">
                <a:moveTo>
                  <a:pt x="33655" y="0"/>
                </a:moveTo>
                <a:lnTo>
                  <a:pt x="0" y="35305"/>
                </a:lnTo>
                <a:lnTo>
                  <a:pt x="1325245" y="35305"/>
                </a:lnTo>
                <a:lnTo>
                  <a:pt x="1291716" y="0"/>
                </a:lnTo>
                <a:lnTo>
                  <a:pt x="33655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613148" y="4050791"/>
            <a:ext cx="823594" cy="35560"/>
          </a:xfrm>
          <a:custGeom>
            <a:avLst/>
            <a:gdLst/>
            <a:ahLst/>
            <a:cxnLst/>
            <a:rect l="l" t="t" r="r" b="b"/>
            <a:pathLst>
              <a:path w="823595" h="35560">
                <a:moveTo>
                  <a:pt x="22478" y="0"/>
                </a:moveTo>
                <a:lnTo>
                  <a:pt x="0" y="35432"/>
                </a:lnTo>
                <a:lnTo>
                  <a:pt x="823213" y="35432"/>
                </a:lnTo>
                <a:lnTo>
                  <a:pt x="800735" y="0"/>
                </a:lnTo>
                <a:lnTo>
                  <a:pt x="22478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316348" y="3934586"/>
            <a:ext cx="1414780" cy="38100"/>
          </a:xfrm>
          <a:custGeom>
            <a:avLst/>
            <a:gdLst/>
            <a:ahLst/>
            <a:cxnLst/>
            <a:rect l="l" t="t" r="r" b="b"/>
            <a:pathLst>
              <a:path w="1414779" h="38100">
                <a:moveTo>
                  <a:pt x="35432" y="0"/>
                </a:moveTo>
                <a:lnTo>
                  <a:pt x="0" y="37845"/>
                </a:lnTo>
                <a:lnTo>
                  <a:pt x="1414779" y="37845"/>
                </a:lnTo>
                <a:lnTo>
                  <a:pt x="1377568" y="0"/>
                </a:lnTo>
                <a:lnTo>
                  <a:pt x="35432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271646" y="3990085"/>
            <a:ext cx="1508125" cy="38100"/>
          </a:xfrm>
          <a:custGeom>
            <a:avLst/>
            <a:gdLst/>
            <a:ahLst/>
            <a:cxnLst/>
            <a:rect l="l" t="t" r="r" b="b"/>
            <a:pathLst>
              <a:path w="1508125" h="38100">
                <a:moveTo>
                  <a:pt x="37337" y="0"/>
                </a:moveTo>
                <a:lnTo>
                  <a:pt x="0" y="37972"/>
                </a:lnTo>
                <a:lnTo>
                  <a:pt x="1508125" y="37972"/>
                </a:lnTo>
                <a:lnTo>
                  <a:pt x="1468882" y="0"/>
                </a:lnTo>
                <a:lnTo>
                  <a:pt x="3733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696200" y="2438400"/>
            <a:ext cx="905510" cy="1811020"/>
          </a:xfrm>
          <a:custGeom>
            <a:avLst/>
            <a:gdLst/>
            <a:ahLst/>
            <a:cxnLst/>
            <a:rect l="l" t="t" r="r" b="b"/>
            <a:pathLst>
              <a:path w="905509" h="1811020">
                <a:moveTo>
                  <a:pt x="905255" y="0"/>
                </a:moveTo>
                <a:lnTo>
                  <a:pt x="279273" y="0"/>
                </a:lnTo>
                <a:lnTo>
                  <a:pt x="0" y="183007"/>
                </a:lnTo>
                <a:lnTo>
                  <a:pt x="0" y="1810512"/>
                </a:lnTo>
                <a:lnTo>
                  <a:pt x="635634" y="1810512"/>
                </a:lnTo>
                <a:lnTo>
                  <a:pt x="905255" y="1627505"/>
                </a:lnTo>
                <a:lnTo>
                  <a:pt x="905255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696200" y="2438400"/>
            <a:ext cx="905510" cy="1811020"/>
          </a:xfrm>
          <a:custGeom>
            <a:avLst/>
            <a:gdLst/>
            <a:ahLst/>
            <a:cxnLst/>
            <a:rect l="l" t="t" r="r" b="b"/>
            <a:pathLst>
              <a:path w="905509" h="1811020">
                <a:moveTo>
                  <a:pt x="905255" y="0"/>
                </a:moveTo>
                <a:lnTo>
                  <a:pt x="0" y="183007"/>
                </a:lnTo>
                <a:lnTo>
                  <a:pt x="73199" y="376300"/>
                </a:lnTo>
                <a:lnTo>
                  <a:pt x="558546" y="376300"/>
                </a:lnTo>
                <a:lnTo>
                  <a:pt x="558546" y="406908"/>
                </a:lnTo>
                <a:lnTo>
                  <a:pt x="84790" y="406908"/>
                </a:lnTo>
                <a:lnTo>
                  <a:pt x="119418" y="498348"/>
                </a:lnTo>
                <a:lnTo>
                  <a:pt x="558546" y="498348"/>
                </a:lnTo>
                <a:lnTo>
                  <a:pt x="558546" y="528954"/>
                </a:lnTo>
                <a:lnTo>
                  <a:pt x="131009" y="528954"/>
                </a:lnTo>
                <a:lnTo>
                  <a:pt x="616330" y="1810512"/>
                </a:lnTo>
                <a:lnTo>
                  <a:pt x="616330" y="295021"/>
                </a:lnTo>
                <a:lnTo>
                  <a:pt x="48133" y="295021"/>
                </a:lnTo>
                <a:lnTo>
                  <a:pt x="48133" y="254253"/>
                </a:lnTo>
                <a:lnTo>
                  <a:pt x="616330" y="254253"/>
                </a:lnTo>
                <a:lnTo>
                  <a:pt x="616330" y="183007"/>
                </a:lnTo>
                <a:lnTo>
                  <a:pt x="905255" y="0"/>
                </a:lnTo>
                <a:close/>
              </a:path>
              <a:path w="905509" h="1811020">
                <a:moveTo>
                  <a:pt x="119418" y="498348"/>
                </a:moveTo>
                <a:lnTo>
                  <a:pt x="48133" y="498348"/>
                </a:lnTo>
                <a:lnTo>
                  <a:pt x="48133" y="528954"/>
                </a:lnTo>
                <a:lnTo>
                  <a:pt x="131009" y="528954"/>
                </a:lnTo>
                <a:lnTo>
                  <a:pt x="119418" y="498348"/>
                </a:lnTo>
                <a:close/>
              </a:path>
              <a:path w="905509" h="1811020">
                <a:moveTo>
                  <a:pt x="73199" y="376300"/>
                </a:moveTo>
                <a:lnTo>
                  <a:pt x="48133" y="376300"/>
                </a:lnTo>
                <a:lnTo>
                  <a:pt x="48133" y="406908"/>
                </a:lnTo>
                <a:lnTo>
                  <a:pt x="84790" y="406908"/>
                </a:lnTo>
                <a:lnTo>
                  <a:pt x="73199" y="376300"/>
                </a:lnTo>
                <a:close/>
              </a:path>
              <a:path w="905509" h="1811020">
                <a:moveTo>
                  <a:pt x="616330" y="254253"/>
                </a:moveTo>
                <a:lnTo>
                  <a:pt x="558546" y="254253"/>
                </a:lnTo>
                <a:lnTo>
                  <a:pt x="558546" y="295021"/>
                </a:lnTo>
                <a:lnTo>
                  <a:pt x="616330" y="295021"/>
                </a:lnTo>
                <a:lnTo>
                  <a:pt x="616330" y="25425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696200" y="2438400"/>
            <a:ext cx="905510" cy="1811020"/>
          </a:xfrm>
          <a:custGeom>
            <a:avLst/>
            <a:gdLst/>
            <a:ahLst/>
            <a:cxnLst/>
            <a:rect l="l" t="t" r="r" b="b"/>
            <a:pathLst>
              <a:path w="905509" h="1811020">
                <a:moveTo>
                  <a:pt x="0" y="183007"/>
                </a:moveTo>
                <a:lnTo>
                  <a:pt x="279273" y="0"/>
                </a:lnTo>
                <a:lnTo>
                  <a:pt x="452627" y="0"/>
                </a:lnTo>
                <a:lnTo>
                  <a:pt x="905255" y="0"/>
                </a:lnTo>
                <a:lnTo>
                  <a:pt x="905255" y="976376"/>
                </a:lnTo>
                <a:lnTo>
                  <a:pt x="905255" y="1627505"/>
                </a:lnTo>
                <a:lnTo>
                  <a:pt x="635634" y="1810512"/>
                </a:lnTo>
                <a:lnTo>
                  <a:pt x="442975" y="1810512"/>
                </a:lnTo>
                <a:lnTo>
                  <a:pt x="0" y="1810512"/>
                </a:lnTo>
                <a:lnTo>
                  <a:pt x="0" y="966215"/>
                </a:lnTo>
                <a:lnTo>
                  <a:pt x="0" y="18300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696200" y="2438401"/>
            <a:ext cx="905510" cy="183515"/>
          </a:xfrm>
          <a:custGeom>
            <a:avLst/>
            <a:gdLst/>
            <a:ahLst/>
            <a:cxnLst/>
            <a:rect l="l" t="t" r="r" b="b"/>
            <a:pathLst>
              <a:path w="905509" h="183514">
                <a:moveTo>
                  <a:pt x="0" y="183007"/>
                </a:moveTo>
                <a:lnTo>
                  <a:pt x="616330" y="183007"/>
                </a:lnTo>
                <a:lnTo>
                  <a:pt x="90525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696201" y="2621408"/>
            <a:ext cx="616585" cy="1627505"/>
          </a:xfrm>
          <a:custGeom>
            <a:avLst/>
            <a:gdLst/>
            <a:ahLst/>
            <a:cxnLst/>
            <a:rect l="l" t="t" r="r" b="b"/>
            <a:pathLst>
              <a:path w="616584" h="1627504">
                <a:moveTo>
                  <a:pt x="0" y="0"/>
                </a:moveTo>
                <a:lnTo>
                  <a:pt x="616330" y="0"/>
                </a:lnTo>
                <a:lnTo>
                  <a:pt x="616330" y="264540"/>
                </a:lnTo>
                <a:lnTo>
                  <a:pt x="616330" y="1281683"/>
                </a:lnTo>
                <a:lnTo>
                  <a:pt x="616330" y="16275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744333" y="2692655"/>
            <a:ext cx="510540" cy="41275"/>
          </a:xfrm>
          <a:custGeom>
            <a:avLst/>
            <a:gdLst/>
            <a:ahLst/>
            <a:cxnLst/>
            <a:rect l="l" t="t" r="r" b="b"/>
            <a:pathLst>
              <a:path w="510540" h="41275">
                <a:moveTo>
                  <a:pt x="0" y="0"/>
                </a:moveTo>
                <a:lnTo>
                  <a:pt x="510413" y="0"/>
                </a:lnTo>
                <a:lnTo>
                  <a:pt x="510413" y="40767"/>
                </a:lnTo>
                <a:lnTo>
                  <a:pt x="0" y="40767"/>
                </a:lnTo>
                <a:lnTo>
                  <a:pt x="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744333" y="2814702"/>
            <a:ext cx="510540" cy="31115"/>
          </a:xfrm>
          <a:custGeom>
            <a:avLst/>
            <a:gdLst/>
            <a:ahLst/>
            <a:cxnLst/>
            <a:rect l="l" t="t" r="r" b="b"/>
            <a:pathLst>
              <a:path w="510540" h="31114">
                <a:moveTo>
                  <a:pt x="0" y="0"/>
                </a:moveTo>
                <a:lnTo>
                  <a:pt x="510413" y="0"/>
                </a:lnTo>
                <a:lnTo>
                  <a:pt x="510413" y="30607"/>
                </a:lnTo>
                <a:lnTo>
                  <a:pt x="0" y="30607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744333" y="2936749"/>
            <a:ext cx="510540" cy="31115"/>
          </a:xfrm>
          <a:custGeom>
            <a:avLst/>
            <a:gdLst/>
            <a:ahLst/>
            <a:cxnLst/>
            <a:rect l="l" t="t" r="r" b="b"/>
            <a:pathLst>
              <a:path w="510540" h="31114">
                <a:moveTo>
                  <a:pt x="0" y="0"/>
                </a:moveTo>
                <a:lnTo>
                  <a:pt x="510413" y="0"/>
                </a:lnTo>
                <a:lnTo>
                  <a:pt x="510413" y="30606"/>
                </a:lnTo>
                <a:lnTo>
                  <a:pt x="0" y="30606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096000" y="3048000"/>
            <a:ext cx="1295400" cy="304800"/>
          </a:xfrm>
          <a:custGeom>
            <a:avLst/>
            <a:gdLst/>
            <a:ahLst/>
            <a:cxnLst/>
            <a:rect l="l" t="t" r="r" b="b"/>
            <a:pathLst>
              <a:path w="1295400" h="304800">
                <a:moveTo>
                  <a:pt x="1143000" y="0"/>
                </a:moveTo>
                <a:lnTo>
                  <a:pt x="11430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1143000" y="228600"/>
                </a:lnTo>
                <a:lnTo>
                  <a:pt x="1143000" y="304800"/>
                </a:lnTo>
                <a:lnTo>
                  <a:pt x="1295400" y="152400"/>
                </a:lnTo>
                <a:lnTo>
                  <a:pt x="1143000" y="0"/>
                </a:lnTo>
                <a:close/>
              </a:path>
            </a:pathLst>
          </a:custGeom>
          <a:solidFill>
            <a:srgbClr val="FFBD5F"/>
          </a:solid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096000" y="3048000"/>
            <a:ext cx="1295400" cy="304800"/>
          </a:xfrm>
          <a:custGeom>
            <a:avLst/>
            <a:gdLst/>
            <a:ahLst/>
            <a:cxnLst/>
            <a:rect l="l" t="t" r="r" b="b"/>
            <a:pathLst>
              <a:path w="1295400" h="304800">
                <a:moveTo>
                  <a:pt x="0" y="76200"/>
                </a:moveTo>
                <a:lnTo>
                  <a:pt x="1143000" y="76200"/>
                </a:lnTo>
                <a:lnTo>
                  <a:pt x="1143000" y="0"/>
                </a:lnTo>
                <a:lnTo>
                  <a:pt x="1295400" y="152400"/>
                </a:lnTo>
                <a:lnTo>
                  <a:pt x="1143000" y="304800"/>
                </a:lnTo>
                <a:lnTo>
                  <a:pt x="11430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096000" y="3581400"/>
            <a:ext cx="1295400" cy="304800"/>
          </a:xfrm>
          <a:custGeom>
            <a:avLst/>
            <a:gdLst/>
            <a:ahLst/>
            <a:cxnLst/>
            <a:rect l="l" t="t" r="r" b="b"/>
            <a:pathLst>
              <a:path w="1295400" h="304800">
                <a:moveTo>
                  <a:pt x="152400" y="0"/>
                </a:moveTo>
                <a:lnTo>
                  <a:pt x="0" y="152400"/>
                </a:lnTo>
                <a:lnTo>
                  <a:pt x="152400" y="304800"/>
                </a:lnTo>
                <a:lnTo>
                  <a:pt x="152400" y="228600"/>
                </a:lnTo>
                <a:lnTo>
                  <a:pt x="1295400" y="228600"/>
                </a:lnTo>
                <a:lnTo>
                  <a:pt x="1295400" y="76200"/>
                </a:lnTo>
                <a:lnTo>
                  <a:pt x="152400" y="762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BD5F"/>
          </a:solid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096000" y="3581400"/>
            <a:ext cx="1295400" cy="304800"/>
          </a:xfrm>
          <a:custGeom>
            <a:avLst/>
            <a:gdLst/>
            <a:ahLst/>
            <a:cxnLst/>
            <a:rect l="l" t="t" r="r" b="b"/>
            <a:pathLst>
              <a:path w="1295400" h="304800">
                <a:moveTo>
                  <a:pt x="1295400" y="228600"/>
                </a:moveTo>
                <a:lnTo>
                  <a:pt x="152400" y="228600"/>
                </a:lnTo>
                <a:lnTo>
                  <a:pt x="152400" y="304800"/>
                </a:lnTo>
                <a:lnTo>
                  <a:pt x="0" y="152400"/>
                </a:lnTo>
                <a:lnTo>
                  <a:pt x="152400" y="0"/>
                </a:lnTo>
                <a:lnTo>
                  <a:pt x="152400" y="76200"/>
                </a:lnTo>
                <a:lnTo>
                  <a:pt x="1295400" y="76200"/>
                </a:lnTo>
                <a:lnTo>
                  <a:pt x="129540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099428" y="2758186"/>
            <a:ext cx="123571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defTabSz="457200"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HTTP</a:t>
            </a:r>
            <a:r>
              <a:rPr sz="14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Request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023229" y="3901567"/>
            <a:ext cx="138366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defTabSz="457200"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HTTP</a:t>
            </a:r>
            <a:r>
              <a:rPr sz="14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Response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295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35826" y="485458"/>
            <a:ext cx="7348855" cy="65151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z="4100" dirty="0"/>
              <a:t>IP</a:t>
            </a:r>
            <a:r>
              <a:rPr sz="4100" spc="-100" dirty="0"/>
              <a:t> </a:t>
            </a:r>
            <a:r>
              <a:rPr sz="4100" spc="-5" dirty="0"/>
              <a:t>Address</a:t>
            </a:r>
            <a:endParaRPr sz="41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811213"/>
            <a:ext cx="781050" cy="31750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25400" defTabSz="457200">
              <a:spcBef>
                <a:spcPts val="75"/>
              </a:spcBef>
            </a:pPr>
            <a:fld id="{81D60167-4931-47E6-BA6A-407CBD079E47}" type="slidenum">
              <a:rPr dirty="0">
                <a:latin typeface="Century Gothic" panose="020B0502020202020204"/>
              </a:rPr>
              <a:pPr marL="25400" defTabSz="457200">
                <a:spcBef>
                  <a:spcPts val="75"/>
                </a:spcBef>
              </a:pPr>
              <a:t>9</a:t>
            </a:fld>
            <a:endParaRPr dirty="0">
              <a:latin typeface="Century Gothic" panose="020B0502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2673" y="1761462"/>
            <a:ext cx="10395393" cy="33489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 indent="-382270" defTabSz="457200">
              <a:lnSpc>
                <a:spcPts val="3195"/>
              </a:lnSpc>
              <a:spcBef>
                <a:spcPts val="95"/>
              </a:spcBef>
              <a:buClr>
                <a:srgbClr val="FFBD5F"/>
              </a:buClr>
              <a:buSzPct val="80357"/>
              <a:buFont typeface="Wingdings 2"/>
              <a:buChar char=""/>
              <a:tabLst>
                <a:tab pos="394970" algn="l"/>
                <a:tab pos="395605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Each device connected to the Internet has</a:t>
            </a:r>
            <a:r>
              <a:rPr sz="2800" spc="8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94970" defTabSz="457200">
              <a:lnSpc>
                <a:spcPts val="3195"/>
              </a:lnSpc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unique numeric IP</a:t>
            </a:r>
            <a:r>
              <a:rPr sz="2800" spc="-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address.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457200">
              <a:spcBef>
                <a:spcPts val="50"/>
              </a:spcBef>
            </a:pPr>
            <a:endParaRPr sz="3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4970" marR="5080" indent="-382270" defTabSz="457200">
              <a:lnSpc>
                <a:spcPts val="3020"/>
              </a:lnSpc>
              <a:buClr>
                <a:srgbClr val="FFBD5F"/>
              </a:buClr>
              <a:buSzPct val="80357"/>
              <a:buFont typeface="Wingdings 2"/>
              <a:buChar char=""/>
              <a:tabLst>
                <a:tab pos="394970" algn="l"/>
                <a:tab pos="395605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These addresses consist of a set of four groups  of numbers, called</a:t>
            </a:r>
            <a:r>
              <a:rPr sz="28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octets.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94030" defTabSz="457200">
              <a:spcBef>
                <a:spcPts val="695"/>
              </a:spcBef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74.125.73.106 will get you</a:t>
            </a:r>
            <a:r>
              <a:rPr sz="2800" spc="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Google!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94970" marR="664210" indent="-382270" defTabSz="457200">
              <a:lnSpc>
                <a:spcPts val="3020"/>
              </a:lnSpc>
              <a:spcBef>
                <a:spcPts val="1905"/>
              </a:spcBef>
              <a:buClr>
                <a:srgbClr val="FFBD5F"/>
              </a:buClr>
              <a:buSzPct val="80357"/>
              <a:buFont typeface="Wingdings 2"/>
              <a:buChar char=""/>
              <a:tabLst>
                <a:tab pos="394970" algn="l"/>
                <a:tab pos="395605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An IP address may correspond to a domain  name.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4480270"/>
      </p:ext>
    </p:extLst>
  </p:cSld>
  <p:clrMapOvr>
    <a:masterClrMapping/>
  </p:clrMapOvr>
</p:sld>
</file>

<file path=ppt/theme/theme1.xml><?xml version="1.0" encoding="utf-8"?>
<a:theme xmlns:a="http://schemas.openxmlformats.org/drawingml/2006/main" name="Kent Powerpoint Template (final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Kent Powerpoint Template (final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772</Words>
  <Application>Microsoft Office PowerPoint</Application>
  <PresentationFormat>Widescreen</PresentationFormat>
  <Paragraphs>154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Arial Rounded MT Bold</vt:lpstr>
      <vt:lpstr>Calibri</vt:lpstr>
      <vt:lpstr>Calibri Light</vt:lpstr>
      <vt:lpstr>Century Gothic</vt:lpstr>
      <vt:lpstr>Times New Roman</vt:lpstr>
      <vt:lpstr>Verdana</vt:lpstr>
      <vt:lpstr>Wingdings 2</vt:lpstr>
      <vt:lpstr>Kent Powerpoint Template (final)</vt:lpstr>
      <vt:lpstr>1_Kent Powerpoint Template (final)</vt:lpstr>
      <vt:lpstr>PowerPoint Presentation</vt:lpstr>
      <vt:lpstr>Client server internet models and applications</vt:lpstr>
      <vt:lpstr>Network Overview</vt:lpstr>
      <vt:lpstr>The Client/Server Model</vt:lpstr>
      <vt:lpstr>The Client/Server Model</vt:lpstr>
      <vt:lpstr>Internet Protocols</vt:lpstr>
      <vt:lpstr>Common Internet Protocols</vt:lpstr>
      <vt:lpstr>HTTP Hypertext Transfer Protocol</vt:lpstr>
      <vt:lpstr>IP Address</vt:lpstr>
      <vt:lpstr>Domain Name</vt:lpstr>
      <vt:lpstr>Uniform Resource Indicator</vt:lpstr>
      <vt:lpstr>Top-Level Domain Name</vt:lpstr>
      <vt:lpstr>County Code TLDs</vt:lpstr>
      <vt:lpstr>Domain Name System</vt:lpstr>
      <vt:lpstr>Markup Languages</vt:lpstr>
      <vt:lpstr>Markup Languages (2)</vt:lpstr>
      <vt:lpstr>Markup Languages (3)</vt:lpstr>
      <vt:lpstr>Markup Languages (4)</vt:lpstr>
      <vt:lpstr>kent.edu.au  Kent Institute Australia Pty. Ltd. ABN 49 003 577 302 ● CRICOS Code: 00161E ● RTO Code: 90458 ● TEQSA Provider Number: PRV12051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Altaf</dc:creator>
  <cp:lastModifiedBy>Syed Altaf</cp:lastModifiedBy>
  <cp:revision>7</cp:revision>
  <dcterms:created xsi:type="dcterms:W3CDTF">2018-02-07T21:53:17Z</dcterms:created>
  <dcterms:modified xsi:type="dcterms:W3CDTF">2019-10-25T01:22:13Z</dcterms:modified>
</cp:coreProperties>
</file>