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13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314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273" r:id="rId41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41" d="100"/>
          <a:sy n="41" d="100"/>
        </p:scale>
        <p:origin x="822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7B381-2549-48F4-8711-F15467D10553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88633-BA02-4BE1-B7A4-245090FE75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64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9D3FBAC9-CFCC-4023-89A7-5749D0192C0F}" type="datetimeFigureOut">
              <a:rPr lang="en-AU" smtClean="0"/>
              <a:pPr/>
              <a:t>28/04/2024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14"/>
            <a:ext cx="5486400" cy="3916362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A04D994D-9358-4AF5-8166-377E36F359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23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3461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5AC129-FF6D-425C-BBF7-6CC4970A491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30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AEC219-CDD3-4E13-B8C8-985B7A8CA4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61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97EB03-698E-4736-AC7F-9F6A3184506A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91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FAF4A5-1D69-4488-9A49-BC4E0D408A9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49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9C08A2-A3F8-47E2-BB5E-158B68D5ADA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80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257A7A-AECD-4E75-B669-F7A6A89AF42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9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CE5AB1-9ECA-4F66-A6C3-AED6B0DE349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4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7E67AF-28F1-4828-9DB4-1E0F89EE297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85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F8EA8A-1BC3-4468-BBC7-AE7453970E8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793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800" dirty="0"/>
              <a:t>Note to lecturers:</a:t>
            </a:r>
          </a:p>
          <a:p>
            <a:r>
              <a:rPr lang="en-AU" sz="800" dirty="0"/>
              <a:t>Explain</a:t>
            </a:r>
            <a:r>
              <a:rPr lang="en-AU" sz="800" baseline="0" dirty="0"/>
              <a:t> the concept of concatenation of strings while explaining these outputs</a:t>
            </a:r>
            <a:endParaRPr lang="en-AU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C1868-3750-40E7-9A43-BEADA5B370B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7908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C1868-3750-40E7-9A43-BEADA5B370B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02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C1868-3750-40E7-9A43-BEADA5B370B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33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2C1868-3750-40E7-9A43-BEADA5B370B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33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40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871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7C9DBC-0077-443D-BEAE-BCF0FC346ED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346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C7A853-FE94-4B42-B7B2-0F8794AD92B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8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7E67AF-28F1-4828-9DB4-1E0F89EE29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38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A0CC38-6EF5-45B0-80BE-0F88D452841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07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CC35D9-F5D2-495D-AC6E-659BB222DFC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98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5AC129-FF6D-425C-BBF7-6CC4970A49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59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5AC129-FF6D-425C-BBF7-6CC4970A491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8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550" y="6356350"/>
            <a:ext cx="3318850" cy="365125"/>
          </a:xfrm>
        </p:spPr>
        <p:txBody>
          <a:bodyPr/>
          <a:lstStyle/>
          <a:p>
            <a:r>
              <a:rPr lang="en-AU" dirty="0"/>
              <a:t>Version 2 – 18</a:t>
            </a:r>
            <a:r>
              <a:rPr lang="en-AU" baseline="30000" dirty="0"/>
              <a:t>th</a:t>
            </a:r>
            <a:r>
              <a:rPr lang="en-AU" dirty="0"/>
              <a:t> 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20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793D-DBA7-4A8F-846C-01F1021D9C65}" type="datetime1">
              <a:rPr lang="en-AU" smtClean="0"/>
              <a:t>28/04/2024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81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28F1-FEFC-4EE5-A54C-C5AD95E03F3C}" type="datetime1">
              <a:rPr lang="en-AU" smtClean="0"/>
              <a:t>28/04/2024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74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0D84-6247-431F-AFCA-113F4EE39346}" type="datetime1">
              <a:rPr lang="en-AU" smtClean="0"/>
              <a:t>28/04/2024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72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4A7-E0D0-4BD2-8EBB-7E8FF95D7C57}" type="datetime1">
              <a:rPr lang="en-AU" smtClean="0"/>
              <a:t>28/04/2024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38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437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2929-F721-4DEC-A111-2242BC722A49}" type="datetime1">
              <a:rPr lang="en-AU" smtClean="0"/>
              <a:t>28/04/2024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309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588" y="774357"/>
            <a:ext cx="10398211" cy="9163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1B49-4D56-4BC2-B95B-69098DE600CD}" type="datetime1">
              <a:rPr lang="en-AU" smtClean="0"/>
              <a:t>28/04/2024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084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9B46-1CF9-4EE7-8FB6-DC61E422AE3F}" type="datetime1">
              <a:rPr lang="en-AU" smtClean="0"/>
              <a:t>28/04/2024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354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67BA-8757-48F2-AF1C-31C9B01669C7}" type="datetime1">
              <a:rPr lang="en-AU" smtClean="0"/>
              <a:t>28/04/2024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813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260A-25C5-4CED-A8EB-9804556707CD}" type="datetime1">
              <a:rPr lang="en-AU" smtClean="0"/>
              <a:t>28/04/2024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465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CD844-23EE-4977-BC46-B90A110D249C}" type="datetime1">
              <a:rPr lang="en-AU" smtClean="0"/>
              <a:t>28/04/2024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31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9/docs/api/overview-summary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ilk5TayNb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990754" y="4652367"/>
            <a:ext cx="609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dirty="0">
                <a:latin typeface="Calibri" pitchFamily="34" charset="0"/>
                <a:cs typeface="Arial" pitchFamily="34" charset="0"/>
              </a:rPr>
              <a:t>Object Oriented Design and Programming</a:t>
            </a:r>
          </a:p>
          <a:p>
            <a:pPr algn="ctr"/>
            <a:r>
              <a:rPr lang="en-AU" sz="2200" b="1" dirty="0">
                <a:latin typeface="Calibri" pitchFamily="34" charset="0"/>
                <a:cs typeface="Arial" pitchFamily="34" charset="0"/>
              </a:rPr>
              <a:t>Week 2</a:t>
            </a:r>
          </a:p>
          <a:p>
            <a:pPr algn="ctr"/>
            <a:endParaRPr lang="en-AU" sz="2200" b="1" dirty="0"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6" name="Picture 2" descr="C:\Users\Trent\Documents\M&amp;R\Kent Master Logos\KENT LOGO 2015 v2\RGB\JPG\RGB-WHIT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088" y="703952"/>
            <a:ext cx="5982532" cy="36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277225" y="5653520"/>
            <a:ext cx="3816927" cy="761567"/>
          </a:xfrm>
        </p:spPr>
        <p:txBody>
          <a:bodyPr/>
          <a:lstStyle/>
          <a:p>
            <a:pPr algn="r"/>
            <a:r>
              <a:rPr lang="en-AU" b="1" dirty="0"/>
              <a:t>Kent Institute Australia Pty. Ltd</a:t>
            </a:r>
            <a:r>
              <a:rPr lang="en-AU" dirty="0"/>
              <a:t>.</a:t>
            </a:r>
          </a:p>
          <a:p>
            <a:pPr algn="r"/>
            <a:r>
              <a:rPr lang="en-AU" dirty="0"/>
              <a:t>ABN 49 003 577 302  CRICOS Code: 00161E</a:t>
            </a:r>
            <a:br>
              <a:rPr lang="en-AU" dirty="0"/>
            </a:br>
            <a:r>
              <a:rPr lang="en-AU" dirty="0"/>
              <a:t>RTO Code: 90458  TEQSA Provider Number: PRV12051</a:t>
            </a:r>
          </a:p>
        </p:txBody>
      </p:sp>
      <p:sp>
        <p:nvSpPr>
          <p:cNvPr id="15" name="Date Placeholder 1"/>
          <p:cNvSpPr txBox="1">
            <a:spLocks/>
          </p:cNvSpPr>
          <p:nvPr/>
        </p:nvSpPr>
        <p:spPr>
          <a:xfrm>
            <a:off x="414950" y="6508750"/>
            <a:ext cx="331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Version 2 – 18</a:t>
            </a:r>
            <a:r>
              <a:rPr lang="en-AU" baseline="30000"/>
              <a:t>th</a:t>
            </a:r>
            <a:r>
              <a:rPr lang="en-AU"/>
              <a:t> December 2015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725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Types- size and description</a:t>
            </a:r>
            <a:endParaRPr lang="en-A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915719"/>
              </p:ext>
            </p:extLst>
          </p:nvPr>
        </p:nvGraphicFramePr>
        <p:xfrm>
          <a:off x="838200" y="1578543"/>
          <a:ext cx="10515601" cy="4495000"/>
        </p:xfrm>
        <a:graphic>
          <a:graphicData uri="http://schemas.openxmlformats.org/drawingml/2006/table">
            <a:tbl>
              <a:tblPr/>
              <a:tblGrid>
                <a:gridCol w="2103042">
                  <a:extLst>
                    <a:ext uri="{9D8B030D-6E8A-4147-A177-3AD203B41FA5}">
                      <a16:colId xmlns:a16="http://schemas.microsoft.com/office/drawing/2014/main" val="2598086135"/>
                    </a:ext>
                  </a:extLst>
                </a:gridCol>
                <a:gridCol w="1787581">
                  <a:extLst>
                    <a:ext uri="{9D8B030D-6E8A-4147-A177-3AD203B41FA5}">
                      <a16:colId xmlns:a16="http://schemas.microsoft.com/office/drawing/2014/main" val="2478766604"/>
                    </a:ext>
                  </a:extLst>
                </a:gridCol>
                <a:gridCol w="6624978">
                  <a:extLst>
                    <a:ext uri="{9D8B030D-6E8A-4147-A177-3AD203B41FA5}">
                      <a16:colId xmlns:a16="http://schemas.microsoft.com/office/drawing/2014/main" val="3968823734"/>
                    </a:ext>
                  </a:extLst>
                </a:gridCol>
              </a:tblGrid>
              <a:tr h="46594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Data Type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Size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Description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305596"/>
                  </a:ext>
                </a:extLst>
              </a:tr>
              <a:tr h="46594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byte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1 byte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Stores whole numbers from -128 to 127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09358"/>
                  </a:ext>
                </a:extLst>
              </a:tr>
              <a:tr h="46594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short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2 bytes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whole numbers from -32,768 to 32,767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984593"/>
                  </a:ext>
                </a:extLst>
              </a:tr>
              <a:tr h="46594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int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4 bytes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whole numbers from -2,147,483,648 to 2,147,483,647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451041"/>
                  </a:ext>
                </a:extLst>
              </a:tr>
              <a:tr h="767408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long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8 bytes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whole numbers from -9,223,372,036,854,775,808 to 9,223,372,036,854,775,807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435564"/>
                  </a:ext>
                </a:extLst>
              </a:tr>
              <a:tr h="46594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float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4 bytes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fractional numbers. Sufficient for storing 6 to 7 decimal digits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5544"/>
                  </a:ext>
                </a:extLst>
              </a:tr>
              <a:tr h="46594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double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8 bytes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Stores fractional numbers. Sufficient for storing 15 decimal digits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099077"/>
                  </a:ext>
                </a:extLst>
              </a:tr>
              <a:tr h="46594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boolean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1 bit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Stores true or false values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45323"/>
                  </a:ext>
                </a:extLst>
              </a:tr>
              <a:tr h="46594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char</a:t>
                      </a:r>
                    </a:p>
                  </a:txBody>
                  <a:tcPr marL="133050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</a:rPr>
                        <a:t>2 bytes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Stores a single character/letter or ASCII values</a:t>
                      </a:r>
                    </a:p>
                  </a:txBody>
                  <a:tcPr marL="66525" marR="66525" marT="66525" marB="66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09307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5924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a Declaration’s Identifier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 </a:t>
            </a:r>
            <a:r>
              <a:rPr lang="en-US" b="1" dirty="0"/>
              <a:t>identifier</a:t>
            </a:r>
            <a:r>
              <a:rPr lang="en-US" dirty="0"/>
              <a:t> is a variable’s name</a:t>
            </a:r>
          </a:p>
          <a:p>
            <a:pPr eaLnBrk="1" hangingPunct="1"/>
            <a:r>
              <a:rPr lang="en-US" dirty="0"/>
              <a:t>Programmer chooses reasonable and descriptive names for variables</a:t>
            </a:r>
          </a:p>
          <a:p>
            <a:pPr eaLnBrk="1" hangingPunct="1"/>
            <a:r>
              <a:rPr lang="en-US" dirty="0"/>
              <a:t>Programming languages have rules for creating identifiers</a:t>
            </a:r>
          </a:p>
          <a:p>
            <a:pPr lvl="1" eaLnBrk="1" hangingPunct="1"/>
            <a:r>
              <a:rPr lang="en-US" dirty="0"/>
              <a:t>Most languages allow letters and digits</a:t>
            </a:r>
          </a:p>
          <a:p>
            <a:pPr lvl="1" eaLnBrk="1" hangingPunct="1"/>
            <a:r>
              <a:rPr lang="en-US" dirty="0"/>
              <a:t>Some languages allow hyphens</a:t>
            </a:r>
          </a:p>
          <a:p>
            <a:pPr lvl="1" eaLnBrk="1" hangingPunct="1"/>
            <a:r>
              <a:rPr lang="en-US" dirty="0"/>
              <a:t>Reserved </a:t>
            </a:r>
            <a:r>
              <a:rPr lang="en-US" b="1" dirty="0"/>
              <a:t>keywords</a:t>
            </a:r>
            <a:r>
              <a:rPr lang="en-US" dirty="0"/>
              <a:t> are not allowed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7661BA-AE3C-4EB2-A040-322DDF9E5BF4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64979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a Declaration’s Identifier </a:t>
            </a:r>
            <a:r>
              <a:rPr lang="en-US" sz="1200" dirty="0"/>
              <a:t>(continued -1)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 names are case sensitive</a:t>
            </a:r>
          </a:p>
          <a:p>
            <a:pPr eaLnBrk="1" hangingPunct="1"/>
            <a:r>
              <a:rPr lang="en-US" dirty="0"/>
              <a:t>Variable names:	</a:t>
            </a:r>
          </a:p>
          <a:p>
            <a:pPr lvl="1" eaLnBrk="1" hangingPunct="1"/>
            <a:r>
              <a:rPr lang="en-US" dirty="0"/>
              <a:t>Must be one word</a:t>
            </a:r>
          </a:p>
          <a:p>
            <a:pPr lvl="1" eaLnBrk="1" hangingPunct="1"/>
            <a:r>
              <a:rPr lang="en-US" dirty="0"/>
              <a:t>Must start with a letter</a:t>
            </a:r>
          </a:p>
          <a:p>
            <a:pPr lvl="1" eaLnBrk="1" hangingPunct="1"/>
            <a:r>
              <a:rPr lang="en-US" dirty="0"/>
              <a:t>Should have some appropriate meaning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080D9-8C71-4157-B21F-3FE5432AA9B6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03584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 Naming Conventions</a:t>
            </a:r>
            <a:endParaRPr lang="en-US" sz="1200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/>
              <a:t>Camel casing</a:t>
            </a:r>
          </a:p>
          <a:p>
            <a:pPr lvl="1" eaLnBrk="1" hangingPunct="1"/>
            <a:r>
              <a:rPr lang="en-US" dirty="0"/>
              <a:t>Variable names have a “hump” in the middle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hourlyWage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(Java convention)</a:t>
            </a:r>
          </a:p>
          <a:p>
            <a:pPr eaLnBrk="1" hangingPunct="1"/>
            <a:r>
              <a:rPr lang="en-US" b="1" dirty="0"/>
              <a:t>Pascal casing</a:t>
            </a:r>
          </a:p>
          <a:p>
            <a:pPr lvl="1" eaLnBrk="1" hangingPunct="1"/>
            <a:r>
              <a:rPr lang="en-US" dirty="0"/>
              <a:t>Variable names have the first letter in each word in uppercase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HourlyWage</a:t>
            </a:r>
            <a:r>
              <a:rPr lang="en-US" dirty="0"/>
              <a:t> </a:t>
            </a:r>
          </a:p>
          <a:p>
            <a:pPr eaLnBrk="1" hangingPunct="1"/>
            <a:r>
              <a:rPr lang="en-US" b="1" dirty="0"/>
              <a:t>Hungarian notation</a:t>
            </a:r>
          </a:p>
          <a:p>
            <a:pPr lvl="1" eaLnBrk="1" hangingPunct="1"/>
            <a:r>
              <a:rPr lang="en-US" dirty="0"/>
              <a:t>A form of camel casing in which the data type is part of the name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numHourlyWage</a:t>
            </a:r>
            <a:r>
              <a:rPr lang="en-US" dirty="0"/>
              <a:t> </a:t>
            </a:r>
          </a:p>
          <a:p>
            <a:pPr lvl="1"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080D9-8C71-4157-B21F-3FE5432AA9B6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126514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 Naming Conventions </a:t>
            </a:r>
            <a:r>
              <a:rPr lang="en-US" sz="1200" dirty="0"/>
              <a:t>(continued)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eaLnBrk="1" hangingPunct="1"/>
            <a:r>
              <a:rPr lang="en-US" b="1" dirty="0"/>
              <a:t>Snake casing</a:t>
            </a:r>
          </a:p>
          <a:p>
            <a:pPr lvl="1" eaLnBrk="1" hangingPunct="1"/>
            <a:r>
              <a:rPr lang="en-US" dirty="0"/>
              <a:t>Parts of variable names are separated by underscores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hourly_wage</a:t>
            </a:r>
            <a:r>
              <a:rPr lang="en-US" dirty="0"/>
              <a:t> </a:t>
            </a:r>
          </a:p>
          <a:p>
            <a:pPr eaLnBrk="1" hangingPunct="1"/>
            <a:r>
              <a:rPr lang="en-US" b="1" dirty="0"/>
              <a:t>Mixed case with underscores</a:t>
            </a:r>
          </a:p>
          <a:p>
            <a:pPr lvl="1" eaLnBrk="1" hangingPunct="1"/>
            <a:r>
              <a:rPr lang="en-US" dirty="0"/>
              <a:t>Similar to snake casing, but new words start with a uppercase letter such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Hourly_Wage</a:t>
            </a:r>
            <a:r>
              <a:rPr lang="en-US" dirty="0"/>
              <a:t> </a:t>
            </a:r>
          </a:p>
          <a:p>
            <a:pPr eaLnBrk="1" hangingPunct="1"/>
            <a:r>
              <a:rPr lang="en-US" b="1" dirty="0"/>
              <a:t>Kebob case</a:t>
            </a:r>
          </a:p>
          <a:p>
            <a:pPr lvl="1" eaLnBrk="1" hangingPunct="1"/>
            <a:r>
              <a:rPr lang="en-US" dirty="0"/>
              <a:t>Parts of variable names are separated by dashes such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hourly-wage</a:t>
            </a:r>
            <a:r>
              <a:rPr lang="en-US" dirty="0"/>
              <a:t> </a:t>
            </a:r>
          </a:p>
          <a:p>
            <a:pPr lvl="1"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9080D9-8C71-4157-B21F-3FE5432AA9B6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168872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Working with Variables </a:t>
            </a:r>
            <a:r>
              <a:rPr lang="en-US" sz="1100" dirty="0"/>
              <a:t>(continued)</a:t>
            </a:r>
          </a:p>
        </p:txBody>
      </p:sp>
      <p:pic>
        <p:nvPicPr>
          <p:cNvPr id="4" name="Picture 3" descr="Flowchart and pseudocode for the number-doubling program." title="Number-doubling program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07" y="1219200"/>
            <a:ext cx="10029525" cy="50945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2B12B-4DF1-48CC-BB78-0E8DDFA02A95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196129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task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convert declarations in previous slide using Java programming language?</a:t>
            </a:r>
          </a:p>
          <a:p>
            <a:r>
              <a:rPr lang="en-US" dirty="0"/>
              <a:t>Use proper data type and naming convention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80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Assigning Values to Variables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Assignment statement</a:t>
            </a:r>
          </a:p>
          <a:p>
            <a:pPr lvl="1" eaLnBrk="1" hangingPunct="1"/>
            <a:r>
              <a:rPr lang="en-US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myAnswer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myNumber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* 2</a:t>
            </a:r>
          </a:p>
          <a:p>
            <a:pPr eaLnBrk="1" hangingPunct="1"/>
            <a:r>
              <a:rPr lang="en-US" b="1" dirty="0"/>
              <a:t>Assignment operator</a:t>
            </a:r>
          </a:p>
          <a:p>
            <a:pPr lvl="1" eaLnBrk="1" hangingPunct="1"/>
            <a:r>
              <a:rPr lang="en-US" dirty="0"/>
              <a:t>Equal sign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binary operator</a:t>
            </a:r>
            <a:r>
              <a:rPr lang="en-US" dirty="0"/>
              <a:t>, meaning it requires two operands—one on each side</a:t>
            </a:r>
          </a:p>
          <a:p>
            <a:pPr lvl="1"/>
            <a:r>
              <a:rPr lang="en-US" dirty="0"/>
              <a:t>Always operates from right to left, which means that it has </a:t>
            </a:r>
            <a:r>
              <a:rPr lang="en-US" b="1" dirty="0"/>
              <a:t>right-associativity</a:t>
            </a:r>
            <a:r>
              <a:rPr lang="en-US" dirty="0"/>
              <a:t> or </a:t>
            </a:r>
            <a:r>
              <a:rPr lang="en-US" b="1" dirty="0"/>
              <a:t>right-to-left associativity</a:t>
            </a:r>
          </a:p>
          <a:p>
            <a:pPr lvl="1"/>
            <a:r>
              <a:rPr lang="en-US" dirty="0"/>
              <a:t>The result to the left of an assignment operator is called an </a:t>
            </a:r>
            <a:r>
              <a:rPr lang="en-US" b="1" dirty="0" err="1"/>
              <a:t>lvalue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B6A42A-601A-4286-B35A-419EC3CBC7C5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5376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Initializing a Variable</a:t>
            </a:r>
            <a:endParaRPr lang="en-US" sz="1200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Initializing the variable - </a:t>
            </a:r>
            <a:r>
              <a:rPr lang="en-US" dirty="0"/>
              <a:t>declare a starting value</a:t>
            </a:r>
          </a:p>
          <a:p>
            <a:pPr lvl="1" eaLnBrk="1" hangingPunct="1"/>
            <a:r>
              <a:rPr lang="en-US" dirty="0" err="1"/>
              <a:t>num</a:t>
            </a:r>
            <a:r>
              <a:rPr lang="en-US" dirty="0"/>
              <a:t> </a:t>
            </a:r>
            <a:r>
              <a:rPr lang="en-US" dirty="0" err="1"/>
              <a:t>yourSalary</a:t>
            </a:r>
            <a:r>
              <a:rPr lang="en-US" dirty="0"/>
              <a:t> = 14.55 </a:t>
            </a:r>
          </a:p>
          <a:p>
            <a:pPr eaLnBrk="1" hangingPunct="1"/>
            <a:r>
              <a:rPr lang="en-US" b="1" dirty="0"/>
              <a:t>Garbage</a:t>
            </a:r>
            <a:r>
              <a:rPr lang="en-US" dirty="0"/>
              <a:t> – a variable’s unknown value</a:t>
            </a:r>
          </a:p>
          <a:p>
            <a:pPr eaLnBrk="1" hangingPunct="1"/>
            <a:r>
              <a:rPr lang="en-US" dirty="0"/>
              <a:t>Variables must be declared before they are used in the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7C81F5-7C19-40AF-97E5-861B592A7C57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562731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Performing Arithmetic Operations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Standard arithmetic operators:</a:t>
            </a:r>
          </a:p>
          <a:p>
            <a:pPr marL="457200" lvl="1" indent="0">
              <a:buNone/>
            </a:pPr>
            <a:r>
              <a:rPr lang="en-US" dirty="0"/>
              <a:t>+ (plus sign)—addition</a:t>
            </a:r>
          </a:p>
          <a:p>
            <a:pPr marL="457200" lvl="1" indent="0">
              <a:buNone/>
            </a:pPr>
            <a:r>
              <a:rPr lang="en-US" dirty="0"/>
              <a:t>− (minus sign)—subtraction</a:t>
            </a:r>
          </a:p>
          <a:p>
            <a:pPr marL="457200" lvl="1" indent="0">
              <a:buNone/>
            </a:pPr>
            <a:r>
              <a:rPr lang="en-US" dirty="0"/>
              <a:t>* (asterisk)—multiplication</a:t>
            </a:r>
          </a:p>
          <a:p>
            <a:pPr marL="457200" lvl="1" indent="0">
              <a:buNone/>
            </a:pPr>
            <a:r>
              <a:rPr lang="en-US" dirty="0"/>
              <a:t>/ (slash)—division (Java does real and </a:t>
            </a:r>
            <a:r>
              <a:rPr lang="en-US"/>
              <a:t>integer division)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C25EA8-702C-47CE-AC92-2BE7405497F8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90666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60" y="444617"/>
            <a:ext cx="11266414" cy="671119"/>
          </a:xfrm>
        </p:spPr>
        <p:txBody>
          <a:bodyPr>
            <a:normAutofit/>
          </a:bodyPr>
          <a:lstStyle/>
          <a:p>
            <a:r>
              <a:rPr lang="en-AU" sz="3200" b="1" dirty="0">
                <a:solidFill>
                  <a:srgbClr val="0B76BC"/>
                </a:solidFill>
                <a:latin typeface="+mn-lt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450" y="1300294"/>
            <a:ext cx="5600350" cy="487666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Farrell, J. (2017) Programming Logic and Design, Comprehensive (9th ed.) Cengage Learning </a:t>
            </a:r>
          </a:p>
          <a:p>
            <a:pPr marL="0" indent="0">
              <a:buNone/>
            </a:pPr>
            <a:endParaRPr lang="en-AU" dirty="0">
              <a:solidFill>
                <a:srgbClr val="0B76BC"/>
              </a:solidFill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32567" y="1055716"/>
            <a:ext cx="3635177" cy="45441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2</a:t>
            </a:fld>
            <a:endParaRPr lang="en-AU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8835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Performing Arithmetic Operations </a:t>
            </a:r>
            <a:r>
              <a:rPr lang="en-US" sz="1200" dirty="0"/>
              <a:t>(continued -1)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Rules of precedence</a:t>
            </a:r>
          </a:p>
          <a:p>
            <a:pPr lvl="1" eaLnBrk="1" hangingPunct="1"/>
            <a:r>
              <a:rPr lang="en-US" dirty="0"/>
              <a:t>Also called the </a:t>
            </a:r>
            <a:r>
              <a:rPr lang="en-US" b="1" dirty="0"/>
              <a:t>order of operations</a:t>
            </a:r>
          </a:p>
          <a:p>
            <a:pPr lvl="1" eaLnBrk="1" hangingPunct="1"/>
            <a:r>
              <a:rPr lang="en-US" dirty="0"/>
              <a:t>Dictate the order in which operations in the same statement are carried out</a:t>
            </a:r>
          </a:p>
          <a:p>
            <a:pPr lvl="1" eaLnBrk="1" hangingPunct="1"/>
            <a:r>
              <a:rPr lang="en-US" dirty="0"/>
              <a:t>Expressions within parentheses are evaluated first</a:t>
            </a:r>
          </a:p>
          <a:p>
            <a:pPr lvl="1" eaLnBrk="1" hangingPunct="1"/>
            <a:r>
              <a:rPr lang="en-US" dirty="0"/>
              <a:t>All the arithmetic operators have </a:t>
            </a:r>
            <a:r>
              <a:rPr lang="en-US" b="1" dirty="0"/>
              <a:t>left-to-right associativity</a:t>
            </a:r>
          </a:p>
          <a:p>
            <a:pPr lvl="1" eaLnBrk="1" hangingPunct="1"/>
            <a:r>
              <a:rPr lang="en-US" dirty="0"/>
              <a:t>Multiplication and division are evaluated next</a:t>
            </a:r>
          </a:p>
          <a:p>
            <a:pPr lvl="2" eaLnBrk="1" hangingPunct="1"/>
            <a:r>
              <a:rPr lang="en-US" dirty="0"/>
              <a:t>From left to right</a:t>
            </a:r>
          </a:p>
          <a:p>
            <a:pPr lvl="1" eaLnBrk="1" hangingPunct="1"/>
            <a:r>
              <a:rPr lang="en-US" dirty="0"/>
              <a:t>Addition and subtraction are evaluated next</a:t>
            </a:r>
          </a:p>
          <a:p>
            <a:pPr lvl="2" eaLnBrk="1" hangingPunct="1"/>
            <a:r>
              <a:rPr lang="en-US" dirty="0"/>
              <a:t>From left to right</a:t>
            </a:r>
          </a:p>
          <a:p>
            <a:pPr lvl="1"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06CF5C-B306-45C4-BFD7-2D5D64251B8E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761986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Performing Arithmetic Operations </a:t>
            </a:r>
            <a:r>
              <a:rPr lang="en-US" sz="1200" dirty="0"/>
              <a:t>(continued -2)</a:t>
            </a:r>
          </a:p>
        </p:txBody>
      </p:sp>
      <p:pic>
        <p:nvPicPr>
          <p:cNvPr id="4098" name="Picture 2" descr="The order of precedence goes from left to right with division and multiplication being the highest followed by subtraction and addition." title="Precedence and Associativity of Five Common Operato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7260064" cy="3100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F9805-B7E6-4C1D-9FBD-86D9C7056F6D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4098259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Constants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There are two types of constants</a:t>
            </a:r>
          </a:p>
          <a:p>
            <a:pPr lvl="1" eaLnBrk="1" hangingPunct="1"/>
            <a:r>
              <a:rPr lang="en-US" b="1" dirty="0"/>
              <a:t>Numeric constant </a:t>
            </a:r>
            <a:r>
              <a:rPr lang="en-US" dirty="0"/>
              <a:t>(or </a:t>
            </a:r>
            <a:r>
              <a:rPr lang="en-US" b="1" dirty="0"/>
              <a:t>literal numeric constant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/>
              <a:t>Contains numbers only</a:t>
            </a:r>
          </a:p>
          <a:p>
            <a:pPr lvl="2" eaLnBrk="1" hangingPunct="1"/>
            <a:r>
              <a:rPr lang="en-US" dirty="0"/>
              <a:t>Number does not change</a:t>
            </a:r>
          </a:p>
          <a:p>
            <a:pPr lvl="1" eaLnBrk="1" hangingPunct="1"/>
            <a:r>
              <a:rPr lang="en-US" b="1" dirty="0"/>
              <a:t>String constant </a:t>
            </a:r>
            <a:r>
              <a:rPr lang="en-US" dirty="0"/>
              <a:t>(or </a:t>
            </a:r>
            <a:r>
              <a:rPr lang="en-US" b="1" dirty="0"/>
              <a:t>literal string constant</a:t>
            </a:r>
            <a:r>
              <a:rPr lang="en-US" dirty="0"/>
              <a:t>)</a:t>
            </a:r>
          </a:p>
          <a:p>
            <a:pPr lvl="2" eaLnBrk="1" hangingPunct="1"/>
            <a:r>
              <a:rPr lang="en-US" dirty="0"/>
              <a:t>Also known as </a:t>
            </a:r>
            <a:r>
              <a:rPr lang="en-US" b="1" dirty="0"/>
              <a:t>Alphanumeric values</a:t>
            </a:r>
          </a:p>
          <a:p>
            <a:pPr lvl="2" eaLnBrk="1" hangingPunct="1"/>
            <a:r>
              <a:rPr lang="en-US" dirty="0"/>
              <a:t>Can contain both alphabetic characters and numbers</a:t>
            </a:r>
          </a:p>
          <a:p>
            <a:pPr lvl="2" eaLnBrk="1" hangingPunct="1"/>
            <a:r>
              <a:rPr lang="en-US" dirty="0"/>
              <a:t>Strings are enclosed in quotation marks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21DCB-00C5-486F-93C0-422F276E7EA9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667775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in Java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“final” will make any variable constant in Java</a:t>
            </a:r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-final </a:t>
            </a:r>
            <a:r>
              <a:rPr lang="en-US" dirty="0" err="1"/>
              <a:t>int</a:t>
            </a:r>
            <a:r>
              <a:rPr lang="en-US" dirty="0"/>
              <a:t> weight=54;</a:t>
            </a:r>
          </a:p>
          <a:p>
            <a:r>
              <a:rPr lang="en-US" dirty="0"/>
              <a:t>No change of value in program at any point</a:t>
            </a:r>
          </a:p>
          <a:p>
            <a:r>
              <a:rPr lang="en-US" dirty="0"/>
              <a:t>Can use same value many times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430173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287962"/>
          </a:xfrm>
        </p:spPr>
        <p:txBody>
          <a:bodyPr/>
          <a:lstStyle/>
          <a:p>
            <a:r>
              <a:rPr lang="en-AU" dirty="0"/>
              <a:t>Let’s start learning about input and output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3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Before we start learning input and output using Java programming language</a:t>
            </a:r>
          </a:p>
          <a:p>
            <a:r>
              <a:rPr lang="en-AU" dirty="0"/>
              <a:t>Little bit about Object Oriented Programming and its basic requirement </a:t>
            </a:r>
          </a:p>
          <a:p>
            <a:r>
              <a:rPr lang="en-AU" dirty="0"/>
              <a:t>Further detailed concepts will be discussed later in this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12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 Oriented Programming JAVA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Object Oriented Programming Language </a:t>
            </a:r>
          </a:p>
          <a:p>
            <a:r>
              <a:rPr lang="en-US" dirty="0"/>
              <a:t>It uses object and classes</a:t>
            </a:r>
          </a:p>
          <a:p>
            <a:pPr marL="0" indent="0">
              <a:buNone/>
            </a:pPr>
            <a:r>
              <a:rPr lang="en-US" dirty="0"/>
              <a:t>Objects</a:t>
            </a:r>
          </a:p>
          <a:p>
            <a:pPr marL="0" indent="0">
              <a:buNone/>
            </a:pPr>
            <a:r>
              <a:rPr lang="en-US" dirty="0"/>
              <a:t>-Can be tangible or intangible</a:t>
            </a:r>
          </a:p>
          <a:p>
            <a:pPr marL="0" indent="0">
              <a:buNone/>
            </a:pPr>
            <a:r>
              <a:rPr lang="en-US" dirty="0"/>
              <a:t>-Have unique identity, properties and behavior</a:t>
            </a:r>
          </a:p>
          <a:p>
            <a:pPr marL="0" indent="0">
              <a:buNone/>
            </a:pPr>
            <a:r>
              <a:rPr lang="en-US" dirty="0"/>
              <a:t>For example- A Student object </a:t>
            </a:r>
          </a:p>
          <a:p>
            <a:pPr marL="0" indent="0">
              <a:buNone/>
            </a:pPr>
            <a:r>
              <a:rPr lang="en-US" dirty="0"/>
              <a:t>-Properties or Attributes:- Name , Date of Birth</a:t>
            </a:r>
          </a:p>
          <a:p>
            <a:pPr marL="0" indent="0">
              <a:buNone/>
            </a:pPr>
            <a:r>
              <a:rPr lang="en-US" dirty="0"/>
              <a:t>-Behavior:- set name, find age 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968191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 Oriented Programming JAVA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of same type are defined using common class.</a:t>
            </a:r>
          </a:p>
          <a:p>
            <a:r>
              <a:rPr lang="en-US" dirty="0"/>
              <a:t>Objects are instance of Classes.</a:t>
            </a:r>
          </a:p>
          <a:p>
            <a:r>
              <a:rPr lang="en-US" dirty="0"/>
              <a:t>Each one of you is instance of class Student .</a:t>
            </a:r>
          </a:p>
          <a:p>
            <a:r>
              <a:rPr lang="en-US" dirty="0"/>
              <a:t>So, classes are the recipe of making objects.</a:t>
            </a:r>
          </a:p>
          <a:p>
            <a:r>
              <a:rPr lang="en-US" dirty="0"/>
              <a:t>We can create Student 1, Student 2 and so on….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4102447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 Oriented Programming JAVA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build as many classes as you want in program</a:t>
            </a:r>
          </a:p>
          <a:p>
            <a:r>
              <a:rPr lang="en-US" dirty="0"/>
              <a:t>For example:-class for student, staff, movie etc.</a:t>
            </a:r>
          </a:p>
          <a:p>
            <a:r>
              <a:rPr lang="en-US" dirty="0"/>
              <a:t>Think about these classes, properties they can have and operations they can have.</a:t>
            </a:r>
          </a:p>
          <a:p>
            <a:r>
              <a:rPr lang="en-US" dirty="0"/>
              <a:t>To make some tasks easy, Java has pre-defined classes that we can use in our program</a:t>
            </a:r>
          </a:p>
          <a:p>
            <a:pPr marL="0" indent="0">
              <a:buNone/>
            </a:pPr>
            <a:endParaRPr lang="en-US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794998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Object Oriented Programming JAVA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look on following link and browse Scanner Class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  https://docs.oracle.com/javase/9/docs/api/overview-summary.html</a:t>
            </a:r>
            <a:endParaRPr lang="en-US" dirty="0"/>
          </a:p>
          <a:p>
            <a:r>
              <a:rPr lang="en-AU" dirty="0"/>
              <a:t>Scanner Class- predefined class that we can use for input</a:t>
            </a:r>
          </a:p>
          <a:p>
            <a:r>
              <a:rPr lang="en-AU" dirty="0"/>
              <a:t>More about classes and creation of their objects will be discussed later in unit.</a:t>
            </a:r>
          </a:p>
          <a:p>
            <a:r>
              <a:rPr lang="en-AU" dirty="0"/>
              <a:t>For now, learn simple scanner class and its usage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20786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38401"/>
            <a:ext cx="8229600" cy="3687763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400" i="1" dirty="0"/>
              <a:t>Chapter 2-Variables and their manipulations</a:t>
            </a:r>
          </a:p>
          <a:p>
            <a:pPr algn="ctr" eaLnBrk="1" hangingPunct="1">
              <a:buFont typeface="Arial" pitchFamily="34" charset="0"/>
              <a:buNone/>
              <a:defRPr/>
            </a:pPr>
            <a:endParaRPr lang="en-US" sz="3400" i="1" dirty="0"/>
          </a:p>
          <a:p>
            <a:pPr algn="ctr" eaLnBrk="1" hangingPunct="1">
              <a:buFont typeface="Arial" pitchFamily="34" charset="0"/>
              <a:buNone/>
              <a:defRPr/>
            </a:pPr>
            <a:r>
              <a:rPr lang="en-US" sz="3400" i="1" dirty="0"/>
              <a:t>Simple input and output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</a:t>
            </a:r>
          </a:p>
        </p:txBody>
      </p:sp>
    </p:spTree>
    <p:extLst>
      <p:ext uri="{BB962C8B-B14F-4D97-AF65-F5344CB8AC3E}">
        <p14:creationId xmlns:p14="http://schemas.microsoft.com/office/powerpoint/2010/main" val="2683974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Input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  <p:pic>
        <p:nvPicPr>
          <p:cNvPr id="7" name="Content Placeholder 6" descr="Flowchart and pseudocode for the number-doubling program." title="Number-doubling program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8"/>
          <a:stretch/>
        </p:blipFill>
        <p:spPr>
          <a:xfrm>
            <a:off x="6248400" y="1417638"/>
            <a:ext cx="4038600" cy="41449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81200" y="1417638"/>
            <a:ext cx="4038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Analyses of same example: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Input is value that program expect from its user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can be entered via keyboard, mouse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myNumber</a:t>
            </a:r>
            <a:r>
              <a:rPr lang="en-US" sz="2800" dirty="0"/>
              <a:t> is the input in this case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621094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400" y="1461363"/>
            <a:ext cx="8229600" cy="4525963"/>
          </a:xfrm>
        </p:spPr>
        <p:txBody>
          <a:bodyPr/>
          <a:lstStyle/>
          <a:p>
            <a:r>
              <a:rPr lang="en-AU" dirty="0"/>
              <a:t>For simple input, just follow steps:</a:t>
            </a:r>
          </a:p>
          <a:p>
            <a:pPr marL="0" indent="0">
              <a:buNone/>
            </a:pPr>
            <a:r>
              <a:rPr lang="en-AU" dirty="0"/>
              <a:t>- Import </a:t>
            </a:r>
            <a:r>
              <a:rPr lang="en-AU" dirty="0" err="1"/>
              <a:t>java.util.Scanner</a:t>
            </a:r>
            <a:r>
              <a:rPr lang="en-AU" dirty="0"/>
              <a:t> in your program</a:t>
            </a:r>
          </a:p>
          <a:p>
            <a:pPr>
              <a:buFontTx/>
              <a:buChar char="-"/>
            </a:pPr>
            <a:r>
              <a:rPr lang="en-AU" dirty="0"/>
              <a:t>Create Scanner Class Object </a:t>
            </a:r>
          </a:p>
          <a:p>
            <a:pPr marL="0" indent="0">
              <a:buNone/>
            </a:pPr>
            <a:r>
              <a:rPr lang="en-AU" dirty="0"/>
              <a:t>     Scanner </a:t>
            </a:r>
            <a:r>
              <a:rPr lang="en-AU" dirty="0" err="1"/>
              <a:t>sc</a:t>
            </a:r>
            <a:r>
              <a:rPr lang="en-AU" dirty="0"/>
              <a:t>= new Scanner (System.in);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3048000" y="3429000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86459" y="3374663"/>
            <a:ext cx="685800" cy="137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5636601" y="3429001"/>
            <a:ext cx="0" cy="50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endCxn id="14" idx="0"/>
          </p:cNvCxnSpPr>
          <p:nvPr/>
        </p:nvCxnSpPr>
        <p:spPr>
          <a:xfrm>
            <a:off x="4572000" y="3347652"/>
            <a:ext cx="114300" cy="46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7086600" y="3429000"/>
            <a:ext cx="0" cy="41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00251" y="3736716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Class Name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01437" y="4247257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Name of object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71950" y="3810000"/>
            <a:ext cx="1028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Use this word to create new object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24476" y="3724345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Class Name 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6293" y="3724345"/>
            <a:ext cx="102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Take input from system</a:t>
            </a:r>
          </a:p>
        </p:txBody>
      </p:sp>
    </p:spTree>
    <p:extLst>
      <p:ext uri="{BB962C8B-B14F-4D97-AF65-F5344CB8AC3E}">
        <p14:creationId xmlns:p14="http://schemas.microsoft.com/office/powerpoint/2010/main" val="3805193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400" y="1461363"/>
            <a:ext cx="8229600" cy="4525963"/>
          </a:xfrm>
        </p:spPr>
        <p:txBody>
          <a:bodyPr/>
          <a:lstStyle/>
          <a:p>
            <a:r>
              <a:rPr lang="en-AU" dirty="0"/>
              <a:t>For taking </a:t>
            </a:r>
            <a:r>
              <a:rPr lang="en-AU" dirty="0" err="1"/>
              <a:t>mynumber</a:t>
            </a:r>
            <a:r>
              <a:rPr lang="en-AU" dirty="0"/>
              <a:t> as input from user:-</a:t>
            </a:r>
          </a:p>
          <a:p>
            <a:pPr marL="0" indent="0">
              <a:buNone/>
            </a:pPr>
            <a:r>
              <a:rPr lang="en-AU" dirty="0"/>
              <a:t>    </a:t>
            </a:r>
            <a:r>
              <a:rPr lang="en-AU" dirty="0" err="1"/>
              <a:t>int</a:t>
            </a:r>
            <a:r>
              <a:rPr lang="en-AU" dirty="0"/>
              <a:t> </a:t>
            </a:r>
            <a:r>
              <a:rPr lang="en-AU" dirty="0" err="1"/>
              <a:t>mynumber</a:t>
            </a:r>
            <a:r>
              <a:rPr lang="en-AU" dirty="0"/>
              <a:t>=</a:t>
            </a:r>
            <a:r>
              <a:rPr lang="en-AU" dirty="0" err="1"/>
              <a:t>sc.nextInt</a:t>
            </a:r>
            <a:r>
              <a:rPr lang="en-AU" dirty="0"/>
              <a:t>();</a:t>
            </a:r>
          </a:p>
          <a:p>
            <a:pPr marL="0" indent="0">
              <a:buNone/>
            </a:pPr>
            <a:r>
              <a:rPr lang="en-AU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590800" y="236220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505202" y="2362200"/>
            <a:ext cx="44693" cy="158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876800" y="2362200"/>
            <a:ext cx="962026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2284540"/>
            <a:ext cx="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38826" y="2362200"/>
            <a:ext cx="1476374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24051" y="3122741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Data type of variable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2141" y="3874351"/>
            <a:ext cx="1466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Name of variable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25021" y="3117399"/>
            <a:ext cx="144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Assignment operator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2003" y="3396525"/>
            <a:ext cx="2429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Object name that you created in previous line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42299" y="2600702"/>
            <a:ext cx="268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Method of scanner class to take integer as input</a:t>
            </a:r>
          </a:p>
        </p:txBody>
      </p:sp>
    </p:spTree>
    <p:extLst>
      <p:ext uri="{BB962C8B-B14F-4D97-AF65-F5344CB8AC3E}">
        <p14:creationId xmlns:p14="http://schemas.microsoft.com/office/powerpoint/2010/main" val="1360567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Simple input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2057400" y="1676400"/>
            <a:ext cx="83820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Some commonly used methods of Scanner Class: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0A62A-C7AD-45EA-A7A1-8337D29F632F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362200"/>
            <a:ext cx="77724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51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 </a:t>
            </a:r>
            <a:endParaRPr lang="en-US" dirty="0"/>
          </a:p>
        </p:txBody>
      </p:sp>
      <p:pic>
        <p:nvPicPr>
          <p:cNvPr id="6" name="Content Placeholder 6" descr="Flowchart and pseudocode for the number-doubling program." title="Number-doubling program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8"/>
          <a:stretch/>
        </p:blipFill>
        <p:spPr>
          <a:xfrm>
            <a:off x="6553200" y="1524001"/>
            <a:ext cx="3877888" cy="39623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81200" y="1417638"/>
            <a:ext cx="403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Analyses of same example: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Output is value that program return to user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displayed on screen that is console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myanswer</a:t>
            </a:r>
            <a:r>
              <a:rPr lang="en-US" sz="2800" dirty="0"/>
              <a:t> is the output in this case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58851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400" y="1461363"/>
            <a:ext cx="8229600" cy="4525963"/>
          </a:xfrm>
        </p:spPr>
        <p:txBody>
          <a:bodyPr/>
          <a:lstStyle/>
          <a:p>
            <a:r>
              <a:rPr lang="en-AU" dirty="0"/>
              <a:t>For simple output, just follow steps:</a:t>
            </a:r>
          </a:p>
          <a:p>
            <a:r>
              <a:rPr lang="en-AU" dirty="0" err="1"/>
              <a:t>System.out.println</a:t>
            </a:r>
            <a:r>
              <a:rPr lang="en-AU" dirty="0"/>
              <a:t>(</a:t>
            </a:r>
            <a:r>
              <a:rPr lang="en-AU" dirty="0" err="1"/>
              <a:t>myanswer</a:t>
            </a:r>
            <a:r>
              <a:rPr lang="en-AU" dirty="0"/>
              <a:t>);</a:t>
            </a:r>
          </a:p>
          <a:p>
            <a:pPr marL="0" indent="0">
              <a:buNone/>
            </a:pPr>
            <a:r>
              <a:rPr lang="en-AU" dirty="0"/>
              <a:t>     or</a:t>
            </a:r>
          </a:p>
          <a:p>
            <a:pPr marL="0" indent="0">
              <a:buNone/>
            </a:pPr>
            <a:r>
              <a:rPr lang="en-AU" dirty="0"/>
              <a:t>    </a:t>
            </a:r>
            <a:r>
              <a:rPr lang="en-AU" dirty="0" err="1"/>
              <a:t>System.out.print</a:t>
            </a:r>
            <a:r>
              <a:rPr lang="en-AU" dirty="0"/>
              <a:t>(</a:t>
            </a:r>
            <a:r>
              <a:rPr lang="en-AU" dirty="0" err="1"/>
              <a:t>myanswer</a:t>
            </a:r>
            <a:r>
              <a:rPr lang="en-AU" dirty="0"/>
              <a:t>);</a:t>
            </a:r>
          </a:p>
          <a:p>
            <a:r>
              <a:rPr lang="en-AU" dirty="0"/>
              <a:t>First line will display your answer and will go to next line on console</a:t>
            </a:r>
          </a:p>
          <a:p>
            <a:r>
              <a:rPr lang="en-AU" dirty="0"/>
              <a:t>Second line will display your answer and will be on same line</a:t>
            </a:r>
          </a:p>
          <a:p>
            <a:r>
              <a:rPr lang="en-AU" dirty="0"/>
              <a:t>Try to practice both on your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864791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400" y="1461363"/>
            <a:ext cx="8229600" cy="4525963"/>
          </a:xfrm>
        </p:spPr>
        <p:txBody>
          <a:bodyPr/>
          <a:lstStyle/>
          <a:p>
            <a:r>
              <a:rPr lang="en-AU" dirty="0"/>
              <a:t>Have a look on these following lines of code and guess the output:</a:t>
            </a:r>
          </a:p>
          <a:p>
            <a:pPr marL="0" indent="0">
              <a:buNone/>
            </a:pPr>
            <a:r>
              <a:rPr lang="en-AU" dirty="0" err="1"/>
              <a:t>System.out.println</a:t>
            </a:r>
            <a:r>
              <a:rPr lang="en-AU" dirty="0"/>
              <a:t>(“Java is interesting”);</a:t>
            </a:r>
          </a:p>
          <a:p>
            <a:pPr marL="0" indent="0">
              <a:buNone/>
            </a:pPr>
            <a:r>
              <a:rPr lang="en-AU" dirty="0" err="1"/>
              <a:t>int</a:t>
            </a:r>
            <a:r>
              <a:rPr lang="en-AU" dirty="0"/>
              <a:t> </a:t>
            </a:r>
            <a:r>
              <a:rPr lang="en-AU" dirty="0" err="1"/>
              <a:t>myNumber</a:t>
            </a:r>
            <a:r>
              <a:rPr lang="en-AU" dirty="0"/>
              <a:t>=98;</a:t>
            </a:r>
          </a:p>
          <a:p>
            <a:pPr marL="0" indent="0">
              <a:buNone/>
            </a:pPr>
            <a:r>
              <a:rPr lang="en-AU" dirty="0" err="1"/>
              <a:t>System.out.print</a:t>
            </a:r>
            <a:r>
              <a:rPr lang="en-AU" dirty="0"/>
              <a:t>(“</a:t>
            </a:r>
            <a:r>
              <a:rPr lang="en-AU" dirty="0" err="1"/>
              <a:t>myNumber</a:t>
            </a:r>
            <a:r>
              <a:rPr lang="en-AU" dirty="0"/>
              <a:t>”);</a:t>
            </a:r>
          </a:p>
          <a:p>
            <a:pPr marL="0" indent="0">
              <a:buNone/>
            </a:pPr>
            <a:r>
              <a:rPr lang="en-AU" dirty="0" err="1"/>
              <a:t>System.out.println</a:t>
            </a:r>
            <a:r>
              <a:rPr lang="en-AU" dirty="0"/>
              <a:t>(</a:t>
            </a:r>
            <a:r>
              <a:rPr lang="en-AU" dirty="0" err="1"/>
              <a:t>myNumber</a:t>
            </a:r>
            <a:r>
              <a:rPr lang="en-AU" dirty="0"/>
              <a:t>);</a:t>
            </a:r>
          </a:p>
          <a:p>
            <a:pPr marL="0" indent="0">
              <a:buNone/>
            </a:pPr>
            <a:r>
              <a:rPr lang="en-AU" dirty="0" err="1"/>
              <a:t>System.out.println</a:t>
            </a:r>
            <a:r>
              <a:rPr lang="en-AU" dirty="0"/>
              <a:t>(“</a:t>
            </a:r>
            <a:r>
              <a:rPr lang="en-AU" dirty="0" err="1"/>
              <a:t>myNumber</a:t>
            </a:r>
            <a:r>
              <a:rPr lang="en-AU" dirty="0"/>
              <a:t> is”+</a:t>
            </a:r>
            <a:r>
              <a:rPr lang="en-AU" dirty="0" err="1"/>
              <a:t>myNumber</a:t>
            </a:r>
            <a:r>
              <a:rPr lang="en-AU" dirty="0"/>
              <a:t>):</a:t>
            </a:r>
          </a:p>
          <a:p>
            <a:pPr marL="0" indent="0">
              <a:buNone/>
            </a:pPr>
            <a:r>
              <a:rPr lang="en-AU" dirty="0" err="1"/>
              <a:t>System.out.println</a:t>
            </a:r>
            <a:r>
              <a:rPr lang="en-AU" dirty="0"/>
              <a:t>(“Java is interesting and “+“</a:t>
            </a:r>
            <a:r>
              <a:rPr lang="en-AU" dirty="0" err="1"/>
              <a:t>myNumber</a:t>
            </a:r>
            <a:r>
              <a:rPr lang="en-AU" dirty="0"/>
              <a:t> is”+</a:t>
            </a:r>
            <a:r>
              <a:rPr lang="en-AU" dirty="0" err="1"/>
              <a:t>myNumber</a:t>
            </a:r>
            <a:r>
              <a:rPr lang="en-AU" dirty="0"/>
              <a:t>):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1476338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String </a:t>
            </a:r>
            <a:r>
              <a:rPr lang="en-AU" dirty="0" err="1"/>
              <a:t>myName</a:t>
            </a:r>
            <a:r>
              <a:rPr lang="en-AU" dirty="0"/>
              <a:t>=“</a:t>
            </a:r>
            <a:r>
              <a:rPr lang="en-AU" dirty="0" err="1"/>
              <a:t>Johnie</a:t>
            </a:r>
            <a:r>
              <a:rPr lang="en-AU" dirty="0"/>
              <a:t>”;</a:t>
            </a:r>
          </a:p>
          <a:p>
            <a:pPr marL="0" indent="0">
              <a:buNone/>
            </a:pPr>
            <a:r>
              <a:rPr lang="en-AU" dirty="0" err="1"/>
              <a:t>System.out.println</a:t>
            </a:r>
            <a:r>
              <a:rPr lang="en-AU" dirty="0"/>
              <a:t>(</a:t>
            </a:r>
            <a:r>
              <a:rPr lang="en-AU" dirty="0" err="1"/>
              <a:t>myName</a:t>
            </a:r>
            <a:r>
              <a:rPr lang="en-AU" dirty="0"/>
              <a:t>);</a:t>
            </a:r>
          </a:p>
          <a:p>
            <a:pPr marL="0" indent="0">
              <a:buNone/>
            </a:pPr>
            <a:r>
              <a:rPr lang="en-AU" dirty="0" err="1"/>
              <a:t>System.out.println</a:t>
            </a:r>
            <a:r>
              <a:rPr lang="en-AU" dirty="0"/>
              <a:t>(“My Name is”+</a:t>
            </a:r>
            <a:r>
              <a:rPr lang="en-AU" dirty="0" err="1"/>
              <a:t>myName</a:t>
            </a:r>
            <a:r>
              <a:rPr lang="en-AU" dirty="0"/>
              <a:t>+”\n”);</a:t>
            </a:r>
          </a:p>
          <a:p>
            <a:pPr marL="0" indent="0">
              <a:buNone/>
            </a:pPr>
            <a:r>
              <a:rPr lang="en-AU" dirty="0" err="1"/>
              <a:t>System.out.println</a:t>
            </a:r>
            <a:r>
              <a:rPr lang="en-AU" dirty="0"/>
              <a:t>(“My Name is”+”\t”+”</a:t>
            </a:r>
            <a:r>
              <a:rPr lang="en-AU" dirty="0" err="1"/>
              <a:t>MyName</a:t>
            </a:r>
            <a:r>
              <a:rPr lang="en-AU" dirty="0"/>
              <a:t>”);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24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Java Program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354" y="1905000"/>
            <a:ext cx="9993683" cy="38861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Logic and Design, Ninth Edition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775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0169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Variables are named memory locations.</a:t>
            </a:r>
          </a:p>
          <a:p>
            <a:pPr marL="0" indent="0">
              <a:buNone/>
            </a:pPr>
            <a:r>
              <a:rPr lang="en-AU" dirty="0"/>
              <a:t>Declaration include data type, identifier and optional initial value.</a:t>
            </a:r>
          </a:p>
          <a:p>
            <a:pPr marL="0" indent="0">
              <a:buNone/>
            </a:pPr>
            <a:r>
              <a:rPr lang="en-AU" dirty="0"/>
              <a:t>Scanner is one of the class for input.</a:t>
            </a:r>
          </a:p>
          <a:p>
            <a:pPr marL="0" indent="0">
              <a:buNone/>
            </a:pPr>
            <a:r>
              <a:rPr lang="en-AU" dirty="0"/>
              <a:t>System is the class to display output.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126655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Objectives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269354" cy="4351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In this chapter, you will learn about:</a:t>
            </a:r>
          </a:p>
          <a:p>
            <a:pPr eaLnBrk="1" hangingPunct="1"/>
            <a:r>
              <a:rPr lang="en-US" dirty="0"/>
              <a:t>Declaring and using variables</a:t>
            </a:r>
          </a:p>
          <a:p>
            <a:pPr eaLnBrk="1" hangingPunct="1"/>
            <a:r>
              <a:rPr lang="en-US" dirty="0"/>
              <a:t>Data types</a:t>
            </a:r>
          </a:p>
          <a:p>
            <a:pPr eaLnBrk="1" hangingPunct="1"/>
            <a:r>
              <a:rPr lang="en-US" dirty="0"/>
              <a:t>Performing arithmetic operations</a:t>
            </a:r>
          </a:p>
          <a:p>
            <a:pPr eaLnBrk="1" hangingPunct="1"/>
            <a:r>
              <a:rPr lang="en-US" dirty="0"/>
              <a:t>Declaring and using constants</a:t>
            </a:r>
          </a:p>
          <a:p>
            <a:pPr eaLnBrk="1" hangingPunct="1"/>
            <a:r>
              <a:rPr lang="en-US" dirty="0"/>
              <a:t>Object Oriented Programming JAVA basics</a:t>
            </a:r>
          </a:p>
          <a:p>
            <a:pPr eaLnBrk="1" hangingPunct="1"/>
            <a:r>
              <a:rPr lang="en-US" dirty="0"/>
              <a:t>Simple input and output</a:t>
            </a:r>
          </a:p>
          <a:p>
            <a:pPr eaLnBrk="1" hangingPunct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22C1A4-72C0-4D92-A651-06297B7879FE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2458768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7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7171" y="4405746"/>
            <a:ext cx="11417416" cy="2095722"/>
          </a:xfrm>
        </p:spPr>
        <p:txBody>
          <a:bodyPr anchor="ctr">
            <a:norm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kent.edu.au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 Institute Australia Pty. Ltd.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ABN 49 003 577 302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CRICOS Code: 00161E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RTO Code: 90458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TEQSA Provider Number: PRV12051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69A33247-0532-4294-AAF9-44D3CCAEBDA1}" type="slidenum">
              <a:rPr lang="en-AU" smtClean="0"/>
              <a:pPr algn="l"/>
              <a:t>40</a:t>
            </a:fld>
            <a:r>
              <a:rPr lang="en-AU" dirty="0"/>
              <a:t>  </a:t>
            </a:r>
          </a:p>
        </p:txBody>
      </p:sp>
      <p:sp>
        <p:nvSpPr>
          <p:cNvPr id="18" name="Content Placeholder 24"/>
          <p:cNvSpPr txBox="1">
            <a:spLocks/>
          </p:cNvSpPr>
          <p:nvPr/>
        </p:nvSpPr>
        <p:spPr>
          <a:xfrm>
            <a:off x="62484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3074" name="Picture 2" descr="C:\Users\Trent\Documents\M&amp;R\Kent Master Logos\KENT LOGO 2015 v2\RGB\JPG\RGB-DarkBLU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780" y="874229"/>
            <a:ext cx="5569527" cy="335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2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Working with Variables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 are named memory locations </a:t>
            </a:r>
          </a:p>
          <a:p>
            <a:pPr eaLnBrk="1" hangingPunct="1"/>
            <a:r>
              <a:rPr lang="en-US" dirty="0"/>
              <a:t>Contents can vary or differ over time</a:t>
            </a:r>
          </a:p>
          <a:p>
            <a:pPr eaLnBrk="1" hangingPunct="1"/>
            <a:r>
              <a:rPr lang="en-US" b="1" dirty="0"/>
              <a:t>Declaration </a:t>
            </a:r>
            <a:r>
              <a:rPr lang="en-US" dirty="0"/>
              <a:t>is a statement that provides a variable's:</a:t>
            </a:r>
          </a:p>
          <a:p>
            <a:pPr lvl="1" eaLnBrk="1" hangingPunct="1"/>
            <a:r>
              <a:rPr lang="en-US" dirty="0"/>
              <a:t>Data type- specify the type of data it will holds</a:t>
            </a:r>
          </a:p>
          <a:p>
            <a:pPr lvl="1" eaLnBrk="1" hangingPunct="1"/>
            <a:r>
              <a:rPr lang="en-US" dirty="0"/>
              <a:t>Identifier - name of variable in memory</a:t>
            </a:r>
          </a:p>
          <a:p>
            <a:pPr lvl="1" eaLnBrk="1" hangingPunct="1"/>
            <a:r>
              <a:rPr lang="en-US" dirty="0"/>
              <a:t>Optionally, an initial 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70BCE-D10A-40C0-81D4-C67DDBD431FC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58136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Declaring and Using Variables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What are data types?</a:t>
            </a:r>
          </a:p>
          <a:p>
            <a:pPr lvl="1" eaLnBrk="1" hangingPunct="1"/>
            <a:r>
              <a:rPr lang="en-US" dirty="0"/>
              <a:t>Data type describes:</a:t>
            </a:r>
          </a:p>
          <a:p>
            <a:pPr lvl="2" eaLnBrk="1" hangingPunct="1"/>
            <a:r>
              <a:rPr lang="en-US" dirty="0"/>
              <a:t>What values can be held by the item</a:t>
            </a:r>
          </a:p>
          <a:p>
            <a:pPr lvl="2" eaLnBrk="1" hangingPunct="1"/>
            <a:r>
              <a:rPr lang="en-US" dirty="0"/>
              <a:t>How the item is stored in memory</a:t>
            </a:r>
          </a:p>
          <a:p>
            <a:pPr lvl="2" eaLnBrk="1" hangingPunct="1"/>
            <a:r>
              <a:rPr lang="en-US" dirty="0"/>
              <a:t>What operations can be performed on the item</a:t>
            </a:r>
          </a:p>
          <a:p>
            <a:pPr lvl="1" eaLnBrk="1" hangingPunct="1"/>
            <a:r>
              <a:rPr lang="en-US" dirty="0"/>
              <a:t>All programming languages support these data types:</a:t>
            </a:r>
          </a:p>
          <a:p>
            <a:pPr lvl="2" eaLnBrk="1" hangingPunct="1"/>
            <a:r>
              <a:rPr lang="en-US" b="1" dirty="0"/>
              <a:t>Numeric</a:t>
            </a:r>
            <a:r>
              <a:rPr lang="en-US" dirty="0"/>
              <a:t> consists of numbers that can be used in math</a:t>
            </a:r>
          </a:p>
          <a:p>
            <a:pPr lvl="2" eaLnBrk="1" hangingPunct="1"/>
            <a:r>
              <a:rPr lang="en-US" b="1" dirty="0"/>
              <a:t>String</a:t>
            </a:r>
            <a:r>
              <a:rPr lang="en-US" dirty="0"/>
              <a:t> is anything not used in math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21DCB-00C5-486F-93C0-422F276E7EA9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43175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a Declaration’s Data Type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Numeric variable </a:t>
            </a:r>
          </a:p>
          <a:p>
            <a:pPr lvl="1" eaLnBrk="1" hangingPunct="1"/>
            <a:r>
              <a:rPr lang="en-US" dirty="0"/>
              <a:t>Holds digits </a:t>
            </a:r>
          </a:p>
          <a:p>
            <a:pPr lvl="1" eaLnBrk="1" hangingPunct="1"/>
            <a:r>
              <a:rPr lang="en-US" dirty="0"/>
              <a:t>Can perform mathematical operations on it</a:t>
            </a:r>
          </a:p>
          <a:p>
            <a:pPr eaLnBrk="1" hangingPunct="1"/>
            <a:r>
              <a:rPr lang="en-US" b="1" dirty="0"/>
              <a:t>String variable </a:t>
            </a:r>
          </a:p>
          <a:p>
            <a:pPr lvl="1" eaLnBrk="1" hangingPunct="1"/>
            <a:r>
              <a:rPr lang="en-US" dirty="0"/>
              <a:t>Can hold text	</a:t>
            </a:r>
          </a:p>
          <a:p>
            <a:pPr lvl="1" eaLnBrk="1" hangingPunct="1"/>
            <a:r>
              <a:rPr lang="en-US" dirty="0"/>
              <a:t>Letters of the alphabet</a:t>
            </a:r>
          </a:p>
          <a:p>
            <a:pPr lvl="1" eaLnBrk="1" hangingPunct="1"/>
            <a:r>
              <a:rPr lang="en-US" dirty="0"/>
              <a:t>Special characters such as punctuation marks</a:t>
            </a:r>
          </a:p>
          <a:p>
            <a:pPr eaLnBrk="1" hangingPunct="1"/>
            <a:r>
              <a:rPr lang="en-US" b="1" dirty="0"/>
              <a:t>Type-safety </a:t>
            </a:r>
          </a:p>
          <a:p>
            <a:pPr lvl="1" eaLnBrk="1" hangingPunct="1"/>
            <a:r>
              <a:rPr lang="en-US" dirty="0"/>
              <a:t>Prevents assigning values of an incorrect data type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E1914-100A-42FE-BE88-DA6E22F8870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23054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Java has 8 primitive data types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dirty="0"/>
              <a:t>for integer numbers (26,645445)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/>
              <a:t>float</a:t>
            </a:r>
            <a:r>
              <a:rPr lang="en-US" sz="2400" dirty="0"/>
              <a:t> for floating point numbers (26.5f,6.2f)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/>
              <a:t>double</a:t>
            </a:r>
            <a:r>
              <a:rPr lang="en-US" sz="2400" dirty="0"/>
              <a:t> for floating point numbers (23.6547132654)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/>
              <a:t>char </a:t>
            </a:r>
            <a:r>
              <a:rPr lang="en-US" sz="2400" dirty="0"/>
              <a:t>for characters (“</a:t>
            </a:r>
            <a:r>
              <a:rPr lang="en-US" sz="2400" dirty="0" err="1"/>
              <a:t>a”,”b</a:t>
            </a:r>
            <a:r>
              <a:rPr lang="en-US" sz="2400" dirty="0"/>
              <a:t>”)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/>
              <a:t>Boolean</a:t>
            </a:r>
            <a:r>
              <a:rPr lang="en-US" sz="2400" dirty="0"/>
              <a:t> (True or False)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/>
              <a:t>long</a:t>
            </a:r>
            <a:r>
              <a:rPr lang="en-US" sz="2400" dirty="0"/>
              <a:t> for long integers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/>
              <a:t>Short</a:t>
            </a:r>
            <a:r>
              <a:rPr lang="en-US" sz="2400" dirty="0"/>
              <a:t> for short integers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b="1" dirty="0"/>
              <a:t>Byte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 Logic and Design, Ninth Edition </a:t>
            </a:r>
          </a:p>
        </p:txBody>
      </p:sp>
    </p:spTree>
    <p:extLst>
      <p:ext uri="{BB962C8B-B14F-4D97-AF65-F5344CB8AC3E}">
        <p14:creationId xmlns:p14="http://schemas.microsoft.com/office/powerpoint/2010/main" val="361606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Java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https://www.youtube.com/watch?v=Rilk5TayNbI</a:t>
            </a:r>
            <a:endParaRPr lang="en-US" dirty="0"/>
          </a:p>
          <a:p>
            <a:r>
              <a:rPr lang="en-US" dirty="0"/>
              <a:t>Watch this video for understanding data types in better way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2600"/>
      </p:ext>
    </p:extLst>
  </p:cSld>
  <p:clrMapOvr>
    <a:masterClrMapping/>
  </p:clrMapOvr>
</p:sld>
</file>

<file path=ppt/theme/theme1.xml><?xml version="1.0" encoding="utf-8"?>
<a:theme xmlns:a="http://schemas.openxmlformats.org/drawingml/2006/main" name="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Kent Powerpoint Template (final)</Template>
  <TotalTime>709</TotalTime>
  <Words>1972</Words>
  <Application>Microsoft Office PowerPoint</Application>
  <PresentationFormat>Widescreen</PresentationFormat>
  <Paragraphs>357</Paragraphs>
  <Slides>40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Arial Rounded MT Bold</vt:lpstr>
      <vt:lpstr>Calibri</vt:lpstr>
      <vt:lpstr>Calibri Light</vt:lpstr>
      <vt:lpstr>Courier New</vt:lpstr>
      <vt:lpstr>Kent Powerpoint Template (final)</vt:lpstr>
      <vt:lpstr>PowerPoint Presentation</vt:lpstr>
      <vt:lpstr>SLIDE TITLE</vt:lpstr>
      <vt:lpstr>PowerPoint Presentation</vt:lpstr>
      <vt:lpstr>Objectives</vt:lpstr>
      <vt:lpstr>Working with Variables</vt:lpstr>
      <vt:lpstr>Declaring and Using Variables</vt:lpstr>
      <vt:lpstr>Understanding a Declaration’s Data Type</vt:lpstr>
      <vt:lpstr>Data types in Java</vt:lpstr>
      <vt:lpstr>Data Types in Java</vt:lpstr>
      <vt:lpstr>Data Types- size and description</vt:lpstr>
      <vt:lpstr>Understanding a Declaration’s Identifier</vt:lpstr>
      <vt:lpstr>Understanding a Declaration’s Identifier (continued -1)</vt:lpstr>
      <vt:lpstr>Variable Naming Conventions</vt:lpstr>
      <vt:lpstr>Variable Naming Conventions (continued)</vt:lpstr>
      <vt:lpstr>Working with Variables (continued)</vt:lpstr>
      <vt:lpstr>Practice task</vt:lpstr>
      <vt:lpstr>Assigning Values to Variables</vt:lpstr>
      <vt:lpstr>Initializing a Variable</vt:lpstr>
      <vt:lpstr>Performing Arithmetic Operations</vt:lpstr>
      <vt:lpstr>Performing Arithmetic Operations (continued -1)</vt:lpstr>
      <vt:lpstr>Performing Arithmetic Operations (continued -2)</vt:lpstr>
      <vt:lpstr>Constants</vt:lpstr>
      <vt:lpstr>Constants in Java</vt:lpstr>
      <vt:lpstr>Let’s start learning about input and output in JAVA</vt:lpstr>
      <vt:lpstr>Simple input and output</vt:lpstr>
      <vt:lpstr>Introduction to Object Oriented Programming JAVA</vt:lpstr>
      <vt:lpstr>Introduction to Object Oriented Programming JAVA</vt:lpstr>
      <vt:lpstr>Introduction to Object Oriented Programming JAVA</vt:lpstr>
      <vt:lpstr>Introduction to Object Oriented Programming JAVA</vt:lpstr>
      <vt:lpstr>Simple Input</vt:lpstr>
      <vt:lpstr>Simple Input</vt:lpstr>
      <vt:lpstr>Simple Input</vt:lpstr>
      <vt:lpstr>Simple input</vt:lpstr>
      <vt:lpstr>Simple Output</vt:lpstr>
      <vt:lpstr>Simple output</vt:lpstr>
      <vt:lpstr>Simple output</vt:lpstr>
      <vt:lpstr>Simple Output</vt:lpstr>
      <vt:lpstr>Java Program</vt:lpstr>
      <vt:lpstr>Summary </vt:lpstr>
      <vt:lpstr>kent.edu.au  Kent Institute Australia Pty. Ltd. ABN 49 003 577 302 ● CRICOS Code: 00161E ● RTO Code: 90458 ● TEQSA Provider Number: PRV12051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Kent Institute Australia</dc:creator>
  <cp:lastModifiedBy>Shyed Shahriar Housaini</cp:lastModifiedBy>
  <cp:revision>82</cp:revision>
  <cp:lastPrinted>2014-02-24T09:06:00Z</cp:lastPrinted>
  <dcterms:created xsi:type="dcterms:W3CDTF">2014-05-07T06:36:05Z</dcterms:created>
  <dcterms:modified xsi:type="dcterms:W3CDTF">2024-04-28T16:10:41Z</dcterms:modified>
</cp:coreProperties>
</file>