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 id="2147483717" r:id="rId2"/>
  </p:sldMasterIdLst>
  <p:notesMasterIdLst>
    <p:notesMasterId r:id="rId33"/>
  </p:notesMasterIdLst>
  <p:handoutMasterIdLst>
    <p:handoutMasterId r:id="rId34"/>
  </p:handoutMasterIdLst>
  <p:sldIdLst>
    <p:sldId id="404" r:id="rId3"/>
    <p:sldId id="405" r:id="rId4"/>
    <p:sldId id="256" r:id="rId5"/>
    <p:sldId id="351" r:id="rId6"/>
    <p:sldId id="352" r:id="rId7"/>
    <p:sldId id="344" r:id="rId8"/>
    <p:sldId id="356" r:id="rId9"/>
    <p:sldId id="392" r:id="rId10"/>
    <p:sldId id="393" r:id="rId11"/>
    <p:sldId id="353" r:id="rId12"/>
    <p:sldId id="357" r:id="rId13"/>
    <p:sldId id="391" r:id="rId14"/>
    <p:sldId id="354" r:id="rId15"/>
    <p:sldId id="400" r:id="rId16"/>
    <p:sldId id="360" r:id="rId17"/>
    <p:sldId id="401" r:id="rId18"/>
    <p:sldId id="402" r:id="rId19"/>
    <p:sldId id="361" r:id="rId20"/>
    <p:sldId id="389" r:id="rId21"/>
    <p:sldId id="397" r:id="rId22"/>
    <p:sldId id="363" r:id="rId23"/>
    <p:sldId id="364" r:id="rId24"/>
    <p:sldId id="365" r:id="rId25"/>
    <p:sldId id="366" r:id="rId26"/>
    <p:sldId id="398" r:id="rId27"/>
    <p:sldId id="368" r:id="rId28"/>
    <p:sldId id="399" r:id="rId29"/>
    <p:sldId id="403" r:id="rId30"/>
    <p:sldId id="369" r:id="rId31"/>
    <p:sldId id="406"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87088" autoAdjust="0"/>
  </p:normalViewPr>
  <p:slideViewPr>
    <p:cSldViewPr>
      <p:cViewPr varScale="1">
        <p:scale>
          <a:sx n="100" d="100"/>
          <a:sy n="100" d="100"/>
        </p:scale>
        <p:origin x="1710" y="90"/>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20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91D82B7-3433-40DF-8C4B-18D6F7185730}" type="datetimeFigureOut">
              <a:rPr lang="en-US"/>
              <a:pPr>
                <a:defRPr/>
              </a:pPr>
              <a:t>10/25/2019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64DBD13-C79A-4D5C-A738-6F824543E608}" type="slidenum">
              <a:rPr lang="en-US"/>
              <a:pPr>
                <a:defRPr/>
              </a:pPr>
              <a:t>‹#›</a:t>
            </a:fld>
            <a:endParaRPr lang="en-US"/>
          </a:p>
        </p:txBody>
      </p:sp>
    </p:spTree>
    <p:extLst>
      <p:ext uri="{BB962C8B-B14F-4D97-AF65-F5344CB8AC3E}">
        <p14:creationId xmlns:p14="http://schemas.microsoft.com/office/powerpoint/2010/main" val="2473708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68D0F12-FCA3-4928-81CB-2ED50494782E}" type="slidenum">
              <a:rPr lang="en-US"/>
              <a:pPr>
                <a:defRPr/>
              </a:pPr>
              <a:t>‹#›</a:t>
            </a:fld>
            <a:endParaRPr lang="en-US"/>
          </a:p>
        </p:txBody>
      </p:sp>
    </p:spTree>
    <p:extLst>
      <p:ext uri="{BB962C8B-B14F-4D97-AF65-F5344CB8AC3E}">
        <p14:creationId xmlns:p14="http://schemas.microsoft.com/office/powerpoint/2010/main" val="3026688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8758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535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D505B5-DD21-4ACA-B0AC-B8638A5DD3D1}" type="slidenum">
              <a:rPr lang="en-US" smtClean="0"/>
              <a:pPr eaLnBrk="1" hangingPunct="1"/>
              <a:t>3</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6722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15</a:t>
            </a:fld>
            <a:endParaRPr lang="en-US"/>
          </a:p>
        </p:txBody>
      </p:sp>
    </p:spTree>
    <p:extLst>
      <p:ext uri="{BB962C8B-B14F-4D97-AF65-F5344CB8AC3E}">
        <p14:creationId xmlns:p14="http://schemas.microsoft.com/office/powerpoint/2010/main" val="104052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18</a:t>
            </a:fld>
            <a:endParaRPr lang="en-US"/>
          </a:p>
        </p:txBody>
      </p:sp>
    </p:spTree>
    <p:extLst>
      <p:ext uri="{BB962C8B-B14F-4D97-AF65-F5344CB8AC3E}">
        <p14:creationId xmlns:p14="http://schemas.microsoft.com/office/powerpoint/2010/main" val="256950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22</a:t>
            </a:fld>
            <a:endParaRPr lang="en-US"/>
          </a:p>
        </p:txBody>
      </p:sp>
    </p:spTree>
    <p:extLst>
      <p:ext uri="{BB962C8B-B14F-4D97-AF65-F5344CB8AC3E}">
        <p14:creationId xmlns:p14="http://schemas.microsoft.com/office/powerpoint/2010/main" val="4192270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23</a:t>
            </a:fld>
            <a:endParaRPr lang="en-US"/>
          </a:p>
        </p:txBody>
      </p:sp>
    </p:spTree>
    <p:extLst>
      <p:ext uri="{BB962C8B-B14F-4D97-AF65-F5344CB8AC3E}">
        <p14:creationId xmlns:p14="http://schemas.microsoft.com/office/powerpoint/2010/main" val="652677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1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29</a:t>
            </a:fld>
            <a:endParaRPr lang="en-US"/>
          </a:p>
        </p:txBody>
      </p:sp>
    </p:spTree>
    <p:extLst>
      <p:ext uri="{BB962C8B-B14F-4D97-AF65-F5344CB8AC3E}">
        <p14:creationId xmlns:p14="http://schemas.microsoft.com/office/powerpoint/2010/main" val="271604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2478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20324978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4448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4108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40958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2171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20107142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2352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990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411939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448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25/10/2019</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55931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25/10/2019</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2941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25/10/2019</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938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25/10/2019</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885595988"/>
      </p:ext>
    </p:extLst>
  </p:cSld>
  <p:clrMap bg1="lt1" tx1="dk1" bg2="lt2" tx2="dk2" accent1="accent1" accent2="accent2" accent3="accent3" accent4="accent4" accent5="accent5" accent6="accent6" hlink="hlink" folHlink="folHlink"/>
  <p:sldLayoutIdLst>
    <p:sldLayoutId id="2147483715" r:id="rId1"/>
    <p:sldLayoutId id="2147483716" r:id="rId2"/>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25/10/2019</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90760956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2959798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smtClean="0"/>
              <a:t>Designing for Mobile Devices</a:t>
            </a:r>
            <a:endParaRPr lang="en-US" sz="4400" dirty="0"/>
          </a:p>
        </p:txBody>
      </p:sp>
      <p:sp>
        <p:nvSpPr>
          <p:cNvPr id="2" name="Content Placeholder 1"/>
          <p:cNvSpPr>
            <a:spLocks noGrp="1"/>
          </p:cNvSpPr>
          <p:nvPr>
            <p:ph idx="1"/>
          </p:nvPr>
        </p:nvSpPr>
        <p:spPr>
          <a:xfrm>
            <a:off x="152400" y="1308535"/>
            <a:ext cx="8839200" cy="5000408"/>
          </a:xfrm>
        </p:spPr>
        <p:txBody>
          <a:bodyPr>
            <a:normAutofit fontScale="25000" lnSpcReduction="20000"/>
          </a:bodyPr>
          <a:lstStyle/>
          <a:p>
            <a:pPr marL="393700" lvl="2" indent="-393700">
              <a:lnSpc>
                <a:spcPct val="110000"/>
              </a:lnSpc>
            </a:pPr>
            <a:r>
              <a:rPr lang="en-US" sz="12800" b="1" dirty="0"/>
              <a:t>Mobile </a:t>
            </a:r>
            <a:r>
              <a:rPr lang="en-US" sz="12800" b="1" dirty="0" smtClean="0"/>
              <a:t>websites </a:t>
            </a:r>
          </a:p>
          <a:p>
            <a:pPr marL="914400" lvl="3" indent="-457200">
              <a:lnSpc>
                <a:spcPct val="110000"/>
              </a:lnSpc>
            </a:pPr>
            <a:r>
              <a:rPr lang="en-IN" sz="11200" dirty="0"/>
              <a:t>T</a:t>
            </a:r>
            <a:r>
              <a:rPr lang="en-IN" sz="11200" dirty="0" smtClean="0"/>
              <a:t>echniques </a:t>
            </a:r>
            <a:r>
              <a:rPr lang="en-IN" sz="11200" dirty="0"/>
              <a:t>emerged </a:t>
            </a:r>
            <a:r>
              <a:rPr lang="en-IN" sz="11200" dirty="0" smtClean="0"/>
              <a:t>to build </a:t>
            </a:r>
            <a:r>
              <a:rPr lang="en-IN" sz="11200" dirty="0"/>
              <a:t>a completely separate, parallel </a:t>
            </a:r>
            <a:r>
              <a:rPr lang="en-IN" sz="11200" dirty="0" smtClean="0"/>
              <a:t>website optimized </a:t>
            </a:r>
            <a:r>
              <a:rPr lang="en-IN" sz="11200" dirty="0"/>
              <a:t>for mobile users called a </a:t>
            </a:r>
            <a:r>
              <a:rPr lang="en-IN" sz="11200" b="1" dirty="0"/>
              <a:t>mobile </a:t>
            </a:r>
            <a:r>
              <a:rPr lang="en-IN" sz="11200" b="1" dirty="0" smtClean="0"/>
              <a:t>website </a:t>
            </a:r>
            <a:r>
              <a:rPr lang="en-IN" sz="11200" dirty="0" smtClean="0"/>
              <a:t>to address problems with viewports</a:t>
            </a:r>
            <a:endParaRPr lang="en-US" sz="11200" dirty="0"/>
          </a:p>
          <a:p>
            <a:pPr marL="914400" lvl="3" indent="-457200">
              <a:lnSpc>
                <a:spcPct val="110000"/>
              </a:lnSpc>
            </a:pPr>
            <a:r>
              <a:rPr lang="en-US" sz="11200" dirty="0" smtClean="0"/>
              <a:t>They </a:t>
            </a:r>
            <a:r>
              <a:rPr lang="en-US" sz="11200" dirty="0"/>
              <a:t>are </a:t>
            </a:r>
            <a:r>
              <a:rPr lang="en-IN" sz="11200" dirty="0"/>
              <a:t>identified with an m. or mo. prefix in the </a:t>
            </a:r>
            <a:r>
              <a:rPr lang="en-IN" sz="11200" dirty="0" smtClean="0"/>
              <a:t>URL</a:t>
            </a:r>
          </a:p>
          <a:p>
            <a:pPr marL="914400" lvl="3" indent="-457200">
              <a:lnSpc>
                <a:spcPct val="110000"/>
              </a:lnSpc>
            </a:pPr>
            <a:r>
              <a:rPr lang="en-US" sz="11200" dirty="0" smtClean="0"/>
              <a:t>In </a:t>
            </a:r>
            <a:r>
              <a:rPr lang="en-IN" sz="11200" dirty="0"/>
              <a:t>contrast, responsive design optimizes the viewing experience for a wide range of devices using one </a:t>
            </a:r>
            <a:r>
              <a:rPr lang="en-IN" sz="11200" dirty="0" smtClean="0"/>
              <a:t>website</a:t>
            </a:r>
            <a:endParaRPr lang="en-US" sz="11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10</a:t>
            </a:fld>
            <a:endParaRPr lang="en-US"/>
          </a:p>
        </p:txBody>
      </p:sp>
    </p:spTree>
    <p:extLst>
      <p:ext uri="{BB962C8B-B14F-4D97-AF65-F5344CB8AC3E}">
        <p14:creationId xmlns:p14="http://schemas.microsoft.com/office/powerpoint/2010/main" val="412757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Designing for Mobile </a:t>
            </a:r>
            <a:r>
              <a:rPr lang="en-US" sz="4400" dirty="0" smtClean="0"/>
              <a:t>Devices (continued 1)</a:t>
            </a:r>
            <a:endParaRPr lang="en-US" sz="4400" dirty="0"/>
          </a:p>
        </p:txBody>
      </p:sp>
      <p:sp>
        <p:nvSpPr>
          <p:cNvPr id="2" name="Content Placeholder 1"/>
          <p:cNvSpPr>
            <a:spLocks noGrp="1"/>
          </p:cNvSpPr>
          <p:nvPr>
            <p:ph idx="1"/>
          </p:nvPr>
        </p:nvSpPr>
        <p:spPr/>
        <p:txBody>
          <a:bodyPr>
            <a:normAutofit/>
          </a:bodyPr>
          <a:lstStyle/>
          <a:p>
            <a:pPr marL="457200" lvl="1" indent="-457200">
              <a:lnSpc>
                <a:spcPct val="80000"/>
              </a:lnSpc>
              <a:buFont typeface="Arial" panose="020B0604020202020204" pitchFamily="34" charset="0"/>
              <a:buChar char="•"/>
            </a:pPr>
            <a:r>
              <a:rPr lang="en-IN" sz="3200" dirty="0"/>
              <a:t>Mobile-first </a:t>
            </a:r>
            <a:r>
              <a:rPr lang="en-IN" sz="3200" dirty="0" smtClean="0"/>
              <a:t>strategy </a:t>
            </a:r>
          </a:p>
          <a:p>
            <a:pPr lvl="1">
              <a:lnSpc>
                <a:spcPct val="80000"/>
              </a:lnSpc>
            </a:pPr>
            <a:r>
              <a:rPr lang="en-IN" dirty="0"/>
              <a:t>Employs responsive design </a:t>
            </a:r>
            <a:r>
              <a:rPr lang="en-IN" dirty="0" smtClean="0"/>
              <a:t>principles</a:t>
            </a:r>
          </a:p>
          <a:p>
            <a:pPr lvl="2">
              <a:lnSpc>
                <a:spcPct val="80000"/>
              </a:lnSpc>
              <a:buFont typeface="Courier New" panose="02070309020205020404" pitchFamily="49" charset="0"/>
              <a:buChar char="o"/>
            </a:pPr>
            <a:r>
              <a:rPr lang="en-IN" sz="2400" dirty="0" smtClean="0"/>
              <a:t>In </a:t>
            </a:r>
            <a:r>
              <a:rPr lang="en-IN" sz="2400" dirty="0"/>
              <a:t>this, a web developer designs the flexible wireframe and essential content for the smallest viewport </a:t>
            </a:r>
            <a:r>
              <a:rPr lang="en-IN" sz="2400" dirty="0" smtClean="0"/>
              <a:t>first, progressively </a:t>
            </a:r>
            <a:r>
              <a:rPr lang="en-IN" sz="2400" dirty="0"/>
              <a:t>adding more content as the viewport </a:t>
            </a:r>
            <a:r>
              <a:rPr lang="en-IN" sz="2400" dirty="0" smtClean="0"/>
              <a:t>grows</a:t>
            </a:r>
          </a:p>
          <a:p>
            <a:pPr lvl="2">
              <a:lnSpc>
                <a:spcPct val="80000"/>
              </a:lnSpc>
              <a:buFont typeface="Courier New" panose="02070309020205020404" pitchFamily="49" charset="0"/>
              <a:buChar char="o"/>
            </a:pPr>
            <a:r>
              <a:rPr lang="en-IN" dirty="0" smtClean="0"/>
              <a:t>Then, media </a:t>
            </a:r>
            <a:r>
              <a:rPr lang="en-IN" dirty="0"/>
              <a:t>queries </a:t>
            </a:r>
            <a:r>
              <a:rPr lang="en-IN" dirty="0" smtClean="0"/>
              <a:t>are used to </a:t>
            </a:r>
            <a:r>
              <a:rPr lang="en-IN" dirty="0"/>
              <a:t>add styles for progressively larger viewports, progressing from tablet to laptop and desktop</a:t>
            </a:r>
          </a:p>
          <a:p>
            <a:pPr lvl="1">
              <a:lnSpc>
                <a:spcPct val="80000"/>
              </a:lnSpc>
            </a:pPr>
            <a:r>
              <a:rPr lang="en-IN" dirty="0"/>
              <a:t>It is a more productive and effective way to build a website from </a:t>
            </a:r>
            <a:r>
              <a:rPr lang="en-IN" dirty="0" smtClean="0"/>
              <a:t>scratch</a:t>
            </a:r>
            <a:endParaRPr lang="en-IN" dirty="0"/>
          </a:p>
          <a:p>
            <a:pPr lvl="2"/>
            <a:endParaRPr lang="en-IN" sz="2200" dirty="0"/>
          </a:p>
          <a:p>
            <a:pPr lvl="2"/>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11</a:t>
            </a:fld>
            <a:endParaRPr lang="en-US"/>
          </a:p>
        </p:txBody>
      </p:sp>
    </p:spTree>
    <p:extLst>
      <p:ext uri="{BB962C8B-B14F-4D97-AF65-F5344CB8AC3E}">
        <p14:creationId xmlns:p14="http://schemas.microsoft.com/office/powerpoint/2010/main" val="13168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Designing for Mobile </a:t>
            </a:r>
            <a:r>
              <a:rPr lang="en-US" sz="4400" dirty="0" smtClean="0"/>
              <a:t>Devices (continued 2)</a:t>
            </a:r>
            <a:endParaRPr lang="en-US" sz="4400" dirty="0"/>
          </a:p>
        </p:txBody>
      </p:sp>
      <p:sp>
        <p:nvSpPr>
          <p:cNvPr id="2" name="Content Placeholder 1"/>
          <p:cNvSpPr>
            <a:spLocks noGrp="1"/>
          </p:cNvSpPr>
          <p:nvPr>
            <p:ph idx="1"/>
          </p:nvPr>
        </p:nvSpPr>
        <p:spPr/>
        <p:txBody>
          <a:bodyPr>
            <a:normAutofit/>
          </a:bodyPr>
          <a:lstStyle/>
          <a:p>
            <a:pPr lvl="1">
              <a:lnSpc>
                <a:spcPct val="80000"/>
              </a:lnSpc>
            </a:pPr>
            <a:r>
              <a:rPr lang="en-IN" dirty="0"/>
              <a:t>Implementation of the website development </a:t>
            </a:r>
            <a:r>
              <a:rPr lang="en-IN" dirty="0" smtClean="0"/>
              <a:t>approach depends </a:t>
            </a:r>
            <a:r>
              <a:rPr lang="en-IN" dirty="0"/>
              <a:t>on many </a:t>
            </a:r>
            <a:r>
              <a:rPr lang="en-IN" dirty="0" smtClean="0"/>
              <a:t>factors, </a:t>
            </a:r>
            <a:r>
              <a:rPr lang="en-IN" dirty="0"/>
              <a:t>such </a:t>
            </a:r>
            <a:r>
              <a:rPr lang="en-IN" dirty="0" smtClean="0"/>
              <a:t>as:</a:t>
            </a:r>
          </a:p>
          <a:p>
            <a:pPr lvl="2">
              <a:lnSpc>
                <a:spcPct val="80000"/>
              </a:lnSpc>
              <a:buFont typeface="Courier New" panose="02070309020205020404" pitchFamily="49" charset="0"/>
              <a:buChar char="o"/>
            </a:pPr>
            <a:r>
              <a:rPr lang="en-IN" dirty="0" smtClean="0"/>
              <a:t>the </a:t>
            </a:r>
            <a:r>
              <a:rPr lang="en-IN" dirty="0"/>
              <a:t>current </a:t>
            </a:r>
            <a:r>
              <a:rPr lang="en-IN" dirty="0" smtClean="0"/>
              <a:t>environment</a:t>
            </a:r>
          </a:p>
          <a:p>
            <a:pPr lvl="2">
              <a:lnSpc>
                <a:spcPct val="80000"/>
              </a:lnSpc>
              <a:buFont typeface="Courier New" panose="02070309020205020404" pitchFamily="49" charset="0"/>
              <a:buChar char="o"/>
            </a:pPr>
            <a:r>
              <a:rPr lang="en-IN" dirty="0" smtClean="0"/>
              <a:t>the </a:t>
            </a:r>
            <a:r>
              <a:rPr lang="en-IN" dirty="0"/>
              <a:t>target </a:t>
            </a:r>
            <a:r>
              <a:rPr lang="en-IN" dirty="0" smtClean="0"/>
              <a:t>audience</a:t>
            </a:r>
          </a:p>
          <a:p>
            <a:pPr lvl="2">
              <a:lnSpc>
                <a:spcPct val="80000"/>
              </a:lnSpc>
              <a:buFont typeface="Courier New" panose="02070309020205020404" pitchFamily="49" charset="0"/>
              <a:buChar char="o"/>
            </a:pPr>
            <a:r>
              <a:rPr lang="en-IN" dirty="0" smtClean="0"/>
              <a:t>available resources</a:t>
            </a:r>
          </a:p>
          <a:p>
            <a:pPr lvl="2">
              <a:lnSpc>
                <a:spcPct val="80000"/>
              </a:lnSpc>
              <a:buFont typeface="Courier New" panose="02070309020205020404" pitchFamily="49" charset="0"/>
              <a:buChar char="o"/>
            </a:pPr>
            <a:r>
              <a:rPr lang="en-IN" dirty="0" smtClean="0"/>
              <a:t>the </a:t>
            </a:r>
            <a:r>
              <a:rPr lang="en-IN" dirty="0"/>
              <a:t>time available to tackle the </a:t>
            </a:r>
            <a:r>
              <a:rPr lang="en-IN" dirty="0" smtClean="0"/>
              <a:t>project</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12</a:t>
            </a:fld>
            <a:endParaRPr lang="en-US"/>
          </a:p>
        </p:txBody>
      </p:sp>
    </p:spTree>
    <p:extLst>
      <p:ext uri="{BB962C8B-B14F-4D97-AF65-F5344CB8AC3E}">
        <p14:creationId xmlns:p14="http://schemas.microsoft.com/office/powerpoint/2010/main" val="383974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Fluid Layouts</a:t>
            </a:r>
          </a:p>
        </p:txBody>
      </p:sp>
      <p:sp>
        <p:nvSpPr>
          <p:cNvPr id="2" name="Content Placeholder 1"/>
          <p:cNvSpPr>
            <a:spLocks noGrp="1"/>
          </p:cNvSpPr>
          <p:nvPr>
            <p:ph idx="1"/>
          </p:nvPr>
        </p:nvSpPr>
        <p:spPr/>
        <p:txBody>
          <a:bodyPr>
            <a:noAutofit/>
          </a:bodyPr>
          <a:lstStyle/>
          <a:p>
            <a:r>
              <a:rPr lang="en-US" b="1" dirty="0" smtClean="0"/>
              <a:t>Fluid layout</a:t>
            </a:r>
          </a:p>
          <a:p>
            <a:pPr lvl="1"/>
            <a:r>
              <a:rPr lang="en-US" dirty="0" smtClean="0"/>
              <a:t>It is also known as a </a:t>
            </a:r>
            <a:r>
              <a:rPr lang="en-IN" dirty="0" smtClean="0"/>
              <a:t>webpage </a:t>
            </a:r>
            <a:r>
              <a:rPr lang="en-IN" dirty="0"/>
              <a:t>with a liquid </a:t>
            </a:r>
            <a:r>
              <a:rPr lang="en-IN" dirty="0" smtClean="0"/>
              <a:t>layout</a:t>
            </a:r>
          </a:p>
          <a:p>
            <a:pPr lvl="1"/>
            <a:r>
              <a:rPr lang="en-IN" dirty="0" smtClean="0"/>
              <a:t>It changes </a:t>
            </a:r>
            <a:r>
              <a:rPr lang="en-IN" dirty="0"/>
              <a:t>in width based on </a:t>
            </a:r>
            <a:r>
              <a:rPr lang="en-IN" dirty="0" smtClean="0"/>
              <a:t>the </a:t>
            </a:r>
            <a:r>
              <a:rPr lang="en-US" dirty="0" smtClean="0"/>
              <a:t>size </a:t>
            </a:r>
            <a:r>
              <a:rPr lang="en-US" dirty="0"/>
              <a:t>of the </a:t>
            </a:r>
            <a:r>
              <a:rPr lang="en-US" dirty="0" smtClean="0"/>
              <a:t>viewport</a:t>
            </a:r>
          </a:p>
          <a:p>
            <a:pPr lvl="1"/>
            <a:r>
              <a:rPr lang="en-IN" dirty="0" smtClean="0"/>
              <a:t>Responsive </a:t>
            </a:r>
            <a:r>
              <a:rPr lang="en-IN" dirty="0"/>
              <a:t>designs are based on fluid </a:t>
            </a:r>
            <a:r>
              <a:rPr lang="en-IN" dirty="0" smtClean="0"/>
              <a:t>layouts</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13</a:t>
            </a:fld>
            <a:endParaRPr lang="en-US"/>
          </a:p>
        </p:txBody>
      </p:sp>
    </p:spTree>
    <p:extLst>
      <p:ext uri="{BB962C8B-B14F-4D97-AF65-F5344CB8AC3E}">
        <p14:creationId xmlns:p14="http://schemas.microsoft.com/office/powerpoint/2010/main" val="191063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Fluid </a:t>
            </a:r>
            <a:r>
              <a:rPr lang="en-US" sz="4400" dirty="0" smtClean="0"/>
              <a:t>Layouts (continued 1)</a:t>
            </a:r>
            <a:endParaRPr lang="en-IN" sz="4400" dirty="0"/>
          </a:p>
        </p:txBody>
      </p:sp>
      <p:sp>
        <p:nvSpPr>
          <p:cNvPr id="2" name="Content Placeholder 1"/>
          <p:cNvSpPr>
            <a:spLocks noGrp="1"/>
          </p:cNvSpPr>
          <p:nvPr>
            <p:ph idx="1"/>
          </p:nvPr>
        </p:nvSpPr>
        <p:spPr/>
        <p:txBody>
          <a:bodyPr>
            <a:normAutofit/>
          </a:bodyPr>
          <a:lstStyle/>
          <a:p>
            <a:r>
              <a:rPr lang="en-IN" b="1" dirty="0"/>
              <a:t>Fixed </a:t>
            </a:r>
            <a:r>
              <a:rPr lang="en-IN" b="1" dirty="0" smtClean="0"/>
              <a:t>layouts</a:t>
            </a:r>
          </a:p>
          <a:p>
            <a:pPr lvl="1"/>
            <a:r>
              <a:rPr lang="en-IN" dirty="0" smtClean="0"/>
              <a:t>They </a:t>
            </a:r>
            <a:r>
              <a:rPr lang="en-IN" dirty="0"/>
              <a:t>do not change in width based on the size of the </a:t>
            </a:r>
            <a:r>
              <a:rPr lang="en-IN" dirty="0" smtClean="0"/>
              <a:t>viewport</a:t>
            </a:r>
          </a:p>
          <a:p>
            <a:pPr lvl="1"/>
            <a:r>
              <a:rPr lang="en-IN" dirty="0" smtClean="0"/>
              <a:t>They </a:t>
            </a:r>
            <a:r>
              <a:rPr lang="en-IN" dirty="0"/>
              <a:t>use fixed measurement units such as pixels to define the width of the areas of the wireframe that “fix” the width of the content regardless of the size of the </a:t>
            </a:r>
            <a:r>
              <a:rPr lang="en-IN" dirty="0" smtClean="0"/>
              <a:t>viewport</a:t>
            </a:r>
          </a:p>
          <a:p>
            <a:pPr lvl="1"/>
            <a:r>
              <a:rPr lang="en-IN" dirty="0" smtClean="0"/>
              <a:t>It </a:t>
            </a:r>
            <a:r>
              <a:rPr lang="en-IN" dirty="0"/>
              <a:t>is implemented by measuring the widths of the wireframe elements and content in relative units such as percentages and ems</a:t>
            </a:r>
          </a:p>
          <a:p>
            <a:endParaRPr lang="en-IN"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14</a:t>
            </a:fld>
            <a:endParaRPr lang="en-US"/>
          </a:p>
        </p:txBody>
      </p:sp>
    </p:spTree>
    <p:extLst>
      <p:ext uri="{BB962C8B-B14F-4D97-AF65-F5344CB8AC3E}">
        <p14:creationId xmlns:p14="http://schemas.microsoft.com/office/powerpoint/2010/main" val="57067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title="Using Fluid Layouts"/>
          <p:cNvSpPr>
            <a:spLocks noGrp="1"/>
          </p:cNvSpPr>
          <p:nvPr>
            <p:ph type="title"/>
          </p:nvPr>
        </p:nvSpPr>
        <p:spPr/>
        <p:txBody>
          <a:bodyPr>
            <a:noAutofit/>
          </a:bodyPr>
          <a:lstStyle/>
          <a:p>
            <a:r>
              <a:rPr lang="en-US" sz="4400" dirty="0"/>
              <a:t>Using Fluid </a:t>
            </a:r>
            <a:r>
              <a:rPr lang="en-US" sz="4400" dirty="0" smtClean="0"/>
              <a:t>Layouts (continued 2)</a:t>
            </a:r>
            <a:endParaRPr lang="en-US" sz="4400" dirty="0"/>
          </a:p>
        </p:txBody>
      </p:sp>
      <p:pic>
        <p:nvPicPr>
          <p:cNvPr id="6" name="Content Placeholder 5" descr="This table lists the units of measurement that can be used in CSS property values and their common uses.&#10;It has 5 columns and 5 rows. The header of column 1 reads “Unit,” the header of column 2 reads “Description,” the header of column 3 reads “Relative of Fixed?,” the header of column 4 reads “Common Uses,”  and the header of column 5 reads “CSS Examples.”&#10;In row 2, column 1 reads “em”, column 2 reads “An em is historically based on the height of the capital letter M of the default font. 1em is typically larger on a desktop browser than on a tablet browser. For example, 1em is usually about 16pt in a desktop browser and about 12pt in a tablet browser.”, column 3 reads “Relative,” column 4 reads “Em may be used to scale anything related to textual content such as font size, line sizes, margins, padding. Em sizes are relative to each other. For example, 2em = twice as large as 1em. 0.5em = half as large as 1em.” and column 5 reads &#10;“p {font-size: 1.0em; &#10;line-height: 2.0em;&#10;text-indent: 1.8em;}&#10;&#10;h1 {font-size: 3.0em;&#10;margin: 1.0em;&#10;padding: 1.5em;}.”&#10;In row 3, column 1 reads “%,” column 2 reads “Percentage. The default font size measurement for most browsers on most devices is 100%.”, column 3 reads “Relative,” column 4 reads “Developers use % to measure the widths of the wireframe elements and flexible images. Some use % to measure textual content, too.”, and column 5 reads &#10;“#container {width: 80%;}&#10;img {width: 100%;}.”&#10;In row 4, column 1 reads “px,” column 2 reads “One pixel is equal to one dot on the screen. Different screens have different pixel densities.”, column 3 reads “Pixels on a device are fixed in size, but the number of pixels varies by device,” column 4 reads “Pixels are commonly used for textual measurements including  padding, borders, and margins. Do not use the px measurement for width measurements, as this creates a fixed, unresponsive layout.”, and column 5 reads “&#10;.advertise {border: 1px&#10;solid red;}.”&#10;Within the fifth row, there are four points. The first point in column 1 reads “pt,” column 2 reads “points (1pt = 1/72 inch),” column 3 reads “Fixed,” column 4 reads “Points are used to measure font and line sizes in print media.”, and there is only one point in column 5 reads “Because these measurements are fixed and do not scale based on the size of the viewport, they should not be used within a responsive design.” The second, third, and fourth points in column 1 read “cm,” “mm,” “pc,” The second, third, and fourth points in column 2 read “centimeters,” “millimetres,” and “inches,” column 3 reads “Fixed,” and the fourth column reads “These measurements are not commonly used for webpage development.” The fifth point in column 1 reads “pc,” column 2 reads “picas (1pc = 12pt),” column 3 reads “Fixed,” column 4 reads “The pica measurement harkens back to the “pica typewriter,” which produced a Courier fixed-width font, 12pts tall.”" title="Table 5-1 Common CSS Units of Measure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4069" y="1825625"/>
            <a:ext cx="6055861"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dirty="0"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15</a:t>
            </a:fld>
            <a:endParaRPr lang="en-US"/>
          </a:p>
        </p:txBody>
      </p:sp>
    </p:spTree>
    <p:extLst>
      <p:ext uri="{BB962C8B-B14F-4D97-AF65-F5344CB8AC3E}">
        <p14:creationId xmlns:p14="http://schemas.microsoft.com/office/powerpoint/2010/main" val="40766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Creating a Fluid Layout</a:t>
            </a:r>
            <a:endParaRPr lang="en-IN" sz="4400" dirty="0"/>
          </a:p>
        </p:txBody>
      </p:sp>
      <p:sp>
        <p:nvSpPr>
          <p:cNvPr id="2" name="Content Placeholder 1"/>
          <p:cNvSpPr>
            <a:spLocks noGrp="1"/>
          </p:cNvSpPr>
          <p:nvPr>
            <p:ph idx="1"/>
          </p:nvPr>
        </p:nvSpPr>
        <p:spPr/>
        <p:txBody>
          <a:bodyPr/>
          <a:lstStyle/>
          <a:p>
            <a:r>
              <a:rPr lang="en-IN" dirty="0"/>
              <a:t>It is created by using percentages to measure the width of each column in a webpage</a:t>
            </a:r>
          </a:p>
          <a:p>
            <a:r>
              <a:rPr lang="en-IN" smtClean="0"/>
              <a:t>A </a:t>
            </a:r>
            <a:r>
              <a:rPr lang="en-IN" dirty="0"/>
              <a:t>webpage can have a liquid layout without using media queries</a:t>
            </a:r>
          </a:p>
          <a:p>
            <a:pPr marL="342900" lvl="1" indent="-342900">
              <a:buFont typeface="Arial" pitchFamily="34" charset="0"/>
              <a:buChar char="•"/>
            </a:pPr>
            <a:r>
              <a:rPr lang="en-IN" sz="3200" dirty="0"/>
              <a:t>No matter how small a browser becomes, the content placeholder boxes on the page shrink and grow in response to the size of the viewport</a:t>
            </a:r>
          </a:p>
          <a:p>
            <a:endParaRPr lang="en-IN" dirty="0"/>
          </a:p>
          <a:p>
            <a:endParaRPr lang="en-IN"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16</a:t>
            </a:fld>
            <a:endParaRPr lang="en-US"/>
          </a:p>
        </p:txBody>
      </p:sp>
    </p:spTree>
    <p:extLst>
      <p:ext uri="{BB962C8B-B14F-4D97-AF65-F5344CB8AC3E}">
        <p14:creationId xmlns:p14="http://schemas.microsoft.com/office/powerpoint/2010/main" val="57373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Creating a Fluid </a:t>
            </a:r>
            <a:r>
              <a:rPr lang="en-US" sz="4400" dirty="0" smtClean="0"/>
              <a:t>Layout (continued 1)</a:t>
            </a:r>
            <a:endParaRPr lang="en-IN" sz="4400" dirty="0"/>
          </a:p>
        </p:txBody>
      </p:sp>
      <p:sp>
        <p:nvSpPr>
          <p:cNvPr id="2" name="Content Placeholder 1"/>
          <p:cNvSpPr>
            <a:spLocks noGrp="1"/>
          </p:cNvSpPr>
          <p:nvPr>
            <p:ph idx="1"/>
          </p:nvPr>
        </p:nvSpPr>
        <p:spPr/>
        <p:txBody>
          <a:bodyPr/>
          <a:lstStyle/>
          <a:p>
            <a:pPr marL="342900" lvl="1" indent="-342900">
              <a:buFont typeface="Arial" pitchFamily="34" charset="0"/>
              <a:buChar char="•"/>
            </a:pPr>
            <a:r>
              <a:rPr lang="en-IN" sz="3200" dirty="0"/>
              <a:t>To make the navigation links </a:t>
            </a:r>
            <a:r>
              <a:rPr lang="en-IN" sz="3200" dirty="0" smtClean="0"/>
              <a:t>more appealing on a webpage</a:t>
            </a:r>
            <a:r>
              <a:rPr lang="en-IN" sz="3200" dirty="0"/>
              <a:t>, they can be </a:t>
            </a:r>
            <a:r>
              <a:rPr lang="en-IN" sz="3200" dirty="0" smtClean="0"/>
              <a:t>formatted </a:t>
            </a:r>
            <a:r>
              <a:rPr lang="en-IN" sz="3200" dirty="0"/>
              <a:t>so they look like buttons rather than text </a:t>
            </a:r>
            <a:r>
              <a:rPr lang="en-IN" sz="3200" dirty="0" smtClean="0"/>
              <a:t>links</a:t>
            </a:r>
            <a:endParaRPr lang="en-IN" sz="3200" dirty="0"/>
          </a:p>
          <a:p>
            <a:endParaRPr lang="en-IN"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17</a:t>
            </a:fld>
            <a:endParaRPr lang="en-US"/>
          </a:p>
        </p:txBody>
      </p:sp>
    </p:spTree>
    <p:extLst>
      <p:ext uri="{BB962C8B-B14F-4D97-AF65-F5344CB8AC3E}">
        <p14:creationId xmlns:p14="http://schemas.microsoft.com/office/powerpoint/2010/main" val="100250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Creating a Fluid Layout (continued </a:t>
            </a:r>
            <a:r>
              <a:rPr lang="en-US" sz="4400" dirty="0" smtClean="0"/>
              <a:t>2)</a:t>
            </a:r>
            <a:endParaRPr lang="en-US" sz="4400" dirty="0"/>
          </a:p>
        </p:txBody>
      </p:sp>
      <p:sp>
        <p:nvSpPr>
          <p:cNvPr id="2" name="Content Placeholder 1"/>
          <p:cNvSpPr>
            <a:spLocks noGrp="1"/>
          </p:cNvSpPr>
          <p:nvPr>
            <p:ph idx="1"/>
          </p:nvPr>
        </p:nvSpPr>
        <p:spPr/>
        <p:txBody>
          <a:bodyPr/>
          <a:lstStyle/>
          <a:p>
            <a:r>
              <a:rPr lang="en-IN" dirty="0" smtClean="0"/>
              <a:t>Figure 5–8 shows </a:t>
            </a:r>
            <a:r>
              <a:rPr lang="en-IN" dirty="0"/>
              <a:t>a webpage with a liquid layout </a:t>
            </a:r>
            <a:r>
              <a:rPr lang="en-IN" dirty="0" smtClean="0"/>
              <a:t>in </a:t>
            </a:r>
            <a:r>
              <a:rPr lang="en-US" dirty="0" smtClean="0"/>
              <a:t>two widths</a:t>
            </a:r>
          </a:p>
          <a:p>
            <a:endParaRPr lang="en-US" dirty="0" smtClean="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18</a:t>
            </a:fld>
            <a:endParaRPr lang="en-US"/>
          </a:p>
        </p:txBody>
      </p:sp>
      <p:pic>
        <p:nvPicPr>
          <p:cNvPr id="6" name="Picture 5" descr="The figure consists of two layouts. The first layout is a rectangular box positioned on the left side of the figure. A label that reads “Liquid layout example” is positioned on the top left corner of the first rectangular box. A vertical scrollbar is positioned at the right corner of the first rectangular box. A small rectangular box labeled “Back to article” is positioned inside the first rectangular box, below the label. A third long rectangular box is positioned below the second rectangular box. The fourth and fifth rectangular boxes of the ratio 1:3 are positioned side by side below the third rectangular box. The sixth rectangular box is the same size as the third rectangular box and is positioned below the fourth and fifth rectangular boxes. A label that reads “CSS code” is positioned below the sixth rectangular box. The seventh rectangular box that reads few lines of code is positioned at the bottom of the first rectangular box below the sixth rectangular box.&#10;The second layout is a vertical rectangular box positioned on the right side of the first rectangular box. A label that reads “Liquid layout example” is positioned at the top of the first rectangular box of the second layout. A vertical scrollbar is positioned at the right corner of the first rectangular box. A small rectangular box labeled “Back to article” is positioned inside the first rectangular box of the second layout, below the label. A third long rectangular box is positioned below the second rectangular box of the second layout. The fourth and fifth rectangular boxes of the ratio 1:3 are positioned side by side below the third rectangular box in the second layout. The sixth rectangular box is the same size as the third rectangular box and is positioned below the fourth and fifth rectangular boxes in the second layout. A label that reads “CSS code” is positioned below the sixth rectangular box in the second layout. The seventh rectangular box reads few lines of code and is positioned at the bottom of the first rectangular box below the sixth rectangular box in the second layout.&#10;A rectangular box labeled “liquid layouts resize content to the viewport, but they do not hide, change, or style content” is positioned to the right of the first layout and at the top the second layout. An arrow originating from the eighth rectangular box points to the third rectangular box of the first layout. A second arrow originating from the eighth rectangular box points to the third rectangular of the second layout.&#10;A rectangular box labeled “CSS code used to create the liquid layout is provided below the placeholders” is positioned at the bottom of the first layout. An arrow originating from the ninth rectangular box points to the seventh rectangular box of the first layout. Another arrow originating from the ninth rectangular box points to the seventh rectangular box of the second layout." title="Creating a Fluid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468461"/>
            <a:ext cx="7086600" cy="3769050"/>
          </a:xfrm>
          <a:prstGeom prst="rect">
            <a:avLst/>
          </a:prstGeom>
        </p:spPr>
      </p:pic>
    </p:spTree>
    <p:extLst>
      <p:ext uri="{BB962C8B-B14F-4D97-AF65-F5344CB8AC3E}">
        <p14:creationId xmlns:p14="http://schemas.microsoft.com/office/powerpoint/2010/main" val="428434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Making Images Flexible</a:t>
            </a:r>
          </a:p>
        </p:txBody>
      </p:sp>
      <p:sp>
        <p:nvSpPr>
          <p:cNvPr id="2" name="Content Placeholder 1"/>
          <p:cNvSpPr>
            <a:spLocks noGrp="1"/>
          </p:cNvSpPr>
          <p:nvPr>
            <p:ph idx="1"/>
          </p:nvPr>
        </p:nvSpPr>
        <p:spPr/>
        <p:txBody>
          <a:bodyPr>
            <a:noAutofit/>
          </a:bodyPr>
          <a:lstStyle/>
          <a:p>
            <a:r>
              <a:rPr lang="en-IN" b="1" dirty="0" smtClean="0"/>
              <a:t>Flexible image </a:t>
            </a:r>
            <a:r>
              <a:rPr lang="en-IN" dirty="0" smtClean="0"/>
              <a:t>– </a:t>
            </a:r>
            <a:r>
              <a:rPr lang="en-IN" sz="3200" dirty="0" smtClean="0"/>
              <a:t>It resizes </a:t>
            </a:r>
            <a:r>
              <a:rPr lang="en-IN" sz="3200" dirty="0"/>
              <a:t>itself to accommodate the size </a:t>
            </a:r>
            <a:r>
              <a:rPr lang="en-IN" sz="3200" dirty="0" smtClean="0"/>
              <a:t>of the viewport and is easy </a:t>
            </a:r>
            <a:r>
              <a:rPr lang="en-IN" sz="3200" dirty="0"/>
              <a:t>to </a:t>
            </a:r>
            <a:r>
              <a:rPr lang="en-IN" sz="3200" dirty="0" smtClean="0"/>
              <a:t>implement</a:t>
            </a:r>
          </a:p>
          <a:p>
            <a:pPr marL="342900" lvl="1" indent="-342900">
              <a:buFont typeface="Arial" pitchFamily="34" charset="0"/>
              <a:buChar char="•"/>
            </a:pPr>
            <a:r>
              <a:rPr lang="en-IN" sz="3200" b="1" dirty="0"/>
              <a:t>Creating flexible images</a:t>
            </a:r>
            <a:r>
              <a:rPr lang="en-US" sz="3200" b="1" dirty="0" smtClean="0"/>
              <a:t>:</a:t>
            </a:r>
            <a:endParaRPr lang="en-US" sz="3200" b="1" dirty="0"/>
          </a:p>
          <a:p>
            <a:pPr marL="457200" lvl="1" indent="0">
              <a:buNone/>
            </a:pPr>
            <a:r>
              <a:rPr lang="en-IN" sz="3200" dirty="0"/>
              <a:t>1. Delete the </a:t>
            </a:r>
            <a:r>
              <a:rPr lang="en-IN" sz="2600" dirty="0">
                <a:latin typeface="Courier New" panose="02070309020205020404" pitchFamily="49" charset="0"/>
                <a:cs typeface="Courier New" panose="02070309020205020404" pitchFamily="49" charset="0"/>
              </a:rPr>
              <a:t>height</a:t>
            </a:r>
            <a:r>
              <a:rPr lang="en-IN" sz="3200" dirty="0"/>
              <a:t> and </a:t>
            </a:r>
            <a:r>
              <a:rPr lang="en-IN" sz="2600" dirty="0">
                <a:latin typeface="Courier New" panose="02070309020205020404" pitchFamily="49" charset="0"/>
                <a:cs typeface="Courier New" panose="02070309020205020404" pitchFamily="49" charset="0"/>
              </a:rPr>
              <a:t>width</a:t>
            </a:r>
            <a:r>
              <a:rPr lang="en-IN" sz="3200" dirty="0"/>
              <a:t> attribute values for the </a:t>
            </a:r>
            <a:r>
              <a:rPr lang="en-IN" sz="2600" dirty="0" err="1">
                <a:latin typeface="Courier New" panose="02070309020205020404" pitchFamily="49" charset="0"/>
                <a:cs typeface="Courier New" panose="02070309020205020404" pitchFamily="49" charset="0"/>
              </a:rPr>
              <a:t>img</a:t>
            </a:r>
            <a:r>
              <a:rPr lang="en-IN" sz="3200" dirty="0"/>
              <a:t> tags in the </a:t>
            </a:r>
            <a:r>
              <a:rPr lang="en-US" sz="3200" dirty="0"/>
              <a:t>HTML files</a:t>
            </a:r>
          </a:p>
          <a:p>
            <a:pPr marL="457200" lvl="1" indent="0">
              <a:buNone/>
            </a:pPr>
            <a:r>
              <a:rPr lang="en-IN" sz="3200" dirty="0"/>
              <a:t>2. Add styles for the images in the CSS file to provide the desired flexibility such as the following style: </a:t>
            </a:r>
            <a:r>
              <a:rPr lang="en-IN" sz="2600" dirty="0">
                <a:latin typeface="Courier New" panose="02070309020205020404" pitchFamily="49" charset="0"/>
                <a:cs typeface="Courier New" panose="02070309020205020404" pitchFamily="49" charset="0"/>
              </a:rPr>
              <a:t>max-width: 100</a:t>
            </a:r>
            <a:r>
              <a:rPr lang="en-IN" sz="2600" dirty="0" smtClean="0">
                <a:latin typeface="Courier New" panose="02070309020205020404" pitchFamily="49" charset="0"/>
                <a:cs typeface="Courier New" panose="02070309020205020404" pitchFamily="49" charset="0"/>
              </a:rPr>
              <a:t>%</a:t>
            </a:r>
            <a:r>
              <a:rPr lang="en-IN" sz="3200" dirty="0" smtClean="0"/>
              <a:t>;</a:t>
            </a:r>
            <a:endParaRPr lang="en-IN" sz="3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19</a:t>
            </a:fld>
            <a:endParaRPr lang="en-US"/>
          </a:p>
        </p:txBody>
      </p:sp>
    </p:spTree>
    <p:extLst>
      <p:ext uri="{BB962C8B-B14F-4D97-AF65-F5344CB8AC3E}">
        <p14:creationId xmlns:p14="http://schemas.microsoft.com/office/powerpoint/2010/main" val="193832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endParaRPr lang="en-AU" sz="2400" b="1" dirty="0">
              <a:solidFill>
                <a:srgbClr val="0B76BC"/>
              </a:solidFill>
              <a:latin typeface="+mn-lt"/>
            </a:endParaRP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a:t>
            </a:r>
            <a:r>
              <a:rPr lang="en-AU" dirty="0" smtClean="0"/>
              <a:t>9781305578166  © </a:t>
            </a:r>
            <a:r>
              <a:rPr lang="en-AU" dirty="0"/>
              <a:t>2017</a:t>
            </a:r>
          </a:p>
          <a:p>
            <a:pPr marL="0" indent="0">
              <a:buNone/>
            </a:pPr>
            <a:r>
              <a:rPr lang="en-AU" dirty="0" smtClean="0"/>
              <a:t>Cengage </a:t>
            </a:r>
            <a:r>
              <a:rPr lang="en-AU" dirty="0" smtClean="0"/>
              <a:t>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1982390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Making Images </a:t>
            </a:r>
            <a:r>
              <a:rPr lang="en-US" sz="4400" dirty="0" smtClean="0"/>
              <a:t>Flexible (continued)</a:t>
            </a:r>
            <a:endParaRPr lang="en-US" sz="4400" dirty="0"/>
          </a:p>
        </p:txBody>
      </p:sp>
      <p:sp>
        <p:nvSpPr>
          <p:cNvPr id="2" name="Content Placeholder 1"/>
          <p:cNvSpPr>
            <a:spLocks noGrp="1"/>
          </p:cNvSpPr>
          <p:nvPr>
            <p:ph idx="1"/>
          </p:nvPr>
        </p:nvSpPr>
        <p:spPr/>
        <p:txBody>
          <a:bodyPr/>
          <a:lstStyle/>
          <a:p>
            <a:pPr marL="346075" lvl="1" indent="-282575">
              <a:buFont typeface="Arial" panose="020B0604020202020204" pitchFamily="34" charset="0"/>
              <a:buChar char="•"/>
            </a:pPr>
            <a:r>
              <a:rPr lang="en-IN" sz="3200" dirty="0" smtClean="0"/>
              <a:t>By </a:t>
            </a:r>
            <a:r>
              <a:rPr lang="en-IN" sz="3200" dirty="0"/>
              <a:t>setting the width of the image to 100%, the image automatically stretches to fill 100% of the width of the container element</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20</a:t>
            </a:fld>
            <a:endParaRPr lang="en-US"/>
          </a:p>
        </p:txBody>
      </p:sp>
    </p:spTree>
    <p:extLst>
      <p:ext uri="{BB962C8B-B14F-4D97-AF65-F5344CB8AC3E}">
        <p14:creationId xmlns:p14="http://schemas.microsoft.com/office/powerpoint/2010/main" val="1327478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Following a Mobile-First Strategy</a:t>
            </a:r>
          </a:p>
        </p:txBody>
      </p:sp>
      <p:sp>
        <p:nvSpPr>
          <p:cNvPr id="2" name="Content Placeholder 1"/>
          <p:cNvSpPr>
            <a:spLocks noGrp="1"/>
          </p:cNvSpPr>
          <p:nvPr>
            <p:ph idx="1"/>
          </p:nvPr>
        </p:nvSpPr>
        <p:spPr/>
        <p:txBody>
          <a:bodyPr>
            <a:normAutofit/>
          </a:bodyPr>
          <a:lstStyle/>
          <a:p>
            <a:r>
              <a:rPr lang="en-IN" dirty="0" smtClean="0"/>
              <a:t>It </a:t>
            </a:r>
            <a:r>
              <a:rPr lang="en-IN" dirty="0"/>
              <a:t>is </a:t>
            </a:r>
            <a:r>
              <a:rPr lang="en-IN" dirty="0" smtClean="0"/>
              <a:t>better to use </a:t>
            </a:r>
            <a:r>
              <a:rPr lang="en-IN" dirty="0"/>
              <a:t>a single-column layout for a mobile </a:t>
            </a:r>
            <a:r>
              <a:rPr lang="en-IN" dirty="0" smtClean="0"/>
              <a:t>display </a:t>
            </a:r>
            <a:r>
              <a:rPr lang="en-IN" dirty="0"/>
              <a:t>as this prevents scrolling </a:t>
            </a:r>
            <a:r>
              <a:rPr lang="en-IN" dirty="0" smtClean="0"/>
              <a:t>horizontally</a:t>
            </a:r>
          </a:p>
          <a:p>
            <a:r>
              <a:rPr lang="en-IN" dirty="0" smtClean="0"/>
              <a:t>Styling </a:t>
            </a:r>
            <a:r>
              <a:rPr lang="en-IN" dirty="0"/>
              <a:t>content for mobile devices </a:t>
            </a:r>
            <a:r>
              <a:rPr lang="en-IN" dirty="0" smtClean="0"/>
              <a:t>requires that each page be </a:t>
            </a:r>
            <a:r>
              <a:rPr lang="en-IN" dirty="0" err="1" smtClean="0"/>
              <a:t>analyzed</a:t>
            </a:r>
            <a:r>
              <a:rPr lang="en-IN" dirty="0" smtClean="0"/>
              <a:t> to determine the </a:t>
            </a:r>
            <a:r>
              <a:rPr lang="en-IN" dirty="0"/>
              <a:t>most important content on the page, and then style that content to attract users </a:t>
            </a:r>
            <a:r>
              <a:rPr lang="en-IN" dirty="0" smtClean="0"/>
              <a:t>of </a:t>
            </a:r>
            <a:r>
              <a:rPr lang="en-US" dirty="0" smtClean="0"/>
              <a:t>mobile devices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21</a:t>
            </a:fld>
            <a:endParaRPr lang="en-US"/>
          </a:p>
        </p:txBody>
      </p:sp>
    </p:spTree>
    <p:extLst>
      <p:ext uri="{BB962C8B-B14F-4D97-AF65-F5344CB8AC3E}">
        <p14:creationId xmlns:p14="http://schemas.microsoft.com/office/powerpoint/2010/main" val="551673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Following a Mobile-First </a:t>
            </a:r>
            <a:r>
              <a:rPr lang="en-US" sz="4400" dirty="0" smtClean="0"/>
              <a:t>Strategy (continued 1)</a:t>
            </a:r>
            <a:endParaRPr lang="en-US" sz="4400" dirty="0"/>
          </a:p>
        </p:txBody>
      </p:sp>
      <p:sp>
        <p:nvSpPr>
          <p:cNvPr id="7" name="Content Placeholder 6"/>
          <p:cNvSpPr>
            <a:spLocks noGrp="1"/>
          </p:cNvSpPr>
          <p:nvPr>
            <p:ph idx="1"/>
          </p:nvPr>
        </p:nvSpPr>
        <p:spPr/>
        <p:txBody>
          <a:bodyPr/>
          <a:lstStyle/>
          <a:p>
            <a:r>
              <a:rPr lang="en-IN" dirty="0" smtClean="0"/>
              <a:t>Figure 5–22a </a:t>
            </a:r>
            <a:r>
              <a:rPr lang="en-IN" dirty="0"/>
              <a:t>depicts a wireframe example for a traditional desktop </a:t>
            </a:r>
            <a:r>
              <a:rPr lang="en-IN" dirty="0" smtClean="0"/>
              <a:t>viewport, while Figure 5–22b depicts </a:t>
            </a:r>
            <a:r>
              <a:rPr lang="en-IN" dirty="0"/>
              <a:t>all these same areas of content for a mobile </a:t>
            </a:r>
            <a:r>
              <a:rPr lang="en-IN" dirty="0" smtClean="0"/>
              <a:t>design</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22</a:t>
            </a:fld>
            <a:endParaRPr lang="en-US"/>
          </a:p>
        </p:txBody>
      </p:sp>
      <p:pic>
        <p:nvPicPr>
          <p:cNvPr id="8" name="Picture 7" descr="The figure consists of two wireframes: Desktop wireframe and Mobile wireframe.&#10;The first wireframe, Desktop wireframe, consists of six rectangular boxes and is aligned on the left side of the figure. The first rectangular box is labeled “Logo.” The second rectangular box labeled “Navigation” is positioned on the right side of the first rectangular box. The third rectangular box labeled “Side Article” is positioned below the first rectangular box. The fourth rectangular box labeled “Main Content” is positioned to the right of the third rectangular box below the second rectangular box. The fifth rectangular box labeled “Call to Action” is positioned to the right of the fourth rectangular box and below the second rectangular box. The sixth rectangular box labeled “Ads” is positioned below the fifth rectangular box and to the right of fourth rectangular box. A text that reads “(a) Desktop wireframe” is positioned below the first wireframe.&#10;The second wireframe, Mobile wireframe, consists of six rectangular boxes and is aligned vertically on the right side of the first wireframe. The first rectangular box is labeled “Logo.” The second rectangular box of labeled “Nav” is positioned below the first rectangular box. The third rectangular box labeled “Side Article” is positioned below the second rectangular box. The fourth rectangular box labeled “Main Content” is positioned below the third rectangular box. The fifth rectangular box labeled “Call to Action” is positioned below the fourth rectangular box. The sixth rectangular box labeled “Ads” is positioned below the fifth rectangular box. A text that reads “(b) Mobile wireframe” is positioned to the left of the sixth rectangular box." title="Following a Mobile-First Strateg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777454"/>
            <a:ext cx="3457571" cy="3536257"/>
          </a:xfrm>
          <a:prstGeom prst="rect">
            <a:avLst/>
          </a:prstGeom>
        </p:spPr>
      </p:pic>
    </p:spTree>
    <p:extLst>
      <p:ext uri="{BB962C8B-B14F-4D97-AF65-F5344CB8AC3E}">
        <p14:creationId xmlns:p14="http://schemas.microsoft.com/office/powerpoint/2010/main" val="2958992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Following a Mobile-First </a:t>
            </a:r>
            <a:r>
              <a:rPr lang="en-US" sz="4400" dirty="0" smtClean="0"/>
              <a:t>Strategy </a:t>
            </a:r>
            <a:r>
              <a:rPr lang="en-US" sz="4400" dirty="0"/>
              <a:t>(</a:t>
            </a:r>
            <a:r>
              <a:rPr lang="en-US" sz="4400" dirty="0" smtClean="0"/>
              <a:t>continued 2)</a:t>
            </a:r>
            <a:endParaRPr lang="en-US" sz="4400" dirty="0"/>
          </a:p>
        </p:txBody>
      </p:sp>
      <p:sp>
        <p:nvSpPr>
          <p:cNvPr id="2" name="Content Placeholder 1"/>
          <p:cNvSpPr>
            <a:spLocks noGrp="1"/>
          </p:cNvSpPr>
          <p:nvPr>
            <p:ph idx="1"/>
          </p:nvPr>
        </p:nvSpPr>
        <p:spPr/>
        <p:txBody>
          <a:bodyPr/>
          <a:lstStyle/>
          <a:p>
            <a:r>
              <a:rPr lang="en-IN" dirty="0" smtClean="0"/>
              <a:t>Figure 5–23 shows </a:t>
            </a:r>
            <a:r>
              <a:rPr lang="en-IN" dirty="0"/>
              <a:t>how to hide some webpage areas to create </a:t>
            </a:r>
            <a:r>
              <a:rPr lang="en-IN" dirty="0" smtClean="0"/>
              <a:t>a </a:t>
            </a:r>
            <a:r>
              <a:rPr lang="en-US" dirty="0" smtClean="0"/>
              <a:t>revised </a:t>
            </a:r>
            <a:r>
              <a:rPr lang="en-US" dirty="0"/>
              <a:t>mobile </a:t>
            </a:r>
            <a:r>
              <a:rPr lang="en-US" dirty="0" smtClean="0"/>
              <a:t>wireframe</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23</a:t>
            </a:fld>
            <a:endParaRPr lang="en-US"/>
          </a:p>
        </p:txBody>
      </p:sp>
      <p:pic>
        <p:nvPicPr>
          <p:cNvPr id="7" name="Picture 6" descr="This figure shows how to hide few webpage areas to create a revised mobile wireframe.&#10;The figure consists of a big rectangular box with two wireframes. The first wireframe consists of six rectangular boxes aligned on the left of the big rectangular box. The first rectangular box is labeled “Logo.” The second rectangular box labeled “Nav” is positioned below the first rectangular box. The third rectangular box labeled “Side Article” is positioned below the second rectangular box. Two lines intersect to connect to the diagonal corners of the third rectangular box. The fourth rectangular box labeled “Main Content” is positioned below the third rectangular box. The fifth rectangular box labeled “Call to Action” is positioned below the fourth rectangular box. The sixth rectangular box labeled “Ads” is positioned below the fifth rectangular box. Two lines intersect to connect to the diagonal corners of the sixth rectangular box. A rectangular box labeled “content areas are hidden for mobile viewport” is positioned to the left side of the first wireframe. Two arrows originate from the seventh rectangular box and point to the third and sixth rectangular boxes in the first wireframe.&#10;A rightwards arrow is positioned between the two wireframes.&#10;The second wireframe consists of four rectangular boxes. The first rectangular box labeled “Logo” is positioned at the top of the second wireframe. The second rectangular box labeled “Nav” is positioned below the first rectangular box. The third rectangular box labeled “Main Content” is positioned below the second rectangular box. The fourth rectangular box labeled “Call to Action” is positioned below the third rectangular box. A rectangular box labeled “revised wireframe for mobile viewport” is positioned at the right side of the second wireframe. An arrow originating from the eight rectangular box points to the four sections of the second wireframe." title="Following a Mobile Strateg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25452"/>
            <a:ext cx="4122522" cy="3951511"/>
          </a:xfrm>
          <a:prstGeom prst="rect">
            <a:avLst/>
          </a:prstGeom>
        </p:spPr>
      </p:pic>
    </p:spTree>
    <p:extLst>
      <p:ext uri="{BB962C8B-B14F-4D97-AF65-F5344CB8AC3E}">
        <p14:creationId xmlns:p14="http://schemas.microsoft.com/office/powerpoint/2010/main" val="3522872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Following a Mobile-First </a:t>
            </a:r>
            <a:r>
              <a:rPr lang="en-US" sz="4400" dirty="0" smtClean="0"/>
              <a:t>Strategy </a:t>
            </a:r>
            <a:r>
              <a:rPr lang="en-US" sz="4400" dirty="0"/>
              <a:t>(</a:t>
            </a:r>
            <a:r>
              <a:rPr lang="en-US" sz="4400" dirty="0" smtClean="0"/>
              <a:t>continued 3) </a:t>
            </a:r>
            <a:endParaRPr lang="en-US" sz="4400" dirty="0"/>
          </a:p>
        </p:txBody>
      </p:sp>
      <p:sp>
        <p:nvSpPr>
          <p:cNvPr id="2" name="Content Placeholder 1"/>
          <p:cNvSpPr>
            <a:spLocks noGrp="1"/>
          </p:cNvSpPr>
          <p:nvPr>
            <p:ph idx="1"/>
          </p:nvPr>
        </p:nvSpPr>
        <p:spPr/>
        <p:txBody>
          <a:bodyPr>
            <a:normAutofit/>
          </a:bodyPr>
          <a:lstStyle/>
          <a:p>
            <a:r>
              <a:rPr lang="en-IN" dirty="0"/>
              <a:t>Optimize the interface to maximize the mobile user </a:t>
            </a:r>
            <a:r>
              <a:rPr lang="en-IN" dirty="0" smtClean="0"/>
              <a:t>experience</a:t>
            </a:r>
          </a:p>
          <a:p>
            <a:r>
              <a:rPr lang="en-IN" dirty="0" smtClean="0"/>
              <a:t>Some of the key </a:t>
            </a:r>
            <a:r>
              <a:rPr lang="en-IN" dirty="0"/>
              <a:t>best practices when designing for mobile </a:t>
            </a:r>
            <a:r>
              <a:rPr lang="en-IN" dirty="0" smtClean="0"/>
              <a:t>viewports are as follows:</a:t>
            </a:r>
            <a:endParaRPr lang="en-IN" dirty="0"/>
          </a:p>
          <a:p>
            <a:pPr marL="457200" lvl="1" indent="0">
              <a:buNone/>
            </a:pPr>
            <a:r>
              <a:rPr lang="en-IN" dirty="0" smtClean="0"/>
              <a:t>	1</a:t>
            </a:r>
            <a:r>
              <a:rPr lang="en-IN" dirty="0"/>
              <a:t>. Make use of 100% of the screen </a:t>
            </a:r>
            <a:r>
              <a:rPr lang="en-IN" dirty="0" smtClean="0"/>
              <a:t>space</a:t>
            </a:r>
            <a:endParaRPr lang="en-IN" dirty="0"/>
          </a:p>
          <a:p>
            <a:pPr marL="457200" lvl="1" indent="0">
              <a:buNone/>
            </a:pPr>
            <a:r>
              <a:rPr lang="en-IN" dirty="0" smtClean="0"/>
              <a:t>	2</a:t>
            </a:r>
            <a:r>
              <a:rPr lang="en-IN" dirty="0"/>
              <a:t>. Design the navigation to be easy and </a:t>
            </a:r>
            <a:r>
              <a:rPr lang="en-IN" dirty="0" smtClean="0"/>
              <a:t>intuitive</a:t>
            </a:r>
            <a:endParaRPr lang="en-IN" dirty="0"/>
          </a:p>
          <a:p>
            <a:pPr marL="457200" lvl="1" indent="0">
              <a:buNone/>
            </a:pPr>
            <a:r>
              <a:rPr lang="en-IN" dirty="0" smtClean="0"/>
              <a:t>	3</a:t>
            </a:r>
            <a:r>
              <a:rPr lang="en-IN" dirty="0"/>
              <a:t>. Keep load times minimal. Enhance load times by </a:t>
            </a:r>
            <a:r>
              <a:rPr lang="en-IN" dirty="0" smtClean="0"/>
              <a:t>	    removing bandwidth-intensive content </a:t>
            </a:r>
            <a:r>
              <a:rPr lang="en-IN" dirty="0"/>
              <a:t>and </a:t>
            </a:r>
            <a:r>
              <a:rPr lang="en-IN" dirty="0" smtClean="0"/>
              <a:t>		    streamlining </a:t>
            </a:r>
            <a:r>
              <a:rPr lang="en-IN" dirty="0"/>
              <a:t>your HTML </a:t>
            </a:r>
            <a:r>
              <a:rPr lang="en-IN" dirty="0" smtClean="0"/>
              <a:t>code</a:t>
            </a:r>
            <a:endParaRPr lang="en-IN"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24</a:t>
            </a:fld>
            <a:endParaRPr lang="en-US"/>
          </a:p>
        </p:txBody>
      </p:sp>
    </p:spTree>
    <p:extLst>
      <p:ext uri="{BB962C8B-B14F-4D97-AF65-F5344CB8AC3E}">
        <p14:creationId xmlns:p14="http://schemas.microsoft.com/office/powerpoint/2010/main" val="401790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Following a Mobile-First </a:t>
            </a:r>
            <a:r>
              <a:rPr lang="en-US" sz="4400" dirty="0" smtClean="0"/>
              <a:t>Strategy (continued 4)</a:t>
            </a:r>
            <a:endParaRPr lang="en-US" sz="4400" dirty="0"/>
          </a:p>
        </p:txBody>
      </p:sp>
      <p:sp>
        <p:nvSpPr>
          <p:cNvPr id="2" name="Content Placeholder 1"/>
          <p:cNvSpPr>
            <a:spLocks noGrp="1"/>
          </p:cNvSpPr>
          <p:nvPr>
            <p:ph idx="1"/>
          </p:nvPr>
        </p:nvSpPr>
        <p:spPr/>
        <p:txBody>
          <a:bodyPr>
            <a:normAutofit/>
          </a:bodyPr>
          <a:lstStyle/>
          <a:p>
            <a:pPr marL="457200" lvl="1" indent="0">
              <a:buNone/>
            </a:pPr>
            <a:r>
              <a:rPr lang="en-US" dirty="0" smtClean="0"/>
              <a:t>	4</a:t>
            </a:r>
            <a:r>
              <a:rPr lang="en-US" dirty="0"/>
              <a:t>. Display essential page content and hide </a:t>
            </a:r>
            <a:r>
              <a:rPr lang="en-US" dirty="0" smtClean="0"/>
              <a:t>    		     nonessential </a:t>
            </a:r>
            <a:r>
              <a:rPr lang="en-US" dirty="0"/>
              <a:t>page content</a:t>
            </a:r>
          </a:p>
          <a:p>
            <a:pPr marL="457200" lvl="1" indent="0">
              <a:buNone/>
            </a:pPr>
            <a:r>
              <a:rPr lang="en-IN" dirty="0" smtClean="0"/>
              <a:t>	5</a:t>
            </a:r>
            <a:r>
              <a:rPr lang="en-IN" dirty="0"/>
              <a:t>. Make the content easy to access and read</a:t>
            </a:r>
          </a:p>
          <a:p>
            <a:pPr marL="457200" lvl="1" indent="0">
              <a:buNone/>
            </a:pPr>
            <a:r>
              <a:rPr lang="en-IN" dirty="0" smtClean="0"/>
              <a:t>	6</a:t>
            </a:r>
            <a:r>
              <a:rPr lang="en-IN" dirty="0"/>
              <a:t>. Design a simple layout</a:t>
            </a:r>
            <a:endParaRPr lang="en-US" dirty="0"/>
          </a:p>
          <a:p>
            <a:endParaRPr lang="en-US" sz="14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25</a:t>
            </a:fld>
            <a:endParaRPr lang="en-US"/>
          </a:p>
        </p:txBody>
      </p:sp>
    </p:spTree>
    <p:extLst>
      <p:ext uri="{BB962C8B-B14F-4D97-AF65-F5344CB8AC3E}">
        <p14:creationId xmlns:p14="http://schemas.microsoft.com/office/powerpoint/2010/main" val="47424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the Span Element</a:t>
            </a:r>
          </a:p>
        </p:txBody>
      </p:sp>
      <p:sp>
        <p:nvSpPr>
          <p:cNvPr id="2" name="Content Placeholder 1"/>
          <p:cNvSpPr>
            <a:spLocks noGrp="1"/>
          </p:cNvSpPr>
          <p:nvPr>
            <p:ph idx="1"/>
          </p:nvPr>
        </p:nvSpPr>
        <p:spPr/>
        <p:txBody>
          <a:bodyPr>
            <a:normAutofit/>
          </a:bodyPr>
          <a:lstStyle/>
          <a:p>
            <a:r>
              <a:rPr lang="en-US" sz="2800" dirty="0">
                <a:latin typeface="Courier New" panose="02070309020205020404" pitchFamily="49" charset="0"/>
                <a:cs typeface="Courier New" panose="02070309020205020404" pitchFamily="49" charset="0"/>
              </a:rPr>
              <a:t>span</a:t>
            </a:r>
            <a:r>
              <a:rPr lang="en-US" sz="4100" b="1" dirty="0"/>
              <a:t> </a:t>
            </a:r>
            <a:r>
              <a:rPr lang="en-US" sz="3500" dirty="0" smtClean="0"/>
              <a:t>element</a:t>
            </a:r>
          </a:p>
          <a:p>
            <a:pPr lvl="1"/>
            <a:r>
              <a:rPr lang="en-IN" sz="3000" dirty="0" smtClean="0"/>
              <a:t>Allows the use of CSS </a:t>
            </a:r>
            <a:r>
              <a:rPr lang="en-IN" sz="3000" dirty="0"/>
              <a:t>to format a span of text </a:t>
            </a:r>
            <a:r>
              <a:rPr lang="en-IN" sz="3000" dirty="0" smtClean="0"/>
              <a:t>separately </a:t>
            </a:r>
            <a:r>
              <a:rPr lang="en-US" sz="3000" dirty="0" smtClean="0"/>
              <a:t>from </a:t>
            </a:r>
            <a:r>
              <a:rPr lang="en-US" sz="3000" dirty="0"/>
              <a:t>its surrounding </a:t>
            </a:r>
            <a:r>
              <a:rPr lang="en-US" sz="3000" dirty="0" smtClean="0"/>
              <a:t>text</a:t>
            </a:r>
          </a:p>
          <a:p>
            <a:pPr lvl="1"/>
            <a:r>
              <a:rPr lang="en-IN" sz="3000" dirty="0" smtClean="0"/>
              <a:t>The &lt;span</a:t>
            </a:r>
            <a:r>
              <a:rPr lang="en-IN" sz="3000" dirty="0"/>
              <a:t>&gt; </a:t>
            </a:r>
            <a:r>
              <a:rPr lang="en-US" sz="3000" dirty="0" smtClean="0"/>
              <a:t>and </a:t>
            </a:r>
            <a:r>
              <a:rPr lang="en-US" sz="3000" dirty="0"/>
              <a:t>&lt;/span&gt; </a:t>
            </a:r>
            <a:r>
              <a:rPr lang="en-US" sz="3000" dirty="0" smtClean="0"/>
              <a:t>are the </a:t>
            </a:r>
            <a:r>
              <a:rPr lang="en-IN" sz="3000" dirty="0" smtClean="0"/>
              <a:t>start </a:t>
            </a:r>
            <a:r>
              <a:rPr lang="en-IN" sz="3000" dirty="0"/>
              <a:t>and the end </a:t>
            </a:r>
            <a:r>
              <a:rPr lang="en-IN" sz="3000" dirty="0" smtClean="0"/>
              <a:t>tags</a:t>
            </a:r>
            <a:endParaRPr lang="en-US" sz="3000" dirty="0"/>
          </a:p>
          <a:p>
            <a:pPr lvl="1"/>
            <a:r>
              <a:rPr lang="en-IN" sz="3000" dirty="0" smtClean="0"/>
              <a:t>As </a:t>
            </a:r>
            <a:r>
              <a:rPr lang="en-IN" sz="3000" dirty="0"/>
              <a:t>an inline element, it can be applied to text within a </a:t>
            </a:r>
            <a:r>
              <a:rPr lang="en-IN" sz="3000" dirty="0" smtClean="0"/>
              <a:t>block</a:t>
            </a:r>
          </a:p>
          <a:p>
            <a:pPr lvl="1"/>
            <a:r>
              <a:rPr lang="en-US" sz="3000" dirty="0" smtClean="0"/>
              <a:t>A </a:t>
            </a:r>
            <a:r>
              <a:rPr lang="en-US" sz="3000" dirty="0"/>
              <a:t>class </a:t>
            </a:r>
            <a:r>
              <a:rPr lang="en-US" sz="3000" dirty="0" smtClean="0"/>
              <a:t>can </a:t>
            </a:r>
            <a:r>
              <a:rPr lang="en-IN" sz="3000" dirty="0" smtClean="0"/>
              <a:t>be </a:t>
            </a:r>
            <a:r>
              <a:rPr lang="en-IN" sz="3000" dirty="0"/>
              <a:t>added to a </a:t>
            </a:r>
            <a:r>
              <a:rPr lang="en-US" sz="2600" dirty="0">
                <a:latin typeface="Courier New" panose="02070309020205020404" pitchFamily="49" charset="0"/>
                <a:cs typeface="Courier New" panose="02070309020205020404" pitchFamily="49" charset="0"/>
              </a:rPr>
              <a:t>span</a:t>
            </a:r>
            <a:r>
              <a:rPr lang="en-US" sz="3000" b="1" dirty="0"/>
              <a:t> </a:t>
            </a:r>
            <a:r>
              <a:rPr lang="en-IN" sz="3000" dirty="0" smtClean="0"/>
              <a:t>element </a:t>
            </a:r>
            <a:r>
              <a:rPr lang="en-IN" sz="3000" dirty="0"/>
              <a:t>to style its </a:t>
            </a:r>
            <a:r>
              <a:rPr lang="en-IN" sz="3000" dirty="0" smtClean="0"/>
              <a:t>text</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26</a:t>
            </a:fld>
            <a:endParaRPr lang="en-US"/>
          </a:p>
        </p:txBody>
      </p:sp>
    </p:spTree>
    <p:extLst>
      <p:ext uri="{BB962C8B-B14F-4D97-AF65-F5344CB8AC3E}">
        <p14:creationId xmlns:p14="http://schemas.microsoft.com/office/powerpoint/2010/main" val="2812510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the Span </a:t>
            </a:r>
            <a:r>
              <a:rPr lang="en-US" sz="4400" dirty="0" smtClean="0"/>
              <a:t>Element </a:t>
            </a:r>
            <a:r>
              <a:rPr lang="en-US" sz="4400" dirty="0"/>
              <a:t>(continued)</a:t>
            </a:r>
          </a:p>
        </p:txBody>
      </p:sp>
      <p:sp>
        <p:nvSpPr>
          <p:cNvPr id="2" name="Content Placeholder 1"/>
          <p:cNvSpPr>
            <a:spLocks noGrp="1"/>
          </p:cNvSpPr>
          <p:nvPr>
            <p:ph idx="1"/>
          </p:nvPr>
        </p:nvSpPr>
        <p:spPr>
          <a:xfrm>
            <a:off x="76200" y="1981200"/>
            <a:ext cx="8458200" cy="2971800"/>
          </a:xfrm>
        </p:spPr>
        <p:txBody>
          <a:bodyPr/>
          <a:lstStyle/>
          <a:p>
            <a:pPr lvl="1"/>
            <a:r>
              <a:rPr lang="en-IN" sz="2800" dirty="0" smtClean="0"/>
              <a:t>For example, the following code shows a phone number wrapped in </a:t>
            </a:r>
            <a:r>
              <a:rPr lang="en-IN" sz="3600" dirty="0" smtClean="0">
                <a:latin typeface="Courier New" panose="02070309020205020404" pitchFamily="49" charset="0"/>
                <a:cs typeface="Courier New" panose="02070309020205020404" pitchFamily="49" charset="0"/>
              </a:rPr>
              <a:t>span</a:t>
            </a:r>
            <a:r>
              <a:rPr lang="en-IN" sz="2800" dirty="0" smtClean="0"/>
              <a:t> element.</a:t>
            </a:r>
          </a:p>
          <a:p>
            <a:pPr marL="914400" lvl="2" indent="0">
              <a:buNone/>
            </a:pPr>
            <a:r>
              <a:rPr lang="en-IN" sz="3200" dirty="0" smtClean="0">
                <a:latin typeface="Courier New" panose="02070309020205020404" pitchFamily="49" charset="0"/>
                <a:cs typeface="Courier New" panose="02070309020205020404" pitchFamily="49" charset="0"/>
              </a:rPr>
              <a:t>&lt;span class="desktop"&gt;(814) 555-9608&lt;/span&gt;</a:t>
            </a:r>
          </a:p>
          <a:p>
            <a:pPr marL="914400" lvl="2" indent="0">
              <a:buNone/>
            </a:pPr>
            <a:endParaRPr lang="en-IN" sz="2200" dirty="0">
              <a:latin typeface="Courier New" panose="02070309020205020404" pitchFamily="49" charset="0"/>
              <a:cs typeface="Courier New" panose="02070309020205020404" pitchFamily="49" charset="0"/>
            </a:endParaRPr>
          </a:p>
          <a:p>
            <a:pPr marL="914400" lvl="2" indent="0">
              <a:buNone/>
            </a:pPr>
            <a:endParaRPr lang="en-US" sz="22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27</a:t>
            </a:fld>
            <a:endParaRPr lang="en-US"/>
          </a:p>
        </p:txBody>
      </p:sp>
    </p:spTree>
    <p:extLst>
      <p:ext uri="{BB962C8B-B14F-4D97-AF65-F5344CB8AC3E}">
        <p14:creationId xmlns:p14="http://schemas.microsoft.com/office/powerpoint/2010/main" val="3778350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Adding Meta Tags</a:t>
            </a:r>
          </a:p>
        </p:txBody>
      </p:sp>
      <p:sp>
        <p:nvSpPr>
          <p:cNvPr id="2" name="Content Placeholder 1"/>
          <p:cNvSpPr>
            <a:spLocks noGrp="1"/>
          </p:cNvSpPr>
          <p:nvPr>
            <p:ph idx="1"/>
          </p:nvPr>
        </p:nvSpPr>
        <p:spPr/>
        <p:txBody>
          <a:bodyPr/>
          <a:lstStyle/>
          <a:p>
            <a:r>
              <a:rPr lang="en-IN" dirty="0"/>
              <a:t>For responsive sites, add the following </a:t>
            </a:r>
            <a:r>
              <a:rPr lang="en-IN" sz="2600" dirty="0">
                <a:latin typeface="Courier New" panose="02070309020205020404" pitchFamily="49" charset="0"/>
                <a:cs typeface="Courier New" panose="02070309020205020404" pitchFamily="49" charset="0"/>
              </a:rPr>
              <a:t>meta</a:t>
            </a:r>
            <a:r>
              <a:rPr lang="en-IN" b="1" dirty="0"/>
              <a:t> </a:t>
            </a:r>
            <a:r>
              <a:rPr lang="en-IN" dirty="0"/>
              <a:t>tag to the </a:t>
            </a:r>
            <a:r>
              <a:rPr lang="en-IN" sz="2600" dirty="0" smtClean="0">
                <a:latin typeface="Courier New" panose="02070309020205020404" pitchFamily="49" charset="0"/>
                <a:cs typeface="Courier New" panose="02070309020205020404" pitchFamily="49" charset="0"/>
              </a:rPr>
              <a:t>head</a:t>
            </a:r>
            <a:r>
              <a:rPr lang="en-IN" b="1" dirty="0" smtClean="0"/>
              <a:t> </a:t>
            </a:r>
            <a:r>
              <a:rPr lang="en-IN" dirty="0"/>
              <a:t>section of </a:t>
            </a:r>
            <a:r>
              <a:rPr lang="en-IN" dirty="0" smtClean="0"/>
              <a:t>each webpage.</a:t>
            </a:r>
          </a:p>
          <a:p>
            <a:pPr marL="457200" lvl="1" indent="0">
              <a:buNone/>
            </a:pPr>
            <a:r>
              <a:rPr lang="en-IN" sz="2600" dirty="0" smtClean="0">
                <a:latin typeface="Courier New" panose="02070309020205020404" pitchFamily="49" charset="0"/>
                <a:cs typeface="Courier New" panose="02070309020205020404" pitchFamily="49" charset="0"/>
              </a:rPr>
              <a:t>&lt;</a:t>
            </a:r>
            <a:r>
              <a:rPr lang="en-IN" sz="2600" dirty="0">
                <a:latin typeface="Courier New" panose="02070309020205020404" pitchFamily="49" charset="0"/>
                <a:cs typeface="Courier New" panose="02070309020205020404" pitchFamily="49" charset="0"/>
              </a:rPr>
              <a:t>meta name="viewport" content="width=device-width, initial-scale=1"&gt;</a:t>
            </a:r>
          </a:p>
          <a:p>
            <a:r>
              <a:rPr lang="en-IN" dirty="0" smtClean="0"/>
              <a:t>This </a:t>
            </a:r>
            <a:r>
              <a:rPr lang="en-IN" dirty="0"/>
              <a:t>code makes sure that the page </a:t>
            </a:r>
            <a:r>
              <a:rPr lang="en-IN" i="1" dirty="0"/>
              <a:t>initially loads </a:t>
            </a:r>
            <a:r>
              <a:rPr lang="en-IN" dirty="0"/>
              <a:t>in a layout width </a:t>
            </a:r>
            <a:r>
              <a:rPr lang="en-IN" dirty="0" smtClean="0"/>
              <a:t>that matches </a:t>
            </a:r>
            <a:r>
              <a:rPr lang="en-IN" dirty="0"/>
              <a:t>the viewport of the </a:t>
            </a:r>
            <a:r>
              <a:rPr lang="en-IN" dirty="0" smtClean="0"/>
              <a:t>device</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28</a:t>
            </a:fld>
            <a:endParaRPr lang="en-US"/>
          </a:p>
        </p:txBody>
      </p:sp>
    </p:spTree>
    <p:extLst>
      <p:ext uri="{BB962C8B-B14F-4D97-AF65-F5344CB8AC3E}">
        <p14:creationId xmlns:p14="http://schemas.microsoft.com/office/powerpoint/2010/main" val="3588374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Testing Webpages in Viewports</a:t>
            </a:r>
            <a:br>
              <a:rPr lang="en-US" sz="4400" dirty="0"/>
            </a:br>
            <a:r>
              <a:rPr lang="en-US" sz="4400" dirty="0"/>
              <a:t>of Different Sizes</a:t>
            </a:r>
          </a:p>
        </p:txBody>
      </p:sp>
      <p:pic>
        <p:nvPicPr>
          <p:cNvPr id="6" name="Content Placeholder 5" descr="This table lists few options for emulators to make the testing process faster and less expensive.&#10;It has 3 columns and 10 rows. In row 1, the header of column 1 reads “Emulator Name,” the header of column 2 reads “Website,” the header of column 3 reads “Description.”&#10;In row 2, column 1 reads “Mozilla Firefox Developer,” column 2 reads “https://www.mozilla.org/en-US/firefox/developer/,” column 3 reads “Set of authoring and debugging tools built into Firefox.”&#10;In row 3, column 1 reads “Chrome Developer’s Tools,” column 2 reads “https://developer.chrome.com/devtools,” column 3 reads “Set of authoring and debugging tools built into Chrome.”&#10;In row 4, column 1 reads “Viewport Emulator,” column 2 reads “http://www.viewportemulator.com/,” column 3 reads “Online tool to test responsive design website in multiple viewports.”&#10;In row 5, column 1 reads “iPadPeek,” column 2 reads “http://ipadpeek.com,” column 3 reads “Online iPad and iPhone simulator.”&#10;In row 6, column 1 reads “TestiPhone.com,” column 2 reads “http://www.testiphone.com/,” column 3 reads “Online iPhone simulator.”&#10;In row 7, column 1 reads “iOS Simulator,” column 2 reads “http://developer.apple.com/,” column 3 reads “Official Apple iOS simulator — downloadable software.”&#10;In row 8, column 1 reads “Android Emulator,” column 2 reads “https://developer.android.com/,” column 3 reads “Official Android simulator — downloadable software.”&#10;In row 9, column 1 reads “Windows Phone Emulator,” column 2 reads “http://msdn.microsoft.com/ (then search for Windows Phone Emulator),” column 3 reads “Windows Phone Emulator — downloadable software”.&#10; In row 10, column 1 reads “Opera Mini Emulator,” column 2 reads “https://dev.opera.com (then search for Opera Mini Emulator),” column 3 reads “Opera Mini Emulator — downloadable software.”&#10;" title="Table 5-2 Mobile Device Emulator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208555"/>
            <a:ext cx="7886700" cy="3585477"/>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29</a:t>
            </a:fld>
            <a:endParaRPr lang="en-US"/>
          </a:p>
        </p:txBody>
      </p:sp>
    </p:spTree>
    <p:extLst>
      <p:ext uri="{BB962C8B-B14F-4D97-AF65-F5344CB8AC3E}">
        <p14:creationId xmlns:p14="http://schemas.microsoft.com/office/powerpoint/2010/main" val="424215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685800" y="2209800"/>
            <a:ext cx="7848600" cy="1905000"/>
          </a:xfrm>
          <a:ln>
            <a:miter lim="800000"/>
            <a:headEnd/>
            <a:tailEnd/>
          </a:ln>
        </p:spPr>
        <p:txBody>
          <a:bodyPr>
            <a:normAutofit fontScale="92500"/>
          </a:bodyPr>
          <a:lstStyle/>
          <a:p>
            <a:pPr eaLnBrk="1" hangingPunct="1"/>
            <a:r>
              <a:rPr lang="en-US" sz="2000" dirty="0" smtClean="0"/>
              <a:t> </a:t>
            </a:r>
          </a:p>
          <a:p>
            <a:pPr>
              <a:spcBef>
                <a:spcPct val="0"/>
              </a:spcBef>
            </a:pPr>
            <a:r>
              <a:rPr lang="en-US" sz="4900" b="1" dirty="0">
                <a:latin typeface="+mj-lt"/>
                <a:ea typeface="+mj-ea"/>
                <a:cs typeface="+mj-cs"/>
              </a:rPr>
              <a:t>Chapter 5</a:t>
            </a:r>
          </a:p>
          <a:p>
            <a:pPr eaLnBrk="1" hangingPunct="1"/>
            <a:endParaRPr lang="en-US" sz="2000" dirty="0"/>
          </a:p>
          <a:p>
            <a:r>
              <a:rPr lang="en-US" sz="2800" b="1" dirty="0"/>
              <a:t>Responsive Design Part 1: Designing for Mobile Devices</a:t>
            </a:r>
            <a:endParaRPr lang="en-US" sz="2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a:t>
            </a:r>
            <a:r>
              <a:rPr lang="en-AU" sz="1200" dirty="0">
                <a:solidFill>
                  <a:schemeClr val="bg1"/>
                </a:solidFill>
                <a:latin typeface="Arial Rounded MT Bold" panose="020F0704030504030204" pitchFamily="34" charset="0"/>
              </a:rPr>
              <a:t>Institute </a:t>
            </a:r>
            <a:r>
              <a:rPr lang="en-AU" sz="1200" dirty="0">
                <a:solidFill>
                  <a:schemeClr val="bg1"/>
                </a:solidFill>
                <a:latin typeface="Arial Rounded MT Bold" panose="020F0704030504030204" pitchFamily="34" charset="0"/>
              </a:rPr>
              <a:t>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a:t>
            </a:r>
            <a:r>
              <a:rPr lang="en-AU" sz="1200" dirty="0">
                <a:solidFill>
                  <a:schemeClr val="bg1"/>
                </a:solidFill>
                <a:latin typeface="Arial Rounded MT Bold" panose="020F0704030504030204" pitchFamily="34" charset="0"/>
              </a:rPr>
              <a:t>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a:t>
            </a:r>
            <a:r>
              <a:rPr lang="en-AU" sz="1200" dirty="0">
                <a:solidFill>
                  <a:schemeClr val="bg1"/>
                </a:solidFill>
                <a:latin typeface="Arial Rounded MT Bold" panose="020F0704030504030204" pitchFamily="34" charset="0"/>
              </a:rPr>
              <a:t>Code: </a:t>
            </a:r>
            <a:r>
              <a:rPr lang="en-AU" sz="1200" dirty="0">
                <a:solidFill>
                  <a:schemeClr val="bg1"/>
                </a:solidFill>
                <a:latin typeface="Arial Rounded MT Bold" panose="020F0704030504030204" pitchFamily="34" charset="0"/>
              </a:rPr>
              <a:t>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TEQSA Provider Number: </a:t>
            </a:r>
            <a:r>
              <a:rPr lang="en-AU" sz="1200" dirty="0">
                <a:solidFill>
                  <a:schemeClr val="bg1"/>
                </a:solidFill>
                <a:latin typeface="Arial Rounded MT Bold" panose="020F0704030504030204" pitchFamily="34" charset="0"/>
              </a:rPr>
              <a:t>PRV12051</a:t>
            </a:r>
            <a:endParaRPr lang="en-AU" sz="12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30</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469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Chapter Objectives</a:t>
            </a:r>
          </a:p>
        </p:txBody>
      </p:sp>
      <p:sp>
        <p:nvSpPr>
          <p:cNvPr id="2" name="Content Placeholder 1"/>
          <p:cNvSpPr>
            <a:spLocks noGrp="1"/>
          </p:cNvSpPr>
          <p:nvPr>
            <p:ph idx="1"/>
          </p:nvPr>
        </p:nvSpPr>
        <p:spPr/>
        <p:txBody>
          <a:bodyPr/>
          <a:lstStyle/>
          <a:p>
            <a:r>
              <a:rPr lang="en-IN" dirty="0"/>
              <a:t>Explain the principles of </a:t>
            </a:r>
            <a:r>
              <a:rPr lang="en-IN" dirty="0" smtClean="0"/>
              <a:t>responsive </a:t>
            </a:r>
            <a:r>
              <a:rPr lang="en-US" dirty="0" smtClean="0"/>
              <a:t>design</a:t>
            </a:r>
          </a:p>
          <a:p>
            <a:r>
              <a:rPr lang="en-IN" dirty="0"/>
              <a:t>Describe the pros and cons of a </a:t>
            </a:r>
            <a:r>
              <a:rPr lang="en-IN" dirty="0" smtClean="0"/>
              <a:t>mobile </a:t>
            </a:r>
            <a:r>
              <a:rPr lang="en-US" dirty="0" smtClean="0"/>
              <a:t>website</a:t>
            </a:r>
          </a:p>
          <a:p>
            <a:r>
              <a:rPr lang="en-IN" dirty="0"/>
              <a:t>Explain the design principles of a </a:t>
            </a:r>
            <a:r>
              <a:rPr lang="en-IN" dirty="0" smtClean="0"/>
              <a:t>mobile </a:t>
            </a:r>
            <a:r>
              <a:rPr lang="en-US" dirty="0" smtClean="0"/>
              <a:t>website</a:t>
            </a:r>
          </a:p>
          <a:p>
            <a:r>
              <a:rPr lang="en-US" dirty="0"/>
              <a:t>Describe a mobile-first </a:t>
            </a:r>
            <a:r>
              <a:rPr lang="en-US" dirty="0" smtClean="0"/>
              <a:t>strategy</a:t>
            </a:r>
          </a:p>
          <a:p>
            <a:r>
              <a:rPr lang="en-US" dirty="0"/>
              <a:t>Define a </a:t>
            </a:r>
            <a:r>
              <a:rPr lang="en-US" dirty="0" smtClean="0"/>
              <a:t>viewport</a:t>
            </a:r>
          </a:p>
          <a:p>
            <a:r>
              <a:rPr lang="en-US" dirty="0"/>
              <a:t>Create a fluid layout</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4</a:t>
            </a:fld>
            <a:endParaRPr lang="en-US"/>
          </a:p>
        </p:txBody>
      </p:sp>
    </p:spTree>
    <p:extLst>
      <p:ext uri="{BB962C8B-B14F-4D97-AF65-F5344CB8AC3E}">
        <p14:creationId xmlns:p14="http://schemas.microsoft.com/office/powerpoint/2010/main" val="21773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Chapter </a:t>
            </a:r>
            <a:r>
              <a:rPr lang="en-US" sz="4400" dirty="0" smtClean="0"/>
              <a:t>Objectives (continued)</a:t>
            </a:r>
            <a:endParaRPr lang="en-US" sz="4400" dirty="0"/>
          </a:p>
        </p:txBody>
      </p:sp>
      <p:sp>
        <p:nvSpPr>
          <p:cNvPr id="2" name="Content Placeholder 1"/>
          <p:cNvSpPr>
            <a:spLocks noGrp="1"/>
          </p:cNvSpPr>
          <p:nvPr>
            <p:ph idx="1"/>
          </p:nvPr>
        </p:nvSpPr>
        <p:spPr/>
        <p:txBody>
          <a:bodyPr/>
          <a:lstStyle/>
          <a:p>
            <a:r>
              <a:rPr lang="en-US" dirty="0"/>
              <a:t>Make images </a:t>
            </a:r>
            <a:r>
              <a:rPr lang="en-US" dirty="0" smtClean="0"/>
              <a:t>flexible</a:t>
            </a:r>
          </a:p>
          <a:p>
            <a:r>
              <a:rPr lang="en-IN" dirty="0"/>
              <a:t>Use styles for a mobile </a:t>
            </a:r>
            <a:r>
              <a:rPr lang="en-IN" dirty="0" smtClean="0"/>
              <a:t>viewport</a:t>
            </a:r>
          </a:p>
          <a:p>
            <a:r>
              <a:rPr lang="en-IN" dirty="0"/>
              <a:t>Insert and style a span </a:t>
            </a:r>
            <a:r>
              <a:rPr lang="en-IN" dirty="0" smtClean="0"/>
              <a:t>element</a:t>
            </a:r>
          </a:p>
          <a:p>
            <a:r>
              <a:rPr lang="sv-SE" dirty="0"/>
              <a:t>Insert a viewport meta </a:t>
            </a:r>
            <a:r>
              <a:rPr lang="sv-SE" dirty="0" smtClean="0"/>
              <a:t>tag</a:t>
            </a:r>
          </a:p>
          <a:p>
            <a:r>
              <a:rPr lang="en-IN" dirty="0"/>
              <a:t>Test a responsive site using a </a:t>
            </a:r>
            <a:r>
              <a:rPr lang="en-IN" dirty="0" smtClean="0"/>
              <a:t>device </a:t>
            </a:r>
            <a:r>
              <a:rPr lang="en-US" dirty="0" smtClean="0"/>
              <a:t>emulator</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5</a:t>
            </a:fld>
            <a:endParaRPr lang="en-US"/>
          </a:p>
        </p:txBody>
      </p:sp>
    </p:spTree>
    <p:extLst>
      <p:ext uri="{BB962C8B-B14F-4D97-AF65-F5344CB8AC3E}">
        <p14:creationId xmlns:p14="http://schemas.microsoft.com/office/powerpoint/2010/main" val="375809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Exploring Responsive Design</a:t>
            </a:r>
          </a:p>
        </p:txBody>
      </p:sp>
      <p:sp>
        <p:nvSpPr>
          <p:cNvPr id="2" name="Content Placeholder 1"/>
          <p:cNvSpPr>
            <a:spLocks noGrp="1"/>
          </p:cNvSpPr>
          <p:nvPr>
            <p:ph idx="1"/>
          </p:nvPr>
        </p:nvSpPr>
        <p:spPr/>
        <p:txBody>
          <a:bodyPr>
            <a:normAutofit/>
          </a:bodyPr>
          <a:lstStyle/>
          <a:p>
            <a:r>
              <a:rPr lang="en-US" b="1" dirty="0"/>
              <a:t>Responsive </a:t>
            </a:r>
            <a:r>
              <a:rPr lang="en-US" b="1" dirty="0" smtClean="0"/>
              <a:t>design</a:t>
            </a:r>
          </a:p>
          <a:p>
            <a:pPr lvl="1"/>
            <a:r>
              <a:rPr lang="en-IN" b="1" dirty="0" smtClean="0"/>
              <a:t>Responsive </a:t>
            </a:r>
            <a:r>
              <a:rPr lang="en-IN" b="1" dirty="0"/>
              <a:t>design </a:t>
            </a:r>
            <a:r>
              <a:rPr lang="en-IN" dirty="0"/>
              <a:t>is a website development </a:t>
            </a:r>
            <a:r>
              <a:rPr lang="en-IN" dirty="0" smtClean="0"/>
              <a:t>strategy that </a:t>
            </a:r>
            <a:r>
              <a:rPr lang="en-IN" dirty="0"/>
              <a:t>strives to provide an optimal user experience of a website regardless of the </a:t>
            </a:r>
            <a:r>
              <a:rPr lang="en-IN" dirty="0" smtClean="0"/>
              <a:t>device or </a:t>
            </a:r>
            <a:r>
              <a:rPr lang="en-IN" dirty="0"/>
              <a:t>browser </a:t>
            </a:r>
            <a:r>
              <a:rPr lang="en-IN" dirty="0" smtClean="0"/>
              <a:t>used</a:t>
            </a:r>
            <a:endParaRPr lang="en-US" b="1" dirty="0"/>
          </a:p>
          <a:p>
            <a:pPr lvl="1"/>
            <a:r>
              <a:rPr lang="en-IN" dirty="0" smtClean="0"/>
              <a:t>The </a:t>
            </a:r>
            <a:r>
              <a:rPr lang="en-IN" dirty="0"/>
              <a:t>content </a:t>
            </a:r>
            <a:r>
              <a:rPr lang="en-IN" dirty="0" smtClean="0"/>
              <a:t>in responsive design is easy </a:t>
            </a:r>
            <a:r>
              <a:rPr lang="en-IN" dirty="0"/>
              <a:t>to read and navigate on devices of three sizes: desktop browser, tablet, and phone</a:t>
            </a:r>
          </a:p>
          <a:p>
            <a:pPr lvl="1"/>
            <a:endParaRPr lang="en-US"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Creating an Image Map</a:t>
            </a:r>
            <a:endParaRPr lang="en-US"/>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6</a:t>
            </a:fld>
            <a:endParaRPr lang="en-US"/>
          </a:p>
        </p:txBody>
      </p:sp>
    </p:spTree>
    <p:extLst>
      <p:ext uri="{BB962C8B-B14F-4D97-AF65-F5344CB8AC3E}">
        <p14:creationId xmlns:p14="http://schemas.microsoft.com/office/powerpoint/2010/main" val="64487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Exploring Responsive </a:t>
            </a:r>
            <a:r>
              <a:rPr lang="en-US" sz="4400" dirty="0" smtClean="0"/>
              <a:t>Design (continued 1)</a:t>
            </a:r>
            <a:endParaRPr lang="en-US" sz="4400" dirty="0"/>
          </a:p>
        </p:txBody>
      </p:sp>
      <p:sp>
        <p:nvSpPr>
          <p:cNvPr id="2" name="Content Placeholder 1"/>
          <p:cNvSpPr>
            <a:spLocks noGrp="1"/>
          </p:cNvSpPr>
          <p:nvPr>
            <p:ph idx="1"/>
          </p:nvPr>
        </p:nvSpPr>
        <p:spPr/>
        <p:txBody>
          <a:bodyPr>
            <a:normAutofit/>
          </a:bodyPr>
          <a:lstStyle/>
          <a:p>
            <a:pPr marL="342900" lvl="2" indent="-342900"/>
            <a:r>
              <a:rPr lang="en-US" sz="3200" dirty="0"/>
              <a:t>The three concepts of responsive design are:</a:t>
            </a:r>
          </a:p>
          <a:p>
            <a:pPr marL="971550" lvl="3" indent="-514350">
              <a:buFont typeface="+mj-lt"/>
              <a:buAutoNum type="arabicPeriod"/>
            </a:pPr>
            <a:r>
              <a:rPr lang="en-US" sz="3200" b="1" dirty="0"/>
              <a:t>Fluid layout: </a:t>
            </a:r>
          </a:p>
          <a:p>
            <a:pPr marL="1371600" lvl="4" indent="-457200">
              <a:buFont typeface="Calibri" panose="020F0502020204030204" pitchFamily="34" charset="0"/>
              <a:buChar char="–"/>
            </a:pPr>
            <a:r>
              <a:rPr lang="en-US" sz="2800" dirty="0"/>
              <a:t>Applies </a:t>
            </a:r>
            <a:r>
              <a:rPr lang="en-IN" sz="2800" dirty="0"/>
              <a:t>proportional size measurements to the </a:t>
            </a:r>
            <a:r>
              <a:rPr lang="en-US" sz="2800" dirty="0"/>
              <a:t>webpage wireframe and content </a:t>
            </a:r>
            <a:endParaRPr lang="en-US" sz="2800" dirty="0" smtClean="0"/>
          </a:p>
          <a:p>
            <a:pPr marL="1371600" lvl="4" indent="-457200">
              <a:buFont typeface="Calibri" panose="020F0502020204030204" pitchFamily="34" charset="0"/>
              <a:buChar char="–"/>
            </a:pPr>
            <a:r>
              <a:rPr lang="en-US" sz="2800" dirty="0" smtClean="0"/>
              <a:t>The </a:t>
            </a:r>
            <a:r>
              <a:rPr lang="en-US" sz="2800" b="1" dirty="0"/>
              <a:t>viewport</a:t>
            </a:r>
            <a:r>
              <a:rPr lang="en-US" sz="2800" dirty="0"/>
              <a:t> </a:t>
            </a:r>
            <a:r>
              <a:rPr lang="en-IN" sz="2800" dirty="0"/>
              <a:t>is the viewing area for the </a:t>
            </a:r>
            <a:r>
              <a:rPr lang="en-IN" sz="2800" dirty="0" smtClean="0"/>
              <a:t>webpage</a:t>
            </a:r>
            <a:endParaRPr lang="en-IN" sz="11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7</a:t>
            </a:fld>
            <a:endParaRPr lang="en-US"/>
          </a:p>
        </p:txBody>
      </p:sp>
    </p:spTree>
    <p:extLst>
      <p:ext uri="{BB962C8B-B14F-4D97-AF65-F5344CB8AC3E}">
        <p14:creationId xmlns:p14="http://schemas.microsoft.com/office/powerpoint/2010/main" val="315264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Exploring Responsive </a:t>
            </a:r>
            <a:r>
              <a:rPr lang="en-US" sz="4400" dirty="0" smtClean="0"/>
              <a:t>Design (continued 2)</a:t>
            </a:r>
            <a:endParaRPr lang="en-US" sz="4400" dirty="0"/>
          </a:p>
        </p:txBody>
      </p:sp>
      <p:sp>
        <p:nvSpPr>
          <p:cNvPr id="2" name="Content Placeholder 1"/>
          <p:cNvSpPr>
            <a:spLocks noGrp="1"/>
          </p:cNvSpPr>
          <p:nvPr>
            <p:ph idx="1"/>
          </p:nvPr>
        </p:nvSpPr>
        <p:spPr/>
        <p:txBody>
          <a:bodyPr>
            <a:normAutofit/>
          </a:bodyPr>
          <a:lstStyle/>
          <a:p>
            <a:pPr marL="971550" lvl="3" indent="-514350">
              <a:buFont typeface="+mj-lt"/>
              <a:buAutoNum type="arabicPeriod" startAt="2"/>
            </a:pPr>
            <a:r>
              <a:rPr lang="en-US" sz="3200" b="1" dirty="0" smtClean="0"/>
              <a:t>Media queries</a:t>
            </a:r>
          </a:p>
          <a:p>
            <a:pPr marL="1371600" lvl="4" indent="-457200">
              <a:buFont typeface="Calibri" panose="020F0502020204030204" pitchFamily="34" charset="0"/>
              <a:buChar char="–"/>
            </a:pPr>
            <a:r>
              <a:rPr lang="en-IN" sz="2800" dirty="0" smtClean="0"/>
              <a:t>Allow </a:t>
            </a:r>
            <a:r>
              <a:rPr lang="en-IN" sz="2800" dirty="0"/>
              <a:t>the webpage developer to detect the approximate pixel size of the current </a:t>
            </a:r>
            <a:r>
              <a:rPr lang="en-IN" sz="2800" dirty="0" smtClean="0"/>
              <a:t>viewport</a:t>
            </a:r>
          </a:p>
          <a:p>
            <a:pPr marL="1371600" lvl="4" indent="-457200">
              <a:buFont typeface="Calibri" panose="020F0502020204030204" pitchFamily="34" charset="0"/>
              <a:buChar char="–"/>
            </a:pPr>
            <a:r>
              <a:rPr lang="en-IN" sz="2800" dirty="0" smtClean="0"/>
              <a:t>Allow the developer </a:t>
            </a:r>
            <a:r>
              <a:rPr lang="en-IN" sz="2800" dirty="0"/>
              <a:t>to selectively apply CSS rules that work best for that viewport </a:t>
            </a:r>
            <a:r>
              <a:rPr lang="en-IN" sz="2800" dirty="0" smtClean="0"/>
              <a:t>size</a:t>
            </a:r>
          </a:p>
          <a:p>
            <a:pPr marL="457200" lvl="3" indent="0">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8</a:t>
            </a:fld>
            <a:endParaRPr lang="en-US"/>
          </a:p>
        </p:txBody>
      </p:sp>
    </p:spTree>
    <p:extLst>
      <p:ext uri="{BB962C8B-B14F-4D97-AF65-F5344CB8AC3E}">
        <p14:creationId xmlns:p14="http://schemas.microsoft.com/office/powerpoint/2010/main" val="92653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Exploring Responsive </a:t>
            </a:r>
            <a:r>
              <a:rPr lang="en-US" sz="4400" dirty="0" smtClean="0"/>
              <a:t>Design (continued 3)</a:t>
            </a:r>
            <a:endParaRPr lang="en-US" sz="4400" dirty="0"/>
          </a:p>
        </p:txBody>
      </p:sp>
      <p:sp>
        <p:nvSpPr>
          <p:cNvPr id="2" name="Content Placeholder 1"/>
          <p:cNvSpPr>
            <a:spLocks noGrp="1"/>
          </p:cNvSpPr>
          <p:nvPr>
            <p:ph idx="1"/>
          </p:nvPr>
        </p:nvSpPr>
        <p:spPr/>
        <p:txBody>
          <a:bodyPr>
            <a:normAutofit/>
          </a:bodyPr>
          <a:lstStyle/>
          <a:p>
            <a:pPr marL="971550" lvl="3" indent="-514350">
              <a:buFont typeface="+mj-lt"/>
              <a:buAutoNum type="arabicPeriod" startAt="3"/>
            </a:pPr>
            <a:r>
              <a:rPr lang="en-IN" sz="3200" b="1" dirty="0"/>
              <a:t>Flexible </a:t>
            </a:r>
            <a:r>
              <a:rPr lang="en-IN" sz="3200" b="1" dirty="0" smtClean="0"/>
              <a:t>images</a:t>
            </a:r>
          </a:p>
          <a:p>
            <a:pPr marL="1371600" lvl="4" indent="-457200">
              <a:buFont typeface="Calibri" panose="020F0502020204030204" pitchFamily="34" charset="0"/>
              <a:buChar char="–"/>
            </a:pPr>
            <a:r>
              <a:rPr lang="en-IN" sz="2800" dirty="0" smtClean="0"/>
              <a:t>They </a:t>
            </a:r>
            <a:r>
              <a:rPr lang="en-IN" sz="2800" dirty="0"/>
              <a:t>shrink and grow based on the size of the </a:t>
            </a:r>
            <a:r>
              <a:rPr lang="en-IN" sz="2800" dirty="0" smtClean="0"/>
              <a:t>viewport </a:t>
            </a:r>
            <a:endParaRPr lang="en-IN" sz="2800" dirty="0"/>
          </a:p>
          <a:p>
            <a:pPr marL="1371600" lvl="4" indent="-457200">
              <a:buFont typeface="Calibri" panose="020F0502020204030204" pitchFamily="34" charset="0"/>
              <a:buChar char="–"/>
            </a:pPr>
            <a:r>
              <a:rPr lang="en-IN" sz="2800" dirty="0" smtClean="0"/>
              <a:t>They </a:t>
            </a:r>
            <a:r>
              <a:rPr lang="en-IN" sz="2800" dirty="0"/>
              <a:t>do not have height and width attributes or values in the HTML </a:t>
            </a:r>
            <a:r>
              <a:rPr lang="en-IN" sz="2800" dirty="0" smtClean="0"/>
              <a:t>document</a:t>
            </a:r>
          </a:p>
          <a:p>
            <a:pPr marL="1371600" lvl="4" indent="-457200">
              <a:buFont typeface="Calibri" panose="020F0502020204030204" pitchFamily="34" charset="0"/>
              <a:buChar char="–"/>
            </a:pPr>
            <a:r>
              <a:rPr lang="en-IN" sz="2800" dirty="0" smtClean="0"/>
              <a:t>They </a:t>
            </a:r>
            <a:r>
              <a:rPr lang="en-IN" sz="2800" dirty="0"/>
              <a:t>use CSS rules to resize the image relative to the wireframe and viewport</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5: Responsive Design Part 1: Designing for Mobile Devices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C4A91F70-9FC7-4480-AFA9-C896FD0568CE}" type="slidenum">
              <a:rPr lang="en-US" smtClean="0"/>
              <a:pPr>
                <a:defRPr/>
              </a:pPr>
              <a:t>9</a:t>
            </a:fld>
            <a:endParaRPr lang="en-US"/>
          </a:p>
        </p:txBody>
      </p:sp>
    </p:spTree>
    <p:extLst>
      <p:ext uri="{BB962C8B-B14F-4D97-AF65-F5344CB8AC3E}">
        <p14:creationId xmlns:p14="http://schemas.microsoft.com/office/powerpoint/2010/main" val="1476905683"/>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5642</TotalTime>
  <Words>1465</Words>
  <Application>Microsoft Office PowerPoint</Application>
  <PresentationFormat>On-screen Show (4:3)</PresentationFormat>
  <Paragraphs>182</Paragraphs>
  <Slides>30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Arial Rounded MT Bold</vt:lpstr>
      <vt:lpstr>Calibri</vt:lpstr>
      <vt:lpstr>Calibri Light</vt:lpstr>
      <vt:lpstr>Courier New</vt:lpstr>
      <vt:lpstr>Kent Powerpoint Template (final)</vt:lpstr>
      <vt:lpstr>1_Kent Powerpoint Template (final)</vt:lpstr>
      <vt:lpstr>PowerPoint Presentation</vt:lpstr>
      <vt:lpstr>Resource Material</vt:lpstr>
      <vt:lpstr>PowerPoint Presentation</vt:lpstr>
      <vt:lpstr>Chapter Objectives</vt:lpstr>
      <vt:lpstr>Chapter Objectives (continued)</vt:lpstr>
      <vt:lpstr>Exploring Responsive Design</vt:lpstr>
      <vt:lpstr>Exploring Responsive Design (continued 1)</vt:lpstr>
      <vt:lpstr>Exploring Responsive Design (continued 2)</vt:lpstr>
      <vt:lpstr>Exploring Responsive Design (continued 3)</vt:lpstr>
      <vt:lpstr>Designing for Mobile Devices</vt:lpstr>
      <vt:lpstr>Designing for Mobile Devices (continued 1)</vt:lpstr>
      <vt:lpstr>Designing for Mobile Devices (continued 2)</vt:lpstr>
      <vt:lpstr>Using Fluid Layouts</vt:lpstr>
      <vt:lpstr>Using Fluid Layouts (continued 1)</vt:lpstr>
      <vt:lpstr>Using Fluid Layouts (continued 2)</vt:lpstr>
      <vt:lpstr>Creating a Fluid Layout</vt:lpstr>
      <vt:lpstr>Creating a Fluid Layout (continued 1)</vt:lpstr>
      <vt:lpstr>Creating a Fluid Layout (continued 2)</vt:lpstr>
      <vt:lpstr>Making Images Flexible</vt:lpstr>
      <vt:lpstr>Making Images Flexible (continued)</vt:lpstr>
      <vt:lpstr>Following a Mobile-First Strategy</vt:lpstr>
      <vt:lpstr>Following a Mobile-First Strategy (continued 1)</vt:lpstr>
      <vt:lpstr>Following a Mobile-First Strategy (continued 2)</vt:lpstr>
      <vt:lpstr>Following a Mobile-First Strategy (continued 3) </vt:lpstr>
      <vt:lpstr>Following a Mobile-First Strategy (continued 4)</vt:lpstr>
      <vt:lpstr>Using the Span Element</vt:lpstr>
      <vt:lpstr>Using the Span Element (continued)</vt:lpstr>
      <vt:lpstr>Adding Meta Tags</vt:lpstr>
      <vt:lpstr>Testing Webpages in Viewports of Different Sizes</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5</dc:title>
  <dc:creator>Steven Freund</dc:creator>
  <cp:lastModifiedBy>Syed Altaf</cp:lastModifiedBy>
  <cp:revision>293</cp:revision>
  <dcterms:created xsi:type="dcterms:W3CDTF">2004-08-26T17:55:22Z</dcterms:created>
  <dcterms:modified xsi:type="dcterms:W3CDTF">2019-10-25T01:27:36Z</dcterms:modified>
</cp:coreProperties>
</file>