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85" r:id="rId3"/>
    <p:sldId id="294" r:id="rId4"/>
    <p:sldId id="283" r:id="rId5"/>
    <p:sldId id="284" r:id="rId6"/>
    <p:sldId id="286" r:id="rId7"/>
    <p:sldId id="287" r:id="rId8"/>
    <p:sldId id="288" r:id="rId9"/>
    <p:sldId id="292" r:id="rId10"/>
    <p:sldId id="293" r:id="rId11"/>
    <p:sldId id="295" r:id="rId12"/>
    <p:sldId id="282" r:id="rId1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0C82343-44C3-8466-C6C2-BE27B06D477D}" name="Mahmoud Gamal Ahmed Bekhit" initials="MGAB" userId="S::MBekhit@kent.edu.au::a53c83ca-d3c5-4c8f-a1e7-7676cb12498d"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1A3BA8-2C8D-48F1-B8E9-E7804BA675AA}" v="6" dt="2023-06-06T01:40:22.136"/>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44" autoAdjust="0"/>
    <p:restoredTop sz="94660"/>
  </p:normalViewPr>
  <p:slideViewPr>
    <p:cSldViewPr snapToGrid="0">
      <p:cViewPr varScale="1">
        <p:scale>
          <a:sx n="109" d="100"/>
          <a:sy n="109" d="100"/>
        </p:scale>
        <p:origin x="474" y="270"/>
      </p:cViewPr>
      <p:guideLst/>
    </p:cSldViewPr>
  </p:slideViewPr>
  <p:notesTextViewPr>
    <p:cViewPr>
      <p:scale>
        <a:sx n="1" d="1"/>
        <a:sy n="1" d="1"/>
      </p:scale>
      <p:origin x="0" y="0"/>
    </p:cViewPr>
  </p:notesTextViewPr>
  <p:sorterViewPr>
    <p:cViewPr>
      <p:scale>
        <a:sx n="100" d="100"/>
        <a:sy n="100" d="100"/>
      </p:scale>
      <p:origin x="0" y="-2116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0" name="Shape 120"/>
          <p:cNvSpPr>
            <a:spLocks noGrp="1" noRot="1" noChangeAspect="1"/>
          </p:cNvSpPr>
          <p:nvPr>
            <p:ph type="sldImg"/>
          </p:nvPr>
        </p:nvSpPr>
        <p:spPr>
          <a:xfrm>
            <a:off x="1143000" y="685800"/>
            <a:ext cx="4572000" cy="3429000"/>
          </a:xfrm>
          <a:prstGeom prst="rect">
            <a:avLst/>
          </a:prstGeom>
        </p:spPr>
        <p:txBody>
          <a:bodyPr/>
          <a:lstStyle/>
          <a:p>
            <a:endParaRPr/>
          </a:p>
        </p:txBody>
      </p:sp>
      <p:sp>
        <p:nvSpPr>
          <p:cNvPr id="121" name="Shape 12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grpSp>
        <p:nvGrpSpPr>
          <p:cNvPr id="5" name="Group 4"/>
          <p:cNvGrpSpPr/>
          <p:nvPr userDrawn="1"/>
        </p:nvGrpSpPr>
        <p:grpSpPr>
          <a:xfrm>
            <a:off x="0" y="1"/>
            <a:ext cx="12192000" cy="357129"/>
            <a:chOff x="0" y="0"/>
            <a:chExt cx="12191999" cy="357127"/>
          </a:xfrm>
        </p:grpSpPr>
        <p:sp>
          <p:nvSpPr>
            <p:cNvPr id="6" name="Freeform 12"/>
            <p:cNvSpPr/>
            <p:nvPr/>
          </p:nvSpPr>
          <p:spPr>
            <a:xfrm>
              <a:off x="9143487" y="0"/>
              <a:ext cx="3048513" cy="357129"/>
            </a:xfrm>
            <a:prstGeom prst="rect">
              <a:avLst/>
            </a:prstGeom>
            <a:solidFill>
              <a:srgbClr val="AB2E91"/>
            </a:solidFill>
            <a:ln w="12700" cap="flat">
              <a:noFill/>
              <a:miter lim="400000"/>
            </a:ln>
            <a:effectLst/>
          </p:spPr>
          <p:txBody>
            <a:bodyPr wrap="square" lIns="45719" tIns="45719" rIns="45719" bIns="45719" numCol="1" anchor="t">
              <a:noAutofit/>
            </a:bodyPr>
            <a:lstStyle/>
            <a:p>
              <a:endParaRPr/>
            </a:p>
          </p:txBody>
        </p:sp>
        <p:sp>
          <p:nvSpPr>
            <p:cNvPr id="7" name="Freeform 11"/>
            <p:cNvSpPr/>
            <p:nvPr/>
          </p:nvSpPr>
          <p:spPr>
            <a:xfrm>
              <a:off x="6096000" y="0"/>
              <a:ext cx="3047489" cy="357129"/>
            </a:xfrm>
            <a:prstGeom prst="rect">
              <a:avLst/>
            </a:prstGeom>
            <a:solidFill>
              <a:srgbClr val="008FCD"/>
            </a:solidFill>
            <a:ln w="12700" cap="flat">
              <a:noFill/>
              <a:miter lim="400000"/>
            </a:ln>
            <a:effectLst/>
          </p:spPr>
          <p:txBody>
            <a:bodyPr wrap="square" lIns="45719" tIns="45719" rIns="45719" bIns="45719" numCol="1" anchor="t">
              <a:noAutofit/>
            </a:bodyPr>
            <a:lstStyle/>
            <a:p>
              <a:endParaRPr/>
            </a:p>
          </p:txBody>
        </p:sp>
        <p:sp>
          <p:nvSpPr>
            <p:cNvPr id="8" name="Freeform 10"/>
            <p:cNvSpPr/>
            <p:nvPr/>
          </p:nvSpPr>
          <p:spPr>
            <a:xfrm>
              <a:off x="3047488" y="0"/>
              <a:ext cx="3048512" cy="357129"/>
            </a:xfrm>
            <a:prstGeom prst="rect">
              <a:avLst/>
            </a:prstGeom>
            <a:solidFill>
              <a:srgbClr val="1E7B47"/>
            </a:solidFill>
            <a:ln w="12700" cap="flat">
              <a:noFill/>
              <a:miter lim="400000"/>
            </a:ln>
            <a:effectLst/>
          </p:spPr>
          <p:txBody>
            <a:bodyPr wrap="square" lIns="45719" tIns="45719" rIns="45719" bIns="45719" numCol="1" anchor="t">
              <a:noAutofit/>
            </a:bodyPr>
            <a:lstStyle/>
            <a:p>
              <a:endParaRPr/>
            </a:p>
          </p:txBody>
        </p:sp>
        <p:sp>
          <p:nvSpPr>
            <p:cNvPr id="9" name="Freeform 9"/>
            <p:cNvSpPr/>
            <p:nvPr/>
          </p:nvSpPr>
          <p:spPr>
            <a:xfrm>
              <a:off x="0" y="0"/>
              <a:ext cx="3047489" cy="357129"/>
            </a:xfrm>
            <a:prstGeom prst="rect">
              <a:avLst/>
            </a:prstGeom>
            <a:solidFill>
              <a:srgbClr val="F0532C"/>
            </a:solidFill>
            <a:ln w="12700" cap="flat">
              <a:noFill/>
              <a:miter lim="400000"/>
            </a:ln>
            <a:effectLst/>
          </p:spPr>
          <p:txBody>
            <a:bodyPr wrap="square" lIns="45719" tIns="45719" rIns="45719" bIns="45719" numCol="1" anchor="t">
              <a:noAutofit/>
            </a:bodyPr>
            <a:lstStyle/>
            <a:p>
              <a:endParaRPr/>
            </a:p>
          </p:txBody>
        </p:sp>
      </p:gr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grpSp>
        <p:nvGrpSpPr>
          <p:cNvPr id="5" name="Group 4"/>
          <p:cNvGrpSpPr/>
          <p:nvPr userDrawn="1"/>
        </p:nvGrpSpPr>
        <p:grpSpPr>
          <a:xfrm>
            <a:off x="0" y="1"/>
            <a:ext cx="12192000" cy="357129"/>
            <a:chOff x="0" y="0"/>
            <a:chExt cx="12191999" cy="357127"/>
          </a:xfrm>
        </p:grpSpPr>
        <p:sp>
          <p:nvSpPr>
            <p:cNvPr id="6" name="Freeform 12"/>
            <p:cNvSpPr/>
            <p:nvPr/>
          </p:nvSpPr>
          <p:spPr>
            <a:xfrm>
              <a:off x="9143487" y="0"/>
              <a:ext cx="3048513" cy="357129"/>
            </a:xfrm>
            <a:prstGeom prst="rect">
              <a:avLst/>
            </a:prstGeom>
            <a:solidFill>
              <a:srgbClr val="AB2E91"/>
            </a:solidFill>
            <a:ln w="12700" cap="flat">
              <a:noFill/>
              <a:miter lim="400000"/>
            </a:ln>
            <a:effectLst/>
          </p:spPr>
          <p:txBody>
            <a:bodyPr wrap="square" lIns="45719" tIns="45719" rIns="45719" bIns="45719" numCol="1" anchor="t">
              <a:noAutofit/>
            </a:bodyPr>
            <a:lstStyle/>
            <a:p>
              <a:endParaRPr/>
            </a:p>
          </p:txBody>
        </p:sp>
        <p:sp>
          <p:nvSpPr>
            <p:cNvPr id="7" name="Freeform 11"/>
            <p:cNvSpPr/>
            <p:nvPr/>
          </p:nvSpPr>
          <p:spPr>
            <a:xfrm>
              <a:off x="6096000" y="0"/>
              <a:ext cx="3047489" cy="357129"/>
            </a:xfrm>
            <a:prstGeom prst="rect">
              <a:avLst/>
            </a:prstGeom>
            <a:solidFill>
              <a:srgbClr val="008FCD"/>
            </a:solidFill>
            <a:ln w="12700" cap="flat">
              <a:noFill/>
              <a:miter lim="400000"/>
            </a:ln>
            <a:effectLst/>
          </p:spPr>
          <p:txBody>
            <a:bodyPr wrap="square" lIns="45719" tIns="45719" rIns="45719" bIns="45719" numCol="1" anchor="t">
              <a:noAutofit/>
            </a:bodyPr>
            <a:lstStyle/>
            <a:p>
              <a:endParaRPr/>
            </a:p>
          </p:txBody>
        </p:sp>
        <p:sp>
          <p:nvSpPr>
            <p:cNvPr id="8" name="Freeform 10"/>
            <p:cNvSpPr/>
            <p:nvPr/>
          </p:nvSpPr>
          <p:spPr>
            <a:xfrm>
              <a:off x="3047488" y="0"/>
              <a:ext cx="3048512" cy="357129"/>
            </a:xfrm>
            <a:prstGeom prst="rect">
              <a:avLst/>
            </a:prstGeom>
            <a:solidFill>
              <a:srgbClr val="1E7B47"/>
            </a:solidFill>
            <a:ln w="12700" cap="flat">
              <a:noFill/>
              <a:miter lim="400000"/>
            </a:ln>
            <a:effectLst/>
          </p:spPr>
          <p:txBody>
            <a:bodyPr wrap="square" lIns="45719" tIns="45719" rIns="45719" bIns="45719" numCol="1" anchor="t">
              <a:noAutofit/>
            </a:bodyPr>
            <a:lstStyle/>
            <a:p>
              <a:endParaRPr/>
            </a:p>
          </p:txBody>
        </p:sp>
        <p:sp>
          <p:nvSpPr>
            <p:cNvPr id="9" name="Freeform 9"/>
            <p:cNvSpPr/>
            <p:nvPr/>
          </p:nvSpPr>
          <p:spPr>
            <a:xfrm>
              <a:off x="0" y="0"/>
              <a:ext cx="3047489" cy="357129"/>
            </a:xfrm>
            <a:prstGeom prst="rect">
              <a:avLst/>
            </a:prstGeom>
            <a:solidFill>
              <a:srgbClr val="F0532C"/>
            </a:solidFill>
            <a:ln w="12700" cap="flat">
              <a:noFill/>
              <a:miter lim="400000"/>
            </a:ln>
            <a:effectLst/>
          </p:spPr>
          <p:txBody>
            <a:bodyPr wrap="square" lIns="45719" tIns="45719" rIns="45719" bIns="45719" numCol="1" anchor="t">
              <a:noAutofit/>
            </a:bodyPr>
            <a:lstStyle/>
            <a:p>
              <a:endParaRPr/>
            </a:p>
          </p:txBody>
        </p:sp>
      </p:gr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mparison">
    <p:spTree>
      <p:nvGrpSpPr>
        <p:cNvPr id="1" name=""/>
        <p:cNvGrpSpPr/>
        <p:nvPr/>
      </p:nvGrpSpPr>
      <p:grpSpPr>
        <a:xfrm>
          <a:off x="0" y="0"/>
          <a:ext cx="0" cy="0"/>
          <a:chOff x="0" y="0"/>
          <a:chExt cx="0" cy="0"/>
        </a:xfrm>
      </p:grpSpPr>
      <p:sp>
        <p:nvSpPr>
          <p:cNvPr id="48" name="Title Text"/>
          <p:cNvSpPr txBox="1">
            <a:spLocks noGrp="1"/>
          </p:cNvSpPr>
          <p:nvPr>
            <p:ph type="title"/>
          </p:nvPr>
        </p:nvSpPr>
        <p:spPr>
          <a:xfrm>
            <a:off x="839787" y="365125"/>
            <a:ext cx="10515601" cy="1325563"/>
          </a:xfrm>
          <a:prstGeom prst="rect">
            <a:avLst/>
          </a:prstGeom>
        </p:spPr>
        <p:txBody>
          <a:bodyPr/>
          <a:lstStyle/>
          <a:p>
            <a:r>
              <a:rPr dirty="0"/>
              <a:t>Title Text</a:t>
            </a:r>
          </a:p>
        </p:txBody>
      </p:sp>
      <p:sp>
        <p:nvSpPr>
          <p:cNvPr id="51" name="Slide Number"/>
          <p:cNvSpPr txBox="1">
            <a:spLocks noGrp="1"/>
          </p:cNvSpPr>
          <p:nvPr>
            <p:ph type="sldNum" sz="quarter" idx="2"/>
          </p:nvPr>
        </p:nvSpPr>
        <p:spPr>
          <a:prstGeom prst="rect">
            <a:avLst/>
          </a:prstGeom>
        </p:spPr>
        <p:txBody>
          <a:bodyPr/>
          <a:lstStyle/>
          <a:p>
            <a:fld id="{86CB4B4D-7CA3-9044-876B-883B54F8677D}" type="slidenum">
              <a:t>‹#›</a:t>
            </a:fld>
            <a:endParaRPr/>
          </a:p>
        </p:txBody>
      </p:sp>
      <p:grpSp>
        <p:nvGrpSpPr>
          <p:cNvPr id="6" name="Group 4"/>
          <p:cNvGrpSpPr/>
          <p:nvPr userDrawn="1"/>
        </p:nvGrpSpPr>
        <p:grpSpPr>
          <a:xfrm>
            <a:off x="0" y="1"/>
            <a:ext cx="12192000" cy="357129"/>
            <a:chOff x="0" y="0"/>
            <a:chExt cx="12191999" cy="357127"/>
          </a:xfrm>
        </p:grpSpPr>
        <p:sp>
          <p:nvSpPr>
            <p:cNvPr id="7" name="Freeform 12"/>
            <p:cNvSpPr/>
            <p:nvPr/>
          </p:nvSpPr>
          <p:spPr>
            <a:xfrm>
              <a:off x="9143487" y="0"/>
              <a:ext cx="3048513" cy="357129"/>
            </a:xfrm>
            <a:prstGeom prst="rect">
              <a:avLst/>
            </a:prstGeom>
            <a:solidFill>
              <a:srgbClr val="AB2E91"/>
            </a:solidFill>
            <a:ln w="12700" cap="flat">
              <a:noFill/>
              <a:miter lim="400000"/>
            </a:ln>
            <a:effectLst/>
          </p:spPr>
          <p:txBody>
            <a:bodyPr wrap="square" lIns="45719" tIns="45719" rIns="45719" bIns="45719" numCol="1" anchor="t">
              <a:noAutofit/>
            </a:bodyPr>
            <a:lstStyle/>
            <a:p>
              <a:endParaRPr/>
            </a:p>
          </p:txBody>
        </p:sp>
        <p:sp>
          <p:nvSpPr>
            <p:cNvPr id="8" name="Freeform 11"/>
            <p:cNvSpPr/>
            <p:nvPr/>
          </p:nvSpPr>
          <p:spPr>
            <a:xfrm>
              <a:off x="6096000" y="0"/>
              <a:ext cx="3047489" cy="357129"/>
            </a:xfrm>
            <a:prstGeom prst="rect">
              <a:avLst/>
            </a:prstGeom>
            <a:solidFill>
              <a:srgbClr val="008FCD"/>
            </a:solidFill>
            <a:ln w="12700" cap="flat">
              <a:noFill/>
              <a:miter lim="400000"/>
            </a:ln>
            <a:effectLst/>
          </p:spPr>
          <p:txBody>
            <a:bodyPr wrap="square" lIns="45719" tIns="45719" rIns="45719" bIns="45719" numCol="1" anchor="t">
              <a:noAutofit/>
            </a:bodyPr>
            <a:lstStyle/>
            <a:p>
              <a:endParaRPr/>
            </a:p>
          </p:txBody>
        </p:sp>
        <p:sp>
          <p:nvSpPr>
            <p:cNvPr id="9" name="Freeform 10"/>
            <p:cNvSpPr/>
            <p:nvPr/>
          </p:nvSpPr>
          <p:spPr>
            <a:xfrm>
              <a:off x="3047488" y="0"/>
              <a:ext cx="3048512" cy="357129"/>
            </a:xfrm>
            <a:prstGeom prst="rect">
              <a:avLst/>
            </a:prstGeom>
            <a:solidFill>
              <a:srgbClr val="1E7B47"/>
            </a:solidFill>
            <a:ln w="12700" cap="flat">
              <a:noFill/>
              <a:miter lim="400000"/>
            </a:ln>
            <a:effectLst/>
          </p:spPr>
          <p:txBody>
            <a:bodyPr wrap="square" lIns="45719" tIns="45719" rIns="45719" bIns="45719" numCol="1" anchor="t">
              <a:noAutofit/>
            </a:bodyPr>
            <a:lstStyle/>
            <a:p>
              <a:endParaRPr/>
            </a:p>
          </p:txBody>
        </p:sp>
        <p:sp>
          <p:nvSpPr>
            <p:cNvPr id="10" name="Freeform 9"/>
            <p:cNvSpPr/>
            <p:nvPr/>
          </p:nvSpPr>
          <p:spPr>
            <a:xfrm>
              <a:off x="0" y="0"/>
              <a:ext cx="3047489" cy="357129"/>
            </a:xfrm>
            <a:prstGeom prst="rect">
              <a:avLst/>
            </a:prstGeom>
            <a:solidFill>
              <a:srgbClr val="F0532C"/>
            </a:solidFill>
            <a:ln w="12700" cap="flat">
              <a:noFill/>
              <a:miter lim="400000"/>
            </a:ln>
            <a:effectLst/>
          </p:spPr>
          <p:txBody>
            <a:bodyPr wrap="square" lIns="45719" tIns="45719" rIns="45719" bIns="45719" numCol="1" anchor="t">
              <a:noAutofit/>
            </a:bodyPr>
            <a:lstStyle/>
            <a:p>
              <a:endParaRPr/>
            </a:p>
          </p:txBody>
        </p:sp>
      </p:gr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8" name="Title Text"/>
          <p:cNvSpPr txBox="1">
            <a:spLocks noGrp="1"/>
          </p:cNvSpPr>
          <p:nvPr>
            <p:ph type="title"/>
          </p:nvPr>
        </p:nvSpPr>
        <p:spPr>
          <a:prstGeom prst="rect">
            <a:avLst/>
          </a:prstGeom>
        </p:spPr>
        <p:txBody>
          <a:bodyPr/>
          <a:lstStyle/>
          <a:p>
            <a:r>
              <a:t>Title Text</a:t>
            </a:r>
          </a:p>
        </p:txBody>
      </p:sp>
      <p:sp>
        <p:nvSpPr>
          <p:cNvPr id="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3"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4"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5" name="Text Placeholder 3"/>
          <p:cNvSpPr>
            <a:spLocks noGrp="1"/>
          </p:cNvSpPr>
          <p:nvPr>
            <p:ph type="body" sz="quarter" idx="13"/>
          </p:nvPr>
        </p:nvSpPr>
        <p:spPr>
          <a:xfrm>
            <a:off x="839787" y="2057400"/>
            <a:ext cx="3932238" cy="3811588"/>
          </a:xfrm>
          <a:prstGeom prst="rect">
            <a:avLst/>
          </a:prstGeom>
        </p:spPr>
        <p:txBody>
          <a:bodyPr/>
          <a:lstStyle/>
          <a:p>
            <a:pPr marL="0" indent="0">
              <a:buSzTx/>
              <a:buFontTx/>
              <a:buNone/>
              <a:defRPr sz="1600"/>
            </a:pPr>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3"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4" name="Picture Placeholder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5"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76" y="6404292"/>
            <a:ext cx="258624"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6" r:id="rId6"/>
    <p:sldLayoutId id="2147483657" r:id="rId7"/>
  </p:sldLayoutIdLst>
  <p:transition spd="med"/>
  <p:hf sldNum="0" hdr="0" ftr="0" dt="0"/>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Group 4"/>
          <p:cNvGrpSpPr/>
          <p:nvPr/>
        </p:nvGrpSpPr>
        <p:grpSpPr>
          <a:xfrm>
            <a:off x="0" y="1"/>
            <a:ext cx="12192000" cy="357129"/>
            <a:chOff x="0" y="0"/>
            <a:chExt cx="12191999" cy="357127"/>
          </a:xfrm>
        </p:grpSpPr>
        <p:sp>
          <p:nvSpPr>
            <p:cNvPr id="123" name="Freeform 12"/>
            <p:cNvSpPr/>
            <p:nvPr/>
          </p:nvSpPr>
          <p:spPr>
            <a:xfrm>
              <a:off x="9143487" y="0"/>
              <a:ext cx="3048513" cy="357129"/>
            </a:xfrm>
            <a:prstGeom prst="rect">
              <a:avLst/>
            </a:prstGeom>
            <a:solidFill>
              <a:srgbClr val="AB2E91"/>
            </a:solidFill>
            <a:ln w="12700" cap="flat">
              <a:noFill/>
              <a:miter lim="400000"/>
            </a:ln>
            <a:effectLst/>
          </p:spPr>
          <p:txBody>
            <a:bodyPr wrap="square" lIns="45719" tIns="45719" rIns="45719" bIns="45719" numCol="1" anchor="t">
              <a:noAutofit/>
            </a:bodyPr>
            <a:lstStyle/>
            <a:p>
              <a:endParaRPr/>
            </a:p>
          </p:txBody>
        </p:sp>
        <p:sp>
          <p:nvSpPr>
            <p:cNvPr id="124" name="Freeform 11"/>
            <p:cNvSpPr/>
            <p:nvPr/>
          </p:nvSpPr>
          <p:spPr>
            <a:xfrm>
              <a:off x="6096000" y="0"/>
              <a:ext cx="3047489" cy="357129"/>
            </a:xfrm>
            <a:prstGeom prst="rect">
              <a:avLst/>
            </a:prstGeom>
            <a:solidFill>
              <a:srgbClr val="008FCD"/>
            </a:solidFill>
            <a:ln w="12700" cap="flat">
              <a:noFill/>
              <a:miter lim="400000"/>
            </a:ln>
            <a:effectLst/>
          </p:spPr>
          <p:txBody>
            <a:bodyPr wrap="square" lIns="45719" tIns="45719" rIns="45719" bIns="45719" numCol="1" anchor="t">
              <a:noAutofit/>
            </a:bodyPr>
            <a:lstStyle/>
            <a:p>
              <a:endParaRPr/>
            </a:p>
          </p:txBody>
        </p:sp>
        <p:sp>
          <p:nvSpPr>
            <p:cNvPr id="125" name="Freeform 10"/>
            <p:cNvSpPr/>
            <p:nvPr/>
          </p:nvSpPr>
          <p:spPr>
            <a:xfrm>
              <a:off x="3047488" y="0"/>
              <a:ext cx="3048512" cy="357129"/>
            </a:xfrm>
            <a:prstGeom prst="rect">
              <a:avLst/>
            </a:prstGeom>
            <a:solidFill>
              <a:srgbClr val="1E7B47"/>
            </a:solidFill>
            <a:ln w="12700" cap="flat">
              <a:noFill/>
              <a:miter lim="400000"/>
            </a:ln>
            <a:effectLst/>
          </p:spPr>
          <p:txBody>
            <a:bodyPr wrap="square" lIns="45719" tIns="45719" rIns="45719" bIns="45719" numCol="1" anchor="t">
              <a:noAutofit/>
            </a:bodyPr>
            <a:lstStyle/>
            <a:p>
              <a:endParaRPr/>
            </a:p>
          </p:txBody>
        </p:sp>
        <p:sp>
          <p:nvSpPr>
            <p:cNvPr id="126" name="Freeform 9"/>
            <p:cNvSpPr/>
            <p:nvPr/>
          </p:nvSpPr>
          <p:spPr>
            <a:xfrm>
              <a:off x="0" y="0"/>
              <a:ext cx="3047489" cy="357129"/>
            </a:xfrm>
            <a:prstGeom prst="rect">
              <a:avLst/>
            </a:prstGeom>
            <a:solidFill>
              <a:srgbClr val="F0532C"/>
            </a:solidFill>
            <a:ln w="12700" cap="flat">
              <a:noFill/>
              <a:miter lim="400000"/>
            </a:ln>
            <a:effectLst/>
          </p:spPr>
          <p:txBody>
            <a:bodyPr wrap="square" lIns="45719" tIns="45719" rIns="45719" bIns="45719" numCol="1" anchor="t">
              <a:noAutofit/>
            </a:bodyPr>
            <a:lstStyle/>
            <a:p>
              <a:endParaRPr/>
            </a:p>
          </p:txBody>
        </p:sp>
      </p:grpSp>
      <p:sp>
        <p:nvSpPr>
          <p:cNvPr id="128" name="TextBox 13"/>
          <p:cNvSpPr txBox="1"/>
          <p:nvPr/>
        </p:nvSpPr>
        <p:spPr>
          <a:xfrm>
            <a:off x="2990754" y="4652367"/>
            <a:ext cx="6821461" cy="1446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2200" b="1"/>
            </a:pPr>
            <a:r>
              <a:rPr lang="en-US" dirty="0" smtClean="0"/>
              <a:t>OODP101 Object Oriented Design and Programming</a:t>
            </a:r>
            <a:endParaRPr dirty="0"/>
          </a:p>
          <a:p>
            <a:pPr algn="ctr">
              <a:defRPr sz="2200" b="1"/>
            </a:pPr>
            <a:r>
              <a:rPr lang="en-US" dirty="0"/>
              <a:t>Final Exam Advice</a:t>
            </a:r>
          </a:p>
          <a:p>
            <a:pPr algn="ctr">
              <a:defRPr sz="2200" b="1"/>
            </a:pPr>
            <a:r>
              <a:rPr lang="en-US" dirty="0" smtClean="0"/>
              <a:t>T2-24</a:t>
            </a:r>
            <a:endParaRPr dirty="0"/>
          </a:p>
          <a:p>
            <a:pPr algn="ctr">
              <a:defRPr sz="2200" b="1"/>
            </a:pPr>
            <a:endParaRPr lang="en-US" dirty="0"/>
          </a:p>
        </p:txBody>
      </p:sp>
      <p:pic>
        <p:nvPicPr>
          <p:cNvPr id="129" name="Picture 2" descr="Picture 2"/>
          <p:cNvPicPr>
            <a:picLocks noChangeAspect="1"/>
          </p:cNvPicPr>
          <p:nvPr/>
        </p:nvPicPr>
        <p:blipFill>
          <a:blip r:embed="rId2"/>
          <a:stretch>
            <a:fillRect/>
          </a:stretch>
        </p:blipFill>
        <p:spPr>
          <a:xfrm>
            <a:off x="3047488" y="1076212"/>
            <a:ext cx="5982533" cy="3603691"/>
          </a:xfrm>
          <a:prstGeom prst="rect">
            <a:avLst/>
          </a:prstGeom>
          <a:ln w="12700">
            <a:miter lim="400000"/>
          </a:ln>
        </p:spPr>
      </p:pic>
      <p:sp>
        <p:nvSpPr>
          <p:cNvPr id="130" name="Date Placeholder 1"/>
          <p:cNvSpPr txBox="1"/>
          <p:nvPr/>
        </p:nvSpPr>
        <p:spPr>
          <a:xfrm>
            <a:off x="8077200" y="5998108"/>
            <a:ext cx="3816928" cy="624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p>
            <a:pPr algn="r">
              <a:defRPr sz="1200" b="1">
                <a:solidFill>
                  <a:srgbClr val="888888"/>
                </a:solidFill>
              </a:defRPr>
            </a:pPr>
            <a:r>
              <a:t>Kent Institute Australia Pty. Ltd</a:t>
            </a:r>
            <a:r>
              <a:rPr b="0"/>
              <a:t>.</a:t>
            </a:r>
          </a:p>
          <a:p>
            <a:pPr algn="r">
              <a:defRPr sz="1200">
                <a:solidFill>
                  <a:srgbClr val="888888"/>
                </a:solidFill>
              </a:defRPr>
            </a:pPr>
            <a:r>
              <a:t>ABN 49 003 577 302  CRICOS Code: 00161E</a:t>
            </a:r>
            <a:br/>
            <a:r>
              <a:t>RTO Code: 90458  TEQSA Provider Number: PRV12051</a:t>
            </a:r>
          </a:p>
        </p:txBody>
      </p:sp>
      <p:sp>
        <p:nvSpPr>
          <p:cNvPr id="131" name="Date Placeholder 1"/>
          <p:cNvSpPr txBox="1"/>
          <p:nvPr/>
        </p:nvSpPr>
        <p:spPr>
          <a:xfrm>
            <a:off x="414950" y="6556692"/>
            <a:ext cx="3318850"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p>
            <a:pPr>
              <a:defRPr sz="1200">
                <a:solidFill>
                  <a:srgbClr val="888888"/>
                </a:solidFill>
              </a:defRPr>
            </a:pPr>
            <a:r>
              <a:t>Version 2 – 18</a:t>
            </a:r>
            <a:r>
              <a:rPr baseline="30000"/>
              <a:t>th</a:t>
            </a:r>
            <a:r>
              <a:t> December 2015</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ED786-C3E4-4213-BC79-E490AC57370D}"/>
              </a:ext>
            </a:extLst>
          </p:cNvPr>
          <p:cNvSpPr>
            <a:spLocks noGrp="1"/>
          </p:cNvSpPr>
          <p:nvPr>
            <p:ph type="title"/>
          </p:nvPr>
        </p:nvSpPr>
        <p:spPr>
          <a:xfrm>
            <a:off x="341748" y="-1607997"/>
            <a:ext cx="11508504" cy="2852737"/>
          </a:xfrm>
        </p:spPr>
        <p:txBody>
          <a:bodyPr>
            <a:normAutofit/>
          </a:bodyPr>
          <a:lstStyle/>
          <a:p>
            <a:r>
              <a:rPr lang="en-US" sz="3600" dirty="0"/>
              <a:t>Section 2 – </a:t>
            </a:r>
            <a:r>
              <a:rPr lang="en-US" sz="3600" dirty="0" smtClean="0"/>
              <a:t>Long Answer Questions- Sample Questions</a:t>
            </a:r>
            <a:endParaRPr lang="en-US" sz="3600" dirty="0"/>
          </a:p>
        </p:txBody>
      </p:sp>
      <p:sp>
        <p:nvSpPr>
          <p:cNvPr id="3" name="Text Placeholder 2">
            <a:extLst>
              <a:ext uri="{FF2B5EF4-FFF2-40B4-BE49-F238E27FC236}">
                <a16:creationId xmlns:a16="http://schemas.microsoft.com/office/drawing/2014/main" id="{DC69A8C9-0966-B323-202B-C9961B6799AC}"/>
              </a:ext>
            </a:extLst>
          </p:cNvPr>
          <p:cNvSpPr>
            <a:spLocks noGrp="1"/>
          </p:cNvSpPr>
          <p:nvPr>
            <p:ph type="body" sz="quarter" idx="1"/>
          </p:nvPr>
        </p:nvSpPr>
        <p:spPr>
          <a:xfrm>
            <a:off x="718562" y="1362808"/>
            <a:ext cx="10515600" cy="5013716"/>
          </a:xfrm>
        </p:spPr>
        <p:txBody>
          <a:bodyPr>
            <a:normAutofit/>
          </a:bodyPr>
          <a:lstStyle/>
          <a:p>
            <a:r>
              <a:rPr lang="en-US" sz="1700" dirty="0" smtClean="0">
                <a:solidFill>
                  <a:schemeClr val="tx1"/>
                </a:solidFill>
              </a:rPr>
              <a:t>1. Write a java program to ask user to enter following inputs and store it in arrays</a:t>
            </a:r>
          </a:p>
          <a:p>
            <a:pPr marL="342900" indent="-342900">
              <a:buAutoNum type="alphaLcParenR"/>
            </a:pPr>
            <a:r>
              <a:rPr lang="en-US" sz="1700" dirty="0" smtClean="0">
                <a:solidFill>
                  <a:schemeClr val="tx1"/>
                </a:solidFill>
              </a:rPr>
              <a:t>Monthly pay</a:t>
            </a:r>
          </a:p>
          <a:p>
            <a:pPr marL="342900" indent="-342900">
              <a:buAutoNum type="alphaLcParenR"/>
            </a:pPr>
            <a:r>
              <a:rPr lang="en-US" sz="1700" dirty="0" smtClean="0">
                <a:solidFill>
                  <a:schemeClr val="tx1"/>
                </a:solidFill>
              </a:rPr>
              <a:t>Monthly expenses</a:t>
            </a:r>
          </a:p>
          <a:p>
            <a:r>
              <a:rPr lang="en-US" sz="1700" dirty="0" smtClean="0">
                <a:solidFill>
                  <a:schemeClr val="tx1"/>
                </a:solidFill>
              </a:rPr>
              <a:t>And calculate and print following outputs</a:t>
            </a:r>
          </a:p>
          <a:p>
            <a:pPr marL="342900" indent="-342900">
              <a:buAutoNum type="alphaLcParenR"/>
            </a:pPr>
            <a:r>
              <a:rPr lang="en-US" sz="1700" dirty="0" smtClean="0">
                <a:solidFill>
                  <a:schemeClr val="tx1"/>
                </a:solidFill>
              </a:rPr>
              <a:t>Yearly pay</a:t>
            </a:r>
          </a:p>
          <a:p>
            <a:pPr marL="342900" indent="-342900">
              <a:buAutoNum type="alphaLcParenR"/>
            </a:pPr>
            <a:r>
              <a:rPr lang="en-US" sz="1700" dirty="0" smtClean="0">
                <a:solidFill>
                  <a:schemeClr val="tx1"/>
                </a:solidFill>
              </a:rPr>
              <a:t>Yearly expenses</a:t>
            </a:r>
          </a:p>
          <a:p>
            <a:pPr marL="342900" indent="-342900">
              <a:buAutoNum type="alphaLcParenR"/>
            </a:pPr>
            <a:r>
              <a:rPr lang="en-US" sz="1700" dirty="0" smtClean="0">
                <a:solidFill>
                  <a:schemeClr val="tx1"/>
                </a:solidFill>
              </a:rPr>
              <a:t>Yearly savings</a:t>
            </a:r>
          </a:p>
          <a:p>
            <a:pPr marL="342900" indent="-342900">
              <a:buAutoNum type="alphaLcParenR"/>
            </a:pPr>
            <a:r>
              <a:rPr lang="en-US" sz="1700" dirty="0" smtClean="0">
                <a:solidFill>
                  <a:schemeClr val="tx1"/>
                </a:solidFill>
              </a:rPr>
              <a:t>Month in which user earned maximum </a:t>
            </a:r>
          </a:p>
          <a:p>
            <a:pPr marL="342900" indent="-342900">
              <a:buAutoNum type="alphaLcParenR"/>
            </a:pPr>
            <a:r>
              <a:rPr lang="en-US" sz="1700" dirty="0" smtClean="0">
                <a:solidFill>
                  <a:schemeClr val="tx1"/>
                </a:solidFill>
              </a:rPr>
              <a:t>Month in which user earned </a:t>
            </a:r>
            <a:r>
              <a:rPr lang="en-US" sz="1700" dirty="0" smtClean="0">
                <a:solidFill>
                  <a:schemeClr val="tx1"/>
                </a:solidFill>
              </a:rPr>
              <a:t>minimum</a:t>
            </a:r>
          </a:p>
          <a:p>
            <a:pPr marL="342900" indent="-342900">
              <a:buAutoNum type="alphaLcParenR"/>
            </a:pPr>
            <a:endParaRPr lang="en-US" sz="1700" dirty="0">
              <a:solidFill>
                <a:schemeClr val="tx1"/>
              </a:solidFill>
            </a:endParaRPr>
          </a:p>
          <a:p>
            <a:r>
              <a:rPr lang="en-US" sz="1700" dirty="0" smtClean="0">
                <a:solidFill>
                  <a:schemeClr val="tx1"/>
                </a:solidFill>
              </a:rPr>
              <a:t>2. Explain Program development life cycle in detail and also explain tools used in planning the logic step with proper example. </a:t>
            </a:r>
            <a:endParaRPr lang="en-AU" sz="1700" dirty="0">
              <a:solidFill>
                <a:schemeClr val="tx1"/>
              </a:solidFill>
            </a:endParaRPr>
          </a:p>
        </p:txBody>
      </p:sp>
    </p:spTree>
    <p:extLst>
      <p:ext uri="{BB962C8B-B14F-4D97-AF65-F5344CB8AC3E}">
        <p14:creationId xmlns:p14="http://schemas.microsoft.com/office/powerpoint/2010/main" val="372119076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262D1-FD54-737E-EFD5-83C4924AE878}"/>
              </a:ext>
            </a:extLst>
          </p:cNvPr>
          <p:cNvSpPr>
            <a:spLocks noGrp="1"/>
          </p:cNvSpPr>
          <p:nvPr>
            <p:ph type="title"/>
          </p:nvPr>
        </p:nvSpPr>
        <p:spPr>
          <a:xfrm>
            <a:off x="322052" y="2632231"/>
            <a:ext cx="10515600" cy="2852737"/>
          </a:xfrm>
        </p:spPr>
        <p:txBody>
          <a:bodyPr>
            <a:normAutofit fontScale="90000"/>
          </a:bodyPr>
          <a:lstStyle/>
          <a:p>
            <a:pPr algn="ctr"/>
            <a:r>
              <a:rPr lang="en-US" dirty="0"/>
              <a:t>Wishing you all the</a:t>
            </a:r>
            <a:br>
              <a:rPr lang="en-US" dirty="0"/>
            </a:br>
            <a:r>
              <a:rPr lang="en-US" dirty="0"/>
              <a:t/>
            </a:r>
            <a:br>
              <a:rPr lang="en-US" dirty="0"/>
            </a:br>
            <a:r>
              <a:rPr lang="en-US" sz="8000" dirty="0">
                <a:latin typeface="Segoe Script" panose="030B0504020000000003" pitchFamily="66" charset="0"/>
                <a:ea typeface="STXinwei" panose="020B0503020204020204" pitchFamily="2" charset="-122"/>
              </a:rPr>
              <a:t>Good Luck</a:t>
            </a:r>
            <a:r>
              <a:rPr lang="en-US" dirty="0">
                <a:latin typeface="Congenial Black" panose="020B0604020202020204" pitchFamily="2" charset="0"/>
              </a:rPr>
              <a:t/>
            </a:r>
            <a:br>
              <a:rPr lang="en-US" dirty="0">
                <a:latin typeface="Congenial Black" panose="020B0604020202020204" pitchFamily="2" charset="0"/>
              </a:rPr>
            </a:br>
            <a:r>
              <a:rPr lang="en-US" dirty="0"/>
              <a:t/>
            </a:r>
            <a:br>
              <a:rPr lang="en-US" dirty="0"/>
            </a:br>
            <a:r>
              <a:rPr lang="en-US" dirty="0"/>
              <a:t>for your exam!</a:t>
            </a:r>
          </a:p>
        </p:txBody>
      </p:sp>
    </p:spTree>
    <p:extLst>
      <p:ext uri="{BB962C8B-B14F-4D97-AF65-F5344CB8AC3E}">
        <p14:creationId xmlns:p14="http://schemas.microsoft.com/office/powerpoint/2010/main" val="107610150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B76BC"/>
        </a:solidFill>
        <a:effectLst/>
      </p:bgPr>
    </p:bg>
    <p:spTree>
      <p:nvGrpSpPr>
        <p:cNvPr id="1" name=""/>
        <p:cNvGrpSpPr/>
        <p:nvPr/>
      </p:nvGrpSpPr>
      <p:grpSpPr>
        <a:xfrm>
          <a:off x="0" y="0"/>
          <a:ext cx="0" cy="0"/>
          <a:chOff x="0" y="0"/>
          <a:chExt cx="0" cy="0"/>
        </a:xfrm>
      </p:grpSpPr>
      <p:sp>
        <p:nvSpPr>
          <p:cNvPr id="331" name="Title 8"/>
          <p:cNvSpPr txBox="1">
            <a:spLocks noGrp="1"/>
          </p:cNvSpPr>
          <p:nvPr>
            <p:ph type="title"/>
          </p:nvPr>
        </p:nvSpPr>
        <p:spPr>
          <a:xfrm>
            <a:off x="327170" y="4405745"/>
            <a:ext cx="11417418" cy="2095723"/>
          </a:xfrm>
          <a:prstGeom prst="rect">
            <a:avLst/>
          </a:prstGeom>
        </p:spPr>
        <p:txBody>
          <a:bodyPr/>
          <a:lstStyle/>
          <a:p>
            <a:pPr algn="ctr">
              <a:defRPr>
                <a:solidFill>
                  <a:srgbClr val="FFFFFF"/>
                </a:solidFill>
                <a:latin typeface="Arial Rounded MT Bold"/>
                <a:ea typeface="Arial Rounded MT Bold"/>
                <a:cs typeface="Arial Rounded MT Bold"/>
                <a:sym typeface="Arial Rounded MT Bold"/>
              </a:defRPr>
            </a:pPr>
            <a:r>
              <a:t>kent.edu.au</a:t>
            </a:r>
            <a:br/>
            <a:r>
              <a:t/>
            </a:r>
            <a:br/>
            <a:r>
              <a:rPr sz="1600"/>
              <a:t>Kent Institute Australia Pty. Ltd.</a:t>
            </a:r>
            <a:br>
              <a:rPr sz="1600"/>
            </a:br>
            <a:r>
              <a:rPr sz="1600"/>
              <a:t>ABN 49 003 577 302 </a:t>
            </a:r>
            <a:r>
              <a:rPr sz="1600">
                <a:latin typeface="+mn-lt"/>
                <a:ea typeface="+mn-ea"/>
                <a:cs typeface="+mn-cs"/>
                <a:sym typeface="Calibri"/>
              </a:rPr>
              <a:t>●</a:t>
            </a:r>
            <a:r>
              <a:rPr sz="1600"/>
              <a:t> CRICOS Code: 00161E </a:t>
            </a:r>
            <a:r>
              <a:rPr sz="1600">
                <a:latin typeface="+mn-lt"/>
                <a:ea typeface="+mn-ea"/>
                <a:cs typeface="+mn-cs"/>
                <a:sym typeface="Calibri"/>
              </a:rPr>
              <a:t>●</a:t>
            </a:r>
            <a:r>
              <a:rPr sz="1600"/>
              <a:t> RTO Code: 90458 </a:t>
            </a:r>
            <a:r>
              <a:rPr sz="1600">
                <a:latin typeface="+mn-lt"/>
                <a:ea typeface="+mn-ea"/>
                <a:cs typeface="+mn-cs"/>
                <a:sym typeface="Calibri"/>
              </a:rPr>
              <a:t>●</a:t>
            </a:r>
            <a:r>
              <a:rPr sz="1600"/>
              <a:t> TEQSA Provider Number: PRV12051</a:t>
            </a:r>
          </a:p>
        </p:txBody>
      </p:sp>
      <p:pic>
        <p:nvPicPr>
          <p:cNvPr id="333" name="Picture 2" descr="Picture 2"/>
          <p:cNvPicPr>
            <a:picLocks noChangeAspect="1"/>
          </p:cNvPicPr>
          <p:nvPr/>
        </p:nvPicPr>
        <p:blipFill>
          <a:blip r:embed="rId2"/>
          <a:stretch>
            <a:fillRect/>
          </a:stretch>
        </p:blipFill>
        <p:spPr>
          <a:xfrm>
            <a:off x="3195779" y="874229"/>
            <a:ext cx="5569529" cy="3354910"/>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4F101-9EB1-5E4A-EE10-9331F723DAED}"/>
              </a:ext>
            </a:extLst>
          </p:cNvPr>
          <p:cNvSpPr>
            <a:spLocks noGrp="1"/>
          </p:cNvSpPr>
          <p:nvPr>
            <p:ph type="title"/>
          </p:nvPr>
        </p:nvSpPr>
        <p:spPr>
          <a:xfrm>
            <a:off x="609908" y="-1264281"/>
            <a:ext cx="11064228" cy="2933283"/>
          </a:xfrm>
        </p:spPr>
        <p:txBody>
          <a:bodyPr>
            <a:normAutofit/>
          </a:bodyPr>
          <a:lstStyle/>
          <a:p>
            <a:r>
              <a:rPr lang="en-US" sz="4000" dirty="0"/>
              <a:t>Final Exam </a:t>
            </a:r>
            <a:r>
              <a:rPr lang="en-US" sz="4000" dirty="0" smtClean="0"/>
              <a:t>details</a:t>
            </a:r>
            <a:endParaRPr lang="en-AU" sz="4000" dirty="0"/>
          </a:p>
        </p:txBody>
      </p:sp>
      <p:sp>
        <p:nvSpPr>
          <p:cNvPr id="3" name="Text Placeholder 2">
            <a:extLst>
              <a:ext uri="{FF2B5EF4-FFF2-40B4-BE49-F238E27FC236}">
                <a16:creationId xmlns:a16="http://schemas.microsoft.com/office/drawing/2014/main" id="{10CE4427-0500-DD19-440F-DDFBAF6787E9}"/>
              </a:ext>
            </a:extLst>
          </p:cNvPr>
          <p:cNvSpPr>
            <a:spLocks noGrp="1"/>
          </p:cNvSpPr>
          <p:nvPr>
            <p:ph type="body" sz="quarter" idx="1"/>
          </p:nvPr>
        </p:nvSpPr>
        <p:spPr>
          <a:xfrm>
            <a:off x="831850" y="2095129"/>
            <a:ext cx="10515600" cy="4163196"/>
          </a:xfrm>
        </p:spPr>
        <p:txBody>
          <a:bodyPr/>
          <a:lstStyle/>
          <a:p>
            <a:pPr marL="342900" indent="-342900">
              <a:buFont typeface="Arial" panose="020B0604020202020204" pitchFamily="34" charset="0"/>
              <a:buChar char="•"/>
            </a:pPr>
            <a:r>
              <a:rPr lang="en-US" dirty="0">
                <a:solidFill>
                  <a:schemeClr val="tx1"/>
                </a:solidFill>
              </a:rPr>
              <a:t>Final exam will be face to face.</a:t>
            </a:r>
          </a:p>
          <a:p>
            <a:pPr marL="342900" indent="-342900">
              <a:buFont typeface="Arial" panose="020B0604020202020204" pitchFamily="34" charset="0"/>
              <a:buChar char="•"/>
            </a:pPr>
            <a:r>
              <a:rPr lang="en-US" dirty="0">
                <a:solidFill>
                  <a:schemeClr val="tx1"/>
                </a:solidFill>
              </a:rPr>
              <a:t>Final exam will be closed book.</a:t>
            </a:r>
          </a:p>
          <a:p>
            <a:pPr marL="342900" indent="-342900">
              <a:buFont typeface="Arial" panose="020B0604020202020204" pitchFamily="34" charset="0"/>
              <a:buChar char="•"/>
            </a:pPr>
            <a:r>
              <a:rPr lang="en-US" dirty="0">
                <a:solidFill>
                  <a:schemeClr val="tx1"/>
                </a:solidFill>
              </a:rPr>
              <a:t>Final exam will be of 2 hours + 10 minutes reading time.</a:t>
            </a:r>
          </a:p>
          <a:p>
            <a:pPr marL="342900" indent="-342900">
              <a:buFont typeface="Arial" panose="020B0604020202020204" pitchFamily="34" charset="0"/>
              <a:buChar char="•"/>
            </a:pPr>
            <a:r>
              <a:rPr lang="en-US" dirty="0">
                <a:solidFill>
                  <a:schemeClr val="tx1"/>
                </a:solidFill>
              </a:rPr>
              <a:t>Final exam will cover contents from Week 1 to Week 11 lectures.</a:t>
            </a:r>
          </a:p>
          <a:p>
            <a:pPr marL="342900" indent="-342900">
              <a:buFont typeface="Arial" panose="020B0604020202020204" pitchFamily="34" charset="0"/>
              <a:buChar char="•"/>
            </a:pPr>
            <a:r>
              <a:rPr lang="en-US" dirty="0">
                <a:solidFill>
                  <a:schemeClr val="tx1"/>
                </a:solidFill>
              </a:rPr>
              <a:t>You will be supplied with a question paper and answer sheet for the exam.</a:t>
            </a:r>
          </a:p>
          <a:p>
            <a:pPr marL="342900" indent="-342900">
              <a:buFont typeface="Arial" panose="020B0604020202020204" pitchFamily="34" charset="0"/>
              <a:buChar char="•"/>
            </a:pPr>
            <a:r>
              <a:rPr lang="en-US" dirty="0">
                <a:solidFill>
                  <a:schemeClr val="tx1"/>
                </a:solidFill>
              </a:rPr>
              <a:t>Please bring writing materials with you such as pens, markers etc.</a:t>
            </a:r>
          </a:p>
          <a:p>
            <a:pPr marL="342900" indent="-342900">
              <a:buFont typeface="Arial" panose="020B0604020202020204" pitchFamily="34" charset="0"/>
              <a:buChar char="•"/>
            </a:pPr>
            <a:r>
              <a:rPr lang="en-US" dirty="0">
                <a:solidFill>
                  <a:schemeClr val="tx1"/>
                </a:solidFill>
              </a:rPr>
              <a:t>Cell phones, smart watches and other portable electronic devices will not be permitted in exam.</a:t>
            </a:r>
          </a:p>
          <a:p>
            <a:pPr marL="342900" indent="-342900">
              <a:buFont typeface="Arial" panose="020B0604020202020204" pitchFamily="34" charset="0"/>
              <a:buChar char="•"/>
            </a:pPr>
            <a:endParaRPr lang="en-US" dirty="0">
              <a:solidFill>
                <a:schemeClr val="tx1"/>
              </a:solidFill>
            </a:endParaRPr>
          </a:p>
          <a:p>
            <a:endParaRPr lang="en-AU" dirty="0"/>
          </a:p>
        </p:txBody>
      </p:sp>
    </p:spTree>
    <p:extLst>
      <p:ext uri="{BB962C8B-B14F-4D97-AF65-F5344CB8AC3E}">
        <p14:creationId xmlns:p14="http://schemas.microsoft.com/office/powerpoint/2010/main" val="71708256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B7281-0905-BF3A-8C31-33D37C02A855}"/>
              </a:ext>
            </a:extLst>
          </p:cNvPr>
          <p:cNvSpPr>
            <a:spLocks noGrp="1"/>
          </p:cNvSpPr>
          <p:nvPr>
            <p:ph type="title"/>
          </p:nvPr>
        </p:nvSpPr>
        <p:spPr>
          <a:xfrm>
            <a:off x="524353" y="-1203395"/>
            <a:ext cx="10515600" cy="2852737"/>
          </a:xfrm>
        </p:spPr>
        <p:txBody>
          <a:bodyPr>
            <a:normAutofit/>
          </a:bodyPr>
          <a:lstStyle/>
          <a:p>
            <a:r>
              <a:rPr lang="en-US" sz="4000" dirty="0"/>
              <a:t>Final Exam Marks and weightage</a:t>
            </a:r>
          </a:p>
        </p:txBody>
      </p:sp>
      <p:sp>
        <p:nvSpPr>
          <p:cNvPr id="3" name="Text Placeholder 2">
            <a:extLst>
              <a:ext uri="{FF2B5EF4-FFF2-40B4-BE49-F238E27FC236}">
                <a16:creationId xmlns:a16="http://schemas.microsoft.com/office/drawing/2014/main" id="{5592D3AB-139E-10C8-1F46-A2CE05D3D37A}"/>
              </a:ext>
            </a:extLst>
          </p:cNvPr>
          <p:cNvSpPr>
            <a:spLocks noGrp="1"/>
          </p:cNvSpPr>
          <p:nvPr>
            <p:ph type="body" sz="quarter" idx="1"/>
          </p:nvPr>
        </p:nvSpPr>
        <p:spPr>
          <a:xfrm>
            <a:off x="524353" y="2315600"/>
            <a:ext cx="10515600" cy="1500188"/>
          </a:xfrm>
        </p:spPr>
        <p:txBody>
          <a:bodyPr/>
          <a:lstStyle/>
          <a:p>
            <a:pPr marL="342900" indent="-342900">
              <a:buFont typeface="Wingdings" panose="05000000000000000000" pitchFamily="2" charset="2"/>
              <a:buChar char="Ø"/>
            </a:pPr>
            <a:r>
              <a:rPr lang="en-US" dirty="0">
                <a:solidFill>
                  <a:schemeClr val="tx1"/>
                </a:solidFill>
              </a:rPr>
              <a:t>Weightage of your final exam is 50%</a:t>
            </a:r>
          </a:p>
          <a:p>
            <a:pPr marL="342900" indent="-342900">
              <a:buFont typeface="Wingdings" panose="05000000000000000000" pitchFamily="2" charset="2"/>
              <a:buChar char="Ø"/>
            </a:pPr>
            <a:r>
              <a:rPr lang="en-US" dirty="0">
                <a:solidFill>
                  <a:schemeClr val="tx1"/>
                </a:solidFill>
              </a:rPr>
              <a:t>Final exam will be of 100 marks which will be scaled down to 50%</a:t>
            </a:r>
          </a:p>
        </p:txBody>
      </p:sp>
    </p:spTree>
    <p:extLst>
      <p:ext uri="{BB962C8B-B14F-4D97-AF65-F5344CB8AC3E}">
        <p14:creationId xmlns:p14="http://schemas.microsoft.com/office/powerpoint/2010/main" val="94112438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B01D8-D2F3-8A7D-A140-AB03738B6032}"/>
              </a:ext>
            </a:extLst>
          </p:cNvPr>
          <p:cNvSpPr>
            <a:spLocks noGrp="1"/>
          </p:cNvSpPr>
          <p:nvPr>
            <p:ph type="title"/>
          </p:nvPr>
        </p:nvSpPr>
        <p:spPr>
          <a:xfrm>
            <a:off x="627663" y="-1426369"/>
            <a:ext cx="10515600" cy="2852737"/>
          </a:xfrm>
        </p:spPr>
        <p:txBody>
          <a:bodyPr>
            <a:normAutofit/>
          </a:bodyPr>
          <a:lstStyle/>
          <a:p>
            <a:r>
              <a:rPr lang="en-US" sz="4000" dirty="0"/>
              <a:t>Final Exam Format</a:t>
            </a:r>
            <a:endParaRPr lang="en-AU" sz="4000" dirty="0"/>
          </a:p>
        </p:txBody>
      </p:sp>
      <p:sp>
        <p:nvSpPr>
          <p:cNvPr id="3" name="Text Placeholder 2">
            <a:extLst>
              <a:ext uri="{FF2B5EF4-FFF2-40B4-BE49-F238E27FC236}">
                <a16:creationId xmlns:a16="http://schemas.microsoft.com/office/drawing/2014/main" id="{E60351F9-3C11-C7A3-F08D-BDEDACBE6CB9}"/>
              </a:ext>
            </a:extLst>
          </p:cNvPr>
          <p:cNvSpPr>
            <a:spLocks noGrp="1"/>
          </p:cNvSpPr>
          <p:nvPr>
            <p:ph type="body" sz="quarter" idx="1"/>
          </p:nvPr>
        </p:nvSpPr>
        <p:spPr>
          <a:xfrm>
            <a:off x="627663" y="1810398"/>
            <a:ext cx="10622133" cy="4803466"/>
          </a:xfrm>
        </p:spPr>
        <p:txBody>
          <a:bodyPr>
            <a:normAutofit/>
          </a:bodyPr>
          <a:lstStyle/>
          <a:p>
            <a:pPr marL="6350" marR="24130" indent="-6350" algn="just">
              <a:lnSpc>
                <a:spcPct val="107000"/>
              </a:lnSpc>
              <a:spcAft>
                <a:spcPts val="20"/>
              </a:spcAft>
            </a:pPr>
            <a:r>
              <a:rPr lang="en-AU" sz="1800" dirty="0">
                <a:solidFill>
                  <a:schemeClr val="tx1"/>
                </a:solidFill>
                <a:effectLst/>
                <a:latin typeface="Times New Roman" panose="02020603050405020304" pitchFamily="18" charset="0"/>
                <a:ea typeface="Times New Roman" panose="02020603050405020304" pitchFamily="18" charset="0"/>
              </a:rPr>
              <a:t> </a:t>
            </a:r>
          </a:p>
          <a:p>
            <a:pPr marL="6350" marR="24130" indent="-6350" algn="just">
              <a:lnSpc>
                <a:spcPct val="107000"/>
              </a:lnSpc>
              <a:spcAft>
                <a:spcPts val="20"/>
              </a:spcAft>
            </a:pPr>
            <a:r>
              <a:rPr lang="en-AU" b="1" dirty="0">
                <a:solidFill>
                  <a:schemeClr val="tx1"/>
                </a:solidFill>
                <a:latin typeface="Calibri" panose="020F0502020204030204" pitchFamily="34" charset="0"/>
                <a:cs typeface="Times New Roman" panose="02020603050405020304" pitchFamily="18" charset="0"/>
              </a:rPr>
              <a:t>Section 1: Short Questions </a:t>
            </a:r>
          </a:p>
          <a:p>
            <a:pPr>
              <a:lnSpc>
                <a:spcPct val="100000"/>
              </a:lnSpc>
              <a:spcBef>
                <a:spcPts val="300"/>
              </a:spcBef>
              <a:spcAft>
                <a:spcPts val="300"/>
              </a:spcAft>
              <a:tabLst>
                <a:tab pos="180340" algn="l"/>
              </a:tabLst>
            </a:pPr>
            <a:r>
              <a:rPr lang="en-AU" sz="2100" dirty="0">
                <a:solidFill>
                  <a:schemeClr val="tx1"/>
                </a:solidFill>
                <a:latin typeface="Times New Roman" panose="02020603050405020304" pitchFamily="18" charset="0"/>
              </a:rPr>
              <a:t>There will be 6</a:t>
            </a:r>
            <a:r>
              <a:rPr lang="en-AU" sz="2100" dirty="0" smtClean="0">
                <a:solidFill>
                  <a:schemeClr val="tx1"/>
                </a:solidFill>
                <a:latin typeface="Times New Roman" panose="02020603050405020304" pitchFamily="18" charset="0"/>
              </a:rPr>
              <a:t> </a:t>
            </a:r>
            <a:r>
              <a:rPr lang="en-AU" sz="2100" dirty="0">
                <a:solidFill>
                  <a:schemeClr val="tx1"/>
                </a:solidFill>
                <a:latin typeface="Times New Roman" panose="02020603050405020304" pitchFamily="18" charset="0"/>
              </a:rPr>
              <a:t>short questions in Section 1, and you will have to answer </a:t>
            </a:r>
            <a:r>
              <a:rPr lang="en-AU" sz="2100" dirty="0" smtClean="0">
                <a:solidFill>
                  <a:schemeClr val="tx1"/>
                </a:solidFill>
                <a:latin typeface="Times New Roman" panose="02020603050405020304" pitchFamily="18" charset="0"/>
              </a:rPr>
              <a:t>5 </a:t>
            </a:r>
            <a:r>
              <a:rPr lang="en-AU" sz="2100" dirty="0">
                <a:solidFill>
                  <a:schemeClr val="tx1"/>
                </a:solidFill>
                <a:latin typeface="Times New Roman" panose="02020603050405020304" pitchFamily="18" charset="0"/>
              </a:rPr>
              <a:t>of them. Each question will be worth </a:t>
            </a:r>
            <a:r>
              <a:rPr lang="en-AU" sz="2100" dirty="0" smtClean="0">
                <a:solidFill>
                  <a:schemeClr val="tx1"/>
                </a:solidFill>
                <a:latin typeface="Times New Roman" panose="02020603050405020304" pitchFamily="18" charset="0"/>
              </a:rPr>
              <a:t>8 </a:t>
            </a:r>
            <a:r>
              <a:rPr lang="en-AU" sz="2100" dirty="0">
                <a:solidFill>
                  <a:schemeClr val="tx1"/>
                </a:solidFill>
                <a:latin typeface="Times New Roman" panose="02020603050405020304" pitchFamily="18" charset="0"/>
              </a:rPr>
              <a:t>marks</a:t>
            </a:r>
          </a:p>
          <a:p>
            <a:pPr marR="24130" algn="just">
              <a:lnSpc>
                <a:spcPct val="100000"/>
              </a:lnSpc>
              <a:spcAft>
                <a:spcPts val="20"/>
              </a:spcAft>
            </a:pPr>
            <a:r>
              <a:rPr lang="en-AU" sz="2100" dirty="0" smtClean="0">
                <a:solidFill>
                  <a:schemeClr val="tx1"/>
                </a:solidFill>
                <a:latin typeface="Times New Roman" panose="02020603050405020304" pitchFamily="18" charset="0"/>
              </a:rPr>
              <a:t>(5 </a:t>
            </a:r>
            <a:r>
              <a:rPr lang="en-AU" sz="2100" dirty="0">
                <a:solidFill>
                  <a:schemeClr val="tx1"/>
                </a:solidFill>
                <a:latin typeface="Times New Roman" panose="02020603050405020304" pitchFamily="18" charset="0"/>
              </a:rPr>
              <a:t>x 8</a:t>
            </a:r>
            <a:r>
              <a:rPr lang="en-AU" sz="2100" dirty="0" smtClean="0">
                <a:solidFill>
                  <a:schemeClr val="tx1"/>
                </a:solidFill>
                <a:latin typeface="Times New Roman" panose="02020603050405020304" pitchFamily="18" charset="0"/>
              </a:rPr>
              <a:t> </a:t>
            </a:r>
            <a:r>
              <a:rPr lang="en-AU" sz="2100" dirty="0">
                <a:solidFill>
                  <a:schemeClr val="tx1"/>
                </a:solidFill>
                <a:latin typeface="Times New Roman" panose="02020603050405020304" pitchFamily="18" charset="0"/>
              </a:rPr>
              <a:t>mark = 40 marks)</a:t>
            </a:r>
          </a:p>
          <a:p>
            <a:pPr marR="24130" algn="just">
              <a:lnSpc>
                <a:spcPct val="100000"/>
              </a:lnSpc>
              <a:spcAft>
                <a:spcPts val="20"/>
              </a:spcAft>
            </a:pPr>
            <a:r>
              <a:rPr lang="en-AU" sz="2100" dirty="0">
                <a:solidFill>
                  <a:schemeClr val="tx1"/>
                </a:solidFill>
                <a:latin typeface="Times New Roman" panose="02020603050405020304" pitchFamily="18" charset="0"/>
              </a:rPr>
              <a:t> </a:t>
            </a:r>
          </a:p>
          <a:p>
            <a:pPr>
              <a:spcBef>
                <a:spcPts val="300"/>
              </a:spcBef>
              <a:spcAft>
                <a:spcPts val="300"/>
              </a:spcAft>
              <a:tabLst>
                <a:tab pos="180340" algn="l"/>
              </a:tabLst>
            </a:pPr>
            <a:r>
              <a:rPr lang="en-AU" b="1" dirty="0">
                <a:solidFill>
                  <a:schemeClr val="tx1"/>
                </a:solidFill>
                <a:latin typeface="Calibri" panose="020F0502020204030204" pitchFamily="34" charset="0"/>
                <a:cs typeface="Times New Roman" panose="02020603050405020304" pitchFamily="18" charset="0"/>
              </a:rPr>
              <a:t>Section 2: </a:t>
            </a:r>
            <a:r>
              <a:rPr lang="en-AU" b="1" dirty="0" smtClean="0">
                <a:solidFill>
                  <a:schemeClr val="tx1"/>
                </a:solidFill>
                <a:latin typeface="Calibri" panose="020F0502020204030204" pitchFamily="34" charset="0"/>
                <a:cs typeface="Times New Roman" panose="02020603050405020304" pitchFamily="18" charset="0"/>
              </a:rPr>
              <a:t>Long Questions</a:t>
            </a:r>
            <a:endParaRPr lang="en-AU" b="1" dirty="0">
              <a:solidFill>
                <a:schemeClr val="tx1"/>
              </a:solidFill>
              <a:latin typeface="Calibri" panose="020F0502020204030204" pitchFamily="34" charset="0"/>
              <a:cs typeface="Times New Roman" panose="02020603050405020304" pitchFamily="18" charset="0"/>
            </a:endParaRPr>
          </a:p>
          <a:p>
            <a:pPr>
              <a:lnSpc>
                <a:spcPct val="100000"/>
              </a:lnSpc>
              <a:spcBef>
                <a:spcPts val="300"/>
              </a:spcBef>
              <a:spcAft>
                <a:spcPts val="300"/>
              </a:spcAft>
              <a:tabLst>
                <a:tab pos="180340" algn="l"/>
              </a:tabLst>
            </a:pPr>
            <a:r>
              <a:rPr lang="en-AU" sz="2100" dirty="0">
                <a:solidFill>
                  <a:schemeClr val="tx1"/>
                </a:solidFill>
                <a:latin typeface="Times New Roman" panose="02020603050405020304" pitchFamily="18" charset="0"/>
              </a:rPr>
              <a:t>There will be </a:t>
            </a:r>
            <a:r>
              <a:rPr lang="en-AU" sz="2100" dirty="0" smtClean="0">
                <a:solidFill>
                  <a:schemeClr val="tx1"/>
                </a:solidFill>
                <a:latin typeface="Times New Roman" panose="02020603050405020304" pitchFamily="18" charset="0"/>
              </a:rPr>
              <a:t>4 </a:t>
            </a:r>
            <a:r>
              <a:rPr lang="en-AU" sz="2100" dirty="0">
                <a:solidFill>
                  <a:schemeClr val="tx1"/>
                </a:solidFill>
                <a:latin typeface="Times New Roman" panose="02020603050405020304" pitchFamily="18" charset="0"/>
              </a:rPr>
              <a:t>long answer questions in section 2, and you will have to answer any </a:t>
            </a:r>
            <a:r>
              <a:rPr lang="en-AU" sz="2100" dirty="0" smtClean="0">
                <a:solidFill>
                  <a:schemeClr val="tx1"/>
                </a:solidFill>
                <a:latin typeface="Times New Roman" panose="02020603050405020304" pitchFamily="18" charset="0"/>
              </a:rPr>
              <a:t>3 </a:t>
            </a:r>
            <a:r>
              <a:rPr lang="en-AU" sz="2100" dirty="0">
                <a:solidFill>
                  <a:schemeClr val="tx1"/>
                </a:solidFill>
                <a:latin typeface="Times New Roman" panose="02020603050405020304" pitchFamily="18" charset="0"/>
              </a:rPr>
              <a:t>of them. Each question will be comprising </a:t>
            </a:r>
            <a:r>
              <a:rPr lang="en-AU" sz="2100" dirty="0" smtClean="0">
                <a:solidFill>
                  <a:schemeClr val="tx1"/>
                </a:solidFill>
                <a:latin typeface="Times New Roman" panose="02020603050405020304" pitchFamily="18" charset="0"/>
              </a:rPr>
              <a:t>multiple parts, </a:t>
            </a:r>
            <a:r>
              <a:rPr lang="en-AU" sz="2100" dirty="0">
                <a:solidFill>
                  <a:schemeClr val="tx1"/>
                </a:solidFill>
                <a:latin typeface="Times New Roman" panose="02020603050405020304" pitchFamily="18" charset="0"/>
              </a:rPr>
              <a:t>and you must solve all the parts for your selected questions. Each question will be worth </a:t>
            </a:r>
            <a:r>
              <a:rPr lang="en-AU" sz="2100" dirty="0" smtClean="0">
                <a:solidFill>
                  <a:schemeClr val="tx1"/>
                </a:solidFill>
                <a:latin typeface="Times New Roman" panose="02020603050405020304" pitchFamily="18" charset="0"/>
              </a:rPr>
              <a:t>20 </a:t>
            </a:r>
            <a:r>
              <a:rPr lang="en-AU" sz="2100" dirty="0">
                <a:solidFill>
                  <a:schemeClr val="tx1"/>
                </a:solidFill>
                <a:latin typeface="Times New Roman" panose="02020603050405020304" pitchFamily="18" charset="0"/>
              </a:rPr>
              <a:t>marks.</a:t>
            </a:r>
          </a:p>
          <a:p>
            <a:pPr marR="24130" algn="just">
              <a:lnSpc>
                <a:spcPct val="100000"/>
              </a:lnSpc>
              <a:spcAft>
                <a:spcPts val="20"/>
              </a:spcAft>
            </a:pPr>
            <a:r>
              <a:rPr lang="en-AU" sz="2100" dirty="0" smtClean="0">
                <a:solidFill>
                  <a:schemeClr val="tx1"/>
                </a:solidFill>
                <a:latin typeface="Times New Roman" panose="02020603050405020304" pitchFamily="18" charset="0"/>
              </a:rPr>
              <a:t>(3x </a:t>
            </a:r>
            <a:r>
              <a:rPr lang="en-AU" sz="2100" dirty="0">
                <a:solidFill>
                  <a:schemeClr val="tx1"/>
                </a:solidFill>
                <a:latin typeface="Times New Roman" panose="02020603050405020304" pitchFamily="18" charset="0"/>
              </a:rPr>
              <a:t>2</a:t>
            </a:r>
            <a:r>
              <a:rPr lang="en-AU" sz="2100" dirty="0" smtClean="0">
                <a:solidFill>
                  <a:schemeClr val="tx1"/>
                </a:solidFill>
                <a:latin typeface="Times New Roman" panose="02020603050405020304" pitchFamily="18" charset="0"/>
              </a:rPr>
              <a:t>0 </a:t>
            </a:r>
            <a:r>
              <a:rPr lang="en-AU" sz="2100" dirty="0">
                <a:solidFill>
                  <a:schemeClr val="tx1"/>
                </a:solidFill>
                <a:latin typeface="Times New Roman" panose="02020603050405020304" pitchFamily="18" charset="0"/>
              </a:rPr>
              <a:t>mark = 60 marks)</a:t>
            </a:r>
          </a:p>
        </p:txBody>
      </p:sp>
    </p:spTree>
    <p:extLst>
      <p:ext uri="{BB962C8B-B14F-4D97-AF65-F5344CB8AC3E}">
        <p14:creationId xmlns:p14="http://schemas.microsoft.com/office/powerpoint/2010/main" val="138756347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8CC3C-702B-00F2-DA3B-D723A45386E5}"/>
              </a:ext>
            </a:extLst>
          </p:cNvPr>
          <p:cNvSpPr>
            <a:spLocks noGrp="1"/>
          </p:cNvSpPr>
          <p:nvPr>
            <p:ph type="title"/>
          </p:nvPr>
        </p:nvSpPr>
        <p:spPr>
          <a:xfrm>
            <a:off x="530009" y="-1193260"/>
            <a:ext cx="10515600" cy="2852737"/>
          </a:xfrm>
        </p:spPr>
        <p:txBody>
          <a:bodyPr>
            <a:normAutofit/>
          </a:bodyPr>
          <a:lstStyle/>
          <a:p>
            <a:r>
              <a:rPr lang="en-US" sz="3600" dirty="0"/>
              <a:t>Final Exam Format</a:t>
            </a:r>
            <a:endParaRPr lang="en-AU" sz="3600" dirty="0"/>
          </a:p>
        </p:txBody>
      </p:sp>
      <p:graphicFrame>
        <p:nvGraphicFramePr>
          <p:cNvPr id="4" name="Table 3">
            <a:extLst>
              <a:ext uri="{FF2B5EF4-FFF2-40B4-BE49-F238E27FC236}">
                <a16:creationId xmlns:a16="http://schemas.microsoft.com/office/drawing/2014/main" id="{D1D7C134-774C-70BC-E765-0B83D7A05F8D}"/>
              </a:ext>
            </a:extLst>
          </p:cNvPr>
          <p:cNvGraphicFramePr>
            <a:graphicFrameLocks noGrp="1"/>
          </p:cNvGraphicFramePr>
          <p:nvPr>
            <p:extLst>
              <p:ext uri="{D42A27DB-BD31-4B8C-83A1-F6EECF244321}">
                <p14:modId xmlns:p14="http://schemas.microsoft.com/office/powerpoint/2010/main" val="2056279167"/>
              </p:ext>
            </p:extLst>
          </p:nvPr>
        </p:nvGraphicFramePr>
        <p:xfrm>
          <a:off x="1278542" y="2659924"/>
          <a:ext cx="9459589" cy="2616300"/>
        </p:xfrm>
        <a:graphic>
          <a:graphicData uri="http://schemas.openxmlformats.org/drawingml/2006/table">
            <a:tbl>
              <a:tblPr firstRow="1" firstCol="1" lastRow="1" lastCol="1" bandRow="1" bandCol="1">
                <a:tableStyleId>{5940675A-B579-460E-94D1-54222C63F5DA}</a:tableStyleId>
              </a:tblPr>
              <a:tblGrid>
                <a:gridCol w="1080868">
                  <a:extLst>
                    <a:ext uri="{9D8B030D-6E8A-4147-A177-3AD203B41FA5}">
                      <a16:colId xmlns:a16="http://schemas.microsoft.com/office/drawing/2014/main" val="3533817355"/>
                    </a:ext>
                  </a:extLst>
                </a:gridCol>
                <a:gridCol w="2989425">
                  <a:extLst>
                    <a:ext uri="{9D8B030D-6E8A-4147-A177-3AD203B41FA5}">
                      <a16:colId xmlns:a16="http://schemas.microsoft.com/office/drawing/2014/main" val="4129659572"/>
                    </a:ext>
                  </a:extLst>
                </a:gridCol>
                <a:gridCol w="2548992">
                  <a:extLst>
                    <a:ext uri="{9D8B030D-6E8A-4147-A177-3AD203B41FA5}">
                      <a16:colId xmlns:a16="http://schemas.microsoft.com/office/drawing/2014/main" val="751267462"/>
                    </a:ext>
                  </a:extLst>
                </a:gridCol>
                <a:gridCol w="2840304">
                  <a:extLst>
                    <a:ext uri="{9D8B030D-6E8A-4147-A177-3AD203B41FA5}">
                      <a16:colId xmlns:a16="http://schemas.microsoft.com/office/drawing/2014/main" val="1140480684"/>
                    </a:ext>
                  </a:extLst>
                </a:gridCol>
              </a:tblGrid>
              <a:tr h="523260">
                <a:tc gridSpan="4">
                  <a:txBody>
                    <a:bodyPr/>
                    <a:lstStyle/>
                    <a:p>
                      <a:pPr algn="ctr">
                        <a:lnSpc>
                          <a:spcPct val="115000"/>
                        </a:lnSpc>
                        <a:spcBef>
                          <a:spcPts val="300"/>
                        </a:spcBef>
                        <a:spcAft>
                          <a:spcPts val="300"/>
                        </a:spcAft>
                        <a:tabLst>
                          <a:tab pos="180340" algn="l"/>
                        </a:tabLst>
                      </a:pPr>
                      <a:r>
                        <a:rPr lang="en-AU" sz="2000" b="1" dirty="0" smtClean="0">
                          <a:solidFill>
                            <a:srgbClr val="007F8D"/>
                          </a:solidFill>
                          <a:effectLst/>
                          <a:latin typeface="Myriad Pro"/>
                          <a:ea typeface="Times New Roman" panose="02020603050405020304" pitchFamily="18" charset="0"/>
                          <a:cs typeface="Times New Roman" panose="02020603050405020304" pitchFamily="18" charset="0"/>
                        </a:rPr>
                        <a:t>OODP101 Object Oriented Design and Programming– </a:t>
                      </a:r>
                      <a:r>
                        <a:rPr lang="en-AU" sz="2000" b="1" dirty="0">
                          <a:solidFill>
                            <a:srgbClr val="007F8D"/>
                          </a:solidFill>
                          <a:effectLst/>
                          <a:latin typeface="Myriad Pro"/>
                          <a:ea typeface="Times New Roman" panose="02020603050405020304" pitchFamily="18" charset="0"/>
                          <a:cs typeface="Times New Roman" panose="02020603050405020304" pitchFamily="18" charset="0"/>
                        </a:rPr>
                        <a:t>Final Exam Format</a:t>
                      </a: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72883112"/>
                  </a:ext>
                </a:extLst>
              </a:tr>
              <a:tr h="523260">
                <a:tc gridSpan="4">
                  <a:txBody>
                    <a:bodyPr/>
                    <a:lstStyle/>
                    <a:p>
                      <a:pPr algn="ctr">
                        <a:lnSpc>
                          <a:spcPct val="115000"/>
                        </a:lnSpc>
                        <a:spcBef>
                          <a:spcPts val="300"/>
                        </a:spcBef>
                        <a:spcAft>
                          <a:spcPts val="300"/>
                        </a:spcAft>
                        <a:tabLst>
                          <a:tab pos="180340" algn="l"/>
                        </a:tabLst>
                      </a:pPr>
                      <a:r>
                        <a:rPr lang="en-AU" sz="2000" b="1" dirty="0">
                          <a:effectLst/>
                        </a:rPr>
                        <a:t>Question Layout </a:t>
                      </a:r>
                      <a:endParaRPr lang="en-AU" sz="2000" b="1" dirty="0">
                        <a:solidFill>
                          <a:srgbClr val="007F8D"/>
                        </a:solidFill>
                        <a:effectLst/>
                        <a:latin typeface="Myriad Pro"/>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1798674995"/>
                  </a:ext>
                </a:extLst>
              </a:tr>
              <a:tr h="523260">
                <a:tc>
                  <a:txBody>
                    <a:bodyPr/>
                    <a:lstStyle/>
                    <a:p>
                      <a:pPr algn="ctr">
                        <a:lnSpc>
                          <a:spcPct val="115000"/>
                        </a:lnSpc>
                        <a:spcBef>
                          <a:spcPts val="300"/>
                        </a:spcBef>
                        <a:spcAft>
                          <a:spcPts val="300"/>
                        </a:spcAft>
                        <a:tabLst>
                          <a:tab pos="180340" algn="l"/>
                        </a:tabLst>
                      </a:pPr>
                      <a:r>
                        <a:rPr lang="en-AU" sz="2000" b="1">
                          <a:effectLst/>
                        </a:rPr>
                        <a:t>Section</a:t>
                      </a:r>
                      <a:endParaRPr lang="en-AU" sz="2000" b="1">
                        <a:solidFill>
                          <a:srgbClr val="007F8D"/>
                        </a:solidFill>
                        <a:effectLst/>
                        <a:latin typeface="Myriad Pro"/>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Bef>
                          <a:spcPts val="300"/>
                        </a:spcBef>
                        <a:spcAft>
                          <a:spcPts val="300"/>
                        </a:spcAft>
                        <a:tabLst>
                          <a:tab pos="180340" algn="l"/>
                        </a:tabLst>
                      </a:pPr>
                      <a:r>
                        <a:rPr lang="en-AU" sz="2000" b="1" dirty="0">
                          <a:effectLst/>
                        </a:rPr>
                        <a:t>Question Type</a:t>
                      </a:r>
                      <a:endParaRPr lang="en-AU" sz="2000" b="1" dirty="0">
                        <a:solidFill>
                          <a:srgbClr val="007F8D"/>
                        </a:solidFill>
                        <a:effectLst/>
                        <a:latin typeface="Myriad Pro"/>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Bef>
                          <a:spcPts val="300"/>
                        </a:spcBef>
                        <a:spcAft>
                          <a:spcPts val="300"/>
                        </a:spcAft>
                        <a:tabLst>
                          <a:tab pos="180340" algn="l"/>
                        </a:tabLst>
                      </a:pPr>
                      <a:r>
                        <a:rPr lang="en-AU" sz="2000" b="1">
                          <a:effectLst/>
                        </a:rPr>
                        <a:t>No. Of questions</a:t>
                      </a:r>
                      <a:endParaRPr lang="en-AU" sz="2000" b="1">
                        <a:solidFill>
                          <a:srgbClr val="007F8D"/>
                        </a:solidFill>
                        <a:effectLst/>
                        <a:latin typeface="Myriad Pro"/>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Bef>
                          <a:spcPts val="300"/>
                        </a:spcBef>
                        <a:spcAft>
                          <a:spcPts val="300"/>
                        </a:spcAft>
                        <a:tabLst>
                          <a:tab pos="180340" algn="l"/>
                        </a:tabLst>
                      </a:pPr>
                      <a:r>
                        <a:rPr lang="en-AU" sz="2000" b="1" dirty="0">
                          <a:effectLst/>
                        </a:rPr>
                        <a:t>Allocated Marks</a:t>
                      </a:r>
                    </a:p>
                  </a:txBody>
                  <a:tcPr marL="68580" marR="68580" marT="0" marB="0" anchor="ctr"/>
                </a:tc>
                <a:extLst>
                  <a:ext uri="{0D108BD9-81ED-4DB2-BD59-A6C34878D82A}">
                    <a16:rowId xmlns:a16="http://schemas.microsoft.com/office/drawing/2014/main" val="3933602351"/>
                  </a:ext>
                </a:extLst>
              </a:tr>
              <a:tr h="523260">
                <a:tc>
                  <a:txBody>
                    <a:bodyPr/>
                    <a:lstStyle/>
                    <a:p>
                      <a:pPr algn="ctr">
                        <a:lnSpc>
                          <a:spcPct val="115000"/>
                        </a:lnSpc>
                        <a:spcBef>
                          <a:spcPts val="300"/>
                        </a:spcBef>
                        <a:spcAft>
                          <a:spcPts val="300"/>
                        </a:spcAft>
                        <a:tabLst>
                          <a:tab pos="180340" algn="l"/>
                        </a:tabLst>
                      </a:pPr>
                      <a:r>
                        <a:rPr lang="en-US" sz="2000" b="1" dirty="0">
                          <a:solidFill>
                            <a:schemeClr val="tx1"/>
                          </a:solidFill>
                          <a:effectLst/>
                          <a:latin typeface="+mn-lt"/>
                          <a:ea typeface="+mn-ea"/>
                          <a:cs typeface="+mn-cs"/>
                        </a:rPr>
                        <a:t>1</a:t>
                      </a:r>
                      <a:endParaRPr lang="en-AU" sz="2000" b="1" dirty="0">
                        <a:solidFill>
                          <a:srgbClr val="007F8D"/>
                        </a:solidFill>
                        <a:effectLst/>
                        <a:latin typeface="Myriad Pro"/>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ct val="115000"/>
                        </a:lnSpc>
                        <a:spcBef>
                          <a:spcPts val="300"/>
                        </a:spcBef>
                        <a:spcAft>
                          <a:spcPts val="300"/>
                        </a:spcAft>
                        <a:tabLst>
                          <a:tab pos="180340" algn="l"/>
                        </a:tabLst>
                      </a:pPr>
                      <a:r>
                        <a:rPr lang="en-AU" sz="2000" b="1" dirty="0">
                          <a:effectLst/>
                        </a:rPr>
                        <a:t>Short Answers</a:t>
                      </a:r>
                      <a:endParaRPr lang="en-AU" sz="2000" b="1" dirty="0">
                        <a:solidFill>
                          <a:srgbClr val="007F8D"/>
                        </a:solidFill>
                        <a:effectLst/>
                        <a:latin typeface="Myriad Pro"/>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ctr" defTabSz="914400" rtl="0" latinLnBrk="0">
                        <a:lnSpc>
                          <a:spcPct val="115000"/>
                        </a:lnSpc>
                        <a:spcBef>
                          <a:spcPts val="300"/>
                        </a:spcBef>
                        <a:spcAft>
                          <a:spcPts val="300"/>
                        </a:spcAft>
                        <a:buClrTx/>
                        <a:buSzTx/>
                        <a:buFontTx/>
                        <a:buNone/>
                        <a:tabLst>
                          <a:tab pos="180340" algn="l"/>
                        </a:tabLst>
                      </a:pPr>
                      <a:r>
                        <a:rPr lang="en-US" sz="2000" b="1" i="0" u="none" strike="noStrike" cap="none" spc="0" baseline="0" dirty="0" smtClean="0">
                          <a:solidFill>
                            <a:schemeClr val="tx1"/>
                          </a:solidFill>
                          <a:effectLst/>
                          <a:uFillTx/>
                          <a:latin typeface="+mn-lt"/>
                          <a:ea typeface="+mn-ea"/>
                          <a:cs typeface="+mn-cs"/>
                          <a:sym typeface="Calibri"/>
                        </a:rPr>
                        <a:t>5</a:t>
                      </a:r>
                      <a:endParaRPr lang="en-AU" sz="2000" b="1" i="0" u="none" strike="noStrike" cap="none" spc="0" baseline="0" dirty="0">
                        <a:solidFill>
                          <a:schemeClr val="tx1"/>
                        </a:solidFill>
                        <a:effectLst/>
                        <a:uFillTx/>
                        <a:latin typeface="+mn-lt"/>
                        <a:ea typeface="+mn-ea"/>
                        <a:cs typeface="+mn-cs"/>
                        <a:sym typeface="Calibri"/>
                      </a:endParaRPr>
                    </a:p>
                  </a:txBody>
                  <a:tcPr marL="68580" marR="68580" marT="0" marB="0" anchor="ctr"/>
                </a:tc>
                <a:tc>
                  <a:txBody>
                    <a:bodyPr/>
                    <a:lstStyle/>
                    <a:p>
                      <a:pPr marL="0" marR="0" indent="0" algn="ctr" defTabSz="914400" rtl="0" latinLnBrk="0">
                        <a:lnSpc>
                          <a:spcPct val="115000"/>
                        </a:lnSpc>
                        <a:spcBef>
                          <a:spcPts val="300"/>
                        </a:spcBef>
                        <a:spcAft>
                          <a:spcPts val="300"/>
                        </a:spcAft>
                        <a:buClrTx/>
                        <a:buSzTx/>
                        <a:buFontTx/>
                        <a:buNone/>
                        <a:tabLst>
                          <a:tab pos="180340" algn="l"/>
                        </a:tabLst>
                      </a:pPr>
                      <a:r>
                        <a:rPr lang="en-US" sz="2000" b="1" i="0" u="none" strike="noStrike" cap="none" spc="0" baseline="0" dirty="0">
                          <a:solidFill>
                            <a:schemeClr val="tx1"/>
                          </a:solidFill>
                          <a:effectLst/>
                          <a:uFillTx/>
                          <a:latin typeface="+mn-lt"/>
                          <a:ea typeface="+mn-ea"/>
                          <a:cs typeface="+mn-cs"/>
                          <a:sym typeface="Calibri"/>
                        </a:rPr>
                        <a:t>4</a:t>
                      </a:r>
                      <a:r>
                        <a:rPr lang="en-AU" sz="2000" b="1" i="0" u="none" strike="noStrike" cap="none" spc="0" baseline="0" dirty="0">
                          <a:solidFill>
                            <a:schemeClr val="tx1"/>
                          </a:solidFill>
                          <a:effectLst/>
                          <a:uFillTx/>
                          <a:latin typeface="+mn-lt"/>
                          <a:ea typeface="+mn-ea"/>
                          <a:cs typeface="+mn-cs"/>
                          <a:sym typeface="Calibri"/>
                        </a:rPr>
                        <a:t>0</a:t>
                      </a:r>
                    </a:p>
                  </a:txBody>
                  <a:tcPr marL="68580" marR="68580" marT="0" marB="0" anchor="ctr"/>
                </a:tc>
                <a:extLst>
                  <a:ext uri="{0D108BD9-81ED-4DB2-BD59-A6C34878D82A}">
                    <a16:rowId xmlns:a16="http://schemas.microsoft.com/office/drawing/2014/main" val="995513868"/>
                  </a:ext>
                </a:extLst>
              </a:tr>
              <a:tr h="523260">
                <a:tc>
                  <a:txBody>
                    <a:bodyPr/>
                    <a:lstStyle/>
                    <a:p>
                      <a:pPr algn="ctr">
                        <a:lnSpc>
                          <a:spcPct val="115000"/>
                        </a:lnSpc>
                        <a:spcBef>
                          <a:spcPts val="300"/>
                        </a:spcBef>
                        <a:spcAft>
                          <a:spcPts val="300"/>
                        </a:spcAft>
                        <a:tabLst>
                          <a:tab pos="180340" algn="l"/>
                        </a:tabLst>
                      </a:pPr>
                      <a:r>
                        <a:rPr lang="en-US" sz="2000" b="1" dirty="0">
                          <a:solidFill>
                            <a:schemeClr val="tx1"/>
                          </a:solidFill>
                          <a:effectLst/>
                          <a:latin typeface="+mn-lt"/>
                          <a:ea typeface="+mn-ea"/>
                          <a:cs typeface="+mn-cs"/>
                        </a:rPr>
                        <a:t>2</a:t>
                      </a:r>
                      <a:endParaRPr lang="en-AU" sz="2000" b="1" dirty="0">
                        <a:solidFill>
                          <a:srgbClr val="007F8D"/>
                        </a:solidFill>
                        <a:effectLst/>
                        <a:latin typeface="Myriad Pro"/>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ct val="115000"/>
                        </a:lnSpc>
                        <a:spcBef>
                          <a:spcPts val="300"/>
                        </a:spcBef>
                        <a:spcAft>
                          <a:spcPts val="300"/>
                        </a:spcAft>
                        <a:tabLst>
                          <a:tab pos="180340" algn="l"/>
                        </a:tabLst>
                      </a:pPr>
                      <a:r>
                        <a:rPr lang="en-AU" sz="2000" b="1" dirty="0">
                          <a:effectLst/>
                        </a:rPr>
                        <a:t>Case Study/Long Answers</a:t>
                      </a:r>
                      <a:endParaRPr lang="en-AU" sz="2000" b="1" dirty="0">
                        <a:solidFill>
                          <a:srgbClr val="007F8D"/>
                        </a:solidFill>
                        <a:effectLst/>
                        <a:latin typeface="Myriad Pro"/>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ctr" defTabSz="914400" rtl="0" latinLnBrk="0">
                        <a:lnSpc>
                          <a:spcPct val="115000"/>
                        </a:lnSpc>
                        <a:spcBef>
                          <a:spcPts val="300"/>
                        </a:spcBef>
                        <a:spcAft>
                          <a:spcPts val="300"/>
                        </a:spcAft>
                        <a:buClrTx/>
                        <a:buSzTx/>
                        <a:buFontTx/>
                        <a:buNone/>
                        <a:tabLst>
                          <a:tab pos="180340" algn="l"/>
                        </a:tabLst>
                      </a:pPr>
                      <a:r>
                        <a:rPr lang="en-US" sz="2000" b="1" i="0" u="none" strike="noStrike" cap="none" spc="0" baseline="0" dirty="0" smtClean="0">
                          <a:solidFill>
                            <a:schemeClr val="tx1"/>
                          </a:solidFill>
                          <a:effectLst/>
                          <a:uFillTx/>
                          <a:latin typeface="+mn-lt"/>
                          <a:ea typeface="+mn-ea"/>
                          <a:cs typeface="+mn-cs"/>
                          <a:sym typeface="Calibri"/>
                        </a:rPr>
                        <a:t>3</a:t>
                      </a:r>
                      <a:endParaRPr lang="en-AU" sz="2000" b="1" i="0" u="none" strike="noStrike" cap="none" spc="0" baseline="0" dirty="0">
                        <a:solidFill>
                          <a:schemeClr val="tx1"/>
                        </a:solidFill>
                        <a:effectLst/>
                        <a:uFillTx/>
                        <a:latin typeface="+mn-lt"/>
                        <a:ea typeface="+mn-ea"/>
                        <a:cs typeface="+mn-cs"/>
                        <a:sym typeface="Calibri"/>
                      </a:endParaRPr>
                    </a:p>
                  </a:txBody>
                  <a:tcPr marL="68580" marR="68580" marT="0" marB="0" anchor="ctr"/>
                </a:tc>
                <a:tc>
                  <a:txBody>
                    <a:bodyPr/>
                    <a:lstStyle/>
                    <a:p>
                      <a:pPr marL="0" marR="0" indent="0" algn="ctr" defTabSz="914400" rtl="0" latinLnBrk="0">
                        <a:lnSpc>
                          <a:spcPct val="115000"/>
                        </a:lnSpc>
                        <a:spcBef>
                          <a:spcPts val="300"/>
                        </a:spcBef>
                        <a:spcAft>
                          <a:spcPts val="300"/>
                        </a:spcAft>
                        <a:buClrTx/>
                        <a:buSzTx/>
                        <a:buFontTx/>
                        <a:buNone/>
                        <a:tabLst>
                          <a:tab pos="180340" algn="l"/>
                        </a:tabLst>
                      </a:pPr>
                      <a:r>
                        <a:rPr lang="en-US" sz="2000" b="1" i="0" u="none" strike="noStrike" cap="none" spc="0" baseline="0" dirty="0">
                          <a:solidFill>
                            <a:schemeClr val="tx1"/>
                          </a:solidFill>
                          <a:effectLst/>
                          <a:uFillTx/>
                          <a:latin typeface="+mn-lt"/>
                          <a:ea typeface="+mn-ea"/>
                          <a:cs typeface="+mn-cs"/>
                          <a:sym typeface="Calibri"/>
                        </a:rPr>
                        <a:t>6</a:t>
                      </a:r>
                      <a:r>
                        <a:rPr lang="en-AU" sz="2000" b="1" i="0" u="none" strike="noStrike" cap="none" spc="0" baseline="0" dirty="0">
                          <a:solidFill>
                            <a:schemeClr val="tx1"/>
                          </a:solidFill>
                          <a:effectLst/>
                          <a:uFillTx/>
                          <a:latin typeface="+mn-lt"/>
                          <a:ea typeface="+mn-ea"/>
                          <a:cs typeface="+mn-cs"/>
                          <a:sym typeface="Calibri"/>
                        </a:rPr>
                        <a:t>0</a:t>
                      </a:r>
                    </a:p>
                  </a:txBody>
                  <a:tcPr marL="68580" marR="68580" marT="0" marB="0" anchor="ctr"/>
                </a:tc>
                <a:extLst>
                  <a:ext uri="{0D108BD9-81ED-4DB2-BD59-A6C34878D82A}">
                    <a16:rowId xmlns:a16="http://schemas.microsoft.com/office/drawing/2014/main" val="2408276475"/>
                  </a:ext>
                </a:extLst>
              </a:tr>
            </a:tbl>
          </a:graphicData>
        </a:graphic>
      </p:graphicFrame>
    </p:spTree>
    <p:extLst>
      <p:ext uri="{BB962C8B-B14F-4D97-AF65-F5344CB8AC3E}">
        <p14:creationId xmlns:p14="http://schemas.microsoft.com/office/powerpoint/2010/main" val="115586243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EBF3A-F421-735E-BB5A-39C3D8C68CA9}"/>
              </a:ext>
            </a:extLst>
          </p:cNvPr>
          <p:cNvSpPr>
            <a:spLocks noGrp="1"/>
          </p:cNvSpPr>
          <p:nvPr>
            <p:ph type="title"/>
          </p:nvPr>
        </p:nvSpPr>
        <p:spPr>
          <a:xfrm>
            <a:off x="467708" y="-1624181"/>
            <a:ext cx="10515600" cy="2852737"/>
          </a:xfrm>
        </p:spPr>
        <p:txBody>
          <a:bodyPr>
            <a:normAutofit/>
          </a:bodyPr>
          <a:lstStyle/>
          <a:p>
            <a:r>
              <a:rPr lang="en-US" sz="4000" dirty="0"/>
              <a:t>Important Topics</a:t>
            </a:r>
          </a:p>
        </p:txBody>
      </p:sp>
      <p:sp>
        <p:nvSpPr>
          <p:cNvPr id="3" name="Text Placeholder 2">
            <a:extLst>
              <a:ext uri="{FF2B5EF4-FFF2-40B4-BE49-F238E27FC236}">
                <a16:creationId xmlns:a16="http://schemas.microsoft.com/office/drawing/2014/main" id="{A37F4011-AC9D-8CEF-44E8-3E962DF87346}"/>
              </a:ext>
            </a:extLst>
          </p:cNvPr>
          <p:cNvSpPr>
            <a:spLocks noGrp="1"/>
          </p:cNvSpPr>
          <p:nvPr>
            <p:ph type="body" sz="quarter" idx="1"/>
          </p:nvPr>
        </p:nvSpPr>
        <p:spPr>
          <a:xfrm>
            <a:off x="467708" y="1569854"/>
            <a:ext cx="10515600" cy="4839037"/>
          </a:xfrm>
        </p:spPr>
        <p:txBody>
          <a:bodyPr>
            <a:normAutofit/>
          </a:bodyPr>
          <a:lstStyle/>
          <a:p>
            <a:pPr marL="6350" marR="27305" indent="-6350" algn="just">
              <a:lnSpc>
                <a:spcPct val="109000"/>
              </a:lnSpc>
              <a:spcBef>
                <a:spcPts val="0"/>
              </a:spcBef>
              <a:spcAft>
                <a:spcPts val="20"/>
              </a:spcAft>
            </a:pPr>
            <a:r>
              <a:rPr lang="en-AU" sz="1800" dirty="0">
                <a:solidFill>
                  <a:srgbClr val="000000"/>
                </a:solidFill>
                <a:effectLst/>
                <a:latin typeface="Times New Roman" panose="02020603050405020304" pitchFamily="18" charset="0"/>
                <a:ea typeface="Times New Roman" panose="02020603050405020304" pitchFamily="18" charset="0"/>
              </a:rPr>
              <a:t>The exam would consist of questions from week 1 to week 11 lectures . Some of the important topics would be: </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indent="0" algn="l">
              <a:lnSpc>
                <a:spcPct val="107000"/>
              </a:lnSpc>
              <a:spcBef>
                <a:spcPts val="0"/>
              </a:spcBef>
              <a:spcAft>
                <a:spcPts val="25"/>
              </a:spcAft>
            </a:pPr>
            <a:r>
              <a:rPr lang="en-AU" sz="1800" dirty="0">
                <a:solidFill>
                  <a:srgbClr val="000000"/>
                </a:solidFill>
                <a:effectLst/>
                <a:latin typeface="Times New Roman" panose="02020603050405020304" pitchFamily="18" charset="0"/>
                <a:ea typeface="Times New Roman" panose="02020603050405020304" pitchFamily="18" charset="0"/>
              </a:rPr>
              <a:t>  </a:t>
            </a:r>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marR="0" indent="-285750" algn="l">
              <a:lnSpc>
                <a:spcPct val="107000"/>
              </a:lnSpc>
              <a:spcBef>
                <a:spcPts val="0"/>
              </a:spcBef>
              <a:spcAft>
                <a:spcPts val="25"/>
              </a:spcAft>
              <a:buFont typeface="Arial" panose="020B0604020202020204" pitchFamily="34" charset="0"/>
              <a:buChar char="•"/>
            </a:pPr>
            <a:r>
              <a:rPr lang="en-US" sz="1800" dirty="0" smtClean="0">
                <a:solidFill>
                  <a:srgbClr val="000000"/>
                </a:solidFill>
                <a:latin typeface="Times New Roman" panose="02020603050405020304" pitchFamily="18" charset="0"/>
                <a:ea typeface="Times New Roman" panose="02020603050405020304" pitchFamily="18" charset="0"/>
              </a:rPr>
              <a:t>Variables and data types</a:t>
            </a:r>
          </a:p>
          <a:p>
            <a:pPr marL="285750" marR="0" indent="-285750" algn="l">
              <a:lnSpc>
                <a:spcPct val="107000"/>
              </a:lnSpc>
              <a:spcBef>
                <a:spcPts val="0"/>
              </a:spcBef>
              <a:spcAft>
                <a:spcPts val="25"/>
              </a:spcAft>
              <a:buFont typeface="Arial" panose="020B0604020202020204" pitchFamily="34" charset="0"/>
              <a:buChar char="•"/>
            </a:pPr>
            <a:r>
              <a:rPr lang="en-US" sz="1800" dirty="0" smtClean="0">
                <a:solidFill>
                  <a:srgbClr val="000000"/>
                </a:solidFill>
                <a:latin typeface="Times New Roman" panose="02020603050405020304" pitchFamily="18" charset="0"/>
                <a:ea typeface="Times New Roman" panose="02020603050405020304" pitchFamily="18" charset="0"/>
              </a:rPr>
              <a:t>Loops</a:t>
            </a:r>
          </a:p>
          <a:p>
            <a:pPr marL="285750" marR="0" indent="-285750" algn="l">
              <a:lnSpc>
                <a:spcPct val="107000"/>
              </a:lnSpc>
              <a:spcBef>
                <a:spcPts val="0"/>
              </a:spcBef>
              <a:spcAft>
                <a:spcPts val="25"/>
              </a:spcAft>
              <a:buFont typeface="Arial" panose="020B0604020202020204" pitchFamily="34" charset="0"/>
              <a:buChar char="•"/>
            </a:pPr>
            <a:r>
              <a:rPr lang="en-US" sz="1800" dirty="0" smtClean="0">
                <a:solidFill>
                  <a:srgbClr val="000000"/>
                </a:solidFill>
                <a:latin typeface="Times New Roman" panose="02020603050405020304" pitchFamily="18" charset="0"/>
                <a:ea typeface="Times New Roman" panose="02020603050405020304" pitchFamily="18" charset="0"/>
              </a:rPr>
              <a:t>Arrays</a:t>
            </a:r>
          </a:p>
          <a:p>
            <a:pPr marL="285750" marR="0" indent="-285750" algn="l">
              <a:lnSpc>
                <a:spcPct val="107000"/>
              </a:lnSpc>
              <a:spcBef>
                <a:spcPts val="0"/>
              </a:spcBef>
              <a:spcAft>
                <a:spcPts val="25"/>
              </a:spcAft>
              <a:buFont typeface="Arial" panose="020B0604020202020204" pitchFamily="34" charset="0"/>
              <a:buChar char="•"/>
            </a:pPr>
            <a:r>
              <a:rPr lang="en-US" sz="1800" dirty="0" smtClean="0">
                <a:solidFill>
                  <a:srgbClr val="000000"/>
                </a:solidFill>
                <a:latin typeface="Times New Roman" panose="02020603050405020304" pitchFamily="18" charset="0"/>
                <a:ea typeface="Times New Roman" panose="02020603050405020304" pitchFamily="18" charset="0"/>
              </a:rPr>
              <a:t>Classes and Objects</a:t>
            </a:r>
          </a:p>
          <a:p>
            <a:pPr marL="285750" marR="0" indent="-285750" algn="l">
              <a:lnSpc>
                <a:spcPct val="107000"/>
              </a:lnSpc>
              <a:spcBef>
                <a:spcPts val="0"/>
              </a:spcBef>
              <a:spcAft>
                <a:spcPts val="25"/>
              </a:spcAft>
              <a:buFont typeface="Arial" panose="020B0604020202020204" pitchFamily="34" charset="0"/>
              <a:buChar char="•"/>
            </a:pPr>
            <a:r>
              <a:rPr lang="en-US" sz="1800" dirty="0" smtClean="0">
                <a:solidFill>
                  <a:srgbClr val="000000"/>
                </a:solidFill>
                <a:latin typeface="Times New Roman" panose="02020603050405020304" pitchFamily="18" charset="0"/>
                <a:ea typeface="Times New Roman" panose="02020603050405020304" pitchFamily="18" charset="0"/>
              </a:rPr>
              <a:t>Inheritance</a:t>
            </a:r>
          </a:p>
          <a:p>
            <a:pPr marL="285750" marR="0" indent="-285750" algn="l">
              <a:lnSpc>
                <a:spcPct val="107000"/>
              </a:lnSpc>
              <a:spcBef>
                <a:spcPts val="0"/>
              </a:spcBef>
              <a:spcAft>
                <a:spcPts val="25"/>
              </a:spcAft>
              <a:buFont typeface="Arial" panose="020B0604020202020204" pitchFamily="34" charset="0"/>
              <a:buChar char="•"/>
            </a:pPr>
            <a:r>
              <a:rPr lang="en-US" sz="1800" dirty="0" smtClean="0">
                <a:solidFill>
                  <a:srgbClr val="000000"/>
                </a:solidFill>
                <a:latin typeface="Times New Roman" panose="02020603050405020304" pitchFamily="18" charset="0"/>
                <a:ea typeface="Times New Roman" panose="02020603050405020304" pitchFamily="18" charset="0"/>
              </a:rPr>
              <a:t>Polymorphism</a:t>
            </a:r>
          </a:p>
          <a:p>
            <a:pPr marL="285750" marR="0" indent="-285750" algn="l">
              <a:lnSpc>
                <a:spcPct val="107000"/>
              </a:lnSpc>
              <a:spcBef>
                <a:spcPts val="0"/>
              </a:spcBef>
              <a:spcAft>
                <a:spcPts val="25"/>
              </a:spcAft>
              <a:buFont typeface="Arial" panose="020B0604020202020204" pitchFamily="34" charset="0"/>
              <a:buChar char="•"/>
            </a:pPr>
            <a:r>
              <a:rPr lang="en-US" sz="1800" dirty="0" err="1" smtClean="0">
                <a:solidFill>
                  <a:srgbClr val="000000"/>
                </a:solidFill>
                <a:latin typeface="Times New Roman" panose="02020603050405020304" pitchFamily="18" charset="0"/>
                <a:ea typeface="Times New Roman" panose="02020603050405020304" pitchFamily="18" charset="0"/>
              </a:rPr>
              <a:t>ArrayList</a:t>
            </a:r>
            <a:endParaRPr lang="en-US" sz="1800" dirty="0" smtClean="0">
              <a:solidFill>
                <a:srgbClr val="000000"/>
              </a:solidFill>
              <a:latin typeface="Times New Roman" panose="02020603050405020304" pitchFamily="18" charset="0"/>
              <a:ea typeface="Times New Roman" panose="02020603050405020304" pitchFamily="18" charset="0"/>
            </a:endParaRPr>
          </a:p>
          <a:p>
            <a:pPr marL="285750" marR="0" indent="-285750" algn="l">
              <a:lnSpc>
                <a:spcPct val="107000"/>
              </a:lnSpc>
              <a:spcBef>
                <a:spcPts val="0"/>
              </a:spcBef>
              <a:spcAft>
                <a:spcPts val="25"/>
              </a:spcAft>
              <a:buFont typeface="Arial" panose="020B0604020202020204" pitchFamily="34" charset="0"/>
              <a:buChar char="•"/>
            </a:pPr>
            <a:endParaRPr lang="en-US" sz="1800" dirty="0">
              <a:solidFill>
                <a:srgbClr val="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2099402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02DEC-7D12-9A66-4BAA-98324AA9237D}"/>
              </a:ext>
            </a:extLst>
          </p:cNvPr>
          <p:cNvSpPr>
            <a:spLocks noGrp="1"/>
          </p:cNvSpPr>
          <p:nvPr>
            <p:ph type="title"/>
          </p:nvPr>
        </p:nvSpPr>
        <p:spPr>
          <a:xfrm>
            <a:off x="265408" y="-1340959"/>
            <a:ext cx="10515600" cy="2852737"/>
          </a:xfrm>
        </p:spPr>
        <p:txBody>
          <a:bodyPr>
            <a:normAutofit/>
          </a:bodyPr>
          <a:lstStyle/>
          <a:p>
            <a:r>
              <a:rPr lang="en-US" sz="4000" dirty="0"/>
              <a:t>Final Exam Marking Rubric</a:t>
            </a:r>
          </a:p>
        </p:txBody>
      </p:sp>
      <p:pic>
        <p:nvPicPr>
          <p:cNvPr id="4" name="Picture 3">
            <a:extLst>
              <a:ext uri="{FF2B5EF4-FFF2-40B4-BE49-F238E27FC236}">
                <a16:creationId xmlns:a16="http://schemas.microsoft.com/office/drawing/2014/main" id="{16167B46-CAEF-C145-6452-0C1B9AEB34E8}"/>
              </a:ext>
            </a:extLst>
          </p:cNvPr>
          <p:cNvPicPr/>
          <p:nvPr/>
        </p:nvPicPr>
        <p:blipFill>
          <a:blip r:embed="rId2"/>
          <a:stretch>
            <a:fillRect/>
          </a:stretch>
        </p:blipFill>
        <p:spPr>
          <a:xfrm>
            <a:off x="1221475" y="2449821"/>
            <a:ext cx="8990673" cy="3327892"/>
          </a:xfrm>
          <a:prstGeom prst="rect">
            <a:avLst/>
          </a:prstGeom>
        </p:spPr>
      </p:pic>
    </p:spTree>
    <p:extLst>
      <p:ext uri="{BB962C8B-B14F-4D97-AF65-F5344CB8AC3E}">
        <p14:creationId xmlns:p14="http://schemas.microsoft.com/office/powerpoint/2010/main" val="214440031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C1212-1BB2-9D11-57B7-8758342AF2B1}"/>
              </a:ext>
            </a:extLst>
          </p:cNvPr>
          <p:cNvSpPr>
            <a:spLocks noGrp="1"/>
          </p:cNvSpPr>
          <p:nvPr>
            <p:ph type="title"/>
          </p:nvPr>
        </p:nvSpPr>
        <p:spPr>
          <a:xfrm>
            <a:off x="483893" y="-1563933"/>
            <a:ext cx="10515600" cy="2852737"/>
          </a:xfrm>
        </p:spPr>
        <p:txBody>
          <a:bodyPr>
            <a:normAutofit/>
          </a:bodyPr>
          <a:lstStyle/>
          <a:p>
            <a:r>
              <a:rPr lang="en-US" sz="4000" dirty="0"/>
              <a:t>Exam Instructions</a:t>
            </a:r>
          </a:p>
        </p:txBody>
      </p:sp>
      <p:sp>
        <p:nvSpPr>
          <p:cNvPr id="3" name="Text Placeholder 2">
            <a:extLst>
              <a:ext uri="{FF2B5EF4-FFF2-40B4-BE49-F238E27FC236}">
                <a16:creationId xmlns:a16="http://schemas.microsoft.com/office/drawing/2014/main" id="{77DA783C-1BA3-090E-6BA5-B9A0654E6B45}"/>
              </a:ext>
            </a:extLst>
          </p:cNvPr>
          <p:cNvSpPr>
            <a:spLocks noGrp="1"/>
          </p:cNvSpPr>
          <p:nvPr>
            <p:ph type="body" sz="quarter" idx="1"/>
          </p:nvPr>
        </p:nvSpPr>
        <p:spPr>
          <a:xfrm>
            <a:off x="427247" y="1610314"/>
            <a:ext cx="11273835" cy="4814761"/>
          </a:xfrm>
        </p:spPr>
        <p:txBody>
          <a:bodyPr>
            <a:normAutofit fontScale="92500" lnSpcReduction="10000"/>
          </a:bodyPr>
          <a:lstStyle/>
          <a:p>
            <a:pPr marL="342900" marR="0" lvl="0" indent="-342900" algn="just">
              <a:lnSpc>
                <a:spcPct val="150000"/>
              </a:lnSpc>
              <a:spcBef>
                <a:spcPts val="0"/>
              </a:spcBef>
              <a:spcAft>
                <a:spcPts val="0"/>
              </a:spcAft>
              <a:buFont typeface="Wingdings" panose="05000000000000000000" pitchFamily="2" charset="2"/>
              <a:buChar char="Ø"/>
            </a:pPr>
            <a:r>
              <a:rPr lang="en-AU" sz="2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Students should make every effort to attempt to answer all examination questions.</a:t>
            </a:r>
            <a:endParaRPr lang="en-US" sz="20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Ø"/>
            </a:pPr>
            <a:r>
              <a:rPr lang="en-AU" sz="2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Questions may be answered in any order, but each Question answered requires it to be correctly numbered in the Workbook/Worksheet provided to complete the examination. </a:t>
            </a:r>
            <a:endParaRPr lang="en-US" sz="20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Ø"/>
            </a:pPr>
            <a:r>
              <a:rPr lang="en-AU" sz="2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All Answers must be written in the Answer Booklet and be written clearly and legibly in blue or black ink.</a:t>
            </a:r>
            <a:endParaRPr lang="en-US" sz="20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Ø"/>
            </a:pPr>
            <a:r>
              <a:rPr lang="en-AU" sz="2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the end of the allocated time for the examination, the Examination Paper and Answer Booklet must be left on the desk you sat at for the examination or as instructed by the Examination Invigilator. </a:t>
            </a:r>
            <a:endParaRPr lang="en-US" sz="20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Ø"/>
            </a:pPr>
            <a:r>
              <a:rPr lang="en-AU" sz="2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Students may request the Examination Invigilator for additional writing sheets if students require them.</a:t>
            </a:r>
            <a:endParaRPr lang="en-US" sz="2000" dirty="0">
              <a:solidFill>
                <a:srgbClr val="000000"/>
              </a:solidFill>
              <a:effectLst/>
              <a:latin typeface="Times New Roman" panose="02020603050405020304" pitchFamily="18" charset="0"/>
              <a:ea typeface="Times New Roman" panose="02020603050405020304" pitchFamily="18" charset="0"/>
            </a:endParaRPr>
          </a:p>
          <a:p>
            <a:pPr marL="342900" indent="-342900" algn="just">
              <a:lnSpc>
                <a:spcPct val="150000"/>
              </a:lnSpc>
              <a:buFont typeface="Wingdings" panose="05000000000000000000" pitchFamily="2" charset="2"/>
              <a:buChar char="Ø"/>
            </a:pPr>
            <a:r>
              <a:rPr lang="en-AU" sz="2000" dirty="0">
                <a:solidFill>
                  <a:srgbClr val="000000"/>
                </a:solidFill>
                <a:latin typeface="Calibri" panose="020F0502020204030204" pitchFamily="34" charset="0"/>
                <a:cs typeface="Times New Roman" panose="02020603050405020304" pitchFamily="18" charset="0"/>
              </a:rPr>
              <a:t>If an Examination Invigilator has cause to suspect or witnesses' action by a student which is determined as academic misconduct, which may be cheating or possession of prohibited items, the student will be removed immediately from the examination room and the matter will be addressed in accordance with the Kent Academic Misconduct Policy &amp; Procedures.</a:t>
            </a:r>
            <a:endParaRPr lang="en-US" sz="2000" dirty="0">
              <a:solidFill>
                <a:srgbClr val="000000"/>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137550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ED786-C3E4-4213-BC79-E490AC57370D}"/>
              </a:ext>
            </a:extLst>
          </p:cNvPr>
          <p:cNvSpPr>
            <a:spLocks noGrp="1"/>
          </p:cNvSpPr>
          <p:nvPr>
            <p:ph type="title"/>
          </p:nvPr>
        </p:nvSpPr>
        <p:spPr>
          <a:xfrm>
            <a:off x="419156" y="-1426369"/>
            <a:ext cx="10515600" cy="2852737"/>
          </a:xfrm>
        </p:spPr>
        <p:txBody>
          <a:bodyPr>
            <a:normAutofit/>
          </a:bodyPr>
          <a:lstStyle/>
          <a:p>
            <a:r>
              <a:rPr lang="en-US" sz="4000" dirty="0"/>
              <a:t>Section 1 – Short Answers – Sample Questions</a:t>
            </a:r>
          </a:p>
        </p:txBody>
      </p:sp>
      <p:sp>
        <p:nvSpPr>
          <p:cNvPr id="4" name="Text Placeholder 3"/>
          <p:cNvSpPr>
            <a:spLocks noGrp="1"/>
          </p:cNvSpPr>
          <p:nvPr>
            <p:ph type="body" sz="quarter" idx="1"/>
          </p:nvPr>
        </p:nvSpPr>
        <p:spPr>
          <a:xfrm>
            <a:off x="419156" y="1661623"/>
            <a:ext cx="10515600" cy="4827099"/>
          </a:xfrm>
        </p:spPr>
        <p:txBody>
          <a:bodyPr/>
          <a:lstStyle/>
          <a:p>
            <a:pPr marL="457200" indent="-457200">
              <a:buAutoNum type="arabicPeriod"/>
            </a:pPr>
            <a:r>
              <a:rPr lang="en-US" dirty="0" smtClean="0">
                <a:solidFill>
                  <a:schemeClr val="tx1"/>
                </a:solidFill>
              </a:rPr>
              <a:t>Differentiate between compiler and interpreter.</a:t>
            </a:r>
          </a:p>
          <a:p>
            <a:pPr marL="457200" indent="-457200">
              <a:buAutoNum type="arabicPeriod"/>
            </a:pPr>
            <a:r>
              <a:rPr lang="en-US" dirty="0" smtClean="0">
                <a:solidFill>
                  <a:schemeClr val="tx1"/>
                </a:solidFill>
              </a:rPr>
              <a:t>Write </a:t>
            </a:r>
            <a:r>
              <a:rPr lang="en-US" dirty="0" smtClean="0">
                <a:solidFill>
                  <a:schemeClr val="tx1"/>
                </a:solidFill>
              </a:rPr>
              <a:t>any four file organization standards followed by programmers.</a:t>
            </a:r>
          </a:p>
          <a:p>
            <a:pPr marL="457200" indent="-457200">
              <a:buAutoNum type="arabicPeriod"/>
            </a:pPr>
            <a:r>
              <a:rPr lang="en-US" dirty="0" smtClean="0">
                <a:solidFill>
                  <a:schemeClr val="tx1"/>
                </a:solidFill>
              </a:rPr>
              <a:t>Fill in the blanks in the code snippet and explain what the completed code would do.</a:t>
            </a:r>
          </a:p>
          <a:p>
            <a:pPr marL="457200" indent="-457200">
              <a:buAutoNum type="arabicPeriod"/>
            </a:pPr>
            <a:endParaRPr lang="en-AU" dirty="0">
              <a:solidFill>
                <a:schemeClr val="tx1"/>
              </a:solidFill>
            </a:endParaRPr>
          </a:p>
        </p:txBody>
      </p:sp>
      <p:sp>
        <p:nvSpPr>
          <p:cNvPr id="5" name="AutoShape 2" descr="data:image/png;base64,iVBORw0KGgoAAAANSUhEUgAAAx0AAAImCAYAAAA2U+dJAAAAAXNSR0IArs4c6QAAAARnQU1BAACxjwv8YQUAAAAJcEhZcwAADsMAAA7DAcdvqGQAANN6SURBVHhe7P0PfNTVnS/+v6JWrPaPfyDLnzWIZlAhW6mK1RkuSG5/uAldy3bZsFIo0tLkW+WarL3ZW/5oKSrs3dy6Ey+yN1krRRRLynZTt2QqtzeIS2IL1MVuCDUTC4kF6SSK1opihfmdcz7nM/OZz3xm5jOTmWSSvJ4+Ps7MZ858/s0A5/05531OQVdXVxgOCgsL9TNDKBTSz4iIiIgo33g8Hv2MKD8Eg0H9DCh4++2344IOGWA4BR1FRUX6lTtjxozRzwbPmTNnhmS/RERERETk7Dz9SERERERElBMMOoiIiIiIKKcYdBARERERUU4x6MiRI1UVWFdQgc31J/Sa4SqAqoICFFiWqoB+KwOBKrmNKrFVIiIiIhot8i/o6NuD+lWrsEosOw7rdTSEytAQDiMsl5ZKvW6w2AMeH+q79VsR8UFR4rJERERENBTyKOg4jB0y2NgOfH7eeL2ORi8ZTJSjsbLFCHjE0lLZjhqPczDh9Qcj5YylDdXF+k0iIiIiGlJ5EnT0YU/908CSjdhYPRexg/XSaBSoEgEHKtHSUKbXAGUNLWKNCDzq2DmLiIiIaDjJk6BjHOZWb8Si6fpl1pzAiz6ZW1GLF7vF86palWehci2qmtGvSymBxyLvRZda7EyQk9Evym9W29aL7zEcSdGdp7/e3L/YrllvTmO/cfu0LDG5I90HsNMXPdd14vnOwCDklnTXw2fr5pQ4/6Mb9T5L2ZiCATQ3iofKBYiGHEKgWQQiQmNz5jkh5jH66sUREBEREdFgGCWJ5D1o9dSgtbFHvwZCjduxyWcLPOL0oKOmJi4ZXCaJbyrfh1C7XiG178OOZYm3JwOOTTXG/kta6rAwpjZt57BfEXDE7dNJdzM2e+rQ0R49V4jnHeXx55FdAVQtA7ZaujjJFJDGcqfAoxHlBR50rtVljYLwmf2murvQIR680ywzq8pgoRzw+73iRQe6MowYunc1QV3C9ibsYtRBRERENChGSdBhKGnxY124CStbZhkr2tvQaVY8y+5T71mXRZWT1Vuhpv3RYEJU/neo2+1Aob8WK83ywVqUlBjr7WIDjqbYgMPlfo8071OPhX7jHNaF/SiV9W9BbvOe6onq+ZG67QiJx2i56PmGanbiiHqWC2VoaKuGNY2irNYPFSI4RAiVLWFEek6V1ULGEu1Nu2JaH0qm6q3JgMPThIpgA6qnOl/k9hqPpYUlcRJ58fwKdUzwVmA+cz6IiIiIBsWoCTpkJXxhmVExH1t2G4yqaw9CQfVEsXdf2mFpGTGcwIsPG5V/eBejonomxhqvRG12JhY2LIi+NjX9oyXgkMegnsZws98+ees/gVCX2YJxAId1QBSqqYlsT7aQGF5H32De3S+eqq+zXSUWxFyHYqhYor0Tlq/DEAk4EiWGW0bXUktQBDAy4TxB167iarTJcrYAiYiIiIhyZ1S1dDgxK+yOXaaSKKy4JT7ASGoyCj1G0GPlbr8TMXut2VphBhM1aFWfmYyS+Xq73cdVK8dQ6a73WVob5CKTwd3xTNPNNlZd8QFHd1eS6EspRvVWo4WlsTnjzA8iIiIiyqLRGXRYKueFU2WFPdpCYO0ytdJvdHNyEtPlKpmKv9XbkXklj9m6N7nfb3/X6+qx0Fo3987ComAdZsfdsp+M0qCxrdjFqWx2yIDDU9Ouuk1FWx3kaFPuBDstUZduIWmsiW/hMMqVwOx55chsYenoYrI4ERERUR4YhUHHiUjeAzAL023dnQoxSbVg9Aea0aS7RUVNxLQKHRC0b0dT/YFo4CFHjLKPiKWNrf5bnX+xDzsSJK8n3+8JdDbJdZNRuNYSRLTdh+utle/iW1Ci9iMCnGXNKUfTyp5u7GqSwYC925Rb9tGqyrBARitxeRcJRrWyMxPRK+bHd6GKjLDFyQOJiIiIBsuoCTqs3ZKiieALcb16NinSgiBHjTLyIMzAJNbY6gpdsZfbrMMmnTexTo4YlbDnz0TMbqs17r6LYCU6apb7/RrkKFR6f+biewwvRirP0W5Ycj87PLayVQeM97JO52RYR5VSlXt33auMOTm88NdGQwmVhN5eA48lMcNp7o44KgekBu1eP7Y6JYEEO43RqzjfBxEREdGgyZugo29PPVbJGcnF8ujuk2rdoaeN16tW7cBhtSY7Cr2zUNrij4z4pCrrW0VQoAMAqbByMRa1LHaYqHAmFrb51QhTMe/Jrk5bHRLJI8TnIqNmicBDBQBu9zsR00Qw4ThpYvs+tHrkPCT6tRwNK7hYbDNx17C0BKqiORrlRgghh8E11kVbCyIT93n0eyoXQyZ1G++bjBGt5JC55jYKUN7hR9A+g7hK+BbbbCyPlmsUAUe4IbaVw3p8chEBB+Ts5IkSxfVIWUREREQ0eArefvvtsH4eEQqFUFgYW8WV64qKivQrd8aMGaOfDZ4zZ85Y9isnBzQSruXoVdEgY5hRc2/IFhCZq2HJyxDrd4r1soElbiheSsjMP/GK4KTNeUgsIiIiIsqiUT961bAQ7HXsctUfFMGgeiZHxlJPKKUA6kTAISIO5+5XRERERJR1DDqGA0+R7lolR8CK5mhE8j8qK3I2KtXIEUCV6oJVjo5k3a+IiIiIKOsYdAwHxQtwj5zx3J6nIV7LCQdXNszUKyix6CSC7FJFRERENLhGeE4HERERERENtYKwvPVrEwwGsxJ0/L73Xf0sO8Z5Us8BzqCDiIiIiCi/sHsVERERERHlFIMOIiIiIiLKqcyCDtkjK3xWJeUSERERERElk1bQET73IcIf/A7n3v01zr79CsLvHkH4TAg495Eukce6D2CnTw41a5m9myICVXpG76qAXkNERERElB3pBR3v/QZnjjTg/Z+vwpn963B63zfxYfAphN9/PSuBx1uHtuLRJ79rWXYhW/FB/64mdLTLZz3o2HVCrRt+TuBI/WPYLIKnnYwNLMw5OKILYyciIiKi/JFW0PHhq1uA37+GS2d8DZfe9A186vov4VzoF/jw6E6E//i2LpUZGXB8/+WxuPOr38T9alkO32W/xnNZCjzGzvehxCufTUbJ/Ilq3fBzHIdr9iGkgqfsKmsw5rAIN5TpNcNEoEpN+NdY2WIcv14WNPtQzxYtIiIioryQVtBxtv8XuGRqOXBBGOfO/wAFl16BT3zmr3D2d/sQ/vBNXSozl89YJgKN+ZZZoi/H5z57nXj8NdoPvWWsGojiBVjY1oR14TrO3j1idKP+4UbxWIkWW7BU1tAGzgFIRERElB/SCjo+dvGnUXDRGJw9/321nJPLBedw/nl/RPij940uVjK53FwGSgQ1cmaO/rcHENAEHsO6ApnLEV0218d2r+qvrzVyPQLN2KzK1GJn4ASOVMn14rWvGUdUyRN4MZIXIp6b78ttVjWjX5WJ6hfbM/JIzEVs13Hf4r2qA6IObS0vj8FWpqAOHcYqdJSb5eTymD6+NKgWgtguSXLxOTUPdNfDZytn7b7UXe+LWxeh9xPzXort5VTcvqsQt2sXx6dyYHz1Iuyxde2yFXRbzmDvJubQWqOOzVhvXveEZSXzXNQxEBEREQ2NtIIOXHABPjr7DsIXfAwFYyaI5UocXfxjvFH3Sbz+5Y049oUv49j8v4ksAyaCDVmRHyuCj9zrQWv5doT0847yGuxo7FGv0L4de2KCBVHWU4NW830h1Lgdm0RwEgk8RLCzSWzPyCMxie3W1BgBRpyXsNNjLS+PIYNgwq2yhkhXJLUE/VC9z+KIivAyYKulbEsl0FgerYgXV6+FWIXG5viKdKDZaIlYEGmISL0994oxtUQ+NqLcRaVaVdLF9wZ/MLLvcHgBmmN2nMbxtdfAU1AOtOiyRsEMy8mAI7abmPhKUONxCibaxfoCeDrX6rJB+L1i3bL4a9C9q0mUFtqbsItRBxEREQ2RtIKO88bOxLm3DqHgwqtw/sf/DOdf/Bm1/oLLL8PHxhszmMtH+Xrg3sIv/uPX6tkVl16uHjNSdh/WhWW3Kj9KnWvVFrOwKFgLVY8VCv1+rPRP1q/ilbT41bZXtswyVrS3oVNV7A5gZ/k+tQqVtVip97/I3FZjU/wIWo370OGV+xdlg4v1MbyOPlFubHWdPofosZW0yNfmch+u1+uzrwwNbdWWbm9iTa0RoHR0mSdRhgUq6njYVkEOQMYcXn+tKGFysz33ZC6KrMMbFfvkd/yX1bSLYwmiLabflTiemK5Z6R1fpQgkIh8vW5Aw+EpVLlAlAg5bN7Hi6q1GMFEXvz2xQUv+TTHmV4gjdAgsiudXGMGktwLz2d2MiIiIhkh6QcfEv0LB6d/ivPMvQ8F5nwbOvKPWX/rFMlz9TCPO//SnMOWpf8Knyz6v1g/EW4f+DW2nxJOr78T8q4x1uVboX4jrIxWzWZhbnTjhXAYkC8uM98eW3aaDgR6EguIh8JLuBjUZpbUzVRcxYCKur66ILRdDlN0qgge5f5l/ooKJPM0/KZ4aCX5MRsW8HU2WWm93/cOiIu1FRararsP20mEmwavgQ7cC2LtNGXf8XRyLk4THZ23BSSZVOSM4Q+UCS3Am6Zacjq64FoxK2waLq9vENXDIYymuRptsDbEFUkRERESDKa2go+CiP8VbF/4XvNB2GD95/qf46Qs/V+v7t2zHW8/+C64WAcfv/vGf8OYzP1TrM2WMZNUPXObD3bd79NrhIdRl7YZ1JcYlqOnFlhO8PkzL01phbO6AXORdeZvi+TButpujjXVjV1O7qB2vjasIu9peBszgI+iX9/Zju1wFO2UnoxJMdXGNc3V8KTWW2/ZbgHK54/ZOxMWoRERERMNIekHHBR/HifPmo6j4Vsz+L2W4bPxn9TtA+OxZtRRceKFek6Fju4yAA9fhzr+8FQPoWDV4uo/rXBCgcKq1dcToHuUktlz+khVwT0276h5k5hqEwy2qe1CsYlSvFWvNLj7du6BiDtsdeffby5zRLUk8sVTWPdPkig6k6sE1GMeXkG3Y3+jSYGsBISIiIhpe0kskFz748CO8fuJ32Lf/V/j3XxxS6y770l/g8rv+CsdWVKPw3q/h0i/codanTQQcj7bKPA4RcMQMn5vPTuBInZmAPgvTZe3QUwQjw6UHrXUHdHK5HA3LHH1KlxuAuJaSnNCtFW67EalcBaOLlerO5PWjNuZzaW5PiowklSBXIxnvNJjtZMWqn1I7OpM2GWRwfFmhc2IculEN2ECuHxEREVGWpB10TCuejMALv8C/tOzBO+++p9ad/lUHflv7bXz01in1+P6vu9T6tLz9czyVg4DjSJU5rGwNWmV9UgjJEaQyHWpWi25DjnJlrFM5IfJJ8QJURJLG67ApUbm0TUKhygq27n9g55GcOTqUpYVAVWITdTcqQ63fi/amOtSJyru3wv49prs9IFBXI0IFKTZfxBBAlcOoVd31y1AjPhSz/7KGBKNQiW1EVqR/fNmicmJkMnzc0FcDFOyMXD/HhHQiIiKiQZB20HHJxRdhzcol+M43v4Zv3bsUKCjAmdeOicDjsHouH+Vr+Twd3YfadIuAnIX8u3jUtuwSm8xXhd5ZKG3x4x5L4rkccUqOamUGCYpDufRMxOw2P0orE4+olW1lDbJrkZmcLRZPEyqCcohWXcBGjZbU3ojGduek7XS3Z44cJS6ew/bK0LAVWCa3Y1mMUXHDtlGq5L6NfA8ZeETLN2OBZcSodI8va1TCt9i3Q16H49wpbpXV5v7YiYiIiFIoCMtO4zZBUckqLDQ6CJlCoRCKior0K3d+3/uufpYd4zzGOFDJnDlzBmPGjNGvsk1ODmi0mMjRqzIPHvKQvKOv57CwV9ZpeDPzVOKHCyYiIiIaHGm3dNAIUvAd/UQIdqIN61BiHd7J+r7E1/qJlu+vlQDqVF8zP7Yy4CAiIqIhwqBjVOpWFdRA+Nu6ohoAyieiwHspGsp1xVWuj7zP18PutcxVUd2zytEhZ2DnPB1EREQ0hNi9Ki0jpHuVrJgGL1XdqWSScRjrVMARNCumZgXWxNfD+zURERHREMtp0HHRRRfpZ9nhcKhxcht0EBERERFRuti9ioiIiIiIciqnQYdsmcjmQkREREREww9bOoiIiIiIKKcYdBARERERUU4x6EiLHL2qAusKKrC5/oRe56y/vlaVsy5JP9N9ADvVtmvx4gAmoM62tM+DKCfMIYB9GMgE7fkiUGXOOD8yzoeIiCiV/Ak6+vagftUqrLIu9XvQp98e6fp3NaFDjl+LHnTsYqU+d8zKq1iqAnrdcGM5h2Fdce1GvU8cv69ezhwzasiAo7yxEi0qV60NnLORiIhGg/wJOsbNRfXGjdgYWZZgxsndeHSYBh5jq+uwLtwkFj9KvXplEmPn+1Ciyk1Gyfz8mf8j3fPIe4FmNKISfr84mcZmOS3i8NJdD5854Z8eYCHoB2o8BRi2MZQrZWgYEZX0AJob5QTxteKMiIiIRo887l41HaXzxgMnf4WO0dDcUbwAC9tk5b4Os3nnM2cCssZXuQDVU0vEq0Y0D6uKejfql9Wg3evHVkvNu7i6DS2V4mzKq4ZfEDXadHehQz8lIiIaTYZBTsd4FI7TT9Nm5mDIPAnxvCqan7C5qhn9upQ1V2OnpdYWyWfwWcsaCqcCRxJuLw2BxyLbiGwrSc5Evyi/WR+rWnyP4cgA+qZkbXsO5yGv+06Hc+kPNGOnz5orIsoFMi/nnnGXuXJBGVC2AKKejkZ71KFaEozuSt31vsRdmNyWk1RZ831jsbZKmJ93bKkIVEXf696FpnZx/Gv1zPEWZQvU2USCKJUzoLot2bpiOe8kdXetHJxvQYEHNbJLYXsNPDHlrcGT/diSteikLpveddHdvyLlHM6ViIiIXMnfoKNvD7bvPonx80oxXa/KXA9aPTVobezRr4FQ43Zscggm3Ooor8GOLG7PjSNVFdhUvg8hlfuhte/DjmWZ7Tfb24vXg46amtggSgQnm8q3o6M9eu1UufJ/jE2gd1suHaprlRfTPPJFGVQ9vaPLIZ+gXXVX8nSu1V2YgvB7xbpl9twDN+VE5XYZsFV3hZKL0SoRrRAXV681AqCH7dsXld6HRZQk3pVxEoKdYo/m8dt4pol35OlYtqAq8+VAi963sWP4YmrOsvJdjsbKlsjxGd21nCrY2TrfNsvnxQqvH0FL+XC4wdL1yOxWJRa5oURUcGbvduZV+409XyHBdYmNO+R1EUERrMe2Faizf0dERETkRp4FHYexw0wif3Q3To6fh8VzM27miFPS4lf5CStbZhkr2tvQOYAaRFa2V3afu5wJUQnfIeufQqG/FivVZ8QSrEWJ7CmUrmxvL3Ie0WVR5WT1VqhpfySIOdK8z3jiXWzZp1+UvdJYr7ktlw7Vtcpbgfm6mUC1DrQ3YZfTdyYr4Q1m1bcY8yvEl+NUNmU5UWlui22ZKKv12wIEHQDZt69bNsz+/91dSTrmFE+F09dWKSrWkcMrq1WV/PamXZGKc6BKBBwiqGmJFJJBwVYjmKhzuPuflfPNNh2cJeh21l5TJ0KIWLHXxaHVS3eD8lbMt5xLMaob4luZMlEyNRtbISIiGj7yLOiYjkWRRPL7MQ+78eiqeuzJQk5Hod+PhWVGgvbYstt0Ba0HoaB6krZsby+5E3jx4WglvKJ6JsYar0Q9aCYWNiyIvnYl29sz2LtqWVuCTOOmGYEI2mXLkOx+dQD9xRNxfcN9Mbksbsu5pxN4rZVIVdlsR5ND1KG6YFkYd+fjk5jdlovhECAYFfPYY+ne1STWVGJtxpnTuoUkohgqlaW9E8bP1LgmMsfFdhZGOYdWoGydb1aZwVlMgGDwTFPhDmLjHft1caCPub3GE99SMgDmd5py/0RERCNMHud0jMPc6iWYgZPY3XpYr8u+UNdAcgTiZXt7doUVt2QUECSSre05dtVyMLb6byMtIGiX3a/qsEkGKbZcErflXNNdqyrMZg7FA1kntd75z4XYHAi5yNYFm+L5MBoNzGPpxi6VwGEPCBJwmaBsVMJtGsttxyeHdBXrI8FJelydbw44tR4Uq+gpE7Jbl9H9SwYexnlkntNhzsuxDFtFkGbtPkZERDQ6DINE8hzoPo6Qflo41WitGJBsby8Ja1elbMjO9g7gsK5VWrtqrfTroCGGbK0whuFdGaxFaSSw2IcddQeM54rbcu6orlU6JyFaGTYTmRN0scoCWQH3iJ3I7jxmrkE43ALZnSdWMarXWrp7qbv3Xvhro9XT4vkVqjWk0ykS0PkesUFVvGCnQ1RoyeeIXdKvHLs/3+xz6r6VtEtaSuI7adPnEDRaojIdmriswdjOVhF2MCGdiIhGo/wOOvpCOCkexhcWGq+z4gSO1G3XQcIsTLfVqkLNRoVWjly1qSa+e1C85NvLjomYVmFWurejSXY1Ml6JWtUB7Ex75Kxsby+qEJNUy4kcearJ4fodEddVjkAltz+2eCZmN/xtNJel43hkv27LuWPOjRBNMo4sujLp1MVq4HRrhdvuNLq7l8ylCNTJoXGj+SeK7vITN+KWYM9XcdYNVQePtJ4kS6bPRJrnmy1mK5FDNKaCrJTXxYXiarSp34pzcOOWGTjm5vdGRESUv/I46DiMHVlMJg/V1OhcAznqlLGu0L8Q16tn0Up4qLFOlUsVcCTfXnQIXvl+q765HP2MHMLXWCe7JSUu9xiOGKswtrpCTx4o39ddjeTiqUNHBjdz3W3P7XlMQqHelhytSr4nR54yW39idMoRqGqi+7NsN6arl9tybqiuVQmSd+O6NWWTzo2w5hSo4WQTdTcqQ62atLBcdW+KHxq3DA0OI1DJ1oXyRi/8W5MnOQeqZMtObOuJyiWRozllcvs+Trrnayai18ApZ9093UrkeF2crqMLcjQs2zUx8jFStyYRERFRvLwJOvr21BujVkWWp3Fy3v3YWD0X2Ru/ylDonYXSFj/uqY52hZI5BJEuPEJh5WKsDC5GbBvLRIyrmCU+Hy0nOW0v+2ZiYZscvWly7DGJfS/amknidza3NxGzt9ZGghhJXr9FLfbrB1xfa3SVit3nZDUSmPX6uS3nhtG1KtHd9yQjU2VBWYPsWmTp1uVpQkVQDxXrwLgTLiU43rIG1TojNhjpJuapKUGLYzJ3I8ojXckKUN4hh3+1lZN38GX3J4e8jkwSqNM+3+q2yNC20X1b5unQ85SoRSWayNjCLGfppiSviwjIovkX5nWxjFKVDrG94LSHI9sytgf4gymS5omIiMhRQVj2MbEJikpCoa1LUygUQlFRkX7lzpgxY/SzwXPmzBnLfuWdeuMOuRxtKrdBAVEWyJYBUbttjxmaNn0ycbm8sVJUupm0nFf09yuiF7QxeiEiolFkdCaSE+UpswuPtQsUjSC5Hj6YiIgoTzHoIMoXgSo18pPXv5VdeEYsPUyzw4SFREREIxmDDqIhZs7hIHMW5FCz7HYzkslheGWOi5lvw+FziYhodBjhOR1ERERERDTU2NJBREREREQ5xaCDiIiIiIhyikEHERERERHlFIMOIiIiIiLKKQYdRERERESUU3kbdBzesQqrVsllBw7rdURERERENPzkZ9BxeAeePqSfExERERHRsJaHQcdh7JARx4wlWDJDryIiIiIiomEr74KOwzuexiHMwJJF0/UaIiIiIiIazvIr6NDdqmYsWQSGHEREREREI0MeBR3RblVs5CAiIiIiGjnyJuhgtyoiIiIiopEpP4KOvj34GbtVERERERGNSAVhQT+PCAaDKCws1K8MoVAIRUVF+pU7Y8aM0c+S69tTj0d3n9SvEpmBjRsX6eeJnTlzxvV+iYiIiIgo9/Ii6EhEThD49KEZWCKCDbctIAw6iIiIiIjyS94NmUtERERERCMLgw4iIiIiIsqpvO5elQl2ryIiIiIiyi9s6SAiIiIiopxi0EFERERERDnFoIOIiIiIiHKKQQcREREREeVUWonkU588q1+5E/rqWP0sO8Z5Um+PieRERERERPklrZaOD9ZNSeuRiIiIiIgoraDjonVHVUDh9pGIiIiIiCjtlg4VUDxQhMse+jXeE4/JAg8iopGiu96HgqqAfkUUS/4+fPXd+hUREdmlFXT8yUOH8N43enHv43+P0KJd2PvSNpz576dx8vcf4tyGa/G/97+HM9+5OhJ40GA7gRd9FVhXUIHN9Sf0Omf99bWqnHVJ+pnuA9iptl2LF/nvqkUAVQUFKCjwYXjXNzI5D+Mz+VXRys33ISuUnpp2VC4o02vyxVD8/sx9WhaHYCxQZStTUCU+OVJ1Y1dTO9prPDn58xC9lsP97xkiGs3SCjp+u+QA3vj3VfifV/8MH3btwszQZvQ9/Td4t/pzeHmeF+U/+Dt89O7v8ceHijNo6Qhi15PfxaNxy1b84m1dhIZM/64mdLTLZz3o2JU8oMme+MqN843mbtT7xPu+evEsG7K9vWzQ1yLJMRkVE1ZKsq67HstEwOH1B9EwoJgjH39XmZPXQ45DohaHC1PWoN8TS0ulXjliFaO6zTjP9pplWf0zKP9clzdWokVdyzZUF+s3iIiGmbSCjrde/j+44vIiXHbL/bjs1lp8+rNfx8VXT8a40jH4xNWX4cPfvYHDf/0X+P2/71GBRybG3rgc93/1m5ZlGT53qX5TkP+A/eb1k/j3A4fx072/VI/ytVxP7o2trsO6cJNY/Cj16pVJjJ3vQ4kqNxkl8yeqdTkVqBIV6HI0VrZEKi5yWdCcb5XqMjSoY8t1ZaAMC2TFrb0JuxzPP4DmRvFQuTbD4xis88i1bJ+HCBSW1aDd68fWvLwwI+V7GxnKGoLwe9tRsyxbgaXx59rrrxXfNBHR8JZW0HHJRR/DJ67/S+CCMM6d/wEKLr0Cn7xxCS4cexEu/bMJ+LMtP0DhvPl4bf0DeLvvLf2p7JGVzhcPHMHrJ9/C5Csn4ObPXqce5Wu5noFHDhUvwMI2GaTUYXbOKzeiovewqkGjxXYHtaxh9FauyoyoA01OUUegGeqK5V33n2EuUIeadhnLVYN1ekqtGNVrVXMH6rLRl6y7Cx36KRHRcJdW0PGxiz+FgovG4Oz576vlnFwuOIfzLgA+Oedz+LD3NRS883ucd9FF6P+H7+hPZc+vj57AmXNhXH/tFFx08cch9qwe5Wu5Xr4/vJg5GDJPQjyviuZZbK5qRr8uZc3V2Gn5hyySl+GzljUUTgWOJNxeGgKPRbYR2VaS3I9+UX6zPla1+B7DkRy1TKjEXtXtyqMqhvIfeo+lK1ZcH/Luevhi3o/trpXe9tx2/dLi9p1B//ayBSIMk40du+LuogaMZg7ExhxujjGd87CXLVeBTtrUtZAtVtHtyX1Grr+9+1GK783g7jxUFzS1fVv5BCetrqvXj9qksZzuNhXZXmxrXFq/q8i1sX5OLvYWvhycr8N1NpcEl2dw9W7HhjlzcK9l2dKm3zOpMivwfC9wcvsKS1ljXQyH7ZlL7HZ78fwK6/sO27LSf04bm/PhohER5Y+0go6C88P46Ow7CF/wMRSMmSCWK3F08Y9x8h//BK/XtKD3vnV4f38XPvHhpSj41XH9qex5ted3mDB+LD746GzcItfL94enHrR6atDa2KNfA6HG7djkEEy41VFegx1Z3J4bR6oqsKl8H0Iq90Nr34cdy9LdbzGmlsjHRpQn6f9eXN2mWrfCYdmlQawQlcOgem0uDZYuCaLStQzYanlf9r9uLI9WqNLbntmtRSwpOqyryqP4fmHtAx9egOa0a3KJuliZXasWRI9Pd0/rsOwzKE5Knm9soqvL81AVUnt3txZVucpU07KHMS1oXOvGh31Y1rnWOIaYu8SpvzeD++/DqPSXAy2W8o3lDhVrfV1LpiZp5ZCVeRFMwPpb2QrURX+36f2upHbUeArgkdcj8jl7l50sn6/8fmN+o/pY4RWrwgPMZcmGNmxZD3x17148rpfKecDB1Q6BB4J4bukcPHR0uS67DXd6xLr123FSl1ABx9IGoGqbpYx8w4M7t+3Fcp8qJYj9zlmK51CFByL7fhDYZtlWHP3ntLFZ/DqIiMh03uYH/xybH6zDb9TLl7BbvE7kvI9fhnNvHkTBhVfh/I//Gc6/+DNq/QWXX4aPjTdmMJeP8nWm+l/ekjCJ/M2338P5Y8bgW9/6+7hFrpfvD2clLX6VZ7GyZZaxor0NnYlq3C5kZXtl97nL/Qg8JoIc42mhvxYr1WfEEqxFiQog0iOTUFVdKnJXeKC5HKKS1hbbRaas1i+qVCJA6xrQhpMTlTkzCbktpl+YOJ4ManKOXaziulbp7mm2PARZ+ZXXtL2mLu3KUKDOyGsIZq322Y72Epl/ogNMEahWyOYEzzT1nUTl5nurFBXwyKkkujOtu7Yk7bKmy3gr5luOsRjVDQPsjiWDu8gBFmN+hTjjhPk8qaU6X/X9irVrI78X3U1IrO0MGmuGlg/Ln1iM8fqVdMPSKkwSj2/0ODQ7zNuAx9eYkUMRbigVEUWwFa/ooq9sa8BxzMP8xUXGClHmjuUiihEBy4nXjTVKbw/eEA+TSmdZ9i3Krok9Fjvjz2kHsvVXS8nUAf2aiIjywnn3rP8p7vlvRTjVqdfgav0Y72NXVwHv/gbnnX8ZCs77NHDmHbX+0i+W4epnGnH+pz+FKU/9Ez5d9nm1Pj0ezI9JIF8O32X9aPvRd7HrmFHiU5/4OD547wM89PD/iFvkevn+cFXo92Nh2UT1fGzZbTDq6T0IZfgPfra3l9wJvPjwPuOpdzEqqmdirPFK1F1mYmHDgujrNJij3xg3co27v1kddrN4qr4uudO9q0kcuRcV87NUaXDoYhXXtap7F5pEJT62ImzwTFPV9TQrQ27u+KcvtjJfAtf1qgF/b/ZuaAkEO2UslJw+lmwPlWoPdIzWkkzzmVye73BTNBkT9FO7m2+PNFUo4xc/gcf3PoE7zBjDLb2P4w1LsWF7sj5VTgYesBl/f4zQ74+IRh2je9W4RbhpmnqW1P/rm46T712FPfs68G8/DSCw5yW1vn/Ldrz17L/gahFw/O4f/wlvPvNDtX5gLsfn5vpUZfXVY8bf3NOunoA3TobwsfML4ha5Xr4/0oS6spunku3t2RVW3JJRgJGMGXzI7kFI0eUqmdg+8nLJMCchDcFOWW1No0Kdkr2LlUPXKs3p7mix0W8tI95pqv/JoBuK78092c3J6IokAw/j+AbaKjf4jNajRjwcOfDoYA75UuGNzdGQy2oc1O+ly2gl2Y1dkUCiF89v2S0e5+HGmHjFh+W665UMPFzldGSBOS/HMmwVf/fZu98REQ1PaeV0fH7aRHR+dBcme27DnNnluHzCjfodIHz2rFoKLrxQr8mCS6/AFfLx1JuQY2FNu3oixpx/Hl599RhOv/c+Cs6F1aN8LdfL90eE7uMI6aeFU7NwTtneXhKhpv05yxsprt5q9DNv70S6NxBlxVVN7mb2a1fLwHIS3MisZSG5mC5WSUatcup+1N01vMbCGarvTYnr6pWIMUeDOragrLwbrXJpp+wMJd2qEw2cZNK7nBsiPyq8MuB4qCGImzeYeRVy2YCb9ftpe/0oZNZhNJBYiueC81C5dw1uMEpYFOGOJ/Q+t8lgxcgZic8lsfMi0zjdvNGyVYQdnHuHiEYKldOxO9K1SjKyO5xc+OBreOcj8ff1id9h3/5f4d9/cUitv+xLf4HL7/orHFtRjcJ7v4ZLv3CHWj9gb7+JN8XD2ClTcbl4lP8Y/tdbp+OqSWPx29+G8PKvutSjfC3Xy/eHvxM4UrddBwmzMN32L36o+YB6lCNXbaqJJoonlnx72TER0yomG0/bt6Op/kA08JAzmWc6clYi3mlI799yY7bgobhra7QsZLlfvKWLVb29a5VUPB8qBcBhp6rlxVuB9Hp7eSBjJ/v2uusfznGLw9B9b4ruOpXWKETF1WhTgcfAck4Gl27VsM2Jkz932HvxSqv87dlbITKlWzVk3kckgJGLU8BhU7QYq1XgkSCXRDO6PA68hbN4foUKYh2HySYiGmbOu+e/LcepH1gDj8Q5HR+sm4JHXvk0tv1oN57aGUDHf/5arT/9qw78tvbb+OitU+rx/V93qfUD8vbP8dSP2tB/mQ9fmCFDDoMMLDyTx+Pz3un44n+9ST3K18M94AjV1OhhZuWoU8a6Qv9CXK+eRSv1ocY6VS5VwJF8e9EheOX7rbJeJ0Q/I4fwNdbJEakSl3sMR4xVGFtdoScPlO/XYZN6XyyeOnSkfXM9gCqHLlTd9cvUkKPxuQpmom2isfHN0bAsLQ7maEz6ZaxU20tDWUOC0ZbEOWZ8K9zsYlWDGnkCcV2rdBJwY3lMnoFsNSgX5dOfc0Jfj8aHI3dcVQtEUwkq9XeeG+l+b9lmBFtJRyGSo4TZvsfEeTxZ/F1llb7OeTvaUhHGT5GPR3Ey0htKDnebafcqvb3dL+AVY0VibY/g3kdimzRO7mvFcfHbuGlWogSRbqgGRYcuj0REo9l5Mp9j3uevRvdhIz8jmYvWHcXLf/dn+JcL/n+o+frfoPKb/12tP9N9FKdfMWqW8lG+TtuxXZZRq8QiAg7I2cn/8lbVyjGaFHpnobTFj3uqJ+o1slL/tyit1K0JQmHlYqwMLoYxZphpIsZVzBKfj5aTnLaXfTOxsM2PReIYY45J7HvR1nQTycvQsBVYprp5RBdjRM+wbRQog0y0NYeEjX4mmnRe1iC75JjJ6GLxNKFCD9fqJNX2jCFp9XpZkxeiZWO7Q8iuEvHbasaCAYwEZXSxMjiOriSCHTk0arS7jLx+JWgJ24Y/dXkexshX0eunhnNtq4WLVLABcf29pfF9uGeO4NSIhI0d4joHpz0c3bdYjN+pc9J3yt+VW1k+X+M6N6I8ckzRJR+6id2wRnalMro1qe5QS1tx0zZzmNv0GdvbjcZIfkh0iek25VuDB6ZsiXn/oQbgzm1JktLNCSWHpHmOiCh/FYTDr4d/+fgKdP/ZE1g0+3XsfnAbpiz9WxQWxlZnQ6EQioqKVOAhWzzMx0+sP4b3vj0FY779m5j18jH01eymFI/zpN7emTNnMGbMGP0q38kWB6MFQY42lduggIjSJyf+0/Nw2IbuHTnkXCOy9Sg+h0MmNJc3yrk6rEGUUV7OAeN0A8CJsZ18yRGRc2/IVpL4HI5XHpmDxt1yro4MRrpSsvx7scyf4vZaExHlq/M2P7gCvyj8tgg4/lSvSpzTYQ845OMfHrzKMeCQj0QDUmCb1X6kv3Yr2/vN9mu3sr3fnLwuRvVWP7ztNSjOyvYs8uW1nmskjImxAYF43xgIQeck2T7fVvOMfqal2J/cfowU5XP2Ws+98fiLH8XmcIj3/2SKbDrRc3VksH2jC6gI0raKgCNVeTcGYVhvIqJBE3bQ1dUVfvvtt2MWue6DDz4I41tHXD+Guvqyurgh9z18HA/v9f51+Nv46/Dj/uN6HSlYN7oe3XK7vaF6dMvt9vLoUf116aLc8HuUne7k+VXGrg/6ndfr8l6/nFfduj75Y/x2hupxn3q8Z/bDset7nnFe7/axxTi/pNclbcGw3yviNXHtxFUnIhrW0go63AQa1kenwGEgixtyv8MHgw5H9n+gR9vrRLK9n1y/TiTb+xmk10G/N7ZCaRoRr83KrRFYyUe1VBoBRgzxutJ83ywvy5l0+ZZK+/Z0xdlhezEG5XVP+Kdfmy0CjNnqtXxUy8NGQBLD1Wvj+rn6faQt+t0A3rDcBRHRcFQg/yf+MosRDAZd53Qke2ROBxERERERpRV0TH3yrOuAQz4OReWfQQcRERERUX5Ja0ZyN4GG9ZGIiIiIiCitoMNNoGF9JCIiIiIiGlBOx5vf+lP86KVeFF5yHt7+4CwmfGoMyn78kZq3Q74f3nid/vTgYfcqIiIiIqL8MqCWjvu2d+HiP/4Bf/zDe7jkow/w2m/fxH9+7VOR92mkegPPbr4bt2/+CXr1GmduyxGNRi9jw7q78fUX5awRw0PbTvHneV0DrJN2Zx+vCxHRSJR2S8eX/tdP8Ejxf6Dn9+fh1fAtGHfZpTjvPCN2+eDDP+IPfzgF30UHcPQP5+Gubzyk1qenD3vqH8Xuk/olxmPe/dWYO06/TIEtHYOg/yf4+qadmLLo+1h9vV7nxG05m/5XDmDTf7ynXzkr/OxM3HPDJcaLd/qw84Vj6DilP3PZJSiZMQ0LJ+v3ezqxbk/IeB5xCQqvLsTcGybj+k/rVaZU28uIrEg9ht3yacl9eGHhjWptZmQwtwoNWIin7vkCMpo4mVzI9XU2fhNHSzfin2dP0OuGUurzlZXrNR234ZF1VfDpddk3WNcle9/v4FwXIqLhLe2Wjg3XHMSEqTfjl++UIHz2fLz73h/xzrtn1HLmzDmc+fB87Pv9ZzH3lj/Tn0rD4R1YtUoEHOOXYOPGjXpxH3DQ4Gh7YSeChQuxJEUg4bbcgMiA4l8PRwMESTzv2HMA617s0yucvIfQb45ix78ewM4evUrKeHspHDkgAo7bUFUqqjYdB3hHlIiIiEaVtEev+ujCT+LU+0dR8bljmF/ynyi95kDMcudnjmBeSTfOhH+vP+XWYex4+hDGz7sfGxdN1+so/7yMvR2Ap+SmFHcG3ZaLN/aGmVh39+3G8pdTYLa5lczV68RitHL0YafZgnH1dKxU783Eos/qFonfHMOL7xhPDYVYFNnudJSodTKg6MQR9Tzd7bnXdvglcQIzcde4SeLVS9hr7JCIiIhoVEh7no7O236E0x8/gz+97ov4mAhAet/5GK68rAAXXnAB/vjhaVX2nf5OnDnVjetmfVO9dqNvTz0e3T0eSzYuwkBCDnavyq3eFx/EV1onpexG4LZcSu/0YPO/HoUMBWTQsXCysVqJdJuSwcQ0RBtURPDw/cMQMY/RDevSHudylm5XattwuT2zW5drRncRqG5mupuVrYuVc/eM2LLGNU2WHZPg8/qVNC/Nrm4xdHe5oH5pFbtd+36LULVyPe6yzO2pzjcku7VMxNPWso5dz1Jvzzi2/SgV632d1uuUqGzseViPf+DX2WGfSvz3IXnS7UYUOdcFOLrJ2J48/iV9+rgL7d2Fkh9fOucb/Z3eiV7ZNcn445PgHOLP1/n3l6XrEqG7Teljy875Jv5zKSW6LgPvSklENILIoMOuq6sr/Pbbb8csct0HH3wQfmnHd8K/eH6dWNcX/n+vng1f8WA4/FffD4fPnTsX/uDDj8Lvn/ko/Ppv9ocP/3u93poboXCr/1vhb/2gQ7/OnDxGypUT4e2PLwvP+eEv9etE3JZz4e1j4ce37Al/Wyw/PKbXaX2H9qv1324+Fu7T60yde43PfHtvKBw+dth4vuVwuFO/bwiFf6i3/fihP7jfXro6/094zrcfCG/XG933Q3FtHv+3cI/xUlHrvv1/wvv0a8Mvw4982+k66utr20YMtc9l4RV7T+gV4XDP3gfi1rnW92/hFTGf1cdgOS9D/DEb+40tZ5yvsTxifin6mCOvFXfbM49PbTNS1uk6ie05Xnv7fiUX1znd44v5Lo3Ppv19qG09EF7xuNyHeYzitdx23DV0eXxK6vN1/b25/f1l87oo+nxjzkGc1w+dzsnt+ab+c5nsumR2HkREI0/aOR0Xnw+cPVuA9p6P4Ytbz8Ob7wH/5Wrg3/Ycxj88sQcNO36Oc2HgXMGF+lPpkS0eq1atii47Dut3aMgdeQ4NoSJU3Z7izp3bcgPU944l7yKRU6fRr5/GuxiFl+mnwsC350x1rSq8BT59p9U3/TYgtB9t6W7ItTfw7B65z4V4wHKnuGj2ejxSAgRbn0s7p0Tl5+A23B3Z3gTcNVecB3px1JLq0rZT3rG+DY9Y7u4Wzf4Gqgp70fDCy3pNVMyd7+tnYp542H04Wi7d7cXeWZ4AX0mR7VrfiNW2pGHf7QvhEY9H+9IfLcnt8Zn5TU9l7a53r9jeAtw1dgKKZKN0CCiVf97GTVLnYkr7+rnk9L1Fr5/731/Wr0v/CchpaWO7dYrf6sJcDAQQL/a63Cmuszjfjl9y9D4iIiGtoOOPDxXjnQ8+wn+cmoy//sGn8IczgP+LwNdv+Qgzri/C8i99Dn/95zNw9pwITM6ls+kQQnK0qkNPYzsWR5PIl8xQ6xh45AOzIhGtPDtzW260cMhtUZW0XrR25mhI0P5folVUQp3yaa4slGuOozcnAY9xrjJ3JdoVRTIrxidsla/bMCeuq41VutsTlb7psZVXWdF9YZ1TVyeLsROR2QDfbo9PlyucmNWKb+y5TkJR3Dmmf/3ccf7egiH9e3b9+8vBddHfZbB11RAMuWu/LuZ1Po7XjRVERKNaWkFH91sX4NSkCtT+6st478MCFXBUfe4c1j3Wgif/5SVs/8kv8S8/+xXOnSsQi/5QOmYsQbV1qKrpiyDjDhzqAMOOIaYrEvPmprhj6LbcYLnsYiSub55G6JR+6lbS7TlQo1YVoXSatW/6BEwRlZFc3wGdMi6+P3yRSmSPJfu4375OzjNgXWLnHDBaA17C9yMVOR1cOlVAOx6L294aWbnMtPKV5e3Fn69sDRgAl8fnKYz/PgZFtr8Pl9z+/rJ7XW7E6nUbjRYGEXgY5/sgns1Zq2JyRpBFRERSWkHH3H8Cvvx/S3D6owt0C8c5vP/hOVQtvh3L/sqLivk344uln8FHMuiIS09PphCF4/VTm8JEb9CgMrvXJL8z7b5cNoz7tE7oPvUeYgez7cPh3xjPCj99sfHESU+fSg6Xc3aUXHXJwLfnQHWtEqFFwyZrpU8nmua0i5Vzd6HevuP6WZTRGvB922JNnBXE52TidbQiJ89BJs7aykmyi1Pc9hy26VYWt2cmEctuMNHt3Ke6B2Us2+ebbUN0fG5/f9k3AXfdo89xpQyWjT9/G4ZgxLjXQ7m8rUBENLykFXScfBf44I/AExXA3TPew/tnzmLj5hZs/Zd2PPvcfvzop/+Bn7R2qIBDdrFybxxKPiOCC4cWjZDsdzVeBCX6NQ0FoxuEp/TOFJUUt+WyY+xV5u8ihB0v9ulci/dw5JVjMcGEk/6eHmw2h8e9rBDTPj2w7Tkzr8dGW2UvWhkyu1g53hFVrSQZGHsTSuWdXrO7i4WqBKXd9U23asRVXu2V1hsxR45DnHG3Hbtsb+8NtHXILWUrKHZ7fLply/Z99L7YPLAWlpSyff1ccv37G4TrMvYL+Gf1Zy2znJ2B/blM1L2NiGh0Sivo+F/zP8IDf7oTt5y/C79/732cFcHF1/5mDpb+pWzluAVfnDcDf377dLG+IM2gQ4QdJZ/BeBzC09b8jcM78PQhYMbn54qwhIaKUQmwdxGK57Zc1nx6Mioic2gcxqbvv4B13z+AHXo288LPTsPsmNnGRTChyryATXuMYXhlwLHoi5ONLlNpby8FXTlx6mYSqZjpLlZGtxPL/B1yWNQdspXEiZkgvRNPO9691UneHY/F9GuXd/llt5r0u77pvukuJjVU3bDEcX1lZ+ZJylbZ3Z4+D2tOi7zOCbtXpbrObo9Pb6ejOdLNR7W4dEzCPHU8uZPe9Ut9vu64/f3l4LocacDttnPt7dyPoOPfS6nPN70/l7GMJP7cD6hBRDRcpD1Px54p38MfLhuLydPLcOGFznd93+4/ig/ffg3/5c+r9Bq3DmPHqqdF6GEaj3n3pzcjOefpyLY3jDHvC+9LMd6823JpSjZPh9bf04mmQ6FofoYIJEpnTMbsyfr3aZmPI+Iy2WpxFW6/YVxcjkbK7bnkPMZ/lNHVB5E5BIzX5j1p+Tk95n+CaxpbXrLtS1bAYipIiY8lNee5FKT4uRdSz7vgdv4Dg4t5HPTcG1PijsXOvi05h8M3gKZVaC1xnhci5XV2c3yCcc76hTrHCerPTKL9JmQ715hr6Xgd3B2fKdn5pvW9ufz9Ze26aPHHHztPh12q7zf2ffmew59Lfd1j5rCJmy+FiGh0SyvoKCoqwvK6JiwqEn8BX3iRfsdZwUdnceeSv9OvBg+DjixTFYfjSf/RVtyWo2HIrLTGVxqNCmPySh0RERFRWt2r5DwdW2orsODIX+HP/3IlFrwyP+HjHX9drT9Fw5fb4W/dlqNhSc994NQ33ejzHjtXBxEREZFdWkHHB+umqMDD7SMNd3oUmJRdBNyWo2HJnMfCntPR/xM8pLqdDM5oZURERDR8pZ3T4TbgkI9D0c2J3auIckHn7NhSY4w++FnM4SEiIqIRKe2cDrcBh3wMb7xOf3rwMOggIiIiIsovOW3p+H3vu/rT2THOkzphgEEHEREREVF+YU4HERERERHlVNqjV7kNOOQjERERERERWzqIiIiIiCinMm7pOPOdq/G/97+Hs49MxRunz8O5Ddeq13K9WY5Gpv76WqwrqMA6XzP69brsOoEXfWL7Yh+b60/odc4ix2JZUn0mewKoKihAgXWpCuj3ogJVtjIFVeKTw8vJ7Stw75wVeN46cXPWyRGy7sbtm3+C5LtxW46cycke78bXX3xDv84FYx+3W5YNR/Rbw5J5Pg/i2dz8pUdENOKl3dLxifXH8MeHinGmrx9lz3wT/1FWitBfzsLBz89C+Q/+Dh+9+3v1fnotHUHsevK7eDTJsuuYLkqUZ7z+IOR4DGppKNNro8oa9HtiaanUKyle/y/RGgLmzU0x34vbcjSEbsTqdd/HC3JZdJtel28YvBIRDab0WzrWF6O/+Yd4dVkFzr/wQlwyaRKuKJmBT0y8Eh/+7g0c/uu/wO//fY8KPNzzYP5Xv4n7HZY7r5bvX4drr1IFiWKMra7DunCTWPwo9eqVNCy1vbATwcKFWJJiokG35Yiyxwyi1uOu1IMoEhGRg7SCjg/XX4M/nvgtejf5cfnM23Dt/3oMV95Tg49d8klcesON+LMtP0DhvPl4bf0DeLvvLf2pAXj752j/jahY3ngb0glhiGi4eRl7OwBPyU0pWi/cliMiIqJ8ktY8Ha+enYDJjyzH2VOncPn0GfjEzFtw+cIKhL73z7h8wV/ij6JM31PfR9+h/bjkuum44p7v6E9npvuF7+K534yF70vL8LlLOU/HUOkPNOOFh9vQ0d6j12jexVjZtgDmt2KU2y7K6RWYjBL/32Jh9UT9WuZq1KBVvF/S0oSFuieSzMvYVCO2HdmetZwf05v/ETsajX0XVi5GRUN0n1HRzxT6/bgnsk+L7gPYuawpeh5ecXxrxfGVOZR1ReZ0lKPDH0RbtbuwWOZ3lDdWoiXcgPiOWCn0bseGpa24adtynFi6GgfFqps37EVZzwo81BAUNfEqPPDEYow3SuvyDTiuX0qy/HKffiFFtvkEbtint6N4cKdYd4eu2cucjoca4LBOlo8tKzaK51csxXPmpuLej9f74oP4SuskPLKuCtbDs3NbLqn+n+Drm3YicnjCvEXfx2pry4kqsx+lK9fD1yn3aXbAKUKVWBe52+22nJRiv8a59cYfi3SkAbfveMn5vZRkPsJj2K1fmTylG/HPsyfoV5K9nMM5mOLO5bbE30mqY8/m9yG5vM6JWc8l/tol/g5Sl23beTfWhBbiqXsm4mlrWc7sT0SjQFotHV+47hN4//VeXDxhknr9hwP78dGpt1C4/Gs49/776N/+DHDuHC4eOx7vdb2qymQuiFd/Ix6u9qqAg4ZGf+AxbCqXgYQt4LCLlNOvlR501NRgXdUB/Tp9HeU1kYBDCjVux6ZMEti7m7HZUxd7HuK53P7gJZ5nxy/Xb8HEbdtwpwc4uGUFnjy6HI9vmCf+yDQg0KYLoQ1b1gNf3bsXj+ulUhQ5uHoOtkTKmIJ4bukcPCS3o8rKbYt167fjpC4Rp+0RI+CYt0GUtwYUYr9zRMABEQBF9v0gsC3JtvAG2jpEJbBkZopAwm25ZETFsAl4wMw3EMsjJcDuHU6Jzr1o2HQ3vhJaoMtuRFWhWNdkzwFwUy71fotmL4D4irB7j337b+DZPS+Jx9swx7Gym4SsgMvKrazURvZ9n9pPLF1htpR7qhTivOITp2Wl/XZRqYcIWqLbnIm9O1/WJdKR7e/DzXVeb/m8WFEoggBL+RdigieXuSkysBLX76jlmjxVWqT2G5ewH9qJr4iyEAFJZLsdjw3zRHsiotTSCjqUcBgf9b+HP3Qdw3uvvY6zp9/HH/v7ceyB7+DdjlfV+o/ePo1zp/+gP5CZtw6141WMhW+GqFnREDmAF8r3GU9lK4TKnWjCSv9kY13EAew0y1XW6nJ+LDLLNTbhxW7jaSZka4fab8ssY0V7GzrT3N6Ruu0IiUfZCmLkgES3F6rZieHz730Qx6csF5X8IoyXA8SJev9NS0UV6copMG4FmHxYbm31EG5YWqXKvNETW6VVZPCwxqxqFeGGUvHnLtiKVxyKyoDj3tW7bZ/RentEFRmYVDrLsu8i3LEm9lhiHHkODaEiVN2e4k6v23JJiUrkPbEJ6L7bF0L+LXO0z2E0p5g70BPgKxGfDO1Hmz3qTVnOzX5vxBxRQY7bvk6c95TemXawZea/PJXiLnrbTnnX/TY8YilXNPsbRqX+BUswIYKYh1p7HVpJxPlldKc+299HmtvLCh0Uiuv8gOWayOBGBjzB1udEKB4rpgXk+plGsHk4k6CNiGj4SCvokD2xCi74GMIFH+GCT1yCP639JsZMmoSCC8cA587i/I9fpJYwzootn68/lYkgXnpZ/CvCVo6hFXgJHerJZJRuderSpFnL1c7U5Sbi+uoKyDqUbPEIWfs6pEEGCWb3p7Flt2W4vQM43Gg8C8mWFz207iYzUMLr6BtAUDTYbr7dWvWcgvHWGlYyRZNFNc1Z7DaB8YufsLVgaPuSBByS3sfxhqXYsN0pYrEzK2y3wJfwBya5LZeBsRPFVXQ2b3psRdq4Sx7f5chtuRgO+zUqyL1o7YxWkHs794u/EW/D3TGVfDeM/BcUToyphMfT5eJakCagSLYEhE5EWhKMYylC6bR0jyUNWfg+YiTZXlaYQaFDntGVhXLNcfTGBKkZtFgREY0AaQUdPz7yB4wZ/yc4e+4MJlStwCc+ewNONf8rLvjUJ1FY8SV8/Mrxavno7Glcck3mqd9s5cg3V2Kcq68zcblQV3a7MKW1ve7jqpVjtDHm1phjWYw8kMwF8VyD0Qt90pQr1WM8H5ar7llG4GHsN8n8HkMwTK7qHhQzh0RsP/xccbXfsTehVFT0gx2/1BX9gXcp8xS6DBA6HrMd391YI4OR0HERlhteD8mjmoSiLAZ+2f4+hur7nTIu/joXjYttfyQiGs3SCjrmey7CNQ88jA/fPw1c+mn0bXsK777UhrcDu3Bp2XxcOv8LOB06ibPvv4/ih/5efypdupXjsmvhYSvHMJO4xaBwaqbJ2haW4CGz7U1GadDoWhW71GH2CBsezUzylonjZk7H43s34Gb9fmZkQriRGyIDivjcEFMR7nhC73Ob7NJl5Iw4lVfdf1zc+XVbLhVZITWTtc2+9845Dtnlfr8TcNfc20RFX3cZUsHWQLuUuRST92FdojkOznfuM5ft72Oovl/JqftWb591GAciotEtraDjwgdfw8enXoeJX74bv675Bt547kf44K0+vP3CHvT+/UN468BLOC3+4i2q+SbOHxs7+pVbRisHcO1nb8XlxioaKp4iGN/iPuzRydYqsVyONGUVKdeD1roDOsn7BI5U1eluV7Mw3TZUU6jZSC6PjFyVktiezstw2l5SxbegRM3hIY5vWTOODKOuVJnpxSutsv/ZPNyY6e3xJG5Yo5PYHZPSbYoWY7UKPJxySfTwtylzFdyWS0W3Ggx695Y096v6+Bu5FEZORqZdyiZgimw1CcVWhntfbLbd+TdzSaLdqBIx7tz3igq28Xpgsv19DNH3a7ZO2a6zpFqGctElkIhoGEor6JAzkn/6O90Yv2QZpm36Z+DiMXg7+GuE9u/D71r/L979z1+h5HtPY+wXvoSLHsykZme2cvhwGycDHHrFCzBXz6Bt5kJE8yAsRLmKSNJ4HTapnAk56pSxqtC/EEYdYCKmVRjlQqKc2l6KgCOag+G0PTlMrpGfId+Xw+VK0c/U6gT2iZi91kxC344dHvMzehnA6Fr5SSeZ4yhOmrVIOTTugLtXmWRLhtFqcnC1reuUTDJ/JDYSObmvFcfhwU2zYjtGGZXf1PkBbsulpnMUrHfqzdGd9MvcSHe/N2JJqbhWHY+p7k2ZdynTidYdzZERqFRLQMckzDPuEkSoXBI5qlKqEaiur0owutTL2JD26FXZ/j7S3Z6ZiL4TTw9oJAndOiW+L+tIVfJaD+z7IyIaWdIKOuSM5P2rJ2PMA0GMKZ6KP9b9ALe88Avcsnc/bv6//47X/q4RBZePxQVrg/jDg+lHDWzlyD/XN/hRWhkdrUrOk7EyuFi3bETJmcHlaFCF1lnBvbNQ2hI7Z8bY6r91sb2JGFchtxUtJxU6bM+1svuwTuynxLbNkeqGNTIoMLo1qbwKNReH0UKRHT4sd+o65VuDB6Zs0bkcxmKf38Ng5iosSJ4E7LqcO76FsquNMfSq6u+v5n7QQ6fmULr7LZp2ixpxaaB37Y0RlKL7VcPN3nNnfGL12C/gn2U3JIe8DvuQr76F0eFgo+UOYI519Co1hKx+b4cc7tcIVIx10WF4s/19pH2dxfWJP5eG6GhTLs9DBmNy6Ntg66pIeWM+mURzehARjT5pTQ5YVFSkAg/Z4mE+fmL9Mbz37SkY8+3fxKyXj6GvZrdNmZMDUn4Z5MkBRxI1YdzxxJPPmdyWG2nkHXo5wV3MELFERETDV9otHfbAQrZoOAUc8pGIcqDANtP/sHu9duiHyc1z5tC0g5JATkRENAjSzulwCjwSPRJRlskKfPjb0Yr8sHz9MO665/t4wTaJW7wJLsuNMEca1AhMntJvjK7WHSIiGtHS6l419cmzrgMO+fj73nf1p7OD3asovxjdq3R+u6GyBeGG2I5TRpcq/ULJsHuVWYE3DffXFKNtp54XQ4iZsZqIiGgEGHBOR7JH5nQQEREREdGAczqSPRIRERERETGng4iIiIiIcootHURERERElFNs6SAiIiIiopxiSwflpZPbV+DeOSvwfK9eQQn119diXUEF1vmaYU6QnF0n8KJPbF/sY3P9Cb3OWeRYLEuqz6QmRwkrQIF1qQro99InRxOL2VZBldhDNr2BZzffjds3/wTJf75uy1FmXsYGczZxvWw4ot/KGXOfltnKiYhIybOWjiB2PfldPGpZdh3TbxHRqOb1ByEH21OLbVhix8BELT7Ud+siWlmD3oZYWir1ymzq/yVaQ8C8uSnmF3FbjjIgK/+PYXfhQjy17vt4QS+jfhhiOdN9ygDMHqwxgCKi7Miflo63f46nnnwOKP0m7v+qXkqvw6ut38VTh97ShYgon42trsO6cJNY/Cj16pWDKCYwUUsbqov1m4Ok7YWdCIrK7pIUFVy35SgDRw5gt3gY/IDuRqxWAc76PJvYUQcSTcDdpcmuiA7WSu6LBGqPlPSiYRMDDyIauLxp6eg+1Ib+y3y47Sq9QrrqNvguA/qPdoFhBxHlv5extwPwlNyUorLrthxlrghTxumno5rsxvcYsMiY3f9KvdZJ204RcOA2PLLwRr0G8C28D/MgAo8XXtZriIgyk185HafeZHCRT3q3Y4PKq2jDljlzcK9YtrSZ+Rbi9YrtOKmLKqq8Uc5cZPkYkW1atqOW1Pkb0fL2sr14fkV0n5nngpi5C7V4sVs8r4rmJ2yucsiX6D6AnT5LDoN4vjNg5i+I99R6uS29Kkaq9xPrDzTH7HdTTY9+J5ZRTh+b3tfOmPyKaK7GTktSQ7IckcKpwJFU18WtpNcvT3TXwye7afnq4eZr6n2xWVXa7p49Qa9x5rZcUpauMuYS12VGlTHuUve++KClrO3OtdtyUor9mp937L5zpCHxeynZu/1kup106dybyH6d7vq7PDZ9/o7LTnulPlvdnCbgrnvcdC0zAmGUzITPWGHQrUboOAD7X+dEROnIm5aOyy+VbdG/Rru1K9Wxl9B2Chg7ZSou16to8P1y/RZM3LYNd3qAg1tW4Mmjy/H4hnlAsAGByL9CIjBZD3x17148rpdKUeTgaofAA0E8t3QOHpLbUWXltsW69bYgxqrtETzUEATmbRDln8AdkdvDMiBaiudQhQci+34Q2JZkWyn1oNVTg9bGaGU+1LgdTdYKe3czNnvq0NFuqfCL5x3lNTpxehIKXXUvuhLj0uj+0x94DJvKt8fu10mknH6tiOOrqcG6qgP6dfrk+e2wXZdNmSSwp7x++aF7VxPUJWxvwq6UUccbaOsQ0a690hbHbblkRIW0CXhAd4ExusEAu3c4VXZl95i78ZXQAl12I6oKxbomewK7m3Kp91s0ewHEH33s3mPfvqi873lJPN6GOel2KVOV9cdwtHRjZL9PlRap/X79xTcsZXQFfYfcj3E+kXUZJezLiv8qNMCaG/IN4AX7tsxuVWJZdJte5+D6qsjxm4u8fvKaWFsXjP3GdnN6qhS57ebUfwLyX21PoSUQlgHmDqBKdck6jt5c7ZuIRoW8aem4fMZfGF2pXt5i5HDIHI/WXwOX+fCFGQw5hk4Qx6csF5X8IoyXX6mo99+0VFSVrpwiqtVWPix/YjHG61fSDUurVJk3ehz+qZfBwxqzylWEG0pFRBNsxStOtQIRcNy7erftM1pvj6jKiCp+6SzLvotwxxrrsXSj3mdPMI5dnAZDKmnxq/yERZWT1etQ0/5I5fpI3XaExGOh3ygjl5Uts9R7oZqdiNb7ehAS1yzasvGY8V73cfV5eIvgvgfIAbxQvs946l2MleZ+/cbxRYl9meUqa3U5PxaZ5Rqb0m5dsTKvi3m+aG9DZ5rbc3/90tNe47F8r/FJ5Okqnl8BFTt6KzA/VXB45Dk0hIpQdbu18ujAbbmkRCX3nth8Bd/tCyH+FOFon66EW8nKa6RSOwG+EvHJ0H602SuRKcu52e+NmCMr0vbt68R5T+mdaQZbOlgpXIgHLC1DRbPXqwp7sPU54w68tUKvKv7iGq+MVu5l1yLrcbtiVsRjusFNwF0Ls5QrIgKlNR3ir7ZFVTHXxKmbU9HsbxhBYI67OU0Zp6+xDDg27UfpyircNS72b3siokzkTUuHCDvwub/8Ju6+cawKPB79URv6r74T9//lrWzlGGI3327953AKxrv917Zosvjn2VnsNoHxi5+wtWBo+5IEHJLex/GGpdiwPdF9zGJUt1mTi+MX+2BIsjK8sGyien79Ansv6AM43Gg8C8mWA909aJNZ0cfr6OueiHHqDqZmBhnYh8PWAKdkElznmwZeguz9AExG6dYFiT9nLVc7U5ebiOurK2AckhkIpc96XcaW3Zbh9txcP/3UtTI0xHynQfi97ajxOAeUrhVXo01ur61a/IqSMSvGt8CX9At1Wy4DYyeKP53O5k2PDXBkhd0p2dltuRgO+zUCkV60dkYDoN7O/Qhm0qXMDFYc8l+uLJRrcngHXp9bsHVVtEUla17GBtkiIwK92K5PCbo5ib/pigrFQ+hEBi02aYoEHPmWEE9Ew9l5XV1dsC+JuAk0rI/pMYbL/f7Ra3G3Gr1qOXynnuOwucNIbI6GXFbjoH4vM0E816B6E2PSlETpjz4sV92zjMBjYDkdLkUCiOTGTdMtJF0n0L+rDSHvZNXlqqP5gDi1XuNO/7RM7iC67ZKVuJw8pmxKa3sur9/AiEBzq1+1UjQ2Z3cWDkdDMExubO6FXOTd8dxztd+xN6FUVJCDHb/UFeSBdymL3IG3KMr5HXjZbWojquS5iMDDON/sdHFSrRlySF9La0aMjscs19hYZKsIQsdFWJ5DffEBR2/fceMJEdEA5ElLx1v4xb8+h1cv8+HuSMuGbPkQgcdlwKutu1wlcdLQkQGHzLm4eUM0p+PxvRtws34/Mx7cuc3IDZEBRXxuiKkIdzyh97lNdukyckai5TPrXpXaZJQGja5BsUsdZovK/tipRqAU6tyPzqYeUeGqwFzZNND4El7sMqoNhVONVoPcSNxikJX9WoKHzLaX/PoNWPFUoyWmoyvnf3+o4W9d5Cq4LZeKrPh/pbUX8+SIRGb3oXVylKHccr/fCbhr7m3ix6+7WKlga2Bdypy6jQ1OZdhIxFbnutJowZG5IgNKYlfdqsT1qEgSfFryOWKX2K5YWaNbdXa3xrdwvB6SoeMkFLHVg4gGIE9yOt5E/yn9lIahXrzSKvvXzMONOfjX8IY1OondMSndpmgxVqvAw5pLkn73qqSKb0GJ6ujfg9ZlzTiSqEbrKYLsDYGONpXQXbJgJq5fIPMW9qGjSb4xGYWyM7xb5vbE5/foZGuVWG4fvSpSThxf3QGdh3ICR6rqdLerWZhuO9+QbH0R5MhViUbDiiW2p/MynLaXlNvrN1DdXep8vRXzU3SNSsIcvSppfoge/jZlroLbcqnoVoMsBC/pSXO/18+MDLVqzEmSYZcys9UkFB90qMpwLrqqJTL2C/hnFXgkyJ1xxehW5Sn9RoKuS2ZOzCB0o4qh9xt3PRN19yIiSk+etHR4cO3V4uFUG35iGb3qrUP/pkavwtVTM6800CDQSeY4ipPmv5JqaNyBdq8yyZYMo9Xk4Gpb1ymZZP5IbCRycl8rjovf1E2zBtqBJZGJmL3WTKLejh0ePeSruZijQxVPMir/7T2icq4DDB0QhNSoTemNXIXiBZirZ9A2cyGieRAWolxFJGm8DpvUcclRp4xVhf6FMOqMEzGtQncBE+XU9lIEHNEcDKftRYfgle+36pGzop8xhwd2ef0GQgYLnhq0e/3YOpDZAYOdxuhV4v81dc7NYcbwt0UonZY8V8FtudR0335rLoPsg5/z7lXp7vdGLJGjHnU8ZiRLZ9ylTLeaiO1Y8ypkq8vAtuuCHBHLNpStkZuS+fdodquyJsXbqZyY0E58JW4Y3dxy2q9TUjsRUSbyZvSq4tu/iTtF4KGSyJ/8rlq+/3I/xt64HPffns7tYBoKN6yRQYHRrUnlVSxtxU16mN3s8GG5U9cp3xo8MGWLzuUwlocagDu3OSSlZ1PZfVgXXIwSr33kKCvLsLleH6bJum/kLn9mrm/wo1SPpiUVVi7GSnEcqi5oIWcGl6NBxQzb652F0hY/7qmOdoUaW/23LrY3EeMq5LZiz7XQYXuuubp+aQhUxXaZEwEH5OzkKRPAUyirhT/p92XmKixIkXDrtpw7kQnbzCFhVR/8jSr3IJfS3W/RtFtUq8CAW2XkyFSLbrPkVdyNr7ROwiPr3Mw/MQBiv08VNkf2aewXqLInWMcN12sMI2yss+SA6NGqICv2ZvnI0hCdB0O2qMhuaw55HZkktFvzcGT3OCl6fMn3u6ZDBBy56tJFRKNKwauvvhrWzyPkP9qFhbH/ioRCIRQVFbkOOORj6KtZ+NfVYpwn9fbOnDmDMWPG6FdENPwFUFVQjg4RRLQNpNXCQaCqAOWNlWgJNyBRD7Hueh88Ne3wOu1fVjZ3HI+vhNq5LTfSqFGQdiIYMxQvERGNRnnT0kFElH8CqBMBh4g4HLpp5cEwuXnO7Io0sDlJiIhoJBBBRw+2/s21ePBFvSYJN4GG9ZGIaHiSrSuyq5bRwuLcTUuPapRy0jm35UaYIw2qK0/ihGkiIhpNztvaMxnL7lmEHT9LHXW4CTSsj0RE2RIz2/gAZvyTXarM7ZTrZPh40ckGs92la6Rr26lzBXa8pIbW/ed0JwMkIqIRqWD17lfDyya/iAev/Rk+/+p6zMaL4h/jOczpICIiIiKirNBBB9Cz9W/wP/A/xX//A1fdvcMx6Jj65FnXAYd8HIrKP4MOIiIiIqL8Ekkkn3x7GRD4Hr4XmKrXxHMTaFgfiYiIiIiIoqNXTb4dZdiBHVM/r1fEcxNoWB+JiIiIiIjOk12rDJOx7Aev4tX1s/XreJGA4sHJ+NT6LpwWj8kCDyIiGhg5T8hAEudpYOT199WrqfSJiGgA0pqn4/L1h3G65j0s+Mfv4827D+Lxf9uBM3/3Idp6/oAP118TF3gQEVHmzIkJKxckmrqQEutDvW8vCgoOIPOYrRu7mtrVyGkMPIiIBiatoCNU2Yv/CPwPPH3tNpz51RO4+5wfr7X8N1zaux1vvPN+XOCRtr49qF+1CqvMpX6P+GeDhp45Z0F04Y1XGjj+rpLqrscyPRN6g2PMMVTXr1tU5sX+fPXiWR4L9EHO6wicRmNzpv+SFKO6LYyWSjlk8zIw7iAiylxaQcere+sw7U8+ictuuR+X31qLT89YgfGfGoPL327Gqa7/i1++8VHmLR2Hd2DVo7sxfslGbNxoLEvG78ajq3bgsC5CQyBQJSoz5WisbFFzFpjLgmYf/wGmzPF3lYKo2C+rQbvjTOgCr19qZeNQ6ZVPLoa/dpxalamyhiD83nbULMvzQIuIKI+lFXRM/sRpfOL6vwQuCOPc+R+g4NIr8Mkbv4xPf+x9dB3eixvHn49FTX0ZtHQcxo6nDwEzlmDRdL1KmL5oCWbgEH62h+0dQ0NUfB6Ws6dVosV2q7WsoQ2cM40yw99VSoE6dZe+cq3TTOi8fu6MQ0PbHBGMzczCNSlG9VrV3IE6tsYREWXkvKlTp8K+JPKxj38KBReNwdnz31fLOblccA7nnR/GZ6+7Ej/4t5/hXxdPwKfW/0Ylm7vWF8JJ8TDeNjcIUIjC8cDJUEi/przXXQ9fTJePKsT9Gx1XJr5biJo1WnXfsHUhsRV0W85g747icFdYHZuxXiXwJivrWi+eXzEH984xlxV4vle/Zde7HRsi5eTyCF7Rb7l3Ai/6KrCuoBYvdovnVbXiuXxdgc1VzejXpSK6D2CnL1pmnXi+M3BCvyneU+vltvSqGKnez5JR9rsKNIugwutH7QBSOcz9OB+ybCmxv6e7TSU4tuhxe4xuS6IC7omUlYv9O0lxXSLXJFpOHk9kP5l03+ruQ33VAfF5mcshFl+n7ZhMfWKf8v0esY/TMZ/xVcl1DsoWiDAPaGx23qJi/gYzOXYiohEurZaOggvC+OjsOwhf8DEUjJkglitxdPGPcfIf/wRn17Xhc5sb0TXvr/Crn6/CsS/cpT/lwrhCiNjCwTgVdIiog7kdQ6IYU0vkYyPKXfwjqioLnhrAH7R0+ViA5piajahgLAO2WrqEyP7SjeUOlSNVqSkHWnRZo2CG5WTFJrY7StAP1HicKn3tYn0BPJ1rddmBdK1ow5Y5S/EcqvDA3r14XC0PAtu2q0Db6uT2Fbh3aQNQtU2Xk8vtePmRNl0iXT1oFd9Ha2OPfg2EGrejqd4MKITuZmz21KGjPVoG4nlHeQ02q3KTUKi6qKRyJca5vpvM35VRNtHvKgAZc6BkqkMrh+Tu+hVXrzUqyQ/by0RbSqL56fI8RDABP4L6PMLhrUBd9LPF1W2W4xYrRFAULSuXBkRjJPfXpWnZw5gWNLbZ+LAPy+T1kddaXP90WxUCdZ2oaTytXwntfXi43vLa1H0aHerJe6grOBDzmfbGY1jm9BlxdgvUBW0WZ+ese1eT+JaF9ibsSvTFEBGNVuIfgzhdXV3ht99+O2aR61764R3h0698Pfzhu+3hsx/+Nnz2jyfDvy79Yrh74d3h1xZ/XT2Xj/K1fJ6Ojh98K/ytb/nDrSG9Qgi1+sU6sd7fGrasTuqDDz7QzyhbxL//YflTMRZv2C9qGnGC/rCoM4S9jm+m4PBZc5+VLXqF0hIW/+aHYVmZXrlK8Y5VMCwqOjHlzGOJWScE/d7E555MzzPhR2bPDj/yTI9ekYCrcvp45fElWIzDPh7e6/3r8LdhLD9sOa4+3Vn534113n8N96k1cp1R5nG/UUbqa6nXn60Pd1q29UO17f3hH0beE4L/Gn7ctk23+LuSqx1+V7qsrWgcN9fPKOO8/ZhrmtZ11ufn9YtnzlxdF9s1iTlWl9fArsV/OOxvec94XvmC2J5YKh3+9Wg5bLynlv1iPy4+I7VUivcT/FYl85ySXBsiotEqrZaOGbdVA3/4Dc47/zIUnPdp4Mw7av2lXyzD1c804vxPfwpTnvonfLos8QSDiUxftBFLZpzE7kejo1dtx+cxz7kJhAZRWYNxp1JUCgTjbq29K4Vxh8+LivkZdJ4ungp14zaO9U5sMqnK6TvHlQssd2Ilfce4oyvubrF9iFLjLm8G/eWLJmOCeDjesBQbtifqUwWc3NeK4/DgpllFeo0TYyQd+V0kWuyjHBX6/VhYNlE9v37Bleox6gAOy+sihGpqIt2rNpXvM1bidfR1T8Q465fTfRxGZ8d9OGz9AZRMwlj91C3+rhL8roKdxt3yFNxcv7Jav7h67Wiy3HY3rmkl1lp3qq9VdoaGTe+6xF6TEkzN4Ks2lVVPQ3XZxeLZaXQZTRnwTrvEeGLR3fWefib23zJT/LlJ/ZmodnQG9VO74mq0yT+LbU65OEREo1taQcdvz7sRJz68Fnv2deDffhpAYM9Lan3/lu1469l/wdUi4PjdP/4T3nzmh2p9umTgYY5cJZfquTrHY3whBjb2CGWDWckJ+r3iVWzXjmCnrCa5qzBE+4abS7nY2iBoLLfttwDlcsftnUhUhxg4H5bv3YY7PUbgkSin43dH5RFMwfhkMUe2RQKI5MZNM/KzQl0n0L+rDSHvZNXlqqP5gPjie9U2CqdNUmUywd/VwCS7fiiejwqxur1pl15nzDsRHxCUoUF3m5KBh3EeTl3E0jCU16W7D/I05chVFfNlQBEr2Km7T3mvsuTNvAf1c0vwGSIiGpi0go7iCX+CF46XYrLnNsyZXY7LJ9yo3wHCZ8+qpeDCC/WaLOjrwK9OOiWY01Aqrt5q9Om2VB480+SKDnSlqKTIiqGa7MzsJ6+WFqibtblmG140ulj7oudCEe54QudobKvCJHHVnls6B1ssqRp/MkVEJTiKk4kbQwR7om/8EpeX4MpklAabsC5sX+owW1T2x041WkhCnfvR2dQjYoAKzJV3rBtfwotdr6v3CqcarSkDwd+V5pkGedbpcrp+Yq0edUnnGHTvEpVxL/yOGeqWlrSg0UIiW08y+00JQ/bnTQi+J45eusQhYLW0aFSMi7ZIRPI8nD5j5cU0+ceViIjSklbQcezUH3Gu4Hy8fuJ32Lf/V/j3XxxS6y/70l/g8rv+CsdWVKPw3q/h0i/codYP1OHW3TiJGfj8XLZz5CXvNJj/9harfhNJuh0o+i6r6+4t2aITQB26uwy6osVYrQIP4I2eaIQxfrKc1yaIE0YdPoH0u1clVXwLSlTttgety5pxJNHF8RRBhf0dbegQX1/Jgpm4fsEssWIfOprkG5NRmM1K2Gj/XemuTklHSUrGcv0UNeqSCCDqAgjUybk/KpCyt5rsJqQCD3l66Z5dDv+8RUYoS94KE+k+5b3EuBbdfaiKjErl3KLRvStkBCrmZxyoUcWStby5PD4iotEoraDjTz9ZgKk3fA5b/+WneGpnC17pNP5WPf2rDvy29tv46K1T6vH9X3ep9Zk7jB2rVuHpQ+Mx7/5FsEzdQYMqgCqH0XG665epITO9FfOjdwnLGhKMFiS2EVlhjrpjuXOt/pHOfTcY1bddjkaU8W3bDLU9gntto0855m/41qByHnBwdWwLiBr9KuPRq1KZiNlrZfAgtG/HDo8eMtdcqg4Y7xVPMoKO9h6EzABDByIhNepVOiNXSfxdJeeBauBJOEpSGtdPKUOtbAJpLFfdmxzn/pBD6NrOIXE+TTHmqz5biUeXytWfNxU0qWexeSoJtR+DRw6F6+lEo27dSNSiEelyVXJx/PVRuo0WkriuaRaRfBwjyCMioqi0go6PPdAN37Xj8Pdr/xsevP9raPiHVWr9me6jOP2K8de4fJSv0yZnJNcJ5KtWPY1DM5Zg48ZqsJFjKJWhYSuwzNJ9Ry7G6KVhtNmyqmXfctmvXFYQo+WbscBy+72sQXZ5MZNexeJpQoUeLjOnVIKn2LdDP/OBJ84mIYKJB6Zsscy7MQcPNQB3bnsCd9jyN25YsxcPVHlU4BEt/wJuXOPTJXKg7D6sCy5GiTfZvDqWYXO9PkyTX3uklSQT/F0lp7tEiZDJubEjvesnFc+v0F22ErQGieAuOO1hh+05D54gE+DjvxNLEnuO/rwZifFS8sEFiqunw18ZbcXwesehZetkFUw4t2hEu1xVLkjwj445YWOy5rSy2tz/5oiIhqmCsOyTYRMU/1gX2vIoQqEQioqK1Ezj5ozjqR7DG6/Tnx48Z86cwZgxY/QrIqLhSObv6HkzsjESkmz5EVFEu8yzSKsPHhncfx9mfpHXH3QMAImIRqu0WjrcBBrWRxohCr6jn2h8rZ/QgGT7exhRr4tRvTV7XZTMrlLOCeSUitF1TVy/rakCwADqVB83P7Yy4CAiiiVbOuwSTQ4oJ97Dt464fhwKct+URVjHR6dHGhi313m0PdoE1eSBGU6OaFIT2g1wG6OZq+unJ47kdSYiSiitoMNNoGF9HApDtd8RyV4R4mv9hAYk29/DSHttIwOPTCqyLZYZy9Od2ZtMxizqDCSIiAaOOR1ERERERJRTzOkgIiIiIqKcSivocBNoWB+JiIiIiIjY0kFERERERDnFlg4iIiIiIsoptnQQEREREVFODd7oVX17UP/obpwUT2cs2YhF043VsQ5jx6qncUi/AsZj3v3VmDtOv3SBo1cREREREeWXQWjpkIHEKqzaDnx+3ni9zokOOGYswcaNG9WyZMZJ7H60Hnv6dBEiIiIiIhp2cpzT0Yc99U8DS0QQUT0XsW0nsQ7vkC0cM7DE0gQyfdESsUYEHq2H9RoiIiIiIhpuctzSMQ5zqxN1pbI6jA7Zp2pGCWKKHu4wulod6hAliIiIiIhoOMqP0av6QirXY7w1j0TmgDwNzFNdsk4ixC5WRERERETDUl6NXjW+UGeMq6TzX+Ez9y/C3MJkeSBERERERJTv8qOlwyoScKQ3ahUREREREeWnvGrpQCg+4OgLyY5XREREREQ0XOVHS8e4QshOVId2x7dwhFTQMR5mzysiIiIiIhpe8qSlYzpKZoiH8Z9BSUxwkWBUKyIiIiIiGjbyJqdjeuk8jD+5G4/uiA6O6zR3BxERERERDS8FYUE/jwgGgyi0Dl8rhEIhTH3yrOuAQz6OGTMGfXvq8ejuRHkZIqDYuMjSiqFnJdev4t9P7cyZM2q/RERERESUH9IKOoqKilwHHPIxvPE6/enBw6CDiIiIiCi/5NfoVURERERENOLkTU4HERERERGNTGzpICIiIiKinGJLBxERERER5RRbOoiIiIiIKKfY0kFERERERDnFlg4iIiIiIsoptnTQsNFd70NBVUC/IiKKJ/+e8NV361dERJQv2NJB7nUfwE5fLdYVVESXqgP6zdySFQlPTTsqF5TpNTbq2OQx1eLFvKxvtGHLnDm4d84KPN+rV+WVfD++5E5uXzFEx96HqoK9KLAswzEuDlTJY+9E9g99sH9X3djV1I72Gk9OAo9AVYG4TnLxgXENEVF6Bq+lo28P6letwiqx7Dis1zlxW44GmajUe+rQ0d6jXw+i7nosEwGH1x9EQ4KYo39Xkzg2+awHHbtOqHWZO4Ej9Y9hswhiduZlBTIgKrpm5YcVoKE1Dg3hOQjLpWWcXpdvTqPeJ4IKX4+oko90xahuC6OlEiLwWJbVPxcy4ChvrERLOCy+7zZUF+s3iIjIlUFo6TiMHTKI2A58ft54vc6J23I0FPrrRaVePZuM0mAT1oX10jBTrc2dbtQvq0G714+tSf6VHzvfhxKvfDYZJfMnqnWZO47DNfsQUkFMtviwfO9ePL73CdxRpFdlRAYc5WisbBEVH1n5kRWsdtR4Bhp4ZOv4iKyG5ndV1hCE3yv+XCyrz1KgFUBzI+D11yLBfQ8iIkohxy0dfdhT/zSwZCM2Vs9FobEZB27L0VDp69QtHJUVmD2Yd/gCdagRlf/KtdVIutviBVjYJgOhusE9vkEWqBIBByrRYmnyKWtoEWtEBatukJtluuvhYysL5aViVK9VzR3Iyh+L7i5904WIiDKV45aOcZhbvRGLphufT8xtOcpn/YFmnVdhLrXYWR/b1am/XueEyFyQbmt5UdahchAwbi+iNtHtxcBj+vPRZbNtn7K71IuRfA/xvCqal7K5qhn9ulTk2ArqIhWMjvLodtcVPIYjer17Zp/26LKlTb+VNuNuKyoXxN5tFdddrkZjc3yffBUYFKDAl+iOb2bHp5L6PTVor1wb7WbSux0bVN/96Dbltox8C/F6xXac1EUVVT7FviPbtGxHLalzBKLl7WV78fyK6D4HL9/Anv9xIC5gU7kVqhuUrWxVny5h0d0jvltLGcsi80q66w/o1wdU4I72Y/DElHPK4dBdsXQZX/1pvd4mB78rlS+RcHtRbsuhbIEIxuUfi2xEHURENFCDl9NBw4+lQr9D1WqFxjpLJdyStC3KbirfrvMqTD3oqKlJkGz+EnZ6rOVF2XJ7pV5XskumJm/lcK0HraKi3NoYzUsJNW5HU1yQkk1m9xKxbJin12VI3231TvMYryVZ+SsH/H7Zt6wDXbaaWPeuJqhL3N6EXY61tPSPT1b6ZFK/zLEJOyTZ/HL9Fkzctg13isM8uGUFnjy63Nh2sAGBSMVTVErXA1819y2WSlHk4GqnymkQzy2dg4fkdlRZuW2xbr0tiLFqewQPNQSBeRtEeWvXHlkZXornUIUHIvt+ENiWZFtZIYOITjRWTjPyP8QS9AM1nvjAwwgOOoEWS65IY2dsgroMODzHxBc/U29vJtRPABfDH5yjcp+Kq23vea9CUO/bWKbZugr1oVwEKJ1r9ftiv+01BxwT43Pxu8q+Miwwog6H4IqIiAbbIOR00Mh3ADvL9xlPK2uxUuV7+LHIP9lY19gUP6JU4z50eGdhkcwPCS5GiVr5Ovqs5XQlO+GIVVLZfTq/xI9SVelKraTFrz6zqNI4vlDTftXaMbZaBFRqW7X6eGRZ+dpc7sP1en12daPeJxPCEy/Wil/JVB2CyYDD04QKUZmvnmoecazi+RVQl8VbgfkDjtyMBPbyRq+o2IbR5phjE8TxKctFJb8I4+VfAaLef9NSH3DlFEwyCmiiUvrEYlizt25YWqXKvNHj0Owgg4c1YjtKEW4oFRFNsBWvOLVQiIDj3tW7bZ/RenvwhniYVDrLsu8i3LEm9liyLVAlAg6MQ0tDNNm8uHq6CAZOo6YuvhWjUgQckXiubJy+Yx8tF6g7Jir947C2+mK95mJUr5XbPo1Occ0z5bTfjq741o7s/q5yp0xFHfHBeKYif/aIiChtbOmgxCIVellB1+tEUBGthOv8icBLujvSZJTWzsRY9Xwirq+u0JX3HoTiKkKi7FZRiZefl/kY1u2Zgp3G3dQsKvT7sbDMSDS/fsGV6nHoGSPumInhTktcg0Ik4Egxik5xNdrkNtpS5MSkorrT6HySFCP33Hy7taI/BePdJhAXTcYE/dQudpvA+MVP2FowtH1JAg5J7+N4w1Js2D4ofaqEPt0tbpytZeFiqFix47Stq9A4JIuzc8d5v+2d7+lnFtn6XQ2K9gEFYpLRslM5RN8LEdHIwJYOyqIrMS5BDSTUZevC5PVhWv7XVvJTV3zA0d2V2zTXQF1N1gPA2BwNuazGQf1eZoJ4rkEEHMKkKYkCStntx+j6JQMPY7+DlNPR2IloPoWxlMtgpP092SCUlrLaq+AVwczDkZyL06h/WLaEDFXAkoFAlWrFMxfjWtTAY1mn5tpwWy4HzHk5lmGrCP4bOHIVEdEAsKWDssjWPcqicKrRupAWzzSjC8eI57J7VfFU1XLUWBPfwhHslCFBCXLV+6OsQba4yFGyGlFuHs8AyIBD5lzcvMHMq5DLBtys38+MB3duM3JDZECROHG5CHc8ofe5TXbpMnJGUiU6D5glnyN2sedWuBB8TwWBMufCCGBksvg4tGSyraFS1iDO3WzNk0PcinVeP4KRdboLn9tyCXlhTYNKh/G7D4uQY5m4xhypjYhoINjSQQPnKdLDHPegte6AHg3qBI5UmaNAzcL0TGpCZiV7CEefiWuhyQm33at0YmxcP/oEo1pJ5ihDWakwlaFBHIuceK2xfCB3l3vxSqu8tz8PNzr0gBqoG9boJHbHpHSbosVYrQKPBLkkWbl+44zvLa4bVaZ0q0ZcEDOIAUdWf1e5o0a/y0IwbuSwtKPJOWueiIhcYEsHDVzxAlREksbrsEmNbFUTGfGq0L8wwwRsD6bJu5pJRp85UmWOpFWDVt3/JyRHzFLrMhniVpqEQt3EEt3WQLaXPWW1fnhl1xJLU4PT3B0RkbyY7M3jIe/+Bv2iClbjQUFGTR46yRxHcdKs56uhcQfavcokWzKMVpODq21dp2SS+SOxkcjJfa04Ln5rN82KTz6JdisbWIVTdYeSo1I5DX2bNp0L0tjnclSmizG/4mJxCseyM2eFlIPfVfZ1Q/U6dArGiYho0OW8paNvTz1WyZnGxfLobmNQykNPG69XrdqBw2qN+3KUn+TITytbZkUq64p3Fkpb/LinOoOuVYqe4EtUqQe3sWMiZrf5UapHtxoQWck1cxZkgrMg78BnnEugEnhbUNlYDrPrVXmjTO5O0N+8rFYPpZpAhsdXXN2GcFAEQI0PZ3Sn+4Y1MigwujWpfS1txU16mN3s8GG5U9cp3xo8MGVL9JzF8lADcOc25xmzVZCnnnlR4TRMU8CSp1FuBBSN5WbOhmU43OLJ4nubJr63+LyOhHNhJFHWILalhriN3ZZcnOJAOXxu0H+x5djk4jRPh0s5+l1llTmxKLO/iYjyQkFY9t2wCQaDKCyMnRc8FAqhqKjIdcAhH8Mbr9OfHjxnzpzBmDFj9Csa/mS+gwc18CM4LEbKyT9yIj9zXo3kfd9peNBzfiA+h0NOLljeKOfqmJl8VLMsyO/fVZb/3lCjxdVAXFj+GSIiyhBzOijPFaN6a3yXInIrgDp5u9frx1ZWlkaG7tNGrlTcELxy7AU5b8fA5upwJ79/V931y1DT7oV/a5ZuVOj8MiIiyhxzOij/FVdjq+zL0Vies6ExRx5jIr+CgnJ0yJnD2Uo0chRfbFSA7Tkd3T1YViO7auVy2Nxh8LsKVOkWmK1ZbO0x8svaa+pirzkREbmWVveqqU+edR1wyMeh6ObE7lUjl+zOIcfLZ/cGotOo98lhcvVLkxzRyjLr+ehjdKtqqshFNyjdZUtdczkrf4qJOYmIKAZzOoiIiIiIKKeY00FERERERDnFnA4iIiIiIsoptnQQEREREVFOsaWDiCiPyQEUMpv5nWj4kL9zjk5INLKxpYOIRhBzSFdfRjOlp8/cX3TJZnxgTsDnNKv26gJgulielOcp9imfT/cBx4y3idJ2rN7ym8oSd7/Tbuxqakd7jYeBB9EINngtHX17UL9qFVaJZcdhvc6mb0+9ej+67ECCokQWua34JSaH0BT789WLZ6NIdw+qqg7A5+sZ4eft5vstQ0M4DDkIYLilUq/Lku56LFPzTQTR4DDvRrFXP5E8wDT9NIY48L/Wlb64pUqXycCTotLIAIfccPU7lZPAtoUh/wi11ywbpBsGRDTYBqGl4zB2yABiO/D5eeP1ungy4Hh093gs2bgRG9VyP+aNP4SnGXhQMoEqEWSUo7Gyxaj46WVB82Dd6R59AnXH0Nh4Gu0lF+fhhINmEDDc51AQAc+yGrS7mPH7auvbJcBV+qnVF1vE38Rh29Kg3yQaBG5+p2UNQfi97ahZNspu5BCNEjlu6ejDnvqnISIJbKyei9iZP2KNm1stAo1FmK5fy1l1535+hng8hJ/t6TNWEcUQFbOHG8VjJVpst4LLGjhxV26cRleH8cw77RLjCWVfoE5NQle5NvGM31erack1UcijnxLlk/R+p8WoXquaO1DHNCaiESfHLR0icKjeiEXRSCI9hYWQbSMnQyHjNVEGVCJuoi5XqqXE/p7uVhPprhXbamJur6BAz04s/oH0RMrKpUp2Xbawd/+ytcJ018On1kXLyeOJ7Cfj7lunEajvhM+3V2xHL75OWwuQnNnaeC/mGgQ69Wc61bkEqsxtRGfBbq85oNeJJc2uVoEq87xs18b+JUWujfW6y8XekuWui52b/ab//abm+ny1QLMIpr1+1Dp0qzLd3mC0WNyuX28YQOvFC1XR7lJmH3x7Fyyzv79cvquuCzDfWlYsLxhFI2K2JZa4XAHxWnb/kuut23csm4L5+dVOl1Ssc3rPfnz299V1Eesdz8vaPS2L52Hdlnl88rgi27V3a9PlrfuMuwaWbaZ7fNby9rKqm12KbaX9Oy1bANlRsbHZfhIW6u8F888UEQ0Xg5fTkQkRbJwUD+Nts6MTGYoxVd1Fa0R5kn98iqvXGv+IPWwvE20piebpykqhqGzCj2Cku9ZWoC762eLqNr1edgUQK0TlMFpWLg2I1hXl9mK7fwX9QI3HXmkGmpY9jGlBY5uND/uwrHOtkSeQ0V0/GUwcQHlNH9p1kKC094l9H7Ds+z10qvcvxjTLLcjurveMJ95L4LG0biSUSVcrVZkvB1r0dZPn2ljukEjaLo65AB55PdQ1dOqCkUZuRYL9mvX/9L7fNKTYb1QAMuZAydT0r+lA6CACZlcs8Sj+aEUqsFdV6/Vi+aa6LsAu/dpczIqlJCvMPxanaL63S/zuvyt+Y04VU7l+fme0rNz+d5fZKtcpyOP7onj88cPxn3tSrJPmmV+cOCdZSZZ/Fq3H92Px9fy1qGRnKhvnYQqIzxUHjW3Ic6qV25XfifieGi2/mdWiXJ3en1weF9dcnkdc4CGkfXxiG/NrxKP+Hr9q+UHK7/e74tH6G0BdZucaqwwLxP5E1CF376h7V5O8DOJaNGGXw++JiPLTIOR0ZKoPe352SD0bXzhOPRLZlTUYyYfRu9HxlfnIP2L2f6C6d6FJ/Mvl9ddGK5HdXZD1a2/FfEuFrxjVDYm7uSQTqBIBh637V3H1VqPSHBNJtKO9ZC2qi3UgJY6rQt7m9kyTdbu0BarMFomL4W+ZKSq5cxAOXqW3dRpNu06rZwj0yXqlcAmmWk4w2Gm8760YJ877YlS3ic+LbQT9F6v18F4lKuLGOrU0ZPZntFJUwCOXpqxWVfLbm3bFB5AyaIsULMb8ClUw4wpH7H5d3FnNElf71b9BpxGrMiUrodY70nJxqlzL3I8NkePTlfhm42U6ZAvBj8Xj45Y72jIoUJVcUTGNIy6E9e53aYX4n/j9tqb5/c5Tf85tnxPPA2LdNBFUmEGRCkLEsdSJYzLJ45MV9k5Ryba3bLiWpfOQOsXfA7KSr7oniW2IPx6Oidgb2mLzI24X5WSZYJfxOkY6xyd+ltPF78b+GUWUF/EQponPW/f9VVHOKVcjXWXqL+wOdCW4bsXzK4y/y7wVmJ/JX8xENCTytqWjb8927JbNHDOWZN49i0YFGXjIO8fGDW7jrri9C0xZrV/8I9UuKtvRf8WMu2WVWGtN/iieKnMcRQyTjaEb9R3rygW2O+M6sOjoiqlcx1YyS2KCgLR090A14AiVIuCoLtOBQvE4yLq6VWyLhinaslEyVX9WOY1dTdZgZKCsLUySGXB1qgqNlb0CbrRGZJq3Y9/vYHG532CnrAdmlVMi+Q8tFW5TpCVggHar331sy4ekKtDit2W/G/7FBfqJZraqWO+su2FWuAO7jNfSMfG8Uzzea56v+EOnghBbhVm6Stfof5PhH/1snYdk31ZMInYyolz0z3Is18cnrlnCgEPS+5AB2kBahpJrR6f9LwJTcTXaZGthW2Y3g4hoaORlS4cxkpWIOMbPw/2MOMglM/gIqj4xti5XxfNVhTt6F90YFz4+IJDddIxuNTLwMPreO7WepKGxXG8nupTLSplD5TobuneFjEqr9ypbToDZlSoqtkVD6+5TLUD2LlfWz8cGI9njmWaLimj4Er9xe+vKvep3n40uOAmIH3GZ+Al1NkX30SqeOwVAnqn6icVVDuvynT1HQy6ylWkgviu7VAnTnMe3VWRuhmy5koGHud9U+SFENLrlX0vH4R1GwIEZWFI9F+xYRekyui+JJzGVenNUFN0lR3Wt8sLvmKlrjBmv+t0HjRYS2XqSIOc3NdtwvtElw9yATEW6Ul2MivkyaOgzWmKEaBBxGvXLjuk77bFdrtB9WnX7iQ9Gsidoj4pGowy71OUdeZdcVEydFnsAkE1fXSv+J35GqsuQWGSrxjdl1yQbp+5Hx5y6JOUxGXDInAt7S5bsFjcQ3xR/cZpdzZxyQ0xfbdP7FOVlfCJzRpKVT483Z3/PENHQyK+WDhFwrHpa5nGIgCNm+FyiDHinxXYzUH3ojVyKQJ2cA8FFf2DZjK8CD9kbKt3beDqXxNaNKivM0VuStcK0hyI5D92BHvjK9dDTlVcZ3ZLsQUR3n0o+N0eniu1yJQTf08GIC26OL0630a0rrvVplNFd/AYjxyRXVG6FQzeqQSF+PLLSLXNHXhBLp/jDW2r9c262hsg+VzbH5DpLebO7VQzxtQy0JSFbVCuOkK1ucVZy1CmVxJ4gKT2GuF4/1IGHYy5JmtTobcm6mGb09wsRDbX8aemQM5Yz4KC0BFDlMGpVd/0yVXGOTQaXylArm0Aay1X3Jsc5EOQQurYmDSP3w4uKuAjFTGhOPLqUyiWRSe4ZN5M4U0GTehabpyIVzy/Ud8pPo8ZjDGnrKdetFzIB3Ez6Lr5YVW4j5TydRsDh1a0e9hGpPJfEbVcuTqeW7PgSCVTJIWoTtT4NhdTfb254oHqZJRm9Z6iZCcjWUZSsVG6FeH++dVjZQVTpF/8Tf8Zld64vrhXBg7E6QrWGiPes+Qiy1cBe3uxutds8T/FT/muZ65AnzDkwIjko8viy0L3KJFsy1GAC4pxjuk6J62Gf0d7MnSmbb7zOnIubD5G8J/uAHESUz3Le0iHzM1bJGcnFYnSbAg49bbxeZZlt/HDrbjU8rpwM8Gld3rrs4LTkFKcMDVuBZTpPwlw8NYA/GEabQ5ZxZNQTJEjqLWtAcNrDDttzTlqWCc0yh6Sx3HoMliR2lfDYgkqHvI6BJKobifGSQzBUPBltwatQaRQwiECi0j8NwbbJlkBiHGpbxuntSKKMHOlqrTHpX9zkf2K7W2PKJ5b0+CIaUW65HuUdcmjaDJPD9XwralEJM2Lrke8k87uhKb/fnOxXdwUU1ydbjR1Oo1fZK43pkAnI5hCz1m1GRn0S3+EPZTcfcUms78sld4nHUVeJiq/ZSOHYCiDWyeFnrfkIspvS4+KYI6N3SeJ5zHl6RGAiysgWgHwgWyNUq444LvP4yoLZPb4NTl2n5HURK81rZ14/2S0rk6T5GObEmMlGXdAj3RHR8FIQlp3LbYLBIAptc2OEQiEUFRW5DjjkY3jjdfrTg+fMmTMYM2aMfkVkI5vlRRTRHjMEKw02OVleeWMlWgY7r2XYkBNU6vliOEJP+uQdf1FJ7pR5JU6jL1Gecv+7l5N4ekR04vUHHW8wEVH+ycvRq4hyxewqlT9deIicFKN6a2665o0GZlcfpwRyyl9G11jx9/PWVIF2AHWqD60fWxlwEA0b+Td6FVGuBKr0nbGtGc7vQDSIiquxVecgDXzOmFFExGiyq4+cDHDAXX1o8Lj6+zmAKtV1sRwd/iDn6SAaZtjSQSOe7Mpj9rmXM0KzKZ6GCzOnhFKTs6Cr/IJyqCFknSY/pHzVjfqHG110lZLzKBlDjvPvcaLhhzkdRERERESUU2zpICIiIiKinGJOBxERERER5RRbOoiIiIiIKKfY0kFERBmT8yXYZ/GX5HqOukVERCa2dBBl4OT2Fbh3zgo836tXZIU5HKRlSThHQxu2zJmT9Bgio3ZFFstM2jSsGd+tm+8z/jeVzWk/zAna4meP7saupna013gYeBARkTJ4LR19e1C/ahVWiWXHYb3OyvJ+ZKnfgz79NtFoIYeNlIPKqWUAs6aXNehtiKWlUq+kNMjZkUVF3VcvJ7h24BAkyiWvJvOLDjEazvaPoLsey/SM0PE/02JUtxm/u/aaZWDcQUREg9DScRg7ZACxHfj8vPF6nYNxc1G9cSM2RpYlmHFyNx5l4EHkwIfle/fi8b1P4I4ivYqGREyQGG5BZWO5CD58I7yiLQKyZTVoTzEjdFlDEH5vO2qWJQrciIhotMhxS0cf9tQ/DSwRQUT1XMTO/JHKdJTKIOXkr9DBqIOIhgXZsiACD4zwinagDjXtQOXaVDNCF6N6rWruQB379hERjWo5bukYh7nVG7FouvH5zIxH4Tj9lMiqdzs2qJwGM79hDra0mfkW4vWK7TipiyqqvFHOXGT5GJFtWrajltT5G9Hy9rK9eH5FdJ8DywWJnqu5xJ1DzqRxHnHX+hG8ot9Kh8pdUN2bbF2ZHLsw2bs72VsbzPfjWyEi+S9iuyoxWpXzqIq1rDB7ItuUS6pcijIskD2Z2puwy3H/0cV+Gs65Gvpzjuesu4CZ2xxQ165U1y8q0Nwom3hQ66b3X9kCEYQBjc1Jjq27Hj65z4Rd2YiIaLgbvJyOdPXtwfbdJzF+XikGFLPQiPfL9Vswcds23OkBDm5ZgSePLsfjG+YBwQYEIhVyUVlfD3xVdUkylkpR5OBqp0p7EM8tnYOH5HZUWbltsW69LYixansEDzUEgXkbbF2eZJCwFM+hCg9E9v0gsC3JtpIyu1WJRZ7joHF/Hir4WtoAVG3T5eRyO15+JMPoSFX6y4EWS25CY7mtwi4rzOVorGyJdHUK+oEaj7XiXIYGsdJrb4UIVKFc1KEhP9tQhuLqNr0N2TVIrBeV66DeprE0iC0l55kmP9iOTvGTUMQ+CsTxdVi6YgXFxhvLCwaQaN2IchEYda7Vx6WvS2bbc3P9TAHImAMlU1O0cph0ENbYLD7prHtXk7haQlygRkREI8Ug5HSkQ+d/yOXR3Tg5fh4Wz2UzByUTxPEpy0Ulvwjj5U9OVPJuWuoDrpyCSUYBTVTWn1gMa1bRDUurVJk3ehxu18vgYY3YjlKEG0pFRBNsxStOd/ZFwHHv6t22z2i9PXhDPEwqnWXZdxHuWBN7LEPDdpfcYYlU7N2eR+92PCmCr0ki4Fi92JpsIq6//dqkoVIEHJFkZYc754EqUWEWa1ssGc3F1VuNfAJrv57iarQZ2c1YJmvT8g67jDhkYDGApH274qkl+pkkrvPDxj6s+Q8yuDEOpS5hZTyV2OtSq4Kk9qZdabcWuL5+UncXOsRD/IhViZWpqKMDXQkOrHh+hQgGBW8F5ruLZIiIaJjJs5aO6VgUSSS/H/OwG4+uqsce5nRQEjffbq3MTsF4t4nVRZMxQT+1i90mMH7xE3BM2t6XJOCQ9D6ONyzFhu0Z96nKEWOEIfPOttMSqYO6PI+T+1pxHB7cNCub2e2VSF6/1XfeKxfYWiCKoer+HV2xlfCyBl3Z96DAU4N2WdluS5WbMADdu9DULuvT8+P2YbSIJK6MJ2e/Lvp82ztl7J2GNK9fsNNolUibpeXHTgaD8jeXy++BiIiGVJ61dFjJfJAlmIGT2N3qNMYuUXpiczTkshoH9XuZCeK5BhFwCJOmXKke48nuUEbXL1lhN/Y7kJyOoeLuPH53VNYq0wj8skmNGhXbUqO6TTlUwssaZLK3obIldXepdHV3ybaAWCVT46vTsS0iA2cEMRlK4/oRERGlK39zOoiySAYcMufi5g1mjoFcNuBm/X5mPLhzm5EbIiviiRO6i3DHE3qf22SXLiNnZPASwBNJo3uVkvo8/mSKiEpwFCeHIqiy5CPELvFBhepO5K1EpaijN5Znf9LEYKdsC4htiehwaM5wCk4GwthvhtxeP880oytU2ryYJn8eREQ0KuVxS4fQF1JJquML0xtslyhWL15plfdq5+HGzNMKErphjU5id0xKtylajNWqwp4gl2RQpdG9yi7BeYyfbCTWnHjdeJ2SOWrRgOa10InK9m5ACcjRqeQd/Mq1DWiQw7nKhOwBjfpkI85JpnBEuisVz0eFqKW3O/QtUkGCJY/BsaUi0CyO0I1E3aRSSe/6oXgqZPtM0tGobNRoV+JTDo09hqz8DoiIKJ/lcUvHYexgMjllhU4yt96BV0O6DrR7lUm2ABitJgdX27ocySRz26hNucl7yDG35+Fbk2BUsDZscRi9KlAncyqkdjQNYNiislo/vHKUq1TBg6jcylm05V19FVDp/A7ZtSj+o8WYr6KFNOaYkJVnmScSk5iu56qwjSwVDX6ieQxGd6tGROrzcnuqj1NqRjK4F35X49jGcn39FA9UbJRkNKpY3VANOsmCoUieiEPiOhERjQg5b+no21NvjEYllkd3G4NrHnpaj1C1aocILQzWcsbyNE7Ou19NKsiQgwbqhjUyKDC6A6l8hKWtuEkPs5sdPix36nIkKuEPTNmicyCM5aEG4M5tGc4kLiv/5rZkArsgK/jGuhzmiqRxHjes2YsHqjyW45LLC7jRIdFeVXbVMy8qBjJskUpENmcDj+0iFqnomwGBTBy3NOGY+R1y+Fp7nVuOMGUObRvdZmx3LJWQbr4ntl8ih/a1J0SL4EYOaWst66kpQYu9NUmUi9mfpxNrzaF7LYzrJofM1eXEUt4hh/ZtQ8wE4WqoXl1GBy/Rc7G0Kri5fhE6iLIGR8mYEwkmGw1Aj7xFREQjV0FY9qGwCQaDKLR1aQqFQigqKnIdcMjH8Mbr9KcHz5kzZzBmzBj9img4MeZKkHM5tMXUHAdOTjpX3igq2y7mmCBKTeYDeVADEegkHXHKbTkZE/pEINYObw5+/0RENPTyO6eDiIjyUDGqt6buktVdvww17V74t6YaCjeAOtkcYpvLhIiIRg6OXkVEROkrrsZW2SfKlqsSEajSLRdbY7t8xZCte7Ibl56tnfN0EBGNWGzpIMozMTkCrhJ7nckuVeZ2XOYiE6XFzHmJZ8zCnrqrVBka9Ehp7FJFRDSyMaeDiIiIiIhyii0dRERERESUU8zpICIiIiKinGJLBxERERER5RRbOoiIiIiIKKfY0kHJyVmczZGUfPVwGBiTiIiIiCipwRu9qm8P6h/djZPi6YwlG7FourE6kcM7VuHpQ/LZDCzZuAgpikdw9KpcMWbLbqxsQbiBc1oTERERkXuD0NJxGDtWrcKq7cDn543X61I4vEMHHJQ/ylCrJgJrFuEHEREREZF7Oc7p6MOe+qeBJRuxsXouYttOEhFBiow4ZizBkhl6FeWF4qkl4v8d6GIfKyIiIiJKQ45bOsZhbnXqrlRWh3c8jUOyS1U6HyIiIiIioryVX6NX6W5VM5a4z+EgIiIiIqL8lkejV0W7VbGRg4iIiIho5Miblg52qxoGyhagEu2oqWMqORERERG5lx8tHX178DN2qxoGytAQDiM47WHO20FERERErg3ePB1C3556PLr7ZNw8Heb65GZg48ZF+nlinKcjh+REgZ4awB9EW3WxXklERERElFxaQcfUJ8+6Djjko73ynyjoSMSYIJCTA+aNQBUKyjtEzNEGxhxERERE5FZ+jV5FREREREQjTs5zOmTrxio5I7lYzC5Uh542Xq9atQOH1RoiIiIiIhqpBjWnYzCwe1UOsXsVEREREWUgj+bpoHzX3dUh/l+CqQw4iIiIiCgNzOkglwKoq2kHvNPg0WuIiIiIiNxgSwclJ4fJlXNyFJSj0etHsK0abOggIiIionQwp4OIiIiIiHKKLR1ERERERJRTzOkgIiIiIqKcYksHERERERHlFFs6iIiIiIgop9jSQUREREREOTV4o1f17UH9o7txUjydsWQjFk03Vkcdxo5VT+OQfhU1HvPur8bccfplChy9ioiIiIgov6QVdEx98qzrgEM+GpV/HUyMn4cln/kVnt59MmnQcXLe/ah2G2E4YNBBRERERJRfcpzT0Yc99U8DIsjYWD0XsWEMERERERGNBjnO6RiHudVOrRpERERERDRacPQqIiIiIiLKqbwbverk7kexatUqvdRjT59+g4iIiIiIhqXBG71K6NtTj0cTJpLbyXyQRyGKuyxvYCI5EREREVF+yeN5OsZh7uJ5GC+eHeo4bKwiIiIiIqJhJ79zOsYVqqADJ0NgLysiIiIiouEpj1s6hL6Qmkxw/GdKkPnMHURERERENJTyt6XDnMF8/DwsHsBkgURERERENLTSSiTPZEZyM3nc2Qws2bgIKkf88A6sevqQWmsan8Hs5EwkJyIiIiLKL4M6etVgYNBBRERERJRf8jung4iIiIiIhr38Hr2KiIiIiIiGPbZ0EBERERFRTrGlg4iIiIiIciqno1f195/Rn86OSZM+pZ8lxkRyIiIiIqL8wpYOIiIiIiLKKeZ0EBERERFRTrGlg4iIiIiIcootHZSBN/Ds5rtx++afoFevcea2XCovY8M6sR3LsuGIfivCLPMgnu3Xq7LG2PbXX3xDv7bK5X4HU7bPY6RcFyIiIsqGwWvpONWOZzdtxCaxPP+aXueoHwefNcoZy/dw8JR+i/JD/y/RGgLmzf0CivQqR27LJSUrr49hd+FCPLXu+3hBL6uv128TERERUd4bhNGrXsXzm36E4BVzUOY5gsDPQ/CUrcId1xjbjfHaj7Ep0Al4voSVd1yrV0Zx9Kr80LbzbqwJiSDgnuTBhNtySR1pwO07XsK8RUMZaBiBz9HSjfjn2RP0OiIiIiJyK8ctHbLV4keACDJW3uXF5cZmEhDBiQg4rrj1644BB+WLl7G3Q8SFJTelCCTclnOjCFPG6adERERENOwMQktH1KmD38MzCVo6jPfGomzlF+HUCCKxpWPo9b74IL7SOgmPrKuCT69z4rZcSqql4ziqVq7HXWP1uhi6+5V+JTm1ikRbXSbiaWv5kvvwwsIb9QtT/DYlT0xLRw722/8TfH3TTgT1S6u0WnrUdvajdOUCHN1k7FN+fkmf/E56AdlVLdL6lO3zcLG9NI5P7bfjNtvvSO/D3Hda50tERERDIU9Gr+rHa8GQqNVdlzDgoHzwBto6RCWuZGaKQMJtuQRkoKGSkMWy4yWxohcNm/RrucQkpt+I1Waux6Lb9LoEQjvxFVFZhaiQRsp3PBablC4rsGaF1tzuuvswT78dlYP9ioADIrAx9rkRVSruLxIBVxoBh0VrUzOmrDS2s3vPg3gotMDYtziepyP7zvJ5pLE9d8fnXra3R0RERNmTd6NXyRaPaBK5WJ5/Vb9DQ+7Ic2gIiUrw7faWARu35RK5vkpXvM2Kq1HxjqwbwF3rmLvu189UwcTuwy8br4W2F3YiKO+Mx7V+DIyr/eI23B1pSZmAu+bKc+/F0T5jTXp6xXkswF1jJ6BIBi8ipi+V38e4SfAYBTKS6jzcy/bx5eZ8iYiIKDvypKXjTbz5pngI/gg/xRexcuUqYymbptYx8MgHb+DZPS8BhbfA59jNyeS23FC4DXOSthgYeSgonJjlrjip9psb86ZbA6dJKBrw95Hd88j28WX/fImIiChb8qulw/Ml3HWzpaZwzRdRJm9TBn+NpKPsUu4N6jC5Q8tTOPgjVPluXwgPXsL3I3OB6OBtiAIWIiIiomzKk5aOK3DFFfqpzeVXyL4SNNTM7j+pKsBuy5FN33GVQB5sXaVzV1ahIWRPoCYiIiIanvKkpWMsrvGI4MKhReOtN0MiJhmXYrhdyi09/G3pnSkqwG7L5asJmCJ/hqHYmcd7X2yOGY0p+3SrRkzyulwYcFxZ6NBeduRAjr8PIiIiyrY8aekALrvmelyBTgSs+Ruv/RiBoKjE3uLFZXoVDT6j0l2E0mnJux25LZe/JsBXIiq5Hc14tt9Yo4b+7ZiEeTltcNPJzx0H0GasIK1o3CTx/5ew1xx9So7ypUY0IyIiouEk5y0d1tGo5BwdUjBgjk7142jLxmVe3LXyS/DIxHFz5KpAP279coLZy2mQmMPfypGB9CpHbstlWdzwusDuHfr1ugcjwYNbRbPX45GS6BC9X5HDrt5zJ+La7bK8X99COSzvS1hjbtOyxA5Jm2VZPo+sb+/6KjxVWhTdxqbjuDsynDARERENF2lNDlhUVOQ64JCPv105UX86Ozg54BCQlcikk/NpbsuRA3NCvfgcDmNyPDlkMK8rERERDV/5NXoV5ZmRMEzuMNB/AqozosNkikZOQ6ZzdRARERHlh7zJ6aB8NAF33eNmMj635cjR2IlG9y17Tkf/T/BQq5x7naOBERER0fCWVveqqU+edR1wyMf+/jP609nB7lU0cr2BZzfLYXL1S5Mc0SrLs6MTERERDTbmdBARERERUU4xp4OIiIiIiHKKOR1ERERERJRTbOkgIiIiIqKcYksHERERERHlFFs6iIiIiIgopwZv9KpT7Xj2mb14Uzz1lK3CHdcYqw2v4vlNP0JQv3IiP/PV2Ry9ioiIiIhouBmEeTp0QHHFHJR5jiDw85BD0JHYa89vRCA4DWUrv4jZHDKXiIiIiGjYyXFORz8OPvsjQAQZK+/y4nJjM+6dasf+IHDFrT64jFGIiIiIiCjP5DinYyxuvst9q4bda/tld6xCeK4Zq9cQEREREdFwk8ejV72Kbpnk4ZmFmy8z1hARERER0fCTt6NXnTq4D0EU4tZbrtVriIiIiIhoOMrTlo5Xsf/nIbZyEBERERGNAHnZ0sFWDiIiIiKikSMPWzp0K8cV1+MatnIQEREREQ17edfSYbRyAJ5bvGDMQUREREQ0/OVZS4fZyjEHt3BiDiIiIiKiEaEg1zOSnzr4PTwjAwlHxkzjZnxhlk00Y/kkzkhORERERDTspBV0FBUVuQ445ONvV07Un84OBh1ERERERMNPXo5eRUREREREI0cejl5FREREREQjCVs6iIiIiIgop9jSQUREREREOcWWDiIiIiIiyim2dBARERERUU6xpYOIiIiIiHKKLR1ERERERJRTbOkgGmT99bVYV1CBdb5m9Ot12XUCL/rE9sU+Ntef0OucRY7FsqT6zNBow5Y5c3DvnBV4vlevGoFObl+Rg3MMoKqgAAXWpSqg30tfoMq2rYIqsQciIqLkBq+l41Q7nt20EZvE8vxrel2cV/G8LmMuicsSEZFbXn8Q4XDYWBrK9Fqb7nr4dDCRKC4pa9DbEEtLpV5JRESUwiC0dOhA4qfALbcW6nUOVFDyI/Ev2iqsXKmXsmkIBjbi2YO5uR9MNNqNra7DunCTWPwo9eqVecmH5Xv34vG9T+COIr2Kski3hiwD1vrz+odARETDVI5bOvpx8FkdSNzlxeXGZhy9tn8v3rxiDm65Rq+QrvHh1iuAN4NdOKVXERFRNnWj3lcOtIQRbquGR68lIiLKphy3dIzFzXetwh3WQCKZN/vwln5KNFL0B5qx0xfNndhU06PfiWWUs+ZX1GJnTH5FNFdjp6XrS7IckcKpwJGq6L43Vw0gj6T7QMx5rBPPdwYyyP/o3Y4NKm/BzNOYgy1tZj6DeL1iO07qotFcjugiy9q98oj5OVv5RxwKp5LW8QmqvGWfunyMyDYt21FL6vyNaHl72V48vyK6z8xzQYpR3RZGoh5XA2J21/LVi9CGiIhGs8HL6Ujh8itk16tO7Ld2pXqtDT9/E7jCMxWX6VVEw0l/4DFsKt+OjnbnQCMiUk6/VnrQUVODdVUH9Ov0dZTXYEdjdN+hxu3YlEkCe3czNnvqYs9DPJfbzzTx/Jfrt2Ditm240wMc3LICTx5djsc3zAOCDQhEKu1mtyqxyPeSEZ97aM5qYIOl/O7VjkGKG+6OTwQm64GvmscolkpR5OBqp+AoiOeWzsFDcjuqrNy2WLfeFsRYtT2ChxqCwLwNory1a5kMiJbiOVThgci+HwS2JdnWEOje1QT1k25vwi5GHUREo9og5HS4c9nNXzS6Uv38n40cDpnjEegUEccc/PnNY3UpouHkAF4o32c89S7GSpU70YSV/snGuogD2GmWq6zV5fxYZJZrbMKLA6iwlbT4jf22zDJWtLehM83tHanbjpB4LPQb27JuL1SzE0fUs3QEcXzKclGJLsJ4+VeFqFfftNQHXDkFk4wCGblZBBzLxWYU3+24WTwcfMGs/ctuROaIS85LNHna7fGJoOiJxRivX0k3LK1SZd7ocWh2kMHDGvMAi3BDqYhogq14xamFQgQc967ebfuM1tuDN8TDpNJZln0X4Y41sccy1IrnV0BliHgrML9YrSIiolEqb1o6zK5YX761UAUem57Zizc9X1K5IGzloGEp8BI61JPJKN26QPzCE7CWq52py03E9dUVKFHPexASld5MyCBhYdlE9Xxs2W0Zbu8ADjcaz0Ky5UV3r9pkBkp4HX0ZBEU3326tSE/B+AEniM/Djba6eSyjG1FkBCeHxdrFKOPjK5qMCfqpXew2gfGLn7C1YGj7kgQckt7H8Yal2LA9oz5Vg6O4Gm3y2rZVi6tPRESjWd60dJijXD0TvB5fVqNXfR23vvUjDptLI8CVGOeqxpW4XKgru3NnpLW97uOqlYOcxeZoyGU1Dur3MhPEcw0i4BAmTblSPcaT3c6Mrl8y8BhYTgcREVHu5UlLhzHKVfCKOfhypGVDtnyIwOMK8U9w4Mdg3EEjX+IWg8KpRmvFgFiCh8y2NxmlQaNrVexSh9nD4jZ2Ot2r3JEBh8y5kN26zJyOx/duUN26MufBnduM3BAZUCTOSSnCHU/ofW6TXbqMnJFMc1iIiIhyKU9aOt7Em2/qp0QjhacIxsw0+7BHJ1urxHL76FWRcj1orTugk7xP4EhVne52NQvTbSMLhZqN5HI5clWi0bBiie3pvAyn7SVVfAtKVMd8cXzLmnFk2CYEp9e9KrVevNIq+6ml6taVmRvW6CR2x6R0m6LFWK0CjwS5JEMlMtmgD/XD9ndDRETZkCctHdeiWPzjijf34qeW0atOHfyxGr0KnuvgdtRdorxRvABz9YzNZi5ENA/CQpSriCSN12GTypmQo04Zqwr9C3G9ejYR0yqMciFRTm0vRcARzcFw2l50CF75fqseOSv6mVqdwD4Rs9eaSejbscNjfkYvAxhda3jTSeY4ipNmPV8NjTvQ7lUm2ZJhtJocXG3rOiWTzG3DAZ/c14rj8OCmWXk0e2Kw0xi9Svy/pi7NZiQiIhpRct7Scerg91Rehlye+blxn1XOMm6si3abuuaOVSgTgYdKIreUv+LWr2PlHdfqUkTDy/UNfpRWRkerKqxcjJXBxbplI0rODC5Hgyq0TgbtnYXSFj/uqY52hRpb/bcutjcR4yrktqLlpEKH7blWdh/Wif2U2LaZc7JybeZKyMRqQd75z5cchhvWyKDA6NakjmlpK27Sw+xmhw/LnbpO+dbggSlbotdGLA81AHduy2zG9u56X6SLmafGCBMay81uZ1XIOFwoqwUnOCciIqkgLPsU2ASDQRQWxlZjQqEQioqKXAcc8vG3K7PQD91i0qRP6WeJnTlzBmPGjNGviIhGuwCqCsrR4Q+irTq7yTeBqgKUN1aiJdyARD3TZEAjAxlvDvZPRETDRx6NXkVERCNLAHWy5cTrx1YGHEREo1qe5HQQEdHIIVtXZNcso4WF83QQERFbOoiIRoH2Gk8kb6Mg3bGBLWSXKnM75XpwgnhlaNAjgrFLFRERSczpICIiIiKinGJLBxERERER5RRzOoiIiIiIKKfY0kFERERERDmVWUvHg5PxqfVdOC0ekwUeRJQ/1ARwA0ggJqKRT/494avv1q+IiLInraDj8vWHcbrmPSz4x+/jnXvewPsfvI1zj0zBhRdeiPDG63Dqw/Pxx4eKI4EHEVl0H8BOXy3WFVREl6oD+s3cMidoq1yQYAo3dWzymGrxYl7WN9qwJU9mIXeW78eX3MntK4bo2PtQVbAXBZZlOMbFgSp57J2Zz9ye0GD/rrqxq6ldjXSWi8AjOvKZD4xriEaftIKOUGUvfrV7DX70xfNw3nnX4Y1Vq/Fy2R04MPdWHPivPrz1rf8P5959B+c2XBvf0nGqHc9u2ohNYnn+Nb3OzlJGLc+245R+i2h4E5V6Tx062nv060HUXY9lekbohgQxR/+uJnFs8lkPOnadUOsydwJH6h/DZhHE7MzXCqS4Jj497Csbf4bSODSE5yAsl5Zxel2+OY16nwgqfD2iSj7SFaO6LYyWSjnE8rKsBgbR2evlUMpt4EjKRKNPWkHHq3vr8Nnbv4l3jnwKv1q6GOdfeCEumTQJV5TMwCcmXokPf/cGXvmrL+DUCz/D2Uemmp/C8zKA+Clwy62xw/DGeO3H2PTMXlxetgorVxpL2eV78cymHyNRjEI0XPTXi0q9ejYZpcEmrAvrpWGmWps73ahfVoP2FDNCj53vQ4lXPpuMkvkDHer6OA7X7ENIBTHZ4sPyvXvx+N4ncEeRXpURPWndMmCtX51wlmTr+IishuZ3VdYQhN/bjppl9VkKtAJobpQT09ciwX0PIhoF0go6PFP+DOcwFb2b/Lh85m249n89hivvqcHHLvkkLr3hRvzZlh+gcN58vLb+AXx06k3xiX4cfPZH4m8wEUTc5cXlxmYciMAk0Cl28CXccY1eJVxzx5fgQSf2H+zXa4iGp75O3cJRWYHZg3mHL1CHGlH5r1ybYkbo4gVY2CYDobrBPb5BJQIwXznQElYzZHv02iGjWlvYzYTyUTGq16rmDtRloyWwu0vfdCGi0SytoOPj1y1HcPV/x4Wf+CQuOBfGqed+jEtunomLpl6Lccu/ig9/+zoK3vk9zrvoIvzm4XXiE2Nx812rYgIJRyJAeUs8XHHFFcbriCvEOuDNN2UAQzSy9QeadV6FudRiZ31sV6f+ep0TInNBuq3lRVmHykHAuL2I2kS3FwOP6c9Hl822fcruUi9G8j3E86poXsrmqmaYtwQix1ZQF6lgdJRHt7uu4DEc0evdM/u0R5ctbfqttBldRxJ1MctMZsenkvo9NWivXBvtZtK7HRtU3/3oNuW2jHwL8XrFdpzURRVVPsW+I9u0bEctqXMEouXtZXvx/IroPgcv38Ce/3EgLmBTuRWqG5StbFWfLmHR3SOCPksZyyK73HXXH9CvD6jAHe3H4Ikp55TDobti6TK++tN6fbrS/12pfAlf6pYJt+VQtgAi7EBjM/sfElF2pBV0XHDFZ/H+6724eMIk9foPB/bjo1NvoXD513Du/ffRv/0Z4Nw5XDx2PN7relWVceWyKxK0gozFZfKNt95kbgcNP5YK/Q5R91ca6yyVcEvStii7qXy7zqsw9aCjpiZBsvlL2Omxlhdly+2VeqNLA0qmJm/lcK0HraKi3NoYzUsJNW5HU1yQkk1m9xKxbJin1+WT9I9PVvpkUr/MsQk7REC/XL8FE7dtw50e4OCWFXjy6HJj28EGBCIVT1EpXQ981dy3WCpFkYOrnSqnQTy3dA4ekttRZeW2xbr1tiDGqu0RPNQQBOZtEOWtXXtkZXgpnkMVHojs+0FgW5JtZYUMIjrRWDnNyP8QS9AP1HjiAw8jOOgEWiy5Io2dsbk7MuDwHAP8M/X2ZsLobXcx/ME5KjAtrra9570KQb1vY5lm6yrUh3IRoHSu1e+L/bbXHMgwZygffvdlWGBEHTlIkCei0SitoAPnXQjxtyk+6n8Pf+g6hvdeex1nT7+PP/b349gD38G7Ha+q9R+9fRrnTv9Bf8iNa1Es/oF98+c/xkFLdHHq4PcQEP/uEY1sB7CzfJ/xtLIWK1W+hx+L/JONdY1N8SNKNe5Dh3cWFsn8kOBilKiVr6PPWk53aUg4YpVUdp/OL/Gj1GWKQ0mLX31mUaVxfKGm/aq1Y2y1CKjUtmr18ciy8rW53Ifr9frskt2mjKTwREt+JIsb+STljV5RsQ2jzTHHJojjU5aLSn4RxssBAMXffzct9QFXToFxq8ckKqVPLMZ4/Uq6YWmVKvNGj0Ozgwwe1ojtKEW4oVT8hRtsxStOLRQi4Lh39W7bZ7TeHrwhHiaVzrLsuwh3rIk9lmwLVImAA+PQ0hBNNi+uni6CgdOoqYtvxagUAUcknisbp+/YR8sF6o6hXWxvbfXFes3FqF4rt30anQP4N8dpvx1dmbZ2DL0yFXV0oCtls4g7JVNHbN9NInIhvaAj/BEKLvgYwgUf4YJPXII/rf0mxkyahIILxwDnzuL8j1+kljDOii2frz/kzjV3rEKZJ4SfPxMdveqnmIVb7T2uiIaLSIVeVtD1OhFURCvhOn8i8FI0ybx2Jsaq5xNxfXWFrrz3IBRXERJlt4pKvPy8zMewbs8U7BQVq+wq9PuxsMxINL9+wZXqcegZ3abCalQc5yW7XaoyoPI3ykXFWY7ek3zknptvt1b0p2C82wTiosmYoJ/axW4TGL/4CVsLhrYvScAh6X0cb1iKDdsHpU+V0Ge02FWOs7UsXIyp8g9Ix2lbV6FxSBZn547zfts739PPhqv2AQViUveuJrGVyiH6XogoX6QVdHzwETBm/J/g7LkzmFC1Ap/47A041fyvuOBTn0RhxZfw8SvHq+Wjs6dxyTXp39GQgYc5cpVc7rpZRxyXX4HLjGdEI9iVGJfgj02oy9aFyevDtPT/iNEQCdTVZD0AjM3RkMtqHNTvZSaI5xpEwCFMmpIooJTdfoyuXzLwMPY7SDkdjZ2I5lMYS7kMRtrfkw1CaSmrvQpeEcw8HMm5OI36h2VLyFAFLBkIVKlWPHMxrkUNPJZ1aq4Nt+VywJyXYxm2iuC/gSNXEY1yaQUdF55/Hq554GF8+L74i/rST6Nv21N496U2vB3YhUvL5uPS+V/A6dBJnH3/fRQ/9Pf6UwNwqgvBN50SzIlGIlv3KIvCqUbrQlo800TFajTI/+5VZQ2yxaUFlWhEeRaORwYcMufi5g1mXoVcNuBm/X5mPLhzm5EbIgOKxInLRbjjCb3PbbJLl5EzkirRecAs+Ryxiz23woXgeyoIlDkXRgAjk8XHoSWTbQ2VsgZx7mZrnhziVqzz+hG0tPCpLnxuyyXkxbQMh3ozfvdhEXIsE9eYI7URjXZpBR3nr+nC6cKJmPjlu/Hrmm/gjed+hA/e6sPbL+xB798/hLcOvITTfW+gqOabOL3/Ff2pzL22fy/exDTccrPR4YRoRPIUwZjBpgetdQf0aFAncKTKHAVqFqZnUhMqnqq6Zw3l6DNxLTQ5kcPuVZFJBLNRYSpDgzgWOfFaY/lA7i734pVWeW9/Hm506AE1UDes0UnsjknpNkWLsVoFHglySbJy/cYZCc1x3agypVs14oKYQQw4svq7yh01+p34W2SgqRjF8ytE6NKOpl15fLJElHPpda9aNwXzt/wW78+5A9M2/TNw8Ri8Hfw1Qvv34Xet/xfv/uevUPK9p3HRx8ci9L/F+xkzJhQMBAtx65e/iFQj7hINa8ULUBFJGq/DJjWyVU1kxKtC/8IME7A9mCbvaiYZfeZIlTmSVg1adf+fkBwxS63LZIhbaRIKdRNLdFsD2d4QiuTFtKMmKxMWGHd/g35RBavxoCCjJg+dZI6jOGnW89XQuAPtXmWSLRlGq8nB1bauUzLJ/JHYSOTkvlYcF7+1m2bFJ59Eu5UNrMKpukPJUamchr5Nm84FaexzOSrTxZhfcbE4hWPZmbNCysHvKvu60WWMRMFuUUSUFWkFHRetO4p/X+nBzCfeVC0eJc/8K2554Re4Ze9+fLbpJ5jy9Rr87h824+T/rEf47Fn1GTkClZkY/szPQ2pdMGAmi1tmG5czkutymzb9CEHPl7By5ddwM5M5aBSQIz+tbJkVqawr3lkobfHjnuoMulYpeoIvNGJwGzsmYnabH6V6dKsBkZVcM2dBJjgL8g58prkEan4MdYfZGLZWkq0Oxrqq+EpoWa0eSjWBDI+vuLoN4aAf3saHM7rTfcMaGRQY3ZrUvpa24iY9zG52+LDcqeuUbw0emLIles5ieagBuHOb84zZZbXiHNUzLyrmO9wuD1jyNMqNgKKx3MzZsAyHWzwZbeFpqHTI68hkLoyyBrEtNcRt7Lbk4hQHyuFzg/6LLccmF6d5OlzK0e8qq8yJRZn9TURZUhCWfQ9sgsEgCguNDh+mUCiEoqIiFXjIFg/zceyGXry19ipc+OBrMevl429XZlpZcjZp0qf0s8TOnDmDMWPG6FdEo53Md/CgBn4E21LMSk6OZKAiA5TKljwYBYuyQM/5gfgcDjm5YHmjnKtjZtIRxrIhv39XWf57Q3Yn89RAXNgU+SNENJKl3dJhDyz6Vxc5BhzykYiGWjGqt/rhlaPV5MdkFcOLqCwtk7d7k83qXvAd/UTja/1Ey7vXm41cKXMIXsv7nmkXI4yW2CFiB7w/h9eW31VD+QC3l21i+931y1DT7oV/qwg4srF/nV9GRKOcbOmw6+rqCr/99tsxi1z3wQcfhPGtI64ff/vbd7K6uCH3TUSxgn6vbNEMe/1BvYaSawlXiuuV8pphHR+H3WNIPQKHY9cHjzmvz/Kj/F3JR/W7SlLO1WO2ye22VKrHpMeXtmDY75V/nirFnywiGq3SCjrcBBrWR6fAYSCLG3K/RBRPBh4MOrLIXgHja/1Ey+vX76nXwAuRRb2uFAGJKa3tCUP9eqDU9ozgICbgMA14f2bgIRdvmH8VEY0+A87pSPbInA4iIiIiIhpwTkeyRyIiIiIiorTn6XAbcMhHIiIiIiIitnQQEREREVFOZdbS8e2rcMl3uvG+eEwWeBARqQn5OFzvqCO/d18mMx8SEdGIlFbQ8cnvdOH9b12MG/7+/+H39/0en/2fP8P7qy7BJ9Z1OwYeRDRMdB/ATl8F1hXU4sVU9URVtlaUleX1UnVAvxkrMgFansxqfHL7ihzM6BxAlZ7lPLIkDLLasCXFrNKBKtu2nGZKz5nUx+dON3Y1taO9xpNW4BE9d19GM7UTEVH+SivoeOf+c9j89P9C+02b8LsXH8C+zzyKDVsew7u15zsGHqZTB7+HTZs2WpYf4zX9XqxX8XxMue/h4Cn9FhHlTP+uJnS0y2c96Nh1Qq1zJgIOT50o26NfJ6EnQPP6g6NiJm95nnIwQLUM4ITLGvQ2xNJSqVcOO8WobjOOv71mmasAQgYc5Y2VaFHn3pbzGcGJiGhwpRV0bP3hJnzNE8KlM76Gq3wr8anrv4T7p76Kf3jme3h31aWOLR0y4Hjm52NRtnIVVqrl67j1ik4E4gIPGXD8CEHPl3S5VSgT+/q52DYDD6LcGjvfhxKvfDYZJfMTD3XdXy+CE/VsMkqDTVgX1kvDTLU2qhv1y2rQ7vVjK2uPFj4s37sXj+99AncU6VV5JbvHV9YQhN/bjppl9eIXkUwAzY0ycKs1ZgknIqIRJ62go2JiBy6ZWg5cEMa58z9AwaVX4BOf+Sv8t2v+E5959BXHlo7Lbv6aCCC+iGvUK2ksbr5lmnjsxP6D/cYq4bXnRcCBaSi741q9Brjmji/BAxF47H9VryGinChegIVtMoCow+wkMUJfp27hqKxIWg6BOtS0i2Jrq8GQY5B018OXd92SilG9VjV3oC5ZH7HuLh3MEhHRSJVW0HHmgk+i4KIxOHv++2o5J5cLzuH0H8/g0P8nAhDZxerbV+Hj636jHhO6fByuEA9vvvmm8RqvojsoHjzXWYIT4bVfi0BECP46QXcsIhqQwGOxuRli2VyfrHuVOwHjtjVqnW5b927HBpUzYOYPzMGWNjPfQrxesR0ndVFFlTfKmYssHyOyTct21JI6NyFa3l62F8+viO5zYHkO0XM1l7hzGACVrO+pQXvl2mi3pLSus7vje+UR83O28o8kOZmyBZC9xBqbOZgAEdFollbQ8YmLL8RHZ99B+IKPoWDMBLFciaOLf4w/PPZpvP7ljejYvwbH5v8NjuxfpR4TeqsPMty44goZegin3sRb1tfSqXY8K/6NuvVWOTN6P06xixXR0LAEJjtELKE01lkCFXvyudFVBiVTk7Zy/HL9Fkzctg13eoCDW1bgyaPL8fiGeUCwAYFIHVZUbtcDX1VdfoylUhQ5uNqpUhzEc0vn4CG5HVVWblusW28LYqzaHsFDDUFg3gZblyJZqV6K51CFByL7fhDYlmRbSZndlsQizzGLZC6ETNZXOSUOuSTurnMaxyc+99Cc1cAGS/ndq5MEUWVYYEQdg5gQT0RE+SatoOOfXrsW5946hIILr8L5H///t3c/wFFVeb7Avy0ICqjkDzyEZwTpDjtZRnbGDMV068Sypsx04ojD1LCLPIqHYPLeg9mk1sfWE1BWRXCXdSeZic9K/ENlWGAKa3zGWujBnWHhSXoxZuuNbowD3VkRddSQEBWByQjknXPuuf3npjvp7nR3+s/3U3W5fU/fvrf/0Tm/e87vnK9jwpRbVfnEwgJcPUsGB1BruR1dHzo7utWtwoJitTYFtmXAseddOFYuRbllHyJKIvdf6ryMBtylcjqSQHeVGXnEKh8+mrdGVPJLMEumf4l6/22rXMBN8zDH2EETleHn78csvSUtWlWr9vn4/QjNDjJ42CyOo5Rg0V2ipu07jLcitVCIgGP9ptcsj9FOv4+PxWrOXbeHnLsElZvDn8v4MkbNqmpxosE3hPaIuTOxvs/xKRcBxxrzLXPdiXKx6jwSvbXDraKOLpwcpevXwlJ2xiMiylVxBR0//sEanBs4jasmFMB21Q3A4OeqfPpSN27Z04IJN1yPeT9/Fje4v6vKIxnobMNx2czhWIbKsL5UWiDgWCsCDl1GROMnEJjsx5/LuqNUszFQNiwPxNcNNRDWKMrvDK3oz8OsWBOXS27GjfqmVfgxgVn3P4+ISdHHRgg4JH2Oj5pXYfvehPtUpY7K36hCC+RoTyOP9JTw+xzV3fhmhLdsdF50q/6yw/kP7Bf31iBDRlYmIqIUiCvoKHz6Ei5dV4Ffv96Ffzr0Kxw4fFyV9+3ai7P7folbRMDx6U+eRf+el1S5lTGSVS9QVIGVIQnjARECjoGBYLI5EeWf8BwNuWxCp74vMT682iwCDmHOvJvUejjZ3cjokiQDD+O8Y8npSC7PzvqYArtMZ87LsRqtGBpq5shVREQ5LK6g47OtX0PdMRduKf02vnOHG8Wzv6HvAYYuX1aLbdIkXWLR02YEHHKEqhVOhDViFBShUKx8x4e3cJztl48pRgFbPYiyg6MMyeqpJQMOmXMhu/MYeRVy2a668yTOgXt3G7khMqCInotQgsrn9Tl3yy5dRs5I9P3Tx5jL4yBq0IIqUWnPjgnfnSgTQVwoc06SVhF2cEJAIqLcFlfQIYfBrVsyDR/8/lMc63gbr7/xW1VesOz7KFzxQ5xaV4eZ69di+j2VqjxABBxNHpnHIQKOsOFzTQtgl3+Mir6G+WHBRZRRrYgoc9lLsVCsxj5a0Wm8dVj+ACTanWdkizbr5OqISekWJfdjkwo8ouSSjAs3mvUEgi1Vtrhm/k43NZqZ+FZES9mwVy8XIYkX+w8w6iAiylVxBR1y/g33KzZ4jryB5375G3x+7rwqv/B2Fz7cuBWXzg6o9cXfnVTlihqFaqSAwzB/cQWK+o9iz6HgnByR5u4gouR5t9Ycgaoeh3V/nd76el32U7xrFMXJgTLZ1DHm0Yp08jPewydmPV8NAzvW7lUm2ZJhtJp0brJ0nZJJ5pZhYD85dhgfidd22+1JmDUviWRrga9BVNnrHbBlZJOHHyeNkQXYfYqIKI/F3dLR92gpfvLFHfjZlgfx1MAdgM2GP/hPicDjHQzBptZyW5ZLPR1H1fC4cjJAT9MONFmWQ+YEHAVOrNiwDA7fy4H7PL6RAxUiykR6Qji0YKyNHYs2y6DA6Nak8ipWHcZtevjX5HBhTaSuU67NeGTeLp3LYSxPNAP37k5wpm4ZxJjHkgnsgmxhMcrGnitir2vHkK8BzpZtiXVRSuXzMyeKZJY4EVFesw3JDrUWPp8PM2caQ+Caent7UVJSEjbj+GjrDzfM1o9Ojjlzrte3ohscHMTkyZP1FhGNDz8aXQ7UowG+9lyflVwOXVuFrgZflGFrEycTrata5AhV2ZpkHeP3QI7G5agHUvAeEhFRZoi7pSPWgEOuiShf2VHX2gCntx6O7MhyTj3bY/qGNtp2DvA3rka914mG1lECT50HREREuSvunI5YAw65JqI8Zq9Da4NTZjlndJJzWsiAYmhrMLCItp1LPLV6pvTWEecRMRh5QN76nZy1nIgoR7Glg4hSRuYayCTnfKASuW3GvBNhCd2hAYUZaETbFsy5K+RSJQd9ykp+NG5rEQFHrN2l7Khr96HBaQwBzOFziYhyD3M6iIiIiIgopdjSQUREREREKcWcDiIiIiIiSim2dBARERERUUol1tKxdS6mPubHRbEeKfAgIiIiIiKKK+i47rGTuPi/pmDRU7/BF3/5Bb7xt7/GxYenYtrf+CMGHkRE6dWOXUma5TuTfbJ3XQpeo5zkMDhy1rBRuMKM/j6HjsJlLLUcDpeIKI/FFXR8/ldX8L//8e/hva0Jn/7fR3Ds1n/A9l0/xbmNEyIGHqaBzhfQ1LQjZGlDj75vmAEv9un9DkXdiYiIUkEOcysHNVRLc+LzoLub9THEcrBGFxIRUd6KK+hofakJax29mP5nazHXtQHXf20Z/qr0BP5uzws49/D0iC0dMuDYc7wY7g0PY4NaHsSSom54hgUeJ3BIBhu/AhYvCR+ul4goNi6sOXoUzxx9HpUluohSgO8zERHFJ66gY/nsLkwtrQImDuHKhD/ANr0I0279IX48/99x6z+8FbGlo6B8rQg0lmK+2pKKUb64TKy70dHZZxShD537XgbcIihZ4UShLiUiIiIiouwXV9AxOPE62K6ZjMsTLqrlilwmXsGFrwbx2/8mAhDZxWrrXFz7N/+h1lEVzkCRWPX39xvbMhBZ8TAqg5EJEeW703uxXeUMmPkDFdjVbuYziO11e/GJ3jWYYxBc5L5Wbz1pPs6y/5MRdh5NXM9PUPuHnFPvHyZwzJDjqGX0/I3g/tZ9T+PQuuA5x5YLEtv7HDd/I1wy78PVCE5ETkSUm+IKOqZNmYRLlz/H0MSrYZt8o1huwnv3t+HLn96AD1buQFfHZpyq/gu82/GwWkd19gxkuFFUJEMPIqLo/u3xXZi9ezfudQCdu9bhxffW4JntdwO+ZngCFV6zu49Y5H0jEY97omITsD1k/9c2JVx5ju35icr648AD5nMUS43YpXNTpEq7D6+uqsAT8jhqX3lsUfa4JYgJ1f4knmj2AXdvF/uHdnmSQcIqvIpaPBI496PA7hGONaI43uc4+A/sh1fe8O7HAUYdREQ5Ka6g49meBbhy9rewTZqLCdd+HROm3KrKJxYW4OpZRh6GXMvt6PrQ2dGtbhUWFKs1EVFkPnw0b42oRJdglkwTE/Xq21a5gJvmYY6xQ0LKRcCxRhxGcd2JcrHqPGLW/v1odFlHXgpfgoM6xfr8RGX9+fsxS29Ji1bVqn0+fj9Cs4MMHjabT7AEi+4SEY3vMN6K1EIhAo71m16zPEY7/T4+Fqs5d90ecu4SVG4Ofy7jzV69HE55w7kc1XZVREREOSauoOPHP1iDcwOncdWEAtiuugEY/FyVT1/qxi17WjDhhusx7+fP4gb3d1V5JAOdbTgumzkcy9idiohGVX5naEV6HmaNOXH5bnzTUjcPZ0dde3DkpUhL6KBOCT+/kptxo75pFX5MYNb9z1taMLRjIwQckj7HR82rsH1vwn2qUs9eh3b53rbXiXefiIhyUVxBR+HTl3Dpugr8+vUu/NOhX+HA4eOqvG/XXpzd90vcIgKOT3/yLPr3vKTKrYyRrHqBogqsrFygS4mIcl94joZcNqFT35cYH15tFgGHMGfeTWo9nOwOZXT9koGHcd6x5HQQERElJq6g47OtX0PdMRduKf02vnOHG8Wzv6HvAYYuX1aLbdIkXWLR02YEHCiDe4UTI3XAIiIaP/F0r4qNDDhkzoXs1mXmdDxzdLvq1pU4B+7dbeSGyIAiek5KCSqf1+fcLbt0GTkjSUkAJyIiilFcQYccBrduyTR88PtPcazjbbz+xm9VecGy76NwxQ9xal0dZq5fi+n3VKryABFwNHlkHocIOMKGzyUiyjTxda8a3Wm8ddgn1qN160rMos06iT1iUrpFyf3YpAKPKLkk48UcvcrmQiMTyYmIclJcQYecf8P9ig2eI2/guV/+Bp+fO6/KL7zdhQ83bsWlswNqffF3J1W5ImcYZ8BBRHlLJ5njPXxi1vPV0Lhj7V5lki0ZRqtJ5yZL1ymZZG4ZDviTY4fxERy47fYMmtXP122MXiX+rd8ZZzMSERFlhbhbOvoeLcVPvrgDP9vyIJ4auAOw2fAH/ykReLyDIdjUWm7Lcqmn46gaHldOBuiRM45blkN6WnKZ72GWGd2wxN8hj7mfdfZyIqIQsnJt5krIxGpBXvnPlByGRZtlUGB0a1LPadVh3KaH2U0OF9ZE6jrl2oxH5u0KvjdieaIZuHd3gjOJp+p9dm9Egxq+ioiIcpVtSPYVsPD5fJg50xgC19Tb24uSkpKwGcdHW3+4YbZ+dHLMmXO9vhXd4OAgJk+erLeIiCg2HtTaqtDV4EN7XXLHkPLU2lDVUoODQ82I1jPN3+iCo94LZwrOT0RE4y/ulo5YAw65JiKiHGN7TN/QRtuOiQc7RcAhIg60MuAgIspJced0xBpwyDUREeUQGVAMbQ0GFtG2YyZbV2QCudHCwnk6iIhyF1s6iIgowFvvUMMCqyV0bODQgMIMNKJtC7JLlXmcqhZdOIwbzXpEMHapIiLKbczpICIiIiKilGJLBxERERERpRRzOoiIiIiIKKXY0kFERERERCnFlg4iIiIiIkoptnQQ5TN/I1zmSEWuRvh1MREREVEypWX0qoHOF7DneK+6bSiDe8NSzNdbptH24+hVRKlizEbdUnMQQ83R5owmIiIiSkxcQUfpi5djDjjkuq9vUAcSxSHBQx869z2H4/3hAUUs+zHoIEodf6MLjvqFODjUDIYdRERElEwpz+koKF+LDSHBBVCM8sVlYt2Njs4+o0iIdT8iSg176ULxbxdOso8VERERJdn45HQUzkCRWPX39xvb0cS6HxERERERZayUt3REdPYMZBhRVCRDihHEuh8REREREWWscWjp6ENnR7e6VVhQrNaRxbofERERERFlsrS3dAx0tuG4bL5wLENlMIFjmFj3I6Ikcd+HGnhRv9OjC4iIiIiSI60tHYEhcYsqsLJygS4dLtb9iCiZ3GgeGoKvbBvn7SAiIqKkSl9LR0+bnoOjDO4VThQYpcPFuh8RJZeeKHA1WiFH0h5qr4Nd30VEREQ0Fulp6RCBRJNH5meEz80xTKz7EVHy+brhhRPLqxlqEBERUXKlvqVjwIt9sQQSse5HRERERERZxZbqGcl7Du2Ax6cPEoHD/bBKFI9lvwe+wxnJiVLGUwtbVRcafO2oY2MHERERJVFcQUdJSUnMAYdcf7hhtn50csyZw6CDKGUYdBAREVGKpHX0KiLKXP6TXeLfhShlwEFERERJlr7Rq4gog3mws94LOMvg0CVEREREycKWDqJ8pofJtdmq0OJsgI/D5BIREVEKsKWDKJ/Z69Au5+TgvBxERESUQmzpICIiIiKilGJLBxERERERpRRbOoiIiIiIKKXY0kFERERERCnFlg6iVAqMDiUWVyP8upiIiIgon6RlRvKBzhew53ivum0og3vDUszXW8qAF/v2HEW/3lSKKrByhRMFepMzklP28qBWDktbcxBDzW5dRkRERJQf4go6Sl+8HHPAIdd9fYM64CgOCTL60LnvORzvjxB4hDmBQ00vwxcSeDDooGzmb3TBUb8QB4eawbCDiIiI8knKczoKytdiQ1hwUYzyxWVi3Y2Ozj6jKKIFWLxEBD7976JnQBcRZTF76ULxbxdOso8VERER5ZnxyekonIEiservD+tMFUUxCsz+VURERERElHXGZ/Sqs2dU7kZRkQw9ohjw4lfHe1G0xDVCFywiIiIiIsp049DS0YfOjm51q7CgWK2DZB7HDjTJRSaVF1Xge+XWfYiIiIiIKJukZfSqUIGRrBzLsKFygS6NxEw4n4klK9eivICJ5JTtOIIVERER5ae0tnQEAg45ItWIAYdUjPIVy+BAL453nNBlRNnMjWYR4/vKtnHeDiIiIsor6cvp6GnTc3WUwR0y9wZR3tATBa5GK2QD41B7Hez6LiIiIqJclp6WDhFwNHlkHsdoc3NYDPTjrFiNmHBOlC183fDCieXVDDWIiIgov6S+pUPONJ5IwCGTyplMTkRERESU9eJKJE9kRvKeQzvg8emDROBwP4xKEYkE8j1CFC15ECtCAg4mklNW89TCVtWFBl876tjYQURERHkk7aNXjQWDDspqDDqIiIgoT43DPB1E+cl/skv8uxClDDiIiIgoz6Rv9CqivObBznov4CyDQ5cQERER5Qu2dBClkh4m1yYnBXQ2wMdhcomIiCgPsaWDKJXsdWiXc3JwXg4iIiLKY2zpICIiIiKilGJLBxERERERpRRbOoiIiIiIKKXY0kFERAnzN7pgq/XoLSKizCF/n1yNfr1F4y3hlo7Bx27BzzrO4/KTpfj4wlW4sn2B2pbl5n5ERBTKg1o1mpkL6fk7aJ4vuCQzPpB/0B31XtTc59YlQZtswJ+K5UX5OsU55e0/dQGnjLvjcqTWePwRvZ3Jwl53EiT7ePkgn78v6ZbM/+dB7dhVUYH1Fetw6LQuSogfB/Z74a13MPDIEHG3dEx7/BS+esKOwTN9cO95CP/PfRd6f3A7Or97O6p+8de4dO4LdX9oS8dA5wtoatoRsrShR98XTc+h2PclymyprfhF50ejS5zP1Shu5RH/+6itfRMu1/s5/rpj+XzdaDZHTztYo8uSxN+I1SLgcDb40Dw85oDdqW9IDqBM3zSdatQVlBGWTWxAIcpoo/0/H1921LUPQf70eetXp+lCD40k/paOx+3oe+UlnFi9HBMmTcLUOXNQtPDPMG32Tfjjpx/jnR99H1+8/i8q8JBkwLHneDHcGx7GBrU8iCVF3fCMFEz0tMHj07eJspmnVgQZVWipOWhU/PRy3yvputKdfzw7T6Gl5QK8C6dk4BDFZhDQjrqsHj9ZBDyr6+F1NqB1lBdyS+jdC4G5+ubcOuCdoeDykKy8iOVASNn2CMFMptuun/sDSfp8k308yiy58vlG+3+eGBfWHD2KZ44+j8oSXTQG7mYfGpxe1K/OswtwGSiuoOOPj8/HV7//EKebGlD4rW9jwd//FDf9j3pcPfU6TF/0TXx91y8w8+5q9Dz+CD47c1Y9pqB8rQg0lmK+2pKKUb5YxsLd6OjsM4rCnMAhT7eImJfBzambKauJitm2FrGuwUHLpWB3c7ZXOjPVBZzsMm45y6YaNyj5PDshJ9iv2RJ97plbRMUjQOzEn3Oi3JMd/8/tqNuimjuwk62n4yquoONQzyB8m/4nJk27DhOvDGHg1TZMLf8WrildgBlrHsAfP/wAts+/wFXXXIO+v3tMPyqCwhkoEqv+/n5jO0TPoZfhQxnclQt0CVFuU4m40bpcqZYS6326W02gu1Z4q4l5PJvNoSqG8ofWEdhXLrWy620Ia/cvSyuMmlVdlgX3k88ncJ6Eu29dgKexGy7XUXEcvbi6LS1AF8RrNe4Lew883fox3eq1eGrNY7xpvGbBW/+mLhNLnF2tPLXm67K8N9YPKfDehL7vcrG2ZMXWxS6W88b/+Y4u5tereV4RwbSzARtHaIm4s9m4gnun3lZXdEXZWL3oCna/+lGjLrQw+5mbS0L95cVjfqQfax5PdvcKdAuz9Fu3njNS1zCVa6AfF7a/KLca9XhxPL9oOQ7qcea543y9sYj19aby+YV+XyK9z1LYcxPLsO9LyLmt3QKH7Rsj6zkjfV9MYa9BLImeMxVG/X9+ei+2q9wMM0+jArvagU/2rlO316/bi0/0rsFcjuAi97V660nzcZb9n4yws8l9H2QH05ZXRnij1e+5+VtIqRBX0HHPn0zDxQ9OY8qNc9T2l2924NLAWcxcsxZXLl5E3949wJUrmFI8C+dPnlD7RHT2DGS4UVQkQ48QuluVwx3aMkKUrewoVVeBWlA1wo+YvW6L8WO4zbpPsKUkmKcrK4WisokG+ALdtVqBncHH2uvadblsUhYFonIY3FcuzQjWFeXxwrt/+RqAeoe10gzsX70NZT7jmC3bXFjdvcXIE0jo6pEMJt5EVf0ZeHWQoHjPiHO/GXLu8+hW909BWcglNP/J88YN51Q4Qlo3okqkq5WqzFcBB/X7Jl9rS1WEhESveM42OOT7od7DSE35ceRWRDmvWf+P7/ONwyjnDfJAxhxYWBr/ezpG60WFy7/FqOS8cxDorh9eWZOVuTbx1NU+Yjkgvs9Pi+9OohU1z2rxnou/S7L7V9s2YGO3cW7xsaMl5NxmNxl130jE46rFc4TYL7C/eD+tryPW48X6/GKV7OPF+npjFc/zs35f5HmtgWo83xdZXi3Pp/eVz+Fp8XziDcakWD9f+fyeFuvQbofYmdg5x9O/Pb4Ls3fvxr3iPezctQ4vvrcGz2y/G/A1wxOIFcxuVWKR941EPO6Jik3ijQzZ/7VNEYMUgxv3yZ/elleiXpTxH9gvv0biu7QfBxL8vaCRxRV0KOKP0aW+8/jy5Cmc7/kAly9cxFd9fTj1yGM413VClV/67AKuXPhSP8CqD50d4n+tUFhQrNaGYLeqSkYclCPczUYSW/Bq9PDKfODH0PpD5z+A/eIX0NmwMViJ9J+ErF87l1eHVPjsqGuO3s1lJJ5aEXBYun/Z61qNSnNYJOGFd+EW1Nl1ICWe13J5mdtRJrvhx81Ta7ZITEHDwW+Jn5UKDPnm6mNdwP4DF9QteM7IeoIwFaUhL9DXbdzvXD5DvO4pqGsXjxfH8DVMUeVwzhUVcaNMLc0zjPI41YgKeOCtcW9UlXzv/gPDA0gZtAV2tKN6udox4T9c4eeN4QpdksR0Xv0djDRiVaotFRW0QJ6HWC8VK99JY1OSV8zbxPqZkCutMndEVQ5FRS0R3eL7Lvvbq24k4jsrvgaqD8lYEmYjvY62V4zNeCX7+eXS67WeV34PuvcHK+xxf1/Ef4jQq/h3LRf/iOdwOFUVVHFcEV+hTJwnNEfiAfEcxpYzkW4+fDRvDSpLSjBLDmwqXtRtq1zATfNgXMJOTLkIONaIwyiuO1EuVp1Hord2uNUf2i6cjPJ52auXG3+DnMtRHfL3hpInrqBDXv2yTbwaQ7ZLmDhtKv7zxocwec4c2CZNBq5cxoRrr1HLEC6LI0/Qjwo30NmG47KZwxJcsFsV5SoZeMj/O8YFbuOquLULjHtjg/ix84rKdvDX0LjqUoMtockf9lKZoydimGQMAaivWNfcFwxqFB1YdJ0Mq1yHVzIXhgUBcfG/D9WAI9SIgKPOrQMF+wzIunqo8BYNU7BlY2GpfqxyAQf2hwYjYxXawiSZAVe3qgiEslbAjdaIRPN2rOdNlxjP6+uW9axxcXeE59dtXMNSXlPf52BXD5OqoIrvTCJXh5fep29oYQmzCYr0OhKV7OeXS6/Xel4zUDG/B/F+X6znNgdDSFkSuDiu/N2TLXrRuhJmi/I7zehAmodZY04QvxvfDD1kzLzotv6Am+x1aJetvO2JXcSj0cUVdLS9+yUmz/pPuHxlEDfWrsO0byzCwCv/BxOvvw4zly/DtTfNUsulyxcwdf7wj8wYyaoXKKrAytDgYsCLDvElYLcqymVm8OFTfWIsXa7s1arCHbyKbowvPjwgkN10jG41MvAw+t5Haj2JQ0uVPk5wqZJ/jCNUrpPBf6DXqLQ651pyAsyuVEHhLRqa/4xqAbJ2uQp9fHgwkjyOMktURJlHfHdD+7/LZb36PmdflxRKrrmRmkMy/Psiu2GpFhoReJjPL5NyOojiEVfQUe24BvMf2YY/XhQVgek34Mzun+Pcv7bjM88BTHdXY3r1PbjQ+wkuX7wI+xNP6UdpPW1GwCFbM1Y4UWCUKgM976ocD58ndC6PHXrYXDm8rjFfB1EuMLoviRthlXpzdA3dJUd1rXKiIWKmrjH2uOp37zNaSGTrSZSc39FZhvMNLgnmBiQq0JVqCpZXy6DhjNESIwSDiAtoXH3KCFosXa7gv6C6/QwPRpLHZ42K8lGCXerSRvw3Mvu+WxfrFW3KL6dCWsUCsuD78kC7fk7iD4aMm2RuSaI5MeRM2d8HGl1cQcekR3twbemfYPbK/4rf1f93fPzqy/jD2TP47Mi/4PRTT+Dsm/+KC2c+Rkn9Q5hQPFM/ShABR5PM15ABR9jwuYYCNayuOY9HcDGGzJWPkduyFyhRDnGWhXQZElQfeiOXwrNTzoEQQ79S2RysAg/ZGyrey186l8TSjSopzFFARmqF8fYGch78nvfhqjpjbNTMNbolWYMI/xmVfG6OThXe5UrwndfBSAxieX7D+I1uXcNan/KM7uKXjhyTeN2tvs9s0bCKeIVffHyZcikvXc/P2p0q674v4nfxJR14hOYyBYjfMjnK1qitIcneL0uoUfdG6hqc0N8FikdcQYeckfyGx/yY9V9Wo6zpOVEXmIzPfL9Db8cxfHr4n3Hu39/Gwhf+EcX3LMM1j+pPbMCLfSMEHES5y4PaCKNW+RtXq4pzeDK45MZG2QTSUqW6N0WcA0EOoWtp0jByP5xYPixCMROao48upXJJZJJ7ws0kkamgSd0Kz1OR7NUz9ZXyC6h3GEPaOqp064VMADeTvu1TVOU2sJ+j2wg4nLrVwzoilWPqsOPKJdJLG+n5ReOplUPURmt9Gg+jf76p4YDqZTbCKDDj5c6N4i+N+GCrowyNmq/mlhrr18wPTHzlf1Slb2eAdDw/M2n8IZl4rmX890W8H9Zhfk8dkP0/xG93tbEd6shO4z7JI/aLJtn7ZYcYLhoF8tWsA6lQssQVdMgZyfs23YzJj/gw2V6Kr3b+AouPvIHFRztQ/s+vo+evW2ArLMbELT58+agxtkJPx1HVdUp+dY1uUuHLoajTkhNlOzeaW4HVOk/CXBz1QINvCO0RsowDo2cgSlKvuxm+sm0Rjhc5aVkmNMsckpaq0OcQksSuEucOoiZCXsdYEtWNxHgpQjBkvxntvrmoMXYwiECipqEMvvabQwKJGdh4cIY+jiT2kSNdbTEm/Rs2+Z84bmvY/tGN+PwCWlAV8n5UdcmhaRNMDtfzrahFJczI2NI8duJX1Ub9fFNyXt0VULw/GdfYIT6bl4aApeKlmv3fzSWlibiycmieS1eW28TaLIv7KnGyjyd+S+RQsIFjOID14n2SuQIZIcnPTwUTYi2HzDXfs/WiwimHnQ1L+s7074t8X8QLCewrlmrxe/+QL3Lyuvm6pUhBiSnZ+yVN+5PBOTc2vaaKOjeZ83DIuT5UUWLMCU1HGi1Dj1BIqWMbkp23LXw+H2bODOkeJfT29qKkpEQFHrLFw1xPe/wUzm+dh8lb/yOsXK4/3DBbPzo55sy5Xt+KbnBwEJMnT9ZbRFlGNu+KKMIbNgQrpZucLK+qpQYH053XkjXkBJV6vhiO9EJEGS323ys5+apDRCfOBl/EC4M0NnG3dFgDC9miESngkGsiio/ZVSpzuvAQRWJHXWtquuYRUQ6yPaZvaGncNro0i7+rraNdIPFgp+r73IBWBhwpEXdOR6TAI9qaiOLgqdVXWFoTnN+BKI3sdWjVOUhjnzOGiHKWDACGtgYDgXRtSzH9XfWgVnU5rUJXg4/zdKRQXN2rSl+8HHPAIdd9fYP60cnB7lWUi4yuPMbtsBmhadywe1XsZHeE1WhlVwQiGi40AJDSum10q9q/nF2lMsWYczpGWjOng4iIiIiIxpzTMdKaiIiIiIiIOR1ERERERJRSbOkgIiIiIqKUYksHERERERGlFFs6iIiIiIgopdIyetVA5wvYc7xX3TaUwb1hKebrLcMJHGp6GT69FTQTS1auRXkBR68iIiIiIspGKZ+nwwg4ikOCjD507nsOx/utgYcRdJxd8iBWlBfrsnAMOoiIiIiIsk/KczoKytdiQ1hwUYzyxWVi3Y2Ozj6jiIiIiIiIctb45HQUzkCRWPX39xvbRERERESUs8Zn9KqzZyDDjaIiGXoQEREREVEuG4eWjj50dnSrW4UFw3M3+o8/h6amHXp5AZ0D+g4iIiIiIspKaRm9KlRgJCvHMmyoXKBLIzETzsWu7odROZ+J5ERERERE2SitLR2BgKOoAitHDDikYpR/r0Llfvj8J4wiIiIiIiLKOunL6ehp03N1lMG9wokCo3RkBUUolOuz/WAvKyIiIiKi7JSelg4RcDR5ZB5HpEkBRzDQj7NiVeQojS1IISIiIiKijJP6lo4BL/YlFHCIx+05iv6iCnwvymSBRERERESU+eJKJE9kRvKeQzvg8emDRGAmiQdbQ4KKLLOTM5GciIiIiCj7pH30qrFg0EFERERElH3GYZ4OIiIiIiLKJ+kbvYqIiIiIiPISWzqIiIiIiCiFgP8Pf1ln3Ki3NroAAAAASUVORK5CYII="/>
          <p:cNvSpPr>
            <a:spLocks noChangeAspect="1" noChangeArrowheads="1"/>
          </p:cNvSpPr>
          <p:nvPr/>
        </p:nvSpPr>
        <p:spPr bwMode="auto">
          <a:xfrm>
            <a:off x="123825" y="-136525"/>
            <a:ext cx="304800" cy="9807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data:image/png;base64,iVBORw0KGgoAAAANSUhEUgAAAx0AAAImCAYAAAA2U+dJAAAAAXNSR0IArs4c6QAAAARnQU1BAACxjwv8YQUAAAAJcEhZcwAADsMAAA7DAcdvqGQAANN6SURBVHhe7P0PfNTVnS/+v6JWrPaPfyDLnzWIZlAhW6mK1RkuSG5/uAldy3bZsFIo0tLkW+WarL3ZW/5oKSrs3dy6Ey+yN1krRRRLynZTt2QqtzeIS2IL1MVuCDUTC4kF6SSK1opihfmdcz7nM/OZz3xm5jOTmWSSvJ4+Ps7MZ858/s0A5/05531OQVdXVxgOCgsL9TNDKBTSz4iIiIgo33g8Hv2MKD8Eg0H9DCh4++2344IOGWA4BR1FRUX6lTtjxozRzwbPmTNnhmS/RERERETk7Dz9SERERERElBMMOoiIiIiIKKcYdBARERERUU4x6MiRI1UVWFdQgc31J/Sa4SqAqoICFFiWqoB+KwOBKrmNKrFVIiIiIhot8i/o6NuD+lWrsEosOw7rdTSEytAQDiMsl5ZKvW6w2AMeH+q79VsR8UFR4rJERERENBTyKOg4jB0y2NgOfH7eeL2ORi8ZTJSjsbLFCHjE0lLZjhqPczDh9Qcj5YylDdXF+k0iIiIiGlJ5EnT0YU/908CSjdhYPRexg/XSaBSoEgEHKtHSUKbXAGUNLWKNCDzq2DmLiIiIaDjJk6BjHOZWb8Si6fpl1pzAiz6ZW1GLF7vF86palWehci2qmtGvSymBxyLvRZda7EyQk9Evym9W29aL7zEcSdGdp7/e3L/YrllvTmO/cfu0LDG5I90HsNMXPdd14vnOwCDklnTXw2fr5pQ4/6Mb9T5L2ZiCATQ3iofKBYiGHEKgWQQiQmNz5jkh5jH66sUREBEREdFgGCWJ5D1o9dSgtbFHvwZCjduxyWcLPOL0oKOmJi4ZXCaJbyrfh1C7XiG178OOZYm3JwOOTTXG/kta6rAwpjZt57BfEXDE7dNJdzM2e+rQ0R49V4jnHeXx55FdAVQtA7ZaujjJFJDGcqfAoxHlBR50rtVljYLwmf2murvQIR680ywzq8pgoRzw+73iRQe6MowYunc1QV3C9ibsYtRBRERENChGSdBhKGnxY124CStbZhkr2tvQaVY8y+5T71mXRZWT1Vuhpv3RYEJU/neo2+1Aob8WK83ywVqUlBjr7WIDjqbYgMPlfo8071OPhX7jHNaF/SiV9W9BbvOe6onq+ZG67QiJx2i56PmGanbiiHqWC2VoaKuGNY2irNYPFSI4RAiVLWFEek6V1ULGEu1Nu2JaH0qm6q3JgMPThIpgA6qnOl/k9hqPpYUlcRJ58fwKdUzwVmA+cz6IiIiIBsWoCTpkJXxhmVExH1t2G4yqaw9CQfVEsXdf2mFpGTGcwIsPG5V/eBejonomxhqvRG12JhY2LIi+NjX9oyXgkMegnsZws98+ees/gVCX2YJxAId1QBSqqYlsT7aQGF5H32De3S+eqq+zXSUWxFyHYqhYor0Tlq/DEAk4EiWGW0bXUktQBDAy4TxB167iarTJcrYAiYiIiIhyZ1S1dDgxK+yOXaaSKKy4JT7ASGoyCj1G0GPlbr8TMXut2VphBhM1aFWfmYyS+Xq73cdVK8dQ6a73WVob5CKTwd3xTNPNNlZd8QFHd1eS6EspRvVWo4WlsTnjzA8iIiIiyqLRGXRYKueFU2WFPdpCYO0ytdJvdHNyEtPlKpmKv9XbkXklj9m6N7nfb3/X6+qx0Fo3987ComAdZsfdsp+M0qCxrdjFqWx2yIDDU9Ouuk1FWx3kaFPuBDstUZduIWmsiW/hMMqVwOx55chsYenoYrI4ERERUR4YhUHHiUjeAzAL023dnQoxSbVg9Aea0aS7RUVNxLQKHRC0b0dT/YFo4CFHjLKPiKWNrf5bnX+xDzsSJK8n3+8JdDbJdZNRuNYSRLTdh+utle/iW1Ci9iMCnGXNKUfTyp5u7GqSwYC925Rb9tGqyrBARitxeRcJRrWyMxPRK+bHd6GKjLDFyQOJiIiIBsuoCTqs3ZKiieALcb16NinSgiBHjTLyIMzAJNbY6gpdsZfbrMMmnTexTo4YlbDnz0TMbqs17r6LYCU6apb7/RrkKFR6f+biewwvRirP0W5Ycj87PLayVQeM97JO52RYR5VSlXt33auMOTm88NdGQwmVhN5eA48lMcNp7o44KgekBu1eP7Y6JYEEO43RqzjfBxEREdGgyZugo29PPVbJGcnF8ujuk2rdoaeN16tW7cBhtSY7Cr2zUNrij4z4pCrrW0VQoAMAqbByMRa1LHaYqHAmFrb51QhTMe/Jrk5bHRLJI8TnIqNmicBDBQBu9zsR00Qw4ThpYvs+tHrkPCT6tRwNK7hYbDNx17C0BKqiORrlRgghh8E11kVbCyIT93n0eyoXQyZ1G++bjBGt5JC55jYKUN7hR9A+g7hK+BbbbCyPlmsUAUe4IbaVw3p8chEBB+Ts5IkSxfVIWUREREQ0eArefvvtsH4eEQqFUFgYW8WV64qKivQrd8aMGaOfDZ4zZ85Y9isnBzQSruXoVdEgY5hRc2/IFhCZq2HJyxDrd4r1soElbiheSsjMP/GK4KTNeUgsIiIiIsqiUT961bAQ7HXsctUfFMGgeiZHxlJPKKUA6kTAISIO5+5XRERERJR1DDqGA0+R7lolR8CK5mhE8j8qK3I2KtXIEUCV6oJVjo5k3a+IiIiIKOsYdAwHxQtwj5zx3J6nIV7LCQdXNszUKyix6CSC7FJFRERENLhGeE4HERERERENtYKwvPVrEwwGsxJ0/L73Xf0sO8Z5Us8BzqCDiIiIiCi/sHsVERERERHlFIMOIiIiIiLKqcyCDtkjK3xWJeUSERERERElk1bQET73IcIf/A7n3v01zr79CsLvHkH4TAg495Eukce6D2CnTw41a5m9myICVXpG76qAXkNERERElB3pBR3v/QZnjjTg/Z+vwpn963B63zfxYfAphN9/PSuBx1uHtuLRJ79rWXYhW/FB/64mdLTLZz3o2HVCrRt+TuBI/WPYLIKnnYwNLMw5OKILYyciIiKi/JFW0PHhq1uA37+GS2d8DZfe9A186vov4VzoF/jw6E6E//i2LpUZGXB8/+WxuPOr38T9alkO32W/xnNZCjzGzvehxCufTUbJ/Ilq3fBzHIdr9iGkgqfsKmsw5rAIN5TpNcNEoEpN+NdY2WIcv14WNPtQzxYtIiIioryQVtBxtv8XuGRqOXBBGOfO/wAFl16BT3zmr3D2d/sQ/vBNXSozl89YJgKN+ZZZoi/H5z57nXj8NdoPvWWsGojiBVjY1oR14TrO3j1idKP+4UbxWIkWW7BU1tAGzgFIRERElB/SCjo+dvGnUXDRGJw9/321nJPLBedw/nl/RPij940uVjK53FwGSgQ1cmaO/rcHENAEHsO6ApnLEV0218d2r+qvrzVyPQLN2KzK1GJn4ASOVMn14rWvGUdUyRN4MZIXIp6b78ttVjWjX5WJ6hfbM/JIzEVs13Hf4r2qA6IObS0vj8FWpqAOHcYqdJSb5eTymD6+NKgWgtguSXLxOTUPdNfDZytn7b7UXe+LWxeh9xPzXort5VTcvqsQt2sXx6dyYHz1Iuyxde2yFXRbzmDvJubQWqOOzVhvXveEZSXzXNQxEBEREQ2NtIIOXHABPjr7DsIXfAwFYyaI5UocXfxjvFH3Sbz+5Y049oUv49j8v4ksAyaCDVmRHyuCj9zrQWv5doT0847yGuxo7FGv0L4de2KCBVHWU4NW830h1Lgdm0RwEgk8RLCzSWzPyCMxie3W1BgBRpyXsNNjLS+PIYNgwq2yhkhXJLUE/VC9z+KIivAyYKulbEsl0FgerYgXV6+FWIXG5viKdKDZaIlYEGmISL0994oxtUQ+NqLcRaVaVdLF9wZ/MLLvcHgBmmN2nMbxtdfAU1AOtOiyRsEMy8mAI7abmPhKUONxCibaxfoCeDrX6rJB+L1i3bL4a9C9q0mUFtqbsItRBxEREQ2RtIKO88bOxLm3DqHgwqtw/sf/DOdf/Bm1/oLLL8PHxhszmMtH+Xrg3sIv/uPX6tkVl16uHjNSdh/WhWW3Kj9KnWvVFrOwKFgLVY8VCv1+rPRP1q/ilbT41bZXtswyVrS3oVNV7A5gZ/k+tQqVtVip97/I3FZjU/wIWo370OGV+xdlg4v1MbyOPlFubHWdPofosZW0yNfmch+u1+uzrwwNbdWWbm9iTa0RoHR0mSdRhgUq6njYVkEOQMYcXn+tKGFysz33ZC6KrMMbFfvkd/yX1bSLYwmiLabflTiemK5Z6R1fpQgkIh8vW5Aw+EpVLlAlAg5bN7Hi6q1GMFEXvz2xQUv+TTHmV4gjdAgsiudXGMGktwLz2d2MiIiIhkh6QcfEv0LB6d/ivPMvQ8F5nwbOvKPWX/rFMlz9TCPO//SnMOWpf8Knyz6v1g/EW4f+DW2nxJOr78T8q4x1uVboX4jrIxWzWZhbnTjhXAYkC8uM98eW3aaDgR6EguIh8JLuBjUZpbUzVRcxYCKur66ILRdDlN0qgge5f5l/ooKJPM0/KZ4aCX5MRsW8HU2WWm93/cOiIu1FRararsP20mEmwavgQ7cC2LtNGXf8XRyLk4THZ23BSSZVOSM4Q+UCS3Am6Zacjq64FoxK2waLq9vENXDIYymuRptsDbEFUkRERESDKa2go+CiP8VbF/4XvNB2GD95/qf46Qs/V+v7t2zHW8/+C64WAcfv/vGf8OYzP1TrM2WMZNUPXObD3bd79NrhIdRl7YZ1JcYlqOnFlhO8PkzL01phbO6AXORdeZvi+TButpujjXVjV1O7qB2vjasIu9peBszgI+iX9/Zju1wFO2UnoxJMdXGNc3V8KTWW2/ZbgHK54/ZOxMWoRERERMNIekHHBR/HifPmo6j4Vsz+L2W4bPxn9TtA+OxZtRRceKFek6Fju4yAA9fhzr+8FQPoWDV4uo/rXBCgcKq1dcToHuUktlz+khVwT0276h5k5hqEwy2qe1CsYlSvFWvNLj7du6BiDtsdeffby5zRLUk8sVTWPdPkig6k6sE1GMeXkG3Y3+jSYGsBISIiIhpe0kskFz748CO8fuJ32Lf/V/j3XxxS6y770l/g8rv+CsdWVKPw3q/h0i/codanTQQcj7bKPA4RcMQMn5vPTuBInZmAPgvTZe3QUwQjw6UHrXUHdHK5HA3LHH1KlxuAuJaSnNCtFW67EalcBaOLlerO5PWjNuZzaW5PiowklSBXIxnvNJjtZMWqn1I7OpM2GWRwfFmhc2IculEN2ECuHxEREVGWpB10TCuejMALv8C/tOzBO+++p9ad/lUHflv7bXz01in1+P6vu9T6tLz9czyVg4DjSJU5rGwNWmV9UgjJEaQyHWpWi25DjnJlrFM5IfJJ8QJURJLG67ApUbm0TUKhygq27n9g55GcOTqUpYVAVWITdTcqQ63fi/amOtSJyru3wv49prs9IFBXI0IFKTZfxBBAlcOoVd31y1AjPhSz/7KGBKNQiW1EVqR/fNmicmJkMnzc0FcDFOyMXD/HhHQiIiKiQZB20HHJxRdhzcol+M43v4Zv3bsUKCjAmdeOicDjsHouH+Vr+Twd3YfadIuAnIX8u3jUtuwSm8xXhd5ZKG3x4x5L4rkccUqOamUGCYpDufRMxOw2P0orE4+olW1lDbJrkZmcLRZPEyqCcohWXcBGjZbU3ojGduek7XS3Z44cJS6ew/bK0LAVWCa3Y1mMUXHDtlGq5L6NfA8ZeETLN2OBZcSodI8va1TCt9i3Q16H49wpbpXV5v7YiYiIiFIoCMtO4zZBUckqLDQ6CJlCoRCKior0K3d+3/uufpYd4zzGOFDJnDlzBmPGjNGvsk1ODmi0mMjRqzIPHvKQvKOv57CwV9ZpeDPzVOKHCyYiIiIaHGm3dNAIUvAd/UQIdqIN61BiHd7J+r7E1/qJlu+vlQDqVF8zP7Yy4CAiIqIhwqBjVOpWFdRA+Nu6ohoAyieiwHspGsp1xVWuj7zP18PutcxVUd2zytEhZ2DnPB1EREQ0hNi9Ki0jpHuVrJgGL1XdqWSScRjrVMARNCumZgXWxNfD+zURERHREMtp0HHRRRfpZ9nhcKhxcht0EBERERFRuti9ioiIiIiIciqnQYdsmcjmQkREREREww9bOoiIiIiIKKcYdBARERERUU4x6EiLHL2qAusKKrC5/oRe56y/vlaVsy5JP9N9ADvVtmvx4gAmoM62tM+DKCfMIYB9GMgE7fkiUGXOOD8yzoeIiCiV/Ak6+vagftUqrLIu9XvQp98e6fp3NaFDjl+LHnTsYqU+d8zKq1iqAnrdcGM5h2Fdce1GvU8cv69ezhwzasiAo7yxEi0qV60NnLORiIhGg/wJOsbNRfXGjdgYWZZgxsndeHSYBh5jq+uwLtwkFj9KvXplEmPn+1Ciyk1Gyfz8mf8j3fPIe4FmNKISfr84mcZmOS3i8NJdD5854Z8eYCHoB2o8BRi2MZQrZWgYEZX0AJob5QTxteKMiIiIRo887l41HaXzxgMnf4WO0dDcUbwAC9tk5b4Os3nnM2cCssZXuQDVU0vEq0Y0D6uKejfql9Wg3evHVkvNu7i6DS2V4mzKq4ZfEDXadHehQz8lIiIaTYZBTsd4FI7TT9Nm5mDIPAnxvCqan7C5qhn9upQ1V2OnpdYWyWfwWcsaCqcCRxJuLw2BxyLbiGwrSc5Evyi/WR+rWnyP4cgA+qZkbXsO5yGv+06Hc+kPNGOnz5orIsoFMi/nnnGXuXJBGVC2AKKejkZ71KFaEozuSt31vsRdmNyWk1RZ831jsbZKmJ93bKkIVEXf696FpnZx/Gv1zPEWZQvU2USCKJUzoLot2bpiOe8kdXetHJxvQYEHNbJLYXsNPDHlrcGT/diSteikLpveddHdvyLlHM6ViIiIXMnfoKNvD7bvPonx80oxXa/KXA9aPTVobezRr4FQ43Zscggm3Ooor8GOLG7PjSNVFdhUvg8hlfuhte/DjmWZ7Tfb24vXg46amtggSgQnm8q3o6M9eu1UufJ/jE2gd1suHaprlRfTPPJFGVQ9vaPLIZ+gXXVX8nSu1V2YgvB7xbpl9twDN+VE5XYZsFV3hZKL0SoRrRAXV681AqCH7dsXld6HRZQk3pVxEoKdYo/m8dt4pol35OlYtqAq8+VAi963sWP4YmrOsvJdjsbKlsjxGd21nCrY2TrfNsvnxQqvH0FL+XC4wdL1yOxWJRa5oURUcGbvduZV+409XyHBdYmNO+R1EUERrMe2Faizf0dERETkRp4FHYexw0wif3Q3To6fh8VzM27miFPS4lf5CStbZhkr2tvQOYAaRFa2V3afu5wJUQnfIeufQqG/FivVZ8QSrEWJ7CmUrmxvL3Ie0WVR5WT1VqhpfySIOdK8z3jiXWzZp1+UvdJYr7ktlw7Vtcpbgfm6mUC1DrQ3YZfTdyYr4Q1m1bcY8yvEl+NUNmU5UWlui22ZKKv12wIEHQDZt69bNsz+/91dSTrmFE+F09dWKSrWkcMrq1WV/PamXZGKc6BKBBwiqGmJFJJBwVYjmKhzuPuflfPNNh2cJeh21l5TJ0KIWLHXxaHVS3eD8lbMt5xLMaob4luZMlEyNRtbISIiGj7yLOiYjkWRRPL7MQ+78eiqeuzJQk5Hod+PhWVGgvbYstt0Ba0HoaB6krZsby+5E3jx4WglvKJ6JsYar0Q9aCYWNiyIvnYl29sz2LtqWVuCTOOmGYEI2mXLkOx+dQD9xRNxfcN9Mbksbsu5pxN4rZVIVdlsR5ND1KG6YFkYd+fjk5jdlovhECAYFfPYY+ne1STWVGJtxpnTuoUkohgqlaW9E8bP1LgmMsfFdhZGOYdWoGydb1aZwVlMgGDwTFPhDmLjHft1caCPub3GE99SMgDmd5py/0RERCNMHud0jMPc6iWYgZPY3XpYr8u+UNdAcgTiZXt7doUVt2QUECSSre05dtVyMLb6byMtIGiX3a/qsEkGKbZcErflXNNdqyrMZg7FA1kntd75z4XYHAi5yNYFm+L5MBoNzGPpxi6VwGEPCBJwmaBsVMJtGsttxyeHdBXrI8FJelydbw44tR4Uq+gpE7Jbl9H9SwYexnlkntNhzsuxDFtFkGbtPkZERDQ6DINE8hzoPo6Qflo41WitGJBsby8Ja1elbMjO9g7gsK5VWrtqrfTroCGGbK0whuFdGaxFaSSw2IcddQeM54rbcu6orlU6JyFaGTYTmRN0scoCWQH3iJ3I7jxmrkE43ALZnSdWMarXWrp7qbv3Xvhro9XT4vkVqjWk0ykS0PkesUFVvGCnQ1RoyeeIXdKvHLs/3+xz6r6VtEtaSuI7adPnEDRaojIdmriswdjOVhF2MCGdiIhGo/wOOvpCOCkexhcWGq+z4gSO1G3XQcIsTLfVqkLNRoVWjly1qSa+e1C85NvLjomYVmFWurejSXY1Ml6JWtUB7Ex75Kxsby+qEJNUy4kcearJ4fodEddVjkAltz+2eCZmN/xtNJel43hkv27LuWPOjRBNMo4sujLp1MVq4HRrhdvuNLq7l8ylCNTJoXGj+SeK7vITN+KWYM9XcdYNVQePtJ4kS6bPRJrnmy1mK5FDNKaCrJTXxYXiarSp34pzcOOWGTjm5vdGRESUv/I46DiMHVlMJg/V1OhcAznqlLGu0L8Q16tn0Up4qLFOlUsVcCTfXnQIXvl+q765HP2MHMLXWCe7JSUu9xiOGKswtrpCTx4o39ddjeTiqUNHBjdz3W3P7XlMQqHelhytSr4nR54yW39idMoRqGqi+7NsN6arl9tybqiuVQmSd+O6NWWTzo2w5hSo4WQTdTcqQ62atLBcdW+KHxq3DA0OI1DJ1oXyRi/8W5MnOQeqZMtObOuJyiWRozllcvs+Trrnayai18ApZ9093UrkeF2crqMLcjQs2zUx8jFStyYRERFRvLwJOvr21BujVkWWp3Fy3v3YWD0X2Ru/ylDonYXSFj/uqY52hZI5BJEuPEJh5WKsDC5GbBvLRIyrmCU+Hy0nOW0v+2ZiYZscvWly7DGJfS/amknidza3NxGzt9ZGghhJXr9FLfbrB1xfa3SVit3nZDUSmPX6uS3nhtG1KtHd9yQjU2VBWYPsWmTp1uVpQkVQDxXrwLgTLiU43rIG1TojNhjpJuapKUGLYzJ3I8ojXckKUN4hh3+1lZN38GX3J4e8jkwSqNM+3+q2yNC20X1b5unQ85SoRSWayNjCLGfppiSviwjIovkX5nWxjFKVDrG94LSHI9sytgf4gymS5omIiMhRQVj2MbEJikpCoa1LUygUQlFRkX7lzpgxY/SzwXPmzBnLfuWdeuMOuRxtKrdBAVEWyJYBUbttjxmaNn0ycbm8sVJUupm0nFf09yuiF7QxeiEiolFkdCaSE+UpswuPtQsUjSC5Hj6YiIgoTzHoIMoXgSo18pPXv5VdeEYsPUyzw4SFREREIxmDDqIhZs7hIHMW5FCz7HYzkslheGWOi5lvw+FziYhodBjhOR1ERERERDTU2NJBREREREQ5xaCDiIiIiIhyikEHERERERHlFIMOIiIiIiLKKQYdRERERESUU3kbdBzesQqrVsllBw7rdURERERENPzkZ9BxeAeePqSfExERERHRsJaHQcdh7JARx4wlWDJDryIiIiIiomEr74KOwzuexiHMwJJF0/UaIiIiIiIazvIr6NDdqmYsWQSGHEREREREI0MeBR3RblVs5CAiIiIiGjnyJuhgtyoiIiIiopEpP4KOvj34GbtVERERERGNSAVhQT+PCAaDKCws1K8MoVAIRUVF+pU7Y8aM0c+S69tTj0d3n9SvEpmBjRsX6eeJnTlzxvV+iYiIiIgo9/Ii6EhEThD49KEZWCKCDbctIAw6iIiIiIjyS94NmUtERERERCMLgw4iIiIiIsqpvO5elQl2ryIiIiIiyi9s6SAiIiIiopxi0EFERERERDnFoIOIiIiIiHKKQQcREREREeVUWonkU588q1+5E/rqWP0sO8Z5Um+PieRERERERPklrZaOD9ZNSeuRiIiIiIgoraDjonVHVUDh9pGIiIiIiCjtlg4VUDxQhMse+jXeE4/JAg8iopGiu96HgqqAfkUUS/4+fPXd+hUREdmlFXT8yUOH8N43enHv43+P0KJd2PvSNpz576dx8vcf4tyGa/G/97+HM9+5OhJ40GA7gRd9FVhXUIHN9Sf0Omf99bWqnHVJ+pnuA9iptl2LF/nvqkUAVQUFKCjwYXjXNzI5D+Mz+VXRys33ISuUnpp2VC4o02vyxVD8/sx9WhaHYCxQZStTUCU+OVJ1Y1dTO9prPDn58xC9lsP97xkiGs3SCjp+u+QA3vj3VfifV/8MH3btwszQZvQ9/Td4t/pzeHmeF+U/+Dt89O7v8ceHijNo6Qhi15PfxaNxy1b84m1dhIZM/64mdLTLZz3o2JU8oMme+MqN843mbtT7xPu+evEsG7K9vWzQ1yLJMRkVE1ZKsq67HstEwOH1B9EwoJgjH39XmZPXQ45DohaHC1PWoN8TS0ulXjliFaO6zTjP9pplWf0zKP9clzdWokVdyzZUF+s3iIiGmbSCjrde/j+44vIiXHbL/bjs1lp8+rNfx8VXT8a40jH4xNWX4cPfvYHDf/0X+P2/71GBRybG3rgc93/1m5ZlGT53qX5TkP+A/eb1k/j3A4fx072/VI/ytVxP7o2trsO6cJNY/Cj16pVJjJ3vQ4kqNxkl8yeqdTkVqBIV6HI0VrZEKi5yWdCcb5XqMjSoY8t1ZaAMC2TFrb0JuxzPP4DmRvFQuTbD4xis88i1bJ+HCBSW1aDd68fWvLwwI+V7GxnKGoLwe9tRsyxbgaXx59rrrxXfNBHR8JZW0HHJRR/DJ67/S+CCMM6d/wEKLr0Cn7xxCS4cexEu/bMJ+LMtP0DhvPl4bf0DeLvvLf2p7JGVzhcPHMHrJ9/C5Csn4ObPXqce5Wu5noFHDhUvwMI2GaTUYXbOKzeiovewqkGjxXYHtaxh9FauyoyoA01OUUegGeqK5V33n2EuUIeadhnLVYN1ekqtGNVrVXMH6rLRl6y7Cx36KRHRcJdW0PGxiz+FgovG4Oz576vlnFwuOIfzLgA+Oedz+LD3NRS883ucd9FF6P+H7+hPZc+vj57AmXNhXH/tFFx08cch9qwe5Wu5Xr4/vJg5GDJPQjyviuZZbK5qRr8uZc3V2Gn5hyySl+GzljUUTgWOJNxeGgKPRbYR2VaS3I9+UX6zPla1+B7DkRy1TKjEXtXtyqMqhvIfeo+lK1ZcH/Luevhi3o/trpXe9tx2/dLi9p1B//ayBSIMk40du+LuogaMZg7ExhxujjGd87CXLVeBTtrUtZAtVtHtyX1Grr+9+1GK783g7jxUFzS1fVv5BCetrqvXj9qksZzuNhXZXmxrXFq/q8i1sX5OLvYWvhycr8N1NpcEl2dw9W7HhjlzcK9l2dKm3zOpMivwfC9wcvsKS1ljXQyH7ZlL7HZ78fwK6/sO27LSf04bm/PhohER5Y+0go6C88P46Ow7CF/wMRSMmSCWK3F08Y9x8h//BK/XtKD3vnV4f38XPvHhpSj41XH9qex5ted3mDB+LD746GzcItfL94enHrR6atDa2KNfA6HG7djkEEy41VFegx1Z3J4bR6oqsKl8H0Iq90Nr34cdy9LdbzGmlsjHRpQn6f9eXN2mWrfCYdmlQawQlcOgem0uDZYuCaLStQzYanlf9r9uLI9WqNLbntmtRSwpOqyryqP4fmHtAx9egOa0a3KJuliZXasWRI9Pd0/rsOwzKE5Knm9soqvL81AVUnt3txZVucpU07KHMS1oXOvGh31Y1rnWOIaYu8SpvzeD++/DqPSXAy2W8o3lDhVrfV1LpiZp5ZCVeRFMwPpb2QrURX+36f2upHbUeArgkdcj8jl7l50sn6/8fmN+o/pY4RWrwgPMZcmGNmxZD3x17148rpfKecDB1Q6BB4J4bukcPHR0uS67DXd6xLr123FSl1ABx9IGoGqbpYx8w4M7t+3Fcp8qJYj9zlmK51CFByL7fhDYZtlWHP3ntLFZ/DqIiMh03uYH/xybH6zDb9TLl7BbvE7kvI9fhnNvHkTBhVfh/I//Gc6/+DNq/QWXX4aPjTdmMJeP8nWm+l/ekjCJ/M2338P5Y8bgW9/6+7hFrpfvD2clLX6VZ7GyZZaxor0NnYlq3C5kZXtl97nL/Qg8JoIc42mhvxYr1WfEEqxFiQog0iOTUFVdKnJXeKC5HKKS1hbbRaas1i+qVCJA6xrQhpMTlTkzCbktpl+YOJ4ManKOXaziulbp7mm2PARZ+ZXXtL2mLu3KUKDOyGsIZq322Y72Epl/ogNMEahWyOYEzzT1nUTl5nurFBXwyKkkujOtu7Yk7bKmy3gr5luOsRjVDQPsjiWDu8gBFmN+hTjjhPk8qaU6X/X9irVrI78X3U1IrO0MGmuGlg/Ln1iM8fqVdMPSKkwSj2/0ODQ7zNuAx9eYkUMRbigVEUWwFa/ooq9sa8BxzMP8xUXGClHmjuUiihEBy4nXjTVKbw/eEA+TSmdZ9i3Krok9Fjvjz2kHsvVXS8nUAf2aiIjywnn3rP8p7vlvRTjVqdfgav0Y72NXVwHv/gbnnX8ZCs77NHDmHbX+0i+W4epnGnH+pz+FKU/9Ez5d9nm1Pj0ezI9JIF8O32X9aPvRd7HrmFHiU5/4OD547wM89PD/iFvkevn+cFXo92Nh2UT1fGzZbTDq6T0IZfgPfra3l9wJvPjwPuOpdzEqqmdirPFK1F1mYmHDgujrNJij3xg3co27v1kddrN4qr4uudO9q0kcuRcV87NUaXDoYhXXtap7F5pEJT62ImzwTFPV9TQrQ27u+KcvtjJfAtf1qgF/b/ZuaAkEO2UslJw+lmwPlWoPdIzWkkzzmVye73BTNBkT9FO7m2+PNFUo4xc/gcf3PoE7zBjDLb2P4w1LsWF7sj5VTgYesBl/f4zQ74+IRh2je9W4RbhpmnqW1P/rm46T712FPfs68G8/DSCw5yW1vn/Ldrz17L/gahFw/O4f/wlvPvNDtX5gLsfn5vpUZfXVY8bf3NOunoA3TobwsfML4ha5Xr4/0oS6spunku3t2RVW3JJRgJGMGXzI7kFI0eUqmdg+8nLJMCchDcFOWW1No0Kdkr2LlUPXKs3p7mix0W8tI95pqv/JoBuK78092c3J6IokAw/j+AbaKjf4jNajRjwcOfDoYA75UuGNzdGQy2oc1O+ly2gl2Y1dkUCiF89v2S0e5+HGmHjFh+W665UMPFzldGSBOS/HMmwVf/fZu98REQ1PaeV0fH7aRHR+dBcme27DnNnluHzCjfodIHz2rFoKLrxQr8mCS6/AFfLx1JuQY2FNu3oixpx/Hl599RhOv/c+Cs6F1aN8LdfL90eE7uMI6aeFU7NwTtneXhKhpv05yxsprt5q9DNv70S6NxBlxVVN7mb2a1fLwHIS3MisZSG5mC5WSUatcup+1N01vMbCGarvTYnr6pWIMUeDOragrLwbrXJpp+wMJd2qEw2cZNK7nBsiPyq8MuB4qCGImzeYeRVy2YCb9ftpe/0oZNZhNJBYiueC81C5dw1uMEpYFOGOJ/Q+t8lgxcgZic8lsfMi0zjdvNGyVYQdnHuHiEYKldOxO9K1SjKyO5xc+OBreOcj8ff1id9h3/5f4d9/cUitv+xLf4HL7/orHFtRjcJ7v4ZLv3CHWj9gb7+JN8XD2ClTcbl4lP8Y/tdbp+OqSWPx29+G8PKvutSjfC3Xy/eHvxM4UrddBwmzMN32L36o+YB6lCNXbaqJJoonlnx72TER0yomG0/bt6Op/kA08JAzmWc6clYi3mlI799yY7bgobhra7QsZLlfvKWLVb29a5VUPB8qBcBhp6rlxVuB9Hp7eSBjJ/v2uusfznGLw9B9b4ruOpXWKETF1WhTgcfAck4Gl27VsM2Jkz932HvxSqv87dlbITKlWzVk3kckgJGLU8BhU7QYq1XgkSCXRDO6PA68hbN4foUKYh2HySYiGmbOu+e/LcepH1gDj8Q5HR+sm4JHXvk0tv1oN57aGUDHf/5arT/9qw78tvbb+OitU+rx/V93qfUD8vbP8dSP2tB/mQ9fmCFDDoMMLDyTx+Pz3un44n+9ST3K18M94AjV1OhhZuWoU8a6Qv9CXK+eRSv1ocY6VS5VwJF8e9EheOX7rbJeJ0Q/I4fwNdbJEakSl3sMR4xVGFtdoScPlO/XYZN6XyyeOnSkfXM9gCqHLlTd9cvUkKPxuQpmom2isfHN0bAsLQ7maEz6ZaxU20tDWUOC0ZbEOWZ8K9zsYlWDGnkCcV2rdBJwY3lMnoFsNSgX5dOfc0Jfj8aHI3dcVQtEUwkq9XeeG+l+b9lmBFtJRyGSo4TZvsfEeTxZ/F1llb7OeTvaUhHGT5GPR3Ey0htKDnebafcqvb3dL+AVY0VibY/g3kdimzRO7mvFcfHbuGlWogSRbqgGRYcuj0REo9l5Mp9j3uevRvdhIz8jmYvWHcXLf/dn+JcL/n+o+frfoPKb/12tP9N9FKdfMWqW8lG+TtuxXZZRq8QiAg7I2cn/8lbVyjGaFHpnobTFj3uqJ+o1slL/tyit1K0JQmHlYqwMLoYxZphpIsZVzBKfj5aTnLaXfTOxsM2PReIYY45J7HvR1nQTycvQsBVYprp5RBdjRM+wbRQog0y0NYeEjX4mmnRe1iC75JjJ6GLxNKFCD9fqJNX2jCFp9XpZkxeiZWO7Q8iuEvHbasaCAYwEZXSxMjiOriSCHTk0arS7jLx+JWgJ24Y/dXkexshX0eunhnNtq4WLVLABcf29pfF9uGeO4NSIhI0d4joHpz0c3bdYjN+pc9J3yt+VW1k+X+M6N6I8ckzRJR+6id2wRnalMro1qe5QS1tx0zZzmNv0GdvbjcZIfkh0iek25VuDB6ZsiXn/oQbgzm1JktLNCSWHpHmOiCh/FYTDr4d/+fgKdP/ZE1g0+3XsfnAbpiz9WxQWxlZnQ6EQioqKVOAhWzzMx0+sP4b3vj0FY779m5j18jH01eymFI/zpN7emTNnMGbMGP0q38kWB6MFQY42lduggIjSJyf+0/Nw2IbuHTnkXCOy9Sg+h0MmNJc3yrk6rEGUUV7OAeN0A8CJsZ18yRGRc2/IVpL4HI5XHpmDxt1yro4MRrpSsvx7scyf4vZaExHlq/M2P7gCvyj8tgg4/lSvSpzTYQ845OMfHrzKMeCQj0QDUmCb1X6kv3Yr2/vN9mu3sr3fnLwuRvVWP7ztNSjOyvYs8uW1nmskjImxAYF43xgIQeck2T7fVvOMfqal2J/cfowU5XP2Ws+98fiLH8XmcIj3/2SKbDrRc3VksH2jC6gI0raKgCNVeTcGYVhvIqJBE3bQ1dUVfvvtt2MWue6DDz4I41tHXD+Guvqyurgh9z18HA/v9f51+Nv46/Dj/uN6HSlYN7oe3XK7vaF6dMvt9vLoUf116aLc8HuUne7k+VXGrg/6ndfr8l6/nFfduj75Y/x2hupxn3q8Z/bDset7nnFe7/axxTi/pNclbcGw3yviNXHtxFUnIhrW0go63AQa1kenwGEgixtyv8MHgw5H9n+gR9vrRLK9n1y/TiTb+xmk10G/N7ZCaRoRr83KrRFYyUe1VBoBRgzxutJ83ywvy5l0+ZZK+/Z0xdlhezEG5XVP+Kdfmy0CjNnqtXxUy8NGQBLD1Wvj+rn6faQt+t0A3rDcBRHRcFQg/yf+MosRDAZd53Qke2ROBxERERERpRV0TH3yrOuAQz4OReWfQQcRERERUX5Ja0ZyN4GG9ZGIiIiIiCitoMNNoGF9JCIiIiIiGlBOx5vf+lP86KVeFF5yHt7+4CwmfGoMyn78kZq3Q74f3nid/vTgYfcqIiIiIqL8MqCWjvu2d+HiP/4Bf/zDe7jkow/w2m/fxH9+7VOR92mkegPPbr4bt2/+CXr1GmduyxGNRi9jw7q78fUX5awRw0PbTvHneV0DrJN2Zx+vCxHRSJR2S8eX/tdP8Ejxf6Dn9+fh1fAtGHfZpTjvPCN2+eDDP+IPfzgF30UHcPQP5+Gubzyk1qenD3vqH8Xuk/olxmPe/dWYO06/TIEtHYOg/yf4+qadmLLo+1h9vV7nxG05m/5XDmDTf7ynXzkr/OxM3HPDJcaLd/qw84Vj6DilP3PZJSiZMQ0LJ+v3ezqxbk/IeB5xCQqvLsTcGybj+k/rVaZU28uIrEg9ht3yacl9eGHhjWptZmQwtwoNWIin7vkCMpo4mVzI9XU2fhNHSzfin2dP0OuGUurzlZXrNR234ZF1VfDpddk3WNcle9/v4FwXIqLhLe2Wjg3XHMSEqTfjl++UIHz2fLz73h/xzrtn1HLmzDmc+fB87Pv9ZzH3lj/Tn0rD4R1YtUoEHOOXYOPGjXpxH3DQ4Gh7YSeChQuxJEUg4bbcgMiA4l8PRwMESTzv2HMA617s0yucvIfQb45ix78ewM4evUrKeHspHDkgAo7bUFUqqjYdB3hHlIiIiEaVtEev+ujCT+LU+0dR8bljmF/ynyi95kDMcudnjmBeSTfOhH+vP+XWYex4+hDGz7sfGxdN1+so/7yMvR2Ap+SmFHcG3ZaLN/aGmVh39+3G8pdTYLa5lczV68RitHL0YafZgnH1dKxU783Eos/qFonfHMOL7xhPDYVYFNnudJSodTKg6MQR9Tzd7bnXdvglcQIzcde4SeLVS9hr7JCIiIhoVEh7no7O236E0x8/gz+97ov4mAhAet/5GK68rAAXXnAB/vjhaVX2nf5OnDnVjetmfVO9dqNvTz0e3T0eSzYuwkBCDnavyq3eFx/EV1onpexG4LZcSu/0YPO/HoUMBWTQsXCysVqJdJuSwcQ0RBtURPDw/cMQMY/RDevSHudylm5XattwuT2zW5drRncRqG5mupuVrYuVc/eM2LLGNU2WHZPg8/qVNC/Nrm4xdHe5oH5pFbtd+36LULVyPe6yzO2pzjcku7VMxNPWso5dz1Jvzzi2/SgV632d1uuUqGzseViPf+DX2WGfSvz3IXnS7UYUOdcFOLrJ2J48/iV9+rgL7d2Fkh9fOucb/Z3eiV7ZNcn445PgHOLP1/n3l6XrEqG7Teljy875Jv5zKSW6LgPvSklENILIoMOuq6sr/Pbbb8csct0HH3wQfmnHd8K/eH6dWNcX/n+vng1f8WA4/FffD4fPnTsX/uDDj8Lvn/ko/Ppv9ocP/3u93poboXCr/1vhb/2gQ7/OnDxGypUT4e2PLwvP+eEv9etE3JZz4e1j4ce37Al/Wyw/PKbXaX2H9qv1324+Fu7T60yde43PfHtvKBw+dth4vuVwuFO/bwiFf6i3/fihP7jfXro6/094zrcfCG/XG933Q3FtHv+3cI/xUlHrvv1/wvv0a8Mvw4982+k66utr20YMtc9l4RV7T+gV4XDP3gfi1rnW92/hFTGf1cdgOS9D/DEb+40tZ5yvsTxifin6mCOvFXfbM49PbTNS1uk6ie05Xnv7fiUX1znd44v5Lo3Ppv19qG09EF7xuNyHeYzitdx23DV0eXxK6vN1/b25/f1l87oo+nxjzkGc1w+dzsnt+ab+c5nsumR2HkREI0/aOR0Xnw+cPVuA9p6P4Ytbz8Ob7wH/5Wrg3/Ycxj88sQcNO36Oc2HgXMGF+lPpkS0eq1atii47Dut3aMgdeQ4NoSJU3Z7izp3bcgPU944l7yKRU6fRr5/GuxiFl+mnwsC350x1rSq8BT59p9U3/TYgtB9t6W7ItTfw7B65z4V4wHKnuGj2ejxSAgRbn0s7p0Tl5+A23B3Z3gTcNVecB3px1JLq0rZT3rG+DY9Y7u4Wzf4Gqgp70fDCy3pNVMyd7+tnYp542H04Wi7d7cXeWZ4AX0mR7VrfiNW2pGHf7QvhEY9H+9IfLcnt8Zn5TU9l7a53r9jeAtw1dgKKZKN0CCiVf97GTVLnYkr7+rnk9L1Fr5/731/Wr0v/CchpaWO7dYrf6sJcDAQQL/a63Cmuszjfjl9y9D4iIiGtoOOPDxXjnQ8+wn+cmoy//sGn8IczgP+LwNdv+Qgzri/C8i99Dn/95zNw9pwITM6ls+kQQnK0qkNPYzsWR5PIl8xQ6xh45AOzIhGtPDtzW260cMhtUZW0XrR25mhI0P5folVUQp3yaa4slGuOozcnAY9xrjJ3JdoVRTIrxidsla/bMCeuq41VutsTlb7psZVXWdF9YZ1TVyeLsROR2QDfbo9PlyucmNWKb+y5TkJR3Dmmf/3ccf7egiH9e3b9+8vBddHfZbB11RAMuWu/LuZ1Po7XjRVERKNaWkFH91sX4NSkCtT+6st478MCFXBUfe4c1j3Wgif/5SVs/8kv8S8/+xXOnSsQi/5QOmYsQbV1qKrpiyDjDhzqAMOOIaYrEvPmprhj6LbcYLnsYiSub55G6JR+6lbS7TlQo1YVoXSatW/6BEwRlZFc3wGdMi6+P3yRSmSPJfu4375OzjNgXWLnHDBaA17C9yMVOR1cOlVAOx6L294aWbnMtPKV5e3Fn69sDRgAl8fnKYz/PgZFtr8Pl9z+/rJ7XW7E6nUbjRYGEXgY5/sgns1Zq2JyRpBFRERSWkHH3H8Cvvx/S3D6owt0C8c5vP/hOVQtvh3L/sqLivk344uln8FHMuiIS09PphCF4/VTm8JEb9CgMrvXJL8z7b5cNoz7tE7oPvUeYgez7cPh3xjPCj99sfHESU+fSg6Xc3aUXHXJwLfnQHWtEqFFwyZrpU8nmua0i5Vzd6HevuP6WZTRGvB922JNnBXE52TidbQiJ89BJs7aykmyi1Pc9hy26VYWt2cmEctuMNHt3Ke6B2Us2+ebbUN0fG5/f9k3AXfdo89xpQyWjT9/G4ZgxLjXQ7m8rUBENLykFXScfBf44I/AExXA3TPew/tnzmLj5hZs/Zd2PPvcfvzop/+Bn7R2qIBDdrFybxxKPiOCC4cWjZDsdzVeBCX6NQ0FoxuEp/TOFJUUt+WyY+xV5u8ihB0v9ulci/dw5JVjMcGEk/6eHmw2h8e9rBDTPj2w7Tkzr8dGW2UvWhkyu1g53hFVrSQZGHsTSuWdXrO7i4WqBKXd9U23asRVXu2V1hsxR45DnHG3Hbtsb+8NtHXILWUrKHZ7fLply/Z99L7YPLAWlpSyff1ccv37G4TrMvYL+Gf1Zy2znJ2B/blM1L2NiGh0Sivo+F/zP8IDf7oTt5y/C79/732cFcHF1/5mDpb+pWzluAVfnDcDf377dLG+IM2gQ4QdJZ/BeBzC09b8jcM78PQhYMbn54qwhIaKUQmwdxGK57Zc1nx6Mioic2gcxqbvv4B13z+AHXo288LPTsPsmNnGRTChyryATXuMYXhlwLHoi5ONLlNpby8FXTlx6mYSqZjpLlZGtxPL/B1yWNQdspXEiZkgvRNPO9691UneHY/F9GuXd/llt5r0u77pvukuJjVU3bDEcX1lZ+ZJylbZ3Z4+D2tOi7zOCbtXpbrObo9Pb6ejOdLNR7W4dEzCPHU8uZPe9Ut9vu64/f3l4LocacDttnPt7dyPoOPfS6nPN70/l7GMJP7cD6hBRDRcpD1Px54p38MfLhuLydPLcOGFznd93+4/ig/ffg3/5c+r9Bq3DmPHqqdF6GEaj3n3pzcjOefpyLY3jDHvC+9LMd6823JpSjZPh9bf04mmQ6FofoYIJEpnTMbsyfr3aZmPI+Iy2WpxFW6/YVxcjkbK7bnkPMZ/lNHVB5E5BIzX5j1p+Tk95n+CaxpbXrLtS1bAYipIiY8lNee5FKT4uRdSz7vgdv4Dg4t5HPTcG1PijsXOvi05h8M3gKZVaC1xnhci5XV2c3yCcc76hTrHCerPTKL9JmQ715hr6Xgd3B2fKdn5pvW9ufz9Ze26aPHHHztPh12q7zf2ffmew59Lfd1j5rCJmy+FiGh0SyvoKCoqwvK6JiwqEn8BX3iRfsdZwUdnceeSv9OvBg+DjixTFYfjSf/RVtyWo2HIrLTGVxqNCmPySh0RERFRWt2r5DwdW2orsODIX+HP/3IlFrwyP+HjHX9drT9Fw5fb4W/dlqNhSc994NQ33ejzHjtXBxEREZFdWkHHB+umqMDD7SMNd3oUmJRdBNyWo2HJnMfCntPR/xM8pLqdDM5oZURERDR8pZ3T4TbgkI9D0c2J3auIckHn7NhSY4w++FnM4SEiIqIRKe2cDrcBh3wMb7xOf3rwMOggIiIiIsovOW3p+H3vu/rT2THOkzphgEEHEREREVF+YU4HERERERHlVNqjV7kNOOQjERERERERWzqIiIiIiCinMm7pOPOdq/G/97+Hs49MxRunz8O5Ddeq13K9WY5Gpv76WqwrqMA6XzP69brsOoEXfWL7Yh+b60/odc4ix2JZUn0mewKoKihAgXWpCuj3ogJVtjIFVeKTw8vJ7Stw75wVeN46cXPWyRGy7sbtm3+C5LtxW46cycke78bXX3xDv84FYx+3W5YNR/Rbw5J5Pg/i2dz8pUdENOKl3dLxifXH8MeHinGmrx9lz3wT/1FWitBfzsLBz89C+Q/+Dh+9+3v1fnotHUHsevK7eDTJsuuYLkqUZ7z+IOR4DGppKNNro8oa9HtiaanUKyle/y/RGgLmzU0x34vbcjSEbsTqdd/HC3JZdJtel28YvBIRDab0WzrWF6O/+Yd4dVkFzr/wQlwyaRKuKJmBT0y8Eh/+7g0c/uu/wO//fY8KPNzzYP5Xv4n7HZY7r5bvX4drr1IFiWKMra7DunCTWPwo9eqVNCy1vbATwcKFWJJiokG35Yiyxwyi1uOu1IMoEhGRg7SCjg/XX4M/nvgtejf5cfnM23Dt/3oMV95Tg49d8klcesON+LMtP0DhvPl4bf0DeLvvLf2pAXj752j/jahY3ngb0glhiGi4eRl7OwBPyU0pWi/cliMiIqJ8ktY8Ha+enYDJjyzH2VOncPn0GfjEzFtw+cIKhL73z7h8wV/ij6JM31PfR9+h/bjkuum44p7v6E9npvuF7+K534yF70vL8LlLOU/HUOkPNOOFh9vQ0d6j12jexVjZtgDmt2KU2y7K6RWYjBL/32Jh9UT9WuZq1KBVvF/S0oSFuieSzMvYVCO2HdmetZwf05v/ETsajX0XVi5GRUN0n1HRzxT6/bgnsk+L7gPYuawpeh5ecXxrxfGVOZR1ReZ0lKPDH0RbtbuwWOZ3lDdWoiXcgPiOWCn0bseGpa24adtynFi6GgfFqps37EVZzwo81BAUNfEqPPDEYow3SuvyDTiuX0qy/HKffiFFtvkEbtint6N4cKdYd4eu2cucjoca4LBOlo8tKzaK51csxXPmpuLej9f74oP4SuskPLKuCtbDs3NbLqn+n+Drm3YicnjCvEXfx2pry4kqsx+lK9fD1yn3aXbAKUKVWBe52+22nJRiv8a59cYfi3SkAbfveMn5vZRkPsJj2K1fmTylG/HPsyfoV5K9nMM5mOLO5bbE30mqY8/m9yG5vM6JWc8l/tol/g5Sl23beTfWhBbiqXsm4mlrWc7sT0SjQFotHV+47hN4//VeXDxhknr9hwP78dGpt1C4/Gs49/776N/+DHDuHC4eOx7vdb2qymQuiFd/Ix6u9qqAg4ZGf+AxbCqXgYQt4LCLlNOvlR501NRgXdUB/Tp9HeU1kYBDCjVux6ZMEti7m7HZUxd7HuK53P7gJZ5nxy/Xb8HEbdtwpwc4uGUFnjy6HI9vmCf+yDQg0KYLoQ1b1gNf3bsXj+ulUhQ5uHoOtkTKmIJ4bukcPCS3o8rKbYt167fjpC4Rp+0RI+CYt0GUtwYUYr9zRMABEQBF9v0gsC3JtvAG2jpEJbBkZopAwm25ZETFsAl4wMw3EMsjJcDuHU6Jzr1o2HQ3vhJaoMtuRFWhWNdkzwFwUy71fotmL4D4irB7j337b+DZPS+Jx9swx7Gym4SsgMvKrazURvZ9n9pPLF1htpR7qhTivOITp2Wl/XZRqYcIWqLbnIm9O1/WJdKR7e/DzXVeb/m8WFEoggBL+RdigieXuSkysBLX76jlmjxVWqT2G5ewH9qJr4iyEAFJZLsdjw3zRHsiotTSCjqUcBgf9b+HP3Qdw3uvvY6zp9/HH/v7ceyB7+DdjlfV+o/ePo1zp/+gP5CZtw6141WMhW+GqFnREDmAF8r3GU9lK4TKnWjCSv9kY13EAew0y1XW6nJ+LDLLNTbhxW7jaSZka4fab8ssY0V7GzrT3N6Ruu0IiUfZCmLkgES3F6rZieHz730Qx6csF5X8IoyXA8SJev9NS0UV6copMG4FmHxYbm31EG5YWqXKvNETW6VVZPCwxqxqFeGGUvHnLtiKVxyKyoDj3tW7bZ/RentEFRmYVDrLsu8i3LEm9lhiHHkODaEiVN2e4k6v23JJiUrkPbEJ6L7bF0L+LXO0z2E0p5g70BPgKxGfDO1Hmz3qTVnOzX5vxBxRQY7bvk6c95TemXawZea/PJXiLnrbTnnX/TY8YilXNPsbRqX+BUswIYKYh1p7HVpJxPlldKc+299HmtvLCh0Uiuv8gOWayOBGBjzB1udEKB4rpgXk+plGsHk4k6CNiGj4SCvokD2xCi74GMIFH+GCT1yCP639JsZMmoSCC8cA587i/I9fpJYwzootn68/lYkgXnpZ/CvCVo6hFXgJHerJZJRuderSpFnL1c7U5Sbi+uoKyDqUbPEIWfs6pEEGCWb3p7Flt2W4vQM43Gg8C8mWFz207iYzUMLr6BtAUDTYbr7dWvWcgvHWGlYyRZNFNc1Z7DaB8YufsLVgaPuSBByS3sfxhqXYsN0pYrEzK2y3wJfwBya5LZeBsRPFVXQ2b3psRdq4Sx7f5chtuRgO+zUqyL1o7YxWkHs794u/EW/D3TGVfDeM/BcUToyphMfT5eJakCagSLYEhE5EWhKMYylC6bR0jyUNWfg+YiTZXlaYQaFDntGVhXLNcfTGBKkZtFgREY0AaQUdPz7yB4wZ/yc4e+4MJlStwCc+ewNONf8rLvjUJ1FY8SV8/Mrxavno7Glcck3mqd9s5cg3V2Kcq68zcblQV3a7MKW1ve7jqpVjtDHm1phjWYw8kMwF8VyD0Qt90pQr1WM8H5ar7llG4GHsN8n8HkMwTK7qHhQzh0RsP/xccbXfsTehVFT0gx2/1BX9gXcp8xS6DBA6HrMd391YI4OR0HERlhteD8mjmoSiLAZ+2f4+hur7nTIu/joXjYttfyQiGs3SCjrmey7CNQ88jA/fPw1c+mn0bXsK777UhrcDu3Bp2XxcOv8LOB06ibPvv4/ih/5efypdupXjsmvhYSvHMJO4xaBwaqbJ2haW4CGz7U1GadDoWhW71GH2CBsezUzylonjZk7H43s34Gb9fmZkQriRGyIDivjcEFMR7nhC73Ob7NJl5Iw4lVfdf1zc+XVbLhVZITWTtc2+9845Dtnlfr8TcNfc20RFX3cZUsHWQLuUuRST92FdojkOznfuM5ft72Oovl/JqftWb591GAciotEtraDjwgdfw8enXoeJX74bv675Bt547kf44K0+vP3CHvT+/UN468BLOC3+4i2q+SbOHxs7+pVbRisHcO1nb8XlxioaKp4iGN/iPuzRydYqsVyONGUVKdeD1roDOsn7BI5U1eluV7Mw3TZUU6jZSC6PjFyVktiezstw2l5SxbegRM3hIY5vWTOODKOuVJnpxSutsv/ZPNyY6e3xJG5Yo5PYHZPSbYoWY7UKPJxySfTwtylzFdyWS0W3Ggx695Y096v6+Bu5FEZORqZdyiZgimw1CcVWhntfbLbd+TdzSaLdqBIx7tz3igq28Xpgsv19DNH3a7ZO2a6zpFqGctElkIhoGEor6JAzkn/6O90Yv2QZpm36Z+DiMXg7+GuE9u/D71r/L979z1+h5HtPY+wXvoSLHsykZme2cvhwGycDHHrFCzBXz6Bt5kJE8yAsRLmKSNJ4HTapnAk56pSxqtC/EEYdYCKmVRjlQqKc2l6KgCOag+G0PTlMrpGfId+Xw+VK0c/U6gT2iZi91kxC344dHvMzehnA6Fr5SSeZ4yhOmrVIOTTugLtXmWRLhtFqcnC1reuUTDJ/JDYSObmvFcfhwU2zYjtGGZXf1PkBbsulpnMUrHfqzdGd9MvcSHe/N2JJqbhWHY+p7k2ZdynTidYdzZERqFRLQMckzDPuEkSoXBI5qlKqEaiur0owutTL2JD26FXZ/j7S3Z6ZiL4TTw9oJAndOiW+L+tIVfJaD+z7IyIaWdIKOuSM5P2rJ2PMA0GMKZ6KP9b9ALe88Avcsnc/bv6//47X/q4RBZePxQVrg/jDg+lHDWzlyD/XN/hRWhkdrUrOk7EyuFi3bETJmcHlaFCF1lnBvbNQ2hI7Z8bY6r91sb2JGFchtxUtJxU6bM+1svuwTuynxLbNkeqGNTIoMLo1qbwKNReH0UKRHT4sd+o65VuDB6Zs0bkcxmKf38Ng5iosSJ4E7LqcO76FsquNMfSq6u+v5n7QQ6fmULr7LZp2ixpxaaB37Y0RlKL7VcPN3nNnfGL12C/gn2U3JIe8DvuQr76F0eFgo+UOYI519Co1hKx+b4cc7tcIVIx10WF4s/19pH2dxfWJP5eG6GhTLs9DBmNy6Ntg66pIeWM+mURzehARjT5pTQ5YVFSkAg/Z4mE+fmL9Mbz37SkY8+3fxKyXj6GvZrdNmZMDUn4Z5MkBRxI1YdzxxJPPmdyWG2nkHXo5wV3MELFERETDV9otHfbAQrZoOAUc8pGIcqDANtP/sHu9duiHyc1z5tC0g5JATkRENAjSzulwCjwSPRJRlskKfPjb0Yr8sHz9MO665/t4wTaJW7wJLsuNMEca1AhMntJvjK7WHSIiGtHS6l419cmzrgMO+fj73nf1p7OD3asovxjdq3R+u6GyBeGG2I5TRpcq/ULJsHuVWYE3DffXFKNtp54XQ4iZsZqIiGgEGHBOR7JH5nQQEREREdGAczqSPRIRERERETGng4iIiIiIcootHURERERElFNs6SAiIiIiopxiSwflpZPbV+DeOSvwfK9eQQn119diXUEF1vmaYU6QnF0n8KJPbF/sY3P9Cb3OWeRYLEuqz6QmRwkrQIF1qQro99InRxOL2VZBldhDNr2BZzffjds3/wTJf75uy1FmXsYGczZxvWw4ot/KGXOfltnKiYhIybOWjiB2PfldPGpZdh3TbxHRqOb1ByEH21OLbVhix8BELT7Ud+siWlmD3oZYWir1ymzq/yVaQ8C8uSnmF3FbjjIgK/+PYXfhQjy17vt4QS+jfhhiOdN9ygDMHqwxgCKi7Miflo63f46nnnwOKP0m7v+qXkqvw6ut38VTh97ShYgon42trsO6cJNY/Cj16pWDKCYwUUsbqov1m4Ok7YWdCIrK7pIUFVy35SgDRw5gt3gY/IDuRqxWAc76PJvYUQcSTcDdpcmuiA7WSu6LBGqPlPSiYRMDDyIauLxp6eg+1Ib+y3y47Sq9QrrqNvguA/qPdoFhBxHlv5extwPwlNyUorLrthxlrghTxumno5rsxvcYsMiY3f9KvdZJ204RcOA2PLLwRr0G8C28D/MgAo8XXtZriIgyk185HafeZHCRT3q3Y4PKq2jDljlzcK9YtrSZ+Rbi9YrtOKmLKqq8Uc5cZPkYkW1atqOW1Pkb0fL2sr14fkV0n5nngpi5C7V4sVs8r4rmJ2yucsiX6D6AnT5LDoN4vjNg5i+I99R6uS29Kkaq9xPrDzTH7HdTTY9+J5ZRTh+b3tfOmPyKaK7GTktSQ7IckcKpwJFU18WtpNcvT3TXwye7afnq4eZr6n2xWVXa7p49Qa9x5rZcUpauMuYS12VGlTHuUve++KClrO3OtdtyUor9mp937L5zpCHxeynZu/1kup106dybyH6d7vq7PDZ9/o7LTnulPlvdnCbgrnvcdC0zAmGUzITPWGHQrUboOAD7X+dEROnIm5aOyy+VbdG/Rru1K9Wxl9B2Chg7ZSou16to8P1y/RZM3LYNd3qAg1tW4Mmjy/H4hnlAsAGByL9CIjBZD3x17148rpdKUeTgaofAA0E8t3QOHpLbUWXltsW69bYgxqrtETzUEATmbRDln8AdkdvDMiBaiudQhQci+34Q2JZkWyn1oNVTg9bGaGU+1LgdTdYKe3czNnvq0NFuqfCL5x3lNTpxehIKXXUvuhLj0uj+0x94DJvKt8fu10mknH6tiOOrqcG6qgP6dfrk+e2wXZdNmSSwp7x++aF7VxPUJWxvwq6UUccbaOsQ0a690hbHbblkRIW0CXhAd4ExusEAu3c4VXZl95i78ZXQAl12I6oKxbomewK7m3Kp91s0ewHEH33s3mPfvqi873lJPN6GOel2KVOV9cdwtHRjZL9PlRap/X79xTcsZXQFfYfcj3E+kXUZJezLiv8qNMCaG/IN4AX7tsxuVWJZdJte5+D6qsjxm4u8fvKaWFsXjP3GdnN6qhS57ebUfwLyX21PoSUQlgHmDqBKdck6jt5c7ZuIRoW8aem4fMZfGF2pXt5i5HDIHI/WXwOX+fCFGQw5hk4Qx6csF5X8IoyXX6mo99+0VFSVrpwiqtVWPix/YjHG61fSDUurVJk3ehz+qZfBwxqzylWEG0pFRBNsxStOtQIRcNy7erftM1pvj6jKiCp+6SzLvotwxxrrsXSj3mdPMI5dnAZDKmnxq/yERZWT1etQ0/5I5fpI3XaExGOh3ygjl5Uts9R7oZqdiNb7ehAS1yzasvGY8V73cfV5eIvgvgfIAbxQvs946l2MleZ+/cbxRYl9meUqa3U5PxaZ5Rqb0m5dsTKvi3m+aG9DZ5rbc3/90tNe47F8r/FJ5Okqnl8BFTt6KzA/VXB45Dk0hIpQdbu18ujAbbmkRCX3nth8Bd/tCyH+FOFon66EW8nKa6RSOwG+EvHJ0H602SuRKcu52e+NmCMr0vbt68R5T+mdaQZbOlgpXIgHLC1DRbPXqwp7sPU54w68tUKvKv7iGq+MVu5l1yLrcbtiVsRjusFNwF0Ls5QrIgKlNR3ir7ZFVTHXxKmbU9HsbxhBYI67OU0Zp6+xDDg27UfpyircNS72b3siokzkTUuHCDvwub/8Ju6+cawKPB79URv6r74T9//lrWzlGGI3327953AKxrv917Zosvjn2VnsNoHxi5+wtWBo+5IEHJLex/GGpdiwPdF9zGJUt1mTi+MX+2BIsjK8sGyien79Ansv6AM43Gg8C8mWA909aJNZ0cfr6OueiHHqDqZmBhnYh8PWAKdkElznmwZeguz9AExG6dYFiT9nLVc7U5ebiOurK2AckhkIpc96XcaW3Zbh9txcP/3UtTI0xHynQfi97ajxOAeUrhVXo01ur61a/IqSMSvGt8CX9At1Wy4DYyeKP53O5k2PDXBkhd0p2dltuRgO+zUCkV60dkYDoN7O/Qhm0qXMDFYc8l+uLJRrcngHXp9bsHVVtEUla17GBtkiIwK92K5PCbo5ib/pigrFQ+hEBi02aYoEHPmWEE9Ew9l5XV1dsC+JuAk0rI/pMYbL/f7Ra3G3Gr1qOXynnuOwucNIbI6GXFbjoH4vM0E816B6E2PSlETpjz4sV92zjMBjYDkdLkUCiOTGTdMtJF0n0L+rDSHvZNXlqqP5gDi1XuNO/7RM7iC67ZKVuJw8pmxKa3sur9/AiEBzq1+1UjQ2Z3cWDkdDMExubO6FXOTd8dxztd+xN6FUVJCDHb/UFeSBdymL3IG3KMr5HXjZbWojquS5iMDDON/sdHFSrRlySF9La0aMjscs19hYZKsIQsdFWJ5DffEBR2/fceMJEdEA5ElLx1v4xb8+h1cv8+HuSMuGbPkQgcdlwKutu1wlcdLQkQGHzLm4eUM0p+PxvRtws34/Mx7cuc3IDZEBRXxuiKkIdzyh97lNdukyckai5TPrXpXaZJQGja5BsUsdZovK/tipRqAU6tyPzqYeUeGqwFzZNND4El7sMqoNhVONVoPcSNxikJX9WoKHzLaX/PoNWPFUoyWmoyvnf3+o4W9d5Cq4LZeKrPh/pbUX8+SIRGb3oXVylKHccr/fCbhr7m3ix6+7WKlga2Bdypy6jQ1OZdhIxFbnutJowZG5IgNKYlfdqsT1qEgSfFryOWKX2K5YWaNbdXa3xrdwvB6SoeMkFLHVg4gGIE9yOt5E/yn9lIahXrzSKvvXzMONOfjX8IY1OondMSndpmgxVqvAw5pLkn73qqSKb0GJ6ujfg9ZlzTiSqEbrKYLsDYGONpXQXbJgJq5fIPMW9qGjSb4xGYWyM7xb5vbE5/foZGuVWG4fvSpSThxf3QGdh3ICR6rqdLerWZhuO9+QbH0R5MhViUbDiiW2p/MynLaXlNvrN1DdXep8vRXzU3SNSsIcvSppfoge/jZlroLbcqnoVoMsBC/pSXO/18+MDLVqzEmSYZcys9UkFB90qMpwLrqqJTL2C/hnFXgkyJ1xxehW5Sn9RoKuS2ZOzCB0o4qh9xt3PRN19yIiSk+etHR4cO3V4uFUG35iGb3qrUP/pkavwtVTM6800CDQSeY4ipPmv5JqaNyBdq8yyZYMo9Xk4Gpb1ymZZP5IbCRycl8rjovf1E2zBtqBJZGJmL3WTKLejh0ePeSruZijQxVPMir/7T2icq4DDB0QhNSoTemNXIXiBZirZ9A2cyGieRAWolxFJGm8DpvUcclRp4xVhf6FMOqMEzGtQncBE+XU9lIEHNEcDKftRYfgle+36pGzop8xhwd2ef0GQgYLnhq0e/3YOpDZAYOdxuhV4v81dc7NYcbwt0UonZY8V8FtudR0335rLoPsg5/z7lXp7vdGLJGjHnU8ZiRLZ9ylTLeaiO1Y8ypkq8vAtuuCHBHLNpStkZuS+fdodquyJsXbqZyY0E58JW4Y3dxy2q9TUjsRUSbyZvSq4tu/iTtF4KGSyJ/8rlq+/3I/xt64HPffns7tYBoKN6yRQYHRrUnlVSxtxU16mN3s8GG5U9cp3xo8MGWLzuUwlocagDu3OSSlZ1PZfVgXXIwSr33kKCvLsLleH6bJum/kLn9mrm/wo1SPpiUVVi7GSnEcqi5oIWcGl6NBxQzb652F0hY/7qmOdoUaW/23LrY3EeMq5LZiz7XQYXuuubp+aQhUxXaZEwEH5OzkKRPAUyirhT/p92XmKixIkXDrtpw7kQnbzCFhVR/8jSr3IJfS3W/RtFtUq8CAW2XkyFSLbrPkVdyNr7ROwiPr3Mw/MQBiv08VNkf2aewXqLInWMcN12sMI2yss+SA6NGqICv2ZvnI0hCdB0O2qMhuaw55HZkktFvzcGT3OCl6fMn3u6ZDBBy56tJFRKNKwauvvhrWzyPkP9qFhbH/ioRCIRQVFbkOOORj6KtZ+NfVYpwn9fbOnDmDMWPG6FdENPwFUFVQjg4RRLQNpNXCQaCqAOWNlWgJNyBRD7Hueh88Ne3wOu1fVjZ3HI+vhNq5LTfSqFGQdiIYMxQvERGNRnnT0kFElH8CqBMBh4g4HLpp5cEwuXnO7Io0sDlJiIhoJBBBRw+2/s21ePBFvSYJN4GG9ZGIaHiSrSuyq5bRwuLcTUuPapRy0jm35UaYIw2qK0/ihGkiIhpNztvaMxnL7lmEHT9LHXW4CTSsj0RE2RIz2/gAZvyTXarM7ZTrZPh40ckGs92la6Rr26lzBXa8pIbW/ed0JwMkIqIRqWD17lfDyya/iAev/Rk+/+p6zMaL4h/jOczpICIiIiKirNBBB9Cz9W/wP/A/xX//A1fdvcMx6Jj65FnXAYd8HIrKP4MOIiIiIqL8Ekkkn3x7GRD4Hr4XmKrXxHMTaFgfiYiIiIiIoqNXTb4dZdiBHVM/r1fEcxNoWB+JiIiIiIjOk12rDJOx7Aev4tX1s/XreJGA4sHJ+NT6LpwWj8kCDyIiGhg5T8hAEudpYOT199WrqfSJiGgA0pqn4/L1h3G65j0s+Mfv4827D+Lxf9uBM3/3Idp6/oAP118TF3gQEVHmzIkJKxckmrqQEutDvW8vCgoOIPOYrRu7mtrVyGkMPIiIBiatoCNU2Yv/CPwPPH3tNpz51RO4+5wfr7X8N1zaux1vvPN+XOCRtr49qF+1CqvMpX6P+GeDhp45Z0F04Y1XGjj+rpLqrscyPRN6g2PMMVTXr1tU5sX+fPXiWR4L9EHO6wicRmNzpv+SFKO6LYyWSjlk8zIw7iAiylxaQcere+sw7U8+ictuuR+X31qLT89YgfGfGoPL327Gqa7/i1++8VHmLR2Hd2DVo7sxfslGbNxoLEvG78ajq3bgsC5CQyBQJSoz5WisbFFzFpjLgmYf/wGmzPF3lYKo2C+rQbvjTOgCr19qZeNQ6ZVPLoa/dpxalamyhiD83nbULMvzQIuIKI+lFXRM/sRpfOL6vwQuCOPc+R+g4NIr8Mkbv4xPf+x9dB3eixvHn49FTX0ZtHQcxo6nDwEzlmDRdL1KmL5oCWbgEH62h+0dQ0NUfB6Ws6dVosV2q7WsoQ2cM40yw99VSoE6dZe+cq3TTOi8fu6MQ0PbHBGMzczCNSlG9VrV3IE6tsYREWXkvKlTp8K+JPKxj38KBReNwdnz31fLOblccA7nnR/GZ6+7Ej/4t5/hXxdPwKfW/0Ylm7vWF8JJ8TDeNjcIUIjC8cDJUEi/przXXQ9fTJePKsT9Gx1XJr5biJo1WnXfsHUhsRV0W85g747icFdYHZuxXiXwJivrWi+eXzEH984xlxV4vle/Zde7HRsi5eTyCF7Rb7l3Ai/6KrCuoBYvdovnVbXiuXxdgc1VzejXpSK6D2CnL1pmnXi+M3BCvyneU+vltvSqGKnez5JR9rsKNIugwutH7QBSOcz9OB+ybCmxv6e7TSU4tuhxe4xuS6IC7omUlYv9O0lxXSLXJFpOHk9kP5l03+ruQ33VAfF5mcshFl+n7ZhMfWKf8v0esY/TMZ/xVcl1DsoWiDAPaGx23qJi/gYzOXYiohEurZaOggvC+OjsOwhf8DEUjJkglitxdPGPcfIf/wRn17Xhc5sb0TXvr/Crn6/CsS/cpT/lwrhCiNjCwTgVdIiog7kdQ6IYU0vkYyPKXfwjqioLnhrAH7R0+ViA5piajahgLAO2WrqEyP7SjeUOlSNVqSkHWnRZo2CG5WTFJrY7StAP1HicKn3tYn0BPJ1rddmBdK1ow5Y5S/EcqvDA3r14XC0PAtu2q0Db6uT2Fbh3aQNQtU2Xk8vtePmRNl0iXT1oFd9Ha2OPfg2EGrejqd4MKITuZmz21KGjPVoG4nlHeQ02q3KTUKi6qKRyJca5vpvM35VRNtHvKgAZc6BkqkMrh+Tu+hVXrzUqyQ/by0RbSqL56fI8RDABP4L6PMLhrUBd9LPF1W2W4xYrRFAULSuXBkRjJPfXpWnZw5gWNLbZ+LAPy+T1kddaXP90WxUCdZ2oaTytXwntfXi43vLa1H0aHerJe6grOBDzmfbGY1jm9BlxdgvUBW0WZ+ese1eT+JaF9ibsSvTFEBGNVuIfgzhdXV3ht99+O2aR61764R3h0698Pfzhu+3hsx/+Nnz2jyfDvy79Yrh74d3h1xZ/XT2Xj/K1fJ6Ojh98K/ytb/nDrSG9Qgi1+sU6sd7fGrasTuqDDz7QzyhbxL//YflTMRZv2C9qGnGC/rCoM4S9jm+m4PBZc5+VLXqF0hIW/+aHYVmZXrlK8Y5VMCwqOjHlzGOJWScE/d7E555MzzPhR2bPDj/yTI9ekYCrcvp45fElWIzDPh7e6/3r8LdhLD9sOa4+3Vn534113n8N96k1cp1R5nG/UUbqa6nXn60Pd1q29UO17f3hH0beE4L/Gn7ctk23+LuSqx1+V7qsrWgcN9fPKOO8/ZhrmtZ11ufn9YtnzlxdF9s1iTlWl9fArsV/OOxvec94XvmC2J5YKh3+9Wg5bLynlv1iPy4+I7VUivcT/FYl85ySXBsiotEqrZaOGbdVA3/4Dc47/zIUnPdp4Mw7av2lXyzD1c804vxPfwpTnvonfLos8QSDiUxftBFLZpzE7kejo1dtx+cxz7kJhAZRWYNxp1JUCgTjbq29K4Vxh8+LivkZdJ4ungp14zaO9U5sMqnK6TvHlQssd2Ilfce4oyvubrF9iFLjLm8G/eWLJmOCeDjesBQbtifqUwWc3NeK4/DgpllFeo0TYyQd+V0kWuyjHBX6/VhYNlE9v37Bleox6gAOy+sihGpqIt2rNpXvM1bidfR1T8Q465fTfRxGZ8d9OGz9AZRMwlj91C3+rhL8roKdxt3yFNxcv7Jav7h67Wiy3HY3rmkl1lp3qq9VdoaGTe+6xF6TEkzN4Ks2lVVPQ3XZxeLZaXQZTRnwTrvEeGLR3fWefib23zJT/LlJ/ZmodnQG9VO74mq0yT+LbU65OEREo1taQcdvz7sRJz68Fnv2deDffhpAYM9Lan3/lu1469l/wdUi4PjdP/4T3nzmh2p9umTgYY5cJZfquTrHY3whBjb2CGWDWckJ+r3iVWzXjmCnrCa5qzBE+4abS7nY2iBoLLfttwDlcsftnUhUhxg4H5bv3YY7PUbgkSin43dH5RFMwfhkMUe2RQKI5MZNM/KzQl0n0L+rDSHvZNXlqqP5gPjie9U2CqdNUmUywd/VwCS7fiiejwqxur1pl15nzDsRHxCUoUF3m5KBh3EeTl3E0jCU16W7D/I05chVFfNlQBEr2Km7T3mvsuTNvAf1c0vwGSIiGpi0go7iCX+CF46XYrLnNsyZXY7LJ9yo3wHCZ8+qpeDCC/WaLOjrwK9OOiWY01Aqrt5q9Om2VB480+SKDnSlqKTIiqGa7MzsJ6+WFqibtblmG140ulj7oudCEe54QudobKvCJHHVnls6B1ssqRp/MkVEJTiKk4kbQwR7om/8EpeX4MpklAabsC5sX+owW1T2x041WkhCnfvR2dQjYoAKzJV3rBtfwotdr6v3CqcarSkDwd+V5pkGedbpcrp+Yq0edUnnGHTvEpVxL/yOGeqWlrSg0UIiW08y+00JQ/bnTQi+J45eusQhYLW0aFSMi7ZIRPI8nD5j5cU0+ceViIjSklbQcezUH3Gu4Hy8fuJ32Lf/V/j3XxxS6y/70l/g8rv+CsdWVKPw3q/h0i/codYP1OHW3TiJGfj8XLZz5CXvNJj/9harfhNJuh0o+i6r6+4t2aITQB26uwy6osVYrQIP4I2eaIQxfrKc1yaIE0YdPoH0u1clVXwLSlTttgety5pxJNHF8RRBhf0dbegQX1/Jgpm4fsEssWIfOprkG5NRmM1K2Gj/XemuTklHSUrGcv0UNeqSCCDqAgjUybk/KpCyt5rsJqQCD3l66Z5dDv+8RUYoS94KE+k+5b3EuBbdfaiKjErl3KLRvStkBCrmZxyoUcWStby5PD4iotEoraDjTz9ZgKk3fA5b/+WneGpnC17pNP5WPf2rDvy29tv46K1T6vH9X3ep9Zk7jB2rVuHpQ+Mx7/5FsEzdQYMqgCqH0XG665epITO9FfOjdwnLGhKMFiS2EVlhjrpjuXOt/pHOfTcY1bddjkaU8W3bDLU9gntto0855m/41qByHnBwdWwLiBr9KuPRq1KZiNlrZfAgtG/HDo8eMtdcqg4Y7xVPMoKO9h6EzABDByIhNepVOiNXSfxdJeeBauBJOEpSGtdPKUOtbAJpLFfdmxzn/pBD6NrOIXE+TTHmqz5biUeXytWfNxU0qWexeSoJtR+DRw6F6+lEo27dSNSiEelyVXJx/PVRuo0WkriuaRaRfBwjyCMioqi0go6PPdAN37Xj8Pdr/xsevP9raPiHVWr9me6jOP2K8de4fJSv0yZnJNcJ5KtWPY1DM5Zg48ZqsJFjKJWhYSuwzNJ9Ry7G6KVhtNmyqmXfctmvXFYQo+WbscBy+72sQXZ5MZNexeJpQoUeLjOnVIKn2LdDP/OBJ84mIYKJB6Zsscy7MQcPNQB3bnsCd9jyN25YsxcPVHlU4BEt/wJuXOPTJXKg7D6sCy5GiTfZvDqWYXO9PkyTX3uklSQT/F0lp7tEiZDJubEjvesnFc+v0F22ErQGieAuOO1hh+05D54gE+DjvxNLEnuO/rwZifFS8sEFiqunw18ZbcXwesehZetkFUw4t2hEu1xVLkjwj445YWOy5rSy2tz/5oiIhqmCsOyTYRMU/1gX2vIoQqEQioqK1Ezj5ozjqR7DG6/Tnx48Z86cwZgxY/QrIqLhSObv6HkzsjESkmz5EVFEu8yzSKsPHhncfx9mfpHXH3QMAImIRqu0WjrcBBrWRxohCr6jn2h8rZ/QgGT7exhRr4tRvTV7XZTMrlLOCeSUitF1TVy/rakCwADqVB83P7Yy4CAiiiVbOuwSTQ4oJ97Dt464fhwKct+URVjHR6dHGhi313m0PdoE1eSBGU6OaFIT2g1wG6OZq+unJ47kdSYiSiitoMNNoGF9HApDtd8RyV4R4mv9hAYk29/DSHttIwOPTCqyLZYZy9Od2ZtMxizqDCSIiAaOOR1ERERERJRTzOkgIiIiIqKcSivocBNoWB+JiIiIiIjY0kFERERERDnFlg4iIiIiIsoptnQQEREREVFODd7oVX17UP/obpwUT2cs2YhF043VsQ5jx6qncUi/AsZj3v3VmDtOv3SBo1cREREREeWXQWjpkIHEKqzaDnx+3ni9zokOOGYswcaNG9WyZMZJ7H60Hnv6dBEiIiIiIhp2cpzT0Yc99U8DS0QQUT0XsW0nsQ7vkC0cM7DE0gQyfdESsUYEHq2H9RoiIiIiIhpuctzSMQ5zqxN1pbI6jA7Zp2pGCWKKHu4wulod6hAliIiIiIhoOMqP0av6QirXY7w1j0TmgDwNzFNdsk4ixC5WRERERETDUl6NXjW+UGeMq6TzX+Ez9y/C3MJkeSBERERERJTv8qOlwyoScKQ3ahUREREREeWnvGrpQCg+4OgLyY5XREREREQ0XOVHS8e4QshOVId2x7dwhFTQMR5mzysiIiIiIhpe8qSlYzpKZoiH8Z9BSUxwkWBUKyIiIiIiGjbyJqdjeuk8jD+5G4/uiA6O6zR3BxERERERDS8FYUE/jwgGgyi0Dl8rhEIhTH3yrOuAQz6OGTMGfXvq8ejuRHkZIqDYuMjSiqFnJdev4t9P7cyZM2q/RERERESUH9IKOoqKilwHHPIxvPE6/enBw6CDiIiIiCi/5NfoVURERERENOLkTU4HERERERGNTGzpICIiIiKinGJLBxERERER5RRbOoiIiIiIKKfY0kFERERERDnFlg4iIiIiIsoptnTQsNFd70NBVUC/IiKKJ/+e8NV361dERJQv2NJB7nUfwE5fLdYVVESXqgP6zdySFQlPTTsqF5TpNTbq2OQx1eLFvKxvtGHLnDm4d84KPN+rV+WVfD++5E5uXzFEx96HqoK9KLAswzEuDlTJY+9E9g99sH9X3djV1I72Gk9OAo9AVYG4TnLxgXENEVF6Bq+lo28P6letwiqx7Dis1zlxW44GmajUe+rQ0d6jXw+i7nosEwGH1x9EQ4KYo39Xkzg2+awHHbtOqHWZO4Ej9Y9hswhiduZlBTIgKrpm5YcVoKE1Dg3hOQjLpWWcXpdvTqPeJ4IKX4+oko90xahuC6OlEiLwWJbVPxcy4ChvrERLOCy+7zZUF+s3iIjIlUFo6TiMHTKI2A58ft54vc6J23I0FPrrRaVePZuM0mAT1oX10jBTrc2dbtQvq0G714+tSf6VHzvfhxKvfDYZJfMnqnWZO47DNfsQUkFMtviwfO9ePL73CdxRpFdlRAYc5WisbBEVH1n5kRWsdtR4Bhp4ZOv4iKyG5ndV1hCE3yv+XCyrz1KgFUBzI+D11yLBfQ8iIkohxy0dfdhT/zSwZCM2Vs9FobEZB27L0VDp69QtHJUVmD2Yd/gCdagRlf/KtdVIutviBVjYJgOhusE9vkEWqBIBByrRYmnyKWtoEWtEBatukJtluuvhYysL5aViVK9VzR3Iyh+L7i5904WIiDKV45aOcZhbvRGLphufT8xtOcpn/YFmnVdhLrXYWR/b1am/XueEyFyQbmt5UdahchAwbi+iNtHtxcBj+vPRZbNtn7K71IuRfA/xvCqal7K5qhn9ulTk2ArqIhWMjvLodtcVPIYjer17Zp/26LKlTb+VNuNuKyoXxN5tFdddrkZjc3yffBUYFKDAl+iOb2bHp5L6PTVor1wb7WbSux0bVN/96Dbltox8C/F6xXac1EUVVT7FviPbtGxHLalzBKLl7WV78fyK6D4HL9/Anv9xIC5gU7kVqhuUrWxVny5h0d0jvltLGcsi80q66w/o1wdU4I72Y/DElHPK4dBdsXQZX/1pvd4mB78rlS+RcHtRbsuhbIEIxuUfi2xEHURENFCDl9NBw4+lQr9D1WqFxjpLJdyStC3KbirfrvMqTD3oqKlJkGz+EnZ6rOVF2XJ7pV5XskumJm/lcK0HraKi3NoYzUsJNW5HU1yQkk1m9xKxbJin12VI3231TvMYryVZ+SsH/H7Zt6wDXbaaWPeuJqhL3N6EXY61tPSPT1b6ZFK/zLEJOyTZ/HL9Fkzctg13isM8uGUFnjy63Nh2sAGBSMVTVErXA1819y2WSlHk4GqnymkQzy2dg4fkdlRZuW2xbr0tiLFqewQPNQSBeRtEeWvXHlkZXornUIUHIvt+ENiWZFtZIYOITjRWTjPyP8QS9AM1nvjAwwgOOoEWS65IY2dsgroMODzHxBc/U29vJtRPABfDH5yjcp+Kq23vea9CUO/bWKbZugr1oVwEKJ1r9ftiv+01BxwT43Pxu8q+Miwwog6H4IqIiAbbIOR00Mh3ADvL9xlPK2uxUuV7+LHIP9lY19gUP6JU4z50eGdhkcwPCS5GiVr5Ovqs5XQlO+GIVVLZfTq/xI9SVelKraTFrz6zqNI4vlDTftXaMbZaBFRqW7X6eGRZ+dpc7sP1en12daPeJxPCEy/Wil/JVB2CyYDD04QKUZmvnmoecazi+RVQl8VbgfkDjtyMBPbyRq+o2IbR5phjE8TxKctFJb8I4+VfAaLef9NSH3DlFEwyCmiiUvrEYlizt25YWqXKvNHj0Owgg4c1YjtKEW4oFRFNsBWvOLVQiIDj3tW7bZ/RenvwhniYVDrLsu8i3LEm9liyLVAlAg6MQ0tDNNm8uHq6CAZOo6YuvhWjUgQckXiubJy+Yx8tF6g7Jir947C2+mK95mJUr5XbPo1Occ0z5bTfjq741o7s/q5yp0xFHfHBeKYif/aIiChtbOmgxCIVellB1+tEUBGthOv8icBLujvSZJTWzsRY9Xwirq+u0JX3HoTiKkKi7FZRiZefl/kY1u2Zgp3G3dQsKvT7sbDMSDS/fsGV6nHoGSPumInhTktcg0Ik4Egxik5xNdrkNtpS5MSkorrT6HySFCP33Hy7taI/BePdJhAXTcYE/dQudpvA+MVP2FowtH1JAg5J7+N4w1Js2D4ofaqEPt0tbpytZeFiqFix47Stq9A4JIuzc8d5v+2d7+lnFtn6XQ2K9gEFYpLRslM5RN8LEdHIwJYOyqIrMS5BDSTUZevC5PVhWv7XVvJTV3zA0d2V2zTXQF1N1gPA2BwNuazGQf1eZoJ4rkEEHMKkKYkCStntx+j6JQMPY7+DlNPR2IloPoWxlMtgpP092SCUlrLaq+AVwczDkZyL06h/WLaEDFXAkoFAlWrFMxfjWtTAY1mn5tpwWy4HzHk5lmGrCP4bOHIVEdEAsKWDssjWPcqicKrRupAWzzSjC8eI57J7VfFU1XLUWBPfwhHslCFBCXLV+6OsQba4yFGyGlFuHs8AyIBD5lzcvMHMq5DLBtys38+MB3duM3JDZECROHG5CHc8ofe5TXbpMnJGUiU6D5glnyN2sedWuBB8TwWBMufCCGBksvg4tGSyraFS1iDO3WzNk0PcinVeP4KRdboLn9tyCXlhTYNKh/G7D4uQY5m4xhypjYhoINjSQQPnKdLDHPegte6AHg3qBI5UmaNAzcL0TGpCZiV7CEefiWuhyQm33at0YmxcP/oEo1pJ5ihDWakwlaFBHIuceK2xfCB3l3vxSqu8tz8PNzr0gBqoG9boJHbHpHSbosVYrQKPBLkkWbl+44zvLa4bVaZ0q0ZcEDOIAUdWf1e5o0a/y0IwbuSwtKPJOWueiIhcYEsHDVzxAlREksbrsEmNbFUTGfGq0L8wwwRsD6bJu5pJRp85UmWOpFWDVt3/JyRHzFLrMhniVpqEQt3EEt3WQLaXPWW1fnhl1xJLU4PT3B0RkbyY7M3jIe/+Bv2iClbjQUFGTR46yRxHcdKs56uhcQfavcokWzKMVpODq21dp2SS+SOxkcjJfa04Ln5rN82KTz6JdisbWIVTdYeSo1I5DX2bNp0L0tjnclSmizG/4mJxCseyM2eFlIPfVfZ1Q/U6dArGiYho0OW8paNvTz1WyZnGxfLobmNQykNPG69XrdqBw2qN+3KUn+TITytbZkUq64p3Fkpb/LinOoOuVYqe4EtUqQe3sWMiZrf5UapHtxoQWck1cxZkgrMg78BnnEugEnhbUNlYDrPrVXmjTO5O0N+8rFYPpZpAhsdXXN2GcFAEQI0PZ3Sn+4Y1MigwujWpfS1txU16mN3s8GG5U9cp3xo8MGVL9JzF8lADcOc25xmzVZCnnnlR4TRMU8CSp1FuBBSN5WbOhmU43OLJ4nubJr63+LyOhHNhJFHWILalhriN3ZZcnOJAOXxu0H+x5djk4jRPh0s5+l1llTmxKLO/iYjyQkFY9t2wCQaDKCyMnRc8FAqhqKjIdcAhH8Mbr9OfHjxnzpzBmDFj9Csa/mS+gwc18CM4LEbKyT9yIj9zXo3kfd9peNBzfiA+h0NOLljeKOfqmJl8VLMsyO/fVZb/3lCjxdVAXFj+GSIiyhBzOijPFaN6a3yXInIrgDp5u9frx1ZWlkaG7tNGrlTcELxy7AU5b8fA5upwJ79/V931y1DT7oV/a5ZuVOj8MiIiyhxzOij/FVdjq+zL0Vies6ExRx5jIr+CgnJ0yJnD2Uo0chRfbFSA7Tkd3T1YViO7auVy2Nxh8LsKVOkWmK1ZbO0x8svaa+pirzkREbmWVveqqU+edR1wyMeh6ObE7lUjl+zOIcfLZ/cGotOo98lhcvVLkxzRyjLr+ehjdKtqqshFNyjdZUtdczkrf4qJOYmIKAZzOoiIiIiIKKeY00FERERERDnFnA4iIiIiIsoptnQQEREREVFOsaWDiCiPyQEUMpv5nWj4kL9zjk5INLKxpYOIRhBzSFdfRjOlp8/cX3TJZnxgTsDnNKv26gJgulielOcp9imfT/cBx4y3idJ2rN7ym8oSd7/Tbuxqakd7jYeBB9EINngtHX17UL9qFVaJZcdhvc6mb0+9ej+67ECCokQWua34JSaH0BT789WLZ6NIdw+qqg7A5+sZ4eft5vstQ0M4DDkIYLilUq/Lku56LFPzTQTR4DDvRrFXP5E8wDT9NIY48L/Wlb64pUqXycCTotLIAIfccPU7lZPAtoUh/wi11ywbpBsGRDTYBqGl4zB2yABiO/D5eeP1ungy4Hh093gs2bgRG9VyP+aNP4SnGXhQMoEqEWSUo7Gyxaj46WVB82Dd6R59AnXH0Nh4Gu0lF+fhhINmEDDc51AQAc+yGrS7mPH7auvbJcBV+qnVF1vE38Rh29Kg3yQaBG5+p2UNQfi97ahZNspu5BCNEjlu6ejDnvqnISIJbKyei9iZP2KNm1stAo1FmK5fy1l1535+hng8hJ/t6TNWEcUQFbOHG8VjJVpst4LLGjhxV26cRleH8cw77RLjCWVfoE5NQle5NvGM31erack1UcijnxLlk/R+p8WoXquaO1DHNCaiESfHLR0icKjeiEXRSCI9hYWQbSMnQyHjNVEGVCJuoi5XqqXE/p7uVhPprhXbamJur6BAz04s/oH0RMrKpUp2Xbawd/+ytcJ018On1kXLyeOJ7Cfj7lunEajvhM+3V2xHL75OWwuQnNnaeC/mGgQ69Wc61bkEqsxtRGfBbq85oNeJJc2uVoEq87xs18b+JUWujfW6y8XekuWui52b/ab//abm+ny1QLMIpr1+1Dp0qzLd3mC0WNyuX28YQOvFC1XR7lJmH3x7Fyyzv79cvquuCzDfWlYsLxhFI2K2JZa4XAHxWnb/kuut23csm4L5+dVOl1Ssc3rPfnz299V1Eesdz8vaPS2L52Hdlnl88rgi27V3a9PlrfuMuwaWbaZ7fNby9rKqm12KbaX9Oy1bANlRsbHZfhIW6u8F888UEQ0Xg5fTkQkRbJwUD+Nts6MTGYoxVd1Fa0R5kn98iqvXGv+IPWwvE20piebpykqhqGzCj2Cku9ZWoC762eLqNr1edgUQK0TlMFpWLg2I1hXl9mK7fwX9QI3HXmkGmpY9jGlBY5uND/uwrHOtkSeQ0V0/GUwcQHlNH9p1kKC094l9H7Ds+z10qvcvxjTLLcjurveMJ95L4LG0biSUSVcrVZkvB1r0dZPn2ljukEjaLo65AB55PdQ1dOqCkUZuRYL9mvX/9L7fNKTYb1QAMuZAydT0r+lA6CACZlcs8Sj+aEUqsFdV6/Vi+aa6LsAu/dpczIqlJCvMPxanaL63S/zuvyt+Y04VU7l+fme0rNz+d5fZKtcpyOP7onj88cPxn3tSrJPmmV+cOCdZSZZ/Fq3H92Px9fy1qGRnKhvnYQqIzxUHjW3Ic6qV25XfifieGi2/mdWiXJ3en1weF9dcnkdc4CGkfXxiG/NrxKP+Hr9q+UHK7/e74tH6G0BdZucaqwwLxP5E1CF376h7V5O8DOJaNGGXw++JiPLTIOR0ZKoPe352SD0bXzhOPRLZlTUYyYfRu9HxlfnIP2L2f6C6d6FJ/Mvl9ddGK5HdXZD1a2/FfEuFrxjVDYm7uSQTqBIBh637V3H1VqPSHBNJtKO9ZC2qi3UgJY6rQt7m9kyTdbu0BarMFomL4W+ZKSq5cxAOXqW3dRpNu06rZwj0yXqlcAmmWk4w2Gm8760YJ877YlS3ic+LbQT9F6v18F4lKuLGOrU0ZPZntFJUwCOXpqxWVfLbm3bFB5AyaIsULMb8ClUw4wpH7H5d3FnNElf71b9BpxGrMiUrodY70nJxqlzL3I8NkePTlfhm42U6ZAvBj8Xj45Y72jIoUJVcUTGNIy6E9e53aYX4n/j9tqb5/c5Tf85tnxPPA2LdNBFUmEGRCkLEsdSJYzLJ45MV9k5Ryba3bLiWpfOQOsXfA7KSr7oniW2IPx6Oidgb2mLzI24X5WSZYJfxOkY6xyd+ltPF78b+GUWUF/EQponPW/f9VVHOKVcjXWXqL+wOdCW4bsXzK4y/y7wVmJ/JX8xENCTytqWjb8927JbNHDOWZN49i0YFGXjIO8fGDW7jrri9C0xZrV/8I9UuKtvRf8WMu2WVWGtN/iieKnMcRQyTjaEb9R3rygW2O+M6sOjoiqlcx1YyS2KCgLR090A14AiVIuCoLtOBQvE4yLq6VWyLhinaslEyVX9WOY1dTdZgZKCsLUySGXB1qgqNlb0CbrRGZJq3Y9/vYHG532CnrAdmlVMi+Q8tFW5TpCVggHar331sy4ekKtDit2W/G/7FBfqJZraqWO+su2FWuAO7jNfSMfG8Uzzea56v+EOnghBbhVm6Stfof5PhH/1snYdk31ZMInYyolz0z3Is18cnrlnCgEPS+5AB2kBahpJrR6f9LwJTcTXaZGthW2Y3g4hoaORlS4cxkpWIOMbPw/2MOMglM/gIqj4xti5XxfNVhTt6F90YFz4+IJDddIxuNTLwMPreO7WepKGxXG8nupTLSplD5TobuneFjEqr9ypbToDZlSoqtkVD6+5TLUD2LlfWz8cGI9njmWaLimj4Er9xe+vKvep3n40uOAmIH3GZ+Al1NkX30SqeOwVAnqn6icVVDuvynT1HQy6ylWkgviu7VAnTnMe3VWRuhmy5koGHud9U+SFENLrlX0vH4R1GwIEZWFI9F+xYRekyui+JJzGVenNUFN0lR3Wt8sLvmKlrjBmv+t0HjRYS2XqSIOc3NdtwvtElw9yATEW6Ul2MivkyaOgzWmKEaBBxGvXLjuk77bFdrtB9WnX7iQ9Gsidoj4pGowy71OUdeZdcVEydFnsAkE1fXSv+J35GqsuQWGSrxjdl1yQbp+5Hx5y6JOUxGXDInAt7S5bsFjcQ3xR/cZpdzZxyQ0xfbdP7FOVlfCJzRpKVT483Z3/PENHQyK+WDhFwrHpa5nGIgCNm+FyiDHinxXYzUH3ojVyKQJ2cA8FFf2DZjK8CD9kbKt3beDqXxNaNKivM0VuStcK0hyI5D92BHvjK9dDTlVcZ3ZLsQUR3n0o+N0eniu1yJQTf08GIC26OL0630a0rrvVplNFd/AYjxyRXVG6FQzeqQSF+PLLSLXNHXhBLp/jDW2r9c262hsg+VzbH5DpLebO7VQzxtQy0JSFbVCuOkK1ucVZy1CmVxJ4gKT2GuF4/1IGHYy5JmtTobcm6mGb09wsRDbX8aemQM5Yz4KC0BFDlMGpVd/0yVXGOTQaXylArm0Aay1X3Jsc5EOQQurYmDSP3w4uKuAjFTGhOPLqUyiWRSe4ZN5M4U0GTehabpyIVzy/Ud8pPo8ZjDGnrKdetFzIB3Ez6Lr5YVW4j5TydRsDh1a0e9hGpPJfEbVcuTqeW7PgSCVTJIWoTtT4NhdTfb254oHqZJRm9Z6iZCcjWUZSsVG6FeH++dVjZQVTpF/8Tf8Zld64vrhXBg7E6QrWGiPes+Qiy1cBe3uxutds8T/FT/muZ65AnzDkwIjko8viy0L3KJFsy1GAC4pxjuk6J62Gf0d7MnSmbb7zOnIubD5G8J/uAHESUz3Le0iHzM1bJGcnFYnSbAg49bbxeZZlt/HDrbjU8rpwM8Gld3rrs4LTkFKcMDVuBZTpPwlw8NYA/GEabQ5ZxZNQTJEjqLWtAcNrDDttzTlqWCc0yh6Sx3HoMliR2lfDYgkqHvI6BJKobifGSQzBUPBltwatQaRQwiECi0j8NwbbJlkBiHGpbxuntSKKMHOlqrTHpX9zkf2K7W2PKJ5b0+CIaUW65HuUdcmjaDJPD9XwralEJM2Lrke8k87uhKb/fnOxXdwUU1ydbjR1Oo1fZK43pkAnI5hCz1m1GRn0S3+EPZTcfcUms78sld4nHUVeJiq/ZSOHYCiDWyeFnrfkIspvS4+KYI6N3SeJ5zHl6RGAiysgWgHwgWyNUq444LvP4yoLZPb4NTl2n5HURK81rZ14/2S0rk6T5GObEmMlGXdAj3RHR8FIQlp3LbYLBIAptc2OEQiEUFRW5DjjkY3jjdfrTg+fMmTMYM2aMfkVkI5vlRRTRHjMEKw02OVleeWMlWgY7r2XYkBNU6vliOEJP+uQdf1FJ7pR5JU6jL1Gecv+7l5N4ekR04vUHHW8wEVH+ycvRq4hyxewqlT9deIicFKN6a2665o0GZlcfpwRyyl9G11jx9/PWVIF2AHWqD60fWxlwEA0b+Td6FVGuBKr0nbGtGc7vQDSIiquxVecgDXzOmFFExGiyq4+cDHDAXX1o8Lj6+zmAKtV1sRwd/iDn6SAaZtjSQSOe7Mpj9rmXM0KzKZ6GCzOnhFKTs6Cr/IJyqCFknSY/pHzVjfqHG110lZLzKBlDjvPvcaLhhzkdRERERESUU2zpICIiIiKinGJOBxERERER5RRbOoiIiIiIKKfY0kFERBmT8yXYZ/GX5HqOukVERCa2dBBl4OT2Fbh3zgo836tXZIU5HKRlSThHQxu2zJmT9Bgio3ZFFstM2jSsGd+tm+8z/jeVzWk/zAna4meP7saupna013gYeBARkTJ4LR19e1C/ahVWiWXHYb3OyvJ+ZKnfgz79NtFoIYeNlIPKqWUAs6aXNehtiKWlUq+kNMjZkUVF3VcvJ7h24BAkyiWvJvOLDjEazvaPoLsey/SM0PE/02JUtxm/u/aaZWDcQUREg9DScRg7ZACxHfj8vPF6nYNxc1G9cSM2RpYlmHFyNx5l4EHkwIfle/fi8b1P4I4ivYqGREyQGG5BZWO5CD58I7yiLQKyZTVoTzEjdFlDEH5vO2qWJQrciIhotMhxS0cf9tQ/DSwRQUT1XMTO/JHKdJTKIOXkr9DBqIOIhgXZsiACD4zwinagDjXtQOXaVDNCF6N6rWruQB379hERjWo5bukYh7nVG7FouvH5zIxH4Tj9lMiqdzs2qJwGM79hDra0mfkW4vWK7TipiyqqvFHOXGT5GJFtWrajltT5G9Hy9rK9eH5FdJ8DywWJnqu5xJ1DzqRxHnHX+hG8ot9Kh8pdUN2bbF2ZHLsw2bs72VsbzPfjWyEi+S9iuyoxWpXzqIq1rDB7ItuUS6pcijIskD2Z2puwy3H/0cV+Gs65Gvpzjuesu4CZ2xxQ165U1y8q0Nwom3hQ66b3X9kCEYQBjc1Jjq27Hj65z4Rd2YiIaLgbvJyOdPXtwfbdJzF+XikGFLPQiPfL9Vswcds23OkBDm5ZgSePLsfjG+YBwQYEIhVyUVlfD3xVdUkylkpR5OBqp0p7EM8tnYOH5HZUWbltsW69LYixansEDzUEgXkbbF2eZJCwFM+hCg9E9v0gsC3JtpIyu1WJRZ7joHF/Hir4WtoAVG3T5eRyO15+JMPoSFX6y4EWS25CY7mtwi4rzOVorGyJdHUK+oEaj7XiXIYGsdJrb4UIVKFc1KEhP9tQhuLqNr0N2TVIrBeV66DeprE0iC0l55kmP9iOTvGTUMQ+CsTxdVi6YgXFxhvLCwaQaN2IchEYda7Vx6WvS2bbc3P9TAHImAMlU1O0cph0ENbYLD7prHtXk7haQlygRkREI8Ug5HSkQ+d/yOXR3Tg5fh4Wz2UzByUTxPEpy0Ulvwjj5U9OVPJuWuoDrpyCSUYBTVTWn1gMa1bRDUurVJk3ehxu18vgYY3YjlKEG0pFRBNsxStOd/ZFwHHv6t22z2i9PXhDPEwqnWXZdxHuWBN7LEPDdpfcYYlU7N2eR+92PCmCr0ki4Fi92JpsIq6//dqkoVIEHJFkZYc754EqUWEWa1ssGc3F1VuNfAJrv57iarQZ2c1YJmvT8g67jDhkYDGApH274qkl+pkkrvPDxj6s+Q8yuDEOpS5hZTyV2OtSq4Kk9qZdabcWuL5+UncXOsRD/IhViZWpqKMDXQkOrHh+hQgGBW8F5ruLZIiIaJjJs5aO6VgUSSS/H/OwG4+uqsce5nRQEjffbq3MTsF4t4nVRZMxQT+1i90mMH7xE3BM2t6XJOCQ9D6ONyzFhu0Z96nKEWOEIfPOttMSqYO6PI+T+1pxHB7cNCub2e2VSF6/1XfeKxfYWiCKoer+HV2xlfCyBl3Z96DAU4N2WdluS5WbMADdu9DULuvT8+P2YbSIJK6MJ2e/Lvp82ztl7J2GNK9fsNNolUibpeXHTgaD8jeXy++BiIiGVJ61dFjJfJAlmIGT2N3qNMYuUXpiczTkshoH9XuZCeK5BhFwCJOmXKke48nuUEbXL1lhN/Y7kJyOoeLuPH53VNYq0wj8skmNGhXbUqO6TTlUwssaZLK3obIldXepdHV3ybaAWCVT46vTsS0iA2cEMRlK4/oRERGlK39zOoiySAYcMufi5g1mjoFcNuBm/X5mPLhzm5EbIiviiRO6i3DHE3qf22SXLiNnZPASwBNJo3uVkvo8/mSKiEpwFCeHIqiy5CPELvFBhepO5K1EpaijN5Znf9LEYKdsC4htiehwaM5wCk4GwthvhtxeP880oytU2ryYJn8eREQ0KuVxS4fQF1JJquML0xtslyhWL15plfdq5+HGzNMKErphjU5id0xKtylajNWqwp4gl2RQpdG9yi7BeYyfbCTWnHjdeJ2SOWrRgOa10InK9m5ACcjRqeQd/Mq1DWiQw7nKhOwBjfpkI85JpnBEuisVz0eFqKW3O/QtUkGCJY/BsaUi0CyO0I1E3aRSSe/6oXgqZPtM0tGobNRoV+JTDo09hqz8DoiIKJ/lcUvHYexgMjllhU4yt96BV0O6DrR7lUm2ABitJgdX27ocySRz26hNucl7yDG35+Fbk2BUsDZscRi9KlAncyqkdjQNYNiislo/vHKUq1TBg6jcylm05V19FVDp/A7ZtSj+o8WYr6KFNOaYkJVnmScSk5iu56qwjSwVDX6ieQxGd6tGROrzcnuqj1NqRjK4F35X49jGcn39FA9UbJRkNKpY3VANOsmCoUieiEPiOhERjQg5b+no21NvjEYllkd3G4NrHnpaj1C1aocILQzWcsbyNE7Ou19NKsiQgwbqhjUyKDC6A6l8hKWtuEkPs5sdPix36nIkKuEPTNmicyCM5aEG4M5tGc4kLiv/5rZkArsgK/jGuhzmiqRxHjes2YsHqjyW45LLC7jRIdFeVXbVMy8qBjJskUpENmcDj+0iFqnomwGBTBy3NOGY+R1y+Fp7nVuOMGUObRvdZmx3LJWQbr4ntl8ih/a1J0SL4EYOaWst66kpQYu9NUmUi9mfpxNrzaF7LYzrJofM1eXEUt4hh/ZtQ8wE4WqoXl1GBy/Rc7G0Kri5fhE6iLIGR8mYEwkmGw1Aj7xFREQjV0FY9qGwCQaDKLR1aQqFQigqKnIdcMjH8Mbr9KcHz5kzZzBmzBj9img4MeZKkHM5tMXUHAdOTjpX3igq2y7mmCBKTeYDeVADEegkHXHKbTkZE/pEINYObw5+/0RENPTyO6eDiIjyUDGqt6buktVdvww17V74t6YaCjeAOtkcYpvLhIiIRg6OXkVEROkrrsZW2SfKlqsSEajSLRdbY7t8xZCte7Ibl56tnfN0EBGNWGzpIMozMTkCrhJ7nckuVeZ2XOYiE6XFzHmJZ8zCnrqrVBka9Ehp7FJFRDSyMaeDiIiIiIhyii0dRERERESUU8zpICIiIiKinGJLBxERERER5RRbOoiIiIiIKKfY0kHJyVmczZGUfPVwGBiTiIiIiCipwRu9qm8P6h/djZPi6YwlG7FourE6kcM7VuHpQ/LZDCzZuAgpikdw9KpcMWbLbqxsQbiBc1oTERERkXuD0NJxGDtWrcKq7cDn543X61I4vEMHHJQ/ylCrJgJrFuEHEREREZF7Oc7p6MOe+qeBJRuxsXouYttOEhFBiow4ZizBkhl6FeWF4qkl4v8d6GIfKyIiIiJKQ45bOsZhbnXqrlRWh3c8jUOyS1U6HyIiIiIioryVX6NX6W5VM5a4z+EgIiIiIqL8lkejV0W7VbGRg4iIiIho5Miblg52qxoGyhagEu2oqWMqORERERG5lx8tHX178DN2qxoGytAQDiM47WHO20FERERErg3ePB1C3556PLr7ZNw8Heb65GZg48ZF+nlinKcjh+REgZ4awB9EW3WxXklERERElFxaQcfUJ8+6Djjko73ynyjoSMSYIJCTA+aNQBUKyjtEzNEGxhxERERE5FZ+jV5FREREREQjTs5zOmTrxio5I7lYzC5Uh542Xq9atQOH1RoiIiIiIhqpBjWnYzCwe1UOsXsVEREREWUgj+bpoHzX3dUh/l+CqQw4iIiIiCgNzOkglwKoq2kHvNPg0WuIiIiIiNxgSwclJ4fJlXNyFJSj0etHsK0abOggIiIionQwp4OIiIiIiHKKLR1ERERERJRTzOkgIiIiIqKcYksHERERERHlFFs6iIiIiIgop9jSQUREREREOTV4o1f17UH9o7txUjydsWQjFk03Vkcdxo5VT+OQfhU1HvPur8bccfplChy9ioiIiIgov6QVdEx98qzrgEM+GpV/HUyMn4cln/kVnt59MmnQcXLe/ah2G2E4YNBBRERERJRfcpzT0Yc99U8DIsjYWD0XsWEMERERERGNBjnO6RiHudVOrRpERERERDRacPQqIiIiIiLKqbwbverk7kexatUqvdRjT59+g4iIiIiIhqXBG71K6NtTj0cTJpLbyXyQRyGKuyxvYCI5EREREVF+yeN5OsZh7uJ5GC+eHeo4bKwiIiIiIqJhJ79zOsYVqqADJ0NgLysiIiIiouEpj1s6hL6Qmkxw/GdKkPnMHURERERENJTyt6XDnMF8/DwsHsBkgURERERENLTSSiTPZEZyM3nc2Qws2bgIKkf88A6sevqQWmsan8Hs5EwkJyIiIiLKL4M6etVgYNBBRERERJRf8jung4iIiIiIhr38Hr2KiIiIiIiGPbZ0EBERERFRTrGlg4iIiIiIciqno1f195/Rn86OSZM+pZ8lxkRyIiIiIqL8wpYOIiIiIiLKKeZ0EBERERFRTrGlg4iIiIiIcootHZSBN/Ds5rtx++afoFevcea2XCovY8M6sR3LsuGIfivCLPMgnu3Xq7LG2PbXX3xDv7bK5X4HU7bPY6RcFyIiIsqGwWvpONWOZzdtxCaxPP+aXueoHwefNcoZy/dw8JR+i/JD/y/RGgLmzf0CivQqR27LJSUrr49hd+FCPLXu+3hBL6uv128TERERUd4bhNGrXsXzm36E4BVzUOY5gsDPQ/CUrcId1xjbjfHaj7Ep0Al4voSVd1yrV0Zx9Kr80LbzbqwJiSDgnuTBhNtySR1pwO07XsK8RUMZaBiBz9HSjfjn2RP0OiIiIiJyK8ctHbLV4keACDJW3uXF5cZmEhDBiQg4rrj1644BB+WLl7G3Q8SFJTelCCTclnOjCFPG6adERERENOwMQktH1KmD38MzCVo6jPfGomzlF+HUCCKxpWPo9b74IL7SOgmPrKuCT69z4rZcSqql4ziqVq7HXWP1uhi6+5V+JTm1ikRbXSbiaWv5kvvwwsIb9QtT/DYlT0xLRw722/8TfH3TTgT1S6u0WnrUdvajdOUCHN1k7FN+fkmf/E56AdlVLdL6lO3zcLG9NI5P7bfjNtvvSO/D3Hda50tERERDIU9Gr+rHa8GQqNVdlzDgoHzwBto6RCWuZGaKQMJtuQRkoKGSkMWy4yWxohcNm/RrucQkpt+I1Waux6Lb9LoEQjvxFVFZhaiQRsp3PBablC4rsGaF1tzuuvswT78dlYP9ioADIrAx9rkRVSruLxIBVxoBh0VrUzOmrDS2s3vPg3gotMDYtziepyP7zvJ5pLE9d8fnXra3R0RERNmTd6NXyRaPaBK5WJ5/Vb9DQ+7Ic2gIiUrw7faWARu35RK5vkpXvM2Kq1HxjqwbwF3rmLvu189UwcTuwy8br4W2F3YiKO+Mx7V+DIyr/eI23B1pSZmAu+bKc+/F0T5jTXp6xXkswF1jJ6BIBi8ipi+V38e4SfAYBTKS6jzcy/bx5eZ8iYiIKDvypKXjTbz5pngI/gg/xRexcuUqYymbptYx8MgHb+DZPS8BhbfA59jNyeS23FC4DXOSthgYeSgonJjlrjip9psb86ZbA6dJKBrw95Hd88j28WX/fImIiChb8qulw/Ml3HWzpaZwzRdRJm9TBn+NpKPsUu4N6jC5Q8tTOPgjVPluXwgPXsL3I3OB6OBtiAIWIiIiomzKk5aOK3DFFfqpzeVXyL4SNNTM7j+pKsBuy5FN33GVQB5sXaVzV1ahIWRPoCYiIiIanvKkpWMsrvGI4MKhReOtN0MiJhmXYrhdyi09/G3pnSkqwG7L5asJmCJ/hqHYmcd7X2yOGY0p+3SrRkzyulwYcFxZ6NBeduRAjr8PIiIiyrY8aekALrvmelyBTgSs+Ruv/RiBoKjE3uLFZXoVDT6j0l2E0mnJux25LZe/JsBXIiq5Hc14tt9Yo4b+7ZiEeTltcNPJzx0H0GasIK1o3CTx/5ew1xx9So7ypUY0IyIiouEk5y0d1tGo5BwdUjBgjk7142jLxmVe3LXyS/DIxHFz5KpAP279coLZy2mQmMPfypGB9CpHbstlWdzwusDuHfr1ugcjwYNbRbPX45GS6BC9X5HDrt5zJ+La7bK8X99COSzvS1hjbtOyxA5Jm2VZPo+sb+/6KjxVWhTdxqbjuDsynDARERENF2lNDlhUVOQ64JCPv105UX86Ozg54BCQlcikk/NpbsuRA3NCvfgcDmNyPDlkMK8rERERDV/5NXoV5ZmRMEzuMNB/AqozosNkikZOQ6ZzdRARERHlh7zJ6aB8NAF33eNmMj635cjR2IlG9y17Tkf/T/BQq5x7naOBERER0fCWVveqqU+edR1wyMf+/jP609nB7lU0cr2BZzfLYXL1S5Mc0SrLs6MTERERDTbmdBARERERUU4xp4OIiIiIiHKKOR1ERERERJRTbOkgIiIiIqKcYksHERERERHlFFs6iIiIiIgopwZv9KpT7Xj2mb14Uzz1lK3CHdcYqw2v4vlNP0JQv3IiP/PV2Ry9ioiIiIhouBmEeTp0QHHFHJR5jiDw85BD0JHYa89vRCA4DWUrv4jZHDKXiIiIiGjYyXFORz8OPvsjQAQZK+/y4nJjM+6dasf+IHDFrT64jFGIiIiIiCjP5DinYyxuvst9q4bda/tld6xCeK4Zq9cQEREREdFwk8ejV72Kbpnk4ZmFmy8z1hARERER0fCTt6NXnTq4D0EU4tZbrtVriIiIiIhoOMrTlo5Xsf/nIbZyEBERERGNAHnZ0sFWDiIiIiKikSMPWzp0K8cV1+MatnIQEREREQ17edfSYbRyAJ5bvGDMQUREREQ0/OVZS4fZyjEHt3BiDiIiIiKiEaEg1zOSnzr4PTwjAwlHxkzjZnxhlk00Y/kkzkhORERERDTspBV0FBUVuQ445ONvV07Un84OBh1ERERERMNPXo5eRUREREREI0cejl5FREREREQjCVs6iIiIiIgop9jSQUREREREOcWWDiIiIiIiyim2dBARERERUU6xpYOIiIiIiHKKLR1ERERERJRTbOkgGmT99bVYV1CBdb5m9Ot12XUCL/rE9sU+Ntef0OucRY7FsqT6zNBow5Y5c3DvnBV4vlevGoFObl+Rg3MMoKqgAAXWpSqg30tfoMq2rYIqsQciIqLkBq+l41Q7nt20EZvE8vxrel2cV/G8LmMuicsSEZFbXn8Q4XDYWBrK9Fqb7nr4dDCRKC4pa9DbEEtLpV5JRESUwiC0dOhA4qfALbcW6nUOVFDyI/Ev2iqsXKmXsmkIBjbi2YO5uR9MNNqNra7DunCTWPwo9eqVecmH5Xv34vG9T+COIr2Kski3hiwD1vrz+odARETDVI5bOvpx8FkdSNzlxeXGZhy9tn8v3rxiDm65Rq+QrvHh1iuAN4NdOKVXERFRNnWj3lcOtIQRbquGR68lIiLKphy3dIzFzXetwh3WQCKZN/vwln5KNFL0B5qx0xfNndhU06PfiWWUs+ZX1GJnTH5FNFdjp6XrS7IckcKpwJGq6L43Vw0gj6T7QMx5rBPPdwYyyP/o3Y4NKm/BzNOYgy1tZj6DeL1iO07qotFcjugiy9q98oj5OVv5RxwKp5LW8QmqvGWfunyMyDYt21FL6vyNaHl72V48vyK6z8xzQYpR3RZGoh5XA2J21/LVi9CGiIhGs8HL6Ujh8itk16tO7Ld2pXqtDT9/E7jCMxWX6VVEw0l/4DFsKt+OjnbnQCMiUk6/VnrQUVODdVUH9Ov0dZTXYEdjdN+hxu3YlEkCe3czNnvqYs9DPJfbzzTx/Jfrt2Ditm240wMc3LICTx5djsc3zAOCDQhEKu1mtyqxyPeSEZ97aM5qYIOl/O7VjkGKG+6OTwQm64GvmscolkpR5OBqp+AoiOeWzsFDcjuqrNy2WLfeFsRYtT2ChxqCwLwNory1a5kMiJbiOVThgci+HwS2JdnWEOje1QT1k25vwi5GHUREo9og5HS4c9nNXzS6Uv38n40cDpnjEegUEccc/PnNY3UpouHkAF4o32c89S7GSpU70YSV/snGuogD2GmWq6zV5fxYZJZrbMKLA6iwlbT4jf22zDJWtLehM83tHanbjpB4LPQb27JuL1SzE0fUs3QEcXzKclGJLsJ4+VeFqFfftNQHXDkFk4wCGblZBBzLxWYU3+24WTwcfMGs/ctuROaIS85LNHna7fGJoOiJxRivX0k3LK1SZd7ocWh2kMHDGvMAi3BDqYhogq14xamFQgQc967ebfuM1tuDN8TDpNJZln0X4Y41sccy1IrnV0BliHgrML9YrSIiolEqb1o6zK5YX761UAUem57Zizc9X1K5IGzloGEp8BI61JPJKN26QPzCE7CWq52py03E9dUVKFHPexASld5MyCBhYdlE9Xxs2W0Zbu8ADjcaz0Ky5UV3r9pkBkp4HX0ZBEU3326tSE/B+AEniM/Djba6eSyjG1FkBCeHxdrFKOPjK5qMCfqpXew2gfGLn7C1YGj7kgQckt7H8Yal2LA9oz5Vg6O4Gm3y2rZVi6tPRESjWd60dJijXD0TvB5fVqNXfR23vvUjDptLI8CVGOeqxpW4XKgru3NnpLW97uOqlYOcxeZoyGU1Dur3MhPEcw0i4BAmTblSPcaT3c6Mrl8y8BhYTgcREVHu5UlLhzHKVfCKOfhypGVDtnyIwOMK8U9w4Mdg3EEjX+IWg8KpRmvFgFiCh8y2NxmlQaNrVexSh9nD4jZ2Ot2r3JEBh8y5kN26zJyOx/duUN26MufBnduM3BAZUCTOSSnCHU/ofW6TXbqMnJFMc1iIiIhyKU9aOt7Em2/qp0QjhacIxsw0+7BHJ1urxHL76FWRcj1orTugk7xP4EhVne52NQvTbSMLhZqN5HI5clWi0bBiie3pvAyn7SVVfAtKVMd8cXzLmnFk2CYEp9e9KrVevNIq+6ml6taVmRvW6CR2x6R0m6LFWK0CjwS5JEMlMtmgD/XD9ndDRETZkCctHdeiWPzjijf34qeW0atOHfyxGr0KnuvgdtRdorxRvABz9YzNZi5ENA/CQpSriCSN12GTypmQo04Zqwr9C3G9ejYR0yqMciFRTm0vRcARzcFw2l50CF75fqseOSv6mVqdwD4Rs9eaSejbscNjfkYvAxhda3jTSeY4ipNmPV8NjTvQ7lUm2ZJhtJocXG3rOiWTzG3DAZ/c14rj8OCmWXk0e2Kw0xi9Svy/pi7NZiQiIhpRct7Scerg91Rehlye+blxn1XOMm6si3abuuaOVSgTgYdKIreUv+LWr2PlHdfqUkTDy/UNfpRWRkerKqxcjJXBxbplI0rODC5Hgyq0TgbtnYXSFj/uqY52hRpb/bcutjcR4yrktqLlpEKH7blWdh/Wif2U2LaZc7JybeZKyMRqQd75z5cchhvWyKDA6NakjmlpK27Sw+xmhw/LnbpO+dbggSlbotdGLA81AHduy2zG9u56X6SLmafGCBMay81uZ1XIOFwoqwUnOCciIqkgLPsU2ASDQRQWxlZjQqEQioqKXAcc8vG3K7PQD91i0qRP6WeJnTlzBmPGjNGviIhGuwCqCsrR4Q+irTq7yTeBqgKUN1aiJdyARD3TZEAjAxlvDvZPRETDRx6NXkVERCNLAHWy5cTrx1YGHEREo1qe5HQQEdHIIVtXZNcso4WF83QQERFbOoiIRoH2Gk8kb6Mg3bGBLWSXKnM75XpwgnhlaNAjgrFLFRERSczpICIiIiKinGJLBxERERER5RRzOoiIiIiIKKfY0kFERERERDmVWUvHg5PxqfVdOC0ekwUeRJQ/1ARwA0ggJqKRT/494avv1q+IiLInraDj8vWHcbrmPSz4x+/jnXvewPsfvI1zj0zBhRdeiPDG63Dqw/Pxx4eKI4EHEVl0H8BOXy3WFVREl6oD+s3cMidoq1yQYAo3dWzymGrxYl7WN9qwJU9mIXeW78eX3MntK4bo2PtQVbAXBZZlOMbFgSp57J2Zz9ye0GD/rrqxq6ldjXSWi8AjOvKZD4xriEaftIKOUGUvfrV7DX70xfNw3nnX4Y1Vq/Fy2R04MPdWHPivPrz1rf8P5959B+c2XBvf0nGqHc9u2ohNYnn+Nb3OzlJGLc+245R+i2h4E5V6Tx062nv060HUXY9lekbohgQxR/+uJnFs8lkPOnadUOsydwJH6h/DZhHE7MzXCqS4Jj497Csbf4bSODSE5yAsl5Zxel2+OY16nwgqfD2iSj7SFaO6LYyWSjnE8rKsBgbR2evlUMpt4EjKRKNPWkHHq3vr8Nnbv4l3jnwKv1q6GOdfeCEumTQJV5TMwCcmXokPf/cGXvmrL+DUCz/D2Uemmp/C8zKA+Clwy62xw/DGeO3H2PTMXlxetgorVxpL2eV78cymHyNRjEI0XPTXi0q9ejYZpcEmrAvrpWGmWps73ahfVoP2FDNCj53vQ4lXPpuMkvkDHer6OA7X7ENIBTHZ4sPyvXvx+N4ncEeRXpURPWndMmCtX51wlmTr+IishuZ3VdYQhN/bjppl9VkKtAJobpQT09ciwX0PIhoF0go6PFP+DOcwFb2b/Lh85m249n89hivvqcHHLvkkLr3hRvzZlh+gcN58vLb+AXx06k3xiX4cfPZH4m8wEUTc5cXlxmYciMAk0Cl28CXccY1eJVxzx5fgQSf2H+zXa4iGp75O3cJRWYHZg3mHL1CHGlH5r1ybYkbo4gVY2CYDobrBPb5BJQIwXznQElYzZHv02iGjWlvYzYTyUTGq16rmDtRloyWwu0vfdCGi0SytoOPj1y1HcPV/x4Wf+CQuOBfGqed+jEtunomLpl6Lccu/ig9/+zoK3vk9zrvoIvzm4XXiE2Nx812rYgIJRyJAeUs8XHHFFcbriCvEOuDNN2UAQzSy9QeadV6FudRiZ31sV6f+ep0TInNBuq3lRVmHykHAuL2I2kS3FwOP6c9Hl822fcruUi9G8j3E86poXsrmqmaYtwQix1ZQF6lgdJRHt7uu4DEc0evdM/u0R5ctbfqttBldRxJ1MctMZsenkvo9NWivXBvtZtK7HRtU3/3oNuW2jHwL8XrFdpzURRVVPsW+I9u0bEctqXMEouXtZXvx/IroPgcv38Ce/3EgLmBTuRWqG5StbFWfLmHR3SOCPksZyyK73HXXH9CvD6jAHe3H4Ikp55TDobti6TK++tN6fbrS/12pfAlf6pYJt+VQtgAi7EBjM/sfElF2pBV0XHDFZ/H+6724eMIk9foPB/bjo1NvoXD513Du/ffRv/0Z4Nw5XDx2PN7relWVceWyKxK0gozFZfKNt95kbgcNP5YK/Q5R91ca6yyVcEvStii7qXy7zqsw9aCjpiZBsvlL2Omxlhdly+2VeqNLA0qmJm/lcK0HraKi3NoYzUsJNW5HU1yQkk1m9xKxbJin1+WT9I9PVvpkUr/MsQk7REC/XL8FE7dtw50e4OCWFXjy6HJj28EGBCIVT1EpXQ981dy3WCpFkYOrnSqnQTy3dA4ekttRZeW2xbr1tiDGqu0RPNQQBOZtEOWtXXtkZXgpnkMVHojs+0FgW5JtZYUMIjrRWDnNyP8QS9AP1HjiAw8jOOgEWiy5Io2dsbk7MuDwHAP8M/X2ZsLobXcx/ME5KjAtrra9570KQb1vY5lm6yrUh3IRoHSu1e+L/bbXHMgwZygffvdlWGBEHTlIkCei0SitoAPnXQjxtyk+6n8Pf+g6hvdeex1nT7+PP/b349gD38G7Ha+q9R+9fRrnTv9Bf8iNa1Es/oF98+c/xkFLdHHq4PcQEP/uEY1sB7CzfJ/xtLIWK1W+hx+L/JONdY1N8SNKNe5Dh3cWFsn8kOBilKiVr6PPWk53aUg4YpVUdp/OL/Gj1GWKQ0mLX31mUaVxfKGm/aq1Y2y1CKjUtmr18ciy8rW53Ifr9frskt2mjKTwREt+JIsb+STljV5RsQ2jzTHHJojjU5aLSn4RxssBAMXffzct9QFXToFxq8ckKqVPLMZ4/Uq6YWmVKvNGj0Ozgwwe1ojtKEW4oVT8hRtsxStOLRQi4Lh39W7bZ7TeHrwhHiaVzrLsuwh3rIk9lmwLVImAA+PQ0hBNNi+uni6CgdOoqYtvxagUAUcknisbp+/YR8sF6o6hXWxvbfXFes3FqF4rt30anQP4N8dpvx1dmbZ2DL0yFXV0oCtls4g7JVNHbN9NInIhvaAj/BEKLvgYwgUf4YJPXII/rf0mxkyahIILxwDnzuL8j1+kljDOii2frz/kzjV3rEKZJ4SfPxMdveqnmIVb7T2uiIaLSIVeVtD1OhFURCvhOn8i8FI0ybx2Jsaq5xNxfXWFrrz3IBRXERJlt4pKvPy8zMewbs8U7BQVq+wq9PuxsMxINL9+wZXqcegZ3abCalQc5yW7XaoyoPI3ykXFWY7ek3zknptvt1b0p2C82wTiosmYoJ/axW4TGL/4CVsLhrYvScAh6X0cb1iKDdsHpU+V0Ge02FWOs7UsXIyp8g9Ix2lbV6FxSBZn547zfts739PPhqv2AQViUveuJrGVyiH6XogoX6QVdHzwETBm/J/g7LkzmFC1Ap/47A041fyvuOBTn0RhxZfw8SvHq+Wjs6dxyTXp39GQgYc5cpVc7rpZRxyXX4HLjGdEI9iVGJfgj02oy9aFyevDtPT/iNEQCdTVZD0AjM3RkMtqHNTvZSaI5xpEwCFMmpIooJTdfoyuXzLwMPY7SDkdjZ2I5lMYS7kMRtrfkw1CaSmrvQpeEcw8HMm5OI36h2VLyFAFLBkIVKlWPHMxrkUNPJZ1aq4Nt+VywJyXYxm2iuC/gSNXEY1yaQUdF55/Hq554GF8+L74i/rST6Nv21N496U2vB3YhUvL5uPS+V/A6dBJnH3/fRQ/9Pf6UwNwqgvBN50SzIlGIlv3KIvCqUbrQlo800TFajTI/+5VZQ2yxaUFlWhEeRaORwYcMufi5g1mXoVcNuBm/X5mPLhzm5EbIgOKxInLRbjjCb3PbbJLl5EzkirRecAs+Ryxiz23woXgeyoIlDkXRgAjk8XHoSWTbQ2VsgZx7mZrnhziVqzz+hG0tPCpLnxuyyXkxbQMh3ozfvdhEXIsE9eYI7URjXZpBR3nr+nC6cKJmPjlu/Hrmm/gjed+hA/e6sPbL+xB798/hLcOvITTfW+gqOabOL3/Ff2pzL22fy/exDTccrPR4YRoRPIUwZjBpgetdQf0aFAncKTKHAVqFqZnUhMqnqq6Zw3l6DNxLTQ5kcPuVZFJBLNRYSpDgzgWOfFaY/lA7i734pVWeW9/Hm506AE1UDes0UnsjknpNkWLsVoFHglySbJy/cYZCc1x3agypVs14oKYQQw4svq7yh01+p34W2SgqRjF8ytE6NKOpl15fLJElHPpda9aNwXzt/wW78+5A9M2/TNw8Ri8Hfw1Qvv34Xet/xfv/uevUPK9p3HRx8ci9L/F+xkzJhQMBAtx65e/iFQj7hINa8ULUBFJGq/DJjWyVU1kxKtC/8IME7A9mCbvaiYZfeZIlTmSVg1adf+fkBwxS63LZIhbaRIKdRNLdFsD2d4QiuTFtKMmKxMWGHd/g35RBavxoCCjJg+dZI6jOGnW89XQuAPtXmWSLRlGq8nB1bauUzLJ/JHYSOTkvlYcF7+1m2bFJ59Eu5UNrMKpukPJUamchr5Nm84FaexzOSrTxZhfcbE4hWPZmbNCysHvKvu60WWMRMFuUUSUFWkFHRetO4p/X+nBzCfeVC0eJc/8K2554Re4Ze9+fLbpJ5jy9Rr87h824+T/rEf47Fn1GTkClZkY/szPQ2pdMGAmi1tmG5czkutymzb9CEHPl7By5ddwM5M5aBSQIz+tbJkVqawr3lkobfHjnuoMulYpeoIvNGJwGzsmYnabH6V6dKsBkZVcM2dBJjgL8g58prkEan4MdYfZGLZWkq0Oxrqq+EpoWa0eSjWBDI+vuLoN4aAf3saHM7rTfcMaGRQY3ZrUvpa24iY9zG52+LDcqeuUbw0emLIles5ieagBuHOb84zZZbXiHNUzLyrmO9wuD1jyNMqNgKKx3MzZsAyHWzwZbeFpqHTI68hkLoyyBrEtNcRt7Lbk4hQHyuFzg/6LLccmF6d5OlzK0e8qq8yJRZn9TURZUhCWfQ9sgsEgCguNDh+mUCiEoqIiFXjIFg/zceyGXry19ipc+OBrMevl429XZlpZcjZp0qf0s8TOnDmDMWPG6FdEo53Md/CgBn4E21LMSk6OZKAiA5TKljwYBYuyQM/5gfgcDjm5YHmjnKtjZtIRxrIhv39XWf57Q3Yn89RAXNgU+SNENJKl3dJhDyz6Vxc5BhzykYiGWjGqt/rhlaPV5MdkFcOLqCwtk7d7k83qXvAd/UTja/1Ey7vXm41cKXMIXsv7nmkXI4yW2CFiB7w/h9eW31VD+QC3l21i+931y1DT7oV/qwg4srF/nV9GRKOcbOmw6+rqCr/99tsxi1z3wQcfhPGtI64ff/vbd7K6uCH3TUSxgn6vbNEMe/1BvYaSawlXiuuV8pphHR+H3WNIPQKHY9cHjzmvz/Kj/F3JR/W7SlLO1WO2ye22VKrHpMeXtmDY75V/nirFnywiGq3SCjrcBBrWR6fAYSCLG3K/RBRPBh4MOrLIXgHja/1Ey+vX76nXwAuRRb2uFAGJKa3tCUP9eqDU9ozgICbgMA14f2bgIRdvmH8VEY0+A87pSPbInA4iIiIiIhpwTkeyRyIiIiIiorTn6XAbcMhHIiIiIiIitnQQEREREVFOZdbS8e2rcMl3uvG+eEwWeBARqQn5OFzvqCO/d18mMx8SEdGIlFbQ8cnvdOH9b12MG/7+/+H39/0en/2fP8P7qy7BJ9Z1OwYeRDRMdB/ATl8F1hXU4sVU9URVtlaUleX1UnVAvxkrMgFansxqfHL7ihzM6BxAlZ7lPLIkDLLasCXFrNKBKtu2nGZKz5nUx+dON3Y1taO9xpNW4BE9d19GM7UTEVH+SivoeOf+c9j89P9C+02b8LsXH8C+zzyKDVsew7u15zsGHqZTB7+HTZs2WpYf4zX9XqxX8XxMue/h4Cn9FhHlTP+uJnS0y2c96Nh1Qq1zJgIOT50o26NfJ6EnQPP6g6NiJm95nnIwQLUM4ITLGvQ2xNJSqVcOO8WobjOOv71mmasAQgYc5Y2VaFHn3pbzGcGJiGhwpRV0bP3hJnzNE8KlM76Gq3wr8anrv4T7p76Kf3jme3h31aWOLR0y4Hjm52NRtnIVVqrl67j1ik4E4gIPGXD8CEHPl3S5VSgT+/q52DYDD6LcGjvfhxKvfDYZJfMTD3XdXy+CE/VsMkqDTVgX1kvDTLU2qhv1y2rQ7vVjK2uPFj4s37sXj+99AncU6VV5JbvHV9YQhN/bjppl9eIXkUwAzY0ycKs1ZgknIqIRJ62go2JiBy6ZWg5cEMa58z9AwaVX4BOf+Sv8t2v+E5959BXHlo7Lbv6aCCC+iGvUK2ksbr5lmnjsxP6D/cYq4bXnRcCBaSi741q9Brjmji/BAxF47H9VryGinChegIVtMoCow+wkMUJfp27hqKxIWg6BOtS0i2Jrq8GQY5B018OXd92SilG9VjV3oC5ZH7HuLh3MEhHRSJVW0HHmgk+i4KIxOHv++2o5J5cLzuH0H8/g0P8nAhDZxerbV+Hj636jHhO6fByuEA9vvvmm8RqvojsoHjzXWYIT4bVfi0BECP46QXcsIhqQwGOxuRli2VyfrHuVOwHjtjVqnW5b927HBpUzYOYPzMGWNjPfQrxesR0ndVFFlTfKmYssHyOyTct21JI6NyFa3l62F8+viO5zYHkO0XM1l7hzGACVrO+pQXvl2mi3pLSus7vje+UR83O28o8kOZmyBZC9xBqbOZgAEdFollbQ8YmLL8RHZ99B+IKPoWDMBLFciaOLf4w/PPZpvP7ljejYvwbH5v8NjuxfpR4TeqsPMty44goZegin3sRb1tfSqXY8K/6NuvVWOTN6P06xixXR0LAEJjtELKE01lkCFXvyudFVBiVTk7Zy/HL9Fkzctg13eoCDW1bgyaPL8fiGeUCwAYFIHVZUbtcDX1VdfoylUhQ5uNqpUhzEc0vn4CG5HVVWblusW28LYqzaHsFDDUFg3gZblyJZqV6K51CFByL7fhDYlmRbSZndlsQizzGLZC6ETNZXOSUOuSTurnMaxyc+99Cc1cAGS/ndq5MEUWVYYEQdg5gQT0RE+SatoOOfXrsW5946hIILr8L5H///t3c/wFFVeb7Avy0ICqjkDzyEZwTpDjtZRnbGDMV068Sypsx04ojD1LCLPIqHYPLeg9mk1sfWE1BWRXCXdSeZic9K/ENlWGAKa3zGWujBnWHhSXoxZuuNbowD3VkRddSQEBWByQjknXPuuf3npjvp7nR3+s/3U3W5fU/fvrf/0Tm/e87vnK9jwpRbVfnEwgJcPUsGB1BruR1dHzo7utWtwoJitTYFtmXAseddOFYuRbllHyJKIvdf6ryMBtylcjqSQHeVGXnEKh8+mrdGVPJLMEumf4l6/22rXMBN8zDH2EETleHn78csvSUtWlWr9vn4/QjNDjJ42CyOo5Rg0V2ipu07jLcitVCIgGP9ptcsj9FOv4+PxWrOXbeHnLsElZvDn8v4MkbNqmpxosE3hPaIuTOxvs/xKRcBxxrzLXPdiXKx6jwSvbXDraKOLpwcpevXwlJ2xiMiylVxBR0//sEanBs4jasmFMB21Q3A4OeqfPpSN27Z04IJN1yPeT9/Fje4v6vKIxnobMNx2czhWIbKsL5UWiDgWCsCDl1GROMnEJjsx5/LuqNUszFQNiwPxNcNNRDWKMrvDK3oz8OsWBOXS27GjfqmVfgxgVn3P4+ISdHHRgg4JH2Oj5pXYfvehPtUpY7K36hCC+RoTyOP9JTw+xzV3fhmhLdsdF50q/6yw/kP7Bf31iBDRlYmIqIUiCvoKHz6Ei5dV4Ffv96Ffzr0Kxw4fFyV9+3ai7P7folbRMDx6U+eRf+el1S5lTGSVS9QVIGVIQnjARECjoGBYLI5EeWf8BwNuWxCp74vMT682iwCDmHOvJvUejjZ3cjokiQDD+O8Y8npSC7PzvqYArtMZ87LsRqtGBpq5shVREQ5LK6g47OtX0PdMRduKf02vnOHG8Wzv6HvAYYuX1aLbdIkXWLR02YEHHKEqhVOhDViFBShUKx8x4e3cJztl48pRgFbPYiyg6MMyeqpJQMOmXMhu/MYeRVy2a668yTOgXt3G7khMqCInotQgsrn9Tl3yy5dRs5I9P3Tx5jL4yBq0IIqUWnPjgnfnSgTQVwoc06SVhF2cEJAIqLcFlfQIYfBrVsyDR/8/lMc63gbr7/xW1VesOz7KFzxQ5xaV4eZ69di+j2VqjxABBxNHpnHIQKOsOFzTQtgl3+Mir6G+WHBRZRRrYgoc9lLsVCsxj5a0Wm8dVj+ACTanWdkizbr5OqISekWJfdjkwo8ouSSjAs3mvUEgi1Vtrhm/k43NZqZ+FZES9mwVy8XIYkX+w8w6iAiylVxBR1y/g33KzZ4jryB5375G3x+7rwqv/B2Fz7cuBWXzg6o9cXfnVTlihqFaqSAwzB/cQWK+o9iz6HgnByR5u4gouR5t9Ycgaoeh3V/nd76el32U7xrFMXJgTLZ1DHm0Yp08jPewydmPV8NAzvW7lUm2ZJhtJp0brJ0nZJJ5pZhYD85dhgfidd22+1JmDUviWRrga9BVNnrHbBlZJOHHyeNkQXYfYqIKI/F3dLR92gpfvLFHfjZlgfx1MAdgM2GP/hPicDjHQzBptZyW5ZLPR1H1fC4cjJAT9MONFmWQ+YEHAVOrNiwDA7fy4H7PL6RAxUiykR6Qji0YKyNHYs2y6DA6Nak8ipWHcZtevjX5HBhTaSuU67NeGTeLp3LYSxPNAP37k5wpm4ZxJjHkgnsgmxhMcrGnitir2vHkK8BzpZtiXVRSuXzMyeKZJY4EVFesw3JDrUWPp8PM2caQ+Caent7UVJSEjbj+GjrDzfM1o9Ojjlzrte3ohscHMTkyZP1FhGNDz8aXQ7UowG+9lyflVwOXVuFrgZflGFrEycTrata5AhV2ZpkHeP3QI7G5agHUvAeEhFRZoi7pSPWgEOuiShf2VHX2gCntx6O7MhyTj3bY/qGNtp2DvA3rka914mG1lECT50HREREuSvunI5YAw65JqI8Zq9Da4NTZjlndJJzWsiAYmhrMLCItp1LPLV6pvTWEecRMRh5QN76nZy1nIgoR7Glg4hSRuYayCTnfKASuW3GvBNhCd2hAYUZaETbFsy5K+RSJQd9ykp+NG5rEQFHrN2l7Khr96HBaQwBzOFziYhyD3M6iIiIiIgopdjSQUREREREKcWcDiIiIiIiSim2dBARERERUUol1tKxdS6mPubHRbEeKfAgIiIiIiKKK+i47rGTuPi/pmDRU7/BF3/5Bb7xt7/GxYenYtrf+CMGHkRE6dWOXUma5TuTfbJ3XQpeo5zkMDhy1rBRuMKM/j6HjsJlLLUcDpeIKI/FFXR8/ldX8L//8e/hva0Jn/7fR3Ds1n/A9l0/xbmNEyIGHqaBzhfQ1LQjZGlDj75vmAEv9un9DkXdiYiIUkEOcysHNVRLc+LzoLub9THEcrBGFxIRUd6KK+hofakJax29mP5nazHXtQHXf20Z/qr0BP5uzws49/D0iC0dMuDYc7wY7g0PY4NaHsSSom54hgUeJ3BIBhu/AhYvCR+ul4goNi6sOXoUzxx9HpUluohSgO8zERHFJ66gY/nsLkwtrQImDuHKhD/ANr0I0279IX48/99x6z+8FbGlo6B8rQg0lmK+2pKKUb64TKy70dHZZxShD537XgbcIihZ4UShLiUiIiIiouwXV9AxOPE62K6ZjMsTLqrlilwmXsGFrwbx2/8mAhDZxWrrXFz7N/+h1lEVzkCRWPX39xvbMhBZ8TAqg5EJEeW703uxXeUMmPkDFdjVbuYziO11e/GJ3jWYYxBc5L5Wbz1pPs6y/5MRdh5NXM9PUPuHnFPvHyZwzJDjqGX0/I3g/tZ9T+PQuuA5x5YLEtv7HDd/I1wy78PVCE5ETkSUm+IKOqZNmYRLlz/H0MSrYZt8o1huwnv3t+HLn96AD1buQFfHZpyq/gu82/GwWkd19gxkuFFUJEMPIqLo/u3xXZi9ezfudQCdu9bhxffW4JntdwO+ZngCFV6zu49Y5H0jEY97omITsD1k/9c2JVx5ju35icr648AD5nMUS43YpXNTpEq7D6+uqsAT8jhqX3lsUfa4JYgJ1f4knmj2AXdvF/uHdnmSQcIqvIpaPBI496PA7hGONaI43uc4+A/sh1fe8O7HAUYdREQ5Ka6g49meBbhy9rewTZqLCdd+HROm3KrKJxYW4OpZRh6GXMvt6PrQ2dGtbhUWFKs1EVFkPnw0b42oRJdglkwTE/Xq21a5gJvmYY6xQ0LKRcCxRhxGcd2JcrHqPGLW/v1odFlHXgpfgoM6xfr8RGX9+fsxS29Ji1bVqn0+fj9Cs4MMHjabT7AEi+4SEY3vMN6K1EIhAo71m16zPEY7/T4+Fqs5d90ecu4SVG4Ofy7jzV69HE55w7kc1XZVREREOSauoOPHP1iDcwOncdWEAtiuugEY/FyVT1/qxi17WjDhhusx7+fP4gb3d1V5JAOdbTgumzkcy9idiohGVX5naEV6HmaNOXH5bnzTUjcPZ0dde3DkpUhL6KBOCT+/kptxo75pFX5MYNb9z1taMLRjIwQckj7HR82rsH1vwn2qUs9eh3b53rbXiXefiIhyUVxBR+HTl3Dpugr8+vUu/NOhX+HA4eOqvG/XXpzd90vcIgKOT3/yLPr3vKTKrYyRrHqBogqsrFygS4mIcl94joZcNqFT35cYH15tFgGHMGfeTWo9nOwOZXT9koGHcd6x5HQQERElJq6g47OtX0PdMRduKf02vnOHG8Wzv6HvAYYuX1aLbdIkXWLR02YEHCiDe4UTI3XAIiIaP/F0r4qNDDhkzoXs1mXmdDxzdLvq1pU4B+7dbeSGyIAiek5KCSqf1+fcLbt0GTkjSUkAJyIiilFcQYccBrduyTR88PtPcazjbbz+xm9VecGy76NwxQ9xal0dZq5fi+n3VKryABFwNHlkHocIOMKGzyUiyjTxda8a3Wm8ddgn1qN160rMos06iT1iUrpFyf3YpAKPKLkk48UcvcrmQiMTyYmIclJcQYecf8P9ig2eI2/guV/+Bp+fO6/KL7zdhQ83bsWlswNqffF3J1W5ImcYZ8BBRHlLJ5njPXxi1vPV0Lhj7V5lki0ZRqtJ5yZL1ymZZG4ZDviTY4fxERy47fYMmtXP122MXiX+rd8ZZzMSERFlhbhbOvoeLcVPvrgDP9vyIJ4auAOw2fAH/ykReLyDIdjUWm7Lcqmn46gaHldOBuiRM45blkN6WnKZ72GWGd2wxN8hj7mfdfZyIqIQsnJt5krIxGpBXvnPlByGRZtlUGB0a1LPadVh3KaH2U0OF9ZE6jrl2oxH5u0KvjdieaIZuHd3gjOJp+p9dm9Egxq+ioiIcpVtSPYVsPD5fJg50xgC19Tb24uSkpKwGcdHW3+4YbZ+dHLMmXO9vhXd4OAgJk+erLeIiCg2HtTaqtDV4EN7XXLHkPLU2lDVUoODQ82I1jPN3+iCo94LZwrOT0RE4y/ulo5YAw65JiKiHGN7TN/QRtuOiQc7RcAhIg60MuAgIspJced0xBpwyDUREeUQGVAMbQ0GFtG2YyZbV2QCudHCwnk6iIhyF1s6iIgowFvvUMMCqyV0bODQgMIMNKJtC7JLlXmcqhZdOIwbzXpEMHapIiLKbczpICIiIiKilGJLBxERERERpRRzOoiIiIiIKKXY0kFERERERCnFlg4iIiIiIkoptnQQ5TN/I1zmSEWuRvh1MREREVEypWX0qoHOF7DneK+6bSiDe8NSzNdbptH24+hVRKlizEbdUnMQQ83R5owmIiIiSkxcQUfpi5djDjjkuq9vUAcSxSHBQx869z2H4/3hAUUs+zHoIEodf6MLjvqFODjUDIYdRERElEwpz+koKF+LDSHBBVCM8sVlYt2Njs4+o0iIdT8iSg176ULxbxdOso8VERERJdn45HQUzkCRWPX39xvb0cS6HxERERERZayUt3REdPYMZBhRVCRDihHEuh8REREREWWscWjp6ENnR7e6VVhQrNaRxbofERERERFlsrS3dAx0tuG4bL5wLENlMIFjmFj3I6Ikcd+HGnhRv9OjC4iIiIiSI60tHYEhcYsqsLJygS4dLtb9iCiZ3GgeGoKvbBvn7SAiIqKkSl9LR0+bnoOjDO4VThQYpcPFuh8RJZeeKHA1WiFH0h5qr4Nd30VEREQ0Fulp6RCBRJNH5meEz80xTKz7EVHy+brhhRPLqxlqEBERUXKlvqVjwIt9sQQSse5HRERERERZxZbqGcl7Du2Ax6cPEoHD/bBKFI9lvwe+wxnJiVLGUwtbVRcafO2oY2MHERERJVFcQUdJSUnMAYdcf7hhtn50csyZw6CDKGUYdBAREVGKpHX0KiLKXP6TXeLfhShlwEFERERJlr7Rq4gog3mws94LOMvg0CVEREREycKWDqJ8pofJtdmq0OJsgI/D5BIREVEKsKWDKJ/Z69Au5+TgvBxERESUQmzpICIiIiKilGJLBxERERERpRRbOoiIiIiIKKXY0kFERERERCnFlg6iVAqMDiUWVyP8upiIiIgon6RlRvKBzhew53ivum0og3vDUszXW8qAF/v2HEW/3lSKKrByhRMFepMzklP28qBWDktbcxBDzW5dRkRERJQf4go6Sl+8HHPAIdd9fYM64CgOCTL60LnvORzvjxB4hDmBQ00vwxcSeDDooGzmb3TBUb8QB4eawbCDiIiI8knKczoKytdiQ1hwUYzyxWVi3Y2Ozj6jKKIFWLxEBD7976JnQBcRZTF76ULxbxdOso8VERER5ZnxyekonIEiservD+tMFUUxCsz+VURERERElHXGZ/Sqs2dU7kZRkQw9ohjw4lfHe1G0xDVCFywiIiIiIsp049DS0YfOjm51q7CgWK2DZB7HDjTJRSaVF1Xge+XWfYiIiIiIKJukZfSqUIGRrBzLsKFygS6NxEw4n4klK9eivICJ5JTtOIIVERER5ae0tnQEAg45ItWIAYdUjPIVy+BAL453nNBlRNnMjWYR4/vKtnHeDiIiIsor6cvp6GnTc3WUwR0y9wZR3tATBa5GK2QD41B7Hez6LiIiIqJclp6WDhFwNHlkHsdoc3NYDPTjrFiNmHBOlC183fDCieXVDDWIiIgov6S+pUPONJ5IwCGTyplMTkRERESU9eJKJE9kRvKeQzvg8emDROBwP4xKEYkE8j1CFC15ECtCAg4mklNW89TCVtWFBl876tjYQURERHkk7aNXjQWDDspqDDqIiIgoT43DPB1E+cl/skv8uxClDDiIiIgoz6Rv9CqivObBznov4CyDQ5cQERER5Qu2dBClkh4m1yYnBXQ2wMdhcomIiCgPsaWDKJXsdWiXc3JwXg4iIiLKY2zpICIiIiKilGJLBxERERERpRRbOoiIiIiIKKXY0kFERAnzN7pgq/XoLSKizCF/n1yNfr1F4y3hlo7Bx27BzzrO4/KTpfj4wlW4sn2B2pbl5n5ERBTKg1o1mpkL6fk7aJ4vuCQzPpB/0B31XtTc59YlQZtswJ+K5UX5OsU55e0/dQGnjLvjcqTWePwRvZ3Jwl53EiT7ePkgn78v6ZbM/+dB7dhVUYH1Fetw6LQuSogfB/Z74a13MPDIEHG3dEx7/BS+esKOwTN9cO95CP/PfRd6f3A7Or97O6p+8de4dO4LdX9oS8dA5wtoatoRsrShR98XTc+h2PclymyprfhF50ejS5zP1Shu5RH/+6itfRMu1/s5/rpj+XzdaDZHTztYo8uSxN+I1SLgcDb40Dw85oDdqW9IDqBM3zSdatQVlBGWTWxAIcpoo/0/H1921LUPQf70eetXp+lCD40k/paOx+3oe+UlnFi9HBMmTcLUOXNQtPDPMG32Tfjjpx/jnR99H1+8/i8q8JBkwLHneDHcGx7GBrU8iCVF3fCMFEz0tMHj07eJspmnVgQZVWipOWhU/PRy3yvputKdfzw7T6Gl5QK8C6dk4BDFZhDQjrqsHj9ZBDyr6+F1NqB1lBdyS+jdC4G5+ubcOuCdoeDykKy8iOVASNn2CMFMptuun/sDSfp8k308yiy58vlG+3+eGBfWHD2KZ44+j8oSXTQG7mYfGpxe1K/OswtwGSiuoOOPj8/HV7//EKebGlD4rW9jwd//FDf9j3pcPfU6TF/0TXx91y8w8+5q9Dz+CD47c1Y9pqB8rQg0lmK+2pKKUb5YxsLd6OjsM4rCnMAhT7eImJfBzambKauJitm2FrGuwUHLpWB3c7ZXOjPVBZzsMm45y6YaNyj5PDshJ9iv2RJ97plbRMUjQOzEn3Oi3JMd/8/tqNuimjuwk62n4yquoONQzyB8m/4nJk27DhOvDGHg1TZMLf8WrildgBlrHsAfP/wAts+/wFXXXIO+v3tMPyqCwhkoEqv+/n5jO0TPoZfhQxnclQt0CVFuU4m40bpcqZYS6326W02gu1Z4q4l5PJvNoSqG8ofWEdhXLrWy620Ia/cvSyuMmlVdlgX3k88ncJ6Eu29dgKexGy7XUXEcvbi6LS1AF8RrNe4Lew883fox3eq1eGrNY7xpvGbBW/+mLhNLnF2tPLXm67K8N9YPKfDehL7vcrG2ZMXWxS6W88b/+Y4u5tereV4RwbSzARtHaIm4s9m4gnun3lZXdEXZWL3oCna/+lGjLrQw+5mbS0L95cVjfqQfax5PdvcKdAuz9Fu3njNS1zCVa6AfF7a/KLca9XhxPL9oOQ7qcea543y9sYj19aby+YV+XyK9z1LYcxPLsO9LyLmt3QKH7Rsj6zkjfV9MYa9BLImeMxVG/X9+ei+2q9wMM0+jArvagU/2rlO316/bi0/0rsFcjuAi97V660nzcZb9n4yws8l9H2QH05ZXRnij1e+5+VtIqRBX0HHPn0zDxQ9OY8qNc9T2l2924NLAWcxcsxZXLl5E3949wJUrmFI8C+dPnlD7RHT2DGS4UVQkQ48QuluVwx3aMkKUrewoVVeBWlA1wo+YvW6L8WO4zbpPsKUkmKcrK4WisokG+ALdtVqBncHH2uvadblsUhYFonIY3FcuzQjWFeXxwrt/+RqAeoe10gzsX70NZT7jmC3bXFjdvcXIE0jo6pEMJt5EVf0ZeHWQoHjPiHO/GXLu8+hW909BWcglNP/J88YN51Q4Qlo3okqkq5WqzFcBB/X7Jl9rS1WEhESveM42OOT7od7DSE35ceRWRDmvWf+P7/ONwyjnDfJAxhxYWBr/ezpG60WFy7/FqOS8cxDorh9eWZOVuTbx1NU+Yjkgvs9Pi+9OohU1z2rxnou/S7L7V9s2YGO3cW7xsaMl5NxmNxl130jE46rFc4TYL7C/eD+tryPW48X6/GKV7OPF+npjFc/zs35f5HmtgWo83xdZXi3Pp/eVz+Fp8XziDcakWD9f+fyeFuvQbofYmdg5x9O/Pb4Ls3fvxr3iPezctQ4vvrcGz2y/G/A1wxOIFcxuVWKR941EPO6Jik3ijQzZ/7VNEYMUgxv3yZ/elleiXpTxH9gvv0biu7QfBxL8vaCRxRV0KOKP0aW+8/jy5Cmc7/kAly9cxFd9fTj1yGM413VClV/67AKuXPhSP8CqD50d4n+tUFhQrNaGYLeqSkYclCPczUYSW/Bq9PDKfODH0PpD5z+A/eIX0NmwMViJ9J+ErF87l1eHVPjsqGuO3s1lJJ5aEXBYun/Z61qNSnNYJOGFd+EW1Nl1ICWe13J5mdtRJrvhx81Ta7ZITEHDwW+Jn5UKDPnm6mNdwP4DF9QteM7IeoIwFaUhL9DXbdzvXD5DvO4pqGsXjxfH8DVMUeVwzhUVcaNMLc0zjPI41YgKeOCtcW9UlXzv/gPDA0gZtAV2tKN6udox4T9c4eeN4QpdksR0Xv0djDRiVaotFRW0QJ6HWC8VK99JY1OSV8zbxPqZkCutMndEVQ5FRS0R3eL7Lvvbq24k4jsrvgaqD8lYEmYjvY62V4zNeCX7+eXS67WeV34PuvcHK+xxf1/Ef4jQq/h3LRf/iOdwOFUVVHFcEV+hTJwnNEfiAfEcxpYzkW4+fDRvDSpLSjBLDmwqXtRtq1zATfNgXMJOTLkIONaIwyiuO1EuVp1Hord2uNUf2i6cjPJ52auXG3+DnMtRHfL3hpInrqBDXv2yTbwaQ7ZLmDhtKv7zxocwec4c2CZNBq5cxoRrr1HLEC6LI0/Qjwo30NmG47KZwxJcsFsV5SoZeMj/O8YFbuOquLULjHtjg/ix84rKdvDX0LjqUoMtockf9lKZoydimGQMAaivWNfcFwxqFB1YdJ0Mq1yHVzIXhgUBcfG/D9WAI9SIgKPOrQMF+wzIunqo8BYNU7BlY2GpfqxyAQf2hwYjYxXawiSZAVe3qgiEslbAjdaIRPN2rOdNlxjP6+uW9axxcXeE59dtXMNSXlPf52BXD5OqoIrvTCJXh5fep29oYQmzCYr0OhKV7OeXS6/Xel4zUDG/B/F+X6znNgdDSFkSuDiu/N2TLXrRuhJmi/I7zehAmodZY04QvxvfDD1kzLzotv6Am+x1aJetvO2JXcSj0cUVdLS9+yUmz/pPuHxlEDfWrsO0byzCwCv/BxOvvw4zly/DtTfNUsulyxcwdf7wj8wYyaoXKKrAytDgYsCLDvElYLcqymVm8OFTfWIsXa7s1arCHbyKbowvPjwgkN10jG41MvAw+t5Haj2JQ0uVPk5wqZJ/jCNUrpPBf6DXqLQ651pyAsyuVEHhLRqa/4xqAbJ2uQp9fHgwkjyOMktURJlHfHdD+7/LZb36PmdflxRKrrmRmkMy/Psiu2GpFhoReJjPL5NyOojiEVfQUe24BvMf2YY/XhQVgek34Mzun+Pcv7bjM88BTHdXY3r1PbjQ+wkuX7wI+xNP6UdpPW1GwCFbM1Y4UWCUKgM976ocD58ndC6PHXrYXDm8rjFfB1EuMLoviRthlXpzdA3dJUd1rXKiIWKmrjH2uOp37zNaSGTrSZSc39FZhvMNLgnmBiQq0JVqCpZXy6DhjNESIwSDiAtoXH3KCFosXa7gv6C6/QwPRpLHZ42K8lGCXerSRvw3Mvu+WxfrFW3KL6dCWsUCsuD78kC7fk7iD4aMm2RuSaI5MeRM2d8HGl1cQcekR3twbemfYPbK/4rf1f93fPzqy/jD2TP47Mi/4PRTT+Dsm/+KC2c+Rkn9Q5hQPFM/ShABR5PM15ABR9jwuYYCNayuOY9HcDGGzJWPkduyFyhRDnGWhXQZElQfeiOXwrNTzoEQQ79S2RysAg/ZGyrey186l8TSjSopzFFARmqF8fYGch78nvfhqjpjbNTMNbolWYMI/xmVfG6OThXe5UrwndfBSAxieX7D+I1uXcNan/KM7uKXjhyTeN2tvs9s0bCKeIVffHyZcikvXc/P2p0q674v4nfxJR14hOYyBYjfMjnK1qitIcneL0uoUfdG6hqc0N8FikdcQYeckfyGx/yY9V9Wo6zpOVEXmIzPfL9Db8cxfHr4n3Hu39/Gwhf+EcX3LMM1j+pPbMCLfSMEHES5y4PaCKNW+RtXq4pzeDK45MZG2QTSUqW6N0WcA0EOoWtp0jByP5xYPixCMROao48upXJJZJJ7ws0kkamgSd0Kz1OR7NUz9ZXyC6h3GEPaOqp064VMADeTvu1TVOU2sJ+j2wg4nLrVwzoilWPqsOPKJdJLG+n5ReOplUPURmt9Gg+jf76p4YDqZTbCKDDj5c6N4i+N+GCrowyNmq/mlhrr18wPTHzlf1Slb2eAdDw/M2n8IZl4rmX890W8H9Zhfk8dkP0/xG93tbEd6shO4z7JI/aLJtn7ZYcYLhoF8tWsA6lQssQVdMgZyfs23YzJj/gw2V6Kr3b+AouPvIHFRztQ/s+vo+evW2ArLMbELT58+agxtkJPx1HVdUp+dY1uUuHLoajTkhNlOzeaW4HVOk/CXBz1QINvCO0RsowDo2cgSlKvuxm+sm0Rjhc5aVkmNMsckpaq0OcQksSuEucOoiZCXsdYEtWNxHgpQjBkvxntvrmoMXYwiECipqEMvvabQwKJGdh4cIY+jiT2kSNdbTEm/Rs2+Z84bmvY/tGN+PwCWlAV8n5UdcmhaRNMDtfzrahFJczI2NI8duJX1Ub9fFNyXt0VULw/GdfYIT6bl4aApeKlmv3fzSWlibiycmieS1eW28TaLIv7KnGyjyd+S+RQsIFjOID14n2SuQIZIcnPTwUTYi2HzDXfs/WiwimHnQ1L+s7074t8X8QLCewrlmrxe/+QL3Lyuvm6pUhBiSnZ+yVN+5PBOTc2vaaKOjeZ83DIuT5UUWLMCU1HGi1Dj1BIqWMbkp23LXw+H2bODOkeJfT29qKkpEQFHrLFw1xPe/wUzm+dh8lb/yOsXK4/3DBbPzo55sy5Xt+KbnBwEJMnT9ZbRFlGNu+KKMIbNgQrpZucLK+qpQYH053XkjXkBJV6vhiO9EJEGS323ys5+apDRCfOBl/EC4M0NnG3dFgDC9miESngkGsiio/ZVSpzuvAQRWJHXWtquuYRUQ6yPaZvaGncNro0i7+rraNdIPFgp+r73IBWBhwpEXdOR6TAI9qaiOLgqdVXWFoTnN+BKI3sdWjVOUhjnzOGiHKWDACGtgYDgXRtSzH9XfWgVnU5rUJXg4/zdKRQXN2rSl+8HHPAIdd9fYP60cnB7lWUi4yuPMbtsBmhadywe1XsZHeE1WhlVwQiGi40AJDSum10q9q/nF2lMsWYczpGWjOng4iIiIiIxpzTMdKaiIiIiIiIOR1ERERERJRSbOkgIiIiIqKUYksHERERERGlFFs6iIiIiIgopdIyetVA5wvYc7xX3TaUwb1hKebrLcMJHGp6GT69FTQTS1auRXkBR68iIiIiIspGKZ+nwwg4ikOCjD507nsOx/utgYcRdJxd8iBWlBfrsnAMOoiIiIiIsk/KczoKytdiQ1hwUYzyxWVi3Y2Ozj6jiIiIiIiIctb45HQUzkCRWPX39xvbRERERESUs8Zn9KqzZyDDjaIiGXoQEREREVEuG4eWjj50dnSrW4UFw3M3+o8/h6amHXp5AZ0D+g4iIiIiIspKaRm9KlRgJCvHMmyoXKBLIzETzsWu7odROZ+J5ERERERE2SitLR2BgKOoAitHDDikYpR/r0Llfvj8J4wiIiIiIiLKOunL6ehp03N1lMG9wokCo3RkBUUolOuz/WAvKyIiIiKi7JSelg4RcDR5ZB5HpEkBRzDQj7NiVeQojS1IISIiIiKijJP6lo4BL/YlFHCIx+05iv6iCnwvymSBRERERESU+eJKJE9kRvKeQzvg8emDRGAmiQdbQ4KKLLOTM5GciIiIiCj7pH30qrFg0EFERERElH3GYZ4OIiIiIiLKJ+kbvYqIiIiIiPISWzqIiIiIiCiFgP8Pf1ln3Ki3NroAAAAASUVORK5CYII="/>
          <p:cNvSpPr>
            <a:spLocks noChangeAspect="1" noChangeArrowheads="1"/>
          </p:cNvSpPr>
          <p:nvPr/>
        </p:nvSpPr>
        <p:spPr bwMode="auto">
          <a:xfrm>
            <a:off x="123825"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7" name="AutoShape 6" descr="data:image/png;base64,iVBORw0KGgoAAAANSUhEUgAAAx0AAAImCAYAAAA2U+dJAAAAAXNSR0IArs4c6QAAAARnQU1BAACxjwv8YQUAAAAJcEhZcwAADsMAAA7DAcdvqGQAANN6SURBVHhe7P0PfNTVnS/+v6JWrPaPfyDLnzWIZlAhW6mK1RkuSG5/uAldy3bZsFIo0tLkW+WarL3ZW/5oKSrs3dy6Ey+yN1krRRRLynZTt2QqtzeIS2IL1MVuCDUTC4kF6SSK1opihfmdcz7nM/OZz3xm5jOTmWSSvJ4+Ps7MZ858/s0A5/05531OQVdXVxgOCgsL9TNDKBTSz4iIiIgo33g8Hv2MKD8Eg0H9DCh4++2344IOGWA4BR1FRUX6lTtjxozRzwbPmTNnhmS/RERERETk7Dz9SERERERElBMMOoiIiIiIKKcYdBARERERUU4x6MiRI1UVWFdQgc31J/Sa4SqAqoICFFiWqoB+KwOBKrmNKrFVIiIiIhot8i/o6NuD+lWrsEosOw7rdTSEytAQDiMsl5ZKvW6w2AMeH+q79VsR8UFR4rJERERENBTyKOg4jB0y2NgOfH7eeL2ORi8ZTJSjsbLFCHjE0lLZjhqPczDh9Qcj5YylDdXF+k0iIiIiGlJ5EnT0YU/908CSjdhYPRexg/XSaBSoEgEHKtHSUKbXAGUNLWKNCDzq2DmLiIiIaDjJk6BjHOZWb8Si6fpl1pzAiz6ZW1GLF7vF86palWehci2qmtGvSymBxyLvRZda7EyQk9Evym9W29aL7zEcSdGdp7/e3L/YrllvTmO/cfu0LDG5I90HsNMXPdd14vnOwCDklnTXw2fr5pQ4/6Mb9T5L2ZiCATQ3iofKBYiGHEKgWQQiQmNz5jkh5jH66sUREBEREdFgGCWJ5D1o9dSgtbFHvwZCjduxyWcLPOL0oKOmJi4ZXCaJbyrfh1C7XiG178OOZYm3JwOOTTXG/kta6rAwpjZt57BfEXDE7dNJdzM2e+rQ0R49V4jnHeXx55FdAVQtA7ZaujjJFJDGcqfAoxHlBR50rtVljYLwmf2murvQIR680ywzq8pgoRzw+73iRQe6MowYunc1QV3C9ibsYtRBRERENChGSdBhKGnxY124CStbZhkr2tvQaVY8y+5T71mXRZWT1Vuhpv3RYEJU/neo2+1Aob8WK83ywVqUlBjr7WIDjqbYgMPlfo8071OPhX7jHNaF/SiV9W9BbvOe6onq+ZG67QiJx2i56PmGanbiiHqWC2VoaKuGNY2irNYPFSI4RAiVLWFEek6V1ULGEu1Nu2JaH0qm6q3JgMPThIpgA6qnOl/k9hqPpYUlcRJ58fwKdUzwVmA+cz6IiIiIBsWoCTpkJXxhmVExH1t2G4yqaw9CQfVEsXdf2mFpGTGcwIsPG5V/eBejonomxhqvRG12JhY2LIi+NjX9oyXgkMegnsZws98+ees/gVCX2YJxAId1QBSqqYlsT7aQGF5H32De3S+eqq+zXSUWxFyHYqhYor0Tlq/DEAk4EiWGW0bXUktQBDAy4TxB167iarTJcrYAiYiIiIhyZ1S1dDgxK+yOXaaSKKy4JT7ASGoyCj1G0GPlbr8TMXut2VphBhM1aFWfmYyS+Xq73cdVK8dQ6a73WVob5CKTwd3xTNPNNlZd8QFHd1eS6EspRvVWo4WlsTnjzA8iIiIiyqLRGXRYKueFU2WFPdpCYO0ytdJvdHNyEtPlKpmKv9XbkXklj9m6N7nfb3/X6+qx0Fo3987ComAdZsfdsp+M0qCxrdjFqWx2yIDDU9Ouuk1FWx3kaFPuBDstUZduIWmsiW/hMMqVwOx55chsYenoYrI4ERERUR4YhUHHiUjeAzAL023dnQoxSbVg9Aea0aS7RUVNxLQKHRC0b0dT/YFo4CFHjLKPiKWNrf5bnX+xDzsSJK8n3+8JdDbJdZNRuNYSRLTdh+utle/iW1Ci9iMCnGXNKUfTyp5u7GqSwYC925Rb9tGqyrBARitxeRcJRrWyMxPRK+bHd6GKjLDFyQOJiIiIBsuoCTqs3ZKiieALcb16NinSgiBHjTLyIMzAJNbY6gpdsZfbrMMmnTexTo4YlbDnz0TMbqs17r6LYCU6apb7/RrkKFR6f+biewwvRirP0W5Ycj87PLayVQeM97JO52RYR5VSlXt33auMOTm88NdGQwmVhN5eA48lMcNp7o44KgekBu1eP7Y6JYEEO43RqzjfBxEREdGgyZugo29PPVbJGcnF8ujuk2rdoaeN16tW7cBhtSY7Cr2zUNrij4z4pCrrW0VQoAMAqbByMRa1LHaYqHAmFrb51QhTMe/Jrk5bHRLJI8TnIqNmicBDBQBu9zsR00Qw4ThpYvs+tHrkPCT6tRwNK7hYbDNx17C0BKqiORrlRgghh8E11kVbCyIT93n0eyoXQyZ1G++bjBGt5JC55jYKUN7hR9A+g7hK+BbbbCyPlmsUAUe4IbaVw3p8chEBB+Ts5IkSxfVIWUREREQ0eArefvvtsH4eEQqFUFgYW8WV64qKivQrd8aMGaOfDZ4zZ85Y9isnBzQSruXoVdEgY5hRc2/IFhCZq2HJyxDrd4r1soElbiheSsjMP/GK4KTNeUgsIiIiIsqiUT961bAQ7HXsctUfFMGgeiZHxlJPKKUA6kTAISIO5+5XRERERJR1DDqGA0+R7lolR8CK5mhE8j8qK3I2KtXIEUCV6oJVjo5k3a+IiIiIKOsYdAwHxQtwj5zx3J6nIV7LCQdXNszUKyix6CSC7FJFRERENLhGeE4HERERERENtYKwvPVrEwwGsxJ0/L73Xf0sO8Z5Us8BzqCDiIiIiCi/sHsVERERERHlFIMOIiIiIiLKqcyCDtkjK3xWJeUSERERERElk1bQET73IcIf/A7n3v01zr79CsLvHkH4TAg495Eukce6D2CnTw41a5m9myICVXpG76qAXkNERERElB3pBR3v/QZnjjTg/Z+vwpn963B63zfxYfAphN9/PSuBx1uHtuLRJ79rWXYhW/FB/64mdLTLZz3o2HVCrRt+TuBI/WPYLIKnnYwNLMw5OKILYyciIiKi/JFW0PHhq1uA37+GS2d8DZfe9A186vov4VzoF/jw6E6E//i2LpUZGXB8/+WxuPOr38T9alkO32W/xnNZCjzGzvehxCufTUbJ/Ilq3fBzHIdr9iGkgqfsKmsw5rAIN5TpNcNEoEpN+NdY2WIcv14WNPtQzxYtIiIioryQVtBxtv8XuGRqOXBBGOfO/wAFl16BT3zmr3D2d/sQ/vBNXSozl89YJgKN+ZZZoi/H5z57nXj8NdoPvWWsGojiBVjY1oR14TrO3j1idKP+4UbxWIkWW7BU1tAGzgFIRERElB/SCjo+dvGnUXDRGJw9/321nJPLBedw/nl/RPij940uVjK53FwGSgQ1cmaO/rcHENAEHsO6ApnLEV0218d2r+qvrzVyPQLN2KzK1GJn4ASOVMn14rWvGUdUyRN4MZIXIp6b78ttVjWjX5WJ6hfbM/JIzEVs13Hf4r2qA6IObS0vj8FWpqAOHcYqdJSb5eTymD6+NKgWgtguSXLxOTUPdNfDZytn7b7UXe+LWxeh9xPzXort5VTcvqsQt2sXx6dyYHz1Iuyxde2yFXRbzmDvJubQWqOOzVhvXveEZSXzXNQxEBEREQ2NtIIOXHABPjr7DsIXfAwFYyaI5UocXfxjvFH3Sbz+5Y049oUv49j8v4ksAyaCDVmRHyuCj9zrQWv5doT0847yGuxo7FGv0L4de2KCBVHWU4NW830h1Lgdm0RwEgk8RLCzSWzPyCMxie3W1BgBRpyXsNNjLS+PIYNgwq2yhkhXJLUE/VC9z+KIivAyYKulbEsl0FgerYgXV6+FWIXG5viKdKDZaIlYEGmISL0994oxtUQ+NqLcRaVaVdLF9wZ/MLLvcHgBmmN2nMbxtdfAU1AOtOiyRsEMy8mAI7abmPhKUONxCibaxfoCeDrX6rJB+L1i3bL4a9C9q0mUFtqbsItRBxEREQ2RtIKO88bOxLm3DqHgwqtw/sf/DOdf/Bm1/oLLL8PHxhszmMtH+Xrg3sIv/uPX6tkVl16uHjNSdh/WhWW3Kj9KnWvVFrOwKFgLVY8VCv1+rPRP1q/ilbT41bZXtswyVrS3oVNV7A5gZ/k+tQqVtVip97/I3FZjU/wIWo370OGV+xdlg4v1MbyOPlFubHWdPofosZW0yNfmch+u1+uzrwwNbdWWbm9iTa0RoHR0mSdRhgUq6njYVkEOQMYcXn+tKGFysz33ZC6KrMMbFfvkd/yX1bSLYwmiLabflTiemK5Z6R1fpQgkIh8vW5Aw+EpVLlAlAg5bN7Hi6q1GMFEXvz2xQUv+TTHmV4gjdAgsiudXGMGktwLz2d2MiIiIhkh6QcfEv0LB6d/ivPMvQ8F5nwbOvKPWX/rFMlz9TCPO//SnMOWpf8Knyz6v1g/EW4f+DW2nxJOr78T8q4x1uVboX4jrIxWzWZhbnTjhXAYkC8uM98eW3aaDgR6EguIh8JLuBjUZpbUzVRcxYCKur66ILRdDlN0qgge5f5l/ooKJPM0/KZ4aCX5MRsW8HU2WWm93/cOiIu1FRararsP20mEmwavgQ7cC2LtNGXf8XRyLk4THZ23BSSZVOSM4Q+UCS3Am6Zacjq64FoxK2waLq9vENXDIYymuRptsDbEFUkRERESDKa2go+CiP8VbF/4XvNB2GD95/qf46Qs/V+v7t2zHW8/+C64WAcfv/vGf8OYzP1TrM2WMZNUPXObD3bd79NrhIdRl7YZ1JcYlqOnFlhO8PkzL01phbO6AXORdeZvi+TButpujjXVjV1O7qB2vjasIu9peBszgI+iX9/Zju1wFO2UnoxJMdXGNc3V8KTWW2/ZbgHK54/ZOxMWoRERERMNIekHHBR/HifPmo6j4Vsz+L2W4bPxn9TtA+OxZtRRceKFek6Fju4yAA9fhzr+8FQPoWDV4uo/rXBCgcKq1dcToHuUktlz+khVwT0276h5k5hqEwy2qe1CsYlSvFWvNLj7du6BiDtsdeffby5zRLUk8sVTWPdPkig6k6sE1GMeXkG3Y3+jSYGsBISIiIhpe0kskFz748CO8fuJ32Lf/V/j3XxxS6y770l/g8rv+CsdWVKPw3q/h0i/codanTQQcj7bKPA4RcMQMn5vPTuBInZmAPgvTZe3QUwQjw6UHrXUHdHK5HA3LHH1KlxuAuJaSnNCtFW67EalcBaOLlerO5PWjNuZzaW5PiowklSBXIxnvNJjtZMWqn1I7OpM2GWRwfFmhc2IculEN2ECuHxEREVGWpB10TCuejMALv8C/tOzBO+++p9ad/lUHflv7bXz01in1+P6vu9T6tLz9czyVg4DjSJU5rGwNWmV9UgjJEaQyHWpWi25DjnJlrFM5IfJJ8QJURJLG67ApUbm0TUKhygq27n9g55GcOTqUpYVAVWITdTcqQ63fi/amOtSJyru3wv49prs9IFBXI0IFKTZfxBBAlcOoVd31y1AjPhSz/7KGBKNQiW1EVqR/fNmicmJkMnzc0FcDFOyMXD/HhHQiIiKiQZB20HHJxRdhzcol+M43v4Zv3bsUKCjAmdeOicDjsHouH+Vr+Twd3YfadIuAnIX8u3jUtuwSm8xXhd5ZKG3x4x5L4rkccUqOamUGCYpDufRMxOw2P0orE4+olW1lDbJrkZmcLRZPEyqCcohWXcBGjZbU3ojGduek7XS3Z44cJS6ew/bK0LAVWCa3Y1mMUXHDtlGq5L6NfA8ZeETLN2OBZcSodI8va1TCt9i3Q16H49wpbpXV5v7YiYiIiFIoCMtO4zZBUckqLDQ6CJlCoRCKior0K3d+3/uufpYd4zzGOFDJnDlzBmPGjNGvsk1ODmi0mMjRqzIPHvKQvKOv57CwV9ZpeDPzVOKHCyYiIiIaHGm3dNAIUvAd/UQIdqIN61BiHd7J+r7E1/qJlu+vlQDqVF8zP7Yy4CAiIqIhwqBjVOpWFdRA+Nu6ohoAyieiwHspGsp1xVWuj7zP18PutcxVUd2zytEhZ2DnPB1EREQ0hNi9Ki0jpHuVrJgGL1XdqWSScRjrVMARNCumZgXWxNfD+zURERHREMtp0HHRRRfpZ9nhcKhxcht0EBERERFRuti9ioiIiIiIciqnQYdsmcjmQkREREREww9bOoiIiIiIKKcYdBARERERUU4x6EiLHL2qAusKKrC5/oRe56y/vlaVsy5JP9N9ADvVtmvx4gAmoM62tM+DKCfMIYB9GMgE7fkiUGXOOD8yzoeIiCiV/Ak6+vagftUqrLIu9XvQp98e6fp3NaFDjl+LHnTsYqU+d8zKq1iqAnrdcGM5h2Fdce1GvU8cv69ezhwzasiAo7yxEi0qV60NnLORiIhGg/wJOsbNRfXGjdgYWZZgxsndeHSYBh5jq+uwLtwkFj9KvXplEmPn+1Ciyk1Gyfz8mf8j3fPIe4FmNKISfr84mcZmOS3i8NJdD5854Z8eYCHoB2o8BRi2MZQrZWgYEZX0AJob5QTxteKMiIiIRo887l41HaXzxgMnf4WO0dDcUbwAC9tk5b4Os3nnM2cCssZXuQDVU0vEq0Y0D6uKejfql9Wg3evHVkvNu7i6DS2V4mzKq4ZfEDXadHehQz8lIiIaTYZBTsd4FI7TT9Nm5mDIPAnxvCqan7C5qhn9upQ1V2OnpdYWyWfwWcsaCqcCRxJuLw2BxyLbiGwrSc5Evyi/WR+rWnyP4cgA+qZkbXsO5yGv+06Hc+kPNGOnz5orIsoFMi/nnnGXuXJBGVC2AKKejkZ71KFaEozuSt31vsRdmNyWk1RZ831jsbZKmJ93bKkIVEXf696FpnZx/Gv1zPEWZQvU2USCKJUzoLot2bpiOe8kdXetHJxvQYEHNbJLYXsNPDHlrcGT/diSteikLpveddHdvyLlHM6ViIiIXMnfoKNvD7bvPonx80oxXa/KXA9aPTVobezRr4FQ43Zscggm3Ooor8GOLG7PjSNVFdhUvg8hlfuhte/DjmWZ7Tfb24vXg46amtggSgQnm8q3o6M9eu1UufJ/jE2gd1suHaprlRfTPPJFGVQ9vaPLIZ+gXXVX8nSu1V2YgvB7xbpl9twDN+VE5XYZsFV3hZKL0SoRrRAXV681AqCH7dsXld6HRZQk3pVxEoKdYo/m8dt4pol35OlYtqAq8+VAi963sWP4YmrOsvJdjsbKlsjxGd21nCrY2TrfNsvnxQqvH0FL+XC4wdL1yOxWJRa5oURUcGbvduZV+409XyHBdYmNO+R1EUERrMe2Faizf0dERETkRp4FHYexw0wif3Q3To6fh8VzM27miFPS4lf5CStbZhkr2tvQOYAaRFa2V3afu5wJUQnfIeufQqG/FivVZ8QSrEWJ7CmUrmxvL3Ie0WVR5WT1VqhpfySIOdK8z3jiXWzZp1+UvdJYr7ktlw7Vtcpbgfm6mUC1DrQ3YZfTdyYr4Q1m1bcY8yvEl+NUNmU5UWlui22ZKKv12wIEHQDZt69bNsz+/91dSTrmFE+F09dWKSrWkcMrq1WV/PamXZGKc6BKBBwiqGmJFJJBwVYjmKhzuPuflfPNNh2cJeh21l5TJ0KIWLHXxaHVS3eD8lbMt5xLMaob4luZMlEyNRtbISIiGj7yLOiYjkWRRPL7MQ+78eiqeuzJQk5Hod+PhWVGgvbYstt0Ba0HoaB6krZsby+5E3jx4WglvKJ6JsYar0Q9aCYWNiyIvnYl29sz2LtqWVuCTOOmGYEI2mXLkOx+dQD9xRNxfcN9Mbksbsu5pxN4rZVIVdlsR5ND1KG6YFkYd+fjk5jdlovhECAYFfPYY+ne1STWVGJtxpnTuoUkohgqlaW9E8bP1LgmMsfFdhZGOYdWoGydb1aZwVlMgGDwTFPhDmLjHft1caCPub3GE99SMgDmd5py/0RERCNMHud0jMPc6iWYgZPY3XpYr8u+UNdAcgTiZXt7doUVt2QUECSSre05dtVyMLb6byMtIGiX3a/qsEkGKbZcErflXNNdqyrMZg7FA1kntd75z4XYHAi5yNYFm+L5MBoNzGPpxi6VwGEPCBJwmaBsVMJtGsttxyeHdBXrI8FJelydbw44tR4Uq+gpE7Jbl9H9SwYexnlkntNhzsuxDFtFkGbtPkZERDQ6DINE8hzoPo6Qflo41WitGJBsby8Ja1elbMjO9g7gsK5VWrtqrfTroCGGbK0whuFdGaxFaSSw2IcddQeM54rbcu6orlU6JyFaGTYTmRN0scoCWQH3iJ3I7jxmrkE43ALZnSdWMarXWrp7qbv3Xvhro9XT4vkVqjWk0ykS0PkesUFVvGCnQ1RoyeeIXdKvHLs/3+xz6r6VtEtaSuI7adPnEDRaojIdmriswdjOVhF2MCGdiIhGo/wOOvpCOCkexhcWGq+z4gSO1G3XQcIsTLfVqkLNRoVWjly1qSa+e1C85NvLjomYVmFWurejSXY1Ml6JWtUB7Ex75Kxsby+qEJNUy4kcearJ4fodEddVjkAltz+2eCZmN/xtNJel43hkv27LuWPOjRBNMo4sujLp1MVq4HRrhdvuNLq7l8ylCNTJoXGj+SeK7vITN+KWYM9XcdYNVQePtJ4kS6bPRJrnmy1mK5FDNKaCrJTXxYXiarSp34pzcOOWGTjm5vdGRESUv/I46DiMHVlMJg/V1OhcAznqlLGu0L8Q16tn0Up4qLFOlUsVcCTfXnQIXvl+q765HP2MHMLXWCe7JSUu9xiOGKswtrpCTx4o39ddjeTiqUNHBjdz3W3P7XlMQqHelhytSr4nR54yW39idMoRqGqi+7NsN6arl9tybqiuVQmSd+O6NWWTzo2w5hSo4WQTdTcqQ62atLBcdW+KHxq3DA0OI1DJ1oXyRi/8W5MnOQeqZMtObOuJyiWRozllcvs+Trrnayai18ApZ9093UrkeF2crqMLcjQs2zUx8jFStyYRERFRvLwJOvr21BujVkWWp3Fy3v3YWD0X2Ru/ylDonYXSFj/uqY52hZI5BJEuPEJh5WKsDC5GbBvLRIyrmCU+Hy0nOW0v+2ZiYZscvWly7DGJfS/amknidza3NxGzt9ZGghhJXr9FLfbrB1xfa3SVit3nZDUSmPX6uS3nhtG1KtHd9yQjU2VBWYPsWmTp1uVpQkVQDxXrwLgTLiU43rIG1TojNhjpJuapKUGLYzJ3I8ojXckKUN4hh3+1lZN38GX3J4e8jkwSqNM+3+q2yNC20X1b5unQ85SoRSWayNjCLGfppiSviwjIovkX5nWxjFKVDrG94LSHI9sytgf4gymS5omIiMhRQVj2MbEJikpCoa1LUygUQlFRkX7lzpgxY/SzwXPmzBnLfuWdeuMOuRxtKrdBAVEWyJYBUbttjxmaNn0ycbm8sVJUupm0nFf09yuiF7QxeiEiolFkdCaSE+UpswuPtQsUjSC5Hj6YiIgoTzHoIMoXgSo18pPXv5VdeEYsPUyzw4SFREREIxmDDqIhZs7hIHMW5FCz7HYzkslheGWOi5lvw+FziYhodBjhOR1ERERERDTU2NJBREREREQ5xaCDiIiIiIhyikEHERERERHlFIMOIiIiIiLKKQYdRERERESUU3kbdBzesQqrVsllBw7rdURERERENPzkZ9BxeAeePqSfExERERHRsJaHQcdh7JARx4wlWDJDryIiIiIiomEr74KOwzuexiHMwJJF0/UaIiIiIiIazvIr6NDdqmYsWQSGHEREREREI0MeBR3RblVs5CAiIiIiGjnyJuhgtyoiIiIiopEpP4KOvj34GbtVERERERGNSAVhQT+PCAaDKCws1K8MoVAIRUVF+pU7Y8aM0c+S69tTj0d3n9SvEpmBjRsX6eeJnTlzxvV+iYiIiIgo9/Ii6EhEThD49KEZWCKCDbctIAw6iIiIiIjyS94NmUtERERERCMLgw4iIiIiIsqpvO5elQl2ryIiIiIiyi9s6SAiIiIiopxi0EFERERERDnFoIOIiIiIiHKKQQcREREREeVUWonkU588q1+5E/rqWP0sO8Z5Um+PieRERERERPklrZaOD9ZNSeuRiIiIiIgoraDjonVHVUDh9pGIiIiIiCjtlg4VUDxQhMse+jXeE4/JAg8iopGiu96HgqqAfkUUS/4+fPXd+hUREdmlFXT8yUOH8N43enHv43+P0KJd2PvSNpz576dx8vcf4tyGa/G/97+HM9+5OhJ40GA7gRd9FVhXUIHN9Sf0Omf99bWqnHVJ+pnuA9iptl2LF/nvqkUAVQUFKCjwYXjXNzI5D+Mz+VXRys33ISuUnpp2VC4o02vyxVD8/sx9WhaHYCxQZStTUCU+OVJ1Y1dTO9prPDn58xC9lsP97xkiGs3SCjp+u+QA3vj3VfifV/8MH3btwszQZvQ9/Td4t/pzeHmeF+U/+Dt89O7v8ceHijNo6Qhi15PfxaNxy1b84m1dhIZM/64mdLTLZz3o2JU8oMme+MqN843mbtT7xPu+evEsG7K9vWzQ1yLJMRkVE1ZKsq67HstEwOH1B9EwoJgjH39XmZPXQ45DohaHC1PWoN8TS0ulXjliFaO6zTjP9pplWf0zKP9clzdWokVdyzZUF+s3iIiGmbSCjrde/j+44vIiXHbL/bjs1lp8+rNfx8VXT8a40jH4xNWX4cPfvYHDf/0X+P2/71GBRybG3rgc93/1m5ZlGT53qX5TkP+A/eb1k/j3A4fx072/VI/ytVxP7o2trsO6cJNY/Cj16pVJjJ3vQ4kqNxkl8yeqdTkVqBIV6HI0VrZEKi5yWdCcb5XqMjSoY8t1ZaAMC2TFrb0JuxzPP4DmRvFQuTbD4xis88i1bJ+HCBSW1aDd68fWvLwwI+V7GxnKGoLwe9tRsyxbgaXx59rrrxXfNBHR8JZW0HHJRR/DJ67/S+CCMM6d/wEKLr0Cn7xxCS4cexEu/bMJ+LMtP0DhvPl4bf0DeLvvLf2p7JGVzhcPHMHrJ9/C5Csn4ObPXqce5Wu5noFHDhUvwMI2GaTUYXbOKzeiovewqkGjxXYHtaxh9FauyoyoA01OUUegGeqK5V33n2EuUIeadhnLVYN1ekqtGNVrVXMH6rLRl6y7Cx36KRHRcJdW0PGxiz+FgovG4Oz576vlnFwuOIfzLgA+Oedz+LD3NRS883ucd9FF6P+H7+hPZc+vj57AmXNhXH/tFFx08cch9qwe5Wu5Xr4/vJg5GDJPQjyviuZZbK5qRr8uZc3V2Gn5hyySl+GzljUUTgWOJNxeGgKPRbYR2VaS3I9+UX6zPla1+B7DkRy1TKjEXtXtyqMqhvIfeo+lK1ZcH/Luevhi3o/trpXe9tx2/dLi9p1B//ayBSIMk40du+LuogaMZg7ExhxujjGd87CXLVeBTtrUtZAtVtHtyX1Grr+9+1GK783g7jxUFzS1fVv5BCetrqvXj9qksZzuNhXZXmxrXFq/q8i1sX5OLvYWvhycr8N1NpcEl2dw9W7HhjlzcK9l2dKm3zOpMivwfC9wcvsKS1ljXQyH7ZlL7HZ78fwK6/sO27LSf04bm/PhohER5Y+0go6C88P46Ow7CF/wMRSMmSCWK3F08Y9x8h//BK/XtKD3vnV4f38XPvHhpSj41XH9qex5ted3mDB+LD746GzcItfL94enHrR6atDa2KNfA6HG7djkEEy41VFegx1Z3J4bR6oqsKl8H0Iq90Nr34cdy9LdbzGmlsjHRpQn6f9eXN2mWrfCYdmlQawQlcOgem0uDZYuCaLStQzYanlf9r9uLI9WqNLbntmtRSwpOqyryqP4fmHtAx9egOa0a3KJuliZXasWRI9Pd0/rsOwzKE5Knm9soqvL81AVUnt3txZVucpU07KHMS1oXOvGh31Y1rnWOIaYu8SpvzeD++/DqPSXAy2W8o3lDhVrfV1LpiZp5ZCVeRFMwPpb2QrURX+36f2upHbUeArgkdcj8jl7l50sn6/8fmN+o/pY4RWrwgPMZcmGNmxZD3x17148rpfKecDB1Q6BB4J4bukcPHR0uS67DXd6xLr123FSl1ABx9IGoGqbpYx8w4M7t+3Fcp8qJYj9zlmK51CFByL7fhDYZtlWHP3ntLFZ/DqIiMh03uYH/xybH6zDb9TLl7BbvE7kvI9fhnNvHkTBhVfh/I//Gc6/+DNq/QWXX4aPjTdmMJeP8nWm+l/ekjCJ/M2338P5Y8bgW9/6+7hFrpfvD2clLX6VZ7GyZZaxor0NnYlq3C5kZXtl97nL/Qg8JoIc42mhvxYr1WfEEqxFiQog0iOTUFVdKnJXeKC5HKKS1hbbRaas1i+qVCJA6xrQhpMTlTkzCbktpl+YOJ4ManKOXaziulbp7mm2PARZ+ZXXtL2mLu3KUKDOyGsIZq322Y72Epl/ogNMEahWyOYEzzT1nUTl5nurFBXwyKkkujOtu7Yk7bKmy3gr5luOsRjVDQPsjiWDu8gBFmN+hTjjhPk8qaU6X/X9irVrI78X3U1IrO0MGmuGlg/Ln1iM8fqVdMPSKkwSj2/0ODQ7zNuAx9eYkUMRbigVEUWwFa/ooq9sa8BxzMP8xUXGClHmjuUiihEBy4nXjTVKbw/eEA+TSmdZ9i3Krok9Fjvjz2kHsvVXS8nUAf2aiIjywnn3rP8p7vlvRTjVqdfgav0Y72NXVwHv/gbnnX8ZCs77NHDmHbX+0i+W4epnGnH+pz+FKU/9Ez5d9nm1Pj0ezI9JIF8O32X9aPvRd7HrmFHiU5/4OD547wM89PD/iFvkevn+cFXo92Nh2UT1fGzZbTDq6T0IZfgPfra3l9wJvPjwPuOpdzEqqmdirPFK1F1mYmHDgujrNJij3xg3co27v1kddrN4qr4uudO9q0kcuRcV87NUaXDoYhXXtap7F5pEJT62ImzwTFPV9TQrQ27u+KcvtjJfAtf1qgF/b/ZuaAkEO2UslJw+lmwPlWoPdIzWkkzzmVye73BTNBkT9FO7m2+PNFUo4xc/gcf3PoE7zBjDLb2P4w1LsWF7sj5VTgYesBl/f4zQ74+IRh2je9W4RbhpmnqW1P/rm46T712FPfs68G8/DSCw5yW1vn/Ldrz17L/gahFw/O4f/wlvPvNDtX5gLsfn5vpUZfXVY8bf3NOunoA3TobwsfML4ha5Xr4/0oS6spunku3t2RVW3JJRgJGMGXzI7kFI0eUqmdg+8nLJMCchDcFOWW1No0Kdkr2LlUPXKs3p7mix0W8tI95pqv/JoBuK78092c3J6IokAw/j+AbaKjf4jNajRjwcOfDoYA75UuGNzdGQy2oc1O+ly2gl2Y1dkUCiF89v2S0e5+HGmHjFh+W665UMPFzldGSBOS/HMmwVf/fZu98REQ1PaeV0fH7aRHR+dBcme27DnNnluHzCjfodIHz2rFoKLrxQr8mCS6/AFfLx1JuQY2FNu3oixpx/Hl599RhOv/c+Cs6F1aN8LdfL90eE7uMI6aeFU7NwTtneXhKhpv05yxsprt5q9DNv70S6NxBlxVVN7mb2a1fLwHIS3MisZSG5mC5WSUatcup+1N01vMbCGarvTYnr6pWIMUeDOragrLwbrXJpp+wMJd2qEw2cZNK7nBsiPyq8MuB4qCGImzeYeRVy2YCb9ftpe/0oZNZhNJBYiueC81C5dw1uMEpYFOGOJ/Q+t8lgxcgZic8lsfMi0zjdvNGyVYQdnHuHiEYKldOxO9K1SjKyO5xc+OBreOcj8ff1id9h3/5f4d9/cUitv+xLf4HL7/orHFtRjcJ7v4ZLv3CHWj9gb7+JN8XD2ClTcbl4lP8Y/tdbp+OqSWPx29+G8PKvutSjfC3Xy/eHvxM4UrddBwmzMN32L36o+YB6lCNXbaqJJoonlnx72TER0yomG0/bt6Op/kA08JAzmWc6clYi3mlI799yY7bgobhra7QsZLlfvKWLVb29a5VUPB8qBcBhp6rlxVuB9Hp7eSBjJ/v2uusfznGLw9B9b4ruOpXWKETF1WhTgcfAck4Gl27VsM2Jkz932HvxSqv87dlbITKlWzVk3kckgJGLU8BhU7QYq1XgkSCXRDO6PA68hbN4foUKYh2HySYiGmbOu+e/LcepH1gDj8Q5HR+sm4JHXvk0tv1oN57aGUDHf/5arT/9qw78tvbb+OitU+rx/V93qfUD8vbP8dSP2tB/mQ9fmCFDDoMMLDyTx+Pz3un44n+9ST3K18M94AjV1OhhZuWoU8a6Qv9CXK+eRSv1ocY6VS5VwJF8e9EheOX7rbJeJ0Q/I4fwNdbJEakSl3sMR4xVGFtdoScPlO/XYZN6XyyeOnSkfXM9gCqHLlTd9cvUkKPxuQpmom2isfHN0bAsLQ7maEz6ZaxU20tDWUOC0ZbEOWZ8K9zsYlWDGnkCcV2rdBJwY3lMnoFsNSgX5dOfc0Jfj8aHI3dcVQtEUwkq9XeeG+l+b9lmBFtJRyGSo4TZvsfEeTxZ/F1llb7OeTvaUhHGT5GPR3Ey0htKDnebafcqvb3dL+AVY0VibY/g3kdimzRO7mvFcfHbuGlWogSRbqgGRYcuj0REo9l5Mp9j3uevRvdhIz8jmYvWHcXLf/dn+JcL/n+o+frfoPKb/12tP9N9FKdfMWqW8lG+TtuxXZZRq8QiAg7I2cn/8lbVyjGaFHpnobTFj3uqJ+o1slL/tyit1K0JQmHlYqwMLoYxZphpIsZVzBKfj5aTnLaXfTOxsM2PReIYY45J7HvR1nQTycvQsBVYprp5RBdjRM+wbRQog0y0NYeEjX4mmnRe1iC75JjJ6GLxNKFCD9fqJNX2jCFp9XpZkxeiZWO7Q8iuEvHbasaCAYwEZXSxMjiOriSCHTk0arS7jLx+JWgJ24Y/dXkexshX0eunhnNtq4WLVLABcf29pfF9uGeO4NSIhI0d4joHpz0c3bdYjN+pc9J3yt+VW1k+X+M6N6I8ckzRJR+6id2wRnalMro1qe5QS1tx0zZzmNv0GdvbjcZIfkh0iek25VuDB6ZsiXn/oQbgzm1JktLNCSWHpHmOiCh/FYTDr4d/+fgKdP/ZE1g0+3XsfnAbpiz9WxQWxlZnQ6EQioqKVOAhWzzMx0+sP4b3vj0FY779m5j18jH01eymFI/zpN7emTNnMGbMGP0q38kWB6MFQY42lduggIjSJyf+0/Nw2IbuHTnkXCOy9Sg+h0MmNJc3yrk6rEGUUV7OAeN0A8CJsZ18yRGRc2/IVpL4HI5XHpmDxt1yro4MRrpSsvx7scyf4vZaExHlq/M2P7gCvyj8tgg4/lSvSpzTYQ845OMfHrzKMeCQj0QDUmCb1X6kv3Yr2/vN9mu3sr3fnLwuRvVWP7ztNSjOyvYs8uW1nmskjImxAYF43xgIQeck2T7fVvOMfqal2J/cfowU5XP2Ws+98fiLH8XmcIj3/2SKbDrRc3VksH2jC6gI0raKgCNVeTcGYVhvIqJBE3bQ1dUVfvvtt2MWue6DDz4I41tHXD+Guvqyurgh9z18HA/v9f51+Nv46/Dj/uN6HSlYN7oe3XK7vaF6dMvt9vLoUf116aLc8HuUne7k+VXGrg/6ndfr8l6/nFfduj75Y/x2hupxn3q8Z/bDset7nnFe7/axxTi/pNclbcGw3yviNXHtxFUnIhrW0go63AQa1kenwGEgixtyv8MHgw5H9n+gR9vrRLK9n1y/TiTb+xmk10G/N7ZCaRoRr83KrRFYyUe1VBoBRgzxutJ83ywvy5l0+ZZK+/Z0xdlhezEG5XVP+Kdfmy0CjNnqtXxUy8NGQBLD1Wvj+rn6faQt+t0A3rDcBRHRcFQg/yf+MosRDAZd53Qke2ROBxERERERpRV0TH3yrOuAQz4OReWfQQcRERERUX5Ja0ZyN4GG9ZGIiIiIiCitoMNNoGF9JCIiIiIiGlBOx5vf+lP86KVeFF5yHt7+4CwmfGoMyn78kZq3Q74f3nid/vTgYfcqIiIiIqL8MqCWjvu2d+HiP/4Bf/zDe7jkow/w2m/fxH9+7VOR92mkegPPbr4bt2/+CXr1GmduyxGNRi9jw7q78fUX5awRw0PbTvHneV0DrJN2Zx+vCxHRSJR2S8eX/tdP8Ejxf6Dn9+fh1fAtGHfZpTjvPCN2+eDDP+IPfzgF30UHcPQP5+Gubzyk1qenD3vqH8Xuk/olxmPe/dWYO06/TIEtHYOg/yf4+qadmLLo+1h9vV7nxG05m/5XDmDTf7ynXzkr/OxM3HPDJcaLd/qw84Vj6DilP3PZJSiZMQ0LJ+v3ezqxbk/IeB5xCQqvLsTcGybj+k/rVaZU28uIrEg9ht3yacl9eGHhjWptZmQwtwoNWIin7vkCMpo4mVzI9XU2fhNHSzfin2dP0OuGUurzlZXrNR234ZF1VfDpddk3WNcle9/v4FwXIqLhLe2Wjg3XHMSEqTfjl++UIHz2fLz73h/xzrtn1HLmzDmc+fB87Pv9ZzH3lj/Tn0rD4R1YtUoEHOOXYOPGjXpxH3DQ4Gh7YSeChQuxJEUg4bbcgMiA4l8PRwMESTzv2HMA617s0yucvIfQb45ix78ewM4evUrKeHspHDkgAo7bUFUqqjYdB3hHlIiIiEaVtEev+ujCT+LU+0dR8bljmF/ynyi95kDMcudnjmBeSTfOhH+vP+XWYex4+hDGz7sfGxdN1+so/7yMvR2Ap+SmFHcG3ZaLN/aGmVh39+3G8pdTYLa5lczV68RitHL0YafZgnH1dKxU783Eos/qFonfHMOL7xhPDYVYFNnudJSodTKg6MQR9Tzd7bnXdvglcQIzcde4SeLVS9hr7JCIiIhoVEh7no7O236E0x8/gz+97ov4mAhAet/5GK68rAAXXnAB/vjhaVX2nf5OnDnVjetmfVO9dqNvTz0e3T0eSzYuwkBCDnavyq3eFx/EV1onpexG4LZcSu/0YPO/HoUMBWTQsXCysVqJdJuSwcQ0RBtURPDw/cMQMY/RDevSHudylm5XattwuT2zW5drRncRqG5mupuVrYuVc/eM2LLGNU2WHZPg8/qVNC/Nrm4xdHe5oH5pFbtd+36LULVyPe6yzO2pzjcku7VMxNPWso5dz1Jvzzi2/SgV632d1uuUqGzseViPf+DX2WGfSvz3IXnS7UYUOdcFOLrJ2J48/iV9+rgL7d2Fkh9fOucb/Z3eiV7ZNcn445PgHOLP1/n3l6XrEqG7Teljy875Jv5zKSW6LgPvSklENILIoMOuq6sr/Pbbb8csct0HH3wQfmnHd8K/eH6dWNcX/n+vng1f8WA4/FffD4fPnTsX/uDDj8Lvn/ko/Ppv9ocP/3u93poboXCr/1vhb/2gQ7/OnDxGypUT4e2PLwvP+eEv9etE3JZz4e1j4ce37Al/Wyw/PKbXaX2H9qv1324+Fu7T60yde43PfHtvKBw+dth4vuVwuFO/bwiFf6i3/fihP7jfXro6/094zrcfCG/XG933Q3FtHv+3cI/xUlHrvv1/wvv0a8Mvw4982+k66utr20YMtc9l4RV7T+gV4XDP3gfi1rnW92/hFTGf1cdgOS9D/DEb+40tZ5yvsTxifin6mCOvFXfbM49PbTNS1uk6ie05Xnv7fiUX1znd44v5Lo3Ppv19qG09EF7xuNyHeYzitdx23DV0eXxK6vN1/b25/f1l87oo+nxjzkGc1w+dzsnt+ab+c5nsumR2HkREI0/aOR0Xnw+cPVuA9p6P4Ytbz8Ob7wH/5Wrg3/Ycxj88sQcNO36Oc2HgXMGF+lPpkS0eq1atii47Dut3aMgdeQ4NoSJU3Z7izp3bcgPU944l7yKRU6fRr5/GuxiFl+mnwsC350x1rSq8BT59p9U3/TYgtB9t6W7ItTfw7B65z4V4wHKnuGj2ejxSAgRbn0s7p0Tl5+A23B3Z3gTcNVecB3px1JLq0rZT3rG+DY9Y7u4Wzf4Gqgp70fDCy3pNVMyd7+tnYp542H04Wi7d7cXeWZ4AX0mR7VrfiNW2pGHf7QvhEY9H+9IfLcnt8Zn5TU9l7a53r9jeAtw1dgKKZKN0CCiVf97GTVLnYkr7+rnk9L1Fr5/731/Wr0v/CchpaWO7dYrf6sJcDAQQL/a63Cmuszjfjl9y9D4iIiGtoOOPDxXjnQ8+wn+cmoy//sGn8IczgP+LwNdv+Qgzri/C8i99Dn/95zNw9pwITM6ls+kQQnK0qkNPYzsWR5PIl8xQ6xh45AOzIhGtPDtzW260cMhtUZW0XrR25mhI0P5folVUQp3yaa4slGuOozcnAY9xrjJ3JdoVRTIrxidsla/bMCeuq41VutsTlb7psZVXWdF9YZ1TVyeLsROR2QDfbo9PlyucmNWKb+y5TkJR3Dmmf/3ccf7egiH9e3b9+8vBddHfZbB11RAMuWu/LuZ1Po7XjRVERKNaWkFH91sX4NSkCtT+6st478MCFXBUfe4c1j3Wgif/5SVs/8kv8S8/+xXOnSsQi/5QOmYsQbV1qKrpiyDjDhzqAMOOIaYrEvPmprhj6LbcYLnsYiSub55G6JR+6lbS7TlQo1YVoXSatW/6BEwRlZFc3wGdMi6+P3yRSmSPJfu4375OzjNgXWLnHDBaA17C9yMVOR1cOlVAOx6L294aWbnMtPKV5e3Fn69sDRgAl8fnKYz/PgZFtr8Pl9z+/rJ7XW7E6nUbjRYGEXgY5/sgns1Zq2JyRpBFRERSWkHH3H8Cvvx/S3D6owt0C8c5vP/hOVQtvh3L/sqLivk344uln8FHMuiIS09PphCF4/VTm8JEb9CgMrvXJL8z7b5cNoz7tE7oPvUeYgez7cPh3xjPCj99sfHESU+fSg6Xc3aUXHXJwLfnQHWtEqFFwyZrpU8nmua0i5Vzd6HevuP6WZTRGvB922JNnBXE52TidbQiJ89BJs7aykmyi1Pc9hy26VYWt2cmEctuMNHt3Ke6B2Us2+ebbUN0fG5/f9k3AXfdo89xpQyWjT9/G4ZgxLjXQ7m8rUBENLykFXScfBf44I/AExXA3TPew/tnzmLj5hZs/Zd2PPvcfvzop/+Bn7R2qIBDdrFybxxKPiOCC4cWjZDsdzVeBCX6NQ0FoxuEp/TOFJUUt+WyY+xV5u8ihB0v9ulci/dw5JVjMcGEk/6eHmw2h8e9rBDTPj2w7Tkzr8dGW2UvWhkyu1g53hFVrSQZGHsTSuWdXrO7i4WqBKXd9U23asRVXu2V1hsxR45DnHG3Hbtsb+8NtHXILWUrKHZ7fLply/Z99L7YPLAWlpSyff1ccv37G4TrMvYL+Gf1Zy2znJ2B/blM1L2NiGh0Sivo+F/zP8IDf7oTt5y/C79/732cFcHF1/5mDpb+pWzluAVfnDcDf377dLG+IM2gQ4QdJZ/BeBzC09b8jcM78PQhYMbn54qwhIaKUQmwdxGK57Zc1nx6Mioic2gcxqbvv4B13z+AHXo288LPTsPsmNnGRTChyryATXuMYXhlwLHoi5ONLlNpby8FXTlx6mYSqZjpLlZGtxPL/B1yWNQdspXEiZkgvRNPO9691UneHY/F9GuXd/llt5r0u77pvukuJjVU3bDEcX1lZ+ZJylbZ3Z4+D2tOi7zOCbtXpbrObo9Pb6ejOdLNR7W4dEzCPHU8uZPe9Ut9vu64/f3l4LocacDttnPt7dyPoOPfS6nPN70/l7GMJP7cD6hBRDRcpD1Px54p38MfLhuLydPLcOGFznd93+4/ig/ffg3/5c+r9Bq3DmPHqqdF6GEaj3n3pzcjOefpyLY3jDHvC+9LMd6823JpSjZPh9bf04mmQ6FofoYIJEpnTMbsyfr3aZmPI+Iy2WpxFW6/YVxcjkbK7bnkPMZ/lNHVB5E5BIzX5j1p+Tk95n+CaxpbXrLtS1bAYipIiY8lNee5FKT4uRdSz7vgdv4Dg4t5HPTcG1PijsXOvi05h8M3gKZVaC1xnhci5XV2c3yCcc76hTrHCerPTKL9JmQ715hr6Xgd3B2fKdn5pvW9ufz9Ze26aPHHHztPh12q7zf2ffmew59Lfd1j5rCJmy+FiGh0SyvoKCoqwvK6JiwqEn8BX3iRfsdZwUdnceeSv9OvBg+DjixTFYfjSf/RVtyWo2HIrLTGVxqNCmPySh0RERFRWt2r5DwdW2orsODIX+HP/3IlFrwyP+HjHX9drT9Fw5fb4W/dlqNhSc994NQ33ejzHjtXBxEREZFdWkHHB+umqMDD7SMNd3oUmJRdBNyWo2HJnMfCntPR/xM8pLqdDM5oZURERDR8pZ3T4TbgkI9D0c2J3auIckHn7NhSY4w++FnM4SEiIqIRKe2cDrcBh3wMb7xOf3rwMOggIiIiIsovOW3p+H3vu/rT2THOkzphgEEHEREREVF+YU4HERERERHlVNqjV7kNOOQjERERERERWzqIiIiIiCinMm7pOPOdq/G/97+Hs49MxRunz8O5Ddeq13K9WY5Gpv76WqwrqMA6XzP69brsOoEXfWL7Yh+b60/odc4ix2JZUn0mewKoKihAgXWpCuj3ogJVtjIFVeKTw8vJ7Stw75wVeN46cXPWyRGy7sbtm3+C5LtxW46cycke78bXX3xDv84FYx+3W5YNR/Rbw5J5Pg/i2dz8pUdENOKl3dLxifXH8MeHinGmrx9lz3wT/1FWitBfzsLBz89C+Q/+Dh+9+3v1fnotHUHsevK7eDTJsuuYLkqUZ7z+IOR4DGppKNNro8oa9HtiaanUKyle/y/RGgLmzU0x34vbcjSEbsTqdd/HC3JZdJtel28YvBIRDab0WzrWF6O/+Yd4dVkFzr/wQlwyaRKuKJmBT0y8Eh/+7g0c/uu/wO//fY8KPNzzYP5Xv4n7HZY7r5bvX4drr1IFiWKMra7DunCTWPwo9eqVNCy1vbATwcKFWJJiokG35Yiyxwyi1uOu1IMoEhGRg7SCjg/XX4M/nvgtejf5cfnM23Dt/3oMV95Tg49d8klcesON+LMtP0DhvPl4bf0DeLvvLf2pAXj752j/jahY3ngb0glhiGi4eRl7OwBPyU0pWi/cliMiIqJ8ktY8Ha+enYDJjyzH2VOncPn0GfjEzFtw+cIKhL73z7h8wV/ij6JM31PfR9+h/bjkuum44p7v6E9npvuF7+K534yF70vL8LlLOU/HUOkPNOOFh9vQ0d6j12jexVjZtgDmt2KU2y7K6RWYjBL/32Jh9UT9WuZq1KBVvF/S0oSFuieSzMvYVCO2HdmetZwf05v/ETsajX0XVi5GRUN0n1HRzxT6/bgnsk+L7gPYuawpeh5ecXxrxfGVOZR1ReZ0lKPDH0RbtbuwWOZ3lDdWoiXcgPiOWCn0bseGpa24adtynFi6GgfFqps37EVZzwo81BAUNfEqPPDEYow3SuvyDTiuX0qy/HKffiFFtvkEbtint6N4cKdYd4eu2cucjoca4LBOlo8tKzaK51csxXPmpuLej9f74oP4SuskPLKuCtbDs3NbLqn+n+Drm3YicnjCvEXfx2pry4kqsx+lK9fD1yn3aXbAKUKVWBe52+22nJRiv8a59cYfi3SkAbfveMn5vZRkPsJj2K1fmTylG/HPsyfoV5K9nMM5mOLO5bbE30mqY8/m9yG5vM6JWc8l/tol/g5Sl23beTfWhBbiqXsm4mlrWc7sT0SjQFotHV+47hN4//VeXDxhknr9hwP78dGpt1C4/Gs49/776N/+DHDuHC4eOx7vdb2qymQuiFd/Ix6u9qqAg4ZGf+AxbCqXgYQt4LCLlNOvlR501NRgXdUB/Tp9HeU1kYBDCjVux6ZMEti7m7HZUxd7HuK53P7gJZ5nxy/Xb8HEbdtwpwc4uGUFnjy6HI9vmCf+yDQg0KYLoQ1b1gNf3bsXj+ulUhQ5uHoOtkTKmIJ4bukcPCS3o8rKbYt167fjpC4Rp+0RI+CYt0GUtwYUYr9zRMABEQBF9v0gsC3JtvAG2jpEJbBkZopAwm25ZETFsAl4wMw3EMsjJcDuHU6Jzr1o2HQ3vhJaoMtuRFWhWNdkzwFwUy71fotmL4D4irB7j337b+DZPS+Jx9swx7Gym4SsgMvKrazURvZ9n9pPLF1htpR7qhTivOITp2Wl/XZRqYcIWqLbnIm9O1/WJdKR7e/DzXVeb/m8WFEoggBL+RdigieXuSkysBLX76jlmjxVWqT2G5ewH9qJr4iyEAFJZLsdjw3zRHsiotTSCjqUcBgf9b+HP3Qdw3uvvY6zp9/HH/v7ceyB7+DdjlfV+o/ePo1zp/+gP5CZtw6141WMhW+GqFnREDmAF8r3GU9lK4TKnWjCSv9kY13EAew0y1XW6nJ+LDLLNTbhxW7jaSZka4fab8ssY0V7GzrT3N6Ruu0IiUfZCmLkgES3F6rZieHz730Qx6csF5X8IoyXA8SJev9NS0UV6copMG4FmHxYbm31EG5YWqXKvNETW6VVZPCwxqxqFeGGUvHnLtiKVxyKyoDj3tW7bZ/RentEFRmYVDrLsu8i3LEm9lhiHHkODaEiVN2e4k6v23JJiUrkPbEJ6L7bF0L+LXO0z2E0p5g70BPgKxGfDO1Hmz3qTVnOzX5vxBxRQY7bvk6c95TemXawZea/PJXiLnrbTnnX/TY8YilXNPsbRqX+BUswIYKYh1p7HVpJxPlldKc+299HmtvLCh0Uiuv8gOWayOBGBjzB1udEKB4rpgXk+plGsHk4k6CNiGj4SCvokD2xCi74GMIFH+GCT1yCP639JsZMmoSCC8cA587i/I9fpJYwzootn68/lYkgXnpZ/CvCVo6hFXgJHerJZJRuderSpFnL1c7U5Sbi+uoKyDqUbPEIWfs6pEEGCWb3p7Flt2W4vQM43Gg8C8mWFz207iYzUMLr6BtAUDTYbr7dWvWcgvHWGlYyRZNFNc1Z7DaB8YufsLVgaPuSBByS3sfxhqXYsN0pYrEzK2y3wJfwBya5LZeBsRPFVXQ2b3psRdq4Sx7f5chtuRgO+zUqyL1o7YxWkHs794u/EW/D3TGVfDeM/BcUToyphMfT5eJakCagSLYEhE5EWhKMYylC6bR0jyUNWfg+YiTZXlaYQaFDntGVhXLNcfTGBKkZtFgREY0AaQUdPz7yB4wZ/yc4e+4MJlStwCc+ewNONf8rLvjUJ1FY8SV8/Mrxavno7Glcck3mqd9s5cg3V2Kcq68zcblQV3a7MKW1ve7jqpVjtDHm1phjWYw8kMwF8VyD0Qt90pQr1WM8H5ar7llG4GHsN8n8HkMwTK7qHhQzh0RsP/xccbXfsTehVFT0gx2/1BX9gXcp8xS6DBA6HrMd391YI4OR0HERlhteD8mjmoSiLAZ+2f4+hur7nTIu/joXjYttfyQiGs3SCjrmey7CNQ88jA/fPw1c+mn0bXsK777UhrcDu3Bp2XxcOv8LOB06ibPvv4/ih/5efypdupXjsmvhYSvHMJO4xaBwaqbJ2haW4CGz7U1GadDoWhW71GH2CBsezUzylonjZk7H43s34Gb9fmZkQriRGyIDivjcEFMR7nhC73Ob7NJl5Iw4lVfdf1zc+XVbLhVZITWTtc2+9845Dtnlfr8TcNfc20RFX3cZUsHWQLuUuRST92FdojkOznfuM5ft72Oovl/JqftWb591GAciotEtraDjwgdfw8enXoeJX74bv675Bt547kf44K0+vP3CHvT+/UN468BLOC3+4i2q+SbOHxs7+pVbRisHcO1nb8XlxioaKp4iGN/iPuzRydYqsVyONGUVKdeD1roDOsn7BI5U1eluV7Mw3TZUU6jZSC6PjFyVktiezstw2l5SxbegRM3hIY5vWTOODKOuVJnpxSutsv/ZPNyY6e3xJG5Yo5PYHZPSbYoWY7UKPJxySfTwtylzFdyWS0W3Ggx695Y096v6+Bu5FEZORqZdyiZgimw1CcVWhntfbLbd+TdzSaLdqBIx7tz3igq28Xpgsv19DNH3a7ZO2a6zpFqGctElkIhoGEor6JAzkn/6O90Yv2QZpm36Z+DiMXg7+GuE9u/D71r/L979z1+h5HtPY+wXvoSLHsykZme2cvhwGycDHHrFCzBXz6Bt5kJE8yAsRLmKSNJ4HTapnAk56pSxqtC/EEYdYCKmVRjlQqKc2l6KgCOag+G0PTlMrpGfId+Xw+VK0c/U6gT2iZi91kxC344dHvMzehnA6Fr5SSeZ4yhOmrVIOTTugLtXmWRLhtFqcnC1reuUTDJ/JDYSObmvFcfhwU2zYjtGGZXf1PkBbsulpnMUrHfqzdGd9MvcSHe/N2JJqbhWHY+p7k2ZdynTidYdzZERqFRLQMckzDPuEkSoXBI5qlKqEaiur0owutTL2JD26FXZ/j7S3Z6ZiL4TTw9oJAndOiW+L+tIVfJaD+z7IyIaWdIKOuSM5P2rJ2PMA0GMKZ6KP9b9ALe88Avcsnc/bv6//47X/q4RBZePxQVrg/jDg+lHDWzlyD/XN/hRWhkdrUrOk7EyuFi3bETJmcHlaFCF1lnBvbNQ2hI7Z8bY6r91sb2JGFchtxUtJxU6bM+1svuwTuynxLbNkeqGNTIoMLo1qbwKNReH0UKRHT4sd+o65VuDB6Zs0bkcxmKf38Ng5iosSJ4E7LqcO76FsquNMfSq6u+v5n7QQ6fmULr7LZp2ixpxaaB37Y0RlKL7VcPN3nNnfGL12C/gn2U3JIe8DvuQr76F0eFgo+UOYI519Co1hKx+b4cc7tcIVIx10WF4s/19pH2dxfWJP5eG6GhTLs9DBmNy6Ntg66pIeWM+mURzehARjT5pTQ5YVFSkAg/Z4mE+fmL9Mbz37SkY8+3fxKyXj6GvZrdNmZMDUn4Z5MkBRxI1YdzxxJPPmdyWG2nkHXo5wV3MELFERETDV9otHfbAQrZoOAUc8pGIcqDANtP/sHu9duiHyc1z5tC0g5JATkRENAjSzulwCjwSPRJRlskKfPjb0Yr8sHz9MO665/t4wTaJW7wJLsuNMEca1AhMntJvjK7WHSIiGtHS6l419cmzrgMO+fj73nf1p7OD3asovxjdq3R+u6GyBeGG2I5TRpcq/ULJsHuVWYE3DffXFKNtp54XQ4iZsZqIiGgEGHBOR7JH5nQQEREREdGAczqSPRIRERERETGng4iIiIiIcootHURERERElFNs6SAiIiIiopxiSwflpZPbV+DeOSvwfK9eQQn119diXUEF1vmaYU6QnF0n8KJPbF/sY3P9Cb3OWeRYLEuqz6QmRwkrQIF1qQro99InRxOL2VZBldhDNr2BZzffjds3/wTJf75uy1FmXsYGczZxvWw4ot/KGXOfltnKiYhIybOWjiB2PfldPGpZdh3TbxHRqOb1ByEH21OLbVhix8BELT7Ud+siWlmD3oZYWir1ymzq/yVaQ8C8uSnmF3FbjjIgK/+PYXfhQjy17vt4QS+jfhhiOdN9ygDMHqwxgCKi7Miflo63f46nnnwOKP0m7v+qXkqvw6ut38VTh97ShYgon42trsO6cJNY/Cj16pWDKCYwUUsbqov1m4Ok7YWdCIrK7pIUFVy35SgDRw5gt3gY/IDuRqxWAc76PJvYUQcSTcDdpcmuiA7WSu6LBGqPlPSiYRMDDyIauLxp6eg+1Ib+y3y47Sq9QrrqNvguA/qPdoFhBxHlv5extwPwlNyUorLrthxlrghTxumno5rsxvcYsMiY3f9KvdZJ204RcOA2PLLwRr0G8C28D/MgAo8XXtZriIgyk185HafeZHCRT3q3Y4PKq2jDljlzcK9YtrSZ+Rbi9YrtOKmLKqq8Uc5cZPkYkW1atqOW1Pkb0fL2sr14fkV0n5nngpi5C7V4sVs8r4rmJ2yucsiX6D6AnT5LDoN4vjNg5i+I99R6uS29Kkaq9xPrDzTH7HdTTY9+J5ZRTh+b3tfOmPyKaK7GTktSQ7IckcKpwJFU18WtpNcvT3TXwye7afnq4eZr6n2xWVXa7p49Qa9x5rZcUpauMuYS12VGlTHuUve++KClrO3OtdtyUor9mp937L5zpCHxeynZu/1kup106dybyH6d7vq7PDZ9/o7LTnulPlvdnCbgrnvcdC0zAmGUzITPWGHQrUboOAD7X+dEROnIm5aOyy+VbdG/Rru1K9Wxl9B2Chg7ZSou16to8P1y/RZM3LYNd3qAg1tW4Mmjy/H4hnlAsAGByL9CIjBZD3x17148rpdKUeTgaofAA0E8t3QOHpLbUWXltsW69bYgxqrtETzUEATmbRDln8AdkdvDMiBaiudQhQci+34Q2JZkWyn1oNVTg9bGaGU+1LgdTdYKe3czNnvq0NFuqfCL5x3lNTpxehIKXXUvuhLj0uj+0x94DJvKt8fu10mknH6tiOOrqcG6qgP6dfrk+e2wXZdNmSSwp7x++aF7VxPUJWxvwq6UUccbaOsQ0a690hbHbblkRIW0CXhAd4ExusEAu3c4VXZl95i78ZXQAl12I6oKxbomewK7m3Kp91s0ewHEH33s3mPfvqi873lJPN6GOel2KVOV9cdwtHRjZL9PlRap/X79xTcsZXQFfYfcj3E+kXUZJezLiv8qNMCaG/IN4AX7tsxuVWJZdJte5+D6qsjxm4u8fvKaWFsXjP3GdnN6qhS57ebUfwLyX21PoSUQlgHmDqBKdck6jt5c7ZuIRoW8aem4fMZfGF2pXt5i5HDIHI/WXwOX+fCFGQw5hk4Qx6csF5X8IoyXX6mo99+0VFSVrpwiqtVWPix/YjHG61fSDUurVJk3ehz+qZfBwxqzylWEG0pFRBNsxStOtQIRcNy7erftM1pvj6jKiCp+6SzLvotwxxrrsXSj3mdPMI5dnAZDKmnxq/yERZWT1etQ0/5I5fpI3XaExGOh3ygjl5Uts9R7oZqdiNb7ehAS1yzasvGY8V73cfV5eIvgvgfIAbxQvs946l2MleZ+/cbxRYl9meUqa3U5PxaZ5Rqb0m5dsTKvi3m+aG9DZ5rbc3/90tNe47F8r/FJ5Okqnl8BFTt6KzA/VXB45Dk0hIpQdbu18ujAbbmkRCX3nth8Bd/tCyH+FOFon66EW8nKa6RSOwG+EvHJ0H602SuRKcu52e+NmCMr0vbt68R5T+mdaQZbOlgpXIgHLC1DRbPXqwp7sPU54w68tUKvKv7iGq+MVu5l1yLrcbtiVsRjusFNwF0Ls5QrIgKlNR3ir7ZFVTHXxKmbU9HsbxhBYI67OU0Zp6+xDDg27UfpyircNS72b3siokzkTUuHCDvwub/8Ju6+cawKPB79URv6r74T9//lrWzlGGI3327953AKxrv917Zosvjn2VnsNoHxi5+wtWBo+5IEHJLex/GGpdiwPdF9zGJUt1mTi+MX+2BIsjK8sGyien79Ansv6AM43Gg8C8mWA909aJNZ0cfr6OueiHHqDqZmBhnYh8PWAKdkElznmwZeguz9AExG6dYFiT9nLVc7U5ebiOurK2AckhkIpc96XcaW3Zbh9txcP/3UtTI0xHynQfi97ajxOAeUrhVXo01ur61a/IqSMSvGt8CX9At1Wy4DYyeKP53O5k2PDXBkhd0p2dltuRgO+zUCkV60dkYDoN7O/Qhm0qXMDFYc8l+uLJRrcngHXp9bsHVVtEUla17GBtkiIwK92K5PCbo5ib/pigrFQ+hEBi02aYoEHPmWEE9Ew9l5XV1dsC+JuAk0rI/pMYbL/f7Ra3G3Gr1qOXynnuOwucNIbI6GXFbjoH4vM0E816B6E2PSlETpjz4sV92zjMBjYDkdLkUCiOTGTdMtJF0n0L+rDSHvZNXlqqP5gDi1XuNO/7RM7iC67ZKVuJw8pmxKa3sur9/AiEBzq1+1UjQ2Z3cWDkdDMExubO6FXOTd8dxztd+xN6FUVJCDHb/UFeSBdymL3IG3KMr5HXjZbWojquS5iMDDON/sdHFSrRlySF9La0aMjscs19hYZKsIQsdFWJ5DffEBR2/fceMJEdEA5ElLx1v4xb8+h1cv8+HuSMuGbPkQgcdlwKutu1wlcdLQkQGHzLm4eUM0p+PxvRtws34/Mx7cuc3IDZEBRXxuiKkIdzyh97lNdukyckai5TPrXpXaZJQGja5BsUsdZovK/tipRqAU6tyPzqYeUeGqwFzZNND4El7sMqoNhVONVoPcSNxikJX9WoKHzLaX/PoNWPFUoyWmoyvnf3+o4W9d5Cq4LZeKrPh/pbUX8+SIRGb3oXVylKHccr/fCbhr7m3ix6+7WKlga2Bdypy6jQ1OZdhIxFbnutJowZG5IgNKYlfdqsT1qEgSfFryOWKX2K5YWaNbdXa3xrdwvB6SoeMkFLHVg4gGIE9yOt5E/yn9lIahXrzSKvvXzMONOfjX8IY1OondMSndpmgxVqvAw5pLkn73qqSKb0GJ6ujfg9ZlzTiSqEbrKYLsDYGONpXQXbJgJq5fIPMW9qGjSb4xGYWyM7xb5vbE5/foZGuVWG4fvSpSThxf3QGdh3ICR6rqdLerWZhuO9+QbH0R5MhViUbDiiW2p/MynLaXlNvrN1DdXep8vRXzU3SNSsIcvSppfoge/jZlroLbcqnoVoMsBC/pSXO/18+MDLVqzEmSYZcys9UkFB90qMpwLrqqJTL2C/hnFXgkyJ1xxehW5Sn9RoKuS2ZOzCB0o4qh9xt3PRN19yIiSk+etHR4cO3V4uFUG35iGb3qrUP/pkavwtVTM6800CDQSeY4ipPmv5JqaNyBdq8yyZYMo9Xk4Gpb1ymZZP5IbCRycl8rjovf1E2zBtqBJZGJmL3WTKLejh0ePeSruZijQxVPMir/7T2icq4DDB0QhNSoTemNXIXiBZirZ9A2cyGieRAWolxFJGm8DpvUcclRp4xVhf6FMOqMEzGtQncBE+XU9lIEHNEcDKftRYfgle+36pGzop8xhwd2ef0GQgYLnhq0e/3YOpDZAYOdxuhV4v81dc7NYcbwt0UonZY8V8FtudR0335rLoPsg5/z7lXp7vdGLJGjHnU8ZiRLZ9ylTLeaiO1Y8ypkq8vAtuuCHBHLNpStkZuS+fdodquyJsXbqZyY0E58JW4Y3dxy2q9TUjsRUSbyZvSq4tu/iTtF4KGSyJ/8rlq+/3I/xt64HPffns7tYBoKN6yRQYHRrUnlVSxtxU16mN3s8GG5U9cp3xo8MGWLzuUwlocagDu3OSSlZ1PZfVgXXIwSr33kKCvLsLleH6bJum/kLn9mrm/wo1SPpiUVVi7GSnEcqi5oIWcGl6NBxQzb652F0hY/7qmOdoUaW/23LrY3EeMq5LZiz7XQYXuuubp+aQhUxXaZEwEH5OzkKRPAUyirhT/p92XmKixIkXDrtpw7kQnbzCFhVR/8jSr3IJfS3W/RtFtUq8CAW2XkyFSLbrPkVdyNr7ROwiPr3Mw/MQBiv08VNkf2aewXqLInWMcN12sMI2yss+SA6NGqICv2ZvnI0hCdB0O2qMhuaw55HZkktFvzcGT3OCl6fMn3u6ZDBBy56tJFRKNKwauvvhrWzyPkP9qFhbH/ioRCIRQVFbkOOORj6KtZ+NfVYpwn9fbOnDmDMWPG6FdENPwFUFVQjg4RRLQNpNXCQaCqAOWNlWgJNyBRD7Hueh88Ne3wOu1fVjZ3HI+vhNq5LTfSqFGQdiIYMxQvERGNRnnT0kFElH8CqBMBh4g4HLpp5cEwuXnO7Io0sDlJiIhoJBBBRw+2/s21ePBFvSYJN4GG9ZGIaHiSrSuyq5bRwuLcTUuPapRy0jm35UaYIw2qK0/ihGkiIhpNztvaMxnL7lmEHT9LHXW4CTSsj0RE2RIz2/gAZvyTXarM7ZTrZPh40ckGs92la6Rr26lzBXa8pIbW/ed0JwMkIqIRqWD17lfDyya/iAev/Rk+/+p6zMaL4h/jOczpICIiIiKirNBBB9Cz9W/wP/A/xX//A1fdvcMx6Jj65FnXAYd8HIrKP4MOIiIiIqL8Ekkkn3x7GRD4Hr4XmKrXxHMTaFgfiYiIiIiIoqNXTb4dZdiBHVM/r1fEcxNoWB+JiIiIiIjOk12rDJOx7Aev4tX1s/XreJGA4sHJ+NT6LpwWj8kCDyIiGhg5T8hAEudpYOT199WrqfSJiGgA0pqn4/L1h3G65j0s+Mfv4827D+Lxf9uBM3/3Idp6/oAP118TF3gQEVHmzIkJKxckmrqQEutDvW8vCgoOIPOYrRu7mtrVyGkMPIiIBiatoCNU2Yv/CPwPPH3tNpz51RO4+5wfr7X8N1zaux1vvPN+XOCRtr49qF+1CqvMpX6P+GeDhp45Z0F04Y1XGjj+rpLqrscyPRN6g2PMMVTXr1tU5sX+fPXiWR4L9EHO6wicRmNzpv+SFKO6LYyWSjlk8zIw7iAiylxaQcere+sw7U8+ictuuR+X31qLT89YgfGfGoPL327Gqa7/i1++8VHmLR2Hd2DVo7sxfslGbNxoLEvG78ajq3bgsC5CQyBQJSoz5WisbFFzFpjLgmYf/wGmzPF3lYKo2C+rQbvjTOgCr19qZeNQ6ZVPLoa/dpxalamyhiD83nbULMvzQIuIKI+lFXRM/sRpfOL6vwQuCOPc+R+g4NIr8Mkbv4xPf+x9dB3eixvHn49FTX0ZtHQcxo6nDwEzlmDRdL1KmL5oCWbgEH62h+0dQ0NUfB6Ws6dVosV2q7WsoQ2cM40yw99VSoE6dZe+cq3TTOi8fu6MQ0PbHBGMzczCNSlG9VrV3IE6tsYREWXkvKlTp8K+JPKxj38KBReNwdnz31fLOblccA7nnR/GZ6+7Ej/4t5/hXxdPwKfW/0Ylm7vWF8JJ8TDeNjcIUIjC8cDJUEi/przXXQ9fTJePKsT9Gx1XJr5biJo1WnXfsHUhsRV0W85g747icFdYHZuxXiXwJivrWi+eXzEH984xlxV4vle/Zde7HRsi5eTyCF7Rb7l3Ai/6KrCuoBYvdovnVbXiuXxdgc1VzejXpSK6D2CnL1pmnXi+M3BCvyneU+vltvSqGKnez5JR9rsKNIugwutH7QBSOcz9OB+ybCmxv6e7TSU4tuhxe4xuS6IC7omUlYv9O0lxXSLXJFpOHk9kP5l03+ruQ33VAfF5mcshFl+n7ZhMfWKf8v0esY/TMZ/xVcl1DsoWiDAPaGx23qJi/gYzOXYiohEurZaOggvC+OjsOwhf8DEUjJkglitxdPGPcfIf/wRn17Xhc5sb0TXvr/Crn6/CsS/cpT/lwrhCiNjCwTgVdIiog7kdQ6IYU0vkYyPKXfwjqioLnhrAH7R0+ViA5piajahgLAO2WrqEyP7SjeUOlSNVqSkHWnRZo2CG5WTFJrY7StAP1HicKn3tYn0BPJ1rddmBdK1ow5Y5S/EcqvDA3r14XC0PAtu2q0Db6uT2Fbh3aQNQtU2Xk8vtePmRNl0iXT1oFd9Ha2OPfg2EGrejqd4MKITuZmz21KGjPVoG4nlHeQ02q3KTUKi6qKRyJca5vpvM35VRNtHvKgAZc6BkqkMrh+Tu+hVXrzUqyQ/by0RbSqL56fI8RDABP4L6PMLhrUBd9LPF1W2W4xYrRFAULSuXBkRjJPfXpWnZw5gWNLbZ+LAPy+T1kddaXP90WxUCdZ2oaTytXwntfXi43vLa1H0aHerJe6grOBDzmfbGY1jm9BlxdgvUBW0WZ+ese1eT+JaF9ibsSvTFEBGNVuIfgzhdXV3ht99+O2aR61764R3h0698Pfzhu+3hsx/+Nnz2jyfDvy79Yrh74d3h1xZ/XT2Xj/K1fJ6Ojh98K/ytb/nDrSG9Qgi1+sU6sd7fGrasTuqDDz7QzyhbxL//YflTMRZv2C9qGnGC/rCoM4S9jm+m4PBZc5+VLXqF0hIW/+aHYVmZXrlK8Y5VMCwqOjHlzGOJWScE/d7E555MzzPhR2bPDj/yTI9ekYCrcvp45fElWIzDPh7e6/3r8LdhLD9sOa4+3Vn534113n8N96k1cp1R5nG/UUbqa6nXn60Pd1q29UO17f3hH0beE4L/Gn7ctk23+LuSqx1+V7qsrWgcN9fPKOO8/ZhrmtZ11ufn9YtnzlxdF9s1iTlWl9fArsV/OOxvec94XvmC2J5YKh3+9Wg5bLynlv1iPy4+I7VUivcT/FYl85ySXBsiotEqrZaOGbdVA3/4Dc47/zIUnPdp4Mw7av2lXyzD1c804vxPfwpTnvonfLos8QSDiUxftBFLZpzE7kejo1dtx+cxz7kJhAZRWYNxp1JUCgTjbq29K4Vxh8+LivkZdJ4ungp14zaO9U5sMqnK6TvHlQssd2Ilfce4oyvubrF9iFLjLm8G/eWLJmOCeDjesBQbtifqUwWc3NeK4/DgpllFeo0TYyQd+V0kWuyjHBX6/VhYNlE9v37Bleox6gAOy+sihGpqIt2rNpXvM1bidfR1T8Q465fTfRxGZ8d9OGz9AZRMwlj91C3+rhL8roKdxt3yFNxcv7Jav7h67Wiy3HY3rmkl1lp3qq9VdoaGTe+6xF6TEkzN4Ks2lVVPQ3XZxeLZaXQZTRnwTrvEeGLR3fWefib23zJT/LlJ/ZmodnQG9VO74mq0yT+LbU65OEREo1taQcdvz7sRJz68Fnv2deDffhpAYM9Lan3/lu1469l/wdUi4PjdP/4T3nzmh2p9umTgYY5cJZfquTrHY3whBjb2CGWDWckJ+r3iVWzXjmCnrCa5qzBE+4abS7nY2iBoLLfttwDlcsftnUhUhxg4H5bv3YY7PUbgkSin43dH5RFMwfhkMUe2RQKI5MZNM/KzQl0n0L+rDSHvZNXlqqP5gPjie9U2CqdNUmUywd/VwCS7fiiejwqxur1pl15nzDsRHxCUoUF3m5KBh3EeTl3E0jCU16W7D/I05chVFfNlQBEr2Km7T3mvsuTNvAf1c0vwGSIiGpi0go7iCX+CF46XYrLnNsyZXY7LJ9yo3wHCZ8+qpeDCC/WaLOjrwK9OOiWY01Aqrt5q9Om2VB480+SKDnSlqKTIiqGa7MzsJ6+WFqibtblmG140ulj7oudCEe54QudobKvCJHHVnls6B1ssqRp/MkVEJTiKk4kbQwR7om/8EpeX4MpklAabsC5sX+owW1T2x041WkhCnfvR2dQjYoAKzJV3rBtfwotdr6v3CqcarSkDwd+V5pkGedbpcrp+Yq0edUnnGHTvEpVxL/yOGeqWlrSg0UIiW08y+00JQ/bnTQi+J45eusQhYLW0aFSMi7ZIRPI8nD5j5cU0+ceViIjSklbQcezUH3Gu4Hy8fuJ32Lf/V/j3XxxS6y/70l/g8rv+CsdWVKPw3q/h0i/codYP1OHW3TiJGfj8XLZz5CXvNJj/9harfhNJuh0o+i6r6+4t2aITQB26uwy6osVYrQIP4I2eaIQxfrKc1yaIE0YdPoH0u1clVXwLSlTttgety5pxJNHF8RRBhf0dbegQX1/Jgpm4fsEssWIfOprkG5NRmM1K2Gj/XemuTklHSUrGcv0UNeqSCCDqAgjUybk/KpCyt5rsJqQCD3l66Z5dDv+8RUYoS94KE+k+5b3EuBbdfaiKjErl3KLRvStkBCrmZxyoUcWStby5PD4iotEoraDjTz9ZgKk3fA5b/+WneGpnC17pNP5WPf2rDvy29tv46K1T6vH9X3ep9Zk7jB2rVuHpQ+Mx7/5FsEzdQYMqgCqH0XG665epITO9FfOjdwnLGhKMFiS2EVlhjrpjuXOt/pHOfTcY1bddjkaU8W3bDLU9gntto0855m/41qByHnBwdWwLiBr9KuPRq1KZiNlrZfAgtG/HDo8eMtdcqg4Y7xVPMoKO9h6EzABDByIhNepVOiNXSfxdJeeBauBJOEpSGtdPKUOtbAJpLFfdmxzn/pBD6NrOIXE+TTHmqz5biUeXytWfNxU0qWexeSoJtR+DRw6F6+lEo27dSNSiEelyVXJx/PVRuo0WkriuaRaRfBwjyCMioqi0go6PPdAN37Xj8Pdr/xsevP9raPiHVWr9me6jOP2K8de4fJSv0yZnJNcJ5KtWPY1DM5Zg48ZqsJFjKJWhYSuwzNJ9Ry7G6KVhtNmyqmXfctmvXFYQo+WbscBy+72sQXZ5MZNexeJpQoUeLjOnVIKn2LdDP/OBJ84mIYKJB6Zsscy7MQcPNQB3bnsCd9jyN25YsxcPVHlU4BEt/wJuXOPTJXKg7D6sCy5GiTfZvDqWYXO9PkyTX3uklSQT/F0lp7tEiZDJubEjvesnFc+v0F22ErQGieAuOO1hh+05D54gE+DjvxNLEnuO/rwZifFS8sEFiqunw18ZbcXwesehZetkFUw4t2hEu1xVLkjwj445YWOy5rSy2tz/5oiIhqmCsOyTYRMU/1gX2vIoQqEQioqK1Ezj5ozjqR7DG6/Tnx48Z86cwZgxY/QrIqLhSObv6HkzsjESkmz5EVFEu8yzSKsPHhncfx9mfpHXH3QMAImIRqu0WjrcBBrWRxohCr6jn2h8rZ/QgGT7exhRr4tRvTV7XZTMrlLOCeSUitF1TVy/rakCwADqVB83P7Yy4CAiiiVbOuwSTQ4oJ97Dt464fhwKct+URVjHR6dHGhi313m0PdoE1eSBGU6OaFIT2g1wG6OZq+unJ47kdSYiSiitoMNNoGF9HApDtd8RyV4R4mv9hAYk29/DSHttIwOPTCqyLZYZy9Od2ZtMxizqDCSIiAaOOR1ERERERJRTzOkgIiIiIqKcSivocBNoWB+JiIiIiIjY0kFERERERDnFlg4iIiIiIsoptnQQEREREVFODd7oVX17UP/obpwUT2cs2YhF043VsQ5jx6qncUi/AsZj3v3VmDtOv3SBo1cREREREeWXQWjpkIHEKqzaDnx+3ni9zokOOGYswcaNG9WyZMZJ7H60Hnv6dBEiIiIiIhp2cpzT0Yc99U8DS0QQUT0XsW0nsQ7vkC0cM7DE0gQyfdESsUYEHq2H9RoiIiIiIhpuctzSMQ5zqxN1pbI6jA7Zp2pGCWKKHu4wulod6hAliIiIiIhoOMqP0av6QirXY7w1j0TmgDwNzFNdsk4ixC5WRERERETDUl6NXjW+UGeMq6TzX+Ez9y/C3MJkeSBERERERJTv8qOlwyoScKQ3ahUREREREeWnvGrpQCg+4OgLyY5XREREREQ0XOVHS8e4QshOVId2x7dwhFTQMR5mzysiIiIiIhpe8qSlYzpKZoiH8Z9BSUxwkWBUKyIiIiIiGjbyJqdjeuk8jD+5G4/uiA6O6zR3BxERERERDS8FYUE/jwgGgyi0Dl8rhEIhTH3yrOuAQz6OGTMGfXvq8ejuRHkZIqDYuMjSiqFnJdev4t9P7cyZM2q/RERERESUH9IKOoqKilwHHPIxvPE6/enBw6CDiIiIiCi/5NfoVURERERENOLkTU4HERERERGNTGzpICIiIiKinGJLBxERERER5RRbOoiIiIiIKKfY0kFERERERDnFlg4iIiIiIsoptnTQsNFd70NBVUC/IiKKJ/+e8NV361dERJQv2NJB7nUfwE5fLdYVVESXqgP6zdySFQlPTTsqF5TpNTbq2OQx1eLFvKxvtGHLnDm4d84KPN+rV+WVfD++5E5uXzFEx96HqoK9KLAswzEuDlTJY+9E9g99sH9X3djV1I72Gk9OAo9AVYG4TnLxgXENEVF6Bq+lo28P6letwiqx7Dis1zlxW44GmajUe+rQ0d6jXw+i7nosEwGH1x9EQ4KYo39Xkzg2+awHHbtOqHWZO4Ej9Y9hswhiduZlBTIgKrpm5YcVoKE1Dg3hOQjLpWWcXpdvTqPeJ4IKX4+oko90xahuC6OlEiLwWJbVPxcy4ChvrERLOCy+7zZUF+s3iIjIlUFo6TiMHTKI2A58ft54vc6J23I0FPrrRaVePZuM0mAT1oX10jBTrc2dbtQvq0G714+tSf6VHzvfhxKvfDYZJfMnqnWZO47DNfsQUkFMtviwfO9ePL73CdxRpFdlRAYc5WisbBEVH1n5kRWsdtR4Bhp4ZOv4iKyG5ndV1hCE3yv+XCyrz1KgFUBzI+D11yLBfQ8iIkohxy0dfdhT/zSwZCM2Vs9FobEZB27L0VDp69QtHJUVmD2Yd/gCdagRlf/KtdVIutviBVjYJgOhusE9vkEWqBIBByrRYmnyKWtoEWtEBatukJtluuvhYysL5aViVK9VzR3Iyh+L7i5904WIiDKV45aOcZhbvRGLphufT8xtOcpn/YFmnVdhLrXYWR/b1am/XueEyFyQbmt5UdahchAwbi+iNtHtxcBj+vPRZbNtn7K71IuRfA/xvCqal7K5qhn9ulTk2ArqIhWMjvLodtcVPIYjer17Zp/26LKlTb+VNuNuKyoXxN5tFdddrkZjc3yffBUYFKDAl+iOb2bHp5L6PTVor1wb7WbSux0bVN/96Dbltox8C/F6xXac1EUVVT7FviPbtGxHLalzBKLl7WV78fyK6D4HL9/Anv9xIC5gU7kVqhuUrWxVny5h0d0jvltLGcsi80q66w/o1wdU4I72Y/DElHPK4dBdsXQZX/1pvd4mB78rlS+RcHtRbsuhbIEIxuUfi2xEHURENFCDl9NBw4+lQr9D1WqFxjpLJdyStC3KbirfrvMqTD3oqKlJkGz+EnZ6rOVF2XJ7pV5XskumJm/lcK0HraKi3NoYzUsJNW5HU1yQkk1m9xKxbJin12VI3231TvMYryVZ+SsH/H7Zt6wDXbaaWPeuJqhL3N6EXY61tPSPT1b6ZFK/zLEJOyTZ/HL9Fkzctg13isM8uGUFnjy63Nh2sAGBSMVTVErXA1819y2WSlHk4GqnymkQzy2dg4fkdlRZuW2xbr0tiLFqewQPNQSBeRtEeWvXHlkZXornUIUHIvt+ENiWZFtZIYOITjRWTjPyP8QS9AM1nvjAwwgOOoEWS65IY2dsgroMODzHxBc/U29vJtRPABfDH5yjcp+Kq23vea9CUO/bWKbZugr1oVwEKJ1r9ftiv+01BxwT43Pxu8q+Miwwog6H4IqIiAbbIOR00Mh3ADvL9xlPK2uxUuV7+LHIP9lY19gUP6JU4z50eGdhkcwPCS5GiVr5Ovqs5XQlO+GIVVLZfTq/xI9SVelKraTFrz6zqNI4vlDTftXaMbZaBFRqW7X6eGRZ+dpc7sP1en12daPeJxPCEy/Wil/JVB2CyYDD04QKUZmvnmoecazi+RVQl8VbgfkDjtyMBPbyRq+o2IbR5phjE8TxKctFJb8I4+VfAaLef9NSH3DlFEwyCmiiUvrEYlizt25YWqXKvNHj0Owgg4c1YjtKEW4oFRFNsBWvOLVQiIDj3tW7bZ/RenvwhniYVDrLsu8i3LEm9liyLVAlAg6MQ0tDNNm8uHq6CAZOo6YuvhWjUgQckXiubJy+Yx8tF6g7Jir947C2+mK95mJUr5XbPo1Occ0z5bTfjq741o7s/q5yp0xFHfHBeKYif/aIiChtbOmgxCIVellB1+tEUBGthOv8icBLujvSZJTWzsRY9Xwirq+u0JX3HoTiKkKi7FZRiZefl/kY1u2Zgp3G3dQsKvT7sbDMSDS/fsGV6nHoGSPumInhTktcg0Ik4Egxik5xNdrkNtpS5MSkorrT6HySFCP33Hy7taI/BePdJhAXTcYE/dQudpvA+MVP2FowtH1JAg5J7+N4w1Js2D4ofaqEPt0tbpytZeFiqFix47Stq9A4JIuzc8d5v+2d7+lnFtn6XQ2K9gEFYpLRslM5RN8LEdHIwJYOyqIrMS5BDSTUZevC5PVhWv7XVvJTV3zA0d2V2zTXQF1N1gPA2BwNuazGQf1eZoJ4rkEEHMKkKYkCStntx+j6JQMPY7+DlNPR2IloPoWxlMtgpP092SCUlrLaq+AVwczDkZyL06h/WLaEDFXAkoFAlWrFMxfjWtTAY1mn5tpwWy4HzHk5lmGrCP4bOHIVEdEAsKWDssjWPcqicKrRupAWzzSjC8eI57J7VfFU1XLUWBPfwhHslCFBCXLV+6OsQba4yFGyGlFuHs8AyIBD5lzcvMHMq5DLBtys38+MB3duM3JDZECROHG5CHc8ofe5TXbpMnJGUiU6D5glnyN2sedWuBB8TwWBMufCCGBksvg4tGSyraFS1iDO3WzNk0PcinVeP4KRdboLn9tyCXlhTYNKh/G7D4uQY5m4xhypjYhoINjSQQPnKdLDHPegte6AHg3qBI5UmaNAzcL0TGpCZiV7CEefiWuhyQm33at0YmxcP/oEo1pJ5ihDWakwlaFBHIuceK2xfCB3l3vxSqu8tz8PNzr0gBqoG9boJHbHpHSbosVYrQKPBLkkWbl+44zvLa4bVaZ0q0ZcEDOIAUdWf1e5o0a/y0IwbuSwtKPJOWueiIhcYEsHDVzxAlREksbrsEmNbFUTGfGq0L8wwwRsD6bJu5pJRp85UmWOpFWDVt3/JyRHzFLrMhniVpqEQt3EEt3WQLaXPWW1fnhl1xJLU4PT3B0RkbyY7M3jIe/+Bv2iClbjQUFGTR46yRxHcdKs56uhcQfavcokWzKMVpODq21dp2SS+SOxkcjJfa04Ln5rN82KTz6JdisbWIVTdYeSo1I5DX2bNp0L0tjnclSmizG/4mJxCseyM2eFlIPfVfZ1Q/U6dArGiYho0OW8paNvTz1WyZnGxfLobmNQykNPG69XrdqBw2qN+3KUn+TITytbZkUq64p3Fkpb/LinOoOuVYqe4EtUqQe3sWMiZrf5UapHtxoQWck1cxZkgrMg78BnnEugEnhbUNlYDrPrVXmjTO5O0N+8rFYPpZpAhsdXXN2GcFAEQI0PZ3Sn+4Y1MigwujWpfS1txU16mN3s8GG5U9cp3xo8MGVL9JzF8lADcOc25xmzVZCnnnlR4TRMU8CSp1FuBBSN5WbOhmU43OLJ4nubJr63+LyOhHNhJFHWILalhriN3ZZcnOJAOXxu0H+x5djk4jRPh0s5+l1llTmxKLO/iYjyQkFY9t2wCQaDKCyMnRc8FAqhqKjIdcAhH8Mbr9OfHjxnzpzBmDFj9Csa/mS+gwc18CM4LEbKyT9yIj9zXo3kfd9peNBzfiA+h0NOLljeKOfqmJl8VLMsyO/fVZb/3lCjxdVAXFj+GSIiyhBzOijPFaN6a3yXInIrgDp5u9frx1ZWlkaG7tNGrlTcELxy7AU5b8fA5upwJ79/V931y1DT7oV/a5ZuVOj8MiIiyhxzOij/FVdjq+zL0Vies6ExRx5jIr+CgnJ0yJnD2Uo0chRfbFSA7Tkd3T1YViO7auVy2Nxh8LsKVOkWmK1ZbO0x8svaa+pirzkREbmWVveqqU+edR1wyMeh6ObE7lUjl+zOIcfLZ/cGotOo98lhcvVLkxzRyjLr+ehjdKtqqshFNyjdZUtdczkrf4qJOYmIKAZzOoiIiIiIKKeY00FERERERDnFnA4iIiIiIsoptnQQEREREVFOsaWDiCiPyQEUMpv5nWj4kL9zjk5INLKxpYOIRhBzSFdfRjOlp8/cX3TJZnxgTsDnNKv26gJgulielOcp9imfT/cBx4y3idJ2rN7ym8oSd7/Tbuxqakd7jYeBB9EINngtHX17UL9qFVaJZcdhvc6mb0+9ej+67ECCokQWua34JSaH0BT789WLZ6NIdw+qqg7A5+sZ4eft5vstQ0M4DDkIYLilUq/Lku56LFPzTQTR4DDvRrFXP5E8wDT9NIY48L/Wlb64pUqXycCTotLIAIfccPU7lZPAtoUh/wi11ywbpBsGRDTYBqGl4zB2yABiO/D5eeP1ungy4Hh093gs2bgRG9VyP+aNP4SnGXhQMoEqEWSUo7Gyxaj46WVB82Dd6R59AnXH0Nh4Gu0lF+fhhINmEDDc51AQAc+yGrS7mPH7auvbJcBV+qnVF1vE38Rh29Kg3yQaBG5+p2UNQfi97ahZNspu5BCNEjlu6ejDnvqnISIJbKyei9iZP2KNm1stAo1FmK5fy1l1535+hng8hJ/t6TNWEcUQFbOHG8VjJVpst4LLGjhxV26cRleH8cw77RLjCWVfoE5NQle5NvGM31erack1UcijnxLlk/R+p8WoXquaO1DHNCaiESfHLR0icKjeiEXRSCI9hYWQbSMnQyHjNVEGVCJuoi5XqqXE/p7uVhPprhXbamJur6BAz04s/oH0RMrKpUp2Xbawd/+ytcJ018On1kXLyeOJ7Cfj7lunEajvhM+3V2xHL75OWwuQnNnaeC/mGgQ69Wc61bkEqsxtRGfBbq85oNeJJc2uVoEq87xs18b+JUWujfW6y8XekuWui52b/ab//abm+ny1QLMIpr1+1Dp0qzLd3mC0WNyuX28YQOvFC1XR7lJmH3x7Fyyzv79cvquuCzDfWlYsLxhFI2K2JZa4XAHxWnb/kuut23csm4L5+dVOl1Ssc3rPfnz299V1Eesdz8vaPS2L52Hdlnl88rgi27V3a9PlrfuMuwaWbaZ7fNby9rKqm12KbaX9Oy1bANlRsbHZfhIW6u8F888UEQ0Xg5fTkQkRbJwUD+Nts6MTGYoxVd1Fa0R5kn98iqvXGv+IPWwvE20piebpykqhqGzCj2Cku9ZWoC762eLqNr1edgUQK0TlMFpWLg2I1hXl9mK7fwX9QI3HXmkGmpY9jGlBY5uND/uwrHOtkSeQ0V0/GUwcQHlNH9p1kKC094l9H7Ds+z10qvcvxjTLLcjurveMJ95L4LG0biSUSVcrVZkvB1r0dZPn2ljukEjaLo65AB55PdQ1dOqCkUZuRYL9mvX/9L7fNKTYb1QAMuZAydT0r+lA6CACZlcs8Sj+aEUqsFdV6/Vi+aa6LsAu/dpczIqlJCvMPxanaL63S/zuvyt+Y04VU7l+fme0rNz+d5fZKtcpyOP7onj88cPxn3tSrJPmmV+cOCdZSZZ/Fq3H92Px9fy1qGRnKhvnYQqIzxUHjW3Ic6qV25XfifieGi2/mdWiXJ3en1weF9dcnkdc4CGkfXxiG/NrxKP+Hr9q+UHK7/e74tH6G0BdZucaqwwLxP5E1CF376h7V5O8DOJaNGGXw++JiPLTIOR0ZKoPe352SD0bXzhOPRLZlTUYyYfRu9HxlfnIP2L2f6C6d6FJ/Mvl9ddGK5HdXZD1a2/FfEuFrxjVDYm7uSQTqBIBh637V3H1VqPSHBNJtKO9ZC2qi3UgJY6rQt7m9kyTdbu0BarMFomL4W+ZKSq5cxAOXqW3dRpNu06rZwj0yXqlcAmmWk4w2Gm8760YJ877YlS3ic+LbQT9F6v18F4lKuLGOrU0ZPZntFJUwCOXpqxWVfLbm3bFB5AyaIsULMb8ClUw4wpH7H5d3FnNElf71b9BpxGrMiUrodY70nJxqlzL3I8NkePTlfhm42U6ZAvBj8Xj45Y72jIoUJVcUTGNIy6E9e53aYX4n/j9tqb5/c5Tf85tnxPPA2LdNBFUmEGRCkLEsdSJYzLJ45MV9k5Ryba3bLiWpfOQOsXfA7KSr7oniW2IPx6Oidgb2mLzI24X5WSZYJfxOkY6xyd+ltPF78b+GUWUF/EQponPW/f9VVHOKVcjXWXqL+wOdCW4bsXzK4y/y7wVmJ/JX8xENCTytqWjb8927JbNHDOWZN49i0YFGXjIO8fGDW7jrri9C0xZrV/8I9UuKtvRf8WMu2WVWGtN/iieKnMcRQyTjaEb9R3rygW2O+M6sOjoiqlcx1YyS2KCgLR090A14AiVIuCoLtOBQvE4yLq6VWyLhinaslEyVX9WOY1dTdZgZKCsLUySGXB1qgqNlb0CbrRGZJq3Y9/vYHG532CnrAdmlVMi+Q8tFW5TpCVggHar331sy4ekKtDit2W/G/7FBfqJZraqWO+su2FWuAO7jNfSMfG8Uzzea56v+EOnghBbhVm6Stfof5PhH/1snYdk31ZMInYyolz0z3Is18cnrlnCgEPS+5AB2kBahpJrR6f9LwJTcTXaZGthW2Y3g4hoaORlS4cxkpWIOMbPw/2MOMglM/gIqj4xti5XxfNVhTt6F90YFz4+IJDddIxuNTLwMPreO7WepKGxXG8nupTLSplD5TobuneFjEqr9ypbToDZlSoqtkVD6+5TLUD2LlfWz8cGI9njmWaLimj4Er9xe+vKvep3n40uOAmIH3GZ+Al1NkX30SqeOwVAnqn6icVVDuvynT1HQy6ylWkgviu7VAnTnMe3VWRuhmy5koGHud9U+SFENLrlX0vH4R1GwIEZWFI9F+xYRekyui+JJzGVenNUFN0lR3Wt8sLvmKlrjBmv+t0HjRYS2XqSIOc3NdtwvtElw9yATEW6Ul2MivkyaOgzWmKEaBBxGvXLjuk77bFdrtB9WnX7iQ9Gsidoj4pGowy71OUdeZdcVEydFnsAkE1fXSv+J35GqsuQWGSrxjdl1yQbp+5Hx5y6JOUxGXDInAt7S5bsFjcQ3xR/cZpdzZxyQ0xfbdP7FOVlfCJzRpKVT483Z3/PENHQyK+WDhFwrHpa5nGIgCNm+FyiDHinxXYzUH3ojVyKQJ2cA8FFf2DZjK8CD9kbKt3beDqXxNaNKivM0VuStcK0hyI5D92BHvjK9dDTlVcZ3ZLsQUR3n0o+N0eniu1yJQTf08GIC26OL0630a0rrvVplNFd/AYjxyRXVG6FQzeqQSF+PLLSLXNHXhBLp/jDW2r9c262hsg+VzbH5DpLebO7VQzxtQy0JSFbVCuOkK1ucVZy1CmVxJ4gKT2GuF4/1IGHYy5JmtTobcm6mGb09wsRDbX8aemQM5Yz4KC0BFDlMGpVd/0yVXGOTQaXylArm0Aay1X3Jsc5EOQQurYmDSP3w4uKuAjFTGhOPLqUyiWRSe4ZN5M4U0GTehabpyIVzy/Ud8pPo8ZjDGnrKdetFzIB3Ez6Lr5YVW4j5TydRsDh1a0e9hGpPJfEbVcuTqeW7PgSCVTJIWoTtT4NhdTfb254oHqZJRm9Z6iZCcjWUZSsVG6FeH++dVjZQVTpF/8Tf8Zld64vrhXBg7E6QrWGiPes+Qiy1cBe3uxutds8T/FT/muZ65AnzDkwIjko8viy0L3KJFsy1GAC4pxjuk6J62Gf0d7MnSmbb7zOnIubD5G8J/uAHESUz3Le0iHzM1bJGcnFYnSbAg49bbxeZZlt/HDrbjU8rpwM8Gld3rrs4LTkFKcMDVuBZTpPwlw8NYA/GEabQ5ZxZNQTJEjqLWtAcNrDDttzTlqWCc0yh6Sx3HoMliR2lfDYgkqHvI6BJKobifGSQzBUPBltwatQaRQwiECi0j8NwbbJlkBiHGpbxuntSKKMHOlqrTHpX9zkf2K7W2PKJ5b0+CIaUW65HuUdcmjaDJPD9XwralEJM2Lrke8k87uhKb/fnOxXdwUU1ydbjR1Oo1fZK43pkAnI5hCz1m1GRn0S3+EPZTcfcUms78sld4nHUVeJiq/ZSOHYCiDWyeFnrfkIspvS4+KYI6N3SeJ5zHl6RGAiysgWgHwgWyNUq444LvP4yoLZPb4NTl2n5HURK81rZ14/2S0rk6T5GObEmMlGXdAj3RHR8FIQlp3LbYLBIAptc2OEQiEUFRW5DjjkY3jjdfrTg+fMmTMYM2aMfkVkI5vlRRTRHjMEKw02OVleeWMlWgY7r2XYkBNU6vliOEJP+uQdf1FJ7pR5JU6jL1Gecv+7l5N4ekR04vUHHW8wEVH+ycvRq4hyxewqlT9deIicFKN6a2665o0GZlcfpwRyyl9G11jx9/PWVIF2AHWqD60fWxlwEA0b+Td6FVGuBKr0nbGtGc7vQDSIiquxVecgDXzOmFFExGiyq4+cDHDAXX1o8Lj6+zmAKtV1sRwd/iDn6SAaZtjSQSOe7Mpj9rmXM0KzKZ6GCzOnhFKTs6Cr/IJyqCFknSY/pHzVjfqHG110lZLzKBlDjvPvcaLhhzkdRERERESUU2zpICIiIiKinGJOBxERERER5RRbOoiIiIiIKKfY0kFERBmT8yXYZ/GX5HqOukVERCa2dBBl4OT2Fbh3zgo836tXZIU5HKRlSThHQxu2zJmT9Bgio3ZFFstM2jSsGd+tm+8z/jeVzWk/zAna4meP7saupna013gYeBARkTJ4LR19e1C/ahVWiWXHYb3OyvJ+ZKnfgz79NtFoIYeNlIPKqWUAs6aXNehtiKWlUq+kNMjZkUVF3VcvJ7h24BAkyiWvJvOLDjEazvaPoLsey/SM0PE/02JUtxm/u/aaZWDcQUREg9DScRg7ZACxHfj8vPF6nYNxc1G9cSM2RpYlmHFyNx5l4EHkwIfle/fi8b1P4I4ivYqGREyQGG5BZWO5CD58I7yiLQKyZTVoTzEjdFlDEH5vO2qWJQrciIhotMhxS0cf9tQ/DSwRQUT1XMTO/JHKdJTKIOXkr9DBqIOIhgXZsiACD4zwinagDjXtQOXaVDNCF6N6rWruQB379hERjWo5bukYh7nVG7FouvH5zIxH4Tj9lMiqdzs2qJwGM79hDra0mfkW4vWK7TipiyqqvFHOXGT5GJFtWrajltT5G9Hy9rK9eH5FdJ8DywWJnqu5xJ1DzqRxHnHX+hG8ot9Kh8pdUN2bbF2ZHLsw2bs72VsbzPfjWyEi+S9iuyoxWpXzqIq1rDB7ItuUS6pcijIskD2Z2puwy3H/0cV+Gs65Gvpzjuesu4CZ2xxQ165U1y8q0Nwom3hQ66b3X9kCEYQBjc1Jjq27Hj65z4Rd2YiIaLgbvJyOdPXtwfbdJzF+XikGFLPQiPfL9Vswcds23OkBDm5ZgSePLsfjG+YBwQYEIhVyUVlfD3xVdUkylkpR5OBqp0p7EM8tnYOH5HZUWbltsW69LYixansEDzUEgXkbbF2eZJCwFM+hCg9E9v0gsC3JtpIyu1WJRZ7joHF/Hir4WtoAVG3T5eRyO15+JMPoSFX6y4EWS25CY7mtwi4rzOVorGyJdHUK+oEaj7XiXIYGsdJrb4UIVKFc1KEhP9tQhuLqNr0N2TVIrBeV66DeprE0iC0l55kmP9iOTvGTUMQ+CsTxdVi6YgXFxhvLCwaQaN2IchEYda7Vx6WvS2bbc3P9TAHImAMlU1O0cph0ENbYLD7prHtXk7haQlygRkREI8Ug5HSkQ+d/yOXR3Tg5fh4Wz2UzByUTxPEpy0Ulvwjj5U9OVPJuWuoDrpyCSUYBTVTWn1gMa1bRDUurVJk3ehxu18vgYY3YjlKEG0pFRBNsxStOd/ZFwHHv6t22z2i9PXhDPEwqnWXZdxHuWBN7LEPDdpfcYYlU7N2eR+92PCmCr0ki4Fi92JpsIq6//dqkoVIEHJFkZYc754EqUWEWa1ssGc3F1VuNfAJrv57iarQZ2c1YJmvT8g67jDhkYDGApH274qkl+pkkrvPDxj6s+Q8yuDEOpS5hZTyV2OtSq4Kk9qZdabcWuL5+UncXOsRD/IhViZWpqKMDXQkOrHh+hQgGBW8F5ruLZIiIaJjJs5aO6VgUSSS/H/OwG4+uqsce5nRQEjffbq3MTsF4t4nVRZMxQT+1i90mMH7xE3BM2t6XJOCQ9D6ONyzFhu0Z96nKEWOEIfPOttMSqYO6PI+T+1pxHB7cNCub2e2VSF6/1XfeKxfYWiCKoer+HV2xlfCyBl3Z96DAU4N2WdluS5WbMADdu9DULuvT8+P2YbSIJK6MJ2e/Lvp82ztl7J2GNK9fsNNolUibpeXHTgaD8jeXy++BiIiGVJ61dFjJfJAlmIGT2N3qNMYuUXpiczTkshoH9XuZCeK5BhFwCJOmXKke48nuUEbXL1lhN/Y7kJyOoeLuPH53VNYq0wj8skmNGhXbUqO6TTlUwssaZLK3obIldXepdHV3ybaAWCVT46vTsS0iA2cEMRlK4/oRERGlK39zOoiySAYcMufi5g1mjoFcNuBm/X5mPLhzm5EbIiviiRO6i3DHE3qf22SXLiNnZPASwBNJo3uVkvo8/mSKiEpwFCeHIqiy5CPELvFBhepO5K1EpaijN5Znf9LEYKdsC4htiehwaM5wCk4GwthvhtxeP880oytU2ryYJn8eREQ0KuVxS4fQF1JJquML0xtslyhWL15plfdq5+HGzNMKErphjU5id0xKtylajNWqwp4gl2RQpdG9yi7BeYyfbCTWnHjdeJ2SOWrRgOa10InK9m5ACcjRqeQd/Mq1DWiQw7nKhOwBjfpkI85JpnBEuisVz0eFqKW3O/QtUkGCJY/BsaUi0CyO0I1E3aRSSe/6oXgqZPtM0tGobNRoV+JTDo09hqz8DoiIKJ/lcUvHYexgMjllhU4yt96BV0O6DrR7lUm2ABitJgdX27ocySRz26hNucl7yDG35+Fbk2BUsDZscRi9KlAncyqkdjQNYNiislo/vHKUq1TBg6jcylm05V19FVDp/A7ZtSj+o8WYr6KFNOaYkJVnmScSk5iu56qwjSwVDX6ieQxGd6tGROrzcnuqj1NqRjK4F35X49jGcn39FA9UbJRkNKpY3VANOsmCoUieiEPiOhERjQg5b+no21NvjEYllkd3G4NrHnpaj1C1aocILQzWcsbyNE7Ou19NKsiQgwbqhjUyKDC6A6l8hKWtuEkPs5sdPix36nIkKuEPTNmicyCM5aEG4M5tGc4kLiv/5rZkArsgK/jGuhzmiqRxHjes2YsHqjyW45LLC7jRIdFeVXbVMy8qBjJskUpENmcDj+0iFqnomwGBTBy3NOGY+R1y+Fp7nVuOMGUObRvdZmx3LJWQbr4ntl8ih/a1J0SL4EYOaWst66kpQYu9NUmUi9mfpxNrzaF7LYzrJofM1eXEUt4hh/ZtQ8wE4WqoXl1GBy/Rc7G0Kri5fhE6iLIGR8mYEwkmGw1Aj7xFREQjV0FY9qGwCQaDKLR1aQqFQigqKnIdcMjH8Mbr9KcHz5kzZzBmzBj9img4MeZKkHM5tMXUHAdOTjpX3igq2y7mmCBKTeYDeVADEegkHXHKbTkZE/pEINYObw5+/0RENPTyO6eDiIjyUDGqt6buktVdvww17V74t6YaCjeAOtkcYpvLhIiIRg6OXkVEROkrrsZW2SfKlqsSEajSLRdbY7t8xZCte7Ibl56tnfN0EBGNWGzpIMozMTkCrhJ7nckuVeZ2XOYiE6XFzHmJZ8zCnrqrVBka9Ehp7FJFRDSyMaeDiIiIiIhyii0dRERERESUU8zpICIiIiKinGJLBxERERER5RRbOoiIiIiIKKfY0kHJyVmczZGUfPVwGBiTiIiIiCipwRu9qm8P6h/djZPi6YwlG7FourE6kcM7VuHpQ/LZDCzZuAgpikdw9KpcMWbLbqxsQbiBc1oTERERkXuD0NJxGDtWrcKq7cDn543X61I4vEMHHJQ/ylCrJgJrFuEHEREREZF7Oc7p6MOe+qeBJRuxsXouYttOEhFBiow4ZizBkhl6FeWF4qkl4v8d6GIfKyIiIiJKQ45bOsZhbnXqrlRWh3c8jUOyS1U6HyIiIiIioryVX6NX6W5VM5a4z+EgIiIiIqL8lkejV0W7VbGRg4iIiIho5Miblg52qxoGyhagEu2oqWMqORERERG5lx8tHX178DN2qxoGytAQDiM47WHO20FERERErg3ePB1C3556PLr7ZNw8Heb65GZg48ZF+nlinKcjh+REgZ4awB9EW3WxXklERERElFxaQcfUJ8+6Djjko73ynyjoSMSYIJCTA+aNQBUKyjtEzNEGxhxERERE5FZ+jV5FREREREQjTs5zOmTrxio5I7lYzC5Uh542Xq9atQOH1RoiIiIiIhqpBjWnYzCwe1UOsXsVEREREWUgj+bpoHzX3dUh/l+CqQw4iIiIiCgNzOkglwKoq2kHvNPg0WuIiIiIiNxgSwclJ4fJlXNyFJSj0etHsK0abOggIiIionQwp4OIiIiIiHKKLR1ERERERJRTzOkgIiIiIqKcYksHERERERHlFFs6iIiIiIgop9jSQUREREREOTV4o1f17UH9o7txUjydsWQjFk03Vkcdxo5VT+OQfhU1HvPur8bccfplChy9ioiIiIgov6QVdEx98qzrgEM+GpV/HUyMn4cln/kVnt59MmnQcXLe/ah2G2E4YNBBRERERJRfcpzT0Yc99U8DIsjYWD0XsWEMERERERGNBjnO6RiHudVOrRpERERERDRacPQqIiIiIiLKqbwbverk7kexatUqvdRjT59+g4iIiIiIhqXBG71K6NtTj0cTJpLbyXyQRyGKuyxvYCI5EREREVF+yeN5OsZh7uJ5GC+eHeo4bKwiIiIiIqJhJ79zOsYVqqADJ0NgLysiIiIiouEpj1s6hL6Qmkxw/GdKkPnMHURERERENJTyt6XDnMF8/DwsHsBkgURERERENLTSSiTPZEZyM3nc2Qws2bgIKkf88A6sevqQWmsan8Hs5EwkJyIiIiLKL4M6etVgYNBBRERERJRf8jung4iIiIiIhr38Hr2KiIiIiIiGPbZ0EBERERFRTrGlg4iIiIiIciqno1f195/Rn86OSZM+pZ8lxkRyIiIiIqL8wpYOIiIiIiLKKeZ0EBERERFRTrGlg4iIiIiIcootHZSBN/Ds5rtx++afoFevcea2XCovY8M6sR3LsuGIfivCLPMgnu3Xq7LG2PbXX3xDv7bK5X4HU7bPY6RcFyIiIsqGwWvpONWOZzdtxCaxPP+aXueoHwefNcoZy/dw8JR+i/JD/y/RGgLmzf0CivQqR27LJSUrr49hd+FCPLXu+3hBL6uv128TERERUd4bhNGrXsXzm36E4BVzUOY5gsDPQ/CUrcId1xjbjfHaj7Ep0Al4voSVd1yrV0Zx9Kr80LbzbqwJiSDgnuTBhNtySR1pwO07XsK8RUMZaBiBz9HSjfjn2RP0OiIiIiJyK8ctHbLV4keACDJW3uXF5cZmEhDBiQg4rrj1644BB+WLl7G3Q8SFJTelCCTclnOjCFPG6adERERENOwMQktH1KmD38MzCVo6jPfGomzlF+HUCCKxpWPo9b74IL7SOgmPrKuCT69z4rZcSqql4ziqVq7HXWP1uhi6+5V+JTm1ikRbXSbiaWv5kvvwwsIb9QtT/DYlT0xLRw722/8TfH3TTgT1S6u0WnrUdvajdOUCHN1k7FN+fkmf/E56AdlVLdL6lO3zcLG9NI5P7bfjNtvvSO/D3Hda50tERERDIU9Gr+rHa8GQqNVdlzDgoHzwBto6RCWuZGaKQMJtuQRkoKGSkMWy4yWxohcNm/RrucQkpt+I1Waux6Lb9LoEQjvxFVFZhaiQRsp3PBablC4rsGaF1tzuuvswT78dlYP9ioADIrAx9rkRVSruLxIBVxoBh0VrUzOmrDS2s3vPg3gotMDYtziepyP7zvJ5pLE9d8fnXra3R0RERNmTd6NXyRaPaBK5WJ5/Vb9DQ+7Ic2gIiUrw7faWARu35RK5vkpXvM2Kq1HxjqwbwF3rmLvu189UwcTuwy8br4W2F3YiKO+Mx7V+DIyr/eI23B1pSZmAu+bKc+/F0T5jTXp6xXkswF1jJ6BIBi8ipi+V38e4SfAYBTKS6jzcy/bx5eZ8iYiIKDvypKXjTbz5pngI/gg/xRexcuUqYymbptYx8MgHb+DZPS8BhbfA59jNyeS23FC4DXOSthgYeSgonJjlrjip9psb86ZbA6dJKBrw95Hd88j28WX/fImIiChb8qulw/Ml3HWzpaZwzRdRJm9TBn+NpKPsUu4N6jC5Q8tTOPgjVPluXwgPXsL3I3OB6OBtiAIWIiIiomzKk5aOK3DFFfqpzeVXyL4SNNTM7j+pKsBuy5FN33GVQB5sXaVzV1ahIWRPoCYiIiIanvKkpWMsrvGI4MKhReOtN0MiJhmXYrhdyi09/G3pnSkqwG7L5asJmCJ/hqHYmcd7X2yOGY0p+3SrRkzyulwYcFxZ6NBeduRAjr8PIiIiyrY8aekALrvmelyBTgSs+Ruv/RiBoKjE3uLFZXoVDT6j0l2E0mnJux25LZe/JsBXIiq5Hc14tt9Yo4b+7ZiEeTltcNPJzx0H0GasIK1o3CTx/5ew1xx9So7ypUY0IyIiouEk5y0d1tGo5BwdUjBgjk7142jLxmVe3LXyS/DIxHFz5KpAP279coLZy2mQmMPfypGB9CpHbstlWdzwusDuHfr1ugcjwYNbRbPX45GS6BC9X5HDrt5zJ+La7bK8X99COSzvS1hjbtOyxA5Jm2VZPo+sb+/6KjxVWhTdxqbjuDsynDARERENF2lNDlhUVOQ64JCPv105UX86Ozg54BCQlcikk/NpbsuRA3NCvfgcDmNyPDlkMK8rERERDV/5NXoV5ZmRMEzuMNB/AqozosNkikZOQ6ZzdRARERHlh7zJ6aB8NAF33eNmMj635cjR2IlG9y17Tkf/T/BQq5x7naOBERER0fCWVveqqU+edR1wyMf+/jP609nB7lU0cr2BZzfLYXL1S5Mc0SrLs6MTERERDTbmdBARERERUU4xp4OIiIiIiHKKOR1ERERERJRTbOkgIiIiIqKcYksHERERERHlFFs6iIiIiIgopwZv9KpT7Xj2mb14Uzz1lK3CHdcYqw2v4vlNP0JQv3IiP/PV2Ry9ioiIiIhouBmEeTp0QHHFHJR5jiDw85BD0JHYa89vRCA4DWUrv4jZHDKXiIiIiGjYyXFORz8OPvsjQAQZK+/y4nJjM+6dasf+IHDFrT64jFGIiIiIiCjP5DinYyxuvst9q4bda/tld6xCeK4Zq9cQEREREdFwk8ejV72Kbpnk4ZmFmy8z1hARERER0fCTt6NXnTq4D0EU4tZbrtVriIiIiIhoOMrTlo5Xsf/nIbZyEBERERGNAHnZ0sFWDiIiIiKikSMPWzp0K8cV1+MatnIQEREREQ17edfSYbRyAJ5bvGDMQUREREQ0/OVZS4fZyjEHt3BiDiIiIiKiEaEg1zOSnzr4PTwjAwlHxkzjZnxhlk00Y/kkzkhORERERDTspBV0FBUVuQ445ONvV07Un84OBh1ERERERMNPXo5eRUREREREI0cejl5FREREREQjCVs6iIiIiIgop9jSQUREREREOcWWDiIiIiIiyim2dBARERERUU6xpYOIiIiIiHKKLR1ERERERJRTbOkgGmT99bVYV1CBdb5m9Ot12XUCL/rE9sU+Ntef0OucRY7FsqT6zNBow5Y5c3DvnBV4vlevGoFObl+Rg3MMoKqgAAXWpSqg30tfoMq2rYIqsQciIqLkBq+l41Q7nt20EZvE8vxrel2cV/G8LmMuicsSEZFbXn8Q4XDYWBrK9Fqb7nr4dDCRKC4pa9DbEEtLpV5JRESUwiC0dOhA4qfALbcW6nUOVFDyI/Ev2iqsXKmXsmkIBjbi2YO5uR9MNNqNra7DunCTWPwo9eqVecmH5Xv34vG9T+COIr2Kski3hiwD1vrz+odARETDVI5bOvpx8FkdSNzlxeXGZhy9tn8v3rxiDm65Rq+QrvHh1iuAN4NdOKVXERFRNnWj3lcOtIQRbquGR68lIiLKphy3dIzFzXetwh3WQCKZN/vwln5KNFL0B5qx0xfNndhU06PfiWWUs+ZX1GJnTH5FNFdjp6XrS7IckcKpwJGq6L43Vw0gj6T7QMx5rBPPdwYyyP/o3Y4NKm/BzNOYgy1tZj6DeL1iO07qotFcjugiy9q98oj5OVv5RxwKp5LW8QmqvGWfunyMyDYt21FL6vyNaHl72V48vyK6z8xzQYpR3RZGoh5XA2J21/LVi9CGiIhGs8HL6Ujh8itk16tO7Ld2pXqtDT9/E7jCMxWX6VVEw0l/4DFsKt+OjnbnQCMiUk6/VnrQUVODdVUH9Ov0dZTXYEdjdN+hxu3YlEkCe3czNnvqYs9DPJfbzzTx/Jfrt2Ditm240wMc3LICTx5djsc3zAOCDQhEKu1mtyqxyPeSEZ97aM5qYIOl/O7VjkGKG+6OTwQm64GvmscolkpR5OBqp+AoiOeWzsFDcjuqrNy2WLfeFsRYtT2ChxqCwLwNory1a5kMiJbiOVThgci+HwS2JdnWEOje1QT1k25vwi5GHUREo9og5HS4c9nNXzS6Uv38n40cDpnjEegUEccc/PnNY3UpouHkAF4o32c89S7GSpU70YSV/snGuogD2GmWq6zV5fxYZJZrbMKLA6iwlbT4jf22zDJWtLehM83tHanbjpB4LPQb27JuL1SzE0fUs3QEcXzKclGJLsJ4+VeFqFfftNQHXDkFk4wCGblZBBzLxWYU3+24WTwcfMGs/ctuROaIS85LNHna7fGJoOiJxRivX0k3LK1SZd7ocWh2kMHDGvMAi3BDqYhogq14xamFQgQc967ebfuM1tuDN8TDpNJZln0X4Y41sccy1IrnV0BliHgrML9YrSIiolEqb1o6zK5YX761UAUem57Zizc9X1K5IGzloGEp8BI61JPJKN26QPzCE7CWq52py03E9dUVKFHPexASld5MyCBhYdlE9Xxs2W0Zbu8ADjcaz0Ky5UV3r9pkBkp4HX0ZBEU3326tSE/B+AEniM/Djba6eSyjG1FkBCeHxdrFKOPjK5qMCfqpXew2gfGLn7C1YGj7kgQckt7H8Yal2LA9oz5Vg6O4Gm3y2rZVi6tPRESjWd60dJijXD0TvB5fVqNXfR23vvUjDptLI8CVGOeqxpW4XKgru3NnpLW97uOqlYOcxeZoyGU1Dur3MhPEcw0i4BAmTblSPcaT3c6Mrl8y8BhYTgcREVHu5UlLhzHKVfCKOfhypGVDtnyIwOMK8U9w4Mdg3EEjX+IWg8KpRmvFgFiCh8y2NxmlQaNrVexSh9nD4jZ2Ot2r3JEBh8y5kN26zJyOx/duUN26MufBnduM3BAZUCTOSSnCHU/ofW6TXbqMnJFMc1iIiIhyKU9aOt7Em2/qp0QjhacIxsw0+7BHJ1urxHL76FWRcj1orTugk7xP4EhVne52NQvTbSMLhZqN5HI5clWi0bBiie3pvAyn7SVVfAtKVMd8cXzLmnFk2CYEp9e9KrVevNIq+6ml6taVmRvW6CR2x6R0m6LFWK0CjwS5JEMlMtmgD/XD9ndDRETZkCctHdeiWPzjijf34qeW0atOHfyxGr0KnuvgdtRdorxRvABz9YzNZi5ENA/CQpSriCSN12GTypmQo04Zqwr9C3G9ejYR0yqMciFRTm0vRcARzcFw2l50CF75fqseOSv6mVqdwD4Rs9eaSejbscNjfkYvAxhda3jTSeY4ipNmPV8NjTvQ7lUm2ZJhtJocXG3rOiWTzG3DAZ/c14rj8OCmWXk0e2Kw0xi9Svy/pi7NZiQiIhpRct7Scerg91Rehlye+blxn1XOMm6si3abuuaOVSgTgYdKIreUv+LWr2PlHdfqUkTDy/UNfpRWRkerKqxcjJXBxbplI0rODC5Hgyq0TgbtnYXSFj/uqY52hRpb/bcutjcR4yrktqLlpEKH7blWdh/Wif2U2LaZc7JybeZKyMRqQd75z5cchhvWyKDA6NakjmlpK27Sw+xmhw/LnbpO+dbggSlbotdGLA81AHduy2zG9u56X6SLmafGCBMay81uZ1XIOFwoqwUnOCciIqkgLPsU2ASDQRQWxlZjQqEQioqKXAcc8vG3K7PQD91i0qRP6WeJnTlzBmPGjNGviIhGuwCqCsrR4Q+irTq7yTeBqgKUN1aiJdyARD3TZEAjAxlvDvZPRETDRx6NXkVERCNLAHWy5cTrx1YGHEREo1qe5HQQEdHIIVtXZNcso4WF83QQERFbOoiIRoH2Gk8kb6Mg3bGBLWSXKnM75XpwgnhlaNAjgrFLFRERSczpICIiIiKinGJLBxERERER5RRzOoiIiIiIKKfY0kFERERERDmVWUvHg5PxqfVdOC0ekwUeRJQ/1ARwA0ggJqKRT/494avv1q+IiLInraDj8vWHcbrmPSz4x+/jnXvewPsfvI1zj0zBhRdeiPDG63Dqw/Pxx4eKI4EHEVl0H8BOXy3WFVREl6oD+s3cMidoq1yQYAo3dWzymGrxYl7WN9qwJU9mIXeW78eX3MntK4bo2PtQVbAXBZZlOMbFgSp57J2Zz9ye0GD/rrqxq6ldjXSWi8AjOvKZD4xriEaftIKOUGUvfrV7DX70xfNw3nnX4Y1Vq/Fy2R04MPdWHPivPrz1rf8P5959B+c2XBvf0nGqHc9u2ohNYnn+Nb3OzlJGLc+245R+i2h4E5V6Tx062nv060HUXY9lekbohgQxR/+uJnFs8lkPOnadUOsydwJH6h/DZhHE7MzXCqS4Jj497Csbf4bSODSE5yAsl5Zxel2+OY16nwgqfD2iSj7SFaO6LYyWSjnE8rKsBgbR2evlUMpt4EjKRKNPWkHHq3vr8Nnbv4l3jnwKv1q6GOdfeCEumTQJV5TMwCcmXokPf/cGXvmrL+DUCz/D2Uemmp/C8zKA+Clwy62xw/DGeO3H2PTMXlxetgorVxpL2eV78cymHyNRjEI0XPTXi0q9ejYZpcEmrAvrpWGmWps73ahfVoP2FDNCj53vQ4lXPpuMkvkDHer6OA7X7ENIBTHZ4sPyvXvx+N4ncEeRXpURPWndMmCtX51wlmTr+IishuZ3VdYQhN/bjppl9VkKtAJobpQT09ciwX0PIhoF0go6PFP+DOcwFb2b/Lh85m249n89hivvqcHHLvkkLr3hRvzZlh+gcN58vLb+AXx06k3xiX4cfPZH4m8wEUTc5cXlxmYciMAk0Cl28CXccY1eJVxzx5fgQSf2H+zXa4iGp75O3cJRWYHZg3mHL1CHGlH5r1ybYkbo4gVY2CYDobrBPb5BJQIwXznQElYzZHv02iGjWlvYzYTyUTGq16rmDtRloyWwu0vfdCGi0SytoOPj1y1HcPV/x4Wf+CQuOBfGqed+jEtunomLpl6Lccu/ig9/+zoK3vk9zrvoIvzm4XXiE2Nx812rYgIJRyJAeUs8XHHFFcbriCvEOuDNN2UAQzSy9QeadV6FudRiZ31sV6f+ep0TInNBuq3lRVmHykHAuL2I2kS3FwOP6c9Hl822fcruUi9G8j3E86poXsrmqmaYtwQix1ZQF6lgdJRHt7uu4DEc0evdM/u0R5ctbfqttBldRxJ1MctMZsenkvo9NWivXBvtZtK7HRtU3/3oNuW2jHwL8XrFdpzURRVVPsW+I9u0bEctqXMEouXtZXvx/IroPgcv38Ce/3EgLmBTuRWqG5StbFWfLmHR3SOCPksZyyK73HXXH9CvD6jAHe3H4Ikp55TDobti6TK++tN6fbrS/12pfAlf6pYJt+VQtgAi7EBjM/sfElF2pBV0XHDFZ/H+6724eMIk9foPB/bjo1NvoXD513Du/ffRv/0Z4Nw5XDx2PN7relWVceWyKxK0gozFZfKNt95kbgcNP5YK/Q5R91ca6yyVcEvStii7qXy7zqsw9aCjpiZBsvlL2Omxlhdly+2VeqNLA0qmJm/lcK0HraKi3NoYzUsJNW5HU1yQkk1m9xKxbJin1+WT9I9PVvpkUr/MsQk7REC/XL8FE7dtw50e4OCWFXjy6HJj28EGBCIVT1EpXQ981dy3WCpFkYOrnSqnQTy3dA4ekttRZeW2xbr1tiDGqu0RPNQQBOZtEOWtXXtkZXgpnkMVHojs+0FgW5JtZYUMIjrRWDnNyP8QS9AP1HjiAw8jOOgEWiy5Io2dsbk7MuDwHAP8M/X2ZsLobXcx/ME5KjAtrra9570KQb1vY5lm6yrUh3IRoHSu1e+L/bbXHMgwZygffvdlWGBEHTlIkCei0SitoAPnXQjxtyk+6n8Pf+g6hvdeex1nT7+PP/b349gD38G7Ha+q9R+9fRrnTv9Bf8iNa1Es/oF98+c/xkFLdHHq4PcQEP/uEY1sB7CzfJ/xtLIWK1W+hx+L/JONdY1N8SNKNe5Dh3cWFsn8kOBilKiVr6PPWk53aUg4YpVUdp/OL/Gj1GWKQ0mLX31mUaVxfKGm/aq1Y2y1CKjUtmr18ciy8rW53Ifr9frskt2mjKTwREt+JIsb+STljV5RsQ2jzTHHJojjU5aLSn4RxssBAMXffzct9QFXToFxq8ckKqVPLMZ4/Uq6YWmVKvNGj0Ozgwwe1ojtKEW4oVT8hRtsxStOLRQi4Lh39W7bZ7TeHrwhHiaVzrLsuwh3rIk9lmwLVImAA+PQ0hBNNi+uni6CgdOoqYtvxagUAUcknisbp+/YR8sF6o6hXWxvbfXFes3FqF4rt30anQP4N8dpvx1dmbZ2DL0yFXV0oCtls4g7JVNHbN9NInIhvaAj/BEKLvgYwgUf4YJPXII/rf0mxkyahIILxwDnzuL8j1+kljDOii2frz/kzjV3rEKZJ4SfPxMdveqnmIVb7T2uiIaLSIVeVtD1OhFURCvhOn8i8FI0ybx2Jsaq5xNxfXWFrrz3IBRXERJlt4pKvPy8zMewbs8U7BQVq+wq9PuxsMxINL9+wZXqcegZ3abCalQc5yW7XaoyoPI3ykXFWY7ek3zknptvt1b0p2C82wTiosmYoJ/axW4TGL/4CVsLhrYvScAh6X0cb1iKDdsHpU+V0Ge02FWOs7UsXIyp8g9Ix2lbV6FxSBZn547zfts739PPhqv2AQViUveuJrGVyiH6XogoX6QVdHzwETBm/J/g7LkzmFC1Ap/47A041fyvuOBTn0RhxZfw8SvHq+Wjs6dxyTXp39GQgYc5cpVc7rpZRxyXX4HLjGdEI9iVGJfgj02oy9aFyevDtPT/iNEQCdTVZD0AjM3RkMtqHNTvZSaI5xpEwCFMmpIooJTdfoyuXzLwMPY7SDkdjZ2I5lMYS7kMRtrfkw1CaSmrvQpeEcw8HMm5OI36h2VLyFAFLBkIVKlWPHMxrkUNPJZ1aq4Nt+VywJyXYxm2iuC/gSNXEY1yaQUdF55/Hq554GF8+L74i/rST6Nv21N496U2vB3YhUvL5uPS+V/A6dBJnH3/fRQ/9Pf6UwNwqgvBN50SzIlGIlv3KIvCqUbrQlo800TFajTI/+5VZQ2yxaUFlWhEeRaORwYcMufi5g1mXoVcNuBm/X5mPLhzm5EbIgOKxInLRbjjCb3PbbJLl5EzkirRecAs+Ryxiz23woXgeyoIlDkXRgAjk8XHoSWTbQ2VsgZx7mZrnhziVqzz+hG0tPCpLnxuyyXkxbQMh3ozfvdhEXIsE9eYI7URjXZpBR3nr+nC6cKJmPjlu/Hrmm/gjed+hA/e6sPbL+xB798/hLcOvITTfW+gqOabOL3/Ff2pzL22fy/exDTccrPR4YRoRPIUwZjBpgetdQf0aFAncKTKHAVqFqZnUhMqnqq6Zw3l6DNxLTQ5kcPuVZFJBLNRYSpDgzgWOfFaY/lA7i734pVWeW9/Hm506AE1UDes0UnsjknpNkWLsVoFHglySbJy/cYZCc1x3agypVs14oKYQQw4svq7yh01+p34W2SgqRjF8ytE6NKOpl15fLJElHPpda9aNwXzt/wW78+5A9M2/TNw8Ri8Hfw1Qvv34Xet/xfv/uevUPK9p3HRx8ci9L/F+xkzJhQMBAtx65e/iFQj7hINa8ULUBFJGq/DJjWyVU1kxKtC/8IME7A9mCbvaiYZfeZIlTmSVg1adf+fkBwxS63LZIhbaRIKdRNLdFsD2d4QiuTFtKMmKxMWGHd/g35RBavxoCCjJg+dZI6jOGnW89XQuAPtXmWSLRlGq8nB1bauUzLJ/JHYSOTkvlYcF7+1m2bFJ59Eu5UNrMKpukPJUamchr5Nm84FaexzOSrTxZhfcbE4hWPZmbNCysHvKvu60WWMRMFuUUSUFWkFHRetO4p/X+nBzCfeVC0eJc/8K2554Re4Ze9+fLbpJ5jy9Rr87h824+T/rEf47Fn1GTkClZkY/szPQ2pdMGAmi1tmG5czkutymzb9CEHPl7By5ddwM5M5aBSQIz+tbJkVqawr3lkobfHjnuoMulYpeoIvNGJwGzsmYnabH6V6dKsBkZVcM2dBJjgL8g58prkEan4MdYfZGLZWkq0Oxrqq+EpoWa0eSjWBDI+vuLoN4aAf3saHM7rTfcMaGRQY3ZrUvpa24iY9zG52+LDcqeuUbw0emLIles5ieagBuHOb84zZZbXiHNUzLyrmO9wuD1jyNMqNgKKx3MzZsAyHWzwZbeFpqHTI68hkLoyyBrEtNcRt7Lbk4hQHyuFzg/6LLccmF6d5OlzK0e8qq8yJRZn9TURZUhCWfQ9sgsEgCguNDh+mUCiEoqIiFXjIFg/zceyGXry19ipc+OBrMevl429XZlpZcjZp0qf0s8TOnDmDMWPG6FdEo53Md/CgBn4E21LMSk6OZKAiA5TKljwYBYuyQM/5gfgcDjm5YHmjnKtjZtIRxrIhv39XWf57Q3Yn89RAXNgU+SNENJKl3dJhDyz6Vxc5BhzykYiGWjGqt/rhlaPV5MdkFcOLqCwtk7d7k83qXvAd/UTja/1Ey7vXm41cKXMIXsv7nmkXI4yW2CFiB7w/h9eW31VD+QC3l21i+931y1DT7oV/qwg4srF/nV9GRKOcbOmw6+rqCr/99tsxi1z3wQcfhPGtI64ff/vbd7K6uCH3TUSxgn6vbNEMe/1BvYaSawlXiuuV8pphHR+H3WNIPQKHY9cHjzmvz/Kj/F3JR/W7SlLO1WO2ye22VKrHpMeXtmDY75V/nirFnywiGq3SCjrcBBrWR6fAYSCLG3K/RBRPBh4MOrLIXgHja/1Ey+vX76nXwAuRRb2uFAGJKa3tCUP9eqDU9ozgICbgMA14f2bgIRdvmH8VEY0+A87pSPbInA4iIiIiIhpwTkeyRyIiIiIiorTn6XAbcMhHIiIiIiIitnQQEREREVFOZdbS8e2rcMl3uvG+eEwWeBARqQn5OFzvqCO/d18mMx8SEdGIlFbQ8cnvdOH9b12MG/7+/+H39/0en/2fP8P7qy7BJ9Z1OwYeRDRMdB/ATl8F1hXU4sVU9URVtlaUleX1UnVAvxkrMgFansxqfHL7ihzM6BxAlZ7lPLIkDLLasCXFrNKBKtu2nGZKz5nUx+dON3Y1taO9xpNW4BE9d19GM7UTEVH+SivoeOf+c9j89P9C+02b8LsXH8C+zzyKDVsew7u15zsGHqZTB7+HTZs2WpYf4zX9XqxX8XxMue/h4Cn9FhHlTP+uJnS0y2c96Nh1Qq1zJgIOT50o26NfJ6EnQPP6g6NiJm95nnIwQLUM4ITLGvQ2xNJSqVcOO8WobjOOv71mmasAQgYc5Y2VaFHn3pbzGcGJiGhwpRV0bP3hJnzNE8KlM76Gq3wr8anrv4T7p76Kf3jme3h31aWOLR0y4Hjm52NRtnIVVqrl67j1ik4E4gIPGXD8CEHPl3S5VSgT+/q52DYDD6LcGjvfhxKvfDYZJfMTD3XdXy+CE/VsMkqDTVgX1kvDTLU2qhv1y2rQ7vVjK2uPFj4s37sXj+99AncU6VV5JbvHV9YQhN/bjppl9eIXkUwAzY0ycKs1ZgknIqIRJ62go2JiBy6ZWg5cEMa58z9AwaVX4BOf+Sv8t2v+E5959BXHlo7Lbv6aCCC+iGvUK2ksbr5lmnjsxP6D/cYq4bXnRcCBaSi741q9Brjmji/BAxF47H9VryGinChegIVtMoCow+wkMUJfp27hqKxIWg6BOtS0i2Jrq8GQY5B018OXd92SilG9VjV3oC5ZH7HuLh3MEhHRSJVW0HHmgk+i4KIxOHv++2o5J5cLzuH0H8/g0P8nAhDZxerbV+Hj636jHhO6fByuEA9vvvmm8RqvojsoHjzXWYIT4bVfi0BECP46QXcsIhqQwGOxuRli2VyfrHuVOwHjtjVqnW5b927HBpUzYOYPzMGWNjPfQrxesR0ndVFFlTfKmYssHyOyTct21JI6NyFa3l62F8+viO5zYHkO0XM1l7hzGACVrO+pQXvl2mi3pLSus7vje+UR83O28o8kOZmyBZC9xBqbOZgAEdFollbQ8YmLL8RHZ99B+IKPoWDMBLFciaOLf4w/PPZpvP7ljejYvwbH5v8NjuxfpR4TeqsPMty44goZegin3sRb1tfSqXY8K/6NuvVWOTN6P06xixXR0LAEJjtELKE01lkCFXvyudFVBiVTk7Zy/HL9Fkzctg13eoCDW1bgyaPL8fiGeUCwAYFIHVZUbtcDX1VdfoylUhQ5uNqpUhzEc0vn4CG5HVVWblusW28LYqzaHsFDDUFg3gZblyJZqV6K51CFByL7fhDYlmRbSZndlsQizzGLZC6ETNZXOSUOuSTurnMaxyc+99Cc1cAGS/ndq5MEUWVYYEQdg5gQT0RE+SatoOOfXrsW5946hIILr8L5H///t3c/wFFVeb7Avy0ICqjkDzyEZwTpDjtZRnbGDMV068Sypsx04ojD1LCLPIqHYPLeg9mk1sfWE1BWRXCXdSeZic9K/ENlWGAKa3zGWujBnWHhSXoxZuuNbowD3VkRddSQEBWByQjknXPuuf3npjvp7nR3+s/3U3W5fU/fvrf/0Tm/e87vnK9jwpRbVfnEwgJcPUsGB1BruR1dHzo7utWtwoJitTYFtmXAseddOFYuRbllHyJKIvdf6ryMBtylcjqSQHeVGXnEKh8+mrdGVPJLMEumf4l6/22rXMBN8zDH2EETleHn78csvSUtWlWr9vn4/QjNDjJ42CyOo5Rg0V2ipu07jLcitVCIgGP9ptcsj9FOv4+PxWrOXbeHnLsElZvDn8v4MkbNqmpxosE3hPaIuTOxvs/xKRcBxxrzLXPdiXKx6jwSvbXDraKOLpwcpevXwlJ2xiMiylVxBR0//sEanBs4jasmFMB21Q3A4OeqfPpSN27Z04IJN1yPeT9/Fje4v6vKIxnobMNx2czhWIbKsL5UWiDgWCsCDl1GROMnEJjsx5/LuqNUszFQNiwPxNcNNRDWKMrvDK3oz8OsWBOXS27GjfqmVfgxgVn3P4+ISdHHRgg4JH2Oj5pXYfvehPtUpY7K36hCC+RoTyOP9JTw+xzV3fhmhLdsdF50q/6yw/kP7Bf31iBDRlYmIqIUiCvoKHz6Ei5dV4Ffv96Ffzr0Kxw4fFyV9+3ai7P7folbRMDx6U+eRf+el1S5lTGSVS9QVIGVIQnjARECjoGBYLI5EeWf8BwNuWxCp74vMT682iwCDmHOvJvUejjZ3cjokiQDD+O8Y8npSC7PzvqYArtMZ87LsRqtGBpq5shVREQ5LK6g47OtX0PdMRduKf02vnOHG8Wzv6HvAYYuX1aLbdIkXWLR02YEHHKEqhVOhDViFBShUKx8x4e3cJztl48pRgFbPYiyg6MMyeqpJQMOmXMhu/MYeRVy2a668yTOgXt3G7khMqCInotQgsrn9Tl3yy5dRs5I9P3Tx5jL4yBq0IIqUWnPjgnfnSgTQVwoc06SVhF2cEJAIqLcFlfQIYfBrVsyDR/8/lMc63gbr7/xW1VesOz7KFzxQ5xaV4eZ69di+j2VqjxABBxNHpnHIQKOsOFzTQtgl3+Mir6G+WHBRZRRrYgoc9lLsVCsxj5a0Wm8dVj+ACTanWdkizbr5OqISekWJfdjkwo8ouSSjAs3mvUEgi1Vtrhm/k43NZqZ+FZES9mwVy8XIYkX+w8w6iAiylVxBR1y/g33KzZ4jryB5375G3x+7rwqv/B2Fz7cuBWXzg6o9cXfnVTlihqFaqSAwzB/cQWK+o9iz6HgnByR5u4gouR5t9Ycgaoeh3V/nd76el32U7xrFMXJgTLZ1DHm0Yp08jPewydmPV8NAzvW7lUm2ZJhtJp0brJ0nZJJ5pZhYD85dhgfidd22+1JmDUviWRrga9BVNnrHbBlZJOHHyeNkQXYfYqIKI/F3dLR92gpfvLFHfjZlgfx1MAdgM2GP/hPicDjHQzBptZyW5ZLPR1H1fC4cjJAT9MONFmWQ+YEHAVOrNiwDA7fy4H7PL6RAxUiykR6Qji0YKyNHYs2y6DA6Nak8ipWHcZtevjX5HBhTaSuU67NeGTeLp3LYSxPNAP37k5wpm4ZxJjHkgnsgmxhMcrGnitir2vHkK8BzpZtiXVRSuXzMyeKZJY4EVFesw3JDrUWPp8PM2caQ+Caent7UVJSEjbj+GjrDzfM1o9Ojjlzrte3ohscHMTkyZP1FhGNDz8aXQ7UowG+9lyflVwOXVuFrgZflGFrEycTrata5AhV2ZpkHeP3QI7G5agHUvAeEhFRZoi7pSPWgEOuiShf2VHX2gCntx6O7MhyTj3bY/qGNtp2DvA3rka914mG1lECT50HREREuSvunI5YAw65JqI8Zq9Da4NTZjlndJJzWsiAYmhrMLCItp1LPLV6pvTWEecRMRh5QN76nZy1nIgoR7Glg4hSRuYayCTnfKASuW3GvBNhCd2hAYUZaETbFsy5K+RSJQd9ykp+NG5rEQFHrN2l7Khr96HBaQwBzOFziYhyD3M6iIiIiIgopdjSQUREREREKcWcDiIiIiIiSim2dBARERERUUol1tKxdS6mPubHRbEeKfAgIiIiIiKKK+i47rGTuPi/pmDRU7/BF3/5Bb7xt7/GxYenYtrf+CMGHkRE6dWOXUma5TuTfbJ3XQpeo5zkMDhy1rBRuMKM/j6HjsJlLLUcDpeIKI/FFXR8/ldX8L//8e/hva0Jn/7fR3Ds1n/A9l0/xbmNEyIGHqaBzhfQ1LQjZGlDj75vmAEv9un9DkXdiYiIUkEOcysHNVRLc+LzoLub9THEcrBGFxIRUd6KK+hofakJax29mP5nazHXtQHXf20Z/qr0BP5uzws49/D0iC0dMuDYc7wY7g0PY4NaHsSSom54hgUeJ3BIBhu/AhYvCR+ul4goNi6sOXoUzxx9HpUluohSgO8zERHFJ66gY/nsLkwtrQImDuHKhD/ANr0I0279IX48/99x6z+8FbGlo6B8rQg0lmK+2pKKUb64TKy70dHZZxShD537XgbcIihZ4UShLiUiIiIiouwXV9AxOPE62K6ZjMsTLqrlilwmXsGFrwbx2/8mAhDZxWrrXFz7N/+h1lEVzkCRWPX39xvbMhBZ8TAqg5EJEeW703uxXeUMmPkDFdjVbuYziO11e/GJ3jWYYxBc5L5Wbz1pPs6y/5MRdh5NXM9PUPuHnFPvHyZwzJDjqGX0/I3g/tZ9T+PQuuA5x5YLEtv7HDd/I1wy78PVCE5ETkSUm+IKOqZNmYRLlz/H0MSrYZt8o1huwnv3t+HLn96AD1buQFfHZpyq/gu82/GwWkd19gxkuFFUJEMPIqLo/u3xXZi9ezfudQCdu9bhxffW4JntdwO+ZngCFV6zu49Y5H0jEY97omITsD1k/9c2JVx5ju35icr648AD5nMUS43YpXNTpEq7D6+uqsAT8jhqX3lsUfa4JYgJ1f4knmj2AXdvF/uHdnmSQcIqvIpaPBI496PA7hGONaI43uc4+A/sh1fe8O7HAUYdREQ5Ka6g49meBbhy9rewTZqLCdd+HROm3KrKJxYW4OpZRh6GXMvt6PrQ2dGtbhUWFKs1EVFkPnw0b42oRJdglkwTE/Xq21a5gJvmYY6xQ0LKRcCxRhxGcd2JcrHqPGLW/v1odFlHXgpfgoM6xfr8RGX9+fsxS29Ji1bVqn0+fj9Cs4MMHjabT7AEi+4SEY3vMN6K1EIhAo71m16zPEY7/T4+Fqs5d90ecu4SVG4Ofy7jzV69HE55w7kc1XZVREREOSauoOPHP1iDcwOncdWEAtiuugEY/FyVT1/qxi17WjDhhusx7+fP4gb3d1V5JAOdbTgumzkcy9idiohGVX5naEV6HmaNOXH5bnzTUjcPZ0dde3DkpUhL6KBOCT+/kptxo75pFX5MYNb9z1taMLRjIwQckj7HR82rsH1vwn2qUs9eh3b53rbXiXefiIhyUVxBR+HTl3Dpugr8+vUu/NOhX+HA4eOqvG/XXpzd90vcIgKOT3/yLPr3vKTKrYyRrHqBogqsrFygS4mIcl94joZcNqFT35cYH15tFgGHMGfeTWo9nOwOZXT9koGHcd6x5HQQERElJq6g47OtX0PdMRduKf02vnOHG8Wzv6HvAYYuX1aLbdIkXWLR02YEHCiDe4UTI3XAIiIaP/F0r4qNDDhkzoXs1mXmdDxzdLvq1pU4B+7dbeSGyIAiek5KCSqf1+fcLbt0GTkjSUkAJyIiilFcQYccBrduyTR88PtPcazjbbz+xm9VecGy76NwxQ9xal0dZq5fi+n3VKryABFwNHlkHocIOMKGzyUiyjTxda8a3Wm8ddgn1qN160rMos06iT1iUrpFyf3YpAKPKLkk48UcvcrmQiMTyYmIclJcQYecf8P9ig2eI2/guV/+Bp+fO6/KL7zdhQ83bsWlswNqffF3J1W5ImcYZ8BBRHlLJ5njPXxi1vPV0Lhj7V5lki0ZRqtJ5yZL1ymZZG4ZDviTY4fxERy47fYMmtXP122MXiX+rd8ZZzMSERFlhbhbOvoeLcVPvrgDP9vyIJ4auAOw2fAH/ykReLyDIdjUWm7Lcqmn46gaHldOBuiRM45blkN6WnKZ72GWGd2wxN8hj7mfdfZyIqIQsnJt5krIxGpBXvnPlByGRZtlUGB0a1LPadVh3KaH2U0OF9ZE6jrl2oxH5u0KvjdieaIZuHd3gjOJp+p9dm9Egxq+ioiIcpVtSPYVsPD5fJg50xgC19Tb24uSkpKwGcdHW3+4YbZ+dHLMmXO9vhXd4OAgJk+erLeIiCg2HtTaqtDV4EN7XXLHkPLU2lDVUoODQ82I1jPN3+iCo94LZwrOT0RE4y/ulo5YAw65JiKiHGN7TN/QRtuOiQc7RcAhIg60MuAgIspJced0xBpwyDUREeUQGVAMbQ0GFtG2YyZbV2QCudHCwnk6iIhyF1s6iIgowFvvUMMCqyV0bODQgMIMNKJtC7JLlXmcqhZdOIwbzXpEMHapIiLKbczpICIiIiKilGJLBxERERERpRRzOoiIiIiIKKXY0kFERERERCnFlg4iIiIiIkoptnQQ5TN/I1zmSEWuRvh1MREREVEypWX0qoHOF7DneK+6bSiDe8NSzNdbptH24+hVRKlizEbdUnMQQ83R5owmIiIiSkxcQUfpi5djDjjkuq9vUAcSxSHBQx869z2H4/3hAUUs+zHoIEodf6MLjvqFODjUDIYdRERElEwpz+koKF+LDSHBBVCM8sVlYt2Njs4+o0iIdT8iSg176ULxbxdOso8VERERJdn45HQUzkCRWPX39xvb0cS6HxERERERZayUt3REdPYMZBhRVCRDihHEuh8REREREWWscWjp6ENnR7e6VVhQrNaRxbofERERERFlsrS3dAx0tuG4bL5wLENlMIFjmFj3I6Ikcd+HGnhRv9OjC4iIiIiSI60tHYEhcYsqsLJygS4dLtb9iCiZ3GgeGoKvbBvn7SAiIqKkSl9LR0+bnoOjDO4VThQYpcPFuh8RJZeeKHA1WiFH0h5qr4Nd30VEREQ0Fulp6RCBRJNH5meEz80xTKz7EVHy+brhhRPLqxlqEBERUXKlvqVjwIt9sQQSse5HRERERERZxZbqGcl7Du2Ax6cPEoHD/bBKFI9lvwe+wxnJiVLGUwtbVRcafO2oY2MHERERJVFcQUdJSUnMAYdcf7hhtn50csyZw6CDKGUYdBAREVGKpHX0KiLKXP6TXeLfhShlwEFERERJlr7Rq4gog3mws94LOMvg0CVEREREycKWDqJ8pofJtdmq0OJsgI/D5BIREVEKsKWDKJ/Z69Au5+TgvBxERESUQmzpICIiIiKilGJLBxERERERpRRbOoiIiIiIKKXY0kFERERERCnFlg6iVAqMDiUWVyP8upiIiIgon6RlRvKBzhew53ivum0og3vDUszXW8qAF/v2HEW/3lSKKrByhRMFepMzklP28qBWDktbcxBDzW5dRkRERJQf4go6Sl+8HHPAIdd9fYM64CgOCTL60LnvORzvjxB4hDmBQ00vwxcSeDDooGzmb3TBUb8QB4eawbCDiIiI8knKczoKytdiQ1hwUYzyxWVi3Y2Ozj6jKKIFWLxEBD7976JnQBcRZTF76ULxbxdOso8VERER5ZnxyekonIEiservD+tMFUUxCsz+VURERERElHXGZ/Sqs2dU7kZRkQw9ohjw4lfHe1G0xDVCFywiIiIiIsp049DS0YfOjm51q7CgWK2DZB7HDjTJRSaVF1Xge+XWfYiIiIiIKJukZfSqUIGRrBzLsKFygS6NxEw4n4klK9eivICJ5JTtOIIVERER5ae0tnQEAg45ItWIAYdUjPIVy+BAL453nNBlRNnMjWYR4/vKtnHeDiIiIsor6cvp6GnTc3WUwR0y9wZR3tATBa5GK2QD41B7Hez6LiIiIqJclp6WDhFwNHlkHsdoc3NYDPTjrFiNmHBOlC183fDCieXVDDWIiIgov6S+pUPONJ5IwCGTyplMTkRERESU9eJKJE9kRvKeQzvg8emDROBwP4xKEYkE8j1CFC15ECtCAg4mklNW89TCVtWFBl876tjYQURERHkk7aNXjQWDDspqDDqIiIgoT43DPB1E+cl/skv8uxClDDiIiIgoz6Rv9CqivObBznov4CyDQ5cQERER5Qu2dBClkh4m1yYnBXQ2wMdhcomIiCgPsaWDKJXsdWiXc3JwXg4iIiLKY2zpICIiIiKilGJLBxERERERpRRbOoiIiIiIKKXY0kFERAnzN7pgq/XoLSKizCF/n1yNfr1F4y3hlo7Bx27BzzrO4/KTpfj4wlW4sn2B2pbl5n5ERBTKg1o1mpkL6fk7aJ4vuCQzPpB/0B31XtTc59YlQZtswJ+K5UX5OsU55e0/dQGnjLvjcqTWePwRvZ3Jwl53EiT7ePkgn78v6ZbM/+dB7dhVUYH1Fetw6LQuSogfB/Z74a13MPDIEHG3dEx7/BS+esKOwTN9cO95CP/PfRd6f3A7Or97O6p+8de4dO4LdX9oS8dA5wtoatoRsrShR98XTc+h2PclymyprfhF50ejS5zP1Shu5RH/+6itfRMu1/s5/rpj+XzdaDZHTztYo8uSxN+I1SLgcDb40Dw85oDdqW9IDqBM3zSdatQVlBGWTWxAIcpoo/0/H1921LUPQf70eetXp+lCD40k/paOx+3oe+UlnFi9HBMmTcLUOXNQtPDPMG32Tfjjpx/jnR99H1+8/i8q8JBkwLHneDHcGx7GBrU8iCVF3fCMFEz0tMHj07eJspmnVgQZVWipOWhU/PRy3yvputKdfzw7T6Gl5QK8C6dk4BDFZhDQjrqsHj9ZBDyr6+F1NqB1lBdyS+jdC4G5+ubcOuCdoeDykKy8iOVASNn2CMFMptuun/sDSfp8k308yiy58vlG+3+eGBfWHD2KZ44+j8oSXTQG7mYfGpxe1K/OswtwGSiuoOOPj8/HV7//EKebGlD4rW9jwd//FDf9j3pcPfU6TF/0TXx91y8w8+5q9Dz+CD47c1Y9pqB8rQg0lmK+2pKKUb5YxsLd6OjsM4rCnMAhT7eImJfBzambKauJitm2FrGuwUHLpWB3c7ZXOjPVBZzsMm45y6YaNyj5PDshJ9iv2RJ97plbRMUjQOzEn3Oi3JMd/8/tqNuimjuwk62n4yquoONQzyB8m/4nJk27DhOvDGHg1TZMLf8WrildgBlrHsAfP/wAts+/wFXXXIO+v3tMPyqCwhkoEqv+/n5jO0TPoZfhQxnclQt0CVFuU4m40bpcqZYS6326W02gu1Z4q4l5PJvNoSqG8ofWEdhXLrWy620Ia/cvSyuMmlVdlgX3k88ncJ6Eu29dgKexGy7XUXEcvbi6LS1AF8RrNe4Lew883fox3eq1eGrNY7xpvGbBW/+mLhNLnF2tPLXm67K8N9YPKfDehL7vcrG2ZMXWxS6W88b/+Y4u5tereV4RwbSzARtHaIm4s9m4gnun3lZXdEXZWL3oCna/+lGjLrQw+5mbS0L95cVjfqQfax5PdvcKdAuz9Fu3njNS1zCVa6AfF7a/KLca9XhxPL9oOQ7qcea543y9sYj19aby+YV+XyK9z1LYcxPLsO9LyLmt3QKH7Rsj6zkjfV9MYa9BLImeMxVG/X9+ei+2q9wMM0+jArvagU/2rlO316/bi0/0rsFcjuAi97V660nzcZb9n4yws8l9H2QH05ZXRnij1e+5+VtIqRBX0HHPn0zDxQ9OY8qNc9T2l2924NLAWcxcsxZXLl5E3949wJUrmFI8C+dPnlD7RHT2DGS4UVQkQ48QuluVwx3aMkKUrewoVVeBWlA1wo+YvW6L8WO4zbpPsKUkmKcrK4WisokG+ALdtVqBncHH2uvadblsUhYFonIY3FcuzQjWFeXxwrt/+RqAeoe10gzsX70NZT7jmC3bXFjdvcXIE0jo6pEMJt5EVf0ZeHWQoHjPiHO/GXLu8+hW909BWcglNP/J88YN51Q4Qlo3okqkq5WqzFcBB/X7Jl9rS1WEhESveM42OOT7od7DSE35ceRWRDmvWf+P7/ONwyjnDfJAxhxYWBr/ezpG60WFy7/FqOS8cxDorh9eWZOVuTbx1NU+Yjkgvs9Pi+9OohU1z2rxnou/S7L7V9s2YGO3cW7xsaMl5NxmNxl130jE46rFc4TYL7C/eD+tryPW48X6/GKV7OPF+npjFc/zs35f5HmtgWo83xdZXi3Pp/eVz+Fp8XziDcakWD9f+fyeFuvQbofYmdg5x9O/Pb4Ls3fvxr3iPezctQ4vvrcGz2y/G/A1wxOIFcxuVWKR941EPO6Jik3ijQzZ/7VNEYMUgxv3yZ/elleiXpTxH9gvv0biu7QfBxL8vaCRxRV0KOKP0aW+8/jy5Cmc7/kAly9cxFd9fTj1yGM413VClV/67AKuXPhSP8CqD50d4n+tUFhQrNaGYLeqSkYclCPczUYSW/Bq9PDKfODH0PpD5z+A/eIX0NmwMViJ9J+ErF87l1eHVPjsqGuO3s1lJJ5aEXBYun/Z61qNSnNYJOGFd+EW1Nl1ICWe13J5mdtRJrvhx81Ta7ZITEHDwW+Jn5UKDPnm6mNdwP4DF9QteM7IeoIwFaUhL9DXbdzvXD5DvO4pqGsXjxfH8DVMUeVwzhUVcaNMLc0zjPI41YgKeOCtcW9UlXzv/gPDA0gZtAV2tKN6udox4T9c4eeN4QpdksR0Xv0djDRiVaotFRW0QJ6HWC8VK99JY1OSV8zbxPqZkCutMndEVQ5FRS0R3eL7Lvvbq24k4jsrvgaqD8lYEmYjvY62V4zNeCX7+eXS67WeV34PuvcHK+xxf1/Ef4jQq/h3LRf/iOdwOFUVVHFcEV+hTJwnNEfiAfEcxpYzkW4+fDRvDSpLSjBLDmwqXtRtq1zATfNgXMJOTLkIONaIwyiuO1EuVp1Hord2uNUf2i6cjPJ52auXG3+DnMtRHfL3hpInrqBDXv2yTbwaQ7ZLmDhtKv7zxocwec4c2CZNBq5cxoRrr1HLEC6LI0/Qjwo30NmG47KZwxJcsFsV5SoZeMj/O8YFbuOquLULjHtjg/ix84rKdvDX0LjqUoMtockf9lKZoydimGQMAaivWNfcFwxqFB1YdJ0Mq1yHVzIXhgUBcfG/D9WAI9SIgKPOrQMF+wzIunqo8BYNU7BlY2GpfqxyAQf2hwYjYxXawiSZAVe3qgiEslbAjdaIRPN2rOdNlxjP6+uW9axxcXeE59dtXMNSXlPf52BXD5OqoIrvTCJXh5fep29oYQmzCYr0OhKV7OeXS6/Xel4zUDG/B/F+X6znNgdDSFkSuDiu/N2TLXrRuhJmi/I7zehAmodZY04QvxvfDD1kzLzotv6Am+x1aJetvO2JXcSj0cUVdLS9+yUmz/pPuHxlEDfWrsO0byzCwCv/BxOvvw4zly/DtTfNUsulyxcwdf7wj8wYyaoXKKrAytDgYsCLDvElYLcqymVm8OFTfWIsXa7s1arCHbyKbowvPjwgkN10jG41MvAw+t5Haj2JQ0uVPk5wqZJ/jCNUrpPBf6DXqLQ651pyAsyuVEHhLRqa/4xqAbJ2uQp9fHgwkjyOMktURJlHfHdD+7/LZb36PmdflxRKrrmRmkMy/Psiu2GpFhoReJjPL5NyOojiEVfQUe24BvMf2YY/XhQVgek34Mzun+Pcv7bjM88BTHdXY3r1PbjQ+wkuX7wI+xNP6UdpPW1GwCFbM1Y4UWCUKgM976ocD58ndC6PHXrYXDm8rjFfB1EuMLoviRthlXpzdA3dJUd1rXKiIWKmrjH2uOp37zNaSGTrSZSc39FZhvMNLgnmBiQq0JVqCpZXy6DhjNESIwSDiAtoXH3KCFosXa7gv6C6/QwPRpLHZ42K8lGCXerSRvw3Mvu+WxfrFW3KL6dCWsUCsuD78kC7fk7iD4aMm2RuSaI5MeRM2d8HGl1cQcekR3twbemfYPbK/4rf1f93fPzqy/jD2TP47Mi/4PRTT+Dsm/+KC2c+Rkn9Q5hQPFM/ShABR5PM15ABR9jwuYYCNayuOY9HcDGGzJWPkduyFyhRDnGWhXQZElQfeiOXwrNTzoEQQ79S2RysAg/ZGyrey186l8TSjSopzFFARmqF8fYGch78nvfhqjpjbNTMNbolWYMI/xmVfG6OThXe5UrwndfBSAxieX7D+I1uXcNan/KM7uKXjhyTeN2tvs9s0bCKeIVffHyZcikvXc/P2p0q674v4nfxJR14hOYyBYjfMjnK1qitIcneL0uoUfdG6hqc0N8FikdcQYeckfyGx/yY9V9Wo6zpOVEXmIzPfL9Db8cxfHr4n3Hu39/Gwhf+EcX3LMM1j+pPbMCLfSMEHES5y4PaCKNW+RtXq4pzeDK45MZG2QTSUqW6N0WcA0EOoWtp0jByP5xYPixCMROao48upXJJZJJ7ws0kkamgSd0Kz1OR7NUz9ZXyC6h3GEPaOqp064VMADeTvu1TVOU2sJ+j2wg4nLrVwzoilWPqsOPKJdJLG+n5ReOplUPURmt9Gg+jf76p4YDqZTbCKDDj5c6N4i+N+GCrowyNmq/mlhrr18wPTHzlf1Slb2eAdDw/M2n8IZl4rmX890W8H9Zhfk8dkP0/xG93tbEd6shO4z7JI/aLJtn7ZYcYLhoF8tWsA6lQssQVdMgZyfs23YzJj/gw2V6Kr3b+AouPvIHFRztQ/s+vo+evW2ArLMbELT58+agxtkJPx1HVdUp+dY1uUuHLoajTkhNlOzeaW4HVOk/CXBz1QINvCO0RsowDo2cgSlKvuxm+sm0Rjhc5aVkmNMsckpaq0OcQksSuEucOoiZCXsdYEtWNxHgpQjBkvxntvrmoMXYwiECipqEMvvabQwKJGdh4cIY+jiT2kSNdbTEm/Rs2+Z84bmvY/tGN+PwCWlAV8n5UdcmhaRNMDtfzrahFJczI2NI8duJX1Ub9fFNyXt0VULw/GdfYIT6bl4aApeKlmv3fzSWlibiycmieS1eW28TaLIv7KnGyjyd+S+RQsIFjOID14n2SuQIZIcnPTwUTYi2HzDXfs/WiwimHnQ1L+s7074t8X8QLCewrlmrxe/+QL3Lyuvm6pUhBiSnZ+yVN+5PBOTc2vaaKOjeZ83DIuT5UUWLMCU1HGi1Dj1BIqWMbkp23LXw+H2bODOkeJfT29qKkpEQFHrLFw1xPe/wUzm+dh8lb/yOsXK4/3DBbPzo55sy5Xt+KbnBwEJMnT9ZbRFlGNu+KKMIbNgQrpZucLK+qpQYH053XkjXkBJV6vhiO9EJEGS323ys5+apDRCfOBl/EC4M0NnG3dFgDC9miESngkGsiio/ZVSpzuvAQRWJHXWtquuYRUQ6yPaZvaGncNro0i7+rraNdIPFgp+r73IBWBhwpEXdOR6TAI9qaiOLgqdVXWFoTnN+BKI3sdWjVOUhjnzOGiHKWDACGtgYDgXRtSzH9XfWgVnU5rUJXg4/zdKRQXN2rSl+8HHPAIdd9fYP60cnB7lWUi4yuPMbtsBmhadywe1XsZHeE1WhlVwQiGi40AJDSum10q9q/nF2lMsWYczpGWjOng4iIiIiIxpzTMdKaiIiIiIiIOR1ERERERJRSbOkgIiIiIqKUYksHERERERGlFFs6iIiIiIgopdIyetVA5wvYc7xX3TaUwb1hKebrLcMJHGp6GT69FTQTS1auRXkBR68iIiIiIspGKZ+nwwg4ikOCjD507nsOx/utgYcRdJxd8iBWlBfrsnAMOoiIiIiIsk/KczoKytdiQ1hwUYzyxWVi3Y2Ozj6jiIiIiIiIctb45HQUzkCRWPX39xvbRERERESUs8Zn9KqzZyDDjaIiGXoQEREREVEuG4eWjj50dnSrW4UFw3M3+o8/h6amHXp5AZ0D+g4iIiIiIspKaRm9KlRgJCvHMmyoXKBLIzETzsWu7odROZ+J5ERERERE2SitLR2BgKOoAitHDDikYpR/r0Llfvj8J4wiIiIiIiLKOunL6ehp03N1lMG9wokCo3RkBUUolOuz/WAvKyIiIiKi7JSelg4RcDR5ZB5HpEkBRzDQj7NiVeQojS1IISIiIiKijJP6lo4BL/YlFHCIx+05iv6iCnwvymSBRERERESU+eJKJE9kRvKeQzvg8emDRGAmiQdbQ4KKLLOTM5GciIiIiCj7pH30qrFg0EFERERElH3GYZ4OIiIiIiLKJ+kbvYqIiIiIiPISWzqIiIiIiCiFgP8Pf1ln3Ki3NroAAAAASUVORK5CYII="/>
          <p:cNvSpPr>
            <a:spLocks noChangeAspect="1" noChangeArrowheads="1"/>
          </p:cNvSpPr>
          <p:nvPr/>
        </p:nvSpPr>
        <p:spPr bwMode="auto">
          <a:xfrm>
            <a:off x="276225"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AutoShape 8" descr="data:image/png;base64,iVBORw0KGgoAAAANSUhEUgAAA8AAAAGrCAYAAAAPev4rAAAAAXNSR0IArs4c6QAAAARnQU1BAACxjwv8YQUAAAAJcEhZcwAAFxEAABcRAcom8z8AAP+lSURBVHhe7L0HYFzHda//bQEWC2DRey8kCIC990713mXJsi1bsR2nPyd2HCdxiZ2X/JP3kuc4TuLEcpPVu0gV9k6iESB6I3rvdXeBbf8zC4AiKdKWqEbL81ljgLhlZs6cmXt+986di0aj0Wg0Go1Go9FoNBqNRqPRaDQajUaj0Wg0Go1Go9FoNBqNRqPRaDQajUaj0Wg0Go1Go7mmMMz+vBrez7EajUaj0Wg0Go1Go9FcLb7Zn++J9yJiL9z3Sr9rNBqNRqPRaDQajUbzYXGh8L3S71fk3YjXuX3Uz8v9rtFoNBqNRqPRaDQazUfJnOBVP+fSHFcUw79JxM4JXZWMF/yc+10lxdxPjUaj0Wg0Go1Go9FoPgwuFb3eC9Lc3+bSZfl1wnVO4KpkUunFF1+sXr16NT6fz3/cpT81Go1Go9FoNBqNRqP5MDAYDOeF7dzvP/3pT5/41re+9T35VYlgj6RfK4KvJFzn/j73tNes0uOPPz521113ERERobZpNBqNRqPRaDQajUbzsVBSUsK+fft+9Y1vfOP35Z9uSUoAX/pE+CKUuL0SSgSfF7+SAiQxOjqKw+FQv2o0Go1Go9FoNBqNRvOR09nZidvtxuPxqNnKgZKUZlW/z72ue1kuJ4DVznNJbZ8TweqkfpQAVplpNBqNRqPRaDQajUbzUTI2NobXqx7yol7HVXpVaVX1wFbp1jkBPJcu4nICWHGh+FXpIgGsmMtQo9FoNBqNRqPRaDSaj4JLdajH45nTqr9R/CquJIDnUAf5F8CSpE6o0Wg0Go1Go9FoNBrNNcHsgsxKq144/fmy4lfx6wTw3IEqzT0F1mg0Go1Go9FoNBqN5prgAgGsNOsHIoDnTvTr9tVoNBqNRqPRaDQajeaj5kLNOvf7FbncxjnhO8fcv7UA1mg0Go1Go9FoNBrNNcPsE+C56c9zzGlYlS7iN4nauQMue7BGo9FoNBqNRqPRaDQfF7MCeI7fqFnfzVNdLXw1Go1Go9FoNBqNRnOt8q4163uZ1qyFsEaj0Wg0Go1Go9FofmvR7/VqNBqNRqPRaDQajeZ3Ai2ANRqNRqPRaDQajUbzO4FaLetS1FRnlZQ4VtvVN5UCJFnuuOOOr2RmZmKxWAgMDMRkutzhV8DnwefzzvxuMOBzuXC73bg9HjweL+rVZYPRePE8a68br8+HT/5qkGPeRv7mk81qm/xU51Nb3dMT2Ad7GZl04TQEYzK4MbhVPh7Jx+vfXzLBeFEmc0jZvNO4HaP09YwzNOHGYzYRGGB6x10Cn9eD1yNlV+WXc3u8Ug5VNVWO2bJcETnWo451zdVdJR9eKZdBCvZrj33XePG4pC7+es/loeov51d5XC4T7wSTg0P09U0yNuXDHCTte8XyyLncs+dX9Zdz+20g5zde9hhpX2Wz823xdpl8Uhij326zu84hBvV6XXjExi5/HjNJ1UEK9gHcuRF/dI7hnBxhyCElFF8zTo/SPzjJsMOH0WzGYr6wUFJW8R+P/KbKq/7tER92Sfn85ZISvbP9VB1UTqqO6nfV7spmcoyyl98X32kvn+znE1upes/1D/lPbHSh76oOoM4lvuPPW7bPbnkbKbP4mTrWp/qW9EG3Y5jxwUHGpw24TRbEvWdtOQ0Tg/QNjjHklDNJ3w4yX2hlOYnf3y9sD6mDHH35NleIjVU9VJ1n28+fVDd8Rz9U/iHn9vcLVV/lM/Lnd+z3TnxqX+lTM8fO5SPn8Hd35VsXlk+d93K+KGVVeV2xLhqNRqPRaDSaawEVk09PTzM1NcX4+Dj1wtGjRw/KpilJLkluSSqSVEmpRZXOc7lYT0W9Kil1GygpSJJVUtjjjz9esWPHDmw2G6GhoX4R/G7wecYZOVdA1fGDNIek4DBE4DpdRlt7M02y3SRiIzR9OatufJidy+PJDDfjG2ul6cjzVDUOMZj/aZaszWN1hBRMxAHOVvoqTvNUkYe+kAXctiuflakWxstf5+TTP6bQvAzT0lvJ6D7MeHUpJYMGJo1mwlLyWXbDA2xbkUFuVIBf2Z9HxBYjZ2g7uo9//vkAHanrufOxrdy6JIFI2XzeUO4xxs6+xOv7jnOodoIxdyCWgGhCI/JZcfMWrt+WTaKoiotvDSix4sQ1XE3Zvr3sPVhDxYADj38nMXXwQjI3Xc/t1y9ibXqo/27DVeFz4Z1qoOrAfl5+voi6CaffC/z3L0Lnk7ZmFzfsWMTGnEhCLmp5sWn/fo7/8i3+7ysGgrbdwJf+YDNr4oL9DX8esZHXPcXQ2Wc5/NYbHKgHqYYIDBtBIQvJ27SW629exKL4CCxz2skjzjlQQ/X+Jzhc1ExJt4FpJchkkzU2g5ydn2HT+jw2J5lnbCaqx+cYYrj+IMf37uHNign6nTM3RtQxMUtvZNX1n2LX0mDSLeqAq8M90ULrGz/iaFEnTQsfY+uOfBZ3v8Ev//0UJc5stv/Rp7h5fSpJSiC6JvC0naC4ppHnu9JYlGJjW1AVe46Uc6h6CGNwBFFLrmPT5u1snh9JUoQZ81gDQ1UHebIG6gx53Js6iLejiN2F7bQPThOUupi0lTdyw/pc1kib++0ltvK4xmk/+j/sPVRMcRsMi1A1GGMICZf9bt/G9VvzSA0NIFB8u/bYIX55wIgvX/z0/lUsTgzFdr5dh+kqljb66UHKjYvI/NTD7FpswXr6vzjw1mma425l/k23si05EJvU0dlygLOvPMUb/Vl41n+euzdnszXVPOP3Ui5763FK9z3J/rOj1A3IyKJuRPhiicvaypb71rF5SRJxAVLvuXa399J++klOnyrhreppxqaVWAazNZSY3E1svOVutudGEidtaHAN46jbz+kTx3nqZK/sa8IcGEpwyCJy1q1j121LyIu0cHFzixOJ6J2e7qCn5AAvvVBIWdsI45K/QfXsoFRil2zn9jvWsikrglBVMLeT6ZEW6g7+jNePSz/pM+L0zPiVJSqZ7O2f5vpdq1gdMzPwaTQajUaj0WiuPbxeLxMTE4yOjtLV1cXu3btf+973vvdN2TQmyS7JKelSIXyei3XaDCrmVUmFsmr7+38C7J1koqOYoud/zguvHOBA1SCDofkk5WSyICOaeGcFbeX1FNaY8MQkkJIeTrBThMKRpyk6eYZa00JC0rPICjNhMUg97C30V6jgv5PCwTDyF6aSE2/FN9xKc8E+ThyooLCunl6PCIe0HNLTooly1tFbU0NhlYGJkDgysiMIk6B4Ll73P25ytDN6rop9x/ppNyaStTKT/BQpi2w+rytkP49znDGP2MAWQaS3g+6z9RwpmcQel0b+0hTirCIEZnf323u6m8ma13nylz/lF/saaSCLzEULyZ+XJmVLJS0tg/m5OcxLjSA62Px2md41EsK7+ugtfZE9zzzBE4dbaAvIIz4nmyWSR1qapMwcMjPSyEqLIt4WyEUPN1UZ7edoOn2GNwpFNCdksWpTNumy30ViXIRsf8XrnKjvo8qdQ2RiOvMz00gKF3HTeYrGxmqKh2yEJieSovIwSlu1Hubkm8/z4zebOetIYeHyxSycl0l6utQ9I4PU5CQSY2fqrcrks3cyUPoCr7wqIr5GLJGUx/LFuWRL2dPT0mePSSAj1krwezfULHacg5Wcfq2KwlIj4YuWsmRpNtEhkwwff5X2DhFVsQuJTkkhJcRIgM+Jp6OAmqMv8Mvn3+StQ63UDZpxR6cyX8RVYtg4zcfraG6ewhsZTYK0Y+h0D/bafbz58pP8+OWzNFX10+aJJCw1jQUJ4kO9bTQUtdM1GUJkfjIxVhF9XYV0l73B4UYHLeYFxEt956WnkBA4hlvyP1XeTKUjnqjEKJJDfdj7T3P4l29S2yZ9PHcZ8UnhREmDGb3S78cqqTh1jJ+81UuzMZVNt65lQYQRb+spyg8e4mSx9IWSUk4fPcDh/W/wxr4S9tSYCZi/mjvv3szK+ECCVfe292NvOkp1ZQml9mS8EZlkZ6aTlp5MtLOanpoTFLTZ6TMmkJYcTqRSjqPNNJ18iZ+9XsvJnmCi5+exdME8f5tnZM1j3vx88ckkUsID/cLfP+AYjZgCgzBYpQ7WAVwN1ew/PkYrseRtyCIjIuhiAewewN10mN3P/Ih/f+okRWPJRC5YyuIF4uOST5qMFyq/lIRIYmwinqVDeloPUnrgJf7ztTpajbI9P5+8eXJuVa70dFJSkklNjCFCChVw1b6l0Wg0Go1Go/kweb9PgD8SAWwQAeHob6Kh4DS13WY8KetYc+f93HXHDnZuWM3SLB+mvmEaiscwxiWTvDCFGIYZrT1Fe7eI59TNpOVmkxOuBLASlP2MtTVw4pyBcWsa61ZmsCAuCM/AOVqKjlHRPM1ETD5L7/gst919HTetXsCyeTYinJPUFw/hDokidVk6sSEBbwfVSgA7OyV2FzFbNC4CPZ38ddksEgEcIpvP60VjAObwFJLnLWGJCLPlGUY8XWPU99sIX5jP2pWpJF4ogL0efB2nqN73U/5jrwiYiBu47sHP89h929ixbhWrV61i1Yp8FmZEESPlMZ3P6D3g8+Dtr5A8fs4v9oqwc6/k5oc/zwO3buWGjatZtWolq5YtYPG8OBJFDLwzuFcCuImWkmoOV0qjZy5g/eZsMi4RwD7HII6xAUai1pK9+TZu37ya9WtXsmJhoojlJob6+jneHkl0WiZ5iaGEBHig/iXe2rOf5+tSCFt1F5//0r3csWWNv94rli0iPz2eBFuAv0yq6r6RetqOP8cLh9oodm9gx0MP89l7d7BlzWr/MUvz5pEVG0yIqOWrMZUfEU/jjSfYf7Kfs648Fm1bw8b5kdhCxJ87TtI5MkiNO5vIOBH4CVZCTS68Qw20V57h1MkuulyphG27m4ceuJn7ti1kQVIAUwUnOVfZzWTiPBLy00k0D+HpLOfMoVIKKqQfZmxm0yMP8dk7NrBd/DXK3kzP0RLaRgMJWraYpBgr4Y5eJsaGcWTczortu7hJ+sb61StYOs9KSmgr9Y2DnBmMF99LYWl6AmFR0pdqj9LjmBLBvoLY+ATmicg1uQaYqDtMwfEyjpo3MX/bjXxpRyLRBhcjzaepKizl3IiR8UCps8X/vBTvlBenmgVhiyNJRHpUqJXIYDOGqXFcY10MmhIIXnQrazduYtu61axdI36b7yWw7wwHa4wMWLJYvShRhLm0ykAFDUee5xf7+6mzbOTWL36WL9y0iTWrpc2XL2HRvFRSIiwEibn9bSh9ymiNJiwpl7zF4k9LrMQOD1LYKL0zKZt1W+eRfYkA9o000HXy5/zo+WO85VjLjk//Eb//mZ3csH4Va/x9aiFLc5NIjQ7GKs5lwMNU9Qsc27uXZyrjCVv3IA8+chf3bF/j33+FtMHCzETigo0E6mnQGo1Go9FoNNcs71cAfyTPOfzvTrqnCQgOIXPT7Vz38Ge5d0sWebEh2ELDCM9Zz+LlmSwN7MHU20vvoAuHHGc0mjCaJKCXcNQfkM5FpeqdPvVOowpUZ4WTqpfH5ZR/m4hbsZaND3+Ve7eL8I0WARMWR+S8FcxbLv+2DBIoeXSNeJiYnf74XjGYRLAFBhEk9bEEmP3vcZpEuapXQ1W6EK/bSV9zJVUNbUylbGTLLXdz66oUsiKthFitWFUKCiRQPY2+5Nh3jeQx0lJFQ0sX9oR1rLjxAW5dkUhOTMjM+a1B/jwskoeY86oxRM0netkNLIm3Etx4jNLTRzl69Dinz1bR3G9k0BGO16duiojo91tWfg9PIzE2jtzALnzNR9m77yBvHDvF8cJaKlsncchufrv5cxAs4Vii0smQdksYL6P85EFeO3iMQydKOFXVR9eYCbOy9ezu7x0PnpFuemoqaAkOwL12KVnz4ggR4weYk8lYLf9OiGSwvo2m5m6G3NJvxH8N0n88xgiIXk/erjv5w8c2sCE9kuDgaCIik5m/NJuFefEkhgdjljqp90zVO9HOoGzC593KDZ+6mU9vyyAzIpzg8ASSs7JYujyFvPQwrNOyv/LFuKXEr7yJPOsohqpjnDkp9j1+guK6VloGLdi9kdJ+cnKPV+xsJtC2hCXbFhCV4KWlsomWcyNMSb5Tg21UHimnvGycjIWZrFmZQqRqd5+aMjyFOSyKzC13c//Xv8c3v/d9vv/97/MP332Uv73RQXjN8/z8f/bzZnk/A2rICI7Bmr2ZBTm5pIzVMlh+jIITM+1eWD1EnytORphQ/40bo7/NJSNpw7C4VBaHDWPrOspbr+7lhaNHOX6ylMLKPpqHpbLn++0sRulHZukHFvFXNZXapHq99PFZ37i4vb1MdjdTU1FJf+hCltzyKHdtmcfCKCu2C/w9KEB85byYlT4ankp8fAK51j7s9Yc5sG8/rytfLG6gvGWCCamvSTK8OC+NRqPRaDQazSeJ9yGH3iM+rwSzRswS4AbZwgkJEQEp+mimABL8Bohgd3cyMjpM/6TPL9+VuFWiUIldtTjNDOoPcqAEyP4H0BdFqyoAl00SSFtCorCJwFEvMPtzMZsJME1h8HYxMTrE4LALu2vuiKtELdKlFt4RgaREvr9os5vm8HkdDA70MjwcSFbKQlaJIEmKvOT94/eJx2NnZKiH0QEfiTHzWLM8m+QYq3/a5weHWsCpm7G6N3j1B9/lW3/wVf7sz7/O178u6a/+ie/+10FeL+pj2mX0Cw/VXj5Vy3l3svOxv+SvPpPFGg6w9wd/y7f/4ut89S9EfP3zc/zyeBtt42LH2VyMtkzSd32JL/zhp/n9LVM4j/0HP/zrr/GNP/8rvvK//onvPH6Afa1jON1X2XJqOn5/A1UllfS19BDkszM8MEBvTw9dXa0MTIJj0sjkuVZ6Onvosbtxiu8a3R68oaH4Vi4haeVSNohAt/ntK/4cu4ZNX/4Wf/J/vsmX71nC6nDRgMovvD7c6SkEbVvPYmn3rEB1M0d80RRH8ppPc/d3/pn/9c3Pcv+ScNIC3Pimmxk48yJP/8Pf8Od/9Of8mdjp61//S77+Nz/kfz9+nFN1I/4bDJYAtaiWZG2JImnHPaxNzSWzpprBqipaxzoZ6qyjptpEj3cr61fks31BkOSq7KVEuQ+jdBxLSDi26DjiExNJlJSUt4INt97DjnmJWIpP01DewjnphFNGB57Rs1S+/CP+31elzf/wq3zta6pc3+Avv/Pf/Gh3A+19bqwWdbNKFUrqF72Q7Ju+wle/ej9/smWC8bf+mf9P/OTPv/p1/uJbP+b/PXeS4o5RJlzey/Q/+YvfdiKS5fdLbyjNYGdifID+LgcJkTlsWr2KtKgLXzu4HCKGc+5g82e/yTcfzWfF9H6O/PjbfPcv/oKvfu3v+cY/PsXjB8/RJe2tFs/SaDQajUaj0XwymdGfHwUSyKqngmolaDXbWCkepRn9Aa+jg+HOIVrc0XgjooixGf2LL3ndXlweL9NqlVelG9TuRnXgFHa7g6kp9bs69WyUrBbmmfnFL07P/1My8030Mto7SMd0GJ7IKKJtBgL9J7wAo/zBbPILdYOIbPUE+tJdLsUg+5uVQJcyGNV7jLN/n0OtG+yTwhulMJMjo4wMjzE5NfN89INCSU3/asNTHsaHRxkecuKQf19WO1wW2VMt3KWeqivFYTRj8j95n0OJkQ7aT77AM9//KS8WGTDd8Cc8+uff4Bvf+Cu+8dU/4E8/tYnti2IJCIBpaTOfiD8/5mCC01ay8Nbf59N/9C2+/U0RIH/+Bb58Uxxxrc/w+JMv86ND7fROSoEVkreaYh6/9Hqu/9zXRJz8Dd/95l/ytd/bxV3RRZzb+1/84xMn2N+sbpG8V6QtHG0MtjVwprKfhqICKp/7//jR3/4xf/JHf8gf/uGf8Sf/+0V+dqSC0fEi+vqaqe6eZsgtxRL/M6p52sEBGC1mRK/OIu1uCsQSFk14TBQRoYGIzsWonugqE8i+BlsQAedv4CjEZ4LCCImJIzIqFJvFKz50jto9v+AX3/klb7YnEn/X1/jS15R9JX318/zBPatZnB7mbyqX9IuZvhOAOWwV83NiyI0op7u5mH0HSqmtqWIoJYGwG65jeVYSKRfNeZ9pF5+aNu8SzznviPJ7YLCIawsmtcqzOJQpcJqJtlOc/NnPePKJMtozbmfLY1/jz2bL9ZdfuZMHN2eQFBPItIhZ/6re6lTGQAKi5pG46RFu+9K3+Nbf/i3fkv2/+sUdXB9eSOfBn/CDV8o43eYUX/FnfjHSp9TrFeoJsHQw/+/v6KpiTyVUJ0fGGe7vY9Q+V7MrYwy0YU1eQu5Nj/GFP5MyffOv+euvfYkvbjGR1vM8v3ryef7tUDed47O+qNFoNBqNRqP5xHFhZPzhIgLQ/zRHCQFJalFW/789YwyUHeBMaweNWatIXbaIxRJQS6gvx3gZGZugsrmDpt6Z4NrtaKG18DCvvVhIWU2f/zMwZnUyP7MCW6J6rxKls1Gzd3qcodoTnK2vpyY+j+hly1kSH0ys2a8nZlDlEhGoxLT6mxKC6qmZOvMVjaSmbc5+kmfmUzSSof+4tzGZbcQlppEQF8RgxSlO7z1J8bkBhpRAmt3n/WIwhxCdmE5iYjD25jMc33OIYy1TDL3rDFS5pR6q4qqdlJBXiu8iJpnsa6Gu+BxdrhTmXf8Atz9wN3fffRs3bZpPhsfBVPsgbrvLX6+3bz4IRgvWBBEea2/ixtvv4p777+beG3PZkNrDeG8tJWKPEaXYzyPlCUogPHM9m66/nTvuupcH7rmRB7eGk2CoprJBfEAZ8L0iZXR2VdNc30qlK5uwVbdxy63Xc/t1G9m4YT3r129i8657uO3WDdy+fBL3cCWFVSKIhqUyyjiqTupJsPpszm+yrdrdIDupmzeznz26MmrbGCPn6qgsbGcycikrbrufu8ROd999A9evTCLJKeXpGfefz1+OWcyWGDKWZrFqfahU7xxvvHyYfUfbmLBFkbM5jaRYCwH+jjaHKpMk1d7K/+eaebSL9oJ9lHV2MJQ6n/iURNJMU7hHO2kvr6W520TA/G2sv/N+7rxXlWsDG9PCMHWOMDU0iVdlcVE+giUWW/oaNu66nbvuvpv77ruOXfMnCHTUcPZcN11jl3vaKueQ/jxzqhlfNKoZHxdhISw2heysBFytpZx85XVO1/XRKab5dVb2I+I8KG4x81eLXW+9i7vvF9+6aRFb0vulHrUUNo0waNcCWKPRaDQajeaTyqWRpcIfykpSobHarmYWvq9FsNQngBwD5zhXXEilBJjtg2P0tdZzrrKMsqJCjhZUUOWKJW7TXdy4eRGr4gMJ8DlwTXbS3dHF6dJ2mtp6cXTVUF91lsoTRRTUtFBpj8aSkMOWNVnMjw3E1VfHuRP7KarqpWFwirHueporyigtOs3RU2cpGrURs/Zmdm1axrKEYEIC7IydK6FOjjl2upTC00c5dayAQ2fa6Rwbw+0dYLCtla7uaRxB4YSHS7mm++guOUzJ8ROcLCyk4OQRDh+roLSpjzH3KM7xTtrquxicsuCLiCA0UE1ZFSNKRD/a2ULzuQaa+7ppb2uksbyMs2Vig+p+OuwBBIQEEW6d/fTMe0BJbkuQmUCvA3tPG+dqqihrF0HQXkeL5FFWVk5ZVTvnhkQgWKxE2AL9q/sO1BVx5uhRjhTIz8KTHD9cyPHqbsZ8TnzObrrPiR0GRNBGhGMLklINdTJYX05V/wTdDifOtioaK0s4W3CUwuPlFLT4GAifx6oN+SxPDRP7wlRbIVUirE6eLuN0iSqLtMeZs5SW1FI7bCJ4wVpWLpI2z4wkMsiIZ6yL/rqjcs4T4hdllJyZPaaoguJz/YzZ5pO5cgPbFmUxL+rXT3q9FO/UGMNluyksKqEgYAPLb/sMj9y+lZ3rV7JyxQpWqLRqBasWx5E8VSN+ZKdxJJbc+XFkBoi/1jewvzea0MSF3LYkGjH5lbF3Md5cxP66Uc76RGAtzGBl8sUf8rkYL66uerrqa6gaFd91jDLcVEH92WLKTxyj4FQdpzosuJNyWb06i+VJoTNPlcWvAqRtDEyI37Vy6lQL/aZkMpeuZdOaeaSFiuCTbqpmCfg8TobrT1F5qpDqzmnph8P0N1VSJz5SfLqYfVUd9JkzmbfpFjavz2FprAwBE2LzVum77Z00jtoZ6W+n/1wV1WUFVIvfHD3dztnJeOKXLGbbihRSQk0imtvpOLufEycKOCVtfqZ0pg3LiqspqOygKyyf/DVb2ZafTGpEAAbnAL1VJ6g4KW0u5SgpOMLJw2c4VNHLuGcC3MoXRYj3TeEJCyfUGihjkJXQEBOTbedora+iY3SA5tYmf38vLztLWWUzjX0ejKE2f59S37SebDlJfcl+TopfnSqe9auSs5SUNlA7aCQwexVrly9naVo4MVe/xLhGo9FoNBqN5kPk/S6C9ZEIYLUKtHOgicbCE5SKEGvokIBWBHBdtQTSjd30JN7B4hs+x1dvWciy+JmVkA2BIUSkJJGUEEvkWA+DzZXU1NTT0BhBSFIe2+5ZTcaihbI9ndV5iaREBGJ025m2OxkasjMk+bXWVlNVJXk09dMduZms7Q/zh7etYWNmKMH+VYQnGKo/TdHu59h7TILzul5axkWUxYYQZxMB3tNCU1Ub7aNGDPFJpCRJ8O1s5dzBl9j75mEOn6mnosPOpCWE2KQAbCKYexsaqKvpY9wcTUzufBJCjYSEpRCbuYgVeWFE+troaBCRU1pJtZStqkp+bxhn2JJIUloMKZGWyzbKr0VN2Q6OJzpzKUvz4siy9dNSWU5DuTq/pOpaqpod9HqiiE6OJSM+GOO4CJHSgxTuO8D+k+WUNgzS4w0mLjWE6MARBpoaaKwfYNAdSmROJnHhscRGxZKaGoDL3UdXYw1tdbVUV0vbjIeTtXEVGRvWkJi5gGU5ScyPDxEbe5moeYOCAy+w52gVhWUz5amuaaJ+KBJL/n3cd9f13LsmhaTQGeHvGWqi4fizHD50jP2nqjhbOXuMqPe2wHUs3vUQX7h9JRuSrf793wveqXEmhzqYMJgJz9/J+jXLWJJsIzLUStAFC5JZQwIJMISIGA8jwBRN5uIEkqI90tFE3AWnk5k5j/VZYf6pzlfEM4XbNcUwEQQmiAAWH81W3yi6LOpE4UTFRJGYJJpzso/Ohmqaa+qoqR1iypxE5qaVJK9c5f9k1tL5icyLtfoXeFJd1SBi0DDdh1P617nqScZXPsDq67ayK13qFqj8fBafl+nxQSZHRAiL+O1uq6epdsa+NT0eetPvYtsdn+Iv71nIgjjpT9LtLcExJCSHERQ6yUB3Gz0ifuuqG6UvughOSif/li3E5y5mcW4WK+bFEGM1MD1QS+OJ5zh0+BRHi6UNK+bacJyJpFvYcMuDPHbjQpbEB/k/feWe6KT77EFKDh5m74kyShqG6XJZiZM2jraOMdTSSGNtL/1TVsKyxRejgglRU8hTV7BqWRJZob3+vl4tfapG+XtVHVX1fbRPhxOWEEdqTDBWyWik8jXKjr3M7kNVnD7vi+doGI6B+Xdw15038/BG5YtqJohGo9FoNBqN5lrk/Qrgy8V5KhqfE7/qq55qHSn1Sm7Y448/XrFjxw5sNhuhoaF+Efxu8LmHGCjfzf6f/BfHHIsIWHUL2/PjiLNIRkYzATFZxMVFkWK7tEBuPI4xRntFcA2OYXf7ROtF+9+bjIo2MOky4vIEERcZTLBFijs9iX24n4H+EUadUzg9akq0nMZsxWSLJyo2htQI8wXCxc3UiATW7R302cWQUm2jyazWy8Lo9eL2vwtpwhwcRWR8HAkijK3eCUY6WukdmGDMbcBrlO1mo3ptEa/b7Z+S7cNCcHQCiWkJ/u+izghaaYdpCeZ7OukasGOf9vlbxI8xlNC4ZJLiRSBb32fw7R4XG3TT1jnC2JRaLVj9Uc5ojsAaEUV8fASxtgAMrkkcgyJe+4fpt6uFvKTuAdIWUnevqrd6z9QodhXRG5MQTUSwiCGDC99kP93dffQMi8DzT+MOJDg4hMi4UKmPiGOvWXwjmCgRkeoda/dwKz09PfSNS/XfrjCGgAg5d7zUOVTO/fY7nl7nMCM9bfSPOBgVFz4/c9gQiMEaRawoxJTIAAKVcnqPqBW5XeMDTEw5cQTEExISgk2c4fwMej+SodclrjTCUP8UY14LkUlh2Mxy7MQEQ9NmjJZIkiMsM1PGr4QIYI9zhP7xaUZFBMdHhBARdFFG78TrwDXaQ0fPEIPjLvE9ycAQRFiEDVt4sHiQCHBvAGG2YKLVJ7POF2CU3pIneevfn+HV8mhiPv9X3HrbcrYmGbHNGVZQK1NPqye6A4MMjToYdyn/nn0fXfqIMSqVFPGPpJALyulz4xW/He3vpXdokgmnms6ttlulH0q5ooOZdJqxWK3EhAWJ0JSq2wcZH+iSNrQj2YhvzZwK8aegiCTiE5UPvr1olddtxzncy2DfEP0TYnupp1E6VKBJPbX2+n3RY7BijZzxxUjxLfX94JlSSp/vaae1d4xxh/i7/29iF6OVwDAR5HGRxIWrTy4ZmRpqkjbto3v0Ul8Ml74RS0KCevIreb9319JoNBqNRqPRfER4RadNSFw+OjpKV1cXu3fvfu173/veN2XTmCS7JKekS4XweS4X6qm4UiUVOn9gAriv7CUO/OynFAfdQMLtj/LA2hTSRADrWFOjuRrUIlZTTE9NYe84wenXH+eFI3b64u/gU1+6l+1LYokThelfmFmj0Wg0Go1Go/mE8H4F8MxDlA8bnxeve5rpyQkck+NSYDfy38XPojUazbvGce4Apc/8JT/41jf587/9Jf991IJr0a3c8sANbMgMI0aLX41Go9FoNBqN5h18NALYFIwteTn51z/E9h1bWZ8ZQYR6vqwVsEZzdRgDcTsnmHQ48EQtJmvHl3ngoU/zyI4sMqLUys+z+2k0Go1Go9FoNJrzfCRToNVTZ697iinHFF6TRWJ3C4Hq80GSu47TNZr3js/twDk5yoQDPOp9V2sIocHmd37bWqPRaDQajUaj+QTx2zEFWrIxmq1YbRGEBMtPs3FmpefZrRqN5r1hUP0pPIHYhAQS4sKJsmnxq9FoNBqNRqPR/CY+IgGs0Wg0Go1Go9FoNBrNx4sWwJqL8bjxuFy4piWpT9D49KvaGo1Go9FoNBqN5pOBFsCaWbx47e20HX2T/b/6BU88/RzPHqmisM3OpJpBr9FoNBqNRqPRaDS/5WgBrPHjG62k/Mjj/PcPfsg//utP+cVLe9lf2UPTsBvXRa+NazQajUaj0Wg0Gs1vJ1oAa8A1xkDRyxzb+xZHrLlkPvJNvvHnf8Kf3rqErRlWgs2z+2k0Go1Go9FoNBrNbzFaAGvwefrpa2mmt81J/MLNbL3rJjZvXM7SrHhSIgKw6NWFNRqNRqPRaDQazScALYA1+HxOpqY9BBpDSQoLISzwko9laTQajUaj0Wg0Gs0nAC2ANYIJY4ABo9GD1+PF5RYBrJd+1mg0Go1Go9FoNJ8wtADWYLS4mB6HicEg+ZeZQPlhmNmk0Wg0Go1Go9FoNJ8YtAD+ncSLZ3qMib5OWhrqaWjoomsyAVPYStLjY0mOEBmsFbBGo9FoNBqNRqP5hKEF8O8kThxDlVTt/hmP/913+e5fHeeEaTkr//Az3LQ+ixwLBM7uqdFoNBqNRqPRaDSfFLQA/p3EhMkSTlhiKpk5CWRGjDB2roHG9n66JqeZNugp0BqNRqPRaDQajeaThxbAv5NYsEYuJO+mz/DoX3+X7/7DTdwafZaK//ohrxyuoXRYPSPWaDQajUaj0Wg0mk8WWgD/zhMM4RmkZASRGdeLb3qCsTFw61WgNRqNRqPRaDQazScMLYA1+LwmjOYAAoN8GA3y79m/azQajUaj0Wg0Gs0nCS2ANfh8HrxeryQTBoNBv/+r0Wg0Go1Go9FoPpFoAazx4/X6RAiDwWjAaNKOodFoNBqNRqPRaD55aJ2jEUIICTaLN9hpHxmic8Sjl4HWaDQajUaj0Wg0nzi0ANZgDIghPm8RUYlGesuOUfDqK+w7WEBhYw9to25cooc1Go1Go9FoNBqN5rcdLYA1YA4hcvndbL3hFm6gmZ4X/5Uf/Mf/8N/76ihqn8Lpnd1Po9FoNBqNRqPRaH6L0QJYM0NgBvkbH+XR//UX/OVf/TF/8Jl7uHdjFkuSAgnQ06E1Go1Go9FoNBrNJwAtgDXnMYelkbpxJzvvvpd7bruRG5akMj8qgCDz7A4ajUaj0Wg0Go1G81uMFsAajUaj0Wg0Go1Go/mdQAtgjUaj0Wg0Go1Go9H8TqAFsEaj0WiuGbxTE4x39TLUPcLYtA/X7N81V4HPI/YcZ6y/g9bmJprOnaOxsZlz5/roGXLgmN1tBp/852JqtJ/uxkaaJJ1rkmOa22ntGqJ7ZAqHe3bX33nEVrhxT08y0j3GpMPj/4tGo9Fofjswzf68ELXkkUpKHKvt6g3QAEmWO+644yuZmZlYLBYCAwMxmS53uEZzAT4vPpXEnQzvajEt2dcrQZvbhcslAYbbg8erQguDHK/SzF5XRPLyeuQY9emmd7O/5r2hAmqPV9pEfv+dsq9Pqq58S3763fFq6q7spo43YPxtspvqU9InZ8quqv5htbsy7Aj9tQUc/u+9FNWM4p4/n/AwE8EzO8wi+7ndMj7IGCE/3XNJ+eXsOPGx2VcMpMY7r9uHf9jyl8e/5ePBMcB4w0EOvvpL/ufp3ex5cz8HDhRx6OgQ03GxxGZHEya7zdwJlzZ299B2+k3e+M9f8tLrb7J73z72HzjIocYp2g3RJEXbiA3W982VrfD101tTyaknSqjvEwGcHEmE1XzZoEqj0Wg0Hyw+ud5OT08zNTXF+Pg49cLRo0cPyqYpSereubplq6JVldQV2X9VnkMLYM2Hh6ufnrKDVFXU0eS0MR0cRpjl8k43h9fey0T9YQqOvMnLbx7j2MkSCkvqOdc6hScqnAg5gXLGy+FzjzPcUED5oSMcPNpMk91KUHIENpMExLP7aK4ej6OP/rrTFL5+iIMFA3T7gghPCfOLk48zxv/wEXE12U1L0QGO7S+isHYMuy2cqEgrgbN7/EbGmhioO8XBonYqeqUPhFqJCjZf83bzeqdxDtZRe2gvJw5VUdHlxRAXQUhwgL8ffqDld48wWn+QwjdeY88ZD4O2TPLXzSPRZiJodhclPNzDLTQff5k39uxj35GTHDtxgpMnT3K6rJbKITOOwEhiQ80EftSXJ6+I8olWOooPc3RvIUW1o0yGhBMWEUSAKPKPZQwab2Go6i1eOVzAK43SZsFRZMRHY7OlkZmfzrzMSL8AnmlHiRF8duz9fQz2jOEwBuCdbGGg/ignewOYiF3G8qxYsiL1qogztnJgb6+nft9+Dha2UzsVSuS8BJKspk/4eKjRaDQfP1oAa65ZPM5zlP/ye+x+9SDl1pVYUtLJlGgr8NdEBz7nIIMiYkvLqymtqaO54gQn3izmrUIn3uwMcubHEG4yXjaY9Dg6adr/nzz3f37E/3milIKJeOLWZJEfGfTuhcrHzjSevkrqq2ooqB/HERBCWOgH/Ckq1wTTA/U0iH2Lm8YYcAcQE27B/Bsem02PVlO/50f85O9/xP97oYU6bwJLb1pIojTGlW5KfDKwM9FximM/+j7/99+e4qlj0i7pC8jLjyPKfHlffAc9p2k9+gv+7mel7GkNZ/7CFBbEB/sH12sZn8dJb8kTPP+P3+ff/vso+zpCiVidR3qSjTBxlw9M1E0PMdwggvbZF3mheJqA6+/nunu2c12G5fzTX7e9n8G6wxx/6wV++cIBys8N0T88zMDQIAMDAwxMTGOIXUBCYiKpEWaC5i5PPhfe/mqa6qo5WTtCz1QQUdFWLB9knxLUzQJH73H2/+u3+b//9BrPnJ3ElZlHbt6Mn3wsV8vxHsa6qjk9aKN/wSN8+tHf42uP3sztNy9lyUXiV2HEYAwjPCWfhdt3se3mm7lpqY1E52mq3bFYUjeyYX4CWVH6uu/3fEMooZEhxMT20n5mP/veKqXYG0VYRjpZoabfrlkeGo1G81vG+xXAH1j8otG8E4kADBL4GSQYkN/V/ZLfFPAbgxOJXf0Qt/3et/nO332L7/6v+3hoywLCLIFMu9VU6ov89yKMpiAi05exaNNObrxhM1uXJZESYPp4As+rxetl+tzrIgT+h3/86QFePDvE+JWrfHW4x5jqPE7B7p/wzz8/zItnBhie+nWWncFsjSQ2exVrdt7ArdevZePCOOKliT/54bCZAPHL5MUb2LzrJm7ZuYblaZGEzG59VwQHY7UGEhAo/mgyYPBJmt10bWMgKDqLvPXXsf2GXdy4bQm5ccHY/Fs+COS65LXj6iqhdPeb7K0KZDj3HnZtXsKm9IALfGsKR99ZCp//MU8+fYQzsXex/k//nr/63//IP/zDP8ykb3+Nr961gp1ZFsIuvCPjk2thXwHVex/n//uPPfz0eN8H36cENdXZHJJG6pKtbLnlem7evpq1ubFEfFziV+FXYWpKuPI3sbXHP0l8Ztu7wCMBhtd/hPzvY53LfY0SnEDM8hu55b5V3LR4gJa33uTF1+poGfP5IzCNRqPRXJtc7ro8c8WcEcdqu34C/EnE48Y9NcmUaxq3yYxrcpLJwSHGJiYYm7TjmHLjMYpwNb8tIL0uB1OT4zjV+22mAIzqJrh/iwefexqXugsjQkqJXqMKvFz9dBUdpHXAhyd3B6kpcSR6BrGPjjM6YcfunMZrDpR9lUj2n0ipWEwWEQshYdhCJfgea6Khsp+zfeFkrl/I6rxYIi98AqzeL/aXa5RRuwtXQCxR8xazeO0a1i6fz7zkMMIDlPy+AlJu++gwQyOjjEvdJyYmmZh0SNnkvKos7/YJ3xWZwjs5xPDIGCNj6vwzye6YZton9hXbm4xuDFNi99Ehhob66a/az4HCVs4MRhCbnEBOjJTAKeUSmzmmPLilXAHSLufL5ZV6T0jbjV2Qx6SLaY8JS9Dsfl433mnJd2KU4f42ehsKOXq6jsLeMMLiYliQIP152u4/1p+Hummhbh6od35ddsl+TOzrxSsBX3zeSlasW8HK5VmkxYRgFeNe0b5y7NiwCOzRiYvs619MR+phlra84rGXRYL46Umccp4RKY9bidOAS0N69S6jE+f4OBPSji6jGcucg4kdPHZp65ERRsVWM2VyYpdo1WSRc51/bCN+rGymFhCSsk+4RLzGZJC9dC2r1i1l8QKxgy2QQNn/neVXNpv0+9WI+PrYuBzfXUNHQxWH6804o/LYsiaTBXHW9yiMpJ95XDhdXuzTImSmx5gaHxE7TEkdA6XIUjfpB+Nj0penvdJ/jZgv9F8Rgu6JAX+ZZvxE2kL6zJRb9jGbkV3fxutkamKE8XFpe0MYkRmLWLBqFStW5rIgOYIIEfLqwjBXd69HxhHx0WmXlEVMN22X+kufGpM2GJP2nnKJCAsKwPwOYznwTNRTf3gfL7zaSW/ESjY8cAM7FsQSHyR9w7+/R/6TPnTuKIde3EdRRzgRGx/m+uuXsjQpgpiIcMLDwwkLDSVEtaG6weBvAzUujDE82M1gw2nOlIr9z0ldY1JYnh2EScqobDDTF+UYf1/0YRDfmZqaZtxtlrHJi9E1LjYdkzFijEmx9ZRXfFbsJa47W3+XaHjpH8qfXFaCYtOZt2w1K1cvZtH8eGKtUia/AJ1DxkPHOFPTTv8t6mmnE8foCBOSh39cnBIfl/E18B3GkjFJlW1cxrpRScqvlP865Hi7HDch5ZN+5ZbLtbrJ4redXcR+ZxVFrRM0GeexODOZ5clBfhu9G1zdlTSVH+TYcAIBqRvZmBP/AT0BlvFpbED61pwvythjnxbfNszcJLrw8alX2mfKIT4tR4lvBXpnxqNhv3/JWC1/9El7nO/jc/inpA8xLrZSefj7ul36ukPGHxkHJ51SBoOKY+auP3Jyt/SRSbkejM605/nxWvqT1yQ+I05/YTdRIZLJYiMyKZAQ9yhtJ+rpGw0ibuUi4mIC/DeKNBqNRvPB836fAF/uKqjGd5XUVU7NHFWvX1klhT3++OMVO3bswGazESrBhhLBmt9GJIDurabl5JuU90rAPG89hupm+o4cpsngY0SCNVtiFgt3PcLalTksjTMTFjBJ35m3OLPvEM0xW0je9gAb0kCu8RLBDTDRdIojZ/o5OpTK1utWsz07DKu7jtP/+jX2VU0wvO7LJId6sVbuo6JjjAERZyGxqWRtfYRNG/PYnCwCY6Zwb+PsYKjkeZ752Vker0hhy5/dx5fvyiczUIL12V3UdF5701HKC47w/Ml22scCRfRZRRfPY8nO7ey8ZwkLgyU4mt39bVQw2U5/+Qlee/Ekx+t7GFcLHInwIyCOiJzt3HDbRrYtiSfu183ZvhIiHH0eN/bGfZQfeYZXixw0jEjfU91PoqioeatZvPNudq3LYr6hDWfNXl554xi7zw7h6GuiuWuMDmcEkQkJfhEf4o85w4nL2cDqW29g5/oU0lUvFaE10XKSkv0vcPDsALWD0uN9FhE0aSTlbuS2L+5ibZyFEO8QU9Vv8vr+I7x5ppf+ng66ewZpnQghKDpO8ogk3KJOaCUydR0rbruJ67Zmk+Xqxyn2PXLgEK+UDDHqkeDaIH3fsoSVN2/ixrsXki5HvXMKtEdEahXthad55dkTlPWLsFZ/NkhLBKeTvGwHd92xhlWZ4dgujih/PdND2Ove5PCb5bxSlUzqddu4/8HFZIl9ZnxCxO9UC+0n93Pw5Soak3eRu2sndy4LxuYWYThQQfELz7K3sI1mu5xOHWVKIjZ5ORs/tYMbliYSZRFxpxZic3TTX/wyrxwsoaBlCocvCGtAPGFxC9nywE42L00g+iJhI0i7e4YbOXf8CfYcrKGkRySeXxEO4xzsoXpyKTFb7udv/nA7Ny6IeG9T8x0dTHRV8UYdFHa7WOo+ha+hniMjVqK3PMSyWC+m8sOUVwwylrGeJTfsYuvKNLKtIupEODuaj1J15EleLRinekiaQtrCaEwnY9kmtt6+nDXz4ogV0emn/wzVh1/g1dNNnOk0EhgUKqIpibT89Wy/fy1LUsOJlN3m6u4cKKd+/yvUjnkYi8vHXddGb3kZjXJhcprEt1KWsvlT97FpSYz03wtEubOHiYY3ePHpvTxeksK8nbfwB4+sJjcuBOWOM/vJtUv8t6/yZZ773uO8dMrN5NbHuOeLt/HAEimH1YIlwETAhX7kGGS0bh8FJ0/y0ukOers7GezrpXE4EHN0KrkZEYT6RZaVsITFrL7jTjasm0e+dRxzw1scqOrh1dE81qVZWO0q5sXD1RQ1j2IOTyBp9W1s37SGdRmh/neNDWONDJTt5rm3Sjja6MYQaCUwIJHIxMVsvHMTm5YnEWM2vj1m0Uv97qeoOdfKQPpKXJ1jjJ0RW42IyDeLiI/MYfFNt3H9jfnkqRsNfiP7RGT301H8Gqf3n+BQ3SgDcmmXlvUHAf6ns0YT4SvuYPOum9mVF0FKqBwm/t5Z8Az/fqyPA4G38sj1G/jC2ijx43fX6ZwVz3L4yb/mH5qXYd3wNf78liXszH4f133/uOhiqqOQkrd+xv6yUcr75O/GIIyGFNIWbeTGh9eyOCmKeGvAjH91F1JTeoqXe+KwRCSyw9pAQ1UFr5/tlTE7iLCcjSzZdif3rokhKXjWt9wTjDad4MRLL7OvrJfuaQMuNbZ7JSaSn8peAZnrWLLrfu5encqCKOmjkz30lL3AyaOFvF4xyZgIbrkk+IlZfL205SPszAsm+Z0XE8HOSNUr7PnHf+GF7mziHvs7Ht01j7XRs5s1Go1G84Hi9Xr9NyjVDeGuri5279792ve+971vyqYxSRLh4ZR0qRA+jz+svgR1zVFJXUfUdnXd1k+AP1H4mBqqp/HI87z1zGu8VlxDebcRQ1A8UalhhPu66T1bTHFDIAOGSNIkWIwPcTNatZ/iV5/h1HA85OxgfgL410OZ7hcBfJRDxyp4vsJEZHoaC1NshAaM0Vsq4qewhtLWAVq7RzCGxBASEUykt4+Rc+UcKxqnc0qCtfx4EoJMFzukexRHVw0VEuiU9YWRvn4hq97xBNiNT0Sgwz7OkMOD0dUngrCGAwc6afHGkr4um7xL3wF2jzPVXULRW0/y1KsHON0ZjEcCq+SEKGKiooiKTiQhPZv09HhSY0MIfpdPSy7C0ctk8yn2v3WAJ4+00WMSsZaWRFx0NFGSR2xSGsnpWaQnRhBmVk+A7YxOTDE8bfaL1bEJF8NEk5o9n9xMKU+MlCsqlpiEZJJTk6Ss4UR47TjqD4h9CikdtDBhjsIWIecXwW+W9m0oL6Bi1IojKJqshEACJwfoG7Fjl8DOOD3O+KTkYYglOiWDZbmps3lEkZCUTeaCTClbGDaDB6YkGBwfk7J5sLh76D57ln1HxugLjmP1zZe+AywRo2tY/OEYb734K144VEbpQCRmEfIZ8cq2MZKSiUtOIycrgbgwGUveXSw+g29K2ruV5uJD7H3qKE3uWOLXrSTJZiBENZN3jOmeIvHT/fzsmUZ6oqUui7JZkOjDXvYSh15+jp8dbhOhIaI3UfKPtRGpZiW01lN4posOTxhhaZHEWswYPU6mRvsYFb9ySNBuGGqk6nQDJ6s8GLKzWCQ+e9E7wN5pxkVklhW8znPHa6kaCSc8Svw6VtrEMoXJMUzPdAKW5Dw2rclkfkzQZQfgKzItPiV2feON1/n5XhH3/R6CxJcd7aepqm3k7LkeOgfHGa4/S3NrN33WNKJkvM4MHIT2k1RUnuVYp5kRY7T4eTQRNiv0lNLcUEPNmBFvmLRRXChB4u8Gt53xwV4GHUZc6olbSwUlp9qpHAgjaf0CspLETmLvubpPDZ2l9o0n2P3iPvbVOeiwhxIaEUp4ZACWkVoay09ypt+KPTSOvLQIQmYP9Iz3MlJ9iDP1zbTEbSRv7Vq2zY8kQtTv224hGYloCbAGE2J2Svftpar0rNTnDHXn2igfsYgwjSBRxI9BzT7xd1cvXscoE5NOhp0+AqcHGBtz0OWKJiwxk0V5qSRHK3+PISYmkfT52f4+FWW042k+zJnDL/GTVws4W9ROx5CT8UAbMeEuTOPtNJ7tp3fMSki8+F6sFYu0u8cxQdeQ2EnKaplopOxEHafrfVjycliYF0+0+MnbbT1E4xuPc+iFF3i1qIfGiXACgkOJFNtbHS0MNhRyqkHGM2s6CYmRJEoz+UTQ95Q8ycuHTrCv3o0nRMaApFhspkHGaguorGrknDGTmEWb2Lgog7SoQEJUp5x7Atw2SbMph6XZqaxIsb7rJ8DuvipaKg5yfGTmCfCG9/sEWOrhaDpCbY34YodBxp9ZX5Q6GgdraKmvoM4eiD0wmsz4MKyi/g3DtdQd+ilP7TnOW8cb6O13MWG0Yg4NwObpp6+xk8rKcYxxKcSI6g/3OWVcfJ0DbzzFi2cd4u/xxCfGE2uTftx0UsbFKqrtEZiyNrJ+WS55CSKiZVzrOLOXV988zaG6SabCxCeSEohR47X4SUJ6DvNyckiTC17wZasfgMnrIGCsgsrRaeoDl5CXkkBe7PuwlUaj0WiuiF4ES3MV+HBNdNJfW0yliMvOgHmkbrqZT//p73H/TRvYujyFzOApWgsl+B8zkLA8m9S4IDxtZ2mtLKczeAnxy7eyUHRwhPIOFYT31lHdNE71ZDz5S+exMk09tRyhV4RKcWE95wzpxKy5lRs+9Wk+ddsWrludSWqwg24Jqvv6fISvzpeARwLcmQLO4B7zC2BVxisKYKMJY2i8/93fJavXs3VlApmWaRqbTExEZ7F6xwIWRV24Wq8P32Qnvad/yU+efoPnWhLJvuHLfOkLd3PXTTu5bvtWtm1Zy8ZlmeQkiPiVwPXdhYqXMN7sf3r9xLOnebF7PRs/9xX+1xfv4Obt29i+bSsbVi9jYWoE0QEGzOYgCeDTSM1bx4aN61gT083ImI+O0K1svv9z/OkX7+QWOW7bNglAVy8kP1UEghJeappvTy19gVnYVt3P9p3Xcfsu2W/TajYscBE4XslrRR4GLUlsWT9PgjmxueSxZmU+q9N9uB3SxtbNrLnjYf7kc3dx6/XbpWyb2bBmIbnJIrAl+DSZJLCzJRI3bxVr1q0V34gh2jnJ2aYgAjPnsf3mfFJEcSg38KM+ASMBa/3+H/PDF85wdCKfHY/8CV959HbuUGXbuoVtm1eyfmkqqZFB/mmL78m+Rhl3bFGEGp0E9ZfROB3KSOJq5sUGiVAw4HOKz5ZJ8Hu0liOG9ay9+xbuXR9NEnUc+6+f8+Kb/QyseoQ7vvx7PHbnLq7fsYktq+PIDOumYX8BBeV2fDl5ZKknnJZgguLnk7FwA+vXL2VtdoCITQdtE1EkSzusXZLoFzYzviiiZKyeqj1P8NqrJzkRuJMND/0Bjz1wI7fu3M62FVHkW3s5IwJ0LGwB61ZmkPtep0B7RNz31XL24GlKGiUQX347t92xmh1hrVSeaZagezELb7iR9WlTWCe7GbVmEpWRS374FOYREVbEE7Dm09xx/S5ukbbYun4J6/M84if1nG7wMRyQxtIFscRYzRiCIghLXUL+ig1inxwWRDgY7RK9LPss2ppPvnq1QBpuru3cky10lp6mVMThUPg68m66i4e+KH1q21o25fiw2ps4WOFjxJTC5rXpxM6u6uYa76Sz/BBljX1Mpmxn0eJFLE20iPDxb74AM6YAG1HJccSmRIr4nsI0UU97zRleOFZNY8cQ3rFexozhMh7YCA0yExieTGz2SlavXcWmNBdBHgflruUsuPFRvvln93KHv09tZtNG6YsZ0cSpJ/8inty91ZwrO8OpIx20T6URe/Oneewzd/LAjetYmuLDfvIUddWDOFMXkJAdR0JIMNaYbLKXrGPzhlUsz/Lg6pC+NRlD6hrpa/kigAMuFMBjdBcfpLasmUZ3Lhnb7+eWz97Ng7fI2JMXRIqlnbJ6B/X2FPIXpZIf4WOq5wRHHv8hu2uDsa/5Ip/90iN89pbt0q9zWRE+isNnYWT5Y9wuY9gDi4IJlQHPb+FrTQBPjTPVf06EbwxB6z/LTTt3cdt1asxawYaFZkLsteyvMDAkonVxXgLxaqV0eyfdZYcpOlxHeauN4KU3suGee3js3u3sWBpNWEe19N0yeiJziV2RSsqU+MPzP+CZN9royP88d33xSzx29w52bl7GmlgHtkAP3am3sfLGB/nK5ihpdxe+oSoaD/yKn+0bpCpgC7d/+TG++KlbuH67GhO3sX55LvNiLHI9eNvnL8XknsA0In2pZZJqRwaL5yXIGB9ywZN/jUaj0XxQ6EWwNFeFxzXtnz4QKcH+2k/9Jffdt4utaSHE2iIkaF5K5sqlLA8fJ3aog/5hJyNeuexL0GQ0mkVzqictsyeaxf/kRb3LK2LovGT0ukVkTRKRmcOauz/P3Z8SAbwgktiwKELSl5K9ahVrE1ykjbbQ3+ZAdPBVILkZAzAHWgkOCSEk2EJQgHovVMqiyjm713l8HpzD7TRUV9BnzSFz+0PcumUhy5JEjNrkeHWOECtWCaDV+6lX3UECbQRGZ5ATB2n2M9QXH+b1YyWcOHOWstpu2oclSPbK+f0FlFxMgZgtVsnbQohZgj6DsrOFQPmbVYTYTLmCCbYGEqieJqnjAkIJyb2exSIaMp1NjNaVcKZEUkUVDb1OJk1JBASGYPJ6pIEkL8kjMEjOESy28k9DlXzNYruAIIJCQ7D58wjxL9ak8pipu9hw7rhQKUdQIJaAgBn7+tv6ErzTjHXUUN/QIoJmPXk3PMBta1LIiwkhdLYOIcFBWAPVO5TvUfz6kRzVE52Fa9lxz0oibQ4qT1fT0zOpnvkxPdRPY1kNHU6I37KMZbkigoJGMYsIKKsJZdCwgV0iynYujiUuUuwXGoktfSVZa9exJcdO+mQZnXWjdKnJM8pmZhHpVqm7lDvUIqJK6q38/GL/l7HVO4p9oJyKMyM0tOeyfPF6Ni1JIiHSNtN2ymZy/PnjrsbXDV4Z8M14XWmEh69i9QoRP0tE7IWF4opeSfLCraxbksCCBB9mow+3x+2f8ekLiscy/zrycuaTM1FHb00JJeInpVV1nOuaZGgqEqc7SMYDj3rLeDYzaV/pU0HB0l62QEICAzCp986l/O9oc8Hn9s/HJT53Kevvu5cbrhdRGWUjPDKC2Mxc5i9YRnhEJJ7Z/WaQ8cGl3rF2MDZswO0Wu8oF7YpOYRThFrWQBZsf5NFvfpfv//3X+OajW7g5oY+J4//Nf/3rP/GfTx3lteIhehySjeo/ym+t4u/it/5+o97rD5QxIlja/nyfkv1UX1f5+vP3MG2MwRi3lcW33sdjn1rJqpQobDYRsomZ5OUnsTDLRoSMMwapjtcnFpE+EmSV80kfCVPjj7KVGi/llO+ojuTh9foITU5n2W0PcP1tm1mfGUWUTQR+ahZZOcuIjUuQtvOKTVyyr/RlEff9HdPSlxNIS0klKcaGTfpsRGwC6WnxxMRaGXW6/e+1qvvSl2uja4LgWILzbyI3fzGZo/UM1M76YmWt+OI4w9ORYk+LvxnU//ldRa3iTQhe21KyNt3DvQ9t5/ZVKXKtiiY8IZPs/ExWL4lDdL2EPTK+23vp6xzD5YwiMTGNtIRwwmVsD41KJCM1kaR4Gy6jl5FJ18x1SzWQScbZSNkebMc2fJaSk6fZXyRlK63m7Llx+iZlnFRDjyrPFZGt0sFN45N4+gcYsTuZmN2i0Wg0mmuLa/Y6qfnw8b87FmAiSESvLSyC4DlvEFEUaPESYOjH6VALGLmwS3CqLu4qgPcHdBd6jvq7RF1+QXM+wleoQM+DUYL/kIgowkNEaJlnDzXI/gESqAcM4Z7uZ3RoinH/S6LvBxEiHgmWPJLvbJD9juDT68Ax1sdg7xSRYWksXZRLRrLNP9XuA+0MoWlErHyYB3//9/jG7VL/yp/zs3/4Dv/7O9/nb//+J/zouZOcbO5jSILWi1DlF5Gg6uBTT1M9IkrUvat3oILDaaYmqil98b/44be+w9/89Xf49ne+w3f+7h/53g9f4tnDbQw4DISIoPUHeXN45bxuOa86vz+5JC+Pst6vR/ZRNzV80qb+APUy+MS+44N9jAx6JPCcz6qlOSRKcP7BzhWRoDVaRMDSdSyU8kQUl9DVM0y/185ofys1pRamppawZe1C8jMlsPWN4+ppp23YSbspDIvNQuiFT3IMEVhCEohLCSY+Xr0VPCWCcHbbHH7XUm1xhYqLdHS7XDimwkX4iPCNDiNWOtT5dYx84l8XGvgdjvku8BvdIKcKlO4TLGI8gCCL8nUDXmMoQUFB4sfSp5RQ9megFnFSzT3O9GgpRXt+xX/89bf4678VH5n1k+//x25eOdXF4IRXjp9ZrOkiVJaion3iL2q8uBJqi09sExgSSnB4GKFqxWvVoeaOCQjCLMLTfMmsofM+Lq7l31flf+VsBLNoTRH9UQnE5t3M5k99nX/+lx/ww2/ey0N50LV3L6+/dIyS7nEmZ4+Y8XcR2/5V5OX0V+xTgmzzb4+KgNXLyFCzJaKDZqfpBxGWtpltf/BXfOkvv8CDm5MR97qkKVX/FV/w12fmL5fDJ2VSC+CFhImtgmdsJS0rW8RPzBYCxF5zi7sZjcGERogwXihlsrZRW1NObUMn3X0DtNdXcrqyi75hM5mxESRHKhV47eL1TuAaLqHs9Sf5r299i2+d98V/4u9kzHrhaAdDdgPB6t3nudkhLjce8W1Xbh4J65eyOCWaOP8NPDU7JZfcW3+fz/29tMnd+awNMWKzppGSk0BE0hDNTZVUVbfS3j1AX4uyVZsIbTepYeFkx4XOjItGC6bofObt/AyPPbKV+3O7adv9Q37w7W/LmPpdvv7d/+FHr5RQIdcotQDkr0e14uw+6ro485tGo9ForjE+0Jhf89uHTwXPasEfCUTP4xllsqePTruZ4aAoQkJNWCTAV08tPGr1aLm++2PVWe/xighRT5Sd0yKO1N/lqn8+TFD/UIJUjpWYz7/dv9UzgWOgnw5nKKMh0YSGm/zT9i5CCWr/Uxs5h/9p3MzKs1dG9pMAWz15kV8kawmW1eq2MxtnUO+0qoWSXDA5bMc+NoXXvyjKzOYPDilHcCxRq+/jti//FV/90//Fn3/pM3z+wRvZGllNx8Ef8+9PvMUrlaP+VUzPIwaa+dfMzQMlbuS/y+Bgavg4h//f/+Wn/3WcBtsGFt72eT73+S/whc8/xGfvWM+6+VH+qaTO6csI1tn29qknWDIMqFDtN5tAPVpSTzFVw0tSNz2UyWc2+lGl94hQnnK4GeobYXJUfGPOUT5QYjAnr2R1tpPFgcfp6Oygor6TjuY6znjiGEhbx6qsWHLCzViMYkvxW5fXid3tYNQhvqrcYA713rB6P7rfx+h4kFTLQNClRZZ/K/8zSl0M4o/q97ffe1b4d8BsnBS9OCznEd+SPGbMPi0xvJMJydSlhOTM3leJOlqSevdd9SmVh2pcdQND6ug5f/NHyiltH2gdw956kOM/+jFPPHGGs5E7WHr35/m8308e5bN3bWTjojgixVE8V1SF0j+krdXNLYN6gmqSPjm75SLEF3z+sUDdDFC9TCGFUTdMlML1F8xfuFlmflcrxqs+7lG+Lv9T3f3dIaUITiBp3lJW3bydm1akEjTWQGN1JQ29k29/6kjOp85sUGJb7K+K4ROfuCJqnJL2FaNgCbUSLEWfKZLUOyCc8NT5pOXOIz3RRpRFJPlF5RWjqzFIKqFuqRmVvS4nhORvSvx7xFDSbLNtphCRLjb0+jusFMR/oORrlXE4IhDLwFladv+A//z2n/Knf/JHfPW7v+CfSiMZzHvY/wmo67NlzFOHXJOMM9Z2lAP/8u/88qcnORu+lbzbZ33xcw/z6N2b2bY4AWugYfaTdxcgPkdkMOaIEIIu8r8gLJEpxOfkkZGVQHxIIAGWcIIiJE0303Pof/j5//4qfyG2+pOv/xN/f2iawug7ufWmrXx6WTByaRPEyCZp66SlLLzl8zz4h9/g21//U/7iS4/x2B25rHa+xsln/pW/e6aEo62/5uNG/j4p/mULwZQYT3RYCOGzmzQajUZzbXH1cZjmE4ESfib1+Y/zKxFJkNhbS3N1GRXmOKbzV5KbGk1cgAejBGxTUy6aRRw39oww4Y8FnCJkKyg6VMzRY82Mjzox+4XCbMinAjkVDIqoEC06M3VXCdDRZjprS6gggomcVSzPCCP5IqUqSCA587kfOV4JYCUw1M/Zze9EZRAgQbrsI/moY5QAvlioSBAZGkt8YiSe4RZqjh3nVFUvQ78mHn5fGG0EpooYve5u7n3gIR6462bu3xxNoq+W2nNNVHZIoH6hAFZtEaren5a/DXTT3ztIv31mKbuLEVFlb6OxoJqWwTDClt/Izvse5KEHH+CBe7eza1E88T4XAW4JymaM/jZiV3NIKCFKdAx1M9QzSK/rkoDzckgwr471Ty1XQb0oLPWU5kL7GgwB2MLjSIgNYbKpnJJDpyhum/oQpgJKW1tTyV2fwaJVIbQODnDk0Ema6svxZCSRuH4pabE2/zvlRlM4xpQUMqMniRwso+xMPSWdDib9es+Le6SazvL9nG6bpjtyGWkpYaSrFXQvxO9LYjf1SNUnYlBNuxf7ve2LgRgtwQQHjWKwN9De2itlcosIFvVkb+ZcyQmeP9pIY/OUv0uozxNdPaqllFS8oMUuvcMh/1StbjI7mZ7ooK20mvoWCFlzFzc++CAPKj+5Zxfbc6IJHZnAOTrpX/H2HRJY6q1mhKj5n0rM+fuU1Fs9sby0Bn4drn7O/PMSZkp78fnVJ2/CiI6LJzJa/GV4mN6+EZwift4rXukrXQNtjFmkf8cnEC1CSDWhvyziq6ZQm/+pIkOd9Hb10jVh8L8kdHnkKKVIRcj7n07P/vU3owadAP8NOJOaJq/sJbYLUD9n9ziPKthsUj/eZuYPM9ZS6kz9nMYx1kFrtYlAbz4rV65m8aqF5OTkkL94FRt23cYtt1/H1jy1crI6x7XKtPhiJ42FldTWTxO15k6um/XF++/ayXUL4wmdnMRnd15wQ2AW9W9180LNwrjU1y9CxkVHG631U0x2Z7J4kVxbVi9iQX4OOfkrWL35Zq6//U52rMwmK0IsfFHDiL1DM4jP38HWm+/hngce5FMP3smnN0i/GS+hsKaLjhH1WtnlcU2N0t3WxeSkh6i4GGLCQn/DDVuNRqPRfFz4739egrokqKTiG7VdjeEqxtWLYH1i8OEa66SvpoSqilZqh1wM9rQxdK6Ks2VlnDi4n0MiBgzLbmbT9s1sy44kJkhCMrWSak8jJ8q7qGkZwjvYSndtMWcOHeN4wVkRFV7GbAtYtT6P5alKxA3SceItSoprabSHMNTfTW9jBTVlxZw+doJjjSNM525l2bZt3LQojjiriakhEcZnT3G2oJDTxYUUnZb9TtVxtnVIROAYjpEu2hv7mAgIIyAyGKtHrbx7hvqik5wukrIUn6LgZCnHylvpGh3H6+1nrKOLth4HjqBQrDYRKWrqqMmFvaORtroqKtt6aB/qoKOmiuqKCioqRRh3iXAICCbUZvF/juW94pscYLj5FKWnT3O8WM6pzltRScXZs5ytaKCZGCJy17N+SS6LEqQes4sC+YN1g5ORtna6GsvpGBBxOtZH17lq6irqaOqcZDJQhF24BNbTIwyXF9E0MEGH24djuJN+EZ1VhScoOXySg8XdVE0kkrIojxs3pBE5Vw/JyiRSxN7VSlN5Ie29vXSODtHbXCt5VNPYJqJc6h6oVs92jjDaVErFyROcKiqiTOx74sQZTtV1M+wYk3FglM7aVjoHXXjDwwgKthBmVYuO2Rk9V0FzbSVlnQMMDrfQOmeDqnYah7yYQ0MIsYqQvCgIfQ8YLIREGPE4h9h/uIrSA28xOjJN0tY7WLVhGYuiA8QH5eTqEysRIQQON2PvPkdNg9izs4uBjgYaK89wev8+Dp1qpD16A4uuv53rNmSQE2bEPdpBd8VJik8VUVRSJD+Pc+RUjfjLEA7GcY6LL9b1MWoKxhQWIT4lkmq0S9qhm9q2Ydr6ehlsq+FceQllpcWUNvZwbjAGY2oe29ZmkRNnfW8BsmtAfLaaE0eaKemLJXVtDuvmjTNVdow3qkw4EvJZvsCKrauAyopuemwLyVi8kEWh0g/axc/r2zjnMeMdaWewUfyw8CiFew9z6MwADZ5E0hcvYuvSRGKs4ktd1dSeOExx8VmKS45TcPQUR4pbaByewGcck2qKf3ZMMBUaLX1KLg+j9bSfPEB9rxFvzg7SMxLJsKkLhxMmmmmqrmW3lNEXm8EtWzKJ8/u7EoqI3UQ4tJyj4OwgU5ZoshemkqI+LzRTa0EEsdeJc6SZusICigqLKTk716dmUsHeAxxpHGMqcyc7b9rFTcuSSApWN88EdUNM8vOM9NMutmru7KVvYoLe1moaxB9rGwcZNVgxqcWsxG8NHUWcrW/lwEgqSel53JIvY80VxwAvUwPnaD9zlILTIpKknUuOH+HQyToqu4dxm8RGMmZ1NPcxQjAhsTIGyTjWcewV6sQfhpN3kJafS1Y4BBtFak+2Mdhaz5tn7XQYM9i0Lp2F0Qampc06i9sZMIi9cxeQmZlMSnQUMRE2os0iGkfGaB4WgWwLJcKqbhnOck0tguXFa5drSH0pTR091LsDcY10MNxUQXnhcQr3H+NQURe17hSS8nLZsjJZBL34wXANTZWn2dcdynT0EnbkxZMafqWe48Ht6KSnuJn+cSvk5JGWk056TBSxURFEB7qwTA7RNWbyj+8xYWr1ZimXY4Ce6iMUF0hfL62QMXrGr86eqaa0ZZiuoHSy1+zghsVppEdcrv4TjJwr4sDT+yntDidtx+1sXhJLivpIukaj0Wg+cPQq0JqrwId7opu+uhIJgqsoqWumseqMiJtCCiXgLbVnErL+Uf7onp3csSSaKH9AJaIxOo6U9CiCB7roLjpBWeVZ2X+YkelkVl6/iIzV+QTHzGfRglTyE0NE1E0z2d1BW0s3jY2SR0UhJRLAFhaLWBmIwLD803z2zhu4d2UCcRLwGqVckx2nKXjxF7z28l5eO1FOScMw/SLuQmwOpvvqqSs5w5myATwp84mbn0jUVD/dJ5/j4IvP88KbpzhY2kRtj12tl0OosZ/BWqnPmUaa+owEz59PSkIY4UHhhCXlkp8VSWZoHx3VxRQcOU2hiO5CCYAKSpqoGZZAMiXJP83RdhUKzTvWQs+ZF9j/ygv8cs9pThUUUCCp8EwDVY5cUjY8zOfu2crNC6OwBV4wRdIgAV9IGnFRBpJN50TQVlNyWoJqf9mqqOtySRAoAWJmAkkhCSRHT2F3dnCutpz60kIRByJczjkISpAAee1yAhIXkCNB76YliYimm0EJwpAkoqMDSaAOe08DZwtKKToteRSWUtPmw5WQQXpOFKGD52g9+jyvP/MCLxws4djZVlpGPQTZPAR7u2lWC9icaaLXF03kgkzio4KxWWOJSstl2fxQUgI6qSqS+h8V4eK3QSkFFT20OqNIykqW8lsR97pKxG7B4Zh9QzhPFdLf7WU8/mZW3rydTXmRJIjomTm1emIbS9LSPBYviyKo9gwNxcc5JaL2dFEZpW3B2FNu49aH7+bzN+QyL8KCwefC2VdO8Uu/4OUX3+D1E+Lr9YMMeMQXw5y4BxqpP3OGkpJupuKyicpOJyUqmoz5SaSkWhivK6Xy9FERj40UdEaRsGAld16fJ36XRUh0OuuXJJMZ/R4/g+RR7/L20yztY7elk7dqHsszxAr9PTQ7EojJWczK+SFETIqwsgcRkL7Gv9hQXlI0afFmuVj0UF1eSnNZkbRzNdV1dkLSM0lasxxbWh4L87JZlR1JRJCb0bpjHP7Vf/LynpO8WVRLVZedKbkS2AKHGVXvVRZVUds6hTcpm4SUMCLcIzh6OhgLTCFy0QbmpUX7P99jVtcfERcjI04pYwyJcv3YtjyZSH+fkvYLMGEWkePql/5ScoyuIS9D0cvIypRzSn4z7SfXLs8QI80n2P/sC7z8yj72nzjF6dk+pdKZ1kjcix7hsS/dw6e2ZZAq4vfCPoU1ifC4OLJCWpnurqHwpIx3aiwqKKeqyY47IYvotDjiLS4CJnronYAeSza58+azKTNEPQC/AtNMdJRQ89ZzPP/0G7x2qpQzMmaNyIU5NMSBq69BxqyzVNQNM25NJDEviYhAL66WGsbcIVhytjBfBFpqKASpadlTQ0wMj9AxbiMwLoO1i1OYL4YwupxM9cm5awo5VaaEWSlni4spVqnoOMf3n2DPiV4mLOEkZCT4v+ntN/E1JYDVN9ojSIiVq0nQKJXlJeKLasyppO6ck4CEVJLXrcCakkf+gnRWzoshWglg5yBD/f10GNKIz1jIpnnRxM18GP2yGF0uDBONNDQXcERsX1pS5rdVid9epzh1+Ahv7qvl3HgQsfPTiAnyQF8FVXt/wgsvvcnuQwWcOD3jV0XqZq9nFStvfZQ/u28Fy+Nmv018ES7c/SeoP3mUPcd8jCXt4tYHNrM8dWYWgkaj0Wg+eN6vAL7cVVBd6lVSVxj1VmaQJDWxKuzxxx+v2LFjBzabjdDQUL8I1vw2IkKh5RhnX/wP3jw1QOfix1i8PIHV6s62eh82TIK0uASyY9SiOrOHzOEdZ6Sjk/bOAcY8RjlTqIjTMJJTLLi8BiadctEPVXfWJdgxuSX27aK3q4/BSREUHu/MNEmVR3AMttgU0uKCibTMnluYHu9hoK2N/hFxaPXyqwSvMysO+/C43LjUPE1DKHHZ2cTHiR+67TjVStU9/RK0qmWhJKg2mQmU6M/oU+8iSvJZCAqPlcBQRJ8t0O/MfkRQOEd76O4aondEghgpnH/xIEMQlohE4pJEuIRbCbqKeM/nknINt9Pd3U/XuJx3rtupBYxEIMYnJ4n4CyL4wvnD5/HinRJBMdBB98AE/eNe/7Q/n8iJAGskkQmJJClhbjLicfSI8OuiZ8ghtpfjfGbMASFERYcSbLMyKaol0BIkwl8C6tmzn2d6FIeUsbdvjAHJwym29UnXt4So70FLHuobp1OTEkN30NUzyLAMKRJa+u1rUQv0eD1MqfeLxV5h8Slirxgigs3+AcOP+ozVcDdNbQMiyOamWMvQYg7DGhlLWmrMzDeL310sfgV8uO29DDR10W8PwB0cKyJLAueQS6e+Kzx4pkcYaGj1fw95TGyq3rE2BERIeaQ9RMjFyXF+reNVK5iL4G1vp2/YwbhHvYstYk0JNvVOsVt80a3sJb6emUVcfATqoZRJBcOOIXqaOiQPB3ZfAL7ASOITIkmJ9Ek/8GJ3BYlt1ad6LjM19tfhdeCelLYadDA6pd59DCMhSuw/Ij42GoAxLAJpdkz2IYZHp5m2xhAaHk6kNEiACNSh3k5auqVNplW9A2T8lr4nBwSGWqUdpU2twcRHSJ8PkH401k930zkGJqS8YhGDUfVDAyafV/qU2MYrfVLETGxqGnExwYTIuGAf7GVc6mawxRFqC0JMKUfKdcc9iUMuTp0jYsOgUFLjbRe8Y63ErZOhit0ceebfeeaMida0h/nCV+7ktrxo4v3OJPt4p5ieHKSrRdp61IHT3x/exhAQRVhiGtnJNn++l0V9r3e0ja7OfimLGhfUOaQ9RTTGpqUTExMifcqDyTnK+Ng4XdPBWENVu4ltZ0/xTsQe9kHGejpp6x5n4tIxa8qFesPBID5vi4snJS2WMLPYt7eVMbv4SliK2Erylc7pH2Y8dqbtY+I7biYJITbGRoShiq6je/mfHxyjzraE7Bs3sjrLRpTKym+FPjoOP89LPy6mZ/GD7PjTP+aetbEsCpNNA+V0FjzLvx/v55D1Tj534zo+szxc2vjKNboQV+0LHHniG/z9uWVY1n+Nr96yhF3Z7+e6L20pgnZUfOVcp4w/533RSkRUKEEyZjnFF9W/YyOthFikj7gmGB8eoHfKgjkkkjibRcbNK/QcXyejxXt4+j/38dY5G+n33sz6JQkkSHXVDVb1pHa8fi+v//BNCl0rWPYX3+bRGzJZFSJtKONtR5+MC9NymjnnUuN1SCLJ6UlkRF04K2EWn4wDo7WceeUnHD7ewBnr9Sy64QF+b2ccsUHSX2Z302g0Gs0Hi/qSzcTEBKOjo3R1dbF79+7Xvve9731TNo1JUt/yUG8PXiqEz3O5q4i6MqqkBfAnFi+jLUc4+9wP2V8+jfOWf2Hn9VncEPXugiKNRqP5IPFOdtNXu4+je97g+VNyMVv0EHfffgNf2RB7VTegPkm4+/dQ+fwL/PWP2hlbdi/3/+m93LM8mni/qJuSS3w9ZU//G//+3Repnv97XPf1v+KBtTby1Avw/SKAC5/hh0f62B94K4/csJZHV0djMYpAN5v8U9DfgVrIzO31RwqOquc5/vTf8o8ty7Fs/Dpfe98C+ENmqpq2137M9/+liFOmzdzz11/m09szSAtQ09gkBnJ30HX6aX7yN//DKz2LWPKX/8qX7shgbcTs8e8JsdBEG+2nnuMnLxRTOJrJ+vvv58HrV5AtttdXU41Go/nweL8C+HKhhRLFKs2JYHU/XU+B/kThZWrwHF1lx6hrszORcR1p6XHkhV3hrrpGo9F8iBgCQgiOTSQhSq5PPfWU7m+hbzKYBasXEBpifHtWwe8iLgfusRHa2mvo6m+hs6OJhvJCSo4f5/jxIxw/sp9TdUN0ha9n2Q03cvPGBWRFzq5k7uxjvK2EgqIznChrZaCllvbKKoqLhrGH2AhOnFkobmbk94j2HaCr/DjHnt3N3qPHOHTsCIdPnKXEnk3ovA1sy4+Xc1/pEfs1gM+Db2yY3o4a+obP0dndTWN1CWUnjnNC2evYfo4X1tFiXULSxhu4aedKliUF8mtmVF8Bj+Q1zKCc+9STBVRMZRG17SZuXJfP0niLfvKr0Wg0HzL6HWDNVeHzTuHxmAiOm0di3krmJ9lIvPqXMTUajebqUauKm0IJTphHZk4uOT4TKRFhhC7KIc5mevu1hd9BDIFxhCZlMS/OQYRxgon+Yfo7e+np7aW3d5DeIRfm5HVs+8LX+NQteSyeE79+5HqvPi/l8hDim8bkHGFwYJz+wRCic1LIyI7GJnvN7O4V/Sjnri6ntvAsdc3ttDvNGGKXkrfqenZsWMK6zDAi3/GNsGsI8aHAhGzmpwURZxllcnCMvs4e+vy26qO334kzJJuFt36Rhx/awXb1nu5VhTEST/nGGO2309OdSM7aDdx800KWJIde5tULjUaj0XzQ6HeANVeF1zOF2z7JlPqsRFA4FksA1ne5MIpGo9F8aHimcQ6N4/AYMEdH+t/3/J2/1ep/J31ALvJOxh1upi/6NpMRc7CNsJhYIuSSfJE8VdOZpyawy1g/aXfhVGsieGUPQwgRceGE2SwXrA0gsYF3iqlJEdnDE0xOu3EZjBhMAQQE2QgJCyXMoj59Nrv7tYr6Fq97jMmRUUbtHqb87+rPob7hHURIdDxRtsutE/BuUWd0MT05hWNcbB4UiDU04H1+3kyj0Wg07xb9DrBGo9FoNBqNRqPRaH4neL8CWN+u1Gg0Go1Go9FoNBrN7wRaAGs01zA+rxevx43brZLn4ttXGo1Go9FoNBqN5j2hBbBGc63iszNcV0jJy8/xyjPP8uy+AgpaJhl0XvQev0aj0Wg0Go1Go3mXaAGs0VxrqKe+U30MN73F3qd+zA/+73/wo8ef4dmDpZxsmmBIBLBXa2CNRqPRaDQajeY9owWwRnON4fO6mKg/RMlrj/Nqi53JLV/goT/+C77+yHXcmBtCdJBerVuj0Wg0Go1Go7katADWaK4xfN5phjvqaS1vwRw1n+U3387mXZtYvySHhUmhRIkANmoNrNFoNBqNRqPRvGe0ANZorjF8eHC63Xi9FqKt4cSGBhCge6pGo9FoNBqNRvO+0WG1RnPNYcRolGQGg8GL1+XFp5d/1mg0Go1Go9Fo3jdaAGs01xgGfBi9XqZGTbicZgwihI2m2Y0ajUaj0Wg0Go3mqtECWKO5JnDiHOmjv6mZlqYaGpu8DE8tIjYyjfTYAEICZ3fTaDQajUaj0Wg0V40WwBrNx45bUjdtp5/lub/5Nt///tO83JRM2D2f5bo7N7AqPpAI3VM1Go1Go9FoNJr3jQ6rNZqPHbWks4XgiChCIsIIDZwkiAlGxscYtLuYEn2sP/ur0Wg0Go1Go9G8f7QA1mg+dtQLvkmkrHuIz/77v/HPP/gD7s3pZPT5f+PFZw5wrNPJgGdmT41Go9FoNBqNRnP1aAGs0VxjmMxpxCTZyEgYxGocZHTcg3NqdqNGo9FoNBqNRqO5arQA1miuMXyGAMxBZkJCwBLow+vVU6A1Go1Go9FoNJoPAi2ANZprDg8erwhfnwGfJPWGsEoajUaj0Wg0Go3m/aEFsEZzLaIEsFf9YsJkMmHUClij0Wg0Go1Go3nfaAGs0VxzmAgMCMIa5GbYOUzH8ATj07ObNBqNRqPRaDQazVWjBbBGc41hMlmIiE0iOiOWycEG6k4e42xBCRWNnXSMunCozwZrNBqNRqPRaDSa94wWwBrNtYbRTFj+Fpbf/CC7wqdxvvKv/M8/fY9v//RNXjw7So/dqxfF0mg0Go1Go9ForgItgDWaaw2DEaM1lZh5t3Lno3/AH3/l0zxy701cv3oBC2JNWEzg0wpYo9FoNBqNRqN5z2gBrNFck5gwB8cRv2Inux79Ml/40hf50p2buCEvkqQQEch6USyNRqPRaDQajeY9owWwRqPRaDQajUaj0Wh+J9ACWKPRaDQajUaj0Wg0vxNoAazRaH57cTuYHu9jqLud9tYWWppbaG7pprNnjEm3/0PKF+DF555gvK+LzubmmX1bO2jvGaR31Inr0t01mk8SPgeOgW76/P2kmebuIfrG3Ux5ZrdrNBqN5pOLe5KpkW662lXs00X3gB3773Dgc7k3CZUoVskkKVBSkCSrpLDHH3+8YseOHdhsNkJDQwkMVJs1Gs0nm7kVt97Di8c+Dx6vD/kPg1rUy2CQnyrNbv+g6DhK0aE32FPcQUO/R0oahDkwh/Tlq7npgTUsT7D5BzCVrdfdz0hzEcefPMjxOhn81d9MgRhi84lbuoX7ty9lTapVv199IT4vPkkej+/tlcf97ShtatTvov/2IIFOXwXlrx5g79Fq6iXoCVp9N5s272RHfiRpIbO7KaS9vardJS7yXrjanrS5wWjCJNHBlZrd55U+qPxFjlX93b+g3wfhJ1IOGU1myuS9YBX8j9UXpUxSFo8qj79AMwUwmMxSnnf7dEEO9NdN/fbB1UG1gU8GX7/V1CCs8NtKkt9W8nPmrx8tcl1Q7Sf/SclmymIQh1LB5hXxuPGIjWaqIaWebW/lhx8vUqAL2t93gW1VmtlFlVu1hepTM3+aQdVDNclMm/vtMLvlg0T5gd8TZ7L7eFF+rgwlJTH8WkdXdvWJXdVYYlD/mrGrstEHVo+ZvqvKo8Y4f7H8zLahONfH5V5zY6jqI/4Kz9b9iuVR/qXqIYOuV5Vf+aEqv/o5u4sftwNn62EqTx/mhVNdtA4lkJS3mc23r2HTojiiP/4O9Z5RY8nExASjo6N0dXWxe/fu1773ve99UzaNSbJLckpySVIfD1UWVek8l/MlZQWVtADWaD52ZGS29zLS2Uhp2zQjQZksyk1kfrTqlh82XlyTPQw2VtExLHFI+mpS4iNIkNHAdMWrkIwvk9301hVwvKxZBlkfbmMg1qA44pLzyV2TSVaiDdvs3u8PD5T9N889/QT/cNTDUEAaazPiiAzLIXPZSrbdupRF8SH+wUsV1+sdZqKjjGNPHqK4qYcuxzC9zSWcnc4mcO2j/NXnbuFTy8IIvHLlfqfwTg8zVnuKytJqyvvlQjN36TAHEZSUx/yl69gwz0Z4wOzfNdcmIjqmB0qoOPkMz77cSGFLCIkpocSsuYlNW3ayeX4YicGy39Qojv56aqqqKD03woTTxZR7NjJUAVhILBE5a1i9KIdctRr9pfHSaA1Vhw5R3jpB+5T822wlKHEB85esZt28SCIsVxm82nvobSiiorad+h4HDpe6uTa7zRRAYEIu85auZ0NOBFEfVUjidjLVU0lzXSUnagcZmlQ33xQmTLG5JCxfz8b5UWRceGPhMkw0F9B8tpKaQQPe1BXMWzSPBYmh2K52CJoewtFeTmllPdXtE0xMuZk+/4TfgDk2m4SclazNTyE78tfKzg8cr32AIWnHsuIaKoelXNKGhtB0AnLXcf2ydPKjZnc8zzij52TsOVBE1ZidMX+bix8GhBMWn8uKLUvJSQkjzL/vR40IX2cfHQUHKarsoH1SomyjmYDkJWQvXMX63AhiAx1M9VVRWVDN2ZoehvxHXYjUxRyIJdhMeOJ8spdtJCchmFjpJ+8bp1yDz5yitHqQXksyMQuXsjQ/mTgJGz76qF2E2fQooxITlJR00W+dT9LiXBbPjyYi4FJh5xad1kXn6RKKzzTQJr7rUnaKyCBqyQY25MaTG/E+/NbrxmPvY6CxlJLqFjoGnIxNqZsTM73XYLIQmLyIzEXLWZsVRbwaFz9K7K00HNnP2YZBWkS6eaU8xviFJOctYVdeLLHBFw8MXhG19pYi6krOUNoxzZDYy2CNwZK9hvXLclkSb/Z/NcSPZxpH8xGqzpzgjYJmqs92MmhKJOHW+7n7lp3cnhV8SVtc+7xfAXw5T1IWVmlOBJslqRDHcscdd3wlMzMTi0WcRMSvyfTRDqAaze8e0l/7ymg+8gT//uQJnq0NIiw5gcVJoQR86I88XCIYCzj74g95Y28xVYHLCEpIIFXUa8AVs5YLyUQ3/fWnKDlbxdmqcpqL9/Pqc8XsKzVgWzaPrCwJhmXP9196sU37acraBymJvot19/wB3//jB3nozrVsXJFKcmigf+Cay8dgsGIJzyRn03a23XYbN23IJT+wVoTwFGORS1iet4AliRbM79eurnGJ2euoq2+istWBJziUCKvJf2f2Y0UCi9GWCopqumgcMhJgtRIedLlLnggfKX/14Sd58pmXeXZ/Na29Q3T3dvkvMl39Qwz5wjBHpJIZL8G6OMOH7oqaq8bnHmWg6HmOvPoaxwPWkvbgN/j/vvoI923MY2GCRdpvdsexcwwWP82vnnyKf9vXTGN7PxOD3XSrNu/upc9pxieBaEJCPCnhJhl/1EEeXBNtdBUd5shL4iuvn6aooY+uPjW9boRhbyjBidlkiZ9Id7y6Pt8r4v3V/8O/PH2An53oYnJIBGd/94wv9g4w6LFhiEwlPSGM8MCPyBfVqxe9VTRVl3C0pIbapg46OzulTJWUniymoGyAoOBYIhNjsInoeEek5JnEPXiSfU//H/71//03P36mgLqhSMzz55GeGk6E2PZyPfM3MtzAUOHP+defPi1t2Epr9yCO4Z4ZW3X3SBsG4AlLIy4uikSb+dfcyPwAEdEx0VlC1bGXeOv1/bx+opEOKUt7VzuNVWK/0jrG3IHYYpMIFjEYbPLiHu+gp/o1jr78Mi+9VUdFSxc96tWVTrFz1Slqa1s5aw/HEx5DUlggweaPagBST9qG6JNr2olnn+DVfUWcrGinpVv8sUeElcuKL0x8MTGcmCAnroFqig5JnxAfqeuU8qt2mE3dvbU0lBzhrSde5XCVA++CLczPDiVORdxXjbr+NtFS+hxPPfFffP/7T/PGoVYmE3NJWpRFnAi6j+LW+QyiO+znqC8uYe+eFzj40pM899Qhnj5mZyQqgXkLE4gPEh+c3RumGGk8QMnun/DSs0c5VtlLc38H3d111FSUsf9APa1jVqJTEokW35Wu/t5xSb9rP8WZPf/FPz99mJeLOrCPDdLbM9cmMp4YIohMmk96bIj/pt1HgXd6kOH6YxS++TTPvnqCI1W9dIq/d7Q2UlFRTmVjF9OBkUTGxhIRpMY4H66Rc7SXvMArTz3DS0fqqWvvo6OnnebGakrKa6npc2OJSiQuIggJP2RAkTE7KpukhdvYun0rNyx04h0v42i9jy5PEmvzZKySQf2j6kkfBOrJ9/T0NFNTU4yPj1MvHD169KBsUrdgLxW+6i7HzJ2OWS6nYFX9VVLjr9quBbBG83Fi72CovZJTdXa6A3JYtjyTlSm2j0AAe3AOt9BdWUjTkAlP9nay5yWQHvrrBLBsCAgmODaHrMXrWLdhMZtSPHTUOmj1prJ4+0KWzosicmbP94mMad1FVDS1U+LMJiFtAVvnhxH2Lq+MPnsv/XVHKWqfpt+2lFX5H5AAdvQyWPkST71wjOcrfFiS00VoWD+C9voNjJTRfuBn/OtLjZweTSBN2jIrwnxJO3jkktFJ69FneOanz7F7JIf4W/+Y3/v0zdx14y7UDKAdWzezefVilmVEESuBiKrXx63tNVfG6x6ht+IYdWXNTCVuYMHGzaxPDXznk6DJHkbaznKsJ4DOtLu46557+eK9N3L9dTvZsX0b2zatZf3CNLKjLQTLAKAmJ3odHbRXvs7eZ15n90kn5h2PcdNDd/PQLcpPtrBlzVKWZkYTbTXOCuarYKiO5tpSDtlzCF33Wf7ws3fzqduum/HFbVv9eSzPiiEhLOCj80WDaeaJeOoSlqzezJZtUpYd2yQtIdtRhb2giK6ANKZTckmLNhF6UajkE/FbR9e+l3ixoJzjjhjMk5HkJM8na81C5qVHEHW1AliE43jbGd7oCmNg3n08+sjDfPm+62dstWM7WzesZPWCZDKiLFhFNH4UtnI7Ozh36EX2vnycMhaTc/fnefCOm7nlhq1szDGS2Lyf6qZJGn2ZRESFkx7pYbK9gJNP/IJDNR6mt32e2x+8g3tvuo7rtq5j4yIzNkc7x846GfRGkJsdTUJowAdwPXkXTA1KH3mDV378C148Ms7kwjvZ9fCnuO+W67hh11a2rl3GynmxJNqULwZgDIolLnsJyzeL6PC3wVzazo5NieSGuehpN+MKX87W2zawNN1K+PupiNfO+JkDFB96nTd6PTQM2kg1RJG3ZjXzVoj4EQGsZkR9+EwxNdrC0LE9InqPsrd2mMDoULm6RNDvjCdZxPiaFckkXCSAJ+gsfIPys52MZd/Eivs+y323b+HGnctZGDyI6/RBKpsd9MTksyAjglgRgu8Zj4i+wUYam+o54VlK7NoH+dNH7uSum69j584dbJ8dT5ZlRBITbJRYYPa4D5UpCRmqKHnm5+w52ELP0s9yw6c/xadv2842iZ8WhXRjaS+nsD2A0fBsspKshJkn6S1+lbcef55j4wuIvOlL3Hffrdx9o4zt+XGkjxRSf7aJ8ok4IpITyYoOuFjsGb1YfIP0dw5zpi0Yb3gKG1YlExMo49rsLr8NvF8B/NtUV43mdwKva0IuHgMMDfTT39dH3+AII2Mu3D4zFhmgAi668ST92evCNT7M2KDs36/SAP0Do4yMu/y9/jzqvRK3XJjs49idMmjI0PD2dvlNLg4Ou1xAHa7zC+PMvA9jISAwQPI2Yph2YB8ZYEDlMzDA4KgEAS6vkk1vYw7GEpkkgnQ+8xZksygrmcSoUH/ZVcB15cuW1MU5zOTwXD1UHlKPiQun8V2KBHEyCPo8btwyELrfw4IO6h3lKdnfPfue0fvC68Y7Pc74sNikt4eeliZaW5ppammnqbWDrn652PjrNMjgyASTYmA1Mp/HK2WfHGR0aK7u0oYjk4w7RWTM7vIOxE8c4icDyk/m7CVpeNzBpFuCbLWPe5rpSfEfdd6ODjrbW2luaaWjWz3Z66b3/HFD4i9Opr1OiUPO0VZVQln5KL7gXJZv2MTSlQtZsGDBbMohJy2B5MgggkyXCaJVW9jHxB9n/cSfpP5Dk4w5PJfUR/7ttuMcG5zx99l9BwYmmVCTly7E58HnljKKD06I/Tweub6JzUeHxFbKXqqfKN+9XGNKHtMTl+Qx4mBcLpOXb3v56/QodmXf83WQNDhjJ6f447v3tI8Xg3ofX/URo4kgcwDBEtXNzWy+CPU3kwTtwVFY4zNJmb+I3Ly8t9s9I4W0qGDCLIaZwEHGC3vjMcoOvsQb/Ubsmx7g0/du5ca1C8hV++fMY15qnIiTC6bhXSWGwGACIpKJz8xjft6ii30xI5HUKCtW8cWP7B6TUQL34GjCEzLImDdXFgnMF6xkZU48icED9A330jHowDE9e4wfMbKni86aYva+1sV00DJ23HkrOxfOJ1XKH+R/Z/NKPvlu8El/lLKFxxOekkN2zoX9VlJmKhmxIf6ZHx++raQu3mGmR6qpKx2gonkeEfO3sWX7MpYuVeVZxMrtO3no5mWEd3dw5vUCzjT2MsI0jpEeBhq6Ge4WU4dnkrZkEXkL5Zj8XPIWiW+axIfbBuhtleukS0TybI4fNlPtpyl9/Sn29FkYWPswN951M/duXsTSRTP2zclI8vvizBNpE6agKGJTs8i6sA1Uyk4nwTUk1/kOhnNXkHDdLWzKsBH/ftrENyljXA2lJyopKgwmfck2brtpE0uiwgh1u/3tffV+9V4ZZ7ilkcNPDTBlWc6tv/cAD923jhWp6ga1xBESV7yzqiEkrbyLbY/8BZ8WUXr7lgUsz5e+nruRdatXsWWlhxDnWQpPllM/eOnF4b0g16zAUAKikolOy2V+7kLycufaZj7zU2OJ+wDGrHdPN5PdtRSe8km9lrF82zp2rFvAwgW5LFq6ku3b17AxPx5XZQ0n9pVRJtcgj6+RrvImSiuTCM7Ywo6bV7N2pSr/ElauW82t161kcaCTlr0nOHKmhS7J5aK2Vy+kG4MwB4QSKNcEk/RVtVbAlf1D4hAVO06MMzYiadLlf4Xht53LNbHyS5XUNU5t10+ANZqPDB+jRY/z+tP/yc+e3sNzr7zB6/uOcbCggaqeEKypi1mzIpPFiSEzTxRF/E40HeH4r/6TZ556nidf3sNrrx/gjb011HQHEr44lXg1LVANYB47vRVvUrTvTcq6vIzbkokJNSHXIwn2e/A2H+XV/WW8UinCOTiEjJhAXMNt9NaU0Gk344qfD21FNLygyvYKL7+xjyNljXQaErHFxxBlucwdNdeABCoV7DvcRf10Eku2L2TJvKjLT4EeaaR137/w/FPP8KMn9/D6Wwd581gjFUPBRCdHE20L8A9GbyMjcFcxFedaKbJnEJs8ny3zI4i47LTed+KZ6KWn5giFnS4GbEuu/gmwV0Sco4feoud46elf8LPn3mTP8Qqqz3XQ1yVCuLKQgqP72Pfm67y17xSnq0aZiksiOi6UUCmqQeox3XyI4pf/jV8++RK/fHEPe/bs5WDRKB2GKOLiw4m+9G635Dd05gne/NXj/OcTr/HSbrHX66+z/8gpqoaDMMSnEB3qI7i3kPK9P+MXv3qOX7x8jL0FdTR09jPUXktTmfjNgbfkuP3sP1pFo13KMz+JmCAJKs8UcmhPK20eER2LF7M0K4zouamyvxY7E92nKH7lOX76kyd45pXXeG3P69KWBbxePsmIMZyMjEh/vRWecRHhRa+w52c/4SfPvMJLr0nd3zwm/ttPrzGM5PwYwmd2BecQYw2HOHamnD0NLgmGWvHUvsF//vfP+dkzr7LvxFlq3LEQlkCizfD2LAWfg8nKFzj18n/zHz9/mWdf2SPnP8nRGhf9hnDSkiRAvLRuYxI0HP43Xn7qKf7jyd0zdRD7Hiwoo9kVR1BsvP+ppr/vXOP4PJMMNxbSXHuO/rClRErAvTg+AOulbj7Zy1iXBM9tU7QG5rJ8fgqL4wKv+BTEOz1Ed/FuSk6U0ZV0Iwtvv52H822EfNA2GT5HW0MZxwcjMSQsZduC6Jl3lq9FfHXU7T3NkVI33kWbWbJhCYtizW8/AXbbGa96hrf2v85TnenEbdnGPavCCaxsY2g6gsiVeWRmRl39E2B7FxNtZRxohb7gRWzKTyUv+j2OZx8YEk7L+D/RUsTRA+2cHkkna/Niti2VvjP37qfZRFDoBPUnztHY7CJ0QRbzF6cQp17f66+jsbaFkmYvnqQ8crJCpM830/r6c7z5ejNt0atYtGUtmxfFEWcVsenP88PExVDFbgrf3EdL7M3k3PwQt0rbJVpEUM3u8e5w4Okv5dRzv2LP3ka6025i9e03c1N2wPvqO57eEppOPsUvT/dSEbGVG27OY4VnhNGqEbzz80hfveAjfAIs1zVTML6gdBZsWse69UnEGztoPtVEcVcI0Yvms2b5pU+ATQQERxEWE0dEiJVg2TBjV/llvJWeluOUtLrpsyxi7fpcFsda3qPdBc8U3mG1Cn6d+KOM43E57FwQSaSM5R8P0kcmaxg8W8yzbzposC7hxoeWszw6aGaGjsGE2SaeN9JP7bEm+tyRJC5KIi+wnto3S3mhIp74LWvYvjWVNIlb/LUIMBNknaa7vJGGiiG8yZlkr8smScx43ta+KRhtprGumYJOK+bELLZf8QmwksXDDEisdPLJ5/jls8UcH7AQEBtJakTg1Y1THxB6CrRG84nAh6tTxOXJX/D4HhG8LdK/QuKIibRhC3BhcIwz4AyDuIWsWpUtQi0Ys6eXjhPP8KwIxpcrJMj1RYqoiiJc1IV1opOWkmJO1U7RTQhp2ZEES/DVc/ppjr32GmdGInFnLCc7xkKY6uHTnXjqDsogXMavqkNJyExmbbYN71gPfdVFlJbUcLapm7auYXyhEQQHBxM81UhXxRlOVbgZ9MWSKnlEWC4JRDwyAHdWijDrpkEEsJoCfakA9rnGGRMhc/LYbp441Ub1UDgJIqht1iBMk900qXe++qcY8YkIiwghLMg0e+w1IoD9T6AdOAa7GB53Mu5045kcZnjSx6QphvT5GcwXAR8RFkZYWAzRiWlk52eTECkX+Yl2+iSo2rN3D7trp3GIIIuMiJT9LOIPpbS3VFPb58YXHk9suIUgo0euRfXUHN/Nc2+VceScE2N0gpwrQo4JIzwqlpikdNIz0om3mbBOj+CcGGXQISLbMSrlGqHXbsFrSyItLYmMeMnLNlOupIxsktNiibNJECL5B0z20NFUT9XZEhHzjVR22ukz2IiyqXfu1BOkC+ykVnedaKDlxNM8+dzL7C7qp90TSXhMBNHh4sO2CGxRySSnxpOXFUWwXJscvcUUvPEUz4o4PtTowRweQ2x0ODbzJL62s1SXSj1HQzDYbETHBmOdGhTxsIeTe1/gJ68VcOJUB+3DLuxBFkKDpmGomeqyQbp7PERkJoivBBAwIuKp6HmePlTI4SY3BksMUWKr0AAPzvYSmltraBgPxRopokPqFShi2dNRRNmxvTzxZjknO0yEJKr3qMJn7BseJX1DgsnUOGKvalqvmsrQRePBNzn0qxfYffAQ+w4f5vBlUlFdt+wZT2hUCBEX3/l5V/hXE5Xk8Q3Qc6aEihOj2OOXkr5xCfmRAUjcfjHOfr94Kiwu5WRxNR3VJZwrPcWxo8c5XjZAszOIkMhgIiVoNUhc4ZnuoanoLPXFk4SlJhNpc1Lx2ovs33dA+vsJTpe20e4UnxUfCAk0ctWvaUrw2372ECdKxB+qG+iW8aDs9HGOHC+nqEnGBUMQiXGh76zPR4B7pJWO4hd5/eVXePXNNzj46iu8XDrNYMY93H7/DdyyIpwYabsZN3HgHqzh9FOHeev4BL6tN3LX3etYYu6kfW8tXZ4Ywlfnk/1+BLCjl4lW8fWTZygtP8dYYzFVxSc4ckSC1sohejzBhIZZZYz8KGI3iTW9U7gn+miX60RljZQtIp6E+Wmkh0mgLb7pGpHx7Y0XeOP1cjoN0qdWLCU3P43k8EgS0lOJS7QSOFBBcdFpjp8ppOTkbk5WepnIvIld913PLdtzyY28yvdB3xMqbu6lrUT60eEhQlJySEx00XrodQ6//gb7jhzjyKl62qeCMUVFEC72vWKXlX4zWvcmL++v49hALou23cynd2aQIsr0qtpcxfjuATpOH2b/08XUGOex4JE7uW6xDeuZYmrPDOPKXULmmpyPUAAHEBgSQWJ+EgkpIQR5JiTEqKa8uJWS7jBiLiuABbmm+FcxPt+eYnffuFzyjnN6t/jyeBq2VTdz04ZMMsWH3nOzq5laIy20Vcr4UVRLU001TRUFlJyS9jtWzukWL85AG3GRci14r3HAVSF5eJ1MSZlqTxRQ2zWJJW8xKSkRxJi8eF0jDNWJ8H/jIMeKu7An5JK9Jp+8GBOOcwWUFjYwLLFBSHoWaXKRCJLri3usneaTr7P/rVPUD5sJWbyK/FXzSLfMCLkZ5Drk6aOzroGq0j4mfdHkrJ1HgtUk+8y2weyeM74/QF/5Hg78zzP8bE8Jx8eSiM9JZ8O8iAvO+dGjBbBG81uP9NOpPhr2PslLv3qefexk6YN/yR88fAO3X7eVbctTWBAxTsegh8GQBSxenMHSZCPe3gL2/vBJXiiT/njTY9z9uYf5wp3XsXPrRrauFKFir+TE06epHQgiZesqudi4mW4+TUtDOyMRS0hYtJK8WIsIDimCe1jOV8epejv1rgyWL8tkbWaIXHs66Kk4zZmSRlpJIXrtrVz/4P3cc/P17NqWRapceFuOdTA4aSF+eTbxMVZCZyo1g18AV/0aAezFNdRAzcu/FCHQQG32o1z3hc/xR3ddz/ZNK1i/OELyKOHM6W7qO4xES/CUHBPsf7qnnpxeEwJYfR7GJAItPoeMxRtZvzKPRTFjDI4GMhS7kxs/83n+5OFbuH6XepdyAxtW5zEvToS8eRp76wlKXniK3ZUWnFu/zIP338cDt17HdTu2smqBeip/luPH+un1xpI+L5GIEDfm1sMU7JYL0TE33RkP8off/j0+c8NOdm7fzrYtm1i7KJsMuYAHy/hssEZjS1lM/orNbFkayTxjGxVj2YStfpjHvvIIX7hL/EW937l1LSvyUkgJlQu/QYR5dAqJWRKohJrw2XsYaikSUVRFWWMfztEhxqe9mMJE4M7djJAL9WTls7z0xE/5UVEgnoX384U/+iKP3rGT63duZ/uOTWxfm8vSzBhsEq36PF20Hvz/2XsLALmuK0//K66u6mpm5ha1mNGWSZItsxPHTuJMOJnAwM7s/iezu7Oz2ZnMZCZkhyaJnZhZFqPFanWrmZmZuYur/ueVWrIky4kpMeR98Uur+9GFc889v/fuve9Vdj2VT6Ezl+xPfZNvfe4u7pZ83Lh5BZuXTjNTeZ7jB7pwxqUQlSPBsG4Wb185rWWlnDvbT78um6h1t/PwQ3fzqds3siJ+kv4DJ2hvHMW7aDGJ6cHomk+S/+wLHB7JwHTj5/n6g/dy3+03s2XtIhYktOBuruPE+WncIRKoJUcSoRdh0rAnENT+oiASw4Yv8Hf/8DCfvHlrYB7sls0bWJGTQIJVgm7p/t6hpQhKPzwuoryUpspWWicnGZOOW+m8r92cWgvm2Awyk8IRvfrOkKBxtKWCmnMSOBaWU9WoRZewlOxVK1m0MI7E670x887idsxgt7vQud3oXdOMjfYzPFRD9fk6autGGHFqsUZHEWzxyv5Oms+VcO50L10uLTMaB0MtzQz3D9A3oCxWVEld6wT9fmmTMSGEWg2BQOLdlJl9ahy324/W5cA9PcrISDe9nc1cONNAU6fUX3AYsTGhgeGVf0rc450M1J+mqraF+k7J66QEY8ZgYlITiZb06I1BRAWZMemVVYMl8D77MnuOSf3b7uCOezawbZ4V7VQrFQcaGCSa8PcqgDV+/B4Pk+Mz6D1uNI4JhoZ76e9WAt0mquqHmdYZsUWFESNt/Z3XxTtBrq4V/yH3M/jG0Ex2Mzo6TkPbAMNdzTTXN9BYU0VleSkltdNMW1NIWbGcvEWJxJuUByZufPYRRgf7aB+ZZnKoV8R9K4MilDW5EtTnZZAbayP0eiOP3nekj/a00V5QyOljXbRL++ifGGaiu4v+3p7AIko9VZVUNAzT4QglVHxJnPiIN4tgDx5pT3V7X+P1egvTC+9mx+3L2ZpqfddCwu+ZwtF2lFN7zvB6Uyqxa+6S/iCHjNAZOs6UUF85CfP/1AL4GrwzuIabqC7upLTP9tYC+Br84pOcQwWcff4l9hyYZjxZ4qEHb+WWnLCLD+7fKco0Gq+T6SnxGU4vZp8dx9SY+JN2OmpLuHC2jab+GXwhYYSHBRMs/dsf3bb0ZnQWPSHuDhxdjdR3TTI4MMBAew21FdWUnTtDWVU7jX3SohLnkb1uGQsyE4g2TWIcb2ZgeJLmph6xw3a6mmqouHCeKukjy+sG6J0WIb18DcvWigA2XiGAlYYvvsIrftvsl3trRhnqaKehWdrmhB5NpJVg06WHOIpmdOOatuOymzFELWDempWsW57Ggjjr762/PzaqAFZR+cgzAWOV5O8u4NApHXFb7uD2u1aQF2XGZjJi9gwy01VNQYudAfN8li1JYUnCOLN159nzygTjEWu59eEb2bQglnirCVOQ8kZLOlRHN2NF+Yy6bASvu43UGDc6EcCtDR2M2hYQtWAF82IkGLokgPvqyK+bos6VypLFqawWAeyeWwSry24j8qYvs3XbZrZkKosfmbHYQjB5+hg638KsJ5jQlUtISLARfmXw9gcFsAQ2/RVceLWI6gY95nkLyc2RgHFsnInpaeyuEQkyOig73cWI3UrkcunIU0KxBe7xIRHACsr3HHUS4Bul/BEh0VtGUeMkHWSQJ+WyMTeGkCDZp/hOg3T6Wh8abz99lQUU7G+mc0rqbnkOiTYvuulxxicmcfgG6SppprZkGEdoKimrcogP0xE83UVvUy0NDdLB2fWEpSZglQDDMe1kxmskyCICVplnFUiXdOB6CUCVdDnbGWsu5/VWKySLyFyVzqJ4G2ZJk8kkaZ97qxs4T2sSoZNC6rw8Fi/OYn60E994Dx0NtdRXXKC238tUcCbJSSJs9Bq849L5FrzC0TrpSNM/wdZbbuETy+PETkxz13/jHhqfBB+T1VQereJ0WThRqzZz5wOrWCzBrM0sx1lDCY41Beym7UID7tTlRC6YR5pVArnecmor+ykbm8+CO+7igXtWsjotkjDJs9HXJ7ubcZhixU5Wk51gx16ez/m97YwY0khalEJckAvXxDiTszPMSjl2VnRSUzmNPnUeCQuSA+VvVPLS3ERdbS+T5giiksMxOaaZnfHg0lgD+QmSHvFdWImgnKVBp5cAIzqRxBwR/9fOD5zb5s2bR1ZaEvHhc6t4vm0kj7PtNJ88wP4Xj3GicJgRWy452zZKXaaSEWXBIjb+pvRLIGYITZE0rWDlmo1s3LCRTZs3s3FTAuGdVbQV1lPY7scTl05uahDhnm5aL+RzNL+DeruU+cqbeOjhHdy6eQPrV8h9NG10VUjQ2+zGkJ5GbHwIYYqNzd3ubWMIJiRhHjl5a1mzbj0bNkq6NolQivehrS2lpkT8w0QI0fNTSI8MwvQneXNzEa3eglV58LVoHSvXbmbD5nUsDxtgpOQYx+rsdHjjpazCiTVPMixC+fjek1RpMsm4/U5uXhJDUrCUp9RV3aFGhrXSXtbkMS9Dgm/JwrvKhS4IQ3gq6fNWsGqd1IPU4cZNq1i9QK450EDd+TpKukUExCezUPz4de3g/USjR2u0EREfQajVznRXC7WlxZRXVVBZ2c6wS0/c/ETswxqcrggSl4u/WRpPrL2TwTPPc+DVE+xtiSFm8wN88v6b2Bo/zUxHBcV1XTRPhWGyRREXbgyMMHjHdvWOkFja3Uln8TmOnWilyhWPLW8zd9+7LfCQetOqTPIiRuktqqS0YhxXgtRBVjTKl6beKF/lTW0PvVXHOfRSMR26RSzcsZ0blsWT9K6G4Eos73NK2TVRdWQPr1cri3Ldwsbtq1kVL3ZpmKL3QhmtFdNo8paRLSIoySyB/NzZf1IUATzS+M4EsEfquvMMF155kudfrKZWv5Z5O7Zx9y05zAs1vLsVzKU/1ASJLcbLNZYoi3RuEH+yKeBPVqZrmM4/R0lFL62uaOJzkkiJEX8yd+ofD4N0t9LPZEcQoRcxWyw+rVbaR1U1ja0TaCLCCYmNZnZIg96WTOa6xeQkRhAXGUW8+MCJ9maapE1V1lVRVdlG95iH0PQENJ4gZsfMRC5eTN66bNKkz3rjmYHYm7JWi03632iJt2bqaT17kvyCboZMqcTMj5e+0DC3UKJS0EZMIYnEz1vGii2rxb9nkatMHRKR/Ef1H38AVQCrqHzkmYLJZspOdFJSFyNOXgK8tQnESCvUKe11sovh1hryG+30WxawPCCA+5gpPMczR52MJy9m6/b5zBfBfNlZay14prqYaC5gVASBZeUdZCZ4MLbm01rXJgHxQgkYRQDHGi/OT/OOwWC9COBJapwpLM5LCQhg71gH/YoAng3BsnwniyXIzLZp5oaceZgdraX9bL7sD8a0dC0pKeHEi9e83J3/XgGs+KIRpjpLOHesiLPVrTS3lVNXeJoTh49w5OhRjh4vIL+8h+4JPdZUET0bl5Mpoi1U0qws3PChEcBXory1aCmhQMRguzeZeXlZrEq/+H3hN67sBUcXPdUFnDlZyfnqOlqbSig+c5zXjxzhqLKdKKO0YYQxdwhxS1eSt0YC7TARL8ESIKZmsChKAq2O0xw+dJbTJ+S8Y+Wcrhpn1iJiIEqEml53dV5GGuiuLRYBbMIbu4AVixLIEZu5fmnJeRrx81YJnONFfOcuY9mKtWyYH0GSt512ER1nqvwEL8okKzYI7XQtzccO0DQuHerGh9iydh4LJIq/7mrhIoA9A0UUHWviWGck4SsWc8N6EV7SmV5Mi/y/9C2O3iqG2hqZSVlL5Pw8cqwTaHsrqBpyURslbeTGDdyxKIooqwTZ8j+dNZ6UJWtYtmktebmRxPia6BexfuRwCWWtzbTUnuf8ydc5rpTt0dc5kV9LefM4DmM8qWvXkrsokdQQC+bIDJJTRSDYuhhpOceBfac5c+Ikrx+vpKjDhSEylMgQZVVvZZXQd2orSn/cRe2B/Zx86SDHSkopLCuj7Dpb05AbZ+RCEuMkYHzTks2/D7EzbRDBkcmkLEhnYY5N2on4lzNNDJljiMgR3yIV86beWyvlaLISZIsgPDKa6BgRHjGxxMZmS8A1g6+3h6JaL/boFFasTCImyM5geQO9DRqi1t/C5odv4rZFqSTGyjnJiWKDHvwdtXSUdgWGXkdkJJIWrP09K8i/BVplMSEb1rBICdYupSmVtNRQ0oOGJGvDFLboiVouIl/EY6Tu7bX/9wONXmkjElBHxATKKzYmkeQ4B7b+Jo6cmqTdEcGC5RGkeUspPlHAU6VWTBJE3rklRUSxeAFHH6PdjZQfa2RAE4ZlQRoJUUEYlVXKNFJW7zQvymgUQxBBIZFERClpUsoqicTkBLIjJhlr6aKswY8vOZ0lq5KJeTcPJN4Rii2KWAmStKTNIzdvKcvXrGH9JhEdmzewdkUCq2yDlJaM0eTLZsGWpWxeaMJTd4wTv3mF862hhG37ArdvX8XG3HSyFy5gXpIeU28958600D5lIGZeKkmRF/u+d2pabx+pD/0U/eUiFIrthK26jS0P7+TGlalkJ8QRm5RMcpoJTUsR/UV1DFkXErkklzRpepebrkt5aH2QM8fyeaElgeh127jnliwWRVvf3VoCfulDphvpE0H99LF+KljAqq3LWZNuw8wMbulf6s+U0lA7hic9W0RNAqEaHzqfRpqU+Ms3xhn/8XmnAtg9yUTdAY48/ihPvtZIfeRWbvzKI9x5Wx4rpL+xvtsl5ZUHvGKPBksoIeFRRF72J2mk5MSTo++ko3GEigEbCSsyyc6MCHxn+o/fRoySplTiM+eTt2IVazauZ+OmzWySeGf9vGBCpvspqvbiTslj7Y05LJD+PdgoMVl8LpkLlrJijfTN0qY2bpZz1uWwLGaG1poRasbjSVu/jBvXSFuX6n4jH9IPOdtpO/c6h14tocqeTNa9D3Dz1pWsXZ5NtsRYIVf5BvHBil8JlfgqQmKCUKmDD1j8KqirQKuofOQRNyKBi07rlAY5yazdwbQ0W6XFKvNLvdJmlQ+1K9sbfZYPr9POjNfJjN8T+Nr3VfgdOGZnGR8VnWWXoOgK5xf46LviBi63fvlFOsbASpoBF6H835WuTaSqz4tHgjK37AqkS8E/gWtoiIEZHaN6EXgWZYXquX2XUFZ7VFaSvvhLIJ9vOB3lYsrqyZJWcVea0CRS1tzC+h072LF9O9u33c62Hfdy54Nf5Gv/45t8/UvbuSk7nNiA+P1wI7WFXyl0+c8/t+LllSV6Me8uPLPivP1mgpIWsGjr7dx6u+Rd8r99++3y80E++eVv8Vf/+5v8xb0rWRZpuji83BBCUNpaFt39l3zxW3/DVx+8k3tvu1ECRC1hnbt5+cWXeOJUB82jUraBe82hpEWZFyq39vul01WCgbldvx8RRpY4YjKXs/JWZVj+CvLC7Iy3lFNZ10/33IrMXmVFbYfYimIkgtzi+vilbBwe3G7ptNwupnxiV5LQi2cpKPOTJpmZdDA+Lj2ZW3ljLn/WzF3XbEATYcMYLEJBOumLtiA/TSLacvLIzMshVRRjsLLys92FQx+GLXsli2/Zyfbbb5ey3c62bXdw+x2f4eGvfZtv/t1neXCrBKIhyhwquZEhHEvODaz91F/zpS99kS/dt4M7t65lTaqdicInA4vTvVA6IHavzOd9pygZCScyfRELNmxiw5YtbHmLbe3SXBEtGkIvj1t7u0gb00sAk5jL/HXbueGOm9m0wEVk/zGaS0sp73Jgnzvy7WHCHGZDYh+CxEv47U6cPh0+nQm9zkuQZhZrkE1EswTel+tcGdaXKAFmIolBIsYDf59bmfwSyurUYgNOux2Hw43b47vaXn8vyqrWEoSJ8AmTCNWmVWxP2pL3DStSCMyBdsk9HOJjxBbewSLx7xptcBRxyUmERoZiMpulmc8y3HyB1tLjNFdfIH//i/zme/+T//ud/8bf/u3/5jv/7ylerinlTMVedv38P/h///IMvznaROOY84ry8uKbKyu7lL9LKaurs/oHENsOtRIRpsWikbhQHK5DrqFEiG8gXktZNT5QVnIvl9LzvF+ITZqjicpcwvINYt833MANm1ewLDcSXUcBXZ4pfHmLSEmJI9o/yuRQN3UdeiaM2WStzGZJpgjhIMUPiZhfuZmtyzPJcY7i6Oigf8rB7FX+Q/yL+CN3IB+yia95Z2V1PRQvI/Zu9GHTO4iMsBAaHopVGdES2K9HEx6HLSadpLBIoo0e/Fc9tPLimGin9mQ+Rcc7mAidT+zSpeKnlGvMHfIm5vLhlPaq1IfTg1TZG0jfaR9sp6/8dZqr8kVcnuDw737IT/7P3/MPf/d3Ylv/zs/2n+R4fznHjz7Bz//5B/zbL45xrHZE4otLF5KC8bnxiIBwSlnZ7XI/aUPvX71fQeABsBIDKH2P2INsb0bS5RlluukIx1/ZxXNnphhIlX7xK5/ngZ2L2Sj9f6iI5jcjaZby8ATa+pw/eaf58JqwRJkIDfKidSqiynOd1cU9EnddaofuwFck3j+XokUflkbminWs3yzt44bNbFg1n7SgKVwj9QxGBmPNySJd2rHyAiDQpnRhRKYtYvEGEb43bOGGLStZmRdL2EyjxIVDOLOTiUtNJFWK+qpSkzpXXqz0tlVxsnaYytkYklcsFwG9hhXzYgMPJq4uZaV8L/rSi7Yo8eD7l/EPjOtZoIqKyp8UE1iDCbaOoZ+poqWxk8ZeiVGUXa4eRurPcuR0BSX1E+KA/Oj1iveLw5KWQE7wEHSUkl/SSfXQnODxS+A0dIH6khOcGEliInwJC5K0xMgujc/HzKyD9sFRWgcn5j7RMcNkewVH9hZRUNoTCEQDnyxSdikEhLfyBFCLUXm7O+c1/P2lNJYUUKhNwLVsE4vTw0mTrFzlVJQl9o0iYJT5qFo9BvldiQsuX1uCWENQHAkiWKLFsWuzbmb9w9/kW9/+Nt/+9rf49je/wTf/8st86ZF7uefmJSxUhoVL9j/Ujkunx2SxEKR8smewj/5hZYEypQu5BhFmxtB44mNEPCSmELr6Abb/xV/yzW9JviXv3/rm1/nLL3+ORx7czm2rMkiTSMk8d2qgOwvNIWPjp/iLr32Tb37zL/nG57dw/4I+3L3nOV7VTdOIiJW5owOYLYRYLRhmRpnq7aF31MHk3K63i1+CMSU4HfHOoIuOIDJYhKb83WiKJCElEbN/jJqTJzl3romWiWsD7Dk0JjRhCUQmWUlwN9FfVcbZqn4GL6ky1xDjFa9SUF5PoTsPa1IGC6IJ3Ef5SoxfCWw8Iri9vy9Al/IxRmEJjSFRGcYWl0P0hk/xyNe/KWWr2JZSZl/l619+hM9+8hY2zY8jOejKhWvEkGNWsOS2z/Plb36bb33ji3zzM2u5I7WdnpYSTtWPMfSuBLDSdmPJ2LSTHd/4Bl/6ppKO629ffugu7lgWR9zlYR3vBo0IxWBComwkJ7kJsSiiQGK9tx28SA3O1lNz6Cj7znQwGpFARl4mScFmTFqLBFeRJGbN0NNXx6kzgwxfuq5viOHa1ylp6KEhJIfYnDgyw3W8MThjBu9YFXWnXuHF//odv33qKIcK2+mckcB17oi3RmrdN4ujq5STB/MpaBcBviCHnIRIIq56Iy9BmqOH7tLXOfHU0zzz5BFeF//WYxdxMnfE+88EE5WFnDpUwZBOynxJFinhERitWaStuJUH71nPHWtSiLKFYLVIvYSGiVC2YRNxZxTbMJismENCpZ2aCTIqa/crOMHeSlvxfvY8/lt+/ZuX2fN6I/WjdmWt5LeBE/dYI+XHT3CyZhh7bAqZOSnEiiN/49mKiC3fhAj18+S/9BzP/9fLvHaknpYpEQJzR7yv+O04ewq48Ltf8e/PDjAYu5LtD6wQgSP5D/Q3yoNTL0OjQ1Q0DzMgNnuxLHx4Rpqlj6xifEJaaVAUYTZjYAG0N2p+konOQgqffYqnf/0sz75cSmX/NNNze98dytUjiU9JIDPPw+BwG2fOttIxPPeIwjPGWOUJsfdeai3ZxGSnkBeuPAa6xAz2oWpKLvRwviuW1CULWbcwnAjxOVda7BtIQ/KOi8Atp3DvCzz5q+d46oV8Svsmr/bZ0neGZN3ATbfdxmduWcCSpEixHYklgpWFBxV/b5LyFNnp0RAULH9X/qYs9ne5nTiYHamkeu+LvPBfT/HkE+c4UzekTMp6H4Wd3EsZBWBQ1k1QRLDEEhIHmC4/GL+CmQ6GC55n969+x/OFblzrvs59//3v+eqdS1keGYRVLnXd8lI+ATVWR9P5vbzw+DPiT05ytnlE/NHbbemjTDbkc2CX+JNeH+HLFpGTEhOImd5Io/J5v06ajr/Knl/9lt89fpQjxdKPSn/0bnqCP4i0kfHK19j/22d5+pSd4GVruHmr+Llw8xXt9gr8kr7xBtoO/44nniqlyp3OsttXsVE6T9vcIZdROlKHQ3ytEUdcEqbEuMBokICuvi5iJ4PV1B7ZxcvSpp55qZTingll7OJHmuvlV7EvZVPqXdmvxATqEGgVlT8a0o6UV6fOPmY7m6jtszM8McVoTzUdEkwVnDvPmZpe6odt6GMWsHJlBkvFYZnDpGMbaKC3u5vKhkFGBnuZ6GuivqyQ80eOcKpahM687SzfejN3ro4hUuPDOdZKT0cbZW0igHum8I9109NUTvWZM5wvqeR0uxdX7FLWiOBamWrBN95BT/lZKqo6aJwyMDbUx0hbLQ211RSfLuBU5xSzuTdxw7ZbuTUnjAiDF+doGx3l5ykprqC8opiKC4UcOtlAw/CsBHdO7KMShLaPMqu3if4Nx2ZRhmGPMDMt+ahtZqRbhPmQ5KO2llplq2umvmuaEZcOW4iImctP3cWJfxiHQOt86Lx2xlrraG+opnV4nMHZYfqa6mmq76B9QIIhk03KIgyb0YPBN0x3Xzs1Dd2M9/RKvV/Kex21cnxDtwSLehH+IjqMGk9gMZGOqrOUlklAVVVLnRxbV1tPXWlZoF7HopVFr9ayPiuWJJteeeB+EYMGo2uW1rIiuvo6GZ6ZYWSki466ehqaehly6DCGWwkW8TJUX05RfhGlVTVUX6qH2hrK889x6kI97fp0sjZuZ/v6ecxXApMgKxajm4nBATrluLa+Xnonhxlqa6BRObe+ndpeZbSCkbCIEExmKwbPKO5+yUtrFw1iD66Jbrpb6qg6f5pjh85QMhaOZdOnuGv7ctZJvZidY4FPqpS3DlA4m0puRg4rUiSou+74QbERgwWzQQJUZzct7S00K98V7Reh3S7lerl8O2kb9qKxWCUPBvQ+6eh7K2irKiS/pIbKmrnyraulpqyK6kERE0mrWLp0GavSwgKfQnrXBN6E/P7t/UBZJGekuYjW+jbGwpcQuXA5i67zGSSfXYLArnJqyy5QUCr1LnmvrS2g6swr7D/TR2PQahbfeRf33LaEBZF6KVtFwAWJUJuhq7ORmqoGZu3j9DZUUXnqEMeOFlBqjyVmyw5u2iB2EmUiSNrWxdsOM14hQfdPf8b3nz7OmXJpH/okclalkGgxXBXg+SY66a45RXl5JUXlSpoqqS0/yqljr3O80YQ7axNb7tvObYvjAouTBT4PF8DF7FAF53/3mAih53juSCPt5kTCslNJjRDRNHfUO0dZPGaa0dZymkqLJE3VATupFZ9YW3ucU0cKKWsPI3z1Tdxy01Kx0RCi47JJXrCGlWs3sXGT8oZ/M5uVN/2bV7N6vhFP0Tj6sNWs+eLn+MyDa9mUEUW0lIPiizSK5BktYM/P/4Mf/2w3+wskyLUnE7MkhSxldfS5VCn4ZwcZFRFbWVrCBSmr6poaaitPc+HMIQ6dH2EwZjXLdu7gjs25EkgbrpiW4cE920XTkad56se/5umDxZRNBBGyJI+4sKDAG6d3bY0+b2Atie7qc1SUV1BSIekqL+LcmaOcLO2ly7+FjXfey4O3ZpAlRqlVRsx4Z+Scbrq6pE+oEb84PshYdyN1VeVcOHCAg8c6GE/cQN42KcPliSTNLbB2kSH6K/bx7D99n18fPE9hswf9/HkkJkZK//RuH54quTeLiBT/aLFL36n4qlrGR/ro72ymJv8kJw+fpHQ2HJPU+8aNi1mXGCzBs/JgYQpH3wXKXt7NrgsGBjNu5PYH13Oj9JdhesnvdQvWBbM1tJx+jp/+8Al+t/soxy74CVqygPk5kYi2liSJYLFEEZ66lEWrNrJOeQu4Wexq88URJFu25BLdP4i9yUzy9oe4728+yX1rM8hWpsfolDewyo2nmWg/wamfPcZPnjnEEamP6eQcknNTAtMu3vF0hSvwTPXQX3OB8gslUucSBxSe48TZWkrbJ3DqZvC7pJ/pHJV+XXxRrA2LyKnB00/xyo8e49EDEm/4UkhbkUaKcYSJ5hoaqsUHiy9u7hlixB+KWflUkqgTjSI/PT30lb7ESz9/nJ89uZeDJ6TM03PIXBRL/OV4QVC+UT8pdVd3jpKSckor5Zo1VdRWHOXcaUlfvQXtopvY/qnbuXVhJHGXvnkewCnxk9jfE4/y1BO7eP68xDn6OOIXZpEQrLti9Mu7QOKF6a4LNFcUUlhaS0W1+JT81zl27Cj5LaHo03ay875bxMdFE6l8aUPu5Z8ZZKD+DJXlZRSV1VJVWUL+yX0cOVNPi2M58zbezb23LpJY0Rrwu1fhF/uaaqetqUPiHxO6uDQ2r0om+vd8Bmmw6iDHHvsVP3tuF3uLJpiOyyB3fgLSFbzLNvXeUecAq6h85JGmpgklMj2Z5GQ90231VBZKEFPdSGVvCKGpuWxYmU5IbBqGiBTy5iWxID4YozmexAXJxBnGmSkvpqGmlKLKMkrKm6gaisGycAcPP3wz25YmEicBgk4CC2tkKCFBXny93bSKw6yqqaOiTASZLpZVN6cRmpaOzpbNyoXJLE6y4HeMMd7dTmtzJ/XNzbTWVcrxJZSVlFE+GY926Sd4aOeN7MyLJkKEp84vgWHjWQp3Pcu+Q2c5XlhHcasyj9WN2TTJtAieRul0WrrdaBLSiYyPIDositjMRWQmWQnrOkVzQQknSkqlgyqmuFi20gYqurU4LJFkZkQEPsNy0eF+SAWw8lbbFicB7CQ2RyNdjXWUFVVSWSFlVtZIS68fc6Z0mgkRREl9JmTKph3BX3smECycLRYhW6rkvYTiim4aRgxYExLISgyRIMHJdPNxyo4+z/6j5zh8Zq6MpD7K2vyMhm5ky+138pAEuFmRJkwSYF3OjT4MQ2QSMdpOnAMVNNc1U1FaToUEAuXVA0yYE4hKjyFW20bnucM8/7vXOFwgAX6JBDDKJukpbZhhIHQTK7fdxUPbl5IXL4GL0iHrTGKbqaRIkKlcf7hDedsh1y4tFVuRc0sbKenU4A6OYkFODKEinsKSUkhNDyZ8qpf+skIuVMqxyoqwNcM0adcwb8tOvvjQFlYmWiTQkXy4xU5H2umc1DBsEUGVkcqieMtbCGA5XuohKDKVxIw4kj2S55rznDl3QYKxsotlVlxBcVU/HY4wYjMSSRQhb3ZNMF67j6Kju3j5wHlOFcyVb6m0k0497tRbufOubdy7Mom4YBFbSiTyIcfvmWS4qZC2OhHAEUuJyltGXvSbBbCyGntP0Ssc2beP114voqBIqfdKqY8+NIsfYNtnvsAntmayOM6ERfKtVRZYsyUQk5BEuqmVmaazEuBWSlkpc9dnGA3bzPLtd/PwTuW7w8GBeXtvNC0nLqnL1voeWjt1mOIXsXD1ssvzAt94Ey9SYKCUioP/xf5D+ew7PWeLpfWBb1Sn3/Y1dt57E9skMExQPhOm2MkV+fI7Z8SfltFZ20DN4BCTUfOJzxUBn3hR1L07fLgmOmg9/Sqn9u5j9/FCzknbCKSrpJG+4MUseOCbfHJHHuvTggmVoFKvFzFrDMJkFpsMkk35jJyySSUYvBP0VU9ATCYpm0XMZIn4Vc4JiF8FieNcI7RJf9DS7MIenEnuqjWsWJVKRvjVi/R4R1voufAM+147zGsnRASL7ZaUVNMwqMG2+lPc/sn7uW99GjlRkgbljc/lstLgF3FgH6yjU/xPY08XA5ZYonK3kJVsQ9ziWwi1P4zfbWey5RRFR55jz8GzHD1bQlF1O7WeXGJueIivfPZ2blutPPiQPCuVpxGhGR5PSl48CSY7bvEN5VXSZsvFn5RXUdki7S5rJ3d+43523phLdtiVD1YUDPin+ugqPkld0yA9RvEx8zeQkSH9pfViMPvuEJsPiiY0MZMYdzXejnwuFFVzXsqrpHaEVt1Klt5yJ5+4YwUr0iIICYyi8uN19olQKaLwcAP9EcuYt/02bl8tfb1N8qFkd+7qVyOizjXKWG8PDWUi2Gakr0jJJW/DEpZlR178NrrykEyrR2eQeNwkvkuxq6A5u7JYZXMz0drDxJCRiDVrWLA2V+4pfcll8asgKtcxwkyX9OnnGmiV9mLM3MC8BfNJDgHL2+tKr4MPx3A1NQcUWzzGgYIq8Qn9DMy40Oqn8Iy30648hKwbY8Io/f/iJGL1I/TmnyX/bDs9PiNe/SyzfU20VkjaLih93MU2Vt0+zHR4HvFJIlADn44STSNxx/Sg9A31fdT1iz+JlrJaJ+08N0Zs9w1R53fLcR0FVBx5hlf2neZ1xRYD/qSZDncMGXd8k/sevJk7FkUSq4wIuqpyDGhEqDq6y+gor6R0aBJnVDYZi1eTG2Mg5L3IIecEI2W7OHfoJV48WMKZC+JDWyYYjN/K5vse4uG71rEqM5KIIMPl+eKe0ToaXv81u/ae5MApaesVEi86UjAsuYvPfPoutq/LkhjAGpir+6ZqVATwTKfEdSKAu0TLRaUEBHDMdQWwUggaPFMDTHWXUy8+rt4+hitmJQuXLCBFjPE9DVJ6D7xXAXy9tqfkX9mU6lRGKyqjOJSHjCGPP/541datW7HZbAQHSwCujIdUUVF5n5C26R2hp6GdrsFJZpVJROZoEuNDkf+YdnqZcJiwhQYTJ8FeQKgp839HuxlqFxGhfINWaeZKF2+KIDQ2gZzU0IuBZ+D6Cm484rzGevrp6h9hyqWVrjYYW0gYyalG2athYsZCdKSNGJtO/OQsM6N99PcMMTbrxO6+YriPVVnYRISWEkxfuoHfjWOsl5GeXgbG7UyJC/JqxWmL19b5fXhECLt9BgxBYcSkpxMTpXwOaG5BHo8Eq92NtHWPMXTV5BsjGuWbyHHRJMWFEHrZoYtvK/45zx4+w09Hb5IOfgf/e1siScoS0W8DT38l1bv/mR/lT1ET92m+ct+dfHp5SCCIfl9wjDIz3EmP1OXAuCfgjZWuwhwaS0JGkgh/Mxa5lfI5J+/UIOO9cuyQ8qb7Ci+tC8EYEkVcQgzJ0RZMGo90RMqbzB76RmYZuTw0UDBGYo1IICkxXOzl0kOCN+MZb6Wvu5e+MRczkii/pEBjsBESLeJDgopY8yz2gT4amvqYDNjTFShzvcMSSEyKIiHMiOnam0gdOia66e8dpntERM7l88Umg6QO46PJTo2YE19+MRe5V383nZ0DDF+ecyX1HZJEQlI8uVeO//W6cE3KcdNuRpH0BoeIjRrfRn1JmY31iU320CFlNn3ZgMXqRIibQ2NIS48l2mqUVCqrRPcyOtBD55ATudUcIslMYYREJZGZqnzn8zrD9z6k+By9NB94lIMvH6E27TMs+ORX+PziIGzXFJtP/MLMcDt9g2MMTkv8famcdEaiMhaQmiA+5bpBng/fdC9DPe009Ur5KQZpCMMSnih1GEli2PUWulHseIChvhGxQ2W+ZKj4q2jiRSgHKQH63FEKypvpwY4aeofdjF/2C1qpjniik5NJjJCAX25wPStQPuE1mP8r9v3uJX58Rof1ti/zqS/fz/1LRDBfqbLfEZJf1wwTvW0MDowxPOMNRFsX0WCJSSclKy2wyNV1i+tKfC7cDgl+uyZxaETExEmQq3yDW3a9kR+pCO80Q11d9A86cIpPsEWKSFZ84bWLCDmnmB5upa1zhOHLvkGD3hxCRHoOiVG2wJzy69muIg7sDXs58l+P8YtDfbSm38+Df/dt7luTyMJgaQF/qJm9FUq7nR5gsKuDfqnASaUONZIIm7S55HTyYpXcXg/pKyaGGOkQATg6Hejb/JJbjSE88C315KRQwsxXCt838A3mU/iLf+A/n2wgP2w7d//NX/PpO/JYIaLuPQfrPjeu8TaG+wboHnMzreRHZ8Vgiyc2IZakKFPgzeRFxFbEJ84Mi9/qnWRG+rHQOOk3Fb/1ex2IZNY7w+zECIO944zO+vBLm4pOlXtEvN2Vie2Mdw8yJe1LEy33lbpX0nWtTfqn6xk49GP+77/s5pXhHJZ9+R/51hdvZn0shL7bOhe80v+NdjTRNTCDdH9idNLvKw9dtH58XolDFN+qFy0RGUdSdryILxExYuN9PeNM+70SJ0i8IOJGWQ/uch8n6EzBhKeIQI+1IV2Q1L9ygFNMf0j8yTjDYmBurY3IRPEPEl/Y5J6XUeYJzwwy3N1Kr3S0E5f7Wi3G4AiS5uURF6K5Yuj6NXhGmDz5E57/1Qv8yykLtu1f4dv/43PcmW0i5r10CGJTjpFW+ruUBT/F9yqJMoZhikklJyWCSLHzay+v+MWR7no6BxyBfAT62LBEohISSFemiv0+/+YTB99/isO7jvCTglCCFt/C//7qGuaLXb7Vab6peobPPc2jjz7NL2uDSdn5P/j//vbT3JIi4vA92Ml7wSc2Mj09zcTEBL29vezbt2/vd7/73e/ILmWmgDJDRJlJqFjalUL4MtdLtlLOyqa0E1UAq6iofEgRn1b0M54RAfzY+E0sWn0b37ktiRRlkrC4sEtzld+ECHFlITDvYBWVr/4TPz4/TW3cZ/nKA3fxmfdTAKuofAjwuUboPf5f7N/1Age1txF/2zf4p1sTiFbmH4qpf3yt3Y9nspWOw4/y7BOHeLp7MYs+9WW+8pn1bEiwYH0vAevHEe8kQ0VP8cpj/8UTRSFot3yBb/3tPdycFUqkuNSPRnEpi/U4mWk5zNEf/x9+csRN36Iv87W/vZ/718YT/5HJx58Ivwf7QCHNrz7GP/+8mHzLndz/t1/mG/fkki566l0/I/o4IjGDx95B157/4Lmnj/GL9tUs+dRf8A9f38SKcGUO/0cFiX+c4zhrXuC5V/fxeHseaZsf5F8eXkiiMlJw7qgr8YudOMVOWg/8lh8/eZ6j/k3c8NDD/PdPbyTT+sHZyXsVwNfLq9IfKtslEazkTXlEpw6BVlFR+RAhvqyviMqSs5yq7Ke/o5Ox5hqqKnvpGPFhig0l5Io3JD7vBDP91VQdPMLrh17n9dMnOHGmgII+M1MRS9m4NJcl8eb3PgRaReVDhEZjwGB04HL10ljaTMm5Oga762gY1zChCcdmNSJxz8cHnwvvRBM95cfZ9epeXjjVQb0vm6U33s5tW1ewJlV5c/jReYP/x8Y33c5Y/WkO79/Fs3uLKRqPJ2bFLWzbvpkt82OIDdK/+7e/f0qcg0w0nWH//j3s3n+BI50WgnK3cuc927h5eQLptusH93+WeMZw9VVQcHy/iKATHKicZTpuDZu372DnjfNYqEyfmTv0zx6f6KihGhqLj/Pc7v3sOTNAo2EeS7fezo6blrEuMwSrMhx97vAPLV4XHslHe+kR9h/Yz6uvnKWoS4tlyQa2rF/BijgrQYYr5ksr78Y9Ezj6yik6uZ8Xn9/PK8e7GQxbxeZ7PsHOzfNZEW95T/PE3yvqHGAVFZU/U8RNuaeYHh9neniI2aFuutu76egAlyWK5EWJRAdfHNKjODRlldOpvioKXjnMyfOllHcPM0QcIembWbpyDRvnS5AUocyV/gA9uorK+41Gh0EZLpyYSrx9Fk97LWWtjXRoEolMyiE9Ooiwj1O0KwLYN1FPQ/4xdp/roi1kM0vufoS/+fRGNmaHEWJSxe+V+Kdb6Cg6xsHTVZTO5JK+7fN8/rPbuXeF2IxFf8U84Q8zEtc6ephsLuDY62c53x6EfvOXeORz9/P5LUnEWg1qnV+JcwhnZwnFZ09zoHyGkcRbuefLX+bbd80nN+LiEHyVObxT+AcqqSo8wYH8btqt68i5/RH+8ZGNrM+wEfRREL8K4hftnfnUSVs/cLaeqsFk4pbcz92fuIXti6OIeNNcYWlTzgGmOoo4ffwUx6s8jCXcxA0PfJKv3LeEpfHBH/iDMXUOsIqKyp8vHmWe1CijUw4cTl9gvpBGYyUoNJSwCAtWo+7yUz6/z43XOclY3xhTTjduZYy0zij/BWGyhhAWbJbjJThW9a/KxxG/Mod6grHhMcbdXjTBMUREKPOZRSB/nNSBMsXBPcXU6BijMx5cxsjAp4YizPrLC8iovIHfM419bIShKTcOTTDBkZFEimAUs/ho4XPimZ1geGSCSbcBQ0Q8saHKgm1z+1XeQPpCn3OKiYlxhqfk16Bw4mLD38U3x/8cEA2lLKY3qZSVG6culOCIcBJ/7yTbDyE+Lx77KNNTk4xPe3D6LJhtYUSES5wkjf26rlFEs8cxyYi0qSm7Bp85jJDwEKKt+ovf5v+AUecAq6ioqKioqKioqKioqPxZ8F4FsPo8VEVFRUVFRUVFRUVFReXPAlUAq6ioqKioqKioqKioqPxZoApgFRUVFRUVFRUVFRUVlT8LVAGsovJhR1m+fnqY4cFBeoanmXJ453b8sfHj9dhxjPczNtjPyJQLu9z6qkkU18PjlHM66Wqpo7a2lpq6RhqbOujqHWfc4QlMxlB5t/jBNcX0YCttTbVU19RRU99Ec2sP3f2TTDq9f7h+3i4+D77ZASZ76misq6a6Wra6Zpq6JxiZkftctZ6iioqKioqKispHA3URLBWVDzWiOAcraS85xtPnZmkP38R9O5dzW3bYn2C1YjfTPcXUv76H0i4DvrV/wYol6SyN5Pd8+01JbxWNZ1/huWNVct4sThG9bncS0dm3cM83bmHLkjhi5cgPZrFlkYceFy63F6dPh05vwGR6Y6Xo9w1l9US3G6dHg9EchOH9+paIz4GvK5/SE3t45VwLFd3yu8cvpZ5Lxtod3PGZNWzKiSJs7vB3jdeFc7KdznPPcuDQGc50GJiRvKCPIzhjE5tuXcPdN8wjyaJTV81WUVFRUVFR+ZPyXhfBul7cp4QzynZJBKvfAVZR+cDww3gT/RXHeOV0O8XjcaTkJLM0KRjDH115eJkZqqPl9G6Kq/sYiN1AbEo8KcH8gc+JiCATN2O0xRAeGUSiv4fKgj4qhyJJWz+fBVkRhMtRf3Ld5Pfhdw0zWXOQV4+U8Xqj+MSwcOLCTO/vx9xnBxitO8aRY4Xsr5zFbYskWe7xvnxfWHnr6vei0ZkxhMYSGa4jZraNooIJOnxSNyuzWJASglTRe8CPu/s8Jft+zpN7yskfTyV36SqWLEwhRj/MaEMxNd2jtGgTyYgPJ9ysRfMnr0wVFRUVFRWVP1fe63eA1SHQKiofanRgsKC3BmMLthBsMWLSieCY2/vHRqvTYTAFYQ6yYDHoMBnlb7/Xa8hOawIxy3Zy0wNf5avf+Cp//Zlb2LQgiRDrBzxiROOX/yaZaTlF/vFjvHyintohB973uzB9s9h7LpB/Uu5xvIaibjuu92u4sFaPJiKHhFX3sOPBr/ONv/ocf/XARpakxxJkMlx+cvnuUfqJUXqrLnD6hRIaZpaz+LP/zBf/9q/5q2//FX/91Yf46s2hxI6Vc+TVoxysHabf+35lTkVFRUVFRUXlj4/6BlhF5UOGp7+czqrzFJbVUVldTW1FMWWl1RS1aXFHzmf50nSWJF56A+zF5xikv7KAqpJyiqvrqKtrpL5hkKFpI8EJNiwXL4vP68Yx1slAaxP9Ey7sRhtmg5bA6Fz/DMi+prZ+moa8+PVGQoLAqRxfU0LXjAl/5moi/RO4G85TXF5DTX0zbYPjzBpDMVpNBCnXuYwGjUY23yj+njqOn+6j0ZVA3o0LWZIVERiie9XhCr4pHC1nqSmrIL9cyUcDdc2D9M4GEWwLwmp80xlvD+co012llJWUUFBYQlF+IQUNo/RPezEyjn2gg5Z65X7t9I75cVtDsQRpA05PmQfrGmulr7KI4pJKymrluPom6hsnmMJKcJQZsyIa3dO4BuoCdVV0oYiSwiIKa3rpHnVLGUzKNTppbainvr6Njv5ZZk1WzMEmzHNZ8k+001dzhtKyGkoDdVhPY+skQ1NGTOFyn0BirkApW2Vz9+FsqeHA2UlGgtPI25DDkpQQSdm7ZQomiynYW8Gp8zZib97Ozs+sYEGwHpPGgEk7g7u9mKr8agpbZtFkLCM9N5o05S3w3BX+6NhHmWjNp1zsvaRKyryuTuqjj74RA7oQKzYlLV4HzuFWuhpaqGqZYdZgxGIxYLz8Ft6Pz+fEMdJGZ0UtLf1uxjViZ0EGaVfK7llcHeeoLSsjX9qhUh91Tf30TJuxhFjEFq/Ir3MEx3ALNQMO+u0agr1DjLdXUFhSQVllI60jTiZ11sADoCtHTvg9ksbeUupKCykRe68S26pv6KOjz402LJRwscGr8HnxTHTQX1NMiVy7tEaOr28QO+mgtbUlYMOtoz4mCCbIbMCsdM+eGZyDdTRVFnK+pJYaxX4lH80jRswhIYQpE5zehEdO62Wgvp7KqlaaBz14g6T9SfkpwYCKioqKisoHzXt9A6wKYBWVDwseEYCDDRQf/C9eePk19p0o4VxBMRckQK+q76N7OoyglDxWrcggL96KQePFNdpK9cnnefmJZ9h16BynikTgicgrONdAee0ws9Gx2MKCA8NUlev3nH+WEy++yLleA9Ox80kKN2BRmrGjC0/dAX73agG/LQNjVCSLkq34JroZrCuhdXCaQZ+J0epztJ45xJET5zgtP88WlFMzHokuIpnYMB1BoqavEkLeUXzdVRw92UeTCODFIoAXX0cAe2f7JeA+y6n9v+bV106w/7QIyaIyCouaqO2fRhMWgiXYglmvw/hO59NOdzJcvpdXdu3mpSPFVDS009k3xMhgH/1t9TTUlFNWpNyvma5ZC4bkNJLiRAx5Z5nuq6Bo35O8/MwrvHr0POdK5LiCUvKPV1Lf42EmNpYYm4grRhgp3sXuPa+x67gcU9Uh9xhgWO4x0ttMY1WZCPBiiksbaerzE5SRSUJ8CDbFR0/20Fuym5NHpM6PnOHYaRHPF0Skn6ySY0UkRYQSGmHDatChvzbrrh5mmio5cG4qIIAXiwBefI0A9jnHmejtY6B/kMGREYZlG7lmGx0bY3LWhU7rwtB2npNnmtjfn0ryjWu4bXU8MX5Jh4jFxuJTnDx6lrLmIaZ8Pmzzt5CRkcTCcN0ffziR3yu6dJSx5lOcP/A4ew+f4bCU1flC2U4UcaFsCGdsBEHR4YT6xrDXH+b0rtf4zfP1tOljiMqJIVZU4cVeS9rOeCV1B57jyR/t40ifFXdiOrlxFoLcgww1nePs/ifEFo+y/2QJFwK22EhN9xT+EGlPNit6nR6TUiHD1QwWPMdPD5XyWukQhs4iys4e5uWDr3Py9BmKmodpHg8hODKWpEh9oEP124eZ6a2i9OjveHX3IQ6cLCK/oEjabSWlpd30aCyEpsURYdJdHJ7v84hYr6X82NPsevplXjqYz7niYgoK8jm+/2UOHTzK0fNlVDujCY7LIiXSTJhulvGWM5Qc/S0vvLCfo2cVfyL3OFvO6TopK7OViNhwEfPSpq4anj/JRMdxTv30Mf7jJ6/xYqUWXVoaizLD3sODFRUVFRUVlfcPVQCrqHzkkbbptTNe+gonX3mMn1YYGM98gLtuv43tWzeyKS+R7PBZBiZ1TIXOY/nydBbHB6GbqaH4qZ/wm1eKKQm9gUU338WDO29ky4YlrEt34G08y/49rdSOmkldk0GE+ISxmsNUikDu0qRjyV1BTrSJEKWFe4bxdZVwrKiH00Ox5C5IY11mML4pEYk1hRSdLqWwaYSxsHnk3nqHpGszmxcZCe5vouTsIF1TFhLzEogVMXjVQGdFAPfUcOzURQGsvAG+WgD78U500XXsVxw8cYqXxxYRtepeHtl5AxtXL2N5pg9N20HOlQ1QN2IhPi2WOJvhnYktfRCG0ESiUhexdKkIxNApBp2huBM2cdN99/LZe25l66aNbNy4llUrJH9JkcQEuXF1nuHk4z/jyfNjNEZv4Ya77ua+bVvYtHYhaxJEUJac4/ABEdeWaKLnJxJujSYpYwmL5mcxL9LO6IyZ2ej13PzAJ/j83bdww+ZNbNq4gXVrl7IkO56oID3G8WbG6l6nYtDPUOpNLF25hS2bpc43rGGhpZrRzmJO1juZNCeRlRhC6LWTr9292FuqOTgngJU3wFcL4AkmusU+XnqRF598iRePilA6doxj12zHz5yncsSIX/IQ52ijtm2U81qpq1WZbE0ap6fiMMeee47dZ7sZTVpFjAi5RP0UtuwNxGeIOIr6Iywkdi2zw0w1HKGhpYOmsM1krbpZymkjm6Xu1iQOoes/wam6GZomo8nMiCUhws3MQDMdp8/TNBOBPzWX7EQLNqUIfRPYmw5xZs95XqwKJXTjFm7anEmGYYTRU49zSMrp+cEsLMvv5XN3bWXTmuUszzFi7jpEflkPtVNRRCVGEB9iRDvby1TjKfa+spuDx+to6gnGsvQmbrhlE7cuj8LUXkPTqXq6POGELU4mxqxF27SflpoiillC9Ipt3LhxI1s2rmF1ip3gsbMcLWijajqO+JQY0oI10kYaqX3tP3jqbDvFpk2s3XYvn9ixhQ1LE0ieqWVgyM5E7ie5Ydsd3L8iijjTDBNlIoz3PM+LTVZ0S+7j3m03s/WGzaxfGET88H4Kixsp7bdhDI0gNTboire7Dpxil+0FJZxtGmBcI21i02LW5IhYnjtCRUVFRUXlg0QVwCoqH3nsMNNK2f597H6tht70+9jxyEPcvS6HvKxMMqO1BNvbqO52MmSex5LFqSxJcOHqKGT/rwsomljA4k8/zP13rmPLwiwyszLIzrBgcbbRcLiAbhGnsZs2kRAqvqDtAh3NXYyH5xGzcAXzY4zYAgJ4DF9/AwUNMzR6M1i2JI3V6daAOO2vzKemdQJ31q0sufVett+8ijULs8mdF0+oe4y+wm5cHisxq+YTG2fFJpe7KG6FPyiAPTiG66h87TCFJdO4V32S2z55G3csknznJJOd5MM63kZx/hD9owaiFmSSGGdDGR36tkWw1og+OJrY5DQyU0OJGK+lqs/ASMQ6brv7Vu7avJj5mXK/zFRSEiKJtBrQuVvpKz7Da8820xW6lpUPPsBnb1/Fihw5LjuNrCyR+V3lNJ2sZDQkg9C8VaSnxJKamE6aCNVIVwvNvR76LCvYsH07D9y4mHnZIrAy5B6JkYQp4lcKwO+cxuvXoonJI37+ClYuyGG+UudZWWQEN9PXMcDZjlBM8ZmsXRBDZGBc6xX8QQHsw+d243HpMIRGE56UTEpqKqnXbOkZ2WTNW0hWgtSjq5nqLjtl48Fkh3Zh6DjKa3vLuNBtIXzNNjZsWUK2rhv/UD+zSRuJy0wn708hgL1OPB4X3vBcouatY8mieSySMs2SustJnEY33MzRhmDGzcmsWSp1LQLV6nVhmGmnwRvCiC2dJWkiDoM0+O399Jx9kcPlfdTE3MIt993E7fMtWGdaqNl9gIKCMaZFNN704E7uWazUeSo5yRpss9JOz/fTMRZEeFYKyQkhBLulHDrKef1oKy0TaaRtu497HrqN7dIeFqVb0HZV01tUy7AhnrAVS0gNM2B1T+OzJBK2cAvLFi0Qca3YXxY50q5tvl6Km720eqSdL0thYYSf6e6TnHzyJS4MphO25bM8dJ8IZmkj2enRpOgGGZbuvjnhDjatXsq2TB0aZxeNxw5y/OgAwwk72PDgPexYs4CFYlvZ80LJ0DdTdqqdxi4ztrQUUrKjCLncpjRodBbMoSlkLFjNshvEr6wSOwk1XSGSVVRUVFRUPjjURbBUVD7yzMh/zSJMXbT0LmdJ9nzWZhoJCSgKbyDw97m8+JQmrJXgNtCGJehub6SmLxZj/HLW58WTLSdcFJUizsIXkbw4j80LpknWd9A3qMwNFKTFa37fasTKvNK5fyr4vW5l8WQiMvNYvv1ubt2Yy/xQEW+K5zAmEpObyoKoaUKmuhgcdDAiWl5J5ttnAvtkO00dM3S0TjJ+YT/5T/+IH/zgB/zgh4/x6BOH2FXQS1dzK4NdXXSOuZh4O98ivh4+Pz6nC4fHi9frk7yJmFLKVa53NX68U80MtQ3SNJ5GZOpiNiyKJvLyUtFBaCNXkrMil025Y5hnBugdgFnF3SpIRXmcXtxyD5/Xg1sc9FulVysiw5axiHBXD50v/4qnHpN8K3mX7Rev1XG6SUzDY8Jq0v6BxcfeCqXClXRrxJI06PR69NfZtGITWulMdDo9BkltkLOH0fqTnN9zhN8d6KXftJzl932ezz64ndtydMT7RpmQ+p6ZDljonwZzGJa0PKJDRBCeeIHXfvZDfvLDi2X1oydOcqjax6jdiMmgxaDzSy2GE5G7iEVb8whzTjGQ30jb8HSg9djHumm60MvYdCgLN4ltZ4QQqp3GMdlGU+ckLS1TTBYfouT5S7b4E37y6z28craXtsZ2Rnq66R53MC6Z9/ul4qWMvQkrSdx4D3fft57bMoMJ0UvZmxJIXXMTt35qB7euzyRV7q0TY9DHLyYyIQJtxUFe/+WP+PGPlHz8Jz98/AivFEwyNGvFFqTMuQ5YY6AN6vQWgpQF6cx6qcm5dqrXYdDKTreT6Vk7drFn5esPbkcnPZ2j9HTNYG8qoPSlX/CLH8+V1U9f4clTI7S0izjuaKN7TO7nurIejRhDssjcspOdjzzIZ+9dzrIE69UjO1RUVFRUVD7CvKuQSkVF5f1EQnK/8tZFL0GusgCTGdPl12nSRLUiUCSYVkRKQMwEBOwUrqEBeuwiOo1ysPx3ta4NQm8IwRpiJDhYhJjc4vJivfJTK2oq8FmeS+dIIK2XwNoQWAFICeoD/39xf0BASRjuF2nklzTK7xePEiHpnMXhGhHhMc2U3Sei741LvsGlv1y7RwJ3vx3P7AjjzlG6ZwdorS0kf98e9u7dy949B9lzoIzCDg3m+XksvXEZC1PDCJabv/kebxMRvz6PL1AWfo0OjZKRN11MxPHEGDMjQ/SJmJ0w6qV85xYLCyD/0JjQG4MJDjVgNHmUKZoBkRJALu6TX5QyVypFo/EFxOWbEXFsb6Dr7LO88pMf8rMnXuapF/ewR8n73oPsP1lNQ/cUbrdPBJ0WfaAe/gBvOsSOa6qbnsrznD+wT8pUrn+dbe/+Q5woa6F+WAS3wYbV0Yi3+Sx1nVGYNv0df/M/v8F/u38Fi6PEVNzDDHc7GeiLRmcwE2aRbM7d7Y+H1Jm7n+GyXRz/1Q/50fd/wRPPvcZru5Wy2s++1y9wurafGZdf7F4beMjjl1RpQuMIT1vOSt0kKSIEW5v6ROxNMdpdS2FDLHb9FravyWVZoog+jdji9BDjdhGOjkFa64sp2Kdcf84WD5ZwrsWLIWcRy7YsYVFqeOCtKS6pa/nhzUrGuDyX1IgQQsRYpMVKYcWRtO5Bdvz9P/KFL23j1iwzMfopRpr2c/7JR/nRv/2cHz7xKi++qtzngOSjiDPlnbQPzATqUi/1rtUEYY1aRO6yUPlbCYWHnmHXC7vYd+AQr730Kr853kXjbCK3LclgRapJUuKQshpmcnaYrskeGurOU3hkH0f2Sf1LXnbvPsH+oglcqQtYevNKlmTHEmO4ONzrIorNyn31BgwmE2axf8X+3ob1qaioqKiofCT448ctKioqfwCJPgML0YziszfR3TtCz2RAHkpUPYtzop+evmFGx10BkasNqLYgdFYzVu00vskBekftTF56A6mcaW+jt7OR6i4DI7MRhFvBokSwIsxcbg+TdhdTLq8icQURYuODdLYNMTA0g0+Um/6S2lMOUMSbiC+dXoP+yjGQzjbGWpqod0QyFreApHgL0UHXaDCdEa1Bj155c62RnwYJqOXPbxyj5MWM0W8kJGohSx/8Dn/1k0d57LHH5raf8tOfKr//H/7x63dwU2ow0Rf1/rtDbqcVsa91u3DPzjLrFEH8Jm0qqdNbMAQZsWommRkduVi+ymCaAB4RyDV0tbdS3W1myivlGyI1cilRygMCrQgIjwuX8lbOo7vOW1KldgcYqD7C4V+/ytHqEMLv/f/4m3/9CT95VMn3D/jBX93BXUtjCTXrcIoI9rw5oWI6xoBACZSv1iCi3BiYr/IGIdgS17PuL/6Kv/pPueaPfsSPrrP94Pv/wv/4zFZumh9CWGISEZGxLIk2kjI/hayFOUSFGy/WmWeU8ZZm6nptDEZtIGd+HPMjtVfVh9czzfRQDz3NLTQ399M36giMQ3r3KPmeZaq7kFO/e4ldu7uwr/0af/HPP+T7P1bKSsrsfz3CV7dkEWvV4lYecFx+2hOBNS6TlSt8ZKW00NDeR2l5FX21lTTHJWNfs4bMuBA5SkHJoUl5/4ktfB4L7/87vv7jR3n0Wlv86f/lH754C7dmhBIjGVekdqBq5PSLb+mvU0+XccnuOkqeeYbnf1lAc+R27vmfP+E/A9f/ET/+xy/w7Z1LWJhkwy15cHkVy/Hj9ziZHfdjHh5F33qWs3t+wy9+/jN+8+JZXrevIHL71/j69vmsi5N7i2n5PSZ0GisR0ZKP7V/iy//yY7nHG+3qUcnLYz/9d7773z/BA6sSSRKjeaNpe/E4RxnraKW1sYnGxkH6xhyBMWUqKioqKiofB1QBrKLygWMSnRJLjESh8foW2mvrKCvvp62/n+HW8xS9voenD5ZTUDuJw+4RfaW8oUklZOECVieNoG3NZ9/eQo6Xd9I7OMxwjwSu5/dx9vQ5Cq0rMC6/kTXpOuKkuet0JhwizJpbW6iorKezS+4xVE/jhWM888Jpjp5rCwTdylu0i0hwrwTEbicz4yJ+RoYZk214uJ+OwjOcr5FzkxeQcOMmViWFEK+TAFyCdcfUeODYkeFhBsZEENlnJe2TTI0OMjA8wsjYlPzNi8sfjiUqi/l5EaREj9PcJaJwKpy4+AQSEpQtlrjYWKKjIgkPs2Iz6QOr4gbE2DtFEaWWELlfPJGaabydFTQ1NFDVPUiPpHNYxMX4pAhWrxwXnUNCXhJLw7oYKT7Jnr0lXKjtZlCOG+pqpPb4a7x+oZny8A2krFzG2jSIvKQgzBasEXEi1F3o+2qor67hwsCo5FvKY2SMsYkZZl1KqfpwTUo5jE4F3p57jSLW4kWMJMaQGGNnor6V+qJOKcNZfIrCDLwB9uJ1z2KfuFgXw0OSHinfWcc0TsfF8lXyMTIuZe704PXr0Blt2OLSSFuwkEWLFl1/m59LdnIMsbZg9JErmb/uRm5YZsA8XUND0QUam/rkuj10V5/l5P7jnBqcYWp5HtlpcSKernw76MA+XErFSyK0/ubv+O9/9zMee7mEynHndR4CvF0UQam8uXcyNTIpdiO/mUIJikkmISlObMSHf7CdhsJ2BnompVRFMF7u2cReguOZv2kVi9en0N5cz/PPPk9DUxPxyxaw8oalJEWY5wR8KObIbHIXxpAWN05Hdz89EzZi4q62xahIscXwEEIu2aJf7ud1SxtR5lpLOgNzFd4KyYvfg31c2seEZMQaijUmgbgEyUdcEIbpXrpK2uhrGZEjJVU6jVxPynq8j67mcBHmt3Lz/Z/joS9+ns997hE+9xef42sP7eDeddnEBisPQiTjGhtGaxYZuZKPZDcOsZfeCSNhkfFz+ZCfcTHExMQQFmoj2Ki/ZniztIHhEkpf+BH/9o2/5q+/9kueOtNGm1SgyHcVFRUVFZWPPFc+uL+EEssomxJCKPuVsE5dBEtF5Y+GEuhasIT4CfIM0Ciisq6ygoqSs1wobqG5bwK3xs+oPwKXLYvly9NYlhiJOTSEMIsTz2y/CN5SGiuKKCvJ5+yJUxw+00CDM5UFt93JzZuXszbdhkVp0b4JnDNDdDR3UFlcRXNVBSXnq2mq6cFhmKTNZWXatpBVSzNYlWYJfAapt+o8xQVVFDV0SbpKKT9/inOnT3OitJ9qTQY5G27l3ptWsiTejEUE0GRnMaW7n2HXa4c58PpJTp0ukmMb6R3pk0C+laYKEUiVfUxYojGKmIgU0RUVHYxJN8ZAyXHqzldSWnaWUydPclLZTl/gbPU43XaTiJFQER6X5jq/C7RG/Bot3pE2pnuKqalppLJCgv38M5w9VUn9oAT5UYlERoYRERZKsEnEQF8zHUWlNNQWU1x0jtPHz3C4oJ/B4DwWbdvBji1LWRpnxHQpUSJC9EYTmvE2JtsLqaqqoaSyXO5xlvwzZVQ0TzETGkV4rIgo5xTesXZa2hspq2+kqbqYkvxCCs8U0tbaQeOMmX5jKtlL5rFhQQzhummGq09w9pVn2CNC9MDxUxw/eYFz1R2Mzgww2ldHXWkVta0iqs3hhEaFILroHTzplCO1JiwRMdjME8y019FdXkxleRlFhac4crKEcwPhWBauY9u2dazOigoszBUYTh9ABNdoCy1nDnNk/zFONwwwIgI0fmEemTEXv3v8buvO73LgH21leLCVksYW6qvLqSooEFsso7GyhpZxD626NMLTMrlxRRIpoVIHcp5GZ8QQpsMz1UvFrmNyfAFDs8kk3bqTTWvTyQnSXPzUkHR1OqOVsJhgLIYJhipOUp9fTkVpPqdOXbLFAs5WjjLol+Oiggk169FOtjHRVsy+Vi1DQQvYsiiJBTFvNWNWuZEJ7VAjY4NN1PUP0lBfSU3hOQrl2vXVjbQMTVM3E4kxIYeNa9JZEGlG45nA3tFKx+ggnTNTjI8MMdzbS193B90NFdRXNJPfpUyTDidGBL1BY8RqM2PUTzHZUUXd2fOUFElZnZnLx8nTnC4eoGHCIHUtIt9mvMJGvFKHdTQe2c3+g4Xkt7cxFb+E1AXzSQieG0mioqKioqLyAaKuAq2i8pFHaW5BWKKzyF2RJYJCfnVM49MFowldyMINN3PPHZtYuWop83LTWZgaTXK4Cb1BxEfOYuanh5Gm86DXeLBL+/bpgzEnriXvhvt46O41In5DLwoPjQZzRAKJmZlkRNoI07jkHjq8/kTiMldy8703svaGdcxLz2ZVTgwpcg+diAejJQyjNYbgYBPBhovzWf1+Dfr45Szd8Xke2bqY5XGGue/zenCO99Lf1srA6CzTviC8oanMX7WEtStTSAoR3+HVYTBHEpORQXxcGFFWGyFxC8meP5+8cC9axwxDLuUec5u4H42I5aj4OLJSIwIC+O0LuitRCsGAyRZLSloCuckWEYeGwCJYGmXYqN9AUFgsUUnxpIo4tVniSZyfy+L0CJL0Htx+Dw5lrKshDGv6Ftbv+AQPbs9jSYz5iuGjgogPnU1EX3IMOakhxISY0bo0gTeFaESUhMSKmMgiIUpEdkg0cemJRMeFEx6sw6L1SVqUYeMZLL/1BlbetpWly/NYkZPIfFEfQVoXs0PtDHX3MjghTt8fgj4ulyVrF7FsXhxxFgN6yYc5JI6YtBQSlXy8IwF8EY0pgsj0POYlhBGmdeDyarD7pI6jF5K59VPcv/MmdiyStFuvFL8K8rtfi8nTz2hHM01jHrzxC8lZsYwFcVLe0mVcefTbQzlDjyEogqiUBBLSYrEGGyRfyjtSLT5/NLlrNrH2nttYLPdZtyidvFRJd2CxKOV0uanUmcUSTIpUdFjSQuKXP8gNW/NYJqI8+HKCpI70Fiwx88icv5ClkdLp2acZFFv0XWGLmKOISUomLTE0cA+tMpfcHIY+Zj6LcuexPiucyMDHta+H1IRGhHN8LIlZCQRZTARpvFJncrwumrS8VazcsZXlG1ezdEE6y9OlnVgmcfa10VBaTN2Yg1GxYeXzwxq3G7cylN87wkDNBQr3l9A6qUOflEFEaCgxCVmkZ+WyMFpHsHuGaZcXl9jvpXaFMYaY1FQyUyKIlvJ8w0bk+gYjEeZpZrvrKOvrYTZ2GTkL15EdrSHsKmNXUVFRUVH506P0Y+9FAF8vFlH6QWVTenDlMbYSjgfJFvL4449Xbd26FZvNJsFwcEAEq6iovJ+IgJyWwDMwfFWaodZIUJARs8TdXgle3V4tOoMOk7IoTaD1+vC5nbhmHYHVjZV5osobTo2cZzAHYVMC9DciW0H2+zx4HA7sDgmexS0oC1vpRQhag7Vyrga3R4dR7hEQtKIOvXJ9p0M2ZeVk38UFfxQBrNGZMAXbsIobeOMWc+lx2HG45VyfJpCewMhM2Rs43yfp04kQtVokX4qAuuSIvPhE/M7MunBcnsMpKPlR7mU2EyTiV3+V4Ho3yLV9bjxOO7N2EbYBUaD8VSlbE2ZLEGajpDlwrKTX5cAp5Wv3yL8V8aAIHiU9cpzVcDFv10Xu4fNIOcg9HFLQyrmKGNPKuUG2IIx6Ze6slKbXJU7cKfWhlJdynDLEXS/iyChZ10mdajDIsUqdiNwLpMcl9aeUr0eODQztlh8aJQ+Bxbfkd72SPjMmpXyVfXNJekcoafHIfWYlDx5lETQl+SZ0YldWZfjvW4nZ2W5GLzzF0z99hp9Xiri/5SG+/u272JYZdsWndt4NF+vNLWXlcMhPZZXtQJ51mM0m9CYtHq/kVwzKpL9oV1eh1PnMLDNuEbQGC1YpX2X9uOsj13bMMDsr95KMy20uErBFOc+k2KK0GylcZX1tv8eF3S3/0hqwzNn070XaoFdsY3b2jXwoIt9oMmCQRPmlDpX2b1Ye9syeo2Xfbr7/oxoGcrZz0xfuYEdeaGDe8sUV4Xto2/sYv/rHPZSmf4otf/8dPrMpisWhssvvwSd27pC2frEOL+VEab+SD6lLy1w+rsLXx2zR8zz5s8f5P8edxN75Hf77tz/LLekaopTH4SoqKioqKh8gynSjaYmXJyYm6O3tZd++fXu/+93vfkd2Tco2K5tDtmuF8GWuF78oXbeyqQJYRUVFReUP4/OKvpxkZmKUrrZqms7t5dV9tTTabmbt3XfxxbsXkRMmIvXdivE/YzxDR2nY+wr/65d19CQrn1Taxq3zbERIL61R+nVnC43HXuWF35Uyuexz7PjGt9ix2Eia0nO/Izz43TNMjAzT1V5Ky9Hd7D3RRoH1ZnY+fD9fuTuPZJPIdLUCVVRUVFQ+YFQBrKKioqLyweKdxt2bz7l9u/j1kTbqZ+JIXLmFh25Zw6LsJFJigrFefquu8k7wOQeYbChkzxM/4OX8bjqJJchqJijwMEH6c88M+uhMIvPuZ9stq7gxL5moYE1g/zvCNYiz4xwHd+/j8cNt9I5HkrB6Kzs+sY3b8qQOIwyBoEBFRUVFReWDRhXAKioqKiofLD47nvFmGkrLudBmZzwoi6xVK9mSEUKIOmT2PeLHLyJ3ovEkdfVt1PW4GHfODf9WunCNDlviPBZs3s6SRGUt63eJdxrPaCvVZWUUt9iZ0qWSvXIlNy6Pxjp3iIqKioqKyocBVQCrqKioqHwIUOaXX5ovq0GjVebHqrx/SNkqc9CVAlZ+XvyjoMwZV749/X6U9jV1KNe9uNaAioqKiorKh4f3KoDVEWkqKioqKu8DiuhVFgVTNlX8vv8oYnSufHXKYl+Xtovl/f5wTR2qlaiioqKi8jFEFcAqKioqKioqKioqKioqfxaoAlhFRUVFRUVFRUVFRUXlzwJVAKuoqHwsuDw/UkVFRUVFRUVFReUtuN5XDZRZP8p2aSEsvWzKOp6mu+666+vp6emYTKbAAljK/CMVFZX3F5/XhX24kY7iM+Sfrqdh2I872ILNagw0xo/OtDwPjtFm2vKPk3+2mppucAYHYbWZMM0d8Z4ZraY5/xVeP36eY2cKKCypobLTw7gviOgwMyadOolRRUVFRUVFReXjhPLSw+Vy4XQ6mZqaolE4ffr0cdnllO3axa8Cy0fKdhlVAKuofMjwe6fpLnic3f/5f/nej09xvDsc08I0clJDCZb971nS+dx4ZwYZ7uumpW+GMZeO0GBpz+/7ijezTDQd5uiPvsP/+v4L7CoOJWRFLpmZYYTL3vdyN79rlJm+Ss6/9gueeeYF9ua3UdPYQG1VNReKmmgcmkETFU18VAhBenVBJhUVFRUVFRWVjwvvVQCrQ6BVVD5s+LUYbDFEpS9k/pL5zM+NIT7UdN2nVe8K5xCzTQc49vSj/O9fHOXFkkHGHN6rPcP7ghFLeBLxmYuYv3gRCxfEkxRhxjK3993jZqa9iNKn/pVf72qhMumvuf9//ZhHH/0RP/ynL/HNdTPYOg7wqxdOs796jHH3+58zFRUVFRUVFRWVjybqG2AVlQ8Lfjc+5wwzDg/+oGiiMpazbNMWNm5ZytL0SKKMukCDfONtpk+Ot+PxeQOPtzwOO86ZWWZnZXO4cfu06OScwFMuvxzrdeCaleuP9jLcUsCp/BpOdwdjjY1jQaIVk8+J3S7XcPnxBT61Ipty7jtF0uNxKemQ+2mCCctYweK1N7Jl8zKWzYsh2qwPOJV3h/JAr5eu4kKOP1VLt3UNq7/4Be7ZmMX8hHgS4kOJ1XQx2NTCmbJRZsOSicuIISlY/4az80v63E6csy6cHikX5VunSn7V18QqKioqKioqKh961CHQKiofF4ar6S7azUu797P7eCUVLf30DnukFdsIjg4lwmYMNMRLOs0720XL6T3Ut9bRNOWgteAC5196iX0nTnL8bAW13W60iamE2bSYPOM4W05y4dhrPLf7MIdPFFFU1013/yATfQ201lzgQv5Zzpw+T3n9BKPmcIJiQgmRJv7ORLAXJjvpLdnH7t2vsedoCQX1XXQPOnF4g7HFhxMSasY8d/Q7xw6jpVSfLmfXCRGtSzex4zMrWBikCZSN1z7CYNkxik4VU9QxjS9xCWnz05kXZcIUKDgvXncfnQWvc2bPCY6UDzGoCyU0PAibUXfFwwUVFRUVFRUVFZUPI6oAVlH5uOAcZaKnkZqOIQYGu5hqLGLvrhou9AQRvDCFrNQwkcJvCGD3eAUlT32f5184wN6yUeq6ZnE4ZnC4RphoKaTw3GkKhoKZDYkmN1qHfqxNxHInHf1yn/ERhsftjLtEjNqCSYwIQucTcSj6VW+JJyYthZTEMELfsQAWnOOM9zXT1TdM33AX0w3nOPByCYcr9YSvyCQrM4IwOexiPly4piRdRw9wcu9hDpw8xakzZzhzzXb2fCHlbWNMasxETDbRUtXEa93RWNdv5JNbool29NBbvJ+Dew5zrHqYzkkfQQYnoRmLic+cx7xYM8EBd6UszFXMhd/9nMd/9By/K5tgPCKHnHlxJIeITwukSUVFRUVFRUVF5cOKKoBVVD4umEKxJixk/vINbFmVxsIoN73tXkatqcxbm8OStPCrBLDP2U17/gkuFA0wEJRH5o2388AX7uOurSvZlDaLd6ie000m7OZENq7NIDIilaSc1axavohVKX58Djed1k2sufNTfOORu9l5201svXEzG9YsYn5KBFEm7bsYqiypMwZjjZ9H9uL1rFu/iM0Jcp/6Gdr9KSy+cRFLsiKuWATLiXO6m+7SUmpKaqns6KKrv5/+a7ehEaa1oYTGppCgG2JwcJz88SgSM6PYFN9NU/5+dr94nNIuP4bFN5KdFU2iqxtDzEIicxYyLy4o8DZb8YMeEejTgxPMOEIwpa9k2brFLM+NJtZyxTBpFRUVFRUVFRWVDyXqIlgqKh8XtEb0lnDCI6OIjoskOjwYm9WEXqflugs0+/xodHri8paz/t5Psu22NaxOiyUxOYn0vCXkLV2KxWDGPuvAq9HJ5a1YwyKJjI4kKkJEqtmEwWwlKFR+j4klNjqaaNkiI2zYzO9BDGoN6M0hBIdFERkVSUxkGDZLEEb9xXxcnRUjRksiyStvYvMnH+ShRx7hketsn/30w9x/6zpWpQcTafKi1XrxuoaZqtrH3l//kp8/VUUxq1n68Nf49AMbuSXHSJTWjV+Z46uU09zdlGd5ppAF5N37l3z1B//GD7/3eb62LYd5YerbXxUVFRUVFRWVPwdUAayi8mFDeUblceFzenF7FfF2PfUr+teniDsvlogoolISiYuyXpznKn9HK4IzKByTxYJeEZ4XT7mI14vP5ZZrKwtjKQtWOfD4/xirQAs+t/znxqukSXhzTly4JttofH03Bx5/gsd//Wt+fZ3tN7/9Hc8fPEdxl4cZnxmLox1Py34KD5ZxoCOLBbd/hq9+/VPcvWkRC8Kc6KeGGOx0MTUhLk4yduUDBK3eKmWWQFxWJlnpcSSEBxEkZaQ6QxUVFRUVFRWVjz9qzKei8mFEI01TpzRQUW7yb40ouOs1VmUIiM/jFhErYtkTWIJK+av85xFxK9tbqVoRpIFzlTtoldWl3yxN3xe0yvUvXVtyIHm5Oh96dOYoEpeuZOmmjaxfv/7629rVLJ+XRmpUEJrwUExGP/EznWBJIWnrV9j5wDZuWZJEYpAD/2Qfg31+uidyCYuKJz3GgOWqmyplJsLb6cTpdEu5+d66nFRUVFRUVFRUVD5WXC+mVlFR+SBRXlfqjWiNBvQiTpVhznqtHqPsun6DfYfqTadFZ7EERKF3pJ/hwXGG3P4/zhtgvQGd5EOn5EPJg86ISf78htyW30OzyNpyN3d87Rt882//lr+9zvY33/4WX3lwG5tzIomJSyMmcwkb5wWTGO1E43cx7bh4NZ9jlKGKM1wobKM+chExC3JZEG3CerngJJ++UQZqz3DuxRd48cm9HDrXTsu4IzBZREVFRUVFRUVF5ePN9aa9KbGpsikho7JfXQRLReWPjovZoTb6Gqqpa2ihqb6MuuJSTl3oot2hJTTci9Y+wfiwA4fejCXYiGZGhNupAzRNWNHk3khGSjQpVmm0fjsow4qrmznUJAIzIY3tG9KIvNRcNT70XjvD7Z3U19Qx5rTj1HmwD3XT3d5F37Adu94kIlnauXiCN8Tq28DvwT0zxEBTNfV1TTQ1V9NcVszh0000DPsJS9Khd40xNjDDjN+AxmzGpNegFdEf+Bbv79uUY5SHAzobFpNORG0Pre09tHTNSn6mcY510FheyOsHT3F6RAT+2q1s3bCQRbHKEOdLA8m9uCYbqNz1BK/86lmeO9FCizcCW3YyKVFWLO8osyoqKioqKioqKn9q1FWgVVQ+FkwxWH6Is8/9khd2nWLfuQqK6vsZckzjdfSIoCynrKCK+k43jqgkklNCsXlGGK2vZkSXSMjCjWQlhxMfpAhgF8wOMDg4Qf14GLEpaWxdmUTYpbegWjPa4DgibR5Cpovob6qh4Gwh5/PPce50IRWNTmYjEuS8KCKk9b+jVu6bZrjuBGef/w0v7zrE/pMlnKzuo29mBq1umLH2KirPl1LZNIUnLp3w+HAi39Fq04prEhEdmkzcvEXE+QaYrThK4fkLnDx3jvzqXlpCN5J367385d0rWJIcHPi+r+4KYet3O5nuqqSrsoKy1hZ6TXHYUpcwLy2CKOM7FPwqKioqKioqKip/Ut6rAL5erKeEyZfErzLq0iybhNWEPP7441Vbt27FZrMRHBwcEMEqKirvBy5m+1voqq2ldcTLpEhCrd6A2agRQeuRRu7B49ZjClMWb8oiMzWMMDlqrLWBYZcVTVQ6URFWwgMCTtq8Y5TR4TGahnQYQiOYlx7x5rebyneHuytp6xqjZ8zDrMsnXkJPUGgKCbmZZKREBL4D/I4EsN+NfbSTrro6uodnGHdpcUs+LCZlVWkPbqfkxS0C1hpN0vz5JCeK6DRr3oEAvhrvUANtUmZNI24mxd1pjMGYkxaQlpZAbqQR0dZvwueewtG0n8KXnuD/vVhKXcJ9bPvsX/O1O3JZGgZ6VQGrqKioqKioqHxoURaCnZ6eZmJigt7eXvbt27f3u9/97ndk16Rss7Ipk+OuFcKXUQWwiorKnxe+CUYuPMnRp5/j30+6MWz6Co88cif3LI8hxiCOTxXAKioqKioqKiofWt6rAL7O+xEVFRWVjx/eiWb6Sl7j5d/8kH/9ySGeLAslZfNnefjuG7glJ5RoEb+XF6xWUVFRUVFRUVH5WKIKYBUVlT8L/I4+JtqKOXOukoqZLKJu/Dxf+Mp9fGpjCikhhsDQZ1X/qqioqKioqKh8vFEFsIqKyp8F2vBFJG/+At/4//6FH/77f+OfvnE7tyxMINpqxKRXXaGKioqKioqKyp8DatSnoqLyZ4HWGI41Jp3s3Hksyk0mI86C+d2uvqWioqKioqKiovKRRBXAKioqKioqKioqKioqKn8WqAJYRUXlw81VX25TUVH5WKC2axUVFRWVDwhVAKuoqHxI8eKeHKCnupGO9mGGnT75i4qKykcX5SsU00z19tFZ3kNf3zTOiztUVFRUVFT+ZCjf+r0WZSFUZVPEsbJfmSVnkM101113fT09PR2TyRT4BrBOd73TVVRU/iT4ndgnhpmZdkgQaUSj0wZWMn57ePF67MyODDM6OsWk048mSNr1ted7PXgd48yMiRDtG2JoZIzRcQlgp9x4tXI/k/66TuS94vdOMtNTSOlre9j7Ui3t+mjMqTFEWrSBj5Nfic89K+UwwvjIOBMzPjxaHXqj7o+Sro80nmlmB7vpl3ocGBlhJLCNBupz0q1Bqzdi1GnQqEthvzN8DrxTQwwO9NM7OMrI2AQTE7PM2H345mzx4/mk2YvHPsn0xDizLi0+gwHjH8yo8jnGPtpPneHQz/KpmZTik3YdHmTEpD6OV1FRUVF5m/j9flwuF06nU2LSKRqF06dPH5ddynPVa7//q4w5umrckSqAVVQ+onim6ql85eecKmymxZSJOcxGuOltDuvwzjBWf4Tjv/45Tz19luONOszzkogKMRF0pQByDDHTeIxjr/yaRx9/kZd3HeDgQQleDw8yaAghLi+eEDn+/fYE9t7zFL/yGw4W9dAWtZ7Fq/NYmBJMiCj0a+81219AwTM/49lfHmBfuRNPcgKRMTaCpSDUmPoSdkYqD3Lm8f/g8Sdf4+k9Bzhw4OJ2pKSN2pkwbNEJJIXqURfEfodMNDNS/CJP//Y3/PzJ3ezdf1jaSBkFVVP44mOJiQvBotV87GzR5xym+/yLnN2zm4KhIKai00iwaQLBwlujtF7xMa42eooOcPhUHSWj4rcyYokV5yXuS0VFRUVF5Q+iCmAVlT9TnGPVlL/0XxTUTzCatIHYpGhSrW9TjPpnGG8+yemnX2N/QT0VU1EkrMsjOz6YcN2VClj5txe334DGEioBrp2p5kZOX5hlNDieNTsWkiCe4vcHve8EL77BQsoOPscvDwzTGnUjtzx8O7etiCNRlPn18jbbf5bCF55i37F6SsathC5eQk5OJNGSj7dXFl5xpB48XsVLarkq+14Xrr4i6gqO8vLJTmomjQSHWggL0gdK5gPDOYSj5QRHj5zguYIZJs0hJMcEXacefDgHq2k58RzP7jrGC83iu5OWsHppNoovT0/PICMzi8zsLHKTo4gI0mFQBfA7RPpW6VYnfSas4RHE6ftoLu2kpF2HdV42eQtiidCLXc0d/eFGGsFoHY1n9/HC8Ubye41EJ4cTYXiztfvcw/Rc2M2FI8epcSWhy1xKXowB8x9sGAaMEZFExE0z0SRtvaKBKn8sQTFxpIYY38ZbZBUVFRWVP3dUAayi8meKb7aTjgtn6HFFYVq0ldy0SFKC3uZbT600ca+GoJAoYrPXsmLDBlYvSyM11BR4W3UZnRG9LZ5YCW5XrFrOhkVhhM5MUtYahDkji607FpAkx78/XxMSnzXdStPu53l5TxON8Xew9r67uH9VLIlm7VsKTq1WeWsZSmTaSpZuvIGtNy4gO9yMRaN5GyLVj3eymcHGcxR3TDJAPJHB2jeCcN8srp58ak8f4Ncnx+g1ZZKXHU1SiOGDFcDeYdz1B3l1z3F+XRpMVHYOG7Jt1wwPF1/vG2O4+hAnnnmaXZUa3Ld8hy997V4euW0TG6TON2xYz7qVS1iWGUNssA6j6tLfOXorxsgMshatZt2apSxOdDHb5aRjRtrjmgWsEgEcafioCGBhsJjaU6/w5LFeSmaT2bghk6TrvJr1e6cZbSmlvaWXqZiVxC9dylIRwNdOUbgu2mBMoVHERU7gmuinstaB2xtCcmoU4TbD++RPVFRUVFQ+rqgCWEXlI40f98wwk70d9AxNMuaXYNqof/NbEOUtpWOUkf5uOgZmmPLr0fn66CkSAewMR5+zllj9NNqeGhqb22jpHGJkShpvaAhB0oIDYs3nw+eckHs10NLSQfugOA5bItHp2eTkppKREk64Mnf22kmgipDUakVoetDOdtFW2cypKj+GtCxuFAGc+FYCeKKNofY6KupaaW3voKNzkJ4xHy5tEDbrdeboegaxtxznpWfOc647mYV338HOm7PIsuh40wso9zT2wQbamxup73ZgN8cQlpZBZnYayfGhhFoMAad17Wlv4MXrmGSyvYbSvc9x7MRxCiZC0EbOIzXCQJDkc6irgfqGehoqiimvbOB8uz8wzzHMMMn0UA9dHZ10do4yI/nRWswB8RioNq8Dz3gH3U211DVKXUjeO7sn6JmW6wZbkKS9GfsIE11VNDe1UtfcTkeHlJdcv2d4gmmCMCrzs30iEia76Gqup7q6StJVwoXqTqqGTISH+LH5R+gLnNdL39Ass1o9ZvME4w2nyD9QTGlvJIlbHmDLqmjSg5T6vGJT6vhNhaUIaDeu8W5aamtplLS1zqWro3uUYbsWc7BV7OvSiWJfrnERRbW0NjZR3yo2phwvZTQypcMSY8U8d6Rii37XNNNj/fRMuBhzeLG4hxjvbaW8plHspYveaS8+cxhm0zX25ZnFPlBHc4PUT1N74B6dvVOMeqRsrSbM1+uWpjoZ6ayjWmyxue1S+XbRNzaNyxCCYa7NvbW9/AGk8LTKMGeNE/dgNRVFfdSM2khetYCVC99CAHudeMZa6GhU7KT9YhvpmWBwWofRZsZ6aSy6z4vbPs7kQAfjs9NMOaW8urvolDppbpf8S12MO0U02iyBvF+VB48d53A7nfV11DS10abYbFcP3X199HZ30t0/yqBdJ3UxiWu4lY7mBmrLiygtr6Skzc6YR098iBNHf9fFMusaYsIltWE2Y9BOM9l0gbaWbqbilhGRlEr8eK3kp4WG9m56h+zM+ozoFdu9Nl2CzhRCSJS0neFeOs/XM+azELwgm+QoK9b3UhcqKioqKh973qsAvl4fo/S6yqb018rDXCVmCZIt5PHHH6/aunUrNpuN4ODggAhWUVF5L7gZq9lPye6n2N0ejXPDt/nMLfPYlHBN03RN4Go4wJ6DZ3m+I5OMm2/lc6vG6P3dv3Ki2ch47jai7F246kupGnUw4zRhil3Mhs9/ie2bMlgWLILT58HTX0LViRfZfbqewnY7bo8GtzOZqIU38/A/7OSGlBAi3qyELuIbh97THP3tPv7XM+IUbriV//PofawSAXRZ2ATw4hqqo+rkc+SfK+FUvZtRl/gdTQjG2OUsvmEj925byrzoUGxBbwhh/4AE08f/i+++MERNxCf4xtdv5e6V0QTLvjelaLyJvvPP88KRAvZV2tEojtAZiS3lBu76xh3cvCaVFEnXm0RHABEpM820FZ1k369e53CdHt2SNWz75I3sXD2f6GAJ7ptfpvD4IZ461U5LzzBTo0N0T+jwBEUSGx1CtFUZAm2QID6XDZ/5NDdvX83ScD/BIs6mukooPvw4e0+1UTuoxeXX4PdF4U1awX3KcO4NOaSJCjYHhKOIxpkh+ope4tjhg5xttNM5KVbhFSesNxA5bwPLdjzMHRszme9tZLjiIK/sP8XhchEiowMMDE3R4wglKjaCpEizCEVFOUSQuPgWNt1/GztWhxLUuJvjP36CH++W4xd/hoe+dgsPrE4m3CoCJDgI2/UEudSh3zHMaH8xBfuOsutwPe2TLrwBISPdQchCMtbdwmceWs+GRAt6jQf3VC8tF/Zw6IXDXGidYsinw6uRi/uiCZF6v+krd3HTyhSyQwwYRFh7ugspO3eQF1qCcAclcltoF/UNTZyt72d8chp33DpW7PgCD9+cxZIEEwaNH41zjJGGE5w98FuOl03TMq5hVro5nz+RiGU3cv8nbmD9wmTiLXpMgbHsPrxj7dSdfpZzp/M5Xm8X4S71IXv0QTai529i872fYduyWJIkW9e3l7eL9LGeQcZKnue/flLGyy2JrPv6/Xz1gcVkB+kDD2Qu4XeNMtVbR/HB37D/dDP1I3rsIjYxJhOSsZzNO7Zy35ZsEoOlRn0OpjvPUPD845Q5QxkLycFX3sBoTxs9fjczMz5C593C5s99ltvXJTJPVHBAOnvHGaw9xvl9uzlwUsSu1Ifd68fjENE/I8JYb8WSvYmFm3dyZ/oUlvaDHC5qobx1lNGBXvrEDh36cFJTIwkNiHEj5pAM8m65j50PbGBhqNTF/sc4/NpRqmNuwJQ0j9TWwzS3DVE3JUcHJZGy7lZuFjvckh5OlJTBteXr80wzUPg0e3/zHKdci4nc+W2+eEsGCyM+Qm/MVVRUVFT+5Ph8Pqanp5mYmKC3t5d9+/bt/e53v/sd2SW9F7OyOWS7Vghf5np9jBI1KNslEaw8fFf6bvUNsIrK+44E4+OtDFUf4nBND8WGlazISmFRtOwSMTXt9uHxa9F47Xh7CiipquT1oXCMqQvYlu7BVZXP6RPllHRPMmnNImPNZtatSGd+UDdDzefJbzcypY9h6bwoEZKKCJWGbIsiPD6L9LRIkhikrXaM6pEQ0jbNIycuhLCrJsFegV98yVQHreWNnKgSp5CW+eY3wCJs7O3nKT36BE+XT9NkWcnmDRvZuHYVS7NjiZ49T0djJRe6g7HExhEbYcYs5yt3dPVX0Vq4m8KZKCyrH2Db8iQRS28x9FkrwbQ5FHNUGulZqWQFjzLROkxxt5Xo5fOZlxNN9LUCWNLmdU0x3VfI+Zef5+VdF7gwk07yTXdz+86buGFFJmnhpjlhKsLcFk9kYiZZUT6s4kP7SSd+6VZu37GFWzauYeWKZSxflsfSJbmkxQQT5ptmtGwX507s4cVGPc6kG9iycYPkfSV58Q5Ch09yobqfqhFFsErZhxvRTkjdl+9n1wER8t0JRC27ge1b1rJ65UqWL1/OMtnyclJJCDMTbNCjN9mwRKSSlh5Ptk3E9qyfftNyVtx8C/ffodT9ClYsX8qSPCmDzHgSQm3YbGHEJFkwOvqpO3uG2vpSCisaye/RoreGEWuV7GpFNAXeBAdKSrqNDobOPc1vf/skv82fxDB/G6u3bObGdStYJflesTyPJfPTyEkKJ8SswTdZQ/2+3/Lcyyc545tP3PIbuO2m9axZNo8lknd/+wVOnuqhYdRIyoo0InU+NBMt9BTs4vDRExw61UnTWBiGjKXcuGEZqxYZ0DS1UFc0iCcylrCsOMLsPQyJWDp04gS7euKIXnwTm1avYc3qlSwM68XVeYqC+mnaZsJISY4i0iJ2NdpA5/lXeeJAA2fHUsnZdDN3bF7Dcimn5cuWs3zpUnLSpJzCTAQpzw7msv/ukPblm8HRV01JYT+1YyFv8QbYw1jR05w6+Cy/qzGizxHxumED61cuZmHUJMahfM4Wt1I/E0NEcjQJFhGtY7VU7X2R/fsrKeo1YMhey6qt61i7JIVMTR0d9eWc7xO/EJnIgjQbQZ4Zxip3c+LILl5tMjCTfCM7btrIujVLyAwew9NcRo8mBdua+9i6ZhGrMqOIi4klJjmLzFgjNs8Yfe4kTNk3cLcI2NvWrWKFUmbLl7FofgZpCeEiiu3MtFVSeeYCRVVtNI3rMObeyrItYh9JZgz9p6lu6qPVmUB8SjzxoaY3rfSslLfBrQyDbqJq2kivKZul6TEk26R9X3OsioqKiorKJdQh0CoqH2lEpDlH8Y63UTaio9W6ii2LM8nTNdJf/hq7i9upnIrAatJjGymirqWVLtsSFqxaz+aoUYYLD1PSNIN/0U5W7LiHB++5gRuW57Ak0S2iZIATDSa8IcncuD5VRIeISVMoligRfVmLWDQvhiTtGN1tbjp9CSy9OY+8hBBC37UA9uL3jjBQfpjXnyukwbyBzJ2f5nM71rFuaR6LF6WREdrOSH0nxcVTaKOTiE4VcWDRioNxM9lZRu3Zk1TOxBGx9HbWZ4URr4iz66GTADssicSMhSxamEG6BPUT7bM0TEWTuX4hi3OiiNGLoJs7XME3UEzT2ed49qnneK3Ezmj0DWx46LM8fM9KtswLJ8YiInAu61prFKEJ2WTnZpEb5cAwPSTpyiRh/d18+t6buG39MhbnSRkuyiIlOpgQvQ/fbAu1B/Zy8kg7vUn3cfPnPsW9N6xgzWIRySuiWBjcS+GheqobfETkZpCaFUHwVBvDVYfZfaSWs6PzyLnlbh66/0Y2LMmTay9iXkYySYr4FVerUfIcEk9c2nzm5yYwL2iIrt5pqnWbuPX++/nyPetZIWnKU8RvliJ+zSI4NGgNNoJjk+V+6aQkRJIYMs5sdyPnS2uoqSyjq7ubAV8IlshowoySdykDV/spzu/+Ob+64GYw53N8/i8+xcPbV4rgEhvJW0jeggxyUiICi4FpNaNM1J7k0JPnOdkpguxTn+PBT23nzrVLWCx5X7IonChNBw17TtPc6yds3RbiojSEzvYwXHeBkguDtE1IedzxAHd98nZ2blrJyuWhBLWJPRwqZzJ5MZGLs4mz19L06iscP+/Bs/aL7HzoTnasXcpyuceypUZCRSQWnOine9BA9KIM4uMsWMeaaC14jZcPdVHrX8LaTz3MQztWszJPynfhAnLTE6ScTJjfs/hVeDsCWOmTuyl/+lmOHe5ldNEj3Pa5h7l3yxJWLl7Msvlm4nTdNJ5ppqxF2vy8bOanmtFNtdN2/hwtU1FYl94l5zzI/beuZM2SLJbETzM52M/RpjAiU3PYuDQ8MIS/+cgz7N9bS3v4DjZ/9kt86jY5XgT/8jQDsa52WkKXEyLtbOeKFJanRhAaJ3WQLe0pzodhqov6qXi083by1a/czfaVF+t94YJMMhLDxU4kP54pRpouUF9eR58hk7iNd3LHJx7gzk15rMwOlXz00jHgoWEmiZyFqeTEWgm6/IRlDglgtK5hJnvqKe3y0utNYPG8JFKjg9TPIqmoqKiovCXvVQCrXYyKygeM1hJCdGwaUSGxaN0O7J4+etrOcvzlPbz8q8OcK2qlc2KIntEBZsaniLNJYB0bhMbvw+PzEbNwJatuv09EWRaZZhGjWi3G8ESiknKxhoSj1/mvE9x7xTW4cLtFTPhkvxzw3gWAC6+rl77uQZpb3Mw0VNF38kl+86uf8thjj/HYb57m6aNtlNT0MdLRQtfAFH1Of8BLKSNVPM4ZJsd8zE5p8XlFUAb+/nYQX+dxB8ri0kTWN+dllK7TL7L70Z/yoxerqGQJOfd/lvtuTGV+mP6tVz4Wd+l3uXF7fOJsvfjcUmZS7ld5USWl/hmc0/LV+x8AAISsSURBVB10dY7S0e7E0XyBsl2/5re/kHwreX/iEM8XjtHT0cOUkvdxO4PKqtOWGEIy1rB5SSIrOUXFrp/w3R/8iJ889gt+9cJZDpaNMKgM4rkWp0scvxevlJMyR9Qr+b9YjtdDpJc+lqh5W7njS9/iL//ub/nWI3fw6bVRpEwXUbL/FV54Ru51oZchZey11ON4RyNtAw5CFtzCtjvuZFOmjYjLr/mvwdPLWFsXNZ2RaKJWsCEvhQXhgcHYgpwUupCExcvZvGiWDGM7/SKKRrxic1KeHq0VX+wKsm67h4fvXM4N6VYsekmvNoW0Ddu47ZM3sWmxiHfDJK6JDhpbHAx2TTFbeYRTz/yC//rZxfL96bOnOVYxSU9LK0Od7XRM2pmWFPhsicTO38D2pUEstB/mwC++z78+Kuf88kl+/fIFjlWPMalk+U/GLExJ2bZP0t7kwNVaSMWrv+Q3l/Lx/An2XpC23tmHvadNxPwUY2JsHo8Hg9lI4rIVrNh2M6szbERK0Wq1OszRqcQmz8NsCUarDBMXewzYqVuLQWchRJmnbdFw6Xm1Xq8RIerGYZ9helbS4L6ipYkt+eVcr0ds3atsynVcczuvRmkPbvFXptBw0jfu5Madt3Jruv7iZ9EkLSHxWUTEpGAw6KWu5066Dn453id+SDM5g3tskkn591vbsoqKioqKyntHFcAqKh80Viu2uARifEFYW1uYGCiixmGmzbGK5Bk/aZMX6Btrprzfj9MZTqwEnDFhWtF6GhFAXjQS2Wo00pS1EmgqLdov0aYSyEpkqdVJlKyR/RfvdA3KcRd/BCTjW839fdt4RMdOYJ8epXemX4L8CqpPHeH1vXvYs0e2145wrHCAXn0MqSvymJ8dTUzQG8OnlWQoQbWS7sCiW287OX5lTaW58y/+5U34XUwrC4yFJrEwM4FE07jokBpaRLCO2SWQv0IDXIUieqUsPXLhi+mS7Xo38bvxKQtZ2UfpmeymoeIU5w/u48CevRfz/upJ9p8fwpGcSdba+WQmhGCTe2qsyUQsvYe7P/dp/uqBHJHltTQc2sve157lyV/8hqdeOsjBkjbaJ0XgXplGn+RZ6t4jSbmYmrfK+CWUtOsxBtmwxqxg2c6/5G//4R/53t8/yD1ZeqYLT3DsWCk1U26pRTv2qUmmx/TEhiSRlRSGJegthqIr2GdxjQzS73QwZjSiMWiv+ZZwEHqDDUuokeBgEeuSdkn6RRsNMuPPTiFsXioZYVbCL38uKImUTQ/zwP/8ez5xm5SLdQLt1AAD0yO0DbdSW3iMfCmnA0rZyrZ7VyFnWjxY581nwZpc0iJFSEuRaGxpJK5/mM/+5Wf5xs5kUkYLuCD2+NoLT/HM40/z9KvHOFHbR/+MRynS9wGllH6f4TpgfJQJ5wTd0/3Ul5/izME9b+TjtXyOV4wH7GT+mhwyo0wogyAUm/Mr3bW0C6XdKz8D+MUopDAVk9QoIzw0Yq8YRCzHkJwr4j91nN72k5zae4iTJ85w9uwxXjt0gZdrNFjCU9mYFU1cyJVPNpSnMorNi30F7iOb0rh+L5I25RitRXE1F3Mv6VHai/Kbkl7FLwX+fh2Uv2uVAwwGNGYzJvFnc1pdRUVFRUXlj8JVYYqKisoHgEFCXBHA8cYQMmu78FZV06Ox4V15A8s22Ei3VtLW0klpQ4TouEziY8KJUxa10l0UfkoQ7Pcqguiinr2IRKABETz378DPK5GwU/l8kEmuo4g6rU5Eiun3f8NTYwwEqQZlcp4iqnVGDBLcvhE+K4sL6SUtRizBSSRt/DQ7//67/Mu/fZ9///d/l+37fP/7P+SHj/6I7//bN/j8LTksleD74gJaOgwmE0FBBrmMXzSVC5fnDwXelzBJ0kTc6ZSVeCUfekmjXvI0tzeAJpK0rV/iU//vl/zH977OZ7IGmD74Qx7/+Uv89lgjFe2TzL7Fm0BlbqzkCp/LicPlQVnP63p4fUa0/iBsEdksuuPLfOmfvsd3//3fLuf93/79P/jJL/6T//h/n+fBlQmkSMEFAn29DWPOraz57D/zj997jJ/++Af8+7/+I3+9YQR91a/46bMHeblsgkllUM8lRCTo9VIHyptfuwOHW8Tw3K4/jJxnsGCNiCUhI5X0eBM6/yDDQwMMTTmw+3WYLcqCWj5Gertob+pmfPZK27oGrYheswGTZgbf9CB9Y3ZEr7+Bs4uh7ibqu3QMzYRjC9JgVYxGLhjQSMrrd7Py8ObKebIKeoJsItitRkxaxYZlv9ZGZPJSVj/y3/lv3/13/vX7StnK9m//yfd/+CiP/vy7/PN/u5dtWWFEybUDNmCOwrLoPrZ86V/43g8e5Udy/P/7x7/gkaw67Bd+xQ9fOs+JFhH9V9W//OKZYnq4h66WVlpauujoHmfG7VP2/B7EfsUWDSLklTalU2xREa1zewM1Lu1G4zdii8lmwbYv8MX//W9879/m8hFoIz/gP3/yPf7vdx7kkyvjiJKzlPbtVuxOGRkReDN7RZNWGnngCZDyl4t30kh5eTxGdNMejJ1l1B/8OT/9j+/xve/9iF8e6eF8xle47ZMP84UNUWSHv5G6ANK+dVI53lk7DrsL5xUt/Loo9xUfpIxGuGyDc2mSVqP8cvFvb4Hf68HhdeENsWKNjyFKbO8Pf0tYRUVFRUXl3aMKYBWVDxwRliGRRIbbiJuaYqq6i+FxH1HzE1i6dRGhcVZa2tq4UNjP4GAUVnMokdJyleGOXhGJgYBYAtCrBYoSekpQqrzNUeLTub/i9+Cxz2CfmmbKMcPMjAS5DjcelwifWQn4Z2aZnlYE1Vygr4hrjwOXsk85R46fcilDJJUhuLPMToswk7/PzDpx+ZQ3OAlExseTmaTB7Zmm32ElMiWbnJwc2bLIysogMz2FpMRowq0ieEUPXHRCRqxhcWTkJmP2zdDV0Ej30CT2wL7r4PPgdkzL/aW8pMxmpyTdThGDbiVdkr9JSev0LHYRhsobR0WYWKOTictewoKlW7n5nju5e1sGyUOFnPvlr/nlE4c5VDPA1LUqT4S+wRZKuLLyvX2Y8fYmmroH6Z1Q7jstZSX3cCqBfxB6SypJKZGkJnpxGw3M6KKISci6nPecrEzSU1JIjI0MzJ01KkF+oHydOB1enJowgmPSyMjKJjd3BQtSlEWDxhixzwbeUl+lIwxmgsKjiDZ50fRV09naSn3fFIOK/SjpUupVGSKtnCTiwiXXmA7su2KbGKWvpYG63j6mQyNEDCeTJGLToAkiLDmblORI/O2l1Bw/Rn5dF22TU1LXF6+vlO2MpClgI1Lntqw0liTMYB0u5fSpCs5WDzA4JseODzFUf5ry/NMU+jJw5a5nRbaJFBFoyvwdrwg7rzIMXxlyK2m9MotvIAWlDZX8ppOaGkp8vIYxtxZHUCIpyie8LtlWZhrJSQnERoYSqjzYUU5VhJnYqd3hw62LJCopkyw5fqFs6VEudJoRRsR2HC5pLVfVvRMmq6g6+Et++p3/w//8p1/x8+dKqBiRcp074jLKitbSlmanZwIrUiq2aHc4A7bodittRNqOYidSHz5CIDyL9PQIMpLcOHUa7LpoYhPfsJMssZPMjDSSRAxGB4uIlXLyS1sPtPO59nw1UoZyjPLW1uNTxLbc1zXOQMc0EwNic/Nu5Y5PPsD9n7iPe+65h0/cfy9fuHsrW+bHEmwQ+74yCtDI+RYboWGhhLmHmWippqZjlM7LdiP5E38hxRWoK79SvlJwPuX+F69wBUqaFWGsvCGe+9Ob8GGf6KGzpZeZSR8xkVFEBJsJrEOnoqKioqLyR+L/b+8uAOM477SBP8ssZibLsmVmSGJI7DA03KSU9orX9qDtfXfl6+XapsztFdymYQY7dsy2zCDZsmUxM0srLeP3n5VkipOGY1vP7/qenJ3Z4XnnfXbo3B/cxyiHHqUoh0Wlu/LzLx+CRfSeUU4FBuBoOIiqfSU4OKCFN2chFs6fisV5Vjg7KnDk5f04WOZAKGM+Zq0uxvzsGOh8LajfvhG1wxaoilYjLycR2RYZVNgVeQdvzak6bK4xwpiaixuvykFMyIPRlkM48tLj2LjhVazfvB3bdx3Ggap6tHa2oKu9ElXHSlFTO4ohUwxsqVYYHZ3oLt2Ebc8+g+c3bsO27buw88AJVLU3o7u7Ab2dNRJuKlHX5Yc6KR1RsVFIjLHCZnVjuOEIaksO4ODBwzh6cDd27twpZQ927q9GeYfkpvgYxERJXRJp7KqhNQBWVS9OHpTQVe9CVM4UpGQnIU5/fkXllWVyAuUv/x2vvLAFL23bjm1bZbqO1qO+vwP93fVoqjiOkyc6MaiLgz4hCvH6ibNwaqj1UTJvEqYkjKZqJbi3lKGzqxx1/iio4qYiK05z5gE8KhU0BjNU0pB3NO9F/cnDOF5VjeOlh3Bwj3JJaSP69LHQJaUg1mxCXIweZosHHScP4mSJlCMHsW+vTFtk3kuw59gA6ka0sMbbkGjRITgsy/HY89iy/nk888pObN+h9KeU3Sg5OYLOmHlYuOIa3DQ/F7lxytnE8enSaKExxUHnaMVQ1RZU1dSjorISxw7sxr7dR3C80YVRYzQS4gLwNu7F3hdfwpMvyHrcvRu7x8uOrduxaWc1alQFmLryJty6ZhEWKJdm67TQWeMRZVLDaG+QIFWOgyfLUXroEA7tkenavQ+7Dzaj2q5FbKqEcAlM5jiLBBcfAqOdqNlbiupjh1FedgD7du7Api3HcWwgDumrb8M1a6/AyqkxEgMlyA3UobnmGPb3GCSAF2N1cSoyonXj6+lsMtNqPbR6K2ITVFCHetFypASlJYdQevgA9paML7PdR7H3pIQ1lw6JSVGIkZUYGKhH456/4+WXXsHLr55Zvrt2HUVJtRcj6cux4upVWD0tDWlREppPj3wUGDiEXU+sw++f3I+y5mH0yXKasbIQBXGms1775YejrRSVrz6Fl57fiJe37sS2LTuws6wWDT0dGOhtQOOpEzhxrBV96lhYMxMRrZdwKeOyGO3oqatA1d4DOKbMx57x7WTXAews7UWHz4a4NNlHtLIO+6tQL9tRcyAVmoIlKMqLR6pMhDrslumsQvmJRmxqiEZ28VSsmpsIi88Lb28H+ro60BkIYVjCc8Bhx+jwMIZ62tFfW4oTlcNocBlkn7UhXvklSqFc9qw3Rx6eFu4pQ8uJvSitasKJ8gM4snsP9hyoQsuIQeqUeFj0Ljgr96D6ZB16o+YgYYbUTSk6mJRo7OvDUPMJHKoaRa03HXPnF2BaqgXmc+5rkG3A34O2Izvw6ksyDF0RZqy5EgvyohEr+/xrtwMiIqIxfAo00SVP2dV00Kql0R3lhzt9EQpnLccVU5ORHm+G3hVEtISm6OxpyL56sTQmc5EvQUsb9sPnDsCYPgvZM+ZhSrJVgp4yNNnXg14EwjbIl1A8LR+LiuJgCgUw0noc1UdKcaqxGy3DYXiMiUjOyca0wljEqTzw2UfhRgKic3KRlysN9tFu9FcfwYnj1ajsGkGvxwhtXAYKp6VjSpoJocFhOEaC0CfmIKMoGykxFkRHpSNjyhQUx4eR4O5Be08/OgeHMCyNb+X9rsMSUBCTgfwpyutnlCcVjy0F6AwwWMwI1+9E+8mjqAzkI5yYj8I0PWznPJlaAsFQW6Sf8lOtqBv0wqNLREJOFqYVxCFRK8vF7oQnZIEpORNJmfFIMmrPnFVS7klU6SXkJSN15gIsmB2FKal+qIxJUMcUICNWJyFwvGflpkZ9nATWROQk+GHRSGU7IuFS5sc+ZJf5USOmYCpSs1ORbDMjNqUA2Tk5yFX3I9DXifaBIfQOjc+7FLsvCprYFEyfkowUqw6hkXb0NRySAKNcIiz9Doz1Nyzj8CeswNLr78XH18zEglTDeWfqZBmaEpGUnozCpFGo/SH09QzCMTSCoRE/wuYUJOZnITdFeh1oROMJCUnVbbIeBs9MizOEQPxSzL3uftx/61KsmCLrW0YSmXOdDVFZMzG9WIajs2OgawCDfYMyzxKghmUdeiTmWBKRW5CCVJseell28YWzUJRtRsxwN9wj/egeGcLgSACeqFnIWX43PnbPKlw9NU6WoXKACSMclGUZlsAbr5zFnYoleXGwycZw9po+Qw2NIQrRWdOQn5GMDH8HfAP9keXbP7F87S64VMmITk3HdAmIsUYV/EMt6KgswanaNtS1S4iV7TXSr0cH45SbccV1H8LHVxeiME57VvhVyHFSDq7egAl6g6zPuVdhxcqFWDI3I/KO4TMXBYfgG2pGZ9VxlJ5oRuOgGy5tAhKyszC9MB7JhgD8ynT5JDQnpSNNVkicHD9jUguRO7MIOf5OuLrb0d43fGY7GXLJ9Bmhi09DdnYc0mSBhWVfD/h1sOTOQ+60YtnXZT+TiVAeeKWcXvXCBnVcHhbPzsGMLCuMwSE426tQU12B8vZB9Mj+4B4ewEB/P/oHetHXewondh1HZf0InOY4mZ5EWV5q2UdkIWhtMCVkICfTjHSLD8N9doz0D0XWu1OWmzk9H9mF6Ug0Sa8uJ7TWVMRPmYe8KbnIidZEGgvKFRrSLoHPkIbU3EIsnZWOzCips5ThjwsHhjBS/QJK1h9EycB0JC2/EbesmYKpsee+M5mIiOh87zQAX6itoTSzJsKvNKcjP3bLoQ5R69atO7l69WrYlMsBrdZICCaid0c4oNxz54Y7oDzExgyzUTkjFULIq1yC7IE7pEZYb4rcJ2tU7jEMSyPT7ZI9XAuVVgKSTjMe8mQflwZowB+AS6oAlUYazsrraqShrDxp2euScfgm7teTcSiBRCWBJDB22bNaa4ZRgqhZvqMJKpd3SsPXKSFTqUKUKkMlDWWldlCGF1TqEw30Zml0myXAnn6IkQzP55ZxOTHqGb9U9jS9hBkTrLax/s/OdQh5MLjv93jpxRfwQmMeTMXX4s771mBFroRY05nqKhTwwucchcsty0D5QIJqZD7kn+GgjE+ZLLUEM5MZJrMeBs154zmbjDMg0+oJahHWSmiWECiTdZ4gQj5Zdm4v3DI/Z+4D1sIQFQWTUblPdWz8kWXvGYXb5YVLFvI5Na7aINMk8y7LSrlnWVYI/B4JJ14f3LKuzulXZ4XFKutBBjy2TC8kgJB7BKOuse+PUUGjH1uHJgny6qBH1oMHDrfvvPUg49dIPzIOi0G2ndfMs6zwkBxcnE4JPn74zvmybnwdKg8tmnhgmWyrPhmXQ+ZHej797GCNbJtGK6It8p2JZaTMqbJt+WW6ZbtW+jEp2+9rpuECJDgH3A5Z9/JdmaYzy0yGrJP5NhlhNSo/KEm3gAd+pV+vBPGxDX6cbC8GK8wWI0x6WUbjn54j8gOTW+Y9gLBK9kmDzKsMV/khYmwexijjULZzp+xskVUg26JaVpgyzNPbomzzerMJZqsRellYkfGFgjIf9sj97sp8RHavCcoPNLLtKvc/SzUgvSrblBsBmQ6VTrYd2QHHArsMPCTT6QvA6VfDYNDCpB2As2kbnv7FRjxfZkLSzbfh3rvmY6pVPX7m2if75gG8+q2f4ukSNQI3fhn3fe4O3FaoR8zZyTM4tv86ZCOO3H+skOlS5sNiloCukQ/9sv0qt0TI52oJ9kZlBStkHwjJ+vXIF5X6yTB+X/Tp5azcX926Ga/+7VG8UKaF+ZrP4to1y7F2qhm2SLAnIiJ6faFQKHLbkd1uR2dnJzZs2LD+wQcf/IZ0GpHikqLcsXR+ED7tQscZ5RilFKXNxQBMRO+rsLsPvRXP4eXH1+PVRgv8c+7HJ269AquK4xFlGKuYiOhC5Pjua8PQiQ14+Ncb8ERNHHJvvgX33DAH0yQAj+07owgNlGDj757GltpUxH/o87j3w6uxKkMNy+mE+l7ywtOwB0c2PIuHD7rRm30dPvLhq7F6ehLiJYAz/BIR0T/yTgPwhdqSyvFHKRMhmJdAE9H7RqWzwJychfT4AMJtHWg92I9Qajbi8hKRYFLz8kii1yWHbpUJGr0Vel8r7I27UX7kEHbt2o3tWzZh88aN2CjllY170Ry3EnPu/Cfcek0xFqRboLwN6ZxbdN8TSlukFbU7jmHXo13wFVyFFZ+8ESsL4pBsOO/J7URERK+Dl0AT0WUohIB7GIN1dWitHIYvvwgp0zOQYdFEKiUiegMhHwLD9Wg+vh/H6gbRMhiALxQeP/rLYV9nRN7SmzB/XiFyLWO/cL8/lOvoh9Bd2YH60gCiZ2chb1Zi5F3HREREbxYvgSaiy5dUcGFptYfVyoOreIaI6M2TY73sP0H5o/xSfu5P38o7s7WRe7I/EDJdobDsz5H9evwzIiKiN+mdBuAP6vBHRPSPqdVQRR6yxPBL9NbI4V0JuVottDoddGcX+ewDC78K2a/VGoZfIiL6YDAAExERERER0aTAAEw0qYUQ8nvgHB7C0OAgBkdccHhDCJxzoQgRERER0eWBAZho0lLeQ9qG1gPr8dIvfoIff//7+OHDG/DCiWG0Ocd7ISIiIiK6jDAAE01KYQRHGtF0+Ak8+/xT+PvWk6hv6kJ3bx9GvWHlGTVERERERJcdBmCiySjogaPxCE5sexWHHTbY7vkK/vV/fooffelefGRhDLJt4/0REREREV1GGICJJqFw2AvHcDeGu92It6RhxuwiZBWkICkpHlEGDbSsGYiIiIjoMsRmLtGkpDzoSnnBrgZmgwHRBu3Ye0LPeVkoEREREdHlhQGYaJJSK+/X1YQQDvnhD4Qjbwhn/iUiIiKiyxkDMNEkpNIEEPL7MNJlgHfUDKNRBa1KPh/vTkRERER0OWIAJpo0vPDZ21B/dB8O7d6P/cfCCKatxtRpszA1QQeLRnphAiYiIiKiyxgDMNGkEEDQ14WWQy/ipV/+HD9/8GmsP6mHdu31WHTzYsxLtcAqtQHzLxERERFdzhiAiSYFNVTaWNjSZmL+ddfi+htnYEbiEFoOHkXpsRa0e4KR+38ZgImIiIjocsYATDQpqKFWRyNlxkqsvP9T+PgXP4Y7rlDDfPwpHN22FbvrHegLKs+GJiIiIiK6fDEAE006sturzbDERiMn04dokws+Twh+CcBhPgaaiIiIiC5jDMBEk1Ak6IZV469CUkGl/DdP/xIRERHRZY4BmGiSCkoKDkWSsARhqQlUvAGYiIiIiC5zDMBEk5RKeexVKBw5GxxSqaFVQvB4NyIiIiKiyxEDMNGkpIPBYIPJGkafsx81rQNweuRjJmAiIiIiuowxABNNQiq1CTE5xcibX4RYRz1OPPo7/Pbnv8bvX9yD3fVO9LvHeyQiIiIiuowwABNNRmotDGlzULz6Ptw2pxBLPCdwbNsLeHH7IRxudWGAAZiIiIiILkMMwESTlcoCW9oKXPHJ/8R//eYX+M0vfoyHvnAH7p4bg8yo8X6I/oHh4WG0tbVF/hIRERFd7BiAiSYztQGGuDSkTJ2JmfPmY960XGTH6mDWjncn+gf27duH3//+9zhw4MD4J0REREQXLwZgIiJ62yorK7F+/XrU1dWNf0JERER08WIAJiKit81oNMJgMECr5WUDREREdPFjACYiondEpeL7s4iIiOjSwABMRHRZCyDsHsJQdzOamhrR2NSCltZOdHQOwu70wxca742IiIhoEmAAJiK6nLkH4arbipInf4Tvf+/b+Pa3v4vvfPfH+P4Pn8VzJY1o9wbgG++ViIiI6HLHAExE9HpCPvg6DqNq26P40yMb8FhJMxqHfHhXT5qGA0D/SVRu+xv+8NcX8edtTWjzhcc7vgs0BmijU5GSPQV5+dnIixmAs2I/Xn5hLzYcakW72w+ZAiIiIqJJgQGYiOj1hLwI2uvQXrYRz60vwasn+tHnCuBdjKeASuL0iIyjdCNe2rADz+7vwCDexXtq9dEwZC7Dgps/j3/7yn/gK1/8EG5fVoiMGAvUahVU7+rMEBEREV3cNON/z6a0vJSihGOlu/JoT50Uw6233vqF3NzcyBM/9Xo9NJoLfZ2I6NIWHOnAQHs9GurrUXPyCMqPn8L+phBCBiPi9U54BrvR0daGtvZhuDVGqI1G6KU6jPyiGHDD29+KttoaNDS3oVnpr60fnX0h6CwWmA1qybxBBF39sHc3oqmhDjUnjuDYsZM40ujBKPTIjAvA3dUh32tHe9cARgNahA166HTq8UrbB/9gIzrqa1Dd0IbWyLT0ors/INNogMGkjVTcp6nUEnblM50Galct6o804XCzEVHTp2HJwkykmnWRSv7tKD18CMfKT2Du3LlYuHDh+KdE9IEJ+xHwDmFIqRdaB9DrDCKg0cFo0ELD59UR0WUgHA7D5/PB6/VidHQUtaKkpGSHdPJK8UtRLm5TLthTivJT/zk/91+oKlTacBPhVy/FKMUkJWrdunUnV69eDZvNBqvVGgnBRESXlxC8FU9h/9YNWLe9EbXtg3DZh9Ht1CBsjEFCnBXRZmlIyv+ptNNw1Sc/gbU3L8PCeMAadsDeehSHnnoEG3dWocIOuCKDjJV+5+PWf78XN946HVPDTvgbtmPfK8/iqT2NONU+hNHBQfQ7pebWRiE9JQY2JVFLLDXapmDOzffilruXY06SCTHhIPy9p9C4/1Gsf2U/XqkKwRNSIRyKhilmLlbcfytu/9BsFNoMkcr7XB746p/GC7/fgV9ttyL9jg/hy19YhnnxJpjH+4gIBuDz+xGSw8XrniBWa6DV6vHb3/4Gjz3yMB544AF84QtfGO9IRB+UUGgAjvYSrH/ocTx/RA3XrDW46zM34va5KYjRMQET0aUvFArB4ZA2l92Ozs5ObNiwYf2DDz74Dek0IkVpenmknB+ET7vQKVyeASaiSUyqv5AamqgUxGUUYmqSGlGaAPpUOUievRrX3bAK1125BAsXzMf8BXOwYN505KfYEBXsQ9vOx7Dp+RfxeAXgzl2Bq1ZciauWLcSCfB3SvRU4vLcWB6r80KXGIj0tHhZbEhKyCzA1xQxzYASd4SzETL8at9+5FmuWyvcWLMCChQswe0Y+8tPjEKP2ItS6H43lJThqT8Fo2kIsXbgQC+fNwawsLeLsB3G4ogm1rniYY+OQFmvAue3dAIKDp1B9tAmHmvSRM8CLzzkDrBwfWtGyfyOeffAX+PtzL+Cpl17CSxcou8tqUeNPxeHKDvQ3HcfS+bMxbwHPABN90MIhO1y9pdj79AZsPTWMXlUyMucVY15uDKxaBmAiuvS90zPADMBEROdRW5MQk1GEoqJCTE/2Qe/qx0lXITKX346P37UG11+5AHPnzMac2YXISbYhWutBYLAUh5/Zhi27XHDNvwt3fvY+3HXNQiyRcDpnXgFmFzhRtXEnao71AAUzkTZ9OgpyClE0vRhz03xQ2ztR7ciGde5t+OI/34brJFzPmTMLs2YUjIVfvRraUABh7wj8Giv0ErBnLluGNQvnYs7cmZhdZEG2oRkV9Q5UOtKRkZeO4gwbjG8pACvHhwD8Ti/sw35oE5MQl5yM5AuUtIwcpGflor25Bj31xzFf5nM+AzDRRUDZ6Y3QGrKRO2s5ll6zHNcsyUOmTQ+tmgGYiC597zQAR25ZIyKiCwsHggiGwlJzBhEKBeEPh86tReVzBIbg7mlCfZseA+oZmDu7CPOzjWfOthjSYS1aivlFKhQYmjA66ESfY6yGloEjpIxDKnOEZRxBCal+pb6+AK0B2qTpSM4pQLy9Gs2bn8dzzzyDZ555Hi9uOoCdVW70uq3S/tVAL+N+623dsd89NTor4jOykJ6ZiczXKRlpSUiOi0a0UR05EMliIaKLgEptgTlhJuZ/6F7c9+k78OEbZ2FGogl6hl8ioggGYCKi16ME0oAffgmpYwFP/iphL9LxLCEP/P296LY70RbWI2zRw6SZeGCVQguVPh7xiWYkxfukgRqAT3LzGBmmEoD9Mi4ZsEqGHgqe7niusBfekWMo3fAoHv3t7/HzX/8Zv/m//8P//d+f8MeH1+OZ7XWo7/FAq9VA92Ybu+f0pox3CENNpTjw7FN44fHH8fjrlBc37cCe6j40O3QISeCW2SWii4Ls1Crl+QE22GJtiLFJ+NWq38YPYkRElyc2WYiI3oBapbwqSDlL60fAL38jIfU8kUQsgTfogc/rgN3pgcMXilx/ExF2wT/ShI6OUXT0m2UYBhi04xWwMjAZh0aCcMDvg1/GEVRfqGr2wueoxamXn8GLf9mBg8O5yLvrX/H/vv5NfPMbX8e3vvYAPn/rXExLt0amN6CctX5NUpdILuFYK8OXuYJaM/bvM0Fd+VcKUmavwY3/8m/4/Ne+hq+9Tvnsx+7CbfOTMC3KBY3yYK7XjIuIPhiyM0Z+LBvCQM8gBgadcHiCkZ+3iIiIAZiI6PWpNNDZohFns8Hk7EV/az1quwbQ7XDB5VKKNDIl+QU1MdCm5aMgW40cTzkq9h7C1tI2tPU7Iv3ZG/fixMbHsalBhfrMtZg6IwczYgFDZCRqqGUc0VFW2Jzd6Kk9hYrWEXRGhq8UD7y+gARa5SzxCIZbW9HWMAC7OhGpM5fhiuVLsXTZLBSnAqGmDvQ398Pt8SOklogbSepKeJfpdI8Nz+PzweP1IyjDCyhnt11uOKV4ZBwhJd3DAktSHoquXIHlq1Zh1euU5YvmYWZmDNKsY7fXBHkJNNHFISz7+XAZDj/2a/zq/30P3/vfJ/DUngZ0SAiO3HZBRDTJXegpVpHzEVKUcKx050OwiGhyUs7M6g1QBYMYadiH+lOlqKirw8ljpTiyfy/2729Cny4WusRURNuMSLT6YVb1ofbAcZwoK0dtxWGUHtqPnZsPYvPxUQSK1uCK22/BLYsykG3VjJ8BVkOlM0EX8sLXfhSN5YdQ3tiKqhOHULpnH/YdrEG72wBDUgJsRjXMo53obTuFyjbpp7YB7VUHsH/3IezfuhenGrpwwhUHdeo0LJifg5lpVqiG6tC4dz22Pr8eL+3YiV3bd2NzSTlOdnRhxN6GrpZKnCqrRZtDD11qAuKMygue3rxDhw+jvLyc7wEmukiEw264e45i77q/4qkX9qCkvQ/ulCLkFOUgxayFgac+iOgSx6dAExG9V1RSxxniYY1PQHaCG+aQA6MDdgx0daO3pw99/SFYcwuRmpOO1Og4JOcVoaAwHRmefnh729Ex2IvOnh4M+JOgnnIzPvbA3bh/eTqSTZpIJTtGqlpdNKyJmcjP0CHR4ERPey8GO3vQ3TOEYYcGxrQ8ZBZkIjk6BolxNiSmmaHVBeAd6ka39NfXp0JsxjTMvu5K5M1fiKIpBVg8LRlZMQaERzvQW3UU5UdPoKypH71OPQzJaSicEocUiwxjYAhDw2EJ8dmIz0lFqlWCsEzcmel7Y4cOMQATXUxUYS00aqljnC3o76xBs90NT9Js5BUVIz9OD5vSqiMiuoS90wB8oTaOEnwnwq9eilGKSUrUunXrTq5evRo2mw1WqzUSgomILnvKw7C8I5FLnh0e5aFY459DB0tMDMwWY+SsSqRCDUqFbLfD6fHCHQxHal6o9FAbbYiPNcP4ur8bSt0ccMHtGIXdKeMY+yJUWgMMZqvUuTIOjQrqsF9G4YbL6ZJxTEyLDkazAUaTDsGwRoakgdmgjTz4RiXT43M54HA6IYMVylOe1WNnn8MBBAJhhFU66M02mGUcFv34mek36ec//Tke+ds6fPbzn8dnv/CF8U+J6IOjPFhvAAMlv8Effvsk/lZpQ/JN/4Evf+pmXJ1vQsLYO8+IiC5ZoVAIDocDdmlvdXZ2YsOGDesffPDBb0inESkuKR4p5wfh0xiAiYjobVB+TPVh3d8fi5Sbb7gRd3/oQ2OdiOj9o9bCYI1FdJQFluAohu396OmoRsVzf8Sz+wfRGHcVrv/4x/CxVfnIsigPvhv/HhHRJYoBmIiIPgBOKT0oax3Bn3aUou/YKZgG+8Y6EdH7RmuORcbSO3DdVXMxJ3AQu7ZuxHP7mlBX4YZ53jVYceNa3HzVVExJNMLIdyER0WWAAZiIiD4Aym02A9hyoBx/3XYY2mEH8qzmsU5E9L5RG2xImLoUCxfMQpG6DicO7kJJXRj6+HkoWjIbS6bFIYHNNSK6jDAAExHRBySMzZs3Y/vOnVi9ahVWXLVi/HMiej+pNDpotcoT3EMIKq83C459plM+U1p0RESXEQZgIiL6wDhGHRga6EdMfHzk2EBERET0XnqnAZi/CxIR0dtmtVmRmZPD8EtERESXBAZgIiIiIiIimhQYgImIiIiIiGhSYAAmInpDQQTc/eivL0PZrhLs3VOJml5H5OYSIiIiIrq0MAATEb0hD1w9Zdj3x6/jvz/9z/jnr/0Ff9/Xjq5g6NwnKhARERHRRY8BmIjoDWmg1emg0+gQNAbgC3gxOuKCx88ATERERHSpYQAmIno94QACPvlrKkDRzZ/Hv373h/jRfz+AT6zMR5pW/Q8q0BDCoSACwRCC4fGP/pGwhOpgEJKt31y4DgcR9Pvh9wXgl5G82dEQERERTVYMwERE5wtJEHX3YrRqI7Y98Qv8+nd/wSM7K3GszY5+uxsB6a7WqC74IvWIUADhviq0lW/GM7uOYGOlHQ7lbXRvxDMAT/Me7N71Kh7eXYvyTu94hwtRou4Aek9sw44//hH/93/r8fSeRtQNenlWmoiIiOgNMAATEb2GBMygD86eJjTXVaDi5GEc3fkMnvrDX/Gzn2/ES2Wd6H+jM64hD8K9Zag/8AzWrd+OR470omtEeRf7G3D3wV27FTtffRI/3ViBfc3Ke9xfjxJzu9Bx5Fk8893v4nsP/QF/3lyLmiEGYCIiIqI3wgBMRHQ+tRpqczLiF92Pu7/8A/zgh9/Dj/79NlxfFA+1z4v+QRfcgTe4B1ithVpngF4DqEIh+INqhF73dPE4owlG+YJOHYInJF/UGMc7vB4bbOlTkFVUhKkFBSjKikWciVU6ERER0Rtha4mI6DUkrap10FkSEJeUiYzsLORlxCMp1gqTQQeN5NNzSRT2jWJ0qAe9Pd3o7hlA18AIhhx+hH1u+Ef70NfTg+5u6dbbjz67By6PBz7HEOyD45/39KJnxAu/PyghexTOwa6xz6X0DNox5ArAGxwfXaTqTkT64rtxz0MP4aEffhH/emsxZiWY8ZpJIyIiIqLTLnROQmlZKUVpR+mlKKchTFKi1q1bd3L16tWw2WywWq3Q65XORESXOV83Ro8/hz/++hCerk7D/M/fgS/eNxeFRi20oSBCnm7YT27Fq7uPYH+DA6PuAMKj3ejv60K13YigORWF6bFIizZAkzgFmfOuwcp0J0xtu1Fysh1V3V6EvE74h1rR3GtHVSAd+WmJmJ5klBxugqXoSiy66jqsmBaPbNv4NBERERFNQqFQCA6HA3a7HZ2dndiwYcP6Bx988BvSaUSKcg+ZR4ry9BXl/jPlgr1zLtrjGWAiojchPPFzofxVqc5+AJbyL43UsCqEdEYYTRaYTSZoVEEEPUNw+oPQW2KQEG2F2WKG2aiD1aSFXivf0+qhNRhhNltg1IYRcPVjyDGMsAzPZI6CxSLDstqkfwtMevnO+TW28tRo5YFdkcKnQBMRERH9I2facGfwDDAR0dlCPXBVrMe6n+/HY1VpWPjle/Hvd0xDpkEzdslxJIj6EZCwGwxJ774RjJT+FVtffR6/7VqEjCs/j2/fmIkpcTqpXdVQa3XQytdUYT/88gXJrwgOnEDzqz/Gr7Y3Y2vCv+Pf7rken56vVL8SttUayco6aNSq8V8tlag7ipH2FrSe6kF3yABdbDaypycjPUr+HemHiIiI6PLDM8BERO+2UBB+1wAGmipQffQQjhwsxZHSKtS0t6O/v0lCZxkOHzqKo0cq0dBtx1BAjbDGAL3RDJPZDIs1ChYJx1qVBFyppP1aE4xmG8zSzWw0wqiVblI0yhlj+Y7yucVgkM9VkoS98ISlm9Ey1r/ZBJNRD93p8KtQAvAAOo8+iye/9i/46le/hf/9/UZsqh5An1T159TyRERERHQaAzAR0XlC4QA8vSdw9PEf4bff/Hf811f/G//v1xuwvb4S9qE9OPjYQ/jeV76Kf//ar/CXzadQPgK4x78bEfQjENJCJcHXrNPCEPbBH3jjWBoOhRFU66E3SRjWhqEK+Ma7XIhSdUugtsnwDU2wN5WhvGofDlb1o2V07OdOIiIiInqtCz0wVLksWilKC0vprlypp1xRZ7j11lu/kJubC4PBELn8WfPaR6ESEV0mVFDpY5CUOw0Fsxdi3tJVWHXtdbjppqtx7cqlWDJ/DubOmYV586YjLzUKsVJTnq4R1VpozPGIzVkg3Zdg+Yxc5CcaYFLO8L4Otc4MY9JUZE9fjqsWzMPS/DjEvuFrjYwwW8JI0nSisq4ZzZoUJBUtw5yiDGRZxypuIiIiostNOByGz+eD1+vF6OgoakVJSckO6eSVcv6lz8plc+c8JoX3ABMRXZICcDW9ghOP/BL/78l2tE/9BD7y2fvxiRXZyJIamz9PEhER0eWI9wATEU0aUn/7BmFvPoyDu57H449sxZ92OqGdcj1uvmUt1hYnIt3Aip2IiIjo9bCdRER0yQgCzhYMVm7GlueewtMldtRkfwx3fOmL+Mo9s7EwzRR5VdLrX2hNRERENLkxABMRXTI0gCUHyfPuwB2f+Ff85ze+jB987R7cfcUUZJp10GsYfYmIiIjeCAMwEdElQ6psfSzMKdNRPP9KrF61EFcWJyBBeVIDEREREf1DDMBEREREREQ0KTAAExERERER0aTAAEw0mQTccHTXoKHyKI4ePY7yyi50DHjOfTkaEREREdFligGYaLIIBREcqkfHgcfx4p8fwkMP/gw//OGjeGTjcZwc8p77gjQiIiIiossQAzDRZKFSAToLrJkzMXXuMiwqMMDctwG79m7Aw/va0OEM80wwEREREV3WGICJJguVGpqYPKQvuBM3ffTf8LWvfBSfvyMZScF27C6pxMl2F/xBRmAiIiIiunwxABNNSiHAEoOE9GIkmuKhc7gwEvAiGGYAJiIiIqLLFwMw0aQkQVe5JBoa+SNFo/xl+CUiIiKiyxsDMNFkFQpKCSEcDEgJISRhmIiIiIjocsYATDQpqQBzFHTRUUj2DSOq6RSaW/rRbHdgxOGFx68EYiIiIiKiywsDMNGkJLu+Lh4xecuwcu1VuGNeGOojT+L5vz6Cp54txeEmO+zjfRIRERERXS4YgIkmLTP0tnRkTCtC0fQkxLga0Xb4IA6WNaNxyA2f9MG7gomIiIjocsIATDQpSbQN9WCwejNe+eMjWLd+BN4VX8E//eKH+J+v34QPzUpCvPSlPCaLiIiIiOhywQBMNCmFAPcQ3ANtqHf4Ua1OgDk5HVOT0pCWEoVokxba8T6JiIiIiC4XDMBEk1VAefoz4LfGQJ0QjyhjWEIvL3omIiIiossXAzDRpKWK/J86HIZKknCQ4ZeIiIiILnMMwESTlUYLtUYDtQoIh0IIhfniIyIiIiK6vDEAE01KknqDAXg9Q3D73QhrDTCqNOPdiIiIiIguTwzARJNKEEHXMEYHe9DVWI3Kk6fQOmKHOSkGcUaDVAh87jMRERERXb4YgIkmi1AAwcEGNO/5C574zbfwX995BH/crIEmdS5uWl2AvHg9NMr10ERERERElykGYKJJJBz0IhAIwR/Ww5w+C8VrPoP777oPH56bjsxoLbSsEYiIiIjoMsbmLtFkoZaAGz8NBWu+iE9+7SE89KNv4Tv/cQNuXpCEJKOGlQERERERXfbY5iWaTCQEa/QmmMw22GxmWExa6DVqVgRERERENCmw3UtERERERESTAgMwERERERERTQoMwERERERERDQpMAATERERERHRpMAATERERERERJMCAzARERERERFNCgzARBedEBD0we/3wedTih++QAhB+fiMsPQWRFA+PPfzs431E7pgP2GEQ34EJsbhD8AfHO90AdK3MlXKEEXwnO8Fxj68gCDCQT/8kXlQisyH/42mV4QCCJ6eb2X48v2AjC8g41HGFZIpOX98Mh9nvjO2rOR/RERE9I+EQqfbCa97OCe6zKjG/55NCcVK0UjRSzFKMUmJWrdu3cnVq1fDZrPBarVCr1c6E9G7yVG3BTXV9ajqBkb8Kqg0FhgsOSicOwNzp8bArFVDZa9FT309jrZYgeQczJmTimSLDtrxYQA+uHrr0HToFFoDSbDOWIDCTCuSlb054IC3qxLNtRUobfZi2BuGShsLbepczJ2Xh3np+jO/jPmk38EWNA+60R5KQU5UEPGuOmw73Ig+ZwjaqDQkFM3HtIJ0FETjzPhDPnhaD6GxphZHWrxwBqSyUVugN+cis6gQC+amIE433u+40GgHuspKcKJxGE1upX811BqZJ51WKqMQ1JY4xBUsxLyCZJlXNTTKRA5WoO74AZxoDaDHpcyHFdqYAmQVTcXiqXGIMVyoiiMiIprsPHAPNKLlSB1q7HqEk/JRMD0DhcnmSOOf6GIWCoXgcDhgt9vR2dmJDRs2rH/wwQe/IZ1GpLikeKT4pUgLNHIO55xTIwzARBcLezPsPY0o3fsydhxpRJ0EYHcgjIBLOeMai6xVa7DitutxTVEiUu0lqHjlb/j+rzphn34rPvz1e7BqegLSZK9VISi7eTMqX3wMf/rfzSi3LcSyb/4n7pmfhGJDH3pqduPwvs3YebAZjUOye2s0CDj9GNamIG/JKtxzz7WYm5GA9CiNBO1mDBx/Bn/ffgIvd2ZiTrwWxbFOHK5pQd/gIJxuHQJpa7Hy+ptw99W5yEnQwegZgqPlGMqO7UFpWTWONbkkZMskeXzwOq2Im7kEK++7BVfPyEJ2rBGGcADe3jJUlO7CKy+W4FitH/4oqVuCHjgHOjDQM4hRUwZi592Atbd/DPcsz0GRZQi+gUqUlbyILbuPoq4vSiK/xGS/Fj59MlJnzsW1N6zCill5SLVooFYNoOdUPdqa+tAvi1qpDS/EGJeJpJxpyErWI0apAYmIiC5LPeg5+iie+X9/xi9PaREo/gT++dv34JMrMhA33gfRxeqdBuALNfGUUKyUiRCsnNRRztUYbr311i/k5ubCYDBEwq9GGs5E9O4Idh5Be0UJTuqXI/mKe3HrtWtw47WrJcTZkKk6juMn63GgMw4xGamYmp4MU9Qohg/tQ99oCM6s+UhJj0O6SQV12IlQz1Ec270fjx+2IThtOT72ySWYafXBX7keO158Gi+2xSMw72P41EfuwJ03XofVi7MxEyWoPnIUO+tjoU1MQkGmDYbACDyd5ags2Yxt209KmDUikLcKt9zzIdxxwyLMtfWjZ3spmlo90M6cjqQUI6L7qyRkH0SVaiq0M27C9dffgJuvW4NVCwuQrz2E9qYq7G6ORlRWDnJTzDCNtqBp0x+waccBbFKvwoxbP43/+Nj1WLVsLuakuKEeHoAzZy2KV9+Oe68swPRkFUKtB3Dshd/iz0dc6Jj2BXz8vjvx4Vuuw6rlUzBNU4qeisPYfjIMd1wWclLNsOlaceLpp7Dp7y9gw8FD2HPoEA5doFR1uzFqK0BWRjQS+PseERFdtnzwDLSg7UQzTg6ZoMuei2VXTsOMDFvkrBfRxSwcDkduffN6vRgdHUWtKCkp2SGdvFLOD77K1f3nXOHPAEx0kVDprNDHpiAhqxiFyTYk2CywWGyItrlh8nXjRGMYDf5MTC3OxNysBETFxiIxUI922bXLvRmIi4mXcGiE3jsIe8VW7Np3BAeil2P6qrX4/PJ4WIJdaNj9Kna81IHBmMVYfNtKzM+JQ4LFAluiCWlmO7rLG1FW6oVWwmn27AwkhEbg7zmFyoN1ONaVhcQl1+P2j12La+fmIzctGdHBZvQcPIp+jxWm2YuQkRaNZJ1yaXQGolMKJUjGIzlKhq+MI1or89GIxo4QTo5koXBmAWbmGKEZOIFjzz2Hg8e8CC16ANfftRSrcpKQkhiDNIsLQUc/qoyzYM2ZjWuK4pBqHUD38f3Y9fdjaMAszLvzDlxRFIVkZRyxesQaBjDU3IPyw8MISABOmpqKNKtBKjErYrKnIH/uXMySMvcCZc7smZhWkI3ceCNMrN6IiOiypYHemoHUmYuxaPVa3HTtfCwtSkKsXn3mNiiiixQDMNFlQqXXwBDuxrEXnsPLTz6Pl7dtw1Yp23fux57DLajotsGQOg2L5uViVpoFOq0ZJssgWutHUH0CiI6XAFwcA/1IPao378exYx5YVtyM5VdPx5IE5YriGlTtPoAduxrQNNiF9oYylEpdsWvbdhlHCXYdqkZpRRe6RqOQOH8eiudnIz00hECXcq+wG3Vxq7D8xqtx3/J0pFiU+3JV0JijEZuajfyFS1A0LS9ySbPVrIfK14OarS9j6zMv4oVXt8h8yDh27MKu/TU42qiFL24aliwtwoxMK8weCay1B1HX60Jz7EJMnTYV8+JlgQTc8LaXouzQMZR7siS8zsDSPCsSDPVoKz+KrevLcaq3D31d5TixV5kPWVbbZRwHK3C0rA2d/WpEz5iPKQuzkW0ZQN/Bgyg/VI7K9g40d3Sg4wJlWEKyLqkQqQlGSF4nIiK6TGmg1lthTUxDZnYqMpKjYGP4pUvEOw3A3M6JPnDKvtmH7vJnseHHP8GfHivBq3VO9LlDCIWUh2DpoDVoodOpEAyHoFJ+nlKoDNBkLEZhrAnFw4ckLJ5Cc48EvfZ6lNUHUBVYjMXFxViba4EqHEDYPwinYxRDQR8cAT8CwXDkqcrKfRShgB4BYx7yr7oR937uQ7hleR7ydIAuKDWG0k98NDRT0hCbGI0orWb8YVc6GGKLMe3G+7D6lhVYnGdBktYOe9MO7PzLr/D3p0uwsdKOAU9QxqHUOyrojQaYzHLQ1ch/y3jDIS30tgxkF6ciNbkTDdt/jT9/51v4/g++j//5/kP4r//bjRd6CzFr3mLcMT8ZadFSn7nt8DqGMSjfdypPwpLlEQ4qy0opBqhMechZdi1u/sy9uPGqKZhm0cMkCy3o88j3nHA4nXC+Thm1j8oycit3URMREV3mlDdCyLFYwsRYGf+Y6DI30ZQ+mxKKJ87+8iFYRO855ceqCuz/2U/x1x/vQ8XCL+L6r/wTHphjQLzOC1/XEdRsWY/fbnKiLmstPnb/lfjEwlSYtGoJdcPoKHkYe7fuwSHzKmQUT8Vi16vYW6NGmWktHrh3EVbnWGHSeOAbPYbdf3wMjz7ThIE5N+Gaf7oDt0+LQsLpn8EkbKtV0Gi0ElA10Mi/Iw/BKnsSf9tVi+cDa3DtihX44hUpiDNf6Lczn0xPI6pe+DMefmgLjqTfiVkf/zC+uCINGZYwgu5qNLzwd/x1Uzf2ma7GRz97C+5dloy4oSocf/S32L67DDs9iVBF2RAntU9YY0A4oRiZS9fgo6uKMD3eAK1alpUMp+KlJ/Gnn+1EWdr1uPprX8b9sqzST9dmY/OhVitBW5kPNdSqEAIeWQb+ACT3n/sz4FkiPzboDDDwV3AiIrqsSftitBs9NR1oswfgV6UguTANORnWSMOf6GLGh2ARXfKUODaCgZNHUXGgBo3mHCTmpiARQ3APtqH92C7sX38A204E4E2bjgUL8zE3zQpdJORpYbEGoVK5cLx1FEcOHsZoywmEkqejYNVaLM2LRbxBCYHayOuU1M52DPXVo8Hug0djRKzUD96RQfT394+VQQ+cQR10sn8bdWqovINwtR9HaUMPTvhykZeVjcW5Npil22vJfARHMVhbjuojNaj1xUCbmoIsqxueoR501x/A/ue2Y/sxJ4ZipmHB8mmYmSX1iITs+p0VaGw3wLhEpvm6ZVhePAMzZ8zErKI8FKXaYJXR+VRamJV6R2uC2u9AcKgGp3pH0RW0IUnlQdg5MR/yd3AEdreEeeWMs0yrWiVFK/MldZdSf71u0Us/GgnQ43NERER0eRrFcOM27PjlL/GzP72E9fsG4MzKQuaUZERL854tfLqY8R5gokuesqtZYJUQ7B+tQUVjDSpPHsfxg3twoKQMdY19cOgM6DGmQp2Qj4VzsjE7fSwAK3uq2qCTvXsI/aWlOLalDLX2NMTOWYmVq4oxNdoIowxepZJQp5J/R8cgNtEMk70Bjbu3Y0/JXpTsLcGuXbvGyv52VDttiEqJRUa8EVrPMNw9lShvHUINCjAlNweLsqMkAL9eRNTCGHYjNFKHyvqTOFVRjmOH9uHQ3jJUVrZjNKTCSFwGfNEFmDcvHzMyomFDEBpHLXo7q1BSXo36pgbUV1Sg4kQ5TpYdwtH9h7H3xAi6/SakZcUh1mSGOSYZKXmJMA7Xon33BhyXfnbu3T0+HzI/+2pQ3q2DJT0Z6bEmGCTUEhER0QQVAsMNaD2yHTt2VKByZACa/PnIKShCqhW44IVeRBeJdxqAL9QqVDb5ifDLS6CJ3i++ATjay3G4og0t3W74QkpytSApKRlpOTFwhk3wh6zIyUhAfpIZWiUARwQQcHajv6oKp6oH0WfMR8aMPBTmRiPBoInszOfwjcLVLge7cum/zweXck3wBE0S4grnYE5xOgoSjdD4XfANtaCh247WcBoykpOQl2CASfsGgdI3hNHOU6ipa0ND5yjs3hCCQQti4+S7U+PhkyDu8FqQm52I7AQffM2Hse1vG3Cwdhh92cXIyo1BSmRAMl1qL+xtZTi+rRV95hlY8IlP4d4bZ2N6rAYGmbFAZylOHS5FRW8II6fnQzpoYmDNKMK06TmYmi71lXI2e7wrERERSTJwNWJo39/wk+//EQ/XapF42w/wxc9+FDcVAals4tNF7J1eAs0ATEQfkKCE5Xq07HwKP3loP454Z+Dab30Nn7wuGdnjfSiXaHWX/x1Pfv132NiYjqiPfRuf/sgSXJGqhYVPaSYiInr73DXo37EOD/7kaTzZOxWLP/Gf+NePrsSCRMDGizzpIsYATESXKAnAriZ0HHgZ//e7l7C51YrkNR/CLctSzpwBDvVhsOEg9mypR3/clVh07wO4aUU2Cq2qyBngd5/Uj+FBdJyoQ0fbAIbkE6X2JCIiupSpDWbYErORk5mC+HA/OlvqceL4AVSXHMC+dhNUs2/Bvfddi+vnJiNWEsB7coglepcwABPRJSyE4GAD6jf/Ai+9XIKnK4IIyEH6zMndEExx6Ziy+hO44qqlWD09DilWI/TSw3tzcPZKdXkSO376V2x89hCOyieOsQ5ERESXLIMcSwuveQB3rZ2POd692Pbyk/jDdjtcutlYetdtuPfW+ZifaoWZb0GgSwADMBFd4oIIjbZhqLMdtR2jGFbefxz5XKonlRpaUzRSCqcjIzkase9Z8J0gYw4Po6uiDh2t/RiQT5Sak4iI6FKm0hkRlTYFeWkJiAn1oF+OuTVdfoTM6cgvLkBunCbS8Ce6FDAAExERERER0aTwTgPwe3syhYiIiIiIiOgiwQBMREREREREkwIDMBER0T8Q8rtg7+nHsN0NVyCsPMOciGiS8MPvdsDeNQz7gDtyXSnRpYwBmOhi43PBa5eGdn8/+ifKwAAG7A44vCEEzrmLgeg9FvbD5x6F0z6KkVE3vLIBfjCbYBjhoBd+1zCGB5X9YhCDQ9IYs7vg8gbfw0AaQtBZi6Ydz+C5H/0dz758AjXOANzjXSO3FQU88DjtMi0jGPH4EQiGEJbPfC47RhxOOL0BBMPjvZ8nMk/yXYfyXYcvsnxfp1e6aMgaCgcQ8rnhdMh6c8l6k3WOoC+yzpV70uwuLzyyUXJd0uVhFMONh1Hyq2fx0rp9ONxuR59vvBPRJehCD3xTHoyllIkHYSlvJNFJMdx6661fyM3NhcFgiDwAS6Ph8+KI3l19aN76BLY89SSe2bAdr2zbju3bpew5iIOtXjhMGUiIMcCmV13wCXZE76aQhDNnxxEceeFpvPLCYRxpU0GTlYQYmx4G6f6+boN+B5wNu3Bsx/N4+KkNeHnLDuzcdRh79vShHybE5ifAKketd/uoFBiqRO2rf8YrL+/H/tEcpM2dg+n5cYjRq8de1xXoA1r24eXnn8Gze2rQ4IlDgtEHf9MubFz/El453o8eTTLi462IkiPp2cssFHBjsHo7Sl+W78ryLRvQIBCbgIRoAwzcwS9eEnTDAxVoOLgRj63fjn2dOqgNMUhyn8SJHY/j0c2lODloBWLSkSB/pLomusSFEHJ2wH5iMzZuO4EDnVqEY2OQlW6LPCWX6P0WDofh8/ng9XoxOjqKWlFSUrJDOnmlnP/wK+W3yHN+j2QAJrooeOFqKUPV3hfx+Iu7sbt2BI6gCqFwAIGAFNkVtXHZiE/NRFaCGTHSOla9b40qqTPcfRhsLsexyhZU9KphjbfBpmWr7oIkqLm6TqGiog5lzU6ErDYkmCNR6ZITDnnQU/4sNvzpT3hi/SmUjiYibdkM5CRZECWr/x1vARIA/YMNaK6qwOFaO3rcOiTFGaFVX2DIfhc8ffVoa21BVUsf7N3VaDp2EltKBjBgy0TxyilI16kiB6t3jbsZLUdexGNPH0FZaCqm3XknbliWh9woLfQyjZGpDA0AHXvxxB9+h8e31mM4YQGmJfoROPkc/vrweqxvMMKQOwfF+fFI1MuB9fSs+eFz1KJ862a8+PgW7Nx/AC1qHbzJU5CZGodEZR8f75MuMmE3wv1lqNj5NNb9fQv2D6UiNj0bRd7D2PvkH/DTF5swkDQfBbOmoiAGMHJF0iVPD4MtCqnZPrQc34tDe06hwZAAa3YmUk06mNgeoPfZOw3AvASa6AMn+6mnCbU7/4ZHfvIHvDhYjIx/+iW+8ctf4Ve/Gi8/+QG+//lbcP/CRGTZ1Gc1ot8PUmeMNqN938N4+M8P40dPHcexPi+8oXPqEprg7Ye98kU8//c/4wcPl+DVqlG4Ltnr1jWwJk7H7GVrcM3qVVizbDpyLNLYebe2v4AdvrYS7H/pj/jhX7bgiSPd6HO9ziXAxmjYpt2A5fd+A9/5wU/wy4e+gP+4axGmJFjhcPkRCr+by1iOm/5+9O15Hq8+sQf7AksRf83HcfPyfBRJijVoVGcOnlojEBuPGEMskn1G2FTSzaKBxhQFMxIQrY6CzaJG5K2Bp5ebTGtoGP6uY2gcjYE9+3pcuWYqimPbUFdRjeONLvh5k/HFS6OBOioalpgEpKqsSAiGoTOFELSZZI+JgzWQhFijCVFWaWSxlUWXC208dAW34qaPrMRHVozCUbYdLz93HLXdrsg7Z4guJTwDTPSBc0vArELZKy9j45Y2eApvw8qbV2NJgTSfTSaYlGI0wqjXQac0vJW902eHZ3gQvf1uDHuUNvjYGakzQgh5RzHa042BYS9GIfurTgOdsleHgwj7R+X7nejq6kNP3/g9xgODGPWFEdSYoZU9XhP2yWh60Nfbjc7GMlSWHkJJlQtdwVhkZ0jjLjCK4cj37BhxSWDQG+R76jOVinsQjqFOtHX2oa9f+hscxuBoCF6VXuZHQrzSj0xLwOfAkDuEUY8XakcHhqXfHrsbHrVRKqIA3L0dGOqzSz+SCGQcOu34d98WaaTKPPV3y7z3SsBRpmvAAbszCLXJAKMM+7SgC257fyRceZUqUKPG2I/cEl4CLoyMjKJ/NAi/SgejLgSVZxADPTLc9jo0le3GzuO9qBuNQlJqNFIMsg6GlHENYXjUD79aF1lnb/m8sIS8gGcELscw3PJvr8sDR1c7+vv60C3rb1CWsTusRVgn60JWRGRuQhIOZVsYcnox5FVDp/JC6xtCb1c32rv7MTjigCMo0yJ1ujL7kVn0O+Ad7Y3cfz7gksCbNh158xdi3rxCTMuKQ+zE5b8TZFvxjgzA6RyR9auCZ3QUI12d6O6VdT80CqcnDJVsxwaZpsjwvcOybXShs70JHTVHsedQDY70mGCNi0VuTAj+0aHIshqSjdsj86M2yvJSgqVaK9uxAQajAaZgB/rqWrC7XLb17EKsvHYqsmS6zpwBDiMU8Mo6HIA7GITH75Nl1SnrqBfdg8r9w06ZLlmtsm8py+rsvQfhEQQ792Lz41vwwhETktZ8CB/60DzMS5Bt5JweFTIQdz+qSvsxgjwUXX0FFsy1wSrbQ0ejH7r4fExfPANFWVGImVgnYYn4jm70lG7E4U75Z+psXDkrFnqnD5UtMo64JMyZEguL7O/Kvu4eGtvXnUEJ1pH9+OyJkG3aNYRRWdZDo144w3qoz97XfSMY6WtHh+zryvY+OOSS7UCGI+tbNsEzpN+QrPcRhxsjfhV0YS9Czj60d8h09snyssvyCuvkezqpa8a/EyHL39WPoW4ZR8/A+L4+BPtIWPZerQRDGdd4n6fJeNwDsv66+9Ap9Y9S9wwOD2N4eAR2mdfhUZcsVVnPBlnfE7Oq1HmDbTIfUj8o35Ft3e6SGkK2CaNeAulr1osyS174Ru2w9w9h0OGTfmX6ZSPXvOPLZwIIe2R5Nvehuc0EW+FCzL1iCqak+DFaJ/WLIx5Tli1C8cwMpBmVc2fvAr8TPucwBhx+uEIa2VeVMt6N6H1jgCVWhzhzAB1HW+UY4YelMAcxSbGIUQ6T432dS47nw0Po75V93CHHTNl29VJHvb8/5NPl5p2eAb7Q5qdUqUpRtmOl3pbqO3KJf9S6detOrl69GjabHNyt1kgIJqJ3SgKw9xhKfvlz/PrBPSjNuQfXffWz+MQNeViQYLxw2OssQeXurXh0pxH+wuW47f6FmJNqgWW8MzCIvuPbsfOvW1AanILUOz6OtXOTMT1Gcp2zG4MVG7Bz6zZsPuWRgBMerxVUSFl0O9be9TFckR9A4nAVGvY8h5dKKnGgugsD3R1oGwhiRJOIjPQ4pMQYpSGsNKRTkDXvaqy55xrMz4tBijIotzRSSx/HwV378dIJNwa8MgZ1LEyZV2De6uW455pCZFulP0czuhpO4rFaG4btdix2bUBz1SBKDUXIu+pmFJvscJW8gNImDULFK7Dy7uuxoiAGsRNB4i1Q7mf19BzD8Zefw5b9tagakegSVoaSjNi0hbjm42tx7eJMJEqtGApIsGzbh5NbtqBWNQ2W+TdiyfREZEpNqAoOy/I/gk0l9djUnoFFq5fhpmkuhCo34oUNe7D7ZBe6u9rQ1utGfyAW8SmJyEo0R8K1RhOH+NyluOKu67FyQSayJIC8lfkIunvRfnA9TlRWoz9rLsIONVwbXkGlBM8OWX9akw3ZSz6EVTdch8XZZiQpVfRoK0Zqd+O5SieOhWfhjuxhxPYexjO763Ci3Qld8lRkLr4ZN69ahOVZytlN+U6vcnnnU3hxXyOOtiu/Oyj1fQaypy/H2o8sw8z0KMRKbxMHEE/vMdRs24BauxyIMuciUN+B3oP7UeWW5Qgr4vKWYuVH7sFVcxOQGxiGp2YTdu3Yief3t0jAUn6MGEaHywpzfCKyU6MQLROhksOPLXUxFt9+M65YPhXTZeNW7jse4wA6tmD349vw7b96EFpxM779E+nPoj1zP1pwBAM1+3Fy7060JkyBX7Zb/9btaGxrQY1KgrIhA+kzr5Ttdi2WyjYVJzNz+oA4Wo2+/X/FD/9Ygd2elfjwv9+Lj67ORIL08Nr15ZP/DaOlsh29wxrETstHaoIaquFedDUNYjRkhTUrA8myDVjGt9tQ0AN3614c+vvPsH20GNpl9+PGXFm3L7+EZ3YFYL32LjzwLyuxwCQbSP3LKN1xCC+WRsGyaBWuuWkG5iabx+dT2XPle/vWY/cjMq8xy5B94224ZnYCpkTJ0X+wAZ1lz2HztkPY2RCA5Gs5smdAO2U17rr7Kqydn4i4yHDESDMG6vbj5SoPGrVTcV3qMKK6D+F3GyvQaZdtILEAGctuw02ynSzLkOU8Hp7Dox3oKnsG27aUYFNVEK6gcnuGtBHiFmHONVfixlumo8CqP+uHCTcGq3ZgzxNPoKTagXqpG5Q8GpYlo5Z/qHQGGHMXY941d+HuJWnIsKoQ9g5i4NjT2Ld1EzadAno8MhhtAsy5K7D8mmW4Y2UuUo3nN739Ug2V49izG7Bjbzca4hdi+R1rcP2CNKTJxJ9e12+LtKsCEtYlwLe3u+AzJyAhJxFJVh9GaxvR1hWEMT8fyakxiH7dUPDW+Oo3o6LiBF7sy0J84RW4eVYK8pSKkOj9FnLC012Cl3/4G7zaEg3Dbf+GW66ZixVpWpjP3yRDdji7j+Dwk1uxcb8Lo8WrceWNi3Hj3BQJzG/1KE50RigUgsPhiDx0sLOzExs2bFj/4IMPfkM6SesuclGCcqQ4PwifdqHaUzkuKEXZMpXuymFOOXbxDDDRe0J2MW0solJjkR7tQnvVcRw7WIKjRw9gR6UdLWEbYs06WHSqyD4XabiFRzHScwQlf1+PqlZp1U6bg5TUaMTLnqoOuxAeOYXyvdul8dqDBk0mVty0BNPjpdE6fAqndjyNxzYew872KCQUzcKc4qmYIo21/Pw8TCksRGFBDpItYegDEupUEjxN8Yi16GANj2DIa0EweQ6uWLEIS2aNfS+vYAqKZxUjNysJiUqrvPMoTmz5I/6ytwWHnRkoKJqJ4sIC5CZLYO4tQX31cRzujoIpPkH678VwxSY88cgTeFb6bw8nIUnnga9lJw4cLMWh+h44gyHY646hs6cPfdFTkZKeghTzxNnYNynUi5Zt6/DiY4/hDwec8KbMxcxZ0zGtMAu51lEJU+XYtrka5X0mmPKSkWEOwdW2F0eeeQSHes0YSV+AvMwYJEkCU0mwQudB7Nh2GI8d9kGfmS/hOBp6rw8hXSysUVGI00il7FbDYc7HzKWLsWrRDBRGlrEssyIJc9OykRolDX2pZd/SbPj60HH4ZWz9+6N4/tV92NUShD9xIfLn5WJaYggxI5XYX9KMih4bjGmxyEi2wOzpg7v6VWx94e/4zdMHUHG4G3X+eERl5WJWlgaavibUHGhGp4Q3c2EmEq1a6FVh+P0STCwSkGLU0PdVomxfG4712pCyqBB5aVGRe4Anmi/eoZOo2iTT9MRGbDgmYTyUhJSiAkzJS0BqoAFNZVuxvSaIXnUCZuTHwhKWMBYywmSTZWqWefB5MajOQkrhXKy5ah5myPYytj1Ox4ziPGQnmGGVw82Z5pJs8yP1aKlows7jAYRzpmLF2vPOAEvDa7h+D/Y98Tc8/tx+7KkPIZgqy3+esi1aYOrahbq6Shzuj4E1KRVpsabTjTd/dyUa9z2LPYNGYOn9uHnpFMyK05w1/rPJlzQWxKSkIj0nBXES9vRqHXRmCdVpqbK9xstnOhjOWtdhfzN6TxzA+qdl+7fOwazVCzBnimxDneVwNh6XUGhDIGsOCmSDswQ7Mdh8BLue3IHKXh1U+UXIluUfLdWGKuwG+g/h4Auv4Gd/kuWcNAPLbl2AmVEBBGs3oWTzI3j0YDuqglMxb4Zsg1PykW0egq9uAw5XNKN2JBYG2V7TY/RQO9plX9yITS8+jb/J8tpb2o8eVQqSp+ajOFsC7EA7avY1oGPUhOj8ZMTZ1DB2HkbTsS042AG0GKQuyMlHQV4uMqIlCMv4y6obUeOORUxyIhKi9NCOtKLrwB/xwsZNeLjaBnXaPFy1sBDpUnHpesvRcKoGTZo8xBRdgStnZSMv0Qx99wGUbfwV/rz1BHbZp6Bw+hzMkG0rOyYEVeceVJ06iX0dJlhSZJuLkuFEzu4qPwy44Oo9hsOPPYUXX9mHPd2yb+cWoXhqIpIlAF94Xb5Z8m21CcaoBCRlpCI1ORrRBq3USQaYE1KQmpuGxGjZvs/ZZt8Zf/NWnDq0FX+pNMJlk/WZHYNUG9tg9AGQdoFKrYfZWYm6ESdOBfORnJCKGSnKVVTnHtHC0m4YaNiKXY8+g2d21qPSl4RoqYcW5MsxiAGY3gE+BIvokqfsbgaYYlOQXpAIi14HozTew/ZGHDxWiYqGbjgHuuBWSWMwTg4aehXUhihYpNEabNiDbpcX3QlzkZSajPxoaaR7ujFSsQ0HD1Rhn3Y5pl5zAz53dRqSNAEEug+jYvsLeG6/A52J1+LOz9yPu2+4ClctWoRFUmZPzUGacqZNpYbKKEElZSoKps3FgilRiPW1oXE0AZ6cG/DRT9+Le9csx/Ili7FowSxMl9CYbNFAHxxF/4nt2PPcThzTLkDStffhs3dcizXLF2PhvDzkWqowUNWIA+UhGNIykJkmFUxbBQ5tr0abPws5N9yHe1YlI3XwBPZX+zGafSWuvEYa9Po2BDxuDMfMxZTcLGTJfEbOVL4pToSGq7Br3XN4da8b3is/ig994n7cd92VuGrZPCycE490Qzvqtu5Deb1Mz7TpKMoxQzdUi7bj5ejWFcBatBjTM6ORqATgsAsYbsDJml6UD8WjYEYhls6W4Bifh6yieZg3XUK1sQttfRr0x16Fa+6+D5+742pcIUF40cI5mCPd06NlfUsNe25T4R8LBUZk1MdQe7IFXapcxMxbg5s/9Sncc9NirJTAkJ8qk3aiE51tIVjyZXlOSUasbEsBCXTlJWU4eEKCY+YVWPaxj+Ajt6/ADcsLkOxtQ/++UjQMSHiYORcFaWbYjDZEp09H4Yy5WDQrDTm6EfTIMLu1GZi1shjT0yWAycRPTH/A2YKOY4dQUWWHK20lZl1/K+7+yI247orZWJztg9bejJ3VOjhNWVi5fApS4jOQWjAHs2cUYGaiG67hUdSpF2LGmtvxhfuvx9oVy7B40ULMm5WPrPjzw69CCcANbxyAJRw6umvRcLRctttkGAtXYvX9d+Ge21djxew85Ojr0N8zhKM9CUiW4DY9S+Yp0iCTcN5ZgdoDW1Fuj4Fl9q1YXpSATOWKhXdJcGCfTNcxvFSTBEPxcqxYloOCeD1M7hY4++pwtFeLYZOE/5w4ZMTHwCxh09BTic6AAX1xhchKS0B2lOzr/iE4qzdhx75KbPCMnS3/p2tSkejvRsuul7Bt0ynURF2DRR/+J9x/vcz/8kVYsiAFxdpjOLq7EafaLIjKTEdufixM3kG4O0+hYl85TtSrEc6ci9nX34nPfPg6rFqQjVR3Azq3H0LLiBHGOTORlmBGrLcHHo8f3pRFyF96HW5ftVTW23wsmC77lKYSja3DKB/OQP6MPExJ0iLcdRSlj/0ZW4854Ljyv3DXx2/DJ69bgoUz8zAt3i3bUxiDuTdi3hVX4+75SVKnyHZ3ZBu2PPoqjqiXo/j+r+GTH1qBtTIfi2YlYaq5AW3l1dh3LAB9TgGycmMQp5W6K7JlhhAKhRH0amFMmoa8+YuxYMHUyH4cE7nC4NISGq5Ed3sbDrpykJw7G8sL4pBkHu9I9D5TK7dXDMhxRfbxU840ZKSnYE62DZbzQq1KuW3H60PQH4uo5OmYftVyXLmoAAWJJhhP399A9NbxIVhEl40oCYVX4NpP/hu++t2v47/+9V58alkCMgb34djLf8Tvf/c4/ryhDsf6PAjCCEPUDMxaNR0JaWG0nmxAc4Md7lAAvuEOVO6rQnmZHbnF+Vg8Ox2xynFGQq3alITE9DzMjHMhbuAAdm16GU+/tBGvbN6LrWWdaBo85wqRMcplifJHuTwxUn9EjlnK/ZjnVx9ehHwd6G7tQHWl1Dztw9C0H8P+na9i48aNeHV3Kco6wujvlRDaWIvWlh50jUgFFjDJQbIAcfFzsHRuJqYXyAhMKVCnLkP+NGlM5xuRavNLP8rYpYl8ThX2JoSHEOiowsm6KAxqlmLl0jlYXigBL3I9rR7quGlInbMUy2drkRs4ie5GO7oi1aVq7D5amc3ILJ9DPlGWx9j/ziWfR5ZMZHmN17jqsWX4joVCCPo8MMTHoWD1nbjpw7fitukGJGm1UMfmIKZwIWbn25Dna4e3axg9TuUoEJBxB+Ex5sBacDPW3H0jPrJSQrrNpFzXitjsAsxaNBXzpychQRokyrOkznm+mXKjlrINTJTxj88WDijHmjCSp0vgve0WXH3VdBTZJHjoJNQlZyOjYBaiY+Nk2NJoOmf9KQtXhigfhseXl3LT57tyYJIZCfn90FjNyF66ClfecT1WT09AonTSmGyIzy5GWmYh9HqTzK9M19i3hB9+vwNDQ36MDssGIAvjrW5yb8yH0aqTaGhpwcCUbMQvnIbMBBP0aiti8oowZXYhbF4PGsslQNqdUGljEJM1D3NvmIfE+DDaTjTIvjMMj6yngHMILaX1aO1xIWXVfMyZm41kuOHztKCpfhBtjQYYRhzwNu3H/l0bI/vhxv1VqBqOgn9gCCO11WjqHkJnUEK5amzdeA2ynRRdi6s/dBM+vErWnXK2VJ+M+NypmLNsGuYWxiNRp4MOEiITZyBp+hLk6mScZVuxRRn+ps3Yuu84TvWaYA/HI6jcN6yRiZXh+yPPDfDAM2JGSnIKEhKUa/TV0BktiEuIRbRVC7ess1HloWZSlyHcHAl99adkGgZGoek4iMO7x+Zj88ETKOsC7MM+hFvr0NLci0ZZKGdqMAOMMdMw6/ZP4RPf+Ar+88s3464lmciw6N6dffG95BmCs+MEyg9sGVtnyvzuPokj1T0YbK5G69Gt2LV5vXy+SerVQ9hX04Nu55k5J3o/qKTCUI26EewbkADigO9CD8aUei0680os/egX8M/f+zL+/eNX4OpCCcM8+0sfMG6BRBcVI4y2OCTmzse0lf+EL337x/i///08vnJ9DqKq92Pj3zZiy8ke9CgHGkM80q66EQvTcpFaXYPuyjppBHXC3tmA6kYbBnAlli/Mx7IpurEdXa2FNnUhZt36BXzh09fjumQJyY/9BL/47rfxza//N776vXX4zcvHUecKIXDOcUz+IxhA0B8YC0ZKsJDGqXL/xbmkAe0dhGO0Dy3DrTi+73ls+OUP8dD3vovvfOc7Uh7Ej/6wC1vq7PBHW2CNNsGoViKtShqtRmjUMu9yUNTIcAIh+VRniVxpYtAq4Uj5CW8sgL3lB2d4RxHq60DbsAetcjDWWfSQdvZZjeAYGCwpSEk3ITklINPhh1dmbWIRqFUyTUqAnfiCSkKRVj32wCjls/OnJyghNSDLUJaPEp3CsuxU71KIiix++T+1WgOd2QKzNQ6WiXlRlo2kdY12BAFvNwaHvBj1KplZeZxwGMHMNOiXLcTU4jwUmDQS/ZVvxSFz8X247ZsP4kv/djdunWZBoszXOctY1nVY5if4Br88jG0WIWiNEjpsUbCYDGMPL1LStKy8sEYv06WHVquceTtrODJtoYBsW8qGJf2qlAcxyb/fjaa8MrnKL8QqWSY6kxEmSxSMp5/6JIFdpkkVmS7lctizQ7eyhJXpkumQRadM7el1/67oQvOpalSWVgPuUdk+RzDQ3Yeenl702b1w+vQI9Q5jtLFdtlkn7Mp60iUgrmg2imT5JZ+qRE97D+zBEYwOtaP8mBajA3Nx01ULsHy2CZqQB0FPD0ac3WjoOYUjW/+GRx/6bzz43fH98Ns/x3f/dABH7bK+kqMj+6Fy1aJK+XFCllUwNwuWRfNQVJCJ3GhDZCtRa6KRsvAe3Prt/8WXvnoPbiiKQqpe6gBfM9qPrMdLf/gpvv/t7+Gbkf38u/ju93+HXz1ZikPVduXZcTBEbt0wIiomH9MWxCEqqQMnju3F0UONMt+yPBrqUFregKZOP9JiopGZaJT15pPl0wu3qw+N9lacPLoRz//sO3hIhq/Mx7e/80v88M8l2N3iQCgpBtHRUlfI+j6zdallf9DDGBWL2MQ4JMTZYJMwr7xi611dne8FexP6yp7FS3/+wZn19uvn8Kf1x9G8fxNKn/sFfvsj+Vy6/c/vnsDfdjWhciAgdc7494neF0rFcVa5IKlbtSaYYuIi+2FclNTFcpx/y8dxonfZmWM+EV1cNGaYYjOQPmMu5iyahimJfox216K+oQddPmmZqyRQxCxDUXEKZseWorNqD17ecEQaxGXoj7fCct11mJObi3zT6YtCZY/XQZMwFVnXfAof++pD+MkPf4gf/8/X8fVPLsDa4Ms4+NTP8Z0nTqCkRRqfZ4scrOT/ScgJSDAIq7QXON6NhZhg5Mm6acheIcHqa9/EN7/17fGG93/ju//9EB761a/w05//Cz57QxGKY6XfkE+JGxKwghKE5G+kESfhUTkrF1Q+k/9SEvAFST9+N9wjwxiKPHlW/u2X74x3jQhrxgO0B/6AGyNuL/xnNxRDo/BKWOjqCmJoQIK4VIunn3IbDMOnBNpIClI+UP4RgMPlhVvWgZLvXrMgIv8twUsJckpwlMCsjP+8vs4j/XmdcNqHMCjzMTjohMOrvP/59SjLWpmWiTNe8v/DLoSUeyztKvTqU6GPsyI2csm20qv8P52EkCgT9DJzZ64el6lSm2CITUJMSuJY40Qy4rkHBlnXEozGzgAroULKeJezKfOonOENBoKQ/51ZB5EQPFGUaT6LDDPSEJJuIVnXkQb8azesC5ApkFCl/DCh/FulPIxNEveZ+TqLjDMk6zCgrIuzNwwZp7JcIpHpnFGOzadWSW4yfCUEv+a3nrcrPIRQz0lUVLdj35Fe1Gx/DC8/9Hl85bMP4IEHPokHvvQD/Ofvt6C0aT8cQ4dQUdmPhhGZOLUZupjZmDFVjdlxZRjqqMWpU03oqK1AuSoaTQVLsHBGMmZFdvWA7BMB+L1aWa9FmHrNR3H/V7+Fb31nYj/8Lr714E/x8//7NX7+0KfxqRVSRyi/6URWkSwNnWwAVtkPjMpTwScWjKxzrdQpCSmITY5HrDkEnbcBta8+jkd++iy2tiYj6dZ/w9e+qQTg7+C73/hnfO62uZhfECuLMAyvX4YrizkkDWGtMQoxoUF0b/olHn/wS/j0pz+Nf/7Gz/Df27yoyrsPd994Fe6eHY1Yo0yQ7GMBV0hmPxNZC2/FTf/ybfznt8/Mx7elPvnBL36On/70S/jc2iLMtp77ZPXIU6Cdo7IspX6wO6VueJ1XbF1sonOQMOc23PmZ/zy93r764aW4fo4JSTPmY9Fd/4ovflVZBt/CNz5/Hz6xMh9TYi69y7rpUhaW46IfIasF2tRkRMdGwyTHhgvzw+8agX1wGMN2N1xeOU5cEjsiXc5eb2slovdbJDwol1+eXXzwDvegu6EGndLNnJOFjORYJI03ddTaaKRNL8DiFQkwqtuxff1ubN3ThpGoREy9MgupCWOvjzmbkkOC2nhE5y/F8qtvwA033Y7bbrgKN83xIzpYi+ONA+gaOSdCAnoTLFHSAPaOwNFah5r2EXRJyhmbRglqEjBCMEBlSEN0cipy09UIG0zwJc7Bkmtuwk03KeVG3HjDtbh2zVVYsaQYhSk22KTVrYSmgBKAlMb3xEFxPJyElA+UCVb+WzmjGgksZ+vFcN2r2PSXn+IH3/4BfvCzDdh4vBsdEtJPz4E+Ftr8AhSnOpE8cBAHdh/DjspBDLqUaffC2bYfVSUvYnsz0J15BYqnxCFfHY6EKZ+Muq23Dyca2tHV50LAPwxH+1Hs2bAT67fXon/AA4P+vEsqJWgabNGwhTwI9DShtbUHzXLA95yzrM6mzOMg7C07sfuxX+N/ZD6+970X8dKRdnRK13PXxNjcTywF5UcC5TJfZbi+7ho07d+Mw8N+DMy6AtPm5WOqDTBISyOoLA9ZXyHpL/imWh6yrJWz/jKtfuVHCWX9yNdCMqORs/+yLSrdzpmPyDqcWG/jn40LSzflDLIyL+d0khCrlWUVLWELfW3obW1Fw5AHrollpUzz2V9QtoPI1QhhSOfIMJVhK+NVpuk1y1fZfpTtKrJtnT9RE9uV0m38swg9rFEpyC3MhFnlRVttIzp67ZHHSb5jI20YPnUIRzu0aMu6Douuuw0fv+t63HL9Wqxdex3W3ng3br7rw/jIDdmYHlOJkydP4GijU5qPspyM8cifPxULV6bDEXRgy+ZtKDtcAnVaLKZeuxhT4pUnLStboglqQw5SMuKRk66BLiEJFgnIK9bccHo/vEn2wzWrr8DiWbnIiZV9W741sQ2HZPkq24ny4815C+YssoyDdvQ31KOpogf9oRRkLbsRN9+qDH8lVs+NReyIHa7OQXhdAai0yo8KHjiHO1BbpoPPsQjX3HwHbr33eqxZcy2uv+5W3PXhj+MzH7kNK4tTkWHVQK82ApZcJGemYEq2jNJmhSZ1DhasuO6c+bh2zUpctXgmpqbaIvf/niHbg6MR9TuewJM/+ike+tVLeKmsE93uwLnb4MXIGAdr5jxMXyzL5sax+vOWK6ZhXp4N0dlFyFi4FqtuvCXy+Q0rF2H51ERkRik/CI1/n+g9Fgr0o6OxBQO9DsTGxiMjMQ563bltjTEe+OzlOPHSOvzpOz/Gj3/2PJ7Z3YB2r9Tj430QfRAu9IO5sgUrRalKle7KD6p8CBbRe8Ynx4h2NB47gANb92LfseM4fny8lJXh0M4S7CxtQ1/MbMxffS2uWZSPwnjZB9XSqFRrYLRooA4NoulUPQ4fbEGfLhPZ85bhqoX5yLbpzzx9VoKLf7AZLce24dCBQzhwpPz0eI4ePonSVg88KTOl0bUSV+QnIEt5aakiUiNIqFEeQtVRK4HgJOq6+9HeWY/2igqcrGhC80AAmrg4mK02WDXKdbd9aG+tR0tVCzqaGtBSe2J8XPL3ZAsah9QIGYyw6QcwWn8Cm3f2oUObidlXT8VcWz3q9h/HnvZ4GHPysTDbBU/lAdS0+WFPX4aZ03Ijr/8YewhWE1p2PYW//OYxPFVSg7o+M2LnFCN/SgKSJu4lVRugtphhcHbCM9CMmloJyG0SttpqUF1+GPu3S/As68FQ5nLMW3s9Vs7PQI5VB214BIPdDSivbkVlQ68su3Z0yLSW7y1FVVUVSrt9aA1kYsEVc7CoKA5RyrgUyhlSCb8jHQ3obTqFps4utPR2yLI4gcqT9WjodMFllOUUZYRelq1yAThC7eg+9iJe/tNzeHzHQRw9HoZ5zizMmJ82ds/q2JAR9tsxVF+GqrIK1PS40d7VI+OoQIVsM4f27sWummGMZizCglXXYu3MVGRZZVrcvXC1lmJ3TS+OBqdjyfRcLM06/bKgC3BLyJf1unsLDhwow8FDe3BovyynclnPw6MIhgYw0NqEtpZReKPiZT70UNlr0X5wJ2r7tQgWrkZubqosQ+XAIduChJDmyjpsPKWBKikHN1yZh6SJhpJsw8qZW2dfDzqqjqCrpwOtA31ora9EVflJVDc5MKK1wBAr688zgKG6Izi5vwR79h/EkUP7sHd/OY7Ud2HAMwoEetFV04zWHh/UcTEwG31wt5Wj7sgRtOmmwlq4AMWZVglJMt7QKNydx1Fe2YuD/QkomD4Fc/JiEBM59a+GVheCJdSBE2W1ONECJOXlIjMnIfJKm3eSMQIdpWg8+DxeaYuFb9ZH8MDHP4S7Vy/E/HnzME8pc+di3hyZlrhe9NbWo6RSwnhWEebNiEeUViP7l1qW/wgOHqjGwS270NfjRNyCq7F45XzMVeoE5cculQ5qjQFmvRtudz86uzrQXtuEvpZaVFec2efLa4bQMqqGzmJCjPJaIEc3RlrKsKfRjhrVVMwpyMKCTHPk3eOvJREyKA3bnlZ0NVajXraL9kE7PL1VqJRhl+7aiaOljTjWa0QwbQaWLS9AYaK0GVx9GD5VjdZ+2cYychAv6zVGq7zrNwSN8t7w7na0DAbhUhmREGWCVmuD0SCjcjWgrU3G1Sz1YEsjGqsn6hMpFVJ3Dqtgio1C7OlXISkRV3kI2mHsXfdXPP7oDmxu00KbOw2zCpWnz7/T1yC9/+xVm6SuPYo9owVIzF2AxXnRSLG8k62R6G0KOeDuOYG9z2zHye4oxEsdtGhOOnKjpD45f8cKOTHcthf7H3scTzy1HXs6nHDGZyBranbkfvwLZmaiN0H5UZtPgSa6pLklJLSg7mAJXn1hJ/ZXSiOyuhrVSqmpQ32/Db7Mtbju3jvx4ZWFmJpsgVH2vbGrEyUE6yXM+HrhPLQflVUSvBbcjWWrlmFVthXR0qBXdmSl17AEYLc0wE/tfRE7JcTtKatExalKVFZWorYjhL6Ea7F8zc34zA1TMTVWGqWnL3+Uv7poWBPSkBXnQTy60FrbgKaaetTX1qG2rgcufRLiC3KQGGtFQlIBcgtzMFXXB1XjCRwplzAl86KMp7KyHpXNI+hFMnKnpCAtLoygfRQjbhssGfmYszAbU6M9cAz44bQWRoLJvEw99E4nApZMxBctxrTsJKRHKWeIlGlzwTs0iK5+CejmLOQXL8SSq2ahSHlKsUz/WPNQuUQ2HklTp6J4VgKsbfXorDuF6oYaVNU2o9mRAUPRzbj1zutx97JspNgMMEjY0JjjkJAuwdYtQa+9EfUN9RKeAxgNZWLuqpmYvbwY1vhczC3Kx4ycKJx+IKsEbl1sJjLiQ0jWdmC4sx01p+rQWFOLuloJ0cM6RBXkITXZBptM4Ng0uhBwuaUSD2AoEI+UrAVYes1szJkSjxhlkJF+pBYPjmKooQyVh4/jVIsEmO4udDTVSsUv68KVgOAUmY+bbsSd81ORKiE+8pyRoA8hnwODQSuCCTOxvCgNRZEXBL8eN+yNZTiy4TmUHDyFQ3XdaHeooI0yI97mgaezFe117egcBPQZeUhJtSFaAqV/cAg+a27koUj5GbFINcoBRBWUbVMaS+4QBpGEjJwcXDEnDTEToUol4dmUisQEM1L1TfANdaOhugH1sqxqayT09EqwyS1ASmYMrM5OtOx9Cfu3l2Db0TqcaJV5CumRmGxErMEBe5Nsk83DGA7FILEwF6mxGuhGBuFyBKFNnY7UgiLkJ5kjrw9CyI+AQ/r1mCTEyzqcmYNp6VZYJk6h6Q0wRpvhrt6FtuNH0ajKlxScj7xEHawXDIRvjt/RC7vMozOuGIWL12DFtGRkxsj2JsfU08WkhyUmGga3Gd5RGxLyslEwIwXxyiXfRrMckP1Qn6pC/5AR3qSVmLZ8MVbOTEGSfuISWNnudRZY0wuRlxWLNGcjeivKcPhENU5VS90S2Q+rUdMq9YElFVmZ8UiL1kPtd8DjHEF3KA7mxALMyEuR0Gp8nQAs9Y/UCXExJsQnhOBz96GzsQZNsh3W1AzCr0tB/tK5si3MRmZOLhbPzESWjEPnGoar9xTqO+txUPaFzuZGNNfVoU4p9SdxsrQM+/a3od0ehik7E6myDqwJecgpnoJC/RDcNYdx/GQNyqsm5qMWlY1O9AYkDOZIfaKMI1JvKSUoGX1U9r9BjMo+ZZ0+H3PmTMX07FjEKQ/2iszHpcM71Aq78ltp3FxMnzYTczNsEvjf/rZI9PbI/t53AM17NmH93iAc6auw+uYFmJsdBWk2jLdLzqaFKuhGcKAR7Y2yzw674I4pQo5sw8XJY68CJHo73mkAvlDtqWyOSlHSrdJKkmZM5J37UevWrTu5evVq2Gw2WK3WSAgmondK9s2gC6ODA+jttsMlu+g5e6naDL01DkkpMYiWo8Vrf3YaRlfpk9j6h2ex8UQsYh74Fm67eQauTFFLg368F4VyKatnCI7hPgyO+uCQKuL0eFSGyDtfExOlIflG75b0SqAYHkTPsAcun3JZq3Jpox7mmETEJERFHjIzVitI49PRj5H+YfSOeuE9M6Lx+YlFkvLuTFMQYacDQ3Y/PFLV2OIsiNK54bQ7pbEnjVmz8koeWT4SVpzS+AsqlwZaDDBrx+8dlTou4BxG/4ADTq/S8JfQL/NgtejGp+NsymWyLji7ujFgl+Utg1UewQV9FEw2CcgSwmyGs+9vDSMc8MA7MoSB/hHYvTKusBEGo1Ua/Xpo9SqMemQZy38rT699zVLzj8Az2o/BYTeGnGOX8oZVMl2mGMSmJMh3dJHKdYwM2+PA6LAEXKdyiaYMU3mwj025rPWMgKMZ1S/9Cpte3ovazDuRvWo11mboYVTuzzVGwRCViKQ4M2LOnnkJeyGfBAGnHyNhK+KsZkS9YcM5KMvUjoGuDtjdYVkvyg8IWmilcaORZRj0K/fqynIySAM8KQmx0RLawm747ENw+mUpmGNhMhsi70CNPPBKGj8eCfcDTmVZG5EcKyHu/NGHlMvkemQ7cMHuCMCrXJYsH6sNsYhPkW0rWpZ7wAvPUBeGhhwSXGU6lOnSyPamk3kPyXeU69XVMt6oONkWYxBjlu6yTF12O3wai2x2Y9tnZNzK/ebK5fyyXkb9OpijZLub6HaaC71bf4Knn3oWz/UsQdLS2/FP9y/H8nSbbH/jvbxFYZ8DXsegrAczNKY4GecFzpgocx7yyn6m7Bcyl9E2RMs6HfuBRbZhv+x7fb3olw3Yp4tCVFwUEqJ0Z92vexblLO1IHwb67Bj2huA/vR/KutFGwRIXj0RZHzblcoqgDwGv8v5qCcYqMywmk9Q3Ez+0vQ7lMn8JtYNDIxgakf08KMOV+sBiscAWY5R1pJV9RoeYKKkj1K1o3/0y/vbLvTjuzcDMz30YV+VbkBQZkDJhfVKPbcTGP+xEhXou8j/7NXzupkLMjFUrQ5H6RJmPfgxJBfna+iQGSUnKpfQT94UrlP3dA/fQMEakvvNI3WCWZRmj1A0a2TbG+7pUBF2DcDhGZduxSb1oQ5xZmY/xjkTvC8kT3m6cePHnePWlgzhgvgkLb7kfd1+VjtwY2ffG+zqX7IeebtjLHsPDv3sYvy7VIeqqz+Dzn/sI7iyW7Zgxgt4m5dYnh0OOWXKM7+zsxIYNG9Y/+OCD35BOI1JcUpQ7l84Pwqdd6BjAAEx0sZOGnc/jhDsQgqd9Dw68+Be8sM+HgZx7cf/nbsfVxbFIUH6NHe+dLg9+RxOqnv8JXn21DJ2zvox5996B+3P0r9PwoHcqNNqM+qMvYMMzu3F0KAbqBffi3msXYeXUOEj+4P71pkkbZPQYKl96DN/98RGctCzHZ37+b7hpqjlyib/yowsC7Wjf9hf89VdbUKa7AjM++w08cH02ZkSf9VA6epeEIz+keF1e+PyBSAuR6ELUWj10RhNMeh00jkbYj2/A7x7ejs2DBZh/98fxqZtnoMiiHnvq/znCslt74XV74eg/huoX/4R1L1Zij3YlVt73UfzzLTNRHKf8cDfeO9FbxABMNAm5G7bi1P6XsO14AJX17egP2BA7eyVW33A91s5MQ1r0Bc5I0iXPP9qAymcfwisbjqBl+hcx78MfwUenG85cfk3vupCnDQ17nsDGDcexszJDlvnduO3OOSiM0p51Bp/emLQ7vD0YOLETz//5V3i+dBT27EXITjYhNtJd2ijefjhG3QjEL0H+nOVYvWoRZuZEI0aH114xQO/QEPqrD6L0+X040DaAXvnkrIsDiE6LypqLoiuvw8qFiYiu24GDv9mEV4djoLnpNtxx9UwsSTVE7pN8jfAw0H4EWzbvxgu7jqHhlAv+guVYddutuObKIsxJt8DMp7bRO8AATDQJuZt2onzrw9h0XIUmfw5SZ12JFSunY/GUBETpNeP3wdHlJuTpRWfpZlRVtqA3YSlSFyzH8kwjDOPd6b0QQsDRKm25UhzZPYDg/GWYvboIuRYG4LdGIpZvCIPHnsCekmPYVOmFU2mWTFCpEZU9A7PX3oUl05KRE6WDWXlAlrRGWJu924YxUHcQR54twc7KNnTJJwzAdCEx+UswY9XNuGpBAhJ6T6HqxXb0x2Sg8PY5yLVqYXm9ZyKEJYO07MErm3bj5TIvgpZizLtuFW5YlImUKD302rNvNyJ66xiAiSajoA9+rxMen+zZKgO0egNMEny1PO17mVPua/RLkb9qLdQSEC547ye9y5TlHkDIJ3+1OmhkR1Neeckl/zaEvAj4fHB5Ajj3jVwqaHQG6IwGGNg4fo+FEVaOIW4fPH6+joZen0rqO73eBL1O6rywbCteyRAaOe4Y3sR99EEPPNJIcftl39YaoDfqZN9Wsd6kdwUDMBEREREREU0K7zQA80dWIiIiIiIimhQYgIkuFuEQwkE/An4ffD4/fMrrZoJjr4MhIiIiIqJ3jgGY6GLhaEH/yVew5YV1+OvDT+GxJw/gWMMwRoLnXbdBRERERERvCwMw0cXCNYCh+r04uO1FvPDIo3jsj3/Cuo17UdJmR7+H54GJiIiIiN4pBmCii0X8dKQvewD3ffY/8dUHrsBts1rQVrMDr+xvQ8ugch8/ERERERG9EwzARBcLrRmWtGIUzb8CV9+6AjdePQPxXi9qT7WhoX808jg7IiIiIiJ6+xiAiS42IUClMkFvSYXVGAVN0A9/KMh3NRIRERERvUMMwEQXIwm84VBAQq8K0Oqg1ryJl84TEREREdEbYgAmuhipNVBJ6NU5RoCBAbicHnj4KGgiIiIioneEAZjoYqNWAeYY6OIzURyrQtZIM/rqG1Hd2I7WHgcc/hBfi0RERERE9DYwABNddCQA69Jgy12Ja++7E/fdGIOkumfxxHcfwo9/9So2VPRhMMTXIhERERERvVUMwEQXpSDU4RH0t7SitckOuy4JadOLMDU/EclmLdQMwEREREREbxkDMNFFJwR4WjFUtQ3rX9qFF6uioV56Fz7ypU/g4/cswpLsaEQpl0kTEREREdFbwgBMdLFRbvB1OxCw29FnjoMjNRPx8XGIs1lgs5hgMmqhZQAmIiIiInrLGICJLkbhMMIqFcJaHTR6LXTMu0RERERE7xgDMNHFSMKvSq2WHTQEhEII8pZfIiIiIqJ3jAGY6GKk1UKtvAtY/hkOhxCW/yMiIiIioneGAZjoYqOkXp8Do70NGPKOIGQ0wqTTQzPWlYiIiIiI3iYGYKKLhasbI02HcKRkM154egOe3lwNu86CwuJM5CVYYBjvjYiIiIiI3h4GYKKLxXADOg89hqf/+jP8dN0+bKjMRWbRStyyNBM5cdrIiWEiIiIiInr7GICJLhYxBUiedwduve9L+Op3/hcP/uy/8W/3rMbqDBvi+BhoIiIiIqJ3jAGY6GJhTkZs4QpcsfY23HbLKqxZUYCpaWZe+kxERERE9C5hACYiIiIiIqJJgQGYiIiIiIiIJoX3LwAHfQg4BzDU24b29la0tg9jyOFHYLwzERERERER0XvpfQrAIcDTh6Hy5/HSH7+N733jm/jKv/4Kv3m6DKV2H9zh8d6IiIiIiIiI3iPv3xlglRZhnQVRiZlItqmh7tmKHduext921aN5WAIyERERERER0XvofQrAMhpzEpLm34VbHvgvfP2bn8f/fjYLGYEKvPriIRxoGOGl0ERERERERPSeev/OAEMlY9NBqzfBFJeKvGmLMS0zF1a3C4P2UTjH+yIiIiIiIiJ6L7yPAfgs4bCMWSP/M0Ajf6FWKfGYiIiIiIiI6D3zwQTgkGTgQAChoBRIGFapPqAJISIiIiIiosnig8mdej1U0dGI8QwjqqEKfZ3D6PD64fUHEAiGlHxMRERERERE9K76YAKwJhrq1EVYvmYtPr4mESmd27Dt4cfw2OM7sb92EH2BMILjvRIRERERERG9Gz6gK4+NgCkF6dPnY/EVBYgbKUftpvXYtq0cZU1DGPSHlQujiYiIiIiIiN41H1AAdiA8dBJHX3keTz56Ai2xV2Pxl76Cz/3L7bhlYTqyDLwnmIiIiIiIiN5dH0zO9I8g3FmBioYGbOzSITBlOVavXoarFuQhL9EMi5oBmIiIiIiIiN5dH0zODAQR9vnhM0YhmJaOaJsO1vFORERERERERO+FD+5Ea+TVR2FoQiGEQ2E++ZmIiIiIiIjeUx9MAFYucdZo5Y+MXsJvWAnB452IiIiIiIiI3gsf0BngMAJ+F3xBLwIyCSoJwh/cqWgiIiIiIiKaDN6/3BkOIRzwwOMcwXBvN2pOnUDbcDc0KVFIiomCabw3IiIiIiIiovfC+xSAQ4CnH/a6Hdj5wh/wx9/+Fb98ogO9qlwsv6oARWlmaMf7JCIiIiIiInovvE8BOAwEXHD2NKK1vhq1PUG4km/AFSvux6dXTMO8JMZfIiIiIiIiem+9TwFYA1gykLLko7j3y9/H//7wQfz0J5/BZ+6ch9kxNmh5AzARERERERG9x96/6KnWQmOMRnRcCpKTk5GSHAWbWQM1wy8RERERERG9Dxg/iYiIiIiIaFJgACYiIiIiIqJJgQGYiIiIiIiIJgUGYCIiIiIiIpoUGICJiIiIiIhoUmAAJiIiIiIiokmBAZiIiIiIiIgmBQZgIiIiIiIimhQYgImIiIiIiGhSYAAmIiIiIiKiSYEBmIiIiIiIiCYFBmAiIiIiIiKaFBiAiYiIiIiIaFJgACYiIiIiIqJJgQGYiIiIiIiIJgUGYCIiIiIiIpoUGICJiIiIiIhoUmAAJiIiIiIiokmBAZiIiIiIiIgmBQZgIiIiIiIimhQYgImIiIiIiGhSYAAmIiIiIiKiSYEBmIiIiIiIiCYFBmAiIiIiIiKaFBiAiYiIiIiIaFJgACYiIiIiIqJJgQGYiIiIiIiIJgUGYCIiIiIiIpoUGICJiIiIiIhoUmAAJiIiIiIiokmBAZiIiIiIiIgmBQZgIiIiIiIimhRU43/PpoRipWik6KUYpZikRK1bt+7k6tWrYbPZYLVaodEovRARERERERG990KhENxuN+x2Ozo7O7Fhw4b1Dz744Dek04gUlxSPFL+UgJTQeDntzQRggxSzFJsE4IqJAOx0OiMjJyIiIiIiInq/KCdiw+HwexKAdVImzgArAfiUEoDb29sRCCjDIyIiIiIiInp/mc3myAnZV1555eX/+Z//UQLwqJR3HIC1UiYCsFUCcJVOp2P4JSIiIiIiog+UXq9HdXW1EoD/S/5TCcBuKV4pPilBKW8qACufnX0GWLkMOhKAv/jFL/5ErVbrJGlrwuGwWopq4q90JyIiIiIiInpPqFSq8HgJKUWyaXBoaGj/I4888rR0Vs7+OqUoAVg5YztxBjgs5bR/FICVM8ATD8JS7gO2jP9VArHymdJd6U/pX8EgTERERERERO+miRCrBFrlzK4SbpVLnZWihF4l/E5c/jwRgCfOAL/pADwRgpUArJSJ4DsRfpWHYylniCf6VTAAExERERER0bvp7ACsFCXgKpc5K5c8n10mLn+eOPv7pgPwRAg+/yywEnonivLZxNnfiQBMRERERERE9F6YCLXK2V0l6CpFOes78Vd5+NXEA7CU4PumArDi7AB8dgieuCdY+W/l3xMB+PWGQ0RERERERPRumAi1SpkIuhOhVzn7q/w9++FXSjnHPwrAE3+VwDtxv+9E8FXK2f0RERERERERvVfOPqs7EXQngrBSzg+/55z9VbxRAFYo4XaiTJztVYLwRPBVioIBmIiIiIiIiN5LE4H27DPBSuidKGcH34lyjjcKrkq3iaB7/r8nwq/ybyIiIiIiIqL3y9kB9/WCr1Je4x8F2Inuyt+Jojj/v4mIiIiIiIjeL+eH3YmimPj7Gm8mwJ4deicw/BIREREREdEH5fyw+w/Dr+KthNjzAzARERERERHRB+XssPuGwXfC2wmyDL9ERERERER0MXhTwZeIiIiIiIiIiIiIiIiIiIiIiIiIiIjokgP8f9W7frrVhdqwAAAAAElFTkSuQmCC"/>
          <p:cNvSpPr>
            <a:spLocks noChangeAspect="1" noChangeArrowheads="1"/>
          </p:cNvSpPr>
          <p:nvPr/>
        </p:nvSpPr>
        <p:spPr bwMode="auto">
          <a:xfrm>
            <a:off x="428625"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7773" y="3394062"/>
            <a:ext cx="4706007" cy="1933845"/>
          </a:xfrm>
          <a:prstGeom prst="rect">
            <a:avLst/>
          </a:prstGeom>
        </p:spPr>
      </p:pic>
    </p:spTree>
    <p:extLst>
      <p:ext uri="{BB962C8B-B14F-4D97-AF65-F5344CB8AC3E}">
        <p14:creationId xmlns:p14="http://schemas.microsoft.com/office/powerpoint/2010/main" val="4152869115"/>
      </p:ext>
    </p:extLst>
  </p:cSld>
  <p:clrMapOvr>
    <a:masterClrMapping/>
  </p:clrMapOvr>
  <p:transition spd="med"/>
</p:sld>
</file>

<file path=ppt/theme/theme1.xml><?xml version="1.0" encoding="utf-8"?>
<a:theme xmlns:a="http://schemas.openxmlformats.org/drawingml/2006/main" name="Kent Powerpoint Template (final)">
  <a:themeElements>
    <a:clrScheme name="Kent Powerpoint Template (final)">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Kent Powerpoint Template (final)">
      <a:majorFont>
        <a:latin typeface="Helvetica"/>
        <a:ea typeface="Helvetica"/>
        <a:cs typeface="Helvetica"/>
      </a:majorFont>
      <a:minorFont>
        <a:latin typeface="Calibri"/>
        <a:ea typeface="Calibri"/>
        <a:cs typeface="Calibri"/>
      </a:minorFont>
    </a:fontScheme>
    <a:fmtScheme name="Kent Powerpoint Template (fin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Kent Powerpoint Template (final)">
  <a:themeElements>
    <a:clrScheme name="Kent Powerpoint Template (final)">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Kent Powerpoint Template (final)">
      <a:majorFont>
        <a:latin typeface="Helvetica"/>
        <a:ea typeface="Helvetica"/>
        <a:cs typeface="Helvetica"/>
      </a:majorFont>
      <a:minorFont>
        <a:latin typeface="Calibri"/>
        <a:ea typeface="Calibri"/>
        <a:cs typeface="Calibri"/>
      </a:minorFont>
    </a:fontScheme>
    <a:fmtScheme name="Kent Powerpoint Template (fin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390</TotalTime>
  <Words>684</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Arial Rounded MT Bold</vt:lpstr>
      <vt:lpstr>Calibri</vt:lpstr>
      <vt:lpstr>Congenial Black</vt:lpstr>
      <vt:lpstr>Myriad Pro</vt:lpstr>
      <vt:lpstr>Segoe Script</vt:lpstr>
      <vt:lpstr>STXinwei</vt:lpstr>
      <vt:lpstr>Times New Roman</vt:lpstr>
      <vt:lpstr>Wingdings</vt:lpstr>
      <vt:lpstr>Kent Powerpoint Template (final)</vt:lpstr>
      <vt:lpstr>PowerPoint Presentation</vt:lpstr>
      <vt:lpstr>Final Exam details</vt:lpstr>
      <vt:lpstr>Final Exam Marks and weightage</vt:lpstr>
      <vt:lpstr>Final Exam Format</vt:lpstr>
      <vt:lpstr>Final Exam Format</vt:lpstr>
      <vt:lpstr>Important Topics</vt:lpstr>
      <vt:lpstr>Final Exam Marking Rubric</vt:lpstr>
      <vt:lpstr>Exam Instructions</vt:lpstr>
      <vt:lpstr>Section 1 – Short Answers – Sample Questions</vt:lpstr>
      <vt:lpstr>Section 2 – Long Answer Questions- Sample Questions</vt:lpstr>
      <vt:lpstr>Wishing you all the  Good Luck  for your exam!</vt:lpstr>
      <vt:lpstr>kent.edu.au  Kent Institute Australia Pty. Ltd. ABN 49 003 577 302 ● CRICOS Code: 00161E ● RTO Code: 90458 ● TEQSA Provider Number: PRV12051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Kent Institute Australia</dc:creator>
  <cp:lastModifiedBy>Hanspreet Kaur</cp:lastModifiedBy>
  <cp:revision>77</cp:revision>
  <dcterms:modified xsi:type="dcterms:W3CDTF">2024-09-04T03:08:04Z</dcterms:modified>
</cp:coreProperties>
</file>