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8" r:id="rId3"/>
    <p:sldId id="277" r:id="rId4"/>
    <p:sldId id="278" r:id="rId5"/>
    <p:sldId id="279" r:id="rId6"/>
    <p:sldId id="280" r:id="rId7"/>
    <p:sldId id="289" r:id="rId8"/>
    <p:sldId id="281" r:id="rId9"/>
    <p:sldId id="282" r:id="rId10"/>
    <p:sldId id="290" r:id="rId11"/>
    <p:sldId id="283" r:id="rId12"/>
    <p:sldId id="284" r:id="rId13"/>
    <p:sldId id="291" r:id="rId14"/>
    <p:sldId id="292" r:id="rId15"/>
    <p:sldId id="293" r:id="rId16"/>
    <p:sldId id="294" r:id="rId17"/>
    <p:sldId id="295" r:id="rId18"/>
    <p:sldId id="296" r:id="rId19"/>
    <p:sldId id="287" r:id="rId20"/>
    <p:sldId id="273" r:id="rId2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5/26/2022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26/05/2022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9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26/05/2022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12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8533"/>
          </a:xfrm>
        </p:spPr>
        <p:txBody>
          <a:bodyPr>
            <a:normAutofit/>
          </a:bodyPr>
          <a:lstStyle/>
          <a:p>
            <a:r>
              <a:rPr lang="en-US" sz="3600" b="1" dirty="0"/>
              <a:t>Cont…,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49633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1" dirty="0"/>
              <a:t>Loop structure</a:t>
            </a:r>
          </a:p>
          <a:p>
            <a:pPr marL="457200" lvl="1" indent="0">
              <a:buNone/>
            </a:pPr>
            <a:r>
              <a:rPr lang="en-US" i="1" dirty="0"/>
              <a:t>- Repeats a set of actions while a condition remains true</a:t>
            </a:r>
          </a:p>
          <a:p>
            <a:pPr marL="914400" lvl="2" indent="0">
              <a:buNone/>
            </a:pPr>
            <a:r>
              <a:rPr lang="en-US" sz="2400" b="1" i="1" dirty="0"/>
              <a:t>Loop body</a:t>
            </a:r>
          </a:p>
          <a:p>
            <a:pPr marL="457200" lvl="1" indent="0">
              <a:buNone/>
            </a:pPr>
            <a:r>
              <a:rPr lang="en-US" i="1" dirty="0"/>
              <a:t>- Also called </a:t>
            </a:r>
            <a:r>
              <a:rPr lang="en-US" b="1" i="1" dirty="0"/>
              <a:t>repetition</a:t>
            </a:r>
            <a:r>
              <a:rPr lang="en-US" i="1" dirty="0"/>
              <a:t> or </a:t>
            </a:r>
            <a:r>
              <a:rPr lang="en-US" b="1" i="1" dirty="0"/>
              <a:t>iteration</a:t>
            </a:r>
          </a:p>
          <a:p>
            <a:pPr marL="457200" lvl="1" indent="0">
              <a:buNone/>
            </a:pPr>
            <a:r>
              <a:rPr lang="en-US" i="1" dirty="0"/>
              <a:t>- Condition is tested first in the most common form of loop</a:t>
            </a:r>
          </a:p>
          <a:p>
            <a:pPr marL="457200" lvl="1" indent="0">
              <a:buNone/>
            </a:pPr>
            <a:r>
              <a:rPr lang="en-US" i="1" dirty="0"/>
              <a:t>- The </a:t>
            </a:r>
            <a:r>
              <a:rPr lang="en-US" b="1" i="1" dirty="0">
                <a:cs typeface="Courier New" pitchFamily="49" charset="0"/>
              </a:rPr>
              <a:t>while…do</a:t>
            </a:r>
            <a:r>
              <a:rPr lang="en-US" i="1" dirty="0">
                <a:cs typeface="Courier New" pitchFamily="49" charset="0"/>
              </a:rPr>
              <a:t> </a:t>
            </a:r>
            <a:r>
              <a:rPr lang="en-US" i="1" dirty="0"/>
              <a:t>or </a:t>
            </a:r>
            <a:r>
              <a:rPr lang="en-US" b="1" i="1" dirty="0">
                <a:cs typeface="Courier New" pitchFamily="49" charset="0"/>
              </a:rPr>
              <a:t>while</a:t>
            </a:r>
            <a:r>
              <a:rPr lang="en-US" i="1" dirty="0"/>
              <a:t> </a:t>
            </a:r>
            <a:r>
              <a:rPr lang="en-US" b="1" i="1" dirty="0"/>
              <a:t>loop </a:t>
            </a:r>
            <a:r>
              <a:rPr lang="en-US" i="1" dirty="0"/>
              <a:t>or </a:t>
            </a:r>
            <a:r>
              <a:rPr lang="en-US" b="1" i="1" dirty="0"/>
              <a:t>for loop</a:t>
            </a:r>
          </a:p>
          <a:p>
            <a:pPr marL="0" indent="0">
              <a:buNone/>
            </a:pPr>
            <a:r>
              <a:rPr lang="en-US" sz="2400" b="1" i="1" dirty="0"/>
              <a:t>Loop structure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i="1" dirty="0"/>
              <a:t>while</a:t>
            </a:r>
            <a:r>
              <a:rPr lang="en-US" i="1" dirty="0"/>
              <a:t> </a:t>
            </a:r>
            <a:r>
              <a:rPr lang="en-US" i="1" dirty="0" err="1"/>
              <a:t>testCondition</a:t>
            </a:r>
            <a:r>
              <a:rPr lang="en-US" i="1" dirty="0"/>
              <a:t> continues to be true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i="1" dirty="0"/>
              <a:t>	</a:t>
            </a:r>
            <a:r>
              <a:rPr lang="en-US" b="1" i="1" dirty="0"/>
              <a:t>do</a:t>
            </a:r>
            <a:r>
              <a:rPr lang="en-US" i="1" dirty="0"/>
              <a:t> </a:t>
            </a:r>
            <a:r>
              <a:rPr lang="en-US" i="1" dirty="0" err="1"/>
              <a:t>someProcess</a:t>
            </a:r>
            <a:r>
              <a:rPr lang="en-US" i="1" dirty="0"/>
              <a:t> 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i="1" dirty="0" err="1"/>
              <a:t>endwhile</a:t>
            </a:r>
            <a:endParaRPr lang="en-US" b="1" i="1" dirty="0"/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i="1" dirty="0"/>
              <a:t>while</a:t>
            </a:r>
            <a:r>
              <a:rPr lang="en-US" i="1" dirty="0"/>
              <a:t> you continue to be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i="1" dirty="0"/>
              <a:t>	take another bite of food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i="1" dirty="0"/>
              <a:t>   	determine if you still feel hungry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i="1" dirty="0" err="1"/>
              <a:t>endwhile</a:t>
            </a:r>
            <a:endParaRPr lang="en-US" b="1" i="1" dirty="0"/>
          </a:p>
          <a:p>
            <a:pPr marL="457200" lvl="1" indent="0">
              <a:buNone/>
            </a:pPr>
            <a:endParaRPr lang="en-US" b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536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628" y="418307"/>
            <a:ext cx="9393708" cy="8452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/>
              <a:t>Arrays and basic Array operations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391" y="1263535"/>
            <a:ext cx="9945852" cy="5181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i="1" dirty="0"/>
              <a:t>Arrays- </a:t>
            </a:r>
            <a:r>
              <a:rPr lang="en-US" sz="8000" b="1" i="1" dirty="0"/>
              <a:t>One dimensional </a:t>
            </a:r>
            <a:r>
              <a:rPr lang="en-US" sz="8000" i="1" dirty="0"/>
              <a:t>and </a:t>
            </a:r>
            <a:r>
              <a:rPr lang="en-US" sz="8000" b="1" i="1" dirty="0"/>
              <a:t>Two dimensional.</a:t>
            </a:r>
          </a:p>
          <a:p>
            <a:pPr marL="0" indent="0">
              <a:buNone/>
            </a:pPr>
            <a:r>
              <a:rPr lang="en-US" sz="8000" i="1" dirty="0"/>
              <a:t>Declaration, Creation and Initialization.</a:t>
            </a:r>
          </a:p>
          <a:p>
            <a:pPr marL="0" indent="0">
              <a:buNone/>
            </a:pPr>
            <a:r>
              <a:rPr lang="en-US" sz="8000" i="1" dirty="0"/>
              <a:t>Some basic operations</a:t>
            </a:r>
          </a:p>
          <a:p>
            <a:endParaRPr lang="en-US" sz="8000" i="1" dirty="0"/>
          </a:p>
          <a:p>
            <a:pPr marL="0" indent="0">
              <a:buNone/>
            </a:pPr>
            <a:r>
              <a:rPr lang="en-US" sz="8000" i="1" dirty="0"/>
              <a:t>Making an array in a Java program involves three distinct steps: </a:t>
            </a:r>
          </a:p>
          <a:p>
            <a:pPr marL="0" indent="0">
              <a:buNone/>
            </a:pPr>
            <a:r>
              <a:rPr lang="en-US" sz="8000" i="1" dirty="0"/>
              <a:t>- Declare the array.</a:t>
            </a:r>
          </a:p>
          <a:p>
            <a:pPr marL="0" indent="0">
              <a:buNone/>
            </a:pPr>
            <a:r>
              <a:rPr lang="en-US" sz="8000" i="1" dirty="0"/>
              <a:t>- Create the array.</a:t>
            </a:r>
          </a:p>
          <a:p>
            <a:pPr marL="0" indent="0">
              <a:buNone/>
            </a:pPr>
            <a:r>
              <a:rPr lang="en-US" sz="8000" i="1" dirty="0"/>
              <a:t>- Initialize the array elements.</a:t>
            </a:r>
          </a:p>
          <a:p>
            <a:pPr marL="0" indent="0">
              <a:buNone/>
            </a:pPr>
            <a:endParaRPr lang="en-US" sz="8000" i="1" dirty="0"/>
          </a:p>
          <a:p>
            <a:pPr marL="0" indent="0">
              <a:buNone/>
            </a:pPr>
            <a:r>
              <a:rPr lang="en-US" sz="8000" i="1" dirty="0"/>
              <a:t>To declare an array:-</a:t>
            </a:r>
          </a:p>
          <a:p>
            <a:pPr marL="0" indent="0">
              <a:buNone/>
            </a:pPr>
            <a:r>
              <a:rPr lang="en-US" sz="8000" i="1" dirty="0"/>
              <a:t>- You need to specify a name and the type of data it will contain.</a:t>
            </a:r>
          </a:p>
          <a:p>
            <a:pPr marL="0" indent="0">
              <a:buNone/>
            </a:pPr>
            <a:r>
              <a:rPr lang="en-US" sz="8000" i="1" dirty="0"/>
              <a:t>To create it :-</a:t>
            </a:r>
          </a:p>
          <a:p>
            <a:pPr marL="0" indent="0">
              <a:buNone/>
            </a:pPr>
            <a:r>
              <a:rPr lang="en-US" sz="8000" i="1" dirty="0"/>
              <a:t>- You need to specify its length (the number of elements).</a:t>
            </a:r>
          </a:p>
          <a:p>
            <a:pPr marL="0" indent="0">
              <a:buNone/>
            </a:pPr>
            <a:r>
              <a:rPr lang="en-US" sz="8000" i="1" dirty="0"/>
              <a:t>To initialize it :-</a:t>
            </a:r>
          </a:p>
          <a:p>
            <a:pPr marL="0" indent="0">
              <a:buNone/>
            </a:pPr>
            <a:r>
              <a:rPr lang="en-US" sz="8000" i="1" dirty="0"/>
              <a:t>- You need to assign a value to each of its elements</a:t>
            </a:r>
          </a:p>
          <a:p>
            <a:endParaRPr lang="en-US" sz="1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5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77" y="393369"/>
            <a:ext cx="9115558" cy="9366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/>
              <a:t>Cont…,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465" y="1388225"/>
            <a:ext cx="9543011" cy="4737939"/>
          </a:xfrm>
        </p:spPr>
        <p:txBody>
          <a:bodyPr>
            <a:normAutofit/>
          </a:bodyPr>
          <a:lstStyle/>
          <a:p>
            <a:pPr marL="57150" indent="0">
              <a:buNone/>
              <a:defRPr/>
            </a:pPr>
            <a:r>
              <a:rPr lang="en-US" sz="2200" i="1" dirty="0"/>
              <a:t>Array length </a:t>
            </a:r>
          </a:p>
          <a:p>
            <a:pPr marL="57150" indent="0">
              <a:buNone/>
              <a:defRPr/>
            </a:pPr>
            <a:r>
              <a:rPr lang="en-US" sz="2200" i="1" dirty="0"/>
              <a:t>Once you create an array in Java, its length is ﬁxed.</a:t>
            </a:r>
          </a:p>
          <a:p>
            <a:pPr marL="57150" indent="0">
              <a:buNone/>
              <a:defRPr/>
            </a:pPr>
            <a:r>
              <a:rPr lang="en-US" sz="2200" i="1" dirty="0"/>
              <a:t>Use .length to get a length of array.</a:t>
            </a:r>
          </a:p>
          <a:p>
            <a:pPr marL="57150" indent="0">
              <a:buNone/>
              <a:defRPr/>
            </a:pPr>
            <a:r>
              <a:rPr lang="en-US" sz="2200" i="1" dirty="0"/>
              <a:t>For example:</a:t>
            </a:r>
          </a:p>
          <a:p>
            <a:pPr marL="57150" indent="0">
              <a:buNone/>
              <a:defRPr/>
            </a:pPr>
            <a:r>
              <a:rPr lang="en-US" sz="2200" i="1" dirty="0"/>
              <a:t>double scores[]={2.5,56,3.5,6.5,3.4,6.8}  </a:t>
            </a:r>
            <a:r>
              <a:rPr lang="en-US" sz="2200" i="1" dirty="0" err="1"/>
              <a:t>scores.length</a:t>
            </a:r>
            <a:r>
              <a:rPr lang="en-US" sz="2200" i="1" dirty="0"/>
              <a:t> will be 6</a:t>
            </a:r>
          </a:p>
          <a:p>
            <a:pPr marL="57150" indent="0">
              <a:buNone/>
              <a:defRPr/>
            </a:pPr>
            <a:endParaRPr lang="en-US" sz="2200" i="1" dirty="0"/>
          </a:p>
          <a:p>
            <a:pPr marL="57150" indent="0">
              <a:buNone/>
              <a:defRPr/>
            </a:pPr>
            <a:r>
              <a:rPr lang="en-US" sz="2200" i="1" dirty="0"/>
              <a:t>Memory Representation</a:t>
            </a:r>
          </a:p>
          <a:p>
            <a:pPr marL="57150" indent="0">
              <a:buNone/>
              <a:defRPr/>
            </a:pPr>
            <a:r>
              <a:rPr lang="en-US" sz="2200" i="1" dirty="0"/>
              <a:t>Arrays are fundamental data structures.</a:t>
            </a:r>
          </a:p>
          <a:p>
            <a:pPr marL="57150" indent="0">
              <a:buNone/>
              <a:defRPr/>
            </a:pPr>
            <a:r>
              <a:rPr lang="en-US" sz="2200" i="1" dirty="0"/>
              <a:t>Direct correspondence with memory systems.</a:t>
            </a:r>
          </a:p>
          <a:p>
            <a:pPr marL="57150" indent="0">
              <a:buNone/>
              <a:defRPr/>
            </a:pPr>
            <a:r>
              <a:rPr lang="en-US" sz="2200" i="1" dirty="0"/>
              <a:t>-The elements of an array are stored consecutively in memory, so that it is easy to quickly access any array value.</a:t>
            </a:r>
          </a:p>
          <a:p>
            <a:pPr marL="57150" indent="0">
              <a:buNone/>
              <a:defRPr/>
            </a:pPr>
            <a:endParaRPr lang="en-US" i="1" dirty="0"/>
          </a:p>
          <a:p>
            <a:pPr marL="57150" indent="0">
              <a:buNone/>
              <a:defRPr/>
            </a:pP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383683" y="6406226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	</a:t>
            </a:r>
            <a:fld id="{0F66439E-C25C-4026-841B-CBBDFA57E0D0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4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719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/>
              <a:t>Programming and 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953" y="1138844"/>
            <a:ext cx="11007436" cy="5038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200" i="1" dirty="0"/>
              <a:t>To build reliable, scalable and maintainable Java applications :-</a:t>
            </a:r>
          </a:p>
          <a:p>
            <a:pPr marL="0" indent="0">
              <a:buNone/>
            </a:pPr>
            <a:r>
              <a:rPr lang="en-US" sz="2200" i="1" dirty="0"/>
              <a:t>- Development teams should adopt proven design techniques.</a:t>
            </a:r>
          </a:p>
          <a:p>
            <a:pPr marL="0" indent="0">
              <a:buNone/>
            </a:pPr>
            <a:r>
              <a:rPr lang="en-US" sz="2200" i="1" dirty="0"/>
              <a:t>- And should choose good coding standards.</a:t>
            </a:r>
          </a:p>
          <a:p>
            <a:pPr marL="0" indent="0">
              <a:buNone/>
            </a:pPr>
            <a:r>
              <a:rPr lang="en-US" sz="2200" i="1" dirty="0"/>
              <a:t>- Will result in code consistency, easier to understand, develop and maintain the application.</a:t>
            </a:r>
          </a:p>
          <a:p>
            <a:pPr marL="0" indent="0">
              <a:buNone/>
            </a:pPr>
            <a:r>
              <a:rPr lang="en-US" sz="2200" i="1" dirty="0"/>
              <a:t>- Programmer can make the code more efficient and performance effective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2940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1908"/>
          </a:xfrm>
        </p:spPr>
        <p:txBody>
          <a:bodyPr>
            <a:normAutofit/>
          </a:bodyPr>
          <a:lstStyle/>
          <a:p>
            <a:r>
              <a:rPr lang="en-US" sz="3600" b="1" dirty="0"/>
              <a:t>Cont…,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034"/>
            <a:ext cx="10515600" cy="49799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Standards:</a:t>
            </a:r>
          </a:p>
          <a:p>
            <a:pPr marL="0" indent="0">
              <a:buNone/>
            </a:pPr>
            <a:r>
              <a:rPr lang="en-US" i="1" dirty="0"/>
              <a:t>- File organization Standards</a:t>
            </a:r>
          </a:p>
          <a:p>
            <a:pPr marL="0" indent="0">
              <a:buNone/>
            </a:pPr>
            <a:r>
              <a:rPr lang="en-US" i="1" dirty="0"/>
              <a:t>- Source code style guidelines</a:t>
            </a:r>
          </a:p>
          <a:p>
            <a:pPr marL="0" indent="0">
              <a:buNone/>
            </a:pPr>
            <a:r>
              <a:rPr lang="en-US" i="1" dirty="0"/>
              <a:t>- Declarations</a:t>
            </a:r>
          </a:p>
          <a:p>
            <a:pPr marL="0" indent="0">
              <a:buNone/>
            </a:pPr>
            <a:r>
              <a:rPr lang="en-US" i="1" dirty="0"/>
              <a:t>- Standards for Statements</a:t>
            </a:r>
          </a:p>
          <a:p>
            <a:pPr marL="0" indent="0">
              <a:buNone/>
            </a:pPr>
            <a:r>
              <a:rPr lang="en-US" i="1" dirty="0"/>
              <a:t>- Naming Convention standards</a:t>
            </a:r>
          </a:p>
          <a:p>
            <a:pPr marL="0" indent="0">
              <a:buNone/>
            </a:pPr>
            <a:r>
              <a:rPr lang="en-US" i="1" dirty="0"/>
              <a:t>- Variable Assignments</a:t>
            </a:r>
          </a:p>
          <a:p>
            <a:pPr marL="0" indent="0">
              <a:buNone/>
            </a:pPr>
            <a:endParaRPr lang="en-US" sz="1000" i="1" dirty="0"/>
          </a:p>
          <a:p>
            <a:pPr marL="0" indent="0">
              <a:buNone/>
            </a:pPr>
            <a:r>
              <a:rPr lang="en-US" i="1" dirty="0"/>
              <a:t>Java source are named as *. java </a:t>
            </a:r>
          </a:p>
          <a:p>
            <a:pPr marL="0" indent="0">
              <a:buNone/>
            </a:pPr>
            <a:r>
              <a:rPr lang="en-US" i="1" dirty="0"/>
              <a:t>The compiled Java byte code is named as *.class file</a:t>
            </a:r>
          </a:p>
          <a:p>
            <a:pPr marL="0" indent="0">
              <a:buNone/>
            </a:pPr>
            <a:r>
              <a:rPr lang="en-US" i="1" dirty="0"/>
              <a:t>Each Java source file contains a single public class or interface. </a:t>
            </a:r>
          </a:p>
          <a:p>
            <a:pPr marL="0" indent="0">
              <a:buNone/>
            </a:pPr>
            <a:r>
              <a:rPr lang="en-US" i="1" dirty="0"/>
              <a:t>Each class must be placed in a separate file.  </a:t>
            </a:r>
          </a:p>
          <a:p>
            <a:pPr marL="0" indent="0">
              <a:buNone/>
            </a:pPr>
            <a:r>
              <a:rPr lang="en-US" i="1" dirty="0"/>
              <a:t>Java classes should be packaged in a new java package for each self-contained project or group of related functionality.</a:t>
            </a:r>
            <a:endParaRPr lang="en-AU" i="1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985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4000" b="1" dirty="0"/>
              <a:t>Code Modularization</a:t>
            </a:r>
            <a:r>
              <a:rPr lang="en-US" dirty="0"/>
              <a:t/>
            </a: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654" y="1039092"/>
            <a:ext cx="10856421" cy="554458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8800" i="1" dirty="0"/>
              <a:t>Programmers seldom write programs as one long series of steps.</a:t>
            </a:r>
          </a:p>
          <a:p>
            <a:pPr marL="0" indent="0">
              <a:buNone/>
            </a:pPr>
            <a:r>
              <a:rPr lang="en-US" sz="8800" i="1" dirty="0"/>
              <a:t>Instead, they break down the programming problem into reasonable units, and tackle one small task at a time.</a:t>
            </a:r>
          </a:p>
          <a:p>
            <a:pPr marL="0" indent="0">
              <a:buNone/>
            </a:pPr>
            <a:r>
              <a:rPr lang="en-US" sz="8800" i="1" dirty="0"/>
              <a:t>These reasonable units are called modules.</a:t>
            </a:r>
          </a:p>
          <a:p>
            <a:pPr marL="0" indent="0">
              <a:buNone/>
            </a:pPr>
            <a:r>
              <a:rPr lang="en-US" sz="8800" i="1" dirty="0"/>
              <a:t>Programmers also refer to them as sub-routines, procedures, functions, or methods.</a:t>
            </a:r>
          </a:p>
          <a:p>
            <a:endParaRPr lang="en-US" sz="3200" i="1" dirty="0"/>
          </a:p>
          <a:p>
            <a:pPr marL="0" indent="0">
              <a:buNone/>
            </a:pPr>
            <a:r>
              <a:rPr lang="en-US" sz="8800" i="1" dirty="0"/>
              <a:t>The process of breaking down a large program into modules is called modularization</a:t>
            </a:r>
          </a:p>
          <a:p>
            <a:pPr marL="0" indent="0">
              <a:buNone/>
            </a:pPr>
            <a:r>
              <a:rPr lang="en-US" sz="8800" i="1" dirty="0"/>
              <a:t>-Modularization provides abstraction </a:t>
            </a:r>
          </a:p>
          <a:p>
            <a:pPr marL="0" indent="0">
              <a:buNone/>
            </a:pPr>
            <a:r>
              <a:rPr lang="en-US" sz="8800" i="1" dirty="0"/>
              <a:t>-Modularization allows multiple programmers to work on a problem</a:t>
            </a:r>
          </a:p>
          <a:p>
            <a:pPr marL="0" indent="0">
              <a:buNone/>
            </a:pPr>
            <a:r>
              <a:rPr lang="en-US" sz="8800" i="1" dirty="0"/>
              <a:t>-Modularization allows you to reuse your work</a:t>
            </a:r>
          </a:p>
          <a:p>
            <a:pPr marL="0" indent="0">
              <a:buNone/>
            </a:pPr>
            <a:r>
              <a:rPr lang="en-US" sz="8800" i="1" dirty="0"/>
              <a:t>-Modularization makes it easier to identify structures</a:t>
            </a:r>
          </a:p>
          <a:p>
            <a:endParaRPr lang="en-US" sz="3200" i="1" dirty="0"/>
          </a:p>
          <a:p>
            <a:pPr marL="0" indent="0">
              <a:buNone/>
            </a:pPr>
            <a:r>
              <a:rPr lang="en-US" sz="8800" i="1" dirty="0"/>
              <a:t>Modularization provides Abstraction</a:t>
            </a:r>
          </a:p>
          <a:p>
            <a:pPr marL="0" indent="0">
              <a:buNone/>
            </a:pPr>
            <a:r>
              <a:rPr lang="en-US" sz="8800" i="1" dirty="0"/>
              <a:t>-Abstraction makes complex tasks look simple</a:t>
            </a:r>
          </a:p>
          <a:p>
            <a:pPr marL="0" indent="0">
              <a:buNone/>
            </a:pPr>
            <a:r>
              <a:rPr lang="en-US" sz="8800" i="1" dirty="0"/>
              <a:t>-Some level of abstraction occurs in every computer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05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156" y="365126"/>
            <a:ext cx="10289771" cy="502920"/>
          </a:xfrm>
        </p:spPr>
        <p:txBody>
          <a:bodyPr>
            <a:noAutofit/>
          </a:bodyPr>
          <a:lstStyle/>
          <a:p>
            <a:pPr algn="ctr"/>
            <a:r>
              <a:rPr lang="en-AU" sz="3600" b="1" dirty="0"/>
              <a:t>Encapsulation, Polymorphism and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156" y="929757"/>
            <a:ext cx="10798233" cy="593176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i="1" dirty="0"/>
              <a:t>Encapsulation</a:t>
            </a:r>
            <a:r>
              <a:rPr lang="en-US" sz="5500" i="1" dirty="0"/>
              <a:t> in Java is a process of wrapping code and data together into a single unit.</a:t>
            </a:r>
          </a:p>
          <a:p>
            <a:pPr marL="0" indent="0">
              <a:buNone/>
            </a:pPr>
            <a:r>
              <a:rPr lang="en-US" sz="5500" i="1" dirty="0"/>
              <a:t>- Can create a fully encapsulated class in Java by making all the data members of the class private. </a:t>
            </a:r>
          </a:p>
          <a:p>
            <a:pPr marL="0" indent="0">
              <a:buNone/>
            </a:pPr>
            <a:r>
              <a:rPr lang="en-US" sz="5500" i="1" dirty="0"/>
              <a:t>- Can use setter and getter methods to set and get the data in it</a:t>
            </a:r>
          </a:p>
          <a:p>
            <a:pPr marL="0" indent="0">
              <a:buNone/>
            </a:pPr>
            <a:r>
              <a:rPr lang="en-US" sz="5500" i="1" dirty="0"/>
              <a:t>- Can make the class read-only or write-only and Provides control over the data</a:t>
            </a:r>
          </a:p>
          <a:p>
            <a:endParaRPr lang="en-US" sz="2500" i="1" dirty="0"/>
          </a:p>
          <a:p>
            <a:pPr marL="0" indent="0">
              <a:buNone/>
            </a:pPr>
            <a:r>
              <a:rPr lang="en-US" sz="5500" b="1" i="1" dirty="0"/>
              <a:t>Inheritance</a:t>
            </a:r>
            <a:r>
              <a:rPr lang="en-US" sz="5500" i="1" dirty="0"/>
              <a:t> in Java is a mechanism in which one object acquires all the properties and behaviours of a parent object. </a:t>
            </a:r>
          </a:p>
          <a:p>
            <a:pPr marL="0" indent="0">
              <a:buNone/>
            </a:pPr>
            <a:r>
              <a:rPr lang="en-US" sz="5500" i="1" dirty="0"/>
              <a:t>- Inheritance in Java is that you can create new classes that are built upon existing classes. </a:t>
            </a:r>
          </a:p>
          <a:p>
            <a:pPr marL="0" indent="0">
              <a:buNone/>
            </a:pPr>
            <a:r>
              <a:rPr lang="en-US" sz="5500" i="1" dirty="0"/>
              <a:t>- Sub Class/Child Class </a:t>
            </a:r>
          </a:p>
          <a:p>
            <a:pPr marL="0" indent="0">
              <a:buNone/>
            </a:pPr>
            <a:r>
              <a:rPr lang="en-US" sz="5500" i="1" dirty="0"/>
              <a:t>- Super Class/Parent Class</a:t>
            </a:r>
          </a:p>
          <a:p>
            <a:pPr marL="0" indent="0">
              <a:buNone/>
            </a:pPr>
            <a:r>
              <a:rPr lang="en-US" sz="5500" i="1" dirty="0"/>
              <a:t>- Extends keyword </a:t>
            </a:r>
          </a:p>
          <a:p>
            <a:endParaRPr lang="en-US" sz="2500" i="1" dirty="0"/>
          </a:p>
          <a:p>
            <a:pPr marL="0" indent="0">
              <a:buNone/>
            </a:pPr>
            <a:r>
              <a:rPr lang="en-US" sz="5500" b="1" i="1" dirty="0"/>
              <a:t>Polymorphism</a:t>
            </a:r>
            <a:r>
              <a:rPr lang="en-US" sz="5500" i="1" dirty="0"/>
              <a:t> in Java is a concept by which we can perform a single action in different ways.</a:t>
            </a:r>
          </a:p>
          <a:p>
            <a:pPr marL="0" indent="0">
              <a:buNone/>
            </a:pPr>
            <a:r>
              <a:rPr lang="en-US" sz="5500" i="1" dirty="0"/>
              <a:t>- Polymorphism means many forms.</a:t>
            </a:r>
          </a:p>
          <a:p>
            <a:pPr marL="0" indent="0">
              <a:buNone/>
            </a:pPr>
            <a:r>
              <a:rPr lang="en-US" sz="5500" i="1" dirty="0"/>
              <a:t>- Polymorphism is the capability of a method to do different things based on the object that it is acting upon.</a:t>
            </a:r>
          </a:p>
          <a:p>
            <a:endParaRPr lang="en-US" sz="2500" i="1" dirty="0"/>
          </a:p>
          <a:p>
            <a:pPr marL="0" indent="0">
              <a:buNone/>
            </a:pPr>
            <a:r>
              <a:rPr lang="en-US" sz="5500" i="1" dirty="0"/>
              <a:t>Two types in Java:</a:t>
            </a:r>
          </a:p>
          <a:p>
            <a:pPr marL="0" indent="0">
              <a:buNone/>
            </a:pPr>
            <a:r>
              <a:rPr lang="en-US" sz="5500" i="1" dirty="0"/>
              <a:t>-Runtime polymorphism</a:t>
            </a:r>
          </a:p>
          <a:p>
            <a:pPr marL="0" indent="0">
              <a:buNone/>
            </a:pPr>
            <a:r>
              <a:rPr lang="en-US" sz="5500" i="1" dirty="0"/>
              <a:t>-Compile-time polymorphism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303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Developing and implementing test plans</a:t>
            </a:r>
            <a:endParaRPr lang="en-AU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2035"/>
            <a:ext cx="10674927" cy="5104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Software testing is a process of executing a program or application with the intent of finding the software bugs.</a:t>
            </a:r>
          </a:p>
          <a:p>
            <a:pPr marL="0" indent="0">
              <a:buNone/>
            </a:pPr>
            <a:r>
              <a:rPr lang="en-US" i="1" dirty="0"/>
              <a:t> -A bug is defect in the application created. </a:t>
            </a:r>
          </a:p>
          <a:p>
            <a:pPr marL="0" indent="0">
              <a:buNone/>
            </a:pPr>
            <a:r>
              <a:rPr lang="en-US" i="1" dirty="0"/>
              <a:t>- A programmer while designing and building the software can make mistakes or error. </a:t>
            </a:r>
          </a:p>
          <a:p>
            <a:pPr marL="0" indent="0">
              <a:buNone/>
            </a:pPr>
            <a:r>
              <a:rPr lang="en-US" i="1" dirty="0"/>
              <a:t>- These mistakes or errors mean that there are flaws in the software, these are called bugs.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Process of validating and verifying that a software program or application or product: </a:t>
            </a:r>
          </a:p>
          <a:p>
            <a:pPr marL="0" indent="0">
              <a:buNone/>
            </a:pPr>
            <a:r>
              <a:rPr lang="en-US" i="1" dirty="0"/>
              <a:t>- Meets the business and technical requirements that guided it’s design and development</a:t>
            </a:r>
          </a:p>
          <a:p>
            <a:pPr marL="0" indent="0">
              <a:buNone/>
            </a:pPr>
            <a:r>
              <a:rPr lang="en-US" i="1" dirty="0"/>
              <a:t>- Works as expected</a:t>
            </a:r>
          </a:p>
          <a:p>
            <a:pPr marL="0" indent="0">
              <a:buNone/>
            </a:pPr>
            <a:r>
              <a:rPr lang="en-US" i="1" dirty="0"/>
              <a:t>- Can be implemented with the same characteristic.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Types of testing</a:t>
            </a:r>
          </a:p>
          <a:p>
            <a:pPr marL="0" indent="0">
              <a:buNone/>
            </a:pPr>
            <a:r>
              <a:rPr lang="en-US" i="1" dirty="0"/>
              <a:t>- Static Testing</a:t>
            </a:r>
          </a:p>
          <a:p>
            <a:pPr marL="0" indent="0">
              <a:buNone/>
            </a:pPr>
            <a:r>
              <a:rPr lang="en-US" i="1" dirty="0"/>
              <a:t>- Dynamic Testing  e.g.: Unit testing</a:t>
            </a:r>
            <a:endParaRPr lang="en-A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10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21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Final </a:t>
            </a:r>
            <a:r>
              <a:rPr lang="en-US" sz="4000" b="1" dirty="0" smtClean="0"/>
              <a:t>Exam</a:t>
            </a:r>
            <a:endParaRPr lang="en-AU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3848"/>
            <a:ext cx="10674927" cy="5104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i="1" dirty="0" smtClean="0"/>
          </a:p>
          <a:p>
            <a:pPr marL="0" indent="0">
              <a:buNone/>
            </a:pPr>
            <a:endParaRPr lang="en-AU" i="1" dirty="0"/>
          </a:p>
          <a:p>
            <a:pPr marL="0" indent="0">
              <a:buNone/>
            </a:pPr>
            <a:endParaRPr lang="en-AU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18</a:t>
            </a:fld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11493"/>
              </p:ext>
            </p:extLst>
          </p:nvPr>
        </p:nvGraphicFramePr>
        <p:xfrm>
          <a:off x="1371600" y="1978429"/>
          <a:ext cx="8113222" cy="3175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5193">
                  <a:extLst>
                    <a:ext uri="{9D8B030D-6E8A-4147-A177-3AD203B41FA5}">
                      <a16:colId xmlns:a16="http://schemas.microsoft.com/office/drawing/2014/main" val="318676670"/>
                    </a:ext>
                  </a:extLst>
                </a:gridCol>
                <a:gridCol w="5738029">
                  <a:extLst>
                    <a:ext uri="{9D8B030D-6E8A-4147-A177-3AD203B41FA5}">
                      <a16:colId xmlns:a16="http://schemas.microsoft.com/office/drawing/2014/main" val="3717066409"/>
                    </a:ext>
                  </a:extLst>
                </a:gridCol>
                <a:gridCol w="1490000">
                  <a:extLst>
                    <a:ext uri="{9D8B030D-6E8A-4147-A177-3AD203B41FA5}">
                      <a16:colId xmlns:a16="http://schemas.microsoft.com/office/drawing/2014/main" val="1880162441"/>
                    </a:ext>
                  </a:extLst>
                </a:gridCol>
              </a:tblGrid>
              <a:tr h="884246">
                <a:tc>
                  <a:txBody>
                    <a:bodyPr/>
                    <a:lstStyle/>
                    <a:p>
                      <a:pPr marL="381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Section</a:t>
                      </a:r>
                      <a:r>
                        <a:rPr lang="en-AU" sz="1100" dirty="0">
                          <a:effectLst/>
                        </a:rPr>
                        <a:t>   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/>
                </a:tc>
                <a:tc>
                  <a:txBody>
                    <a:bodyPr/>
                    <a:lstStyle/>
                    <a:p>
                      <a:pPr marL="3175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Questions  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/>
                </a:tc>
                <a:tc>
                  <a:txBody>
                    <a:bodyPr/>
                    <a:lstStyle/>
                    <a:p>
                      <a:pPr marL="635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Marks  </a:t>
                      </a:r>
                      <a:endParaRPr lang="en-AU" sz="1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/>
                </a:tc>
                <a:extLst>
                  <a:ext uri="{0D108BD9-81ED-4DB2-BD59-A6C34878D82A}">
                    <a16:rowId xmlns:a16="http://schemas.microsoft.com/office/drawing/2014/main" val="1128736629"/>
                  </a:ext>
                </a:extLst>
              </a:tr>
              <a:tr h="573693">
                <a:tc>
                  <a:txBody>
                    <a:bodyPr/>
                    <a:lstStyle/>
                    <a:p>
                      <a:pPr marL="381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A</a:t>
                      </a:r>
                      <a:r>
                        <a:rPr lang="en-AU" sz="1100" dirty="0">
                          <a:effectLst/>
                        </a:rPr>
                        <a:t>  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3175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20 Multiple choice questions  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635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20  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extLst>
                  <a:ext uri="{0D108BD9-81ED-4DB2-BD59-A6C34878D82A}">
                    <a16:rowId xmlns:a16="http://schemas.microsoft.com/office/drawing/2014/main" val="1602584138"/>
                  </a:ext>
                </a:extLst>
              </a:tr>
              <a:tr h="571322">
                <a:tc>
                  <a:txBody>
                    <a:bodyPr/>
                    <a:lstStyle/>
                    <a:p>
                      <a:pPr marL="381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B</a:t>
                      </a:r>
                      <a:r>
                        <a:rPr lang="en-AU" sz="1100" dirty="0">
                          <a:effectLst/>
                        </a:rPr>
                        <a:t>  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3175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10 Short answer questions  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635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30  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extLst>
                  <a:ext uri="{0D108BD9-81ED-4DB2-BD59-A6C34878D82A}">
                    <a16:rowId xmlns:a16="http://schemas.microsoft.com/office/drawing/2014/main" val="1887343989"/>
                  </a:ext>
                </a:extLst>
              </a:tr>
              <a:tr h="577249">
                <a:tc>
                  <a:txBody>
                    <a:bodyPr/>
                    <a:lstStyle/>
                    <a:p>
                      <a:pPr marL="381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400" dirty="0">
                          <a:effectLst/>
                        </a:rPr>
                        <a:t>C </a:t>
                      </a:r>
                      <a:r>
                        <a:rPr lang="en-AU" sz="1100" dirty="0">
                          <a:effectLst/>
                        </a:rPr>
                        <a:t> 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3175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 Long answer questions  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635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50  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extLst>
                  <a:ext uri="{0D108BD9-81ED-4DB2-BD59-A6C34878D82A}">
                    <a16:rowId xmlns:a16="http://schemas.microsoft.com/office/drawing/2014/main" val="2730758694"/>
                  </a:ext>
                </a:extLst>
              </a:tr>
              <a:tr h="568951">
                <a:tc>
                  <a:txBody>
                    <a:bodyPr/>
                    <a:lstStyle/>
                    <a:p>
                      <a:pPr marL="381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  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3175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Total  </a:t>
                      </a:r>
                      <a:endParaRPr lang="en-AU" sz="1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tc>
                  <a:txBody>
                    <a:bodyPr/>
                    <a:lstStyle/>
                    <a:p>
                      <a:pPr marL="6350" marR="1905" indent="-635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100  </a:t>
                      </a:r>
                      <a:endParaRPr lang="en-AU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310" marR="41275" marT="78740" marB="0" anchor="ctr"/>
                </a:tc>
                <a:extLst>
                  <a:ext uri="{0D108BD9-81ED-4DB2-BD59-A6C34878D82A}">
                    <a16:rowId xmlns:a16="http://schemas.microsoft.com/office/drawing/2014/main" val="331014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74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022464"/>
            <a:ext cx="8229600" cy="2427317"/>
          </a:xfrm>
        </p:spPr>
        <p:txBody>
          <a:bodyPr>
            <a:normAutofit fontScale="90000"/>
          </a:bodyPr>
          <a:lstStyle/>
          <a:p>
            <a:pPr algn="ctr"/>
            <a:r>
              <a:rPr lang="en-AU" b="1" i="1" dirty="0"/>
              <a:t>Please use your time to do further revision for final exam</a:t>
            </a:r>
            <a:br>
              <a:rPr lang="en-AU" b="1" i="1" dirty="0"/>
            </a:br>
            <a:r>
              <a:rPr lang="en-AU" b="1" i="1" dirty="0"/>
              <a:t/>
            </a:r>
            <a:br>
              <a:rPr lang="en-AU" b="1" i="1" dirty="0"/>
            </a:br>
            <a:r>
              <a:rPr lang="en-AU" b="1" i="1" dirty="0"/>
              <a:t>All the best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448800" y="6376497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		</a:t>
            </a:r>
            <a:fld id="{3F00AF05-15F3-48AB-A909-437515DB97C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solidFill>
                  <a:srgbClr val="0B76BC"/>
                </a:solidFill>
                <a:latin typeface="+mn-lt"/>
              </a:rPr>
              <a:t>Preferred Book</a:t>
            </a:r>
            <a:endParaRPr lang="en-AU" sz="3200" b="1" dirty="0">
              <a:solidFill>
                <a:srgbClr val="0B76BC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21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/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20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Programming Logic and Design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71848"/>
            <a:ext cx="8229600" cy="1554480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  <a:defRPr/>
            </a:pPr>
            <a:endParaRPr lang="en-AU" sz="3600" b="1" dirty="0"/>
          </a:p>
          <a:p>
            <a:pPr algn="ctr">
              <a:lnSpc>
                <a:spcPct val="90000"/>
              </a:lnSpc>
              <a:buNone/>
              <a:defRPr/>
            </a:pPr>
            <a:r>
              <a:rPr lang="en-AU" sz="3600" b="1" dirty="0"/>
              <a:t>Revision</a:t>
            </a:r>
            <a:endParaRPr lang="en-US" sz="3600" b="1" dirty="0"/>
          </a:p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4195"/>
            <a:ext cx="8229600" cy="86452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4000" b="1" dirty="0"/>
              <a:t>Computers and Programming</a:t>
            </a:r>
            <a:r>
              <a:rPr lang="en-US" i="1" dirty="0"/>
              <a:t/>
            </a:r>
            <a:br>
              <a:rPr lang="en-US" i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469" y="1188720"/>
            <a:ext cx="9418320" cy="4937444"/>
          </a:xfrm>
        </p:spPr>
        <p:txBody>
          <a:bodyPr>
            <a:normAutofit fontScale="70000" lnSpcReduction="20000"/>
          </a:bodyPr>
          <a:lstStyle/>
          <a:p>
            <a:pPr>
              <a:buNone/>
              <a:defRPr/>
            </a:pPr>
            <a:r>
              <a:rPr lang="en-AU" sz="3200" i="1" dirty="0"/>
              <a:t>Computer systems</a:t>
            </a:r>
          </a:p>
          <a:p>
            <a:pPr>
              <a:buNone/>
              <a:defRPr/>
            </a:pPr>
            <a:r>
              <a:rPr lang="en-AU" sz="3200" i="1" dirty="0"/>
              <a:t>Simple program logic</a:t>
            </a:r>
          </a:p>
          <a:p>
            <a:pPr>
              <a:buNone/>
              <a:defRPr/>
            </a:pPr>
            <a:r>
              <a:rPr lang="en-AU" sz="3200" i="1" dirty="0"/>
              <a:t>The steps involved in the program development cycle</a:t>
            </a:r>
          </a:p>
          <a:p>
            <a:pPr>
              <a:buNone/>
              <a:defRPr/>
            </a:pPr>
            <a:r>
              <a:rPr lang="en-AU" sz="3200" b="1" i="1" dirty="0"/>
              <a:t>Pseudocode</a:t>
            </a:r>
            <a:r>
              <a:rPr lang="en-AU" sz="3200" i="1" dirty="0"/>
              <a:t> statements and </a:t>
            </a:r>
            <a:r>
              <a:rPr lang="en-AU" sz="3200" b="1" i="1" dirty="0"/>
              <a:t>flowchart and symbols</a:t>
            </a:r>
          </a:p>
          <a:p>
            <a:pPr>
              <a:buNone/>
              <a:defRPr/>
            </a:pPr>
            <a:r>
              <a:rPr lang="en-AU" sz="3200" i="1" dirty="0"/>
              <a:t>Using a Sentinel Value to end a Program</a:t>
            </a:r>
          </a:p>
          <a:p>
            <a:pPr>
              <a:buNone/>
              <a:defRPr/>
            </a:pPr>
            <a:r>
              <a:rPr lang="en-AU" sz="3200" i="1" dirty="0"/>
              <a:t>Programming and user environments</a:t>
            </a:r>
          </a:p>
          <a:p>
            <a:pPr>
              <a:buNone/>
              <a:defRPr/>
            </a:pPr>
            <a:r>
              <a:rPr lang="en-AU" sz="3200" i="1" dirty="0"/>
              <a:t>The evolution of programming models</a:t>
            </a:r>
          </a:p>
          <a:p>
            <a:pPr>
              <a:buNone/>
              <a:defRPr/>
            </a:pPr>
            <a:endParaRPr lang="en-AU" sz="3200" i="1" dirty="0"/>
          </a:p>
          <a:p>
            <a:pPr>
              <a:buNone/>
              <a:defRPr/>
            </a:pPr>
            <a:r>
              <a:rPr lang="en-AU" sz="3200" i="1" u="sng" dirty="0"/>
              <a:t>Programming language</a:t>
            </a:r>
            <a:r>
              <a:rPr lang="en-AU" sz="3200" i="1" dirty="0"/>
              <a:t>: Used to write computer instructions called program code </a:t>
            </a:r>
          </a:p>
          <a:p>
            <a:pPr>
              <a:buNone/>
              <a:defRPr/>
            </a:pPr>
            <a:r>
              <a:rPr lang="en-AU" sz="3200" i="1" dirty="0"/>
              <a:t>Writing instructions is called coding the program</a:t>
            </a:r>
          </a:p>
          <a:p>
            <a:pPr>
              <a:buNone/>
              <a:defRPr/>
            </a:pPr>
            <a:r>
              <a:rPr lang="en-AU" sz="3200" i="1" dirty="0"/>
              <a:t>Examples:- Visual Basic, C#, C++, or Java</a:t>
            </a:r>
          </a:p>
          <a:p>
            <a:pPr>
              <a:buNone/>
              <a:defRPr/>
            </a:pPr>
            <a:r>
              <a:rPr lang="en-AU" sz="3200" i="1" u="sng" dirty="0"/>
              <a:t>Syntax</a:t>
            </a:r>
            <a:r>
              <a:rPr lang="en-AU" sz="3200" i="1" dirty="0"/>
              <a:t>: Rules governing word usage and punctuation</a:t>
            </a:r>
          </a:p>
          <a:p>
            <a:pPr>
              <a:buNone/>
              <a:defRPr/>
            </a:pPr>
            <a:r>
              <a:rPr lang="en-AU" sz="3200" i="1" dirty="0"/>
              <a:t>	Mistakes in a language’s usage are syntax errors</a:t>
            </a: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27" y="445368"/>
            <a:ext cx="8816299" cy="1014153"/>
          </a:xfrm>
        </p:spPr>
        <p:txBody>
          <a:bodyPr>
            <a:normAutofit fontScale="90000"/>
          </a:bodyPr>
          <a:lstStyle/>
          <a:p>
            <a:pPr algn="ctr"/>
            <a:r>
              <a:rPr lang="en-AU" sz="3100" b="1" dirty="0"/>
              <a:t/>
            </a:r>
            <a:br>
              <a:rPr lang="en-AU" sz="3100" b="1" dirty="0"/>
            </a:br>
            <a:r>
              <a:rPr lang="en-AU" sz="4000" b="1" dirty="0"/>
              <a:t>Variables and their manipulations</a:t>
            </a:r>
            <a:br>
              <a:rPr lang="en-AU" sz="4000" b="1" dirty="0"/>
            </a:br>
            <a:r>
              <a:rPr lang="en-AU" sz="4000" b="1" dirty="0"/>
              <a:t>Input and Output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970" y="1476147"/>
            <a:ext cx="9368444" cy="5261954"/>
          </a:xfrm>
        </p:spPr>
        <p:txBody>
          <a:bodyPr>
            <a:normAutofit fontScale="32500" lnSpcReduction="20000"/>
          </a:bodyPr>
          <a:lstStyle/>
          <a:p>
            <a:pPr>
              <a:buNone/>
              <a:defRPr/>
            </a:pPr>
            <a:r>
              <a:rPr lang="en-AU" sz="6800" i="1" dirty="0"/>
              <a:t>Declaring and using variables</a:t>
            </a:r>
          </a:p>
          <a:p>
            <a:pPr>
              <a:buNone/>
              <a:defRPr/>
            </a:pPr>
            <a:r>
              <a:rPr lang="en-AU" sz="6800" i="1" dirty="0"/>
              <a:t>Data types</a:t>
            </a:r>
          </a:p>
          <a:p>
            <a:pPr>
              <a:buNone/>
              <a:defRPr/>
            </a:pPr>
            <a:r>
              <a:rPr lang="en-AU" sz="6800" i="1" dirty="0"/>
              <a:t>All programming languages support these data types:</a:t>
            </a:r>
          </a:p>
          <a:p>
            <a:pPr>
              <a:buNone/>
              <a:defRPr/>
            </a:pPr>
            <a:r>
              <a:rPr lang="en-AU" sz="6800" i="1" dirty="0"/>
              <a:t>Numeric consists of numbers that can be used in math</a:t>
            </a:r>
          </a:p>
          <a:p>
            <a:pPr>
              <a:buNone/>
              <a:defRPr/>
            </a:pPr>
            <a:r>
              <a:rPr lang="en-AU" sz="6800" b="1" i="1" dirty="0"/>
              <a:t>Java has 8 primitive data types</a:t>
            </a:r>
          </a:p>
          <a:p>
            <a:pPr>
              <a:buNone/>
              <a:defRPr/>
            </a:pPr>
            <a:r>
              <a:rPr lang="en-AU" sz="6800" i="1" dirty="0"/>
              <a:t>- </a:t>
            </a:r>
            <a:r>
              <a:rPr lang="en-AU" sz="6800" i="1" dirty="0" err="1"/>
              <a:t>Int</a:t>
            </a:r>
            <a:r>
              <a:rPr lang="en-AU" sz="6800" i="1" dirty="0"/>
              <a:t> for integer numbers (26,645445) </a:t>
            </a:r>
          </a:p>
          <a:p>
            <a:pPr>
              <a:buNone/>
              <a:defRPr/>
            </a:pPr>
            <a:r>
              <a:rPr lang="en-AU" sz="6800" i="1" dirty="0"/>
              <a:t>- Float for floating point numbers (26.5f,6.2f)</a:t>
            </a:r>
          </a:p>
          <a:p>
            <a:pPr>
              <a:buNone/>
              <a:defRPr/>
            </a:pPr>
            <a:r>
              <a:rPr lang="en-AU" sz="6800" i="1" dirty="0"/>
              <a:t>- Double for floating point numbers (23.6547132654)</a:t>
            </a:r>
          </a:p>
          <a:p>
            <a:pPr>
              <a:buNone/>
              <a:defRPr/>
            </a:pPr>
            <a:r>
              <a:rPr lang="en-AU" sz="6800" i="1" dirty="0"/>
              <a:t>- Char for characters (“</a:t>
            </a:r>
            <a:r>
              <a:rPr lang="en-AU" sz="6800" i="1" dirty="0" err="1"/>
              <a:t>a”,”b</a:t>
            </a:r>
            <a:r>
              <a:rPr lang="en-AU" sz="6800" i="1" dirty="0"/>
              <a:t>”)</a:t>
            </a:r>
          </a:p>
          <a:p>
            <a:pPr>
              <a:buNone/>
              <a:defRPr/>
            </a:pPr>
            <a:r>
              <a:rPr lang="en-AU" sz="6800" i="1" dirty="0"/>
              <a:t>- Boolean (True or False)</a:t>
            </a:r>
          </a:p>
          <a:p>
            <a:pPr>
              <a:buNone/>
              <a:defRPr/>
            </a:pPr>
            <a:r>
              <a:rPr lang="en-AU" sz="6800" i="1" dirty="0"/>
              <a:t>- Long for long integers</a:t>
            </a:r>
          </a:p>
          <a:p>
            <a:pPr>
              <a:buNone/>
              <a:defRPr/>
            </a:pPr>
            <a:r>
              <a:rPr lang="en-AU" sz="6800" i="1" dirty="0"/>
              <a:t>- Short for short integers</a:t>
            </a:r>
          </a:p>
          <a:p>
            <a:pPr>
              <a:buNone/>
              <a:defRPr/>
            </a:pPr>
            <a:r>
              <a:rPr lang="en-AU" sz="6800" i="1" dirty="0"/>
              <a:t>- Byte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920" y="418307"/>
            <a:ext cx="8229600" cy="717766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/>
            </a:r>
            <a:br>
              <a:rPr lang="en-US" sz="3100" b="1" dirty="0"/>
            </a:br>
            <a:r>
              <a:rPr lang="en-US" sz="4000" b="1" dirty="0"/>
              <a:t>Cont…,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920" y="1136073"/>
            <a:ext cx="8229600" cy="4449764"/>
          </a:xfrm>
        </p:spPr>
        <p:txBody>
          <a:bodyPr/>
          <a:lstStyle/>
          <a:p>
            <a:pPr>
              <a:buNone/>
              <a:defRPr/>
            </a:pPr>
            <a:r>
              <a:rPr lang="en-AU" sz="2200" i="1" dirty="0"/>
              <a:t>String is anything not used in math</a:t>
            </a:r>
          </a:p>
          <a:p>
            <a:pPr>
              <a:buNone/>
              <a:defRPr/>
            </a:pPr>
            <a:r>
              <a:rPr lang="en-AU" sz="2200" i="1" dirty="0"/>
              <a:t>Performing arithmetic operations</a:t>
            </a:r>
          </a:p>
          <a:p>
            <a:pPr>
              <a:buNone/>
              <a:defRPr/>
            </a:pPr>
            <a:r>
              <a:rPr lang="en-AU" sz="2200" i="1" dirty="0"/>
              <a:t>Declaring and using constants</a:t>
            </a:r>
          </a:p>
          <a:p>
            <a:pPr>
              <a:buNone/>
              <a:defRPr/>
            </a:pPr>
            <a:r>
              <a:rPr lang="en-AU" sz="2200" i="1" dirty="0"/>
              <a:t>Object Oriented Programming JAVA basics</a:t>
            </a:r>
          </a:p>
          <a:p>
            <a:pPr>
              <a:buNone/>
              <a:defRPr/>
            </a:pPr>
            <a:r>
              <a:rPr lang="en-AU" sz="2200" i="1" dirty="0"/>
              <a:t>Simple input and output</a:t>
            </a:r>
          </a:p>
          <a:p>
            <a:pPr marL="0" indent="0">
              <a:buNone/>
            </a:pPr>
            <a:r>
              <a:rPr lang="en-US" sz="2200" i="1" dirty="0"/>
              <a:t>Variable names are case sensitive</a:t>
            </a:r>
          </a:p>
          <a:p>
            <a:pPr marL="0" indent="0">
              <a:buNone/>
            </a:pPr>
            <a:r>
              <a:rPr lang="en-US" sz="2200" i="1" dirty="0"/>
              <a:t>Variable names:	</a:t>
            </a:r>
          </a:p>
          <a:p>
            <a:pPr marL="457200" lvl="1" indent="0">
              <a:buNone/>
            </a:pPr>
            <a:r>
              <a:rPr lang="en-US" sz="2200" i="1" dirty="0"/>
              <a:t>- Must be one word</a:t>
            </a:r>
          </a:p>
          <a:p>
            <a:pPr marL="457200" lvl="1" indent="0">
              <a:buNone/>
            </a:pPr>
            <a:r>
              <a:rPr lang="en-US" sz="2200" i="1" dirty="0"/>
              <a:t>- Must start with a letter</a:t>
            </a:r>
          </a:p>
          <a:p>
            <a:pPr marL="457200" lvl="1" indent="0">
              <a:buNone/>
            </a:pPr>
            <a:r>
              <a:rPr lang="en-US" sz="2200" i="1" dirty="0"/>
              <a:t>- Should have some appropriate meaning</a:t>
            </a:r>
          </a:p>
          <a:p>
            <a:pPr>
              <a:buNone/>
              <a:defRPr/>
            </a:pPr>
            <a:endParaRPr lang="en-AU" sz="2200" i="1" dirty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38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29"/>
          </a:xfrm>
        </p:spPr>
        <p:txBody>
          <a:bodyPr>
            <a:normAutofit/>
          </a:bodyPr>
          <a:lstStyle/>
          <a:p>
            <a:pPr algn="ctr"/>
            <a:r>
              <a:rPr lang="en-AU" sz="3600" b="1" dirty="0"/>
              <a:t>Understanding Programming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0655"/>
            <a:ext cx="10666615" cy="5212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i="1" dirty="0"/>
              <a:t>The three basic structures—sequence, selection, and loop</a:t>
            </a:r>
          </a:p>
          <a:p>
            <a:pPr marL="0" indent="0">
              <a:buNone/>
            </a:pPr>
            <a:r>
              <a:rPr lang="en-US" sz="2200" i="1" dirty="0"/>
              <a:t>Using a priming input to structure a program</a:t>
            </a:r>
          </a:p>
          <a:p>
            <a:pPr marL="0" indent="0">
              <a:buNone/>
            </a:pPr>
            <a:r>
              <a:rPr lang="en-US" sz="2200" i="1" dirty="0"/>
              <a:t>The need for structure and Recognizing structure</a:t>
            </a:r>
          </a:p>
          <a:p>
            <a:pPr marL="0" indent="0">
              <a:buNone/>
            </a:pPr>
            <a:r>
              <a:rPr lang="en-US" sz="2200" i="1" dirty="0"/>
              <a:t>Structuring and modularizing unstructured logic</a:t>
            </a:r>
          </a:p>
          <a:p>
            <a:pPr marL="0" indent="0">
              <a:buNone/>
            </a:pPr>
            <a:r>
              <a:rPr lang="en-US" sz="2200" i="1" dirty="0"/>
              <a:t>Structure:</a:t>
            </a:r>
          </a:p>
          <a:p>
            <a:pPr marL="0" indent="0">
              <a:buNone/>
            </a:pPr>
            <a:r>
              <a:rPr lang="en-US" sz="2200" i="1" dirty="0"/>
              <a:t>    Basic unit of programming logic </a:t>
            </a:r>
          </a:p>
          <a:p>
            <a:pPr marL="0" indent="0">
              <a:buNone/>
            </a:pPr>
            <a:r>
              <a:rPr lang="en-US" sz="2200" i="1" dirty="0"/>
              <a:t>   Each structure is one of the following:</a:t>
            </a:r>
          </a:p>
          <a:p>
            <a:pPr marL="0" indent="0">
              <a:buNone/>
            </a:pPr>
            <a:r>
              <a:rPr lang="en-US" sz="2200" i="1" dirty="0"/>
              <a:t>   Sequence structure</a:t>
            </a:r>
          </a:p>
          <a:p>
            <a:pPr marL="0" indent="0">
              <a:buNone/>
            </a:pPr>
            <a:r>
              <a:rPr lang="en-US" sz="2200" i="1" dirty="0"/>
              <a:t>Selection structure (Decision structure):</a:t>
            </a:r>
          </a:p>
          <a:p>
            <a:pPr marL="0" indent="0">
              <a:buNone/>
            </a:pPr>
            <a:r>
              <a:rPr lang="en-US" sz="2200" i="1" dirty="0"/>
              <a:t>  Loop structure</a:t>
            </a:r>
          </a:p>
          <a:p>
            <a:pPr marL="0" indent="0">
              <a:buNone/>
            </a:pPr>
            <a:r>
              <a:rPr lang="en-US" sz="2200" i="1" dirty="0"/>
              <a:t>  Any program can be constructed using one or more of these three structures</a:t>
            </a:r>
            <a:endParaRPr lang="en-AU" sz="2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736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058" y="392676"/>
            <a:ext cx="9040742" cy="8459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4000" b="1" dirty="0"/>
              <a:t>Cont…,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276" y="1172484"/>
            <a:ext cx="9298887" cy="48708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i="1" dirty="0"/>
              <a:t>Sequence structure</a:t>
            </a:r>
          </a:p>
          <a:p>
            <a:pPr marL="0" indent="0">
              <a:buNone/>
            </a:pPr>
            <a:r>
              <a:rPr lang="en-US" sz="2200" i="1" dirty="0"/>
              <a:t>- Perform actions or tasks in order</a:t>
            </a:r>
          </a:p>
          <a:p>
            <a:pPr>
              <a:buFontTx/>
              <a:buChar char="-"/>
            </a:pPr>
            <a:r>
              <a:rPr lang="en-US" sz="2200" i="1" dirty="0"/>
              <a:t>No branching or skipping any task</a:t>
            </a:r>
          </a:p>
          <a:p>
            <a:pPr>
              <a:buFontTx/>
              <a:buChar char="-"/>
            </a:pPr>
            <a:endParaRPr lang="en-US" sz="2200" i="1" dirty="0"/>
          </a:p>
          <a:p>
            <a:pPr marL="0" indent="0">
              <a:buNone/>
            </a:pPr>
            <a:r>
              <a:rPr lang="en-US" sz="2200" i="1" dirty="0"/>
              <a:t>Selection structure (decision structure)</a:t>
            </a:r>
          </a:p>
          <a:p>
            <a:pPr marL="0" indent="0">
              <a:buNone/>
            </a:pPr>
            <a:r>
              <a:rPr lang="en-US" sz="2200" i="1" dirty="0"/>
              <a:t>- Ask a question, take one of two actions based on testing a condition. Known as evaluating a Boolean expression, a statement that is either true or false </a:t>
            </a:r>
          </a:p>
          <a:p>
            <a:pPr marL="0" indent="0">
              <a:buNone/>
            </a:pPr>
            <a:r>
              <a:rPr lang="en-US" sz="2200" i="1" dirty="0"/>
              <a:t>- Often called if-then-else</a:t>
            </a:r>
          </a:p>
          <a:p>
            <a:pPr>
              <a:buFontTx/>
              <a:buChar char="-"/>
            </a:pPr>
            <a:r>
              <a:rPr lang="en-US" sz="2200" i="1" dirty="0"/>
              <a:t>Dual-alternative ifs or single-alternative ifs</a:t>
            </a: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i="1" dirty="0"/>
              <a:t>Loop structure</a:t>
            </a:r>
          </a:p>
          <a:p>
            <a:pPr marL="0" indent="0">
              <a:buNone/>
            </a:pPr>
            <a:r>
              <a:rPr lang="en-US" sz="2200" i="1" dirty="0"/>
              <a:t>-Repeat actions while a condition remains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978" y="418307"/>
            <a:ext cx="8722822" cy="7371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/>
            </a:r>
            <a:br>
              <a:rPr lang="en-US" sz="3600" b="1" dirty="0"/>
            </a:br>
            <a:r>
              <a:rPr lang="en-US" sz="4000" b="1" dirty="0"/>
              <a:t>Understanding Programming Structures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978" y="1421476"/>
            <a:ext cx="8855825" cy="408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/>
              <a:t>Programming Structure-Looping</a:t>
            </a:r>
          </a:p>
          <a:p>
            <a:pPr marL="0" indent="0">
              <a:buNone/>
            </a:pPr>
            <a:r>
              <a:rPr lang="en-US" sz="2200" i="1" dirty="0"/>
              <a:t>- While loop</a:t>
            </a:r>
          </a:p>
          <a:p>
            <a:pPr marL="0" indent="0">
              <a:buNone/>
            </a:pPr>
            <a:r>
              <a:rPr lang="en-US" sz="2200" i="1" dirty="0"/>
              <a:t>- Do-while loop</a:t>
            </a:r>
          </a:p>
          <a:p>
            <a:pPr marL="0" indent="0">
              <a:buNone/>
            </a:pPr>
            <a:r>
              <a:rPr lang="en-US" sz="2200" i="1" dirty="0"/>
              <a:t>- For loop</a:t>
            </a:r>
          </a:p>
          <a:p>
            <a:pPr marL="0" indent="0">
              <a:buNone/>
            </a:pPr>
            <a:r>
              <a:rPr lang="en-US" sz="2200" i="1" dirty="0"/>
              <a:t>- Combination of programming structures</a:t>
            </a:r>
          </a:p>
          <a:p>
            <a:pPr marL="0" indent="0">
              <a:buNone/>
            </a:pPr>
            <a:r>
              <a:rPr lang="en-US" sz="2200" i="1" dirty="0"/>
              <a:t>- Understanding the Reasons for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3216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1257</Words>
  <Application>Microsoft Office PowerPoint</Application>
  <PresentationFormat>Widescreen</PresentationFormat>
  <Paragraphs>233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Calibri</vt:lpstr>
      <vt:lpstr>Calibri Light</vt:lpstr>
      <vt:lpstr>Courier New</vt:lpstr>
      <vt:lpstr>Times New Roman</vt:lpstr>
      <vt:lpstr>Kent Powerpoint Template (final)</vt:lpstr>
      <vt:lpstr>PowerPoint Presentation</vt:lpstr>
      <vt:lpstr>Preferred Book</vt:lpstr>
      <vt:lpstr>Programming Logic and Design </vt:lpstr>
      <vt:lpstr>   Computers and Programming  </vt:lpstr>
      <vt:lpstr> Variables and their manipulations Input and Output </vt:lpstr>
      <vt:lpstr> Cont…, </vt:lpstr>
      <vt:lpstr>Understanding Programming Structures</vt:lpstr>
      <vt:lpstr> Cont…, </vt:lpstr>
      <vt:lpstr> Understanding Programming Structures </vt:lpstr>
      <vt:lpstr>Cont…,</vt:lpstr>
      <vt:lpstr> Arrays and basic Array operations </vt:lpstr>
      <vt:lpstr> Cont…, </vt:lpstr>
      <vt:lpstr>Programming and coding standards</vt:lpstr>
      <vt:lpstr>Cont…,</vt:lpstr>
      <vt:lpstr> Code Modularization </vt:lpstr>
      <vt:lpstr>Encapsulation, Polymorphism and Inheritance</vt:lpstr>
      <vt:lpstr>Developing and implementing test plans</vt:lpstr>
      <vt:lpstr>Final Exam</vt:lpstr>
      <vt:lpstr>Please use your time to do further revision for final exam  All the best !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Buvana Selvaraj</cp:lastModifiedBy>
  <cp:revision>124</cp:revision>
  <cp:lastPrinted>2014-02-24T09:06:00Z</cp:lastPrinted>
  <dcterms:created xsi:type="dcterms:W3CDTF">2014-05-07T06:36:05Z</dcterms:created>
  <dcterms:modified xsi:type="dcterms:W3CDTF">2022-05-26T00:23:08Z</dcterms:modified>
</cp:coreProperties>
</file>