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8" r:id="rId3"/>
    <p:sldId id="278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273" r:id="rId28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7B381-2549-48F4-8711-F15467D10553}" type="datetimeFigureOut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88633-BA02-4BE1-B7A4-245090FE75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64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9D3FBAC9-CFCC-4023-89A7-5749D0192C0F}" type="datetimeFigureOut">
              <a:rPr lang="en-AU" smtClean="0"/>
              <a:pPr/>
              <a:t>11/10/2021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14"/>
            <a:ext cx="5486400" cy="3916362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A04D994D-9358-4AF5-8166-377E36F359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23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461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90946B-D037-4EE6-9007-A953BC9EBBE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44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90946B-D037-4EE6-9007-A953BC9EBBE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92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871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04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F53ABD-6A60-42B9-BFED-40EF7C91BC9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15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F53ABD-6A60-42B9-BFED-40EF7C91BC9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9380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F53ABD-6A60-42B9-BFED-40EF7C91BC9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1897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F53ABD-6A60-42B9-BFED-40EF7C91BC9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7754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AC90A4-38AA-460A-AE59-E4EBB584B38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4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AC90A4-38AA-460A-AE59-E4EBB584B38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26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AC90A4-38AA-460A-AE59-E4EBB584B38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7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550" y="6356350"/>
            <a:ext cx="3318850" cy="365125"/>
          </a:xfrm>
        </p:spPr>
        <p:txBody>
          <a:bodyPr/>
          <a:lstStyle/>
          <a:p>
            <a:r>
              <a:rPr lang="en-AU" dirty="0"/>
              <a:t>Version 2 – 18</a:t>
            </a:r>
            <a:r>
              <a:rPr lang="en-AU" baseline="30000" dirty="0"/>
              <a:t>th</a:t>
            </a:r>
            <a:r>
              <a:rPr lang="en-AU" dirty="0"/>
              <a:t> 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20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793D-DBA7-4A8F-846C-01F1021D9C65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1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28F1-FEFC-4EE5-A54C-C5AD95E03F3C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74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0D84-6247-431F-AFCA-113F4EE39346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2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4A7-E0D0-4BD2-8EBB-7E8FF95D7C57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437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2929-F721-4DEC-A111-2242BC722A49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09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1B49-4D56-4BC2-B95B-69098DE600CD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084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9B46-1CF9-4EE7-8FB6-DC61E422AE3F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54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67BA-8757-48F2-AF1C-31C9B01669C7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13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260A-25C5-4CED-A8EB-9804556707CD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65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CD844-23EE-4977-BC46-B90A110D249C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31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ZdwXMzMwY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990754" y="4652367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Object Oriented Design and Programming</a:t>
            </a:r>
          </a:p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Week 9</a:t>
            </a:r>
          </a:p>
        </p:txBody>
      </p:sp>
      <p:pic>
        <p:nvPicPr>
          <p:cNvPr id="1026" name="Picture 2" descr="C:\Users\Trent\Documents\M&amp;R\Kent Master Logos\KENT LOGO 2015 v2\RGB\JPG\RGB-WHIT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488" y="1067420"/>
            <a:ext cx="5982532" cy="36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77200" y="5929745"/>
            <a:ext cx="3816927" cy="761567"/>
          </a:xfrm>
        </p:spPr>
        <p:txBody>
          <a:bodyPr/>
          <a:lstStyle/>
          <a:p>
            <a:pPr algn="r"/>
            <a:r>
              <a:rPr lang="en-AU" b="1" dirty="0"/>
              <a:t>Kent Institute Australia Pty. Ltd</a:t>
            </a:r>
            <a:r>
              <a:rPr lang="en-AU" dirty="0"/>
              <a:t>.</a:t>
            </a:r>
          </a:p>
          <a:p>
            <a:pPr algn="r"/>
            <a:r>
              <a:rPr lang="en-AU" dirty="0"/>
              <a:t>ABN 49 003 577 302  CRICOS Code: 00161E</a:t>
            </a:r>
            <a:br>
              <a:rPr lang="en-AU" dirty="0"/>
            </a:br>
            <a:r>
              <a:rPr lang="en-AU" dirty="0"/>
              <a:t>RTO Code: 90458  TEQSA Provider Number: PRV12051</a:t>
            </a:r>
          </a:p>
        </p:txBody>
      </p:sp>
      <p:sp>
        <p:nvSpPr>
          <p:cNvPr id="15" name="Date Placeholder 1"/>
          <p:cNvSpPr txBox="1">
            <a:spLocks/>
          </p:cNvSpPr>
          <p:nvPr/>
        </p:nvSpPr>
        <p:spPr>
          <a:xfrm>
            <a:off x="414950" y="6508750"/>
            <a:ext cx="331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Version 2 – 18</a:t>
            </a:r>
            <a:r>
              <a:rPr lang="en-AU" baseline="30000"/>
              <a:t>th</a:t>
            </a:r>
            <a:r>
              <a:rPr lang="en-AU"/>
              <a:t> December 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725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F3DDB-446B-4377-9E15-215A09987F85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 dirty="0"/>
              <a:t>Non-default Constructors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57400" y="1676400"/>
            <a:ext cx="8077200" cy="4572000"/>
          </a:xfrm>
        </p:spPr>
        <p:txBody>
          <a:bodyPr/>
          <a:lstStyle/>
          <a:p>
            <a:r>
              <a:rPr lang="en-US" dirty="0"/>
              <a:t>Choose to create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US" dirty="0"/>
              <a:t> objects with values that differ for each employee</a:t>
            </a:r>
          </a:p>
          <a:p>
            <a:pPr lvl="1"/>
            <a:r>
              <a:rPr lang="en-US" dirty="0"/>
              <a:t>Initialize each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US" dirty="0"/>
              <a:t> with a unique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hourlyWage</a:t>
            </a:r>
          </a:p>
          <a:p>
            <a:r>
              <a:rPr lang="en-US" dirty="0"/>
              <a:t>Write constructors that receive arguments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Employee partTimeWorker(8.81)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Employee partTimeWorker(valueEnteredByUser)</a:t>
            </a:r>
          </a:p>
          <a:p>
            <a:r>
              <a:rPr lang="en-US" dirty="0"/>
              <a:t>When the constructor executes</a:t>
            </a:r>
          </a:p>
          <a:p>
            <a:pPr lvl="1"/>
            <a:r>
              <a:rPr lang="en-US" dirty="0"/>
              <a:t>Numeric value within the constructor call is passed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Employee()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415064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r>
              <a:rPr lang="en-US" dirty="0"/>
              <a:t>Nondefault Constructors </a:t>
            </a:r>
            <a:r>
              <a:rPr lang="en-US" sz="1200" dirty="0"/>
              <a:t>(continued)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33600" y="1257301"/>
            <a:ext cx="8077200" cy="278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Once you write a constructor for a class, you no longer receive the automatically written default constructor</a:t>
            </a:r>
          </a:p>
          <a:p>
            <a:r>
              <a:rPr lang="en-US" dirty="0"/>
              <a:t>If a class’s only constructor requires an argument, you must provide an argument for every object of that class you create</a:t>
            </a:r>
          </a:p>
        </p:txBody>
      </p:sp>
      <p:pic>
        <p:nvPicPr>
          <p:cNvPr id="3" name="Picture 2" descr="If a class’s only constructor requires an argument, then every Employee object you create must use a numeric argument in its declaration." title="Employee constructor that accepts a paramet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90" y="4234194"/>
            <a:ext cx="5522711" cy="19542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F3DDB-446B-4377-9E15-215A09987F85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400722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Destructors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22460D-90BC-48C1-BDD5-455A774800A3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57400" y="1676400"/>
            <a:ext cx="8077200" cy="4572000"/>
          </a:xfrm>
        </p:spPr>
        <p:txBody>
          <a:bodyPr/>
          <a:lstStyle/>
          <a:p>
            <a:r>
              <a:rPr lang="en-US" b="1" dirty="0"/>
              <a:t>Destructor</a:t>
            </a:r>
          </a:p>
          <a:p>
            <a:pPr lvl="1"/>
            <a:r>
              <a:rPr lang="en-US" dirty="0"/>
              <a:t>A method that contains the actions you require when an instance of a class is destroyed.</a:t>
            </a:r>
          </a:p>
          <a:p>
            <a:r>
              <a:rPr lang="en-US" dirty="0"/>
              <a:t>Instance destroyed </a:t>
            </a:r>
          </a:p>
          <a:p>
            <a:pPr lvl="1"/>
            <a:r>
              <a:rPr lang="en-US" dirty="0"/>
              <a:t>When the object goes out of scope.</a:t>
            </a:r>
          </a:p>
          <a:p>
            <a:r>
              <a:rPr lang="en-US" dirty="0"/>
              <a:t>If you do not explicitly create a destructor for a class, one is provided automatically</a:t>
            </a:r>
          </a:p>
          <a:p>
            <a:r>
              <a:rPr lang="en-US" dirty="0"/>
              <a:t>Declare a destructor </a:t>
            </a:r>
          </a:p>
          <a:p>
            <a:pPr lvl="1"/>
            <a:r>
              <a:rPr lang="en-US" dirty="0"/>
              <a:t>Identifier consists of a tilde (˜) followed by the class name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97189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r>
              <a:rPr lang="en-US" dirty="0"/>
              <a:t>Understanding Destructors </a:t>
            </a:r>
            <a:r>
              <a:rPr lang="en-US" sz="1200" dirty="0"/>
              <a:t>(continued -1)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22460D-90BC-48C1-BDD5-455A774800A3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057400" y="1676400"/>
            <a:ext cx="8077200" cy="4572000"/>
          </a:xfrm>
        </p:spPr>
        <p:txBody>
          <a:bodyPr/>
          <a:lstStyle/>
          <a:p>
            <a:r>
              <a:rPr lang="en-US" dirty="0"/>
              <a:t>Cannot provide any parameters to a destructor</a:t>
            </a:r>
          </a:p>
          <a:p>
            <a:pPr lvl="1"/>
            <a:r>
              <a:rPr lang="en-US" dirty="0"/>
              <a:t>Empty parameter list</a:t>
            </a:r>
          </a:p>
          <a:p>
            <a:pPr lvl="1"/>
            <a:r>
              <a:rPr lang="en-US" dirty="0"/>
              <a:t>Only one destructor per class</a:t>
            </a:r>
          </a:p>
          <a:p>
            <a:r>
              <a:rPr lang="en-US" dirty="0"/>
              <a:t>A destructor has no return type</a:t>
            </a:r>
          </a:p>
          <a:p>
            <a:r>
              <a:rPr lang="en-US" dirty="0"/>
              <a:t>Programs never explicitly call a destructor</a:t>
            </a:r>
          </a:p>
          <a:p>
            <a:pPr lvl="1"/>
            <a:r>
              <a:rPr lang="en-US" dirty="0"/>
              <a:t>Invoked automatically</a:t>
            </a:r>
          </a:p>
          <a:p>
            <a:r>
              <a:rPr lang="en-US" dirty="0"/>
              <a:t>The last object created is the first object destroyed.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82632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method which is used for updating or setting the value of a variable is called </a:t>
            </a:r>
            <a:r>
              <a:rPr lang="en-AU" b="1" dirty="0"/>
              <a:t>setter method in Java</a:t>
            </a:r>
            <a:r>
              <a:rPr lang="en-AU" dirty="0"/>
              <a:t>.</a:t>
            </a:r>
          </a:p>
          <a:p>
            <a:r>
              <a:rPr lang="en-AU" dirty="0"/>
              <a:t>This method is also known as </a:t>
            </a:r>
            <a:r>
              <a:rPr lang="en-AU" b="1" dirty="0" err="1"/>
              <a:t>mutator</a:t>
            </a:r>
            <a:r>
              <a:rPr lang="en-AU" b="1" dirty="0"/>
              <a:t> method</a:t>
            </a:r>
            <a:r>
              <a:rPr lang="en-AU" dirty="0"/>
              <a:t>. </a:t>
            </a:r>
          </a:p>
          <a:p>
            <a:r>
              <a:rPr lang="en-AU" dirty="0"/>
              <a:t>By using the setter method, you can modify the value of a variable.</a:t>
            </a:r>
          </a:p>
          <a:p>
            <a:r>
              <a:rPr lang="en-AU" dirty="0"/>
              <a:t>Naming convention for setter method:</a:t>
            </a:r>
          </a:p>
          <a:p>
            <a:pPr lvl="1"/>
            <a:r>
              <a:rPr lang="en-AU" dirty="0" err="1"/>
              <a:t>setXyz</a:t>
            </a:r>
            <a:r>
              <a:rPr lang="en-AU" dirty="0"/>
              <a:t>() where Xyz is the name of the variable.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7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/>
          <a:lstStyle/>
          <a:p>
            <a:r>
              <a:rPr lang="en-AU" dirty="0"/>
              <a:t>For setting the value, you need to pass the value that you want to set. </a:t>
            </a:r>
          </a:p>
          <a:p>
            <a:r>
              <a:rPr lang="en-AU" dirty="0"/>
              <a:t>Method signature is as follows:</a:t>
            </a:r>
          </a:p>
          <a:p>
            <a:pPr lvl="1"/>
            <a:r>
              <a:rPr lang="en-AU" dirty="0" err="1"/>
              <a:t>AccessSpecifier</a:t>
            </a:r>
            <a:r>
              <a:rPr lang="en-AU" dirty="0"/>
              <a:t> </a:t>
            </a:r>
            <a:r>
              <a:rPr lang="en-AU" dirty="0" err="1"/>
              <a:t>returntype</a:t>
            </a:r>
            <a:r>
              <a:rPr lang="en-AU" dirty="0"/>
              <a:t> </a:t>
            </a:r>
            <a:r>
              <a:rPr lang="en-AU" dirty="0" err="1"/>
              <a:t>setXyz</a:t>
            </a:r>
            <a:r>
              <a:rPr lang="en-AU" dirty="0"/>
              <a:t>(datatype variable)</a:t>
            </a:r>
          </a:p>
          <a:p>
            <a:pPr lvl="1"/>
            <a:r>
              <a:rPr lang="en-AU" dirty="0" err="1"/>
              <a:t>AccessSpecifier</a:t>
            </a:r>
            <a:r>
              <a:rPr lang="en-AU" dirty="0"/>
              <a:t> will be depending upon the need of program.</a:t>
            </a:r>
          </a:p>
          <a:p>
            <a:pPr lvl="1"/>
            <a:r>
              <a:rPr lang="en-AU" dirty="0"/>
              <a:t>Return type is mostly void because it does not return any value </a:t>
            </a:r>
            <a:r>
              <a:rPr lang="en-AU" dirty="0">
                <a:solidFill>
                  <a:schemeClr val="accent1"/>
                </a:solidFill>
              </a:rPr>
              <a:t>except in some cases where you want to return Boolean value to make sure that value has been set.</a:t>
            </a:r>
          </a:p>
          <a:p>
            <a:pPr lvl="1"/>
            <a:r>
              <a:rPr lang="en-AU" dirty="0"/>
              <a:t>It receive variable that need to be set as parameters and need to mention data type of it.</a:t>
            </a:r>
          </a:p>
          <a:p>
            <a:pPr marL="400050" lvl="1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70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Consider a Rectangle class to create various rectangles of different dimensions.</a:t>
            </a:r>
          </a:p>
          <a:p>
            <a:r>
              <a:rPr lang="en-AU" dirty="0"/>
              <a:t>It can have length and width  as private variables.</a:t>
            </a:r>
          </a:p>
          <a:p>
            <a:r>
              <a:rPr lang="en-AU" dirty="0"/>
              <a:t>To set their values, you should have setter methods in class.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68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Setters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387159"/>
            <a:ext cx="6096000" cy="46021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9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647" y="1219201"/>
            <a:ext cx="8229600" cy="4525963"/>
          </a:xfrm>
        </p:spPr>
        <p:txBody>
          <a:bodyPr/>
          <a:lstStyle/>
          <a:p>
            <a:r>
              <a:rPr lang="en-AU" sz="2400" dirty="0"/>
              <a:t>A method which is used to retrieve/get the value of a variable or return the value of the private member variable is called </a:t>
            </a:r>
            <a:r>
              <a:rPr lang="en-AU" sz="2400" b="1" dirty="0"/>
              <a:t>getter method in Java</a:t>
            </a:r>
            <a:r>
              <a:rPr lang="en-AU" sz="2400" dirty="0"/>
              <a:t>. </a:t>
            </a:r>
          </a:p>
          <a:p>
            <a:r>
              <a:rPr lang="en-AU" sz="2400" dirty="0"/>
              <a:t>This method is also known as an </a:t>
            </a:r>
            <a:r>
              <a:rPr lang="en-AU" sz="2400" b="1" dirty="0" err="1"/>
              <a:t>accessor</a:t>
            </a:r>
            <a:r>
              <a:rPr lang="en-AU" sz="2400" b="1" dirty="0"/>
              <a:t> method</a:t>
            </a:r>
            <a:r>
              <a:rPr lang="en-AU" sz="2400" dirty="0"/>
              <a:t>.</a:t>
            </a:r>
          </a:p>
          <a:p>
            <a:r>
              <a:rPr lang="en-AU" sz="2400" dirty="0"/>
              <a:t> For every private variable, you should create a getter method. </a:t>
            </a:r>
          </a:p>
          <a:p>
            <a:r>
              <a:rPr lang="en-AU" sz="2400" dirty="0"/>
              <a:t>Depending on the access level you want to give to the variable, you can set the access modifier of its getter method. </a:t>
            </a:r>
          </a:p>
          <a:p>
            <a:r>
              <a:rPr lang="en-AU" sz="2400" dirty="0"/>
              <a:t>If you declare instance variables as private, you add public getter methods for each one.</a:t>
            </a:r>
          </a:p>
          <a:p>
            <a:r>
              <a:rPr lang="en-AU" sz="2400" dirty="0"/>
              <a:t>Naming convention for getter method:</a:t>
            </a:r>
          </a:p>
          <a:p>
            <a:pPr lvl="1"/>
            <a:r>
              <a:rPr lang="en-AU" dirty="0" err="1"/>
              <a:t>getXyz</a:t>
            </a:r>
            <a:r>
              <a:rPr lang="en-AU" dirty="0"/>
              <a:t>() where Xyz is the name of the variable.</a:t>
            </a:r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183791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647" y="1219201"/>
            <a:ext cx="8229600" cy="4525963"/>
          </a:xfrm>
        </p:spPr>
        <p:txBody>
          <a:bodyPr/>
          <a:lstStyle/>
          <a:p>
            <a:r>
              <a:rPr lang="en-AU" dirty="0"/>
              <a:t>To get the value, getter should return the value. Method signature is as follows:</a:t>
            </a:r>
          </a:p>
          <a:p>
            <a:pPr lvl="1"/>
            <a:r>
              <a:rPr lang="en-AU" dirty="0" err="1"/>
              <a:t>AccessSpecifier</a:t>
            </a:r>
            <a:r>
              <a:rPr lang="en-AU" dirty="0"/>
              <a:t> </a:t>
            </a:r>
            <a:r>
              <a:rPr lang="en-AU" dirty="0" err="1"/>
              <a:t>returntype</a:t>
            </a:r>
            <a:r>
              <a:rPr lang="en-AU" dirty="0"/>
              <a:t> </a:t>
            </a:r>
            <a:r>
              <a:rPr lang="en-AU" dirty="0" err="1"/>
              <a:t>getXyz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AccessSpecifier</a:t>
            </a:r>
            <a:r>
              <a:rPr lang="en-AU" dirty="0"/>
              <a:t> will be depending upon the need of program.</a:t>
            </a:r>
          </a:p>
          <a:p>
            <a:pPr lvl="1"/>
            <a:r>
              <a:rPr lang="en-AU" dirty="0"/>
              <a:t>Return type is according to the value you are returning.</a:t>
            </a:r>
          </a:p>
          <a:p>
            <a:r>
              <a:rPr lang="en-AU" dirty="0"/>
              <a:t>Next slide, same example of rectangle with getter methods.</a:t>
            </a:r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73680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60" y="444617"/>
            <a:ext cx="11266414" cy="671119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rgbClr val="0B76BC"/>
                </a:solidFill>
                <a:latin typeface="+mn-lt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450" y="1300294"/>
            <a:ext cx="5600350" cy="487666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Farrell, J. (2017) Programming Logic and Design, Comprehensive (9th ed.) Cengage Learning </a:t>
            </a:r>
          </a:p>
          <a:p>
            <a:pPr marL="0" indent="0">
              <a:buNone/>
            </a:pPr>
            <a:endParaRPr lang="en-AU" dirty="0">
              <a:solidFill>
                <a:srgbClr val="0B76BC"/>
              </a:solidFill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2567" y="1055716"/>
            <a:ext cx="3635177" cy="45441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33247-0532-4294-AAF9-44D3CCAEBDA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00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Getters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442576"/>
            <a:ext cx="6485723" cy="46534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73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/>
          <a:lstStyle/>
          <a:p>
            <a:r>
              <a:rPr lang="en-AU" dirty="0"/>
              <a:t>Methods that perform some functions on the data.</a:t>
            </a:r>
          </a:p>
          <a:p>
            <a:r>
              <a:rPr lang="en-AU" dirty="0"/>
              <a:t>You can write as many as you want.</a:t>
            </a:r>
          </a:p>
          <a:p>
            <a:r>
              <a:rPr lang="en-AU" dirty="0"/>
              <a:t>Have a look on file Rectangle.java to get an idea of other methods.</a:t>
            </a:r>
          </a:p>
          <a:p>
            <a:r>
              <a:rPr lang="en-AU" dirty="0"/>
              <a:t>One of the most common method is </a:t>
            </a:r>
            <a:r>
              <a:rPr lang="en-AU" dirty="0" err="1"/>
              <a:t>toString</a:t>
            </a:r>
            <a:r>
              <a:rPr lang="en-AU" dirty="0"/>
              <a:t>()</a:t>
            </a:r>
          </a:p>
          <a:p>
            <a:r>
              <a:rPr lang="en-AU" dirty="0"/>
              <a:t>Implementing </a:t>
            </a:r>
            <a:r>
              <a:rPr lang="en-AU" dirty="0" err="1"/>
              <a:t>toString</a:t>
            </a:r>
            <a:r>
              <a:rPr lang="en-AU" dirty="0"/>
              <a:t> method in java is done by overriding the Object’s </a:t>
            </a:r>
            <a:r>
              <a:rPr lang="en-AU" dirty="0" err="1"/>
              <a:t>toString</a:t>
            </a:r>
            <a:r>
              <a:rPr lang="en-AU" dirty="0"/>
              <a:t> method. </a:t>
            </a:r>
          </a:p>
          <a:p>
            <a:r>
              <a:rPr lang="en-AU" dirty="0"/>
              <a:t>Keep this in mind, we will discuss this next week after inheritance.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03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the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must be wondering what is the purpose of class.</a:t>
            </a:r>
          </a:p>
          <a:p>
            <a:r>
              <a:rPr lang="en-AU" dirty="0"/>
              <a:t>Whatever we have created is just a dummy class.</a:t>
            </a:r>
          </a:p>
          <a:p>
            <a:r>
              <a:rPr lang="en-AU" dirty="0"/>
              <a:t>How can we use this class?</a:t>
            </a:r>
          </a:p>
          <a:p>
            <a:r>
              <a:rPr lang="en-AU" dirty="0"/>
              <a:t>How to create object of this class?</a:t>
            </a:r>
          </a:p>
          <a:p>
            <a:r>
              <a:rPr lang="en-AU" dirty="0"/>
              <a:t>Ideal way is to create a new class called test class and write main method in it.</a:t>
            </a:r>
          </a:p>
          <a:p>
            <a:r>
              <a:rPr lang="en-AU" dirty="0"/>
              <a:t>Let us do it for Rectangle Class.</a:t>
            </a:r>
          </a:p>
          <a:p>
            <a:r>
              <a:rPr lang="en-AU" dirty="0"/>
              <a:t>We will create a new test class.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667940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Recall from slide no 20</a:t>
            </a:r>
          </a:p>
          <a:p>
            <a:r>
              <a:rPr lang="en-AU" dirty="0"/>
              <a:t>Follow the same to create an object</a:t>
            </a:r>
          </a:p>
          <a:p>
            <a:pPr marL="0" indent="0">
              <a:buNone/>
            </a:pPr>
            <a:r>
              <a:rPr lang="en-AU" b="1" dirty="0"/>
              <a:t> Rectangle R1= new Rectangle();</a:t>
            </a:r>
          </a:p>
          <a:p>
            <a:pPr marL="0" indent="0">
              <a:buNone/>
            </a:pPr>
            <a:r>
              <a:rPr lang="en-AU" b="1" dirty="0"/>
              <a:t>Rectangle R2= new Rectangle(6.5,9.5);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AU" dirty="0"/>
              <a:t>First line will create an object and give it default values that you have entered in constructor.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AU" dirty="0"/>
              <a:t>Second line will create an object and give it the values as you have passed.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AU" dirty="0"/>
              <a:t>We can use print statements to print the values of this Rectangle using getter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765196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methods of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can use objects to use methods of a class.</a:t>
            </a:r>
          </a:p>
          <a:p>
            <a:r>
              <a:rPr lang="en-AU" dirty="0">
                <a:solidFill>
                  <a:srgbClr val="FF0000"/>
                </a:solidFill>
              </a:rPr>
              <a:t>The (.) operator </a:t>
            </a:r>
            <a:r>
              <a:rPr lang="en-AU" dirty="0"/>
              <a:t>is also known as member operator it is used to access the member of a package or a class.</a:t>
            </a:r>
          </a:p>
          <a:p>
            <a:r>
              <a:rPr lang="en-AU" dirty="0"/>
              <a:t>Now to access </a:t>
            </a:r>
            <a:r>
              <a:rPr lang="en-AU" dirty="0" err="1"/>
              <a:t>setLength</a:t>
            </a:r>
            <a:r>
              <a:rPr lang="en-AU" dirty="0"/>
              <a:t>() method of class, you will write </a:t>
            </a:r>
            <a:r>
              <a:rPr lang="en-AU" b="1" dirty="0"/>
              <a:t>R1.setLength(5.5)</a:t>
            </a:r>
          </a:p>
          <a:p>
            <a:pPr lvl="1"/>
            <a:r>
              <a:rPr lang="en-AU" dirty="0"/>
              <a:t>It will set the length of object named R1 to 5.5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58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“this”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Within an instance method or a constructor, this is a reference to the current object — the object whose method or constructor is being called. </a:t>
            </a:r>
          </a:p>
          <a:p>
            <a:r>
              <a:rPr lang="en-AU" dirty="0"/>
              <a:t>You can refer to any member of the current object from within an instance method or a constructor by using this.</a:t>
            </a:r>
          </a:p>
          <a:p>
            <a:r>
              <a:rPr lang="en-AU" dirty="0"/>
              <a:t>Watch this following video to understand:</a:t>
            </a:r>
          </a:p>
          <a:p>
            <a:pPr lvl="1"/>
            <a:r>
              <a:rPr lang="en-AU" dirty="0">
                <a:hlinkClick r:id="rId2"/>
              </a:rPr>
              <a:t>https://www.youtube.com/watch?v=kZdwXMzMwYY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25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Rectangle class is provided on </a:t>
            </a:r>
            <a:r>
              <a:rPr lang="en-AU" dirty="0" err="1"/>
              <a:t>moodle</a:t>
            </a:r>
            <a:r>
              <a:rPr lang="en-AU" dirty="0"/>
              <a:t>.</a:t>
            </a:r>
          </a:p>
          <a:p>
            <a:r>
              <a:rPr lang="en-AU" dirty="0"/>
              <a:t>You need to test it by creating a different class.</a:t>
            </a:r>
          </a:p>
          <a:p>
            <a:r>
              <a:rPr lang="en-AU" dirty="0"/>
              <a:t>Instructions are given in </a:t>
            </a:r>
            <a:r>
              <a:rPr lang="en-AU"/>
              <a:t>tutorial document.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9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7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7171" y="4405746"/>
            <a:ext cx="11417416" cy="2095722"/>
          </a:xfrm>
        </p:spPr>
        <p:txBody>
          <a:bodyPr anchor="ctr">
            <a:norm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kent.edu.au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 Institute Australia Pty. Ltd.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ABN 49 003 577 302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CRICOS Code: 00161E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RTO Code: 90458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TEQSA Provider Number: PRV12051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9A33247-0532-4294-AAF9-44D3CCAEBDA1}" type="slidenum">
              <a:rPr lang="en-AU" smtClean="0"/>
              <a:pPr algn="l"/>
              <a:t>27</a:t>
            </a:fld>
            <a:r>
              <a:rPr lang="en-AU" dirty="0"/>
              <a:t>  </a:t>
            </a:r>
          </a:p>
        </p:txBody>
      </p:sp>
      <p:sp>
        <p:nvSpPr>
          <p:cNvPr id="18" name="Content Placeholder 24"/>
          <p:cNvSpPr txBox="1">
            <a:spLocks/>
          </p:cNvSpPr>
          <p:nvPr/>
        </p:nvSpPr>
        <p:spPr>
          <a:xfrm>
            <a:off x="62484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3074" name="Picture 2" descr="C:\Users\Trent\Documents\M&amp;R\Kent Master Logos\KENT LOGO 2015 v2\RGB\JPG\RGB-DarkBLU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80" y="874229"/>
            <a:ext cx="5569527" cy="33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2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4EE77-6894-4CDC-8ADF-1ABB424DE40D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idx="1"/>
          </p:nvPr>
        </p:nvSpPr>
        <p:spPr>
          <a:xfrm>
            <a:off x="2057400" y="1676400"/>
            <a:ext cx="80772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In this part, you will learn about: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Destructors</a:t>
            </a:r>
          </a:p>
          <a:p>
            <a:r>
              <a:rPr lang="en-US" dirty="0"/>
              <a:t>Setter and Getter methods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29385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Continued from last week: Complete 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85900"/>
            <a:ext cx="3276600" cy="3886200"/>
          </a:xfrm>
        </p:spPr>
      </p:pic>
      <p:cxnSp>
        <p:nvCxnSpPr>
          <p:cNvPr id="10" name="Straight Arrow Connector 9"/>
          <p:cNvCxnSpPr/>
          <p:nvPr/>
        </p:nvCxnSpPr>
        <p:spPr>
          <a:xfrm>
            <a:off x="5562600" y="18288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22471" y="3960134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9" idx="1"/>
          </p:cNvCxnSpPr>
          <p:nvPr/>
        </p:nvCxnSpPr>
        <p:spPr>
          <a:xfrm flipV="1">
            <a:off x="4648200" y="3048001"/>
            <a:ext cx="1447800" cy="3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62400" y="2245187"/>
            <a:ext cx="2895600" cy="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3771900" y="2066333"/>
            <a:ext cx="228600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ight Brace 15"/>
          <p:cNvSpPr/>
          <p:nvPr/>
        </p:nvSpPr>
        <p:spPr>
          <a:xfrm>
            <a:off x="5108171" y="3805470"/>
            <a:ext cx="228600" cy="309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ight Brace 16"/>
          <p:cNvSpPr/>
          <p:nvPr/>
        </p:nvSpPr>
        <p:spPr>
          <a:xfrm>
            <a:off x="4179224" y="4258224"/>
            <a:ext cx="228600" cy="3137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ight Brace 17"/>
          <p:cNvSpPr/>
          <p:nvPr/>
        </p:nvSpPr>
        <p:spPr>
          <a:xfrm>
            <a:off x="3962400" y="4745586"/>
            <a:ext cx="228600" cy="2836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ight Brace 18"/>
          <p:cNvSpPr/>
          <p:nvPr/>
        </p:nvSpPr>
        <p:spPr>
          <a:xfrm>
            <a:off x="4419600" y="2804319"/>
            <a:ext cx="228600" cy="5484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386349" y="4415111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79224" y="4887392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28905" y="16131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ysClr val="windowText" lastClr="000000"/>
                </a:solidFill>
              </a:rPr>
              <a:t>Class name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6000" y="28873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ysClr val="windowText" lastClr="000000"/>
                </a:solidFill>
              </a:rPr>
              <a:t>Constructor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0800" y="372378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ysClr val="windowText" lastClr="000000"/>
                </a:solidFill>
              </a:rPr>
              <a:t> Setters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94812" y="41959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ysClr val="windowText" lastClr="000000"/>
                </a:solidFill>
              </a:rPr>
              <a:t>Getters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74624" y="4706230"/>
            <a:ext cx="184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ysClr val="windowText" lastClr="000000"/>
                </a:solidFill>
              </a:rPr>
              <a:t>Other methods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1800" y="20915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ysClr val="windowText" lastClr="000000"/>
                </a:solidFill>
              </a:rPr>
              <a:t>List of variables</a:t>
            </a:r>
          </a:p>
        </p:txBody>
      </p:sp>
    </p:spTree>
    <p:extLst>
      <p:ext uri="{BB962C8B-B14F-4D97-AF65-F5344CB8AC3E}">
        <p14:creationId xmlns:p14="http://schemas.microsoft.com/office/powerpoint/2010/main" val="172546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Understanding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Creating objects of class</a:t>
            </a:r>
          </a:p>
          <a:p>
            <a:pPr marL="0" indent="0">
              <a:buNone/>
            </a:pPr>
            <a:r>
              <a:rPr lang="en-AU" dirty="0"/>
              <a:t>Do you remember that line: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Scanner </a:t>
            </a:r>
            <a:r>
              <a:rPr lang="en-AU" dirty="0" err="1">
                <a:solidFill>
                  <a:srgbClr val="FF0000"/>
                </a:solidFill>
              </a:rPr>
              <a:t>Sc</a:t>
            </a:r>
            <a:r>
              <a:rPr lang="en-AU" dirty="0">
                <a:solidFill>
                  <a:srgbClr val="FF0000"/>
                </a:solidFill>
              </a:rPr>
              <a:t>= new Scanner(System.in);</a:t>
            </a:r>
          </a:p>
          <a:p>
            <a:pPr marL="914400" lvl="1" indent="-514350"/>
            <a:r>
              <a:rPr lang="en-AU" dirty="0" err="1">
                <a:solidFill>
                  <a:srgbClr val="FF0000"/>
                </a:solidFill>
              </a:rPr>
              <a:t>Sc</a:t>
            </a:r>
            <a:r>
              <a:rPr lang="en-AU" dirty="0"/>
              <a:t> is name of object of Scanner class.</a:t>
            </a:r>
          </a:p>
          <a:p>
            <a:pPr marL="914400" lvl="1" indent="-514350"/>
            <a:r>
              <a:rPr lang="en-AU" dirty="0">
                <a:solidFill>
                  <a:srgbClr val="FF0000"/>
                </a:solidFill>
              </a:rPr>
              <a:t>new</a:t>
            </a:r>
            <a:r>
              <a:rPr lang="en-AU" dirty="0"/>
              <a:t> is keyword that we use to create objects.</a:t>
            </a:r>
          </a:p>
          <a:p>
            <a:pPr marL="914400" lvl="1" indent="-514350"/>
            <a:r>
              <a:rPr lang="en-AU" dirty="0"/>
              <a:t>Writing Scanner(System.in) means that we are using Constructor of scanner class to create objects.</a:t>
            </a:r>
          </a:p>
          <a:p>
            <a:pPr marL="914400" lvl="1" indent="-514350"/>
            <a:r>
              <a:rPr lang="en-AU" dirty="0"/>
              <a:t>Similarly, you can create objects of your designed classes with the help of constructor.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8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Constructors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4EE77-6894-4CDC-8ADF-1ABB424DE40D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idx="1"/>
          </p:nvPr>
        </p:nvSpPr>
        <p:spPr>
          <a:xfrm>
            <a:off x="2057400" y="1676400"/>
            <a:ext cx="8077200" cy="4572000"/>
          </a:xfrm>
        </p:spPr>
        <p:txBody>
          <a:bodyPr/>
          <a:lstStyle/>
          <a:p>
            <a:r>
              <a:rPr lang="en-US" b="1" dirty="0"/>
              <a:t>Constructor</a:t>
            </a:r>
          </a:p>
          <a:p>
            <a:pPr lvl="1"/>
            <a:r>
              <a:rPr lang="en-US" dirty="0"/>
              <a:t>A method that has the same name as the class</a:t>
            </a:r>
          </a:p>
          <a:p>
            <a:pPr lvl="1"/>
            <a:r>
              <a:rPr lang="en-US" dirty="0"/>
              <a:t>Establishes an object</a:t>
            </a:r>
          </a:p>
          <a:p>
            <a:r>
              <a:rPr lang="en-US" dirty="0"/>
              <a:t>Constructors fall into two categories:</a:t>
            </a:r>
          </a:p>
          <a:p>
            <a:pPr lvl="1"/>
            <a:r>
              <a:rPr lang="en-US" b="1" dirty="0"/>
              <a:t>Default constructor </a:t>
            </a:r>
          </a:p>
          <a:p>
            <a:pPr lvl="2"/>
            <a:r>
              <a:rPr lang="en-US" sz="2200" dirty="0"/>
              <a:t>Requires no arguments</a:t>
            </a:r>
          </a:p>
          <a:p>
            <a:pPr lvl="1"/>
            <a:r>
              <a:rPr lang="en-US" b="1" dirty="0"/>
              <a:t>Non-default or parameterized constructor</a:t>
            </a:r>
          </a:p>
          <a:p>
            <a:pPr lvl="2"/>
            <a:r>
              <a:rPr lang="en-US" sz="2200" dirty="0"/>
              <a:t>Requires arguments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41291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Constructors </a:t>
            </a:r>
            <a:r>
              <a:rPr lang="en-US" sz="1200" dirty="0"/>
              <a:t>(continued)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4EE77-6894-4CDC-8ADF-1ABB424DE40D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idx="1"/>
          </p:nvPr>
        </p:nvSpPr>
        <p:spPr>
          <a:xfrm>
            <a:off x="2057400" y="1676400"/>
            <a:ext cx="8077200" cy="4572000"/>
          </a:xfrm>
        </p:spPr>
        <p:txBody>
          <a:bodyPr/>
          <a:lstStyle/>
          <a:p>
            <a:r>
              <a:rPr lang="en-US" dirty="0"/>
              <a:t>A class can have three types of constructors:</a:t>
            </a:r>
          </a:p>
          <a:p>
            <a:pPr lvl="1"/>
            <a:r>
              <a:rPr lang="en-US" b="1" dirty="0"/>
              <a:t>Default constructor </a:t>
            </a:r>
            <a:r>
              <a:rPr lang="en-US" dirty="0"/>
              <a:t>–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automatically-created default constructor exists in a class in which the programmer has not explicitly written any constructors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Programmer-written default constructor can reside in any class and replaces the automatically-created one</a:t>
            </a:r>
          </a:p>
          <a:p>
            <a:pPr lvl="1"/>
            <a:r>
              <a:rPr lang="en-US" b="1" dirty="0"/>
              <a:t>Non-default </a:t>
            </a:r>
            <a:r>
              <a:rPr lang="en-US" dirty="0"/>
              <a:t>or</a:t>
            </a:r>
            <a:r>
              <a:rPr lang="en-US" b="1" dirty="0"/>
              <a:t> parameterized constructor</a:t>
            </a:r>
          </a:p>
          <a:p>
            <a:pPr marL="1371600" lvl="2" indent="-457200">
              <a:buFont typeface="+mj-lt"/>
              <a:buAutoNum type="arabicPeriod" startAt="3"/>
            </a:pPr>
            <a:r>
              <a:rPr lang="en-US" sz="2200" dirty="0"/>
              <a:t>Written by programmer with one of more parameters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94795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r>
              <a:rPr lang="en-US" dirty="0"/>
              <a:t>Default Constructors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4EE77-6894-4CDC-8ADF-1ABB424DE40D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idx="1"/>
          </p:nvPr>
        </p:nvSpPr>
        <p:spPr>
          <a:xfrm>
            <a:off x="2057400" y="1676400"/>
            <a:ext cx="8077200" cy="4572000"/>
          </a:xfrm>
        </p:spPr>
        <p:txBody>
          <a:bodyPr/>
          <a:lstStyle/>
          <a:p>
            <a:r>
              <a:rPr lang="en-US" dirty="0"/>
              <a:t>Default constructor for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US" dirty="0"/>
              <a:t> class </a:t>
            </a:r>
          </a:p>
          <a:p>
            <a:pPr lvl="1"/>
            <a:r>
              <a:rPr lang="en-US" dirty="0"/>
              <a:t>Establishes one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US" dirty="0"/>
              <a:t> object with the identifier provided</a:t>
            </a:r>
          </a:p>
          <a:p>
            <a:r>
              <a:rPr lang="en-US" dirty="0"/>
              <a:t>Declare constructors to be </a:t>
            </a:r>
            <a:r>
              <a:rPr lang="en-US" dirty="0">
                <a:highlight>
                  <a:srgbClr val="FFFF00"/>
                </a:highlight>
              </a:rPr>
              <a:t>public</a:t>
            </a:r>
            <a:r>
              <a:rPr lang="en-US" dirty="0"/>
              <a:t> so that other classes can instantiate objects that belong to the class</a:t>
            </a:r>
          </a:p>
          <a:p>
            <a:r>
              <a:rPr lang="en-US" dirty="0"/>
              <a:t>Write any statement you want in a constructor</a:t>
            </a:r>
          </a:p>
          <a:p>
            <a:r>
              <a:rPr lang="en-US" dirty="0"/>
              <a:t>Place the constructor anywhere inside the class</a:t>
            </a:r>
          </a:p>
          <a:p>
            <a:pPr lvl="1"/>
            <a:r>
              <a:rPr lang="en-US" dirty="0"/>
              <a:t>Often, programmers list the constructor first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36226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2655" y="228600"/>
            <a:ext cx="3200400" cy="2362200"/>
          </a:xfrm>
        </p:spPr>
        <p:txBody>
          <a:bodyPr/>
          <a:lstStyle/>
          <a:p>
            <a:pPr algn="l"/>
            <a:r>
              <a:rPr lang="en-US" dirty="0"/>
              <a:t>Default Constructors </a:t>
            </a:r>
            <a:r>
              <a:rPr lang="en-US" sz="1200" dirty="0"/>
              <a:t>(continued -1)</a:t>
            </a:r>
          </a:p>
        </p:txBody>
      </p:sp>
      <p:pic>
        <p:nvPicPr>
          <p:cNvPr id="2" name="Picture 1" descr="The Employee constructor initializes every Employee object to have a starting hourly wage of $10.00 as well as calling the calculateWeeklyPay method which calculates the correct weekly pay." title="Employee class with a default constructor that sets hourlyWage and weeklyP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055" y="640536"/>
            <a:ext cx="5486400" cy="57209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F3DDB-446B-4377-9E15-215A09987F85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4211802852"/>
      </p:ext>
    </p:extLst>
  </p:cSld>
  <p:clrMapOvr>
    <a:masterClrMapping/>
  </p:clrMapOvr>
</p:sld>
</file>

<file path=ppt/theme/theme1.xml><?xml version="1.0" encoding="utf-8"?>
<a:theme xmlns:a="http://schemas.openxmlformats.org/drawingml/2006/main" name="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Kent Powerpoint Template (final)</Template>
  <TotalTime>811</TotalTime>
  <Words>1523</Words>
  <Application>Microsoft Office PowerPoint</Application>
  <PresentationFormat>Widescreen</PresentationFormat>
  <Paragraphs>212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Rounded MT Bold</vt:lpstr>
      <vt:lpstr>Calibri</vt:lpstr>
      <vt:lpstr>Calibri Light</vt:lpstr>
      <vt:lpstr>Courier New</vt:lpstr>
      <vt:lpstr>Wingdings</vt:lpstr>
      <vt:lpstr>Kent Powerpoint Template (final)</vt:lpstr>
      <vt:lpstr>PowerPoint Presentation</vt:lpstr>
      <vt:lpstr>SLIDE TITLE</vt:lpstr>
      <vt:lpstr>Objectives</vt:lpstr>
      <vt:lpstr>Continued from last week: Complete class diagram</vt:lpstr>
      <vt:lpstr>Understanding Constructors</vt:lpstr>
      <vt:lpstr>Understanding Constructors</vt:lpstr>
      <vt:lpstr>Understanding Constructors (continued)</vt:lpstr>
      <vt:lpstr>Default Constructors</vt:lpstr>
      <vt:lpstr>Default Constructors (continued -1)</vt:lpstr>
      <vt:lpstr>Non-default Constructors</vt:lpstr>
      <vt:lpstr>Nondefault Constructors (continued)</vt:lpstr>
      <vt:lpstr>Understanding Destructors</vt:lpstr>
      <vt:lpstr>Understanding Destructors (continued -1)</vt:lpstr>
      <vt:lpstr>Setters</vt:lpstr>
      <vt:lpstr>Setters</vt:lpstr>
      <vt:lpstr>Setters </vt:lpstr>
      <vt:lpstr>Setters</vt:lpstr>
      <vt:lpstr>Getters</vt:lpstr>
      <vt:lpstr>Getters</vt:lpstr>
      <vt:lpstr>Getters</vt:lpstr>
      <vt:lpstr>Other methods</vt:lpstr>
      <vt:lpstr>Testing the classes</vt:lpstr>
      <vt:lpstr>Creating objects</vt:lpstr>
      <vt:lpstr>Using methods of class</vt:lpstr>
      <vt:lpstr>“this” operator</vt:lpstr>
      <vt:lpstr>Tutorial Activity</vt:lpstr>
      <vt:lpstr>kent.edu.au  Kent Institute Australia Pty. Ltd. ABN 49 003 577 302 ● CRICOS Code: 00161E ● RTO Code: 90458 ● TEQSA Provider Number: PRV12051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Kent Institute Australia</dc:creator>
  <cp:lastModifiedBy>Hanspreet Kaur</cp:lastModifiedBy>
  <cp:revision>82</cp:revision>
  <cp:lastPrinted>2014-02-24T09:06:00Z</cp:lastPrinted>
  <dcterms:created xsi:type="dcterms:W3CDTF">2014-05-07T06:36:05Z</dcterms:created>
  <dcterms:modified xsi:type="dcterms:W3CDTF">2021-10-11T03:35:23Z</dcterms:modified>
</cp:coreProperties>
</file>