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514" r:id="rId1"/>
    <p:sldMasterId id="2147484521" r:id="rId2"/>
  </p:sldMasterIdLst>
  <p:notesMasterIdLst>
    <p:notesMasterId r:id="rId51"/>
  </p:notesMasterIdLst>
  <p:sldIdLst>
    <p:sldId id="424" r:id="rId3"/>
    <p:sldId id="425" r:id="rId4"/>
    <p:sldId id="426" r:id="rId5"/>
    <p:sldId id="411" r:id="rId6"/>
    <p:sldId id="334" r:id="rId7"/>
    <p:sldId id="335" r:id="rId8"/>
    <p:sldId id="357" r:id="rId9"/>
    <p:sldId id="336" r:id="rId10"/>
    <p:sldId id="337" r:id="rId11"/>
    <p:sldId id="338" r:id="rId12"/>
    <p:sldId id="339" r:id="rId13"/>
    <p:sldId id="363" r:id="rId14"/>
    <p:sldId id="340" r:id="rId15"/>
    <p:sldId id="341" r:id="rId16"/>
    <p:sldId id="342" r:id="rId17"/>
    <p:sldId id="401" r:id="rId18"/>
    <p:sldId id="343" r:id="rId19"/>
    <p:sldId id="396" r:id="rId20"/>
    <p:sldId id="374" r:id="rId21"/>
    <p:sldId id="345" r:id="rId22"/>
    <p:sldId id="347" r:id="rId23"/>
    <p:sldId id="381" r:id="rId24"/>
    <p:sldId id="348" r:id="rId25"/>
    <p:sldId id="382" r:id="rId26"/>
    <p:sldId id="349" r:id="rId27"/>
    <p:sldId id="372" r:id="rId28"/>
    <p:sldId id="350" r:id="rId29"/>
    <p:sldId id="383" r:id="rId30"/>
    <p:sldId id="405" r:id="rId31"/>
    <p:sldId id="406" r:id="rId32"/>
    <p:sldId id="351" r:id="rId33"/>
    <p:sldId id="352" r:id="rId34"/>
    <p:sldId id="368" r:id="rId35"/>
    <p:sldId id="369" r:id="rId36"/>
    <p:sldId id="384" r:id="rId37"/>
    <p:sldId id="416" r:id="rId38"/>
    <p:sldId id="375" r:id="rId39"/>
    <p:sldId id="353" r:id="rId40"/>
    <p:sldId id="417" r:id="rId41"/>
    <p:sldId id="418" r:id="rId42"/>
    <p:sldId id="419" r:id="rId43"/>
    <p:sldId id="420" r:id="rId44"/>
    <p:sldId id="421" r:id="rId45"/>
    <p:sldId id="422" r:id="rId46"/>
    <p:sldId id="409" r:id="rId47"/>
    <p:sldId id="410" r:id="rId48"/>
    <p:sldId id="423" r:id="rId49"/>
    <p:sldId id="427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E68125"/>
    <a:srgbClr val="00ABA7"/>
    <a:srgbClr val="7168A4"/>
    <a:srgbClr val="CFCB28"/>
    <a:srgbClr val="FFCC00"/>
    <a:srgbClr val="B4B568"/>
    <a:srgbClr val="BAB568"/>
    <a:srgbClr val="99C267"/>
    <a:srgbClr val="99C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85458" autoAdjust="0"/>
  </p:normalViewPr>
  <p:slideViewPr>
    <p:cSldViewPr snapToGrid="0">
      <p:cViewPr varScale="1">
        <p:scale>
          <a:sx n="90" d="100"/>
          <a:sy n="90" d="100"/>
        </p:scale>
        <p:origin x="14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2A0AFB-B8FA-4C14-9247-688FF237ACB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63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580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345EB83-C026-4FD1-9486-C9083D8702E1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6960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3807EA-57B8-4C10-92BB-8E3152F58665}" type="slidenum">
              <a:rPr kumimoji="0" lang="en-US" altLang="en-US" smtClean="0"/>
              <a:pPr>
                <a:spcBef>
                  <a:spcPct val="0"/>
                </a:spcBef>
              </a:pPr>
              <a:t>12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974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D2D6684-5C8E-4CC6-A040-005EFFF1D43C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1229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DDB7667-223E-4089-B247-6D9BD5C1638D}" type="slidenum">
              <a:rPr kumimoji="0" lang="en-US" altLang="en-US" smtClean="0"/>
              <a:pPr>
                <a:spcBef>
                  <a:spcPct val="0"/>
                </a:spcBef>
              </a:pPr>
              <a:t>14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8255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04DB3CB-0942-4E61-A8BB-4AC6FFA8A3FA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1636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E95AB98-F47D-42DB-9959-062EA6CBCCA3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9225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A9D8F8-6FA5-4A9B-B8BA-8F88C265286B}" type="slidenum">
              <a:rPr kumimoji="0" lang="en-US" altLang="en-US" smtClean="0"/>
              <a:pPr>
                <a:spcBef>
                  <a:spcPct val="0"/>
                </a:spcBef>
              </a:pPr>
              <a:t>19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3571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99E957-CD7C-471D-8AB1-0FEBDC952410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15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30D9124-B361-468C-80A6-E9AE0D716F29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1746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AD54871-3656-4D49-891E-119C6E4F70D9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5784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550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E080661-44E2-47CA-80B2-7F3CE04346A4}" type="slidenum">
              <a:rPr kumimoji="0" lang="en-US" altLang="en-US" smtClean="0"/>
              <a:pPr>
                <a:spcBef>
                  <a:spcPct val="0"/>
                </a:spcBef>
              </a:pPr>
              <a:t>23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27751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8B1E25-E755-4D5D-A927-2DEB1740734E}" type="slidenum">
              <a:rPr kumimoji="0" lang="en-US" altLang="en-US" smtClean="0"/>
              <a:pPr>
                <a:spcBef>
                  <a:spcPct val="0"/>
                </a:spcBef>
              </a:pPr>
              <a:t>24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9231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F19F56-9863-45A0-ADB5-406B8DAACD41}" type="slidenum">
              <a:rPr kumimoji="0" lang="en-US" altLang="en-US" smtClean="0"/>
              <a:pPr>
                <a:spcBef>
                  <a:spcPct val="0"/>
                </a:spcBef>
              </a:pPr>
              <a:t>25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66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331EC8-EFB5-49AF-AAAD-30175CC372F5}" type="slidenum">
              <a:rPr kumimoji="0" lang="en-US" altLang="en-US" smtClean="0"/>
              <a:pPr>
                <a:spcBef>
                  <a:spcPct val="0"/>
                </a:spcBef>
              </a:pPr>
              <a:t>26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89215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7088A4-B247-47C1-B4D8-FA6BFCBAF14A}" type="slidenum">
              <a:rPr kumimoji="0" lang="en-US" altLang="en-US" smtClean="0"/>
              <a:pPr>
                <a:spcBef>
                  <a:spcPct val="0"/>
                </a:spcBef>
              </a:pPr>
              <a:t>27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6155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F96C2E-563A-42BE-BF62-C1A6F4A57D41}" type="slidenum">
              <a:rPr kumimoji="0" lang="en-US" altLang="en-US" smtClean="0"/>
              <a:pPr>
                <a:spcBef>
                  <a:spcPct val="0"/>
                </a:spcBef>
              </a:pPr>
              <a:t>28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06367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F96C2E-563A-42BE-BF62-C1A6F4A57D41}" type="slidenum">
              <a:rPr kumimoji="0" lang="en-US" altLang="en-US" smtClean="0"/>
              <a:pPr>
                <a:spcBef>
                  <a:spcPct val="0"/>
                </a:spcBef>
              </a:pPr>
              <a:t>29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6701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7BA07B3-F0F8-42CB-869F-4E27B577713A}" type="slidenum">
              <a:rPr kumimoji="0" lang="en-US" altLang="en-US" smtClean="0"/>
              <a:pPr>
                <a:spcBef>
                  <a:spcPct val="0"/>
                </a:spcBef>
              </a:pPr>
              <a:t>31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0747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0DFD213-016C-49A5-A360-8A19B09E4EC4}" type="slidenum">
              <a:rPr kumimoji="0" lang="en-US" altLang="en-US" smtClean="0"/>
              <a:pPr>
                <a:spcBef>
                  <a:spcPct val="0"/>
                </a:spcBef>
              </a:pPr>
              <a:t>32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7616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24149D-B3B5-4DF5-ACFA-8331D89CC91E}" type="slidenum">
              <a:rPr kumimoji="0" lang="en-US" altLang="en-US" smtClean="0"/>
              <a:pPr>
                <a:spcBef>
                  <a:spcPct val="0"/>
                </a:spcBef>
              </a:pPr>
              <a:t>33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934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43D026-0C5A-4642-B7C3-921161E907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59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486C8C9-B9EB-466D-81D1-FB8B2992278D}" type="slidenum">
              <a:rPr kumimoji="0" lang="en-US" altLang="en-US" smtClean="0"/>
              <a:pPr>
                <a:spcBef>
                  <a:spcPct val="0"/>
                </a:spcBef>
              </a:pPr>
              <a:t>34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50337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98F546-FC24-4243-B1E5-E08156736F42}" type="slidenum">
              <a:rPr kumimoji="0" lang="en-US" altLang="en-US" smtClean="0"/>
              <a:pPr>
                <a:spcBef>
                  <a:spcPct val="0"/>
                </a:spcBef>
              </a:pPr>
              <a:t>35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0122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CFA3FFF-92A3-471A-9385-965BF15BD541}" type="slidenum">
              <a:rPr kumimoji="0" lang="en-US" altLang="en-US" smtClean="0"/>
              <a:pPr>
                <a:spcBef>
                  <a:spcPct val="0"/>
                </a:spcBef>
              </a:pPr>
              <a:t>37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430031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DAEB44-63DA-4DBC-A857-5672BC4B5F38}" type="slidenum">
              <a:rPr kumimoji="0" lang="en-US" altLang="en-US" smtClean="0"/>
              <a:pPr>
                <a:spcBef>
                  <a:spcPct val="0"/>
                </a:spcBef>
              </a:pPr>
              <a:t>38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63372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4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48932E5-41CC-4813-8BFE-797DD523766A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5260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31DD66-261A-4C36-8506-14EBDE8A615B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780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F0EE9D5-0450-4219-842F-D9BCB570917E}" type="slidenum">
              <a:rPr kumimoji="0" lang="en-US" altLang="en-US" smtClean="0"/>
              <a:pPr>
                <a:spcBef>
                  <a:spcPct val="0"/>
                </a:spcBef>
              </a:pPr>
              <a:t>7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008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C9A5DB7-6D4C-4A81-B888-7564B450A992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43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1736D0-F418-414A-B6FF-C3D9C8D11321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2059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5C79D0-D607-4AA6-8FA9-71D21793CB40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930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9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AF249-7AAA-440E-9A94-2519FA17C0A0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17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AB67-BE92-4A5F-B3CB-248AC6737EBC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193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0BC5-6149-45B8-B367-B9B0D66BE27E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571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1BA7-4187-488E-9E42-DEBD9072495B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50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9B68-AD7A-438F-9D1D-3DB3D6ABCFB0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53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7E56F-0407-419F-9E5E-869F663477AC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35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C7A53-BC4F-40B7-8C9A-C53F13553151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64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8051"/>
            <a:ext cx="78867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431"/>
            <a:ext cx="9144793" cy="35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5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4968" y="359695"/>
            <a:ext cx="6916742" cy="983201"/>
          </a:xfrm>
        </p:spPr>
        <p:txBody>
          <a:bodyPr anchor="t">
            <a:normAutofit/>
          </a:bodyPr>
          <a:lstStyle>
            <a:lvl1pPr marL="1280160" indent="-1280160" algn="l">
              <a:defRPr sz="2800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lio Std Medium" charset="0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359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2" y="6095934"/>
            <a:ext cx="951058" cy="76206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 userDrawn="1"/>
        </p:nvSpPr>
        <p:spPr bwMode="auto">
          <a:xfrm>
            <a:off x="187411" y="359695"/>
            <a:ext cx="7008063" cy="98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280160" indent="-128016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lio Std Medium" charset="0"/>
                <a:ea typeface="+mj-ea"/>
                <a:cs typeface="Franklin Gothic Medium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80160" marR="0" lvl="0" indent="-128016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618097">
                      <a:alpha val="40000"/>
                    </a:srgbClr>
                  </a:outerShdw>
                </a:effectLst>
                <a:uLnTx/>
                <a:uFillTx/>
                <a:latin typeface="Folio Std Medium" charset="0"/>
                <a:ea typeface="+mj-ea"/>
              </a:rPr>
              <a:t>Exhibit</a:t>
            </a:r>
          </a:p>
        </p:txBody>
      </p:sp>
    </p:spTree>
    <p:extLst>
      <p:ext uri="{BB962C8B-B14F-4D97-AF65-F5344CB8AC3E}">
        <p14:creationId xmlns:p14="http://schemas.microsoft.com/office/powerpoint/2010/main" val="3255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 userDrawn="1"/>
        </p:nvSpPr>
        <p:spPr bwMode="auto">
          <a:xfrm>
            <a:off x="187411" y="359695"/>
            <a:ext cx="7008063" cy="98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280160" indent="-128016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lio Std Medium" charset="0"/>
                <a:ea typeface="+mj-ea"/>
                <a:cs typeface="Franklin Gothic Medium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80160" marR="0" lvl="0" indent="-128016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618097">
                      <a:alpha val="40000"/>
                    </a:srgbClr>
                  </a:outerShdw>
                </a:effectLst>
                <a:uLnTx/>
                <a:uFillTx/>
                <a:latin typeface="Folio Std Medium" charset="0"/>
                <a:ea typeface="+mj-ea"/>
              </a:rPr>
              <a:t>Exhibit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981378" y="359695"/>
            <a:ext cx="6822534" cy="983201"/>
          </a:xfrm>
          <a:solidFill>
            <a:schemeClr val="bg1"/>
          </a:solidFill>
        </p:spPr>
        <p:txBody>
          <a:bodyPr anchor="t">
            <a:normAutofit/>
          </a:bodyPr>
          <a:lstStyle>
            <a:lvl1pPr marL="1280160" indent="-1280160" algn="l">
              <a:defRPr sz="2800" b="1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lio Std Medium" charset="0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93" y="0"/>
            <a:ext cx="9144793" cy="359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095934"/>
            <a:ext cx="951058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1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 userDrawn="1"/>
        </p:nvSpPr>
        <p:spPr bwMode="auto">
          <a:xfrm>
            <a:off x="228600" y="439199"/>
            <a:ext cx="7008063" cy="98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280160" indent="-128016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800" b="0" kern="1200" cap="none" spc="0" baseline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lio Std Medium" charset="0"/>
                <a:ea typeface="+mj-ea"/>
                <a:cs typeface="Franklin Gothic Medium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80160" marR="0" lvl="0" indent="-128016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rgbClr val="618097">
                      <a:alpha val="40000"/>
                    </a:srgbClr>
                  </a:outerShdw>
                </a:effectLst>
                <a:uLnTx/>
                <a:uFillTx/>
                <a:latin typeface="Folio Std Medium" charset="0"/>
                <a:ea typeface="+mj-ea"/>
                <a:cs typeface="Franklin Gothic Medium"/>
              </a:rPr>
              <a:t>Exhibit</a:t>
            </a:r>
          </a:p>
        </p:txBody>
      </p:sp>
      <p:sp>
        <p:nvSpPr>
          <p:cNvPr id="12" name="Content Placeholder 2" descr="The image shows George Washington on a horse. Surrounding him are soldiers on  horses. And there are soldiers, walking, on the right side of the image. There is snow all over the ground. &#10;"/>
          <p:cNvSpPr>
            <a:spLocks noGrp="1"/>
          </p:cNvSpPr>
          <p:nvPr>
            <p:ph idx="1"/>
          </p:nvPr>
        </p:nvSpPr>
        <p:spPr>
          <a:xfrm>
            <a:off x="993775" y="1533525"/>
            <a:ext cx="7823200" cy="4227513"/>
          </a:xfrm>
        </p:spPr>
        <p:txBody>
          <a:bodyPr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baseline="0">
                <a:solidFill>
                  <a:schemeClr val="tx2"/>
                </a:solidFill>
                <a:latin typeface="Folio Std Medium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027583" y="464599"/>
            <a:ext cx="6809280" cy="983201"/>
          </a:xfrm>
        </p:spPr>
        <p:txBody>
          <a:bodyPr anchor="t">
            <a:normAutofit/>
          </a:bodyPr>
          <a:lstStyle>
            <a:lvl1pPr marL="1280160" indent="-1280160" algn="l">
              <a:defRPr sz="2800" b="1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lio Std Medium" charset="0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93" y="0"/>
            <a:ext cx="9144793" cy="359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93" y="6095934"/>
            <a:ext cx="951058" cy="76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6912" y="6356351"/>
            <a:ext cx="2489138" cy="365125"/>
          </a:xfrm>
        </p:spPr>
        <p:txBody>
          <a:bodyPr/>
          <a:lstStyle/>
          <a:p>
            <a:fld id="{0B7BFBD5-ADEF-409A-8496-1C199FD86A25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5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1ACBD-4E48-4D63-B331-940BE5A8216D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094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E7CA-4BA3-4495-99CB-21D30A274AF2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934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6C7-015B-415C-9580-A51F4B0DD460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948186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66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306243-C70C-45D1-8356-394DC7D7A48D}" type="datetime1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8/12/2020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5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  <p:sldLayoutId id="2147484517" r:id="rId3"/>
    <p:sldLayoutId id="2147484518" r:id="rId4"/>
    <p:sldLayoutId id="2147484520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6243-C70C-45D1-8356-394DC7D7A48D}" type="datetime1">
              <a:rPr lang="en-AU" smtClean="0"/>
              <a:t>8/12/2020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150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2" r:id="rId1"/>
    <p:sldLayoutId id="2147484523" r:id="rId2"/>
    <p:sldLayoutId id="2147484524" r:id="rId3"/>
    <p:sldLayoutId id="2147484525" r:id="rId4"/>
    <p:sldLayoutId id="2147484526" r:id="rId5"/>
    <p:sldLayoutId id="2147484527" r:id="rId6"/>
    <p:sldLayoutId id="2147484528" r:id="rId7"/>
    <p:sldLayoutId id="2147484529" r:id="rId8"/>
    <p:sldLayoutId id="2147484530" r:id="rId9"/>
    <p:sldLayoutId id="2147484531" r:id="rId10"/>
    <p:sldLayoutId id="214748453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0"/>
            <a:ext cx="9144000" cy="269421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243066" y="4545478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pitchFamily="34" charset="0"/>
              </a:rPr>
              <a:t>ITBO201 – IT for Business Organisations</a:t>
            </a: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16" y="1657816"/>
            <a:ext cx="4486899" cy="270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Date Placeholder 1"/>
          <p:cNvSpPr txBox="1">
            <a:spLocks/>
          </p:cNvSpPr>
          <p:nvPr/>
        </p:nvSpPr>
        <p:spPr>
          <a:xfrm>
            <a:off x="939670" y="6584156"/>
            <a:ext cx="248913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Version 2 – 18</a:t>
            </a:r>
            <a:r>
              <a:rPr kumimoji="0" lang="en-AU" sz="9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December 2015</a:t>
            </a:r>
          </a:p>
        </p:txBody>
      </p:sp>
      <p:sp>
        <p:nvSpPr>
          <p:cNvPr id="16" name="Date Placeholder 1"/>
          <p:cNvSpPr>
            <a:spLocks noGrp="1"/>
          </p:cNvSpPr>
          <p:nvPr>
            <p:ph type="dt" sz="half" idx="10"/>
          </p:nvPr>
        </p:nvSpPr>
        <p:spPr>
          <a:xfrm>
            <a:off x="6250825" y="6261425"/>
            <a:ext cx="2862695" cy="571175"/>
          </a:xfrm>
        </p:spPr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Kent Institute Australia Pty. Ltd</a:t>
            </a: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ABN 49 003 577 302  CRICOS Code: 00161E</a:t>
            </a:r>
            <a:b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RTO Code: 90458  TEQSA Provider Number: PRV12051</a:t>
            </a:r>
          </a:p>
        </p:txBody>
      </p:sp>
    </p:spTree>
    <p:extLst>
      <p:ext uri="{BB962C8B-B14F-4D97-AF65-F5344CB8AC3E}">
        <p14:creationId xmlns:p14="http://schemas.microsoft.com/office/powerpoint/2010/main" val="2214013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Components of a Virtual Reality System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5AA90D-55BC-46E0-B225-BEA3247A1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and aural systems</a:t>
            </a:r>
          </a:p>
          <a:p>
            <a:pPr lvl="1"/>
            <a:r>
              <a:rPr lang="en-US" dirty="0"/>
              <a:t>Allow users to see and hear the virtual world</a:t>
            </a:r>
          </a:p>
          <a:p>
            <a:r>
              <a:rPr lang="en-US" dirty="0"/>
              <a:t>Manual control for navigation</a:t>
            </a:r>
          </a:p>
          <a:p>
            <a:pPr lvl="1"/>
            <a:r>
              <a:rPr lang="en-US" dirty="0"/>
              <a:t>Allows the user to navigate in the VR environment and control various objects</a:t>
            </a:r>
          </a:p>
          <a:p>
            <a:r>
              <a:rPr lang="en-US" dirty="0"/>
              <a:t>Central coordinating processor and software system</a:t>
            </a:r>
          </a:p>
          <a:p>
            <a:pPr lvl="1"/>
            <a:r>
              <a:rPr lang="en-US" dirty="0"/>
              <a:t>Generates and manipulates high-quality graphics in real time and needs a very fast processor</a:t>
            </a:r>
          </a:p>
          <a:p>
            <a:r>
              <a:rPr lang="en-US" dirty="0"/>
              <a:t>Walker</a:t>
            </a:r>
          </a:p>
          <a:p>
            <a:pPr lvl="1"/>
            <a:r>
              <a:rPr lang="en-US" dirty="0"/>
              <a:t>Captures and records movements of the user’s feet as they walk or turn in different directions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CAVE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Cave automatic virtual environment (CAVE)</a:t>
            </a:r>
          </a:p>
          <a:p>
            <a:pPr lvl="1" eaLnBrk="1" hangingPunct="1"/>
            <a:r>
              <a:rPr lang="en-US" altLang="en-US" dirty="0"/>
              <a:t>Consists of a cube-shaped room in which the walls are rear-projection screens</a:t>
            </a:r>
          </a:p>
          <a:p>
            <a:pPr lvl="1" eaLnBrk="1" hangingPunct="1"/>
            <a:r>
              <a:rPr lang="en-IN" altLang="en-US" dirty="0"/>
              <a:t>Holographic device that creates, captures, and displays images in true 3D form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Used for research in archaeology, architecture, engineering, geology, and physics</a:t>
            </a:r>
          </a:p>
          <a:p>
            <a:pPr lvl="1" eaLnBrk="1" hangingPunct="1"/>
            <a:r>
              <a:rPr lang="en-US" altLang="en-US" dirty="0"/>
              <a:t>Used by engineering companies to improve product design and development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9525" indent="-1279525" eaLnBrk="1" hangingPunct="1"/>
            <a:r>
              <a:rPr lang="en-US" altLang="en-US" dirty="0">
                <a:solidFill>
                  <a:schemeClr val="bg1"/>
                </a:solidFill>
                <a:effectLst/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14.3     </a:t>
            </a:r>
            <a:r>
              <a:rPr lang="en-US" altLang="en-US" dirty="0">
                <a:effectLst/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Example of a CAVE</a:t>
            </a:r>
          </a:p>
        </p:txBody>
      </p:sp>
      <p:pic>
        <p:nvPicPr>
          <p:cNvPr id="2" name="Picture 1" descr="This figure illustrates an example of a CAVE. It is in the form of a cube-shaped room in which the walls are rear-projection screens. A person is seen standing in the center of the room." title="Exhibit 14.3 - Example of a CAV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44" y="1704868"/>
            <a:ext cx="6552206" cy="46885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Reality Applications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/>
              <a:t>Many applications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Conduct bloodless surgeries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Games and theaters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/>
              <a:t>Business applications</a:t>
            </a:r>
          </a:p>
          <a:p>
            <a:pPr marL="959803" lvl="2" indent="-273050" eaLnBrk="1" hangingPunct="1">
              <a:spcBef>
                <a:spcPts val="600"/>
              </a:spcBef>
            </a:pPr>
            <a:r>
              <a:rPr lang="en-US" altLang="en-US" dirty="0"/>
              <a:t>Assistance for the disabled, architectural design, education, and flight simulation</a:t>
            </a:r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dirty="0"/>
              <a:t>Videoconferencing and group support systems</a:t>
            </a:r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dirty="0"/>
              <a:t>VR-based therapy</a:t>
            </a: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Obstacles in Using VR Systems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Major obstacle </a:t>
            </a:r>
          </a:p>
          <a:p>
            <a:pPr lvl="1" eaLnBrk="1" hangingPunct="1"/>
            <a:r>
              <a:rPr lang="en-US" altLang="en-US" dirty="0"/>
              <a:t>Lack of fiber-optic cables to carry data transmissions needed </a:t>
            </a:r>
          </a:p>
          <a:p>
            <a:pPr eaLnBrk="1" hangingPunct="1"/>
            <a:r>
              <a:rPr lang="en-US" altLang="en-US" dirty="0"/>
              <a:t>Other problems to be solved</a:t>
            </a:r>
          </a:p>
          <a:p>
            <a:pPr lvl="1" eaLnBrk="1" hangingPunct="1"/>
            <a:r>
              <a:rPr lang="en-US" altLang="en-US" dirty="0"/>
              <a:t>Confusion between VR and a real environment</a:t>
            </a:r>
          </a:p>
          <a:p>
            <a:pPr lvl="1" eaLnBrk="1" hangingPunct="1"/>
            <a:r>
              <a:rPr lang="en-US" altLang="en-US" dirty="0"/>
              <a:t>Mobility and other problems with HMDs</a:t>
            </a:r>
          </a:p>
          <a:p>
            <a:pPr lvl="1" eaLnBrk="1" hangingPunct="1"/>
            <a:r>
              <a:rPr lang="en-US" altLang="en-US" dirty="0"/>
              <a:t>Difficulty representing sound</a:t>
            </a:r>
          </a:p>
          <a:p>
            <a:pPr lvl="1" eaLnBrk="1" hangingPunct="1"/>
            <a:r>
              <a:rPr lang="en-US" altLang="en-US" dirty="0"/>
              <a:t>Need for additional computing power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Worlds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Simulated environment designed for users to interact via avatars </a:t>
            </a:r>
          </a:p>
          <a:p>
            <a:pPr lvl="1"/>
            <a:r>
              <a:rPr lang="en-US" altLang="en-US" dirty="0"/>
              <a:t>2D or 3D graphical representation of a person in the virtual world</a:t>
            </a:r>
          </a:p>
          <a:p>
            <a:pPr lvl="2"/>
            <a:r>
              <a:rPr lang="en-US" altLang="en-US" dirty="0"/>
              <a:t>Used for gaming, in chat rooms, entertainment, and to conduct</a:t>
            </a:r>
            <a:r>
              <a:rPr lang="en-IN" altLang="en-US" dirty="0"/>
              <a:t> a variety of business activities</a:t>
            </a:r>
          </a:p>
          <a:p>
            <a:pPr lvl="2"/>
            <a:endParaRPr lang="en-IN" altLang="en-US" dirty="0"/>
          </a:p>
          <a:p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Widely used virtual worlds</a:t>
            </a:r>
          </a:p>
          <a:p>
            <a:pPr lvl="1"/>
            <a:r>
              <a:rPr lang="en-US" dirty="0" err="1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ActiveWorlds</a:t>
            </a:r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Club Penguin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EGO </a:t>
            </a:r>
          </a:p>
          <a:p>
            <a:pPr lvl="1"/>
            <a:r>
              <a:rPr lang="es-ES" dirty="0" err="1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Entropia</a:t>
            </a:r>
            <a:r>
              <a:rPr lang="es-E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dirty="0" err="1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Universe</a:t>
            </a:r>
            <a:r>
              <a:rPr lang="es-E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dirty="0">
              <a:latin typeface="Folio Std Medium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Habbo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RuneScape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Second Life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538773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Augmented reality (AR): branch of virtual reality that generates a virtual scene that is overlaid on the real object</a:t>
            </a:r>
          </a:p>
          <a:p>
            <a:pPr lvl="1"/>
            <a:r>
              <a:rPr lang="en-IN" dirty="0"/>
              <a:t>Goal: </a:t>
            </a:r>
            <a:r>
              <a:rPr lang="en-IN" dirty="0">
                <a:latin typeface="Folio Std Medium"/>
              </a:rPr>
              <a:t>enhance the user’s perception of the real-world objects that the user is seeing or interacting with</a:t>
            </a:r>
          </a:p>
          <a:p>
            <a:pPr lvl="1"/>
            <a:endParaRPr lang="en-IN" dirty="0">
              <a:latin typeface="Folio Std Medium"/>
            </a:endParaRPr>
          </a:p>
          <a:p>
            <a:r>
              <a:rPr lang="en-IN" dirty="0"/>
              <a:t>Difference between augmented reality (AR) and virtual reality</a:t>
            </a:r>
            <a:endParaRPr lang="en-US" dirty="0"/>
          </a:p>
          <a:p>
            <a:pPr lvl="1"/>
            <a:r>
              <a:rPr lang="en-US" dirty="0"/>
              <a:t>Augmented reality: </a:t>
            </a:r>
            <a:r>
              <a:rPr lang="en-IN" dirty="0"/>
              <a:t>users stay in the real-world environment while interacting with objects</a:t>
            </a:r>
          </a:p>
          <a:p>
            <a:pPr lvl="2"/>
            <a:r>
              <a:rPr lang="en-IN" dirty="0"/>
              <a:t>Aware that they are still in the real world</a:t>
            </a:r>
            <a:endParaRPr lang="en-US" dirty="0"/>
          </a:p>
          <a:p>
            <a:pPr lvl="1"/>
            <a:r>
              <a:rPr lang="en-IN" dirty="0"/>
              <a:t>Virtual reality: users are immersed in the virtual world</a:t>
            </a:r>
          </a:p>
          <a:p>
            <a:pPr lvl="2"/>
            <a:r>
              <a:rPr lang="en-US" dirty="0"/>
              <a:t>Mind is tricked into thinking they are in a new virtual world</a:t>
            </a:r>
          </a:p>
          <a:p>
            <a:pPr lvl="1"/>
            <a:endParaRPr lang="en-US" dirty="0">
              <a:latin typeface="Folio Std Medium"/>
            </a:endParaRPr>
          </a:p>
        </p:txBody>
      </p:sp>
      <p:pic>
        <p:nvPicPr>
          <p:cNvPr id="5" name="Picture 4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648E0668-FED0-46C7-AFDE-DBFE92F63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423" y="1825625"/>
            <a:ext cx="3793608" cy="29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86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108065" y="766069"/>
            <a:ext cx="8678488" cy="1325563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Radio Frequency Identification: An Overview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503959" y="2169042"/>
            <a:ext cx="5078134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Radio frequency identification (RFID) tag</a:t>
            </a:r>
          </a:p>
          <a:p>
            <a:pPr lvl="1" eaLnBrk="1" hangingPunct="1"/>
            <a:r>
              <a:rPr lang="en-US" altLang="en-US" dirty="0"/>
              <a:t>Small electronic device consisting of a small chip and an antenna provides a unique identification for the card or the object carrying the tag</a:t>
            </a:r>
          </a:p>
          <a:p>
            <a:pPr marL="959803" lvl="2" indent="-273050" eaLnBrk="1" hangingPunct="1"/>
            <a:r>
              <a:rPr lang="en-IN" altLang="en-US" dirty="0"/>
              <a:t>Passive type: includes no internal power supply and can be very small</a:t>
            </a:r>
          </a:p>
          <a:p>
            <a:pPr marL="959803" lvl="2" indent="-273050" eaLnBrk="1" hangingPunct="1"/>
            <a:r>
              <a:rPr lang="en-US" altLang="en-US" dirty="0"/>
              <a:t>Active: includes an internal power source and is more reliable than a passive tag</a:t>
            </a:r>
            <a:br>
              <a:rPr lang="en-US" altLang="en-US" dirty="0"/>
            </a:br>
            <a:endParaRPr lang="en-US" altLang="en-US" dirty="0"/>
          </a:p>
          <a:p>
            <a:pPr eaLnBrk="1" hangingPunct="1">
              <a:spcBef>
                <a:spcPts val="600"/>
              </a:spcBef>
            </a:pPr>
            <a:r>
              <a:rPr lang="en-US" altLang="en-US" dirty="0">
                <a:latin typeface="Folio Std Medium"/>
              </a:rPr>
              <a:t>Privacy and security issues</a:t>
            </a:r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Folio Std Medium"/>
              </a:rPr>
              <a:t>Ability to read a tag’s contents after an item has left the store</a:t>
            </a:r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Folio Std Medium"/>
              </a:rPr>
              <a:t>Tags being read without the customer’s knowledge</a:t>
            </a:r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latin typeface="Folio Std Medium"/>
              </a:rPr>
              <a:t>Tags with unique serial numbers being linked to credit card numbers</a:t>
            </a:r>
          </a:p>
          <a:p>
            <a:pPr marL="959803" lvl="2" indent="-273050" eaLnBrk="1" hangingPunct="1"/>
            <a:endParaRPr lang="en-US" altLang="en-US" dirty="0"/>
          </a:p>
          <a:p>
            <a:pPr marL="959803" lvl="2" indent="-273050" eaLnBrk="1" hangingPunct="1"/>
            <a:endParaRPr lang="en-US" altLang="en-US" dirty="0"/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6409388-8FBB-4CEF-96D5-85BD94E8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7" y="2169042"/>
            <a:ext cx="3096491" cy="17038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2027583" y="388399"/>
            <a:ext cx="6809280" cy="983201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14.1      RFID Applications 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graphicFrame>
        <p:nvGraphicFramePr>
          <p:cNvPr id="5" name="Table 4" descr="This table provides information regarding R F I D applications. It has two columns and six rows. The header of column one reads category, and the header of column two reads examples.&#10;In row two, column one reads tracking and identification and column two reads railway cars and shipping containers, livestock and pets, supply-chain management, inventory control, retail checkout and P O S systems, and recycling and waste disposal.&#10;In row three, column one reads payment and stored-value systems and column two reads electronic toll systems, contactless credit cards, subway and bus passes, casino tokens, and concert tickets.&#10;In row four, column one reads access control and column two reads building access cards, ski-lift passes, and car ignition systems.&#10;In row five, column one reads anticounterfeiting and column two reads casino tokens, high-denomination currency notes, luxury goods, and prescription drugs.&#10;In row six, column one reads healthcare and column two reads tracking medical tools and patients, process control, and monitoring patient data.&#10;" title="R F I D Applicatio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898679"/>
              </p:ext>
            </p:extLst>
          </p:nvPr>
        </p:nvGraphicFramePr>
        <p:xfrm>
          <a:off x="607263" y="1409283"/>
          <a:ext cx="8229600" cy="4482419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304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0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149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Examples</a:t>
                      </a: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Tracking and identification</a:t>
                      </a: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Railway cars and shipping containers, livestock and pets, supply-chain management, </a:t>
                      </a:r>
                      <a:r>
                        <a:rPr lang="en-IN" sz="1800" dirty="0">
                          <a:solidFill>
                            <a:schemeClr val="tx2"/>
                          </a:solidFill>
                        </a:rPr>
                        <a:t>inventory</a:t>
                      </a:r>
                      <a:r>
                        <a:rPr lang="en-IN" sz="18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IN" sz="1800" dirty="0">
                          <a:solidFill>
                            <a:schemeClr val="tx2"/>
                          </a:solidFill>
                        </a:rPr>
                        <a:t>control, retail checkout and POS systems,</a:t>
                      </a:r>
                      <a:r>
                        <a:rPr lang="en-IN" sz="1800" baseline="0" dirty="0">
                          <a:solidFill>
                            <a:schemeClr val="tx2"/>
                          </a:solidFill>
                        </a:rPr>
                        <a:t> and </a:t>
                      </a:r>
                      <a:r>
                        <a:rPr lang="en-IN" sz="1800" dirty="0">
                          <a:solidFill>
                            <a:schemeClr val="tx2"/>
                          </a:solidFill>
                        </a:rPr>
                        <a:t>recycling and waste disposal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Payment and stored-value systems</a:t>
                      </a: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Electronic toll systems, contactless credit cards,</a:t>
                      </a:r>
                      <a:r>
                        <a:rPr lang="en-US" sz="18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IN" sz="1800" baseline="0" dirty="0">
                          <a:solidFill>
                            <a:schemeClr val="tx2"/>
                          </a:solidFill>
                        </a:rPr>
                        <a:t>subway and bus passes, casino tokens, and concert tickets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77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Access control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Building access cards, ski-lift passes, and car ignition systems</a:t>
                      </a: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7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Anticounterfeiting</a:t>
                      </a: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Casino tokens, high-denomination currency notes, luxury goods, and prescription drugs</a:t>
                      </a: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77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Healthcare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>
                          <a:solidFill>
                            <a:schemeClr val="tx2"/>
                          </a:solidFill>
                        </a:rPr>
                        <a:t>Tracking medical tools and patients, process control, and monitoring patient data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91433" marR="91433" marT="45711" marB="45711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333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Quick Response Codes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/>
              <a:t>Matrix barcode consisting of black modules arranged in a square pattern on a white background</a:t>
            </a:r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High storage capacity, small printout size, and dirt and dust resistant</a:t>
            </a:r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Readable from any direction</a:t>
            </a:r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Compatible with the Japanese character set</a:t>
            </a:r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altLang="en-US" dirty="0"/>
              <a:t>Can be read by smartphones equipped with cameras</a:t>
            </a:r>
            <a:endParaRPr lang="en-US" altLang="en-US" dirty="0"/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639763" lvl="1" indent="-27305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958850" lvl="2" indent="-319088" eaLnBrk="1" hangingPunct="1">
              <a:spcBef>
                <a:spcPts val="600"/>
              </a:spcBef>
              <a:buSzTx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670" y="1190713"/>
            <a:ext cx="8449811" cy="503339"/>
          </a:xfrm>
        </p:spPr>
        <p:txBody>
          <a:bodyPr>
            <a:normAutofit/>
          </a:bodyPr>
          <a:lstStyle/>
          <a:p>
            <a:r>
              <a:rPr lang="en-AU" sz="2400" b="1" dirty="0">
                <a:solidFill>
                  <a:srgbClr val="0B76BC"/>
                </a:solidFill>
                <a:latin typeface="+mn-lt"/>
              </a:rPr>
              <a:t>Resource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587" y="1832471"/>
            <a:ext cx="4200263" cy="365750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MIS, 9th Edition</a:t>
            </a:r>
          </a:p>
          <a:p>
            <a:pPr marL="0" indent="0">
              <a:buNone/>
            </a:pPr>
            <a:r>
              <a:rPr lang="en-AU" dirty="0"/>
              <a:t>Hossein </a:t>
            </a:r>
            <a:r>
              <a:rPr lang="en-AU" dirty="0" err="1"/>
              <a:t>Bidgoli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ISBN-10: 1337625981 | ISBN-13: 9781337625982 © 2019</a:t>
            </a:r>
          </a:p>
          <a:p>
            <a:pPr marL="0" indent="0">
              <a:buNone/>
            </a:pPr>
            <a:r>
              <a:rPr lang="en-AU" dirty="0"/>
              <a:t>Cengage Learning Australia </a:t>
            </a:r>
            <a:endParaRPr lang="en-AU" dirty="0">
              <a:solidFill>
                <a:srgbClr val="0B76B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0"/>
            <a:ext cx="9144000" cy="269421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68580" tIns="34290" rIns="68580" bIns="34290" anchor="t" anchorCtr="0" upright="1"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243" y="500149"/>
            <a:ext cx="4432069" cy="56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4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Biometrics: A Second Look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377666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/>
              <a:t>Offer a high degree of accuracy that is not possible with other security measures</a:t>
            </a:r>
          </a:p>
          <a:p>
            <a:pPr lvl="1" eaLnBrk="1" hangingPunct="1"/>
            <a:r>
              <a:rPr lang="en-US" altLang="en-US" dirty="0"/>
              <a:t>Used in e-commerce and banking by phone</a:t>
            </a:r>
          </a:p>
          <a:p>
            <a:pPr marL="959803" lvl="2" indent="-273050" eaLnBrk="1" hangingPunct="1"/>
            <a:r>
              <a:rPr lang="en-US" altLang="en-US" dirty="0"/>
              <a:t>Example: using voice synthesizers and customers’ voices as the biometric element that identifies them remotely</a:t>
            </a:r>
          </a:p>
          <a:p>
            <a:pPr marL="959803" lvl="2" indent="-273050" eaLnBrk="1" hangingPunct="1"/>
            <a:endParaRPr lang="en-US" altLang="en-US" dirty="0"/>
          </a:p>
          <a:p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Current and future applications 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ATM, credit, and debit cards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Network and computer login security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Web page security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Voting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Employee time clocks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Member identification in sport clubs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Airport security and fast check-in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Passports and highly secured government ID cards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Sporting events</a:t>
            </a:r>
          </a:p>
          <a:p>
            <a:pPr lvl="1"/>
            <a:r>
              <a:rPr lang="en-US" dirty="0">
                <a:latin typeface="Folio Std Medium"/>
                <a:ea typeface="Tahoma" panose="020B0604030504040204" pitchFamily="34" charset="0"/>
                <a:cs typeface="Tahoma" panose="020B0604030504040204" pitchFamily="34" charset="0"/>
              </a:rPr>
              <a:t>Cell phones and smart cards</a:t>
            </a:r>
          </a:p>
          <a:p>
            <a:pPr lvl="1"/>
            <a:endParaRPr lang="en-US" dirty="0">
              <a:latin typeface="Folio Std Medium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59803" lvl="2" indent="-273050" eaLnBrk="1" hangingPunct="1"/>
            <a:endParaRPr lang="en-US" altLang="en-US" dirty="0"/>
          </a:p>
        </p:txBody>
      </p:sp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7D1F45D-861E-41D7-BCF6-1B3F02BD1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77" y="3169278"/>
            <a:ext cx="2709973" cy="30076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(1 </a:t>
            </a:r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Wireless Fidelity (Wi-Fi) </a:t>
            </a:r>
          </a:p>
          <a:p>
            <a:pPr lvl="1" eaLnBrk="1" hangingPunct="1"/>
            <a:r>
              <a:rPr lang="en-US" altLang="en-US" dirty="0"/>
              <a:t>Broadband wireless technology that c</a:t>
            </a:r>
            <a:r>
              <a:rPr lang="en-IN" altLang="en-US" dirty="0"/>
              <a:t>an transmit information over short distances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Enables one to connect computers, mobile phones and smart phones, MP3 players, PDAs, and game consoles to the Internet</a:t>
            </a:r>
          </a:p>
          <a:p>
            <a:pPr lvl="1" eaLnBrk="1" hangingPunct="1"/>
            <a:r>
              <a:rPr lang="en-US" altLang="en-US" dirty="0"/>
              <a:t>Connections are easy to set up and have fast data transfer rates</a:t>
            </a:r>
          </a:p>
          <a:p>
            <a:pPr lvl="1" eaLnBrk="1" hangingPunct="1"/>
            <a:r>
              <a:rPr lang="en-US" altLang="en-US" dirty="0"/>
              <a:t>Offers mobility and flexibility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(2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583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Disadvantages of Wireless Fidelity (Wi-Fi)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Susceptible to interference from other devices and to being intercepted</a:t>
            </a:r>
          </a:p>
          <a:p>
            <a:pPr marL="959803" lvl="2" indent="-273050" eaLnBrk="1" hangingPunct="1"/>
            <a:r>
              <a:rPr lang="en-US" altLang="en-US" dirty="0"/>
              <a:t>Raises security concerns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Lack of support for high-quality media streaming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(3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</a:pPr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Worldwide Interoperability for Microwave Access (WiMAX) 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dirty="0"/>
              <a:t>Broadband wireless technology based on the IEEE 802.16 standards</a:t>
            </a:r>
          </a:p>
          <a:p>
            <a:pPr lvl="2" eaLnBrk="1" hangingPunct="1">
              <a:spcBef>
                <a:spcPts val="500"/>
              </a:spcBef>
            </a:pPr>
            <a:r>
              <a:rPr lang="en-US" altLang="en-US" dirty="0"/>
              <a:t>Covers a range of 30 miles for fixed stations and three to ten miles for mobile stations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dirty="0"/>
              <a:t>Fast and easy to install</a:t>
            </a:r>
          </a:p>
          <a:p>
            <a:pPr lvl="1" eaLnBrk="1" hangingPunct="1">
              <a:spcBef>
                <a:spcPts val="500"/>
              </a:spcBef>
            </a:pPr>
            <a:r>
              <a:rPr lang="en-US" altLang="en-US" dirty="0"/>
              <a:t>Enables devices using the same frequency to communicate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Trends in Networking (4 of 15)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Disadvantages WiMAX</a:t>
            </a:r>
          </a:p>
          <a:p>
            <a:pPr lvl="1"/>
            <a:r>
              <a:rPr lang="en-US" altLang="en-US" dirty="0"/>
              <a:t>Interference from other wireless devices</a:t>
            </a:r>
          </a:p>
          <a:p>
            <a:pPr lvl="1"/>
            <a:r>
              <a:rPr lang="en-US" altLang="en-US" dirty="0"/>
              <a:t>High costs</a:t>
            </a:r>
          </a:p>
          <a:p>
            <a:pPr lvl="1"/>
            <a:r>
              <a:rPr lang="en-US" altLang="en-US" dirty="0"/>
              <a:t>Interruptions from weather conditions</a:t>
            </a:r>
          </a:p>
          <a:p>
            <a:pPr lvl="1"/>
            <a:r>
              <a:rPr lang="en-US" altLang="en-US" dirty="0"/>
              <a:t>Need for a lot of power </a:t>
            </a:r>
          </a:p>
          <a:p>
            <a:pPr lvl="1"/>
            <a:r>
              <a:rPr lang="en-US" altLang="en-US" dirty="0"/>
              <a:t>Transmission speed decreases when bandwidth is shared among users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(5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Bluetooth</a:t>
            </a:r>
          </a:p>
          <a:p>
            <a:pPr lvl="1" eaLnBrk="1" hangingPunct="1"/>
            <a:r>
              <a:rPr lang="en-US" altLang="en-US" dirty="0"/>
              <a:t>Wireless technology for transferring data over short distances for fixed and mobile devices</a:t>
            </a:r>
          </a:p>
          <a:p>
            <a:pPr lvl="1" eaLnBrk="1" hangingPunct="1"/>
            <a:r>
              <a:rPr lang="en-US" altLang="en-US" dirty="0"/>
              <a:t>Used to create a personal area network (PAN)</a:t>
            </a:r>
          </a:p>
          <a:p>
            <a:pPr lvl="1" eaLnBrk="1" hangingPunct="1"/>
            <a:r>
              <a:rPr lang="en-US" altLang="en-US" dirty="0"/>
              <a:t>Uses a radio technology called Frequency Hopping Spread Spectrum (FHSS)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(6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Used to connect devices such as computers, global positioning systems (GPSs), mobile phones, laptops, printers, and digital cameras</a:t>
            </a:r>
          </a:p>
          <a:p>
            <a:pPr lvl="1" eaLnBrk="1" hangingPunct="1"/>
            <a:r>
              <a:rPr lang="en-US" altLang="en-US" dirty="0"/>
              <a:t>Has no line-of-sight limitations</a:t>
            </a:r>
          </a:p>
          <a:p>
            <a:pPr lvl="1" eaLnBrk="1" hangingPunct="1"/>
            <a:r>
              <a:rPr lang="en-US" altLang="en-US" dirty="0"/>
              <a:t>Susceptible to interception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(7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1999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Grid computing</a:t>
            </a:r>
          </a:p>
          <a:p>
            <a:pPr lvl="1" eaLnBrk="1" hangingPunct="1"/>
            <a:r>
              <a:rPr lang="en-US" altLang="en-US" dirty="0"/>
              <a:t>Involves combining the processing powers of various computers</a:t>
            </a:r>
          </a:p>
          <a:p>
            <a:pPr lvl="1" eaLnBrk="1" hangingPunct="1"/>
            <a:r>
              <a:rPr lang="en-US" altLang="en-US" dirty="0"/>
              <a:t>Allows users to make use of other computers’ resources to solve problems involving large-scale, complex calculations</a:t>
            </a:r>
          </a:p>
          <a:p>
            <a:pPr lvl="1" eaLnBrk="1" hangingPunct="1"/>
            <a:r>
              <a:rPr lang="en-US" altLang="en-US" dirty="0"/>
              <a:t>Each participant in a grid is called a “node”</a:t>
            </a:r>
          </a:p>
          <a:p>
            <a:pPr lvl="2" eaLnBrk="1" hangingPunct="1"/>
            <a:r>
              <a:rPr lang="en-IN" altLang="en-US" dirty="0"/>
              <a:t>Processing on overused nodes can be switched to idle servers or desktop systems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2796" y="3707476"/>
            <a:ext cx="80384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Grid Computing is a type of distributed computing that combines the resources of interconnected groups of several independent computers that communicate through the use of a network in a way that makes them look and act like a single computing entity.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Each computing task is broken down into smaller pieces and distributed throughout the available computing resources for execution. These pieces are processed in parallel, and as a result, completion is achieved in a smaller amount of time. </a:t>
            </a:r>
            <a:r>
              <a:rPr lang="en-US" altLang="en-US" sz="1800" dirty="0">
                <a:latin typeface="+mn-lt"/>
              </a:rPr>
              <a:t>Used in bioinformatics, oil and gas drilling, and financial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180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(8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/>
              <a:t>Advantages</a:t>
            </a:r>
          </a:p>
          <a:p>
            <a:pPr marL="959803" lvl="2" indent="-273050" eaLnBrk="1" hangingPunct="1"/>
            <a:r>
              <a:rPr lang="en-US" altLang="en-US" dirty="0"/>
              <a:t>Improved reliability</a:t>
            </a:r>
          </a:p>
          <a:p>
            <a:pPr marL="959803" lvl="2" indent="-273050" eaLnBrk="1" hangingPunct="1"/>
            <a:r>
              <a:rPr lang="en-US" altLang="en-US" dirty="0"/>
              <a:t>Parallel processing</a:t>
            </a:r>
          </a:p>
          <a:p>
            <a:pPr marL="959803" lvl="2" indent="-273050" eaLnBrk="1" hangingPunct="1"/>
            <a:r>
              <a:rPr lang="en-US" altLang="en-US" dirty="0"/>
              <a:t>Scalability</a:t>
            </a:r>
          </a:p>
          <a:p>
            <a:pPr marL="639763" lvl="1" indent="-273050" eaLnBrk="1" hangingPunct="1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Disadvantages</a:t>
            </a:r>
          </a:p>
          <a:p>
            <a:pPr marL="959803" lvl="2" indent="-273050" eaLnBrk="1" hangingPunct="1">
              <a:buClr>
                <a:srgbClr val="000000"/>
              </a:buClr>
            </a:pPr>
            <a:r>
              <a:rPr lang="en-US" altLang="en-US" dirty="0">
                <a:solidFill>
                  <a:srgbClr val="000000"/>
                </a:solidFill>
              </a:rPr>
              <a:t>Some applications </a:t>
            </a:r>
            <a:r>
              <a:rPr lang="en-IN" altLang="en-US" dirty="0">
                <a:solidFill>
                  <a:srgbClr val="000000"/>
                </a:solidFill>
              </a:rPr>
              <a:t>are not suitable</a:t>
            </a:r>
          </a:p>
          <a:p>
            <a:pPr marL="342583" indent="-27305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(9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IN" altLang="en-US" dirty="0"/>
              <a:t>Applications requiring extensive memory that a single node cannot provide cannot be used on a grid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IN" altLang="en-US" dirty="0"/>
              <a:t>Licensing agreements can be challenging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IN" altLang="en-US" dirty="0"/>
              <a:t>Synchronizing operations in several different network domains can be difficult</a:t>
            </a:r>
          </a:p>
          <a:p>
            <a:pPr marL="958850" lvl="2" indent="-319088" eaLnBrk="1" hangingPunct="1"/>
            <a:r>
              <a:rPr lang="en-IN" altLang="en-US" dirty="0"/>
              <a:t>Require sophisticated network management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IN" altLang="en-US" dirty="0"/>
              <a:t>Some organizations are resistant to sharing resources, even if doing so benefits them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56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57400" y="2438400"/>
            <a:ext cx="5334000" cy="914400"/>
          </a:xfrm>
        </p:spPr>
        <p:txBody>
          <a:bodyPr>
            <a:normAutofit/>
          </a:bodyPr>
          <a:lstStyle/>
          <a:p>
            <a:r>
              <a:rPr lang="en-US" sz="4900" dirty="0"/>
              <a:t>Chapter 14</a:t>
            </a:r>
            <a:endParaRPr lang="en-US" sz="48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429000"/>
            <a:ext cx="6858000" cy="512762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Emerging Trends, Technologies, and Application</a:t>
            </a:r>
          </a:p>
        </p:txBody>
      </p:sp>
    </p:spTree>
    <p:extLst>
      <p:ext uri="{BB962C8B-B14F-4D97-AF65-F5344CB8AC3E}">
        <p14:creationId xmlns:p14="http://schemas.microsoft.com/office/powerpoint/2010/main" val="1828066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580" y="426499"/>
            <a:ext cx="6822534" cy="983201"/>
          </a:xfrm>
        </p:spPr>
        <p:txBody>
          <a:bodyPr/>
          <a:lstStyle/>
          <a:p>
            <a:r>
              <a:rPr lang="en-US" dirty="0"/>
              <a:t>14.8	Grid Computing Configuration</a:t>
            </a:r>
          </a:p>
        </p:txBody>
      </p:sp>
      <p:pic>
        <p:nvPicPr>
          <p:cNvPr id="4" name="Picture 3" descr="This figure illustrates a globe surrounded by desktops, laptops, and a server, which are all connected to the globe. There are double-ended arrows that connect the globe to the desktops, laptops, and the server." title="Exhibit 14.8 - Grid Computing Configuratio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58" y="1810185"/>
            <a:ext cx="6105983" cy="443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05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(10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Utility (on-demand) computing</a:t>
            </a:r>
          </a:p>
          <a:p>
            <a:pPr lvl="1" eaLnBrk="1" hangingPunct="1"/>
            <a:r>
              <a:rPr lang="en-US" altLang="en-US" dirty="0"/>
              <a:t>Provision of IT services on demand</a:t>
            </a:r>
          </a:p>
          <a:p>
            <a:pPr lvl="1" eaLnBrk="1" hangingPunct="1"/>
            <a:r>
              <a:rPr lang="en-US" altLang="en-US" dirty="0"/>
              <a:t>Users pay for computing or storage resources on an as-needed basis</a:t>
            </a:r>
          </a:p>
          <a:p>
            <a:pPr lvl="1" eaLnBrk="1" hangingPunct="1"/>
            <a:r>
              <a:rPr lang="en-IN" altLang="en-US" dirty="0"/>
              <a:t>Advantage: convenience and cost savings</a:t>
            </a:r>
          </a:p>
          <a:p>
            <a:pPr lvl="1" eaLnBrk="1" hangingPunct="1"/>
            <a:r>
              <a:rPr lang="en-IN" altLang="en-US" dirty="0"/>
              <a:t>Drawbacks: privacy and security</a:t>
            </a:r>
          </a:p>
          <a:p>
            <a:pPr lvl="1" eaLnBrk="1" hangingPunct="1"/>
            <a:r>
              <a:rPr lang="en-IN" altLang="en-US" dirty="0"/>
              <a:t>Can work with the SaaS model</a:t>
            </a:r>
          </a:p>
          <a:p>
            <a:pPr lvl="2" eaLnBrk="1" hangingPunct="1"/>
            <a:r>
              <a:rPr lang="en-IN" altLang="en-US" dirty="0"/>
              <a:t>Enables one to request computing power and memory from the provider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Trends in Networking (11 of 15)</a:t>
            </a: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Cloud computing</a:t>
            </a:r>
          </a:p>
          <a:p>
            <a:pPr lvl="1"/>
            <a:r>
              <a:rPr lang="en-US" altLang="en-US" dirty="0"/>
              <a:t>Incorporates many recent technologies under one platform </a:t>
            </a:r>
          </a:p>
          <a:p>
            <a:pPr lvl="2"/>
            <a:r>
              <a:rPr lang="en-US" altLang="en-US" dirty="0"/>
              <a:t>Includes SaaS model, Web 2.0, grid computing, and utility computing</a:t>
            </a:r>
          </a:p>
          <a:p>
            <a:pPr lvl="1"/>
            <a:r>
              <a:rPr lang="en-US" altLang="en-US" dirty="0"/>
              <a:t>Includes components in the form of:</a:t>
            </a:r>
          </a:p>
          <a:p>
            <a:pPr lvl="2"/>
            <a:r>
              <a:rPr lang="en-US" altLang="en-US" dirty="0"/>
              <a:t>Infrastructure as a service (IaaS)</a:t>
            </a:r>
          </a:p>
          <a:p>
            <a:pPr lvl="2"/>
            <a:r>
              <a:rPr lang="en-US" altLang="en-US" dirty="0"/>
              <a:t>Platform as a service (PaaS)</a:t>
            </a:r>
          </a:p>
          <a:p>
            <a:pPr lvl="2"/>
            <a:r>
              <a:rPr lang="en-US" altLang="en-US" dirty="0"/>
              <a:t>Software as a service (SaaS)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Trends in Networking (12 of 15)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Cloud computing includes many of the advantages and disadvantages of distributed computing</a:t>
            </a:r>
          </a:p>
          <a:p>
            <a:pPr lvl="1"/>
            <a:r>
              <a:rPr lang="en-US" dirty="0"/>
              <a:t>U</a:t>
            </a:r>
            <a:r>
              <a:rPr lang="en-US" altLang="en-US" dirty="0"/>
              <a:t>sers can request services, applications, and storage</a:t>
            </a:r>
          </a:p>
          <a:p>
            <a:pPr lvl="1"/>
            <a:r>
              <a:rPr lang="en-US" altLang="en-US" dirty="0"/>
              <a:t>Services typically require a fee; some are free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(13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Public, private, hybrid, and community clouds: which one to choose </a:t>
            </a:r>
            <a:endParaRPr lang="en-US" altLang="en-US" u="sng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  <a:p>
            <a:pPr lvl="1" eaLnBrk="1" hangingPunct="1"/>
            <a:r>
              <a:rPr lang="en-IN" altLang="en-US" dirty="0"/>
              <a:t>Organizations choose clouds based on security needs and level of involvement required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Public cloud: users connect with an off-site infrastructure over the Internet, </a:t>
            </a:r>
            <a:r>
              <a:rPr lang="en-IN" altLang="en-US" dirty="0"/>
              <a:t>which is shared by a large number of users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Private cloud: services and the infrastructure are run on a private network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Networking (14 of 15)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549945" cy="4351338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Hybrid cloud: chosen by organizations that operate on both private and public data; collection of at least one private and at least one public cloud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Community cloud: infrastructure is designed for exclusive use by a specific community of users from organizations that share common concerns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54A98CF-616D-429F-9CD2-FA3CEAFFB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052" y="1743614"/>
            <a:ext cx="3171790" cy="199886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5B8-1FD9-4B62-B4E0-215C52F7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Trends in Networking (15 of 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7B0BD-0E27-42A4-B374-9C90E4C6E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500" y="1700203"/>
            <a:ext cx="7821824" cy="4022416"/>
          </a:xfrm>
        </p:spPr>
        <p:txBody>
          <a:bodyPr/>
          <a:lstStyle/>
          <a:p>
            <a:r>
              <a:rPr lang="en-US" dirty="0"/>
              <a:t>Cloud computing versus edge computing </a:t>
            </a:r>
          </a:p>
          <a:p>
            <a:pPr lvl="1"/>
            <a:r>
              <a:rPr lang="en-US" dirty="0"/>
              <a:t>Edge computing pushes processing and data to the near edge of the network that enables timely collection, processing, and analysis</a:t>
            </a:r>
          </a:p>
          <a:p>
            <a:pPr lvl="2"/>
            <a:r>
              <a:rPr lang="en-US" dirty="0"/>
              <a:t>Provides on-device processing and analytics in real time</a:t>
            </a:r>
          </a:p>
          <a:p>
            <a:pPr lvl="1"/>
            <a:r>
              <a:rPr lang="en-US" dirty="0"/>
              <a:t>Cloud computing processes data in centralized cloud and data centers </a:t>
            </a:r>
          </a:p>
          <a:p>
            <a:pPr lvl="2"/>
            <a:r>
              <a:rPr lang="en-US" dirty="0"/>
              <a:t>May not be as 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521460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>
          <a:xfrm>
            <a:off x="0" y="268422"/>
            <a:ext cx="9221932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Cloud Computing Security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Organization that uses cloud computing should: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Provide end-user education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Force software updates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Work with the cloud computing provider to spot unusual activities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r>
              <a:rPr lang="en-US" dirty="0"/>
              <a:t>Cloud-computing security risks</a:t>
            </a:r>
          </a:p>
          <a:p>
            <a:pPr lvl="1"/>
            <a:r>
              <a:rPr lang="en-US" dirty="0"/>
              <a:t>Privileged user access</a:t>
            </a:r>
          </a:p>
          <a:p>
            <a:pPr lvl="1"/>
            <a:r>
              <a:rPr lang="en-US" dirty="0"/>
              <a:t>Regulatory compliance</a:t>
            </a:r>
          </a:p>
          <a:p>
            <a:pPr lvl="1"/>
            <a:r>
              <a:rPr lang="en-US" dirty="0"/>
              <a:t>Data location</a:t>
            </a:r>
          </a:p>
          <a:p>
            <a:pPr lvl="1"/>
            <a:r>
              <a:rPr lang="en-US" dirty="0"/>
              <a:t>Data segregation</a:t>
            </a:r>
          </a:p>
          <a:p>
            <a:pPr lvl="1"/>
            <a:r>
              <a:rPr lang="en-US" dirty="0"/>
              <a:t>Recovery</a:t>
            </a:r>
          </a:p>
          <a:p>
            <a:pPr lvl="1"/>
            <a:r>
              <a:rPr lang="en-US" dirty="0"/>
              <a:t>Investigative support</a:t>
            </a:r>
          </a:p>
          <a:p>
            <a:pPr lvl="1"/>
            <a:r>
              <a:rPr lang="en-US" dirty="0"/>
              <a:t>Long-term viability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Nanotechnology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863746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Incorporates techniques involving structure and composition of materials on a nanoscale</a:t>
            </a:r>
          </a:p>
          <a:p>
            <a:pPr lvl="1" eaLnBrk="1" hangingPunct="1"/>
            <a:r>
              <a:rPr lang="en-US" altLang="en-US" dirty="0"/>
              <a:t>Plays a role in several areas</a:t>
            </a:r>
          </a:p>
          <a:p>
            <a:pPr marL="959803" lvl="2" indent="-273050" eaLnBrk="1" hangingPunct="1"/>
            <a:r>
              <a:rPr lang="en-US" altLang="en-US" dirty="0"/>
              <a:t>Energy</a:t>
            </a:r>
          </a:p>
          <a:p>
            <a:pPr marL="959803" lvl="2" indent="-273050" eaLnBrk="1" hangingPunct="1"/>
            <a:r>
              <a:rPr lang="en-US" altLang="en-US" dirty="0"/>
              <a:t>Information and communication</a:t>
            </a:r>
          </a:p>
          <a:p>
            <a:pPr marL="959803" lvl="2" indent="-273050" eaLnBrk="1" hangingPunct="1"/>
            <a:r>
              <a:rPr lang="en-US" altLang="en-US" dirty="0"/>
              <a:t>Heavy industry</a:t>
            </a:r>
          </a:p>
          <a:p>
            <a:pPr lvl="1" eaLnBrk="1" hangingPunct="1"/>
            <a:endParaRPr lang="en-IN" altLang="en-US" dirty="0"/>
          </a:p>
          <a:p>
            <a:pPr lvl="1" eaLnBrk="1" hangingPunct="1"/>
            <a:r>
              <a:rPr lang="en-IN" altLang="en-US" dirty="0"/>
              <a:t>Consumer goods incorporating nanotechnology (nanomaterials) are available in the market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C1E2ED-493F-48BD-A6CA-1D98809D38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04" y="3542906"/>
            <a:ext cx="3863746" cy="217514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69DE-F447-463F-A8AF-54FA0FA9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1" y="508117"/>
            <a:ext cx="8855117" cy="881752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/>
              <a:t>Blockchain Technology and Cryptocurrency (1 of 6)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8324-4CCC-4629-B4F6-B5A08F9C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Blockchain: decentralized and distributed network 	</a:t>
            </a:r>
          </a:p>
          <a:p>
            <a:pPr lvl="1"/>
            <a:r>
              <a:rPr lang="en-US" dirty="0"/>
              <a:t>Used to record transactions across connected devices as blocks of data that cannot be altered after being recorded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DC530CC-CC29-4C51-9E67-4C31A76A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4" y="2870791"/>
            <a:ext cx="5962650" cy="36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79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170A-9BF5-483E-876C-04829A74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86423-C3FF-45E1-9E86-20CBE057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86077"/>
          </a:xfrm>
        </p:spPr>
        <p:txBody>
          <a:bodyPr/>
          <a:lstStyle/>
          <a:p>
            <a:r>
              <a:rPr lang="en-US" sz="2400" dirty="0"/>
              <a:t>Summarize new trends in software and service distribution</a:t>
            </a:r>
          </a:p>
          <a:p>
            <a:r>
              <a:rPr lang="en-US" sz="2400" dirty="0"/>
              <a:t>Describe virtual reality components and applications</a:t>
            </a:r>
          </a:p>
          <a:p>
            <a:r>
              <a:rPr lang="en-US" sz="2400" dirty="0"/>
              <a:t>Discuss uses of radio frequency identification</a:t>
            </a:r>
          </a:p>
          <a:p>
            <a:r>
              <a:rPr lang="en-US" sz="2400" dirty="0"/>
              <a:t>Explain quick response codes</a:t>
            </a:r>
          </a:p>
          <a:p>
            <a:r>
              <a:rPr lang="en-US" sz="2400" dirty="0"/>
              <a:t>Summarize new uses of biometrics</a:t>
            </a:r>
          </a:p>
          <a:p>
            <a:r>
              <a:rPr lang="en-US" sz="2400" dirty="0"/>
              <a:t>Describe new trends in networking, including grid, utility, and cloud computing</a:t>
            </a:r>
          </a:p>
          <a:p>
            <a:r>
              <a:rPr lang="en-US" sz="2400" dirty="0"/>
              <a:t>Discuss uses of nanotechnology</a:t>
            </a:r>
          </a:p>
          <a:p>
            <a:r>
              <a:rPr lang="en-US" sz="2400" dirty="0"/>
              <a:t>Describe blockchain technology and cryptocurrency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9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69DE-F447-463F-A8AF-54FA0FA9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7" y="359862"/>
            <a:ext cx="8748106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Blockchain Technology and Cryptocurrency (2 of 6)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8324-4CCC-4629-B4F6-B5A08F9C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Blockchain applications</a:t>
            </a:r>
          </a:p>
          <a:p>
            <a:pPr lvl="1"/>
            <a:r>
              <a:rPr lang="en-US" dirty="0"/>
              <a:t>Tracking food and other goods</a:t>
            </a:r>
          </a:p>
          <a:p>
            <a:pPr lvl="1"/>
            <a:r>
              <a:rPr lang="en-US" dirty="0"/>
              <a:t>Secure software development</a:t>
            </a:r>
          </a:p>
          <a:p>
            <a:pPr lvl="1"/>
            <a:r>
              <a:rPr lang="en-US" dirty="0"/>
              <a:t>Digital content management</a:t>
            </a:r>
          </a:p>
          <a:p>
            <a:pPr lvl="1"/>
            <a:r>
              <a:rPr lang="en-US" dirty="0"/>
              <a:t>Improving healthcare records integrity</a:t>
            </a:r>
          </a:p>
          <a:p>
            <a:pPr lvl="1"/>
            <a:r>
              <a:rPr lang="en-US" dirty="0"/>
              <a:t>Mortgage approval process</a:t>
            </a:r>
          </a:p>
          <a:p>
            <a:pPr lvl="1"/>
            <a:r>
              <a:rPr lang="en-US" dirty="0"/>
              <a:t>Improving and speeding up insurance claims processing</a:t>
            </a:r>
          </a:p>
        </p:txBody>
      </p:sp>
    </p:spTree>
    <p:extLst>
      <p:ext uri="{BB962C8B-B14F-4D97-AF65-F5344CB8AC3E}">
        <p14:creationId xmlns:p14="http://schemas.microsoft.com/office/powerpoint/2010/main" val="1925145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69DE-F447-463F-A8AF-54FA0FA9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" y="351550"/>
            <a:ext cx="9097241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Blockchain Technology and Cryptocurrency (3 of 6)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8324-4CCC-4629-B4F6-B5A08F9CC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589" y="1677113"/>
            <a:ext cx="3443620" cy="4351338"/>
          </a:xfrm>
        </p:spPr>
        <p:txBody>
          <a:bodyPr/>
          <a:lstStyle/>
          <a:p>
            <a:r>
              <a:rPr lang="en-US" dirty="0"/>
              <a:t>Blockchain applications (continued)</a:t>
            </a:r>
          </a:p>
          <a:p>
            <a:pPr lvl="1"/>
            <a:r>
              <a:rPr lang="en-US" dirty="0"/>
              <a:t>Audit trail</a:t>
            </a:r>
          </a:p>
          <a:p>
            <a:pPr lvl="1"/>
            <a:r>
              <a:rPr lang="en-US" dirty="0"/>
              <a:t>Electronic voting</a:t>
            </a:r>
          </a:p>
          <a:p>
            <a:pPr lvl="1"/>
            <a:r>
              <a:rPr lang="en-US" dirty="0"/>
              <a:t>Smart contracts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B42B169-54E7-4FA5-8CEF-E8240411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5" y="1677113"/>
            <a:ext cx="4251845" cy="311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4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69DE-F447-463F-A8AF-54FA0FA9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4" y="243483"/>
            <a:ext cx="8997488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Blockchain Technology and Cryptocurrency (4 of 6)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8324-4CCC-4629-B4F6-B5A08F9C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Cryptocurrency: digital money created from computer codes</a:t>
            </a:r>
          </a:p>
          <a:p>
            <a:pPr lvl="1"/>
            <a:r>
              <a:rPr lang="en-US" dirty="0"/>
              <a:t>Monitored by a peer-to-peer Internet protocol</a:t>
            </a:r>
          </a:p>
          <a:p>
            <a:pPr lvl="1"/>
            <a:r>
              <a:rPr lang="en-US" dirty="0"/>
              <a:t>No third-party bank or financial institution  </a:t>
            </a:r>
          </a:p>
          <a:p>
            <a:r>
              <a:rPr lang="en-US" dirty="0"/>
              <a:t>Popular types</a:t>
            </a:r>
          </a:p>
          <a:p>
            <a:pPr lvl="1"/>
            <a:r>
              <a:rPr lang="en-US" dirty="0"/>
              <a:t>Bitcoin (BTC), </a:t>
            </a:r>
          </a:p>
          <a:p>
            <a:pPr lvl="1"/>
            <a:r>
              <a:rPr lang="en-US" dirty="0"/>
              <a:t>Ripple (XRP), </a:t>
            </a:r>
          </a:p>
          <a:p>
            <a:pPr lvl="1"/>
            <a:r>
              <a:rPr lang="en-US" dirty="0"/>
              <a:t>Ethereum (ETH), </a:t>
            </a:r>
          </a:p>
          <a:p>
            <a:pPr lvl="1"/>
            <a:r>
              <a:rPr lang="en-US" dirty="0" err="1"/>
              <a:t>Monero</a:t>
            </a:r>
            <a:r>
              <a:rPr lang="en-US" dirty="0"/>
              <a:t> (XMR), </a:t>
            </a:r>
          </a:p>
          <a:p>
            <a:pPr lvl="1"/>
            <a:r>
              <a:rPr lang="en-US" dirty="0" err="1"/>
              <a:t>LiteCoin</a:t>
            </a:r>
            <a:r>
              <a:rPr lang="en-US" dirty="0"/>
              <a:t> (LTC), and </a:t>
            </a:r>
          </a:p>
          <a:p>
            <a:pPr lvl="1"/>
            <a:r>
              <a:rPr lang="en-US" dirty="0" err="1"/>
              <a:t>Zcash</a:t>
            </a:r>
            <a:r>
              <a:rPr lang="en-US" dirty="0"/>
              <a:t> (ZEC)</a:t>
            </a:r>
          </a:p>
        </p:txBody>
      </p:sp>
    </p:spTree>
    <p:extLst>
      <p:ext uri="{BB962C8B-B14F-4D97-AF65-F5344CB8AC3E}">
        <p14:creationId xmlns:p14="http://schemas.microsoft.com/office/powerpoint/2010/main" val="27872569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69DE-F447-463F-A8AF-54FA0FA9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70" y="401425"/>
            <a:ext cx="8847859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Blockchain Technology and Cryptocurrency (5 of 6)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8324-4CCC-4629-B4F6-B5A08F9C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Cryptocurrency advantages </a:t>
            </a:r>
          </a:p>
          <a:p>
            <a:pPr lvl="1"/>
            <a:r>
              <a:rPr lang="en-US" dirty="0"/>
              <a:t>Cannot be counterfeited or reversed by the sender </a:t>
            </a:r>
          </a:p>
          <a:p>
            <a:pPr lvl="1"/>
            <a:r>
              <a:rPr lang="en-US" dirty="0"/>
              <a:t>Immediate settlement</a:t>
            </a:r>
          </a:p>
          <a:p>
            <a:pPr lvl="1"/>
            <a:r>
              <a:rPr lang="en-US" dirty="0"/>
              <a:t>Lower transaction fees </a:t>
            </a:r>
          </a:p>
          <a:p>
            <a:pPr lvl="1"/>
            <a:r>
              <a:rPr lang="en-US" dirty="0"/>
              <a:t>No risk for credit theft </a:t>
            </a:r>
          </a:p>
        </p:txBody>
      </p:sp>
    </p:spTree>
    <p:extLst>
      <p:ext uri="{BB962C8B-B14F-4D97-AF65-F5344CB8AC3E}">
        <p14:creationId xmlns:p14="http://schemas.microsoft.com/office/powerpoint/2010/main" val="20731977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69DE-F447-463F-A8AF-54FA0FA9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16" y="326611"/>
            <a:ext cx="8706543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600" dirty="0"/>
              <a:t>Blockchain Technology and Cryptocurrency (6 of 6)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8324-4CCC-4629-B4F6-B5A08F9C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Cryptocurrency disadvantages </a:t>
            </a:r>
          </a:p>
          <a:p>
            <a:pPr lvl="1"/>
            <a:r>
              <a:rPr lang="en-US" dirty="0"/>
              <a:t>Not widely accepted </a:t>
            </a:r>
          </a:p>
          <a:p>
            <a:pPr lvl="1"/>
            <a:r>
              <a:rPr lang="en-US" dirty="0"/>
              <a:t>No way to reverse the payment  </a:t>
            </a:r>
          </a:p>
          <a:p>
            <a:pPr lvl="1"/>
            <a:r>
              <a:rPr lang="en-US" dirty="0"/>
              <a:t>Uncertainty with respect to the regulations</a:t>
            </a:r>
          </a:p>
          <a:p>
            <a:pPr lvl="1"/>
            <a:r>
              <a:rPr lang="en-US" dirty="0"/>
              <a:t>Potential for financial loss because of data loss</a:t>
            </a:r>
          </a:p>
          <a:p>
            <a:pPr lvl="1"/>
            <a:r>
              <a:rPr lang="en-US" dirty="0"/>
              <a:t>Potential for high price volatility and manipulation </a:t>
            </a:r>
          </a:p>
          <a:p>
            <a:pPr lvl="1"/>
            <a:r>
              <a:rPr lang="en-US" dirty="0"/>
              <a:t>Often not exchangeable for fiat currency</a:t>
            </a:r>
          </a:p>
        </p:txBody>
      </p:sp>
    </p:spTree>
    <p:extLst>
      <p:ext uri="{BB962C8B-B14F-4D97-AF65-F5344CB8AC3E}">
        <p14:creationId xmlns:p14="http://schemas.microsoft.com/office/powerpoint/2010/main" val="4222277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05BE-039C-47BC-BFB1-AF79F13B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1F56-8D04-4524-BAD3-94918B79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trends in software and service distribution include pull technology, push technology, and ASPs</a:t>
            </a:r>
          </a:p>
          <a:p>
            <a:r>
              <a:rPr lang="en-US" dirty="0"/>
              <a:t>VR technology has added the third dimension, so users can interact with objects in a way not possible before</a:t>
            </a:r>
          </a:p>
          <a:p>
            <a:r>
              <a:rPr lang="en-US" dirty="0"/>
              <a:t>RFID devices are more popular with the retail industry and other industries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09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05BE-039C-47BC-BFB1-AF79F13B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1F56-8D04-4524-BAD3-94918B79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QR codes have grown in popularity as a marketing tool</a:t>
            </a:r>
          </a:p>
          <a:p>
            <a:r>
              <a:rPr lang="en-US" dirty="0"/>
              <a:t>Recent trends in networking technologies include wireless technologies, grid computing, WiMAX, and cloud computing</a:t>
            </a:r>
          </a:p>
          <a:p>
            <a:r>
              <a:rPr lang="en-US" dirty="0"/>
              <a:t>Nanotechnology is currently too expensive to justify its use in many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418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05BE-039C-47BC-BFB1-AF79F13B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(3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1F56-8D04-4524-BAD3-94918B79B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blockchain is a decentralized and distributed network </a:t>
            </a:r>
          </a:p>
          <a:p>
            <a:pPr lvl="1"/>
            <a:r>
              <a:rPr lang="en-US" dirty="0"/>
              <a:t>Used to record transactions across connected devices as blocks of data that cannot be altered after being recorded </a:t>
            </a:r>
          </a:p>
          <a:p>
            <a:pPr lvl="1"/>
            <a:r>
              <a:rPr lang="en-US" dirty="0"/>
              <a:t>Cryptocurrency is probably the most popular application of blockchain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69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45378" y="4161559"/>
            <a:ext cx="8563062" cy="157179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2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r>
              <a:rPr kumimoji="0" lang="en-AU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4686300" y="2340769"/>
            <a:ext cx="3886200" cy="326350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1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836" y="1512922"/>
            <a:ext cx="4177145" cy="2516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57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Trends in Software and Service Distribution (1 of 3)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Pull technology</a:t>
            </a:r>
          </a:p>
          <a:p>
            <a:pPr lvl="1"/>
            <a:r>
              <a:rPr lang="en-US" altLang="en-US" dirty="0"/>
              <a:t>User states a need before getting information</a:t>
            </a:r>
          </a:p>
          <a:p>
            <a:pPr lvl="1"/>
            <a:r>
              <a:rPr lang="en-US" altLang="en-US" dirty="0"/>
              <a:t>Example: entering a URL in a Web browser to go to a certain website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Push technology (i.e., webcasting)</a:t>
            </a:r>
          </a:p>
          <a:p>
            <a:pPr lvl="1"/>
            <a:r>
              <a:rPr lang="en-US" altLang="en-US" dirty="0"/>
              <a:t>Web server delivers information to users who have signed up for the service</a:t>
            </a:r>
          </a:p>
          <a:p>
            <a:pPr lvl="1"/>
            <a:r>
              <a:rPr lang="en-US" altLang="en-US" dirty="0"/>
              <a:t>Supported by many Web browsers </a:t>
            </a:r>
          </a:p>
          <a:p>
            <a:pPr lvl="1"/>
            <a:r>
              <a:rPr lang="en-IN" altLang="en-US" dirty="0"/>
              <a:t>Delivers content to users automatically at set intervals or when a new event occurs</a:t>
            </a:r>
          </a:p>
          <a:p>
            <a:pPr lvl="1"/>
            <a:r>
              <a:rPr lang="en-US" altLang="en-US" dirty="0"/>
              <a:t>Streamlines the process of users getting software updates and updated content</a:t>
            </a:r>
          </a:p>
          <a:p>
            <a:pPr lvl="1"/>
            <a:r>
              <a:rPr lang="en-US" altLang="en-US" dirty="0"/>
              <a:t>Benefits vendors by keeping in constant touch with users, thus creating customer loyalty</a:t>
            </a:r>
          </a:p>
          <a:p>
            <a:pPr lvl="1"/>
            <a:r>
              <a:rPr lang="en-US" altLang="en-US" dirty="0"/>
              <a:t>Examples: Microsoft Direct Push (AT&amp;T), Apple Push Notification, and Facebook Push Notification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Trends in Software and Service Distribution (2 of 3)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Application service providers (ASPs) </a:t>
            </a:r>
          </a:p>
          <a:p>
            <a:pPr lvl="1"/>
            <a:r>
              <a:rPr lang="en-US" altLang="en-US" sz="2400" dirty="0"/>
              <a:t>Provide access to software or services for a fee</a:t>
            </a:r>
          </a:p>
          <a:p>
            <a:pPr lvl="1"/>
            <a:r>
              <a:rPr lang="en-US" altLang="en-US" sz="2400" dirty="0"/>
              <a:t>Software as a service (SaaS) </a:t>
            </a:r>
          </a:p>
          <a:p>
            <a:pPr lvl="2"/>
            <a:r>
              <a:rPr lang="en-IN" altLang="en-US" sz="1800" dirty="0"/>
              <a:t>ASP delivers software to users for a fee for temporary or long-term use</a:t>
            </a:r>
            <a:endParaRPr lang="en-US" altLang="en-US" sz="1800" dirty="0"/>
          </a:p>
          <a:p>
            <a:pPr lvl="2"/>
            <a:r>
              <a:rPr lang="en-US" altLang="en-US" sz="1800" dirty="0"/>
              <a:t>Offers the recent version of the software</a:t>
            </a:r>
          </a:p>
          <a:p>
            <a:pPr marL="958850" lvl="2" indent="-319088" eaLnBrk="1" hangingPunct="1">
              <a:spcBef>
                <a:spcPts val="600"/>
              </a:spcBef>
            </a:pPr>
            <a:r>
              <a:rPr lang="en-US" altLang="en-US" sz="1800" dirty="0"/>
              <a:t>Allows users to save all application data on the ASP’s server</a:t>
            </a:r>
          </a:p>
          <a:p>
            <a:pPr marL="639762" lvl="2" indent="0" eaLnBrk="1" hangingPunct="1">
              <a:spcBef>
                <a:spcPts val="600"/>
              </a:spcBef>
              <a:buNone/>
            </a:pPr>
            <a:endParaRPr lang="en-US" altLang="en-US" sz="1800" dirty="0"/>
          </a:p>
          <a:p>
            <a:pPr lvl="1"/>
            <a:r>
              <a:rPr lang="en-US" altLang="en-US" sz="2400" dirty="0"/>
              <a:t>Forms of SaaS model</a:t>
            </a:r>
          </a:p>
          <a:p>
            <a:pPr marL="982663" lvl="2" indent="-273050"/>
            <a:r>
              <a:rPr lang="en-US" altLang="en-US" sz="1800" dirty="0"/>
              <a:t>Software services for general use</a:t>
            </a:r>
          </a:p>
          <a:p>
            <a:pPr marL="982663" lvl="2" indent="-273050"/>
            <a:r>
              <a:rPr lang="en-US" altLang="en-US" sz="1800" dirty="0"/>
              <a:t>Specific service</a:t>
            </a:r>
          </a:p>
          <a:p>
            <a:pPr marL="982663" lvl="2" indent="-273050"/>
            <a:r>
              <a:rPr lang="en-US" altLang="en-US" sz="1800" dirty="0"/>
              <a:t>Service in a vertical market</a:t>
            </a:r>
          </a:p>
          <a:p>
            <a:pPr marL="958850" lvl="2" indent="-319088" eaLnBrk="1" hangingPunct="1">
              <a:spcBef>
                <a:spcPts val="600"/>
              </a:spcBef>
            </a:pPr>
            <a:endParaRPr lang="en-US" altLang="en-US" sz="1800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ea typeface="Franklin Gothic Medium" panose="020B0603020102020204" pitchFamily="34" charset="0"/>
                <a:cs typeface="Franklin Gothic Medium" panose="020B0603020102020204" pitchFamily="34" charset="0"/>
              </a:rPr>
              <a:t>Trends in Software and Service Distribution </a:t>
            </a:r>
            <a:r>
              <a:rPr lang="en-US" altLang="en-US" dirty="0"/>
              <a:t>(3 of 3)</a:t>
            </a:r>
            <a:endParaRPr lang="en-US" altLang="en-US" dirty="0">
              <a:latin typeface="Folio Std Medium"/>
              <a:ea typeface="Franklin Gothic Medium" panose="020B0603020102020204" pitchFamily="34" charset="0"/>
              <a:cs typeface="Franklin Gothic Medium" panose="020B0603020102020204" pitchFamily="34" charset="0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039043" cy="4224301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200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Advantages of ASPs</a:t>
            </a:r>
          </a:p>
          <a:p>
            <a:pPr lvl="1" eaLnBrk="1" hangingPunct="1"/>
            <a:r>
              <a:rPr lang="en-IN" altLang="en-US" sz="1900" dirty="0"/>
              <a:t>Customers do not need to be concerned about whether software is current</a:t>
            </a:r>
          </a:p>
          <a:p>
            <a:pPr lvl="1" eaLnBrk="1" hangingPunct="1"/>
            <a:r>
              <a:rPr lang="en-US" altLang="en-US" sz="1900" dirty="0"/>
              <a:t>Information systems (IS) personnel time is freed up to focus on important applications</a:t>
            </a:r>
          </a:p>
          <a:p>
            <a:pPr lvl="1" eaLnBrk="1" hangingPunct="1"/>
            <a:r>
              <a:rPr lang="en-US" altLang="en-US" sz="1900" dirty="0"/>
              <a:t>Software development costs are spread over several customers</a:t>
            </a:r>
          </a:p>
          <a:p>
            <a:pPr lvl="1" eaLnBrk="1" hangingPunct="1"/>
            <a:r>
              <a:rPr lang="en-US" altLang="en-US" sz="1900" dirty="0"/>
              <a:t>Software is kept up to date, based on users’ requests</a:t>
            </a:r>
          </a:p>
          <a:p>
            <a:pPr lvl="1" eaLnBrk="1" hangingPunct="1"/>
            <a:r>
              <a:rPr lang="en-US" altLang="en-US" sz="1900" dirty="0"/>
              <a:t>ASP contract guarantees a certain level of technical support</a:t>
            </a:r>
          </a:p>
          <a:p>
            <a:pPr lvl="1" eaLnBrk="1" hangingPunct="1"/>
            <a:r>
              <a:rPr lang="en-US" altLang="en-US" sz="1900" dirty="0"/>
              <a:t>Organization’s software costs can be reduced to a predictable monthly fee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45F83-EFBA-48C4-934D-996034FBBBF5}"/>
              </a:ext>
            </a:extLst>
          </p:cNvPr>
          <p:cNvSpPr txBox="1">
            <a:spLocks/>
          </p:cNvSpPr>
          <p:nvPr/>
        </p:nvSpPr>
        <p:spPr>
          <a:xfrm>
            <a:off x="4997301" y="1762106"/>
            <a:ext cx="3698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Disadvantages of ASPs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Users must accept applications as provided by ASPs; </a:t>
            </a:r>
            <a:r>
              <a:rPr lang="en-IN" altLang="en-US" dirty="0"/>
              <a:t>software customization is not offered</a:t>
            </a:r>
            <a:endParaRPr lang="en-US" altLang="en-US" dirty="0"/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Risk of applications not fully meeting the organization’s needs exists</a:t>
            </a:r>
          </a:p>
          <a:p>
            <a:pPr lvl="1" fontAlgn="auto">
              <a:spcAft>
                <a:spcPts val="0"/>
              </a:spcAft>
            </a:pPr>
            <a:r>
              <a:rPr lang="en-US" altLang="en-US" dirty="0"/>
              <a:t>Integration with the customer’s other applications and systems might be challenging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Folio Std Medium"/>
                <a:ea typeface="Franklin Gothic Medium" panose="020B0603020102020204" pitchFamily="34" charset="0"/>
                <a:cs typeface="Franklin Gothic Medium" panose="020B0603020102020204" pitchFamily="34" charset="0"/>
              </a:rPr>
              <a:t>Virtual Reality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781703" cy="413924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Uses computer-generated, three-dimensional images to create the illusion of interaction in a real-world environment </a:t>
            </a:r>
          </a:p>
          <a:p>
            <a:pPr marL="639763" lvl="1" indent="-27305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Simulation: </a:t>
            </a:r>
            <a:r>
              <a:rPr lang="en-US" altLang="en-US" dirty="0"/>
              <a:t>giving objects in a VR environment texture and shading for a 3D appearance</a:t>
            </a:r>
          </a:p>
          <a:p>
            <a:pPr marL="639763" lvl="1" indent="-27305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Interaction: </a:t>
            </a:r>
            <a:r>
              <a:rPr lang="en-US" altLang="en-US" dirty="0"/>
              <a:t>enabling users to act on objects in a VR environment</a:t>
            </a:r>
          </a:p>
          <a:p>
            <a:pPr marL="639763" lvl="1" indent="-27305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Immersion: </a:t>
            </a:r>
            <a:r>
              <a:rPr lang="en-US" altLang="en-US" dirty="0"/>
              <a:t>giving users the feeling of being part of an environment</a:t>
            </a:r>
          </a:p>
          <a:p>
            <a:pPr marL="639763" lvl="1" indent="-27305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Telepresence: </a:t>
            </a:r>
            <a:r>
              <a:rPr lang="en-US" altLang="en-US" dirty="0"/>
              <a:t>giving users the sense that they are in another location and can manipulate objects as though in reality</a:t>
            </a:r>
          </a:p>
          <a:p>
            <a:pPr marL="639763" lvl="1" indent="-27305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Full-body immersion: </a:t>
            </a:r>
            <a:r>
              <a:rPr lang="en-US" altLang="en-US" dirty="0"/>
              <a:t>allowing users to move around freely by combining interactive environments with cameras, monitors, and other devices</a:t>
            </a:r>
          </a:p>
          <a:p>
            <a:pPr marL="639763" lvl="1" indent="-273050">
              <a:spcAft>
                <a:spcPts val="600"/>
              </a:spcAft>
            </a:pPr>
            <a:r>
              <a:rPr lang="en-US" altLang="en-US" b="1" dirty="0"/>
              <a:t>Networked communication: </a:t>
            </a:r>
            <a:r>
              <a:rPr lang="en-US" altLang="en-US" dirty="0"/>
              <a:t>allowing users in different locations to interact and manipulate the same world at the same time by connecting two or more virtual worlds</a:t>
            </a:r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639763" lvl="1" indent="-27305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6501" y="276735"/>
            <a:ext cx="8889423" cy="1325563"/>
          </a:xfrm>
        </p:spPr>
        <p:txBody>
          <a:bodyPr>
            <a:normAutofit/>
          </a:bodyPr>
          <a:lstStyle/>
          <a:p>
            <a:r>
              <a:rPr lang="en-US" altLang="en-US"/>
              <a:t>Types of Virtual Environments</a:t>
            </a:r>
            <a:endParaRPr lang="en-US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83592" cy="4351338"/>
          </a:xfrm>
        </p:spPr>
        <p:txBody>
          <a:bodyPr/>
          <a:lstStyle/>
          <a:p>
            <a:r>
              <a:rPr lang="en-US" altLang="en-US"/>
              <a:t>Egocentric environment</a:t>
            </a:r>
          </a:p>
          <a:p>
            <a:pPr lvl="1"/>
            <a:r>
              <a:rPr lang="en-US" altLang="en-US"/>
              <a:t>User is totally immersed in the VR world</a:t>
            </a:r>
          </a:p>
          <a:p>
            <a:pPr lvl="1"/>
            <a:r>
              <a:rPr lang="en-US" altLang="en-US"/>
              <a:t>Technologies used with the environment</a:t>
            </a:r>
          </a:p>
          <a:p>
            <a:pPr lvl="2"/>
            <a:r>
              <a:rPr lang="en-US" altLang="en-US"/>
              <a:t>Head-mounted display (HMD)</a:t>
            </a:r>
          </a:p>
          <a:p>
            <a:pPr lvl="2"/>
            <a:r>
              <a:rPr lang="en-US" altLang="en-US"/>
              <a:t>Virtual retinal display (VRD)</a:t>
            </a:r>
          </a:p>
          <a:p>
            <a:pPr lvl="2"/>
            <a:endParaRPr lang="en-US" altLang="en-US"/>
          </a:p>
          <a:p>
            <a:pPr lvl="2"/>
            <a:endParaRPr lang="en-US" altLang="en-US"/>
          </a:p>
          <a:p>
            <a:r>
              <a:rPr lang="en-US" altLang="en-US"/>
              <a:t>Exocentric environment </a:t>
            </a:r>
          </a:p>
          <a:p>
            <a:pPr lvl="1"/>
            <a:r>
              <a:rPr lang="en-US" altLang="en-US"/>
              <a:t>User is given a “window view”</a:t>
            </a:r>
          </a:p>
          <a:p>
            <a:pPr lvl="1"/>
            <a:r>
              <a:rPr lang="en-US" altLang="en-US"/>
              <a:t>Data is rendered in 3D, but users can only view it on screen</a:t>
            </a:r>
          </a:p>
          <a:p>
            <a:pPr lvl="1"/>
            <a:r>
              <a:rPr lang="en-US" altLang="en-US"/>
              <a:t>Users cannot interact with objects</a:t>
            </a:r>
          </a:p>
          <a:p>
            <a:pPr lvl="2"/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7DB33-CAF7-40A8-8516-2E2FC18F43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27" y="1825625"/>
            <a:ext cx="2718816" cy="1813560"/>
          </a:xfrm>
          <a:prstGeom prst="rect">
            <a:avLst/>
          </a:prstGeom>
        </p:spPr>
      </p:pic>
      <p:pic>
        <p:nvPicPr>
          <p:cNvPr id="5" name="Picture 4" descr="A picture containing fan&#10;&#10;Description automatically generated">
            <a:extLst>
              <a:ext uri="{FF2B5EF4-FFF2-40B4-BE49-F238E27FC236}">
                <a16:creationId xmlns:a16="http://schemas.microsoft.com/office/drawing/2014/main" id="{0137E9C2-553E-4C85-9277-DF308F0522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247" y="4423143"/>
            <a:ext cx="2915036" cy="17538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Custom 2">
      <a:dk1>
        <a:srgbClr val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2695</Words>
  <Application>Microsoft Office PowerPoint</Application>
  <PresentationFormat>On-screen Show (4:3)</PresentationFormat>
  <Paragraphs>379</Paragraphs>
  <Slides>48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Rounded MT Bold</vt:lpstr>
      <vt:lpstr>Calibri</vt:lpstr>
      <vt:lpstr>Calibri Light</vt:lpstr>
      <vt:lpstr>Folio Std Medium</vt:lpstr>
      <vt:lpstr>Times New Roman</vt:lpstr>
      <vt:lpstr>Kent Powerpoint Template (final)</vt:lpstr>
      <vt:lpstr>1_Kent Powerpoint Template (final)</vt:lpstr>
      <vt:lpstr>PowerPoint Presentation</vt:lpstr>
      <vt:lpstr>Resource Material</vt:lpstr>
      <vt:lpstr>Chapter 14</vt:lpstr>
      <vt:lpstr>Learning Objectives</vt:lpstr>
      <vt:lpstr>Trends in Software and Service Distribution (1 of 3)</vt:lpstr>
      <vt:lpstr>Trends in Software and Service Distribution (2 of 3)</vt:lpstr>
      <vt:lpstr>Trends in Software and Service Distribution (3 of 3)</vt:lpstr>
      <vt:lpstr>Virtual Reality</vt:lpstr>
      <vt:lpstr>Types of Virtual Environments</vt:lpstr>
      <vt:lpstr>Components of a Virtual Reality System</vt:lpstr>
      <vt:lpstr>CAVE</vt:lpstr>
      <vt:lpstr>14.3     Example of a CAVE</vt:lpstr>
      <vt:lpstr>Virtual Reality Applications</vt:lpstr>
      <vt:lpstr>Obstacles in Using VR Systems</vt:lpstr>
      <vt:lpstr>Virtual Worlds</vt:lpstr>
      <vt:lpstr>Augmented Reality</vt:lpstr>
      <vt:lpstr>Radio Frequency Identification: An Overview</vt:lpstr>
      <vt:lpstr>14.1      RFID Applications </vt:lpstr>
      <vt:lpstr>Quick Response Codes</vt:lpstr>
      <vt:lpstr>Biometrics: A Second Look</vt:lpstr>
      <vt:lpstr>Trends in Networking (1 of 15)</vt:lpstr>
      <vt:lpstr>Trends in Networking (2 of 15)</vt:lpstr>
      <vt:lpstr>Trends in Networking (3 of 15)</vt:lpstr>
      <vt:lpstr>Trends in Networking (4 of 15)</vt:lpstr>
      <vt:lpstr>Trends in Networking (5 of 15)</vt:lpstr>
      <vt:lpstr>Trends in Networking (6 of 15)</vt:lpstr>
      <vt:lpstr>Trends in Networking (7 of 15)</vt:lpstr>
      <vt:lpstr>Trends in Networking (8 of 15)</vt:lpstr>
      <vt:lpstr>Trends in Networking (9 of 15)</vt:lpstr>
      <vt:lpstr>14.8 Grid Computing Configuration</vt:lpstr>
      <vt:lpstr>Trends in Networking (10 of 15)</vt:lpstr>
      <vt:lpstr>Trends in Networking (11 of 15)</vt:lpstr>
      <vt:lpstr>Trends in Networking (12 of 15)</vt:lpstr>
      <vt:lpstr>Trends in Networking (13 of 15)</vt:lpstr>
      <vt:lpstr>Trends in Networking (14 of 15)</vt:lpstr>
      <vt:lpstr>Trends in Networking (15 of 15)</vt:lpstr>
      <vt:lpstr>Cloud Computing Security</vt:lpstr>
      <vt:lpstr>Nanotechnology</vt:lpstr>
      <vt:lpstr> Blockchain Technology and Cryptocurrency (1 of 6) </vt:lpstr>
      <vt:lpstr> Blockchain Technology and Cryptocurrency (2 of 6) </vt:lpstr>
      <vt:lpstr> Blockchain Technology and Cryptocurrency (3 of 6) </vt:lpstr>
      <vt:lpstr> Blockchain Technology and Cryptocurrency (4 of 6) </vt:lpstr>
      <vt:lpstr> Blockchain Technology and Cryptocurrency (5 of 6) </vt:lpstr>
      <vt:lpstr> Blockchain Technology and Cryptocurrency (6 of 6) </vt:lpstr>
      <vt:lpstr>Summary (1 of 3)</vt:lpstr>
      <vt:lpstr>Summary (2 of 3)</vt:lpstr>
      <vt:lpstr>Summary (3 of 3)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2018-07-14T18:18:21Z</dcterms:created>
  <dcterms:modified xsi:type="dcterms:W3CDTF">2020-12-08T00:49:00Z</dcterms:modified>
</cp:coreProperties>
</file>