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60" r:id="rId3"/>
    <p:sldId id="261" r:id="rId4"/>
    <p:sldId id="263" r:id="rId5"/>
    <p:sldId id="264"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295" r:id="rId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29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4521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3207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3353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94"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700"/>
              </a:spcBef>
              <a:buFontTx/>
              <a:defRPr sz="3200">
                <a:latin typeface="Arial"/>
                <a:ea typeface="Arial"/>
                <a:cs typeface="Arial"/>
                <a:sym typeface="Arial"/>
              </a:defRPr>
            </a:lvl1pPr>
            <a:lvl2pPr marL="783771" indent="-326571">
              <a:lnSpc>
                <a:spcPct val="100000"/>
              </a:lnSpc>
              <a:spcBef>
                <a:spcPts val="700"/>
              </a:spcBef>
              <a:buFontTx/>
              <a:buChar char="–"/>
              <a:defRPr sz="3200">
                <a:latin typeface="Arial"/>
                <a:ea typeface="Arial"/>
                <a:cs typeface="Arial"/>
                <a:sym typeface="Arial"/>
              </a:defRPr>
            </a:lvl2pPr>
            <a:lvl3pPr marL="1219200" indent="-304800">
              <a:lnSpc>
                <a:spcPct val="100000"/>
              </a:lnSpc>
              <a:spcBef>
                <a:spcPts val="700"/>
              </a:spcBef>
              <a:buFontTx/>
              <a:defRPr sz="3200">
                <a:latin typeface="Arial"/>
                <a:ea typeface="Arial"/>
                <a:cs typeface="Arial"/>
                <a:sym typeface="Arial"/>
              </a:defRPr>
            </a:lvl3pPr>
            <a:lvl4pPr marL="1737360" indent="-365760">
              <a:lnSpc>
                <a:spcPct val="100000"/>
              </a:lnSpc>
              <a:spcBef>
                <a:spcPts val="700"/>
              </a:spcBef>
              <a:buFontTx/>
              <a:buChar char="–"/>
              <a:defRPr sz="3200">
                <a:latin typeface="Arial"/>
                <a:ea typeface="Arial"/>
                <a:cs typeface="Arial"/>
                <a:sym typeface="Arial"/>
              </a:defRPr>
            </a:lvl4pPr>
            <a:lvl5pPr marL="2194560" indent="-365760">
              <a:lnSpc>
                <a:spcPct val="100000"/>
              </a:lnSpc>
              <a:spcBef>
                <a:spcPts val="700"/>
              </a:spcBef>
              <a:buFontTx/>
              <a:buChar char="»"/>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2209800" y="2130425"/>
            <a:ext cx="7772400" cy="1470025"/>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103" name="Body Level One…"/>
          <p:cNvSpPr txBox="1">
            <a:spLocks noGrp="1"/>
          </p:cNvSpPr>
          <p:nvPr>
            <p:ph type="body" sz="quarter" idx="1"/>
          </p:nvPr>
        </p:nvSpPr>
        <p:spPr>
          <a:xfrm>
            <a:off x="2895600" y="3886200"/>
            <a:ext cx="6400800" cy="1752600"/>
          </a:xfrm>
          <a:prstGeom prst="rect">
            <a:avLst/>
          </a:prstGeom>
        </p:spPr>
        <p:txBody>
          <a:bodyPr/>
          <a:lstStyle>
            <a:lvl1pPr marL="0" indent="0" algn="ctr">
              <a:lnSpc>
                <a:spcPct val="100000"/>
              </a:lnSpc>
              <a:spcBef>
                <a:spcPts val="700"/>
              </a:spcBef>
              <a:buSzTx/>
              <a:buFontTx/>
              <a:buNone/>
              <a:defRPr sz="3200">
                <a:latin typeface="Arial"/>
                <a:ea typeface="Arial"/>
                <a:cs typeface="Arial"/>
                <a:sym typeface="Arial"/>
              </a:defRPr>
            </a:lvl1pPr>
            <a:lvl2pPr marL="0" indent="457200" algn="ctr">
              <a:lnSpc>
                <a:spcPct val="100000"/>
              </a:lnSpc>
              <a:spcBef>
                <a:spcPts val="700"/>
              </a:spcBef>
              <a:buSzTx/>
              <a:buFontTx/>
              <a:buNone/>
              <a:defRPr sz="3200">
                <a:latin typeface="Arial"/>
                <a:ea typeface="Arial"/>
                <a:cs typeface="Arial"/>
                <a:sym typeface="Arial"/>
              </a:defRPr>
            </a:lvl2pPr>
            <a:lvl3pPr marL="0" indent="914400" algn="ctr">
              <a:lnSpc>
                <a:spcPct val="100000"/>
              </a:lnSpc>
              <a:spcBef>
                <a:spcPts val="700"/>
              </a:spcBef>
              <a:buSzTx/>
              <a:buFontTx/>
              <a:buNone/>
              <a:defRPr sz="3200">
                <a:latin typeface="Arial"/>
                <a:ea typeface="Arial"/>
                <a:cs typeface="Arial"/>
                <a:sym typeface="Arial"/>
              </a:defRPr>
            </a:lvl3pPr>
            <a:lvl4pPr marL="0" indent="1371600" algn="ctr">
              <a:lnSpc>
                <a:spcPct val="100000"/>
              </a:lnSpc>
              <a:spcBef>
                <a:spcPts val="700"/>
              </a:spcBef>
              <a:buSzTx/>
              <a:buFontTx/>
              <a:buNone/>
              <a:defRPr sz="3200">
                <a:latin typeface="Arial"/>
                <a:ea typeface="Arial"/>
                <a:cs typeface="Arial"/>
                <a:sym typeface="Arial"/>
              </a:defRPr>
            </a:lvl4pPr>
            <a:lvl5pPr marL="0" indent="1828800" algn="ctr">
              <a:lnSpc>
                <a:spcPct val="100000"/>
              </a:lnSpc>
              <a:spcBef>
                <a:spcPts val="700"/>
              </a:spcBef>
              <a:buSzTx/>
              <a:buFontTx/>
              <a:buNone/>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12"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120" name="Body Level One…"/>
          <p:cNvSpPr txBox="1">
            <a:spLocks noGrp="1"/>
          </p:cNvSpPr>
          <p:nvPr>
            <p:ph type="body" idx="1"/>
          </p:nvPr>
        </p:nvSpPr>
        <p:spPr>
          <a:xfrm>
            <a:off x="1981200" y="274638"/>
            <a:ext cx="8229600" cy="5851526"/>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29"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1" name="Picture 2" descr="Picture 2"/>
          <p:cNvPicPr>
            <a:picLocks noChangeAspect="1"/>
          </p:cNvPicPr>
          <p:nvPr/>
        </p:nvPicPr>
        <p:blipFill>
          <a:blip r:embed="rId2">
            <a:extLst/>
          </a:blip>
          <a:stretch>
            <a:fillRect/>
          </a:stretch>
        </p:blipFill>
        <p:spPr>
          <a:xfrm>
            <a:off x="0" y="6098621"/>
            <a:ext cx="1264249" cy="75937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4"/>
          <p:cNvGrpSpPr/>
          <p:nvPr/>
        </p:nvGrpSpPr>
        <p:grpSpPr>
          <a:xfrm>
            <a:off x="0" y="1"/>
            <a:ext cx="12192000" cy="357129"/>
            <a:chOff x="0" y="0"/>
            <a:chExt cx="12191999" cy="357127"/>
          </a:xfrm>
        </p:grpSpPr>
        <p:sp>
          <p:nvSpPr>
            <p:cNvPr id="139"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40"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41"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42"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44" name="TextBox 13"/>
          <p:cNvSpPr txBox="1"/>
          <p:nvPr/>
        </p:nvSpPr>
        <p:spPr>
          <a:xfrm>
            <a:off x="2990754" y="4652367"/>
            <a:ext cx="6096001" cy="777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200" b="1"/>
            </a:pPr>
            <a:r>
              <a:rPr dirty="0"/>
              <a:t>Data Communication and  Networking (DCAN 202)</a:t>
            </a:r>
          </a:p>
          <a:p>
            <a:pPr algn="ctr">
              <a:defRPr sz="2200" b="1"/>
            </a:pPr>
            <a:r>
              <a:rPr dirty="0"/>
              <a:t>Week </a:t>
            </a:r>
            <a:r>
              <a:rPr dirty="0" smtClean="0"/>
              <a:t>1</a:t>
            </a:r>
            <a:r>
              <a:rPr lang="en-US" dirty="0" smtClean="0"/>
              <a:t>0</a:t>
            </a:r>
            <a:endParaRPr dirty="0"/>
          </a:p>
        </p:txBody>
      </p:sp>
      <p:pic>
        <p:nvPicPr>
          <p:cNvPr id="145" name="Picture 2" descr="Picture 2"/>
          <p:cNvPicPr>
            <a:picLocks noChangeAspect="1"/>
          </p:cNvPicPr>
          <p:nvPr/>
        </p:nvPicPr>
        <p:blipFill>
          <a:blip r:embed="rId2">
            <a:extLst/>
          </a:blip>
          <a:stretch>
            <a:fillRect/>
          </a:stretch>
        </p:blipFill>
        <p:spPr>
          <a:xfrm>
            <a:off x="3047488" y="1067420"/>
            <a:ext cx="5982533" cy="3603691"/>
          </a:xfrm>
          <a:prstGeom prst="rect">
            <a:avLst/>
          </a:prstGeom>
          <a:ln w="12700">
            <a:miter lim="400000"/>
          </a:ln>
        </p:spPr>
      </p:pic>
      <p:sp>
        <p:nvSpPr>
          <p:cNvPr id="146" name="Date Placeholder 1"/>
          <p:cNvSpPr txBox="1"/>
          <p:nvPr/>
        </p:nvSpPr>
        <p:spPr>
          <a:xfrm>
            <a:off x="8077200" y="5998108"/>
            <a:ext cx="3816928"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47" name="Date Placeholder 1"/>
          <p:cNvSpPr txBox="1"/>
          <p:nvPr/>
        </p:nvSpPr>
        <p:spPr>
          <a:xfrm>
            <a:off x="414950" y="6556692"/>
            <a:ext cx="3318850"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fontScale="90000"/>
          </a:bodyPr>
          <a:lstStyle>
            <a:lvl1pPr algn="ctr">
              <a:lnSpc>
                <a:spcPct val="100000"/>
              </a:lnSpc>
              <a:defRPr b="1">
                <a:latin typeface="Arial"/>
                <a:ea typeface="Arial"/>
                <a:cs typeface="Arial"/>
                <a:sym typeface="Arial"/>
              </a:defRPr>
            </a:lvl1pPr>
          </a:lstStyle>
          <a:p>
            <a:r>
              <a:rPr lang="en-AU" dirty="0" smtClean="0"/>
              <a:t>Synchronous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4953000" cy="4351338"/>
          </a:xfrm>
          <a:prstGeom prst="rect">
            <a:avLst/>
          </a:prstGeom>
        </p:spPr>
        <p:txBody>
          <a:bodyPr>
            <a:normAutofit fontScale="92500" lnSpcReduction="20000"/>
          </a:bodyPr>
          <a:lstStyle/>
          <a:p>
            <a:pPr eaLnBrk="1" hangingPunct="1"/>
            <a:r>
              <a:rPr lang="en-US" altLang="en-US" dirty="0">
                <a:latin typeface="Arial" panose="020B0604020202020204" pitchFamily="34" charset="0"/>
                <a:cs typeface="Arial" panose="020B0604020202020204" pitchFamily="34" charset="0"/>
              </a:rPr>
              <a:t>If one device generates data at faster rate than other devices, then the multiplexor must either sample the incoming data stream from that device more often than it samples the other devices, or buffer the faster incoming stream</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If </a:t>
            </a:r>
            <a:r>
              <a:rPr lang="en-US" altLang="en-US" dirty="0">
                <a:latin typeface="Arial" panose="020B0604020202020204" pitchFamily="34" charset="0"/>
                <a:cs typeface="Arial" panose="020B0604020202020204" pitchFamily="34" charset="0"/>
              </a:rPr>
              <a:t>a device has nothing to transmit, the multiplexor must still insert something into the multiplexed stream</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6" name="The overall view of the interconnection between different types of networks"/>
          <p:cNvSpPr txBox="1"/>
          <p:nvPr/>
        </p:nvSpPr>
        <p:spPr>
          <a:xfrm>
            <a:off x="6946232" y="5888928"/>
            <a:ext cx="4407568"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Multiplexor transmission stream with only one input device transmitting data</a:t>
            </a:r>
          </a:p>
        </p:txBody>
      </p:sp>
      <p:pic>
        <p:nvPicPr>
          <p:cNvPr id="7" name="Content Placeholder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916971" y="1767899"/>
            <a:ext cx="5894029" cy="3927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8"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Tree>
    <p:extLst>
      <p:ext uri="{BB962C8B-B14F-4D97-AF65-F5344CB8AC3E}">
        <p14:creationId xmlns:p14="http://schemas.microsoft.com/office/powerpoint/2010/main" val="81760284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fontScale="90000"/>
          </a:bodyPr>
          <a:lstStyle>
            <a:lvl1pPr algn="ctr">
              <a:lnSpc>
                <a:spcPct val="100000"/>
              </a:lnSpc>
              <a:defRPr b="1">
                <a:latin typeface="Arial"/>
                <a:ea typeface="Arial"/>
                <a:cs typeface="Arial"/>
                <a:sym typeface="Arial"/>
              </a:defRPr>
            </a:lvl1pPr>
          </a:lstStyle>
          <a:p>
            <a:r>
              <a:rPr lang="en-AU" dirty="0" smtClean="0"/>
              <a:t>Synchronous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334218" cy="2313238"/>
          </a:xfrm>
          <a:prstGeom prst="rect">
            <a:avLst/>
          </a:prstGeom>
        </p:spPr>
        <p:txBody>
          <a:bodyPr>
            <a:normAutofit/>
          </a:bodyPr>
          <a:lstStyle/>
          <a:p>
            <a:pPr eaLnBrk="1" hangingPunct="1"/>
            <a:r>
              <a:rPr lang="en-US" altLang="en-US" dirty="0" smtClean="0">
                <a:latin typeface="Arial" panose="020B0604020202020204" pitchFamily="34" charset="0"/>
                <a:cs typeface="Arial" panose="020B0604020202020204" pitchFamily="34" charset="0"/>
              </a:rPr>
              <a:t>For </a:t>
            </a:r>
            <a:r>
              <a:rPr lang="en-US" altLang="en-US" dirty="0">
                <a:latin typeface="Arial" panose="020B0604020202020204" pitchFamily="34" charset="0"/>
                <a:cs typeface="Arial" panose="020B0604020202020204" pitchFamily="34" charset="0"/>
              </a:rPr>
              <a:t>the receiver </a:t>
            </a:r>
            <a:r>
              <a:rPr lang="en-US" altLang="en-US" dirty="0" smtClean="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stay synchronized with the incoming data stream, the transmitting multiplexor can insert alternating 1s and 0s into the data stream</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6" name="The overall view of the interconnection between different types of networks"/>
          <p:cNvSpPr txBox="1"/>
          <p:nvPr/>
        </p:nvSpPr>
        <p:spPr>
          <a:xfrm>
            <a:off x="3345866" y="5976612"/>
            <a:ext cx="6404810"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Transmitted frame with added </a:t>
            </a:r>
            <a:r>
              <a:rPr lang="en-US" dirty="0" smtClean="0"/>
              <a:t>synchronization </a:t>
            </a:r>
            <a:r>
              <a:rPr lang="en-US" dirty="0"/>
              <a:t>bits</a:t>
            </a: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67263" y="3663374"/>
            <a:ext cx="6983413" cy="1981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Tree>
    <p:extLst>
      <p:ext uri="{BB962C8B-B14F-4D97-AF65-F5344CB8AC3E}">
        <p14:creationId xmlns:p14="http://schemas.microsoft.com/office/powerpoint/2010/main" val="27083922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T-1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4953000" cy="4351338"/>
          </a:xfrm>
          <a:prstGeom prst="rect">
            <a:avLst/>
          </a:prstGeom>
        </p:spPr>
        <p:txBody>
          <a:bodyPr>
            <a:normAutofit fontScale="92500" lnSpcReduction="20000"/>
          </a:bodyPr>
          <a:lstStyle/>
          <a:p>
            <a:pPr eaLnBrk="1" hangingPunct="1"/>
            <a:r>
              <a:rPr lang="en-US" altLang="en-US" dirty="0">
                <a:latin typeface="Arial" panose="020B0604020202020204" pitchFamily="34" charset="0"/>
                <a:cs typeface="Arial" panose="020B0604020202020204" pitchFamily="34" charset="0"/>
              </a:rPr>
              <a:t>The T-1 multiplexor stream is a continuous series of frames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Note </a:t>
            </a:r>
            <a:r>
              <a:rPr lang="en-US" altLang="en-US" dirty="0">
                <a:latin typeface="Arial" panose="020B0604020202020204" pitchFamily="34" charset="0"/>
                <a:cs typeface="Arial" panose="020B0604020202020204" pitchFamily="34" charset="0"/>
              </a:rPr>
              <a:t>how each frame contains the data (one byte) for potentially 24 voice-grade telephone lines, plus one sync </a:t>
            </a:r>
            <a:r>
              <a:rPr lang="en-US" altLang="en-US" dirty="0" smtClean="0">
                <a:latin typeface="Arial" panose="020B0604020202020204" pitchFamily="34" charset="0"/>
                <a:cs typeface="Arial" panose="020B0604020202020204" pitchFamily="34" charset="0"/>
              </a:rPr>
              <a:t>bit</a:t>
            </a:r>
          </a:p>
          <a:p>
            <a:pPr eaLnBrk="1" hangingPunct="1"/>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It is possible to combine all 24 channels into one channel for a total of 1.544 </a:t>
            </a:r>
            <a:r>
              <a:rPr lang="en-US" altLang="en-US" dirty="0" smtClean="0">
                <a:latin typeface="Arial" panose="020B0604020202020204" pitchFamily="34" charset="0"/>
                <a:cs typeface="Arial" panose="020B0604020202020204" pitchFamily="34" charset="0"/>
              </a:rPr>
              <a:t>Mbps</a:t>
            </a:r>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6" name="The overall view of the interconnection between different types of networks"/>
          <p:cNvSpPr txBox="1"/>
          <p:nvPr/>
        </p:nvSpPr>
        <p:spPr>
          <a:xfrm>
            <a:off x="7155075" y="5456543"/>
            <a:ext cx="3384884"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T-1 multiplexed data stream</a:t>
            </a:r>
          </a:p>
        </p:txBody>
      </p:sp>
      <p:pic>
        <p:nvPicPr>
          <p:cNvPr id="8" name="Picture 1"/>
          <p:cNvPicPr>
            <a:picLocks noChangeAspect="1"/>
          </p:cNvPicPr>
          <p:nvPr/>
        </p:nvPicPr>
        <p:blipFill rotWithShape="1">
          <a:blip r:embed="rId2">
            <a:extLst>
              <a:ext uri="{28A0092B-C50C-407E-A947-70E740481C1C}">
                <a14:useLocalDpi xmlns:a14="http://schemas.microsoft.com/office/drawing/2010/main" val="0"/>
              </a:ext>
            </a:extLst>
          </a:blip>
          <a:srcRect l="2452" t="2016" r="2704" b="4108"/>
          <a:stretch/>
        </p:blipFill>
        <p:spPr bwMode="auto">
          <a:xfrm>
            <a:off x="5711583" y="2101517"/>
            <a:ext cx="6099418" cy="314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Tree>
    <p:extLst>
      <p:ext uri="{BB962C8B-B14F-4D97-AF65-F5344CB8AC3E}">
        <p14:creationId xmlns:p14="http://schemas.microsoft.com/office/powerpoint/2010/main" val="377898497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SONET/SDH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199" y="1825624"/>
            <a:ext cx="5049253" cy="4578667"/>
          </a:xfrm>
          <a:prstGeom prst="rect">
            <a:avLst/>
          </a:prstGeom>
        </p:spPr>
        <p:txBody>
          <a:bodyPr>
            <a:normAutofit fontScale="85000" lnSpcReduction="20000"/>
          </a:bodyPr>
          <a:lstStyle/>
          <a:p>
            <a:pPr eaLnBrk="1" hangingPunct="1"/>
            <a:r>
              <a:rPr lang="en-US" altLang="en-US" dirty="0">
                <a:latin typeface="Arial" panose="020B0604020202020204" pitchFamily="34" charset="0"/>
                <a:cs typeface="Arial" panose="020B0604020202020204" pitchFamily="34" charset="0"/>
              </a:rPr>
              <a:t>Similar to T-1, SONET incorporates a continuous series of frames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SONET </a:t>
            </a:r>
            <a:r>
              <a:rPr lang="en-US" altLang="en-US" dirty="0">
                <a:latin typeface="Arial" panose="020B0604020202020204" pitchFamily="34" charset="0"/>
                <a:cs typeface="Arial" panose="020B0604020202020204" pitchFamily="34" charset="0"/>
              </a:rPr>
              <a:t>is used for high-speed data transmission</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Telephone </a:t>
            </a:r>
            <a:r>
              <a:rPr lang="en-US" altLang="en-US" dirty="0">
                <a:latin typeface="Arial" panose="020B0604020202020204" pitchFamily="34" charset="0"/>
                <a:cs typeface="Arial" panose="020B0604020202020204" pitchFamily="34" charset="0"/>
              </a:rPr>
              <a:t>companies have traditionally used a lot of SONET but this may be giving way to other high-speed transmission services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SDH </a:t>
            </a:r>
            <a:r>
              <a:rPr lang="en-US" altLang="en-US" dirty="0">
                <a:latin typeface="Arial" panose="020B0604020202020204" pitchFamily="34" charset="0"/>
                <a:cs typeface="Arial" panose="020B0604020202020204" pitchFamily="34" charset="0"/>
              </a:rPr>
              <a:t>is the European equivalent to SONET</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6" name="The overall view of the interconnection between different types of networks"/>
          <p:cNvSpPr txBox="1"/>
          <p:nvPr/>
        </p:nvSpPr>
        <p:spPr>
          <a:xfrm>
            <a:off x="7162799" y="5702267"/>
            <a:ext cx="3384884"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SONET STS-1 frame layout</a:t>
            </a:r>
          </a:p>
        </p:txBody>
      </p:sp>
      <p:pic>
        <p:nvPicPr>
          <p:cNvPr id="7" name="Picture 1"/>
          <p:cNvPicPr>
            <a:picLocks noChangeAspect="1"/>
          </p:cNvPicPr>
          <p:nvPr/>
        </p:nvPicPr>
        <p:blipFill rotWithShape="1">
          <a:blip r:embed="rId2">
            <a:extLst>
              <a:ext uri="{28A0092B-C50C-407E-A947-70E740481C1C}">
                <a14:useLocalDpi xmlns:a14="http://schemas.microsoft.com/office/drawing/2010/main" val="0"/>
              </a:ext>
            </a:extLst>
          </a:blip>
          <a:srcRect l="1932" t="3973" r="1865" b="6975"/>
          <a:stretch/>
        </p:blipFill>
        <p:spPr bwMode="auto">
          <a:xfrm>
            <a:off x="5959641" y="2392713"/>
            <a:ext cx="5791200" cy="330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Tree>
    <p:extLst>
      <p:ext uri="{BB962C8B-B14F-4D97-AF65-F5344CB8AC3E}">
        <p14:creationId xmlns:p14="http://schemas.microsoft.com/office/powerpoint/2010/main" val="180702542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Statistical Time 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199" y="1825624"/>
            <a:ext cx="5049253" cy="4578667"/>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A statistical multiplexor transmits the data from active workstations only</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If </a:t>
            </a:r>
            <a:r>
              <a:rPr lang="en-US" altLang="en-US" dirty="0">
                <a:latin typeface="Arial" panose="020B0604020202020204" pitchFamily="34" charset="0"/>
                <a:cs typeface="Arial" panose="020B0604020202020204" pitchFamily="34" charset="0"/>
              </a:rPr>
              <a:t>a workstation is not active, no space is wasted in the multiplexed stream</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6" name="The overall view of the interconnection between different types of networks"/>
          <p:cNvSpPr txBox="1"/>
          <p:nvPr/>
        </p:nvSpPr>
        <p:spPr>
          <a:xfrm>
            <a:off x="6565231" y="5965647"/>
            <a:ext cx="419100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smtClean="0"/>
              <a:t>Two stations out of four transmitting via a statistical multiplexor</a:t>
            </a:r>
            <a:endParaRPr lang="en-US" dirty="0"/>
          </a:p>
        </p:txBody>
      </p:sp>
      <p:sp>
        <p:nvSpPr>
          <p:cNvPr id="10"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pic>
        <p:nvPicPr>
          <p:cNvPr id="8" name="Picture 1"/>
          <p:cNvPicPr>
            <a:picLocks noChangeAspect="1"/>
          </p:cNvPicPr>
          <p:nvPr/>
        </p:nvPicPr>
        <p:blipFill rotWithShape="1">
          <a:blip r:embed="rId2">
            <a:extLst>
              <a:ext uri="{28A0092B-C50C-407E-A947-70E740481C1C}">
                <a14:useLocalDpi xmlns:a14="http://schemas.microsoft.com/office/drawing/2010/main" val="0"/>
              </a:ext>
            </a:extLst>
          </a:blip>
          <a:srcRect l="30560"/>
          <a:stretch/>
        </p:blipFill>
        <p:spPr bwMode="auto">
          <a:xfrm>
            <a:off x="5824599" y="1894264"/>
            <a:ext cx="5986401" cy="403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10704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Statistical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334218" cy="23132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A statistical multiplexor accepts the incoming data streams and creates a frame containing the data to be transmitted</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identify each piece of data, an address is included</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6" name="The overall view of the interconnection between different types of networks"/>
          <p:cNvSpPr txBox="1"/>
          <p:nvPr/>
        </p:nvSpPr>
        <p:spPr>
          <a:xfrm>
            <a:off x="2378785" y="6338857"/>
            <a:ext cx="7434429"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Sample address and data in a statistical multiplexor output stream</a:t>
            </a: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1312" y="3890682"/>
            <a:ext cx="8149374" cy="24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23930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Statistical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334218" cy="23132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If the data is of variable size, a length is also included</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6" name="The overall view of the interconnection between different types of networks"/>
          <p:cNvSpPr txBox="1"/>
          <p:nvPr/>
        </p:nvSpPr>
        <p:spPr>
          <a:xfrm>
            <a:off x="1413152" y="6004182"/>
            <a:ext cx="9184314"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pPr hangingPunct="1"/>
            <a:r>
              <a:rPr lang="en-US" altLang="en-US" dirty="0"/>
              <a:t>Packets of address, length, and data fields in a statistical multiplexor output stream</a:t>
            </a: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9463" y="2895098"/>
            <a:ext cx="8771712" cy="275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7369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AU" dirty="0" smtClean="0"/>
              <a:t>Statistical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334218" cy="23132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More precisely, the transmitted frame contains a collection of data groups</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6" name="The overall view of the interconnection between different types of networks"/>
          <p:cNvSpPr txBox="1"/>
          <p:nvPr/>
        </p:nvSpPr>
        <p:spPr>
          <a:xfrm>
            <a:off x="1413152" y="6004182"/>
            <a:ext cx="9184314"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pPr hangingPunct="1"/>
            <a:r>
              <a:rPr lang="en-US" altLang="en-US" dirty="0"/>
              <a:t>Frame layout for the information packet transferred between statistical multiplexors</a:t>
            </a: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2895600"/>
            <a:ext cx="8222701" cy="310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39184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fontScale="90000"/>
          </a:bodyPr>
          <a:lstStyle>
            <a:lvl1pPr algn="ctr">
              <a:lnSpc>
                <a:spcPct val="100000"/>
              </a:lnSpc>
              <a:defRPr b="1">
                <a:latin typeface="Arial"/>
                <a:ea typeface="Arial"/>
                <a:cs typeface="Arial"/>
                <a:sym typeface="Arial"/>
              </a:defRPr>
            </a:lvl1pPr>
          </a:lstStyle>
          <a:p>
            <a:r>
              <a:rPr lang="en-AU" dirty="0" smtClean="0"/>
              <a:t>Wavelength Division Multiplexing (WDM)</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199" y="1825624"/>
            <a:ext cx="5053746" cy="4735597"/>
          </a:xfrm>
          <a:prstGeom prst="rect">
            <a:avLst/>
          </a:prstGeom>
        </p:spPr>
        <p:txBody>
          <a:bodyPr>
            <a:normAutofit fontScale="77500" lnSpcReduction="20000"/>
          </a:bodyPr>
          <a:lstStyle/>
          <a:p>
            <a:pPr eaLnBrk="1" hangingPunct="1"/>
            <a:r>
              <a:rPr lang="en-US" altLang="en-US" dirty="0" smtClean="0">
                <a:latin typeface="Arial" panose="020B0604020202020204" pitchFamily="34" charset="0"/>
                <a:cs typeface="Arial" panose="020B0604020202020204" pitchFamily="34" charset="0"/>
              </a:rPr>
              <a:t>WDM multiplexes </a:t>
            </a:r>
            <a:r>
              <a:rPr lang="en-US" altLang="en-US" dirty="0">
                <a:latin typeface="Arial" panose="020B0604020202020204" pitchFamily="34" charset="0"/>
                <a:cs typeface="Arial" panose="020B0604020202020204" pitchFamily="34" charset="0"/>
              </a:rPr>
              <a:t>multiple data streams onto a single fiber-optic </a:t>
            </a:r>
            <a:r>
              <a:rPr lang="en-US" altLang="en-US" dirty="0" smtClean="0">
                <a:latin typeface="Arial" panose="020B0604020202020204" pitchFamily="34" charset="0"/>
                <a:cs typeface="Arial" panose="020B0604020202020204" pitchFamily="34" charset="0"/>
              </a:rPr>
              <a:t>line</a:t>
            </a:r>
          </a:p>
          <a:p>
            <a:pPr lvl="1"/>
            <a:r>
              <a:rPr lang="en-US" altLang="en-US" sz="2600" dirty="0" smtClean="0">
                <a:latin typeface="Arial" panose="020B0604020202020204" pitchFamily="34" charset="0"/>
                <a:cs typeface="Arial" panose="020B0604020202020204" pitchFamily="34" charset="0"/>
              </a:rPr>
              <a:t>Different </a:t>
            </a:r>
            <a:r>
              <a:rPr lang="en-US" altLang="en-US" sz="2600" dirty="0">
                <a:latin typeface="Arial" panose="020B0604020202020204" pitchFamily="34" charset="0"/>
                <a:cs typeface="Arial" panose="020B0604020202020204" pitchFamily="34" charset="0"/>
              </a:rPr>
              <a:t>wavelength lasers (called lambdas) transmit the </a:t>
            </a:r>
            <a:r>
              <a:rPr lang="en-US" altLang="en-US" sz="2600" dirty="0" smtClean="0">
                <a:latin typeface="Arial" panose="020B0604020202020204" pitchFamily="34" charset="0"/>
                <a:cs typeface="Arial" panose="020B0604020202020204" pitchFamily="34" charset="0"/>
              </a:rPr>
              <a:t>multiple signals</a:t>
            </a:r>
          </a:p>
          <a:p>
            <a:pPr lvl="1"/>
            <a:r>
              <a:rPr lang="en-US" altLang="en-US" sz="2600" dirty="0" smtClean="0">
                <a:latin typeface="Arial" panose="020B0604020202020204" pitchFamily="34" charset="0"/>
                <a:cs typeface="Arial" panose="020B0604020202020204" pitchFamily="34" charset="0"/>
              </a:rPr>
              <a:t>Each </a:t>
            </a:r>
            <a:r>
              <a:rPr lang="en-US" altLang="en-US" sz="2600" dirty="0">
                <a:latin typeface="Arial" panose="020B0604020202020204" pitchFamily="34" charset="0"/>
                <a:cs typeface="Arial" panose="020B0604020202020204" pitchFamily="34" charset="0"/>
              </a:rPr>
              <a:t>signal carried on the fiber can be transmitted at a different rate from the other signals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Dense </a:t>
            </a:r>
            <a:r>
              <a:rPr lang="en-US" altLang="en-US" dirty="0">
                <a:latin typeface="Arial" panose="020B0604020202020204" pitchFamily="34" charset="0"/>
                <a:cs typeface="Arial" panose="020B0604020202020204" pitchFamily="34" charset="0"/>
              </a:rPr>
              <a:t>wavelength division </a:t>
            </a:r>
            <a:r>
              <a:rPr lang="en-US" altLang="en-US" dirty="0" smtClean="0">
                <a:latin typeface="Arial" panose="020B0604020202020204" pitchFamily="34" charset="0"/>
                <a:cs typeface="Arial" panose="020B0604020202020204" pitchFamily="34" charset="0"/>
              </a:rPr>
              <a:t>multiplexing (DWDM) </a:t>
            </a:r>
            <a:r>
              <a:rPr lang="en-US" altLang="en-US" dirty="0">
                <a:latin typeface="Arial" panose="020B0604020202020204" pitchFamily="34" charset="0"/>
                <a:cs typeface="Arial" panose="020B0604020202020204" pitchFamily="34" charset="0"/>
              </a:rPr>
              <a:t>combines many (30, 40, 50 or more) onto one fiber</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Coarse </a:t>
            </a:r>
            <a:r>
              <a:rPr lang="en-US" altLang="en-US" dirty="0">
                <a:latin typeface="Arial" panose="020B0604020202020204" pitchFamily="34" charset="0"/>
                <a:cs typeface="Arial" panose="020B0604020202020204" pitchFamily="34" charset="0"/>
              </a:rPr>
              <a:t>wavelength division multiplexing combines only a few </a:t>
            </a:r>
            <a:r>
              <a:rPr lang="en-US" altLang="en-US" dirty="0" smtClean="0">
                <a:latin typeface="Arial" panose="020B0604020202020204" pitchFamily="34" charset="0"/>
                <a:cs typeface="Arial" panose="020B0604020202020204" pitchFamily="34" charset="0"/>
              </a:rPr>
              <a:t>lambdas</a:t>
            </a:r>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6" name="The overall view of the interconnection between different types of networks"/>
          <p:cNvSpPr txBox="1"/>
          <p:nvPr/>
        </p:nvSpPr>
        <p:spPr>
          <a:xfrm>
            <a:off x="6655922" y="5669131"/>
            <a:ext cx="460718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Fiber optic line using wavelength division multiplexing and supporting multiple- speed transmissions</a:t>
            </a:r>
          </a:p>
        </p:txBody>
      </p:sp>
      <p:sp>
        <p:nvSpPr>
          <p:cNvPr id="10"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pic>
        <p:nvPicPr>
          <p:cNvPr id="9" name="Picture 1"/>
          <p:cNvPicPr>
            <a:picLocks noChangeAspect="1"/>
          </p:cNvPicPr>
          <p:nvPr/>
        </p:nvPicPr>
        <p:blipFill rotWithShape="1">
          <a:blip r:embed="rId2">
            <a:extLst>
              <a:ext uri="{28A0092B-C50C-407E-A947-70E740481C1C}">
                <a14:useLocalDpi xmlns:a14="http://schemas.microsoft.com/office/drawing/2010/main" val="0"/>
              </a:ext>
            </a:extLst>
          </a:blip>
          <a:srcRect l="5264" t="2925" r="2493" b="3924"/>
          <a:stretch/>
        </p:blipFill>
        <p:spPr bwMode="auto">
          <a:xfrm>
            <a:off x="5891945" y="1825625"/>
            <a:ext cx="5979972" cy="3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20034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a:bodyPr>
          <a:lstStyle>
            <a:lvl1pPr algn="ctr">
              <a:lnSpc>
                <a:spcPct val="100000"/>
              </a:lnSpc>
              <a:defRPr b="1">
                <a:latin typeface="Arial"/>
                <a:ea typeface="Arial"/>
                <a:cs typeface="Arial"/>
                <a:sym typeface="Arial"/>
              </a:defRPr>
            </a:lvl1pPr>
          </a:lstStyle>
          <a:p>
            <a:r>
              <a:rPr lang="en-US" altLang="en-US" dirty="0"/>
              <a:t>Discrete </a:t>
            </a:r>
            <a:r>
              <a:rPr lang="en-US" altLang="en-US" dirty="0" err="1"/>
              <a:t>Multitone</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199" y="1825624"/>
            <a:ext cx="5269830" cy="4735597"/>
          </a:xfrm>
          <a:prstGeom prst="rect">
            <a:avLst/>
          </a:prstGeom>
        </p:spPr>
        <p:txBody>
          <a:bodyPr>
            <a:normAutofit fontScale="70000" lnSpcReduction="20000"/>
          </a:bodyPr>
          <a:lstStyle/>
          <a:p>
            <a:pPr eaLnBrk="1" hangingPunct="1"/>
            <a:r>
              <a:rPr lang="en-US" altLang="en-US" dirty="0">
                <a:latin typeface="Arial" panose="020B0604020202020204" pitchFamily="34" charset="0"/>
                <a:cs typeface="Arial" panose="020B0604020202020204" pitchFamily="34" charset="0"/>
              </a:rPr>
              <a:t>Discrete </a:t>
            </a:r>
            <a:r>
              <a:rPr lang="en-US" altLang="en-US" dirty="0" err="1">
                <a:latin typeface="Arial" panose="020B0604020202020204" pitchFamily="34" charset="0"/>
                <a:cs typeface="Arial" panose="020B0604020202020204" pitchFamily="34" charset="0"/>
              </a:rPr>
              <a:t>Multitone</a:t>
            </a:r>
            <a:r>
              <a:rPr lang="en-US" altLang="en-US" dirty="0">
                <a:latin typeface="Arial" panose="020B0604020202020204" pitchFamily="34" charset="0"/>
                <a:cs typeface="Arial" panose="020B0604020202020204" pitchFamily="34" charset="0"/>
              </a:rPr>
              <a:t> (DMT) – a multiplexing technique commonly found in digital subscriber line (DSL) </a:t>
            </a:r>
            <a:r>
              <a:rPr lang="en-US" altLang="en-US" dirty="0" smtClean="0">
                <a:latin typeface="Arial" panose="020B0604020202020204" pitchFamily="34" charset="0"/>
                <a:cs typeface="Arial" panose="020B0604020202020204" pitchFamily="34" charset="0"/>
              </a:rPr>
              <a:t>systems</a:t>
            </a:r>
          </a:p>
          <a:p>
            <a:pPr lvl="1"/>
            <a:r>
              <a:rPr lang="en-US" altLang="en-US" sz="2600" dirty="0" smtClean="0">
                <a:latin typeface="Arial" panose="020B0604020202020204" pitchFamily="34" charset="0"/>
                <a:cs typeface="Arial" panose="020B0604020202020204" pitchFamily="34" charset="0"/>
              </a:rPr>
              <a:t>DMT </a:t>
            </a:r>
            <a:r>
              <a:rPr lang="en-US" altLang="en-US" sz="2600" dirty="0">
                <a:latin typeface="Arial" panose="020B0604020202020204" pitchFamily="34" charset="0"/>
                <a:cs typeface="Arial" panose="020B0604020202020204" pitchFamily="34" charset="0"/>
              </a:rPr>
              <a:t>combines hundreds of different signals, or </a:t>
            </a:r>
            <a:r>
              <a:rPr lang="en-US" altLang="en-US" sz="2600" dirty="0" err="1">
                <a:latin typeface="Arial" panose="020B0604020202020204" pitchFamily="34" charset="0"/>
                <a:cs typeface="Arial" panose="020B0604020202020204" pitchFamily="34" charset="0"/>
              </a:rPr>
              <a:t>subchannels</a:t>
            </a:r>
            <a:r>
              <a:rPr lang="en-US" altLang="en-US" sz="2600" dirty="0">
                <a:latin typeface="Arial" panose="020B0604020202020204" pitchFamily="34" charset="0"/>
                <a:cs typeface="Arial" panose="020B0604020202020204" pitchFamily="34" charset="0"/>
              </a:rPr>
              <a:t>, into one </a:t>
            </a:r>
            <a:r>
              <a:rPr lang="en-US" altLang="en-US" sz="2600" dirty="0" smtClean="0">
                <a:latin typeface="Arial" panose="020B0604020202020204" pitchFamily="34" charset="0"/>
                <a:cs typeface="Arial" panose="020B0604020202020204" pitchFamily="34" charset="0"/>
              </a:rPr>
              <a:t>stream</a:t>
            </a:r>
          </a:p>
          <a:p>
            <a:pPr lvl="1"/>
            <a:r>
              <a:rPr lang="en-US" altLang="en-US" sz="2600" dirty="0" smtClean="0">
                <a:latin typeface="Arial" panose="020B0604020202020204" pitchFamily="34" charset="0"/>
                <a:cs typeface="Arial" panose="020B0604020202020204" pitchFamily="34" charset="0"/>
              </a:rPr>
              <a:t>Interestingly</a:t>
            </a:r>
            <a:r>
              <a:rPr lang="en-US" altLang="en-US" sz="2600" dirty="0">
                <a:latin typeface="Arial" panose="020B0604020202020204" pitchFamily="34" charset="0"/>
                <a:cs typeface="Arial" panose="020B0604020202020204" pitchFamily="34" charset="0"/>
              </a:rPr>
              <a:t>, all of these </a:t>
            </a:r>
            <a:r>
              <a:rPr lang="en-US" altLang="en-US" sz="2600" dirty="0" err="1">
                <a:latin typeface="Arial" panose="020B0604020202020204" pitchFamily="34" charset="0"/>
                <a:cs typeface="Arial" panose="020B0604020202020204" pitchFamily="34" charset="0"/>
              </a:rPr>
              <a:t>subchannels</a:t>
            </a:r>
            <a:r>
              <a:rPr lang="en-US" altLang="en-US" sz="2600" dirty="0">
                <a:latin typeface="Arial" panose="020B0604020202020204" pitchFamily="34" charset="0"/>
                <a:cs typeface="Arial" panose="020B0604020202020204" pitchFamily="34" charset="0"/>
              </a:rPr>
              <a:t> belong to a single user, unlike the previous multiplexing </a:t>
            </a:r>
            <a:r>
              <a:rPr lang="en-US" altLang="en-US" sz="2600" dirty="0" smtClean="0">
                <a:latin typeface="Arial" panose="020B0604020202020204" pitchFamily="34" charset="0"/>
                <a:cs typeface="Arial" panose="020B0604020202020204" pitchFamily="34" charset="0"/>
              </a:rPr>
              <a:t>techniques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Each </a:t>
            </a:r>
            <a:r>
              <a:rPr lang="en-US" altLang="en-US" dirty="0" err="1">
                <a:latin typeface="Arial" panose="020B0604020202020204" pitchFamily="34" charset="0"/>
                <a:cs typeface="Arial" panose="020B0604020202020204" pitchFamily="34" charset="0"/>
              </a:rPr>
              <a:t>subchannel</a:t>
            </a:r>
            <a:r>
              <a:rPr lang="en-US" altLang="en-US" dirty="0">
                <a:latin typeface="Arial" panose="020B0604020202020204" pitchFamily="34" charset="0"/>
                <a:cs typeface="Arial" panose="020B0604020202020204" pitchFamily="34" charset="0"/>
              </a:rPr>
              <a:t> is quadrature amplitude modulated (recall eight phase angles, four with double amplitudes</a:t>
            </a:r>
            <a:r>
              <a:rPr lang="en-US" altLang="en-US" dirty="0" smtClean="0">
                <a:latin typeface="Arial" panose="020B0604020202020204" pitchFamily="34" charset="0"/>
                <a:cs typeface="Arial" panose="020B0604020202020204" pitchFamily="34" charset="0"/>
              </a:rPr>
              <a:t>)</a:t>
            </a:r>
          </a:p>
          <a:p>
            <a:pPr lvl="1"/>
            <a:r>
              <a:rPr lang="en-US" altLang="en-US" sz="2600" dirty="0">
                <a:latin typeface="Arial" panose="020B0604020202020204" pitchFamily="34" charset="0"/>
                <a:cs typeface="Arial" panose="020B0604020202020204" pitchFamily="34" charset="0"/>
              </a:rPr>
              <a:t>Theoretically, 256 </a:t>
            </a:r>
            <a:r>
              <a:rPr lang="en-US" altLang="en-US" sz="2600" dirty="0" err="1">
                <a:latin typeface="Arial" panose="020B0604020202020204" pitchFamily="34" charset="0"/>
                <a:cs typeface="Arial" panose="020B0604020202020204" pitchFamily="34" charset="0"/>
              </a:rPr>
              <a:t>subchannels</a:t>
            </a:r>
            <a:r>
              <a:rPr lang="en-US" altLang="en-US" sz="2600" dirty="0">
                <a:latin typeface="Arial" panose="020B0604020202020204" pitchFamily="34" charset="0"/>
                <a:cs typeface="Arial" panose="020B0604020202020204" pitchFamily="34" charset="0"/>
              </a:rPr>
              <a:t>, each transmitting 60 kbps, yields 15.36 Mbps</a:t>
            </a:r>
          </a:p>
          <a:p>
            <a:pPr lvl="1"/>
            <a:r>
              <a:rPr lang="en-US" altLang="en-US" sz="2600" dirty="0">
                <a:latin typeface="Arial" panose="020B0604020202020204" pitchFamily="34" charset="0"/>
                <a:cs typeface="Arial" panose="020B0604020202020204" pitchFamily="34" charset="0"/>
              </a:rPr>
              <a:t>Unfortunately, there is noise, so the </a:t>
            </a:r>
            <a:r>
              <a:rPr lang="en-US" altLang="en-US" sz="2600" dirty="0" err="1">
                <a:latin typeface="Arial" panose="020B0604020202020204" pitchFamily="34" charset="0"/>
                <a:cs typeface="Arial" panose="020B0604020202020204" pitchFamily="34" charset="0"/>
              </a:rPr>
              <a:t>subchannels</a:t>
            </a:r>
            <a:r>
              <a:rPr lang="en-US" altLang="en-US" sz="2600" dirty="0">
                <a:latin typeface="Arial" panose="020B0604020202020204" pitchFamily="34" charset="0"/>
                <a:cs typeface="Arial" panose="020B0604020202020204" pitchFamily="34" charset="0"/>
              </a:rPr>
              <a:t> back down to slower </a:t>
            </a:r>
            <a:r>
              <a:rPr lang="en-US" altLang="en-US" sz="2600" dirty="0" smtClean="0">
                <a:latin typeface="Arial" panose="020B0604020202020204" pitchFamily="34" charset="0"/>
                <a:cs typeface="Arial" panose="020B0604020202020204" pitchFamily="34" charset="0"/>
              </a:rPr>
              <a:t>speeds</a:t>
            </a:r>
            <a:endParaRPr lang="en-US" altLang="en-US" sz="2600"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6" name="The overall view of the interconnection between different types of networks"/>
          <p:cNvSpPr txBox="1"/>
          <p:nvPr/>
        </p:nvSpPr>
        <p:spPr>
          <a:xfrm>
            <a:off x="6655922" y="5669131"/>
            <a:ext cx="5105530"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a:t>256 quadrature amplitude modulated streams combined into one DMT signal for DSL</a:t>
            </a:r>
          </a:p>
        </p:txBody>
      </p:sp>
      <p:sp>
        <p:nvSpPr>
          <p:cNvPr id="10"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pic>
        <p:nvPicPr>
          <p:cNvPr id="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577" y="1927309"/>
            <a:ext cx="56038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9635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hapter 1:  Introduction to Computer Networks and Data Communications"/>
          <p:cNvSpPr txBox="1">
            <a:spLocks noGrp="1"/>
          </p:cNvSpPr>
          <p:nvPr>
            <p:ph type="title"/>
          </p:nvPr>
        </p:nvSpPr>
        <p:spPr>
          <a:xfrm>
            <a:off x="1943100" y="2766218"/>
            <a:ext cx="4590306" cy="1325564"/>
          </a:xfrm>
          <a:prstGeom prst="rect">
            <a:avLst/>
          </a:prstGeom>
        </p:spPr>
        <p:txBody>
          <a:bodyPr>
            <a:normAutofit/>
          </a:bodyPr>
          <a:lstStyle/>
          <a:p>
            <a:pPr defTabSz="493776">
              <a:defRPr sz="2376" b="1"/>
            </a:pPr>
            <a:r>
              <a:rPr dirty="0"/>
              <a:t>Chapter </a:t>
            </a:r>
            <a:r>
              <a:rPr lang="en-US" dirty="0" smtClean="0"/>
              <a:t>5</a:t>
            </a:r>
            <a:r>
              <a:rPr dirty="0" smtClean="0"/>
              <a:t>: </a:t>
            </a:r>
            <a:r>
              <a:rPr dirty="0"/>
              <a:t/>
            </a:r>
            <a:br>
              <a:rPr dirty="0"/>
            </a:br>
            <a:r>
              <a:rPr lang="en-US" dirty="0" smtClean="0"/>
              <a:t>Making Connections Efficient: Multiplexing and Compression</a:t>
            </a:r>
            <a:endParaRPr dirty="0"/>
          </a:p>
        </p:txBody>
      </p:sp>
      <p:sp>
        <p:nvSpPr>
          <p:cNvPr id="162"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163" name="DCAN202 Textbook Cover.jpg" descr="DCAN202 Textbook Cover.jpg"/>
          <p:cNvPicPr>
            <a:picLocks noChangeAspect="1"/>
          </p:cNvPicPr>
          <p:nvPr/>
        </p:nvPicPr>
        <p:blipFill>
          <a:blip r:embed="rId2">
            <a:extLst/>
          </a:blip>
          <a:stretch>
            <a:fillRect/>
          </a:stretch>
        </p:blipFill>
        <p:spPr>
          <a:xfrm>
            <a:off x="7304885" y="499318"/>
            <a:ext cx="4343744" cy="5554660"/>
          </a:xfrm>
          <a:prstGeom prst="rect">
            <a:avLst/>
          </a:prstGeom>
          <a:ln w="12700">
            <a:miter lim="400000"/>
          </a:ln>
        </p:spPr>
      </p:pic>
      <p:sp>
        <p:nvSpPr>
          <p:cNvPr id="164" name="Footer Placeholder 3"/>
          <p:cNvSpPr txBox="1"/>
          <p:nvPr/>
        </p:nvSpPr>
        <p:spPr>
          <a:xfrm>
            <a:off x="7368854" y="6067425"/>
            <a:ext cx="4215806" cy="633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a:latin typeface="Arial"/>
                <a:ea typeface="Arial"/>
                <a:cs typeface="Arial"/>
                <a:sym typeface="Arial"/>
              </a:defRPr>
            </a:pPr>
            <a:r>
              <a:t>Data Communications and Computer Networks: A Business User's Approach, Eighth Edition</a:t>
            </a:r>
            <a:endParaRPr sz="2800"/>
          </a:p>
          <a:p>
            <a:pPr>
              <a:defRPr sz="1000">
                <a:latin typeface="Arial"/>
                <a:ea typeface="Arial"/>
                <a:cs typeface="Arial"/>
                <a:sym typeface="Arial"/>
              </a:defRPr>
            </a:pPr>
            <a:r>
              <a:t>© 2016. Cengage Learning. All right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Also known as code division multiple </a:t>
            </a:r>
            <a:r>
              <a:rPr lang="en-US" altLang="en-US" dirty="0" smtClean="0">
                <a:latin typeface="Arial" panose="020B0604020202020204" pitchFamily="34" charset="0"/>
                <a:cs typeface="Arial" panose="020B0604020202020204" pitchFamily="34" charset="0"/>
              </a:rPr>
              <a:t>access (CDMA)</a:t>
            </a:r>
            <a:endParaRPr lang="en-US" altLang="en-US" dirty="0">
              <a:latin typeface="Arial" panose="020B0604020202020204" pitchFamily="34" charset="0"/>
              <a:cs typeface="Arial" panose="020B0604020202020204" pitchFamily="34" charset="0"/>
            </a:endParaRP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An </a:t>
            </a:r>
            <a:r>
              <a:rPr lang="en-US" altLang="en-US" dirty="0">
                <a:latin typeface="Arial" panose="020B0604020202020204" pitchFamily="34" charset="0"/>
                <a:cs typeface="Arial" panose="020B0604020202020204" pitchFamily="34" charset="0"/>
              </a:rPr>
              <a:t>advanced technique that allows multiple devices to transmit on the same frequencies at the same time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Each </a:t>
            </a:r>
            <a:r>
              <a:rPr lang="en-US" altLang="en-US" dirty="0">
                <a:latin typeface="Arial" panose="020B0604020202020204" pitchFamily="34" charset="0"/>
                <a:cs typeface="Arial" panose="020B0604020202020204" pitchFamily="34" charset="0"/>
              </a:rPr>
              <a:t>mobile device is assigned a unique 64-bit code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extLst>
      <p:ext uri="{BB962C8B-B14F-4D97-AF65-F5344CB8AC3E}">
        <p14:creationId xmlns:p14="http://schemas.microsoft.com/office/powerpoint/2010/main" val="34905128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fontScale="92500" lnSpcReduction="10000"/>
          </a:bodyPr>
          <a:lstStyle/>
          <a:p>
            <a:pPr eaLnBrk="1" hangingPunct="1"/>
            <a:r>
              <a:rPr lang="en-US" altLang="en-US" dirty="0">
                <a:latin typeface="Arial" panose="020B0604020202020204" pitchFamily="34" charset="0"/>
                <a:cs typeface="Arial" panose="020B0604020202020204" pitchFamily="34" charset="0"/>
              </a:rPr>
              <a:t>To send a binary 1, a mobile device transmits the unique code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send a binary 0, a mobile device transmits the inverse of the code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send nothing, a mobile device transmits zeros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Receiver </a:t>
            </a:r>
            <a:r>
              <a:rPr lang="en-US" altLang="en-US" dirty="0">
                <a:latin typeface="Arial" panose="020B0604020202020204" pitchFamily="34" charset="0"/>
                <a:cs typeface="Arial" panose="020B0604020202020204" pitchFamily="34" charset="0"/>
              </a:rPr>
              <a:t>gets summed signal, multiplies it by receiver code, adds up the resulting values</a:t>
            </a:r>
          </a:p>
          <a:p>
            <a:pPr lvl="1"/>
            <a:r>
              <a:rPr lang="en-US" altLang="en-US" sz="2400" dirty="0">
                <a:latin typeface="Arial" panose="020B0604020202020204" pitchFamily="34" charset="0"/>
                <a:cs typeface="Arial" panose="020B0604020202020204" pitchFamily="34" charset="0"/>
              </a:rPr>
              <a:t>Interprets as a binary 1 if sum is near +64</a:t>
            </a:r>
          </a:p>
          <a:p>
            <a:pPr lvl="1"/>
            <a:r>
              <a:rPr lang="en-US" altLang="en-US" sz="2400" dirty="0">
                <a:latin typeface="Arial" panose="020B0604020202020204" pitchFamily="34" charset="0"/>
                <a:cs typeface="Arial" panose="020B0604020202020204" pitchFamily="34" charset="0"/>
              </a:rPr>
              <a:t>Interprets as a binary 0 if sum is near -64</a:t>
            </a: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extLst>
      <p:ext uri="{BB962C8B-B14F-4D97-AF65-F5344CB8AC3E}">
        <p14:creationId xmlns:p14="http://schemas.microsoft.com/office/powerpoint/2010/main" val="5073191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For simplicity, assume 8-bit code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Example</a:t>
            </a:r>
            <a:endParaRPr lang="en-US" altLang="en-US"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Three different mobile devices use the following codes:</a:t>
            </a:r>
          </a:p>
          <a:p>
            <a:pPr lvl="2"/>
            <a:r>
              <a:rPr lang="en-US" altLang="en-US" sz="2400" dirty="0">
                <a:latin typeface="Arial" panose="020B0604020202020204" pitchFamily="34" charset="0"/>
                <a:cs typeface="Arial" panose="020B0604020202020204" pitchFamily="34" charset="0"/>
              </a:rPr>
              <a:t>Mobile A: 11110000</a:t>
            </a:r>
          </a:p>
          <a:p>
            <a:pPr lvl="2"/>
            <a:r>
              <a:rPr lang="en-US" altLang="en-US" sz="2400" dirty="0">
                <a:latin typeface="Arial" panose="020B0604020202020204" pitchFamily="34" charset="0"/>
                <a:cs typeface="Arial" panose="020B0604020202020204" pitchFamily="34" charset="0"/>
              </a:rPr>
              <a:t>Mobile B: 10101010</a:t>
            </a:r>
          </a:p>
          <a:p>
            <a:pPr lvl="2"/>
            <a:r>
              <a:rPr lang="en-US" altLang="en-US" sz="2400" dirty="0">
                <a:latin typeface="Arial" panose="020B0604020202020204" pitchFamily="34" charset="0"/>
                <a:cs typeface="Arial" panose="020B0604020202020204" pitchFamily="34" charset="0"/>
              </a:rPr>
              <a:t>Mobile C: 00110011</a:t>
            </a:r>
          </a:p>
          <a:p>
            <a:pPr lvl="1"/>
            <a:r>
              <a:rPr lang="en-US" altLang="en-US" sz="2400" dirty="0">
                <a:latin typeface="Arial" panose="020B0604020202020204" pitchFamily="34" charset="0"/>
                <a:cs typeface="Arial" panose="020B0604020202020204" pitchFamily="34" charset="0"/>
              </a:rPr>
              <a:t>Assume Mobile A sends a 1, B sends a 0, and C sends a 1</a:t>
            </a:r>
          </a:p>
          <a:p>
            <a:pPr lvl="1"/>
            <a:r>
              <a:rPr lang="en-US" altLang="en-US" sz="2400" dirty="0">
                <a:latin typeface="Arial" panose="020B0604020202020204" pitchFamily="34" charset="0"/>
                <a:cs typeface="Arial" panose="020B0604020202020204" pitchFamily="34" charset="0"/>
              </a:rPr>
              <a:t>Signal code: 1-chip = +N volt; 0-chip = -N volt</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extLst>
      <p:ext uri="{BB962C8B-B14F-4D97-AF65-F5344CB8AC3E}">
        <p14:creationId xmlns:p14="http://schemas.microsoft.com/office/powerpoint/2010/main" val="26127785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Example (continued)</a:t>
            </a:r>
          </a:p>
          <a:p>
            <a:pPr lvl="1"/>
            <a:r>
              <a:rPr lang="en-US" altLang="en-US" sz="2400" dirty="0">
                <a:latin typeface="Arial" panose="020B0604020202020204" pitchFamily="34" charset="0"/>
                <a:cs typeface="Arial" panose="020B0604020202020204" pitchFamily="34" charset="0"/>
              </a:rPr>
              <a:t>Three signals transmitted:</a:t>
            </a:r>
          </a:p>
          <a:p>
            <a:pPr lvl="2"/>
            <a:r>
              <a:rPr lang="en-US" altLang="en-US" sz="2400" dirty="0">
                <a:latin typeface="Arial" panose="020B0604020202020204" pitchFamily="34" charset="0"/>
                <a:cs typeface="Arial" panose="020B0604020202020204" pitchFamily="34" charset="0"/>
              </a:rPr>
              <a:t>Mobile A sends a 1, or 11110000, or ++++----</a:t>
            </a:r>
          </a:p>
          <a:p>
            <a:pPr lvl="2"/>
            <a:r>
              <a:rPr lang="en-US" altLang="en-US" sz="2400" dirty="0">
                <a:latin typeface="Arial" panose="020B0604020202020204" pitchFamily="34" charset="0"/>
                <a:cs typeface="Arial" panose="020B0604020202020204" pitchFamily="34" charset="0"/>
              </a:rPr>
              <a:t>Mobile B sends a 0, or 01010101, or -+-+-+-+</a:t>
            </a:r>
          </a:p>
          <a:p>
            <a:pPr lvl="2"/>
            <a:r>
              <a:rPr lang="en-US" altLang="en-US" sz="2400" dirty="0">
                <a:latin typeface="Arial" panose="020B0604020202020204" pitchFamily="34" charset="0"/>
                <a:cs typeface="Arial" panose="020B0604020202020204" pitchFamily="34" charset="0"/>
              </a:rPr>
              <a:t>Mobile C sends a 1, or 00110011, or --++--++</a:t>
            </a:r>
          </a:p>
          <a:p>
            <a:pPr lvl="1"/>
            <a:r>
              <a:rPr lang="en-US" altLang="en-US" sz="2400" dirty="0">
                <a:latin typeface="Arial" panose="020B0604020202020204" pitchFamily="34" charset="0"/>
                <a:cs typeface="Arial" panose="020B0604020202020204" pitchFamily="34" charset="0"/>
              </a:rPr>
              <a:t>Summed signal received by base station: -1, +1,  +1, +3, -3, -1, -1, +1</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extLst>
      <p:ext uri="{BB962C8B-B14F-4D97-AF65-F5344CB8AC3E}">
        <p14:creationId xmlns:p14="http://schemas.microsoft.com/office/powerpoint/2010/main" val="219829434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Example (continued)</a:t>
            </a:r>
          </a:p>
          <a:p>
            <a:pPr lvl="1"/>
            <a:r>
              <a:rPr lang="en-US" altLang="en-US" sz="2400" dirty="0">
                <a:latin typeface="Arial" panose="020B0604020202020204" pitchFamily="34" charset="0"/>
                <a:cs typeface="Arial" panose="020B0604020202020204" pitchFamily="34" charset="0"/>
              </a:rPr>
              <a:t>Base station decode for Mobile A:</a:t>
            </a:r>
          </a:p>
          <a:p>
            <a:pPr lvl="2"/>
            <a:r>
              <a:rPr lang="en-US" altLang="en-US" sz="2400" dirty="0">
                <a:latin typeface="Arial" panose="020B0604020202020204" pitchFamily="34" charset="0"/>
                <a:cs typeface="Arial" panose="020B0604020202020204" pitchFamily="34" charset="0"/>
              </a:rPr>
              <a:t>Signal received:	-1, +1, +1, +3, -3, -1, -1, +1</a:t>
            </a:r>
          </a:p>
          <a:p>
            <a:pPr lvl="2"/>
            <a:r>
              <a:rPr lang="en-US" altLang="en-US" sz="2400" dirty="0">
                <a:latin typeface="Arial" panose="020B0604020202020204" pitchFamily="34" charset="0"/>
                <a:cs typeface="Arial" panose="020B0604020202020204" pitchFamily="34" charset="0"/>
              </a:rPr>
              <a:t>Mobile A’s code:	+1, +1, +1, +1, -1, -1, -1, -1</a:t>
            </a:r>
          </a:p>
          <a:p>
            <a:pPr lvl="2"/>
            <a:r>
              <a:rPr lang="en-US" altLang="en-US" sz="2400" dirty="0">
                <a:latin typeface="Arial" panose="020B0604020202020204" pitchFamily="34" charset="0"/>
                <a:cs typeface="Arial" panose="020B0604020202020204" pitchFamily="34" charset="0"/>
              </a:rPr>
              <a:t>Product result:	-1, +1, +1, +3, +3, +1, +1, -1</a:t>
            </a:r>
          </a:p>
          <a:p>
            <a:pPr lvl="1"/>
            <a:r>
              <a:rPr lang="en-US" altLang="en-US" sz="2400" dirty="0">
                <a:latin typeface="Arial" panose="020B0604020202020204" pitchFamily="34" charset="0"/>
                <a:cs typeface="Arial" panose="020B0604020202020204" pitchFamily="34" charset="0"/>
              </a:rPr>
              <a:t>Sum of Products: +8</a:t>
            </a:r>
          </a:p>
          <a:p>
            <a:pPr lvl="1"/>
            <a:r>
              <a:rPr lang="en-US" altLang="en-US" sz="2400" dirty="0">
                <a:latin typeface="Arial" panose="020B0604020202020204" pitchFamily="34" charset="0"/>
                <a:cs typeface="Arial" panose="020B0604020202020204" pitchFamily="34" charset="0"/>
              </a:rPr>
              <a:t>Decode rule: For result near +8, data is binary 1</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extLst>
      <p:ext uri="{BB962C8B-B14F-4D97-AF65-F5344CB8AC3E}">
        <p14:creationId xmlns:p14="http://schemas.microsoft.com/office/powerpoint/2010/main" val="10084948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Code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Example (continued)</a:t>
            </a:r>
          </a:p>
          <a:p>
            <a:pPr lvl="1"/>
            <a:r>
              <a:rPr lang="en-US" altLang="en-US" sz="2400" dirty="0">
                <a:latin typeface="Arial" panose="020B0604020202020204" pitchFamily="34" charset="0"/>
                <a:cs typeface="Arial" panose="020B0604020202020204" pitchFamily="34" charset="0"/>
              </a:rPr>
              <a:t>Base station decode for Mobile B:</a:t>
            </a:r>
          </a:p>
          <a:p>
            <a:pPr lvl="2"/>
            <a:r>
              <a:rPr lang="en-US" altLang="en-US" sz="2400" dirty="0">
                <a:latin typeface="Arial" panose="020B0604020202020204" pitchFamily="34" charset="0"/>
                <a:cs typeface="Arial" panose="020B0604020202020204" pitchFamily="34" charset="0"/>
              </a:rPr>
              <a:t>Signal received:	-1, +1, +1, +3, -3, -1, -1, +1</a:t>
            </a:r>
          </a:p>
          <a:p>
            <a:pPr lvl="2"/>
            <a:r>
              <a:rPr lang="en-US" altLang="en-US" sz="2400" dirty="0">
                <a:latin typeface="Arial" panose="020B0604020202020204" pitchFamily="34" charset="0"/>
                <a:cs typeface="Arial" panose="020B0604020202020204" pitchFamily="34" charset="0"/>
              </a:rPr>
              <a:t>Mobile B’s code:	+1, -1, +1, -1, +1, -1, +1, -1</a:t>
            </a:r>
          </a:p>
          <a:p>
            <a:pPr lvl="2"/>
            <a:r>
              <a:rPr lang="en-US" altLang="en-US" sz="2400" dirty="0">
                <a:latin typeface="Arial" panose="020B0604020202020204" pitchFamily="34" charset="0"/>
                <a:cs typeface="Arial" panose="020B0604020202020204" pitchFamily="34" charset="0"/>
              </a:rPr>
              <a:t>Product result: 	-1, -1, +1, -3, -3, +1, -1, -1</a:t>
            </a:r>
          </a:p>
          <a:p>
            <a:pPr lvl="1"/>
            <a:r>
              <a:rPr lang="en-US" altLang="en-US" sz="2400" dirty="0">
                <a:latin typeface="Arial" panose="020B0604020202020204" pitchFamily="34" charset="0"/>
                <a:cs typeface="Arial" panose="020B0604020202020204" pitchFamily="34" charset="0"/>
              </a:rPr>
              <a:t>Sum of Products: -8</a:t>
            </a:r>
          </a:p>
          <a:p>
            <a:pPr lvl="1"/>
            <a:r>
              <a:rPr lang="en-US" altLang="en-US" sz="2400" dirty="0">
                <a:latin typeface="Arial" panose="020B0604020202020204" pitchFamily="34" charset="0"/>
                <a:cs typeface="Arial" panose="020B0604020202020204" pitchFamily="34" charset="0"/>
              </a:rPr>
              <a:t>Decode rule: For result near -8, data is binary 0</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extLst>
      <p:ext uri="{BB962C8B-B14F-4D97-AF65-F5344CB8AC3E}">
        <p14:creationId xmlns:p14="http://schemas.microsoft.com/office/powerpoint/2010/main" val="294976637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t>Comparison of Multiplexing Techniques</a:t>
            </a:r>
            <a:endParaRPr lang="en-AU" b="1" dirty="0"/>
          </a:p>
        </p:txBody>
      </p:sp>
      <p:pic>
        <p:nvPicPr>
          <p:cNvPr id="4"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8887"/>
          <a:stretch/>
        </p:blipFill>
        <p:spPr bwMode="auto">
          <a:xfrm>
            <a:off x="1604210" y="1331495"/>
            <a:ext cx="8983579" cy="549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Footer Placeholder 3"/>
          <p:cNvSpPr txBox="1"/>
          <p:nvPr/>
        </p:nvSpPr>
        <p:spPr>
          <a:xfrm rot="16200000">
            <a:off x="8295774" y="3909428"/>
            <a:ext cx="535004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Tree>
    <p:extLst>
      <p:ext uri="{BB962C8B-B14F-4D97-AF65-F5344CB8AC3E}">
        <p14:creationId xmlns:p14="http://schemas.microsoft.com/office/powerpoint/2010/main" val="39959649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Compression–Lossless versus Lossy</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Compression is another technique used to squeeze more data over a communications line or into a storage space</a:t>
            </a:r>
          </a:p>
          <a:p>
            <a:pPr lvl="1"/>
            <a:r>
              <a:rPr lang="en-US" altLang="en-US" sz="2400" dirty="0">
                <a:latin typeface="Arial" panose="020B0604020202020204" pitchFamily="34" charset="0"/>
                <a:cs typeface="Arial" panose="020B0604020202020204" pitchFamily="34" charset="0"/>
              </a:rPr>
              <a:t>If you can compress a data file down to one half of its original size, the file will obviously transfer in less time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Two </a:t>
            </a:r>
            <a:r>
              <a:rPr lang="en-US" altLang="en-US" dirty="0">
                <a:latin typeface="Arial" panose="020B0604020202020204" pitchFamily="34" charset="0"/>
                <a:cs typeface="Arial" panose="020B0604020202020204" pitchFamily="34" charset="0"/>
              </a:rPr>
              <a:t>basic groups of compression:</a:t>
            </a:r>
          </a:p>
          <a:p>
            <a:pPr lvl="1"/>
            <a:r>
              <a:rPr lang="en-US" altLang="en-US" sz="2400" dirty="0">
                <a:latin typeface="Arial" panose="020B0604020202020204" pitchFamily="34" charset="0"/>
                <a:cs typeface="Arial" panose="020B0604020202020204" pitchFamily="34" charset="0"/>
              </a:rPr>
              <a:t>Lossless – when data is uncompressed, original data returns</a:t>
            </a:r>
          </a:p>
          <a:p>
            <a:pPr lvl="1"/>
            <a:r>
              <a:rPr lang="en-US" altLang="en-US" sz="2400" dirty="0" err="1">
                <a:latin typeface="Arial" panose="020B0604020202020204" pitchFamily="34" charset="0"/>
                <a:cs typeface="Arial" panose="020B0604020202020204" pitchFamily="34" charset="0"/>
              </a:rPr>
              <a:t>Lossy</a:t>
            </a:r>
            <a:r>
              <a:rPr lang="en-US" altLang="en-US" sz="2400" dirty="0">
                <a:latin typeface="Arial" panose="020B0604020202020204" pitchFamily="34" charset="0"/>
                <a:cs typeface="Arial" panose="020B0604020202020204" pitchFamily="34" charset="0"/>
              </a:rPr>
              <a:t> – when data is uncompressed, you do not have the original data</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extLst>
      <p:ext uri="{BB962C8B-B14F-4D97-AF65-F5344CB8AC3E}">
        <p14:creationId xmlns:p14="http://schemas.microsoft.com/office/powerpoint/2010/main" val="37432651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Compression–Lossless versus Lossy</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Compress a financial file?  </a:t>
            </a:r>
          </a:p>
          <a:p>
            <a:pPr lvl="1"/>
            <a:r>
              <a:rPr lang="en-US" altLang="en-US" sz="2400" dirty="0">
                <a:latin typeface="Arial" panose="020B0604020202020204" pitchFamily="34" charset="0"/>
                <a:cs typeface="Arial" panose="020B0604020202020204" pitchFamily="34" charset="0"/>
              </a:rPr>
              <a:t>You want lossless</a:t>
            </a:r>
          </a:p>
          <a:p>
            <a:pPr eaLnBrk="1" hangingPunct="1"/>
            <a:r>
              <a:rPr lang="en-US" altLang="en-US" dirty="0" smtClean="0">
                <a:latin typeface="Arial" panose="020B0604020202020204" pitchFamily="34" charset="0"/>
                <a:cs typeface="Arial" panose="020B0604020202020204" pitchFamily="34" charset="0"/>
              </a:rPr>
              <a:t>Compress a video image, movie, or audio file?</a:t>
            </a:r>
          </a:p>
          <a:p>
            <a:pPr lvl="1"/>
            <a:r>
              <a:rPr lang="en-US" altLang="en-US" sz="2400" dirty="0" err="1" smtClean="0">
                <a:latin typeface="Arial" panose="020B0604020202020204" pitchFamily="34" charset="0"/>
                <a:cs typeface="Arial" panose="020B0604020202020204" pitchFamily="34" charset="0"/>
              </a:rPr>
              <a:t>Lossy</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OK</a:t>
            </a:r>
          </a:p>
          <a:p>
            <a:pPr eaLnBrk="1" hangingPunct="1"/>
            <a:r>
              <a:rPr lang="en-US" altLang="en-US" dirty="0">
                <a:latin typeface="Arial" panose="020B0604020202020204" pitchFamily="34" charset="0"/>
                <a:cs typeface="Arial" panose="020B0604020202020204" pitchFamily="34" charset="0"/>
              </a:rPr>
              <a:t>Examples of lossless compression include: </a:t>
            </a:r>
          </a:p>
          <a:p>
            <a:pPr lvl="1"/>
            <a:r>
              <a:rPr lang="en-US" altLang="en-US" sz="2400" dirty="0">
                <a:latin typeface="Arial" panose="020B0604020202020204" pitchFamily="34" charset="0"/>
                <a:cs typeface="Arial" panose="020B0604020202020204" pitchFamily="34" charset="0"/>
              </a:rPr>
              <a:t>Huffman codes, run-length compression, Lempel-Ziv compression, and FLAC</a:t>
            </a:r>
          </a:p>
          <a:p>
            <a:pPr eaLnBrk="1" hangingPunct="1"/>
            <a:r>
              <a:rPr lang="en-US" altLang="en-US" dirty="0">
                <a:latin typeface="Arial" panose="020B0604020202020204" pitchFamily="34" charset="0"/>
                <a:cs typeface="Arial" panose="020B0604020202020204" pitchFamily="34" charset="0"/>
              </a:rPr>
              <a:t>Examples of </a:t>
            </a:r>
            <a:r>
              <a:rPr lang="en-US" altLang="en-US" dirty="0" err="1">
                <a:latin typeface="Arial" panose="020B0604020202020204" pitchFamily="34" charset="0"/>
                <a:cs typeface="Arial" panose="020B0604020202020204" pitchFamily="34" charset="0"/>
              </a:rPr>
              <a:t>lossy</a:t>
            </a:r>
            <a:r>
              <a:rPr lang="en-US" altLang="en-US" dirty="0">
                <a:latin typeface="Arial" panose="020B0604020202020204" pitchFamily="34" charset="0"/>
                <a:cs typeface="Arial" panose="020B0604020202020204" pitchFamily="34" charset="0"/>
              </a:rPr>
              <a:t> compression include:</a:t>
            </a:r>
          </a:p>
          <a:p>
            <a:pPr lvl="1"/>
            <a:r>
              <a:rPr lang="en-US" altLang="en-US" sz="2400" dirty="0">
                <a:latin typeface="Arial" panose="020B0604020202020204" pitchFamily="34" charset="0"/>
                <a:cs typeface="Arial" panose="020B0604020202020204" pitchFamily="34" charset="0"/>
              </a:rPr>
              <a:t>MPEG, JPEG, and MP3</a:t>
            </a: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extLst>
      <p:ext uri="{BB962C8B-B14F-4D97-AF65-F5344CB8AC3E}">
        <p14:creationId xmlns:p14="http://schemas.microsoft.com/office/powerpoint/2010/main" val="98638091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Lossless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Run-length encoding</a:t>
            </a:r>
          </a:p>
          <a:p>
            <a:pPr eaLnBrk="1" hangingPunct="1"/>
            <a:r>
              <a:rPr lang="en-US" altLang="en-US" dirty="0">
                <a:latin typeface="Arial" panose="020B0604020202020204" pitchFamily="34" charset="0"/>
                <a:cs typeface="Arial" panose="020B0604020202020204" pitchFamily="34" charset="0"/>
              </a:rPr>
              <a:t>Replaces runs of 0s with a count of how many 0s</a:t>
            </a:r>
            <a:r>
              <a:rPr lang="en-US" altLang="en-US" dirty="0" smtClean="0">
                <a:latin typeface="Arial" panose="020B0604020202020204" pitchFamily="34" charset="0"/>
                <a:cs typeface="Arial" panose="020B0604020202020204" pitchFamily="34" charset="0"/>
              </a:rPr>
              <a:t>.</a:t>
            </a:r>
          </a:p>
          <a:p>
            <a:pPr eaLnBrk="1" hangingPunct="1"/>
            <a:endParaRPr lang="en-US" altLang="en-US" dirty="0">
              <a:latin typeface="Arial" panose="020B0604020202020204" pitchFamily="34" charset="0"/>
              <a:cs typeface="Arial" panose="020B0604020202020204" pitchFamily="34" charset="0"/>
            </a:endParaRPr>
          </a:p>
          <a:p>
            <a:pPr marL="0" indent="0" eaLnBrk="1" hangingPunct="1">
              <a:buNone/>
            </a:pPr>
            <a:r>
              <a:rPr lang="en-US" altLang="en-US" sz="2000" dirty="0">
                <a:latin typeface="Arial" panose="020B0604020202020204" pitchFamily="34" charset="0"/>
                <a:cs typeface="Arial" panose="020B0604020202020204" pitchFamily="34" charset="0"/>
              </a:rPr>
              <a:t>00000000000000100000000011000000000000000000001…11000000000001</a:t>
            </a:r>
          </a:p>
          <a:p>
            <a:pPr marL="0" indent="0" eaLnBrk="1" hangingPunct="1">
              <a:buNone/>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a:t>
            </a:r>
          </a:p>
          <a:p>
            <a:pPr marL="0" indent="0" eaLnBrk="1" hangingPunct="1">
              <a:buNone/>
            </a:pPr>
            <a:r>
              <a:rPr lang="en-US" altLang="en-US" sz="2000" dirty="0">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(30 </a:t>
            </a:r>
            <a:r>
              <a:rPr lang="en-US" altLang="en-US" sz="2000" dirty="0">
                <a:latin typeface="Arial" panose="020B0604020202020204" pitchFamily="34" charset="0"/>
                <a:cs typeface="Arial" panose="020B0604020202020204" pitchFamily="34" charset="0"/>
              </a:rPr>
              <a:t>0s)</a:t>
            </a:r>
          </a:p>
          <a:p>
            <a:pPr marL="0" indent="0" eaLnBrk="1" hangingPunct="1">
              <a:buNone/>
            </a:pPr>
            <a:endParaRPr lang="en-US" altLang="en-US" dirty="0">
              <a:latin typeface="Arial" panose="020B0604020202020204" pitchFamily="34" charset="0"/>
              <a:cs typeface="Arial" panose="020B0604020202020204" pitchFamily="34" charset="0"/>
            </a:endParaRPr>
          </a:p>
          <a:p>
            <a:pPr marL="0" indent="0" eaLnBrk="1" hangingPunct="1">
              <a:buNone/>
            </a:pPr>
            <a:r>
              <a:rPr lang="en-US" altLang="en-US" dirty="0" smtClean="0">
                <a:latin typeface="Arial" panose="020B0604020202020204" pitchFamily="34" charset="0"/>
                <a:cs typeface="Arial" panose="020B0604020202020204" pitchFamily="34" charset="0"/>
              </a:rPr>
              <a:t>           14           </a:t>
            </a:r>
            <a:r>
              <a:rPr lang="en-US" altLang="en-US" dirty="0">
                <a:latin typeface="Arial" panose="020B0604020202020204" pitchFamily="34" charset="0"/>
                <a:cs typeface="Arial" panose="020B0604020202020204" pitchFamily="34" charset="0"/>
              </a:rPr>
              <a:t>9      </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0       </a:t>
            </a:r>
            <a:r>
              <a:rPr lang="en-US" altLang="en-US" dirty="0" smtClean="0">
                <a:latin typeface="Arial" panose="020B0604020202020204" pitchFamily="34" charset="0"/>
                <a:cs typeface="Arial" panose="020B0604020202020204" pitchFamily="34" charset="0"/>
              </a:rPr>
              <a:t>   20            30   0     </a:t>
            </a:r>
            <a:r>
              <a:rPr lang="en-US" altLang="en-US" dirty="0">
                <a:latin typeface="Arial" panose="020B0604020202020204" pitchFamily="34" charset="0"/>
                <a:cs typeface="Arial" panose="020B0604020202020204" pitchFamily="34" charset="0"/>
              </a:rPr>
              <a:t>11</a:t>
            </a:r>
          </a:p>
          <a:p>
            <a:pPr marL="0" indent="0" eaLnBrk="1" hangingPunct="1">
              <a:buNone/>
            </a:pPr>
            <a:endParaRPr lang="en-US" altLang="en-US" dirty="0">
              <a:latin typeface="Arial" panose="020B0604020202020204" pitchFamily="34" charset="0"/>
              <a:cs typeface="Arial" panose="020B0604020202020204" pitchFamily="34" charset="0"/>
            </a:endParaRPr>
          </a:p>
          <a:p>
            <a:pPr marL="0" indent="0" eaLnBrk="1" hangingPunct="1">
              <a:buNone/>
            </a:pPr>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extLst>
      <p:ext uri="{BB962C8B-B14F-4D97-AF65-F5344CB8AC3E}">
        <p14:creationId xmlns:p14="http://schemas.microsoft.com/office/powerpoint/2010/main" val="356837549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odays Lecture"/>
          <p:cNvSpPr txBox="1">
            <a:spLocks noGrp="1"/>
          </p:cNvSpPr>
          <p:nvPr>
            <p:ph type="title"/>
          </p:nvPr>
        </p:nvSpPr>
        <p:spPr>
          <a:prstGeom prst="rect">
            <a:avLst/>
          </a:prstGeom>
        </p:spPr>
        <p:txBody>
          <a:bodyPr/>
          <a:lstStyle>
            <a:lvl1pPr algn="ctr">
              <a:defRPr b="1"/>
            </a:lvl1pPr>
          </a:lstStyle>
          <a:p>
            <a:r>
              <a:rPr dirty="0"/>
              <a:t>Todays Lecture</a:t>
            </a:r>
          </a:p>
        </p:txBody>
      </p:sp>
      <p:sp>
        <p:nvSpPr>
          <p:cNvPr id="167" name="Basic terms of computer networks…"/>
          <p:cNvSpPr txBox="1">
            <a:spLocks noGrp="1"/>
          </p:cNvSpPr>
          <p:nvPr>
            <p:ph type="body" idx="1"/>
          </p:nvPr>
        </p:nvSpPr>
        <p:spPr>
          <a:xfrm>
            <a:off x="838200" y="1825625"/>
            <a:ext cx="10384582" cy="4351338"/>
          </a:xfrm>
          <a:prstGeom prst="rect">
            <a:avLst/>
          </a:prstGeom>
        </p:spPr>
        <p:txBody>
          <a:bodyPr>
            <a:normAutofit fontScale="85000" lnSpcReduction="20000"/>
          </a:bodyPr>
          <a:lstStyle/>
          <a:p>
            <a:pPr marL="342900" indent="-342900">
              <a:lnSpc>
                <a:spcPct val="100000"/>
              </a:lnSpc>
              <a:spcBef>
                <a:spcPts val="600"/>
              </a:spcBef>
              <a:buFontTx/>
              <a:defRPr>
                <a:latin typeface="Arial"/>
                <a:ea typeface="Arial"/>
                <a:cs typeface="Arial"/>
                <a:sym typeface="Arial"/>
              </a:defRPr>
            </a:pPr>
            <a:r>
              <a:rPr lang="en-US" dirty="0" smtClean="0"/>
              <a:t>Frequency </a:t>
            </a:r>
            <a:r>
              <a:rPr lang="en-US" dirty="0"/>
              <a:t>division </a:t>
            </a:r>
            <a:r>
              <a:rPr lang="en-US" dirty="0" smtClean="0"/>
              <a:t>multiplexing Vs </a:t>
            </a:r>
            <a:r>
              <a:rPr lang="en-US" dirty="0"/>
              <a:t>Synchronous time division multiplexing </a:t>
            </a: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Multiplexing </a:t>
            </a:r>
            <a:r>
              <a:rPr lang="en-US" dirty="0"/>
              <a:t>characteristics of T-1 and SONET/SDH </a:t>
            </a:r>
            <a:r>
              <a:rPr lang="en-US" dirty="0" smtClean="0"/>
              <a:t>systems</a:t>
            </a:r>
            <a:endParaRPr lang="en-US" dirty="0"/>
          </a:p>
          <a:p>
            <a:pPr marL="342900" indent="-342900">
              <a:lnSpc>
                <a:spcPct val="100000"/>
              </a:lnSpc>
              <a:spcBef>
                <a:spcPts val="600"/>
              </a:spcBef>
              <a:buFontTx/>
              <a:defRPr>
                <a:latin typeface="Arial"/>
                <a:ea typeface="Arial"/>
                <a:cs typeface="Arial"/>
                <a:sym typeface="Arial"/>
              </a:defRPr>
            </a:pPr>
            <a:r>
              <a:rPr lang="en-US" dirty="0" smtClean="0"/>
              <a:t>Statistical </a:t>
            </a:r>
            <a:r>
              <a:rPr lang="en-US" dirty="0"/>
              <a:t>time division multiplexing </a:t>
            </a: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Wavelength </a:t>
            </a:r>
            <a:r>
              <a:rPr lang="en-US" dirty="0"/>
              <a:t>division multiplexing </a:t>
            </a: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Characteristics </a:t>
            </a:r>
            <a:r>
              <a:rPr lang="en-US" dirty="0"/>
              <a:t>of discrete </a:t>
            </a:r>
            <a:r>
              <a:rPr lang="en-US" dirty="0" err="1"/>
              <a:t>multitone</a:t>
            </a:r>
            <a:endParaRPr lang="en-US" dirty="0"/>
          </a:p>
          <a:p>
            <a:pPr marL="342900" indent="-342900">
              <a:lnSpc>
                <a:spcPct val="100000"/>
              </a:lnSpc>
              <a:spcBef>
                <a:spcPts val="600"/>
              </a:spcBef>
              <a:buFontTx/>
              <a:defRPr>
                <a:latin typeface="Arial"/>
                <a:ea typeface="Arial"/>
                <a:cs typeface="Arial"/>
                <a:sym typeface="Arial"/>
              </a:defRPr>
            </a:pPr>
            <a:r>
              <a:rPr lang="en-US" dirty="0" smtClean="0"/>
              <a:t>Characteristics </a:t>
            </a:r>
            <a:r>
              <a:rPr lang="en-US" dirty="0"/>
              <a:t>of code division multiplexing </a:t>
            </a: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Apply </a:t>
            </a:r>
            <a:r>
              <a:rPr lang="en-US" dirty="0"/>
              <a:t>a multiplexing technique to a typical business </a:t>
            </a:r>
            <a:r>
              <a:rPr lang="en-US" dirty="0" smtClean="0"/>
              <a:t>situation</a:t>
            </a:r>
          </a:p>
          <a:p>
            <a:pPr marL="342900" indent="-342900">
              <a:lnSpc>
                <a:spcPct val="100000"/>
              </a:lnSpc>
              <a:spcBef>
                <a:spcPts val="600"/>
              </a:spcBef>
              <a:buFontTx/>
              <a:defRPr>
                <a:latin typeface="Arial"/>
                <a:ea typeface="Arial"/>
                <a:cs typeface="Arial"/>
                <a:sym typeface="Arial"/>
              </a:defRPr>
            </a:pPr>
            <a:r>
              <a:rPr lang="en-US" dirty="0" smtClean="0"/>
              <a:t>Difference </a:t>
            </a:r>
            <a:r>
              <a:rPr lang="en-US" dirty="0"/>
              <a:t>between </a:t>
            </a:r>
            <a:r>
              <a:rPr lang="en-US" dirty="0" err="1"/>
              <a:t>lossy</a:t>
            </a:r>
            <a:r>
              <a:rPr lang="en-US" dirty="0"/>
              <a:t> and lossless compression</a:t>
            </a:r>
          </a:p>
          <a:p>
            <a:pPr marL="342900" indent="-342900">
              <a:lnSpc>
                <a:spcPct val="100000"/>
              </a:lnSpc>
              <a:spcBef>
                <a:spcPts val="600"/>
              </a:spcBef>
              <a:buFontTx/>
              <a:defRPr>
                <a:latin typeface="Arial"/>
                <a:ea typeface="Arial"/>
                <a:cs typeface="Arial"/>
                <a:sym typeface="Arial"/>
              </a:defRPr>
            </a:pPr>
            <a:r>
              <a:rPr lang="en-US" dirty="0" smtClean="0"/>
              <a:t>Basic </a:t>
            </a:r>
            <a:r>
              <a:rPr lang="en-US" dirty="0"/>
              <a:t>operation of run-length, JPEG, and MP3 </a:t>
            </a:r>
            <a:r>
              <a:rPr lang="en-US" dirty="0" smtClean="0"/>
              <a:t>compression</a:t>
            </a:r>
          </a:p>
          <a:p>
            <a:pPr marL="342900" indent="-342900">
              <a:lnSpc>
                <a:spcPct val="100000"/>
              </a:lnSpc>
              <a:spcBef>
                <a:spcPts val="600"/>
              </a:spcBef>
              <a:buFontTx/>
              <a:defRPr>
                <a:latin typeface="Arial"/>
                <a:ea typeface="Arial"/>
                <a:cs typeface="Arial"/>
                <a:sym typeface="Arial"/>
              </a:defRPr>
            </a:pPr>
            <a:r>
              <a:rPr lang="en-US" dirty="0" smtClean="0"/>
              <a:t>Applications, advantages, and disadvantages of various multiplexing techniques</a:t>
            </a:r>
          </a:p>
          <a:p>
            <a:pPr marL="838200" lvl="1" indent="-342900">
              <a:lnSpc>
                <a:spcPct val="100000"/>
              </a:lnSpc>
              <a:spcBef>
                <a:spcPts val="600"/>
              </a:spcBef>
              <a:buFontTx/>
              <a:defRPr>
                <a:latin typeface="Arial"/>
                <a:ea typeface="Arial"/>
                <a:cs typeface="Arial"/>
                <a:sym typeface="Arial"/>
              </a:defRPr>
            </a:pPr>
            <a:endParaRPr lang="en-US" dirty="0"/>
          </a:p>
        </p:txBody>
      </p:sp>
      <p:sp>
        <p:nvSpPr>
          <p:cNvPr id="168"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Lossless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Run-length encoding (continued)</a:t>
            </a:r>
          </a:p>
          <a:p>
            <a:pPr lvl="1"/>
            <a:r>
              <a:rPr lang="en-US" altLang="en-US" dirty="0">
                <a:latin typeface="Arial" panose="020B0604020202020204" pitchFamily="34" charset="0"/>
                <a:cs typeface="Arial" panose="020B0604020202020204" pitchFamily="34" charset="0"/>
              </a:rPr>
              <a:t>Now replace each decimal value with a 4-bit binary value (nibble)</a:t>
            </a:r>
          </a:p>
          <a:p>
            <a:pPr lvl="2"/>
            <a:r>
              <a:rPr lang="en-US" altLang="en-US" sz="2400" dirty="0">
                <a:latin typeface="Arial" panose="020B0604020202020204" pitchFamily="34" charset="0"/>
                <a:cs typeface="Arial" panose="020B0604020202020204" pitchFamily="34" charset="0"/>
              </a:rPr>
              <a:t>Note: If you need to code a value larger than 15, you need to use two consecutive 4-bit nibbles</a:t>
            </a:r>
          </a:p>
          <a:p>
            <a:pPr lvl="3"/>
            <a:r>
              <a:rPr lang="en-US" altLang="en-US" sz="2400" dirty="0">
                <a:latin typeface="Arial" panose="020B0604020202020204" pitchFamily="34" charset="0"/>
                <a:cs typeface="Arial" panose="020B0604020202020204" pitchFamily="34" charset="0"/>
              </a:rPr>
              <a:t>The first is decimal 15, or binary 1111, and the second nibble is the remainder</a:t>
            </a:r>
          </a:p>
          <a:p>
            <a:pPr lvl="4"/>
            <a:r>
              <a:rPr lang="en-US" altLang="en-US" sz="2400" dirty="0" smtClean="0">
                <a:latin typeface="Arial" panose="020B0604020202020204" pitchFamily="34" charset="0"/>
                <a:cs typeface="Arial" panose="020B0604020202020204" pitchFamily="34" charset="0"/>
              </a:rPr>
              <a:t>For example, if the decimal value is 20, you would code 1111 0101 which is equivalent to 15 + 5</a:t>
            </a:r>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extLst>
      <p:ext uri="{BB962C8B-B14F-4D97-AF65-F5344CB8AC3E}">
        <p14:creationId xmlns:p14="http://schemas.microsoft.com/office/powerpoint/2010/main" val="66610664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Lossless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Run-length encoding (continued)</a:t>
            </a:r>
          </a:p>
          <a:p>
            <a:pPr lvl="1"/>
            <a:r>
              <a:rPr lang="en-US" altLang="en-US" dirty="0">
                <a:latin typeface="Arial" panose="020B0604020202020204" pitchFamily="34" charset="0"/>
                <a:cs typeface="Arial" panose="020B0604020202020204" pitchFamily="34" charset="0"/>
              </a:rPr>
              <a:t>If you want to code the value 15, you still need two nibbles: 1111 0000</a:t>
            </a:r>
          </a:p>
          <a:p>
            <a:pPr lvl="2"/>
            <a:r>
              <a:rPr lang="en-US" altLang="en-US" sz="2400" dirty="0">
                <a:latin typeface="Arial" panose="020B0604020202020204" pitchFamily="34" charset="0"/>
                <a:cs typeface="Arial" panose="020B0604020202020204" pitchFamily="34" charset="0"/>
              </a:rPr>
              <a:t>The rule is that if you ever have a nibble of 1111, you must follow it with another nibble</a:t>
            </a: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extLst>
      <p:ext uri="{BB962C8B-B14F-4D97-AF65-F5344CB8AC3E}">
        <p14:creationId xmlns:p14="http://schemas.microsoft.com/office/powerpoint/2010/main" val="384343077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Lossy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Audio and video files do not compress well using lossless techniques</a:t>
            </a:r>
          </a:p>
          <a:p>
            <a:pPr eaLnBrk="1" hangingPunct="1"/>
            <a:r>
              <a:rPr lang="en-US" altLang="en-US" dirty="0">
                <a:latin typeface="Arial" panose="020B0604020202020204" pitchFamily="34" charset="0"/>
                <a:cs typeface="Arial" panose="020B0604020202020204" pitchFamily="34" charset="0"/>
              </a:rPr>
              <a:t>And we can take advantage of the fact that the human ear and eye can be tricked into hearing and seeing things that aren’t really there</a:t>
            </a:r>
          </a:p>
          <a:p>
            <a:pPr eaLnBrk="1" hangingPunct="1"/>
            <a:r>
              <a:rPr lang="en-US" altLang="en-US" dirty="0">
                <a:latin typeface="Arial" panose="020B0604020202020204" pitchFamily="34" charset="0"/>
                <a:cs typeface="Arial" panose="020B0604020202020204" pitchFamily="34" charset="0"/>
              </a:rPr>
              <a:t>So let’s use </a:t>
            </a:r>
            <a:r>
              <a:rPr lang="en-US" altLang="en-US" dirty="0" err="1">
                <a:latin typeface="Arial" panose="020B0604020202020204" pitchFamily="34" charset="0"/>
                <a:cs typeface="Arial" panose="020B0604020202020204" pitchFamily="34" charset="0"/>
              </a:rPr>
              <a:t>lossy</a:t>
            </a:r>
            <a:r>
              <a:rPr lang="en-US" altLang="en-US" dirty="0">
                <a:latin typeface="Arial" panose="020B0604020202020204" pitchFamily="34" charset="0"/>
                <a:cs typeface="Arial" panose="020B0604020202020204" pitchFamily="34" charset="0"/>
              </a:rPr>
              <a:t> compression techniques on audio and video (just as long as we don’t lose too much of the audio or video!)</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extLst>
      <p:ext uri="{BB962C8B-B14F-4D97-AF65-F5344CB8AC3E}">
        <p14:creationId xmlns:p14="http://schemas.microsoft.com/office/powerpoint/2010/main" val="26985465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Audio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Much audio is now compressed - MP3 players found in cell phones and iPod-like devices store and play compressed music</a:t>
            </a:r>
          </a:p>
          <a:p>
            <a:pPr eaLnBrk="1" hangingPunct="1"/>
            <a:r>
              <a:rPr lang="en-US" altLang="en-US" dirty="0">
                <a:latin typeface="Arial" panose="020B0604020202020204" pitchFamily="34" charset="0"/>
                <a:cs typeface="Arial" panose="020B0604020202020204" pitchFamily="34" charset="0"/>
              </a:rPr>
              <a:t>Audio compression is tricky and hard to describe.  For example, a louder sound may mask a softer sound when both played together (so drop the softer sound)</a:t>
            </a:r>
          </a:p>
          <a:p>
            <a:pPr eaLnBrk="1" hangingPunct="1"/>
            <a:r>
              <a:rPr lang="en-US" altLang="en-US" dirty="0">
                <a:latin typeface="Arial" panose="020B0604020202020204" pitchFamily="34" charset="0"/>
                <a:cs typeface="Arial" panose="020B0604020202020204" pitchFamily="34" charset="0"/>
              </a:rPr>
              <a:t>Some people don’t like compressed audio and prefer to store their music in uncompressed form (such as FLAC), but this takes more storage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Tree>
    <p:extLst>
      <p:ext uri="{BB962C8B-B14F-4D97-AF65-F5344CB8AC3E}">
        <p14:creationId xmlns:p14="http://schemas.microsoft.com/office/powerpoint/2010/main" val="286885152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Video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Video (both still images and moving video) does not compress well using run-length encoding</a:t>
            </a:r>
          </a:p>
          <a:p>
            <a:pPr lvl="1"/>
            <a:r>
              <a:rPr lang="en-US" altLang="en-US" sz="2400" dirty="0">
                <a:latin typeface="Arial" panose="020B0604020202020204" pitchFamily="34" charset="0"/>
                <a:cs typeface="Arial" panose="020B0604020202020204" pitchFamily="34" charset="0"/>
              </a:rPr>
              <a:t>When examining the pixel values in an image, not many are alike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But </a:t>
            </a:r>
            <a:r>
              <a:rPr lang="en-US" altLang="en-US" dirty="0">
                <a:latin typeface="Arial" panose="020B0604020202020204" pitchFamily="34" charset="0"/>
                <a:cs typeface="Arial" panose="020B0604020202020204" pitchFamily="34" charset="0"/>
              </a:rPr>
              <a:t>what about from frame to frame within a moving video?</a:t>
            </a:r>
          </a:p>
          <a:p>
            <a:pPr lvl="1"/>
            <a:r>
              <a:rPr lang="en-US" altLang="en-US" sz="2400" dirty="0">
                <a:latin typeface="Arial" panose="020B0604020202020204" pitchFamily="34" charset="0"/>
                <a:cs typeface="Arial" panose="020B0604020202020204" pitchFamily="34" charset="0"/>
              </a:rPr>
              <a:t>The difference between video frames is usually very small</a:t>
            </a:r>
          </a:p>
          <a:p>
            <a:pPr lvl="1"/>
            <a:r>
              <a:rPr lang="en-US" altLang="en-US" sz="2400" dirty="0">
                <a:latin typeface="Arial" panose="020B0604020202020204" pitchFamily="34" charset="0"/>
                <a:cs typeface="Arial" panose="020B0604020202020204" pitchFamily="34" charset="0"/>
              </a:rPr>
              <a:t>So what if we just sent the difference between frames?</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extLst>
      <p:ext uri="{BB962C8B-B14F-4D97-AF65-F5344CB8AC3E}">
        <p14:creationId xmlns:p14="http://schemas.microsoft.com/office/powerpoint/2010/main" val="895832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Video Compression</a:t>
            </a:r>
            <a:endParaRPr dirty="0"/>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5" name="Text Box 4"/>
          <p:cNvSpPr txBox="1">
            <a:spLocks noChangeArrowheads="1"/>
          </p:cNvSpPr>
          <p:nvPr/>
        </p:nvSpPr>
        <p:spPr bwMode="auto">
          <a:xfrm>
            <a:off x="3188369" y="2079308"/>
            <a:ext cx="2895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t>5 7 6 2 8 6 6 3 5 6</a:t>
            </a:r>
          </a:p>
          <a:p>
            <a:pPr eaLnBrk="1" hangingPunct="1">
              <a:spcBef>
                <a:spcPct val="0"/>
              </a:spcBef>
              <a:buFontTx/>
              <a:buNone/>
            </a:pPr>
            <a:r>
              <a:rPr lang="en-US" altLang="en-US" sz="2400" dirty="0"/>
              <a:t>6 5 7 5 5 6 3 2 4 7</a:t>
            </a:r>
          </a:p>
          <a:p>
            <a:pPr eaLnBrk="1" hangingPunct="1">
              <a:spcBef>
                <a:spcPct val="0"/>
              </a:spcBef>
              <a:buFontTx/>
              <a:buNone/>
            </a:pPr>
            <a:r>
              <a:rPr lang="en-US" altLang="en-US" sz="2400" dirty="0"/>
              <a:t>8 4 6 8 5 6 4 8 8 5</a:t>
            </a:r>
          </a:p>
          <a:p>
            <a:pPr eaLnBrk="1" hangingPunct="1">
              <a:spcBef>
                <a:spcPct val="0"/>
              </a:spcBef>
              <a:buFontTx/>
              <a:buNone/>
            </a:pPr>
            <a:r>
              <a:rPr lang="en-US" altLang="en-US" sz="2400" dirty="0"/>
              <a:t>5 1 2 9 8 6 5 5 6 6</a:t>
            </a:r>
          </a:p>
          <a:p>
            <a:pPr eaLnBrk="1" hangingPunct="1">
              <a:spcBef>
                <a:spcPct val="0"/>
              </a:spcBef>
              <a:buFontTx/>
              <a:buNone/>
            </a:pPr>
            <a:r>
              <a:rPr lang="en-US" altLang="en-US" sz="2400" i="1" dirty="0">
                <a:solidFill>
                  <a:srgbClr val="00B050"/>
                </a:solidFill>
              </a:rPr>
              <a:t>First Frame</a:t>
            </a:r>
          </a:p>
        </p:txBody>
      </p:sp>
      <p:sp>
        <p:nvSpPr>
          <p:cNvPr id="6" name="Text Box 5"/>
          <p:cNvSpPr txBox="1">
            <a:spLocks noChangeArrowheads="1"/>
          </p:cNvSpPr>
          <p:nvPr/>
        </p:nvSpPr>
        <p:spPr bwMode="auto">
          <a:xfrm>
            <a:off x="7531769" y="2079308"/>
            <a:ext cx="3124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5 7 6 2 8 6 6 3 5 6</a:t>
            </a:r>
          </a:p>
          <a:p>
            <a:pPr eaLnBrk="1" hangingPunct="1">
              <a:spcBef>
                <a:spcPct val="0"/>
              </a:spcBef>
              <a:buFontTx/>
              <a:buNone/>
            </a:pPr>
            <a:r>
              <a:rPr lang="en-US" altLang="en-US" sz="2400"/>
              <a:t>6 5 7 6 5 6 3 2 3 7</a:t>
            </a:r>
          </a:p>
          <a:p>
            <a:pPr eaLnBrk="1" hangingPunct="1">
              <a:spcBef>
                <a:spcPct val="0"/>
              </a:spcBef>
              <a:buFontTx/>
              <a:buNone/>
            </a:pPr>
            <a:r>
              <a:rPr lang="en-US" altLang="en-US" sz="2400"/>
              <a:t>8 4 6 8 5 6 4 8 8 5</a:t>
            </a:r>
          </a:p>
          <a:p>
            <a:pPr eaLnBrk="1" hangingPunct="1">
              <a:spcBef>
                <a:spcPct val="0"/>
              </a:spcBef>
              <a:buFontTx/>
              <a:buNone/>
            </a:pPr>
            <a:r>
              <a:rPr lang="en-US" altLang="en-US" sz="2400"/>
              <a:t>5 1 3 9 8 6 5 5 7 6</a:t>
            </a:r>
          </a:p>
          <a:p>
            <a:pPr eaLnBrk="1" hangingPunct="1">
              <a:spcBef>
                <a:spcPct val="0"/>
              </a:spcBef>
              <a:buFontTx/>
              <a:buNone/>
            </a:pPr>
            <a:r>
              <a:rPr lang="en-US" altLang="en-US" sz="2400" i="1">
                <a:solidFill>
                  <a:srgbClr val="00B050"/>
                </a:solidFill>
              </a:rPr>
              <a:t>Second Frame</a:t>
            </a:r>
          </a:p>
        </p:txBody>
      </p:sp>
      <p:sp>
        <p:nvSpPr>
          <p:cNvPr id="7" name="Text Box 6"/>
          <p:cNvSpPr txBox="1">
            <a:spLocks noChangeArrowheads="1"/>
          </p:cNvSpPr>
          <p:nvPr/>
        </p:nvSpPr>
        <p:spPr bwMode="auto">
          <a:xfrm>
            <a:off x="5171157" y="4365308"/>
            <a:ext cx="27670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0 0 0 0 0 0 0 0 0 0</a:t>
            </a:r>
          </a:p>
          <a:p>
            <a:pPr eaLnBrk="1" hangingPunct="1">
              <a:spcBef>
                <a:spcPct val="0"/>
              </a:spcBef>
              <a:buFontTx/>
              <a:buNone/>
            </a:pPr>
            <a:r>
              <a:rPr lang="en-US" altLang="en-US" sz="2400"/>
              <a:t>0 0 0 1 0 0 0 0 -1 0</a:t>
            </a:r>
          </a:p>
          <a:p>
            <a:pPr eaLnBrk="1" hangingPunct="1">
              <a:spcBef>
                <a:spcPct val="0"/>
              </a:spcBef>
              <a:buFontTx/>
              <a:buNone/>
            </a:pPr>
            <a:r>
              <a:rPr lang="en-US" altLang="en-US" sz="2400"/>
              <a:t>0 0 0 0 0 0 0 0 0 0 </a:t>
            </a:r>
          </a:p>
          <a:p>
            <a:pPr eaLnBrk="1" hangingPunct="1">
              <a:spcBef>
                <a:spcPct val="0"/>
              </a:spcBef>
              <a:buFontTx/>
              <a:buNone/>
            </a:pPr>
            <a:r>
              <a:rPr lang="en-US" altLang="en-US" sz="2400"/>
              <a:t>0 0 1 0 0 0 0 0 1 0</a:t>
            </a:r>
          </a:p>
          <a:p>
            <a:pPr eaLnBrk="1" hangingPunct="1">
              <a:spcBef>
                <a:spcPct val="0"/>
              </a:spcBef>
              <a:buFontTx/>
              <a:buNone/>
            </a:pPr>
            <a:r>
              <a:rPr lang="en-US" altLang="en-US" sz="2400" i="1">
                <a:solidFill>
                  <a:srgbClr val="00B050"/>
                </a:solidFill>
              </a:rPr>
              <a:t>Difference</a:t>
            </a:r>
          </a:p>
          <a:p>
            <a:pPr eaLnBrk="1" hangingPunct="1">
              <a:spcBef>
                <a:spcPct val="0"/>
              </a:spcBef>
              <a:buFontTx/>
              <a:buNone/>
            </a:pPr>
            <a:endParaRPr lang="en-US" altLang="en-US" sz="2400"/>
          </a:p>
        </p:txBody>
      </p:sp>
    </p:spTree>
    <p:extLst>
      <p:ext uri="{BB962C8B-B14F-4D97-AF65-F5344CB8AC3E}">
        <p14:creationId xmlns:p14="http://schemas.microsoft.com/office/powerpoint/2010/main" val="391746681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MPEG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MPEG (Motion Picture Experts Group) is a group of people that have created a set of standards that can use these small differences between frames to compress a moving video (and audio) to a fraction of its original size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Tree>
    <p:extLst>
      <p:ext uri="{BB962C8B-B14F-4D97-AF65-F5344CB8AC3E}">
        <p14:creationId xmlns:p14="http://schemas.microsoft.com/office/powerpoint/2010/main" val="57187623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Compression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lnSpcReduction="10000"/>
          </a:bodyPr>
          <a:lstStyle/>
          <a:p>
            <a:pPr eaLnBrk="1" hangingPunct="1"/>
            <a:r>
              <a:rPr lang="en-US" altLang="en-US" dirty="0">
                <a:latin typeface="Arial" panose="020B0604020202020204" pitchFamily="34" charset="0"/>
                <a:cs typeface="Arial" panose="020B0604020202020204" pitchFamily="34" charset="0"/>
              </a:rPr>
              <a:t>What about individual images? </a:t>
            </a:r>
          </a:p>
          <a:p>
            <a:pPr eaLnBrk="1" hangingPunct="1"/>
            <a:r>
              <a:rPr lang="en-US" altLang="en-US" dirty="0">
                <a:latin typeface="Arial" panose="020B0604020202020204" pitchFamily="34" charset="0"/>
                <a:cs typeface="Arial" panose="020B0604020202020204" pitchFamily="34" charset="0"/>
              </a:rPr>
              <a:t>For example, a color image can be defined by red/green/blue, or luminance/chrominance/ chrominance, which are based on RGB values (Red, Green, Blue)</a:t>
            </a:r>
          </a:p>
          <a:p>
            <a:pPr eaLnBrk="1" hangingPunct="1"/>
            <a:r>
              <a:rPr lang="en-US" altLang="en-US" dirty="0">
                <a:latin typeface="Arial" panose="020B0604020202020204" pitchFamily="34" charset="0"/>
                <a:cs typeface="Arial" panose="020B0604020202020204" pitchFamily="34" charset="0"/>
              </a:rPr>
              <a:t>If you have three color values and each is 8 bits, you have 24 bits total (or 224 colors</a:t>
            </a:r>
            <a:r>
              <a:rPr lang="en-US" altLang="en-US" dirty="0" smtClean="0">
                <a:latin typeface="Arial" panose="020B0604020202020204" pitchFamily="34" charset="0"/>
                <a:cs typeface="Arial" panose="020B0604020202020204" pitchFamily="34" charset="0"/>
              </a:rPr>
              <a:t>!)</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Consider </a:t>
            </a:r>
            <a:r>
              <a:rPr lang="en-US" altLang="en-US" dirty="0">
                <a:latin typeface="Arial" panose="020B0604020202020204" pitchFamily="34" charset="0"/>
                <a:cs typeface="Arial" panose="020B0604020202020204" pitchFamily="34" charset="0"/>
              </a:rPr>
              <a:t>a VGA screen is 640 x 480 pixels</a:t>
            </a:r>
          </a:p>
          <a:p>
            <a:pPr lvl="1"/>
            <a:r>
              <a:rPr lang="en-US" altLang="en-US" sz="2400" dirty="0">
                <a:latin typeface="Arial" panose="020B0604020202020204" pitchFamily="34" charset="0"/>
                <a:cs typeface="Arial" panose="020B0604020202020204" pitchFamily="34" charset="0"/>
              </a:rPr>
              <a:t>24 bits x 640 x 480 = 7,372,800 bits – Ouch!</a:t>
            </a:r>
          </a:p>
          <a:p>
            <a:pPr lvl="1"/>
            <a:r>
              <a:rPr lang="en-US" altLang="en-US" sz="2400" dirty="0">
                <a:latin typeface="Arial" panose="020B0604020202020204" pitchFamily="34" charset="0"/>
                <a:cs typeface="Arial" panose="020B0604020202020204" pitchFamily="34" charset="0"/>
              </a:rPr>
              <a:t>We need compression!</a:t>
            </a:r>
          </a:p>
          <a:p>
            <a:pPr eaLnBrk="1" hangingPunct="1"/>
            <a:endParaRPr lang="en-US" altLang="en-US" dirty="0" smtClean="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extLst>
      <p:ext uri="{BB962C8B-B14F-4D97-AF65-F5344CB8AC3E}">
        <p14:creationId xmlns:p14="http://schemas.microsoft.com/office/powerpoint/2010/main" val="72421079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(Joint Photographic Experts Group)</a:t>
            </a:r>
          </a:p>
          <a:p>
            <a:pPr lvl="1"/>
            <a:r>
              <a:rPr lang="en-US" altLang="en-US" sz="2400" dirty="0">
                <a:latin typeface="Arial" panose="020B0604020202020204" pitchFamily="34" charset="0"/>
                <a:cs typeface="Arial" panose="020B0604020202020204" pitchFamily="34" charset="0"/>
              </a:rPr>
              <a:t>Compresses still images</a:t>
            </a:r>
          </a:p>
          <a:p>
            <a:pPr lvl="1"/>
            <a:r>
              <a:rPr lang="en-US" altLang="en-US" sz="2400" dirty="0" err="1">
                <a:latin typeface="Arial" panose="020B0604020202020204" pitchFamily="34" charset="0"/>
                <a:cs typeface="Arial" panose="020B0604020202020204" pitchFamily="34" charset="0"/>
              </a:rPr>
              <a:t>Lossy</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JPEG compression consists of 3 phases:</a:t>
            </a:r>
          </a:p>
          <a:p>
            <a:pPr lvl="2"/>
            <a:r>
              <a:rPr lang="en-US" altLang="en-US" sz="2400" dirty="0">
                <a:latin typeface="Arial" panose="020B0604020202020204" pitchFamily="34" charset="0"/>
                <a:cs typeface="Arial" panose="020B0604020202020204" pitchFamily="34" charset="0"/>
              </a:rPr>
              <a:t>Discrete cosine transformations (DCT)</a:t>
            </a:r>
          </a:p>
          <a:p>
            <a:pPr lvl="2"/>
            <a:r>
              <a:rPr lang="en-US" altLang="en-US" sz="2400" dirty="0">
                <a:latin typeface="Arial" panose="020B0604020202020204" pitchFamily="34" charset="0"/>
                <a:cs typeface="Arial" panose="020B0604020202020204" pitchFamily="34" charset="0"/>
              </a:rPr>
              <a:t>Quantization</a:t>
            </a:r>
          </a:p>
          <a:p>
            <a:pPr lvl="2"/>
            <a:r>
              <a:rPr lang="en-US" altLang="en-US" sz="2400" dirty="0">
                <a:latin typeface="Arial" panose="020B0604020202020204" pitchFamily="34" charset="0"/>
                <a:cs typeface="Arial" panose="020B0604020202020204" pitchFamily="34" charset="0"/>
              </a:rPr>
              <a:t>Run-length encoding</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Tree>
    <p:extLst>
      <p:ext uri="{BB962C8B-B14F-4D97-AF65-F5344CB8AC3E}">
        <p14:creationId xmlns:p14="http://schemas.microsoft.com/office/powerpoint/2010/main" val="206926057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Step 1 – DCT </a:t>
            </a:r>
          </a:p>
          <a:p>
            <a:pPr lvl="1"/>
            <a:r>
              <a:rPr lang="en-US" altLang="en-US" sz="2400" dirty="0">
                <a:latin typeface="Arial" panose="020B0604020202020204" pitchFamily="34" charset="0"/>
                <a:cs typeface="Arial" panose="020B0604020202020204" pitchFamily="34" charset="0"/>
              </a:rPr>
              <a:t>Divide image into a series of 8x8 pixel blocks</a:t>
            </a:r>
          </a:p>
          <a:p>
            <a:pPr lvl="1"/>
            <a:r>
              <a:rPr lang="en-US" altLang="en-US" sz="2400" dirty="0">
                <a:latin typeface="Arial" panose="020B0604020202020204" pitchFamily="34" charset="0"/>
                <a:cs typeface="Arial" panose="020B0604020202020204" pitchFamily="34" charset="0"/>
              </a:rPr>
              <a:t>If the original image was 640x480 pixels, the new picture would be 80 blocks x 60 blocks (next slide)</a:t>
            </a:r>
          </a:p>
          <a:p>
            <a:pPr lvl="1"/>
            <a:r>
              <a:rPr lang="en-US" altLang="en-US" sz="2400" dirty="0">
                <a:latin typeface="Arial" panose="020B0604020202020204" pitchFamily="34" charset="0"/>
                <a:cs typeface="Arial" panose="020B0604020202020204" pitchFamily="34" charset="0"/>
              </a:rPr>
              <a:t>If B&amp;W, each pixel in 8x8 block is an 8-bit value (0-255)</a:t>
            </a:r>
          </a:p>
          <a:p>
            <a:pPr lvl="1"/>
            <a:r>
              <a:rPr lang="en-US" altLang="en-US" sz="2400" dirty="0">
                <a:latin typeface="Arial" panose="020B0604020202020204" pitchFamily="34" charset="0"/>
                <a:cs typeface="Arial" panose="020B0604020202020204" pitchFamily="34" charset="0"/>
              </a:rPr>
              <a:t>If color, each pixel is a 24-bit value (8 bits for red, 8 bits for blue, and 8 bits for green)</a:t>
            </a: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Tree>
    <p:extLst>
      <p:ext uri="{BB962C8B-B14F-4D97-AF65-F5344CB8AC3E}">
        <p14:creationId xmlns:p14="http://schemas.microsoft.com/office/powerpoint/2010/main" val="25946512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Introduction"/>
          <p:cNvSpPr txBox="1">
            <a:spLocks noGrp="1"/>
          </p:cNvSpPr>
          <p:nvPr>
            <p:ph type="title"/>
          </p:nvPr>
        </p:nvSpPr>
        <p:spPr>
          <a:prstGeom prst="rect">
            <a:avLst/>
          </a:prstGeom>
        </p:spPr>
        <p:txBody>
          <a:bodyPr/>
          <a:lstStyle>
            <a:lvl1pPr algn="ctr">
              <a:defRPr b="1"/>
            </a:lvl1pPr>
          </a:lstStyle>
          <a:p>
            <a:r>
              <a:t>Introduction</a:t>
            </a:r>
          </a:p>
        </p:txBody>
      </p:sp>
      <p:sp>
        <p:nvSpPr>
          <p:cNvPr id="175" name="Who today has not used a computer network?…"/>
          <p:cNvSpPr txBox="1">
            <a:spLocks noGrp="1"/>
          </p:cNvSpPr>
          <p:nvPr>
            <p:ph type="body" idx="1"/>
          </p:nvPr>
        </p:nvSpPr>
        <p:spPr>
          <a:xfrm>
            <a:off x="838200" y="1825625"/>
            <a:ext cx="10515600" cy="4351338"/>
          </a:xfrm>
          <a:prstGeom prst="rect">
            <a:avLst/>
          </a:prstGeom>
        </p:spPr>
        <p:txBody>
          <a:bodyPr>
            <a:normAutofit lnSpcReduction="10000"/>
          </a:bodyPr>
          <a:lstStyle/>
          <a:p>
            <a:pPr marL="342900" indent="-342900">
              <a:lnSpc>
                <a:spcPct val="100000"/>
              </a:lnSpc>
              <a:spcBef>
                <a:spcPts val="600"/>
              </a:spcBef>
              <a:buFontTx/>
              <a:defRPr>
                <a:latin typeface="Arial"/>
                <a:ea typeface="Arial"/>
                <a:cs typeface="Arial"/>
                <a:sym typeface="Arial"/>
              </a:defRPr>
            </a:pPr>
            <a:r>
              <a:rPr lang="en-US" dirty="0"/>
              <a:t>Under simplest conditions, medium can carry only one signal at any moment in time</a:t>
            </a:r>
          </a:p>
          <a:p>
            <a:pPr marL="342900" indent="-342900">
              <a:lnSpc>
                <a:spcPct val="100000"/>
              </a:lnSpc>
              <a:spcBef>
                <a:spcPts val="600"/>
              </a:spcBef>
              <a:buFontTx/>
              <a:defRPr>
                <a:latin typeface="Arial"/>
                <a:ea typeface="Arial"/>
                <a:cs typeface="Arial"/>
                <a:sym typeface="Arial"/>
              </a:defRPr>
            </a:pP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For </a:t>
            </a:r>
            <a:r>
              <a:rPr lang="en-US" dirty="0"/>
              <a:t>multiple signals to share a medium, medium must somehow be divided, giving each signal a portion of the total bandwidth</a:t>
            </a:r>
          </a:p>
          <a:p>
            <a:pPr marL="342900" indent="-342900">
              <a:lnSpc>
                <a:spcPct val="100000"/>
              </a:lnSpc>
              <a:spcBef>
                <a:spcPts val="600"/>
              </a:spcBef>
              <a:buFontTx/>
              <a:defRPr>
                <a:latin typeface="Arial"/>
                <a:ea typeface="Arial"/>
                <a:cs typeface="Arial"/>
                <a:sym typeface="Arial"/>
              </a:defRPr>
            </a:pPr>
            <a:endParaRPr lang="en-US" dirty="0" smtClean="0"/>
          </a:p>
          <a:p>
            <a:pPr marL="342900" indent="-342900">
              <a:lnSpc>
                <a:spcPct val="100000"/>
              </a:lnSpc>
              <a:spcBef>
                <a:spcPts val="600"/>
              </a:spcBef>
              <a:buFontTx/>
              <a:defRPr>
                <a:latin typeface="Arial"/>
                <a:ea typeface="Arial"/>
                <a:cs typeface="Arial"/>
                <a:sym typeface="Arial"/>
              </a:defRPr>
            </a:pPr>
            <a:r>
              <a:rPr lang="en-US" dirty="0" smtClean="0"/>
              <a:t>Current </a:t>
            </a:r>
            <a:r>
              <a:rPr lang="en-US" dirty="0"/>
              <a:t>techniques include:</a:t>
            </a:r>
          </a:p>
          <a:p>
            <a:pPr marL="838200" lvl="1" indent="-342900">
              <a:lnSpc>
                <a:spcPct val="100000"/>
              </a:lnSpc>
              <a:spcBef>
                <a:spcPts val="600"/>
              </a:spcBef>
              <a:buFontTx/>
              <a:defRPr>
                <a:latin typeface="Arial"/>
                <a:ea typeface="Arial"/>
                <a:cs typeface="Arial"/>
                <a:sym typeface="Arial"/>
              </a:defRPr>
            </a:pPr>
            <a:r>
              <a:rPr lang="en-US" sz="2400" dirty="0"/>
              <a:t>Frequency division multiplexing</a:t>
            </a:r>
          </a:p>
          <a:p>
            <a:pPr marL="838200" lvl="1" indent="-342900">
              <a:lnSpc>
                <a:spcPct val="100000"/>
              </a:lnSpc>
              <a:spcBef>
                <a:spcPts val="600"/>
              </a:spcBef>
              <a:buFontTx/>
              <a:defRPr>
                <a:latin typeface="Arial"/>
                <a:ea typeface="Arial"/>
                <a:cs typeface="Arial"/>
                <a:sym typeface="Arial"/>
              </a:defRPr>
            </a:pPr>
            <a:r>
              <a:rPr lang="en-US" sz="2400" dirty="0"/>
              <a:t>Time division multiplexing</a:t>
            </a:r>
          </a:p>
          <a:p>
            <a:pPr marL="838200" lvl="1" indent="-342900">
              <a:lnSpc>
                <a:spcPct val="100000"/>
              </a:lnSpc>
              <a:spcBef>
                <a:spcPts val="600"/>
              </a:spcBef>
              <a:buFontTx/>
              <a:defRPr>
                <a:latin typeface="Arial"/>
                <a:ea typeface="Arial"/>
                <a:cs typeface="Arial"/>
                <a:sym typeface="Arial"/>
              </a:defRPr>
            </a:pPr>
            <a:r>
              <a:rPr lang="en-US" sz="2400" dirty="0"/>
              <a:t>Code division multiplexing</a:t>
            </a:r>
          </a:p>
        </p:txBody>
      </p:sp>
      <p:sp>
        <p:nvSpPr>
          <p:cNvPr id="176"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grpSp>
        <p:nvGrpSpPr>
          <p:cNvPr id="2" name="Group 1"/>
          <p:cNvGrpSpPr/>
          <p:nvPr/>
        </p:nvGrpSpPr>
        <p:grpSpPr>
          <a:xfrm>
            <a:off x="2654964" y="1588166"/>
            <a:ext cx="7162800" cy="4953000"/>
            <a:chOff x="2654964" y="1588166"/>
            <a:chExt cx="7162800" cy="4953000"/>
          </a:xfrm>
        </p:grpSpPr>
        <p:sp>
          <p:nvSpPr>
            <p:cNvPr id="5" name="Rectangle 2"/>
            <p:cNvSpPr>
              <a:spLocks noChangeArrowheads="1"/>
            </p:cNvSpPr>
            <p:nvPr/>
          </p:nvSpPr>
          <p:spPr bwMode="auto">
            <a:xfrm>
              <a:off x="26549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3"/>
            <p:cNvSpPr>
              <a:spLocks noChangeArrowheads="1"/>
            </p:cNvSpPr>
            <p:nvPr/>
          </p:nvSpPr>
          <p:spPr bwMode="auto">
            <a:xfrm>
              <a:off x="33407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4"/>
            <p:cNvSpPr>
              <a:spLocks noChangeArrowheads="1"/>
            </p:cNvSpPr>
            <p:nvPr/>
          </p:nvSpPr>
          <p:spPr bwMode="auto">
            <a:xfrm>
              <a:off x="41789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5"/>
            <p:cNvSpPr>
              <a:spLocks noChangeArrowheads="1"/>
            </p:cNvSpPr>
            <p:nvPr/>
          </p:nvSpPr>
          <p:spPr bwMode="auto">
            <a:xfrm>
              <a:off x="49409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6"/>
            <p:cNvSpPr>
              <a:spLocks noChangeArrowheads="1"/>
            </p:cNvSpPr>
            <p:nvPr/>
          </p:nvSpPr>
          <p:spPr bwMode="auto">
            <a:xfrm>
              <a:off x="57029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Rectangle 7"/>
            <p:cNvSpPr>
              <a:spLocks noChangeArrowheads="1"/>
            </p:cNvSpPr>
            <p:nvPr/>
          </p:nvSpPr>
          <p:spPr bwMode="auto">
            <a:xfrm>
              <a:off x="65411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Rectangle 8"/>
            <p:cNvSpPr>
              <a:spLocks noChangeArrowheads="1"/>
            </p:cNvSpPr>
            <p:nvPr/>
          </p:nvSpPr>
          <p:spPr bwMode="auto">
            <a:xfrm>
              <a:off x="73793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 name="Rectangle 9"/>
            <p:cNvSpPr>
              <a:spLocks noChangeArrowheads="1"/>
            </p:cNvSpPr>
            <p:nvPr/>
          </p:nvSpPr>
          <p:spPr bwMode="auto">
            <a:xfrm>
              <a:off x="81413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 name="Rectangle 10"/>
            <p:cNvSpPr>
              <a:spLocks noChangeArrowheads="1"/>
            </p:cNvSpPr>
            <p:nvPr/>
          </p:nvSpPr>
          <p:spPr bwMode="auto">
            <a:xfrm>
              <a:off x="2654964" y="22739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 name="Rectangle 11"/>
            <p:cNvSpPr>
              <a:spLocks noChangeArrowheads="1"/>
            </p:cNvSpPr>
            <p:nvPr/>
          </p:nvSpPr>
          <p:spPr bwMode="auto">
            <a:xfrm>
              <a:off x="2654964" y="29597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 name="Rectangle 12"/>
            <p:cNvSpPr>
              <a:spLocks noChangeArrowheads="1"/>
            </p:cNvSpPr>
            <p:nvPr/>
          </p:nvSpPr>
          <p:spPr bwMode="auto">
            <a:xfrm>
              <a:off x="2654964" y="36455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 name="Rectangle 13"/>
            <p:cNvSpPr>
              <a:spLocks noChangeArrowheads="1"/>
            </p:cNvSpPr>
            <p:nvPr/>
          </p:nvSpPr>
          <p:spPr bwMode="auto">
            <a:xfrm>
              <a:off x="2654964" y="43313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 name="Rectangle 14"/>
            <p:cNvSpPr>
              <a:spLocks noChangeArrowheads="1"/>
            </p:cNvSpPr>
            <p:nvPr/>
          </p:nvSpPr>
          <p:spPr bwMode="auto">
            <a:xfrm>
              <a:off x="2654964" y="49409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Oval 15"/>
            <p:cNvSpPr>
              <a:spLocks noChangeArrowheads="1"/>
            </p:cNvSpPr>
            <p:nvPr/>
          </p:nvSpPr>
          <p:spPr bwMode="auto">
            <a:xfrm>
              <a:off x="8750964" y="17405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 name="Oval 16"/>
            <p:cNvSpPr>
              <a:spLocks noChangeArrowheads="1"/>
            </p:cNvSpPr>
            <p:nvPr/>
          </p:nvSpPr>
          <p:spPr bwMode="auto">
            <a:xfrm>
              <a:off x="8903364" y="17405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 name="Oval 17"/>
            <p:cNvSpPr>
              <a:spLocks noChangeArrowheads="1"/>
            </p:cNvSpPr>
            <p:nvPr/>
          </p:nvSpPr>
          <p:spPr bwMode="auto">
            <a:xfrm>
              <a:off x="9131964" y="17405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 name="Oval 18"/>
            <p:cNvSpPr>
              <a:spLocks noChangeArrowheads="1"/>
            </p:cNvSpPr>
            <p:nvPr/>
          </p:nvSpPr>
          <p:spPr bwMode="auto">
            <a:xfrm>
              <a:off x="2883564" y="54743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 name="Oval 19"/>
            <p:cNvSpPr>
              <a:spLocks noChangeArrowheads="1"/>
            </p:cNvSpPr>
            <p:nvPr/>
          </p:nvSpPr>
          <p:spPr bwMode="auto">
            <a:xfrm>
              <a:off x="2883564" y="57029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 name="Oval 20"/>
            <p:cNvSpPr>
              <a:spLocks noChangeArrowheads="1"/>
            </p:cNvSpPr>
            <p:nvPr/>
          </p:nvSpPr>
          <p:spPr bwMode="auto">
            <a:xfrm>
              <a:off x="2883564" y="5931566"/>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 name="Rectangle 21"/>
            <p:cNvSpPr>
              <a:spLocks noChangeArrowheads="1"/>
            </p:cNvSpPr>
            <p:nvPr/>
          </p:nvSpPr>
          <p:spPr bwMode="auto">
            <a:xfrm>
              <a:off x="9360564" y="1588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 name="Rectangle 22"/>
            <p:cNvSpPr>
              <a:spLocks noChangeArrowheads="1"/>
            </p:cNvSpPr>
            <p:nvPr/>
          </p:nvSpPr>
          <p:spPr bwMode="auto">
            <a:xfrm>
              <a:off x="2654964" y="6160166"/>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 name="Text Box 23"/>
            <p:cNvSpPr txBox="1">
              <a:spLocks noChangeArrowheads="1"/>
            </p:cNvSpPr>
            <p:nvPr/>
          </p:nvSpPr>
          <p:spPr bwMode="auto">
            <a:xfrm>
              <a:off x="4391689" y="2010441"/>
              <a:ext cx="147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80 blocks</a:t>
              </a:r>
            </a:p>
          </p:txBody>
        </p:sp>
        <p:sp>
          <p:nvSpPr>
            <p:cNvPr id="27" name="Text Box 24"/>
            <p:cNvSpPr txBox="1">
              <a:spLocks noChangeArrowheads="1"/>
            </p:cNvSpPr>
            <p:nvPr/>
          </p:nvSpPr>
          <p:spPr bwMode="auto">
            <a:xfrm>
              <a:off x="3569364" y="4559966"/>
              <a:ext cx="147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t>60 blocks</a:t>
              </a:r>
            </a:p>
          </p:txBody>
        </p:sp>
        <p:sp>
          <p:nvSpPr>
            <p:cNvPr id="28" name="Text Box 25"/>
            <p:cNvSpPr txBox="1">
              <a:spLocks noChangeArrowheads="1"/>
            </p:cNvSpPr>
            <p:nvPr/>
          </p:nvSpPr>
          <p:spPr bwMode="auto">
            <a:xfrm>
              <a:off x="5458489" y="5515641"/>
              <a:ext cx="4249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t>640 x 480 VGA Screen Image</a:t>
              </a:r>
            </a:p>
            <a:p>
              <a:pPr eaLnBrk="1" hangingPunct="1">
                <a:spcBef>
                  <a:spcPct val="0"/>
                </a:spcBef>
                <a:buFontTx/>
                <a:buNone/>
              </a:pPr>
              <a:r>
                <a:rPr lang="en-US" altLang="en-US" sz="2400" dirty="0"/>
                <a:t>Divided into 8 x 8 Pixel Blocks</a:t>
              </a:r>
            </a:p>
          </p:txBody>
        </p:sp>
      </p:grpSp>
    </p:spTree>
    <p:extLst>
      <p:ext uri="{BB962C8B-B14F-4D97-AF65-F5344CB8AC3E}">
        <p14:creationId xmlns:p14="http://schemas.microsoft.com/office/powerpoint/2010/main" val="256142252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Step 1 – DCT (continued) </a:t>
            </a:r>
          </a:p>
          <a:p>
            <a:pPr lvl="1"/>
            <a:r>
              <a:rPr lang="en-US" altLang="en-US" dirty="0">
                <a:latin typeface="Arial" panose="020B0604020202020204" pitchFamily="34" charset="0"/>
                <a:cs typeface="Arial" panose="020B0604020202020204" pitchFamily="34" charset="0"/>
              </a:rPr>
              <a:t>So what does DCT do?  </a:t>
            </a:r>
          </a:p>
          <a:p>
            <a:pPr lvl="2"/>
            <a:r>
              <a:rPr lang="en-US" altLang="en-US" sz="2400" dirty="0">
                <a:latin typeface="Arial" panose="020B0604020202020204" pitchFamily="34" charset="0"/>
                <a:cs typeface="Arial" panose="020B0604020202020204" pitchFamily="34" charset="0"/>
              </a:rPr>
              <a:t>Takes an 8x8 matrix (P) and produces a new 8x8 matrix (T) using cosines  </a:t>
            </a:r>
          </a:p>
          <a:p>
            <a:pPr lvl="2"/>
            <a:r>
              <a:rPr lang="en-US" altLang="en-US" sz="2400" dirty="0">
                <a:latin typeface="Arial" panose="020B0604020202020204" pitchFamily="34" charset="0"/>
                <a:cs typeface="Arial" panose="020B0604020202020204" pitchFamily="34" charset="0"/>
              </a:rPr>
              <a:t>T matrix contains a collection of values called spatial frequencies </a:t>
            </a:r>
          </a:p>
          <a:p>
            <a:pPr lvl="2"/>
            <a:r>
              <a:rPr lang="en-US" altLang="en-US" sz="2400" dirty="0">
                <a:latin typeface="Arial" panose="020B0604020202020204" pitchFamily="34" charset="0"/>
                <a:cs typeface="Arial" panose="020B0604020202020204" pitchFamily="34" charset="0"/>
              </a:rPr>
              <a:t>These spatial frequencies relate directly to how much the pixel values change as a function of their positions in the block</a:t>
            </a:r>
          </a:p>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extLst>
      <p:ext uri="{BB962C8B-B14F-4D97-AF65-F5344CB8AC3E}">
        <p14:creationId xmlns:p14="http://schemas.microsoft.com/office/powerpoint/2010/main" val="379451661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Step 1 – DCT (continued) </a:t>
            </a:r>
          </a:p>
          <a:p>
            <a:pPr lvl="1"/>
            <a:r>
              <a:rPr lang="en-US" altLang="en-US" dirty="0">
                <a:latin typeface="Arial" panose="020B0604020202020204" pitchFamily="34" charset="0"/>
                <a:cs typeface="Arial" panose="020B0604020202020204" pitchFamily="34" charset="0"/>
              </a:rPr>
              <a:t>An image with uniform color changes (little fine detail) has a P matrix with closely similar values and a corresponding T matrix with many zero values</a:t>
            </a:r>
          </a:p>
          <a:p>
            <a:pPr lvl="1"/>
            <a:r>
              <a:rPr lang="en-US" altLang="en-US" dirty="0">
                <a:latin typeface="Arial" panose="020B0604020202020204" pitchFamily="34" charset="0"/>
                <a:cs typeface="Arial" panose="020B0604020202020204" pitchFamily="34" charset="0"/>
              </a:rPr>
              <a:t>An image with large color changes over a small area (lots of fine detail) has a P matrix with widely changing values, and thus a T matrix with many non-zero values (as shown on next slide)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extLst>
      <p:ext uri="{BB962C8B-B14F-4D97-AF65-F5344CB8AC3E}">
        <p14:creationId xmlns:p14="http://schemas.microsoft.com/office/powerpoint/2010/main" val="131131975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graphicFrame>
        <p:nvGraphicFramePr>
          <p:cNvPr id="10" name="Table 9"/>
          <p:cNvGraphicFramePr>
            <a:graphicFrameLocks noGrp="1"/>
          </p:cNvGraphicFramePr>
          <p:nvPr>
            <p:extLst>
              <p:ext uri="{D42A27DB-BD31-4B8C-83A1-F6EECF244321}">
                <p14:modId xmlns:p14="http://schemas.microsoft.com/office/powerpoint/2010/main" val="2857767417"/>
              </p:ext>
            </p:extLst>
          </p:nvPr>
        </p:nvGraphicFramePr>
        <p:xfrm>
          <a:off x="1074821" y="3565525"/>
          <a:ext cx="5867400" cy="2925808"/>
        </p:xfrm>
        <a:graphic>
          <a:graphicData uri="http://schemas.openxmlformats.org/drawingml/2006/table">
            <a:tbl>
              <a:tblPr firstRow="1" bandRow="1">
                <a:tableStyleId>{8A107856-5554-42FB-B03E-39F5DBC370BA}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65720">
                <a:tc>
                  <a:txBody>
                    <a:bodyPr/>
                    <a:lstStyle/>
                    <a:p>
                      <a:r>
                        <a:rPr lang="en-US" sz="1800" b="1" dirty="0" smtClean="0"/>
                        <a:t>652</a:t>
                      </a:r>
                      <a:endParaRPr lang="en-US" sz="1800" b="1" dirty="0"/>
                    </a:p>
                  </a:txBody>
                  <a:tcPr marT="45703" marB="45703"/>
                </a:tc>
                <a:tc>
                  <a:txBody>
                    <a:bodyPr/>
                    <a:lstStyle/>
                    <a:p>
                      <a:r>
                        <a:rPr lang="en-US" sz="1800" b="1" dirty="0" smtClean="0"/>
                        <a:t>32</a:t>
                      </a:r>
                      <a:endParaRPr lang="en-US" sz="1800" b="1" dirty="0"/>
                    </a:p>
                  </a:txBody>
                  <a:tcPr marT="45703" marB="45703"/>
                </a:tc>
                <a:tc>
                  <a:txBody>
                    <a:bodyPr/>
                    <a:lstStyle/>
                    <a:p>
                      <a:r>
                        <a:rPr lang="en-US" sz="1800" b="1" dirty="0" smtClean="0"/>
                        <a:t>-40</a:t>
                      </a:r>
                      <a:endParaRPr lang="en-US" sz="1800" b="1" dirty="0"/>
                    </a:p>
                  </a:txBody>
                  <a:tcPr marT="45703" marB="45703"/>
                </a:tc>
                <a:tc>
                  <a:txBody>
                    <a:bodyPr/>
                    <a:lstStyle/>
                    <a:p>
                      <a:r>
                        <a:rPr lang="en-US" sz="1800" b="1" dirty="0" smtClean="0"/>
                        <a:t>54</a:t>
                      </a:r>
                      <a:endParaRPr lang="en-US" sz="1800" b="1" dirty="0"/>
                    </a:p>
                  </a:txBody>
                  <a:tcPr marT="45703" marB="45703"/>
                </a:tc>
                <a:tc>
                  <a:txBody>
                    <a:bodyPr/>
                    <a:lstStyle/>
                    <a:p>
                      <a:r>
                        <a:rPr lang="en-US" sz="1800" b="1" dirty="0" smtClean="0"/>
                        <a:t>-18</a:t>
                      </a:r>
                      <a:endParaRPr lang="en-US" sz="1800" b="1" dirty="0"/>
                    </a:p>
                  </a:txBody>
                  <a:tcPr marT="45703" marB="45703"/>
                </a:tc>
                <a:tc>
                  <a:txBody>
                    <a:bodyPr/>
                    <a:lstStyle/>
                    <a:p>
                      <a:r>
                        <a:rPr lang="en-US" sz="1800" b="1" dirty="0" smtClean="0"/>
                        <a:t>129</a:t>
                      </a:r>
                      <a:endParaRPr lang="en-US" sz="1800" b="1" dirty="0"/>
                    </a:p>
                  </a:txBody>
                  <a:tcPr marT="45703" marB="45703"/>
                </a:tc>
                <a:tc>
                  <a:txBody>
                    <a:bodyPr/>
                    <a:lstStyle/>
                    <a:p>
                      <a:r>
                        <a:rPr lang="en-US" sz="1800" b="1" dirty="0" smtClean="0"/>
                        <a:t>-33</a:t>
                      </a:r>
                      <a:endParaRPr lang="en-US" sz="1800" b="1" dirty="0"/>
                    </a:p>
                  </a:txBody>
                  <a:tcPr marT="45703" marB="45703"/>
                </a:tc>
                <a:tc>
                  <a:txBody>
                    <a:bodyPr/>
                    <a:lstStyle/>
                    <a:p>
                      <a:r>
                        <a:rPr lang="en-US" sz="1800" b="1" dirty="0" smtClean="0"/>
                        <a:t>84</a:t>
                      </a:r>
                    </a:p>
                  </a:txBody>
                  <a:tcPr marT="45703" marB="45703"/>
                </a:tc>
                <a:extLst>
                  <a:ext uri="{0D108BD9-81ED-4DB2-BD59-A6C34878D82A}">
                    <a16:rowId xmlns:a16="http://schemas.microsoft.com/office/drawing/2014/main" val="10000"/>
                  </a:ext>
                </a:extLst>
              </a:tr>
              <a:tr h="365720">
                <a:tc>
                  <a:txBody>
                    <a:bodyPr/>
                    <a:lstStyle/>
                    <a:p>
                      <a:r>
                        <a:rPr lang="en-US" sz="1800" b="1" dirty="0" smtClean="0"/>
                        <a:t>111</a:t>
                      </a:r>
                      <a:endParaRPr lang="en-US" sz="1800" b="1" dirty="0"/>
                    </a:p>
                  </a:txBody>
                  <a:tcPr marT="45703" marB="45703"/>
                </a:tc>
                <a:tc>
                  <a:txBody>
                    <a:bodyPr/>
                    <a:lstStyle/>
                    <a:p>
                      <a:r>
                        <a:rPr lang="en-US" sz="1800" b="1" dirty="0" smtClean="0"/>
                        <a:t>-33</a:t>
                      </a:r>
                      <a:endParaRPr lang="en-US" sz="1800" b="1" dirty="0"/>
                    </a:p>
                  </a:txBody>
                  <a:tcPr marT="45703" marB="45703"/>
                </a:tc>
                <a:tc>
                  <a:txBody>
                    <a:bodyPr/>
                    <a:lstStyle/>
                    <a:p>
                      <a:r>
                        <a:rPr lang="en-US" sz="1800" b="1" dirty="0" smtClean="0"/>
                        <a:t>53</a:t>
                      </a:r>
                      <a:endParaRPr lang="en-US" sz="1800" b="1" dirty="0"/>
                    </a:p>
                  </a:txBody>
                  <a:tcPr marT="45703" marB="45703"/>
                </a:tc>
                <a:tc>
                  <a:txBody>
                    <a:bodyPr/>
                    <a:lstStyle/>
                    <a:p>
                      <a:r>
                        <a:rPr lang="en-US" sz="1800" b="1" dirty="0" smtClean="0"/>
                        <a:t>9</a:t>
                      </a:r>
                      <a:endParaRPr lang="en-US" sz="1800" b="1" dirty="0"/>
                    </a:p>
                  </a:txBody>
                  <a:tcPr marT="45703" marB="45703"/>
                </a:tc>
                <a:tc>
                  <a:txBody>
                    <a:bodyPr/>
                    <a:lstStyle/>
                    <a:p>
                      <a:r>
                        <a:rPr lang="en-US" sz="1800" b="1" dirty="0" smtClean="0"/>
                        <a:t>123</a:t>
                      </a:r>
                      <a:endParaRPr lang="en-US" sz="1800" b="1" dirty="0"/>
                    </a:p>
                  </a:txBody>
                  <a:tcPr marT="45703" marB="45703"/>
                </a:tc>
                <a:tc>
                  <a:txBody>
                    <a:bodyPr/>
                    <a:lstStyle/>
                    <a:p>
                      <a:r>
                        <a:rPr lang="en-US" sz="1800" b="1" dirty="0" smtClean="0"/>
                        <a:t>-43</a:t>
                      </a:r>
                      <a:endParaRPr lang="en-US" sz="1800" b="1" dirty="0"/>
                    </a:p>
                  </a:txBody>
                  <a:tcPr marT="45703" marB="45703"/>
                </a:tc>
                <a:tc>
                  <a:txBody>
                    <a:bodyPr/>
                    <a:lstStyle/>
                    <a:p>
                      <a:r>
                        <a:rPr lang="en-US" sz="1800" b="1" dirty="0" smtClean="0"/>
                        <a:t>65</a:t>
                      </a:r>
                      <a:endParaRPr lang="en-US" sz="1800" b="1" dirty="0"/>
                    </a:p>
                  </a:txBody>
                  <a:tcPr marT="45703" marB="45703"/>
                </a:tc>
                <a:tc>
                  <a:txBody>
                    <a:bodyPr/>
                    <a:lstStyle/>
                    <a:p>
                      <a:r>
                        <a:rPr lang="en-US" sz="1800" b="1" dirty="0" smtClean="0"/>
                        <a:t>100</a:t>
                      </a:r>
                      <a:endParaRPr lang="en-US" sz="1800" b="1" dirty="0"/>
                    </a:p>
                  </a:txBody>
                  <a:tcPr marT="45703" marB="45703"/>
                </a:tc>
                <a:extLst>
                  <a:ext uri="{0D108BD9-81ED-4DB2-BD59-A6C34878D82A}">
                    <a16:rowId xmlns:a16="http://schemas.microsoft.com/office/drawing/2014/main" val="10001"/>
                  </a:ext>
                </a:extLst>
              </a:tr>
              <a:tr h="365720">
                <a:tc>
                  <a:txBody>
                    <a:bodyPr/>
                    <a:lstStyle/>
                    <a:p>
                      <a:r>
                        <a:rPr lang="en-US" sz="1800" b="1" dirty="0" smtClean="0"/>
                        <a:t>-22</a:t>
                      </a:r>
                      <a:endParaRPr lang="en-US" sz="1800" b="1" dirty="0"/>
                    </a:p>
                  </a:txBody>
                  <a:tcPr marT="45703" marB="45703"/>
                </a:tc>
                <a:tc>
                  <a:txBody>
                    <a:bodyPr/>
                    <a:lstStyle/>
                    <a:p>
                      <a:r>
                        <a:rPr lang="en-US" sz="1800" b="1" dirty="0" smtClean="0"/>
                        <a:t>101</a:t>
                      </a:r>
                      <a:endParaRPr lang="en-US" sz="1800" b="1" dirty="0"/>
                    </a:p>
                  </a:txBody>
                  <a:tcPr marT="45703" marB="45703"/>
                </a:tc>
                <a:tc>
                  <a:txBody>
                    <a:bodyPr/>
                    <a:lstStyle/>
                    <a:p>
                      <a:r>
                        <a:rPr lang="en-US" sz="1800" b="1" dirty="0" smtClean="0"/>
                        <a:t>94</a:t>
                      </a:r>
                      <a:endParaRPr lang="en-US" sz="1800" b="1" dirty="0"/>
                    </a:p>
                  </a:txBody>
                  <a:tcPr marT="45703" marB="45703"/>
                </a:tc>
                <a:tc>
                  <a:txBody>
                    <a:bodyPr/>
                    <a:lstStyle/>
                    <a:p>
                      <a:r>
                        <a:rPr lang="en-US" sz="1800" b="1" dirty="0" smtClean="0"/>
                        <a:t>-32</a:t>
                      </a:r>
                      <a:endParaRPr lang="en-US" sz="1800" b="1" dirty="0"/>
                    </a:p>
                  </a:txBody>
                  <a:tcPr marT="45703" marB="45703"/>
                </a:tc>
                <a:tc>
                  <a:txBody>
                    <a:bodyPr/>
                    <a:lstStyle/>
                    <a:p>
                      <a:r>
                        <a:rPr lang="en-US" sz="1800" b="1" dirty="0" smtClean="0"/>
                        <a:t>23</a:t>
                      </a:r>
                      <a:endParaRPr lang="en-US" sz="1800" b="1" dirty="0"/>
                    </a:p>
                  </a:txBody>
                  <a:tcPr marT="45703" marB="45703"/>
                </a:tc>
                <a:tc>
                  <a:txBody>
                    <a:bodyPr/>
                    <a:lstStyle/>
                    <a:p>
                      <a:r>
                        <a:rPr lang="en-US" sz="1800" b="1" dirty="0" smtClean="0"/>
                        <a:t>104</a:t>
                      </a:r>
                      <a:endParaRPr lang="en-US" sz="1800" b="1" dirty="0"/>
                    </a:p>
                  </a:txBody>
                  <a:tcPr marT="45703" marB="45703"/>
                </a:tc>
                <a:tc>
                  <a:txBody>
                    <a:bodyPr/>
                    <a:lstStyle/>
                    <a:p>
                      <a:r>
                        <a:rPr lang="en-US" sz="1800" b="1" dirty="0" smtClean="0"/>
                        <a:t>76</a:t>
                      </a:r>
                      <a:endParaRPr lang="en-US" sz="1800" b="1" dirty="0"/>
                    </a:p>
                  </a:txBody>
                  <a:tcPr marT="45703" marB="45703"/>
                </a:tc>
                <a:tc>
                  <a:txBody>
                    <a:bodyPr/>
                    <a:lstStyle/>
                    <a:p>
                      <a:r>
                        <a:rPr lang="en-US" sz="1800" b="1" dirty="0" smtClean="0"/>
                        <a:t>101</a:t>
                      </a:r>
                      <a:endParaRPr lang="en-US" sz="1800" b="1" dirty="0"/>
                    </a:p>
                  </a:txBody>
                  <a:tcPr marT="45703" marB="45703"/>
                </a:tc>
                <a:extLst>
                  <a:ext uri="{0D108BD9-81ED-4DB2-BD59-A6C34878D82A}">
                    <a16:rowId xmlns:a16="http://schemas.microsoft.com/office/drawing/2014/main" val="10002"/>
                  </a:ext>
                </a:extLst>
              </a:tr>
              <a:tr h="365720">
                <a:tc>
                  <a:txBody>
                    <a:bodyPr/>
                    <a:lstStyle/>
                    <a:p>
                      <a:r>
                        <a:rPr lang="en-US" sz="1800" b="1" dirty="0" smtClean="0"/>
                        <a:t>88</a:t>
                      </a:r>
                      <a:endParaRPr lang="en-US" sz="1800" b="1" dirty="0"/>
                    </a:p>
                  </a:txBody>
                  <a:tcPr marT="45703" marB="45703"/>
                </a:tc>
                <a:tc>
                  <a:txBody>
                    <a:bodyPr/>
                    <a:lstStyle/>
                    <a:p>
                      <a:r>
                        <a:rPr lang="en-US" sz="1800" b="1" dirty="0" smtClean="0"/>
                        <a:t>33</a:t>
                      </a:r>
                      <a:endParaRPr lang="en-US" sz="1800" b="1" dirty="0"/>
                    </a:p>
                  </a:txBody>
                  <a:tcPr marT="45703" marB="45703"/>
                </a:tc>
                <a:tc>
                  <a:txBody>
                    <a:bodyPr/>
                    <a:lstStyle/>
                    <a:p>
                      <a:r>
                        <a:rPr lang="en-US" sz="1800" b="1" dirty="0" smtClean="0"/>
                        <a:t>211</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-32</a:t>
                      </a:r>
                      <a:endParaRPr lang="en-US" sz="1800" b="1" dirty="0"/>
                    </a:p>
                  </a:txBody>
                  <a:tcPr marT="45703" marB="45703"/>
                </a:tc>
                <a:tc>
                  <a:txBody>
                    <a:bodyPr/>
                    <a:lstStyle/>
                    <a:p>
                      <a:r>
                        <a:rPr lang="en-US" sz="1800" b="1" dirty="0" smtClean="0"/>
                        <a:t>143</a:t>
                      </a:r>
                      <a:endParaRPr lang="en-US" sz="1800" b="1" dirty="0"/>
                    </a:p>
                  </a:txBody>
                  <a:tcPr marT="45703" marB="45703"/>
                </a:tc>
                <a:tc>
                  <a:txBody>
                    <a:bodyPr/>
                    <a:lstStyle/>
                    <a:p>
                      <a:r>
                        <a:rPr lang="en-US" sz="1800" b="1" dirty="0" smtClean="0"/>
                        <a:t>43</a:t>
                      </a:r>
                      <a:endParaRPr lang="en-US" sz="1800" b="1" dirty="0"/>
                    </a:p>
                  </a:txBody>
                  <a:tcPr marT="45703" marB="45703"/>
                </a:tc>
                <a:tc>
                  <a:txBody>
                    <a:bodyPr/>
                    <a:lstStyle/>
                    <a:p>
                      <a:r>
                        <a:rPr lang="en-US" sz="1800" b="1" dirty="0" smtClean="0"/>
                        <a:t>14</a:t>
                      </a:r>
                      <a:endParaRPr lang="en-US" sz="1800" b="1" dirty="0"/>
                    </a:p>
                  </a:txBody>
                  <a:tcPr marT="45703" marB="45703"/>
                </a:tc>
                <a:extLst>
                  <a:ext uri="{0D108BD9-81ED-4DB2-BD59-A6C34878D82A}">
                    <a16:rowId xmlns:a16="http://schemas.microsoft.com/office/drawing/2014/main" val="10003"/>
                  </a:ext>
                </a:extLst>
              </a:tr>
              <a:tr h="365720">
                <a:tc>
                  <a:txBody>
                    <a:bodyPr/>
                    <a:lstStyle/>
                    <a:p>
                      <a:r>
                        <a:rPr lang="en-US" sz="1800" b="1" dirty="0" smtClean="0"/>
                        <a:t>132</a:t>
                      </a:r>
                      <a:endParaRPr lang="en-US" sz="1800" b="1" dirty="0"/>
                    </a:p>
                  </a:txBody>
                  <a:tcPr marT="45703" marB="45703"/>
                </a:tc>
                <a:tc>
                  <a:txBody>
                    <a:bodyPr/>
                    <a:lstStyle/>
                    <a:p>
                      <a:r>
                        <a:rPr lang="en-US" sz="1800" b="1" dirty="0" smtClean="0"/>
                        <a:t>-32</a:t>
                      </a:r>
                      <a:endParaRPr lang="en-US" sz="1800" b="1" dirty="0"/>
                    </a:p>
                  </a:txBody>
                  <a:tcPr marT="45703" marB="45703"/>
                </a:tc>
                <a:tc>
                  <a:txBody>
                    <a:bodyPr/>
                    <a:lstStyle/>
                    <a:p>
                      <a:r>
                        <a:rPr lang="en-US" sz="1800" b="1" dirty="0" smtClean="0"/>
                        <a:t>43</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122</a:t>
                      </a:r>
                      <a:endParaRPr lang="en-US" sz="1800" b="1" dirty="0"/>
                    </a:p>
                  </a:txBody>
                  <a:tcPr marT="45703" marB="45703"/>
                </a:tc>
                <a:tc>
                  <a:txBody>
                    <a:bodyPr/>
                    <a:lstStyle/>
                    <a:p>
                      <a:r>
                        <a:rPr lang="en-US" sz="1800" b="1" dirty="0" smtClean="0"/>
                        <a:t>-48</a:t>
                      </a:r>
                      <a:endParaRPr lang="en-US" sz="1800" b="1" dirty="0"/>
                    </a:p>
                  </a:txBody>
                  <a:tcPr marT="45703" marB="45703"/>
                </a:tc>
                <a:tc>
                  <a:txBody>
                    <a:bodyPr/>
                    <a:lstStyle/>
                    <a:p>
                      <a:r>
                        <a:rPr lang="en-US" sz="1800" b="1" dirty="0" smtClean="0"/>
                        <a:t>54</a:t>
                      </a:r>
                      <a:endParaRPr lang="en-US" sz="1800" b="1" dirty="0"/>
                    </a:p>
                  </a:txBody>
                  <a:tcPr marT="45703" marB="45703"/>
                </a:tc>
                <a:tc>
                  <a:txBody>
                    <a:bodyPr/>
                    <a:lstStyle/>
                    <a:p>
                      <a:r>
                        <a:rPr lang="en-US" sz="1800" b="1" dirty="0" smtClean="0"/>
                        <a:t>110</a:t>
                      </a:r>
                      <a:endParaRPr lang="en-US" sz="1800" b="1" dirty="0"/>
                    </a:p>
                  </a:txBody>
                  <a:tcPr marT="45703" marB="45703"/>
                </a:tc>
                <a:extLst>
                  <a:ext uri="{0D108BD9-81ED-4DB2-BD59-A6C34878D82A}">
                    <a16:rowId xmlns:a16="http://schemas.microsoft.com/office/drawing/2014/main" val="10004"/>
                  </a:ext>
                </a:extLst>
              </a:tr>
              <a:tr h="365720">
                <a:tc>
                  <a:txBody>
                    <a:bodyPr/>
                    <a:lstStyle/>
                    <a:p>
                      <a:r>
                        <a:rPr lang="en-US" sz="1800" b="1" dirty="0" smtClean="0"/>
                        <a:t>54</a:t>
                      </a:r>
                      <a:endParaRPr lang="en-US" sz="1800" b="1" dirty="0"/>
                    </a:p>
                  </a:txBody>
                  <a:tcPr marT="45703" marB="45703"/>
                </a:tc>
                <a:tc>
                  <a:txBody>
                    <a:bodyPr/>
                    <a:lstStyle/>
                    <a:p>
                      <a:r>
                        <a:rPr lang="en-US" sz="1800" b="1" dirty="0" smtClean="0"/>
                        <a:t>11</a:t>
                      </a:r>
                      <a:endParaRPr lang="en-US" sz="1800" b="1" dirty="0"/>
                    </a:p>
                  </a:txBody>
                  <a:tcPr marT="45703" marB="45703"/>
                </a:tc>
                <a:tc>
                  <a:txBody>
                    <a:bodyPr/>
                    <a:lstStyle/>
                    <a:p>
                      <a:r>
                        <a:rPr lang="en-US" sz="1800" b="1" dirty="0" smtClean="0"/>
                        <a:t>133</a:t>
                      </a:r>
                      <a:endParaRPr lang="en-US" sz="1800" b="1" dirty="0"/>
                    </a:p>
                  </a:txBody>
                  <a:tcPr marT="45703" marB="45703"/>
                </a:tc>
                <a:tc>
                  <a:txBody>
                    <a:bodyPr/>
                    <a:lstStyle/>
                    <a:p>
                      <a:r>
                        <a:rPr lang="en-US" sz="1800" b="1" dirty="0" smtClean="0"/>
                        <a:t>27</a:t>
                      </a:r>
                      <a:endParaRPr lang="en-US" sz="1800" b="1" dirty="0"/>
                    </a:p>
                  </a:txBody>
                  <a:tcPr marT="45703" marB="45703"/>
                </a:tc>
                <a:tc>
                  <a:txBody>
                    <a:bodyPr/>
                    <a:lstStyle/>
                    <a:p>
                      <a:r>
                        <a:rPr lang="en-US" sz="1800" b="1" dirty="0" smtClean="0"/>
                        <a:t>56</a:t>
                      </a:r>
                      <a:endParaRPr lang="en-US" sz="1800" b="1" dirty="0"/>
                    </a:p>
                  </a:txBody>
                  <a:tcPr marT="45703" marB="45703"/>
                </a:tc>
                <a:tc>
                  <a:txBody>
                    <a:bodyPr/>
                    <a:lstStyle/>
                    <a:p>
                      <a:r>
                        <a:rPr lang="en-US" sz="1800" b="1" dirty="0" smtClean="0"/>
                        <a:t>154</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-94</a:t>
                      </a:r>
                      <a:endParaRPr lang="en-US" sz="1800" b="1" dirty="0"/>
                    </a:p>
                  </a:txBody>
                  <a:tcPr marT="45703" marB="45703"/>
                </a:tc>
                <a:extLst>
                  <a:ext uri="{0D108BD9-81ED-4DB2-BD59-A6C34878D82A}">
                    <a16:rowId xmlns:a16="http://schemas.microsoft.com/office/drawing/2014/main" val="10005"/>
                  </a:ext>
                </a:extLst>
              </a:tr>
              <a:tr h="365720">
                <a:tc>
                  <a:txBody>
                    <a:bodyPr/>
                    <a:lstStyle/>
                    <a:p>
                      <a:r>
                        <a:rPr lang="en-US" sz="1800" b="1" dirty="0" smtClean="0"/>
                        <a:t>-54</a:t>
                      </a:r>
                      <a:endParaRPr lang="en-US" sz="1800" b="1" dirty="0"/>
                    </a:p>
                  </a:txBody>
                  <a:tcPr marT="45703" marB="45703"/>
                </a:tc>
                <a:tc>
                  <a:txBody>
                    <a:bodyPr/>
                    <a:lstStyle/>
                    <a:p>
                      <a:r>
                        <a:rPr lang="en-US" sz="1800" b="1" dirty="0" smtClean="0"/>
                        <a:t>-69</a:t>
                      </a:r>
                      <a:endParaRPr lang="en-US" sz="1800" b="1" dirty="0"/>
                    </a:p>
                  </a:txBody>
                  <a:tcPr marT="45703" marB="45703"/>
                </a:tc>
                <a:tc>
                  <a:txBody>
                    <a:bodyPr/>
                    <a:lstStyle/>
                    <a:p>
                      <a:r>
                        <a:rPr lang="en-US" sz="1800" b="1" dirty="0" smtClean="0"/>
                        <a:t>10</a:t>
                      </a:r>
                      <a:endParaRPr lang="en-US" sz="1800" b="1" dirty="0"/>
                    </a:p>
                  </a:txBody>
                  <a:tcPr marT="45703" marB="45703"/>
                </a:tc>
                <a:tc>
                  <a:txBody>
                    <a:bodyPr/>
                    <a:lstStyle/>
                    <a:p>
                      <a:r>
                        <a:rPr lang="en-US" sz="1800" b="1" dirty="0" smtClean="0"/>
                        <a:t>109</a:t>
                      </a:r>
                      <a:endParaRPr lang="en-US" sz="1800" b="1" dirty="0"/>
                    </a:p>
                  </a:txBody>
                  <a:tcPr marT="45703" marB="45703"/>
                </a:tc>
                <a:tc>
                  <a:txBody>
                    <a:bodyPr/>
                    <a:lstStyle/>
                    <a:p>
                      <a:r>
                        <a:rPr lang="en-US" sz="1800" b="1" dirty="0" smtClean="0"/>
                        <a:t>65</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17</a:t>
                      </a:r>
                      <a:endParaRPr lang="en-US" sz="1800" b="1" dirty="0"/>
                    </a:p>
                  </a:txBody>
                  <a:tcPr marT="45703" marB="45703"/>
                </a:tc>
                <a:tc>
                  <a:txBody>
                    <a:bodyPr/>
                    <a:lstStyle/>
                    <a:p>
                      <a:r>
                        <a:rPr lang="en-US" sz="1800" b="1" dirty="0" smtClean="0"/>
                        <a:t>-33</a:t>
                      </a:r>
                      <a:endParaRPr lang="en-US" sz="1800" b="1" dirty="0"/>
                    </a:p>
                  </a:txBody>
                  <a:tcPr marT="45703" marB="45703"/>
                </a:tc>
                <a:extLst>
                  <a:ext uri="{0D108BD9-81ED-4DB2-BD59-A6C34878D82A}">
                    <a16:rowId xmlns:a16="http://schemas.microsoft.com/office/drawing/2014/main" val="10006"/>
                  </a:ext>
                </a:extLst>
              </a:tr>
              <a:tr h="365720">
                <a:tc>
                  <a:txBody>
                    <a:bodyPr/>
                    <a:lstStyle/>
                    <a:p>
                      <a:r>
                        <a:rPr lang="en-US" sz="1800" b="1" dirty="0" smtClean="0"/>
                        <a:t>199</a:t>
                      </a:r>
                      <a:endParaRPr lang="en-US" sz="1800" b="1" dirty="0"/>
                    </a:p>
                  </a:txBody>
                  <a:tcPr marT="45703" marB="45703"/>
                </a:tc>
                <a:tc>
                  <a:txBody>
                    <a:bodyPr/>
                    <a:lstStyle/>
                    <a:p>
                      <a:r>
                        <a:rPr lang="en-US" sz="1800" b="1" dirty="0" smtClean="0"/>
                        <a:t>-18</a:t>
                      </a:r>
                      <a:endParaRPr lang="en-US" sz="1800" b="1" dirty="0"/>
                    </a:p>
                  </a:txBody>
                  <a:tcPr marT="45703" marB="45703"/>
                </a:tc>
                <a:tc>
                  <a:txBody>
                    <a:bodyPr/>
                    <a:lstStyle/>
                    <a:p>
                      <a:r>
                        <a:rPr lang="en-US" sz="1800" b="1" dirty="0" smtClean="0"/>
                        <a:t>99</a:t>
                      </a:r>
                      <a:endParaRPr lang="en-US" sz="1800" b="1" dirty="0"/>
                    </a:p>
                  </a:txBody>
                  <a:tcPr marT="45703" marB="45703"/>
                </a:tc>
                <a:tc>
                  <a:txBody>
                    <a:bodyPr/>
                    <a:lstStyle/>
                    <a:p>
                      <a:r>
                        <a:rPr lang="en-US" sz="1800" b="1" dirty="0" smtClean="0"/>
                        <a:t>98</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-43</a:t>
                      </a:r>
                      <a:endParaRPr lang="en-US" sz="1800" b="1" dirty="0"/>
                    </a:p>
                  </a:txBody>
                  <a:tcPr marT="45703" marB="45703"/>
                </a:tc>
                <a:tc>
                  <a:txBody>
                    <a:bodyPr/>
                    <a:lstStyle/>
                    <a:p>
                      <a:r>
                        <a:rPr lang="en-US" sz="1800" b="1" dirty="0" smtClean="0"/>
                        <a:t>8</a:t>
                      </a:r>
                      <a:endParaRPr lang="en-US" sz="1800" b="1" dirty="0"/>
                    </a:p>
                  </a:txBody>
                  <a:tcPr marT="45703" marB="45703"/>
                </a:tc>
                <a:tc>
                  <a:txBody>
                    <a:bodyPr/>
                    <a:lstStyle/>
                    <a:p>
                      <a:r>
                        <a:rPr lang="en-US" sz="1800" b="1" dirty="0" smtClean="0"/>
                        <a:t>32</a:t>
                      </a:r>
                      <a:endParaRPr lang="en-US" sz="1800" b="1" dirty="0"/>
                    </a:p>
                  </a:txBody>
                  <a:tcPr marT="45703" marB="45703"/>
                </a:tc>
                <a:extLst>
                  <a:ext uri="{0D108BD9-81ED-4DB2-BD59-A6C34878D82A}">
                    <a16:rowId xmlns:a16="http://schemas.microsoft.com/office/drawing/2014/main" val="100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3531868"/>
              </p:ext>
            </p:extLst>
          </p:nvPr>
        </p:nvGraphicFramePr>
        <p:xfrm>
          <a:off x="1074821" y="365125"/>
          <a:ext cx="5867400" cy="2971800"/>
        </p:xfrm>
        <a:graphic>
          <a:graphicData uri="http://schemas.openxmlformats.org/drawingml/2006/table">
            <a:tbl>
              <a:tblPr firstRow="1" bandRow="1">
                <a:tableStyleId>{8A107856-5554-42FB-B03E-39F5DBC370BA}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71475">
                <a:tc>
                  <a:txBody>
                    <a:bodyPr/>
                    <a:lstStyle/>
                    <a:p>
                      <a:r>
                        <a:rPr lang="en-US" sz="1800" b="1" dirty="0" smtClean="0"/>
                        <a:t>120</a:t>
                      </a:r>
                      <a:endParaRPr lang="en-US" sz="1800" b="1" dirty="0"/>
                    </a:p>
                  </a:txBody>
                  <a:tcPr/>
                </a:tc>
                <a:tc>
                  <a:txBody>
                    <a:bodyPr/>
                    <a:lstStyle/>
                    <a:p>
                      <a:r>
                        <a:rPr lang="en-US" sz="1800" b="1" dirty="0" smtClean="0"/>
                        <a:t>80</a:t>
                      </a:r>
                      <a:endParaRPr lang="en-US" sz="1800" b="1" dirty="0"/>
                    </a:p>
                  </a:txBody>
                  <a:tcPr/>
                </a:tc>
                <a:tc>
                  <a:txBody>
                    <a:bodyPr/>
                    <a:lstStyle/>
                    <a:p>
                      <a:r>
                        <a:rPr lang="en-US" sz="1800" b="1" dirty="0" smtClean="0"/>
                        <a:t>110</a:t>
                      </a:r>
                      <a:endParaRPr lang="en-US" sz="1800" b="1" dirty="0"/>
                    </a:p>
                  </a:txBody>
                  <a:tcPr/>
                </a:tc>
                <a:tc>
                  <a:txBody>
                    <a:bodyPr/>
                    <a:lstStyle/>
                    <a:p>
                      <a:r>
                        <a:rPr lang="en-US" sz="1800" b="1" dirty="0" smtClean="0"/>
                        <a:t>65</a:t>
                      </a:r>
                      <a:endParaRPr lang="en-US" sz="1800" b="1" dirty="0"/>
                    </a:p>
                  </a:txBody>
                  <a:tcPr/>
                </a:tc>
                <a:tc>
                  <a:txBody>
                    <a:bodyPr/>
                    <a:lstStyle/>
                    <a:p>
                      <a:r>
                        <a:rPr lang="en-US" sz="1800" b="1" dirty="0" smtClean="0"/>
                        <a:t>90</a:t>
                      </a:r>
                      <a:endParaRPr lang="en-US" sz="1800" b="1" dirty="0"/>
                    </a:p>
                  </a:txBody>
                  <a:tcPr/>
                </a:tc>
                <a:tc>
                  <a:txBody>
                    <a:bodyPr/>
                    <a:lstStyle/>
                    <a:p>
                      <a:r>
                        <a:rPr lang="en-US" sz="1800" b="1" dirty="0" smtClean="0"/>
                        <a:t>142</a:t>
                      </a:r>
                      <a:endParaRPr lang="en-US" sz="1800" b="1" dirty="0"/>
                    </a:p>
                  </a:txBody>
                  <a:tcPr/>
                </a:tc>
                <a:tc>
                  <a:txBody>
                    <a:bodyPr/>
                    <a:lstStyle/>
                    <a:p>
                      <a:r>
                        <a:rPr lang="en-US" sz="1800" b="1" dirty="0" smtClean="0"/>
                        <a:t>56</a:t>
                      </a:r>
                      <a:endParaRPr lang="en-US" sz="1800" b="1" dirty="0"/>
                    </a:p>
                  </a:txBody>
                  <a:tcPr/>
                </a:tc>
                <a:tc>
                  <a:txBody>
                    <a:bodyPr/>
                    <a:lstStyle/>
                    <a:p>
                      <a:r>
                        <a:rPr lang="en-US" sz="1800" b="1" dirty="0" smtClean="0"/>
                        <a:t>100</a:t>
                      </a:r>
                      <a:endParaRPr lang="en-US" sz="1800" b="1" dirty="0"/>
                    </a:p>
                  </a:txBody>
                  <a:tcPr/>
                </a:tc>
                <a:extLst>
                  <a:ext uri="{0D108BD9-81ED-4DB2-BD59-A6C34878D82A}">
                    <a16:rowId xmlns:a16="http://schemas.microsoft.com/office/drawing/2014/main" val="10000"/>
                  </a:ext>
                </a:extLst>
              </a:tr>
              <a:tr h="371475">
                <a:tc>
                  <a:txBody>
                    <a:bodyPr/>
                    <a:lstStyle/>
                    <a:p>
                      <a:r>
                        <a:rPr lang="en-US" sz="1800" b="1" dirty="0" smtClean="0"/>
                        <a:t>40</a:t>
                      </a:r>
                      <a:endParaRPr lang="en-US" sz="1800" b="1" dirty="0"/>
                    </a:p>
                  </a:txBody>
                  <a:tcPr/>
                </a:tc>
                <a:tc>
                  <a:txBody>
                    <a:bodyPr/>
                    <a:lstStyle/>
                    <a:p>
                      <a:r>
                        <a:rPr lang="en-US" sz="1800" b="1" dirty="0" smtClean="0"/>
                        <a:t>136</a:t>
                      </a:r>
                      <a:endParaRPr lang="en-US" sz="1800" b="1" dirty="0"/>
                    </a:p>
                  </a:txBody>
                  <a:tcPr/>
                </a:tc>
                <a:tc>
                  <a:txBody>
                    <a:bodyPr/>
                    <a:lstStyle/>
                    <a:p>
                      <a:r>
                        <a:rPr lang="en-US" sz="1800" b="1" dirty="0" smtClean="0"/>
                        <a:t>93</a:t>
                      </a:r>
                      <a:endParaRPr lang="en-US" sz="1800" b="1" dirty="0"/>
                    </a:p>
                  </a:txBody>
                  <a:tcPr/>
                </a:tc>
                <a:tc>
                  <a:txBody>
                    <a:bodyPr/>
                    <a:lstStyle/>
                    <a:p>
                      <a:r>
                        <a:rPr lang="en-US" sz="1800" b="1" dirty="0" smtClean="0"/>
                        <a:t>188</a:t>
                      </a:r>
                      <a:endParaRPr lang="en-US" sz="1800" b="1" dirty="0"/>
                    </a:p>
                  </a:txBody>
                  <a:tcPr/>
                </a:tc>
                <a:tc>
                  <a:txBody>
                    <a:bodyPr/>
                    <a:lstStyle/>
                    <a:p>
                      <a:r>
                        <a:rPr lang="en-US" sz="1800" b="1" dirty="0" smtClean="0"/>
                        <a:t>90</a:t>
                      </a:r>
                      <a:endParaRPr lang="en-US" sz="1800" b="1" dirty="0"/>
                    </a:p>
                  </a:txBody>
                  <a:tcPr/>
                </a:tc>
                <a:tc>
                  <a:txBody>
                    <a:bodyPr/>
                    <a:lstStyle/>
                    <a:p>
                      <a:r>
                        <a:rPr lang="en-US" sz="1800" b="1" dirty="0" smtClean="0"/>
                        <a:t>210</a:t>
                      </a:r>
                      <a:endParaRPr lang="en-US" sz="1800" b="1" dirty="0"/>
                    </a:p>
                  </a:txBody>
                  <a:tcPr/>
                </a:tc>
                <a:tc>
                  <a:txBody>
                    <a:bodyPr/>
                    <a:lstStyle/>
                    <a:p>
                      <a:r>
                        <a:rPr lang="en-US" sz="1800" b="1" dirty="0" smtClean="0"/>
                        <a:t>220</a:t>
                      </a:r>
                      <a:endParaRPr lang="en-US" sz="1800" b="1" dirty="0"/>
                    </a:p>
                  </a:txBody>
                  <a:tcPr/>
                </a:tc>
                <a:tc>
                  <a:txBody>
                    <a:bodyPr/>
                    <a:lstStyle/>
                    <a:p>
                      <a:r>
                        <a:rPr lang="en-US" sz="1800" b="1" dirty="0" smtClean="0"/>
                        <a:t>56</a:t>
                      </a:r>
                      <a:endParaRPr lang="en-US" sz="1800" b="1" dirty="0"/>
                    </a:p>
                  </a:txBody>
                  <a:tcPr/>
                </a:tc>
                <a:extLst>
                  <a:ext uri="{0D108BD9-81ED-4DB2-BD59-A6C34878D82A}">
                    <a16:rowId xmlns:a16="http://schemas.microsoft.com/office/drawing/2014/main" val="10001"/>
                  </a:ext>
                </a:extLst>
              </a:tr>
              <a:tr h="371475">
                <a:tc>
                  <a:txBody>
                    <a:bodyPr/>
                    <a:lstStyle/>
                    <a:p>
                      <a:r>
                        <a:rPr lang="en-US" sz="1800" b="1" dirty="0" smtClean="0"/>
                        <a:t>95</a:t>
                      </a:r>
                      <a:endParaRPr lang="en-US" sz="1800" b="1" dirty="0"/>
                    </a:p>
                  </a:txBody>
                  <a:tcPr/>
                </a:tc>
                <a:tc>
                  <a:txBody>
                    <a:bodyPr/>
                    <a:lstStyle/>
                    <a:p>
                      <a:r>
                        <a:rPr lang="en-US" sz="1800" b="1" dirty="0" smtClean="0"/>
                        <a:t>89</a:t>
                      </a:r>
                      <a:endParaRPr lang="en-US" sz="1800" b="1" dirty="0"/>
                    </a:p>
                  </a:txBody>
                  <a:tcPr/>
                </a:tc>
                <a:tc>
                  <a:txBody>
                    <a:bodyPr/>
                    <a:lstStyle/>
                    <a:p>
                      <a:r>
                        <a:rPr lang="en-US" sz="1800" b="1" dirty="0" smtClean="0"/>
                        <a:t>134</a:t>
                      </a:r>
                      <a:endParaRPr lang="en-US" sz="1800" b="1" dirty="0"/>
                    </a:p>
                  </a:txBody>
                  <a:tcPr/>
                </a:tc>
                <a:tc>
                  <a:txBody>
                    <a:bodyPr/>
                    <a:lstStyle/>
                    <a:p>
                      <a:r>
                        <a:rPr lang="en-US" sz="1800" b="1" dirty="0" smtClean="0"/>
                        <a:t>74</a:t>
                      </a:r>
                      <a:endParaRPr lang="en-US" sz="1800" b="1" dirty="0"/>
                    </a:p>
                  </a:txBody>
                  <a:tcPr/>
                </a:tc>
                <a:tc>
                  <a:txBody>
                    <a:bodyPr/>
                    <a:lstStyle/>
                    <a:p>
                      <a:r>
                        <a:rPr lang="en-US" sz="1800" b="1" dirty="0" smtClean="0"/>
                        <a:t>170</a:t>
                      </a:r>
                      <a:endParaRPr lang="en-US" sz="1800" b="1" dirty="0"/>
                    </a:p>
                  </a:txBody>
                  <a:tcPr/>
                </a:tc>
                <a:tc>
                  <a:txBody>
                    <a:bodyPr/>
                    <a:lstStyle/>
                    <a:p>
                      <a:r>
                        <a:rPr lang="en-US" sz="1800" b="1" dirty="0" smtClean="0"/>
                        <a:t>180</a:t>
                      </a:r>
                      <a:endParaRPr lang="en-US" sz="1800" b="1" dirty="0"/>
                    </a:p>
                  </a:txBody>
                  <a:tcPr/>
                </a:tc>
                <a:tc>
                  <a:txBody>
                    <a:bodyPr/>
                    <a:lstStyle/>
                    <a:p>
                      <a:r>
                        <a:rPr lang="en-US" sz="1800" b="1" dirty="0" smtClean="0"/>
                        <a:t>45</a:t>
                      </a:r>
                      <a:endParaRPr lang="en-US" sz="1800" b="1" dirty="0"/>
                    </a:p>
                  </a:txBody>
                  <a:tcPr/>
                </a:tc>
                <a:tc>
                  <a:txBody>
                    <a:bodyPr/>
                    <a:lstStyle/>
                    <a:p>
                      <a:r>
                        <a:rPr lang="en-US" sz="1800" b="1" dirty="0" smtClean="0"/>
                        <a:t>100</a:t>
                      </a:r>
                      <a:endParaRPr lang="en-US" sz="1800" b="1" dirty="0"/>
                    </a:p>
                  </a:txBody>
                  <a:tcPr/>
                </a:tc>
                <a:extLst>
                  <a:ext uri="{0D108BD9-81ED-4DB2-BD59-A6C34878D82A}">
                    <a16:rowId xmlns:a16="http://schemas.microsoft.com/office/drawing/2014/main" val="10002"/>
                  </a:ext>
                </a:extLst>
              </a:tr>
              <a:tr h="371475">
                <a:tc>
                  <a:txBody>
                    <a:bodyPr/>
                    <a:lstStyle/>
                    <a:p>
                      <a:r>
                        <a:rPr lang="en-US" sz="1800" b="1" dirty="0" smtClean="0"/>
                        <a:t>9</a:t>
                      </a:r>
                      <a:endParaRPr lang="en-US" sz="1800" b="1" dirty="0"/>
                    </a:p>
                  </a:txBody>
                  <a:tcPr/>
                </a:tc>
                <a:tc>
                  <a:txBody>
                    <a:bodyPr/>
                    <a:lstStyle/>
                    <a:p>
                      <a:r>
                        <a:rPr lang="en-US" sz="1800" b="1" dirty="0" smtClean="0"/>
                        <a:t>110</a:t>
                      </a:r>
                      <a:endParaRPr lang="en-US" sz="1800" b="1" dirty="0"/>
                    </a:p>
                  </a:txBody>
                  <a:tcPr/>
                </a:tc>
                <a:tc>
                  <a:txBody>
                    <a:bodyPr/>
                    <a:lstStyle/>
                    <a:p>
                      <a:r>
                        <a:rPr lang="en-US" sz="1800" b="1" dirty="0" smtClean="0"/>
                        <a:t>145</a:t>
                      </a:r>
                      <a:endParaRPr lang="en-US" sz="1800" b="1" dirty="0"/>
                    </a:p>
                  </a:txBody>
                  <a:tcPr/>
                </a:tc>
                <a:tc>
                  <a:txBody>
                    <a:bodyPr/>
                    <a:lstStyle/>
                    <a:p>
                      <a:r>
                        <a:rPr lang="en-US" sz="1800" b="1" dirty="0" smtClean="0"/>
                        <a:t>93</a:t>
                      </a:r>
                      <a:endParaRPr lang="en-US" sz="1800" b="1" dirty="0"/>
                    </a:p>
                  </a:txBody>
                  <a:tcPr/>
                </a:tc>
                <a:tc>
                  <a:txBody>
                    <a:bodyPr/>
                    <a:lstStyle/>
                    <a:p>
                      <a:r>
                        <a:rPr lang="en-US" sz="1800" b="1" dirty="0" smtClean="0"/>
                        <a:t>221</a:t>
                      </a:r>
                      <a:endParaRPr lang="en-US" sz="1800" b="1" dirty="0"/>
                    </a:p>
                  </a:txBody>
                  <a:tcPr/>
                </a:tc>
                <a:tc>
                  <a:txBody>
                    <a:bodyPr/>
                    <a:lstStyle/>
                    <a:p>
                      <a:r>
                        <a:rPr lang="en-US" sz="1800" b="1" dirty="0" smtClean="0"/>
                        <a:t>194</a:t>
                      </a:r>
                      <a:endParaRPr lang="en-US" sz="1800" b="1" dirty="0"/>
                    </a:p>
                  </a:txBody>
                  <a:tcPr/>
                </a:tc>
                <a:tc>
                  <a:txBody>
                    <a:bodyPr/>
                    <a:lstStyle/>
                    <a:p>
                      <a:r>
                        <a:rPr lang="en-US" sz="1800" b="1" dirty="0" smtClean="0"/>
                        <a:t>83</a:t>
                      </a:r>
                      <a:endParaRPr lang="en-US" sz="1800" b="1" dirty="0"/>
                    </a:p>
                  </a:txBody>
                  <a:tcPr/>
                </a:tc>
                <a:tc>
                  <a:txBody>
                    <a:bodyPr/>
                    <a:lstStyle/>
                    <a:p>
                      <a:r>
                        <a:rPr lang="en-US" sz="1800" b="1" dirty="0" smtClean="0"/>
                        <a:t>110</a:t>
                      </a:r>
                      <a:endParaRPr lang="en-US" sz="1800" b="1" dirty="0"/>
                    </a:p>
                  </a:txBody>
                  <a:tcPr/>
                </a:tc>
                <a:extLst>
                  <a:ext uri="{0D108BD9-81ED-4DB2-BD59-A6C34878D82A}">
                    <a16:rowId xmlns:a16="http://schemas.microsoft.com/office/drawing/2014/main" val="10003"/>
                  </a:ext>
                </a:extLst>
              </a:tr>
              <a:tr h="371475">
                <a:tc>
                  <a:txBody>
                    <a:bodyPr/>
                    <a:lstStyle/>
                    <a:p>
                      <a:r>
                        <a:rPr lang="en-US" sz="1800" b="1" dirty="0" smtClean="0"/>
                        <a:t>65</a:t>
                      </a:r>
                      <a:endParaRPr lang="en-US" sz="1800" b="1" dirty="0"/>
                    </a:p>
                  </a:txBody>
                  <a:tcPr/>
                </a:tc>
                <a:tc>
                  <a:txBody>
                    <a:bodyPr/>
                    <a:lstStyle/>
                    <a:p>
                      <a:r>
                        <a:rPr lang="en-US" sz="1800" b="1" dirty="0" smtClean="0"/>
                        <a:t>202</a:t>
                      </a:r>
                      <a:endParaRPr lang="en-US" sz="1800" b="1" dirty="0"/>
                    </a:p>
                  </a:txBody>
                  <a:tcPr/>
                </a:tc>
                <a:tc>
                  <a:txBody>
                    <a:bodyPr/>
                    <a:lstStyle/>
                    <a:p>
                      <a:r>
                        <a:rPr lang="en-US" sz="1800" b="1" dirty="0" smtClean="0"/>
                        <a:t>90</a:t>
                      </a:r>
                      <a:endParaRPr lang="en-US" sz="1800" b="1" dirty="0"/>
                    </a:p>
                  </a:txBody>
                  <a:tcPr/>
                </a:tc>
                <a:tc>
                  <a:txBody>
                    <a:bodyPr/>
                    <a:lstStyle/>
                    <a:p>
                      <a:r>
                        <a:rPr lang="en-US" sz="1800" b="1" dirty="0" smtClean="0"/>
                        <a:t>18</a:t>
                      </a:r>
                      <a:endParaRPr lang="en-US" sz="1800" b="1" dirty="0"/>
                    </a:p>
                  </a:txBody>
                  <a:tcPr/>
                </a:tc>
                <a:tc>
                  <a:txBody>
                    <a:bodyPr/>
                    <a:lstStyle/>
                    <a:p>
                      <a:r>
                        <a:rPr lang="en-US" sz="1800" b="1" dirty="0" smtClean="0"/>
                        <a:t>164</a:t>
                      </a:r>
                      <a:endParaRPr lang="en-US" sz="1800" b="1" dirty="0"/>
                    </a:p>
                  </a:txBody>
                  <a:tcPr/>
                </a:tc>
                <a:tc>
                  <a:txBody>
                    <a:bodyPr/>
                    <a:lstStyle/>
                    <a:p>
                      <a:r>
                        <a:rPr lang="en-US" sz="1800" b="1" dirty="0" smtClean="0"/>
                        <a:t>90</a:t>
                      </a:r>
                      <a:endParaRPr lang="en-US" sz="1800" b="1" dirty="0"/>
                    </a:p>
                  </a:txBody>
                  <a:tcPr/>
                </a:tc>
                <a:tc>
                  <a:txBody>
                    <a:bodyPr/>
                    <a:lstStyle/>
                    <a:p>
                      <a:r>
                        <a:rPr lang="en-US" sz="1800" b="1" dirty="0" smtClean="0"/>
                        <a:t>155</a:t>
                      </a:r>
                      <a:endParaRPr lang="en-US" sz="1800" b="1" dirty="0"/>
                    </a:p>
                  </a:txBody>
                  <a:tcPr/>
                </a:tc>
                <a:tc>
                  <a:txBody>
                    <a:bodyPr/>
                    <a:lstStyle/>
                    <a:p>
                      <a:r>
                        <a:rPr lang="en-US" sz="1800" b="1" dirty="0" smtClean="0"/>
                        <a:t>43</a:t>
                      </a:r>
                      <a:endParaRPr lang="en-US" sz="1800" b="1" dirty="0"/>
                    </a:p>
                  </a:txBody>
                  <a:tcPr/>
                </a:tc>
                <a:extLst>
                  <a:ext uri="{0D108BD9-81ED-4DB2-BD59-A6C34878D82A}">
                    <a16:rowId xmlns:a16="http://schemas.microsoft.com/office/drawing/2014/main" val="10004"/>
                  </a:ext>
                </a:extLst>
              </a:tr>
              <a:tr h="371475">
                <a:tc>
                  <a:txBody>
                    <a:bodyPr/>
                    <a:lstStyle/>
                    <a:p>
                      <a:r>
                        <a:rPr lang="en-US" sz="1800" b="1" dirty="0" smtClean="0"/>
                        <a:t>93</a:t>
                      </a:r>
                      <a:endParaRPr lang="en-US" sz="1800" b="1" dirty="0"/>
                    </a:p>
                  </a:txBody>
                  <a:tcPr/>
                </a:tc>
                <a:tc>
                  <a:txBody>
                    <a:bodyPr/>
                    <a:lstStyle/>
                    <a:p>
                      <a:r>
                        <a:rPr lang="en-US" sz="1800" b="1" dirty="0" smtClean="0"/>
                        <a:t>111</a:t>
                      </a:r>
                      <a:endParaRPr lang="en-US" sz="1800" b="1" dirty="0"/>
                    </a:p>
                  </a:txBody>
                  <a:tcPr/>
                </a:tc>
                <a:tc>
                  <a:txBody>
                    <a:bodyPr/>
                    <a:lstStyle/>
                    <a:p>
                      <a:r>
                        <a:rPr lang="en-US" sz="1800" b="1" dirty="0" smtClean="0"/>
                        <a:t>39</a:t>
                      </a:r>
                      <a:endParaRPr lang="en-US" sz="1800" b="1" dirty="0"/>
                    </a:p>
                  </a:txBody>
                  <a:tcPr/>
                </a:tc>
                <a:tc>
                  <a:txBody>
                    <a:bodyPr/>
                    <a:lstStyle/>
                    <a:p>
                      <a:r>
                        <a:rPr lang="en-US" sz="1800" b="1" dirty="0" smtClean="0"/>
                        <a:t>221</a:t>
                      </a:r>
                      <a:endParaRPr lang="en-US" sz="1800" b="1" dirty="0"/>
                    </a:p>
                  </a:txBody>
                  <a:tcPr/>
                </a:tc>
                <a:tc>
                  <a:txBody>
                    <a:bodyPr/>
                    <a:lstStyle/>
                    <a:p>
                      <a:r>
                        <a:rPr lang="en-US" sz="1800" b="1" dirty="0" smtClean="0"/>
                        <a:t>33</a:t>
                      </a:r>
                      <a:endParaRPr lang="en-US" sz="1800" b="1" dirty="0"/>
                    </a:p>
                  </a:txBody>
                  <a:tcPr/>
                </a:tc>
                <a:tc>
                  <a:txBody>
                    <a:bodyPr/>
                    <a:lstStyle/>
                    <a:p>
                      <a:r>
                        <a:rPr lang="en-US" sz="1800" b="1" dirty="0" smtClean="0"/>
                        <a:t>37</a:t>
                      </a:r>
                      <a:endParaRPr lang="en-US" sz="1800" b="1" dirty="0"/>
                    </a:p>
                  </a:txBody>
                  <a:tcPr/>
                </a:tc>
                <a:tc>
                  <a:txBody>
                    <a:bodyPr/>
                    <a:lstStyle/>
                    <a:p>
                      <a:r>
                        <a:rPr lang="en-US" sz="1800" b="1" dirty="0" smtClean="0"/>
                        <a:t>40</a:t>
                      </a:r>
                      <a:endParaRPr lang="en-US" sz="1800" b="1" dirty="0"/>
                    </a:p>
                  </a:txBody>
                  <a:tcPr/>
                </a:tc>
                <a:tc>
                  <a:txBody>
                    <a:bodyPr/>
                    <a:lstStyle/>
                    <a:p>
                      <a:r>
                        <a:rPr lang="en-US" sz="1800" b="1" dirty="0" smtClean="0"/>
                        <a:t>129</a:t>
                      </a:r>
                      <a:endParaRPr lang="en-US" sz="1800" b="1" dirty="0"/>
                    </a:p>
                  </a:txBody>
                  <a:tcPr/>
                </a:tc>
                <a:extLst>
                  <a:ext uri="{0D108BD9-81ED-4DB2-BD59-A6C34878D82A}">
                    <a16:rowId xmlns:a16="http://schemas.microsoft.com/office/drawing/2014/main" val="10005"/>
                  </a:ext>
                </a:extLst>
              </a:tr>
              <a:tr h="371475">
                <a:tc>
                  <a:txBody>
                    <a:bodyPr/>
                    <a:lstStyle/>
                    <a:p>
                      <a:r>
                        <a:rPr lang="en-US" sz="1800" b="1" dirty="0" smtClean="0"/>
                        <a:t>55</a:t>
                      </a:r>
                      <a:endParaRPr lang="en-US" sz="1800" b="1" dirty="0"/>
                    </a:p>
                  </a:txBody>
                  <a:tcPr/>
                </a:tc>
                <a:tc>
                  <a:txBody>
                    <a:bodyPr/>
                    <a:lstStyle/>
                    <a:p>
                      <a:r>
                        <a:rPr lang="en-US" sz="1800" b="1" dirty="0" smtClean="0"/>
                        <a:t>122</a:t>
                      </a:r>
                      <a:endParaRPr lang="en-US" sz="1800" b="1" dirty="0"/>
                    </a:p>
                  </a:txBody>
                  <a:tcPr/>
                </a:tc>
                <a:tc>
                  <a:txBody>
                    <a:bodyPr/>
                    <a:lstStyle/>
                    <a:p>
                      <a:r>
                        <a:rPr lang="en-US" sz="1800" b="1" dirty="0" smtClean="0"/>
                        <a:t>52</a:t>
                      </a:r>
                      <a:endParaRPr lang="en-US" sz="1800" b="1" dirty="0"/>
                    </a:p>
                  </a:txBody>
                  <a:tcPr/>
                </a:tc>
                <a:tc>
                  <a:txBody>
                    <a:bodyPr/>
                    <a:lstStyle/>
                    <a:p>
                      <a:r>
                        <a:rPr lang="en-US" sz="1800" b="1" dirty="0" smtClean="0"/>
                        <a:t>166</a:t>
                      </a:r>
                      <a:endParaRPr lang="en-US" sz="1800" b="1" dirty="0"/>
                    </a:p>
                  </a:txBody>
                  <a:tcPr/>
                </a:tc>
                <a:tc>
                  <a:txBody>
                    <a:bodyPr/>
                    <a:lstStyle/>
                    <a:p>
                      <a:r>
                        <a:rPr lang="en-US" sz="1800" b="1" dirty="0" smtClean="0"/>
                        <a:t>93</a:t>
                      </a:r>
                      <a:endParaRPr lang="en-US" sz="1800" b="1" dirty="0"/>
                    </a:p>
                  </a:txBody>
                  <a:tcPr/>
                </a:tc>
                <a:tc>
                  <a:txBody>
                    <a:bodyPr/>
                    <a:lstStyle/>
                    <a:p>
                      <a:r>
                        <a:rPr lang="en-US" sz="1800" b="1" dirty="0" smtClean="0"/>
                        <a:t>54</a:t>
                      </a:r>
                      <a:endParaRPr lang="en-US" sz="1800" b="1" dirty="0"/>
                    </a:p>
                  </a:txBody>
                  <a:tcPr/>
                </a:tc>
                <a:tc>
                  <a:txBody>
                    <a:bodyPr/>
                    <a:lstStyle/>
                    <a:p>
                      <a:r>
                        <a:rPr lang="en-US" sz="1800" b="1" dirty="0" smtClean="0"/>
                        <a:t>13</a:t>
                      </a:r>
                      <a:endParaRPr lang="en-US" sz="1800" b="1" dirty="0"/>
                    </a:p>
                  </a:txBody>
                  <a:tcPr/>
                </a:tc>
                <a:tc>
                  <a:txBody>
                    <a:bodyPr/>
                    <a:lstStyle/>
                    <a:p>
                      <a:r>
                        <a:rPr lang="en-US" sz="1800" b="1" dirty="0" smtClean="0"/>
                        <a:t>100</a:t>
                      </a:r>
                      <a:endParaRPr lang="en-US" sz="1800" b="1" dirty="0"/>
                    </a:p>
                  </a:txBody>
                  <a:tcPr/>
                </a:tc>
                <a:extLst>
                  <a:ext uri="{0D108BD9-81ED-4DB2-BD59-A6C34878D82A}">
                    <a16:rowId xmlns:a16="http://schemas.microsoft.com/office/drawing/2014/main" val="10006"/>
                  </a:ext>
                </a:extLst>
              </a:tr>
              <a:tr h="371475">
                <a:tc>
                  <a:txBody>
                    <a:bodyPr/>
                    <a:lstStyle/>
                    <a:p>
                      <a:r>
                        <a:rPr lang="en-US" sz="1800" b="1" dirty="0" smtClean="0"/>
                        <a:t>29</a:t>
                      </a:r>
                      <a:endParaRPr lang="en-US" sz="1800" b="1" dirty="0"/>
                    </a:p>
                  </a:txBody>
                  <a:tcPr/>
                </a:tc>
                <a:tc>
                  <a:txBody>
                    <a:bodyPr/>
                    <a:lstStyle/>
                    <a:p>
                      <a:r>
                        <a:rPr lang="en-US" sz="1800" b="1" dirty="0" smtClean="0"/>
                        <a:t>92</a:t>
                      </a:r>
                      <a:endParaRPr lang="en-US" sz="1800" b="1" dirty="0"/>
                    </a:p>
                  </a:txBody>
                  <a:tcPr/>
                </a:tc>
                <a:tc>
                  <a:txBody>
                    <a:bodyPr/>
                    <a:lstStyle/>
                    <a:p>
                      <a:r>
                        <a:rPr lang="en-US" sz="1800" b="1" dirty="0" smtClean="0"/>
                        <a:t>153</a:t>
                      </a:r>
                      <a:endParaRPr lang="en-US" sz="1800" b="1" dirty="0"/>
                    </a:p>
                  </a:txBody>
                  <a:tcPr/>
                </a:tc>
                <a:tc>
                  <a:txBody>
                    <a:bodyPr/>
                    <a:lstStyle/>
                    <a:p>
                      <a:r>
                        <a:rPr lang="en-US" sz="1800" b="1" dirty="0" smtClean="0"/>
                        <a:t>197</a:t>
                      </a:r>
                      <a:endParaRPr lang="en-US" sz="1800" b="1" dirty="0"/>
                    </a:p>
                  </a:txBody>
                  <a:tcPr/>
                </a:tc>
                <a:tc>
                  <a:txBody>
                    <a:bodyPr/>
                    <a:lstStyle/>
                    <a:p>
                      <a:r>
                        <a:rPr lang="en-US" sz="1800" b="1" dirty="0" smtClean="0"/>
                        <a:t>84</a:t>
                      </a:r>
                      <a:endParaRPr lang="en-US" sz="1800" b="1" dirty="0"/>
                    </a:p>
                  </a:txBody>
                  <a:tcPr/>
                </a:tc>
                <a:tc>
                  <a:txBody>
                    <a:bodyPr/>
                    <a:lstStyle/>
                    <a:p>
                      <a:r>
                        <a:rPr lang="en-US" sz="1800" b="1" dirty="0" smtClean="0"/>
                        <a:t>197</a:t>
                      </a:r>
                      <a:endParaRPr lang="en-US" sz="1800" b="1" dirty="0"/>
                    </a:p>
                  </a:txBody>
                  <a:tcPr/>
                </a:tc>
                <a:tc>
                  <a:txBody>
                    <a:bodyPr/>
                    <a:lstStyle/>
                    <a:p>
                      <a:r>
                        <a:rPr lang="en-US" sz="1800" b="1" dirty="0" smtClean="0"/>
                        <a:t>83</a:t>
                      </a:r>
                      <a:endParaRPr lang="en-US" sz="1800" b="1" dirty="0"/>
                    </a:p>
                  </a:txBody>
                  <a:tcPr/>
                </a:tc>
                <a:tc>
                  <a:txBody>
                    <a:bodyPr/>
                    <a:lstStyle/>
                    <a:p>
                      <a:r>
                        <a:rPr lang="en-US" sz="1800" b="1" dirty="0" smtClean="0"/>
                        <a:t>83</a:t>
                      </a:r>
                      <a:endParaRPr lang="en-US" sz="1800" b="1" dirty="0"/>
                    </a:p>
                  </a:txBody>
                  <a:tcPr/>
                </a:tc>
                <a:extLst>
                  <a:ext uri="{0D108BD9-81ED-4DB2-BD59-A6C34878D82A}">
                    <a16:rowId xmlns:a16="http://schemas.microsoft.com/office/drawing/2014/main" val="10007"/>
                  </a:ext>
                </a:extLst>
              </a:tr>
            </a:tbl>
          </a:graphicData>
        </a:graphic>
      </p:graphicFrame>
      <p:sp>
        <p:nvSpPr>
          <p:cNvPr id="12" name="TextBox 3"/>
          <p:cNvSpPr txBox="1">
            <a:spLocks noChangeArrowheads="1"/>
          </p:cNvSpPr>
          <p:nvPr/>
        </p:nvSpPr>
        <p:spPr bwMode="auto">
          <a:xfrm>
            <a:off x="7205746" y="703263"/>
            <a:ext cx="2101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000"/>
              <a:t>Original pixel </a:t>
            </a:r>
          </a:p>
          <a:p>
            <a:pPr eaLnBrk="1" hangingPunct="1">
              <a:buFontTx/>
              <a:buNone/>
            </a:pPr>
            <a:r>
              <a:rPr lang="en-US" altLang="en-US" sz="2000"/>
              <a:t>values (P matrix)</a:t>
            </a:r>
          </a:p>
        </p:txBody>
      </p:sp>
      <p:sp>
        <p:nvSpPr>
          <p:cNvPr id="13" name="TextBox 6"/>
          <p:cNvSpPr txBox="1">
            <a:spLocks noChangeArrowheads="1"/>
          </p:cNvSpPr>
          <p:nvPr/>
        </p:nvSpPr>
        <p:spPr bwMode="auto">
          <a:xfrm>
            <a:off x="7294646" y="3489325"/>
            <a:ext cx="21113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2000" dirty="0"/>
              <a:t>Values (T matrix)</a:t>
            </a:r>
          </a:p>
          <a:p>
            <a:pPr eaLnBrk="1" hangingPunct="1">
              <a:buFontTx/>
              <a:buNone/>
            </a:pPr>
            <a:r>
              <a:rPr lang="en-US" altLang="en-US" sz="2000" dirty="0"/>
              <a:t>after the cosine</a:t>
            </a:r>
          </a:p>
          <a:p>
            <a:pPr eaLnBrk="1" hangingPunct="1">
              <a:buFontTx/>
              <a:buNone/>
            </a:pPr>
            <a:r>
              <a:rPr lang="en-US" altLang="en-US" sz="2000" dirty="0"/>
              <a:t>transformation</a:t>
            </a:r>
          </a:p>
          <a:p>
            <a:pPr eaLnBrk="1" hangingPunct="1">
              <a:buFontTx/>
              <a:buNone/>
            </a:pPr>
            <a:r>
              <a:rPr lang="en-US" altLang="en-US" sz="2000" dirty="0"/>
              <a:t>has been </a:t>
            </a:r>
          </a:p>
          <a:p>
            <a:pPr eaLnBrk="1" hangingPunct="1">
              <a:buFontTx/>
              <a:buNone/>
            </a:pPr>
            <a:r>
              <a:rPr lang="en-US" altLang="en-US" sz="2000" dirty="0"/>
              <a:t>applied (note</a:t>
            </a:r>
          </a:p>
          <a:p>
            <a:pPr eaLnBrk="1" hangingPunct="1">
              <a:buFontTx/>
              <a:buNone/>
            </a:pPr>
            <a:r>
              <a:rPr lang="en-US" altLang="en-US" sz="2000" dirty="0"/>
              <a:t>larger values in</a:t>
            </a:r>
          </a:p>
          <a:p>
            <a:pPr eaLnBrk="1" hangingPunct="1">
              <a:buFontTx/>
              <a:buNone/>
            </a:pPr>
            <a:r>
              <a:rPr lang="en-US" altLang="en-US" sz="2000" dirty="0"/>
              <a:t>upper-left)</a:t>
            </a:r>
          </a:p>
        </p:txBody>
      </p:sp>
    </p:spTree>
    <p:extLst>
      <p:ext uri="{BB962C8B-B14F-4D97-AF65-F5344CB8AC3E}">
        <p14:creationId xmlns:p14="http://schemas.microsoft.com/office/powerpoint/2010/main" val="45043246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Step 2 -Quantization </a:t>
            </a:r>
          </a:p>
          <a:p>
            <a:pPr lvl="1"/>
            <a:r>
              <a:rPr lang="en-US" altLang="en-US" dirty="0">
                <a:latin typeface="Arial" panose="020B0604020202020204" pitchFamily="34" charset="0"/>
                <a:cs typeface="Arial" panose="020B0604020202020204" pitchFamily="34" charset="0"/>
              </a:rPr>
              <a:t>The human eye can’t see small differences in color</a:t>
            </a:r>
          </a:p>
          <a:p>
            <a:pPr lvl="1"/>
            <a:r>
              <a:rPr lang="en-US" altLang="en-US" dirty="0">
                <a:latin typeface="Arial" panose="020B0604020202020204" pitchFamily="34" charset="0"/>
                <a:cs typeface="Arial" panose="020B0604020202020204" pitchFamily="34" charset="0"/>
              </a:rPr>
              <a:t>So take T matrix and divide all values by 10</a:t>
            </a:r>
          </a:p>
          <a:p>
            <a:pPr lvl="2"/>
            <a:r>
              <a:rPr lang="en-US" altLang="en-US" sz="2400" dirty="0">
                <a:latin typeface="Arial" panose="020B0604020202020204" pitchFamily="34" charset="0"/>
                <a:cs typeface="Arial" panose="020B0604020202020204" pitchFamily="34" charset="0"/>
              </a:rPr>
              <a:t>Will give us more zero entries</a:t>
            </a:r>
          </a:p>
          <a:p>
            <a:pPr lvl="3"/>
            <a:r>
              <a:rPr lang="en-US" altLang="en-US" sz="2400" dirty="0">
                <a:latin typeface="Arial" panose="020B0604020202020204" pitchFamily="34" charset="0"/>
                <a:cs typeface="Arial" panose="020B0604020202020204" pitchFamily="34" charset="0"/>
              </a:rPr>
              <a:t>More 0s means more compression!</a:t>
            </a:r>
          </a:p>
          <a:p>
            <a:pPr lvl="2"/>
            <a:r>
              <a:rPr lang="en-US" altLang="en-US" sz="2400" dirty="0">
                <a:latin typeface="Arial" panose="020B0604020202020204" pitchFamily="34" charset="0"/>
                <a:cs typeface="Arial" panose="020B0604020202020204" pitchFamily="34" charset="0"/>
              </a:rPr>
              <a:t>But this is too </a:t>
            </a:r>
            <a:r>
              <a:rPr lang="en-US" altLang="en-US" sz="2400" dirty="0" err="1">
                <a:latin typeface="Arial" panose="020B0604020202020204" pitchFamily="34" charset="0"/>
                <a:cs typeface="Arial" panose="020B0604020202020204" pitchFamily="34" charset="0"/>
              </a:rPr>
              <a:t>lossy</a:t>
            </a:r>
            <a:endParaRPr lang="en-US" altLang="en-US" sz="2400" dirty="0">
              <a:latin typeface="Arial" panose="020B0604020202020204" pitchFamily="34" charset="0"/>
              <a:cs typeface="Arial" panose="020B0604020202020204" pitchFamily="34" charset="0"/>
            </a:endParaRPr>
          </a:p>
          <a:p>
            <a:pPr lvl="2"/>
            <a:r>
              <a:rPr lang="en-US" altLang="en-US" sz="2400" dirty="0">
                <a:latin typeface="Arial" panose="020B0604020202020204" pitchFamily="34" charset="0"/>
                <a:cs typeface="Arial" panose="020B0604020202020204" pitchFamily="34" charset="0"/>
              </a:rPr>
              <a:t>And dividing all values by 10 doesn’t take into account that upper left of matrix has more weight</a:t>
            </a:r>
          </a:p>
          <a:p>
            <a:pPr lvl="2"/>
            <a:r>
              <a:rPr lang="en-US" altLang="en-US" sz="2400" dirty="0">
                <a:latin typeface="Arial" panose="020B0604020202020204" pitchFamily="34" charset="0"/>
                <a:cs typeface="Arial" panose="020B0604020202020204" pitchFamily="34" charset="0"/>
              </a:rPr>
              <a:t>So divide T matrix by a matrix like the following:</a:t>
            </a:r>
          </a:p>
          <a:p>
            <a:pPr eaLnBrk="1" hangingPunct="1"/>
            <a:endParaRPr lang="en-US" altLang="en-US" dirty="0">
              <a:latin typeface="Arial" panose="020B0604020202020204" pitchFamily="34" charset="0"/>
              <a:cs typeface="Arial" panose="020B0604020202020204" pitchFamily="34" charset="0"/>
            </a:endParaRP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extLst>
      <p:ext uri="{BB962C8B-B14F-4D97-AF65-F5344CB8AC3E}">
        <p14:creationId xmlns:p14="http://schemas.microsoft.com/office/powerpoint/2010/main" val="101673751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2690386"/>
              </p:ext>
            </p:extLst>
          </p:nvPr>
        </p:nvGraphicFramePr>
        <p:xfrm>
          <a:off x="2875547" y="2057400"/>
          <a:ext cx="5867400" cy="2925808"/>
        </p:xfrm>
        <a:graphic>
          <a:graphicData uri="http://schemas.openxmlformats.org/drawingml/2006/table">
            <a:tbl>
              <a:tblPr firstRow="1" bandRow="1">
                <a:tableStyleId>{8A107856-5554-42FB-B03E-39F5DBC370BA}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65720">
                <a:tc>
                  <a:txBody>
                    <a:bodyPr/>
                    <a:lstStyle/>
                    <a:p>
                      <a:r>
                        <a:rPr lang="en-US" sz="1800" b="1" dirty="0" smtClean="0"/>
                        <a:t>1</a:t>
                      </a:r>
                      <a:endParaRPr lang="en-US" sz="1800" b="1" dirty="0"/>
                    </a:p>
                  </a:txBody>
                  <a:tcPr marT="45703" marB="45703"/>
                </a:tc>
                <a:tc>
                  <a:txBody>
                    <a:bodyPr/>
                    <a:lstStyle/>
                    <a:p>
                      <a:r>
                        <a:rPr lang="en-US" sz="1800" b="1" dirty="0" smtClean="0"/>
                        <a:t>4</a:t>
                      </a:r>
                      <a:endParaRPr lang="en-US" sz="1800" b="1" dirty="0"/>
                    </a:p>
                  </a:txBody>
                  <a:tcPr marT="45703" marB="45703"/>
                </a:tc>
                <a:tc>
                  <a:txBody>
                    <a:bodyPr/>
                    <a:lstStyle/>
                    <a:p>
                      <a:r>
                        <a:rPr lang="en-US" sz="1800" b="1" dirty="0" smtClean="0"/>
                        <a:t>7</a:t>
                      </a:r>
                      <a:endParaRPr lang="en-US" sz="1800" b="1" dirty="0"/>
                    </a:p>
                  </a:txBody>
                  <a:tcPr marT="45703" marB="45703"/>
                </a:tc>
                <a:tc>
                  <a:txBody>
                    <a:bodyPr/>
                    <a:lstStyle/>
                    <a:p>
                      <a:r>
                        <a:rPr lang="en-US" sz="1800" b="1" dirty="0" smtClean="0"/>
                        <a:t>10</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p>
                  </a:txBody>
                  <a:tcPr marT="45703" marB="45703"/>
                </a:tc>
                <a:extLst>
                  <a:ext uri="{0D108BD9-81ED-4DB2-BD59-A6C34878D82A}">
                    <a16:rowId xmlns:a16="http://schemas.microsoft.com/office/drawing/2014/main" val="10000"/>
                  </a:ext>
                </a:extLst>
              </a:tr>
              <a:tr h="365720">
                <a:tc>
                  <a:txBody>
                    <a:bodyPr/>
                    <a:lstStyle/>
                    <a:p>
                      <a:r>
                        <a:rPr lang="en-US" sz="1800" b="1" dirty="0" smtClean="0"/>
                        <a:t>4</a:t>
                      </a:r>
                      <a:endParaRPr lang="en-US" sz="1800" b="1" dirty="0"/>
                    </a:p>
                  </a:txBody>
                  <a:tcPr marT="45703" marB="45703"/>
                </a:tc>
                <a:tc>
                  <a:txBody>
                    <a:bodyPr/>
                    <a:lstStyle/>
                    <a:p>
                      <a:r>
                        <a:rPr lang="en-US" sz="1800" b="1" dirty="0" smtClean="0"/>
                        <a:t>7</a:t>
                      </a:r>
                      <a:endParaRPr lang="en-US" sz="1800" b="1" dirty="0"/>
                    </a:p>
                  </a:txBody>
                  <a:tcPr marT="45703" marB="45703"/>
                </a:tc>
                <a:tc>
                  <a:txBody>
                    <a:bodyPr/>
                    <a:lstStyle/>
                    <a:p>
                      <a:r>
                        <a:rPr lang="en-US" sz="1800" b="1" dirty="0" smtClean="0"/>
                        <a:t>10</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extLst>
                  <a:ext uri="{0D108BD9-81ED-4DB2-BD59-A6C34878D82A}">
                    <a16:rowId xmlns:a16="http://schemas.microsoft.com/office/drawing/2014/main" val="10001"/>
                  </a:ext>
                </a:extLst>
              </a:tr>
              <a:tr h="365720">
                <a:tc>
                  <a:txBody>
                    <a:bodyPr/>
                    <a:lstStyle/>
                    <a:p>
                      <a:r>
                        <a:rPr lang="en-US" sz="1800" b="1" dirty="0" smtClean="0"/>
                        <a:t>7</a:t>
                      </a:r>
                      <a:endParaRPr lang="en-US" sz="1800" b="1" dirty="0"/>
                    </a:p>
                  </a:txBody>
                  <a:tcPr marT="45703" marB="45703"/>
                </a:tc>
                <a:tc>
                  <a:txBody>
                    <a:bodyPr/>
                    <a:lstStyle/>
                    <a:p>
                      <a:r>
                        <a:rPr lang="en-US" sz="1800" b="1" dirty="0" smtClean="0"/>
                        <a:t>10</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extLst>
                  <a:ext uri="{0D108BD9-81ED-4DB2-BD59-A6C34878D82A}">
                    <a16:rowId xmlns:a16="http://schemas.microsoft.com/office/drawing/2014/main" val="10002"/>
                  </a:ext>
                </a:extLst>
              </a:tr>
              <a:tr h="365720">
                <a:tc>
                  <a:txBody>
                    <a:bodyPr/>
                    <a:lstStyle/>
                    <a:p>
                      <a:r>
                        <a:rPr lang="en-US" sz="1800" b="1" dirty="0" smtClean="0"/>
                        <a:t>10</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tc>
                  <a:txBody>
                    <a:bodyPr/>
                    <a:lstStyle/>
                    <a:p>
                      <a:r>
                        <a:rPr lang="en-US" sz="1800" b="1" dirty="0" smtClean="0"/>
                        <a:t>31</a:t>
                      </a:r>
                      <a:endParaRPr lang="en-US" sz="1800" b="1" dirty="0"/>
                    </a:p>
                  </a:txBody>
                  <a:tcPr marT="45703" marB="45703"/>
                </a:tc>
                <a:extLst>
                  <a:ext uri="{0D108BD9-81ED-4DB2-BD59-A6C34878D82A}">
                    <a16:rowId xmlns:a16="http://schemas.microsoft.com/office/drawing/2014/main" val="10003"/>
                  </a:ext>
                </a:extLst>
              </a:tr>
              <a:tr h="365720">
                <a:tc>
                  <a:txBody>
                    <a:bodyPr/>
                    <a:lstStyle/>
                    <a:p>
                      <a:r>
                        <a:rPr lang="en-US" sz="1800" b="1" dirty="0" smtClean="0"/>
                        <a:t>13</a:t>
                      </a:r>
                      <a:endParaRPr lang="en-US" sz="1800" b="1" dirty="0"/>
                    </a:p>
                  </a:txBody>
                  <a:tcPr marT="45703" marB="45703"/>
                </a:tc>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tc>
                  <a:txBody>
                    <a:bodyPr/>
                    <a:lstStyle/>
                    <a:p>
                      <a:r>
                        <a:rPr lang="en-US" sz="1800" b="1" dirty="0" smtClean="0"/>
                        <a:t>31</a:t>
                      </a:r>
                      <a:endParaRPr lang="en-US" sz="1800" b="1" dirty="0"/>
                    </a:p>
                  </a:txBody>
                  <a:tcPr marT="45703" marB="45703"/>
                </a:tc>
                <a:tc>
                  <a:txBody>
                    <a:bodyPr/>
                    <a:lstStyle/>
                    <a:p>
                      <a:r>
                        <a:rPr lang="en-US" sz="1800" b="1" dirty="0" smtClean="0"/>
                        <a:t>33</a:t>
                      </a:r>
                      <a:endParaRPr lang="en-US" sz="1800" b="1" dirty="0"/>
                    </a:p>
                  </a:txBody>
                  <a:tcPr marT="45703" marB="45703"/>
                </a:tc>
                <a:extLst>
                  <a:ext uri="{0D108BD9-81ED-4DB2-BD59-A6C34878D82A}">
                    <a16:rowId xmlns:a16="http://schemas.microsoft.com/office/drawing/2014/main" val="10004"/>
                  </a:ext>
                </a:extLst>
              </a:tr>
              <a:tr h="365720">
                <a:tc>
                  <a:txBody>
                    <a:bodyPr/>
                    <a:lstStyle/>
                    <a:p>
                      <a:r>
                        <a:rPr lang="en-US" sz="1800" b="1" dirty="0" smtClean="0"/>
                        <a:t>16</a:t>
                      </a:r>
                      <a:endParaRPr lang="en-US" sz="1800" b="1" dirty="0"/>
                    </a:p>
                  </a:txBody>
                  <a:tcPr marT="45703" marB="45703"/>
                </a:tc>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tc>
                  <a:txBody>
                    <a:bodyPr/>
                    <a:lstStyle/>
                    <a:p>
                      <a:r>
                        <a:rPr lang="en-US" sz="1800" b="1" dirty="0" smtClean="0"/>
                        <a:t>31</a:t>
                      </a:r>
                      <a:endParaRPr lang="en-US" sz="1800" b="1" dirty="0"/>
                    </a:p>
                  </a:txBody>
                  <a:tcPr marT="45703" marB="45703"/>
                </a:tc>
                <a:tc>
                  <a:txBody>
                    <a:bodyPr/>
                    <a:lstStyle/>
                    <a:p>
                      <a:r>
                        <a:rPr lang="en-US" sz="1800" b="1" dirty="0" smtClean="0"/>
                        <a:t>33</a:t>
                      </a:r>
                      <a:endParaRPr lang="en-US" sz="1800" b="1" dirty="0"/>
                    </a:p>
                  </a:txBody>
                  <a:tcPr marT="45703" marB="45703"/>
                </a:tc>
                <a:tc>
                  <a:txBody>
                    <a:bodyPr/>
                    <a:lstStyle/>
                    <a:p>
                      <a:r>
                        <a:rPr lang="en-US" sz="1800" b="1" dirty="0" smtClean="0"/>
                        <a:t>36</a:t>
                      </a:r>
                      <a:endParaRPr lang="en-US" sz="1800" b="1" dirty="0"/>
                    </a:p>
                  </a:txBody>
                  <a:tcPr marT="45703" marB="45703"/>
                </a:tc>
                <a:extLst>
                  <a:ext uri="{0D108BD9-81ED-4DB2-BD59-A6C34878D82A}">
                    <a16:rowId xmlns:a16="http://schemas.microsoft.com/office/drawing/2014/main" val="10005"/>
                  </a:ext>
                </a:extLst>
              </a:tr>
              <a:tr h="365720">
                <a:tc>
                  <a:txBody>
                    <a:bodyPr/>
                    <a:lstStyle/>
                    <a:p>
                      <a:r>
                        <a:rPr lang="en-US" sz="1800" b="1" dirty="0" smtClean="0"/>
                        <a:t>19</a:t>
                      </a:r>
                      <a:endParaRPr lang="en-US" sz="1800" b="1" dirty="0"/>
                    </a:p>
                  </a:txBody>
                  <a:tcPr marT="45703" marB="45703"/>
                </a:tc>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tc>
                  <a:txBody>
                    <a:bodyPr/>
                    <a:lstStyle/>
                    <a:p>
                      <a:r>
                        <a:rPr lang="en-US" sz="1800" b="1" dirty="0" smtClean="0"/>
                        <a:t>31</a:t>
                      </a:r>
                      <a:endParaRPr lang="en-US" sz="1800" b="1" dirty="0"/>
                    </a:p>
                  </a:txBody>
                  <a:tcPr marT="45703" marB="45703"/>
                </a:tc>
                <a:tc>
                  <a:txBody>
                    <a:bodyPr/>
                    <a:lstStyle/>
                    <a:p>
                      <a:r>
                        <a:rPr lang="en-US" sz="1800" b="1" dirty="0" smtClean="0"/>
                        <a:t>34</a:t>
                      </a:r>
                      <a:endParaRPr lang="en-US" sz="1800" b="1" dirty="0"/>
                    </a:p>
                  </a:txBody>
                  <a:tcPr marT="45703" marB="45703"/>
                </a:tc>
                <a:tc>
                  <a:txBody>
                    <a:bodyPr/>
                    <a:lstStyle/>
                    <a:p>
                      <a:r>
                        <a:rPr lang="en-US" sz="1800" b="1" dirty="0" smtClean="0"/>
                        <a:t>37</a:t>
                      </a:r>
                      <a:endParaRPr lang="en-US" sz="1800" b="1" dirty="0"/>
                    </a:p>
                  </a:txBody>
                  <a:tcPr marT="45703" marB="45703"/>
                </a:tc>
                <a:tc>
                  <a:txBody>
                    <a:bodyPr/>
                    <a:lstStyle/>
                    <a:p>
                      <a:r>
                        <a:rPr lang="en-US" sz="1800" b="1" dirty="0" smtClean="0"/>
                        <a:t>40</a:t>
                      </a:r>
                      <a:endParaRPr lang="en-US" sz="1800" b="1" dirty="0"/>
                    </a:p>
                  </a:txBody>
                  <a:tcPr marT="45703" marB="45703"/>
                </a:tc>
                <a:extLst>
                  <a:ext uri="{0D108BD9-81ED-4DB2-BD59-A6C34878D82A}">
                    <a16:rowId xmlns:a16="http://schemas.microsoft.com/office/drawing/2014/main" val="10006"/>
                  </a:ext>
                </a:extLst>
              </a:tr>
              <a:tr h="365720">
                <a:tc>
                  <a:txBody>
                    <a:bodyPr/>
                    <a:lstStyle/>
                    <a:p>
                      <a:r>
                        <a:rPr lang="en-US" sz="1800" b="1" dirty="0" smtClean="0"/>
                        <a:t>22</a:t>
                      </a:r>
                      <a:endParaRPr lang="en-US" sz="1800" b="1" dirty="0"/>
                    </a:p>
                  </a:txBody>
                  <a:tcPr marT="45703" marB="45703"/>
                </a:tc>
                <a:tc>
                  <a:txBody>
                    <a:bodyPr/>
                    <a:lstStyle/>
                    <a:p>
                      <a:r>
                        <a:rPr lang="en-US" sz="1800" b="1" dirty="0" smtClean="0"/>
                        <a:t>25</a:t>
                      </a:r>
                      <a:endParaRPr lang="en-US" sz="1800" b="1" dirty="0"/>
                    </a:p>
                  </a:txBody>
                  <a:tcPr marT="45703" marB="45703"/>
                </a:tc>
                <a:tc>
                  <a:txBody>
                    <a:bodyPr/>
                    <a:lstStyle/>
                    <a:p>
                      <a:r>
                        <a:rPr lang="en-US" sz="1800" b="1" dirty="0" smtClean="0"/>
                        <a:t>28</a:t>
                      </a:r>
                      <a:endParaRPr lang="en-US" sz="1800" b="1" dirty="0"/>
                    </a:p>
                  </a:txBody>
                  <a:tcPr marT="45703" marB="45703"/>
                </a:tc>
                <a:tc>
                  <a:txBody>
                    <a:bodyPr/>
                    <a:lstStyle/>
                    <a:p>
                      <a:r>
                        <a:rPr lang="en-US" sz="1800" b="1" dirty="0" smtClean="0"/>
                        <a:t>31</a:t>
                      </a:r>
                      <a:endParaRPr lang="en-US" sz="1800" b="1" dirty="0"/>
                    </a:p>
                  </a:txBody>
                  <a:tcPr marT="45703" marB="45703"/>
                </a:tc>
                <a:tc>
                  <a:txBody>
                    <a:bodyPr/>
                    <a:lstStyle/>
                    <a:p>
                      <a:r>
                        <a:rPr lang="en-US" sz="1800" b="1" dirty="0" smtClean="0"/>
                        <a:t>34</a:t>
                      </a:r>
                      <a:endParaRPr lang="en-US" sz="1800" b="1" dirty="0"/>
                    </a:p>
                  </a:txBody>
                  <a:tcPr marT="45703" marB="45703"/>
                </a:tc>
                <a:tc>
                  <a:txBody>
                    <a:bodyPr/>
                    <a:lstStyle/>
                    <a:p>
                      <a:r>
                        <a:rPr lang="en-US" sz="1800" b="1" dirty="0" smtClean="0"/>
                        <a:t>37</a:t>
                      </a:r>
                      <a:endParaRPr lang="en-US" sz="1800" b="1" dirty="0"/>
                    </a:p>
                  </a:txBody>
                  <a:tcPr marT="45703" marB="45703"/>
                </a:tc>
                <a:tc>
                  <a:txBody>
                    <a:bodyPr/>
                    <a:lstStyle/>
                    <a:p>
                      <a:r>
                        <a:rPr lang="en-US" sz="1800" b="1" dirty="0" smtClean="0"/>
                        <a:t>40</a:t>
                      </a:r>
                      <a:endParaRPr lang="en-US" sz="1800" b="1" dirty="0"/>
                    </a:p>
                  </a:txBody>
                  <a:tcPr marT="45703" marB="45703"/>
                </a:tc>
                <a:tc>
                  <a:txBody>
                    <a:bodyPr/>
                    <a:lstStyle/>
                    <a:p>
                      <a:r>
                        <a:rPr lang="en-US" sz="1800" b="1" dirty="0" smtClean="0"/>
                        <a:t>43</a:t>
                      </a:r>
                      <a:endParaRPr lang="en-US" sz="1800" b="1" dirty="0"/>
                    </a:p>
                  </a:txBody>
                  <a:tcPr marT="45703" marB="45703"/>
                </a:tc>
                <a:extLst>
                  <a:ext uri="{0D108BD9-81ED-4DB2-BD59-A6C34878D82A}">
                    <a16:rowId xmlns:a16="http://schemas.microsoft.com/office/drawing/2014/main" val="10007"/>
                  </a:ext>
                </a:extLst>
              </a:tr>
            </a:tbl>
          </a:graphicData>
        </a:graphic>
      </p:graphicFrame>
      <p:sp>
        <p:nvSpPr>
          <p:cNvPr id="5" name="TextBox 1"/>
          <p:cNvSpPr txBox="1">
            <a:spLocks noChangeArrowheads="1"/>
          </p:cNvSpPr>
          <p:nvPr/>
        </p:nvSpPr>
        <p:spPr bwMode="auto">
          <a:xfrm>
            <a:off x="2342147" y="5410200"/>
            <a:ext cx="730567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a:t>If we divide the T matrix by the above matrix,</a:t>
            </a:r>
          </a:p>
          <a:p>
            <a:pPr eaLnBrk="1" hangingPunct="1">
              <a:buFontTx/>
              <a:buNone/>
            </a:pPr>
            <a:r>
              <a:rPr lang="en-US" altLang="en-US"/>
              <a:t>we might get something like the next slide:</a:t>
            </a:r>
          </a:p>
        </p:txBody>
      </p:sp>
      <p:sp>
        <p:nvSpPr>
          <p:cNvPr id="6" name="The Language of Computer Networks"/>
          <p:cNvSpPr txBox="1">
            <a:spLocks noGrp="1"/>
          </p:cNvSpPr>
          <p:nvPr>
            <p:ph type="title"/>
          </p:nvPr>
        </p:nvSpPr>
        <p:spPr>
          <a:xfrm>
            <a:off x="838200" y="365125"/>
            <a:ext cx="10515600" cy="1325563"/>
          </a:xfrm>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Tree>
    <p:extLst>
      <p:ext uri="{BB962C8B-B14F-4D97-AF65-F5344CB8AC3E}">
        <p14:creationId xmlns:p14="http://schemas.microsoft.com/office/powerpoint/2010/main" val="331560147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e Language of Computer Networks"/>
          <p:cNvSpPr txBox="1">
            <a:spLocks noGrp="1"/>
          </p:cNvSpPr>
          <p:nvPr>
            <p:ph type="title"/>
          </p:nvPr>
        </p:nvSpPr>
        <p:spPr>
          <a:xfrm>
            <a:off x="838200" y="365125"/>
            <a:ext cx="10515600" cy="1325563"/>
          </a:xfrm>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graphicFrame>
        <p:nvGraphicFramePr>
          <p:cNvPr id="7" name="Table 6"/>
          <p:cNvGraphicFramePr>
            <a:graphicFrameLocks noGrp="1"/>
          </p:cNvGraphicFramePr>
          <p:nvPr>
            <p:extLst>
              <p:ext uri="{D42A27DB-BD31-4B8C-83A1-F6EECF244321}">
                <p14:modId xmlns:p14="http://schemas.microsoft.com/office/powerpoint/2010/main" val="2827586163"/>
              </p:ext>
            </p:extLst>
          </p:nvPr>
        </p:nvGraphicFramePr>
        <p:xfrm>
          <a:off x="3164305" y="2105526"/>
          <a:ext cx="5867400" cy="2925808"/>
        </p:xfrm>
        <a:graphic>
          <a:graphicData uri="http://schemas.openxmlformats.org/drawingml/2006/table">
            <a:tbl>
              <a:tblPr firstRow="1" bandRow="1">
                <a:tableStyleId>{8A107856-5554-42FB-B03E-39F5DBC370BA}</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tblGrid>
              <a:tr h="365720">
                <a:tc>
                  <a:txBody>
                    <a:bodyPr/>
                    <a:lstStyle/>
                    <a:p>
                      <a:r>
                        <a:rPr lang="en-US" sz="1800" b="1" dirty="0" smtClean="0"/>
                        <a:t>652</a:t>
                      </a:r>
                      <a:endParaRPr lang="en-US" sz="1800" b="1" dirty="0"/>
                    </a:p>
                  </a:txBody>
                  <a:tcPr marT="45703" marB="45703"/>
                </a:tc>
                <a:tc>
                  <a:txBody>
                    <a:bodyPr/>
                    <a:lstStyle/>
                    <a:p>
                      <a:r>
                        <a:rPr lang="en-US" sz="1800" b="1" dirty="0" smtClean="0"/>
                        <a:t>8</a:t>
                      </a:r>
                      <a:endParaRPr lang="en-US" sz="1800" b="1" dirty="0"/>
                    </a:p>
                  </a:txBody>
                  <a:tcPr marT="45703" marB="45703"/>
                </a:tc>
                <a:tc>
                  <a:txBody>
                    <a:bodyPr/>
                    <a:lstStyle/>
                    <a:p>
                      <a:r>
                        <a:rPr lang="en-US" sz="1800" b="1" dirty="0" smtClean="0"/>
                        <a:t>-5</a:t>
                      </a:r>
                      <a:endParaRPr lang="en-US" sz="1800" b="1" dirty="0"/>
                    </a:p>
                  </a:txBody>
                  <a:tcPr marT="45703" marB="45703"/>
                </a:tc>
                <a:tc>
                  <a:txBody>
                    <a:bodyPr/>
                    <a:lstStyle/>
                    <a:p>
                      <a:r>
                        <a:rPr lang="en-US" sz="1800" b="1" dirty="0" smtClean="0"/>
                        <a:t>5</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8</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3</a:t>
                      </a:r>
                    </a:p>
                  </a:txBody>
                  <a:tcPr marT="45703" marB="45703"/>
                </a:tc>
                <a:extLst>
                  <a:ext uri="{0D108BD9-81ED-4DB2-BD59-A6C34878D82A}">
                    <a16:rowId xmlns:a16="http://schemas.microsoft.com/office/drawing/2014/main" val="10000"/>
                  </a:ext>
                </a:extLst>
              </a:tr>
              <a:tr h="365720">
                <a:tc>
                  <a:txBody>
                    <a:bodyPr/>
                    <a:lstStyle/>
                    <a:p>
                      <a:r>
                        <a:rPr lang="en-US" sz="1800" b="1" dirty="0" smtClean="0"/>
                        <a:t>27</a:t>
                      </a:r>
                      <a:endParaRPr lang="en-US" sz="1800" b="1" dirty="0"/>
                    </a:p>
                  </a:txBody>
                  <a:tcPr marT="45703" marB="45703"/>
                </a:tc>
                <a:tc>
                  <a:txBody>
                    <a:bodyPr/>
                    <a:lstStyle/>
                    <a:p>
                      <a:r>
                        <a:rPr lang="en-US" sz="1800" b="1" dirty="0" smtClean="0"/>
                        <a:t>-4</a:t>
                      </a:r>
                      <a:endParaRPr lang="en-US" sz="1800" b="1" dirty="0"/>
                    </a:p>
                  </a:txBody>
                  <a:tcPr marT="45703" marB="45703"/>
                </a:tc>
                <a:tc>
                  <a:txBody>
                    <a:bodyPr/>
                    <a:lstStyle/>
                    <a:p>
                      <a:r>
                        <a:rPr lang="en-US" sz="1800" b="1" dirty="0" smtClean="0"/>
                        <a:t>5</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7</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4</a:t>
                      </a:r>
                      <a:endParaRPr lang="en-US" sz="1800" b="1" dirty="0"/>
                    </a:p>
                  </a:txBody>
                  <a:tcPr marT="45703" marB="45703"/>
                </a:tc>
                <a:extLst>
                  <a:ext uri="{0D108BD9-81ED-4DB2-BD59-A6C34878D82A}">
                    <a16:rowId xmlns:a16="http://schemas.microsoft.com/office/drawing/2014/main" val="10001"/>
                  </a:ext>
                </a:extLst>
              </a:tr>
              <a:tr h="365720">
                <a:tc>
                  <a:txBody>
                    <a:bodyPr/>
                    <a:lstStyle/>
                    <a:p>
                      <a:r>
                        <a:rPr lang="en-US" sz="1800" b="1" dirty="0" smtClean="0"/>
                        <a:t>-3</a:t>
                      </a:r>
                      <a:endParaRPr lang="en-US" sz="1800" b="1" dirty="0"/>
                    </a:p>
                  </a:txBody>
                  <a:tcPr marT="45703" marB="45703"/>
                </a:tc>
                <a:tc>
                  <a:txBody>
                    <a:bodyPr/>
                    <a:lstStyle/>
                    <a:p>
                      <a:r>
                        <a:rPr lang="en-US" sz="1800" b="1" dirty="0" smtClean="0"/>
                        <a:t>10</a:t>
                      </a:r>
                      <a:endParaRPr lang="en-US" sz="1800" b="1" dirty="0"/>
                    </a:p>
                  </a:txBody>
                  <a:tcPr marT="45703" marB="45703"/>
                </a:tc>
                <a:tc>
                  <a:txBody>
                    <a:bodyPr/>
                    <a:lstStyle/>
                    <a:p>
                      <a:r>
                        <a:rPr lang="en-US" sz="1800" b="1" dirty="0" smtClean="0"/>
                        <a:t>7</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4</a:t>
                      </a:r>
                      <a:endParaRPr lang="en-US" sz="1800" b="1" dirty="0"/>
                    </a:p>
                  </a:txBody>
                  <a:tcPr marT="45703" marB="45703"/>
                </a:tc>
                <a:tc>
                  <a:txBody>
                    <a:bodyPr/>
                    <a:lstStyle/>
                    <a:p>
                      <a:r>
                        <a:rPr lang="en-US" sz="1800" b="1" dirty="0" smtClean="0"/>
                        <a:t>3</a:t>
                      </a:r>
                      <a:endParaRPr lang="en-US" sz="1800" b="1" dirty="0"/>
                    </a:p>
                  </a:txBody>
                  <a:tcPr marT="45703" marB="45703"/>
                </a:tc>
                <a:tc>
                  <a:txBody>
                    <a:bodyPr/>
                    <a:lstStyle/>
                    <a:p>
                      <a:r>
                        <a:rPr lang="en-US" sz="1800" b="1" dirty="0" smtClean="0"/>
                        <a:t>3</a:t>
                      </a:r>
                      <a:endParaRPr lang="en-US" sz="1800" b="1" dirty="0"/>
                    </a:p>
                  </a:txBody>
                  <a:tcPr marT="45703" marB="45703"/>
                </a:tc>
                <a:extLst>
                  <a:ext uri="{0D108BD9-81ED-4DB2-BD59-A6C34878D82A}">
                    <a16:rowId xmlns:a16="http://schemas.microsoft.com/office/drawing/2014/main" val="10002"/>
                  </a:ext>
                </a:extLst>
              </a:tr>
              <a:tr h="365720">
                <a:tc>
                  <a:txBody>
                    <a:bodyPr/>
                    <a:lstStyle/>
                    <a:p>
                      <a:r>
                        <a:rPr lang="en-US" sz="1800" b="1" dirty="0" smtClean="0"/>
                        <a:t>8</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13</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5</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0</a:t>
                      </a:r>
                      <a:endParaRPr lang="en-US" sz="1800" b="1" dirty="0"/>
                    </a:p>
                  </a:txBody>
                  <a:tcPr marT="45703" marB="45703"/>
                </a:tc>
                <a:extLst>
                  <a:ext uri="{0D108BD9-81ED-4DB2-BD59-A6C34878D82A}">
                    <a16:rowId xmlns:a16="http://schemas.microsoft.com/office/drawing/2014/main" val="10003"/>
                  </a:ext>
                </a:extLst>
              </a:tr>
              <a:tr h="365720">
                <a:tc>
                  <a:txBody>
                    <a:bodyPr/>
                    <a:lstStyle/>
                    <a:p>
                      <a:r>
                        <a:rPr lang="en-US" sz="1800" b="1" dirty="0" smtClean="0"/>
                        <a:t>10</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4</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3</a:t>
                      </a:r>
                      <a:endParaRPr lang="en-US" sz="1800" b="1" dirty="0"/>
                    </a:p>
                  </a:txBody>
                  <a:tcPr marT="45703" marB="45703"/>
                </a:tc>
                <a:extLst>
                  <a:ext uri="{0D108BD9-81ED-4DB2-BD59-A6C34878D82A}">
                    <a16:rowId xmlns:a16="http://schemas.microsoft.com/office/drawing/2014/main" val="10004"/>
                  </a:ext>
                </a:extLst>
              </a:tr>
              <a:tr h="365720">
                <a:tc>
                  <a:txBody>
                    <a:bodyPr/>
                    <a:lstStyle/>
                    <a:p>
                      <a:r>
                        <a:rPr lang="en-US" sz="1800" b="1" dirty="0" smtClean="0"/>
                        <a:t>3</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6</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4</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-2</a:t>
                      </a:r>
                      <a:endParaRPr lang="en-US" sz="1800" b="1" dirty="0"/>
                    </a:p>
                  </a:txBody>
                  <a:tcPr marT="45703" marB="45703"/>
                </a:tc>
                <a:extLst>
                  <a:ext uri="{0D108BD9-81ED-4DB2-BD59-A6C34878D82A}">
                    <a16:rowId xmlns:a16="http://schemas.microsoft.com/office/drawing/2014/main" val="10005"/>
                  </a:ext>
                </a:extLst>
              </a:tr>
              <a:tr h="365720">
                <a:tc>
                  <a:txBody>
                    <a:bodyPr/>
                    <a:lstStyle/>
                    <a:p>
                      <a:r>
                        <a:rPr lang="en-US" sz="1800" b="1" dirty="0" smtClean="0"/>
                        <a:t>-2</a:t>
                      </a:r>
                      <a:endParaRPr lang="en-US" sz="1800" b="1" dirty="0"/>
                    </a:p>
                  </a:txBody>
                  <a:tcPr marT="45703" marB="45703"/>
                </a:tc>
                <a:tc>
                  <a:txBody>
                    <a:bodyPr/>
                    <a:lstStyle/>
                    <a:p>
                      <a:r>
                        <a:rPr lang="en-US" sz="1800" b="1" dirty="0" smtClean="0"/>
                        <a:t>-3</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3</a:t>
                      </a:r>
                      <a:endParaRPr lang="en-US" sz="1800" b="1" dirty="0"/>
                    </a:p>
                  </a:txBody>
                  <a:tcPr marT="45703" marB="45703"/>
                </a:tc>
                <a:tc>
                  <a:txBody>
                    <a:bodyPr/>
                    <a:lstStyle/>
                    <a:p>
                      <a:r>
                        <a:rPr lang="en-US" sz="1800" b="1" dirty="0" smtClean="0"/>
                        <a:t>2</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0</a:t>
                      </a:r>
                      <a:endParaRPr lang="en-US" sz="1800" b="1" dirty="0"/>
                    </a:p>
                  </a:txBody>
                  <a:tcPr marT="45703" marB="45703"/>
                </a:tc>
                <a:extLst>
                  <a:ext uri="{0D108BD9-81ED-4DB2-BD59-A6C34878D82A}">
                    <a16:rowId xmlns:a16="http://schemas.microsoft.com/office/drawing/2014/main" val="10006"/>
                  </a:ext>
                </a:extLst>
              </a:tr>
              <a:tr h="365720">
                <a:tc>
                  <a:txBody>
                    <a:bodyPr/>
                    <a:lstStyle/>
                    <a:p>
                      <a:r>
                        <a:rPr lang="en-US" sz="1800" b="1" dirty="0" smtClean="0"/>
                        <a:t>9</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3</a:t>
                      </a:r>
                      <a:endParaRPr lang="en-US" sz="1800" b="1" dirty="0"/>
                    </a:p>
                  </a:txBody>
                  <a:tcPr marT="45703" marB="45703"/>
                </a:tc>
                <a:tc>
                  <a:txBody>
                    <a:bodyPr/>
                    <a:lstStyle/>
                    <a:p>
                      <a:r>
                        <a:rPr lang="en-US" sz="1800" b="1" dirty="0" smtClean="0"/>
                        <a:t>3</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-1</a:t>
                      </a:r>
                      <a:endParaRPr lang="en-US" sz="1800" b="1" dirty="0"/>
                    </a:p>
                  </a:txBody>
                  <a:tcPr marT="45703" marB="45703"/>
                </a:tc>
                <a:tc>
                  <a:txBody>
                    <a:bodyPr/>
                    <a:lstStyle/>
                    <a:p>
                      <a:r>
                        <a:rPr lang="en-US" sz="1800" b="1" dirty="0" smtClean="0"/>
                        <a:t>0</a:t>
                      </a:r>
                      <a:endParaRPr lang="en-US" sz="1800" b="1" dirty="0"/>
                    </a:p>
                  </a:txBody>
                  <a:tcPr marT="45703" marB="45703"/>
                </a:tc>
                <a:tc>
                  <a:txBody>
                    <a:bodyPr/>
                    <a:lstStyle/>
                    <a:p>
                      <a:r>
                        <a:rPr lang="en-US" sz="1800" b="1" dirty="0" smtClean="0"/>
                        <a:t>0</a:t>
                      </a:r>
                      <a:endParaRPr lang="en-US" sz="1800" b="1" dirty="0"/>
                    </a:p>
                  </a:txBody>
                  <a:tcPr marT="45703" marB="45703"/>
                </a:tc>
                <a:extLst>
                  <a:ext uri="{0D108BD9-81ED-4DB2-BD59-A6C34878D82A}">
                    <a16:rowId xmlns:a16="http://schemas.microsoft.com/office/drawing/2014/main" val="10007"/>
                  </a:ext>
                </a:extLst>
              </a:tr>
            </a:tbl>
          </a:graphicData>
        </a:graphic>
      </p:graphicFrame>
      <p:sp>
        <p:nvSpPr>
          <p:cNvPr id="8" name="TextBox 1"/>
          <p:cNvSpPr txBox="1">
            <a:spLocks noChangeArrowheads="1"/>
          </p:cNvSpPr>
          <p:nvPr/>
        </p:nvSpPr>
        <p:spPr bwMode="auto">
          <a:xfrm>
            <a:off x="3469105" y="5458326"/>
            <a:ext cx="568166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a:t>The resulting matrix Q after cosine</a:t>
            </a:r>
          </a:p>
          <a:p>
            <a:pPr eaLnBrk="1" hangingPunct="1">
              <a:buFontTx/>
              <a:buNone/>
            </a:pPr>
            <a:r>
              <a:rPr lang="en-US" altLang="en-US"/>
              <a:t>transformation and quantization</a:t>
            </a:r>
          </a:p>
        </p:txBody>
      </p:sp>
    </p:spTree>
    <p:extLst>
      <p:ext uri="{BB962C8B-B14F-4D97-AF65-F5344CB8AC3E}">
        <p14:creationId xmlns:p14="http://schemas.microsoft.com/office/powerpoint/2010/main" val="178257152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1" y="1825625"/>
            <a:ext cx="4936958"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JPEG Step 3 – Run-length encoding </a:t>
            </a:r>
          </a:p>
          <a:p>
            <a:pPr lvl="1"/>
            <a:r>
              <a:rPr lang="en-US" altLang="en-US" dirty="0">
                <a:latin typeface="Arial" panose="020B0604020202020204" pitchFamily="34" charset="0"/>
                <a:cs typeface="Arial" panose="020B0604020202020204" pitchFamily="34" charset="0"/>
              </a:rPr>
              <a:t>Now take the quantized matrix Q and perform run-length encoding on it</a:t>
            </a:r>
          </a:p>
          <a:p>
            <a:pPr lvl="2"/>
            <a:r>
              <a:rPr lang="en-US" altLang="en-US" sz="2400" dirty="0">
                <a:latin typeface="Arial" panose="020B0604020202020204" pitchFamily="34" charset="0"/>
                <a:cs typeface="Arial" panose="020B0604020202020204" pitchFamily="34" charset="0"/>
              </a:rPr>
              <a:t>But don’t just go across the rows</a:t>
            </a:r>
          </a:p>
          <a:p>
            <a:pPr lvl="3"/>
            <a:r>
              <a:rPr lang="en-US" altLang="en-US" sz="2000" dirty="0">
                <a:latin typeface="Arial" panose="020B0604020202020204" pitchFamily="34" charset="0"/>
                <a:cs typeface="Arial" panose="020B0604020202020204" pitchFamily="34" charset="0"/>
              </a:rPr>
              <a:t>Longer runs of zeros if you perform the run-length encoding in a diagonal fashion</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992813"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055771" y="5778500"/>
            <a:ext cx="3759362" cy="369332"/>
          </a:xfrm>
          <a:prstGeom prst="rect">
            <a:avLst/>
          </a:prstGeom>
        </p:spPr>
        <p:txBody>
          <a:bodyPr wrap="none">
            <a:spAutoFit/>
          </a:bodyPr>
          <a:lstStyle/>
          <a:p>
            <a:pPr hangingPunct="1"/>
            <a:r>
              <a:rPr lang="en-US" altLang="en-US" b="1" dirty="0"/>
              <a:t>Run-length encoding of a JPEG image</a:t>
            </a:r>
          </a:p>
        </p:txBody>
      </p:sp>
    </p:spTree>
    <p:extLst>
      <p:ext uri="{BB962C8B-B14F-4D97-AF65-F5344CB8AC3E}">
        <p14:creationId xmlns:p14="http://schemas.microsoft.com/office/powerpoint/2010/main" val="29418798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t>Image </a:t>
            </a:r>
            <a:r>
              <a:rPr lang="en-US" altLang="en-US" dirty="0" smtClean="0"/>
              <a:t>Compression - JPEG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How do you get the image back?</a:t>
            </a:r>
          </a:p>
          <a:p>
            <a:pPr lvl="1"/>
            <a:endParaRPr lang="en-US" altLang="en-US" sz="2400" dirty="0" smtClean="0">
              <a:latin typeface="Arial" panose="020B0604020202020204" pitchFamily="34" charset="0"/>
              <a:cs typeface="Arial" panose="020B0604020202020204" pitchFamily="34" charset="0"/>
            </a:endParaRPr>
          </a:p>
          <a:p>
            <a:pPr lvl="1"/>
            <a:r>
              <a:rPr lang="en-US" altLang="en-US" sz="2400" dirty="0" smtClean="0">
                <a:latin typeface="Arial" panose="020B0604020202020204" pitchFamily="34" charset="0"/>
                <a:cs typeface="Arial" panose="020B0604020202020204" pitchFamily="34" charset="0"/>
              </a:rPr>
              <a:t>Undo </a:t>
            </a:r>
            <a:r>
              <a:rPr lang="en-US" altLang="en-US" sz="2400" dirty="0">
                <a:latin typeface="Arial" panose="020B0604020202020204" pitchFamily="34" charset="0"/>
                <a:cs typeface="Arial" panose="020B0604020202020204" pitchFamily="34" charset="0"/>
              </a:rPr>
              <a:t>run-length encoding</a:t>
            </a:r>
          </a:p>
          <a:p>
            <a:pPr lvl="1"/>
            <a:endParaRPr lang="en-US" altLang="en-US" sz="2400" dirty="0" smtClean="0">
              <a:latin typeface="Arial" panose="020B0604020202020204" pitchFamily="34" charset="0"/>
              <a:cs typeface="Arial" panose="020B0604020202020204" pitchFamily="34" charset="0"/>
            </a:endParaRPr>
          </a:p>
          <a:p>
            <a:pPr lvl="1"/>
            <a:r>
              <a:rPr lang="en-US" altLang="en-US" sz="2400" dirty="0" smtClean="0">
                <a:latin typeface="Arial" panose="020B0604020202020204" pitchFamily="34" charset="0"/>
                <a:cs typeface="Arial" panose="020B0604020202020204" pitchFamily="34" charset="0"/>
              </a:rPr>
              <a:t>Multiply </a:t>
            </a:r>
            <a:r>
              <a:rPr lang="en-US" altLang="en-US" sz="2400" dirty="0">
                <a:latin typeface="Arial" panose="020B0604020202020204" pitchFamily="34" charset="0"/>
                <a:cs typeface="Arial" panose="020B0604020202020204" pitchFamily="34" charset="0"/>
              </a:rPr>
              <a:t>matrix Q by matrix U yielding matrix T</a:t>
            </a:r>
          </a:p>
          <a:p>
            <a:pPr lvl="1"/>
            <a:endParaRPr lang="en-US" altLang="en-US" sz="2400" dirty="0" smtClean="0">
              <a:latin typeface="Arial" panose="020B0604020202020204" pitchFamily="34" charset="0"/>
              <a:cs typeface="Arial" panose="020B0604020202020204" pitchFamily="34" charset="0"/>
            </a:endParaRPr>
          </a:p>
          <a:p>
            <a:pPr lvl="1"/>
            <a:r>
              <a:rPr lang="en-US" altLang="en-US" sz="2400" dirty="0" smtClean="0">
                <a:latin typeface="Arial" panose="020B0604020202020204" pitchFamily="34" charset="0"/>
                <a:cs typeface="Arial" panose="020B0604020202020204" pitchFamily="34" charset="0"/>
              </a:rPr>
              <a:t>Apply </a:t>
            </a:r>
            <a:r>
              <a:rPr lang="en-US" altLang="en-US" sz="2400" dirty="0">
                <a:latin typeface="Arial" panose="020B0604020202020204" pitchFamily="34" charset="0"/>
                <a:cs typeface="Arial" panose="020B0604020202020204" pitchFamily="34" charset="0"/>
              </a:rPr>
              <a:t>similar cosine calculations to get original P </a:t>
            </a:r>
            <a:r>
              <a:rPr lang="en-US" altLang="en-US" sz="2400" dirty="0" smtClean="0">
                <a:latin typeface="Arial" panose="020B0604020202020204" pitchFamily="34" charset="0"/>
                <a:cs typeface="Arial" panose="020B0604020202020204" pitchFamily="34" charset="0"/>
              </a:rPr>
              <a:t>matrix </a:t>
            </a:r>
            <a:r>
              <a:rPr lang="en-US" altLang="en-US" sz="2400" dirty="0">
                <a:latin typeface="Arial" panose="020B0604020202020204" pitchFamily="34" charset="0"/>
                <a:cs typeface="Arial" panose="020B0604020202020204" pitchFamily="34" charset="0"/>
              </a:rPr>
              <a:t>back</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Tree>
    <p:extLst>
      <p:ext uri="{BB962C8B-B14F-4D97-AF65-F5344CB8AC3E}">
        <p14:creationId xmlns:p14="http://schemas.microsoft.com/office/powerpoint/2010/main" val="95062382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solidFill>
                  <a:schemeClr val="tx1"/>
                </a:solidFill>
              </a:rPr>
              <a:t>Business Multiplexing In Action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Bill’s Market has 10 cash registers at the front of their store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Bill </a:t>
            </a:r>
            <a:r>
              <a:rPr lang="en-US" altLang="en-US" dirty="0">
                <a:latin typeface="Arial" panose="020B0604020202020204" pitchFamily="34" charset="0"/>
                <a:cs typeface="Arial" panose="020B0604020202020204" pitchFamily="34" charset="0"/>
              </a:rPr>
              <a:t>wants to connect all cash registers together to collect data transactions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List </a:t>
            </a:r>
            <a:r>
              <a:rPr lang="en-US" altLang="en-US" dirty="0">
                <a:latin typeface="Arial" panose="020B0604020202020204" pitchFamily="34" charset="0"/>
                <a:cs typeface="Arial" panose="020B0604020202020204" pitchFamily="34" charset="0"/>
              </a:rPr>
              <a:t>some efficient techniques to link the cash registers</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extLst>
      <p:ext uri="{BB962C8B-B14F-4D97-AF65-F5344CB8AC3E}">
        <p14:creationId xmlns:p14="http://schemas.microsoft.com/office/powerpoint/2010/main" val="33499121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Frequency 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lstStyle/>
          <a:p>
            <a:pPr eaLnBrk="1" hangingPunct="1"/>
            <a:r>
              <a:rPr lang="en-US" altLang="en-US" dirty="0">
                <a:latin typeface="Arial" panose="020B0604020202020204" pitchFamily="34" charset="0"/>
                <a:cs typeface="Arial" panose="020B0604020202020204" pitchFamily="34" charset="0"/>
              </a:rPr>
              <a:t>Assignment of </a:t>
            </a:r>
            <a:r>
              <a:rPr lang="en-US" altLang="en-US" dirty="0" smtClean="0">
                <a:latin typeface="Arial" panose="020B0604020202020204" pitchFamily="34" charset="0"/>
                <a:cs typeface="Arial" panose="020B0604020202020204" pitchFamily="34" charset="0"/>
              </a:rPr>
              <a:t>non-overlapping </a:t>
            </a:r>
            <a:r>
              <a:rPr lang="en-US" altLang="en-US" dirty="0">
                <a:latin typeface="Arial" panose="020B0604020202020204" pitchFamily="34" charset="0"/>
                <a:cs typeface="Arial" panose="020B0604020202020204" pitchFamily="34" charset="0"/>
              </a:rPr>
              <a:t>frequency ranges to each “user” or signal on a medium  </a:t>
            </a:r>
          </a:p>
          <a:p>
            <a:pPr lvl="1" eaLnBrk="1" hangingPunct="1"/>
            <a:r>
              <a:rPr lang="en-US" altLang="en-US" sz="2400" dirty="0">
                <a:latin typeface="Arial" panose="020B0604020202020204" pitchFamily="34" charset="0"/>
                <a:cs typeface="Arial" panose="020B0604020202020204" pitchFamily="34" charset="0"/>
              </a:rPr>
              <a:t>Thus, all signals are transmitted at the same time, each using different frequencies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A </a:t>
            </a:r>
            <a:r>
              <a:rPr lang="en-US" altLang="en-US" dirty="0">
                <a:latin typeface="Arial" panose="020B0604020202020204" pitchFamily="34" charset="0"/>
                <a:cs typeface="Arial" panose="020B0604020202020204" pitchFamily="34" charset="0"/>
              </a:rPr>
              <a:t>multiplexor accepts inputs and assigns frequencies to each device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US" altLang="en-US" dirty="0">
                <a:solidFill>
                  <a:schemeClr val="tx1"/>
                </a:solidFill>
              </a:rPr>
              <a:t>Business Multiplexing In Action</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Possible solutions </a:t>
            </a:r>
          </a:p>
          <a:p>
            <a:pPr lvl="1"/>
            <a:r>
              <a:rPr lang="en-US" altLang="en-US" dirty="0">
                <a:latin typeface="Arial" panose="020B0604020202020204" pitchFamily="34" charset="0"/>
                <a:cs typeface="Arial" panose="020B0604020202020204" pitchFamily="34" charset="0"/>
              </a:rPr>
              <a:t>Connect each cash register to a server using point-to-point lines</a:t>
            </a:r>
          </a:p>
          <a:p>
            <a:pPr lvl="1"/>
            <a:r>
              <a:rPr lang="en-US" altLang="en-US" dirty="0">
                <a:latin typeface="Arial" panose="020B0604020202020204" pitchFamily="34" charset="0"/>
                <a:cs typeface="Arial" panose="020B0604020202020204" pitchFamily="34" charset="0"/>
              </a:rPr>
              <a:t>Transmit the signal of each cash register to a server using wireless transmissions</a:t>
            </a:r>
          </a:p>
          <a:p>
            <a:pPr lvl="1"/>
            <a:r>
              <a:rPr lang="en-US" altLang="en-US" dirty="0">
                <a:latin typeface="Arial" panose="020B0604020202020204" pitchFamily="34" charset="0"/>
                <a:cs typeface="Arial" panose="020B0604020202020204" pitchFamily="34" charset="0"/>
              </a:rPr>
              <a:t>Combine all the cash register outputs using multiplexing, and send the multiplexed signal over a conducted-medium line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extLst>
      <p:ext uri="{BB962C8B-B14F-4D97-AF65-F5344CB8AC3E}">
        <p14:creationId xmlns:p14="http://schemas.microsoft.com/office/powerpoint/2010/main" val="308104503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348"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r>
              <a:t/>
            </a: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sp>
        <p:nvSpPr>
          <p:cNvPr id="349" name="Slide Number Placeholder 13"/>
          <p:cNvSpPr txBox="1">
            <a:spLocks noGrp="1"/>
          </p:cNvSpPr>
          <p:nvPr>
            <p:ph type="sldNum" sz="quarter" idx="2"/>
          </p:nvPr>
        </p:nvSpPr>
        <p:spPr>
          <a:xfrm>
            <a:off x="8610600" y="6404292"/>
            <a:ext cx="258624"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51</a:t>
            </a:fld>
            <a:endParaRPr/>
          </a:p>
        </p:txBody>
      </p:sp>
      <p:pic>
        <p:nvPicPr>
          <p:cNvPr id="350" name="Picture 2" descr="Picture 2"/>
          <p:cNvPicPr>
            <a:picLocks noChangeAspect="1"/>
          </p:cNvPicPr>
          <p:nvPr/>
        </p:nvPicPr>
        <p:blipFill>
          <a:blip r:embed="rId2">
            <a:extLst/>
          </a:blip>
          <a:stretch>
            <a:fillRect/>
          </a:stretch>
        </p:blipFill>
        <p:spPr>
          <a:xfrm>
            <a:off x="3195779" y="874229"/>
            <a:ext cx="5569529" cy="335491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Frequency 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5033211" cy="4351338"/>
          </a:xfrm>
          <a:prstGeom prst="rect">
            <a:avLst/>
          </a:prstGeom>
        </p:spPr>
        <p:txBody>
          <a:bodyPr/>
          <a:lstStyle/>
          <a:p>
            <a:pPr eaLnBrk="1" hangingPunct="1"/>
            <a:r>
              <a:rPr lang="en-US" altLang="en-US" dirty="0">
                <a:latin typeface="Arial" panose="020B0604020202020204" pitchFamily="34" charset="0"/>
                <a:cs typeface="Arial" panose="020B0604020202020204" pitchFamily="34" charset="0"/>
              </a:rPr>
              <a:t>Each channel is assigned a set of frequencies and is transmitted over the medium</a:t>
            </a:r>
          </a:p>
          <a:p>
            <a:pPr eaLnBrk="1" hangingPunct="1"/>
            <a:r>
              <a:rPr lang="en-US" altLang="en-US" dirty="0">
                <a:latin typeface="Arial" panose="020B0604020202020204" pitchFamily="34" charset="0"/>
                <a:cs typeface="Arial" panose="020B0604020202020204" pitchFamily="34" charset="0"/>
              </a:rPr>
              <a:t>A corresponding multiplexor, or demultiplexor, is on the receiving end of the medium and separates the multiplexed signals</a:t>
            </a:r>
          </a:p>
          <a:p>
            <a:pPr eaLnBrk="1" hangingPunct="1"/>
            <a:r>
              <a:rPr lang="en-US" altLang="en-US" dirty="0">
                <a:latin typeface="Arial" panose="020B0604020202020204" pitchFamily="34" charset="0"/>
                <a:cs typeface="Arial" panose="020B0604020202020204" pitchFamily="34" charset="0"/>
              </a:rPr>
              <a:t>A common example is broadcast radio</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096000" y="1690688"/>
            <a:ext cx="5715000" cy="42989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6"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
        <p:nvSpPr>
          <p:cNvPr id="7" name="The overall view of the interconnection between different types of networks"/>
          <p:cNvSpPr txBox="1"/>
          <p:nvPr/>
        </p:nvSpPr>
        <p:spPr>
          <a:xfrm>
            <a:off x="6023811" y="6138802"/>
            <a:ext cx="585937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smtClean="0"/>
              <a:t>Simplified example of frequency division multiplexing</a:t>
            </a:r>
            <a:endParaRPr dirty="0"/>
          </a:p>
        </p:txBody>
      </p:sp>
    </p:spTree>
    <p:extLst>
      <p:ext uri="{BB962C8B-B14F-4D97-AF65-F5344CB8AC3E}">
        <p14:creationId xmlns:p14="http://schemas.microsoft.com/office/powerpoint/2010/main" val="32254613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a:t>Frequency 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lnSpcReduction="10000"/>
          </a:bodyPr>
          <a:lstStyle/>
          <a:p>
            <a:pPr eaLnBrk="1" hangingPunct="1"/>
            <a:r>
              <a:rPr lang="en-US" altLang="en-US" dirty="0">
                <a:latin typeface="Arial" panose="020B0604020202020204" pitchFamily="34" charset="0"/>
                <a:cs typeface="Arial" panose="020B0604020202020204" pitchFamily="34" charset="0"/>
              </a:rPr>
              <a:t>Analog signaling is used in older systems; discrete analog signals in more recent systems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Broadcast </a:t>
            </a:r>
            <a:r>
              <a:rPr lang="en-US" altLang="en-US" dirty="0">
                <a:latin typeface="Arial" panose="020B0604020202020204" pitchFamily="34" charset="0"/>
                <a:cs typeface="Arial" panose="020B0604020202020204" pitchFamily="34" charset="0"/>
              </a:rPr>
              <a:t>radio and television, cable television, and cellular telephone systems use frequency division multiplexing</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This </a:t>
            </a:r>
            <a:r>
              <a:rPr lang="en-US" altLang="en-US" dirty="0">
                <a:latin typeface="Arial" panose="020B0604020202020204" pitchFamily="34" charset="0"/>
                <a:cs typeface="Arial" panose="020B0604020202020204" pitchFamily="34" charset="0"/>
              </a:rPr>
              <a:t>technique is the oldest multiplexing technique</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Since </a:t>
            </a:r>
            <a:r>
              <a:rPr lang="en-US" altLang="en-US" dirty="0">
                <a:latin typeface="Arial" panose="020B0604020202020204" pitchFamily="34" charset="0"/>
                <a:cs typeface="Arial" panose="020B0604020202020204" pitchFamily="34" charset="0"/>
              </a:rPr>
              <a:t>it involves a certain level of analog signaling, it may be susceptible to noise</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extLst>
      <p:ext uri="{BB962C8B-B14F-4D97-AF65-F5344CB8AC3E}">
        <p14:creationId xmlns:p14="http://schemas.microsoft.com/office/powerpoint/2010/main" val="10330437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lstStyle>
            <a:lvl1pPr algn="ctr">
              <a:lnSpc>
                <a:spcPct val="100000"/>
              </a:lnSpc>
              <a:defRPr b="1">
                <a:latin typeface="Arial"/>
                <a:ea typeface="Arial"/>
                <a:cs typeface="Arial"/>
                <a:sym typeface="Arial"/>
              </a:defRPr>
            </a:lvl1pPr>
          </a:lstStyle>
          <a:p>
            <a:r>
              <a:rPr lang="en-AU" dirty="0" smtClean="0"/>
              <a:t>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10515600" cy="4351338"/>
          </a:xfrm>
          <a:prstGeom prst="rect">
            <a:avLst/>
          </a:prstGeom>
        </p:spPr>
        <p:txBody>
          <a:bodyPr>
            <a:normAutofit/>
          </a:bodyPr>
          <a:lstStyle/>
          <a:p>
            <a:pPr eaLnBrk="1" hangingPunct="1"/>
            <a:r>
              <a:rPr lang="en-US" altLang="en-US" dirty="0">
                <a:latin typeface="Arial" panose="020B0604020202020204" pitchFamily="34" charset="0"/>
                <a:cs typeface="Arial" panose="020B0604020202020204" pitchFamily="34" charset="0"/>
              </a:rPr>
              <a:t>Sharing of the signal is accomplished by dividing available transmission time on a medium among users</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Digital </a:t>
            </a:r>
            <a:r>
              <a:rPr lang="en-US" altLang="en-US" dirty="0">
                <a:latin typeface="Arial" panose="020B0604020202020204" pitchFamily="34" charset="0"/>
                <a:cs typeface="Arial" panose="020B0604020202020204" pitchFamily="34" charset="0"/>
              </a:rPr>
              <a:t>signaling is used exclusively</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Time </a:t>
            </a:r>
            <a:r>
              <a:rPr lang="en-US" altLang="en-US" dirty="0">
                <a:latin typeface="Arial" panose="020B0604020202020204" pitchFamily="34" charset="0"/>
                <a:cs typeface="Arial" panose="020B0604020202020204" pitchFamily="34" charset="0"/>
              </a:rPr>
              <a:t>division multiplexing comes in two basic forms:</a:t>
            </a:r>
          </a:p>
          <a:p>
            <a:pPr lvl="1"/>
            <a:r>
              <a:rPr lang="en-US" altLang="en-US" sz="2400" dirty="0">
                <a:latin typeface="Arial" panose="020B0604020202020204" pitchFamily="34" charset="0"/>
                <a:cs typeface="Arial" panose="020B0604020202020204" pitchFamily="34" charset="0"/>
              </a:rPr>
              <a:t>Synchronous time division multiplexing</a:t>
            </a:r>
          </a:p>
          <a:p>
            <a:pPr lvl="1"/>
            <a:r>
              <a:rPr lang="en-US" altLang="en-US" sz="2400" dirty="0">
                <a:latin typeface="Arial" panose="020B0604020202020204" pitchFamily="34" charset="0"/>
                <a:cs typeface="Arial" panose="020B0604020202020204" pitchFamily="34" charset="0"/>
              </a:rPr>
              <a:t>Statistical time division multiplexing</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extLst>
      <p:ext uri="{BB962C8B-B14F-4D97-AF65-F5344CB8AC3E}">
        <p14:creationId xmlns:p14="http://schemas.microsoft.com/office/powerpoint/2010/main" val="42485835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e Language of Computer Networks"/>
          <p:cNvSpPr txBox="1">
            <a:spLocks noGrp="1"/>
          </p:cNvSpPr>
          <p:nvPr>
            <p:ph type="title"/>
          </p:nvPr>
        </p:nvSpPr>
        <p:spPr>
          <a:prstGeom prst="rect">
            <a:avLst/>
          </a:prstGeom>
        </p:spPr>
        <p:txBody>
          <a:bodyPr>
            <a:normAutofit fontScale="90000"/>
          </a:bodyPr>
          <a:lstStyle>
            <a:lvl1pPr algn="ctr">
              <a:lnSpc>
                <a:spcPct val="100000"/>
              </a:lnSpc>
              <a:defRPr b="1">
                <a:latin typeface="Arial"/>
                <a:ea typeface="Arial"/>
                <a:cs typeface="Arial"/>
                <a:sym typeface="Arial"/>
              </a:defRPr>
            </a:lvl1pPr>
          </a:lstStyle>
          <a:p>
            <a:r>
              <a:rPr lang="en-AU" dirty="0" smtClean="0"/>
              <a:t>Synchronous Time </a:t>
            </a:r>
            <a:r>
              <a:rPr lang="en-AU" dirty="0"/>
              <a:t>Division Multiplexing</a:t>
            </a:r>
            <a:endParaRPr dirty="0"/>
          </a:p>
        </p:txBody>
      </p:sp>
      <p:sp>
        <p:nvSpPr>
          <p:cNvPr id="179" name="Computer network – an interconnection of computers and computing equipment using either wires or radio waves over small or large geographic areas…"/>
          <p:cNvSpPr txBox="1">
            <a:spLocks noGrp="1"/>
          </p:cNvSpPr>
          <p:nvPr>
            <p:ph type="body" idx="1"/>
          </p:nvPr>
        </p:nvSpPr>
        <p:spPr>
          <a:xfrm>
            <a:off x="838200" y="1825625"/>
            <a:ext cx="4953000" cy="4351338"/>
          </a:xfrm>
          <a:prstGeom prst="rect">
            <a:avLst/>
          </a:prstGeom>
        </p:spPr>
        <p:txBody>
          <a:bodyPr>
            <a:normAutofit fontScale="92500" lnSpcReduction="20000"/>
          </a:bodyPr>
          <a:lstStyle/>
          <a:p>
            <a:pPr eaLnBrk="1" hangingPunct="1"/>
            <a:r>
              <a:rPr lang="en-US" altLang="en-US" dirty="0">
                <a:latin typeface="Arial" panose="020B0604020202020204" pitchFamily="34" charset="0"/>
                <a:cs typeface="Arial" panose="020B0604020202020204" pitchFamily="34" charset="0"/>
              </a:rPr>
              <a:t>The original time division multiplexing</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The </a:t>
            </a:r>
            <a:r>
              <a:rPr lang="en-US" altLang="en-US" dirty="0">
                <a:latin typeface="Arial" panose="020B0604020202020204" pitchFamily="34" charset="0"/>
                <a:cs typeface="Arial" panose="020B0604020202020204" pitchFamily="34" charset="0"/>
              </a:rPr>
              <a:t>multiplexor accepts input from attached devices in a round-robin fashion and transmits the data in a never -ending pattern</a:t>
            </a:r>
          </a:p>
          <a:p>
            <a:pPr eaLnBrk="1" hangingPunct="1"/>
            <a:endParaRPr lang="en-US" altLang="en-US" dirty="0" smtClean="0">
              <a:latin typeface="Arial" panose="020B0604020202020204" pitchFamily="34" charset="0"/>
              <a:cs typeface="Arial" panose="020B0604020202020204" pitchFamily="34" charset="0"/>
            </a:endParaRPr>
          </a:p>
          <a:p>
            <a:pPr eaLnBrk="1" hangingPunct="1"/>
            <a:r>
              <a:rPr lang="en-US" altLang="en-US" dirty="0" smtClean="0">
                <a:latin typeface="Arial" panose="020B0604020202020204" pitchFamily="34" charset="0"/>
                <a:cs typeface="Arial" panose="020B0604020202020204" pitchFamily="34" charset="0"/>
              </a:rPr>
              <a:t>T-1 </a:t>
            </a:r>
            <a:r>
              <a:rPr lang="en-US" altLang="en-US" dirty="0">
                <a:latin typeface="Arial" panose="020B0604020202020204" pitchFamily="34" charset="0"/>
                <a:cs typeface="Arial" panose="020B0604020202020204" pitchFamily="34" charset="0"/>
              </a:rPr>
              <a:t>and SONET telephone systems are common examples of synchronous time division multiplexing</a:t>
            </a:r>
          </a:p>
        </p:txBody>
      </p:sp>
      <p:sp>
        <p:nvSpPr>
          <p:cNvPr id="180"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5" name="Content Placeholder 2"/>
          <p:cNvPicPr>
            <a:picLocks noChangeAspect="1"/>
          </p:cNvPicPr>
          <p:nvPr/>
        </p:nvPicPr>
        <p:blipFill rotWithShape="1">
          <a:blip r:embed="rId2">
            <a:extLst>
              <a:ext uri="{28A0092B-C50C-407E-A947-70E740481C1C}">
                <a14:useLocalDpi xmlns:a14="http://schemas.microsoft.com/office/drawing/2010/main" val="0"/>
              </a:ext>
            </a:extLst>
          </a:blip>
          <a:srcRect l="33406" t="5488" r="3241" b="5823"/>
          <a:stretch/>
        </p:blipFill>
        <p:spPr>
          <a:xfrm>
            <a:off x="5791200" y="1868337"/>
            <a:ext cx="6019800" cy="3876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6" name="The overall view of the interconnection between different types of networks"/>
          <p:cNvSpPr txBox="1"/>
          <p:nvPr/>
        </p:nvSpPr>
        <p:spPr>
          <a:xfrm>
            <a:off x="6946232" y="5888928"/>
            <a:ext cx="4407568"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000" b="1"/>
            </a:lvl1pPr>
          </a:lstStyle>
          <a:p>
            <a:r>
              <a:rPr lang="en-US" dirty="0" smtClean="0"/>
              <a:t>Several cash registers and their multiplexed stream of transactions</a:t>
            </a:r>
            <a:endParaRPr dirty="0"/>
          </a:p>
        </p:txBody>
      </p:sp>
      <p:sp>
        <p:nvSpPr>
          <p:cNvPr id="7" name="Footer Placeholder 3"/>
          <p:cNvSpPr txBox="1"/>
          <p:nvPr/>
        </p:nvSpPr>
        <p:spPr>
          <a:xfrm rot="16200000">
            <a:off x="9636477" y="3571423"/>
            <a:ext cx="478006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Tree>
    <p:extLst>
      <p:ext uri="{BB962C8B-B14F-4D97-AF65-F5344CB8AC3E}">
        <p14:creationId xmlns:p14="http://schemas.microsoft.com/office/powerpoint/2010/main" val="310097772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82</TotalTime>
  <Words>3132</Words>
  <Application>Microsoft Office PowerPoint</Application>
  <PresentationFormat>Widescreen</PresentationFormat>
  <Paragraphs>645</Paragraphs>
  <Slides>51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Arial Rounded MT Bold</vt:lpstr>
      <vt:lpstr>Calibri</vt:lpstr>
      <vt:lpstr>Kent Powerpoint Template (final)</vt:lpstr>
      <vt:lpstr>PowerPoint Presentation</vt:lpstr>
      <vt:lpstr>Chapter 5:  Making Connections Efficient: Multiplexing and Compression</vt:lpstr>
      <vt:lpstr>Todays Lecture</vt:lpstr>
      <vt:lpstr>Introduction</vt:lpstr>
      <vt:lpstr>Frequency Division Multiplexing</vt:lpstr>
      <vt:lpstr>Frequency Division Multiplexing</vt:lpstr>
      <vt:lpstr>Frequency Division Multiplexing</vt:lpstr>
      <vt:lpstr>Time Division Multiplexing</vt:lpstr>
      <vt:lpstr>Synchronous Time Division Multiplexing</vt:lpstr>
      <vt:lpstr>Synchronous Time Division Multiplexing</vt:lpstr>
      <vt:lpstr>Synchronous Time Division Multiplexing</vt:lpstr>
      <vt:lpstr>T-1 Multiplexing</vt:lpstr>
      <vt:lpstr>SONET/SDH Multiplexing</vt:lpstr>
      <vt:lpstr>Statistical Time Division Multiplexing</vt:lpstr>
      <vt:lpstr>Statistical Time Division Multiplexing</vt:lpstr>
      <vt:lpstr>Statistical Time Division Multiplexing</vt:lpstr>
      <vt:lpstr>Statistical Time Division Multiplexing</vt:lpstr>
      <vt:lpstr>Wavelength Division Multiplexing (WDM)</vt:lpstr>
      <vt:lpstr>Discrete Multitone</vt:lpstr>
      <vt:lpstr>Code Division Multiplexing</vt:lpstr>
      <vt:lpstr>Code Division Multiplexing</vt:lpstr>
      <vt:lpstr>Code Division Multiplexing</vt:lpstr>
      <vt:lpstr>Code Division Multiplexing</vt:lpstr>
      <vt:lpstr>Code Division Multiplexing</vt:lpstr>
      <vt:lpstr>Code Division Multiplexing</vt:lpstr>
      <vt:lpstr>Comparison of Multiplexing Techniques</vt:lpstr>
      <vt:lpstr>Compression–Lossless versus Lossy</vt:lpstr>
      <vt:lpstr>Compression–Lossless versus Lossy</vt:lpstr>
      <vt:lpstr>Lossless Compression</vt:lpstr>
      <vt:lpstr>Lossless Compression</vt:lpstr>
      <vt:lpstr>Lossless Compression</vt:lpstr>
      <vt:lpstr>Lossy Compression</vt:lpstr>
      <vt:lpstr>Audio Compression</vt:lpstr>
      <vt:lpstr>Video Compression</vt:lpstr>
      <vt:lpstr>Video Compression</vt:lpstr>
      <vt:lpstr>MPEG</vt:lpstr>
      <vt:lpstr>Image Compression</vt:lpstr>
      <vt:lpstr>Image Compression - JPEG</vt:lpstr>
      <vt:lpstr>Image Compression - JPEG</vt:lpstr>
      <vt:lpstr>Image Compression - JPEG</vt:lpstr>
      <vt:lpstr>Image Compression - JPEG</vt:lpstr>
      <vt:lpstr>Image Compression - JPEG</vt:lpstr>
      <vt:lpstr>PowerPoint Presentation</vt:lpstr>
      <vt:lpstr>Image Compression - JPEG</vt:lpstr>
      <vt:lpstr>Image Compression - JPEG</vt:lpstr>
      <vt:lpstr>Image Compression - JPEG</vt:lpstr>
      <vt:lpstr>Image Compression - JPEG</vt:lpstr>
      <vt:lpstr>Image Compression - JPEG</vt:lpstr>
      <vt:lpstr>Business Multiplexing In Action</vt:lpstr>
      <vt:lpstr>Business Multiplexing In Action</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Ampani</dc:creator>
  <cp:lastModifiedBy>Rajesh Ampani</cp:lastModifiedBy>
  <cp:revision>67</cp:revision>
  <dcterms:modified xsi:type="dcterms:W3CDTF">2020-03-16T22:30:56Z</dcterms:modified>
</cp:coreProperties>
</file>