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1" r:id="rId5"/>
    <p:sldId id="262" r:id="rId6"/>
    <p:sldId id="302" r:id="rId7"/>
    <p:sldId id="303" r:id="rId8"/>
    <p:sldId id="305" r:id="rId9"/>
    <p:sldId id="308" r:id="rId10"/>
    <p:sldId id="311" r:id="rId11"/>
    <p:sldId id="312" r:id="rId12"/>
    <p:sldId id="313" r:id="rId13"/>
    <p:sldId id="315" r:id="rId14"/>
    <p:sldId id="316" r:id="rId15"/>
    <p:sldId id="318" r:id="rId16"/>
    <p:sldId id="321" r:id="rId17"/>
    <p:sldId id="323" r:id="rId18"/>
    <p:sldId id="325" r:id="rId19"/>
    <p:sldId id="326" r:id="rId20"/>
    <p:sldId id="329" r:id="rId21"/>
    <p:sldId id="331" r:id="rId22"/>
    <p:sldId id="333" r:id="rId23"/>
    <p:sldId id="335" r:id="rId24"/>
    <p:sldId id="337" r:id="rId25"/>
    <p:sldId id="340" r:id="rId26"/>
    <p:sldId id="341" r:id="rId27"/>
    <p:sldId id="342" r:id="rId28"/>
    <p:sldId id="343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356" r:id="rId42"/>
    <p:sldId id="357" r:id="rId43"/>
    <p:sldId id="358" r:id="rId44"/>
    <p:sldId id="359" r:id="rId45"/>
    <p:sldId id="360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FB11B7-B1CE-49E5-90EF-9A93D4F195D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896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107029-68D2-4E46-817E-A7ADD697363A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583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BF1383-D6A0-4FD9-B531-84591DFF77B0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01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4447021-B580-40E3-8E53-3BF60F0AE573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551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4ADD43-0048-4D7F-977D-7EB2953A5891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808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F0A78C-E0C7-4FFF-A169-3B2FFB331118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736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DD8381-ED16-46AC-A569-2F45A7521CA3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055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80397F-8EC7-4762-A6CF-01CE68F4181B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2271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9D974B-EAF9-4EBE-9CFF-E90FD379096F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941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1450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ECFA7E-5019-4FE0-9866-F06DA34CC138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808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0685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844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967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F54096D-7CFA-4331-831C-66CA85880C86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8864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559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4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903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6544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263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98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3BC1792-30ED-4F03-9BCD-A787A40E1743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4979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7448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18552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40779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5466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2205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9BF365-597D-4F57-9314-06C87018336D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9557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879773-6EA8-41DA-972C-0CAB651D3C6C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262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F6073D-061C-44B4-8492-E27D638EB31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292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ECE2A6-E09C-4C9B-A237-71EE50BDDA98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966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2E2E56-F8DB-4621-B393-44468A8EBB74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343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50E5E3-A2FE-427F-B4D0-B3211BFF5139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618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2D6B811-124D-413C-BB2D-34B4622D8ADD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17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778000" y="8714699"/>
            <a:ext cx="20828000" cy="173842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grpSp>
        <p:nvGrpSpPr>
          <p:cNvPr id="17" name="Group 4"/>
          <p:cNvGrpSpPr/>
          <p:nvPr/>
        </p:nvGrpSpPr>
        <p:grpSpPr>
          <a:xfrm>
            <a:off x="-1" y="1"/>
            <a:ext cx="24384001" cy="714256"/>
            <a:chOff x="0" y="1"/>
            <a:chExt cx="24383999" cy="714254"/>
          </a:xfrm>
        </p:grpSpPr>
        <p:sp>
          <p:nvSpPr>
            <p:cNvPr id="13" name="Freeform 12"/>
            <p:cNvSpPr/>
            <p:nvPr/>
          </p:nvSpPr>
          <p:spPr>
            <a:xfrm>
              <a:off x="18286975" y="1"/>
              <a:ext cx="6097025" cy="714256"/>
            </a:xfrm>
            <a:prstGeom prst="rect">
              <a:avLst/>
            </a:prstGeom>
            <a:solidFill>
              <a:srgbClr val="AB2E9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" name="Freeform 11"/>
            <p:cNvSpPr/>
            <p:nvPr/>
          </p:nvSpPr>
          <p:spPr>
            <a:xfrm>
              <a:off x="12192000" y="1"/>
              <a:ext cx="6094978" cy="714256"/>
            </a:xfrm>
            <a:prstGeom prst="rect">
              <a:avLst/>
            </a:prstGeom>
            <a:solidFill>
              <a:srgbClr val="008F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" name="Freeform 10"/>
            <p:cNvSpPr/>
            <p:nvPr/>
          </p:nvSpPr>
          <p:spPr>
            <a:xfrm>
              <a:off x="6094976" y="1"/>
              <a:ext cx="6097025" cy="714256"/>
            </a:xfrm>
            <a:prstGeom prst="rect">
              <a:avLst/>
            </a:prstGeom>
            <a:solidFill>
              <a:srgbClr val="1E7B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" name="Freeform 9"/>
            <p:cNvSpPr/>
            <p:nvPr/>
          </p:nvSpPr>
          <p:spPr>
            <a:xfrm>
              <a:off x="0" y="1"/>
              <a:ext cx="6094977" cy="714256"/>
            </a:xfrm>
            <a:prstGeom prst="rect">
              <a:avLst/>
            </a:prstGeom>
            <a:solidFill>
              <a:srgbClr val="F053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t="9578" b="9578"/>
          <a:stretch>
            <a:fillRect/>
          </a:stretch>
        </p:blipFill>
        <p:spPr>
          <a:xfrm>
            <a:off x="7327900" y="3815255"/>
            <a:ext cx="9728173" cy="473735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Date Placeholder 1"/>
          <p:cNvSpPr txBox="1"/>
          <p:nvPr/>
        </p:nvSpPr>
        <p:spPr>
          <a:xfrm>
            <a:off x="20084801" y="12914487"/>
            <a:ext cx="38169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Kent Institute Australia Pty. Ltd.</a:t>
            </a:r>
          </a:p>
          <a:p>
            <a: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ABN 49 003 577 302  CRICOS Code: 00161E</a:t>
            </a:r>
            <a:br/>
            <a:r>
              <a:t>RTO Code: 90458  TEQSA Provider Number: PRV12051</a:t>
            </a:r>
          </a:p>
        </p:txBody>
      </p:sp>
      <p:sp>
        <p:nvSpPr>
          <p:cNvPr id="20" name="Date Placeholder 1"/>
          <p:cNvSpPr txBox="1"/>
          <p:nvPr/>
        </p:nvSpPr>
        <p:spPr>
          <a:xfrm>
            <a:off x="847223" y="13092287"/>
            <a:ext cx="33188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Version 2 – 18</a:t>
            </a:r>
            <a:r>
              <a:rPr baseline="30000"/>
              <a:t>th</a:t>
            </a:r>
            <a:r>
              <a:t> December 2015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7243"/>
            <a:ext cx="2528497" cy="1518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3/17/2020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Communications and Computer Networks: A Business User's Approach, Seventh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46001" y="13081000"/>
            <a:ext cx="479298" cy="471924"/>
          </a:xfrm>
        </p:spPr>
        <p:txBody>
          <a:bodyPr/>
          <a:lstStyle/>
          <a:p>
            <a:fld id="{93BAC71D-7F93-410C-8BAF-6D9BB11B5D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1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Communications and Computer Networks: A Business User's Approach, Seventh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946001" y="13081000"/>
            <a:ext cx="479298" cy="471924"/>
          </a:xfrm>
        </p:spPr>
        <p:txBody>
          <a:bodyPr/>
          <a:lstStyle/>
          <a:p>
            <a:fld id="{A8AF56F1-6C8F-49D5-AB17-0CE68032640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7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 anchor="t"/>
          <a:lstStyle>
            <a:lvl1pPr marL="558800" indent="-558800"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 marL="1117600" indent="-558800"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 marL="16764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22352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27940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e Bloggs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–Joe Bloggs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>
            <a:off x="66205" y="12257428"/>
            <a:ext cx="2369089" cy="142300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Communication and Networking  (DCAN 202)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12750">
              <a:defRPr sz="5600"/>
            </a:pPr>
            <a:r>
              <a:rPr dirty="0"/>
              <a:t>Data Communication and Networking  (DCAN 202)</a:t>
            </a:r>
          </a:p>
          <a:p>
            <a:pPr defTabSz="412750">
              <a:defRPr sz="5600"/>
            </a:pPr>
            <a:r>
              <a:rPr dirty="0"/>
              <a:t>Week </a:t>
            </a:r>
            <a:r>
              <a:rPr lang="en-US" dirty="0" smtClean="0"/>
              <a:t>5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>
                <a:solidFill>
                  <a:schemeClr val="tx1"/>
                </a:solidFill>
              </a:rPr>
              <a:t>Star-Wired Bus (continued)</a:t>
            </a:r>
          </a:p>
        </p:txBody>
      </p:sp>
      <p:sp>
        <p:nvSpPr>
          <p:cNvPr id="21509" name="Rectangle 9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11988800" cy="9296400"/>
          </a:xfrm>
        </p:spPr>
        <p:txBody>
          <a:bodyPr anchor="t"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Modular connectors and twisted pair make installation and maintenance of star-wired bus better than standard bus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Hubs can be interconnected with twisted pair, coaxial cable, or fiber-optic cable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Biggest disadvantage: when one station talks, everyone hears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4800" dirty="0"/>
              <a:t>This is called a shared network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4300" dirty="0"/>
              <a:t>All devices are sharing the network medium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21510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9" t="1529" r="3395" b="3403"/>
          <a:stretch/>
        </p:blipFill>
        <p:spPr bwMode="auto">
          <a:xfrm>
            <a:off x="13907431" y="3708362"/>
            <a:ext cx="9600269" cy="726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 Physical ring used to support a MAN"/>
          <p:cNvSpPr txBox="1"/>
          <p:nvPr/>
        </p:nvSpPr>
        <p:spPr>
          <a:xfrm>
            <a:off x="14904176" y="11397198"/>
            <a:ext cx="860352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Interconnection of three hubs in a star wired bus LAN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06159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Medium Access Control Protocols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does a workstation get its data onto the LAN medium?</a:t>
            </a:r>
          </a:p>
          <a:p>
            <a:pPr eaLnBrk="1" hangingPunct="1"/>
            <a:r>
              <a:rPr lang="en-US" altLang="en-US"/>
              <a:t>A medium access control protocol is the software that allows workstations to “take turns” at transmitting data</a:t>
            </a:r>
          </a:p>
          <a:p>
            <a:pPr eaLnBrk="1" hangingPunct="1"/>
            <a:r>
              <a:rPr lang="en-US" altLang="en-US"/>
              <a:t>Two basic categories:</a:t>
            </a:r>
          </a:p>
          <a:p>
            <a:pPr lvl="1" eaLnBrk="1" hangingPunct="1"/>
            <a:r>
              <a:rPr lang="en-US" altLang="en-US"/>
              <a:t>Contention-based protocols</a:t>
            </a:r>
          </a:p>
          <a:p>
            <a:pPr lvl="1" eaLnBrk="1" hangingPunct="1"/>
            <a:r>
              <a:rPr lang="en-US" altLang="en-US"/>
              <a:t>Round-robin protocols</a:t>
            </a:r>
          </a:p>
          <a:p>
            <a:pPr eaLnBrk="1" hangingPunct="1"/>
            <a:endParaRPr lang="en-US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22534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1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Contention-Based Protocols</a:t>
            </a:r>
          </a:p>
        </p:txBody>
      </p:sp>
      <p:sp>
        <p:nvSpPr>
          <p:cNvPr id="23557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eaLnBrk="1" hangingPunct="1">
              <a:spcBef>
                <a:spcPts val="300"/>
              </a:spcBef>
            </a:pPr>
            <a:r>
              <a:rPr lang="en-US" altLang="en-US" sz="4000" dirty="0"/>
              <a:t>Essentially first-come, </a:t>
            </a:r>
            <a:r>
              <a:rPr lang="en-US" altLang="en-US" sz="4000" dirty="0" smtClean="0"/>
              <a:t>first-served</a:t>
            </a:r>
          </a:p>
          <a:p>
            <a:pPr eaLnBrk="1" hangingPunct="1">
              <a:spcBef>
                <a:spcPts val="300"/>
              </a:spcBef>
            </a:pPr>
            <a:endParaRPr lang="en-US" altLang="en-US" sz="4000" dirty="0" smtClean="0"/>
          </a:p>
          <a:p>
            <a:pPr eaLnBrk="1" hangingPunct="1">
              <a:spcBef>
                <a:spcPts val="300"/>
              </a:spcBef>
            </a:pPr>
            <a:r>
              <a:rPr lang="en-US" altLang="en-US" sz="4000" dirty="0" smtClean="0"/>
              <a:t>Most </a:t>
            </a:r>
            <a:r>
              <a:rPr lang="en-US" altLang="en-US" sz="4000" dirty="0"/>
              <a:t>common example is carrier sense multiple access with collision detection (CSMA/CD)</a:t>
            </a:r>
          </a:p>
          <a:p>
            <a:pPr eaLnBrk="1" hangingPunct="1">
              <a:spcBef>
                <a:spcPts val="300"/>
              </a:spcBef>
            </a:pPr>
            <a:endParaRPr lang="en-US" altLang="en-US" sz="4000" dirty="0" smtClean="0"/>
          </a:p>
          <a:p>
            <a:pPr eaLnBrk="1" hangingPunct="1">
              <a:spcBef>
                <a:spcPts val="300"/>
              </a:spcBef>
            </a:pPr>
            <a:r>
              <a:rPr lang="en-US" altLang="en-US" sz="4000" dirty="0" smtClean="0"/>
              <a:t>If </a:t>
            </a:r>
            <a:r>
              <a:rPr lang="en-US" altLang="en-US" sz="4000" dirty="0"/>
              <a:t>no one is transmitting, workstation can transmit</a:t>
            </a:r>
          </a:p>
          <a:p>
            <a:pPr eaLnBrk="1" hangingPunct="1">
              <a:spcBef>
                <a:spcPts val="300"/>
              </a:spcBef>
            </a:pPr>
            <a:endParaRPr lang="en-US" altLang="en-US" sz="4000" dirty="0" smtClean="0"/>
          </a:p>
          <a:p>
            <a:pPr eaLnBrk="1" hangingPunct="1">
              <a:spcBef>
                <a:spcPts val="300"/>
              </a:spcBef>
            </a:pPr>
            <a:r>
              <a:rPr lang="en-US" altLang="en-US" sz="4000" dirty="0" smtClean="0"/>
              <a:t>If </a:t>
            </a:r>
            <a:r>
              <a:rPr lang="en-US" altLang="en-US" sz="4000" dirty="0"/>
              <a:t>someone else is transmitting, workstation “backs off” and </a:t>
            </a:r>
            <a:r>
              <a:rPr lang="en-US" altLang="en-US" sz="4000" dirty="0" smtClean="0"/>
              <a:t>waits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4000" dirty="0" smtClean="0"/>
              <a:t>If </a:t>
            </a:r>
            <a:r>
              <a:rPr lang="en-US" altLang="en-US" sz="4000" dirty="0"/>
              <a:t>two workstations transmit at same time, collision occurs  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4000" dirty="0" smtClean="0"/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3600" dirty="0" smtClean="0"/>
              <a:t>When </a:t>
            </a:r>
            <a:r>
              <a:rPr lang="en-US" altLang="en-US" sz="3600" dirty="0"/>
              <a:t>two workstations hear collision, they stop transmitting immediately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3600" dirty="0"/>
              <a:t>Each workstation backs off a random amount of time and tries again</a:t>
            </a: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3600" dirty="0"/>
              <a:t>Hopefully, both workstations do not try again at exact same time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300"/>
              </a:spcBef>
            </a:pPr>
            <a:r>
              <a:rPr lang="en-US" altLang="en-US" sz="4000" dirty="0" smtClean="0"/>
              <a:t>CSMA/CD </a:t>
            </a:r>
            <a:r>
              <a:rPr lang="en-US" altLang="en-US" sz="4000" dirty="0"/>
              <a:t>is an example of a non-deterministic </a:t>
            </a:r>
            <a:r>
              <a:rPr lang="en-US" altLang="en-US" sz="4000" dirty="0" smtClean="0"/>
              <a:t>protocol</a:t>
            </a:r>
            <a:endParaRPr lang="en-US" altLang="en-US" sz="4000" dirty="0"/>
          </a:p>
          <a:p>
            <a:pPr eaLnBrk="1" hangingPunct="1">
              <a:spcBef>
                <a:spcPts val="300"/>
              </a:spcBef>
            </a:pPr>
            <a:endParaRPr lang="en-US" altLang="en-US" sz="4000" dirty="0"/>
          </a:p>
        </p:txBody>
      </p:sp>
      <p:sp>
        <p:nvSpPr>
          <p:cNvPr id="23558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Contention-Based Protocols (continued)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25604" name="Text Box 6"/>
          <p:cNvSpPr txBox="1">
            <a:spLocks noChangeArrowheads="1"/>
          </p:cNvSpPr>
          <p:nvPr/>
        </p:nvSpPr>
        <p:spPr bwMode="auto">
          <a:xfrm>
            <a:off x="4419600" y="3505201"/>
            <a:ext cx="15544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4800"/>
          </a:p>
        </p:txBody>
      </p:sp>
      <p:pic>
        <p:nvPicPr>
          <p:cNvPr id="25606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6" t="2361" r="1358" b="3219"/>
          <a:stretch/>
        </p:blipFill>
        <p:spPr bwMode="auto">
          <a:xfrm>
            <a:off x="6048374" y="2641600"/>
            <a:ext cx="12287251" cy="838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" name="A Physical ring used to support a MAN"/>
          <p:cNvSpPr txBox="1"/>
          <p:nvPr/>
        </p:nvSpPr>
        <p:spPr>
          <a:xfrm>
            <a:off x="7058025" y="11759227"/>
            <a:ext cx="1042035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Two workstations at opposite ends of a bus experiencing a collision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62516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Switches</a:t>
            </a:r>
          </a:p>
        </p:txBody>
      </p:sp>
      <p:sp>
        <p:nvSpPr>
          <p:cNvPr id="26628" name="Rectangle 9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12026900" cy="9296400"/>
          </a:xfrm>
        </p:spPr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The hub is a simple device that transmits an incoming frame out all the other ports on the hub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The switch has intelligence and can filter out and forward frames based on their NIC address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A switch maintains internal port table(s) that keep track of which frames arrived on which ports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Switches have eliminated many hubs</a:t>
            </a:r>
          </a:p>
        </p:txBody>
      </p:sp>
      <p:sp>
        <p:nvSpPr>
          <p:cNvPr id="26629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738" y="4057650"/>
            <a:ext cx="10668000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 Physical ring used to support a MAN"/>
          <p:cNvSpPr txBox="1"/>
          <p:nvPr/>
        </p:nvSpPr>
        <p:spPr>
          <a:xfrm>
            <a:off x="14904176" y="11397198"/>
            <a:ext cx="860352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A switch interconnecting two LANs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2894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Switches (continued)</a:t>
            </a:r>
          </a:p>
        </p:txBody>
      </p:sp>
      <p:sp>
        <p:nvSpPr>
          <p:cNvPr id="28677" name="Rectangle 9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9359900" cy="9296400"/>
          </a:xfrm>
        </p:spPr>
        <p:txBody>
          <a:bodyPr anchor="t"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A switch observes each frame that arrives at a port, extracts the source address from the frame, and places that address in the port’s routing table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i="1" dirty="0"/>
              <a:t>transparent switch </a:t>
            </a:r>
            <a:r>
              <a:rPr lang="en-US" altLang="en-US" dirty="0"/>
              <a:t>is found with CSMA/CD LANs</a:t>
            </a:r>
          </a:p>
          <a:p>
            <a:pPr eaLnBrk="1" hangingPunct="1"/>
            <a:r>
              <a:rPr lang="en-US" altLang="en-US" dirty="0"/>
              <a:t>Workstations that connect to a hub are on a shared segment</a:t>
            </a:r>
          </a:p>
          <a:p>
            <a:pPr eaLnBrk="1" hangingPunct="1"/>
            <a:r>
              <a:rPr lang="en-US" altLang="en-US" dirty="0"/>
              <a:t>Workstations that connect to a switch are on a switched segment</a:t>
            </a:r>
          </a:p>
          <a:p>
            <a:pPr eaLnBrk="1" hangingPunct="1"/>
            <a:r>
              <a:rPr lang="en-US" altLang="en-US" dirty="0"/>
              <a:t>The backplane of a switch is fast enough to support multiple data transfers at one time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28678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0" y="3511770"/>
            <a:ext cx="11289952" cy="7880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 Physical ring used to support a MAN"/>
          <p:cNvSpPr txBox="1"/>
          <p:nvPr/>
        </p:nvSpPr>
        <p:spPr>
          <a:xfrm>
            <a:off x="13277849" y="11619850"/>
            <a:ext cx="9753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A switch interconnecting two LANs has two internal port tables 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17133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Switches (continued)</a:t>
            </a:r>
          </a:p>
        </p:txBody>
      </p:sp>
      <p:sp>
        <p:nvSpPr>
          <p:cNvPr id="32773" name="Rectangle 9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11493500" cy="9296400"/>
          </a:xfrm>
        </p:spPr>
        <p:txBody>
          <a:bodyPr anchor="t">
            <a:normAutofit fontScale="92500"/>
          </a:bodyPr>
          <a:lstStyle/>
          <a:p>
            <a:pPr eaLnBrk="1" hangingPunct="1"/>
            <a:r>
              <a:rPr lang="en-US" altLang="en-US" sz="4800" dirty="0"/>
              <a:t>A switch that employs cut-through architecture is passing on frame before entire frame has arrived at switch</a:t>
            </a:r>
          </a:p>
          <a:p>
            <a:pPr eaLnBrk="1" hangingPunct="1"/>
            <a:r>
              <a:rPr lang="en-US" altLang="en-US" sz="4800" dirty="0"/>
              <a:t>Multiple workstations connected to a switch use dedicated segments</a:t>
            </a:r>
          </a:p>
          <a:p>
            <a:pPr lvl="1" eaLnBrk="1" hangingPunct="1"/>
            <a:r>
              <a:rPr lang="en-US" altLang="en-US" sz="4400" dirty="0"/>
              <a:t>This is a very efficient way to isolate heavy users from the network</a:t>
            </a:r>
          </a:p>
          <a:p>
            <a:pPr eaLnBrk="1" hangingPunct="1"/>
            <a:r>
              <a:rPr lang="en-US" altLang="en-US" sz="4800" dirty="0"/>
              <a:t>Switches can allow simultaneous access to multiple servers, or multiple simultaneous connections to a single server</a:t>
            </a:r>
          </a:p>
          <a:p>
            <a:pPr eaLnBrk="1" hangingPunct="1"/>
            <a:endParaRPr lang="en-US" altLang="en-US" sz="4800" dirty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32774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752849"/>
            <a:ext cx="10873430" cy="7383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2"/>
          <p:cNvSpPr txBox="1">
            <a:spLocks noChangeArrowheads="1"/>
          </p:cNvSpPr>
          <p:nvPr/>
        </p:nvSpPr>
        <p:spPr bwMode="auto">
          <a:xfrm>
            <a:off x="14266390" y="11461247"/>
            <a:ext cx="87058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smtClean="0"/>
              <a:t>A </a:t>
            </a:r>
            <a:r>
              <a:rPr lang="en-US" altLang="en-US" sz="2400" b="1" i="1" dirty="0"/>
              <a:t>switch with two servers allowing simultaneous access to two servers</a:t>
            </a:r>
          </a:p>
        </p:txBody>
      </p:sp>
    </p:spTree>
    <p:extLst>
      <p:ext uri="{BB962C8B-B14F-4D97-AF65-F5344CB8AC3E}">
        <p14:creationId xmlns:p14="http://schemas.microsoft.com/office/powerpoint/2010/main" val="134480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Isolating Traffic Patterns and </a:t>
            </a:r>
            <a:br>
              <a:rPr lang="en-US" altLang="en-US" sz="7000" dirty="0">
                <a:solidFill>
                  <a:schemeClr val="tx1"/>
                </a:solidFill>
              </a:rPr>
            </a:br>
            <a:r>
              <a:rPr lang="en-US" altLang="en-US" sz="7000" dirty="0">
                <a:solidFill>
                  <a:schemeClr val="tx1"/>
                </a:solidFill>
              </a:rPr>
              <a:t>Providing Multiple Access</a:t>
            </a:r>
          </a:p>
        </p:txBody>
      </p:sp>
      <p:sp>
        <p:nvSpPr>
          <p:cNvPr id="34821" name="Rectangle 6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10922000" cy="9296400"/>
          </a:xfrm>
        </p:spPr>
        <p:txBody>
          <a:bodyPr anchor="t"/>
          <a:lstStyle/>
          <a:p>
            <a:pPr eaLnBrk="1" hangingPunct="1"/>
            <a:r>
              <a:rPr lang="en-US" altLang="en-US" dirty="0"/>
              <a:t>Whether shared or dedicated segments are involved, the primary goal of a switch is to isolate a particular pattern of traffic from other patterns of traffic or from the remainder of the network </a:t>
            </a:r>
          </a:p>
          <a:p>
            <a:pPr eaLnBrk="1" hangingPunct="1"/>
            <a:r>
              <a:rPr lang="en-US" altLang="en-US" dirty="0"/>
              <a:t>Switches, because of their backplane, can also allow multiple paths of communications to simultaneously occur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348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600" y="3260798"/>
            <a:ext cx="10337800" cy="7853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 Physical ring used to support a MAN"/>
          <p:cNvSpPr txBox="1"/>
          <p:nvPr/>
        </p:nvSpPr>
        <p:spPr>
          <a:xfrm>
            <a:off x="13569949" y="11457739"/>
            <a:ext cx="9753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Workstations connected to a shared segment local area network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313794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Full-Duplex Switches</a:t>
            </a:r>
          </a:p>
        </p:txBody>
      </p:sp>
      <p:sp>
        <p:nvSpPr>
          <p:cNvPr id="36869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Allow for simultaneous transmission and reception of data to and from a workstation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This full-duplex connection helps to eliminate collisions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To support a full-duplex connection to a switch, at least two pairs of wires are necessary</a:t>
            </a:r>
            <a:endParaRPr lang="en-US" altLang="en-US" sz="48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One for the receive operation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One for the transmit operation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Most people install four pairs today, so wiring is not the problem</a:t>
            </a:r>
            <a:endParaRPr lang="en-US" altLang="en-US" sz="4400" dirty="0"/>
          </a:p>
          <a:p>
            <a:pPr eaLnBrk="1" hangingPunct="1">
              <a:lnSpc>
                <a:spcPct val="90000"/>
              </a:lnSpc>
            </a:pPr>
            <a:endParaRPr lang="en-US" altLang="en-US" sz="4800" dirty="0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36870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46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Virtual LANs</a:t>
            </a:r>
          </a:p>
        </p:txBody>
      </p:sp>
      <p:sp>
        <p:nvSpPr>
          <p:cNvPr id="37893" name="Rectangle 6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12236450" cy="9296400"/>
          </a:xfrm>
        </p:spPr>
        <p:txBody>
          <a:bodyPr anchor="t">
            <a:normAutofit fontScale="70000" lnSpcReduction="20000"/>
          </a:bodyPr>
          <a:lstStyle/>
          <a:p>
            <a:pPr eaLnBrk="1" hangingPunct="1"/>
            <a:r>
              <a:rPr lang="en-US" altLang="en-US" dirty="0"/>
              <a:t>Virtual LAN (VLAN) – logical subgroup within a LAN that is created via switches and software rather than by manually moving wiring from one network device to another</a:t>
            </a:r>
          </a:p>
          <a:p>
            <a:pPr eaLnBrk="1" hangingPunct="1"/>
            <a:r>
              <a:rPr lang="en-US" altLang="en-US" dirty="0"/>
              <a:t>Even though employees and their actual computer workstations may be scattered throughout the building, LAN switches and VLAN software can be used to create a “network within a network” </a:t>
            </a:r>
            <a:endParaRPr lang="en-US" altLang="en-US" dirty="0" smtClean="0"/>
          </a:p>
          <a:p>
            <a:pPr eaLnBrk="1" hangingPunct="1"/>
            <a:r>
              <a:rPr lang="en-US" altLang="en-US" dirty="0"/>
              <a:t>A relatively new standard, IEEE 802.1Q, was designed to allow multiple devices to intercommunicate and work together to create a virtual LAN </a:t>
            </a:r>
          </a:p>
          <a:p>
            <a:pPr eaLnBrk="1" hangingPunct="1"/>
            <a:r>
              <a:rPr lang="en-US" altLang="en-US" dirty="0"/>
              <a:t>Instead of sending technician to a wiring closet to move a workstation cable from one switch to another, an 802.1Q-compliant switch can be remotely configured by a network administrator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7891" name="Rectangle 2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37894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307740" y="4140200"/>
            <a:ext cx="9676209" cy="5734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8" name="TextBox 3"/>
          <p:cNvSpPr txBox="1">
            <a:spLocks noChangeArrowheads="1"/>
          </p:cNvSpPr>
          <p:nvPr/>
        </p:nvSpPr>
        <p:spPr bwMode="auto">
          <a:xfrm>
            <a:off x="15974019" y="10070713"/>
            <a:ext cx="6343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smtClean="0"/>
              <a:t>A </a:t>
            </a:r>
            <a:r>
              <a:rPr lang="en-US" altLang="en-US" sz="2400" b="1" i="1" dirty="0"/>
              <a:t>switch with two VLANs configured</a:t>
            </a:r>
          </a:p>
        </p:txBody>
      </p:sp>
    </p:spTree>
    <p:extLst>
      <p:ext uri="{BB962C8B-B14F-4D97-AF65-F5344CB8AC3E}">
        <p14:creationId xmlns:p14="http://schemas.microsoft.com/office/powerpoint/2010/main" val="269920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hapter 9:  Introduction to Metropolitan Area Networks and Wide Area Networks"/>
          <p:cNvSpPr txBox="1">
            <a:spLocks noGrp="1"/>
          </p:cNvSpPr>
          <p:nvPr>
            <p:ph type="title"/>
          </p:nvPr>
        </p:nvSpPr>
        <p:spPr>
          <a:xfrm>
            <a:off x="705246" y="5532437"/>
            <a:ext cx="13644201" cy="4008307"/>
          </a:xfrm>
          <a:prstGeom prst="rect">
            <a:avLst/>
          </a:prstGeom>
        </p:spPr>
        <p:txBody>
          <a:bodyPr/>
          <a:lstStyle/>
          <a:p>
            <a:pPr defTabSz="1499616">
              <a:defRPr sz="7215" b="1"/>
            </a:pPr>
            <a:r>
              <a:rPr dirty="0"/>
              <a:t>Chapter </a:t>
            </a:r>
            <a:r>
              <a:rPr lang="en-US" dirty="0" smtClean="0"/>
              <a:t>7, 8</a:t>
            </a:r>
            <a:r>
              <a:rPr dirty="0" smtClean="0"/>
              <a:t>: </a:t>
            </a:r>
            <a:r>
              <a:rPr dirty="0"/>
              <a:t/>
            </a:r>
            <a:br>
              <a:rPr dirty="0"/>
            </a:br>
            <a:r>
              <a:rPr lang="en-US" dirty="0" smtClean="0"/>
              <a:t>Local</a:t>
            </a:r>
            <a:r>
              <a:rPr dirty="0" smtClean="0"/>
              <a:t> </a:t>
            </a:r>
            <a:r>
              <a:rPr dirty="0"/>
              <a:t>Area Networks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57536" y="12802235"/>
            <a:ext cx="350065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55" name="DCAN202 Textbook Cover.jpg" descr="DCAN202 Textbook Cov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9770" y="998636"/>
            <a:ext cx="8687488" cy="1110932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Footer Placeholder 3"/>
          <p:cNvSpPr txBox="1"/>
          <p:nvPr/>
        </p:nvSpPr>
        <p:spPr>
          <a:xfrm>
            <a:off x="14737709" y="12134850"/>
            <a:ext cx="8431611" cy="127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Data Communications and Computer Networks: A Business User's Approach, Eighth Edition</a:t>
            </a:r>
            <a:endParaRPr sz="5600"/>
          </a:p>
          <a:p>
            <a:pPr algn="l" defTabSz="18288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© 2016. Cengage Learning. All right reserved.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7000" dirty="0"/>
              <a:t>Link Aggregation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altLang="en-US" sz="4000" dirty="0"/>
              <a:t>Allows you to combine two or more links into one higher-speed link</a:t>
            </a:r>
          </a:p>
          <a:p>
            <a:r>
              <a:rPr lang="en-US" altLang="en-US" sz="4000" dirty="0"/>
              <a:t>Why would we want to do this?</a:t>
            </a:r>
          </a:p>
          <a:p>
            <a:pPr lvl="1"/>
            <a:r>
              <a:rPr lang="en-US" altLang="en-US" sz="3600" dirty="0"/>
              <a:t>What if you want more bandwidth between a device and a switch?</a:t>
            </a:r>
          </a:p>
          <a:p>
            <a:pPr lvl="1"/>
            <a:r>
              <a:rPr lang="en-US" altLang="en-US" sz="3600" dirty="0"/>
              <a:t>What if you want to provide a back-up link between a device and a switch?</a:t>
            </a:r>
          </a:p>
          <a:p>
            <a:pPr lvl="1"/>
            <a:r>
              <a:rPr lang="en-US" altLang="en-US" sz="3600" dirty="0"/>
              <a:t>What if you want to provide a higher-speed connection to a server</a:t>
            </a:r>
            <a:r>
              <a:rPr lang="en-US" altLang="en-US" sz="3600" dirty="0" smtClean="0"/>
              <a:t>?</a:t>
            </a:r>
          </a:p>
          <a:p>
            <a:r>
              <a:rPr lang="en-US" altLang="en-US" sz="4000" dirty="0"/>
              <a:t>An IEEE protocol (802.3ad-2000) which typically runs in most LAN devices can support link aggregation</a:t>
            </a:r>
          </a:p>
          <a:p>
            <a:r>
              <a:rPr lang="en-US" altLang="en-US" sz="4000" dirty="0"/>
              <a:t>Link aggregation attempts to balance the flow of messages over the multiple paths, unless the flow of frames belong to a particular conversation; then the frames are sent over one of the links</a:t>
            </a:r>
            <a:r>
              <a:rPr lang="en-US" altLang="en-US" sz="4000" dirty="0" smtClean="0"/>
              <a:t>.</a:t>
            </a:r>
            <a:endParaRPr lang="en-US" altLang="en-US" sz="4000" dirty="0"/>
          </a:p>
        </p:txBody>
      </p:sp>
      <p:sp>
        <p:nvSpPr>
          <p:cNvPr id="40965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94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7000" dirty="0"/>
              <a:t>Spanning Tree Algorithm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if you have a large set of networks interconnected with many switches?</a:t>
            </a:r>
          </a:p>
          <a:p>
            <a:r>
              <a:rPr lang="en-US" altLang="en-US" dirty="0"/>
              <a:t>Because of this large set of networks, a loop has been created in which a frame can circle through the networks and actually return to the originating </a:t>
            </a:r>
            <a:r>
              <a:rPr lang="en-US" altLang="en-US" dirty="0" smtClean="0"/>
              <a:t>device</a:t>
            </a:r>
          </a:p>
          <a:p>
            <a:r>
              <a:rPr lang="en-US" altLang="en-US" dirty="0"/>
              <a:t>The spanning tree algorithm (used in Spanning Tree Protocol and now Rapid Spanning Tree Protocol) runs in switches and can identify loops and remove </a:t>
            </a:r>
            <a:r>
              <a:rPr lang="en-US" altLang="en-US" dirty="0" smtClean="0"/>
              <a:t>them</a:t>
            </a:r>
            <a:endParaRPr lang="en-US" altLang="en-US" dirty="0"/>
          </a:p>
        </p:txBody>
      </p:sp>
      <p:sp>
        <p:nvSpPr>
          <p:cNvPr id="43013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92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7200" dirty="0"/>
              <a:t>Spanning Tree Algorithm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689100" y="3149600"/>
            <a:ext cx="10274300" cy="9296400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en-US" sz="4000" dirty="0" smtClean="0"/>
              <a:t>How </a:t>
            </a:r>
            <a:r>
              <a:rPr lang="en-US" altLang="en-US" sz="4000" dirty="0"/>
              <a:t>does the spanning tree algorithm work? Four steps:</a:t>
            </a:r>
          </a:p>
          <a:p>
            <a:pPr lvl="1"/>
            <a:r>
              <a:rPr lang="en-US" altLang="en-US" sz="3600" dirty="0"/>
              <a:t>Identify a switch as the root switch</a:t>
            </a:r>
          </a:p>
          <a:p>
            <a:pPr lvl="1"/>
            <a:r>
              <a:rPr lang="en-US" altLang="en-US" sz="3600" dirty="0"/>
              <a:t>Visit each switch and identify the one port that has the shortest path back to the root switch.  Mark these ports with RP (root port</a:t>
            </a:r>
            <a:r>
              <a:rPr lang="en-US" altLang="en-US" sz="3600" dirty="0" smtClean="0"/>
              <a:t>)</a:t>
            </a:r>
          </a:p>
          <a:p>
            <a:pPr lvl="1"/>
            <a:r>
              <a:rPr lang="en-US" altLang="en-US" sz="3600" dirty="0"/>
              <a:t>Visit each LAN and identify the port that provides the shortest path back to the root switch.  Mark these ports with a DP (designated port).</a:t>
            </a:r>
          </a:p>
          <a:p>
            <a:pPr lvl="1"/>
            <a:r>
              <a:rPr lang="en-US" altLang="en-US" sz="3600" dirty="0"/>
              <a:t>Are there any ports remaining that don’t have either an RP or DP designation?  Mark those ports as Removed.  (They aren’t physically removed, only removed in the forwarding tables</a:t>
            </a:r>
            <a:r>
              <a:rPr lang="en-US" altLang="en-US" sz="3600" dirty="0" smtClean="0"/>
              <a:t>) </a:t>
            </a:r>
          </a:p>
        </p:txBody>
      </p:sp>
      <p:sp>
        <p:nvSpPr>
          <p:cNvPr id="46085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82550" y="3305663"/>
            <a:ext cx="9753599" cy="7609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3465285" y="11078001"/>
            <a:ext cx="8839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smtClean="0"/>
              <a:t>Network </a:t>
            </a:r>
            <a:r>
              <a:rPr lang="en-US" altLang="en-US" sz="2400" b="1" i="1" dirty="0"/>
              <a:t>interconnection indicating root switch, root ports, designated ports, and removed connections</a:t>
            </a:r>
          </a:p>
        </p:txBody>
      </p:sp>
    </p:spTree>
    <p:extLst>
      <p:ext uri="{BB962C8B-B14F-4D97-AF65-F5344CB8AC3E}">
        <p14:creationId xmlns:p14="http://schemas.microsoft.com/office/powerpoint/2010/main" val="1170305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7000"/>
              <a:t>Quality of Service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On a standard Ethernet LAN, all frames have the same priority, which is none</a:t>
            </a:r>
          </a:p>
          <a:p>
            <a:r>
              <a:rPr lang="en-US" altLang="en-US" dirty="0"/>
              <a:t>What if you want to make video-conferencing frames a higher priority than email frames?</a:t>
            </a:r>
          </a:p>
          <a:p>
            <a:r>
              <a:rPr lang="en-US" altLang="en-US" dirty="0"/>
              <a:t>You can use IEEE 802.1p standard which is installed in most if not all switches</a:t>
            </a:r>
          </a:p>
          <a:p>
            <a:r>
              <a:rPr lang="en-US" altLang="en-US" dirty="0"/>
              <a:t>The 802.1p standard adds a 3-bit field to the front of each Ethernet frame</a:t>
            </a:r>
          </a:p>
          <a:p>
            <a:r>
              <a:rPr lang="en-US" altLang="en-US" dirty="0"/>
              <a:t>This 3-bit field can be used to establish a priority</a:t>
            </a:r>
          </a:p>
        </p:txBody>
      </p:sp>
      <p:sp>
        <p:nvSpPr>
          <p:cNvPr id="49157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7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Wired Ethernet</a:t>
            </a:r>
          </a:p>
        </p:txBody>
      </p:sp>
      <p:sp>
        <p:nvSpPr>
          <p:cNvPr id="51205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pPr eaLnBrk="1" hangingPunct="1">
              <a:spcBef>
                <a:spcPts val="900"/>
              </a:spcBef>
            </a:pPr>
            <a:r>
              <a:rPr lang="en-US" altLang="en-US" sz="5700" dirty="0"/>
              <a:t>Most common form of LAN </a:t>
            </a:r>
            <a:r>
              <a:rPr lang="en-US" altLang="en-US" sz="5700" dirty="0" smtClean="0"/>
              <a:t>today</a:t>
            </a:r>
          </a:p>
          <a:p>
            <a:pPr lvl="1">
              <a:spcBef>
                <a:spcPts val="900"/>
              </a:spcBef>
            </a:pPr>
            <a:r>
              <a:rPr lang="en-US" altLang="en-US" dirty="0" smtClean="0"/>
              <a:t>Star-wired </a:t>
            </a:r>
            <a:r>
              <a:rPr lang="en-US" altLang="en-US" dirty="0"/>
              <a:t>bus is most common topology but bus topology still not totally dead </a:t>
            </a:r>
            <a:r>
              <a:rPr lang="en-US" altLang="en-US" dirty="0" smtClean="0"/>
              <a:t>yet</a:t>
            </a:r>
          </a:p>
          <a:p>
            <a:pPr lvl="1">
              <a:spcBef>
                <a:spcPts val="900"/>
              </a:spcBef>
            </a:pPr>
            <a:r>
              <a:rPr lang="en-US" altLang="en-US" dirty="0" smtClean="0"/>
              <a:t>Comes </a:t>
            </a:r>
            <a:r>
              <a:rPr lang="en-US" altLang="en-US" dirty="0"/>
              <a:t>in many forms depending upon medium used and transmission speed and </a:t>
            </a:r>
            <a:r>
              <a:rPr lang="en-US" altLang="en-US" dirty="0" smtClean="0"/>
              <a:t>technology</a:t>
            </a:r>
          </a:p>
          <a:p>
            <a:pPr eaLnBrk="1" hangingPunct="1">
              <a:spcBef>
                <a:spcPts val="900"/>
              </a:spcBef>
            </a:pPr>
            <a:endParaRPr lang="en-US" altLang="en-US" dirty="0" smtClean="0"/>
          </a:p>
          <a:p>
            <a:pPr eaLnBrk="1" hangingPunct="1">
              <a:spcBef>
                <a:spcPts val="900"/>
              </a:spcBef>
            </a:pPr>
            <a:r>
              <a:rPr lang="en-US" altLang="en-US" sz="5700" dirty="0"/>
              <a:t>Originally, CSMA/CD was 10 </a:t>
            </a:r>
            <a:r>
              <a:rPr lang="en-US" altLang="en-US" sz="5700" dirty="0" smtClean="0"/>
              <a:t>Mbps</a:t>
            </a:r>
          </a:p>
          <a:p>
            <a:pPr lvl="1">
              <a:spcBef>
                <a:spcPts val="900"/>
              </a:spcBef>
            </a:pPr>
            <a:r>
              <a:rPr lang="en-US" altLang="en-US" dirty="0" smtClean="0"/>
              <a:t>Then </a:t>
            </a:r>
            <a:r>
              <a:rPr lang="en-US" altLang="en-US" dirty="0"/>
              <a:t>100 Mbps was introduced</a:t>
            </a:r>
          </a:p>
          <a:p>
            <a:pPr lvl="2">
              <a:spcBef>
                <a:spcPts val="900"/>
              </a:spcBef>
            </a:pPr>
            <a:r>
              <a:rPr lang="en-US" altLang="en-US" sz="4600" dirty="0"/>
              <a:t>Most NICs sold today are 10/100 </a:t>
            </a:r>
            <a:r>
              <a:rPr lang="en-US" altLang="en-US" sz="4600" dirty="0" smtClean="0"/>
              <a:t>Mbps</a:t>
            </a:r>
          </a:p>
          <a:p>
            <a:pPr lvl="1">
              <a:spcBef>
                <a:spcPts val="900"/>
              </a:spcBef>
            </a:pPr>
            <a:r>
              <a:rPr lang="en-US" altLang="en-US" dirty="0" smtClean="0"/>
              <a:t>Then </a:t>
            </a:r>
            <a:r>
              <a:rPr lang="en-US" altLang="en-US" dirty="0"/>
              <a:t>1000 Mbps (1 </a:t>
            </a:r>
            <a:r>
              <a:rPr lang="en-US" altLang="en-US" dirty="0" err="1"/>
              <a:t>Gbps</a:t>
            </a:r>
            <a:r>
              <a:rPr lang="en-US" altLang="en-US" dirty="0"/>
              <a:t>) was </a:t>
            </a:r>
            <a:r>
              <a:rPr lang="en-US" altLang="en-US" dirty="0" smtClean="0"/>
              <a:t>introduced</a:t>
            </a:r>
          </a:p>
          <a:p>
            <a:pPr lvl="1">
              <a:spcBef>
                <a:spcPts val="900"/>
              </a:spcBef>
            </a:pPr>
            <a:r>
              <a:rPr lang="en-US" altLang="en-US" dirty="0" smtClean="0"/>
              <a:t>10 </a:t>
            </a:r>
            <a:r>
              <a:rPr lang="en-US" altLang="en-US" dirty="0" err="1"/>
              <a:t>Gbps</a:t>
            </a:r>
            <a:r>
              <a:rPr lang="en-US" altLang="en-US" dirty="0"/>
              <a:t> is now being installed in high-end </a:t>
            </a:r>
            <a:r>
              <a:rPr lang="en-US" altLang="en-US" dirty="0" smtClean="0"/>
              <a:t>applications</a:t>
            </a:r>
          </a:p>
          <a:p>
            <a:pPr lvl="1">
              <a:spcBef>
                <a:spcPts val="900"/>
              </a:spcBef>
            </a:pPr>
            <a:r>
              <a:rPr lang="en-US" altLang="en-US" dirty="0" smtClean="0"/>
              <a:t>40 </a:t>
            </a:r>
            <a:r>
              <a:rPr lang="en-US" altLang="en-US" dirty="0" err="1"/>
              <a:t>Gbps</a:t>
            </a:r>
            <a:r>
              <a:rPr lang="en-US" altLang="en-US" dirty="0"/>
              <a:t> (</a:t>
            </a:r>
            <a:r>
              <a:rPr lang="en-US" altLang="en-US" dirty="0" err="1"/>
              <a:t>GbE</a:t>
            </a:r>
            <a:r>
              <a:rPr lang="en-US" altLang="en-US" dirty="0"/>
              <a:t>) and 100 </a:t>
            </a:r>
            <a:r>
              <a:rPr lang="en-US" altLang="en-US" dirty="0" err="1"/>
              <a:t>GbE</a:t>
            </a:r>
            <a:r>
              <a:rPr lang="en-US" altLang="en-US" dirty="0"/>
              <a:t> are now appearing in high-end switches and </a:t>
            </a:r>
            <a:r>
              <a:rPr lang="en-US" altLang="en-US" dirty="0" smtClean="0"/>
              <a:t>networks</a:t>
            </a:r>
          </a:p>
          <a:p>
            <a:pPr eaLnBrk="1" hangingPunct="1">
              <a:spcBef>
                <a:spcPts val="900"/>
              </a:spcBef>
            </a:pPr>
            <a:endParaRPr lang="en-US" altLang="en-US" dirty="0" smtClean="0"/>
          </a:p>
          <a:p>
            <a:pPr eaLnBrk="1" hangingPunct="1">
              <a:spcBef>
                <a:spcPts val="900"/>
              </a:spcBef>
            </a:pPr>
            <a:r>
              <a:rPr lang="en-US" altLang="en-US" sz="5700" dirty="0" smtClean="0"/>
              <a:t>1000 </a:t>
            </a:r>
            <a:r>
              <a:rPr lang="en-US" altLang="en-US" sz="5700" dirty="0"/>
              <a:t>Mbps introduced a few interesting wrinkles:</a:t>
            </a:r>
          </a:p>
          <a:p>
            <a:pPr lvl="1">
              <a:spcBef>
                <a:spcPts val="900"/>
              </a:spcBef>
            </a:pPr>
            <a:r>
              <a:rPr lang="en-US" altLang="en-US" dirty="0"/>
              <a:t>Transmission is full-duplex (separate transmit and receive), thus no collisions</a:t>
            </a:r>
          </a:p>
          <a:p>
            <a:pPr lvl="1">
              <a:spcBef>
                <a:spcPts val="900"/>
              </a:spcBef>
            </a:pPr>
            <a:r>
              <a:rPr lang="en-US" altLang="en-US" dirty="0"/>
              <a:t>Prioritization is possible using 802.1p protocol</a:t>
            </a:r>
          </a:p>
          <a:p>
            <a:pPr lvl="2">
              <a:spcBef>
                <a:spcPts val="900"/>
              </a:spcBef>
            </a:pPr>
            <a:r>
              <a:rPr lang="en-US" altLang="en-US" sz="4600" dirty="0"/>
              <a:t>Topology can be star or mesh (for trunks</a:t>
            </a:r>
            <a:r>
              <a:rPr lang="en-US" altLang="en-US" sz="4600" dirty="0" smtClean="0"/>
              <a:t>)</a:t>
            </a:r>
            <a:endParaRPr lang="en-US" altLang="en-US" sz="4600" dirty="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51206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28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Wired Ethernet (continued)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One of the more recent features is power over Ethernet (</a:t>
            </a:r>
            <a:r>
              <a:rPr lang="en-US" altLang="en-US" sz="4400" dirty="0" err="1"/>
              <a:t>PoE</a:t>
            </a:r>
            <a:r>
              <a:rPr lang="en-US" altLang="en-US" sz="4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What if you have a remote device that has an Ethernet connection?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4400" dirty="0"/>
              <a:t>It will require a power connection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What if you don’t have an electrical outlet nearby?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4400" dirty="0"/>
              <a:t>Use </a:t>
            </a:r>
            <a:r>
              <a:rPr lang="en-US" altLang="en-US" sz="4400" dirty="0" err="1"/>
              <a:t>PoE</a:t>
            </a:r>
            <a:endParaRPr lang="en-US" altLang="en-US" sz="4400" dirty="0"/>
          </a:p>
          <a:p>
            <a:pPr lvl="2" eaLnBrk="1" hangingPunct="1">
              <a:lnSpc>
                <a:spcPct val="90000"/>
              </a:lnSpc>
            </a:pPr>
            <a:r>
              <a:rPr lang="en-US" altLang="en-US" sz="4400" dirty="0"/>
              <a:t>Power to drive Ethernet NIC is sent over wiring along with usual Ethernet signals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5530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15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LANs In Action: A Small Office Solution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type of system will interconnect 20 workstations in one room and 15 workstations in another room to a central server, which offers:</a:t>
            </a:r>
          </a:p>
          <a:p>
            <a:pPr lvl="1" eaLnBrk="1" hangingPunct="1"/>
            <a:r>
              <a:rPr lang="en-US" altLang="en-US" dirty="0"/>
              <a:t>Internal e-mail</a:t>
            </a:r>
          </a:p>
          <a:p>
            <a:pPr lvl="1" eaLnBrk="1" hangingPunct="1"/>
            <a:r>
              <a:rPr lang="en-US" altLang="en-US" dirty="0"/>
              <a:t>A database that contains all customer information</a:t>
            </a:r>
          </a:p>
          <a:p>
            <a:pPr lvl="1" eaLnBrk="1" hangingPunct="1"/>
            <a:r>
              <a:rPr lang="en-US" altLang="en-US" dirty="0"/>
              <a:t>High-quality printer access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0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>
                <a:solidFill>
                  <a:schemeClr val="tx1"/>
                </a:solidFill>
              </a:rPr>
              <a:t>LANs In Action: </a:t>
            </a:r>
            <a:br>
              <a:rPr lang="en-US" altLang="en-US" sz="7000">
                <a:solidFill>
                  <a:schemeClr val="tx1"/>
                </a:solidFill>
              </a:rPr>
            </a:br>
            <a:r>
              <a:rPr lang="en-US" altLang="en-US" sz="7000">
                <a:solidFill>
                  <a:schemeClr val="tx1"/>
                </a:solidFill>
              </a:rPr>
              <a:t>A Small Office Solution (continued)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7548282" y="11417121"/>
            <a:ext cx="74100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 dirty="0" smtClean="0"/>
              <a:t>Wiring </a:t>
            </a:r>
            <a:r>
              <a:rPr lang="en-US" altLang="en-US" sz="2400" b="1" i="1" dirty="0"/>
              <a:t>diagram of </a:t>
            </a:r>
            <a:r>
              <a:rPr lang="en-US" altLang="en-US" sz="2400" b="1" i="1" dirty="0" smtClean="0"/>
              <a:t>an </a:t>
            </a:r>
            <a:r>
              <a:rPr lang="en-US" altLang="en-US" sz="2400" b="1" i="1" dirty="0"/>
              <a:t>office space showing the placement of switches and servers</a:t>
            </a:r>
          </a:p>
        </p:txBody>
      </p:sp>
      <p:pic>
        <p:nvPicPr>
          <p:cNvPr id="6144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3505200"/>
            <a:ext cx="11893550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838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LANs In Action: </a:t>
            </a:r>
            <a:br>
              <a:rPr lang="en-US" altLang="en-US" sz="7000" dirty="0">
                <a:solidFill>
                  <a:schemeClr val="tx1"/>
                </a:solidFill>
              </a:rPr>
            </a:br>
            <a:r>
              <a:rPr lang="en-US" altLang="en-US" sz="7000" dirty="0">
                <a:solidFill>
                  <a:schemeClr val="tx1"/>
                </a:solidFill>
              </a:rPr>
              <a:t>A Small Office Solution (continued)</a:t>
            </a: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62468" name="Text Box 6"/>
          <p:cNvSpPr txBox="1">
            <a:spLocks noChangeArrowheads="1"/>
          </p:cNvSpPr>
          <p:nvPr/>
        </p:nvSpPr>
        <p:spPr bwMode="auto">
          <a:xfrm>
            <a:off x="2294965" y="3867150"/>
            <a:ext cx="532503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 dirty="0" smtClean="0"/>
              <a:t>The </a:t>
            </a:r>
            <a:r>
              <a:rPr lang="en-US" altLang="en-US" sz="2400" b="1" i="1" dirty="0"/>
              <a:t>modified network with a router and high-speed phone line</a:t>
            </a:r>
          </a:p>
        </p:txBody>
      </p:sp>
      <p:pic>
        <p:nvPicPr>
          <p:cNvPr id="6247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1" y="3505200"/>
            <a:ext cx="11741150" cy="822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1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144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9600" dirty="0">
                <a:solidFill>
                  <a:schemeClr val="tx1"/>
                </a:solidFill>
              </a:rPr>
              <a:t>Wireless Ethernet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Not really a specific topology </a:t>
            </a:r>
          </a:p>
          <a:p>
            <a:pPr lvl="1"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Workstation in a wireless LAN can be anywhere as long as it is within transmitting distance to an access </a:t>
            </a:r>
            <a:r>
              <a:rPr lang="en-US" altLang="en-US" sz="3600" dirty="0" smtClean="0"/>
              <a:t>point</a:t>
            </a:r>
            <a:endParaRPr lang="en-US" altLang="en-US" sz="4000" dirty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Several </a:t>
            </a:r>
            <a:r>
              <a:rPr lang="en-US" altLang="en-US" sz="4000" dirty="0"/>
              <a:t>versions of IEEE 802.11 standard define various forms of wireless LAN connections (we’ll take a look at these versions in a little bit</a:t>
            </a:r>
            <a:r>
              <a:rPr lang="en-US" altLang="en-US" sz="4000" dirty="0" smtClean="0"/>
              <a:t>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Two </a:t>
            </a:r>
            <a:r>
              <a:rPr lang="en-US" altLang="en-US" sz="4000" dirty="0"/>
              <a:t>basic components necessary: 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Client </a:t>
            </a:r>
            <a:r>
              <a:rPr lang="en-US" altLang="en-US" sz="3600" dirty="0"/>
              <a:t>radio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Usually a PC card with an integrated antenna installed in a laptop or workstation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Access point (AP)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An Ethernet port plus a transceiver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36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Access </a:t>
            </a:r>
            <a:r>
              <a:rPr lang="en-US" altLang="en-US" sz="4000" dirty="0"/>
              <a:t>point acts as a bridge between the wired and wireless networks and can perform basic routing functions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Workstations </a:t>
            </a:r>
            <a:r>
              <a:rPr lang="en-US" altLang="en-US" sz="4000" dirty="0"/>
              <a:t>with client radio cards reside within Basic Service Set, while multiple basic service sets create an Extended Service </a:t>
            </a:r>
            <a:r>
              <a:rPr lang="en-US" altLang="en-US" sz="4000" dirty="0" smtClean="0"/>
              <a:t>Set</a:t>
            </a: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6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Todays Lecture</a:t>
            </a:r>
          </a:p>
        </p:txBody>
      </p:sp>
      <p:sp>
        <p:nvSpPr>
          <p:cNvPr id="159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571500" indent="-571500" defTabSz="742950">
              <a:spcBef>
                <a:spcPts val="0"/>
              </a:spcBef>
              <a:defRPr sz="5219"/>
            </a:pPr>
            <a:r>
              <a:rPr lang="en-US" sz="5400" dirty="0" smtClean="0"/>
              <a:t>Definition </a:t>
            </a:r>
            <a:r>
              <a:rPr lang="en-US" sz="5400" dirty="0"/>
              <a:t>of a </a:t>
            </a:r>
            <a:r>
              <a:rPr lang="en-US" sz="5400" dirty="0" smtClean="0"/>
              <a:t>Local Area Network (LAN)</a:t>
            </a:r>
            <a:endParaRPr lang="en-US" sz="5400" dirty="0"/>
          </a:p>
          <a:p>
            <a:pPr marL="1206500" lvl="1" indent="-571500" defTabSz="742950">
              <a:spcBef>
                <a:spcPts val="0"/>
              </a:spcBef>
              <a:defRPr sz="5219"/>
            </a:pPr>
            <a:r>
              <a:rPr lang="en-US" sz="4600" dirty="0"/>
              <a:t>List the primary function, activities, and application areas of a </a:t>
            </a:r>
            <a:r>
              <a:rPr lang="en-US" sz="4600" dirty="0" smtClean="0"/>
              <a:t>LAN</a:t>
            </a:r>
            <a:endParaRPr lang="en-US" sz="4600" dirty="0"/>
          </a:p>
          <a:p>
            <a:pPr marL="1206500" lvl="1" indent="-571500" defTabSz="742950">
              <a:spcBef>
                <a:spcPts val="0"/>
              </a:spcBef>
              <a:defRPr sz="5219"/>
            </a:pPr>
            <a:r>
              <a:rPr lang="en-US" sz="4600" dirty="0"/>
              <a:t>Cite the advantages and disadvantages of </a:t>
            </a:r>
            <a:r>
              <a:rPr lang="en-US" sz="4600" dirty="0" smtClean="0"/>
              <a:t>LANs</a:t>
            </a:r>
            <a:endParaRPr lang="en-US" sz="4600" dirty="0"/>
          </a:p>
          <a:p>
            <a:pPr marL="571500" indent="-571500" defTabSz="742950">
              <a:spcBef>
                <a:spcPts val="0"/>
              </a:spcBef>
              <a:defRPr sz="5219"/>
            </a:pPr>
            <a:endParaRPr lang="en-US" sz="5400" dirty="0" smtClean="0"/>
          </a:p>
          <a:p>
            <a:pPr marL="571500" indent="-571500" defTabSz="742950">
              <a:spcBef>
                <a:spcPts val="0"/>
              </a:spcBef>
              <a:defRPr sz="5219"/>
            </a:pPr>
            <a:r>
              <a:rPr lang="en-US" sz="5400" dirty="0" smtClean="0"/>
              <a:t>Identify </a:t>
            </a:r>
            <a:r>
              <a:rPr lang="en-US" sz="5400" dirty="0"/>
              <a:t>the physical and logical layouts (topologies) of </a:t>
            </a:r>
            <a:r>
              <a:rPr lang="en-US" sz="5400" dirty="0" smtClean="0"/>
              <a:t>LANs</a:t>
            </a:r>
          </a:p>
          <a:p>
            <a:pPr eaLnBrk="1" hangingPunct="1"/>
            <a:endParaRPr lang="en-US" altLang="en-US" sz="5400" dirty="0" smtClean="0"/>
          </a:p>
          <a:p>
            <a:pPr eaLnBrk="1" hangingPunct="1"/>
            <a:r>
              <a:rPr lang="en-US" altLang="en-US" sz="5400" dirty="0" smtClean="0"/>
              <a:t>Various medium </a:t>
            </a:r>
            <a:r>
              <a:rPr lang="en-US" altLang="en-US" sz="5400" dirty="0"/>
              <a:t>access control techniques</a:t>
            </a:r>
          </a:p>
          <a:p>
            <a:pPr eaLnBrk="1" hangingPunct="1"/>
            <a:endParaRPr lang="en-US" altLang="en-US" sz="5400" dirty="0" smtClean="0"/>
          </a:p>
          <a:p>
            <a:pPr eaLnBrk="1" hangingPunct="1"/>
            <a:r>
              <a:rPr lang="en-US" altLang="en-US" sz="5400" dirty="0" smtClean="0"/>
              <a:t>Various </a:t>
            </a:r>
            <a:r>
              <a:rPr lang="en-US" altLang="en-US" sz="5400" dirty="0"/>
              <a:t>IEEE 802 frame formats</a:t>
            </a:r>
          </a:p>
          <a:p>
            <a:pPr eaLnBrk="1" hangingPunct="1"/>
            <a:endParaRPr lang="en-US" altLang="en-US" sz="5400" dirty="0" smtClean="0"/>
          </a:p>
          <a:p>
            <a:pPr eaLnBrk="1" hangingPunct="1"/>
            <a:r>
              <a:rPr lang="en-US" altLang="en-US" sz="5400" dirty="0" smtClean="0"/>
              <a:t>Common </a:t>
            </a:r>
            <a:r>
              <a:rPr lang="en-US" altLang="en-US" sz="5400" dirty="0"/>
              <a:t>local area network </a:t>
            </a:r>
            <a:r>
              <a:rPr lang="en-US" altLang="en-US" sz="5400" dirty="0" smtClean="0"/>
              <a:t>systems</a:t>
            </a:r>
          </a:p>
          <a:p>
            <a:pPr lvl="1"/>
            <a:r>
              <a:rPr lang="en-US" altLang="en-US" sz="4600" dirty="0"/>
              <a:t>Compare and contrast wireless LANs to wired LANs</a:t>
            </a:r>
          </a:p>
          <a:p>
            <a:pPr eaLnBrk="1" hangingPunct="1"/>
            <a:endParaRPr lang="en-US" altLang="en-US" sz="5400" dirty="0" smtClean="0"/>
          </a:p>
          <a:p>
            <a:pPr eaLnBrk="1" hangingPunct="1"/>
            <a:r>
              <a:rPr lang="en-US" altLang="en-US" sz="5400" dirty="0" smtClean="0"/>
              <a:t>Identify </a:t>
            </a:r>
            <a:r>
              <a:rPr lang="en-US" altLang="en-US" sz="5400" dirty="0"/>
              <a:t>the main functions of network operating systems</a:t>
            </a:r>
          </a:p>
          <a:p>
            <a:pPr eaLnBrk="1" hangingPunct="1"/>
            <a:endParaRPr lang="en-US" altLang="en-US" sz="5400" dirty="0" smtClean="0"/>
          </a:p>
          <a:p>
            <a:pPr eaLnBrk="1" hangingPunct="1"/>
            <a:r>
              <a:rPr lang="en-US" altLang="en-US" sz="5400" dirty="0" smtClean="0"/>
              <a:t>Compare </a:t>
            </a:r>
            <a:r>
              <a:rPr lang="en-US" altLang="en-US" sz="5400" dirty="0"/>
              <a:t>and contrast the Windows Server family, Unix, Linux, and Mac OS X Server network operating systems</a:t>
            </a:r>
          </a:p>
          <a:p>
            <a:pPr marL="0" indent="0" eaLnBrk="1" hangingPunct="1">
              <a:buNone/>
            </a:pPr>
            <a:endParaRPr lang="en-US" altLang="en-US" sz="5400" dirty="0"/>
          </a:p>
          <a:p>
            <a:pPr marL="571500" indent="-571500" defTabSz="742950">
              <a:spcBef>
                <a:spcPts val="0"/>
              </a:spcBef>
              <a:defRPr sz="5219"/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Wireless Ethernet</a:t>
            </a:r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10" y="4583722"/>
            <a:ext cx="9149388" cy="605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46937" y="10981740"/>
            <a:ext cx="6922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 dirty="0" smtClean="0"/>
              <a:t>A </a:t>
            </a:r>
            <a:r>
              <a:rPr lang="en-US" altLang="en-US" sz="2400" b="1" i="1" dirty="0"/>
              <a:t>single-cell wireless LAN configuration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223142" y="10981740"/>
            <a:ext cx="81592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 i="1" dirty="0" smtClean="0"/>
              <a:t>A </a:t>
            </a:r>
            <a:r>
              <a:rPr lang="en-US" altLang="en-US" sz="2400" b="1" i="1" dirty="0"/>
              <a:t>multiple-cell wireless LAN configuration</a:t>
            </a: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224" y="4536361"/>
            <a:ext cx="8547099" cy="615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39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Wireless Ethernet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With directional antennae designed for point-to-point transmission (rare), 802.11b can transmit for more than 10 miles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With </a:t>
            </a:r>
            <a:r>
              <a:rPr lang="en-US" altLang="en-US" sz="4000" dirty="0"/>
              <a:t>an </a:t>
            </a:r>
            <a:r>
              <a:rPr lang="en-US" altLang="en-US" sz="4000" dirty="0" err="1"/>
              <a:t>omni</a:t>
            </a:r>
            <a:r>
              <a:rPr lang="en-US" altLang="en-US" sz="4000" dirty="0"/>
              <a:t>-directional antenna on typical AP, range may drop to as little as 100 </a:t>
            </a:r>
            <a:r>
              <a:rPr lang="en-US" altLang="en-US" sz="4000" dirty="0" smtClean="0"/>
              <a:t>feet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IEEE </a:t>
            </a:r>
            <a:r>
              <a:rPr lang="en-US" altLang="en-US" sz="4000" dirty="0"/>
              <a:t>802.11n (100 Mbps theoretical) is the latest standard to be approved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802.11n </a:t>
            </a:r>
            <a:r>
              <a:rPr lang="en-US" altLang="en-US" sz="4000" dirty="0"/>
              <a:t>uses MIMO technology (multiple input multiple output) 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Sender and receiver have multiple antennas for optimum reception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802.11ac </a:t>
            </a:r>
            <a:r>
              <a:rPr lang="en-US" altLang="en-US" sz="4000" dirty="0"/>
              <a:t>uses advanced MIMO, wider channels in the 5 GHz band and advanced QAM techniques to achieve high data rates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To provide security, most systems use either: 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Wired Equivalent Privacy (WEP) – provides either 40- or 128-bit key protection (dated)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WPA or WPA 2 (Wi-Fi Protected Access)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WPA 2 uses the most advanced encryption techniques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Wireless </a:t>
            </a:r>
            <a:r>
              <a:rPr lang="en-US" altLang="en-US" sz="4000" dirty="0"/>
              <a:t>LANs may also be configured without an access point  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These configurations are called “ad-hoc”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2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Wireless </a:t>
            </a:r>
            <a:r>
              <a:rPr lang="en-US" altLang="en-US" sz="7000" dirty="0" smtClean="0">
                <a:solidFill>
                  <a:schemeClr val="tx1"/>
                </a:solidFill>
              </a:rPr>
              <a:t>CSMA/CA</a:t>
            </a:r>
            <a:br>
              <a:rPr lang="en-US" altLang="en-US" sz="7000" dirty="0" smtClean="0">
                <a:solidFill>
                  <a:schemeClr val="tx1"/>
                </a:solidFill>
              </a:rPr>
            </a:br>
            <a:r>
              <a:rPr lang="en-US" altLang="en-US" sz="3600" dirty="0" smtClean="0">
                <a:solidFill>
                  <a:schemeClr val="tx1"/>
                </a:solidFill>
              </a:rPr>
              <a:t>[carrier </a:t>
            </a:r>
            <a:r>
              <a:rPr lang="en-US" altLang="en-US" sz="3600" dirty="0">
                <a:solidFill>
                  <a:schemeClr val="tx1"/>
                </a:solidFill>
              </a:rPr>
              <a:t>sense multiple access with collision avoidance]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CA (Collision avoidance) 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Protocol does not listen and detect collisions like CSMA/CD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Instead, tries to avoid collisions before they happen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How </a:t>
            </a:r>
            <a:r>
              <a:rPr lang="en-US" altLang="en-US" sz="4000" dirty="0"/>
              <a:t>does CSMA/CA do this?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All devices, before they transmit, must wait an amount of time called an </a:t>
            </a:r>
            <a:r>
              <a:rPr lang="en-US" altLang="en-US" sz="3600" dirty="0" err="1"/>
              <a:t>interframe</a:t>
            </a:r>
            <a:r>
              <a:rPr lang="en-US" altLang="en-US" sz="3600" dirty="0"/>
              <a:t> space (IFS)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Some applications have a short IFS, while others have a long IFS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If two applications want to transmit at same time, the application with shorter IFS will go </a:t>
            </a:r>
            <a:r>
              <a:rPr lang="en-US" altLang="en-US" sz="3600" dirty="0" smtClean="0"/>
              <a:t>first</a:t>
            </a:r>
          </a:p>
          <a:p>
            <a:pPr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Note </a:t>
            </a:r>
            <a:r>
              <a:rPr lang="en-US" altLang="en-US" sz="4000" dirty="0"/>
              <a:t>that the frame format for wireless Ethernet(CSMA/CA) has four address fields:</a:t>
            </a:r>
            <a:endParaRPr lang="en-US" altLang="en-US" sz="3600" dirty="0"/>
          </a:p>
          <a:p>
            <a:pPr lvl="2">
              <a:lnSpc>
                <a:spcPct val="90000"/>
              </a:lnSpc>
              <a:spcBef>
                <a:spcPts val="900"/>
              </a:spcBef>
            </a:pPr>
            <a:endParaRPr lang="en-US" altLang="en-US" sz="3600" dirty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186" y="9451679"/>
            <a:ext cx="9570183" cy="269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290299" y="12131615"/>
            <a:ext cx="5168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1">
              <a:spcBef>
                <a:spcPct val="0"/>
              </a:spcBef>
            </a:pPr>
            <a:r>
              <a:rPr lang="en-US" altLang="en-US" b="1" i="1" dirty="0"/>
              <a:t>The various fields of the CSMA/CA frame</a:t>
            </a:r>
          </a:p>
        </p:txBody>
      </p:sp>
    </p:spTree>
    <p:extLst>
      <p:ext uri="{BB962C8B-B14F-4D97-AF65-F5344CB8AC3E}">
        <p14:creationId xmlns:p14="http://schemas.microsoft.com/office/powerpoint/2010/main" val="2875081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1" y="152400"/>
            <a:ext cx="9432926" cy="12496800"/>
          </a:xfrm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4572000" y="3962400"/>
            <a:ext cx="457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i="1" dirty="0" smtClean="0"/>
              <a:t>Flowchart </a:t>
            </a:r>
            <a:r>
              <a:rPr lang="en-US" altLang="en-US" sz="2400" b="1" i="1" dirty="0"/>
              <a:t>showing the algorithm for CSMA/CA</a:t>
            </a:r>
          </a:p>
        </p:txBody>
      </p:sp>
      <p:sp>
        <p:nvSpPr>
          <p:cNvPr id="16389" name="Footer Placeholder 3"/>
          <p:cNvSpPr>
            <a:spLocks noGrp="1"/>
          </p:cNvSpPr>
          <p:nvPr/>
        </p:nvSpPr>
        <p:spPr bwMode="auto">
          <a:xfrm>
            <a:off x="3657600" y="1264920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013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LAN Support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spcBef>
                <a:spcPts val="1000"/>
              </a:spcBef>
            </a:pPr>
            <a:r>
              <a:rPr lang="en-US" altLang="en-US" sz="4000" dirty="0"/>
              <a:t>Proper support of a local area network requires hardware, software, and miscellaneous support devices</a:t>
            </a:r>
          </a:p>
          <a:p>
            <a:pPr eaLnBrk="1" hangingPunct="1">
              <a:spcBef>
                <a:spcPts val="1000"/>
              </a:spcBef>
            </a:pPr>
            <a:endParaRPr lang="en-US" altLang="en-US" sz="4000" dirty="0" smtClean="0"/>
          </a:p>
          <a:p>
            <a:pPr eaLnBrk="1" hangingPunct="1">
              <a:spcBef>
                <a:spcPts val="1000"/>
              </a:spcBef>
            </a:pPr>
            <a:r>
              <a:rPr lang="en-US" altLang="en-US" sz="4000" dirty="0" smtClean="0"/>
              <a:t>Network </a:t>
            </a:r>
            <a:r>
              <a:rPr lang="en-US" altLang="en-US" sz="4000" dirty="0"/>
              <a:t>OS is the most important software </a:t>
            </a:r>
            <a:r>
              <a:rPr lang="en-US" altLang="en-US" sz="4000" dirty="0" smtClean="0"/>
              <a:t>component</a:t>
            </a:r>
          </a:p>
          <a:p>
            <a:pPr lvl="1">
              <a:spcBef>
                <a:spcPts val="1000"/>
              </a:spcBef>
            </a:pPr>
            <a:r>
              <a:rPr lang="en-US" altLang="en-US" sz="3600" dirty="0"/>
              <a:t>Several popular network OSs currently exist:</a:t>
            </a:r>
          </a:p>
          <a:p>
            <a:pPr lvl="2">
              <a:spcBef>
                <a:spcPts val="1000"/>
              </a:spcBef>
            </a:pPr>
            <a:r>
              <a:rPr lang="en-US" altLang="en-US" sz="3600" dirty="0"/>
              <a:t>Windows Server family </a:t>
            </a:r>
          </a:p>
          <a:p>
            <a:pPr lvl="2">
              <a:spcBef>
                <a:spcPts val="1000"/>
              </a:spcBef>
            </a:pPr>
            <a:r>
              <a:rPr lang="en-US" altLang="en-US" sz="3600" dirty="0"/>
              <a:t>Unix</a:t>
            </a:r>
          </a:p>
          <a:p>
            <a:pPr lvl="2">
              <a:spcBef>
                <a:spcPts val="1000"/>
              </a:spcBef>
            </a:pPr>
            <a:r>
              <a:rPr lang="en-US" altLang="en-US" sz="3600" dirty="0"/>
              <a:t>Linux</a:t>
            </a:r>
          </a:p>
          <a:p>
            <a:pPr lvl="2">
              <a:spcBef>
                <a:spcPts val="1000"/>
              </a:spcBef>
            </a:pPr>
            <a:r>
              <a:rPr lang="en-US" altLang="en-US" sz="3600" dirty="0"/>
              <a:t>NetWare </a:t>
            </a:r>
            <a:r>
              <a:rPr lang="en-US" altLang="en-US" sz="3600" dirty="0" smtClean="0"/>
              <a:t>derivatives</a:t>
            </a:r>
          </a:p>
          <a:p>
            <a:pPr eaLnBrk="1" hangingPunct="1">
              <a:spcBef>
                <a:spcPts val="1000"/>
              </a:spcBef>
            </a:pPr>
            <a:endParaRPr lang="en-US" altLang="en-US" sz="4000" dirty="0" smtClean="0"/>
          </a:p>
          <a:p>
            <a:pPr eaLnBrk="1" hangingPunct="1">
              <a:spcBef>
                <a:spcPts val="1000"/>
              </a:spcBef>
            </a:pPr>
            <a:r>
              <a:rPr lang="en-US" altLang="en-US" sz="4000" dirty="0" smtClean="0"/>
              <a:t>Numerous </a:t>
            </a:r>
            <a:r>
              <a:rPr lang="en-US" altLang="en-US" sz="4000" dirty="0"/>
              <a:t>network support programs are also required to support users on a LAN</a:t>
            </a:r>
          </a:p>
          <a:p>
            <a:pPr lvl="1" eaLnBrk="1" hangingPunct="1">
              <a:spcBef>
                <a:spcPts val="1000"/>
              </a:spcBef>
            </a:pPr>
            <a:r>
              <a:rPr lang="en-US" altLang="en-US" sz="3600" dirty="0"/>
              <a:t>Support devices such as hubs, switches, routers, servers, modems, power supplies, and more are also </a:t>
            </a:r>
            <a:r>
              <a:rPr lang="en-US" altLang="en-US" sz="3600" dirty="0" smtClean="0"/>
              <a:t>necessary</a:t>
            </a:r>
            <a:endParaRPr lang="en-US" altLang="en-US" sz="36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69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Network Operating Systems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An OS manages all applications and resources in a computer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Multitasking OS supports execution of multiple processes at one time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Network OS is large, complex program that manages the resources common on most local area networks; client OS such as Windows 7 can perform </a:t>
            </a:r>
            <a:r>
              <a:rPr lang="en-US" altLang="en-US" sz="4000" i="1" dirty="0"/>
              <a:t>some</a:t>
            </a:r>
            <a:r>
              <a:rPr lang="en-US" altLang="en-US" sz="4000" dirty="0"/>
              <a:t> networking functions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Besides </a:t>
            </a:r>
            <a:r>
              <a:rPr lang="en-US" altLang="en-US" sz="4000" dirty="0"/>
              <a:t>performing standard OS functions, a network OS is called upon for additional functions, such as</a:t>
            </a:r>
            <a:r>
              <a:rPr lang="en-US" altLang="en-US" sz="4000" dirty="0" smtClean="0"/>
              <a:t>: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Manage one or more network servers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Manage one or more network </a:t>
            </a:r>
            <a:r>
              <a:rPr lang="en-US" altLang="en-US" sz="3600" dirty="0" smtClean="0"/>
              <a:t>printers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Manage the interconnection between LANs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Manage locally connected users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Manage remotely connected users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Support system security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Support </a:t>
            </a:r>
            <a:r>
              <a:rPr lang="en-US" altLang="en-US" sz="3600" dirty="0" smtClean="0"/>
              <a:t>client/server functions</a:t>
            </a:r>
            <a:endParaRPr lang="en-US" altLang="en-US" sz="3600" dirty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Support </a:t>
            </a:r>
            <a:r>
              <a:rPr lang="en-US" altLang="en-US" sz="3600" dirty="0" smtClean="0"/>
              <a:t>Web page development and Web server operations</a:t>
            </a:r>
            <a:endParaRPr lang="en-US" altLang="en-US" sz="36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3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Windows Server 2019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The latest version of Windows network OS</a:t>
            </a:r>
          </a:p>
          <a:p>
            <a:pPr marL="0" indent="0" eaLnBrk="1" hangingPunct="1">
              <a:lnSpc>
                <a:spcPct val="90000"/>
              </a:lnSpc>
              <a:spcBef>
                <a:spcPts val="900"/>
              </a:spcBef>
              <a:buNone/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New </a:t>
            </a:r>
            <a:r>
              <a:rPr lang="en-US" altLang="en-US" sz="4000" dirty="0"/>
              <a:t>server core (including a virtual server)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Self-healing server that can fix corrupted files and/or folders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Increased </a:t>
            </a:r>
            <a:r>
              <a:rPr lang="en-US" altLang="en-US" sz="4000" dirty="0"/>
              <a:t>processing speed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Advancements </a:t>
            </a:r>
            <a:r>
              <a:rPr lang="en-US" altLang="en-US" sz="4000" dirty="0"/>
              <a:t>in network security</a:t>
            </a:r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216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Unix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Well established and very popular multitasking OS capable of supporting network operations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First </a:t>
            </a:r>
            <a:r>
              <a:rPr lang="en-US" altLang="en-US" sz="4000" dirty="0"/>
              <a:t>OS written in the language C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Very </a:t>
            </a:r>
            <a:r>
              <a:rPr lang="en-US" altLang="en-US" sz="4000" dirty="0"/>
              <a:t>stable system capable of supporting very large operations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Numerous </a:t>
            </a:r>
            <a:r>
              <a:rPr lang="en-US" altLang="en-US" sz="4000" dirty="0"/>
              <a:t>versions available from different vendors</a:t>
            </a:r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918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Linux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OS based on the principles of Unix.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Many </a:t>
            </a:r>
            <a:r>
              <a:rPr lang="en-US" altLang="en-US" sz="4000" dirty="0"/>
              <a:t>versions available for free (Free Software Foundation’s GNU toolset) or very small price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Very </a:t>
            </a:r>
            <a:r>
              <a:rPr lang="en-US" altLang="en-US" sz="4000" dirty="0"/>
              <a:t>stable multitasking OS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When </a:t>
            </a:r>
            <a:r>
              <a:rPr lang="en-US" altLang="en-US" sz="4000" dirty="0"/>
              <a:t>incorporated with other free software products, such as the Apache Web server and </a:t>
            </a:r>
            <a:r>
              <a:rPr lang="en-US" altLang="en-US" sz="4000" dirty="0" err="1"/>
              <a:t>Atipa’s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BlueBird</a:t>
            </a:r>
            <a:r>
              <a:rPr lang="en-US" altLang="en-US" sz="4000" dirty="0"/>
              <a:t> network management software, this system becomes extremely cost effective and powerful</a:t>
            </a:r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8704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Mac OS X Server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Apple Computer finally joined the NOS market with its Mac OS Server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Version </a:t>
            </a:r>
            <a:r>
              <a:rPr lang="en-US" altLang="en-US" sz="4000" dirty="0"/>
              <a:t>X is based on Linux code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Very </a:t>
            </a:r>
            <a:r>
              <a:rPr lang="en-US" altLang="en-US" sz="4000" dirty="0"/>
              <a:t>stable and quite powerful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While installed primarily in Apple networks, Mac OS X Server is also capable of supporting non-Apple networks</a:t>
            </a: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01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7000" dirty="0"/>
              <a:t>Introduction</a:t>
            </a:r>
          </a:p>
        </p:txBody>
      </p:sp>
      <p:sp>
        <p:nvSpPr>
          <p:cNvPr id="167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eaLnBrk="1" hangingPunct="1"/>
            <a:r>
              <a:rPr lang="en-US" altLang="en-US" sz="5000" dirty="0"/>
              <a:t>A local area network is a communication network that interconnects a variety of data communicating devices within a small geographic area and broadcasts data at high data transfer rates</a:t>
            </a:r>
          </a:p>
          <a:p>
            <a:pPr eaLnBrk="1" hangingPunct="1"/>
            <a:endParaRPr lang="en-US" altLang="en-US" sz="5000" dirty="0" smtClean="0"/>
          </a:p>
          <a:p>
            <a:pPr eaLnBrk="1" hangingPunct="1"/>
            <a:r>
              <a:rPr lang="en-US" altLang="en-US" sz="5000" dirty="0" smtClean="0"/>
              <a:t>Since </a:t>
            </a:r>
            <a:r>
              <a:rPr lang="en-US" altLang="en-US" sz="5000" dirty="0"/>
              <a:t>the local area network first appeared in the 1970s, its use has become widespread in commercial and academic environments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Network Servers</a:t>
            </a:r>
            <a:endParaRPr lang="en-US" altLang="en-US" sz="7000" dirty="0">
              <a:solidFill>
                <a:schemeClr val="tx1"/>
              </a:solidFill>
            </a:endParaRP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In order to support a network OS, you need one or more network servers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Network servers are high-power workstations often with multiple processors, RAID, SCSI, and lots of memory and disk space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Various forms of servers include server appliances, and server blades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Server </a:t>
            </a:r>
            <a:r>
              <a:rPr lang="en-US" altLang="en-US" sz="4000" dirty="0"/>
              <a:t>virtualization allows you to create multiple servers in software all running on a single physical </a:t>
            </a:r>
            <a:r>
              <a:rPr lang="en-US" altLang="en-US" sz="4000" dirty="0" smtClean="0"/>
              <a:t>server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To protect the server from catastrophic disk failure, disk drives on most network servers support one of the redundant array of independent disks (RAID) techniques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 smtClean="0"/>
              <a:t>RAID is a collection of techniques for interfacing multiple hard disk drives to a computer 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15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Client/Server Networks vs. Peer-to-Peer Networks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A clear majority of LANs are client/server networks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A </a:t>
            </a:r>
            <a:r>
              <a:rPr lang="en-US" altLang="en-US" sz="4000" dirty="0"/>
              <a:t>client/server network has one or more network servers supporting the operations of one or more clients, or user workstations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Peer-to-peer </a:t>
            </a:r>
            <a:r>
              <a:rPr lang="en-US" altLang="en-US" sz="4000" dirty="0"/>
              <a:t>networks also exist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600" dirty="0"/>
              <a:t>May have servers, but the network relies less on the servers and more on the communications between </a:t>
            </a:r>
            <a:r>
              <a:rPr lang="en-US" altLang="en-US" sz="3600" dirty="0" smtClean="0"/>
              <a:t>workstations</a:t>
            </a: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692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 smtClean="0">
                <a:solidFill>
                  <a:schemeClr val="tx1"/>
                </a:solidFill>
              </a:rPr>
              <a:t>Server </a:t>
            </a:r>
            <a:r>
              <a:rPr lang="en-US" altLang="en-US" sz="7000" dirty="0">
                <a:solidFill>
                  <a:schemeClr val="tx1"/>
                </a:solidFill>
              </a:rPr>
              <a:t>Software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Software necessary to support server side of Internet connections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Retrieves </a:t>
            </a:r>
            <a:r>
              <a:rPr lang="en-US" altLang="en-US" sz="4000" dirty="0"/>
              <a:t>Web pages and other documents when asked to by a client workstation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Can </a:t>
            </a:r>
            <a:r>
              <a:rPr lang="en-US" altLang="en-US" sz="4000" dirty="0"/>
              <a:t>interface with database program allowing users to store and retrieve data via Internet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Necessary </a:t>
            </a:r>
            <a:r>
              <a:rPr lang="en-US" altLang="en-US" sz="4000" dirty="0"/>
              <a:t>with commercial Internet applications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00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Software Licensing Agreements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Virtually every commercial software program comes with a specific licensing agreement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Most </a:t>
            </a:r>
            <a:r>
              <a:rPr lang="en-US" altLang="en-US" sz="4000" dirty="0"/>
              <a:t>licensing agreements specify the following conditions: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Software installation and use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Network installation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Backup copies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 err="1"/>
              <a:t>Decompilation</a:t>
            </a:r>
            <a:endParaRPr lang="en-US" altLang="en-US" sz="3500" dirty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Rental statement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Upgrade availabilities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Copyright restrictions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Maintenance agreements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Most </a:t>
            </a:r>
            <a:r>
              <a:rPr lang="en-US" altLang="en-US" sz="4000" dirty="0"/>
              <a:t>licensing agreements come in one of the following forms: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Single-user-single-station license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Single-user-multiple-station license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Interactive user license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Network server license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Site license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Corporate license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40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LANs In Action: A Home Office Solution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Sam has three computers at home and wants all three to share a printer and a connection to the Internet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 smtClean="0"/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 smtClean="0"/>
              <a:t>What </a:t>
            </a:r>
            <a:r>
              <a:rPr lang="en-US" altLang="en-US" sz="4000" dirty="0"/>
              <a:t>are some of the questions that Sam has to answer before he can start purchasing and/or installing something</a:t>
            </a:r>
            <a:r>
              <a:rPr lang="en-US" altLang="en-US" sz="4000" dirty="0" smtClean="0"/>
              <a:t>?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  <a:p>
            <a:pPr marL="0" indent="0" eaLnBrk="1" hangingPunct="1">
              <a:lnSpc>
                <a:spcPct val="90000"/>
              </a:lnSpc>
              <a:spcBef>
                <a:spcPts val="900"/>
              </a:spcBef>
              <a:buNone/>
            </a:pPr>
            <a:endParaRPr lang="en-US" altLang="en-US" sz="4000" dirty="0" smtClean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027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LANs In Action: A Home Office Solution</a:t>
            </a:r>
          </a:p>
        </p:txBody>
      </p:sp>
      <p:sp>
        <p:nvSpPr>
          <p:cNvPr id="60421" name="Rectangle 9"/>
          <p:cNvSpPr>
            <a:spLocks noGrp="1" noChangeArrowheads="1"/>
          </p:cNvSpPr>
          <p:nvPr>
            <p:ph idx="1"/>
          </p:nvPr>
        </p:nvSpPr>
        <p:spPr/>
        <p:txBody>
          <a:bodyPr anchor="t"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r>
              <a:rPr lang="en-US" altLang="en-US" sz="4000" dirty="0"/>
              <a:t>Many decisions to make when installing a wireless </a:t>
            </a:r>
            <a:r>
              <a:rPr lang="en-US" altLang="en-US" sz="4000" dirty="0" smtClean="0"/>
              <a:t>LAN</a:t>
            </a:r>
          </a:p>
          <a:p>
            <a:pPr eaLnBrk="1" hangingPunct="1">
              <a:lnSpc>
                <a:spcPct val="90000"/>
              </a:lnSpc>
              <a:spcBef>
                <a:spcPts val="900"/>
              </a:spcBef>
            </a:pPr>
            <a:endParaRPr lang="en-US" altLang="en-US" sz="4000" dirty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800" dirty="0"/>
              <a:t>Which IEEE 802.11 format?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802.11a?  </a:t>
            </a:r>
          </a:p>
          <a:p>
            <a:pPr lvl="3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Fast (54 Mbps), uses higher frequencies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802.11g?  </a:t>
            </a:r>
          </a:p>
          <a:p>
            <a:pPr lvl="3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Fast (54 Mbps), compatible with 802.11b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802.11n or ac?</a:t>
            </a:r>
          </a:p>
          <a:p>
            <a:pPr lvl="3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Latest standards (100+Mbps</a:t>
            </a:r>
            <a:r>
              <a:rPr lang="en-US" altLang="en-US" sz="3500" dirty="0" smtClean="0"/>
              <a:t>)</a:t>
            </a:r>
          </a:p>
          <a:p>
            <a:pPr lvl="3">
              <a:lnSpc>
                <a:spcPct val="90000"/>
              </a:lnSpc>
              <a:spcBef>
                <a:spcPts val="900"/>
              </a:spcBef>
            </a:pPr>
            <a:endParaRPr lang="en-US" altLang="en-US" sz="3300" dirty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800" dirty="0"/>
              <a:t>What type of wireless access point do you need?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If you already have a wired network (with router and modem), all you need is a basic wireless access point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If you don’t have a home network but have a high-speed Internet connection, you will need a wireless router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/>
              <a:t>If you don’t even have a high-speed Internet connection yet, you might want to consider a wireless gateway</a:t>
            </a:r>
            <a:r>
              <a:rPr lang="en-US" altLang="en-US" sz="3500" dirty="0" smtClean="0"/>
              <a:t>.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endParaRPr lang="en-US" altLang="en-US" sz="3500" dirty="0" smtClean="0"/>
          </a:p>
          <a:p>
            <a:pPr lvl="1">
              <a:lnSpc>
                <a:spcPct val="90000"/>
              </a:lnSpc>
              <a:spcBef>
                <a:spcPts val="900"/>
              </a:spcBef>
            </a:pPr>
            <a:r>
              <a:rPr lang="en-US" altLang="en-US" sz="3800" dirty="0" smtClean="0"/>
              <a:t>What type of network OS do you need?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 smtClean="0"/>
              <a:t>Do you need something as powerful as Windows 2012 Server?  </a:t>
            </a:r>
          </a:p>
          <a:p>
            <a:pPr lvl="2">
              <a:lnSpc>
                <a:spcPct val="90000"/>
              </a:lnSpc>
              <a:spcBef>
                <a:spcPts val="900"/>
              </a:spcBef>
            </a:pPr>
            <a:r>
              <a:rPr lang="en-US" altLang="en-US" sz="3500" dirty="0" smtClean="0"/>
              <a:t>No, you only need a client OS such as latest Windows desktop OS, Apple Mac OS, or Linux</a:t>
            </a:r>
          </a:p>
          <a:p>
            <a:pPr lvl="1">
              <a:lnSpc>
                <a:spcPct val="90000"/>
              </a:lnSpc>
              <a:spcBef>
                <a:spcPts val="900"/>
              </a:spcBef>
            </a:pPr>
            <a:endParaRPr lang="en-US" altLang="en-US" sz="3500" dirty="0"/>
          </a:p>
        </p:txBody>
      </p:sp>
      <p:sp>
        <p:nvSpPr>
          <p:cNvPr id="60422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30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2950">
              <a:defRPr sz="10080"/>
            </a:lvl1pPr>
          </a:lstStyle>
          <a:p>
            <a:r>
              <a:rPr lang="en-US" altLang="en-US" sz="7000" dirty="0">
                <a:solidFill>
                  <a:schemeClr val="tx1"/>
                </a:solidFill>
              </a:rPr>
              <a:t>Primary Function of Local Area Networks</a:t>
            </a:r>
            <a:endParaRPr sz="7000" dirty="0"/>
          </a:p>
        </p:txBody>
      </p:sp>
      <p:sp>
        <p:nvSpPr>
          <p:cNvPr id="171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603250" indent="-603250" defTabSz="784225">
              <a:spcBef>
                <a:spcPts val="3100"/>
              </a:spcBef>
              <a:defRPr sz="5510"/>
            </a:pPr>
            <a:r>
              <a:rPr lang="en-US" dirty="0"/>
              <a:t>To provide access to hardware and software resources that will allow users to perform one or more of the following activities: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800" dirty="0"/>
              <a:t>Access to the Internet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800" dirty="0"/>
              <a:t>File serving </a:t>
            </a:r>
          </a:p>
          <a:p>
            <a:pPr marL="1873250" lvl="2" indent="-603250" defTabSz="784225">
              <a:spcBef>
                <a:spcPts val="3100"/>
              </a:spcBef>
              <a:defRPr sz="5510"/>
            </a:pPr>
            <a:r>
              <a:rPr lang="en-US" sz="4300" dirty="0"/>
              <a:t>A large storage disk drive acts as a central storage repository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800" dirty="0"/>
              <a:t>Print serving </a:t>
            </a:r>
          </a:p>
          <a:p>
            <a:pPr marL="1873250" lvl="2" indent="-603250" defTabSz="784225">
              <a:spcBef>
                <a:spcPts val="3100"/>
              </a:spcBef>
              <a:defRPr sz="5510"/>
            </a:pPr>
            <a:r>
              <a:rPr lang="en-US" sz="4300" dirty="0"/>
              <a:t>Providing the authorization to access a particular printer, accept and queue print jobs, and providing a user access to the print queue to perform administrative duties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800" dirty="0"/>
              <a:t>Database and application </a:t>
            </a:r>
            <a:r>
              <a:rPr lang="en-US" sz="4800" dirty="0" smtClean="0"/>
              <a:t>serving</a:t>
            </a:r>
          </a:p>
          <a:p>
            <a:pPr marL="635000" lvl="1" indent="0" defTabSz="784225">
              <a:spcBef>
                <a:spcPts val="3100"/>
              </a:spcBef>
              <a:buNone/>
              <a:defRPr sz="5510"/>
            </a:pPr>
            <a:endParaRPr lang="en-US" sz="4800" dirty="0"/>
          </a:p>
        </p:txBody>
      </p:sp>
      <p:sp>
        <p:nvSpPr>
          <p:cNvPr id="172" name="Footer Placeholder 3"/>
          <p:cNvSpPr txBox="1"/>
          <p:nvPr/>
        </p:nvSpPr>
        <p:spPr>
          <a:xfrm>
            <a:off x="4324350" y="12879398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dirty="0"/>
              <a:t>Data Communications and Computer Networks: A Business User's Approach, Eighth Edition</a:t>
            </a:r>
            <a:endParaRPr sz="5600" dirty="0"/>
          </a:p>
          <a:p>
            <a:r>
              <a:rPr dirty="0"/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742950">
              <a:defRPr sz="10080"/>
            </a:lvl1pPr>
          </a:lstStyle>
          <a:p>
            <a:r>
              <a:rPr lang="en-US" altLang="en-US" sz="7000" dirty="0">
                <a:solidFill>
                  <a:schemeClr val="tx1"/>
                </a:solidFill>
              </a:rPr>
              <a:t>Primary Function of Local Area Networks</a:t>
            </a:r>
            <a:endParaRPr sz="7000" dirty="0"/>
          </a:p>
        </p:txBody>
      </p:sp>
      <p:sp>
        <p:nvSpPr>
          <p:cNvPr id="171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12484100" cy="92964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603250" indent="-603250" defTabSz="784225">
              <a:spcBef>
                <a:spcPts val="3100"/>
              </a:spcBef>
              <a:defRPr sz="5510"/>
            </a:pPr>
            <a:r>
              <a:rPr lang="en-US" sz="5200" dirty="0"/>
              <a:t>To provide access to hardware and software resources that will allow users to perform one or more of the following activities: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400" dirty="0"/>
              <a:t>Manufacturing support </a:t>
            </a:r>
          </a:p>
          <a:p>
            <a:pPr marL="1873250" lvl="2" indent="-603250" defTabSz="784225">
              <a:spcBef>
                <a:spcPts val="3100"/>
              </a:spcBef>
              <a:defRPr sz="5510"/>
            </a:pPr>
            <a:r>
              <a:rPr lang="en-US" sz="3800" dirty="0"/>
              <a:t>LANs can support manufacturing and industrial environments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400" dirty="0"/>
              <a:t>Academic support</a:t>
            </a:r>
          </a:p>
          <a:p>
            <a:pPr marL="1873250" lvl="2" indent="-603250" defTabSz="784225">
              <a:spcBef>
                <a:spcPts val="3100"/>
              </a:spcBef>
              <a:defRPr sz="5510"/>
            </a:pPr>
            <a:r>
              <a:rPr lang="en-US" sz="3800" dirty="0"/>
              <a:t>In classrooms, labs, and wireless</a:t>
            </a:r>
          </a:p>
          <a:p>
            <a:pPr marL="1238250" lvl="1" indent="-603250" defTabSz="784225">
              <a:spcBef>
                <a:spcPts val="3100"/>
              </a:spcBef>
              <a:defRPr sz="5510"/>
            </a:pPr>
            <a:r>
              <a:rPr lang="en-US" sz="4400" dirty="0"/>
              <a:t>E-mail serving</a:t>
            </a:r>
          </a:p>
          <a:p>
            <a:pPr marL="1873250" lvl="2" indent="-603250" defTabSz="784225">
              <a:spcBef>
                <a:spcPts val="3100"/>
              </a:spcBef>
              <a:defRPr sz="5510"/>
            </a:pPr>
            <a:r>
              <a:rPr lang="en-US" sz="3800" dirty="0"/>
              <a:t>Interconnection between multiple systems</a:t>
            </a:r>
          </a:p>
          <a:p>
            <a:pPr marL="635000" lvl="1" indent="0" defTabSz="784225">
              <a:spcBef>
                <a:spcPts val="3100"/>
              </a:spcBef>
              <a:buNone/>
              <a:defRPr sz="5510"/>
            </a:pPr>
            <a:endParaRPr lang="en-US" sz="4800" dirty="0"/>
          </a:p>
        </p:txBody>
      </p:sp>
      <p:sp>
        <p:nvSpPr>
          <p:cNvPr id="172" name="Footer Placeholder 3"/>
          <p:cNvSpPr txBox="1"/>
          <p:nvPr/>
        </p:nvSpPr>
        <p:spPr>
          <a:xfrm>
            <a:off x="4324350" y="12879398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rPr dirty="0"/>
              <a:t>Data Communications and Computer Networks: A Business User's Approach, Eighth Edition</a:t>
            </a:r>
            <a:endParaRPr sz="5600" dirty="0"/>
          </a:p>
          <a:p>
            <a:r>
              <a:rPr dirty="0"/>
              <a:t>© 2016. Cengage Learning. All Rights Reserved.</a:t>
            </a:r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4" t="4748" r="5150" b="4154"/>
          <a:stretch/>
        </p:blipFill>
        <p:spPr bwMode="auto">
          <a:xfrm>
            <a:off x="14578458" y="4185138"/>
            <a:ext cx="9213527" cy="632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 Physical ring used to support a MAN"/>
          <p:cNvSpPr txBox="1"/>
          <p:nvPr/>
        </p:nvSpPr>
        <p:spPr>
          <a:xfrm>
            <a:off x="14032523" y="11275568"/>
            <a:ext cx="993702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A Local Area Network interconnecting another local area network, the internet, and a mainframe computer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999446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7000" dirty="0">
                <a:solidFill>
                  <a:schemeClr val="tx1"/>
                </a:solidFill>
              </a:rPr>
              <a:t>Advantages and Disadvantages of </a:t>
            </a:r>
            <a:br>
              <a:rPr lang="en-US" altLang="en-US" sz="7000" dirty="0">
                <a:solidFill>
                  <a:schemeClr val="tx1"/>
                </a:solidFill>
              </a:rPr>
            </a:br>
            <a:r>
              <a:rPr lang="en-US" altLang="en-US" sz="7000" dirty="0">
                <a:solidFill>
                  <a:schemeClr val="tx1"/>
                </a:solidFill>
              </a:rPr>
              <a:t>Local Area Networks</a:t>
            </a:r>
          </a:p>
        </p:txBody>
      </p:sp>
      <p:sp>
        <p:nvSpPr>
          <p:cNvPr id="10245" name="Rectangle 9"/>
          <p:cNvSpPr>
            <a:spLocks noGrp="1" noChangeArrowheads="1"/>
          </p:cNvSpPr>
          <p:nvPr>
            <p:ph idx="1"/>
          </p:nvPr>
        </p:nvSpPr>
        <p:spPr>
          <a:xfrm>
            <a:off x="1689101" y="3149600"/>
            <a:ext cx="9246378" cy="9334760"/>
          </a:xfrm>
        </p:spPr>
        <p:txBody>
          <a:bodyPr anchor="t">
            <a:normAutofit fontScale="77500" lnSpcReduction="20000"/>
          </a:bodyPr>
          <a:lstStyle/>
          <a:p>
            <a:pPr eaLnBrk="1" hangingPunct="1"/>
            <a:r>
              <a:rPr lang="en-US" altLang="en-US" sz="4100" dirty="0"/>
              <a:t>Advantages</a:t>
            </a:r>
            <a:endParaRPr lang="en-US" altLang="en-US" sz="4000" dirty="0"/>
          </a:p>
          <a:p>
            <a:pPr lvl="1" eaLnBrk="1" hangingPunct="1"/>
            <a:r>
              <a:rPr lang="en-US" altLang="en-US" sz="3600" dirty="0"/>
              <a:t>Ability to share hardware and software resources</a:t>
            </a:r>
          </a:p>
          <a:p>
            <a:pPr lvl="1" eaLnBrk="1" hangingPunct="1"/>
            <a:r>
              <a:rPr lang="en-US" altLang="en-US" sz="3600" dirty="0"/>
              <a:t>Individual workstation might survive network failure</a:t>
            </a:r>
          </a:p>
          <a:p>
            <a:pPr lvl="1" eaLnBrk="1" hangingPunct="1"/>
            <a:r>
              <a:rPr lang="en-US" altLang="en-US" sz="3600" dirty="0"/>
              <a:t>Component and system evolution are possible</a:t>
            </a:r>
          </a:p>
          <a:p>
            <a:pPr lvl="1" eaLnBrk="1" hangingPunct="1"/>
            <a:r>
              <a:rPr lang="en-US" altLang="en-US" sz="3600" dirty="0"/>
              <a:t>Support for heterogeneous forms of hardware and software</a:t>
            </a:r>
          </a:p>
          <a:p>
            <a:pPr lvl="1" eaLnBrk="1" hangingPunct="1"/>
            <a:r>
              <a:rPr lang="en-US" altLang="en-US" sz="3600" dirty="0"/>
              <a:t>Access to other LANs and WANs (Figure 7-1)</a:t>
            </a:r>
          </a:p>
          <a:p>
            <a:pPr lvl="1" eaLnBrk="1" hangingPunct="1"/>
            <a:r>
              <a:rPr lang="en-US" altLang="en-US" sz="3600" dirty="0"/>
              <a:t>Private ownership (maybe a disadvantage)</a:t>
            </a:r>
          </a:p>
          <a:p>
            <a:pPr lvl="1" eaLnBrk="1" hangingPunct="1"/>
            <a:r>
              <a:rPr lang="en-US" altLang="en-US" sz="3600" dirty="0"/>
              <a:t>Secure transfers at high speeds with low error rates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10246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>
          <a:xfrm>
            <a:off x="12478399" y="3282690"/>
            <a:ext cx="9246378" cy="9334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Autofit/>
          </a:bodyPr>
          <a:lstStyle>
            <a:lvl1pPr marL="63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7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90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254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17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Disadvantages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Equipment and support can be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Level of maintenance continues to grow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Private ownership (lease option attractive for some)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Some types of hardware may not interoperate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Just because a LAN can support two different kinds of packages does not mean their data can interchange easily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/>
              <a:t>LAN is only as strong as its weakest link, and there are many </a:t>
            </a:r>
            <a:r>
              <a:rPr lang="en-US" altLang="en-US" sz="2800" dirty="0" smtClean="0"/>
              <a:t>links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289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7200" dirty="0">
                <a:solidFill>
                  <a:schemeClr val="tx1"/>
                </a:solidFill>
              </a:rPr>
              <a:t>The First Local Area </a:t>
            </a:r>
            <a:r>
              <a:rPr lang="en-US" altLang="en-US" sz="7200" dirty="0" smtClean="0">
                <a:solidFill>
                  <a:schemeClr val="tx1"/>
                </a:solidFill>
              </a:rPr>
              <a:t>Network: </a:t>
            </a:r>
            <a:r>
              <a:rPr lang="en-US" altLang="en-US" sz="7200" dirty="0">
                <a:solidFill>
                  <a:schemeClr val="tx1"/>
                </a:solidFill>
              </a:rPr>
              <a:t/>
            </a:r>
            <a:br>
              <a:rPr lang="en-US" altLang="en-US" sz="7200" dirty="0">
                <a:solidFill>
                  <a:schemeClr val="tx1"/>
                </a:solidFill>
              </a:rPr>
            </a:br>
            <a:r>
              <a:rPr lang="en-US" altLang="en-US" sz="7200" dirty="0">
                <a:solidFill>
                  <a:schemeClr val="tx1"/>
                </a:solidFill>
              </a:rPr>
              <a:t>The Bus/Tree</a:t>
            </a:r>
          </a:p>
        </p:txBody>
      </p:sp>
      <p:sp>
        <p:nvSpPr>
          <p:cNvPr id="12293" name="Rectangle 11"/>
          <p:cNvSpPr>
            <a:spLocks noGrp="1" noChangeArrowheads="1"/>
          </p:cNvSpPr>
          <p:nvPr>
            <p:ph idx="1"/>
          </p:nvPr>
        </p:nvSpPr>
        <p:spPr>
          <a:xfrm>
            <a:off x="1689100" y="3149601"/>
            <a:ext cx="11722100" cy="9467850"/>
          </a:xfrm>
        </p:spPr>
        <p:txBody>
          <a:bodyPr anchor="t">
            <a:normAutofit fontScale="92500" lnSpcReduction="10000"/>
          </a:bodyPr>
          <a:lstStyle/>
          <a:p>
            <a:pPr eaLnBrk="1" hangingPunct="1"/>
            <a:r>
              <a:rPr lang="en-US" altLang="en-US" sz="3200" dirty="0"/>
              <a:t>The original topology</a:t>
            </a:r>
          </a:p>
          <a:p>
            <a:pPr eaLnBrk="1" hangingPunct="1"/>
            <a:r>
              <a:rPr lang="en-US" altLang="en-US" sz="3200" dirty="0"/>
              <a:t>Workstation has a network interface card (NIC) that attaches to the bus (a coaxial cable) via a tap</a:t>
            </a:r>
          </a:p>
          <a:p>
            <a:pPr eaLnBrk="1" hangingPunct="1"/>
            <a:r>
              <a:rPr lang="en-US" altLang="en-US" sz="3200" dirty="0"/>
              <a:t>Data can be transferred using either baseband digital signals or broadband analog </a:t>
            </a:r>
            <a:r>
              <a:rPr lang="en-US" altLang="en-US" sz="3200" dirty="0" smtClean="0"/>
              <a:t>signals</a:t>
            </a:r>
          </a:p>
          <a:p>
            <a:pPr eaLnBrk="1" hangingPunct="1"/>
            <a:r>
              <a:rPr lang="en-US" altLang="en-US" sz="3200" dirty="0"/>
              <a:t>Baseband signals are bidirectional and more outward in both directions from the workstation transmitting</a:t>
            </a:r>
          </a:p>
          <a:p>
            <a:pPr eaLnBrk="1" hangingPunct="1"/>
            <a:r>
              <a:rPr lang="en-US" altLang="en-US" sz="3200" dirty="0"/>
              <a:t>Broadband signals are usually </a:t>
            </a:r>
            <a:r>
              <a:rPr lang="en-US" altLang="en-US" sz="3200" dirty="0" smtClean="0"/>
              <a:t>unidirectional </a:t>
            </a:r>
            <a:r>
              <a:rPr lang="en-US" altLang="en-US" sz="3200" dirty="0"/>
              <a:t>and transmit in only one direction  </a:t>
            </a:r>
          </a:p>
          <a:p>
            <a:pPr lvl="1" eaLnBrk="1" hangingPunct="1"/>
            <a:r>
              <a:rPr lang="en-US" altLang="en-US" sz="3200" dirty="0"/>
              <a:t>Because of this, special wiring considerations are necessary</a:t>
            </a:r>
          </a:p>
          <a:p>
            <a:pPr eaLnBrk="1" hangingPunct="1"/>
            <a:r>
              <a:rPr lang="en-US" altLang="en-US" sz="3200" dirty="0"/>
              <a:t>Buses can be split and joined, creating </a:t>
            </a:r>
            <a:r>
              <a:rPr lang="en-US" altLang="en-US" sz="3200" dirty="0" smtClean="0"/>
              <a:t>trees</a:t>
            </a:r>
            <a:endParaRPr lang="en-US" altLang="en-US" sz="3200" dirty="0"/>
          </a:p>
          <a:p>
            <a:pPr eaLnBrk="1" hangingPunct="1"/>
            <a:endParaRPr lang="en-US" altLang="en-US" sz="32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12294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5924" r="2108" b="4028"/>
          <a:stretch/>
        </p:blipFill>
        <p:spPr bwMode="auto">
          <a:xfrm>
            <a:off x="13411200" y="3524249"/>
            <a:ext cx="9982200" cy="723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 Physical ring used to support a MAN"/>
          <p:cNvSpPr txBox="1"/>
          <p:nvPr/>
        </p:nvSpPr>
        <p:spPr>
          <a:xfrm>
            <a:off x="15087600" y="11409937"/>
            <a:ext cx="860352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Simple diagram of a local area network bus topology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9523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7200" dirty="0">
                <a:solidFill>
                  <a:schemeClr val="tx1"/>
                </a:solidFill>
              </a:rPr>
              <a:t>A More Modern LAN </a:t>
            </a:r>
            <a:r>
              <a:rPr lang="en-US" altLang="en-US" sz="7200" dirty="0" smtClean="0">
                <a:solidFill>
                  <a:schemeClr val="tx1"/>
                </a:solidFill>
              </a:rPr>
              <a:t>: The </a:t>
            </a:r>
            <a:r>
              <a:rPr lang="en-US" altLang="en-US" sz="7200" dirty="0">
                <a:solidFill>
                  <a:schemeClr val="tx1"/>
                </a:solidFill>
              </a:rPr>
              <a:t>Star-Wired Bus</a:t>
            </a:r>
          </a:p>
        </p:txBody>
      </p:sp>
      <p:sp>
        <p:nvSpPr>
          <p:cNvPr id="18437" name="Rectangle 9"/>
          <p:cNvSpPr>
            <a:spLocks noGrp="1" noChangeArrowheads="1"/>
          </p:cNvSpPr>
          <p:nvPr>
            <p:ph idx="1"/>
          </p:nvPr>
        </p:nvSpPr>
        <p:spPr>
          <a:xfrm>
            <a:off x="1689100" y="3149600"/>
            <a:ext cx="10369550" cy="85471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en-US" altLang="en-US" dirty="0"/>
              <a:t>Logically operates as a bus, but physically looks like a star</a:t>
            </a:r>
          </a:p>
          <a:p>
            <a:pPr eaLnBrk="1" hangingPunct="1"/>
            <a:r>
              <a:rPr lang="en-US" altLang="en-US" dirty="0"/>
              <a:t>Star design is based on hub</a:t>
            </a:r>
          </a:p>
          <a:p>
            <a:pPr lvl="1" eaLnBrk="1" hangingPunct="1"/>
            <a:r>
              <a:rPr lang="en-US" altLang="en-US" sz="4800" dirty="0"/>
              <a:t>All workstations attach to hub</a:t>
            </a:r>
          </a:p>
          <a:p>
            <a:pPr eaLnBrk="1" hangingPunct="1"/>
            <a:r>
              <a:rPr lang="en-US" altLang="en-US" dirty="0"/>
              <a:t>Unshielded twisted pair usually used to connect workstation to hub</a:t>
            </a:r>
          </a:p>
          <a:p>
            <a:pPr eaLnBrk="1" hangingPunct="1"/>
            <a:r>
              <a:rPr lang="en-US" altLang="en-US" dirty="0"/>
              <a:t>Originally, hub takes incoming signal and immediately broadcasts it out all connected links</a:t>
            </a:r>
          </a:p>
          <a:p>
            <a:pPr eaLnBrk="1" hangingPunct="1"/>
            <a:r>
              <a:rPr lang="en-US" altLang="en-US" dirty="0"/>
              <a:t>Hubs can be interconnected to extend size of network</a:t>
            </a: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962400" y="3048001"/>
            <a:ext cx="16611600" cy="60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8000" b="1">
              <a:solidFill>
                <a:srgbClr val="76027C"/>
              </a:solidFill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4400" b="1"/>
          </a:p>
        </p:txBody>
      </p:sp>
      <p:sp>
        <p:nvSpPr>
          <p:cNvPr id="18438" name="Footer Placeholder 3"/>
          <p:cNvSpPr>
            <a:spLocks noGrp="1"/>
          </p:cNvSpPr>
          <p:nvPr/>
        </p:nvSpPr>
        <p:spPr bwMode="auto">
          <a:xfrm>
            <a:off x="4254500" y="12617450"/>
            <a:ext cx="15240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Data Communications and Computer Networks: A Business User's Approach, Eighth Edition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© 2016. Cengage Learning. All Rights Reserved.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3" t="4455" r="10064" b="3182"/>
          <a:stretch/>
        </p:blipFill>
        <p:spPr bwMode="auto">
          <a:xfrm>
            <a:off x="13087349" y="3505200"/>
            <a:ext cx="10032705" cy="765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 Physical ring used to support a MAN"/>
          <p:cNvSpPr txBox="1"/>
          <p:nvPr/>
        </p:nvSpPr>
        <p:spPr>
          <a:xfrm>
            <a:off x="15125700" y="11380351"/>
            <a:ext cx="707952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rPr lang="en-US" sz="2400" dirty="0" smtClean="0"/>
              <a:t>Simple example of a star-wired bus LAN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34253347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4183</Words>
  <Application>Microsoft Office PowerPoint</Application>
  <PresentationFormat>Custom</PresentationFormat>
  <Paragraphs>528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American Typewriter</vt:lpstr>
      <vt:lpstr>Arial</vt:lpstr>
      <vt:lpstr>Calibri</vt:lpstr>
      <vt:lpstr>Helvetica Neue</vt:lpstr>
      <vt:lpstr>Helvetica Neue Light</vt:lpstr>
      <vt:lpstr>Helvetica Neue Medium</vt:lpstr>
      <vt:lpstr>Times New Roman</vt:lpstr>
      <vt:lpstr>Wingdings</vt:lpstr>
      <vt:lpstr>White</vt:lpstr>
      <vt:lpstr>Data Communication and Networking  (DCAN 202) Week 5</vt:lpstr>
      <vt:lpstr>Chapter 7, 8:  Local Area Networks</vt:lpstr>
      <vt:lpstr>Todays Lecture</vt:lpstr>
      <vt:lpstr>Introduction</vt:lpstr>
      <vt:lpstr>Primary Function of Local Area Networks</vt:lpstr>
      <vt:lpstr>Primary Function of Local Area Networks</vt:lpstr>
      <vt:lpstr>Advantages and Disadvantages of  Local Area Networks</vt:lpstr>
      <vt:lpstr>The First Local Area Network:  The Bus/Tree</vt:lpstr>
      <vt:lpstr>A More Modern LAN : The Star-Wired Bus</vt:lpstr>
      <vt:lpstr>Star-Wired Bus (continued)</vt:lpstr>
      <vt:lpstr>Medium Access Control Protocols</vt:lpstr>
      <vt:lpstr>Contention-Based Protocols</vt:lpstr>
      <vt:lpstr>Contention-Based Protocols (continued)</vt:lpstr>
      <vt:lpstr>Switches</vt:lpstr>
      <vt:lpstr>Switches (continued)</vt:lpstr>
      <vt:lpstr>Switches (continued)</vt:lpstr>
      <vt:lpstr>Isolating Traffic Patterns and  Providing Multiple Access</vt:lpstr>
      <vt:lpstr>Full-Duplex Switches</vt:lpstr>
      <vt:lpstr>Virtual LANs</vt:lpstr>
      <vt:lpstr>Link Aggregation</vt:lpstr>
      <vt:lpstr>Spanning Tree Algorithm</vt:lpstr>
      <vt:lpstr>Spanning Tree Algorithm</vt:lpstr>
      <vt:lpstr>Quality of Service</vt:lpstr>
      <vt:lpstr>Wired Ethernet</vt:lpstr>
      <vt:lpstr>Wired Ethernet (continued)</vt:lpstr>
      <vt:lpstr>LANs In Action: A Small Office Solution</vt:lpstr>
      <vt:lpstr>LANs In Action:  A Small Office Solution (continued)</vt:lpstr>
      <vt:lpstr>LANs In Action:  A Small Office Solution (continued)</vt:lpstr>
      <vt:lpstr>Wireless Ethernet</vt:lpstr>
      <vt:lpstr>Wireless Ethernet</vt:lpstr>
      <vt:lpstr>Wireless Ethernet</vt:lpstr>
      <vt:lpstr>Wireless CSMA/CA [carrier sense multiple access with collision avoidance]</vt:lpstr>
      <vt:lpstr>PowerPoint Presentation</vt:lpstr>
      <vt:lpstr>LAN Support</vt:lpstr>
      <vt:lpstr>Network Operating Systems</vt:lpstr>
      <vt:lpstr>Windows Server 2019</vt:lpstr>
      <vt:lpstr>Unix</vt:lpstr>
      <vt:lpstr>Linux</vt:lpstr>
      <vt:lpstr>Mac OS X Server</vt:lpstr>
      <vt:lpstr>Network Servers</vt:lpstr>
      <vt:lpstr>Client/Server Networks vs. Peer-to-Peer Networks</vt:lpstr>
      <vt:lpstr>Server Software</vt:lpstr>
      <vt:lpstr>Software Licensing Agreements</vt:lpstr>
      <vt:lpstr>LANs In Action: A Home Office Solution</vt:lpstr>
      <vt:lpstr>LANs In Action: A Home Office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Networking  (DCAN 202) Week 6</dc:title>
  <dc:creator>Rajesh Ampani</dc:creator>
  <cp:lastModifiedBy>Rajesh Ampani</cp:lastModifiedBy>
  <cp:revision>71</cp:revision>
  <dcterms:modified xsi:type="dcterms:W3CDTF">2020-03-16T22:21:22Z</dcterms:modified>
</cp:coreProperties>
</file>