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1778000" y="8714699"/>
            <a:ext cx="20828000" cy="173842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grpSp>
        <p:nvGrpSpPr>
          <p:cNvPr id="17" name="Group 4"/>
          <p:cNvGrpSpPr/>
          <p:nvPr/>
        </p:nvGrpSpPr>
        <p:grpSpPr>
          <a:xfrm>
            <a:off x="-1" y="1"/>
            <a:ext cx="24384001" cy="714256"/>
            <a:chOff x="0" y="1"/>
            <a:chExt cx="24383999" cy="714254"/>
          </a:xfrm>
        </p:grpSpPr>
        <p:sp>
          <p:nvSpPr>
            <p:cNvPr id="13" name="Freeform 12"/>
            <p:cNvSpPr/>
            <p:nvPr/>
          </p:nvSpPr>
          <p:spPr>
            <a:xfrm>
              <a:off x="18286975" y="1"/>
              <a:ext cx="6097025" cy="714256"/>
            </a:xfrm>
            <a:prstGeom prst="rect">
              <a:avLst/>
            </a:prstGeom>
            <a:solidFill>
              <a:srgbClr val="AB2E9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4" name="Freeform 11"/>
            <p:cNvSpPr/>
            <p:nvPr/>
          </p:nvSpPr>
          <p:spPr>
            <a:xfrm>
              <a:off x="12192000" y="1"/>
              <a:ext cx="6094978" cy="714256"/>
            </a:xfrm>
            <a:prstGeom prst="rect">
              <a:avLst/>
            </a:prstGeom>
            <a:solidFill>
              <a:srgbClr val="008FC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5" name="Freeform 10"/>
            <p:cNvSpPr/>
            <p:nvPr/>
          </p:nvSpPr>
          <p:spPr>
            <a:xfrm>
              <a:off x="6094976" y="1"/>
              <a:ext cx="6097025" cy="714256"/>
            </a:xfrm>
            <a:prstGeom prst="rect">
              <a:avLst/>
            </a:prstGeom>
            <a:solidFill>
              <a:srgbClr val="1E7B4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6" name="Freeform 9"/>
            <p:cNvSpPr/>
            <p:nvPr/>
          </p:nvSpPr>
          <p:spPr>
            <a:xfrm>
              <a:off x="0" y="1"/>
              <a:ext cx="6094977" cy="714256"/>
            </a:xfrm>
            <a:prstGeom prst="rect">
              <a:avLst/>
            </a:prstGeom>
            <a:solidFill>
              <a:srgbClr val="F053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l" defTabSz="914400">
                <a:defRPr sz="1800"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pic>
        <p:nvPicPr>
          <p:cNvPr id="1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rcRect t="9578" b="9578"/>
          <a:stretch>
            <a:fillRect/>
          </a:stretch>
        </p:blipFill>
        <p:spPr>
          <a:xfrm>
            <a:off x="7327900" y="3815255"/>
            <a:ext cx="9728173" cy="4737350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Date Placeholder 1"/>
          <p:cNvSpPr txBox="1"/>
          <p:nvPr/>
        </p:nvSpPr>
        <p:spPr>
          <a:xfrm>
            <a:off x="20084801" y="12914487"/>
            <a:ext cx="3816929" cy="624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Kent Institute Australia Pty. Ltd.</a:t>
            </a:r>
          </a:p>
          <a:p>
            <a:pPr algn="r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ABN 49 003 577 302  CRICOS Code: 00161E</a:t>
            </a:r>
            <a:br/>
            <a:r>
              <a:t>RTO Code: 90458  TEQSA Provider Number: PRV12051</a:t>
            </a:r>
          </a:p>
        </p:txBody>
      </p:sp>
      <p:sp>
        <p:nvSpPr>
          <p:cNvPr id="20" name="Date Placeholder 1"/>
          <p:cNvSpPr txBox="1"/>
          <p:nvPr/>
        </p:nvSpPr>
        <p:spPr>
          <a:xfrm>
            <a:off x="847223" y="13092287"/>
            <a:ext cx="331885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 algn="l" defTabSz="914400"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Version 2 – 18</a:t>
            </a:r>
            <a:r>
              <a:rPr baseline="30000"/>
              <a:t>th</a:t>
            </a:r>
            <a:r>
              <a:t> December 2015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–Joe Bloggs"/>
          <p:cNvSpPr txBox="1">
            <a:spLocks noGrp="1"/>
          </p:cNvSpPr>
          <p:nvPr>
            <p:ph type="body" sz="quarter" idx="13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–Joe Bloggs</a:t>
            </a:r>
          </a:p>
        </p:txBody>
      </p:sp>
      <p:sp>
        <p:nvSpPr>
          <p:cNvPr id="102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American Typewriter"/>
                <a:ea typeface="American Typewriter"/>
                <a:cs typeface="American Typewriter"/>
                <a:sym typeface="American Typewriter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24384000" cy="162644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Text"/>
          <p:cNvSpPr txBox="1">
            <a:spLocks noGrp="1"/>
          </p:cNvSpPr>
          <p:nvPr>
            <p:ph type="title"/>
          </p:nvPr>
        </p:nvSpPr>
        <p:spPr>
          <a:xfrm>
            <a:off x="1676400" y="730250"/>
            <a:ext cx="21031200" cy="2651126"/>
          </a:xfrm>
          <a:prstGeom prst="rect">
            <a:avLst/>
          </a:prstGeom>
        </p:spPr>
        <p:txBody>
          <a:bodyPr lIns="91439" tIns="91439" rIns="91439" bIns="91439"/>
          <a:lstStyle>
            <a:lvl1pPr algn="l" defTabSz="1828800">
              <a:lnSpc>
                <a:spcPct val="90000"/>
              </a:lnSpc>
              <a:defRPr sz="8800" b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12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76400" y="3651250"/>
            <a:ext cx="10363200" cy="8702676"/>
          </a:xfrm>
          <a:prstGeom prst="rect">
            <a:avLst/>
          </a:prstGeom>
        </p:spPr>
        <p:txBody>
          <a:bodyPr lIns="91439" tIns="91439" rIns="91439" bIns="91439" anchor="t"/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1pPr>
            <a:lvl2pPr marL="990600" indent="-5334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2pPr>
            <a:lvl3pPr marL="1554479" indent="-640079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3pPr>
            <a:lvl4pPr marL="20828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4pPr>
            <a:lvl5pPr marL="2540000" indent="-711200" defTabSz="1828800">
              <a:lnSpc>
                <a:spcPct val="90000"/>
              </a:lnSpc>
              <a:spcBef>
                <a:spcPts val="2000"/>
              </a:spcBef>
              <a:buSzPct val="100000"/>
              <a:buFont typeface="Arial"/>
              <a:defRPr sz="5600"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203052" y="12802235"/>
            <a:ext cx="504548" cy="551181"/>
          </a:xfrm>
          <a:prstGeom prst="rect">
            <a:avLst/>
          </a:prstGeom>
        </p:spPr>
        <p:txBody>
          <a:bodyPr lIns="91439" tIns="91439" rIns="91439" bIns="91439" anchor="ctr"/>
          <a:lstStyle>
            <a:lvl1pPr algn="r" defTabSz="1828800"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pic>
        <p:nvPicPr>
          <p:cNvPr id="12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12197243"/>
            <a:ext cx="2528497" cy="15187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Image"/>
          <p:cNvSpPr>
            <a:spLocks noGrp="1"/>
          </p:cNvSpPr>
          <p:nvPr>
            <p:ph type="pic" idx="13"/>
          </p:nvPr>
        </p:nvSpPr>
        <p:spPr>
          <a:xfrm>
            <a:off x="3124200" y="-38100"/>
            <a:ext cx="18135600" cy="120966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1pPr>
            <a:lvl2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2pPr>
            <a:lvl3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3pPr>
            <a:lvl4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4pPr>
            <a:lvl5pPr marL="0" indent="0" algn="ctr">
              <a:spcBef>
                <a:spcPts val="0"/>
              </a:spcBef>
              <a:buSzTx/>
              <a:buNone/>
              <a:defRPr sz="5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Image"/>
          <p:cNvSpPr>
            <a:spLocks noGrp="1"/>
          </p:cNvSpPr>
          <p:nvPr>
            <p:ph type="pic" idx="13"/>
          </p:nvPr>
        </p:nvSpPr>
        <p:spPr>
          <a:xfrm>
            <a:off x="7950200" y="1104900"/>
            <a:ext cx="17259302" cy="115062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 b="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Image"/>
          <p:cNvSpPr>
            <a:spLocks noGrp="1"/>
          </p:cNvSpPr>
          <p:nvPr>
            <p:ph type="pic" sz="half" idx="13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 anchor="t"/>
          <a:lstStyle>
            <a:lvl1pPr marL="558800" indent="-558800"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 marL="1117600" indent="-558800"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 marL="16764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 marL="22352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 marL="2794000" indent="-558800"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 anchor="t"/>
          <a:lstStyle>
            <a:lvl1pPr>
              <a:lnSpc>
                <a:spcPct val="110000"/>
              </a:lnSpc>
              <a:spcBef>
                <a:spcPts val="100"/>
              </a:spcBef>
              <a:defRPr sz="5800">
                <a:latin typeface="Arial"/>
                <a:ea typeface="Arial"/>
                <a:cs typeface="Arial"/>
                <a:sym typeface="Arial"/>
              </a:defRPr>
            </a:lvl1pPr>
            <a:lvl2pPr>
              <a:lnSpc>
                <a:spcPct val="110000"/>
              </a:lnSpc>
              <a:spcBef>
                <a:spcPts val="100"/>
              </a:spcBef>
              <a:defRPr sz="5000">
                <a:latin typeface="Arial"/>
                <a:ea typeface="Arial"/>
                <a:cs typeface="Arial"/>
                <a:sym typeface="Arial"/>
              </a:defRPr>
            </a:lvl2pPr>
            <a:lvl3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3pPr>
            <a:lvl4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4pPr>
            <a:lvl5pPr>
              <a:lnSpc>
                <a:spcPct val="110000"/>
              </a:lnSpc>
              <a:spcBef>
                <a:spcPts val="100"/>
              </a:spcBef>
              <a:defRPr sz="4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Image"/>
          <p:cNvSpPr>
            <a:spLocks noGrp="1"/>
          </p:cNvSpPr>
          <p:nvPr>
            <p:ph type="pic" sz="quarter" idx="13"/>
          </p:nvPr>
        </p:nvSpPr>
        <p:spPr>
          <a:xfrm>
            <a:off x="15681340" y="7035800"/>
            <a:ext cx="8396678" cy="56007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2" name="Image"/>
          <p:cNvSpPr>
            <a:spLocks noGrp="1"/>
          </p:cNvSpPr>
          <p:nvPr>
            <p:ph type="pic" sz="quarter" idx="14"/>
          </p:nvPr>
        </p:nvSpPr>
        <p:spPr>
          <a:xfrm>
            <a:off x="15290800" y="1130300"/>
            <a:ext cx="8331200" cy="55541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3" name="Image"/>
          <p:cNvSpPr>
            <a:spLocks noGrp="1"/>
          </p:cNvSpPr>
          <p:nvPr>
            <p:ph type="pic" idx="15"/>
          </p:nvPr>
        </p:nvSpPr>
        <p:spPr>
          <a:xfrm>
            <a:off x="-3048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pic>
        <p:nvPicPr>
          <p:cNvPr id="3" name="Picture 2" descr="Picture 2"/>
          <p:cNvPicPr>
            <a:picLocks noChangeAspect="1"/>
          </p:cNvPicPr>
          <p:nvPr/>
        </p:nvPicPr>
        <p:blipFill>
          <a:blip r:embed="rId15">
            <a:extLst/>
          </a:blip>
          <a:stretch>
            <a:fillRect/>
          </a:stretch>
        </p:blipFill>
        <p:spPr>
          <a:xfrm>
            <a:off x="66205" y="12257428"/>
            <a:ext cx="2369089" cy="1423008"/>
          </a:xfrm>
          <a:prstGeom prst="rect">
            <a:avLst/>
          </a:prstGeom>
          <a:ln w="12700">
            <a:miter lim="400000"/>
          </a:ln>
        </p:spPr>
      </p:pic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1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a Communication and Networking  (DCAN 202)…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412750">
              <a:defRPr sz="5600"/>
            </a:pPr>
            <a:r>
              <a:t>Data Communication and Networking  (DCAN 202)</a:t>
            </a:r>
          </a:p>
          <a:p>
            <a:pPr defTabSz="412750">
              <a:defRPr sz="5600"/>
            </a:pPr>
            <a:r>
              <a:t>Week 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Metro Ethernet</a:t>
            </a:r>
          </a:p>
        </p:txBody>
      </p:sp>
      <p:sp>
        <p:nvSpPr>
          <p:cNvPr id="192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145184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20700" indent="-520700" defTabSz="676909">
              <a:spcBef>
                <a:spcPts val="2700"/>
              </a:spcBef>
              <a:defRPr sz="4756"/>
            </a:pPr>
            <a:r>
              <a:t>One of the latest forms of the metropolitan area network is </a:t>
            </a:r>
            <a:r>
              <a:rPr i="1"/>
              <a:t>metro Ethernet</a:t>
            </a:r>
          </a:p>
          <a:p>
            <a:pPr marL="520700" indent="-520700" defTabSz="676909">
              <a:spcBef>
                <a:spcPts val="2700"/>
              </a:spcBef>
              <a:defRPr sz="4756"/>
            </a:pPr>
            <a:r>
              <a:t>Metro Ethernet is a service in which the provider creates a door-to-door Ethernet connection between two locations</a:t>
            </a:r>
          </a:p>
          <a:p>
            <a:pPr marL="520700" indent="-520700" defTabSz="676909">
              <a:spcBef>
                <a:spcPts val="2700"/>
              </a:spcBef>
              <a:defRPr sz="4756"/>
            </a:pPr>
            <a:r>
              <a:t>For example, you may connect your business with a second business using a point-to-point Ethernet connection -&gt; See Figure</a:t>
            </a:r>
          </a:p>
        </p:txBody>
      </p:sp>
      <p:sp>
        <p:nvSpPr>
          <p:cNvPr id="193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19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27457" t="1712" r="4062" b="4093"/>
          <a:stretch>
            <a:fillRect/>
          </a:stretch>
        </p:blipFill>
        <p:spPr>
          <a:xfrm>
            <a:off x="13248348" y="2807097"/>
            <a:ext cx="10827678" cy="8460583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Two point-to-point connections"/>
          <p:cNvSpPr txBox="1"/>
          <p:nvPr/>
        </p:nvSpPr>
        <p:spPr>
          <a:xfrm>
            <a:off x="15276109" y="11325314"/>
            <a:ext cx="6772022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Two point-to-point connections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Metro Ethernet</a:t>
            </a:r>
          </a:p>
        </p:txBody>
      </p:sp>
      <p:sp>
        <p:nvSpPr>
          <p:cNvPr id="198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099" y="3149600"/>
            <a:ext cx="11229315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27050" indent="-527050" defTabSz="685165">
              <a:spcBef>
                <a:spcPts val="2700"/>
              </a:spcBef>
              <a:defRPr sz="4814"/>
            </a:pPr>
            <a:r>
              <a:t>You may also connect your business with multiple businesses using a connection similar to a large local area network.</a:t>
            </a:r>
          </a:p>
          <a:p>
            <a:pPr marL="527050" indent="-527050" defTabSz="685165">
              <a:spcBef>
                <a:spcPts val="2700"/>
              </a:spcBef>
              <a:defRPr sz="4814">
                <a:latin typeface="New York"/>
                <a:ea typeface="New York"/>
                <a:cs typeface="New York"/>
                <a:sym typeface="New York"/>
              </a:defRPr>
            </a:pPr>
            <a:r>
              <a:t>Thus, by simply sending out one packet, multiple companies may receive the data</a:t>
            </a:r>
            <a:r>
              <a:rPr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527050" indent="-527050" defTabSz="685165">
              <a:spcBef>
                <a:spcPts val="2700"/>
              </a:spcBef>
              <a:defRPr sz="4814"/>
            </a:pPr>
            <a:r>
              <a:t>Neat thing about metro Ethernet is the way it seamlessly connects with a company’s internal Ethernet network(s)</a:t>
            </a:r>
          </a:p>
        </p:txBody>
      </p:sp>
      <p:sp>
        <p:nvSpPr>
          <p:cNvPr id="199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00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rcRect l="29488"/>
          <a:stretch>
            <a:fillRect/>
          </a:stretch>
        </p:blipFill>
        <p:spPr>
          <a:xfrm>
            <a:off x="13034830" y="3032315"/>
            <a:ext cx="10705704" cy="8594725"/>
          </a:xfrm>
          <a:prstGeom prst="rect">
            <a:avLst/>
          </a:prstGeom>
          <a:ln w="12700">
            <a:miter lim="400000"/>
          </a:ln>
        </p:spPr>
      </p:pic>
      <p:sp>
        <p:nvSpPr>
          <p:cNvPr id="201" name="Multipoint-to-multipoint connections"/>
          <p:cNvSpPr txBox="1"/>
          <p:nvPr/>
        </p:nvSpPr>
        <p:spPr>
          <a:xfrm>
            <a:off x="14438934" y="11494647"/>
            <a:ext cx="7897496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Multipoint-to-multipoint connections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Wide Area Network Basics</a:t>
            </a:r>
          </a:p>
        </p:txBody>
      </p:sp>
      <p:sp>
        <p:nvSpPr>
          <p:cNvPr id="204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725547" cy="9296400"/>
          </a:xfrm>
          <a:prstGeom prst="rect">
            <a:avLst/>
          </a:prstGeom>
        </p:spPr>
        <p:txBody>
          <a:bodyPr/>
          <a:lstStyle/>
          <a:p>
            <a:pPr marL="609600" indent="-609600" defTabSz="792479">
              <a:spcBef>
                <a:spcPts val="3200"/>
              </a:spcBef>
              <a:defRPr sz="5568"/>
            </a:pPr>
            <a:r>
              <a:t>WANs used to be characterized with slow, noisy lines.  </a:t>
            </a:r>
          </a:p>
          <a:p>
            <a:pPr marL="609600" indent="-609600" defTabSz="792479">
              <a:spcBef>
                <a:spcPts val="3200"/>
              </a:spcBef>
              <a:defRPr sz="5568"/>
            </a:pPr>
            <a:endParaRPr/>
          </a:p>
          <a:p>
            <a:pPr marL="609600" indent="-609600" defTabSz="792479">
              <a:spcBef>
                <a:spcPts val="3200"/>
              </a:spcBef>
              <a:defRPr sz="5568"/>
            </a:pPr>
            <a:r>
              <a:t>Today WANs are very high speed with very low error rates.</a:t>
            </a:r>
          </a:p>
          <a:p>
            <a:pPr marL="609600" indent="-609600" defTabSz="792479">
              <a:spcBef>
                <a:spcPts val="3200"/>
              </a:spcBef>
              <a:defRPr sz="5568"/>
            </a:pPr>
            <a:endParaRPr/>
          </a:p>
          <a:p>
            <a:pPr marL="609600" indent="-609600" defTabSz="792479">
              <a:spcBef>
                <a:spcPts val="3200"/>
              </a:spcBef>
              <a:defRPr sz="5568"/>
            </a:pPr>
            <a:r>
              <a:t>WANs usually follow a </a:t>
            </a:r>
            <a:r>
              <a:rPr i="1"/>
              <a:t>mesh</a:t>
            </a:r>
            <a:r>
              <a:t> topology.</a:t>
            </a:r>
          </a:p>
        </p:txBody>
      </p:sp>
      <p:sp>
        <p:nvSpPr>
          <p:cNvPr id="205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22084" t="2619" r="1283" b="1290"/>
          <a:stretch>
            <a:fillRect/>
          </a:stretch>
        </p:blipFill>
        <p:spPr>
          <a:xfrm>
            <a:off x="12318205" y="2720974"/>
            <a:ext cx="12218857" cy="8273919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A simple mesh network"/>
          <p:cNvSpPr txBox="1"/>
          <p:nvPr/>
        </p:nvSpPr>
        <p:spPr>
          <a:xfrm>
            <a:off x="15657194" y="11414213"/>
            <a:ext cx="508381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A simple mesh network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Wide Area Network Basics</a:t>
            </a:r>
          </a:p>
        </p:txBody>
      </p:sp>
      <p:sp>
        <p:nvSpPr>
          <p:cNvPr id="210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810743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51509" indent="-651509" defTabSz="784225">
              <a:spcBef>
                <a:spcPts val="2700"/>
              </a:spcBef>
              <a:defRPr sz="4560"/>
            </a:pPr>
            <a:r>
              <a:t>A </a:t>
            </a:r>
            <a:r>
              <a:rPr i="1"/>
              <a:t>station</a:t>
            </a:r>
            <a:r>
              <a:t> is a device that interfaces a user to a network.</a:t>
            </a:r>
          </a:p>
          <a:p>
            <a:pPr marL="651509" indent="-651509" defTabSz="784225">
              <a:spcBef>
                <a:spcPts val="2700"/>
              </a:spcBef>
              <a:defRPr sz="4560"/>
            </a:pPr>
            <a:r>
              <a:t>A </a:t>
            </a:r>
            <a:r>
              <a:rPr i="1"/>
              <a:t>node</a:t>
            </a:r>
            <a:r>
              <a:t> is a device that allows one or more stations to access the physical network and is a transfer point for passing information through a network.</a:t>
            </a:r>
          </a:p>
          <a:p>
            <a:pPr marL="651509" indent="-651509" defTabSz="784225">
              <a:spcBef>
                <a:spcPts val="2700"/>
              </a:spcBef>
              <a:defRPr sz="4560"/>
            </a:pPr>
            <a:r>
              <a:t>A node is often a computer, a router, or a telephone switch.</a:t>
            </a:r>
          </a:p>
          <a:p>
            <a:pPr marL="651509" indent="-651509" defTabSz="784225">
              <a:spcBef>
                <a:spcPts val="2700"/>
              </a:spcBef>
              <a:defRPr sz="4560"/>
            </a:pPr>
            <a:r>
              <a:t>The </a:t>
            </a:r>
            <a:r>
              <a:rPr i="1"/>
              <a:t>sub-network</a:t>
            </a:r>
            <a:r>
              <a:t> or physical network is the underlying connection of nodes and telecommunication links.</a:t>
            </a:r>
          </a:p>
        </p:txBody>
      </p:sp>
      <p:sp>
        <p:nvSpPr>
          <p:cNvPr id="211" name="Footer Placeholder 3"/>
          <p:cNvSpPr txBox="1"/>
          <p:nvPr/>
        </p:nvSpPr>
        <p:spPr>
          <a:xfrm>
            <a:off x="4290483" y="12553387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212" name="Network cloud, nodes and two end stations"/>
          <p:cNvSpPr txBox="1"/>
          <p:nvPr/>
        </p:nvSpPr>
        <p:spPr>
          <a:xfrm>
            <a:off x="13725290" y="11494647"/>
            <a:ext cx="9324785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Network cloud, nodes and two end stations</a:t>
            </a:r>
          </a:p>
        </p:txBody>
      </p:sp>
      <p:pic>
        <p:nvPicPr>
          <p:cNvPr id="21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22566" t="1514" r="641" b="2624"/>
          <a:stretch>
            <a:fillRect/>
          </a:stretch>
        </p:blipFill>
        <p:spPr>
          <a:xfrm>
            <a:off x="12738297" y="3100167"/>
            <a:ext cx="11837394" cy="83142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Network Structures</a:t>
            </a:r>
          </a:p>
        </p:txBody>
      </p:sp>
      <p:sp>
        <p:nvSpPr>
          <p:cNvPr id="216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447999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63550" indent="-463550" defTabSz="602615">
              <a:spcBef>
                <a:spcPts val="2400"/>
              </a:spcBef>
              <a:defRPr sz="4234" i="1"/>
            </a:pPr>
            <a:r>
              <a:t>Circuit switched network</a:t>
            </a:r>
            <a:r>
              <a:rPr i="0"/>
              <a:t> - a sub-network in which a dedicated circuit is established between sender and receiver and all data passes over this circuit.</a:t>
            </a:r>
          </a:p>
          <a:p>
            <a:pPr marL="463550" indent="-463550" defTabSz="602615">
              <a:spcBef>
                <a:spcPts val="2400"/>
              </a:spcBef>
              <a:defRPr sz="4234"/>
            </a:pPr>
            <a:r>
              <a:t>The telephone system is a common example.</a:t>
            </a:r>
          </a:p>
          <a:p>
            <a:pPr marL="463550" indent="-463550" defTabSz="602615">
              <a:spcBef>
                <a:spcPts val="2400"/>
              </a:spcBef>
              <a:defRPr sz="4234"/>
            </a:pPr>
            <a:r>
              <a:t>The connection is dedicated until one party or another terminates the connection.</a:t>
            </a:r>
          </a:p>
          <a:p>
            <a:pPr marL="463550" indent="-463550" defTabSz="602615">
              <a:spcBef>
                <a:spcPts val="2400"/>
              </a:spcBef>
              <a:defRPr sz="4234"/>
            </a:pPr>
            <a:r>
              <a:t>AT&amp;T announced end of 2009 that they will begin phasing out their switched networks</a:t>
            </a:r>
          </a:p>
        </p:txBody>
      </p:sp>
      <p:sp>
        <p:nvSpPr>
          <p:cNvPr id="217" name="Footer Placeholder 3"/>
          <p:cNvSpPr txBox="1"/>
          <p:nvPr/>
        </p:nvSpPr>
        <p:spPr>
          <a:xfrm>
            <a:off x="4256616" y="12553387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218" name="Circuit switched network example"/>
          <p:cNvSpPr txBox="1"/>
          <p:nvPr/>
        </p:nvSpPr>
        <p:spPr>
          <a:xfrm>
            <a:off x="14722303" y="11494647"/>
            <a:ext cx="7330758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Circuit switched network example</a:t>
            </a:r>
          </a:p>
        </p:txBody>
      </p:sp>
      <p:pic>
        <p:nvPicPr>
          <p:cNvPr id="219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21992" t="1588" r="947" b="1588"/>
          <a:stretch>
            <a:fillRect/>
          </a:stretch>
        </p:blipFill>
        <p:spPr>
          <a:xfrm>
            <a:off x="11590205" y="2454274"/>
            <a:ext cx="12309080" cy="88074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Network Structures</a:t>
            </a:r>
          </a:p>
        </p:txBody>
      </p:sp>
      <p:sp>
        <p:nvSpPr>
          <p:cNvPr id="222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spcBef>
                <a:spcPts val="2800"/>
              </a:spcBef>
              <a:defRPr sz="4800" i="1"/>
            </a:pPr>
            <a:r>
              <a:rPr b="1"/>
              <a:t>Packet switched network</a:t>
            </a:r>
            <a:r>
              <a:rPr i="0"/>
              <a:t> - a network in which all data messages are transmitted using fixed-sized packages, called packets.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More efficient use of a telecommunications line since packets from multiple sources can share the medium.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One form of packet switched network is the </a:t>
            </a:r>
            <a:r>
              <a:rPr b="1" i="1"/>
              <a:t>datagram</a:t>
            </a:r>
            <a:r>
              <a:t>.  With a datagram, each packet is on its own and may follow its own path.</a:t>
            </a:r>
          </a:p>
          <a:p>
            <a:pPr marL="685800" indent="-685800">
              <a:spcBef>
                <a:spcPts val="2800"/>
              </a:spcBef>
              <a:defRPr sz="4800" i="1"/>
            </a:pPr>
            <a:r>
              <a:rPr b="1"/>
              <a:t>Virtual circuit</a:t>
            </a:r>
            <a:r>
              <a:rPr i="0"/>
              <a:t> packet switched network create a logical path through the subnet and all packets from one connection follow this path.</a:t>
            </a:r>
          </a:p>
        </p:txBody>
      </p:sp>
      <p:sp>
        <p:nvSpPr>
          <p:cNvPr id="223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Types of Network Structures</a:t>
            </a:r>
          </a:p>
        </p:txBody>
      </p:sp>
      <p:sp>
        <p:nvSpPr>
          <p:cNvPr id="226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  <a:defRPr i="1"/>
            </a:pPr>
            <a:r>
              <a:rPr b="1"/>
              <a:t>Broadcast network</a:t>
            </a:r>
            <a:r>
              <a:rPr i="0"/>
              <a:t> - a network typically found in local area networks but occasionally found in wide area networks.</a:t>
            </a:r>
          </a:p>
          <a:p>
            <a:pPr>
              <a:spcBef>
                <a:spcPts val="3300"/>
              </a:spcBef>
            </a:pPr>
            <a:endParaRPr i="0"/>
          </a:p>
          <a:p>
            <a:pPr>
              <a:spcBef>
                <a:spcPts val="3300"/>
              </a:spcBef>
            </a:pPr>
            <a:r>
              <a:t>A workstation transmits its data and all other workstations “connected” to the network hear the data.  Only the workstation(s) with the proper address will accept the data.</a:t>
            </a:r>
          </a:p>
        </p:txBody>
      </p:sp>
      <p:sp>
        <p:nvSpPr>
          <p:cNvPr id="227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of Network Structures</a:t>
            </a:r>
          </a:p>
        </p:txBody>
      </p:sp>
      <p:pic>
        <p:nvPicPr>
          <p:cNvPr id="23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t="13764"/>
          <a:stretch>
            <a:fillRect/>
          </a:stretch>
        </p:blipFill>
        <p:spPr>
          <a:xfrm>
            <a:off x="1627782" y="2535832"/>
            <a:ext cx="21128502" cy="8644468"/>
          </a:xfrm>
          <a:prstGeom prst="rect">
            <a:avLst/>
          </a:prstGeom>
          <a:ln w="12700">
            <a:miter lim="400000"/>
          </a:ln>
        </p:spPr>
      </p:pic>
      <p:sp>
        <p:nvSpPr>
          <p:cNvPr id="231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232" name="Table: Summary of network cloud characteristics"/>
          <p:cNvSpPr txBox="1"/>
          <p:nvPr/>
        </p:nvSpPr>
        <p:spPr>
          <a:xfrm>
            <a:off x="7388551" y="11074400"/>
            <a:ext cx="10483597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Table: Summary of network cloud characteristics</a:t>
            </a:r>
          </a:p>
        </p:txBody>
      </p:sp>
      <p:sp>
        <p:nvSpPr>
          <p:cNvPr id="233" name="Title 5"/>
          <p:cNvSpPr txBox="1"/>
          <p:nvPr/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Network cloud characteristics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r>
              <a:t>Connection-oriented versus Connectionless</a:t>
            </a:r>
          </a:p>
        </p:txBody>
      </p:sp>
      <p:sp>
        <p:nvSpPr>
          <p:cNvPr id="236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The network structure is the underlying physical component of a network.  What about the software or application that uses the network?</a:t>
            </a:r>
          </a:p>
          <a:p>
            <a:pPr>
              <a:spcBef>
                <a:spcPts val="3300"/>
              </a:spcBef>
            </a:pPr>
            <a:endParaRPr/>
          </a:p>
          <a:p>
            <a:pPr>
              <a:spcBef>
                <a:spcPts val="3300"/>
              </a:spcBef>
            </a:pPr>
            <a:r>
              <a:t>A network application can be either connection-oriented or connectionless.</a:t>
            </a:r>
          </a:p>
        </p:txBody>
      </p:sp>
      <p:sp>
        <p:nvSpPr>
          <p:cNvPr id="237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r>
              <a:t>Connection-oriented versus Connectionless</a:t>
            </a:r>
          </a:p>
        </p:txBody>
      </p:sp>
      <p:sp>
        <p:nvSpPr>
          <p:cNvPr id="240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96900" indent="-596900" defTabSz="775969">
              <a:spcBef>
                <a:spcPts val="3100"/>
              </a:spcBef>
              <a:defRPr sz="5452"/>
            </a:pPr>
            <a:r>
              <a:t>A connection-oriented application requires both sender and receiver to create a connection before any data is transferred.</a:t>
            </a:r>
          </a:p>
          <a:p>
            <a:pPr marL="596900" indent="-596900" defTabSz="775969">
              <a:spcBef>
                <a:spcPts val="3100"/>
              </a:spcBef>
              <a:defRPr sz="5452"/>
            </a:pPr>
            <a:endParaRPr/>
          </a:p>
          <a:p>
            <a:pPr marL="596900" indent="-596900" defTabSz="775969">
              <a:spcBef>
                <a:spcPts val="3100"/>
              </a:spcBef>
              <a:defRPr sz="5452"/>
            </a:pPr>
            <a:r>
              <a:t>Applications such as large file transfers and sensitive transactions such as banking and business are typically connection-oriented.</a:t>
            </a:r>
          </a:p>
          <a:p>
            <a:pPr marL="596900" indent="-596900" defTabSz="775969">
              <a:spcBef>
                <a:spcPts val="3100"/>
              </a:spcBef>
              <a:defRPr sz="5452"/>
            </a:pPr>
            <a:endParaRPr/>
          </a:p>
          <a:p>
            <a:pPr marL="596900" indent="-596900" defTabSz="775969">
              <a:spcBef>
                <a:spcPts val="3100"/>
              </a:spcBef>
              <a:defRPr sz="5452"/>
            </a:pPr>
            <a:r>
              <a:t>A connectionless application does not create a connection first but simply sends the data.  Electronic mail is a common example.</a:t>
            </a:r>
          </a:p>
        </p:txBody>
      </p:sp>
      <p:sp>
        <p:nvSpPr>
          <p:cNvPr id="241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hapter 9:  Introduction to Metropolitan Area Networks and Wide Area Networks"/>
          <p:cNvSpPr txBox="1">
            <a:spLocks noGrp="1"/>
          </p:cNvSpPr>
          <p:nvPr>
            <p:ph type="title"/>
          </p:nvPr>
        </p:nvSpPr>
        <p:spPr>
          <a:xfrm>
            <a:off x="705246" y="5532437"/>
            <a:ext cx="13644201" cy="4008307"/>
          </a:xfrm>
          <a:prstGeom prst="rect">
            <a:avLst/>
          </a:prstGeom>
        </p:spPr>
        <p:txBody>
          <a:bodyPr/>
          <a:lstStyle/>
          <a:p>
            <a:pPr defTabSz="1499616">
              <a:defRPr sz="7215" b="1"/>
            </a:pPr>
            <a:r>
              <a:t>Chapter 9: </a:t>
            </a:r>
            <a:br/>
            <a:r>
              <a:t>Introduction to Metropolitan Area Networks and Wide Area Networks</a:t>
            </a:r>
          </a:p>
        </p:txBody>
      </p:sp>
      <p:sp>
        <p:nvSpPr>
          <p:cNvPr id="15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357536" y="12802235"/>
            <a:ext cx="350065" cy="55118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55" name="DCAN202 Textbook Cover.jpg" descr="DCAN202 Textbook Cover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609770" y="998636"/>
            <a:ext cx="8687488" cy="11109320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Footer Placeholder 3"/>
          <p:cNvSpPr txBox="1"/>
          <p:nvPr/>
        </p:nvSpPr>
        <p:spPr>
          <a:xfrm>
            <a:off x="14737709" y="12134850"/>
            <a:ext cx="8431611" cy="1279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tIns="91439" bIns="91439">
            <a:spAutoFit/>
          </a:bodyPr>
          <a:lstStyle/>
          <a:p>
            <a:pPr algn="l" defTabSz="1828800">
              <a:defRPr sz="2800">
                <a:latin typeface="Arial"/>
                <a:ea typeface="Arial"/>
                <a:cs typeface="Arial"/>
                <a:sym typeface="Arial"/>
              </a:defRPr>
            </a:pPr>
            <a:r>
              <a:t>Data Communications and Computer Networks: A Business User's Approach, Eighth Edition</a:t>
            </a:r>
            <a:endParaRPr sz="5600"/>
          </a:p>
          <a:p>
            <a:pPr algn="l" defTabSz="1828800">
              <a:defRPr>
                <a:latin typeface="Arial"/>
                <a:ea typeface="Arial"/>
                <a:cs typeface="Arial"/>
                <a:sym typeface="Arial"/>
              </a:defRPr>
            </a:pPr>
            <a:r>
              <a:t>© 2016. Cengage Learning. All right reserved.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21829" t="3109" r="2068" b="1248"/>
          <a:stretch>
            <a:fillRect/>
          </a:stretch>
        </p:blipFill>
        <p:spPr>
          <a:xfrm>
            <a:off x="333507" y="3478741"/>
            <a:ext cx="12496801" cy="5957889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45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rcRect l="21815" t="2021" r="1487" b="2021"/>
          <a:stretch>
            <a:fillRect/>
          </a:stretch>
        </p:blipFill>
        <p:spPr>
          <a:xfrm>
            <a:off x="13685440" y="3420004"/>
            <a:ext cx="10453057" cy="6075270"/>
          </a:xfrm>
          <a:prstGeom prst="rect">
            <a:avLst/>
          </a:prstGeom>
          <a:ln w="12700">
            <a:miter lim="400000"/>
          </a:ln>
        </p:spPr>
      </p:pic>
      <p:sp>
        <p:nvSpPr>
          <p:cNvPr id="246" name="Title 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r>
              <a:t>Connection-oriented versus Connectionless</a:t>
            </a:r>
          </a:p>
        </p:txBody>
      </p:sp>
      <p:sp>
        <p:nvSpPr>
          <p:cNvPr id="247" name="Connectionless postal network"/>
          <p:cNvSpPr txBox="1"/>
          <p:nvPr/>
        </p:nvSpPr>
        <p:spPr>
          <a:xfrm>
            <a:off x="15562769" y="9985133"/>
            <a:ext cx="6698235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Connectionless postal network</a:t>
            </a:r>
          </a:p>
        </p:txBody>
      </p:sp>
      <p:sp>
        <p:nvSpPr>
          <p:cNvPr id="248" name="Connection-oriented telephone call"/>
          <p:cNvSpPr txBox="1"/>
          <p:nvPr/>
        </p:nvSpPr>
        <p:spPr>
          <a:xfrm>
            <a:off x="2784512" y="9985133"/>
            <a:ext cx="7594791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Connection-oriented telephone call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13257873" y="2617126"/>
            <a:ext cx="1" cy="936861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69594">
              <a:defRPr sz="7728"/>
            </a:lvl1pPr>
          </a:lstStyle>
          <a:p>
            <a:r>
              <a:t>Connection-oriented versus Connectionless</a:t>
            </a:r>
          </a:p>
        </p:txBody>
      </p:sp>
      <p:sp>
        <p:nvSpPr>
          <p:cNvPr id="252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A connection-oriented application can operate over both a circuit switched network or a packet switched network.</a:t>
            </a:r>
          </a:p>
          <a:p>
            <a:pPr>
              <a:spcBef>
                <a:spcPts val="3300"/>
              </a:spcBef>
            </a:pPr>
            <a:endParaRPr/>
          </a:p>
          <a:p>
            <a:pPr>
              <a:spcBef>
                <a:spcPts val="3300"/>
              </a:spcBef>
            </a:pPr>
            <a:r>
              <a:t>A connectionless application can also operate over both a circuit switched network or a packet switched network but a packet switched network may be more efficient.</a:t>
            </a:r>
          </a:p>
        </p:txBody>
      </p:sp>
      <p:sp>
        <p:nvSpPr>
          <p:cNvPr id="253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</a:t>
            </a:r>
          </a:p>
        </p:txBody>
      </p:sp>
      <p:sp>
        <p:nvSpPr>
          <p:cNvPr id="256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476046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96645" indent="-596645" defTabSz="718184">
              <a:spcBef>
                <a:spcPts val="2500"/>
              </a:spcBef>
              <a:defRPr sz="4176"/>
            </a:pPr>
            <a:r>
              <a:t>Each node in a WAN is a router that accepts an input packet, examines the destination address, and forwards the packet on to a particular telecommunications line.</a:t>
            </a:r>
          </a:p>
          <a:p>
            <a:pPr marL="596645" indent="-596645" defTabSz="718184">
              <a:spcBef>
                <a:spcPts val="2500"/>
              </a:spcBef>
              <a:defRPr sz="4176"/>
            </a:pPr>
            <a:r>
              <a:t>How does a router decide which line to transmit on?</a:t>
            </a:r>
          </a:p>
          <a:p>
            <a:pPr marL="596645" indent="-596645" defTabSz="718184">
              <a:spcBef>
                <a:spcPts val="2500"/>
              </a:spcBef>
              <a:defRPr sz="4176"/>
            </a:pPr>
            <a:r>
              <a:t>A router must select the one transmission line that will best provide a path to the destination and in an optimal manner.</a:t>
            </a:r>
          </a:p>
          <a:p>
            <a:pPr marL="596645" indent="-596645" defTabSz="718184">
              <a:spcBef>
                <a:spcPts val="2500"/>
              </a:spcBef>
              <a:defRPr sz="4176"/>
            </a:pPr>
            <a:r>
              <a:t>Often many possible routes exist between sender and receiver.</a:t>
            </a:r>
          </a:p>
        </p:txBody>
      </p:sp>
      <p:sp>
        <p:nvSpPr>
          <p:cNvPr id="257" name="Footer Placeholder 3"/>
          <p:cNvSpPr txBox="1"/>
          <p:nvPr/>
        </p:nvSpPr>
        <p:spPr>
          <a:xfrm>
            <a:off x="4290483" y="12954000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58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30427" t="2791" r="5083" b="2791"/>
          <a:stretch>
            <a:fillRect/>
          </a:stretch>
        </p:blipFill>
        <p:spPr>
          <a:xfrm>
            <a:off x="12303034" y="2689012"/>
            <a:ext cx="11557828" cy="9015429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A seven-node network showing multiple routes between nodes"/>
          <p:cNvSpPr txBox="1"/>
          <p:nvPr/>
        </p:nvSpPr>
        <p:spPr>
          <a:xfrm>
            <a:off x="14020418" y="11538143"/>
            <a:ext cx="8123027" cy="1180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A seven-node network showing multiple routes between nodes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</a:t>
            </a:r>
          </a:p>
        </p:txBody>
      </p:sp>
      <p:sp>
        <p:nvSpPr>
          <p:cNvPr id="262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821459" cy="9296400"/>
          </a:xfrm>
          <a:prstGeom prst="rect">
            <a:avLst/>
          </a:prstGeom>
        </p:spPr>
        <p:txBody>
          <a:bodyPr/>
          <a:lstStyle/>
          <a:p>
            <a:pPr marL="520700" indent="-520700" defTabSz="676909">
              <a:spcBef>
                <a:spcPts val="2700"/>
              </a:spcBef>
              <a:defRPr sz="4756"/>
            </a:pPr>
            <a:r>
              <a:t>The communications network with its nodes and telecommunication links is essentially a weighted network graph.</a:t>
            </a:r>
          </a:p>
          <a:p>
            <a:pPr marL="520700" indent="-520700" defTabSz="676909">
              <a:spcBef>
                <a:spcPts val="2700"/>
              </a:spcBef>
              <a:defRPr sz="4756"/>
            </a:pPr>
            <a:r>
              <a:t>The edges, or telecommunication links, between nodes, have a cost associated with them.</a:t>
            </a:r>
          </a:p>
          <a:p>
            <a:pPr marL="520700" indent="-520700" defTabSz="676909">
              <a:spcBef>
                <a:spcPts val="2700"/>
              </a:spcBef>
              <a:defRPr sz="4756"/>
            </a:pPr>
            <a:r>
              <a:t>The cost could be a delay cost, a queue size cost, a limiting speed, or simply a dollar amount for using that link.</a:t>
            </a:r>
          </a:p>
        </p:txBody>
      </p:sp>
      <p:sp>
        <p:nvSpPr>
          <p:cNvPr id="263" name="Footer Placeholder 3"/>
          <p:cNvSpPr txBox="1"/>
          <p:nvPr/>
        </p:nvSpPr>
        <p:spPr>
          <a:xfrm>
            <a:off x="4290483" y="12762822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264" name="A simple example of a network graph"/>
          <p:cNvSpPr txBox="1"/>
          <p:nvPr/>
        </p:nvSpPr>
        <p:spPr>
          <a:xfrm>
            <a:off x="14636172" y="11998279"/>
            <a:ext cx="8123027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A simple example of a network graph</a:t>
            </a:r>
          </a:p>
        </p:txBody>
      </p:sp>
      <p:pic>
        <p:nvPicPr>
          <p:cNvPr id="26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34310" t="4640" r="14519" b="3549"/>
          <a:stretch>
            <a:fillRect/>
          </a:stretch>
        </p:blipFill>
        <p:spPr>
          <a:xfrm>
            <a:off x="13987572" y="2572142"/>
            <a:ext cx="9420030" cy="9296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</a:t>
            </a:r>
          </a:p>
        </p:txBody>
      </p:sp>
      <p:sp>
        <p:nvSpPr>
          <p:cNvPr id="268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3300"/>
              </a:spcBef>
            </a:pPr>
            <a:r>
              <a:t>The routing method, or algorithm, chosen to move packets through a network should be:</a:t>
            </a:r>
          </a:p>
          <a:p>
            <a:pPr>
              <a:spcBef>
                <a:spcPts val="3300"/>
              </a:spcBef>
            </a:pPr>
            <a:r>
              <a:t> Optimal, so the least cost can be found</a:t>
            </a:r>
          </a:p>
          <a:p>
            <a:pPr>
              <a:spcBef>
                <a:spcPts val="3300"/>
              </a:spcBef>
            </a:pPr>
            <a:r>
              <a:t> Fair, so all packets are treated equally</a:t>
            </a:r>
          </a:p>
          <a:p>
            <a:pPr>
              <a:spcBef>
                <a:spcPts val="3300"/>
              </a:spcBef>
            </a:pPr>
            <a:r>
              <a:t> Robust, in case link or node failures occur and the network has to reroute traffic.</a:t>
            </a:r>
          </a:p>
          <a:p>
            <a:pPr>
              <a:spcBef>
                <a:spcPts val="3300"/>
              </a:spcBef>
            </a:pPr>
            <a:r>
              <a:t> Not too robust so that the chosen paths do not oscillate too quickly between troubled spots.</a:t>
            </a:r>
          </a:p>
        </p:txBody>
      </p:sp>
      <p:sp>
        <p:nvSpPr>
          <p:cNvPr id="269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Least Cost Routing Algorithm</a:t>
            </a:r>
          </a:p>
        </p:txBody>
      </p:sp>
      <p:sp>
        <p:nvSpPr>
          <p:cNvPr id="272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302082" cy="9296400"/>
          </a:xfrm>
          <a:prstGeom prst="rect">
            <a:avLst/>
          </a:prstGeom>
        </p:spPr>
        <p:txBody>
          <a:bodyPr/>
          <a:lstStyle/>
          <a:p>
            <a:pPr marL="590550" indent="-590550" defTabSz="767715">
              <a:spcBef>
                <a:spcPts val="3100"/>
              </a:spcBef>
              <a:defRPr sz="5394"/>
            </a:pPr>
            <a:r>
              <a:t>Dijkstra’s least cost algorithm finds all possible paths between two locations.</a:t>
            </a:r>
          </a:p>
          <a:p>
            <a:pPr marL="590550" indent="-590550" defTabSz="767715">
              <a:spcBef>
                <a:spcPts val="3100"/>
              </a:spcBef>
              <a:defRPr sz="5394"/>
            </a:pPr>
            <a:r>
              <a:t>By identifying all possible paths, it also identifies the least cost path.</a:t>
            </a:r>
          </a:p>
          <a:p>
            <a:pPr marL="590550" indent="-590550" defTabSz="767715">
              <a:spcBef>
                <a:spcPts val="3100"/>
              </a:spcBef>
              <a:defRPr sz="5394"/>
            </a:pPr>
            <a:r>
              <a:t>The algorithm can be applied to determine the least cost path between any pair of nodes.</a:t>
            </a:r>
          </a:p>
        </p:txBody>
      </p:sp>
      <p:sp>
        <p:nvSpPr>
          <p:cNvPr id="273" name="Footer Placeholder 3"/>
          <p:cNvSpPr txBox="1"/>
          <p:nvPr/>
        </p:nvSpPr>
        <p:spPr>
          <a:xfrm>
            <a:off x="4290483" y="12553387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7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35926" t="2824" r="13499" b="2824"/>
          <a:stretch>
            <a:fillRect/>
          </a:stretch>
        </p:blipFill>
        <p:spPr>
          <a:xfrm>
            <a:off x="13597390" y="2886846"/>
            <a:ext cx="9216618" cy="8692914"/>
          </a:xfrm>
          <a:prstGeom prst="rect">
            <a:avLst/>
          </a:prstGeom>
          <a:ln w="12700">
            <a:miter lim="400000"/>
          </a:ln>
        </p:spPr>
      </p:pic>
      <p:sp>
        <p:nvSpPr>
          <p:cNvPr id="275" name="Network with costs associated with each link"/>
          <p:cNvSpPr txBox="1"/>
          <p:nvPr/>
        </p:nvSpPr>
        <p:spPr>
          <a:xfrm>
            <a:off x="12935839" y="11824845"/>
            <a:ext cx="10539732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Network with costs associated with each link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Flooding Routing</a:t>
            </a:r>
          </a:p>
        </p:txBody>
      </p:sp>
      <p:sp>
        <p:nvSpPr>
          <p:cNvPr id="278" name="Content Placeholder 6"/>
          <p:cNvSpPr txBox="1">
            <a:spLocks noGrp="1"/>
          </p:cNvSpPr>
          <p:nvPr>
            <p:ph type="body" idx="1"/>
          </p:nvPr>
        </p:nvSpPr>
        <p:spPr>
          <a:xfrm>
            <a:off x="1689099" y="3149600"/>
            <a:ext cx="21458636" cy="9296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When a packet arrives at a node, the node sends a copy of the packet out every link except the link the packet arrived on.</a:t>
            </a:r>
          </a:p>
          <a:p>
            <a:pPr>
              <a:spcBef>
                <a:spcPts val="3300"/>
              </a:spcBef>
            </a:pPr>
            <a:r>
              <a:t>Traffic grows very quickly when every node floods the packet.</a:t>
            </a:r>
          </a:p>
          <a:p>
            <a:pPr>
              <a:spcBef>
                <a:spcPts val="3300"/>
              </a:spcBef>
            </a:pPr>
            <a:r>
              <a:t>To limit uncontrolled growth, each packet has a hop count.  Every time a packet hops, its hop count is incremented.  When a packet’s hop count equals a global hop limit, the packet is discarded.</a:t>
            </a:r>
          </a:p>
        </p:txBody>
      </p:sp>
      <p:sp>
        <p:nvSpPr>
          <p:cNvPr id="279" name="Footer Placeholder 3"/>
          <p:cNvSpPr txBox="1"/>
          <p:nvPr/>
        </p:nvSpPr>
        <p:spPr>
          <a:xfrm>
            <a:off x="4481513" y="12553387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l="35295" t="3563" r="15797" b="3563"/>
          <a:stretch>
            <a:fillRect/>
          </a:stretch>
        </p:blipFill>
        <p:spPr>
          <a:xfrm>
            <a:off x="13838632" y="2686701"/>
            <a:ext cx="8514128" cy="8740918"/>
          </a:xfrm>
          <a:prstGeom prst="rect">
            <a:avLst/>
          </a:prstGeom>
          <a:ln w="12700">
            <a:miter lim="400000"/>
          </a:ln>
        </p:spPr>
      </p:pic>
      <p:sp>
        <p:nvSpPr>
          <p:cNvPr id="282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283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rcRect l="37689" t="2856" r="12577" b="2856"/>
          <a:stretch>
            <a:fillRect/>
          </a:stretch>
        </p:blipFill>
        <p:spPr>
          <a:xfrm>
            <a:off x="2037291" y="3144176"/>
            <a:ext cx="9098381" cy="8215837"/>
          </a:xfrm>
          <a:prstGeom prst="rect">
            <a:avLst/>
          </a:prstGeom>
          <a:ln w="12700">
            <a:miter lim="400000"/>
          </a:ln>
        </p:spPr>
      </p:pic>
      <p:sp>
        <p:nvSpPr>
          <p:cNvPr id="284" name="Network with flooding, starting from Node A"/>
          <p:cNvSpPr txBox="1"/>
          <p:nvPr/>
        </p:nvSpPr>
        <p:spPr>
          <a:xfrm>
            <a:off x="1316606" y="11320617"/>
            <a:ext cx="10539731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Network with flooding, starting from Node A</a:t>
            </a:r>
          </a:p>
        </p:txBody>
      </p:sp>
      <p:sp>
        <p:nvSpPr>
          <p:cNvPr id="285" name="Flooding has continued to Nodes B,C, and D"/>
          <p:cNvSpPr txBox="1"/>
          <p:nvPr/>
        </p:nvSpPr>
        <p:spPr>
          <a:xfrm>
            <a:off x="12825773" y="11320617"/>
            <a:ext cx="10539731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Flooding has continued to Nodes B,C, and D</a:t>
            </a:r>
          </a:p>
        </p:txBody>
      </p:sp>
      <p:sp>
        <p:nvSpPr>
          <p:cNvPr id="286" name="Title 6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Flooding Routing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Centralized Routing</a:t>
            </a:r>
          </a:p>
        </p:txBody>
      </p:sp>
      <p:sp>
        <p:nvSpPr>
          <p:cNvPr id="289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One routing table is kept at a “central” node.</a:t>
            </a:r>
          </a:p>
          <a:p>
            <a:pPr>
              <a:spcBef>
                <a:spcPts val="3300"/>
              </a:spcBef>
            </a:pPr>
            <a:r>
              <a:t>Whenever a node needs a routing decision, the central node is consulted.</a:t>
            </a:r>
          </a:p>
          <a:p>
            <a:pPr>
              <a:spcBef>
                <a:spcPts val="3300"/>
              </a:spcBef>
            </a:pPr>
            <a:r>
              <a:t>To survive central node failure, the routing table should be kept at a backup location.</a:t>
            </a:r>
          </a:p>
          <a:p>
            <a:pPr>
              <a:spcBef>
                <a:spcPts val="3300"/>
              </a:spcBef>
            </a:pPr>
            <a:r>
              <a:t>The central node should be designed to support a high amount of traffic consisting of routing requests.</a:t>
            </a:r>
          </a:p>
        </p:txBody>
      </p:sp>
      <p:sp>
        <p:nvSpPr>
          <p:cNvPr id="290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Title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Centralized Routing</a:t>
            </a:r>
          </a:p>
        </p:txBody>
      </p:sp>
      <p:pic>
        <p:nvPicPr>
          <p:cNvPr id="293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t="13645"/>
          <a:stretch>
            <a:fillRect/>
          </a:stretch>
        </p:blipFill>
        <p:spPr>
          <a:xfrm>
            <a:off x="2856342" y="3753180"/>
            <a:ext cx="18671318" cy="7374997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Footer Placeholder 3"/>
          <p:cNvSpPr txBox="1"/>
          <p:nvPr/>
        </p:nvSpPr>
        <p:spPr>
          <a:xfrm>
            <a:off x="4571999" y="12553387"/>
            <a:ext cx="15240001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295" name="Title 5"/>
          <p:cNvSpPr txBox="1"/>
          <p:nvPr/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11200" b="1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t>Centralized Routing</a:t>
            </a:r>
          </a:p>
        </p:txBody>
      </p:sp>
      <p:sp>
        <p:nvSpPr>
          <p:cNvPr id="296" name="Table: Routing table kept at a centralised network site"/>
          <p:cNvSpPr txBox="1"/>
          <p:nvPr/>
        </p:nvSpPr>
        <p:spPr>
          <a:xfrm>
            <a:off x="5859435" y="11523445"/>
            <a:ext cx="1266513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Table: Routing table kept at a centralised network site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Todays Lecture</a:t>
            </a:r>
          </a:p>
        </p:txBody>
      </p:sp>
      <p:sp>
        <p:nvSpPr>
          <p:cNvPr id="15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71500" indent="-571500" defTabSz="742950">
              <a:spcBef>
                <a:spcPts val="0"/>
              </a:spcBef>
              <a:defRPr sz="5219"/>
            </a:pPr>
            <a:r>
              <a:t>Distinguish local area networks, metropolitan area networks, and wide area networks from each other</a:t>
            </a:r>
          </a:p>
          <a:p>
            <a:pPr marL="571500" indent="-571500" defTabSz="742950">
              <a:spcBef>
                <a:spcPts val="0"/>
              </a:spcBef>
              <a:defRPr sz="5219"/>
            </a:pPr>
            <a:endParaRPr/>
          </a:p>
          <a:p>
            <a:pPr marL="571500" indent="-571500" defTabSz="742950">
              <a:spcBef>
                <a:spcPts val="0"/>
              </a:spcBef>
              <a:defRPr sz="5219"/>
            </a:pPr>
            <a:r>
              <a:t>Characteristics of metropolitan area networks and compare to LANs and WANs</a:t>
            </a:r>
          </a:p>
          <a:p>
            <a:pPr marL="571500" indent="-571500" defTabSz="742950">
              <a:spcBef>
                <a:spcPts val="0"/>
              </a:spcBef>
              <a:defRPr sz="5219"/>
            </a:pPr>
            <a:endParaRPr/>
          </a:p>
          <a:p>
            <a:pPr marL="571500" indent="-571500" defTabSz="742950">
              <a:spcBef>
                <a:spcPts val="0"/>
              </a:spcBef>
              <a:defRPr sz="5219"/>
            </a:pPr>
            <a:r>
              <a:t>Describe how circuit-switched, datagram packet-switched, and virtual circuit packet-switched networks work</a:t>
            </a:r>
          </a:p>
          <a:p>
            <a:pPr marL="571500" indent="-571500" defTabSz="742950">
              <a:spcBef>
                <a:spcPts val="0"/>
              </a:spcBef>
              <a:defRPr sz="5219"/>
            </a:pPr>
            <a:endParaRPr/>
          </a:p>
          <a:p>
            <a:pPr marL="571500" indent="-571500" defTabSz="742950">
              <a:spcBef>
                <a:spcPts val="0"/>
              </a:spcBef>
              <a:defRPr sz="5219"/>
            </a:pPr>
            <a:r>
              <a:t>Differences between connection-oriented and connectionless networks</a:t>
            </a:r>
          </a:p>
        </p:txBody>
      </p:sp>
      <p:sp>
        <p:nvSpPr>
          <p:cNvPr id="160" name="Footer Placeholder 3"/>
          <p:cNvSpPr txBox="1"/>
          <p:nvPr/>
        </p:nvSpPr>
        <p:spPr>
          <a:xfrm>
            <a:off x="41465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Distributed Routing</a:t>
            </a:r>
          </a:p>
        </p:txBody>
      </p:sp>
      <p:sp>
        <p:nvSpPr>
          <p:cNvPr id="299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599"/>
            <a:ext cx="21005800" cy="5638857"/>
          </a:xfrm>
          <a:prstGeom prst="rect">
            <a:avLst/>
          </a:prstGeom>
        </p:spPr>
        <p:txBody>
          <a:bodyPr/>
          <a:lstStyle/>
          <a:p>
            <a:pPr marL="508000" indent="-508000" defTabSz="660400">
              <a:spcBef>
                <a:spcPts val="2600"/>
              </a:spcBef>
              <a:defRPr sz="4640"/>
            </a:pPr>
            <a:r>
              <a:t>Each node maintains its own routing table.</a:t>
            </a:r>
          </a:p>
          <a:p>
            <a:pPr marL="508000" indent="-508000" defTabSz="660400">
              <a:spcBef>
                <a:spcPts val="2600"/>
              </a:spcBef>
              <a:defRPr sz="4640"/>
            </a:pPr>
            <a:r>
              <a:t>No central site holds a global table.</a:t>
            </a:r>
          </a:p>
          <a:p>
            <a:pPr marL="508000" indent="-508000" defTabSz="660400">
              <a:spcBef>
                <a:spcPts val="2600"/>
              </a:spcBef>
              <a:defRPr sz="4640"/>
            </a:pPr>
            <a:r>
              <a:t>Somehow each node has to share information with other nodes so that the individual routing tables can be created.</a:t>
            </a:r>
          </a:p>
          <a:p>
            <a:pPr marL="508000" indent="-508000" defTabSz="660400">
              <a:spcBef>
                <a:spcPts val="2600"/>
              </a:spcBef>
              <a:defRPr sz="4640"/>
            </a:pPr>
            <a:r>
              <a:t>Possible problem with individual routing tables holding inaccurate information.</a:t>
            </a:r>
          </a:p>
        </p:txBody>
      </p:sp>
      <p:sp>
        <p:nvSpPr>
          <p:cNvPr id="300" name="Footer Placeholder 3"/>
          <p:cNvSpPr txBox="1"/>
          <p:nvPr/>
        </p:nvSpPr>
        <p:spPr>
          <a:xfrm>
            <a:off x="4324350" y="12953999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301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rcRect t="30027"/>
          <a:stretch>
            <a:fillRect/>
          </a:stretch>
        </p:blipFill>
        <p:spPr>
          <a:xfrm>
            <a:off x="333970" y="8826500"/>
            <a:ext cx="23715980" cy="3392885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Table: Local routing table for Node C"/>
          <p:cNvSpPr txBox="1"/>
          <p:nvPr/>
        </p:nvSpPr>
        <p:spPr>
          <a:xfrm>
            <a:off x="5859435" y="12133045"/>
            <a:ext cx="1266513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Table: Local routing table for Node C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defTabSz="561340">
              <a:defRPr sz="7616"/>
            </a:pPr>
            <a:r>
              <a:t>Adaptive Routing versus Static Routing</a:t>
            </a:r>
            <a:br/>
            <a:endParaRPr/>
          </a:p>
        </p:txBody>
      </p:sp>
      <p:sp>
        <p:nvSpPr>
          <p:cNvPr id="305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With adaptive routing, routing tables can change to reflect changes in the network</a:t>
            </a:r>
          </a:p>
          <a:p>
            <a:pPr>
              <a:spcBef>
                <a:spcPts val="3300"/>
              </a:spcBef>
            </a:pPr>
            <a:r>
              <a:t>Static routing does not allow the routing tables to change.</a:t>
            </a:r>
          </a:p>
          <a:p>
            <a:pPr>
              <a:spcBef>
                <a:spcPts val="3300"/>
              </a:spcBef>
            </a:pPr>
            <a:r>
              <a:t>Static routing is simpler but does not adapt to network congestion or failures.</a:t>
            </a:r>
          </a:p>
        </p:txBody>
      </p:sp>
      <p:sp>
        <p:nvSpPr>
          <p:cNvPr id="306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09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Routing Information Protocol (RIP) - First routing protocol used on the Internet.  </a:t>
            </a:r>
          </a:p>
          <a:p>
            <a:pPr>
              <a:spcBef>
                <a:spcPts val="3300"/>
              </a:spcBef>
            </a:pPr>
            <a:r>
              <a:t>A form of distance vector routing.  It was adaptive and distributed</a:t>
            </a:r>
          </a:p>
          <a:p>
            <a:pPr>
              <a:spcBef>
                <a:spcPts val="3300"/>
              </a:spcBef>
            </a:pPr>
            <a:r>
              <a:t>Each node kept its own table and exchanged routing information with its neighbors.</a:t>
            </a:r>
          </a:p>
        </p:txBody>
      </p:sp>
      <p:sp>
        <p:nvSpPr>
          <p:cNvPr id="310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13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  <a:defRPr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Suppose that Router A has connections to four networks (123, 234, 345, and 789) and has the following current routing table:</a:t>
            </a:r>
          </a:p>
          <a:p>
            <a:pPr>
              <a:spcBef>
                <a:spcPts val="3300"/>
              </a:spcBef>
              <a:defRPr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 </a:t>
            </a:r>
            <a:r>
              <a:rPr sz="4800" b="1">
                <a:latin typeface="New York"/>
                <a:ea typeface="New York"/>
                <a:cs typeface="New York"/>
                <a:sym typeface="New York"/>
              </a:rPr>
              <a:t>Network	Hop Cost	Next Router	</a:t>
            </a:r>
            <a:endParaRPr sz="4800">
              <a:latin typeface="New York"/>
              <a:ea typeface="New York"/>
              <a:cs typeface="New York"/>
              <a:sym typeface="New York"/>
            </a:endParaRPr>
          </a:p>
          <a:p>
            <a:pPr marL="685800" indent="-685800">
              <a:spcBef>
                <a:spcPts val="2800"/>
              </a:spcBef>
              <a:defRPr sz="4800">
                <a:latin typeface="New York"/>
                <a:ea typeface="New York"/>
                <a:cs typeface="New York"/>
                <a:sym typeface="New York"/>
              </a:defRPr>
            </a:pPr>
            <a:r>
              <a:t>123		8		B	</a:t>
            </a:r>
          </a:p>
          <a:p>
            <a:pPr marL="685800" indent="-685800">
              <a:spcBef>
                <a:spcPts val="2800"/>
              </a:spcBef>
              <a:defRPr sz="4800">
                <a:latin typeface="New York"/>
                <a:ea typeface="New York"/>
                <a:cs typeface="New York"/>
                <a:sym typeface="New York"/>
              </a:defRPr>
            </a:pPr>
            <a:r>
              <a:t>234		5		C	</a:t>
            </a:r>
          </a:p>
          <a:p>
            <a:pPr marL="685800" indent="-685800">
              <a:spcBef>
                <a:spcPts val="2800"/>
              </a:spcBef>
              <a:defRPr sz="4800">
                <a:latin typeface="New York"/>
                <a:ea typeface="New York"/>
                <a:cs typeface="New York"/>
                <a:sym typeface="New York"/>
              </a:defRPr>
            </a:pPr>
            <a:r>
              <a:t>345		6		C	</a:t>
            </a:r>
          </a:p>
          <a:p>
            <a:pPr marL="685800" indent="-685800">
              <a:spcBef>
                <a:spcPts val="2800"/>
              </a:spcBef>
              <a:defRPr sz="4800">
                <a:latin typeface="New York"/>
                <a:ea typeface="New York"/>
                <a:cs typeface="New York"/>
                <a:sym typeface="New York"/>
              </a:defRPr>
            </a:pPr>
            <a:r>
              <a:t>789		10		D	</a:t>
            </a:r>
          </a:p>
        </p:txBody>
      </p:sp>
      <p:sp>
        <p:nvSpPr>
          <p:cNvPr id="314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17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603250" indent="-603250" defTabSz="784225">
              <a:spcBef>
                <a:spcPts val="3100"/>
              </a:spcBef>
              <a:defRPr sz="5510"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Now suppose Router D sends out the following routing information (note that Router D did not send Next Router information, since each router will determine that information for itself): </a:t>
            </a:r>
          </a:p>
          <a:p>
            <a:pPr marL="651509" indent="-651509" defTabSz="784225">
              <a:spcBef>
                <a:spcPts val="2700"/>
              </a:spcBef>
              <a:defRPr sz="4560" b="1">
                <a:latin typeface="New York"/>
                <a:ea typeface="New York"/>
                <a:cs typeface="New York"/>
                <a:sym typeface="New York"/>
              </a:defRPr>
            </a:pPr>
            <a:r>
              <a:t>Network	Hop Cost	</a:t>
            </a:r>
          </a:p>
          <a:p>
            <a:pPr marL="651509" indent="-651509" defTabSz="784225">
              <a:spcBef>
                <a:spcPts val="2700"/>
              </a:spcBef>
              <a:defRPr sz="4560">
                <a:latin typeface="New York"/>
                <a:ea typeface="New York"/>
                <a:cs typeface="New York"/>
                <a:sym typeface="New York"/>
              </a:defRPr>
            </a:pPr>
            <a:r>
              <a:t>123		4	</a:t>
            </a:r>
          </a:p>
          <a:p>
            <a:pPr marL="651509" indent="-651509" defTabSz="784225">
              <a:spcBef>
                <a:spcPts val="2700"/>
              </a:spcBef>
              <a:defRPr sz="4560">
                <a:latin typeface="New York"/>
                <a:ea typeface="New York"/>
                <a:cs typeface="New York"/>
                <a:sym typeface="New York"/>
              </a:defRPr>
            </a:pPr>
            <a:r>
              <a:t>345		5	</a:t>
            </a:r>
          </a:p>
          <a:p>
            <a:pPr marL="651509" indent="-651509" defTabSz="784225">
              <a:spcBef>
                <a:spcPts val="2700"/>
              </a:spcBef>
              <a:defRPr sz="4560">
                <a:latin typeface="New York"/>
                <a:ea typeface="New York"/>
                <a:cs typeface="New York"/>
                <a:sym typeface="New York"/>
              </a:defRPr>
            </a:pPr>
            <a:r>
              <a:t>567		7	</a:t>
            </a:r>
          </a:p>
          <a:p>
            <a:pPr marL="651509" indent="-651509" defTabSz="784225">
              <a:spcBef>
                <a:spcPts val="2700"/>
              </a:spcBef>
              <a:defRPr sz="4560">
                <a:latin typeface="New York"/>
                <a:ea typeface="New York"/>
                <a:cs typeface="New York"/>
                <a:sym typeface="New York"/>
              </a:defRPr>
            </a:pPr>
            <a:r>
              <a:t>789		10	</a:t>
            </a:r>
          </a:p>
        </p:txBody>
      </p:sp>
      <p:sp>
        <p:nvSpPr>
          <p:cNvPr id="318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21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  <a:defRPr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Router A will look at each entry in Router D’s table and make the following decisions:</a:t>
            </a:r>
          </a:p>
          <a:p>
            <a:pPr marL="685800" indent="-685800">
              <a:spcBef>
                <a:spcPts val="2400"/>
              </a:spcBef>
              <a:defRPr sz="4000"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1. Router D says Network 123 is 4 hops away (from Router D). Since Router D is 1 hop away from Router A, Network 123 is actually 5 hops away from Router A. That is better than the current entry of 8 hops in Router A’s table, so Router A will update the entry for Network 123.</a:t>
            </a:r>
          </a:p>
          <a:p>
            <a:pPr marL="685800" indent="-685800">
              <a:spcBef>
                <a:spcPts val="2400"/>
              </a:spcBef>
              <a:defRPr sz="4000"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2. Router D says Network 345 is 5 hops away.  Add one hop to get to Router D and Network 345 is 6 hops away.  That is currently the same hop count as shown in Router A’s table for Network 345, so Router A will not update its table.</a:t>
            </a:r>
          </a:p>
        </p:txBody>
      </p:sp>
      <p:sp>
        <p:nvSpPr>
          <p:cNvPr id="322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25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  <a:defRPr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Router A will look at each entry in Router D’s table and make the following decisions:</a:t>
            </a:r>
          </a:p>
          <a:p>
            <a:pPr marL="685800" indent="-685800">
              <a:spcBef>
                <a:spcPts val="2400"/>
              </a:spcBef>
              <a:defRPr sz="4000"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3. Router D says Network 567 is 7 hops away.  Add 1 hop to get to Router D, giving 8 hops.  Since Router A has no information about Network 567, Router A will add this entry to its table. And since the information is coming from Router D, Router A’s Next Router entry for network 567 is set to D.</a:t>
            </a:r>
          </a:p>
          <a:p>
            <a:pPr marL="685800" indent="-685800">
              <a:spcBef>
                <a:spcPts val="2400"/>
              </a:spcBef>
              <a:defRPr sz="4000">
                <a:latin typeface="New York"/>
                <a:ea typeface="New York"/>
                <a:cs typeface="New York"/>
                <a:sym typeface="New York"/>
              </a:defRPr>
            </a:pPr>
            <a:r>
              <a:t>4. Router D says Network 789 is 10 hops away.  Add 1 hop to get to Router D.  The value of 11  hops is worse than the value currently in Router A’s table. Since Router A currently has information from Router D, and Router D is now saying it takes more hops to get to Network 789, then Router A has to use this information.</a:t>
            </a:r>
          </a:p>
        </p:txBody>
      </p:sp>
      <p:sp>
        <p:nvSpPr>
          <p:cNvPr id="326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RIP</a:t>
            </a:r>
          </a:p>
        </p:txBody>
      </p:sp>
      <p:sp>
        <p:nvSpPr>
          <p:cNvPr id="329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/>
          </a:bodyPr>
          <a:lstStyle/>
          <a:p>
            <a:pPr marL="615950" indent="-615950" defTabSz="800735">
              <a:spcBef>
                <a:spcPts val="3200"/>
              </a:spcBef>
              <a:defRPr sz="5626">
                <a:latin typeface="OceanSans-310LT475NO"/>
                <a:ea typeface="OceanSans-310LT475NO"/>
                <a:cs typeface="OceanSans-310LT475NO"/>
                <a:sym typeface="OceanSans-310LT475NO"/>
              </a:defRPr>
            </a:pPr>
            <a:r>
              <a:t>Router A’s updated routing table will thus look like the following: </a:t>
            </a:r>
          </a:p>
          <a:p>
            <a:pPr marL="615950" indent="-615950" defTabSz="800735">
              <a:spcBef>
                <a:spcPts val="3200"/>
              </a:spcBef>
              <a:defRPr sz="5626" b="1">
                <a:latin typeface="New York"/>
                <a:ea typeface="New York"/>
                <a:cs typeface="New York"/>
                <a:sym typeface="New York"/>
              </a:defRPr>
            </a:pPr>
            <a:r>
              <a:t>Network	Hop Cost	Next Router	</a:t>
            </a:r>
          </a:p>
          <a:p>
            <a:pPr marL="615950" indent="-615950" defTabSz="800735">
              <a:spcBef>
                <a:spcPts val="3200"/>
              </a:spcBef>
              <a:defRPr sz="5626">
                <a:latin typeface="New York"/>
                <a:ea typeface="New York"/>
                <a:cs typeface="New York"/>
                <a:sym typeface="New York"/>
              </a:defRPr>
            </a:pPr>
            <a:r>
              <a:t>123		5		D	</a:t>
            </a:r>
          </a:p>
          <a:p>
            <a:pPr marL="615950" indent="-615950" defTabSz="800735">
              <a:spcBef>
                <a:spcPts val="3200"/>
              </a:spcBef>
              <a:defRPr sz="5626">
                <a:latin typeface="New York"/>
                <a:ea typeface="New York"/>
                <a:cs typeface="New York"/>
                <a:sym typeface="New York"/>
              </a:defRPr>
            </a:pPr>
            <a:r>
              <a:t>234		5		C	</a:t>
            </a:r>
          </a:p>
          <a:p>
            <a:pPr marL="615950" indent="-615950" defTabSz="800735">
              <a:spcBef>
                <a:spcPts val="3200"/>
              </a:spcBef>
              <a:defRPr sz="5626">
                <a:latin typeface="New York"/>
                <a:ea typeface="New York"/>
                <a:cs typeface="New York"/>
                <a:sym typeface="New York"/>
              </a:defRPr>
            </a:pPr>
            <a:r>
              <a:t>345		6		C	</a:t>
            </a:r>
          </a:p>
          <a:p>
            <a:pPr marL="615950" indent="-615950" defTabSz="800735">
              <a:spcBef>
                <a:spcPts val="3200"/>
              </a:spcBef>
              <a:defRPr sz="5626">
                <a:latin typeface="New York"/>
                <a:ea typeface="New York"/>
                <a:cs typeface="New York"/>
                <a:sym typeface="New York"/>
              </a:defRPr>
            </a:pPr>
            <a:r>
              <a:t>567		8		D	</a:t>
            </a:r>
          </a:p>
          <a:p>
            <a:pPr marL="615950" indent="-615950" defTabSz="800735">
              <a:spcBef>
                <a:spcPts val="3200"/>
              </a:spcBef>
              <a:defRPr sz="5626">
                <a:latin typeface="New York"/>
                <a:ea typeface="New York"/>
                <a:cs typeface="New York"/>
                <a:sym typeface="New York"/>
              </a:defRPr>
            </a:pPr>
            <a:r>
              <a:t>789		11		D	</a:t>
            </a:r>
          </a:p>
        </p:txBody>
      </p:sp>
      <p:sp>
        <p:nvSpPr>
          <p:cNvPr id="330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Routing Examples - OSPF</a:t>
            </a:r>
          </a:p>
        </p:txBody>
      </p:sp>
      <p:sp>
        <p:nvSpPr>
          <p:cNvPr id="333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Open Shortest Path First (OSPF) - Second routing protocol used on the Internet</a:t>
            </a:r>
          </a:p>
          <a:p>
            <a:pPr>
              <a:spcBef>
                <a:spcPts val="3300"/>
              </a:spcBef>
            </a:pPr>
            <a:r>
              <a:t>A form of link state routing</a:t>
            </a:r>
          </a:p>
          <a:p>
            <a:pPr>
              <a:spcBef>
                <a:spcPts val="3300"/>
              </a:spcBef>
            </a:pPr>
            <a:r>
              <a:t>It too was adaptive and distributed but more complicated than RIP and performed much better</a:t>
            </a:r>
          </a:p>
        </p:txBody>
      </p:sp>
      <p:sp>
        <p:nvSpPr>
          <p:cNvPr id="334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Network Congestion</a:t>
            </a:r>
          </a:p>
        </p:txBody>
      </p:sp>
      <p:sp>
        <p:nvSpPr>
          <p:cNvPr id="337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When a network or a part of a network becomes so saturated with data packets that packet transfer is noticeably impeded, network congestion occurs.</a:t>
            </a:r>
          </a:p>
          <a:p>
            <a:pPr>
              <a:spcBef>
                <a:spcPts val="3300"/>
              </a:spcBef>
            </a:pPr>
            <a:r>
              <a:t>What can cause network congestion?  Node and link failures; high amounts of traffic; improper network planning.</a:t>
            </a:r>
          </a:p>
          <a:p>
            <a:pPr>
              <a:spcBef>
                <a:spcPts val="3300"/>
              </a:spcBef>
            </a:pPr>
            <a:r>
              <a:t>When serious congestion occurs buffers overflow and packets are lost.</a:t>
            </a:r>
          </a:p>
        </p:txBody>
      </p:sp>
      <p:sp>
        <p:nvSpPr>
          <p:cNvPr id="338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Todays Lecture</a:t>
            </a:r>
          </a:p>
        </p:txBody>
      </p:sp>
      <p:sp>
        <p:nvSpPr>
          <p:cNvPr id="163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Differences between centralized and distributed routing</a:t>
            </a:r>
          </a:p>
          <a:p>
            <a:endParaRPr/>
          </a:p>
          <a:p>
            <a:r>
              <a:t>Differences between static and adaptive routing</a:t>
            </a:r>
          </a:p>
          <a:p>
            <a:endParaRPr/>
          </a:p>
          <a:p>
            <a:r>
              <a:t>Characteristics of flooding, </a:t>
            </a:r>
          </a:p>
          <a:p>
            <a:pPr lvl="1"/>
            <a:r>
              <a:t>use hop count and hop limit in a simple example</a:t>
            </a:r>
          </a:p>
          <a:p>
            <a:endParaRPr/>
          </a:p>
          <a:p>
            <a:r>
              <a:t>Concepts of network congestion &amp; quality of service</a:t>
            </a:r>
          </a:p>
        </p:txBody>
      </p:sp>
      <p:sp>
        <p:nvSpPr>
          <p:cNvPr id="164" name="Footer Placeholder 3"/>
          <p:cNvSpPr txBox="1"/>
          <p:nvPr/>
        </p:nvSpPr>
        <p:spPr>
          <a:xfrm>
            <a:off x="4267200" y="1207490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Network Congestion</a:t>
            </a:r>
          </a:p>
        </p:txBody>
      </p:sp>
      <p:sp>
        <p:nvSpPr>
          <p:cNvPr id="341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What can we do to reduce or eliminate network congestion?</a:t>
            </a:r>
          </a:p>
          <a:p>
            <a:pPr>
              <a:spcBef>
                <a:spcPts val="3300"/>
              </a:spcBef>
            </a:pPr>
            <a:r>
              <a:t>An application can observe its own traffic and notice if packets are disappearing.  If so, there may be congestion.  This is called </a:t>
            </a:r>
            <a:r>
              <a:rPr i="1"/>
              <a:t>implicit congestion control</a:t>
            </a:r>
            <a:r>
              <a:t>.</a:t>
            </a:r>
          </a:p>
          <a:p>
            <a:pPr>
              <a:spcBef>
                <a:spcPts val="3300"/>
              </a:spcBef>
            </a:pPr>
            <a:r>
              <a:t>The network can inform its applications that congestion has occurred and the applications can take action.  This is called </a:t>
            </a:r>
            <a:r>
              <a:rPr i="1"/>
              <a:t>explicit congestion control</a:t>
            </a:r>
            <a:r>
              <a:t>.</a:t>
            </a:r>
          </a:p>
        </p:txBody>
      </p:sp>
      <p:sp>
        <p:nvSpPr>
          <p:cNvPr id="342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Congestion Avoidance</a:t>
            </a:r>
          </a:p>
        </p:txBody>
      </p:sp>
      <p:sp>
        <p:nvSpPr>
          <p:cNvPr id="345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spcBef>
                <a:spcPts val="2800"/>
              </a:spcBef>
              <a:defRPr sz="4800"/>
            </a:pPr>
            <a:r>
              <a:t>Before making a connection, user requests how much bandwidth is needed, or if connection needs to be real-time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Network checks to see if it can satisfy user request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If user request can be satisfied, connection is established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If a user does not need a high bandwidth or real-time, a simpler, cheaper connection is created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This is often called </a:t>
            </a:r>
            <a:r>
              <a:rPr i="1"/>
              <a:t>connection admission control</a:t>
            </a:r>
          </a:p>
          <a:p>
            <a:pPr marL="685800" indent="-685800">
              <a:spcBef>
                <a:spcPts val="2800"/>
              </a:spcBef>
              <a:defRPr sz="4800"/>
            </a:pPr>
            <a:r>
              <a:t>Asynchronous transfer mode is a very good example of this (Chapter Eleven)</a:t>
            </a:r>
          </a:p>
        </p:txBody>
      </p:sp>
      <p:sp>
        <p:nvSpPr>
          <p:cNvPr id="346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59459">
              <a:defRPr sz="10304"/>
            </a:lvl1pPr>
          </a:lstStyle>
          <a:p>
            <a:r>
              <a:t>WANs In Action: The Smartphone</a:t>
            </a:r>
          </a:p>
        </p:txBody>
      </p:sp>
      <p:sp>
        <p:nvSpPr>
          <p:cNvPr id="349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729391" cy="92964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The network structure that support cell phones and smartphones is growing more complex every day</a:t>
            </a:r>
          </a:p>
          <a:p>
            <a:pPr>
              <a:spcBef>
                <a:spcPts val="3300"/>
              </a:spcBef>
            </a:pPr>
            <a:r>
              <a:t>All phones within transmission distance of a cell tower are participating in a broadcast network</a:t>
            </a:r>
          </a:p>
        </p:txBody>
      </p:sp>
      <p:sp>
        <p:nvSpPr>
          <p:cNvPr id="350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351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rcRect l="31286" t="1858" r="631" b="1858"/>
          <a:stretch>
            <a:fillRect/>
          </a:stretch>
        </p:blipFill>
        <p:spPr>
          <a:xfrm>
            <a:off x="11301731" y="3262973"/>
            <a:ext cx="13028961" cy="8547991"/>
          </a:xfrm>
          <a:prstGeom prst="rect">
            <a:avLst/>
          </a:prstGeom>
          <a:ln w="12700">
            <a:miter lim="400000"/>
          </a:ln>
        </p:spPr>
      </p:pic>
      <p:sp>
        <p:nvSpPr>
          <p:cNvPr id="352" name="Interconnection of network clouds"/>
          <p:cNvSpPr txBox="1"/>
          <p:nvPr/>
        </p:nvSpPr>
        <p:spPr>
          <a:xfrm>
            <a:off x="10939436" y="11864710"/>
            <a:ext cx="12665130" cy="6348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Interconnection of network clouds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defTabSz="759459">
              <a:defRPr sz="10304"/>
            </a:lvl1pPr>
          </a:lstStyle>
          <a:p>
            <a:r>
              <a:t>WANs In Action: The Smartphone</a:t>
            </a:r>
          </a:p>
        </p:txBody>
      </p:sp>
      <p:sp>
        <p:nvSpPr>
          <p:cNvPr id="355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spcBef>
                <a:spcPts val="3300"/>
              </a:spcBef>
            </a:pPr>
            <a:r>
              <a:t>Once your data/signal reaches the cell tower, the data becomes part of a packet-switched network within the telephone company</a:t>
            </a:r>
          </a:p>
          <a:p>
            <a:pPr>
              <a:spcBef>
                <a:spcPts val="3300"/>
              </a:spcBef>
            </a:pPr>
            <a:endParaRPr/>
          </a:p>
          <a:p>
            <a:pPr>
              <a:spcBef>
                <a:spcPts val="3300"/>
              </a:spcBef>
            </a:pPr>
            <a:r>
              <a:t>If the data moves from the telephone company into the Internet, then your data is passed from one packet switched network to another</a:t>
            </a:r>
          </a:p>
        </p:txBody>
      </p:sp>
      <p:sp>
        <p:nvSpPr>
          <p:cNvPr id="356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</a:t>
            </a:r>
          </a:p>
        </p:txBody>
      </p:sp>
      <p:sp>
        <p:nvSpPr>
          <p:cNvPr id="359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r>
              <a:t>A metropolitan area network is fast, fiber-based, has very small failover times, and is often dynamically provisional</a:t>
            </a:r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endParaRPr/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r>
              <a:t>Early MANs were SONET-based, but Ethernet-based MANs are becoming very popular</a:t>
            </a:r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endParaRPr/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r>
              <a:t>SONET-based MANs are rings, while Ethernet-based MANs are meshes</a:t>
            </a:r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endParaRPr/>
          </a:p>
          <a:p>
            <a:pPr marL="685800" indent="-685800">
              <a:lnSpc>
                <a:spcPct val="90000"/>
              </a:lnSpc>
              <a:spcBef>
                <a:spcPts val="1200"/>
              </a:spcBef>
              <a:defRPr sz="5200"/>
            </a:pPr>
            <a:r>
              <a:t>Metro Ethernet is a popular form of MAN</a:t>
            </a:r>
          </a:p>
        </p:txBody>
      </p:sp>
      <p:sp>
        <p:nvSpPr>
          <p:cNvPr id="360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Rectangle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Summary (continued)</a:t>
            </a:r>
          </a:p>
        </p:txBody>
      </p:sp>
      <p:sp>
        <p:nvSpPr>
          <p:cNvPr id="363" name="Rectangle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58800" indent="-558800" defTabSz="726440">
              <a:spcBef>
                <a:spcPts val="0"/>
              </a:spcBef>
              <a:defRPr sz="5104"/>
            </a:pPr>
            <a:r>
              <a:t>Wide area networks cover states, countries, the world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endParaRPr/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t>User connects to a station and the station interfaces to a network node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endParaRPr/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t>A WAN cloud is based upon nodes (routers/switches) and high-speed links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endParaRPr/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t>WANs can be circuit-switched (fading away) or packet switched (datagram and virtual circuit)</a:t>
            </a:r>
          </a:p>
          <a:p>
            <a:pPr marL="558800" indent="-558800" defTabSz="726440">
              <a:spcBef>
                <a:spcPts val="0"/>
              </a:spcBef>
              <a:defRPr sz="5104"/>
            </a:pPr>
            <a:endParaRPr/>
          </a:p>
          <a:p>
            <a:pPr marL="558800" indent="-558800" defTabSz="726440">
              <a:spcBef>
                <a:spcPts val="0"/>
              </a:spcBef>
              <a:defRPr sz="5104"/>
            </a:pPr>
            <a:r>
              <a:t>RIP and OSPF are two routing protocols</a:t>
            </a:r>
          </a:p>
        </p:txBody>
      </p:sp>
      <p:sp>
        <p:nvSpPr>
          <p:cNvPr id="364" name="Footer Placeholder 3"/>
          <p:cNvSpPr txBox="1"/>
          <p:nvPr/>
        </p:nvSpPr>
        <p:spPr>
          <a:xfrm>
            <a:off x="4324350" y="12762822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167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3300"/>
              </a:spcBef>
            </a:pPr>
            <a:r>
              <a:t>As we have seen, a local area network covers a room, a building or a campus.</a:t>
            </a:r>
          </a:p>
          <a:p>
            <a:pPr>
              <a:spcBef>
                <a:spcPts val="3300"/>
              </a:spcBef>
            </a:pPr>
            <a:endParaRPr/>
          </a:p>
          <a:p>
            <a:pPr>
              <a:spcBef>
                <a:spcPts val="3300"/>
              </a:spcBef>
            </a:pPr>
            <a:r>
              <a:t>A metropolitan area network (MAN) covers a city or a region of a city.</a:t>
            </a:r>
          </a:p>
          <a:p>
            <a:pPr>
              <a:spcBef>
                <a:spcPts val="3300"/>
              </a:spcBef>
            </a:pPr>
            <a:endParaRPr/>
          </a:p>
          <a:p>
            <a:pPr>
              <a:spcBef>
                <a:spcPts val="3300"/>
              </a:spcBef>
            </a:pPr>
            <a:r>
              <a:t>A wide area network (WAN) covers multiple cities, states, countries, and even the solar system.</a:t>
            </a:r>
          </a:p>
        </p:txBody>
      </p:sp>
      <p:sp>
        <p:nvSpPr>
          <p:cNvPr id="168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Metropolitan Area Network Basics</a:t>
            </a:r>
          </a:p>
        </p:txBody>
      </p:sp>
      <p:sp>
        <p:nvSpPr>
          <p:cNvPr id="171" name="Content Placeholder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250" indent="-603250" defTabSz="784225">
              <a:spcBef>
                <a:spcPts val="3100"/>
              </a:spcBef>
              <a:defRPr sz="5510"/>
            </a:pPr>
            <a:r>
              <a:t>MANs borrow technologies from LANs and WANs.</a:t>
            </a:r>
          </a:p>
          <a:p>
            <a:pPr marL="603250" indent="-603250" defTabSz="784225">
              <a:spcBef>
                <a:spcPts val="3100"/>
              </a:spcBef>
              <a:defRPr sz="5510"/>
            </a:pPr>
            <a:endParaRPr/>
          </a:p>
          <a:p>
            <a:pPr marL="603250" indent="-603250" defTabSz="784225">
              <a:spcBef>
                <a:spcPts val="3100"/>
              </a:spcBef>
              <a:defRPr sz="5510"/>
            </a:pPr>
            <a:r>
              <a:t>MANs support high-speed disaster recovery systems, real-time transaction backup systems, interconnections between corporate data centers and Internet service providers, and government, business, medicine, and education high-speed interconnections.</a:t>
            </a:r>
          </a:p>
          <a:p>
            <a:pPr marL="603250" indent="-603250" defTabSz="784225">
              <a:spcBef>
                <a:spcPts val="3100"/>
              </a:spcBef>
              <a:defRPr sz="5510"/>
            </a:pPr>
            <a:endParaRPr/>
          </a:p>
          <a:p>
            <a:pPr marL="603250" indent="-603250" defTabSz="784225">
              <a:spcBef>
                <a:spcPts val="3100"/>
              </a:spcBef>
              <a:defRPr sz="5510"/>
            </a:pPr>
            <a:r>
              <a:t>Almost exclusively fiber optic systems</a:t>
            </a:r>
          </a:p>
        </p:txBody>
      </p:sp>
      <p:sp>
        <p:nvSpPr>
          <p:cNvPr id="172" name="Footer Placeholder 3"/>
          <p:cNvSpPr txBox="1"/>
          <p:nvPr/>
        </p:nvSpPr>
        <p:spPr>
          <a:xfrm>
            <a:off x="4324350" y="12017755"/>
            <a:ext cx="15240000" cy="831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2950">
              <a:defRPr sz="10080"/>
            </a:lvl1pPr>
          </a:lstStyle>
          <a:p>
            <a:r>
              <a:t>Metropolitan Area Network Basics</a:t>
            </a:r>
          </a:p>
        </p:txBody>
      </p:sp>
      <p:sp>
        <p:nvSpPr>
          <p:cNvPr id="175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1646827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501650" indent="-501650" defTabSz="652145">
              <a:spcBef>
                <a:spcPts val="2600"/>
              </a:spcBef>
              <a:defRPr sz="4582"/>
            </a:pPr>
            <a:r>
              <a:t>MANs have very high transfer speeds</a:t>
            </a:r>
          </a:p>
          <a:p>
            <a:pPr marL="501650" indent="-501650" defTabSz="652145">
              <a:spcBef>
                <a:spcPts val="2600"/>
              </a:spcBef>
              <a:defRPr sz="4582"/>
            </a:pPr>
            <a:endParaRPr/>
          </a:p>
          <a:p>
            <a:pPr marL="501650" indent="-501650" defTabSz="652145">
              <a:spcBef>
                <a:spcPts val="2600"/>
              </a:spcBef>
              <a:defRPr sz="4582"/>
            </a:pPr>
            <a:r>
              <a:t>MANs can recover from network faults very quickly (failover time)</a:t>
            </a:r>
          </a:p>
          <a:p>
            <a:pPr marL="501650" indent="-501650" defTabSz="652145">
              <a:spcBef>
                <a:spcPts val="2600"/>
              </a:spcBef>
              <a:defRPr sz="4582"/>
            </a:pPr>
            <a:endParaRPr/>
          </a:p>
          <a:p>
            <a:pPr marL="501650" indent="-501650" defTabSz="652145">
              <a:spcBef>
                <a:spcPts val="2600"/>
              </a:spcBef>
              <a:defRPr sz="4582"/>
            </a:pPr>
            <a:r>
              <a:t>MANs are very often a ring topology (not a star-wired ring)</a:t>
            </a:r>
          </a:p>
          <a:p>
            <a:pPr marL="501650" indent="-501650" defTabSz="652145">
              <a:spcBef>
                <a:spcPts val="2600"/>
              </a:spcBef>
              <a:defRPr sz="4582"/>
            </a:pPr>
            <a:endParaRPr/>
          </a:p>
          <a:p>
            <a:pPr marL="501650" indent="-501650" defTabSz="652145">
              <a:spcBef>
                <a:spcPts val="2600"/>
              </a:spcBef>
              <a:defRPr sz="4582"/>
            </a:pPr>
            <a:r>
              <a:t>Some MANs can be provisioned dynamically</a:t>
            </a:r>
          </a:p>
        </p:txBody>
      </p:sp>
      <p:sp>
        <p:nvSpPr>
          <p:cNvPr id="176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17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26356" t="3144" r="3021" b="1960"/>
          <a:stretch>
            <a:fillRect/>
          </a:stretch>
        </p:blipFill>
        <p:spPr>
          <a:xfrm>
            <a:off x="12621022" y="2341364"/>
            <a:ext cx="10822522" cy="9033082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A Physical ring used to support a MAN"/>
          <p:cNvSpPr txBox="1"/>
          <p:nvPr/>
        </p:nvSpPr>
        <p:spPr>
          <a:xfrm>
            <a:off x="13896554" y="11378792"/>
            <a:ext cx="8271321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A Physical ring used to support a MAN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itle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SONET versus Ethernet MANs</a:t>
            </a:r>
          </a:p>
        </p:txBody>
      </p:sp>
      <p:sp>
        <p:nvSpPr>
          <p:cNvPr id="181" name="Content Placeholder 6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9904016" cy="92964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76250" indent="-476250" defTabSz="619125">
              <a:spcBef>
                <a:spcPts val="2500"/>
              </a:spcBef>
              <a:defRPr sz="4350"/>
            </a:pPr>
            <a:r>
              <a:t>Most MANs are SONET network built of multiple rings (for failover purposes)</a:t>
            </a:r>
          </a:p>
          <a:p>
            <a:pPr marL="476250" indent="-476250" defTabSz="619125">
              <a:spcBef>
                <a:spcPts val="2500"/>
              </a:spcBef>
              <a:defRPr sz="4350"/>
            </a:pPr>
            <a:r>
              <a:t>SONET is well-proven but complex, fairly expensive, and cannot be provisioned dynamically.</a:t>
            </a:r>
          </a:p>
          <a:p>
            <a:pPr marL="476250" indent="-476250" defTabSz="619125">
              <a:spcBef>
                <a:spcPts val="2500"/>
              </a:spcBef>
              <a:defRPr sz="4350"/>
            </a:pPr>
            <a:r>
              <a:t>SONET is based upon T-1 rates and does not fit nicely into 1 Mbps, 10 Mbps, 100 Mbps, 1000 Mbps chunks, like Ethernet systems do.</a:t>
            </a:r>
          </a:p>
          <a:p>
            <a:pPr marL="476250" indent="-476250" defTabSz="619125">
              <a:spcBef>
                <a:spcPts val="2500"/>
              </a:spcBef>
              <a:defRPr sz="4350"/>
            </a:pPr>
            <a:r>
              <a:t>Ethernet MANs generally have high failover times</a:t>
            </a:r>
          </a:p>
        </p:txBody>
      </p:sp>
      <p:sp>
        <p:nvSpPr>
          <p:cNvPr id="182" name="Footer Placeholder 3"/>
          <p:cNvSpPr txBox="1"/>
          <p:nvPr/>
        </p:nvSpPr>
        <p:spPr>
          <a:xfrm>
            <a:off x="4324350" y="12553387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pic>
        <p:nvPicPr>
          <p:cNvPr id="183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22171" t="1613" r="913" b="1613"/>
          <a:stretch>
            <a:fillRect/>
          </a:stretch>
        </p:blipFill>
        <p:spPr>
          <a:xfrm>
            <a:off x="11398515" y="2050256"/>
            <a:ext cx="12403271" cy="9217555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SONET systems are comprised of multiple rings"/>
          <p:cNvSpPr txBox="1"/>
          <p:nvPr/>
        </p:nvSpPr>
        <p:spPr>
          <a:xfrm>
            <a:off x="12478078" y="11325313"/>
            <a:ext cx="10244012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SONET systems are comprised of multiple rings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rcRect l="19653"/>
          <a:stretch>
            <a:fillRect/>
          </a:stretch>
        </p:blipFill>
        <p:spPr>
          <a:xfrm>
            <a:off x="5840015" y="3129152"/>
            <a:ext cx="12703970" cy="8401051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Footer Placeholder 3"/>
          <p:cNvSpPr txBox="1"/>
          <p:nvPr/>
        </p:nvSpPr>
        <p:spPr>
          <a:xfrm>
            <a:off x="4324350" y="12762822"/>
            <a:ext cx="15240000" cy="8310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800"/>
            </a:pPr>
            <a:r>
              <a:t>Data Communications and Computer Networks: A Business User's Approach, Eighth Edition</a:t>
            </a:r>
            <a:endParaRPr sz="5600"/>
          </a:p>
          <a:p>
            <a:r>
              <a:t>© 2016. Cengage Learning. All Rights Reserved.</a:t>
            </a:r>
          </a:p>
        </p:txBody>
      </p:sp>
      <p:sp>
        <p:nvSpPr>
          <p:cNvPr id="188" name="Title 5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</p:spPr>
        <p:txBody>
          <a:bodyPr/>
          <a:lstStyle/>
          <a:p>
            <a:r>
              <a:t>SONET versus Ethernet MANs</a:t>
            </a:r>
          </a:p>
        </p:txBody>
      </p:sp>
      <p:sp>
        <p:nvSpPr>
          <p:cNvPr id="189" name="The Ethernet MAN topology"/>
          <p:cNvSpPr txBox="1"/>
          <p:nvPr/>
        </p:nvSpPr>
        <p:spPr>
          <a:xfrm>
            <a:off x="9196260" y="11542999"/>
            <a:ext cx="5991480" cy="63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1"/>
            </a:lvl1pPr>
          </a:lstStyle>
          <a:p>
            <a:r>
              <a:t>The Ethernet MAN topology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3400</Words>
  <Application>Microsoft Office PowerPoint</Application>
  <PresentationFormat>Custom</PresentationFormat>
  <Paragraphs>322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American Typewriter</vt:lpstr>
      <vt:lpstr>Arial</vt:lpstr>
      <vt:lpstr>Calibri</vt:lpstr>
      <vt:lpstr>Helvetica Neue</vt:lpstr>
      <vt:lpstr>Helvetica Neue Light</vt:lpstr>
      <vt:lpstr>Helvetica Neue Medium</vt:lpstr>
      <vt:lpstr>New York</vt:lpstr>
      <vt:lpstr>OceanSans-310LT475NO</vt:lpstr>
      <vt:lpstr>White</vt:lpstr>
      <vt:lpstr>Data Communication and Networking  (DCAN 202) Week 6</vt:lpstr>
      <vt:lpstr>Chapter 9:  Introduction to Metropolitan Area Networks and Wide Area Networks</vt:lpstr>
      <vt:lpstr>Todays Lecture</vt:lpstr>
      <vt:lpstr>Todays Lecture</vt:lpstr>
      <vt:lpstr>Introduction</vt:lpstr>
      <vt:lpstr>Metropolitan Area Network Basics</vt:lpstr>
      <vt:lpstr>Metropolitan Area Network Basics</vt:lpstr>
      <vt:lpstr>SONET versus Ethernet MANs</vt:lpstr>
      <vt:lpstr>SONET versus Ethernet MANs</vt:lpstr>
      <vt:lpstr>Metro Ethernet</vt:lpstr>
      <vt:lpstr>Metro Ethernet</vt:lpstr>
      <vt:lpstr>Wide Area Network Basics</vt:lpstr>
      <vt:lpstr>Wide Area Network Basics</vt:lpstr>
      <vt:lpstr>Types of Network Structures</vt:lpstr>
      <vt:lpstr>Types of Network Structures</vt:lpstr>
      <vt:lpstr>Types of Network Structures</vt:lpstr>
      <vt:lpstr>Summary of Network Structures</vt:lpstr>
      <vt:lpstr>Connection-oriented versus Connectionless</vt:lpstr>
      <vt:lpstr>Connection-oriented versus Connectionless</vt:lpstr>
      <vt:lpstr>Connection-oriented versus Connectionless</vt:lpstr>
      <vt:lpstr>Connection-oriented versus Connectionless</vt:lpstr>
      <vt:lpstr>Routing</vt:lpstr>
      <vt:lpstr>Routing</vt:lpstr>
      <vt:lpstr>Routing</vt:lpstr>
      <vt:lpstr>Least Cost Routing Algorithm</vt:lpstr>
      <vt:lpstr>Flooding Routing</vt:lpstr>
      <vt:lpstr>Flooding Routing</vt:lpstr>
      <vt:lpstr>Centralized Routing</vt:lpstr>
      <vt:lpstr>Centralized Routing</vt:lpstr>
      <vt:lpstr>Distributed Routing</vt:lpstr>
      <vt:lpstr>Adaptive Routing versus Static Routing </vt:lpstr>
      <vt:lpstr>Routing Examples - RIP</vt:lpstr>
      <vt:lpstr>Routing Examples - RIP</vt:lpstr>
      <vt:lpstr>Routing Examples - RIP</vt:lpstr>
      <vt:lpstr>Routing Examples - RIP</vt:lpstr>
      <vt:lpstr>Routing Examples - RIP</vt:lpstr>
      <vt:lpstr>Routing Examples - RIP</vt:lpstr>
      <vt:lpstr>Routing Examples - OSPF</vt:lpstr>
      <vt:lpstr>Network Congestion</vt:lpstr>
      <vt:lpstr>Network Congestion</vt:lpstr>
      <vt:lpstr>Congestion Avoidance</vt:lpstr>
      <vt:lpstr>WANs In Action: The Smartphone</vt:lpstr>
      <vt:lpstr>WANs In Action: The Smartphone</vt:lpstr>
      <vt:lpstr>Summary</vt:lpstr>
      <vt:lpstr>Summary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Communication and Networking  (DCAN 202) Week 6</dc:title>
  <dc:creator>Rajesh Ampani</dc:creator>
  <cp:lastModifiedBy>Rajesh Ampani</cp:lastModifiedBy>
  <cp:revision>2</cp:revision>
  <dcterms:modified xsi:type="dcterms:W3CDTF">2020-03-16T22:22:41Z</dcterms:modified>
</cp:coreProperties>
</file>