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8" r:id="rId3"/>
    <p:sldId id="259" r:id="rId4"/>
    <p:sldId id="311" r:id="rId5"/>
    <p:sldId id="309" r:id="rId6"/>
    <p:sldId id="312" r:id="rId7"/>
    <p:sldId id="313" r:id="rId8"/>
    <p:sldId id="314" r:id="rId9"/>
    <p:sldId id="315" r:id="rId10"/>
    <p:sldId id="316" r:id="rId11"/>
    <p:sldId id="317" r:id="rId12"/>
    <p:sldId id="318" r:id="rId13"/>
    <p:sldId id="319" r:id="rId14"/>
    <p:sldId id="320" r:id="rId15"/>
    <p:sldId id="321" r:id="rId16"/>
    <p:sldId id="346"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xfrm>
            <a:off x="1143000" y="685800"/>
            <a:ext cx="4572000" cy="3429000"/>
          </a:xfrm>
          <a:prstGeom prst="rect">
            <a:avLst/>
          </a:prstGeom>
        </p:spPr>
        <p:txBody>
          <a:bodyPr/>
          <a:lstStyle/>
          <a:p>
            <a:endParaRPr/>
          </a:p>
        </p:txBody>
      </p:sp>
      <p:sp>
        <p:nvSpPr>
          <p:cNvPr id="145" name="Shape 1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381000" y="685800"/>
            <a:ext cx="6096000" cy="3429000"/>
          </a:xfrm>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A4D322-3392-4108-8FC4-F3234BE6C8F8}" type="slidenum">
              <a:rPr lang="en-US" altLang="en-US"/>
              <a:pPr>
                <a:spcBef>
                  <a:spcPct val="0"/>
                </a:spcBef>
              </a:pPr>
              <a:t>16</a:t>
            </a:fld>
            <a:endParaRPr lang="en-US" altLang="en-US"/>
          </a:p>
        </p:txBody>
      </p:sp>
    </p:spTree>
    <p:extLst>
      <p:ext uri="{BB962C8B-B14F-4D97-AF65-F5344CB8AC3E}">
        <p14:creationId xmlns:p14="http://schemas.microsoft.com/office/powerpoint/2010/main" val="140670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381000" y="685800"/>
            <a:ext cx="6096000" cy="3429000"/>
          </a:xfrm>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1EED0B-199E-4928-B486-0E7EC3F38463}" type="slidenum">
              <a:rPr lang="en-US" altLang="en-US"/>
              <a:pPr>
                <a:spcBef>
                  <a:spcPct val="0"/>
                </a:spcBef>
              </a:pPr>
              <a:t>27</a:t>
            </a:fld>
            <a:endParaRPr lang="en-US" altLang="en-US"/>
          </a:p>
        </p:txBody>
      </p:sp>
    </p:spTree>
    <p:extLst>
      <p:ext uri="{BB962C8B-B14F-4D97-AF65-F5344CB8AC3E}">
        <p14:creationId xmlns:p14="http://schemas.microsoft.com/office/powerpoint/2010/main" val="385478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381000" y="685800"/>
            <a:ext cx="6096000" cy="3429000"/>
          </a:xfrm>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CB143C-3448-4E2C-AB08-13D3AD01EFDA}" type="slidenum">
              <a:rPr lang="en-US" altLang="en-US"/>
              <a:pPr>
                <a:spcBef>
                  <a:spcPct val="0"/>
                </a:spcBef>
              </a:pPr>
              <a:t>28</a:t>
            </a:fld>
            <a:endParaRPr lang="en-US" altLang="en-US"/>
          </a:p>
        </p:txBody>
      </p:sp>
    </p:spTree>
    <p:extLst>
      <p:ext uri="{BB962C8B-B14F-4D97-AF65-F5344CB8AC3E}">
        <p14:creationId xmlns:p14="http://schemas.microsoft.com/office/powerpoint/2010/main" val="1579991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381000" y="685800"/>
            <a:ext cx="6096000" cy="3429000"/>
          </a:xfrm>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4483E1-331A-4D04-8D52-92B59C07EBF8}" type="slidenum">
              <a:rPr lang="en-US" altLang="en-US"/>
              <a:pPr>
                <a:spcBef>
                  <a:spcPct val="0"/>
                </a:spcBef>
              </a:pPr>
              <a:t>29</a:t>
            </a:fld>
            <a:endParaRPr lang="en-US" altLang="en-US"/>
          </a:p>
        </p:txBody>
      </p:sp>
    </p:spTree>
    <p:extLst>
      <p:ext uri="{BB962C8B-B14F-4D97-AF65-F5344CB8AC3E}">
        <p14:creationId xmlns:p14="http://schemas.microsoft.com/office/powerpoint/2010/main" val="203097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381000" y="685800"/>
            <a:ext cx="6096000" cy="3429000"/>
          </a:xfrm>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875499-4BFD-4BA4-ACB3-FE73C3D9CCC6}" type="slidenum">
              <a:rPr lang="en-US" altLang="en-US"/>
              <a:pPr>
                <a:spcBef>
                  <a:spcPct val="0"/>
                </a:spcBef>
              </a:pPr>
              <a:t>30</a:t>
            </a:fld>
            <a:endParaRPr lang="en-US" altLang="en-US"/>
          </a:p>
        </p:txBody>
      </p:sp>
    </p:spTree>
    <p:extLst>
      <p:ext uri="{BB962C8B-B14F-4D97-AF65-F5344CB8AC3E}">
        <p14:creationId xmlns:p14="http://schemas.microsoft.com/office/powerpoint/2010/main" val="97659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381000" y="685800"/>
            <a:ext cx="6096000" cy="3429000"/>
          </a:xfrm>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DE9AE7-16B2-4506-8BE4-FC047D57FEAC}" type="slidenum">
              <a:rPr lang="en-US" altLang="en-US"/>
              <a:pPr>
                <a:spcBef>
                  <a:spcPct val="0"/>
                </a:spcBef>
              </a:pPr>
              <a:t>31</a:t>
            </a:fld>
            <a:endParaRPr lang="en-US" altLang="en-US"/>
          </a:p>
        </p:txBody>
      </p:sp>
    </p:spTree>
    <p:extLst>
      <p:ext uri="{BB962C8B-B14F-4D97-AF65-F5344CB8AC3E}">
        <p14:creationId xmlns:p14="http://schemas.microsoft.com/office/powerpoint/2010/main" val="119704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381000" y="685800"/>
            <a:ext cx="6096000" cy="3429000"/>
          </a:xfrm>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4C2424-3574-4F43-853C-AF56F7320693}" type="slidenum">
              <a:rPr lang="en-US" altLang="en-US"/>
              <a:pPr>
                <a:spcBef>
                  <a:spcPct val="0"/>
                </a:spcBef>
              </a:pPr>
              <a:t>32</a:t>
            </a:fld>
            <a:endParaRPr lang="en-US" altLang="en-US"/>
          </a:p>
        </p:txBody>
      </p:sp>
    </p:spTree>
    <p:extLst>
      <p:ext uri="{BB962C8B-B14F-4D97-AF65-F5344CB8AC3E}">
        <p14:creationId xmlns:p14="http://schemas.microsoft.com/office/powerpoint/2010/main" val="375433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xfrm>
            <a:off x="381000" y="685800"/>
            <a:ext cx="6096000" cy="3429000"/>
          </a:xfrm>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0FEDD3-8ECF-4A2C-941F-634AF4654023}" type="slidenum">
              <a:rPr lang="en-US" altLang="en-US"/>
              <a:pPr>
                <a:spcBef>
                  <a:spcPct val="0"/>
                </a:spcBef>
              </a:pPr>
              <a:t>33</a:t>
            </a:fld>
            <a:endParaRPr lang="en-US" altLang="en-US"/>
          </a:p>
        </p:txBody>
      </p:sp>
    </p:spTree>
    <p:extLst>
      <p:ext uri="{BB962C8B-B14F-4D97-AF65-F5344CB8AC3E}">
        <p14:creationId xmlns:p14="http://schemas.microsoft.com/office/powerpoint/2010/main" val="890885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381000" y="685800"/>
            <a:ext cx="6096000" cy="3429000"/>
          </a:xfrm>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9F959D-6ABE-45AA-B266-BEFE132BC3BC}" type="slidenum">
              <a:rPr lang="en-US" altLang="en-US"/>
              <a:pPr>
                <a:spcBef>
                  <a:spcPct val="0"/>
                </a:spcBef>
              </a:pPr>
              <a:t>34</a:t>
            </a:fld>
            <a:endParaRPr lang="en-US" altLang="en-US"/>
          </a:p>
        </p:txBody>
      </p:sp>
    </p:spTree>
    <p:extLst>
      <p:ext uri="{BB962C8B-B14F-4D97-AF65-F5344CB8AC3E}">
        <p14:creationId xmlns:p14="http://schemas.microsoft.com/office/powerpoint/2010/main" val="3739260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381000" y="685800"/>
            <a:ext cx="6096000" cy="3429000"/>
          </a:xfrm>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CD23B1-CB64-4787-B5B3-A6E2D02564ED}" type="slidenum">
              <a:rPr lang="en-US" altLang="en-US"/>
              <a:pPr>
                <a:spcBef>
                  <a:spcPct val="0"/>
                </a:spcBef>
              </a:pPr>
              <a:t>35</a:t>
            </a:fld>
            <a:endParaRPr lang="en-US" altLang="en-US"/>
          </a:p>
        </p:txBody>
      </p:sp>
    </p:spTree>
    <p:extLst>
      <p:ext uri="{BB962C8B-B14F-4D97-AF65-F5344CB8AC3E}">
        <p14:creationId xmlns:p14="http://schemas.microsoft.com/office/powerpoint/2010/main" val="1630165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xfrm>
            <a:off x="381000" y="685800"/>
            <a:ext cx="6096000" cy="3429000"/>
          </a:xfrm>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0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725E3D-3BA7-4B89-B382-9F14FAD2CFD1}" type="slidenum">
              <a:rPr lang="en-US" altLang="en-US"/>
              <a:pPr>
                <a:spcBef>
                  <a:spcPct val="0"/>
                </a:spcBef>
              </a:pPr>
              <a:t>36</a:t>
            </a:fld>
            <a:endParaRPr lang="en-US" altLang="en-US"/>
          </a:p>
        </p:txBody>
      </p:sp>
    </p:spTree>
    <p:extLst>
      <p:ext uri="{BB962C8B-B14F-4D97-AF65-F5344CB8AC3E}">
        <p14:creationId xmlns:p14="http://schemas.microsoft.com/office/powerpoint/2010/main" val="359925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xfrm>
            <a:off x="381000" y="685800"/>
            <a:ext cx="6096000" cy="3429000"/>
          </a:xfrm>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793048-FB50-41D9-B02D-9062ACCDDAAE}" type="slidenum">
              <a:rPr lang="en-US" altLang="en-US"/>
              <a:pPr>
                <a:spcBef>
                  <a:spcPct val="0"/>
                </a:spcBef>
              </a:pPr>
              <a:t>17</a:t>
            </a:fld>
            <a:endParaRPr lang="en-US" altLang="en-US"/>
          </a:p>
        </p:txBody>
      </p:sp>
    </p:spTree>
    <p:extLst>
      <p:ext uri="{BB962C8B-B14F-4D97-AF65-F5344CB8AC3E}">
        <p14:creationId xmlns:p14="http://schemas.microsoft.com/office/powerpoint/2010/main" val="16094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381000" y="685800"/>
            <a:ext cx="6096000" cy="3429000"/>
          </a:xfrm>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86159C-181C-4A56-810A-44B659DB00F0}" type="slidenum">
              <a:rPr lang="en-US" altLang="en-US"/>
              <a:pPr>
                <a:spcBef>
                  <a:spcPct val="0"/>
                </a:spcBef>
              </a:pPr>
              <a:t>37</a:t>
            </a:fld>
            <a:endParaRPr lang="en-US" altLang="en-US"/>
          </a:p>
        </p:txBody>
      </p:sp>
    </p:spTree>
    <p:extLst>
      <p:ext uri="{BB962C8B-B14F-4D97-AF65-F5344CB8AC3E}">
        <p14:creationId xmlns:p14="http://schemas.microsoft.com/office/powerpoint/2010/main" val="1127900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381000" y="685800"/>
            <a:ext cx="6096000" cy="3429000"/>
          </a:xfrm>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63AF82-69AF-4C49-A038-3BAE16A83558}" type="slidenum">
              <a:rPr lang="en-US" altLang="en-US"/>
              <a:pPr>
                <a:spcBef>
                  <a:spcPct val="0"/>
                </a:spcBef>
              </a:pPr>
              <a:t>38</a:t>
            </a:fld>
            <a:endParaRPr lang="en-US" altLang="en-US"/>
          </a:p>
        </p:txBody>
      </p:sp>
    </p:spTree>
    <p:extLst>
      <p:ext uri="{BB962C8B-B14F-4D97-AF65-F5344CB8AC3E}">
        <p14:creationId xmlns:p14="http://schemas.microsoft.com/office/powerpoint/2010/main" val="966096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381000" y="685800"/>
            <a:ext cx="6096000" cy="3429000"/>
          </a:xfrm>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403BDF-1A9C-47EE-965B-C777FA0902C1}" type="slidenum">
              <a:rPr lang="en-US" altLang="en-US"/>
              <a:pPr>
                <a:spcBef>
                  <a:spcPct val="0"/>
                </a:spcBef>
              </a:pPr>
              <a:t>39</a:t>
            </a:fld>
            <a:endParaRPr lang="en-US" altLang="en-US"/>
          </a:p>
        </p:txBody>
      </p:sp>
    </p:spTree>
    <p:extLst>
      <p:ext uri="{BB962C8B-B14F-4D97-AF65-F5344CB8AC3E}">
        <p14:creationId xmlns:p14="http://schemas.microsoft.com/office/powerpoint/2010/main" val="393835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381000" y="685800"/>
            <a:ext cx="6096000" cy="3429000"/>
          </a:xfrm>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030D9F-AF92-4DAC-8941-F81B84BDCE6E}" type="slidenum">
              <a:rPr lang="en-US" altLang="en-US"/>
              <a:pPr>
                <a:spcBef>
                  <a:spcPct val="0"/>
                </a:spcBef>
              </a:pPr>
              <a:t>40</a:t>
            </a:fld>
            <a:endParaRPr lang="en-US" altLang="en-US"/>
          </a:p>
        </p:txBody>
      </p:sp>
    </p:spTree>
    <p:extLst>
      <p:ext uri="{BB962C8B-B14F-4D97-AF65-F5344CB8AC3E}">
        <p14:creationId xmlns:p14="http://schemas.microsoft.com/office/powerpoint/2010/main" val="30661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381000" y="685800"/>
            <a:ext cx="6096000" cy="3429000"/>
          </a:xfrm>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C0E10A-2F5C-4F31-BA52-3076637B50FE}" type="slidenum">
              <a:rPr lang="en-US" altLang="en-US"/>
              <a:pPr>
                <a:spcBef>
                  <a:spcPct val="0"/>
                </a:spcBef>
              </a:pPr>
              <a:t>18</a:t>
            </a:fld>
            <a:endParaRPr lang="en-US" altLang="en-US"/>
          </a:p>
        </p:txBody>
      </p:sp>
    </p:spTree>
    <p:extLst>
      <p:ext uri="{BB962C8B-B14F-4D97-AF65-F5344CB8AC3E}">
        <p14:creationId xmlns:p14="http://schemas.microsoft.com/office/powerpoint/2010/main" val="214328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xfrm>
            <a:off x="381000" y="685800"/>
            <a:ext cx="6096000" cy="3429000"/>
          </a:xfrm>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A40F3DA-850B-453E-B83B-21E534BAB38B}" type="slidenum">
              <a:rPr lang="en-US" altLang="en-US"/>
              <a:pPr>
                <a:spcBef>
                  <a:spcPct val="0"/>
                </a:spcBef>
              </a:pPr>
              <a:t>20</a:t>
            </a:fld>
            <a:endParaRPr lang="en-US" altLang="en-US"/>
          </a:p>
        </p:txBody>
      </p:sp>
    </p:spTree>
    <p:extLst>
      <p:ext uri="{BB962C8B-B14F-4D97-AF65-F5344CB8AC3E}">
        <p14:creationId xmlns:p14="http://schemas.microsoft.com/office/powerpoint/2010/main" val="36646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xfrm>
            <a:off x="381000" y="685800"/>
            <a:ext cx="6096000" cy="3429000"/>
          </a:xfrm>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6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B78199-0BF8-4AA7-ABBB-FD4AD9B990C3}" type="slidenum">
              <a:rPr lang="en-US" altLang="en-US"/>
              <a:pPr>
                <a:spcBef>
                  <a:spcPct val="0"/>
                </a:spcBef>
              </a:pPr>
              <a:t>21</a:t>
            </a:fld>
            <a:endParaRPr lang="en-US" altLang="en-US"/>
          </a:p>
        </p:txBody>
      </p:sp>
    </p:spTree>
    <p:extLst>
      <p:ext uri="{BB962C8B-B14F-4D97-AF65-F5344CB8AC3E}">
        <p14:creationId xmlns:p14="http://schemas.microsoft.com/office/powerpoint/2010/main" val="231584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381000" y="685800"/>
            <a:ext cx="6096000" cy="3429000"/>
          </a:xfrm>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74D711-488E-429D-9203-2724358A5A5E}" type="slidenum">
              <a:rPr lang="en-US" altLang="en-US"/>
              <a:pPr>
                <a:spcBef>
                  <a:spcPct val="0"/>
                </a:spcBef>
              </a:pPr>
              <a:t>22</a:t>
            </a:fld>
            <a:endParaRPr lang="en-US" altLang="en-US"/>
          </a:p>
        </p:txBody>
      </p:sp>
    </p:spTree>
    <p:extLst>
      <p:ext uri="{BB962C8B-B14F-4D97-AF65-F5344CB8AC3E}">
        <p14:creationId xmlns:p14="http://schemas.microsoft.com/office/powerpoint/2010/main" val="767007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381000" y="685800"/>
            <a:ext cx="6096000" cy="3429000"/>
          </a:xfrm>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ECB2E2-C734-4BE4-9981-533DFBE846C7}" type="slidenum">
              <a:rPr lang="en-US" altLang="en-US"/>
              <a:pPr>
                <a:spcBef>
                  <a:spcPct val="0"/>
                </a:spcBef>
              </a:pPr>
              <a:t>23</a:t>
            </a:fld>
            <a:endParaRPr lang="en-US" altLang="en-US"/>
          </a:p>
        </p:txBody>
      </p:sp>
    </p:spTree>
    <p:extLst>
      <p:ext uri="{BB962C8B-B14F-4D97-AF65-F5344CB8AC3E}">
        <p14:creationId xmlns:p14="http://schemas.microsoft.com/office/powerpoint/2010/main" val="6063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381000" y="685800"/>
            <a:ext cx="6096000" cy="3429000"/>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A01AA0-C7FC-4BA3-B58F-65D08EABFFA7}" type="slidenum">
              <a:rPr lang="en-US" altLang="en-US"/>
              <a:pPr>
                <a:spcBef>
                  <a:spcPct val="0"/>
                </a:spcBef>
              </a:pPr>
              <a:t>24</a:t>
            </a:fld>
            <a:endParaRPr lang="en-US" altLang="en-US"/>
          </a:p>
        </p:txBody>
      </p:sp>
    </p:spTree>
    <p:extLst>
      <p:ext uri="{BB962C8B-B14F-4D97-AF65-F5344CB8AC3E}">
        <p14:creationId xmlns:p14="http://schemas.microsoft.com/office/powerpoint/2010/main" val="189869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381000" y="685800"/>
            <a:ext cx="6096000" cy="3429000"/>
          </a:xfrm>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AA6413-51BC-486E-9284-5E66B6BA18F3}" type="slidenum">
              <a:rPr lang="en-US" altLang="en-US"/>
              <a:pPr>
                <a:spcBef>
                  <a:spcPct val="0"/>
                </a:spcBef>
              </a:pPr>
              <a:t>25</a:t>
            </a:fld>
            <a:endParaRPr lang="en-US" altLang="en-US"/>
          </a:p>
        </p:txBody>
      </p:sp>
    </p:spTree>
    <p:extLst>
      <p:ext uri="{BB962C8B-B14F-4D97-AF65-F5344CB8AC3E}">
        <p14:creationId xmlns:p14="http://schemas.microsoft.com/office/powerpoint/2010/main" val="3669429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778000" y="8714699"/>
            <a:ext cx="20828000" cy="1738421"/>
          </a:xfrm>
          <a:prstGeom prst="rect">
            <a:avLst/>
          </a:prstGeom>
        </p:spPr>
        <p:txBody>
          <a:bodyPr anchor="b"/>
          <a:lstStyle/>
          <a:p>
            <a:r>
              <a:t>Title Text</a:t>
            </a:r>
          </a:p>
        </p:txBody>
      </p:sp>
      <p:grpSp>
        <p:nvGrpSpPr>
          <p:cNvPr id="17" name="Group 4"/>
          <p:cNvGrpSpPr/>
          <p:nvPr/>
        </p:nvGrpSpPr>
        <p:grpSpPr>
          <a:xfrm>
            <a:off x="-1" y="1"/>
            <a:ext cx="24384001" cy="714256"/>
            <a:chOff x="0" y="1"/>
            <a:chExt cx="24383999" cy="714254"/>
          </a:xfrm>
        </p:grpSpPr>
        <p:sp>
          <p:nvSpPr>
            <p:cNvPr id="13" name="Freeform 12"/>
            <p:cNvSpPr/>
            <p:nvPr/>
          </p:nvSpPr>
          <p:spPr>
            <a:xfrm>
              <a:off x="18286975" y="1"/>
              <a:ext cx="6097025" cy="714256"/>
            </a:xfrm>
            <a:prstGeom prst="rect">
              <a:avLst/>
            </a:prstGeom>
            <a:solidFill>
              <a:srgbClr val="AB2E91"/>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4" name="Freeform 11"/>
            <p:cNvSpPr/>
            <p:nvPr/>
          </p:nvSpPr>
          <p:spPr>
            <a:xfrm>
              <a:off x="12192000" y="1"/>
              <a:ext cx="6094978" cy="714256"/>
            </a:xfrm>
            <a:prstGeom prst="rect">
              <a:avLst/>
            </a:prstGeom>
            <a:solidFill>
              <a:srgbClr val="008FCD"/>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5" name="Freeform 10"/>
            <p:cNvSpPr/>
            <p:nvPr/>
          </p:nvSpPr>
          <p:spPr>
            <a:xfrm>
              <a:off x="6094976" y="1"/>
              <a:ext cx="6097025" cy="714256"/>
            </a:xfrm>
            <a:prstGeom prst="rect">
              <a:avLst/>
            </a:prstGeom>
            <a:solidFill>
              <a:srgbClr val="1E7B47"/>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sp>
          <p:nvSpPr>
            <p:cNvPr id="16" name="Freeform 9"/>
            <p:cNvSpPr/>
            <p:nvPr/>
          </p:nvSpPr>
          <p:spPr>
            <a:xfrm>
              <a:off x="0" y="1"/>
              <a:ext cx="6094977" cy="714256"/>
            </a:xfrm>
            <a:prstGeom prst="rect">
              <a:avLst/>
            </a:prstGeom>
            <a:solidFill>
              <a:srgbClr val="F0532C"/>
            </a:solidFill>
            <a:ln w="12700" cap="flat">
              <a:noFill/>
              <a:miter lim="400000"/>
            </a:ln>
            <a:effectLst/>
          </p:spPr>
          <p:txBody>
            <a:bodyPr wrap="square" lIns="45719" tIns="45719" rIns="45719" bIns="45719" numCol="1" anchor="t">
              <a:noAutofit/>
            </a:bodyPr>
            <a:lstStyle/>
            <a:p>
              <a:pPr algn="l" defTabSz="914400">
                <a:defRPr sz="1800">
                  <a:latin typeface="Calibri"/>
                  <a:ea typeface="Calibri"/>
                  <a:cs typeface="Calibri"/>
                  <a:sym typeface="Calibri"/>
                </a:defRPr>
              </a:pPr>
              <a:endParaRPr/>
            </a:p>
          </p:txBody>
        </p:sp>
      </p:grpSp>
      <p:pic>
        <p:nvPicPr>
          <p:cNvPr id="18" name="Picture 2" descr="Picture 2"/>
          <p:cNvPicPr>
            <a:picLocks noChangeAspect="1"/>
          </p:cNvPicPr>
          <p:nvPr/>
        </p:nvPicPr>
        <p:blipFill>
          <a:blip r:embed="rId2">
            <a:extLst/>
          </a:blip>
          <a:srcRect t="9578" b="9578"/>
          <a:stretch>
            <a:fillRect/>
          </a:stretch>
        </p:blipFill>
        <p:spPr>
          <a:xfrm>
            <a:off x="7327900" y="3815255"/>
            <a:ext cx="9728173" cy="4737350"/>
          </a:xfrm>
          <a:prstGeom prst="rect">
            <a:avLst/>
          </a:prstGeom>
          <a:ln w="12700">
            <a:miter lim="400000"/>
          </a:ln>
        </p:spPr>
      </p:pic>
      <p:sp>
        <p:nvSpPr>
          <p:cNvPr id="19" name="Date Placeholder 1"/>
          <p:cNvSpPr txBox="1"/>
          <p:nvPr/>
        </p:nvSpPr>
        <p:spPr>
          <a:xfrm>
            <a:off x="20084801" y="12914487"/>
            <a:ext cx="3816929"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r" defTabSz="914400">
              <a:defRPr sz="1200">
                <a:solidFill>
                  <a:srgbClr val="888888"/>
                </a:solidFill>
                <a:latin typeface="Calibri"/>
                <a:ea typeface="Calibri"/>
                <a:cs typeface="Calibri"/>
                <a:sym typeface="Calibri"/>
              </a:defRPr>
            </a:pPr>
            <a:r>
              <a:t>Kent Institute Australia Pty. Ltd.</a:t>
            </a:r>
          </a:p>
          <a:p>
            <a:pPr algn="r" defTabSz="914400">
              <a:defRPr sz="1200">
                <a:solidFill>
                  <a:srgbClr val="888888"/>
                </a:solidFill>
                <a:latin typeface="Calibri"/>
                <a:ea typeface="Calibri"/>
                <a:cs typeface="Calibri"/>
                <a:sym typeface="Calibri"/>
              </a:defRPr>
            </a:pPr>
            <a:r>
              <a:t>ABN 49 003 577 302  CRICOS Code: 00161E</a:t>
            </a:r>
            <a:br/>
            <a:r>
              <a:t>RTO Code: 90458  TEQSA Provider Number: PRV12051</a:t>
            </a:r>
          </a:p>
        </p:txBody>
      </p:sp>
      <p:sp>
        <p:nvSpPr>
          <p:cNvPr id="20" name="Date Placeholder 1"/>
          <p:cNvSpPr txBox="1"/>
          <p:nvPr/>
        </p:nvSpPr>
        <p:spPr>
          <a:xfrm>
            <a:off x="847223" y="13092287"/>
            <a:ext cx="331885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l" defTabSz="914400">
              <a:defRPr sz="1200">
                <a:solidFill>
                  <a:srgbClr val="888888"/>
                </a:solidFill>
                <a:latin typeface="Calibri"/>
                <a:ea typeface="Calibri"/>
                <a:cs typeface="Calibri"/>
                <a:sym typeface="Calibri"/>
              </a:defRPr>
            </a:pPr>
            <a:r>
              <a:t>Version 2 – 18</a:t>
            </a:r>
            <a:r>
              <a:rPr baseline="30000"/>
              <a:t>th</a:t>
            </a:r>
            <a:r>
              <a:t> December 2015</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676400" y="730250"/>
            <a:ext cx="21031200" cy="2651126"/>
          </a:xfrm>
          <a:prstGeom prst="rect">
            <a:avLst/>
          </a:prstGeom>
        </p:spPr>
        <p:txBody>
          <a:bodyPr lIns="91439" tIns="91439" rIns="91439" bIns="91439"/>
          <a:lstStyle>
            <a:lvl1pPr algn="l" defTabSz="1828800">
              <a:lnSpc>
                <a:spcPct val="90000"/>
              </a:lnSpc>
              <a:defRPr sz="8800" b="0">
                <a:latin typeface="Calibri"/>
                <a:ea typeface="Calibri"/>
                <a:cs typeface="Calibri"/>
                <a:sym typeface="Calibri"/>
              </a:defRPr>
            </a:lvl1pPr>
          </a:lstStyle>
          <a:p>
            <a:r>
              <a:t>Title Text</a:t>
            </a:r>
          </a:p>
        </p:txBody>
      </p:sp>
      <p:sp>
        <p:nvSpPr>
          <p:cNvPr id="126" name="Body Level One…"/>
          <p:cNvSpPr txBox="1">
            <a:spLocks noGrp="1"/>
          </p:cNvSpPr>
          <p:nvPr>
            <p:ph type="body" sz="half" idx="1"/>
          </p:nvPr>
        </p:nvSpPr>
        <p:spPr>
          <a:xfrm>
            <a:off x="1676400" y="3651250"/>
            <a:ext cx="10363200" cy="8702676"/>
          </a:xfrm>
          <a:prstGeom prst="rect">
            <a:avLst/>
          </a:prstGeom>
        </p:spPr>
        <p:txBody>
          <a:bodyPr lIns="91439" tIns="91439" rIns="91439" bIns="91439" anchor="t"/>
          <a:lstStyle>
            <a:lvl1pPr marL="457200" indent="-457200" defTabSz="1828800">
              <a:lnSpc>
                <a:spcPct val="90000"/>
              </a:lnSpc>
              <a:spcBef>
                <a:spcPts val="2000"/>
              </a:spcBef>
              <a:buSzPct val="100000"/>
              <a:buFont typeface="Arial"/>
              <a:defRPr sz="5600">
                <a:latin typeface="Calibri"/>
                <a:ea typeface="Calibri"/>
                <a:cs typeface="Calibri"/>
                <a:sym typeface="Calibri"/>
              </a:defRPr>
            </a:lvl1pPr>
            <a:lvl2pPr marL="990600" indent="-533400" defTabSz="1828800">
              <a:lnSpc>
                <a:spcPct val="90000"/>
              </a:lnSpc>
              <a:spcBef>
                <a:spcPts val="2000"/>
              </a:spcBef>
              <a:buSzPct val="100000"/>
              <a:buFont typeface="Arial"/>
              <a:defRPr sz="5600">
                <a:latin typeface="Calibri"/>
                <a:ea typeface="Calibri"/>
                <a:cs typeface="Calibri"/>
                <a:sym typeface="Calibri"/>
              </a:defRPr>
            </a:lvl2pPr>
            <a:lvl3pPr marL="1554479" indent="-640079" defTabSz="1828800">
              <a:lnSpc>
                <a:spcPct val="90000"/>
              </a:lnSpc>
              <a:spcBef>
                <a:spcPts val="2000"/>
              </a:spcBef>
              <a:buSzPct val="100000"/>
              <a:buFont typeface="Arial"/>
              <a:defRPr sz="5600">
                <a:latin typeface="Calibri"/>
                <a:ea typeface="Calibri"/>
                <a:cs typeface="Calibri"/>
                <a:sym typeface="Calibri"/>
              </a:defRPr>
            </a:lvl3pPr>
            <a:lvl4pPr marL="2082800" indent="-711200" defTabSz="1828800">
              <a:lnSpc>
                <a:spcPct val="90000"/>
              </a:lnSpc>
              <a:spcBef>
                <a:spcPts val="2000"/>
              </a:spcBef>
              <a:buSzPct val="100000"/>
              <a:buFont typeface="Arial"/>
              <a:defRPr sz="5600">
                <a:latin typeface="Calibri"/>
                <a:ea typeface="Calibri"/>
                <a:cs typeface="Calibri"/>
                <a:sym typeface="Calibri"/>
              </a:defRPr>
            </a:lvl4pPr>
            <a:lvl5pPr marL="2540000" indent="-711200" defTabSz="1828800">
              <a:lnSpc>
                <a:spcPct val="90000"/>
              </a:lnSpc>
              <a:spcBef>
                <a:spcPts val="2000"/>
              </a:spcBef>
              <a:buSzPct val="100000"/>
              <a:buFont typeface="Arial"/>
              <a:defRPr sz="560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22203052" y="12802235"/>
            <a:ext cx="504548" cy="551181"/>
          </a:xfrm>
          <a:prstGeom prst="rect">
            <a:avLst/>
          </a:prstGeom>
        </p:spPr>
        <p:txBody>
          <a:bodyPr lIns="91439" tIns="91439" rIns="91439" bIns="91439" anchor="ctr"/>
          <a:lstStyle>
            <a:lvl1pPr algn="r" defTabSz="1828800">
              <a:defRPr>
                <a:solidFill>
                  <a:srgbClr val="888888"/>
                </a:solidFill>
                <a:latin typeface="Calibri"/>
                <a:ea typeface="Calibri"/>
                <a:cs typeface="Calibri"/>
                <a:sym typeface="Calibri"/>
              </a:defRPr>
            </a:lvl1pPr>
          </a:lstStyle>
          <a:p>
            <a:fld id="{86CB4B4D-7CA3-9044-876B-883B54F8677D}" type="slidenum">
              <a:t>‹#›</a:t>
            </a:fld>
            <a:endParaRPr/>
          </a:p>
        </p:txBody>
      </p:sp>
      <p:pic>
        <p:nvPicPr>
          <p:cNvPr id="128" name="Picture 2" descr="Picture 2"/>
          <p:cNvPicPr>
            <a:picLocks noChangeAspect="1"/>
          </p:cNvPicPr>
          <p:nvPr/>
        </p:nvPicPr>
        <p:blipFill>
          <a:blip r:embed="rId2">
            <a:extLst/>
          </a:blip>
          <a:stretch>
            <a:fillRect/>
          </a:stretch>
        </p:blipFill>
        <p:spPr>
          <a:xfrm>
            <a:off x="0" y="12197243"/>
            <a:ext cx="2528497" cy="1518757"/>
          </a:xfrm>
          <a:prstGeom prst="rect">
            <a:avLst/>
          </a:prstGeom>
          <a:ln w="12700">
            <a:miter lim="400000"/>
          </a:ln>
        </p:spPr>
      </p:pic>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xfrm>
            <a:off x="11946001" y="13081000"/>
            <a:ext cx="479298" cy="471924"/>
          </a:xfrm>
          <a:ln/>
        </p:spPr>
        <p:txBody>
          <a:bodyPr/>
          <a:lstStyle>
            <a:lvl1pPr>
              <a:defRPr/>
            </a:lvl1pPr>
          </a:lstStyle>
          <a:p>
            <a:fld id="{8635D065-AA59-4697-9CDB-97BE4C4154FB}" type="slidenum">
              <a:rPr lang="en-US" altLang="en-US"/>
              <a:pPr/>
              <a:t>‹#›</a:t>
            </a:fld>
            <a:endParaRPr lang="en-US" altLang="en-US"/>
          </a:p>
        </p:txBody>
      </p:sp>
    </p:spTree>
    <p:extLst>
      <p:ext uri="{BB962C8B-B14F-4D97-AF65-F5344CB8AC3E}">
        <p14:creationId xmlns:p14="http://schemas.microsoft.com/office/powerpoint/2010/main" val="1558344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4" name="Rectangle 5"/>
          <p:cNvSpPr>
            <a:spLocks noGrp="1" noChangeArrowheads="1"/>
          </p:cNvSpPr>
          <p:nvPr>
            <p:ph type="sldNum" sz="quarter" idx="11"/>
          </p:nvPr>
        </p:nvSpPr>
        <p:spPr>
          <a:xfrm>
            <a:off x="11946001" y="13081000"/>
            <a:ext cx="479298" cy="471924"/>
          </a:xfrm>
          <a:ln/>
        </p:spPr>
        <p:txBody>
          <a:bodyPr/>
          <a:lstStyle>
            <a:lvl1pPr>
              <a:defRPr/>
            </a:lvl1pPr>
          </a:lstStyle>
          <a:p>
            <a:fld id="{C3F76843-792E-4825-B4EC-3C569C4CBBF7}" type="slidenum">
              <a:rPr lang="en-US" altLang="en-US"/>
              <a:pPr/>
              <a:t>‹#›</a:t>
            </a:fld>
            <a:endParaRPr lang="en-US" altLang="en-US"/>
          </a:p>
        </p:txBody>
      </p:sp>
    </p:spTree>
    <p:extLst>
      <p:ext uri="{BB962C8B-B14F-4D97-AF65-F5344CB8AC3E}">
        <p14:creationId xmlns:p14="http://schemas.microsoft.com/office/powerpoint/2010/main" val="269263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8"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9"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30"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atin typeface="Arial"/>
                <a:ea typeface="Arial"/>
                <a:cs typeface="Arial"/>
                <a:sym typeface="Arial"/>
              </a:defRPr>
            </a:lvl1pPr>
            <a:lvl2pPr marL="0" indent="0" algn="ctr">
              <a:spcBef>
                <a:spcPts val="0"/>
              </a:spcBef>
              <a:buSzTx/>
              <a:buNone/>
              <a:defRPr sz="5400">
                <a:latin typeface="Arial"/>
                <a:ea typeface="Arial"/>
                <a:cs typeface="Arial"/>
                <a:sym typeface="Arial"/>
              </a:defRPr>
            </a:lvl2pPr>
            <a:lvl3pPr marL="0" indent="0" algn="ctr">
              <a:spcBef>
                <a:spcPts val="0"/>
              </a:spcBef>
              <a:buSzTx/>
              <a:buNone/>
              <a:defRPr sz="5400">
                <a:latin typeface="Arial"/>
                <a:ea typeface="Arial"/>
                <a:cs typeface="Arial"/>
                <a:sym typeface="Arial"/>
              </a:defRPr>
            </a:lvl3pPr>
            <a:lvl4pPr marL="0" indent="0" algn="ctr">
              <a:spcBef>
                <a:spcPts val="0"/>
              </a:spcBef>
              <a:buSzTx/>
              <a:buNone/>
              <a:defRPr sz="5400">
                <a:latin typeface="Arial"/>
                <a:ea typeface="Arial"/>
                <a:cs typeface="Arial"/>
                <a:sym typeface="Arial"/>
              </a:defRPr>
            </a:lvl4pPr>
            <a:lvl5pPr marL="0" indent="0" algn="ctr">
              <a:spcBef>
                <a:spcPts val="0"/>
              </a:spcBef>
              <a:buSzTx/>
              <a:buNone/>
              <a:defRPr sz="5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46"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47" name="Title Text"/>
          <p:cNvSpPr txBox="1">
            <a:spLocks noGrp="1"/>
          </p:cNvSpPr>
          <p:nvPr>
            <p:ph type="title"/>
          </p:nvPr>
        </p:nvSpPr>
        <p:spPr>
          <a:xfrm>
            <a:off x="1651000" y="952500"/>
            <a:ext cx="10223500" cy="5549900"/>
          </a:xfrm>
          <a:prstGeom prst="rect">
            <a:avLst/>
          </a:prstGeom>
        </p:spPr>
        <p:txBody>
          <a:bodyPr anchor="b"/>
          <a:lstStyle>
            <a:lvl1pPr>
              <a:defRPr sz="8400" b="0">
                <a:latin typeface="+mn-lt"/>
                <a:ea typeface="+mn-ea"/>
                <a:cs typeface="+mn-cs"/>
                <a:sym typeface="Helvetica Neue Medium"/>
              </a:defRPr>
            </a:lvl1pPr>
          </a:lstStyle>
          <a:p>
            <a:r>
              <a:t>Title Text</a:t>
            </a:r>
          </a:p>
        </p:txBody>
      </p:sp>
      <p:sp>
        <p:nvSpPr>
          <p:cNvPr id="48"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nchor="t"/>
          <a:lstStyle>
            <a:lvl1pPr>
              <a:lnSpc>
                <a:spcPct val="110000"/>
              </a:lnSpc>
              <a:spcBef>
                <a:spcPts val="100"/>
              </a:spcBef>
              <a:defRPr sz="5800">
                <a:latin typeface="Arial"/>
                <a:ea typeface="Arial"/>
                <a:cs typeface="Arial"/>
                <a:sym typeface="Arial"/>
              </a:defRPr>
            </a:lvl1pPr>
            <a:lvl2pPr>
              <a:lnSpc>
                <a:spcPct val="110000"/>
              </a:lnSpc>
              <a:spcBef>
                <a:spcPts val="100"/>
              </a:spcBef>
              <a:defRPr sz="5000">
                <a:latin typeface="Arial"/>
                <a:ea typeface="Arial"/>
                <a:cs typeface="Arial"/>
                <a:sym typeface="Arial"/>
              </a:defRPr>
            </a:lvl2pPr>
            <a:lvl3pPr>
              <a:lnSpc>
                <a:spcPct val="110000"/>
              </a:lnSpc>
              <a:spcBef>
                <a:spcPts val="100"/>
              </a:spcBef>
              <a:defRPr sz="4400">
                <a:latin typeface="Arial"/>
                <a:ea typeface="Arial"/>
                <a:cs typeface="Arial"/>
                <a:sym typeface="Arial"/>
              </a:defRPr>
            </a:lvl3pPr>
            <a:lvl4pPr>
              <a:lnSpc>
                <a:spcPct val="110000"/>
              </a:lnSpc>
              <a:spcBef>
                <a:spcPts val="100"/>
              </a:spcBef>
              <a:defRPr sz="4400">
                <a:latin typeface="Arial"/>
                <a:ea typeface="Arial"/>
                <a:cs typeface="Arial"/>
                <a:sym typeface="Arial"/>
              </a:defRPr>
            </a:lvl4pPr>
            <a:lvl5pPr>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3"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74" name="Title Text"/>
          <p:cNvSpPr txBox="1">
            <a:spLocks noGrp="1"/>
          </p:cNvSpPr>
          <p:nvPr>
            <p:ph type="title"/>
          </p:nvPr>
        </p:nvSpPr>
        <p:spPr>
          <a:prstGeom prst="rect">
            <a:avLst/>
          </a:prstGeom>
        </p:spPr>
        <p:txBody>
          <a:bodyPr/>
          <a:lstStyle/>
          <a:p>
            <a:r>
              <a:t>Title Text</a:t>
            </a:r>
          </a:p>
        </p:txBody>
      </p:sp>
      <p:sp>
        <p:nvSpPr>
          <p:cNvPr id="75" name="Body Level One…"/>
          <p:cNvSpPr txBox="1">
            <a:spLocks noGrp="1"/>
          </p:cNvSpPr>
          <p:nvPr>
            <p:ph type="body" sz="half" idx="1"/>
          </p:nvPr>
        </p:nvSpPr>
        <p:spPr>
          <a:xfrm>
            <a:off x="1689100" y="3149600"/>
            <a:ext cx="10223500" cy="9296400"/>
          </a:xfrm>
          <a:prstGeom prst="rect">
            <a:avLst/>
          </a:prstGeom>
        </p:spPr>
        <p:txBody>
          <a:bodyPr anchor="t"/>
          <a:lstStyle>
            <a:lvl1pPr marL="558800" indent="-558800">
              <a:lnSpc>
                <a:spcPct val="110000"/>
              </a:lnSpc>
              <a:spcBef>
                <a:spcPts val="100"/>
              </a:spcBef>
              <a:defRPr sz="5800">
                <a:latin typeface="Arial"/>
                <a:ea typeface="Arial"/>
                <a:cs typeface="Arial"/>
                <a:sym typeface="Arial"/>
              </a:defRPr>
            </a:lvl1pPr>
            <a:lvl2pPr marL="1117600" indent="-558800">
              <a:lnSpc>
                <a:spcPct val="110000"/>
              </a:lnSpc>
              <a:spcBef>
                <a:spcPts val="100"/>
              </a:spcBef>
              <a:defRPr sz="5000">
                <a:latin typeface="Arial"/>
                <a:ea typeface="Arial"/>
                <a:cs typeface="Arial"/>
                <a:sym typeface="Arial"/>
              </a:defRPr>
            </a:lvl2pPr>
            <a:lvl3pPr marL="1676400" indent="-558800">
              <a:lnSpc>
                <a:spcPct val="110000"/>
              </a:lnSpc>
              <a:spcBef>
                <a:spcPts val="100"/>
              </a:spcBef>
              <a:defRPr sz="4400">
                <a:latin typeface="Arial"/>
                <a:ea typeface="Arial"/>
                <a:cs typeface="Arial"/>
                <a:sym typeface="Arial"/>
              </a:defRPr>
            </a:lvl3pPr>
            <a:lvl4pPr marL="2235200" indent="-558800">
              <a:lnSpc>
                <a:spcPct val="110000"/>
              </a:lnSpc>
              <a:spcBef>
                <a:spcPts val="100"/>
              </a:spcBef>
              <a:defRPr sz="4400">
                <a:latin typeface="Arial"/>
                <a:ea typeface="Arial"/>
                <a:cs typeface="Arial"/>
                <a:sym typeface="Arial"/>
              </a:defRPr>
            </a:lvl4pPr>
            <a:lvl5pPr marL="2794000" indent="-558800">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83" name="Body Level One…"/>
          <p:cNvSpPr txBox="1">
            <a:spLocks noGrp="1"/>
          </p:cNvSpPr>
          <p:nvPr>
            <p:ph type="body" idx="1"/>
          </p:nvPr>
        </p:nvSpPr>
        <p:spPr>
          <a:xfrm>
            <a:off x="1689100" y="1778000"/>
            <a:ext cx="21005800" cy="10160000"/>
          </a:xfrm>
          <a:prstGeom prst="rect">
            <a:avLst/>
          </a:prstGeom>
        </p:spPr>
        <p:txBody>
          <a:bodyPr anchor="t"/>
          <a:lstStyle>
            <a:lvl1pPr>
              <a:lnSpc>
                <a:spcPct val="110000"/>
              </a:lnSpc>
              <a:spcBef>
                <a:spcPts val="100"/>
              </a:spcBef>
              <a:defRPr sz="5800">
                <a:latin typeface="Arial"/>
                <a:ea typeface="Arial"/>
                <a:cs typeface="Arial"/>
                <a:sym typeface="Arial"/>
              </a:defRPr>
            </a:lvl1pPr>
            <a:lvl2pPr>
              <a:lnSpc>
                <a:spcPct val="110000"/>
              </a:lnSpc>
              <a:spcBef>
                <a:spcPts val="100"/>
              </a:spcBef>
              <a:defRPr sz="5000">
                <a:latin typeface="Arial"/>
                <a:ea typeface="Arial"/>
                <a:cs typeface="Arial"/>
                <a:sym typeface="Arial"/>
              </a:defRPr>
            </a:lvl2pPr>
            <a:lvl3pPr>
              <a:lnSpc>
                <a:spcPct val="110000"/>
              </a:lnSpc>
              <a:spcBef>
                <a:spcPts val="100"/>
              </a:spcBef>
              <a:defRPr sz="4400">
                <a:latin typeface="Arial"/>
                <a:ea typeface="Arial"/>
                <a:cs typeface="Arial"/>
                <a:sym typeface="Arial"/>
              </a:defRPr>
            </a:lvl3pPr>
            <a:lvl4pPr>
              <a:lnSpc>
                <a:spcPct val="110000"/>
              </a:lnSpc>
              <a:spcBef>
                <a:spcPts val="100"/>
              </a:spcBef>
              <a:defRPr sz="4400">
                <a:latin typeface="Arial"/>
                <a:ea typeface="Arial"/>
                <a:cs typeface="Arial"/>
                <a:sym typeface="Arial"/>
              </a:defRPr>
            </a:lvl4pPr>
            <a:lvl5pPr>
              <a:lnSpc>
                <a:spcPct val="110000"/>
              </a:lnSpc>
              <a:spcBef>
                <a:spcPts val="100"/>
              </a:spcBef>
              <a:defRPr sz="4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91" name="Image"/>
          <p:cNvSpPr>
            <a:spLocks noGrp="1"/>
          </p:cNvSpPr>
          <p:nvPr>
            <p:ph type="pic" sz="quarter" idx="13"/>
          </p:nvPr>
        </p:nvSpPr>
        <p:spPr>
          <a:xfrm>
            <a:off x="15681340" y="7035800"/>
            <a:ext cx="8396678" cy="5600700"/>
          </a:xfrm>
          <a:prstGeom prst="rect">
            <a:avLst/>
          </a:prstGeom>
        </p:spPr>
        <p:txBody>
          <a:bodyPr lIns="91439" tIns="45719" rIns="91439" bIns="45719" anchor="t">
            <a:noAutofit/>
          </a:bodyPr>
          <a:lstStyle/>
          <a:p>
            <a:endParaRPr/>
          </a:p>
        </p:txBody>
      </p:sp>
      <p:sp>
        <p:nvSpPr>
          <p:cNvPr id="92" name="Image"/>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93" name="Image"/>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01" name="–Joe Bloggs"/>
          <p:cNvSpPr txBox="1">
            <a:spLocks noGrp="1"/>
          </p:cNvSpPr>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–Joe Bloggs</a:t>
            </a:r>
          </a:p>
        </p:txBody>
      </p:sp>
      <p:sp>
        <p:nvSpPr>
          <p:cNvPr id="102" name="“Type a quote here.”"/>
          <p:cNvSpPr txBox="1">
            <a:spLocks noGrp="1"/>
          </p:cNvSpPr>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American Typewriter"/>
                <a:ea typeface="American Typewriter"/>
                <a:cs typeface="American Typewriter"/>
                <a:sym typeface="American Typewriter"/>
              </a:defRPr>
            </a:lvl1pPr>
          </a:lstStyle>
          <a:p>
            <a:r>
              <a:t>“Type a quote here.” </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pic>
        <p:nvPicPr>
          <p:cNvPr id="3" name="Picture 2" descr="Picture 2"/>
          <p:cNvPicPr>
            <a:picLocks noChangeAspect="1"/>
          </p:cNvPicPr>
          <p:nvPr/>
        </p:nvPicPr>
        <p:blipFill>
          <a:blip r:embed="rId16">
            <a:extLst/>
          </a:blip>
          <a:stretch>
            <a:fillRect/>
          </a:stretch>
        </p:blipFill>
        <p:spPr>
          <a:xfrm>
            <a:off x="66205" y="12257428"/>
            <a:ext cx="2369089" cy="1423008"/>
          </a:xfrm>
          <a:prstGeom prst="rect">
            <a:avLst/>
          </a:prstGeom>
          <a:ln w="12700">
            <a:miter lim="400000"/>
          </a:ln>
        </p:spPr>
      </p:pic>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3" r:id="rId13"/>
    <p:sldLayoutId id="2147483664" r:id="rId14"/>
  </p:sldLayoutIdLst>
  <p:transition spd="med"/>
  <p:txStyles>
    <p:titleStyle>
      <a:lvl1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1pPr>
      <a:lvl2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2pPr>
      <a:lvl3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3pPr>
      <a:lvl4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4pPr>
      <a:lvl5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5pPr>
      <a:lvl6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6pPr>
      <a:lvl7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7pPr>
      <a:lvl8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8pPr>
      <a:lvl9pPr marL="0" marR="0" indent="0" algn="ctr" defTabSz="825500" latinLnBrk="0">
        <a:lnSpc>
          <a:spcPct val="100000"/>
        </a:lnSpc>
        <a:spcBef>
          <a:spcPts val="0"/>
        </a:spcBef>
        <a:spcAft>
          <a:spcPts val="0"/>
        </a:spcAft>
        <a:buClrTx/>
        <a:buSzTx/>
        <a:buFontTx/>
        <a:buNone/>
        <a:tabLst/>
        <a:defRPr sz="11200" b="1" i="0" u="none" strike="noStrike" cap="none" spc="0" baseline="0">
          <a:solidFill>
            <a:srgbClr val="000000"/>
          </a:solidFill>
          <a:uFillTx/>
          <a:latin typeface="Arial"/>
          <a:ea typeface="Arial"/>
          <a:cs typeface="Arial"/>
          <a:sym typeface="Arial"/>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Data Communication and Networking  (DCAN 202)…"/>
          <p:cNvSpPr txBox="1">
            <a:spLocks noGrp="1"/>
          </p:cNvSpPr>
          <p:nvPr>
            <p:ph type="ctrTitle"/>
          </p:nvPr>
        </p:nvSpPr>
        <p:spPr>
          <a:prstGeom prst="rect">
            <a:avLst/>
          </a:prstGeom>
        </p:spPr>
        <p:txBody>
          <a:bodyPr>
            <a:normAutofit fontScale="90000"/>
          </a:bodyPr>
          <a:lstStyle/>
          <a:p>
            <a:pPr defTabSz="412750">
              <a:defRPr sz="5600"/>
            </a:pPr>
            <a:r>
              <a:rPr dirty="0"/>
              <a:t>Data Communication and Networking  (DCAN 202)</a:t>
            </a:r>
          </a:p>
          <a:p>
            <a:pPr defTabSz="412750">
              <a:defRPr sz="5600"/>
            </a:pPr>
            <a:r>
              <a:rPr dirty="0"/>
              <a:t>Week </a:t>
            </a:r>
            <a:r>
              <a:rPr lang="en-US" dirty="0" smtClean="0"/>
              <a:t>8</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smtClean="0">
                <a:solidFill>
                  <a:schemeClr val="tx1"/>
                </a:solidFill>
              </a:rPr>
              <a:t>Cable Modems</a:t>
            </a:r>
            <a:endParaRPr dirty="0"/>
          </a:p>
        </p:txBody>
      </p:sp>
      <p:sp>
        <p:nvSpPr>
          <p:cNvPr id="328" name="Rectangle 9"/>
          <p:cNvSpPr txBox="1">
            <a:spLocks noGrp="1"/>
          </p:cNvSpPr>
          <p:nvPr>
            <p:ph type="body" sz="half" idx="1"/>
          </p:nvPr>
        </p:nvSpPr>
        <p:spPr>
          <a:xfrm>
            <a:off x="1689100" y="3149600"/>
            <a:ext cx="9546432" cy="9296400"/>
          </a:xfrm>
          <a:prstGeom prst="rect">
            <a:avLst/>
          </a:prstGeom>
        </p:spPr>
        <p:txBody>
          <a:bodyPr>
            <a:normAutofit fontScale="92500" lnSpcReduction="20000"/>
          </a:bodyPr>
          <a:lstStyle/>
          <a:p>
            <a:pPr eaLnBrk="1" hangingPunct="1"/>
            <a:r>
              <a:rPr lang="en-US" altLang="en-US" dirty="0"/>
              <a:t>Allow high-speed access to wide area networks such as the Internet</a:t>
            </a:r>
          </a:p>
          <a:p>
            <a:pPr eaLnBrk="1" hangingPunct="1"/>
            <a:endParaRPr lang="en-US" altLang="en-US" dirty="0" smtClean="0"/>
          </a:p>
          <a:p>
            <a:pPr eaLnBrk="1" hangingPunct="1"/>
            <a:r>
              <a:rPr lang="en-US" altLang="en-US" dirty="0" smtClean="0"/>
              <a:t>Most </a:t>
            </a:r>
            <a:r>
              <a:rPr lang="en-US" altLang="en-US" dirty="0"/>
              <a:t>are external devices that connect to the personal computer through a common Ethernet card</a:t>
            </a:r>
          </a:p>
          <a:p>
            <a:pPr eaLnBrk="1" hangingPunct="1"/>
            <a:endParaRPr lang="en-US" altLang="en-US" dirty="0" smtClean="0"/>
          </a:p>
          <a:p>
            <a:pPr eaLnBrk="1" hangingPunct="1"/>
            <a:r>
              <a:rPr lang="en-US" altLang="en-US" dirty="0" smtClean="0"/>
              <a:t>Can </a:t>
            </a:r>
            <a:r>
              <a:rPr lang="en-US" altLang="en-US" dirty="0"/>
              <a:t>provide data transfer speeds between 500 kbps and 25 </a:t>
            </a:r>
            <a:r>
              <a:rPr lang="en-US" altLang="en-US" dirty="0" smtClean="0"/>
              <a:t>Mbps</a:t>
            </a:r>
            <a:endParaRPr lang="en-US" altLang="en-US" dirty="0"/>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12555723" y="10508964"/>
            <a:ext cx="10307109"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b="1">
                <a:latin typeface="Arial"/>
                <a:ea typeface="Arial"/>
                <a:cs typeface="Arial"/>
                <a:sym typeface="Arial"/>
              </a:defRPr>
            </a:lvl1pPr>
          </a:lstStyle>
          <a:p>
            <a:r>
              <a:rPr lang="en-US" dirty="0"/>
              <a:t>Cable modem connecting a personal computer to the Internet via a cable television </a:t>
            </a:r>
            <a:r>
              <a:rPr lang="en-US" dirty="0" smtClean="0"/>
              <a:t>connection</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0" y="3829513"/>
            <a:ext cx="11205370" cy="611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05268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smtClean="0">
                <a:solidFill>
                  <a:schemeClr val="tx1"/>
                </a:solidFill>
              </a:rPr>
              <a:t>Cable Modems</a:t>
            </a:r>
            <a:endParaRPr dirty="0"/>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6873381" y="10696373"/>
            <a:ext cx="8214220"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3500" b="1">
                <a:latin typeface="Arial"/>
                <a:ea typeface="Arial"/>
                <a:cs typeface="Arial"/>
                <a:sym typeface="Arial"/>
              </a:defRPr>
            </a:lvl1pPr>
          </a:lstStyle>
          <a:p>
            <a:r>
              <a:rPr lang="en-US" dirty="0"/>
              <a:t>Basic architecture and components of a cable modem system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9287" y="2923899"/>
            <a:ext cx="18549256" cy="749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735851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9"/>
          <p:cNvSpPr txBox="1">
            <a:spLocks noGrp="1"/>
          </p:cNvSpPr>
          <p:nvPr>
            <p:ph type="body" idx="1"/>
          </p:nvPr>
        </p:nvSpPr>
        <p:spPr>
          <a:prstGeom prst="rect">
            <a:avLst/>
          </a:prstGeom>
        </p:spPr>
        <p:txBody>
          <a:bodyPr>
            <a:normAutofit/>
          </a:bodyPr>
          <a:lstStyle/>
          <a:p>
            <a:pPr eaLnBrk="1" hangingPunct="1"/>
            <a:r>
              <a:rPr lang="en-US" altLang="en-US" dirty="0" smtClean="0"/>
              <a:t>DSL and cable modems are great for home users and small commercial users.  But what else is there for commercial users?</a:t>
            </a:r>
          </a:p>
          <a:p>
            <a:pPr eaLnBrk="1" hangingPunct="1"/>
            <a:r>
              <a:rPr lang="en-US" altLang="en-US" dirty="0" smtClean="0"/>
              <a:t>T-1 </a:t>
            </a:r>
            <a:r>
              <a:rPr lang="en-US" altLang="en-US" dirty="0"/>
              <a:t>– digital service offered by the telephone companies that can transfer data as fast as 1.544 Mbps (both voice and computer data)</a:t>
            </a:r>
          </a:p>
          <a:p>
            <a:pPr eaLnBrk="1" hangingPunct="1"/>
            <a:r>
              <a:rPr lang="en-US" altLang="en-US" dirty="0"/>
              <a:t>To support a T-1 service, a channel service unit / data service unit (CSU/DSU) is required at the end of the connection</a:t>
            </a:r>
          </a:p>
        </p:txBody>
      </p:sp>
      <p:sp>
        <p:nvSpPr>
          <p:cNvPr id="5" name="Rectangle 8"/>
          <p:cNvSpPr txBox="1">
            <a:spLocks noGrp="1"/>
          </p:cNvSpPr>
          <p:nvPr>
            <p:ph type="title"/>
          </p:nvPr>
        </p:nvSpPr>
        <p:spPr>
          <a:xfrm>
            <a:off x="1689100" y="355600"/>
            <a:ext cx="21005800" cy="2286000"/>
          </a:xfrm>
          <a:prstGeom prst="rect">
            <a:avLst/>
          </a:prstGeom>
        </p:spPr>
        <p:txBody>
          <a:bodyPr>
            <a:normAutofit/>
          </a:bodyPr>
          <a:lstStyle>
            <a:lvl1pPr defTabSz="561340">
              <a:defRPr sz="7616"/>
            </a:lvl1pPr>
          </a:lstStyle>
          <a:p>
            <a:r>
              <a:rPr lang="en-US" altLang="en-US" dirty="0">
                <a:solidFill>
                  <a:schemeClr val="tx1"/>
                </a:solidFill>
              </a:rPr>
              <a:t>T-1 Leased Line Service</a:t>
            </a:r>
            <a:endParaRPr dirty="0"/>
          </a:p>
        </p:txBody>
      </p:sp>
    </p:spTree>
    <p:extLst>
      <p:ext uri="{BB962C8B-B14F-4D97-AF65-F5344CB8AC3E}">
        <p14:creationId xmlns:p14="http://schemas.microsoft.com/office/powerpoint/2010/main" val="294042245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9"/>
          <p:cNvSpPr txBox="1">
            <a:spLocks noGrp="1"/>
          </p:cNvSpPr>
          <p:nvPr>
            <p:ph type="body" idx="1"/>
          </p:nvPr>
        </p:nvSpPr>
        <p:spPr>
          <a:prstGeom prst="rect">
            <a:avLst/>
          </a:prstGeom>
        </p:spPr>
        <p:txBody>
          <a:bodyPr>
            <a:normAutofit/>
          </a:bodyPr>
          <a:lstStyle/>
          <a:p>
            <a:r>
              <a:rPr lang="en-US" altLang="en-US" dirty="0"/>
              <a:t>There are a number of alternatives to using the often costly T-1 lines, especially for long </a:t>
            </a:r>
            <a:r>
              <a:rPr lang="en-US" altLang="en-US" dirty="0" smtClean="0"/>
              <a:t>distances</a:t>
            </a:r>
          </a:p>
          <a:p>
            <a:pPr marL="0" indent="0">
              <a:buNone/>
            </a:pPr>
            <a:endParaRPr lang="en-US" altLang="en-US" dirty="0"/>
          </a:p>
          <a:p>
            <a:r>
              <a:rPr lang="en-US" altLang="en-US" dirty="0"/>
              <a:t>Let’s take a look at </a:t>
            </a:r>
            <a:endParaRPr lang="en-US" altLang="en-US" dirty="0" smtClean="0"/>
          </a:p>
          <a:p>
            <a:pPr lvl="1"/>
            <a:r>
              <a:rPr lang="en-US" altLang="en-US" dirty="0" smtClean="0"/>
              <a:t>frame </a:t>
            </a:r>
            <a:r>
              <a:rPr lang="en-US" altLang="en-US" dirty="0"/>
              <a:t>relay, </a:t>
            </a:r>
            <a:endParaRPr lang="en-US" altLang="en-US" dirty="0" smtClean="0"/>
          </a:p>
          <a:p>
            <a:pPr lvl="1"/>
            <a:r>
              <a:rPr lang="en-US" altLang="en-US" dirty="0" smtClean="0"/>
              <a:t>asynchronous </a:t>
            </a:r>
            <a:r>
              <a:rPr lang="en-US" altLang="en-US" dirty="0"/>
              <a:t>transfer mode, and </a:t>
            </a:r>
            <a:endParaRPr lang="en-US" altLang="en-US" dirty="0" smtClean="0"/>
          </a:p>
          <a:p>
            <a:pPr lvl="1"/>
            <a:r>
              <a:rPr lang="en-US" altLang="en-US" dirty="0" smtClean="0"/>
              <a:t>MPLS/VPN</a:t>
            </a:r>
            <a:endParaRPr lang="en-US" altLang="en-US" dirty="0"/>
          </a:p>
        </p:txBody>
      </p:sp>
      <p:sp>
        <p:nvSpPr>
          <p:cNvPr id="5" name="Rectangle 8"/>
          <p:cNvSpPr txBox="1">
            <a:spLocks noGrp="1"/>
          </p:cNvSpPr>
          <p:nvPr>
            <p:ph type="title"/>
          </p:nvPr>
        </p:nvSpPr>
        <p:spPr>
          <a:xfrm>
            <a:off x="1689100" y="355600"/>
            <a:ext cx="21005800" cy="2286000"/>
          </a:xfrm>
          <a:prstGeom prst="rect">
            <a:avLst/>
          </a:prstGeom>
        </p:spPr>
        <p:txBody>
          <a:bodyPr>
            <a:normAutofit/>
          </a:bodyPr>
          <a:lstStyle>
            <a:lvl1pPr defTabSz="561340">
              <a:defRPr sz="7616"/>
            </a:lvl1pPr>
          </a:lstStyle>
          <a:p>
            <a:r>
              <a:rPr lang="en-US" altLang="en-US" dirty="0" smtClean="0">
                <a:solidFill>
                  <a:schemeClr val="tx1"/>
                </a:solidFill>
              </a:rPr>
              <a:t>T-1 Alternatives</a:t>
            </a:r>
            <a:endParaRPr dirty="0"/>
          </a:p>
        </p:txBody>
      </p:sp>
    </p:spTree>
    <p:extLst>
      <p:ext uri="{BB962C8B-B14F-4D97-AF65-F5344CB8AC3E}">
        <p14:creationId xmlns:p14="http://schemas.microsoft.com/office/powerpoint/2010/main" val="53051565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a:solidFill>
                  <a:schemeClr val="tx1"/>
                </a:solidFill>
              </a:rPr>
              <a:t>Frame Relay</a:t>
            </a:r>
            <a:endParaRPr dirty="0"/>
          </a:p>
        </p:txBody>
      </p:sp>
      <p:sp>
        <p:nvSpPr>
          <p:cNvPr id="328" name="Rectangle 9"/>
          <p:cNvSpPr txBox="1">
            <a:spLocks noGrp="1"/>
          </p:cNvSpPr>
          <p:nvPr>
            <p:ph type="body" sz="half" idx="1"/>
          </p:nvPr>
        </p:nvSpPr>
        <p:spPr>
          <a:xfrm>
            <a:off x="1689100" y="3149600"/>
            <a:ext cx="9546432" cy="9296400"/>
          </a:xfrm>
          <a:prstGeom prst="rect">
            <a:avLst/>
          </a:prstGeom>
        </p:spPr>
        <p:txBody>
          <a:bodyPr>
            <a:normAutofit fontScale="85000" lnSpcReduction="20000"/>
          </a:bodyPr>
          <a:lstStyle/>
          <a:p>
            <a:pPr eaLnBrk="1" hangingPunct="1"/>
            <a:r>
              <a:rPr lang="en-US" altLang="en-US" dirty="0"/>
              <a:t>Leased service that can provide a high-speed connection for data transfer between two points either locally or over long </a:t>
            </a:r>
            <a:r>
              <a:rPr lang="en-US" altLang="en-US" dirty="0" smtClean="0"/>
              <a:t>distances</a:t>
            </a:r>
          </a:p>
          <a:p>
            <a:pPr marL="0" indent="0" eaLnBrk="1" hangingPunct="1">
              <a:buNone/>
            </a:pPr>
            <a:endParaRPr lang="en-US" altLang="en-US" dirty="0"/>
          </a:p>
          <a:p>
            <a:pPr eaLnBrk="1" hangingPunct="1"/>
            <a:r>
              <a:rPr lang="en-US" altLang="en-US" dirty="0"/>
              <a:t>A business only has to connect itself to local frame relay port</a:t>
            </a:r>
          </a:p>
          <a:p>
            <a:pPr lvl="1" eaLnBrk="1" hangingPunct="1"/>
            <a:r>
              <a:rPr lang="en-US" altLang="en-US" dirty="0"/>
              <a:t>Hopefully this connection is a local telephone call</a:t>
            </a:r>
          </a:p>
          <a:p>
            <a:pPr lvl="1" eaLnBrk="1" hangingPunct="1"/>
            <a:r>
              <a:rPr lang="en-US" altLang="en-US" dirty="0"/>
              <a:t>Once data reaches local frame relay port, the frame relay network, or cloud, transmits the data to the other </a:t>
            </a:r>
            <a:r>
              <a:rPr lang="en-US" altLang="en-US" dirty="0" smtClean="0"/>
              <a:t>side</a:t>
            </a:r>
            <a:endParaRPr lang="en-US" altLang="en-US" dirty="0"/>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12555723" y="10508964"/>
            <a:ext cx="10307109"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b="1">
                <a:latin typeface="Arial"/>
                <a:ea typeface="Arial"/>
                <a:cs typeface="Arial"/>
                <a:sym typeface="Arial"/>
              </a:defRPr>
            </a:lvl1pPr>
          </a:lstStyle>
          <a:p>
            <a:r>
              <a:rPr lang="en-US" dirty="0"/>
              <a:t>Three businesses connected to the frame relay cloud via local connections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55723" y="3149600"/>
            <a:ext cx="10788519" cy="6851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166489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a:solidFill>
                  <a:schemeClr val="tx1"/>
                </a:solidFill>
              </a:rPr>
              <a:t>Frame Relay</a:t>
            </a:r>
            <a:endParaRPr dirty="0"/>
          </a:p>
        </p:txBody>
      </p:sp>
      <p:sp>
        <p:nvSpPr>
          <p:cNvPr id="328" name="Rectangle 9"/>
          <p:cNvSpPr txBox="1">
            <a:spLocks noGrp="1"/>
          </p:cNvSpPr>
          <p:nvPr>
            <p:ph type="body" sz="half" idx="1"/>
          </p:nvPr>
        </p:nvSpPr>
        <p:spPr>
          <a:xfrm>
            <a:off x="1689100" y="3149600"/>
            <a:ext cx="9546432" cy="9296400"/>
          </a:xfrm>
          <a:prstGeom prst="rect">
            <a:avLst/>
          </a:prstGeom>
        </p:spPr>
        <p:txBody>
          <a:bodyPr>
            <a:normAutofit fontScale="77500" lnSpcReduction="20000"/>
          </a:bodyPr>
          <a:lstStyle/>
          <a:p>
            <a:pPr eaLnBrk="1" hangingPunct="1"/>
            <a:r>
              <a:rPr lang="en-US" altLang="en-US" dirty="0"/>
              <a:t>Permanent virtual circuit (PVC) – connection between two endpoints </a:t>
            </a:r>
          </a:p>
          <a:p>
            <a:pPr lvl="1" eaLnBrk="1" hangingPunct="1"/>
            <a:r>
              <a:rPr lang="en-US" altLang="en-US" dirty="0"/>
              <a:t>Created by the provider of the frame relay service</a:t>
            </a:r>
          </a:p>
          <a:p>
            <a:pPr eaLnBrk="1" hangingPunct="1"/>
            <a:endParaRPr lang="en-US" altLang="en-US" dirty="0" smtClean="0"/>
          </a:p>
          <a:p>
            <a:pPr eaLnBrk="1" hangingPunct="1"/>
            <a:r>
              <a:rPr lang="en-US" altLang="en-US" dirty="0" smtClean="0"/>
              <a:t>The </a:t>
            </a:r>
            <a:r>
              <a:rPr lang="en-US" altLang="en-US" dirty="0"/>
              <a:t>user uses a high-speed telephone line to connect its company to a port, which is the entryway to the frame relay network</a:t>
            </a:r>
          </a:p>
          <a:p>
            <a:pPr eaLnBrk="1" hangingPunct="1"/>
            <a:endParaRPr lang="en-US" altLang="en-US" dirty="0" smtClean="0"/>
          </a:p>
          <a:p>
            <a:pPr eaLnBrk="1" hangingPunct="1"/>
            <a:r>
              <a:rPr lang="en-US" altLang="en-US" dirty="0" smtClean="0"/>
              <a:t>The </a:t>
            </a:r>
            <a:r>
              <a:rPr lang="en-US" altLang="en-US" dirty="0"/>
              <a:t>high-speed line, the port, and the PVC should all be chosen to support a desired transmission </a:t>
            </a:r>
            <a:r>
              <a:rPr lang="en-US" altLang="en-US" dirty="0" smtClean="0"/>
              <a:t>speed</a:t>
            </a:r>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12714361" y="9979820"/>
            <a:ext cx="10307109"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b="1">
                <a:latin typeface="Arial"/>
                <a:ea typeface="Arial"/>
                <a:cs typeface="Arial"/>
                <a:sym typeface="Arial"/>
              </a:defRPr>
            </a:lvl1pPr>
          </a:lstStyle>
          <a:p>
            <a:r>
              <a:rPr lang="en-US" dirty="0"/>
              <a:t>A frame relay connection between Chicago and Orlando, showing access lines, ports, and PVC</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83593" y="3906827"/>
            <a:ext cx="12166889" cy="53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16932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9BF3C943-92BD-435D-9DF7-7DE8BC2921F8}" type="slidenum">
              <a:rPr lang="en-US" altLang="en-US" sz="2800"/>
              <a:pPr>
                <a:spcBef>
                  <a:spcPct val="0"/>
                </a:spcBef>
                <a:buFontTx/>
                <a:buNone/>
              </a:pPr>
              <a:t>16</a:t>
            </a:fld>
            <a:endParaRPr lang="en-US" altLang="en-US" sz="2800"/>
          </a:p>
        </p:txBody>
      </p:sp>
      <p:sp>
        <p:nvSpPr>
          <p:cNvPr id="4915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4915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49157"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Committed Information Rate (CIR)</a:t>
            </a:r>
          </a:p>
        </p:txBody>
      </p:sp>
      <p:sp>
        <p:nvSpPr>
          <p:cNvPr id="49158" name="Rectangle 9"/>
          <p:cNvSpPr>
            <a:spLocks noGrp="1" noChangeArrowheads="1"/>
          </p:cNvSpPr>
          <p:nvPr>
            <p:ph type="body" idx="1"/>
          </p:nvPr>
        </p:nvSpPr>
        <p:spPr/>
        <p:txBody>
          <a:bodyPr/>
          <a:lstStyle/>
          <a:p>
            <a:pPr eaLnBrk="1" hangingPunct="1"/>
            <a:r>
              <a:rPr lang="en-US" altLang="en-US"/>
              <a:t>The user and frame relay service would agree upon a committed information rate (CIR)</a:t>
            </a:r>
          </a:p>
          <a:p>
            <a:pPr eaLnBrk="1" hangingPunct="1"/>
            <a:r>
              <a:rPr lang="en-US" altLang="en-US"/>
              <a:t>The CIR states that if the customer stays within a specified data rate (standard rate plus a burst rate) the frame relay provider will guarantee delivery of 99.99% of the frames</a:t>
            </a:r>
          </a:p>
          <a:p>
            <a:pPr eaLnBrk="1" hangingPunct="1"/>
            <a:r>
              <a:rPr lang="en-US" altLang="en-US"/>
              <a:t>The burst rate cannot be exceeded for longer than 2 seconds</a:t>
            </a:r>
          </a:p>
          <a:p>
            <a:pPr eaLnBrk="1" hangingPunct="1"/>
            <a:endParaRPr lang="en-US" altLang="en-US"/>
          </a:p>
        </p:txBody>
      </p:sp>
    </p:spTree>
    <p:extLst>
      <p:ext uri="{BB962C8B-B14F-4D97-AF65-F5344CB8AC3E}">
        <p14:creationId xmlns:p14="http://schemas.microsoft.com/office/powerpoint/2010/main" val="3890540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4D39A57F-57D1-41F4-8413-5784D4717D5D}" type="slidenum">
              <a:rPr lang="en-US" altLang="en-US" sz="2800"/>
              <a:pPr>
                <a:spcBef>
                  <a:spcPct val="0"/>
                </a:spcBef>
                <a:buFontTx/>
                <a:buNone/>
              </a:pPr>
              <a:t>17</a:t>
            </a:fld>
            <a:endParaRPr lang="en-US" altLang="en-US" sz="2800"/>
          </a:p>
        </p:txBody>
      </p:sp>
      <p:sp>
        <p:nvSpPr>
          <p:cNvPr id="5017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018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0181" name="Rectangle 8"/>
          <p:cNvSpPr>
            <a:spLocks noGrp="1" noChangeArrowheads="1"/>
          </p:cNvSpPr>
          <p:nvPr>
            <p:ph type="title"/>
          </p:nvPr>
        </p:nvSpPr>
        <p:spPr/>
        <p:txBody>
          <a:bodyPr>
            <a:normAutofit/>
          </a:bodyPr>
          <a:lstStyle/>
          <a:p>
            <a:pPr eaLnBrk="1" hangingPunct="1"/>
            <a:r>
              <a:rPr lang="en-US" altLang="en-US" sz="7200" dirty="0">
                <a:solidFill>
                  <a:schemeClr val="tx1"/>
                </a:solidFill>
              </a:rPr>
              <a:t>Committed Information Rate (CIR) (continued)</a:t>
            </a:r>
          </a:p>
        </p:txBody>
      </p:sp>
      <p:sp>
        <p:nvSpPr>
          <p:cNvPr id="50182" name="Rectangle 9"/>
          <p:cNvSpPr>
            <a:spLocks noGrp="1" noChangeArrowheads="1"/>
          </p:cNvSpPr>
          <p:nvPr>
            <p:ph type="body" idx="1"/>
          </p:nvPr>
        </p:nvSpPr>
        <p:spPr>
          <a:xfrm>
            <a:off x="1689100" y="3048001"/>
            <a:ext cx="20648386" cy="9051926"/>
          </a:xfrm>
        </p:spPr>
        <p:txBody>
          <a:bodyPr>
            <a:normAutofit/>
          </a:bodyPr>
          <a:lstStyle/>
          <a:p>
            <a:pPr eaLnBrk="1" hangingPunct="1"/>
            <a:r>
              <a:rPr lang="en-US" altLang="en-US" dirty="0"/>
              <a:t>Example – if a company agrees to a CIR of 512 kbps with a burst rate of 256 kbps, the company must stay at or below 512 kbps, with an occasional burst up to 768 kbps, as long as the burst does not last longer than 2 seconds</a:t>
            </a:r>
          </a:p>
          <a:p>
            <a:pPr lvl="1" eaLnBrk="1" hangingPunct="1"/>
            <a:r>
              <a:rPr lang="en-US" altLang="en-US" sz="4800" dirty="0"/>
              <a:t>If the company maintains their end of the agreement, the carrier will provide something like 99.99% throughput and a network delay of no longer than 20 </a:t>
            </a:r>
            <a:r>
              <a:rPr lang="en-US" altLang="en-US" sz="4800" dirty="0" err="1"/>
              <a:t>ms</a:t>
            </a:r>
            <a:endParaRPr lang="en-US" altLang="en-US" sz="4800" dirty="0"/>
          </a:p>
          <a:p>
            <a:pPr lvl="1" eaLnBrk="1" hangingPunct="1"/>
            <a:r>
              <a:rPr lang="en-US" altLang="en-US" sz="4800" dirty="0"/>
              <a:t>If the customer exceeds its CIR, and the network becomes congested, the customer’s frames may be discarded</a:t>
            </a:r>
          </a:p>
        </p:txBody>
      </p:sp>
    </p:spTree>
    <p:extLst>
      <p:ext uri="{BB962C8B-B14F-4D97-AF65-F5344CB8AC3E}">
        <p14:creationId xmlns:p14="http://schemas.microsoft.com/office/powerpoint/2010/main" val="2949859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29F7ABD7-679B-4A60-8D73-A38959C35CE4}" type="slidenum">
              <a:rPr lang="en-US" altLang="en-US" sz="2800"/>
              <a:pPr>
                <a:spcBef>
                  <a:spcPct val="0"/>
                </a:spcBef>
                <a:buFontTx/>
                <a:buNone/>
              </a:pPr>
              <a:t>18</a:t>
            </a:fld>
            <a:endParaRPr lang="en-US" altLang="en-US" sz="2800"/>
          </a:p>
        </p:txBody>
      </p:sp>
      <p:sp>
        <p:nvSpPr>
          <p:cNvPr id="5120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120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1205" name="Rectangle 8"/>
          <p:cNvSpPr>
            <a:spLocks noGrp="1" noChangeArrowheads="1"/>
          </p:cNvSpPr>
          <p:nvPr>
            <p:ph type="title"/>
          </p:nvPr>
        </p:nvSpPr>
        <p:spPr/>
        <p:txBody>
          <a:bodyPr>
            <a:normAutofit fontScale="90000"/>
          </a:bodyPr>
          <a:lstStyle/>
          <a:p>
            <a:pPr eaLnBrk="1" hangingPunct="1"/>
            <a:r>
              <a:rPr lang="en-US" altLang="en-US">
                <a:solidFill>
                  <a:schemeClr val="tx1"/>
                </a:solidFill>
              </a:rPr>
              <a:t>Asynchronous Transfer Mode (ATM)</a:t>
            </a:r>
          </a:p>
        </p:txBody>
      </p:sp>
      <p:sp>
        <p:nvSpPr>
          <p:cNvPr id="51206" name="Rectangle 9"/>
          <p:cNvSpPr>
            <a:spLocks noGrp="1" noChangeArrowheads="1"/>
          </p:cNvSpPr>
          <p:nvPr>
            <p:ph type="body" idx="1"/>
          </p:nvPr>
        </p:nvSpPr>
        <p:spPr/>
        <p:txBody>
          <a:bodyPr/>
          <a:lstStyle/>
          <a:p>
            <a:pPr eaLnBrk="1" hangingPunct="1">
              <a:lnSpc>
                <a:spcPct val="90000"/>
              </a:lnSpc>
            </a:pPr>
            <a:r>
              <a:rPr lang="en-US" altLang="en-US"/>
              <a:t>Asynchronous Transfer Mode (ATM) – very high-speed packet-switched service, similar in a number of ways to frame relay</a:t>
            </a:r>
          </a:p>
          <a:p>
            <a:pPr eaLnBrk="1" hangingPunct="1">
              <a:lnSpc>
                <a:spcPct val="90000"/>
              </a:lnSpc>
            </a:pPr>
            <a:r>
              <a:rPr lang="en-US" altLang="en-US"/>
              <a:t>Both send packets of data over high-speed lines</a:t>
            </a:r>
          </a:p>
          <a:p>
            <a:pPr eaLnBrk="1" hangingPunct="1">
              <a:lnSpc>
                <a:spcPct val="90000"/>
              </a:lnSpc>
            </a:pPr>
            <a:r>
              <a:rPr lang="en-US" altLang="en-US"/>
              <a:t>Both require a user to create a circuit with a provider</a:t>
            </a:r>
          </a:p>
          <a:p>
            <a:pPr eaLnBrk="1" hangingPunct="1">
              <a:lnSpc>
                <a:spcPct val="90000"/>
              </a:lnSpc>
            </a:pPr>
            <a:r>
              <a:rPr lang="en-US" altLang="en-US"/>
              <a:t>One noticeable difference between ATM and frame relay is speed </a:t>
            </a:r>
          </a:p>
          <a:p>
            <a:pPr lvl="1" eaLnBrk="1" hangingPunct="1">
              <a:lnSpc>
                <a:spcPct val="90000"/>
              </a:lnSpc>
            </a:pPr>
            <a:r>
              <a:rPr lang="en-US" altLang="en-US"/>
              <a:t>ATM is capable of speeds up to 622 Mbps while frame relay’s maximum is typically 45 Mbps</a:t>
            </a:r>
          </a:p>
        </p:txBody>
      </p:sp>
    </p:spTree>
    <p:extLst>
      <p:ext uri="{BB962C8B-B14F-4D97-AF65-F5344CB8AC3E}">
        <p14:creationId xmlns:p14="http://schemas.microsoft.com/office/powerpoint/2010/main" val="2770131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t>ATM Cell Composition</a:t>
            </a:r>
          </a:p>
        </p:txBody>
      </p:sp>
      <p:pic>
        <p:nvPicPr>
          <p:cNvPr id="5529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162800" y="4419600"/>
            <a:ext cx="11734800" cy="5638800"/>
          </a:xfrm>
        </p:spPr>
      </p:pic>
      <p:sp>
        <p:nvSpPr>
          <p:cNvPr id="55300"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5A49E2CE-C343-4B03-8656-43B30FA4183F}" type="slidenum">
              <a:rPr lang="en-US" altLang="en-US" sz="2800"/>
              <a:pPr>
                <a:spcBef>
                  <a:spcPct val="0"/>
                </a:spcBef>
                <a:buFontTx/>
                <a:buNone/>
              </a:pPr>
              <a:t>19</a:t>
            </a:fld>
            <a:endParaRPr lang="en-US" altLang="en-US" sz="2800"/>
          </a:p>
        </p:txBody>
      </p:sp>
      <p:sp>
        <p:nvSpPr>
          <p:cNvPr id="55301" name="TextBox 6"/>
          <p:cNvSpPr txBox="1">
            <a:spLocks noChangeArrowheads="1"/>
          </p:cNvSpPr>
          <p:nvPr/>
        </p:nvSpPr>
        <p:spPr bwMode="auto">
          <a:xfrm>
            <a:off x="3810000" y="5181600"/>
            <a:ext cx="3200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1" i="1" dirty="0" smtClean="0"/>
              <a:t>The </a:t>
            </a:r>
            <a:r>
              <a:rPr lang="en-US" altLang="en-US" sz="2400" b="1" i="1" dirty="0"/>
              <a:t>53-byte ATM cell with its individual fields</a:t>
            </a:r>
          </a:p>
        </p:txBody>
      </p:sp>
      <p:sp>
        <p:nvSpPr>
          <p:cNvPr id="55302"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3718520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hapter 10:  The Internet"/>
          <p:cNvSpPr txBox="1">
            <a:spLocks noGrp="1"/>
          </p:cNvSpPr>
          <p:nvPr>
            <p:ph type="title"/>
          </p:nvPr>
        </p:nvSpPr>
        <p:spPr>
          <a:xfrm>
            <a:off x="705246" y="5532437"/>
            <a:ext cx="13644201" cy="4008307"/>
          </a:xfrm>
          <a:prstGeom prst="rect">
            <a:avLst/>
          </a:prstGeom>
        </p:spPr>
        <p:txBody>
          <a:bodyPr/>
          <a:lstStyle/>
          <a:p>
            <a:pPr>
              <a:defRPr b="1"/>
            </a:pPr>
            <a:r>
              <a:rPr dirty="0" smtClean="0"/>
              <a:t>Chapter 1</a:t>
            </a:r>
            <a:r>
              <a:rPr lang="en-US" dirty="0" smtClean="0"/>
              <a:t>1</a:t>
            </a:r>
            <a:r>
              <a:rPr dirty="0" smtClean="0"/>
              <a:t>: </a:t>
            </a:r>
            <a:br>
              <a:rPr dirty="0" smtClean="0"/>
            </a:br>
            <a:r>
              <a:rPr lang="en-US" dirty="0"/>
              <a:t>Voice and Data Delivery Networks</a:t>
            </a:r>
          </a:p>
        </p:txBody>
      </p:sp>
      <p:sp>
        <p:nvSpPr>
          <p:cNvPr id="154" name="Slide Number"/>
          <p:cNvSpPr txBox="1">
            <a:spLocks noGrp="1"/>
          </p:cNvSpPr>
          <p:nvPr>
            <p:ph type="sldNum" sz="quarter" idx="2"/>
          </p:nvPr>
        </p:nvSpPr>
        <p:spPr>
          <a:xfrm>
            <a:off x="22357536" y="12802235"/>
            <a:ext cx="350065" cy="55118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155" name="DCAN202 Textbook Cover.jpg" descr="DCAN202 Textbook Cover.jpg"/>
          <p:cNvPicPr>
            <a:picLocks noChangeAspect="1"/>
          </p:cNvPicPr>
          <p:nvPr/>
        </p:nvPicPr>
        <p:blipFill>
          <a:blip r:embed="rId2">
            <a:extLst/>
          </a:blip>
          <a:stretch>
            <a:fillRect/>
          </a:stretch>
        </p:blipFill>
        <p:spPr>
          <a:xfrm>
            <a:off x="14609770" y="998636"/>
            <a:ext cx="8687488" cy="11109320"/>
          </a:xfrm>
          <a:prstGeom prst="rect">
            <a:avLst/>
          </a:prstGeom>
          <a:ln w="12700">
            <a:miter lim="400000"/>
          </a:ln>
        </p:spPr>
      </p:pic>
      <p:sp>
        <p:nvSpPr>
          <p:cNvPr id="156" name="Footer Placeholder 3"/>
          <p:cNvSpPr txBox="1"/>
          <p:nvPr/>
        </p:nvSpPr>
        <p:spPr>
          <a:xfrm>
            <a:off x="14737709" y="12134850"/>
            <a:ext cx="8431611" cy="12794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p>
            <a:pPr algn="l" defTabSz="1828800">
              <a:defRPr sz="2800">
                <a:latin typeface="Arial"/>
                <a:ea typeface="Arial"/>
                <a:cs typeface="Arial"/>
                <a:sym typeface="Arial"/>
              </a:defRPr>
            </a:pPr>
            <a:r>
              <a:t>Data Communications and Computer Networks: A Business User's Approach, Eighth Edition</a:t>
            </a:r>
            <a:endParaRPr sz="5600"/>
          </a:p>
          <a:p>
            <a:pPr algn="l" defTabSz="1828800">
              <a:defRPr>
                <a:latin typeface="Arial"/>
                <a:ea typeface="Arial"/>
                <a:cs typeface="Arial"/>
                <a:sym typeface="Arial"/>
              </a:defRPr>
            </a:pPr>
            <a:r>
              <a:t>© 2016. Cengage Learning. All right reserved.</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D3EB9E7D-C2FA-45D4-A1DD-13A415ACA8DF}" type="slidenum">
              <a:rPr lang="en-US" altLang="en-US" sz="2800"/>
              <a:pPr>
                <a:spcBef>
                  <a:spcPct val="0"/>
                </a:spcBef>
                <a:buFontTx/>
                <a:buNone/>
              </a:pPr>
              <a:t>20</a:t>
            </a:fld>
            <a:endParaRPr lang="en-US" altLang="en-US" sz="2800"/>
          </a:p>
        </p:txBody>
      </p:sp>
      <p:sp>
        <p:nvSpPr>
          <p:cNvPr id="5632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632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6325" name="Rectangle 8"/>
          <p:cNvSpPr>
            <a:spLocks noGrp="1" noChangeArrowheads="1"/>
          </p:cNvSpPr>
          <p:nvPr>
            <p:ph type="title"/>
          </p:nvPr>
        </p:nvSpPr>
        <p:spPr/>
        <p:txBody>
          <a:bodyPr>
            <a:normAutofit/>
          </a:bodyPr>
          <a:lstStyle/>
          <a:p>
            <a:pPr eaLnBrk="1" hangingPunct="1"/>
            <a:r>
              <a:rPr lang="en-US" altLang="en-US" sz="7500" dirty="0">
                <a:solidFill>
                  <a:schemeClr val="tx1"/>
                </a:solidFill>
              </a:rPr>
              <a:t>Advantages and Disadvantages of ATM</a:t>
            </a:r>
          </a:p>
        </p:txBody>
      </p:sp>
      <p:sp>
        <p:nvSpPr>
          <p:cNvPr id="56326" name="Rectangle 9"/>
          <p:cNvSpPr>
            <a:spLocks noGrp="1" noChangeArrowheads="1"/>
          </p:cNvSpPr>
          <p:nvPr>
            <p:ph type="body" idx="1"/>
          </p:nvPr>
        </p:nvSpPr>
        <p:spPr/>
        <p:txBody>
          <a:bodyPr/>
          <a:lstStyle/>
          <a:p>
            <a:pPr eaLnBrk="1" hangingPunct="1"/>
            <a:r>
              <a:rPr lang="en-US" altLang="en-US" dirty="0"/>
              <a:t>Advantages of ATM include very high speeds and the different classes of service</a:t>
            </a:r>
          </a:p>
          <a:p>
            <a:pPr eaLnBrk="1" hangingPunct="1"/>
            <a:r>
              <a:rPr lang="en-US" altLang="en-US" dirty="0"/>
              <a:t>Disadvantages include potentially higher costs (both equipment and support) and a higher level of complexity</a:t>
            </a:r>
          </a:p>
        </p:txBody>
      </p:sp>
    </p:spTree>
    <p:extLst>
      <p:ext uri="{BB962C8B-B14F-4D97-AF65-F5344CB8AC3E}">
        <p14:creationId xmlns:p14="http://schemas.microsoft.com/office/powerpoint/2010/main" val="2426508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A6F36DCA-6CD1-4744-AFF2-7296EF2275BE}" type="slidenum">
              <a:rPr lang="en-US" altLang="en-US" sz="2800"/>
              <a:pPr>
                <a:spcBef>
                  <a:spcPct val="0"/>
                </a:spcBef>
                <a:buFontTx/>
                <a:buNone/>
              </a:pPr>
              <a:t>21</a:t>
            </a:fld>
            <a:endParaRPr lang="en-US" altLang="en-US" sz="2800"/>
          </a:p>
        </p:txBody>
      </p:sp>
      <p:sp>
        <p:nvSpPr>
          <p:cNvPr id="5939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59396"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59397" name="Rectangle 8"/>
          <p:cNvSpPr>
            <a:spLocks noGrp="1" noChangeArrowheads="1"/>
          </p:cNvSpPr>
          <p:nvPr>
            <p:ph type="title"/>
          </p:nvPr>
        </p:nvSpPr>
        <p:spPr/>
        <p:txBody>
          <a:bodyPr>
            <a:normAutofit/>
          </a:bodyPr>
          <a:lstStyle/>
          <a:p>
            <a:pPr eaLnBrk="1" hangingPunct="1"/>
            <a:r>
              <a:rPr lang="en-US" altLang="en-US" sz="8000" dirty="0">
                <a:solidFill>
                  <a:schemeClr val="tx1"/>
                </a:solidFill>
              </a:rPr>
              <a:t>Convergence</a:t>
            </a:r>
          </a:p>
        </p:txBody>
      </p:sp>
      <p:sp>
        <p:nvSpPr>
          <p:cNvPr id="59398" name="Rectangle 9"/>
          <p:cNvSpPr>
            <a:spLocks noGrp="1" noChangeArrowheads="1"/>
          </p:cNvSpPr>
          <p:nvPr>
            <p:ph type="body" idx="1"/>
          </p:nvPr>
        </p:nvSpPr>
        <p:spPr/>
        <p:txBody>
          <a:bodyPr/>
          <a:lstStyle/>
          <a:p>
            <a:pPr eaLnBrk="1" hangingPunct="1"/>
            <a:r>
              <a:rPr lang="en-US" altLang="en-US"/>
              <a:t>Big issue in the voice and data delivery industry</a:t>
            </a:r>
          </a:p>
          <a:p>
            <a:pPr eaLnBrk="1" hangingPunct="1"/>
            <a:r>
              <a:rPr lang="en-US" altLang="en-US"/>
              <a:t>Phone companies are buying other phone companies</a:t>
            </a:r>
          </a:p>
          <a:p>
            <a:pPr eaLnBrk="1" hangingPunct="1"/>
            <a:r>
              <a:rPr lang="en-US" altLang="en-US"/>
              <a:t>Older technologies are falling by the wayside as newer technologies take over a larger share of the market</a:t>
            </a:r>
          </a:p>
          <a:p>
            <a:pPr eaLnBrk="1" hangingPunct="1"/>
            <a:r>
              <a:rPr lang="en-US" altLang="en-US"/>
              <a:t>Newer devices are incorporating multiple applications</a:t>
            </a:r>
          </a:p>
          <a:p>
            <a:pPr eaLnBrk="1" hangingPunct="1"/>
            <a:r>
              <a:rPr lang="en-US" altLang="en-US"/>
              <a:t>Computer telephony integration is one large example of convergence</a:t>
            </a:r>
          </a:p>
        </p:txBody>
      </p:sp>
    </p:spTree>
    <p:extLst>
      <p:ext uri="{BB962C8B-B14F-4D97-AF65-F5344CB8AC3E}">
        <p14:creationId xmlns:p14="http://schemas.microsoft.com/office/powerpoint/2010/main" val="2799043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3DD7F755-7FFE-46FA-8444-82972AEFA247}" type="slidenum">
              <a:rPr lang="en-US" altLang="en-US" sz="2800"/>
              <a:pPr>
                <a:spcBef>
                  <a:spcPct val="0"/>
                </a:spcBef>
                <a:buFontTx/>
                <a:buNone/>
              </a:pPr>
              <a:t>22</a:t>
            </a:fld>
            <a:endParaRPr lang="en-US" altLang="en-US" sz="2800"/>
          </a:p>
        </p:txBody>
      </p:sp>
      <p:sp>
        <p:nvSpPr>
          <p:cNvPr id="60419" name="Rectangle 2"/>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0420" name="Text Box 4"/>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0421" name="Rectangle 5"/>
          <p:cNvSpPr>
            <a:spLocks noGrp="1" noChangeArrowheads="1"/>
          </p:cNvSpPr>
          <p:nvPr>
            <p:ph type="title"/>
          </p:nvPr>
        </p:nvSpPr>
        <p:spPr/>
        <p:txBody>
          <a:bodyPr>
            <a:normAutofit/>
          </a:bodyPr>
          <a:lstStyle/>
          <a:p>
            <a:pPr eaLnBrk="1" hangingPunct="1"/>
            <a:r>
              <a:rPr lang="en-US" altLang="en-US" sz="7200" dirty="0">
                <a:solidFill>
                  <a:schemeClr val="tx1"/>
                </a:solidFill>
              </a:rPr>
              <a:t>Computer-Telephony Integration (CTI) </a:t>
            </a:r>
          </a:p>
        </p:txBody>
      </p:sp>
      <p:sp>
        <p:nvSpPr>
          <p:cNvPr id="60422" name="Rectangle 6"/>
          <p:cNvSpPr>
            <a:spLocks noGrp="1" noChangeArrowheads="1"/>
          </p:cNvSpPr>
          <p:nvPr>
            <p:ph type="body" idx="1"/>
          </p:nvPr>
        </p:nvSpPr>
        <p:spPr/>
        <p:txBody>
          <a:bodyPr>
            <a:normAutofit fontScale="92500"/>
          </a:bodyPr>
          <a:lstStyle/>
          <a:p>
            <a:pPr eaLnBrk="1" hangingPunct="1"/>
            <a:r>
              <a:rPr lang="en-US" altLang="en-US"/>
              <a:t>Field that combines more traditional voice networks with modern computer networks</a:t>
            </a:r>
          </a:p>
          <a:p>
            <a:pPr eaLnBrk="1" hangingPunct="1"/>
            <a:r>
              <a:rPr lang="en-US" altLang="en-US"/>
              <a:t>Consider a system in which a customer calls a customer support number</a:t>
            </a:r>
          </a:p>
          <a:p>
            <a:pPr lvl="1" eaLnBrk="1" hangingPunct="1"/>
            <a:r>
              <a:rPr lang="en-US" altLang="en-US" sz="4800"/>
              <a:t>The customer’s telephone number appears on the customer support rep’s terminal and immediately pulls up the customer’s data</a:t>
            </a:r>
          </a:p>
          <a:p>
            <a:pPr lvl="1" eaLnBrk="1" hangingPunct="1"/>
            <a:r>
              <a:rPr lang="en-US" altLang="en-US" sz="4800"/>
              <a:t>The rep answers the phone by clicking on an icon on the screen and helps the customer</a:t>
            </a:r>
          </a:p>
          <a:p>
            <a:pPr lvl="1" eaLnBrk="1" hangingPunct="1"/>
            <a:r>
              <a:rPr lang="en-US" altLang="en-US" sz="4800"/>
              <a:t>The rep transfers the call by clicking on another icon on the computer screen</a:t>
            </a:r>
          </a:p>
          <a:p>
            <a:pPr eaLnBrk="1" hangingPunct="1"/>
            <a:endParaRPr lang="en-US" altLang="en-US" sz="4800"/>
          </a:p>
        </p:txBody>
      </p:sp>
    </p:spTree>
    <p:extLst>
      <p:ext uri="{BB962C8B-B14F-4D97-AF65-F5344CB8AC3E}">
        <p14:creationId xmlns:p14="http://schemas.microsoft.com/office/powerpoint/2010/main" val="2235801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29B82518-D9F3-47D5-B71F-706FC17A8546}" type="slidenum">
              <a:rPr lang="en-US" altLang="en-US" sz="2800"/>
              <a:pPr>
                <a:spcBef>
                  <a:spcPct val="0"/>
                </a:spcBef>
                <a:buFontTx/>
                <a:buNone/>
              </a:pPr>
              <a:t>23</a:t>
            </a:fld>
            <a:endParaRPr lang="en-US" altLang="en-US" sz="2800"/>
          </a:p>
        </p:txBody>
      </p:sp>
      <p:sp>
        <p:nvSpPr>
          <p:cNvPr id="6144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1444"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1445" name="Rectangle 8"/>
          <p:cNvSpPr>
            <a:spLocks noGrp="1" noChangeArrowheads="1"/>
          </p:cNvSpPr>
          <p:nvPr>
            <p:ph type="title"/>
          </p:nvPr>
        </p:nvSpPr>
        <p:spPr/>
        <p:txBody>
          <a:bodyPr>
            <a:noAutofit/>
          </a:bodyPr>
          <a:lstStyle/>
          <a:p>
            <a:pPr eaLnBrk="1" hangingPunct="1"/>
            <a:r>
              <a:rPr lang="en-US" altLang="en-US" sz="7200" dirty="0">
                <a:solidFill>
                  <a:schemeClr val="tx1"/>
                </a:solidFill>
              </a:rPr>
              <a:t>Computer-Telephony Integration (CTI) (continued)</a:t>
            </a:r>
          </a:p>
        </p:txBody>
      </p:sp>
      <p:sp>
        <p:nvSpPr>
          <p:cNvPr id="61446" name="Rectangle 9"/>
          <p:cNvSpPr>
            <a:spLocks noGrp="1" noChangeArrowheads="1"/>
          </p:cNvSpPr>
          <p:nvPr>
            <p:ph type="body" idx="1"/>
          </p:nvPr>
        </p:nvSpPr>
        <p:spPr/>
        <p:txBody>
          <a:bodyPr/>
          <a:lstStyle/>
          <a:p>
            <a:pPr eaLnBrk="1" hangingPunct="1"/>
            <a:r>
              <a:rPr lang="en-US" altLang="en-US"/>
              <a:t>CTI can also integrate voice cabling with data cabling</a:t>
            </a:r>
          </a:p>
          <a:p>
            <a:pPr eaLnBrk="1" hangingPunct="1"/>
            <a:r>
              <a:rPr lang="en-US" altLang="en-US"/>
              <a:t>The company PBX talks directly to the LAN server</a:t>
            </a:r>
          </a:p>
          <a:p>
            <a:pPr lvl="1" eaLnBrk="1" hangingPunct="1"/>
            <a:r>
              <a:rPr lang="en-US" altLang="en-US"/>
              <a:t>The PBX can direct the LAN server to provide a telephone operation to the user through the user’s computer</a:t>
            </a:r>
          </a:p>
          <a:p>
            <a:pPr eaLnBrk="1" hangingPunct="1"/>
            <a:r>
              <a:rPr lang="en-US" altLang="en-US"/>
              <a:t>The telephones may still be connected to the PBX or they may be connected to the LAN via the LAN wiring</a:t>
            </a:r>
          </a:p>
          <a:p>
            <a:pPr eaLnBrk="1" hangingPunct="1"/>
            <a:endParaRPr lang="en-US" altLang="en-US"/>
          </a:p>
        </p:txBody>
      </p:sp>
    </p:spTree>
    <p:extLst>
      <p:ext uri="{BB962C8B-B14F-4D97-AF65-F5344CB8AC3E}">
        <p14:creationId xmlns:p14="http://schemas.microsoft.com/office/powerpoint/2010/main" val="3212039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13397F8D-5122-4775-955B-B2B2DF9AA24E}" type="slidenum">
              <a:rPr lang="en-US" altLang="en-US" sz="2800"/>
              <a:pPr>
                <a:spcBef>
                  <a:spcPct val="0"/>
                </a:spcBef>
                <a:buFontTx/>
                <a:buNone/>
              </a:pPr>
              <a:t>24</a:t>
            </a:fld>
            <a:endParaRPr lang="en-US" altLang="en-US" sz="2800"/>
          </a:p>
        </p:txBody>
      </p:sp>
      <p:sp>
        <p:nvSpPr>
          <p:cNvPr id="6246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2468"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2469" name="Rectangle 8"/>
          <p:cNvSpPr>
            <a:spLocks noGrp="1" noChangeArrowheads="1"/>
          </p:cNvSpPr>
          <p:nvPr>
            <p:ph type="title"/>
          </p:nvPr>
        </p:nvSpPr>
        <p:spPr/>
        <p:txBody>
          <a:bodyPr>
            <a:noAutofit/>
          </a:bodyPr>
          <a:lstStyle/>
          <a:p>
            <a:pPr eaLnBrk="1" hangingPunct="1"/>
            <a:r>
              <a:rPr lang="en-US" altLang="en-US" sz="7200" dirty="0">
                <a:solidFill>
                  <a:schemeClr val="tx1"/>
                </a:solidFill>
              </a:rPr>
              <a:t>Computer-Telephony Integration (CTI) (continued)</a:t>
            </a:r>
          </a:p>
        </p:txBody>
      </p:sp>
      <p:sp>
        <p:nvSpPr>
          <p:cNvPr id="62470" name="Rectangle 9"/>
          <p:cNvSpPr>
            <a:spLocks noGrp="1" noChangeArrowheads="1"/>
          </p:cNvSpPr>
          <p:nvPr>
            <p:ph type="body" idx="1"/>
          </p:nvPr>
        </p:nvSpPr>
        <p:spPr/>
        <p:txBody>
          <a:bodyPr/>
          <a:lstStyle/>
          <a:p>
            <a:pPr eaLnBrk="1" hangingPunct="1"/>
            <a:r>
              <a:rPr lang="en-US" altLang="en-US"/>
              <a:t>CTI applications could include the following:</a:t>
            </a:r>
          </a:p>
          <a:p>
            <a:pPr lvl="1" eaLnBrk="1" hangingPunct="1"/>
            <a:r>
              <a:rPr lang="en-US" altLang="en-US"/>
              <a:t> Unified messaging</a:t>
            </a:r>
          </a:p>
          <a:p>
            <a:pPr lvl="1" eaLnBrk="1" hangingPunct="1"/>
            <a:r>
              <a:rPr lang="en-US" altLang="en-US"/>
              <a:t> Interactive voice response</a:t>
            </a:r>
          </a:p>
          <a:p>
            <a:pPr lvl="1" eaLnBrk="1" hangingPunct="1"/>
            <a:r>
              <a:rPr lang="en-US" altLang="en-US"/>
              <a:t> Integrated voice recognition and response</a:t>
            </a:r>
          </a:p>
          <a:p>
            <a:pPr lvl="1" eaLnBrk="1" hangingPunct="1"/>
            <a:r>
              <a:rPr lang="en-US" altLang="en-US"/>
              <a:t> Fax processing and fax-back</a:t>
            </a:r>
          </a:p>
          <a:p>
            <a:pPr lvl="1" eaLnBrk="1" hangingPunct="1"/>
            <a:r>
              <a:rPr lang="en-US" altLang="en-US"/>
              <a:t> Text-to-speech and speech-to-text conversions</a:t>
            </a:r>
          </a:p>
          <a:p>
            <a:pPr eaLnBrk="1" hangingPunct="1"/>
            <a:endParaRPr lang="en-US" altLang="en-US"/>
          </a:p>
        </p:txBody>
      </p:sp>
    </p:spTree>
    <p:extLst>
      <p:ext uri="{BB962C8B-B14F-4D97-AF65-F5344CB8AC3E}">
        <p14:creationId xmlns:p14="http://schemas.microsoft.com/office/powerpoint/2010/main" val="3028560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68DB53AA-03D4-48EE-9B4F-FB6D39353136}" type="slidenum">
              <a:rPr lang="en-US" altLang="en-US" sz="2800"/>
              <a:pPr>
                <a:spcBef>
                  <a:spcPct val="0"/>
                </a:spcBef>
                <a:buFontTx/>
                <a:buNone/>
              </a:pPr>
              <a:t>25</a:t>
            </a:fld>
            <a:endParaRPr lang="en-US" altLang="en-US" sz="2800"/>
          </a:p>
        </p:txBody>
      </p:sp>
      <p:sp>
        <p:nvSpPr>
          <p:cNvPr id="6349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3492"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3493" name="Rectangle 8"/>
          <p:cNvSpPr>
            <a:spLocks noGrp="1" noChangeArrowheads="1"/>
          </p:cNvSpPr>
          <p:nvPr>
            <p:ph type="title"/>
          </p:nvPr>
        </p:nvSpPr>
        <p:spPr/>
        <p:txBody>
          <a:bodyPr>
            <a:noAutofit/>
          </a:bodyPr>
          <a:lstStyle/>
          <a:p>
            <a:pPr eaLnBrk="1" hangingPunct="1"/>
            <a:r>
              <a:rPr lang="en-US" altLang="en-US" sz="7200" dirty="0">
                <a:solidFill>
                  <a:schemeClr val="tx1"/>
                </a:solidFill>
              </a:rPr>
              <a:t>Computer-Telephony Integration (CTI) (continued)</a:t>
            </a:r>
          </a:p>
        </p:txBody>
      </p:sp>
      <p:sp>
        <p:nvSpPr>
          <p:cNvPr id="63494" name="Rectangle 9"/>
          <p:cNvSpPr>
            <a:spLocks noGrp="1" noChangeArrowheads="1"/>
          </p:cNvSpPr>
          <p:nvPr>
            <p:ph type="body" idx="1"/>
          </p:nvPr>
        </p:nvSpPr>
        <p:spPr/>
        <p:txBody>
          <a:bodyPr/>
          <a:lstStyle/>
          <a:p>
            <a:pPr eaLnBrk="1" hangingPunct="1"/>
            <a:r>
              <a:rPr lang="en-US" altLang="en-US"/>
              <a:t>CTI applications could include the following: (continued)</a:t>
            </a:r>
          </a:p>
          <a:p>
            <a:pPr lvl="1" eaLnBrk="1" hangingPunct="1"/>
            <a:r>
              <a:rPr lang="en-US" altLang="en-US"/>
              <a:t>Third-party call control</a:t>
            </a:r>
          </a:p>
          <a:p>
            <a:pPr lvl="1" eaLnBrk="1" hangingPunct="1"/>
            <a:r>
              <a:rPr lang="en-US" altLang="en-US"/>
              <a:t>PBX graphic user interface</a:t>
            </a:r>
          </a:p>
          <a:p>
            <a:pPr lvl="1" eaLnBrk="1" hangingPunct="1"/>
            <a:r>
              <a:rPr lang="en-US" altLang="en-US"/>
              <a:t>Call filtering</a:t>
            </a:r>
          </a:p>
          <a:p>
            <a:pPr lvl="1" eaLnBrk="1" hangingPunct="1"/>
            <a:r>
              <a:rPr lang="en-US" altLang="en-US"/>
              <a:t>Customized menuing systems</a:t>
            </a:r>
          </a:p>
          <a:p>
            <a:pPr eaLnBrk="1" hangingPunct="1"/>
            <a:endParaRPr lang="en-US" altLang="en-US"/>
          </a:p>
        </p:txBody>
      </p:sp>
    </p:spTree>
    <p:extLst>
      <p:ext uri="{BB962C8B-B14F-4D97-AF65-F5344CB8AC3E}">
        <p14:creationId xmlns:p14="http://schemas.microsoft.com/office/powerpoint/2010/main" val="3704296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t>Unified Communications</a:t>
            </a:r>
          </a:p>
        </p:txBody>
      </p:sp>
      <p:sp>
        <p:nvSpPr>
          <p:cNvPr id="64515" name="Content Placeholder 2"/>
          <p:cNvSpPr>
            <a:spLocks noGrp="1"/>
          </p:cNvSpPr>
          <p:nvPr>
            <p:ph idx="1"/>
          </p:nvPr>
        </p:nvSpPr>
        <p:spPr/>
        <p:txBody>
          <a:bodyPr/>
          <a:lstStyle/>
          <a:p>
            <a:r>
              <a:rPr lang="en-US" altLang="en-US"/>
              <a:t>Just as CTI is a convergence of multiple technologies and applications, unified communications is the convergence of real-time and non-real-time communications</a:t>
            </a:r>
          </a:p>
          <a:p>
            <a:r>
              <a:rPr lang="en-US" altLang="en-US"/>
              <a:t>For example, convergence of telephony, instant messaging, video conferencing, voice mail, e-mail, and presence information into one or more applications</a:t>
            </a:r>
          </a:p>
        </p:txBody>
      </p:sp>
      <p:sp>
        <p:nvSpPr>
          <p:cNvPr id="64516"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EC537CEF-F9C9-4772-A860-CCA9252071E8}" type="slidenum">
              <a:rPr lang="en-US" altLang="en-US" sz="2800"/>
              <a:pPr>
                <a:spcBef>
                  <a:spcPct val="0"/>
                </a:spcBef>
                <a:buFontTx/>
                <a:buNone/>
              </a:pPr>
              <a:t>26</a:t>
            </a:fld>
            <a:endParaRPr lang="en-US" altLang="en-US" sz="2800"/>
          </a:p>
        </p:txBody>
      </p:sp>
    </p:spTree>
    <p:extLst>
      <p:ext uri="{BB962C8B-B14F-4D97-AF65-F5344CB8AC3E}">
        <p14:creationId xmlns:p14="http://schemas.microsoft.com/office/powerpoint/2010/main" val="2022901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FCDF6423-60A6-4ACF-B939-CC91A373646F}" type="slidenum">
              <a:rPr lang="en-US" altLang="en-US" sz="2800"/>
              <a:pPr>
                <a:spcBef>
                  <a:spcPct val="0"/>
                </a:spcBef>
                <a:buFontTx/>
                <a:buNone/>
              </a:pPr>
              <a:t>27</a:t>
            </a:fld>
            <a:endParaRPr lang="en-US" altLang="en-US" sz="2800"/>
          </a:p>
        </p:txBody>
      </p:sp>
      <p:sp>
        <p:nvSpPr>
          <p:cNvPr id="6553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554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5541" name="Rectangle 8"/>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a:t>
            </a:r>
          </a:p>
        </p:txBody>
      </p:sp>
      <p:sp>
        <p:nvSpPr>
          <p:cNvPr id="65542" name="Rectangle 9"/>
          <p:cNvSpPr>
            <a:spLocks noGrp="1" noChangeArrowheads="1"/>
          </p:cNvSpPr>
          <p:nvPr>
            <p:ph type="body" idx="1"/>
          </p:nvPr>
        </p:nvSpPr>
        <p:spPr/>
        <p:txBody>
          <a:bodyPr/>
          <a:lstStyle/>
          <a:p>
            <a:pPr eaLnBrk="1" hangingPunct="1">
              <a:lnSpc>
                <a:spcPct val="90000"/>
              </a:lnSpc>
            </a:pPr>
            <a:r>
              <a:rPr lang="en-US" altLang="en-US"/>
              <a:t>Better Box Corporation has offices in Seattle, San Francisco, and Dallas, with headquarters in Chicago</a:t>
            </a:r>
          </a:p>
          <a:p>
            <a:pPr eaLnBrk="1" hangingPunct="1">
              <a:lnSpc>
                <a:spcPct val="90000"/>
              </a:lnSpc>
            </a:pPr>
            <a:r>
              <a:rPr lang="en-US" altLang="en-US"/>
              <a:t>Better Box wants to connect Chicago to each of the other three offices</a:t>
            </a:r>
          </a:p>
          <a:p>
            <a:pPr eaLnBrk="1" hangingPunct="1">
              <a:lnSpc>
                <a:spcPct val="90000"/>
              </a:lnSpc>
            </a:pPr>
            <a:r>
              <a:rPr lang="en-US" altLang="en-US"/>
              <a:t>Better Box needs to download 400k byte files in 20 seconds</a:t>
            </a:r>
          </a:p>
          <a:p>
            <a:pPr lvl="1" eaLnBrk="1" hangingPunct="1">
              <a:lnSpc>
                <a:spcPct val="90000"/>
              </a:lnSpc>
            </a:pPr>
            <a:r>
              <a:rPr lang="en-US" altLang="en-US"/>
              <a:t>This requires a transmission speed of 160,000 bps</a:t>
            </a:r>
          </a:p>
          <a:p>
            <a:pPr eaLnBrk="1" hangingPunct="1">
              <a:lnSpc>
                <a:spcPct val="90000"/>
              </a:lnSpc>
            </a:pPr>
            <a:endParaRPr lang="en-US" altLang="en-US"/>
          </a:p>
        </p:txBody>
      </p:sp>
    </p:spTree>
    <p:extLst>
      <p:ext uri="{BB962C8B-B14F-4D97-AF65-F5344CB8AC3E}">
        <p14:creationId xmlns:p14="http://schemas.microsoft.com/office/powerpoint/2010/main" val="1687759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B4DB2817-9766-4E82-9D26-6F23C29BC757}" type="slidenum">
              <a:rPr lang="en-US" altLang="en-US" sz="2800"/>
              <a:pPr>
                <a:spcBef>
                  <a:spcPct val="0"/>
                </a:spcBef>
                <a:buFontTx/>
                <a:buNone/>
              </a:pPr>
              <a:t>28</a:t>
            </a:fld>
            <a:endParaRPr lang="en-US" altLang="en-US" sz="2800"/>
          </a:p>
        </p:txBody>
      </p:sp>
      <p:sp>
        <p:nvSpPr>
          <p:cNvPr id="66563" name="Rectangle 2"/>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6564" name="Text Box 4"/>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6565" name="Rectangle 5"/>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66566" name="Rectangle 6"/>
          <p:cNvSpPr>
            <a:spLocks noGrp="1" noChangeArrowheads="1"/>
          </p:cNvSpPr>
          <p:nvPr>
            <p:ph type="body" idx="1"/>
          </p:nvPr>
        </p:nvSpPr>
        <p:spPr>
          <a:xfrm>
            <a:off x="1965778" y="4424136"/>
            <a:ext cx="20604843" cy="6858000"/>
          </a:xfrm>
        </p:spPr>
        <p:txBody>
          <a:bodyPr>
            <a:normAutofit fontScale="77500" lnSpcReduction="20000"/>
          </a:bodyPr>
          <a:lstStyle/>
          <a:p>
            <a:pPr eaLnBrk="1" hangingPunct="1"/>
            <a:r>
              <a:rPr lang="en-US" altLang="en-US" dirty="0"/>
              <a:t>What could Better Box use for communications?</a:t>
            </a:r>
          </a:p>
          <a:p>
            <a:pPr lvl="1" eaLnBrk="1" hangingPunct="1"/>
            <a:r>
              <a:rPr lang="en-US" altLang="en-US" dirty="0"/>
              <a:t>56kbps dial-up?</a:t>
            </a:r>
          </a:p>
          <a:p>
            <a:pPr lvl="1" eaLnBrk="1" hangingPunct="1"/>
            <a:r>
              <a:rPr lang="en-US" altLang="en-US" dirty="0"/>
              <a:t>T-1?</a:t>
            </a:r>
          </a:p>
          <a:p>
            <a:pPr lvl="1" eaLnBrk="1" hangingPunct="1"/>
            <a:r>
              <a:rPr lang="en-US" altLang="en-US" dirty="0"/>
              <a:t>Frame relay?</a:t>
            </a:r>
          </a:p>
          <a:p>
            <a:pPr lvl="1" eaLnBrk="1" hangingPunct="1"/>
            <a:r>
              <a:rPr lang="en-US" altLang="en-US" dirty="0"/>
              <a:t>ATM?</a:t>
            </a:r>
          </a:p>
          <a:p>
            <a:pPr lvl="1" eaLnBrk="1" hangingPunct="1"/>
            <a:r>
              <a:rPr lang="en-US" altLang="en-US" dirty="0"/>
              <a:t>MPLS/VPN over the Internet?</a:t>
            </a:r>
          </a:p>
          <a:p>
            <a:pPr eaLnBrk="1" hangingPunct="1"/>
            <a:endParaRPr lang="en-US" altLang="en-US" dirty="0"/>
          </a:p>
        </p:txBody>
      </p:sp>
    </p:spTree>
    <p:extLst>
      <p:ext uri="{BB962C8B-B14F-4D97-AF65-F5344CB8AC3E}">
        <p14:creationId xmlns:p14="http://schemas.microsoft.com/office/powerpoint/2010/main" val="3515534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3DDAB511-36BF-4C03-845D-63468DA28DE5}" type="slidenum">
              <a:rPr lang="en-US" altLang="en-US" sz="2800"/>
              <a:pPr>
                <a:spcBef>
                  <a:spcPct val="0"/>
                </a:spcBef>
                <a:buFontTx/>
                <a:buNone/>
              </a:pPr>
              <a:t>29</a:t>
            </a:fld>
            <a:endParaRPr lang="en-US" altLang="en-US" sz="2800"/>
          </a:p>
        </p:txBody>
      </p:sp>
      <p:sp>
        <p:nvSpPr>
          <p:cNvPr id="67587" name="Rectangle 2"/>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7588" name="Text Box 4"/>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7589" name="Rectangle 5"/>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67590" name="Rectangle 6"/>
          <p:cNvSpPr>
            <a:spLocks noGrp="1" noChangeArrowheads="1"/>
          </p:cNvSpPr>
          <p:nvPr>
            <p:ph type="body" idx="1"/>
          </p:nvPr>
        </p:nvSpPr>
        <p:spPr>
          <a:xfrm>
            <a:off x="1689100" y="5127172"/>
            <a:ext cx="21005800" cy="5943600"/>
          </a:xfrm>
        </p:spPr>
        <p:txBody>
          <a:bodyPr/>
          <a:lstStyle/>
          <a:p>
            <a:pPr eaLnBrk="1" hangingPunct="1"/>
            <a:r>
              <a:rPr lang="en-US" altLang="en-US" dirty="0"/>
              <a:t>56 kbps lines are too slow for our application</a:t>
            </a:r>
          </a:p>
          <a:p>
            <a:pPr eaLnBrk="1" hangingPunct="1"/>
            <a:r>
              <a:rPr lang="en-US" altLang="en-US" dirty="0"/>
              <a:t>T-1s, frame relay, and ATM appear to be viable choices</a:t>
            </a:r>
          </a:p>
          <a:p>
            <a:pPr eaLnBrk="1" hangingPunct="1"/>
            <a:r>
              <a:rPr lang="en-US" altLang="en-US" dirty="0"/>
              <a:t>We should be able to create a VPN using MPLS over the Internet</a:t>
            </a:r>
          </a:p>
          <a:p>
            <a:pPr eaLnBrk="1" hangingPunct="1"/>
            <a:endParaRPr lang="en-US" altLang="en-US" dirty="0"/>
          </a:p>
        </p:txBody>
      </p:sp>
    </p:spTree>
    <p:extLst>
      <p:ext uri="{BB962C8B-B14F-4D97-AF65-F5344CB8AC3E}">
        <p14:creationId xmlns:p14="http://schemas.microsoft.com/office/powerpoint/2010/main" val="2261614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2"/>
          <p:cNvSpPr txBox="1">
            <a:spLocks noGrp="1"/>
          </p:cNvSpPr>
          <p:nvPr>
            <p:ph type="title"/>
          </p:nvPr>
        </p:nvSpPr>
        <p:spPr>
          <a:prstGeom prst="rect">
            <a:avLst/>
          </a:prstGeom>
        </p:spPr>
        <p:txBody>
          <a:bodyPr/>
          <a:lstStyle/>
          <a:p>
            <a:r>
              <a:t>Todays Lecture</a:t>
            </a:r>
          </a:p>
        </p:txBody>
      </p:sp>
      <p:sp>
        <p:nvSpPr>
          <p:cNvPr id="159" name="Rectangle 3"/>
          <p:cNvSpPr txBox="1">
            <a:spLocks noGrp="1"/>
          </p:cNvSpPr>
          <p:nvPr>
            <p:ph type="body" idx="1"/>
          </p:nvPr>
        </p:nvSpPr>
        <p:spPr>
          <a:prstGeom prst="rect">
            <a:avLst/>
          </a:prstGeom>
        </p:spPr>
        <p:txBody>
          <a:bodyPr>
            <a:normAutofit fontScale="92500" lnSpcReduction="20000"/>
          </a:bodyPr>
          <a:lstStyle/>
          <a:p>
            <a:pPr marL="488950" indent="-488950" defTabSz="635634">
              <a:spcBef>
                <a:spcPts val="0"/>
              </a:spcBef>
              <a:defRPr sz="4466"/>
            </a:pPr>
            <a:r>
              <a:rPr lang="en-US" dirty="0" smtClean="0"/>
              <a:t>Basic </a:t>
            </a:r>
            <a:r>
              <a:rPr lang="en-US" dirty="0"/>
              <a:t>elements of a telephone system </a:t>
            </a:r>
            <a:endParaRPr lang="en-US" dirty="0" smtClean="0"/>
          </a:p>
          <a:p>
            <a:pPr marL="1123950" lvl="1" indent="-488950" defTabSz="635634">
              <a:spcBef>
                <a:spcPts val="0"/>
              </a:spcBef>
              <a:defRPr sz="4466"/>
            </a:pPr>
            <a:r>
              <a:rPr lang="en-US" sz="4000" dirty="0" smtClean="0"/>
              <a:t>Limitations </a:t>
            </a:r>
            <a:r>
              <a:rPr lang="en-US" sz="4000" dirty="0"/>
              <a:t>of telephone signals</a:t>
            </a:r>
          </a:p>
          <a:p>
            <a:pPr marL="488950" indent="-488950" defTabSz="635634">
              <a:spcBef>
                <a:spcPts val="0"/>
              </a:spcBef>
              <a:defRPr sz="4466"/>
            </a:pPr>
            <a:r>
              <a:rPr lang="en-US" dirty="0" smtClean="0"/>
              <a:t>Composition </a:t>
            </a:r>
            <a:r>
              <a:rPr lang="en-US" dirty="0"/>
              <a:t>of the telephone industry before and after the 1984 Modified Final Judgment </a:t>
            </a:r>
            <a:endParaRPr lang="en-US" dirty="0" smtClean="0"/>
          </a:p>
          <a:p>
            <a:pPr marL="488950" indent="-488950" defTabSz="635634">
              <a:spcBef>
                <a:spcPts val="0"/>
              </a:spcBef>
              <a:defRPr sz="4466"/>
            </a:pPr>
            <a:r>
              <a:rPr lang="en-US" dirty="0" smtClean="0"/>
              <a:t>Difference </a:t>
            </a:r>
            <a:r>
              <a:rPr lang="en-US" dirty="0"/>
              <a:t>between a local exchange carrier and an interexchange carrier and </a:t>
            </a:r>
            <a:r>
              <a:rPr lang="en-US" dirty="0" smtClean="0"/>
              <a:t>the </a:t>
            </a:r>
            <a:r>
              <a:rPr lang="en-US" dirty="0"/>
              <a:t>services each offers</a:t>
            </a:r>
          </a:p>
          <a:p>
            <a:pPr marL="488950" indent="-488950" defTabSz="635634">
              <a:spcBef>
                <a:spcPts val="0"/>
              </a:spcBef>
              <a:defRPr sz="4466"/>
            </a:pPr>
            <a:r>
              <a:rPr lang="en-US" dirty="0" smtClean="0"/>
              <a:t>The </a:t>
            </a:r>
            <a:r>
              <a:rPr lang="en-US" dirty="0"/>
              <a:t>roles of the local telephone company before and after </a:t>
            </a:r>
            <a:r>
              <a:rPr lang="en-US" dirty="0" smtClean="0"/>
              <a:t>the Telecommunications </a:t>
            </a:r>
            <a:r>
              <a:rPr lang="en-US" dirty="0"/>
              <a:t>Act of </a:t>
            </a:r>
            <a:r>
              <a:rPr lang="en-US" dirty="0" smtClean="0"/>
              <a:t>1996</a:t>
            </a:r>
          </a:p>
          <a:p>
            <a:pPr marL="488950" indent="-488950" defTabSz="635634">
              <a:spcBef>
                <a:spcPts val="0"/>
              </a:spcBef>
              <a:defRPr sz="4466"/>
            </a:pPr>
            <a:r>
              <a:rPr lang="en-US" sz="4400" dirty="0" smtClean="0"/>
              <a:t>Main </a:t>
            </a:r>
            <a:r>
              <a:rPr lang="en-US" sz="4400" dirty="0"/>
              <a:t>characteristics of digital subscriber line, cable </a:t>
            </a:r>
            <a:r>
              <a:rPr lang="en-US" sz="4400" dirty="0" smtClean="0"/>
              <a:t>modem</a:t>
            </a:r>
          </a:p>
          <a:p>
            <a:pPr marL="488950" indent="-488950" defTabSz="635634">
              <a:spcBef>
                <a:spcPts val="0"/>
              </a:spcBef>
              <a:defRPr sz="4466"/>
            </a:pPr>
            <a:r>
              <a:rPr lang="en-US" sz="4400" dirty="0" smtClean="0"/>
              <a:t>Difference </a:t>
            </a:r>
            <a:r>
              <a:rPr lang="en-US" sz="4400" dirty="0"/>
              <a:t>between a symmetric system and an asymmetric system</a:t>
            </a:r>
          </a:p>
          <a:p>
            <a:pPr marL="488950" indent="-488950" defTabSz="635634">
              <a:spcBef>
                <a:spcPts val="0"/>
              </a:spcBef>
              <a:defRPr sz="4466"/>
            </a:pPr>
            <a:r>
              <a:rPr lang="en-US" sz="4400" dirty="0" smtClean="0"/>
              <a:t>Basic characteristics of frame relay - permanent virtual circuits, committed information rate, and switched virtual circuits</a:t>
            </a:r>
          </a:p>
          <a:p>
            <a:pPr marL="488950" indent="-488950" defTabSz="635634">
              <a:spcBef>
                <a:spcPts val="0"/>
              </a:spcBef>
              <a:defRPr sz="4466"/>
            </a:pPr>
            <a:r>
              <a:rPr lang="en-US" sz="4400" dirty="0" smtClean="0"/>
              <a:t>Characteristics </a:t>
            </a:r>
            <a:r>
              <a:rPr lang="en-US" sz="4400" dirty="0"/>
              <a:t>of Asynchronous Transfer Mode, including the roles of the virtual path connection and the virtual channel connection, the importance of the classes of service available, and ATM’s advantages and disadvantages</a:t>
            </a:r>
          </a:p>
          <a:p>
            <a:pPr marL="488950" indent="-488950" defTabSz="635634">
              <a:spcBef>
                <a:spcPts val="0"/>
              </a:spcBef>
              <a:defRPr sz="4466"/>
            </a:pPr>
            <a:r>
              <a:rPr lang="en-US" sz="4400" dirty="0" smtClean="0"/>
              <a:t>Concept </a:t>
            </a:r>
            <a:r>
              <a:rPr lang="en-US" sz="4400" dirty="0"/>
              <a:t>of convergence, and </a:t>
            </a:r>
            <a:r>
              <a:rPr lang="en-US" sz="4400" dirty="0" smtClean="0"/>
              <a:t>several </a:t>
            </a:r>
            <a:r>
              <a:rPr lang="en-US" sz="4400" dirty="0"/>
              <a:t>examples of it in the networking industry</a:t>
            </a:r>
          </a:p>
          <a:p>
            <a:pPr marL="488950" indent="-488950" defTabSz="635634">
              <a:spcBef>
                <a:spcPts val="0"/>
              </a:spcBef>
              <a:defRPr sz="4466"/>
            </a:pPr>
            <a:endParaRPr lang="en-US" sz="4400" dirty="0" smtClean="0"/>
          </a:p>
          <a:p>
            <a:pPr marL="488950" indent="-488950" defTabSz="635634">
              <a:spcBef>
                <a:spcPts val="0"/>
              </a:spcBef>
              <a:defRPr sz="4466"/>
            </a:pPr>
            <a:endParaRPr lang="en-US" sz="4400"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13D843ED-5A19-4BDE-85F1-54236A6176AC}" type="slidenum">
              <a:rPr lang="en-US" altLang="en-US" sz="2800"/>
              <a:pPr>
                <a:spcBef>
                  <a:spcPct val="0"/>
                </a:spcBef>
                <a:buFontTx/>
                <a:buNone/>
              </a:pPr>
              <a:t>30</a:t>
            </a:fld>
            <a:endParaRPr lang="en-US" altLang="en-US" sz="2800"/>
          </a:p>
        </p:txBody>
      </p:sp>
      <p:sp>
        <p:nvSpPr>
          <p:cNvPr id="6861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8612" name="Text Box 6"/>
          <p:cNvSpPr txBox="1">
            <a:spLocks noChangeArrowheads="1"/>
          </p:cNvSpPr>
          <p:nvPr/>
        </p:nvSpPr>
        <p:spPr bwMode="auto">
          <a:xfrm>
            <a:off x="4419600" y="3505201"/>
            <a:ext cx="1554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4800"/>
          </a:p>
        </p:txBody>
      </p:sp>
      <p:sp>
        <p:nvSpPr>
          <p:cNvPr id="68613" name="Text Box 10"/>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8614" name="Rectangle 13"/>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pic>
        <p:nvPicPr>
          <p:cNvPr id="686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21500" y="3962400"/>
            <a:ext cx="11976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Box 2"/>
          <p:cNvSpPr txBox="1">
            <a:spLocks noChangeArrowheads="1"/>
          </p:cNvSpPr>
          <p:nvPr/>
        </p:nvSpPr>
        <p:spPr bwMode="auto">
          <a:xfrm>
            <a:off x="9197975" y="11239926"/>
            <a:ext cx="739185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200" b="1" dirty="0" smtClean="0"/>
              <a:t>Three </a:t>
            </a:r>
            <a:r>
              <a:rPr lang="en-US" altLang="en-US" sz="3200" b="1" dirty="0"/>
              <a:t>T-1 lines connecting the three regional offices to Chicago</a:t>
            </a:r>
          </a:p>
        </p:txBody>
      </p:sp>
      <p:sp>
        <p:nvSpPr>
          <p:cNvPr id="68617"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18655155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C41E24D9-0D7F-486A-98E5-EA85ACDD3D32}" type="slidenum">
              <a:rPr lang="en-US" altLang="en-US" sz="2800"/>
              <a:pPr>
                <a:spcBef>
                  <a:spcPct val="0"/>
                </a:spcBef>
                <a:buFontTx/>
                <a:buNone/>
              </a:pPr>
              <a:t>31</a:t>
            </a:fld>
            <a:endParaRPr lang="en-US" altLang="en-US" sz="2800"/>
          </a:p>
        </p:txBody>
      </p:sp>
      <p:sp>
        <p:nvSpPr>
          <p:cNvPr id="6963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69636" name="Text Box 6"/>
          <p:cNvSpPr txBox="1">
            <a:spLocks noChangeArrowheads="1"/>
          </p:cNvSpPr>
          <p:nvPr/>
        </p:nvSpPr>
        <p:spPr bwMode="auto">
          <a:xfrm>
            <a:off x="4419600" y="3505201"/>
            <a:ext cx="1554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4800"/>
          </a:p>
        </p:txBody>
      </p:sp>
      <p:sp>
        <p:nvSpPr>
          <p:cNvPr id="69637" name="Text Box 11"/>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69638" name="Rectangle 13"/>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pic>
        <p:nvPicPr>
          <p:cNvPr id="6963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962400"/>
            <a:ext cx="12496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0" name="TextBox 2"/>
          <p:cNvSpPr txBox="1">
            <a:spLocks noChangeArrowheads="1"/>
          </p:cNvSpPr>
          <p:nvPr/>
        </p:nvSpPr>
        <p:spPr bwMode="auto">
          <a:xfrm>
            <a:off x="9797143" y="11195518"/>
            <a:ext cx="58723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3200" b="1" dirty="0" smtClean="0"/>
              <a:t>Four </a:t>
            </a:r>
            <a:r>
              <a:rPr lang="en-US" altLang="en-US" sz="3200" b="1" dirty="0"/>
              <a:t>cities connected to the frame relay cloud</a:t>
            </a:r>
          </a:p>
        </p:txBody>
      </p:sp>
      <p:sp>
        <p:nvSpPr>
          <p:cNvPr id="69641"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2104491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CCBDB9D5-BBDE-459A-AC13-13F249F4DDAB}" type="slidenum">
              <a:rPr lang="en-US" altLang="en-US" sz="2800"/>
              <a:pPr>
                <a:spcBef>
                  <a:spcPct val="0"/>
                </a:spcBef>
                <a:buFontTx/>
                <a:buNone/>
              </a:pPr>
              <a:t>32</a:t>
            </a:fld>
            <a:endParaRPr lang="en-US" altLang="en-US" sz="2800"/>
          </a:p>
        </p:txBody>
      </p:sp>
      <p:sp>
        <p:nvSpPr>
          <p:cNvPr id="7065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0660"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70661" name="Rectangle 8"/>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70662" name="Rectangle 9"/>
          <p:cNvSpPr>
            <a:spLocks noGrp="1" noChangeArrowheads="1"/>
          </p:cNvSpPr>
          <p:nvPr>
            <p:ph type="body" idx="1"/>
          </p:nvPr>
        </p:nvSpPr>
        <p:spPr>
          <a:xfrm>
            <a:off x="3962400" y="4267200"/>
            <a:ext cx="16459200" cy="2895600"/>
          </a:xfrm>
        </p:spPr>
        <p:txBody>
          <a:bodyPr/>
          <a:lstStyle/>
          <a:p>
            <a:pPr eaLnBrk="1" hangingPunct="1">
              <a:spcBef>
                <a:spcPct val="50000"/>
              </a:spcBef>
            </a:pPr>
            <a:r>
              <a:rPr lang="en-US" altLang="en-US" dirty="0"/>
              <a:t>Typical various prices for these services are shown on the next table</a:t>
            </a:r>
          </a:p>
          <a:p>
            <a:pPr eaLnBrk="1" hangingPunct="1"/>
            <a:endParaRPr lang="en-US" altLang="en-US" dirty="0"/>
          </a:p>
        </p:txBody>
      </p:sp>
      <p:sp>
        <p:nvSpPr>
          <p:cNvPr id="70663"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2281945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DE812F6C-1D4A-4DA1-97EE-88013FD44C05}" type="slidenum">
              <a:rPr lang="en-US" altLang="en-US" sz="2800"/>
              <a:pPr>
                <a:spcBef>
                  <a:spcPct val="0"/>
                </a:spcBef>
                <a:buFontTx/>
                <a:buNone/>
              </a:pPr>
              <a:t>33</a:t>
            </a:fld>
            <a:endParaRPr lang="en-US" altLang="en-US" sz="2800"/>
          </a:p>
        </p:txBody>
      </p:sp>
      <p:sp>
        <p:nvSpPr>
          <p:cNvPr id="71683"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1684" name="Text Box 6"/>
          <p:cNvSpPr txBox="1">
            <a:spLocks noChangeArrowheads="1"/>
          </p:cNvSpPr>
          <p:nvPr/>
        </p:nvSpPr>
        <p:spPr bwMode="auto">
          <a:xfrm>
            <a:off x="4419600" y="3505201"/>
            <a:ext cx="1554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4800"/>
          </a:p>
        </p:txBody>
      </p:sp>
      <p:sp>
        <p:nvSpPr>
          <p:cNvPr id="71685" name="Text Box 10"/>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pic>
        <p:nvPicPr>
          <p:cNvPr id="716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3169" y="-31789"/>
            <a:ext cx="16881231" cy="1219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476933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1950EA41-7F7E-455A-825C-4BDAB3BB2917}" type="slidenum">
              <a:rPr lang="en-US" altLang="en-US" sz="2800"/>
              <a:pPr>
                <a:spcBef>
                  <a:spcPct val="0"/>
                </a:spcBef>
                <a:buFontTx/>
                <a:buNone/>
              </a:pPr>
              <a:t>34</a:t>
            </a:fld>
            <a:endParaRPr lang="en-US" altLang="en-US" sz="2800"/>
          </a:p>
        </p:txBody>
      </p:sp>
      <p:sp>
        <p:nvSpPr>
          <p:cNvPr id="72707"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2708" name="Text Box 7"/>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72709" name="Rectangle 8"/>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72710" name="Rectangle 9"/>
          <p:cNvSpPr>
            <a:spLocks noGrp="1" noChangeArrowheads="1"/>
          </p:cNvSpPr>
          <p:nvPr>
            <p:ph type="body" idx="1"/>
          </p:nvPr>
        </p:nvSpPr>
        <p:spPr>
          <a:xfrm>
            <a:off x="3962400" y="5651422"/>
            <a:ext cx="16459200" cy="6858000"/>
          </a:xfrm>
        </p:spPr>
        <p:txBody>
          <a:bodyPr>
            <a:normAutofit lnSpcReduction="10000"/>
          </a:bodyPr>
          <a:lstStyle/>
          <a:p>
            <a:pPr eaLnBrk="1" hangingPunct="1"/>
            <a:r>
              <a:rPr lang="en-US" altLang="en-US" dirty="0"/>
              <a:t>To provide T-1 service to all four offices:</a:t>
            </a:r>
          </a:p>
          <a:p>
            <a:pPr lvl="1" eaLnBrk="1" hangingPunct="1"/>
            <a:r>
              <a:rPr lang="en-US" altLang="en-US" dirty="0"/>
              <a:t>Seattle to Chicago: $6325 ($1200 + $2.50 per mile)</a:t>
            </a:r>
          </a:p>
          <a:p>
            <a:pPr lvl="1" eaLnBrk="1" hangingPunct="1"/>
            <a:r>
              <a:rPr lang="en-US" altLang="en-US" dirty="0"/>
              <a:t>San Francisco to Chicago: $6625</a:t>
            </a:r>
          </a:p>
          <a:p>
            <a:pPr lvl="1" eaLnBrk="1" hangingPunct="1"/>
            <a:r>
              <a:rPr lang="en-US" altLang="en-US" dirty="0"/>
              <a:t>Dallas to Chicago: $3500</a:t>
            </a:r>
          </a:p>
          <a:p>
            <a:pPr lvl="1" eaLnBrk="1" hangingPunct="1"/>
            <a:r>
              <a:rPr lang="en-US" altLang="en-US" dirty="0"/>
              <a:t>Total </a:t>
            </a:r>
            <a:r>
              <a:rPr lang="en-US" altLang="en-US" dirty="0" err="1"/>
              <a:t>interLATA</a:t>
            </a:r>
            <a:r>
              <a:rPr lang="en-US" altLang="en-US" dirty="0"/>
              <a:t> T-1 costs = $16,450 / month</a:t>
            </a:r>
          </a:p>
          <a:p>
            <a:pPr eaLnBrk="1" hangingPunct="1"/>
            <a:endParaRPr lang="en-US" altLang="en-US" dirty="0"/>
          </a:p>
        </p:txBody>
      </p:sp>
    </p:spTree>
    <p:extLst>
      <p:ext uri="{BB962C8B-B14F-4D97-AF65-F5344CB8AC3E}">
        <p14:creationId xmlns:p14="http://schemas.microsoft.com/office/powerpoint/2010/main" val="4139778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296AF56B-37D8-4A3D-B2FA-9613DE313C87}" type="slidenum">
              <a:rPr lang="en-US" altLang="en-US" sz="2800"/>
              <a:pPr>
                <a:spcBef>
                  <a:spcPct val="0"/>
                </a:spcBef>
                <a:buFontTx/>
                <a:buNone/>
              </a:pPr>
              <a:t>35</a:t>
            </a:fld>
            <a:endParaRPr lang="en-US" altLang="en-US" sz="2800"/>
          </a:p>
        </p:txBody>
      </p:sp>
      <p:sp>
        <p:nvSpPr>
          <p:cNvPr id="73731"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3732"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73733" name="Rectangle 6"/>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73734" name="Rectangle 7"/>
          <p:cNvSpPr>
            <a:spLocks noGrp="1" noChangeArrowheads="1"/>
          </p:cNvSpPr>
          <p:nvPr>
            <p:ph type="body" idx="1"/>
          </p:nvPr>
        </p:nvSpPr>
        <p:spPr>
          <a:xfrm>
            <a:off x="3962400" y="3962400"/>
            <a:ext cx="16459200" cy="7467600"/>
          </a:xfrm>
        </p:spPr>
        <p:txBody>
          <a:bodyPr>
            <a:normAutofit fontScale="92500" lnSpcReduction="20000"/>
          </a:bodyPr>
          <a:lstStyle/>
          <a:p>
            <a:pPr eaLnBrk="1" hangingPunct="1"/>
            <a:r>
              <a:rPr lang="en-US" altLang="en-US" dirty="0"/>
              <a:t>To provide frame relay service:</a:t>
            </a:r>
          </a:p>
          <a:p>
            <a:pPr lvl="1" eaLnBrk="1" hangingPunct="1"/>
            <a:r>
              <a:rPr lang="en-US" altLang="en-US" dirty="0"/>
              <a:t>Three ports at 256K = 3 x $495</a:t>
            </a:r>
          </a:p>
          <a:p>
            <a:pPr lvl="1" eaLnBrk="1" hangingPunct="1"/>
            <a:r>
              <a:rPr lang="en-US" altLang="en-US" dirty="0"/>
              <a:t>One port in Chicago at 512K = $920</a:t>
            </a:r>
          </a:p>
          <a:p>
            <a:pPr lvl="1" eaLnBrk="1" hangingPunct="1"/>
            <a:r>
              <a:rPr lang="en-US" altLang="en-US" dirty="0"/>
              <a:t>Three 256K PVCs = 3 x $230</a:t>
            </a:r>
          </a:p>
          <a:p>
            <a:pPr lvl="1" eaLnBrk="1" hangingPunct="1"/>
            <a:r>
              <a:rPr lang="en-US" altLang="en-US" dirty="0"/>
              <a:t>Four </a:t>
            </a:r>
            <a:r>
              <a:rPr lang="en-US" altLang="en-US" dirty="0" err="1"/>
              <a:t>intraLATA</a:t>
            </a:r>
            <a:r>
              <a:rPr lang="en-US" altLang="en-US" dirty="0"/>
              <a:t> T-1s = 4 x $350</a:t>
            </a:r>
          </a:p>
          <a:p>
            <a:pPr lvl="1" eaLnBrk="1" hangingPunct="1"/>
            <a:r>
              <a:rPr lang="en-US" altLang="en-US" dirty="0"/>
              <a:t>Total charge = $4495 / month</a:t>
            </a:r>
          </a:p>
          <a:p>
            <a:pPr eaLnBrk="1" hangingPunct="1"/>
            <a:endParaRPr lang="en-US" altLang="en-US" dirty="0"/>
          </a:p>
        </p:txBody>
      </p:sp>
    </p:spTree>
    <p:extLst>
      <p:ext uri="{BB962C8B-B14F-4D97-AF65-F5344CB8AC3E}">
        <p14:creationId xmlns:p14="http://schemas.microsoft.com/office/powerpoint/2010/main" val="2455348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B9DA0B22-24CF-47BE-B229-11ADA7B967FF}" type="slidenum">
              <a:rPr lang="en-US" altLang="en-US" sz="2800"/>
              <a:pPr>
                <a:spcBef>
                  <a:spcPct val="0"/>
                </a:spcBef>
                <a:buFontTx/>
                <a:buNone/>
              </a:pPr>
              <a:t>36</a:t>
            </a:fld>
            <a:endParaRPr lang="en-US" altLang="en-US" sz="2800"/>
          </a:p>
        </p:txBody>
      </p:sp>
      <p:sp>
        <p:nvSpPr>
          <p:cNvPr id="74755"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4756"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74757" name="Rectangle 7"/>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74758" name="Rectangle 8"/>
          <p:cNvSpPr>
            <a:spLocks noGrp="1" noChangeArrowheads="1"/>
          </p:cNvSpPr>
          <p:nvPr>
            <p:ph type="body" idx="1"/>
          </p:nvPr>
        </p:nvSpPr>
        <p:spPr>
          <a:xfrm>
            <a:off x="3962400" y="3962400"/>
            <a:ext cx="16459200" cy="7010400"/>
          </a:xfrm>
        </p:spPr>
        <p:txBody>
          <a:bodyPr>
            <a:normAutofit fontScale="77500" lnSpcReduction="20000"/>
          </a:bodyPr>
          <a:lstStyle/>
          <a:p>
            <a:pPr eaLnBrk="1" hangingPunct="1"/>
            <a:r>
              <a:rPr lang="en-US" altLang="en-US"/>
              <a:t>To provide asynchronous transfer mode service:</a:t>
            </a:r>
          </a:p>
          <a:p>
            <a:pPr lvl="1" eaLnBrk="1" hangingPunct="1"/>
            <a:r>
              <a:rPr lang="en-US" altLang="en-US"/>
              <a:t>Four ports at 1.544 Mbps ABR = 4 x $1750</a:t>
            </a:r>
          </a:p>
          <a:p>
            <a:pPr lvl="1" eaLnBrk="1" hangingPunct="1"/>
            <a:r>
              <a:rPr lang="en-US" altLang="en-US"/>
              <a:t>Three channels = 3 x $250</a:t>
            </a:r>
          </a:p>
          <a:p>
            <a:pPr lvl="1" eaLnBrk="1" hangingPunct="1"/>
            <a:r>
              <a:rPr lang="en-US" altLang="en-US"/>
              <a:t>Three paths = $2 per mile x 5140 miles = $10,280</a:t>
            </a:r>
          </a:p>
          <a:p>
            <a:pPr lvl="1" eaLnBrk="1" hangingPunct="1"/>
            <a:r>
              <a:rPr lang="en-US" altLang="en-US"/>
              <a:t>Four intraLATA T-1s = 4 x $350</a:t>
            </a:r>
          </a:p>
          <a:p>
            <a:pPr lvl="1" eaLnBrk="1" hangingPunct="1"/>
            <a:r>
              <a:rPr lang="en-US" altLang="en-US"/>
              <a:t>Total ATM charges = $19,430 / month</a:t>
            </a:r>
          </a:p>
          <a:p>
            <a:pPr eaLnBrk="1" hangingPunct="1"/>
            <a:endParaRPr lang="en-US" altLang="en-US"/>
          </a:p>
        </p:txBody>
      </p:sp>
      <p:sp>
        <p:nvSpPr>
          <p:cNvPr id="74759" name="Footer Placeholder 3"/>
          <p:cNvSpPr>
            <a:spLocks noGrp="1"/>
          </p:cNvSpPr>
          <p:nvPr/>
        </p:nvSpPr>
        <p:spPr bwMode="auto">
          <a:xfrm>
            <a:off x="4327526" y="12490450"/>
            <a:ext cx="15240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a:t>Data Communications and Computer Networks: A Business User's Approach, Eighth Edition</a:t>
            </a:r>
          </a:p>
          <a:p>
            <a:pPr eaLnBrk="1" hangingPunct="1">
              <a:spcBef>
                <a:spcPct val="0"/>
              </a:spcBef>
              <a:buFontTx/>
              <a:buNone/>
            </a:pPr>
            <a:r>
              <a:rPr lang="en-US" altLang="en-US" sz="2000"/>
              <a:t>© 2016. Cengage Learning. All Rights Reserved.</a:t>
            </a:r>
          </a:p>
        </p:txBody>
      </p:sp>
    </p:spTree>
    <p:extLst>
      <p:ext uri="{BB962C8B-B14F-4D97-AF65-F5344CB8AC3E}">
        <p14:creationId xmlns:p14="http://schemas.microsoft.com/office/powerpoint/2010/main" val="349839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79F1FF18-6521-4968-942E-A0D210D364DF}" type="slidenum">
              <a:rPr lang="en-US" altLang="en-US" sz="2800"/>
              <a:pPr>
                <a:spcBef>
                  <a:spcPct val="0"/>
                </a:spcBef>
                <a:buFontTx/>
                <a:buNone/>
              </a:pPr>
              <a:t>37</a:t>
            </a:fld>
            <a:endParaRPr lang="en-US" altLang="en-US" sz="2800"/>
          </a:p>
        </p:txBody>
      </p:sp>
      <p:sp>
        <p:nvSpPr>
          <p:cNvPr id="75779" name="Rectangle 3"/>
          <p:cNvSpPr>
            <a:spLocks noChangeArrowheads="1"/>
          </p:cNvSpPr>
          <p:nvPr/>
        </p:nvSpPr>
        <p:spPr bwMode="auto">
          <a:xfrm>
            <a:off x="3962400" y="3048001"/>
            <a:ext cx="166116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8000" b="1">
              <a:solidFill>
                <a:srgbClr val="76027C"/>
              </a:solidFill>
            </a:endParaRPr>
          </a:p>
          <a:p>
            <a:pPr eaLnBrk="1" hangingPunct="1">
              <a:spcBef>
                <a:spcPct val="50000"/>
              </a:spcBef>
              <a:buFont typeface="Wingdings" panose="05000000000000000000" pitchFamily="2" charset="2"/>
              <a:buNone/>
            </a:pPr>
            <a:endParaRPr lang="en-US" altLang="en-US" sz="4400" b="1"/>
          </a:p>
        </p:txBody>
      </p:sp>
      <p:sp>
        <p:nvSpPr>
          <p:cNvPr id="75780" name="Text Box 5"/>
          <p:cNvSpPr txBox="1">
            <a:spLocks noChangeArrowheads="1"/>
          </p:cNvSpPr>
          <p:nvPr/>
        </p:nvSpPr>
        <p:spPr bwMode="auto">
          <a:xfrm>
            <a:off x="6644986" y="609601"/>
            <a:ext cx="1847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endParaRPr lang="en-US" altLang="en-US" sz="4800">
              <a:solidFill>
                <a:srgbClr val="CC0000"/>
              </a:solidFill>
              <a:latin typeface="Technical" pitchFamily="66" charset="0"/>
            </a:endParaRPr>
          </a:p>
        </p:txBody>
      </p:sp>
      <p:sp>
        <p:nvSpPr>
          <p:cNvPr id="75781" name="Rectangle 7"/>
          <p:cNvSpPr>
            <a:spLocks noGrp="1" noChangeArrowheads="1"/>
          </p:cNvSpPr>
          <p:nvPr>
            <p:ph type="title"/>
          </p:nvPr>
        </p:nvSpPr>
        <p:spPr/>
        <p:txBody>
          <a:bodyPr>
            <a:noAutofit/>
          </a:bodyPr>
          <a:lstStyle/>
          <a:p>
            <a:pPr eaLnBrk="1" hangingPunct="1"/>
            <a:r>
              <a:rPr lang="en-US" altLang="en-US" sz="7200" dirty="0">
                <a:solidFill>
                  <a:schemeClr val="tx1"/>
                </a:solidFill>
              </a:rPr>
              <a:t>Telecommunication Systems In Action: </a:t>
            </a:r>
            <a:br>
              <a:rPr lang="en-US" altLang="en-US" sz="7200" dirty="0">
                <a:solidFill>
                  <a:schemeClr val="tx1"/>
                </a:solidFill>
              </a:rPr>
            </a:br>
            <a:r>
              <a:rPr lang="en-US" altLang="en-US" sz="7200" dirty="0">
                <a:solidFill>
                  <a:schemeClr val="tx1"/>
                </a:solidFill>
              </a:rPr>
              <a:t>A Company Makes a Service Choice (continued)</a:t>
            </a:r>
          </a:p>
        </p:txBody>
      </p:sp>
      <p:sp>
        <p:nvSpPr>
          <p:cNvPr id="75782" name="Rectangle 8"/>
          <p:cNvSpPr>
            <a:spLocks noGrp="1" noChangeArrowheads="1"/>
          </p:cNvSpPr>
          <p:nvPr>
            <p:ph type="body" idx="1"/>
          </p:nvPr>
        </p:nvSpPr>
        <p:spPr>
          <a:xfrm>
            <a:off x="3962400" y="3505200"/>
            <a:ext cx="16459200" cy="8534400"/>
          </a:xfrm>
        </p:spPr>
        <p:txBody>
          <a:bodyPr>
            <a:normAutofit fontScale="92500" lnSpcReduction="20000"/>
          </a:bodyPr>
          <a:lstStyle/>
          <a:p>
            <a:pPr eaLnBrk="1" hangingPunct="1"/>
            <a:r>
              <a:rPr lang="en-US" altLang="en-US"/>
              <a:t>To provide MPLS/VPN solution:</a:t>
            </a:r>
          </a:p>
          <a:p>
            <a:pPr lvl="1" eaLnBrk="1" hangingPunct="1"/>
            <a:r>
              <a:rPr lang="en-US" altLang="en-US"/>
              <a:t>Initial VPN cost of $1000 per gateway per port = 4 x $1000</a:t>
            </a:r>
          </a:p>
          <a:p>
            <a:pPr lvl="1" eaLnBrk="1" hangingPunct="1"/>
            <a:r>
              <a:rPr lang="en-US" altLang="en-US"/>
              <a:t>Monthly charge of ISP connection at each port = 4 x $375</a:t>
            </a:r>
          </a:p>
          <a:p>
            <a:pPr lvl="1" eaLnBrk="1" hangingPunct="1"/>
            <a:r>
              <a:rPr lang="en-US" altLang="en-US"/>
              <a:t>Monthly charge of local-distance T-1 at each location = 4 x $350</a:t>
            </a:r>
          </a:p>
          <a:p>
            <a:pPr lvl="1" eaLnBrk="1" hangingPunct="1"/>
            <a:r>
              <a:rPr lang="en-US" altLang="en-US"/>
              <a:t>Monthly charge of $2900 per month after initial $4000 fee </a:t>
            </a:r>
          </a:p>
        </p:txBody>
      </p:sp>
    </p:spTree>
    <p:extLst>
      <p:ext uri="{BB962C8B-B14F-4D97-AF65-F5344CB8AC3E}">
        <p14:creationId xmlns:p14="http://schemas.microsoft.com/office/powerpoint/2010/main" val="2616698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74390499-2DCA-4817-9283-01A171756853}" type="slidenum">
              <a:rPr lang="en-US" altLang="en-US" sz="2800"/>
              <a:pPr>
                <a:spcBef>
                  <a:spcPct val="0"/>
                </a:spcBef>
                <a:buFontTx/>
                <a:buNone/>
              </a:pPr>
              <a:t>38</a:t>
            </a:fld>
            <a:endParaRPr lang="en-US" altLang="en-US" sz="2800"/>
          </a:p>
        </p:txBody>
      </p:sp>
      <p:sp>
        <p:nvSpPr>
          <p:cNvPr id="76803" name="Rectangle 2"/>
          <p:cNvSpPr>
            <a:spLocks noGrp="1" noChangeArrowheads="1"/>
          </p:cNvSpPr>
          <p:nvPr>
            <p:ph type="title"/>
          </p:nvPr>
        </p:nvSpPr>
        <p:spPr/>
        <p:txBody>
          <a:bodyPr/>
          <a:lstStyle/>
          <a:p>
            <a:pPr eaLnBrk="1" hangingPunct="1"/>
            <a:r>
              <a:rPr lang="en-US" altLang="en-US"/>
              <a:t>Summary</a:t>
            </a:r>
          </a:p>
        </p:txBody>
      </p:sp>
      <p:sp>
        <p:nvSpPr>
          <p:cNvPr id="76804" name="Rectangle 3"/>
          <p:cNvSpPr>
            <a:spLocks noGrp="1" noChangeArrowheads="1"/>
          </p:cNvSpPr>
          <p:nvPr>
            <p:ph type="body" idx="1"/>
          </p:nvPr>
        </p:nvSpPr>
        <p:spPr/>
        <p:txBody>
          <a:bodyPr/>
          <a:lstStyle/>
          <a:p>
            <a:pPr eaLnBrk="1" hangingPunct="1">
              <a:lnSpc>
                <a:spcPct val="90000"/>
              </a:lnSpc>
            </a:pPr>
            <a:r>
              <a:rPr lang="en-US" altLang="en-US" sz="4800"/>
              <a:t>The basic telephone system that covers the U.S. is called plain old telephone service (POTS) and is a mix of analog and digital circuits</a:t>
            </a:r>
          </a:p>
          <a:p>
            <a:pPr eaLnBrk="1" hangingPunct="1">
              <a:lnSpc>
                <a:spcPct val="90000"/>
              </a:lnSpc>
            </a:pPr>
            <a:r>
              <a:rPr lang="en-US" altLang="en-US" sz="4800"/>
              <a:t>Divestiture of AT&amp;T in 1984 opened the long-distance telephone market to other long-distance providers, forced AT&amp;T to sell off its local telephone companies, and divided the country into local access transport areas (LATAs)</a:t>
            </a:r>
          </a:p>
          <a:p>
            <a:pPr eaLnBrk="1" hangingPunct="1">
              <a:lnSpc>
                <a:spcPct val="90000"/>
              </a:lnSpc>
            </a:pPr>
            <a:r>
              <a:rPr lang="en-US" altLang="en-US" sz="4800"/>
              <a:t>A PBX is an on-premise computerized telephone switch that handles all internal and outgoing telephone calls and offers a number of telephone services</a:t>
            </a:r>
          </a:p>
          <a:p>
            <a:pPr eaLnBrk="1" hangingPunct="1">
              <a:lnSpc>
                <a:spcPct val="90000"/>
              </a:lnSpc>
            </a:pPr>
            <a:endParaRPr lang="en-US" altLang="en-US" sz="4800"/>
          </a:p>
        </p:txBody>
      </p:sp>
    </p:spTree>
    <p:extLst>
      <p:ext uri="{BB962C8B-B14F-4D97-AF65-F5344CB8AC3E}">
        <p14:creationId xmlns:p14="http://schemas.microsoft.com/office/powerpoint/2010/main" val="1623559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4DC25D01-6521-4DD3-807D-EA28C85CDDA2}" type="slidenum">
              <a:rPr lang="en-US" altLang="en-US" sz="2800"/>
              <a:pPr>
                <a:spcBef>
                  <a:spcPct val="0"/>
                </a:spcBef>
                <a:buFontTx/>
                <a:buNone/>
              </a:pPr>
              <a:t>39</a:t>
            </a:fld>
            <a:endParaRPr lang="en-US" altLang="en-US" sz="2800"/>
          </a:p>
        </p:txBody>
      </p:sp>
      <p:sp>
        <p:nvSpPr>
          <p:cNvPr id="77827" name="Rectangle 2"/>
          <p:cNvSpPr>
            <a:spLocks noGrp="1" noChangeArrowheads="1"/>
          </p:cNvSpPr>
          <p:nvPr>
            <p:ph type="title"/>
          </p:nvPr>
        </p:nvSpPr>
        <p:spPr/>
        <p:txBody>
          <a:bodyPr/>
          <a:lstStyle/>
          <a:p>
            <a:pPr eaLnBrk="1" hangingPunct="1"/>
            <a:r>
              <a:rPr lang="en-US" altLang="en-US"/>
              <a:t>Summary (continued)</a:t>
            </a:r>
          </a:p>
        </p:txBody>
      </p:sp>
      <p:sp>
        <p:nvSpPr>
          <p:cNvPr id="77828" name="Rectangle 3"/>
          <p:cNvSpPr>
            <a:spLocks noGrp="1" noChangeArrowheads="1"/>
          </p:cNvSpPr>
          <p:nvPr>
            <p:ph type="body" idx="1"/>
          </p:nvPr>
        </p:nvSpPr>
        <p:spPr>
          <a:xfrm>
            <a:off x="4327526" y="3438524"/>
            <a:ext cx="16459200" cy="9051926"/>
          </a:xfrm>
        </p:spPr>
        <p:txBody>
          <a:bodyPr>
            <a:normAutofit fontScale="92500"/>
          </a:bodyPr>
          <a:lstStyle/>
          <a:p>
            <a:pPr eaLnBrk="1" hangingPunct="1"/>
            <a:r>
              <a:rPr lang="en-US" altLang="en-US" sz="4400" dirty="0">
                <a:latin typeface="StoneSerif" charset="0"/>
              </a:rPr>
              <a:t>A Centrex offers same services as PBX, but equipment resides on telephone company’s property, and business leases the service</a:t>
            </a:r>
          </a:p>
          <a:p>
            <a:pPr eaLnBrk="1" hangingPunct="1"/>
            <a:r>
              <a:rPr lang="en-US" altLang="en-US" sz="4400" dirty="0">
                <a:latin typeface="StoneSerif" charset="0"/>
              </a:rPr>
              <a:t>Telecommunications Act of 1996 opened local telephone service to new competitors and required existing local telephone companies to provide these competitors with access to local telephone lines</a:t>
            </a:r>
          </a:p>
          <a:p>
            <a:pPr eaLnBrk="1" hangingPunct="1"/>
            <a:r>
              <a:rPr lang="en-US" altLang="en-US" sz="4400" dirty="0"/>
              <a:t>Leased lines are established by communications service provider and serve as permanent, private connections between two locations</a:t>
            </a:r>
          </a:p>
          <a:p>
            <a:pPr eaLnBrk="1" hangingPunct="1"/>
            <a:r>
              <a:rPr lang="en-US" altLang="en-US" sz="4400" dirty="0">
                <a:latin typeface="StoneSerif" charset="0"/>
              </a:rPr>
              <a:t>Data rate of dial-up modems using voice-grade telephone lines has peaked a little less than 56,000 bits per second. </a:t>
            </a:r>
            <a:endParaRPr lang="en-US" altLang="en-US" sz="4400" dirty="0"/>
          </a:p>
          <a:p>
            <a:pPr eaLnBrk="1" hangingPunct="1"/>
            <a:endParaRPr lang="en-US" altLang="en-US" sz="4000" dirty="0"/>
          </a:p>
        </p:txBody>
      </p:sp>
    </p:spTree>
    <p:extLst>
      <p:ext uri="{BB962C8B-B14F-4D97-AF65-F5344CB8AC3E}">
        <p14:creationId xmlns:p14="http://schemas.microsoft.com/office/powerpoint/2010/main" val="305972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txBox="1">
            <a:spLocks noGrp="1"/>
          </p:cNvSpPr>
          <p:nvPr>
            <p:ph type="title"/>
          </p:nvPr>
        </p:nvSpPr>
        <p:spPr>
          <a:prstGeom prst="rect">
            <a:avLst/>
          </a:prstGeom>
        </p:spPr>
        <p:txBody>
          <a:bodyPr/>
          <a:lstStyle/>
          <a:p>
            <a:r>
              <a:t>Introduction</a:t>
            </a:r>
          </a:p>
        </p:txBody>
      </p:sp>
      <p:sp>
        <p:nvSpPr>
          <p:cNvPr id="162" name="Rectangle 9"/>
          <p:cNvSpPr txBox="1">
            <a:spLocks noGrp="1"/>
          </p:cNvSpPr>
          <p:nvPr>
            <p:ph type="body" idx="1"/>
          </p:nvPr>
        </p:nvSpPr>
        <p:spPr>
          <a:prstGeom prst="rect">
            <a:avLst/>
          </a:prstGeom>
        </p:spPr>
        <p:txBody>
          <a:bodyPr>
            <a:normAutofit lnSpcReduction="10000"/>
          </a:bodyPr>
          <a:lstStyle/>
          <a:p>
            <a:pPr eaLnBrk="1" hangingPunct="1"/>
            <a:r>
              <a:rPr lang="en-US" altLang="en-US" dirty="0"/>
              <a:t>Students used to go into either data communications or voice communications</a:t>
            </a:r>
          </a:p>
          <a:p>
            <a:pPr eaLnBrk="1" hangingPunct="1"/>
            <a:endParaRPr lang="en-US" altLang="en-US" dirty="0" smtClean="0"/>
          </a:p>
          <a:p>
            <a:pPr eaLnBrk="1" hangingPunct="1"/>
            <a:r>
              <a:rPr lang="en-US" altLang="en-US" dirty="0" smtClean="0"/>
              <a:t>Today</a:t>
            </a:r>
            <a:r>
              <a:rPr lang="en-US" altLang="en-US" dirty="0"/>
              <a:t>, the two fields have merged</a:t>
            </a:r>
          </a:p>
          <a:p>
            <a:pPr eaLnBrk="1" hangingPunct="1"/>
            <a:endParaRPr lang="en-US" altLang="en-US" dirty="0" smtClean="0"/>
          </a:p>
          <a:p>
            <a:pPr eaLnBrk="1" hangingPunct="1"/>
            <a:r>
              <a:rPr lang="en-US" altLang="en-US" dirty="0" smtClean="0"/>
              <a:t>Voice </a:t>
            </a:r>
            <a:r>
              <a:rPr lang="en-US" altLang="en-US" dirty="0"/>
              <a:t>networks have given way to data networks and now data networks support both data and voice</a:t>
            </a:r>
          </a:p>
          <a:p>
            <a:pPr eaLnBrk="1" hangingPunct="1"/>
            <a:endParaRPr lang="en-US" altLang="en-US" dirty="0" smtClean="0"/>
          </a:p>
          <a:p>
            <a:pPr eaLnBrk="1" hangingPunct="1"/>
            <a:r>
              <a:rPr lang="en-US" altLang="en-US" dirty="0" smtClean="0"/>
              <a:t>Anyone </a:t>
            </a:r>
            <a:r>
              <a:rPr lang="en-US" altLang="en-US" dirty="0"/>
              <a:t>studying the field of data communications and networks must learn some basic telecommunications too</a:t>
            </a:r>
          </a:p>
        </p:txBody>
      </p:sp>
    </p:spTree>
    <p:extLst>
      <p:ext uri="{BB962C8B-B14F-4D97-AF65-F5344CB8AC3E}">
        <p14:creationId xmlns:p14="http://schemas.microsoft.com/office/powerpoint/2010/main" val="62220956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1"/>
          </p:nvPr>
        </p:nvSpPr>
        <p:spPr>
          <a:xfrm>
            <a:off x="30195591" y="26162000"/>
            <a:ext cx="543418" cy="53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5600">
                <a:solidFill>
                  <a:schemeClr val="tx1"/>
                </a:solidFill>
                <a:latin typeface="Arial" panose="020B0604020202020204" pitchFamily="34" charset="0"/>
                <a:cs typeface="Arial" panose="020B0604020202020204" pitchFamily="34" charset="0"/>
              </a:defRPr>
            </a:lvl1pPr>
            <a:lvl2pPr marL="1485900" indent="-571500">
              <a:spcBef>
                <a:spcPct val="20000"/>
              </a:spcBef>
              <a:buChar char="–"/>
              <a:defRPr sz="5200">
                <a:solidFill>
                  <a:schemeClr val="tx1"/>
                </a:solidFill>
                <a:latin typeface="Arial" panose="020B0604020202020204" pitchFamily="34" charset="0"/>
                <a:cs typeface="Arial" panose="020B0604020202020204" pitchFamily="34" charset="0"/>
              </a:defRPr>
            </a:lvl2pPr>
            <a:lvl3pPr marL="2286000" indent="-457200">
              <a:spcBef>
                <a:spcPct val="20000"/>
              </a:spcBef>
              <a:buChar char="•"/>
              <a:defRPr sz="4800">
                <a:solidFill>
                  <a:schemeClr val="tx1"/>
                </a:solidFill>
                <a:latin typeface="Arial" panose="020B0604020202020204" pitchFamily="34" charset="0"/>
                <a:cs typeface="Arial" panose="020B0604020202020204" pitchFamily="34" charset="0"/>
              </a:defRPr>
            </a:lvl3pPr>
            <a:lvl4pPr marL="3200400" indent="-457200">
              <a:spcBef>
                <a:spcPct val="20000"/>
              </a:spcBef>
              <a:buChar char="–"/>
              <a:defRPr sz="4400">
                <a:solidFill>
                  <a:schemeClr val="tx1"/>
                </a:solidFill>
                <a:latin typeface="Arial" panose="020B0604020202020204" pitchFamily="34" charset="0"/>
                <a:cs typeface="Arial" panose="020B0604020202020204" pitchFamily="34" charset="0"/>
              </a:defRPr>
            </a:lvl4pPr>
            <a:lvl5pPr marL="4114800" indent="-457200">
              <a:spcBef>
                <a:spcPct val="20000"/>
              </a:spcBef>
              <a:buChar char="»"/>
              <a:defRPr sz="4000">
                <a:solidFill>
                  <a:schemeClr val="tx1"/>
                </a:solidFill>
                <a:latin typeface="Arial" panose="020B0604020202020204" pitchFamily="34" charset="0"/>
                <a:cs typeface="Arial" panose="020B0604020202020204" pitchFamily="34" charset="0"/>
              </a:defRPr>
            </a:lvl5pPr>
            <a:lvl6pPr marL="50292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6pPr>
            <a:lvl7pPr marL="59436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7pPr>
            <a:lvl8pPr marL="68580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8pPr>
            <a:lvl9pPr marL="7772400" indent="-457200" eaLnBrk="0" fontAlgn="base" hangingPunct="0">
              <a:spcBef>
                <a:spcPct val="20000"/>
              </a:spcBef>
              <a:spcAft>
                <a:spcPct val="0"/>
              </a:spcAft>
              <a:buChar char="»"/>
              <a:defRPr sz="4000">
                <a:solidFill>
                  <a:schemeClr val="tx1"/>
                </a:solidFill>
                <a:latin typeface="Arial" panose="020B0604020202020204" pitchFamily="34" charset="0"/>
                <a:cs typeface="Arial" panose="020B0604020202020204" pitchFamily="34" charset="0"/>
              </a:defRPr>
            </a:lvl9pPr>
          </a:lstStyle>
          <a:p>
            <a:pPr>
              <a:spcBef>
                <a:spcPct val="0"/>
              </a:spcBef>
              <a:buFontTx/>
              <a:buNone/>
            </a:pPr>
            <a:fld id="{3871AF74-3808-414A-9188-2883C3519159}" type="slidenum">
              <a:rPr lang="en-US" altLang="en-US" sz="2800"/>
              <a:pPr>
                <a:spcBef>
                  <a:spcPct val="0"/>
                </a:spcBef>
                <a:buFontTx/>
                <a:buNone/>
              </a:pPr>
              <a:t>40</a:t>
            </a:fld>
            <a:endParaRPr lang="en-US" altLang="en-US" sz="2800"/>
          </a:p>
        </p:txBody>
      </p:sp>
      <p:sp>
        <p:nvSpPr>
          <p:cNvPr id="78851" name="Rectangle 2"/>
          <p:cNvSpPr>
            <a:spLocks noGrp="1" noChangeArrowheads="1"/>
          </p:cNvSpPr>
          <p:nvPr>
            <p:ph type="title"/>
          </p:nvPr>
        </p:nvSpPr>
        <p:spPr/>
        <p:txBody>
          <a:bodyPr/>
          <a:lstStyle/>
          <a:p>
            <a:pPr eaLnBrk="1" hangingPunct="1"/>
            <a:r>
              <a:rPr lang="en-US" altLang="en-US" dirty="0"/>
              <a:t>Summary (continued)</a:t>
            </a:r>
          </a:p>
        </p:txBody>
      </p:sp>
      <p:sp>
        <p:nvSpPr>
          <p:cNvPr id="78852" name="Rectangle 3"/>
          <p:cNvSpPr>
            <a:spLocks noGrp="1" noChangeArrowheads="1"/>
          </p:cNvSpPr>
          <p:nvPr>
            <p:ph type="body" idx="1"/>
          </p:nvPr>
        </p:nvSpPr>
        <p:spPr>
          <a:xfrm>
            <a:off x="3962400" y="3940630"/>
            <a:ext cx="16459200" cy="9051926"/>
          </a:xfrm>
        </p:spPr>
        <p:txBody>
          <a:bodyPr>
            <a:normAutofit fontScale="85000" lnSpcReduction="20000"/>
          </a:bodyPr>
          <a:lstStyle/>
          <a:p>
            <a:pPr eaLnBrk="1" hangingPunct="1"/>
            <a:r>
              <a:rPr lang="en-US" altLang="en-US" sz="4400" dirty="0"/>
              <a:t>Technologies such as digital subscriber line (DSL) and cable modems have improved data transfer rates available between homes and businesses and Internet service providers</a:t>
            </a:r>
          </a:p>
          <a:p>
            <a:pPr eaLnBrk="1" hangingPunct="1"/>
            <a:r>
              <a:rPr lang="en-US" altLang="en-US" sz="4400" dirty="0"/>
              <a:t>T-1 service provides a digital connection of 1.544 Mbps between a company and a service provider</a:t>
            </a:r>
          </a:p>
          <a:p>
            <a:pPr eaLnBrk="1" hangingPunct="1"/>
            <a:r>
              <a:rPr lang="en-US" altLang="en-US" sz="4400" dirty="0"/>
              <a:t>Frame relay is service that provides digital data transfer over long distances and at high data transfer rates (&lt;45 Mbps)</a:t>
            </a:r>
          </a:p>
          <a:p>
            <a:pPr eaLnBrk="1" hangingPunct="1"/>
            <a:r>
              <a:rPr lang="en-US" altLang="en-US" sz="4400" dirty="0"/>
              <a:t>Asynchronous Transfer Mode (ATM) is also a packet-switched service, but it supports all types of traffic and can operate at speeds faster than either T-1 or frame relay</a:t>
            </a:r>
          </a:p>
          <a:p>
            <a:pPr eaLnBrk="1" hangingPunct="1"/>
            <a:r>
              <a:rPr lang="en-US" altLang="en-US" sz="4400" dirty="0"/>
              <a:t>Computer-telephony integration and unified communications are examples of convergence of data communications networks and voice </a:t>
            </a:r>
            <a:r>
              <a:rPr lang="en-US" altLang="en-US" sz="4400" dirty="0" smtClean="0"/>
              <a:t>systems</a:t>
            </a:r>
            <a:endParaRPr lang="en-US" altLang="en-US" sz="4400" dirty="0"/>
          </a:p>
          <a:p>
            <a:pPr eaLnBrk="1" hangingPunct="1"/>
            <a:endParaRPr lang="en-US" altLang="en-US" sz="4400" dirty="0"/>
          </a:p>
        </p:txBody>
      </p:sp>
    </p:spTree>
    <p:extLst>
      <p:ext uri="{BB962C8B-B14F-4D97-AF65-F5344CB8AC3E}">
        <p14:creationId xmlns:p14="http://schemas.microsoft.com/office/powerpoint/2010/main" val="3335012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a:solidFill>
                  <a:schemeClr val="tx1"/>
                </a:solidFill>
              </a:rPr>
              <a:t>Telephone Lines, Trunks, and Numbers</a:t>
            </a:r>
            <a:endParaRPr dirty="0"/>
          </a:p>
        </p:txBody>
      </p:sp>
      <p:sp>
        <p:nvSpPr>
          <p:cNvPr id="328" name="Rectangle 9"/>
          <p:cNvSpPr txBox="1">
            <a:spLocks noGrp="1"/>
          </p:cNvSpPr>
          <p:nvPr>
            <p:ph type="body" sz="half" idx="1"/>
          </p:nvPr>
        </p:nvSpPr>
        <p:spPr>
          <a:xfrm>
            <a:off x="1689100" y="3149600"/>
            <a:ext cx="9546432" cy="9296400"/>
          </a:xfrm>
          <a:prstGeom prst="rect">
            <a:avLst/>
          </a:prstGeom>
        </p:spPr>
        <p:txBody>
          <a:bodyPr>
            <a:normAutofit fontScale="85000" lnSpcReduction="20000"/>
          </a:bodyPr>
          <a:lstStyle/>
          <a:p>
            <a:pPr eaLnBrk="1" hangingPunct="1"/>
            <a:r>
              <a:rPr lang="en-US" altLang="en-US" dirty="0"/>
              <a:t>The local loop is the telephone line that runs from the telephone company’s central office to your home or business</a:t>
            </a:r>
          </a:p>
          <a:p>
            <a:pPr lvl="1" eaLnBrk="1" hangingPunct="1"/>
            <a:r>
              <a:rPr lang="en-US" altLang="en-US" dirty="0"/>
              <a:t>Central office – building that houses the telephone company’s switching equipment and provides a local dial tone on your telephone</a:t>
            </a:r>
          </a:p>
          <a:p>
            <a:pPr eaLnBrk="1" hangingPunct="1"/>
            <a:r>
              <a:rPr lang="en-US" altLang="en-US" dirty="0"/>
              <a:t>If you place a long-distance call, the central office passes your telephone call off to a long-distance provider</a:t>
            </a:r>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12033211" y="11129447"/>
            <a:ext cx="10307109"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b="1">
                <a:latin typeface="Arial"/>
                <a:ea typeface="Arial"/>
                <a:cs typeface="Arial"/>
                <a:sym typeface="Arial"/>
              </a:defRPr>
            </a:lvl1pPr>
          </a:lstStyle>
          <a:p>
            <a:r>
              <a:rPr lang="en-US" dirty="0" smtClean="0"/>
              <a:t>The local loop as it connects your house to the telephone company's central office</a:t>
            </a:r>
            <a:endParaRPr dirty="0"/>
          </a:p>
        </p:txBody>
      </p:sp>
      <p:pic>
        <p:nvPicPr>
          <p:cNvPr id="7"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20055"/>
          <a:stretch/>
        </p:blipFill>
        <p:spPr bwMode="auto">
          <a:xfrm>
            <a:off x="12377057" y="2767627"/>
            <a:ext cx="9182515" cy="788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9"/>
          <p:cNvSpPr txBox="1">
            <a:spLocks noGrp="1"/>
          </p:cNvSpPr>
          <p:nvPr>
            <p:ph type="body" idx="1"/>
          </p:nvPr>
        </p:nvSpPr>
        <p:spPr>
          <a:prstGeom prst="rect">
            <a:avLst/>
          </a:prstGeom>
        </p:spPr>
        <p:txBody>
          <a:bodyPr>
            <a:normAutofit lnSpcReduction="10000"/>
          </a:bodyPr>
          <a:lstStyle/>
          <a:p>
            <a:pPr eaLnBrk="1" hangingPunct="1"/>
            <a:r>
              <a:rPr lang="en-US" altLang="en-US" dirty="0"/>
              <a:t>The country is divided into a few hundred local access transport areas (LATAs)</a:t>
            </a:r>
          </a:p>
          <a:p>
            <a:pPr lvl="1"/>
            <a:r>
              <a:rPr lang="en-US" altLang="en-US" dirty="0"/>
              <a:t>If your call goes from one LATA to another, it is a long-distance call and is handled by a long-distance telephone company</a:t>
            </a:r>
          </a:p>
          <a:p>
            <a:pPr lvl="1"/>
            <a:r>
              <a:rPr lang="en-US" altLang="en-US" dirty="0"/>
              <a:t>If your call stays within a LATA, it is a local call and is handled by a local telephone </a:t>
            </a:r>
            <a:r>
              <a:rPr lang="en-US" altLang="en-US" dirty="0" smtClean="0"/>
              <a:t>company</a:t>
            </a:r>
          </a:p>
          <a:p>
            <a:pPr eaLnBrk="1" hangingPunct="1"/>
            <a:endParaRPr lang="en-US" altLang="en-US" dirty="0" smtClean="0"/>
          </a:p>
          <a:p>
            <a:pPr eaLnBrk="1" hangingPunct="1"/>
            <a:r>
              <a:rPr lang="en-US" altLang="en-US" dirty="0" smtClean="0"/>
              <a:t>Trunk </a:t>
            </a:r>
            <a:r>
              <a:rPr lang="en-US" altLang="en-US" dirty="0"/>
              <a:t>– special telephone line that runs between central offices and other telephone switching centers</a:t>
            </a:r>
          </a:p>
          <a:p>
            <a:pPr lvl="1" eaLnBrk="1" hangingPunct="1"/>
            <a:r>
              <a:rPr lang="en-US" altLang="en-US" dirty="0"/>
              <a:t>Usually digital, high-speed, and carries multiple telephone circuits</a:t>
            </a:r>
          </a:p>
          <a:p>
            <a:pPr lvl="1" eaLnBrk="1" hangingPunct="1"/>
            <a:r>
              <a:rPr lang="en-US" altLang="en-US" dirty="0"/>
              <a:t>Typically a 4-wire circuit, while a telephone line is a 2-wire circuit</a:t>
            </a:r>
          </a:p>
          <a:p>
            <a:pPr marL="0" indent="0">
              <a:buNone/>
            </a:pPr>
            <a:endParaRPr lang="en-US" altLang="en-US" dirty="0"/>
          </a:p>
        </p:txBody>
      </p:sp>
      <p:sp>
        <p:nvSpPr>
          <p:cNvPr id="5" name="Rectangle 8"/>
          <p:cNvSpPr txBox="1">
            <a:spLocks noGrp="1"/>
          </p:cNvSpPr>
          <p:nvPr>
            <p:ph type="title"/>
          </p:nvPr>
        </p:nvSpPr>
        <p:spPr>
          <a:xfrm>
            <a:off x="1689100" y="355600"/>
            <a:ext cx="21005800" cy="2286000"/>
          </a:xfrm>
          <a:prstGeom prst="rect">
            <a:avLst/>
          </a:prstGeom>
        </p:spPr>
        <p:txBody>
          <a:bodyPr>
            <a:normAutofit/>
          </a:bodyPr>
          <a:lstStyle>
            <a:lvl1pPr defTabSz="561340">
              <a:defRPr sz="7616"/>
            </a:lvl1pPr>
          </a:lstStyle>
          <a:p>
            <a:r>
              <a:rPr lang="en-US" altLang="en-US" dirty="0">
                <a:solidFill>
                  <a:schemeClr val="tx1"/>
                </a:solidFill>
              </a:rPr>
              <a:t>Telephone Lines, Trunks, and Numbers</a:t>
            </a:r>
            <a:endParaRPr dirty="0"/>
          </a:p>
        </p:txBody>
      </p:sp>
    </p:spTree>
    <p:extLst>
      <p:ext uri="{BB962C8B-B14F-4D97-AF65-F5344CB8AC3E}">
        <p14:creationId xmlns:p14="http://schemas.microsoft.com/office/powerpoint/2010/main" val="246432013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9"/>
          <p:cNvSpPr txBox="1">
            <a:spLocks noGrp="1"/>
          </p:cNvSpPr>
          <p:nvPr>
            <p:ph type="body" idx="1"/>
          </p:nvPr>
        </p:nvSpPr>
        <p:spPr>
          <a:prstGeom prst="rect">
            <a:avLst/>
          </a:prstGeom>
        </p:spPr>
        <p:txBody>
          <a:bodyPr>
            <a:normAutofit fontScale="85000" lnSpcReduction="10000"/>
          </a:bodyPr>
          <a:lstStyle/>
          <a:p>
            <a:pPr eaLnBrk="1" hangingPunct="1"/>
            <a:r>
              <a:rPr lang="en-US" altLang="en-US" dirty="0"/>
              <a:t>When telephone company installs a line, it must not proceed any further than 12 inches into the building  </a:t>
            </a:r>
          </a:p>
          <a:p>
            <a:pPr lvl="1" eaLnBrk="1" hangingPunct="1"/>
            <a:r>
              <a:rPr lang="en-US" altLang="en-US" dirty="0"/>
              <a:t>This point is the demarcation point, or </a:t>
            </a:r>
            <a:r>
              <a:rPr lang="en-US" altLang="en-US" dirty="0" err="1"/>
              <a:t>demarc</a:t>
            </a:r>
            <a:endParaRPr lang="en-US" altLang="en-US" dirty="0"/>
          </a:p>
          <a:p>
            <a:pPr eaLnBrk="1" hangingPunct="1"/>
            <a:r>
              <a:rPr lang="en-US" altLang="en-US" dirty="0"/>
              <a:t>Modular connectors, such as the RJ-11, are commonly used to interconnect telephone lines and the telephone handset to the base</a:t>
            </a:r>
          </a:p>
          <a:p>
            <a:pPr eaLnBrk="1" hangingPunct="1"/>
            <a:r>
              <a:rPr lang="en-US" altLang="en-US" dirty="0"/>
              <a:t>When handset is lifted off base (off-hook), an off-hook signal is sent to the central </a:t>
            </a:r>
            <a:r>
              <a:rPr lang="en-US" altLang="en-US" dirty="0" smtClean="0"/>
              <a:t>office</a:t>
            </a:r>
          </a:p>
          <a:p>
            <a:pPr eaLnBrk="1" hangingPunct="1"/>
            <a:r>
              <a:rPr lang="en-US" altLang="en-US" dirty="0"/>
              <a:t>When off-hook signal arrives at central office, a dial tone is generated and returned to telephone</a:t>
            </a:r>
          </a:p>
          <a:p>
            <a:pPr eaLnBrk="1" hangingPunct="1"/>
            <a:r>
              <a:rPr lang="en-US" altLang="en-US" dirty="0"/>
              <a:t>When user hears the dial tone, they dial (or press) number</a:t>
            </a:r>
          </a:p>
          <a:p>
            <a:pPr eaLnBrk="1" hangingPunct="1"/>
            <a:r>
              <a:rPr lang="en-US" altLang="en-US" dirty="0"/>
              <a:t>The central office equipment collects dialed digits, and proceeds to place appropriate </a:t>
            </a:r>
            <a:r>
              <a:rPr lang="en-US" altLang="en-US" dirty="0" smtClean="0"/>
              <a:t>call</a:t>
            </a:r>
          </a:p>
        </p:txBody>
      </p:sp>
      <p:sp>
        <p:nvSpPr>
          <p:cNvPr id="5" name="Rectangle 8"/>
          <p:cNvSpPr txBox="1">
            <a:spLocks noGrp="1"/>
          </p:cNvSpPr>
          <p:nvPr>
            <p:ph type="title"/>
          </p:nvPr>
        </p:nvSpPr>
        <p:spPr>
          <a:xfrm>
            <a:off x="1689100" y="355600"/>
            <a:ext cx="21005800" cy="2286000"/>
          </a:xfrm>
          <a:prstGeom prst="rect">
            <a:avLst/>
          </a:prstGeom>
        </p:spPr>
        <p:txBody>
          <a:bodyPr>
            <a:normAutofit/>
          </a:bodyPr>
          <a:lstStyle>
            <a:lvl1pPr defTabSz="561340">
              <a:defRPr sz="7616"/>
            </a:lvl1pPr>
          </a:lstStyle>
          <a:p>
            <a:r>
              <a:rPr lang="en-US" altLang="en-US" dirty="0">
                <a:solidFill>
                  <a:schemeClr val="tx1"/>
                </a:solidFill>
              </a:rPr>
              <a:t>Telephone Lines, Trunks, and Numbers</a:t>
            </a:r>
            <a:endParaRPr dirty="0"/>
          </a:p>
        </p:txBody>
      </p:sp>
    </p:spTree>
    <p:extLst>
      <p:ext uri="{BB962C8B-B14F-4D97-AF65-F5344CB8AC3E}">
        <p14:creationId xmlns:p14="http://schemas.microsoft.com/office/powerpoint/2010/main" val="25737438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9"/>
          <p:cNvSpPr txBox="1">
            <a:spLocks noGrp="1"/>
          </p:cNvSpPr>
          <p:nvPr>
            <p:ph type="body" idx="1"/>
          </p:nvPr>
        </p:nvSpPr>
        <p:spPr>
          <a:prstGeom prst="rect">
            <a:avLst/>
          </a:prstGeom>
        </p:spPr>
        <p:txBody>
          <a:bodyPr>
            <a:normAutofit/>
          </a:bodyPr>
          <a:lstStyle/>
          <a:p>
            <a:pPr eaLnBrk="1" hangingPunct="1">
              <a:lnSpc>
                <a:spcPct val="90000"/>
              </a:lnSpc>
            </a:pPr>
            <a:r>
              <a:rPr lang="en-US" altLang="en-US" dirty="0"/>
              <a:t>POTS – plain old telephone service – the landline telephone system we know today</a:t>
            </a:r>
          </a:p>
          <a:p>
            <a:pPr eaLnBrk="1" hangingPunct="1">
              <a:lnSpc>
                <a:spcPct val="90000"/>
              </a:lnSpc>
            </a:pPr>
            <a:endParaRPr lang="en-US" altLang="en-US" dirty="0" smtClean="0"/>
          </a:p>
          <a:p>
            <a:pPr eaLnBrk="1" hangingPunct="1">
              <a:lnSpc>
                <a:spcPct val="90000"/>
              </a:lnSpc>
            </a:pPr>
            <a:r>
              <a:rPr lang="en-US" altLang="en-US" dirty="0" smtClean="0"/>
              <a:t>Private </a:t>
            </a:r>
            <a:r>
              <a:rPr lang="en-US" altLang="en-US" dirty="0"/>
              <a:t>Branch Exchange (PBX) – common internal phone switching system for medium- to large-sized businesses</a:t>
            </a:r>
          </a:p>
          <a:p>
            <a:pPr eaLnBrk="1" hangingPunct="1">
              <a:lnSpc>
                <a:spcPct val="90000"/>
              </a:lnSpc>
            </a:pPr>
            <a:endParaRPr lang="en-US" altLang="en-US" dirty="0" smtClean="0"/>
          </a:p>
          <a:p>
            <a:pPr eaLnBrk="1" hangingPunct="1">
              <a:lnSpc>
                <a:spcPct val="90000"/>
              </a:lnSpc>
            </a:pPr>
            <a:r>
              <a:rPr lang="en-US" altLang="en-US" dirty="0" smtClean="0"/>
              <a:t>Centrex </a:t>
            </a:r>
            <a:r>
              <a:rPr lang="en-US" altLang="en-US" dirty="0"/>
              <a:t>(central office exchange service) is like having a PBX but the PBX resides at the local telephone company</a:t>
            </a:r>
          </a:p>
          <a:p>
            <a:pPr eaLnBrk="1" hangingPunct="1">
              <a:lnSpc>
                <a:spcPct val="90000"/>
              </a:lnSpc>
            </a:pPr>
            <a:endParaRPr lang="en-US" altLang="en-US" dirty="0" smtClean="0"/>
          </a:p>
          <a:p>
            <a:pPr eaLnBrk="1" hangingPunct="1">
              <a:lnSpc>
                <a:spcPct val="90000"/>
              </a:lnSpc>
            </a:pPr>
            <a:r>
              <a:rPr lang="en-US" altLang="en-US" dirty="0" smtClean="0"/>
              <a:t>Private </a:t>
            </a:r>
            <a:r>
              <a:rPr lang="en-US" altLang="en-US" dirty="0"/>
              <a:t>lines are leased, permanent telephone circuits; opposite of dial-up lines</a:t>
            </a:r>
          </a:p>
        </p:txBody>
      </p:sp>
      <p:sp>
        <p:nvSpPr>
          <p:cNvPr id="5" name="Rectangle 8"/>
          <p:cNvSpPr txBox="1">
            <a:spLocks noGrp="1"/>
          </p:cNvSpPr>
          <p:nvPr>
            <p:ph type="title"/>
          </p:nvPr>
        </p:nvSpPr>
        <p:spPr>
          <a:xfrm>
            <a:off x="1689100" y="355600"/>
            <a:ext cx="21005800" cy="2286000"/>
          </a:xfrm>
          <a:prstGeom prst="rect">
            <a:avLst/>
          </a:prstGeom>
        </p:spPr>
        <p:txBody>
          <a:bodyPr>
            <a:normAutofit/>
          </a:bodyPr>
          <a:lstStyle>
            <a:lvl1pPr defTabSz="561340">
              <a:defRPr sz="7616"/>
            </a:lvl1pPr>
          </a:lstStyle>
          <a:p>
            <a:r>
              <a:rPr lang="en-US" altLang="en-US" dirty="0">
                <a:solidFill>
                  <a:schemeClr val="tx1"/>
                </a:solidFill>
              </a:rPr>
              <a:t>Telephone Lines, Trunks, and Numbers</a:t>
            </a:r>
            <a:endParaRPr dirty="0"/>
          </a:p>
        </p:txBody>
      </p:sp>
    </p:spTree>
    <p:extLst>
      <p:ext uri="{BB962C8B-B14F-4D97-AF65-F5344CB8AC3E}">
        <p14:creationId xmlns:p14="http://schemas.microsoft.com/office/powerpoint/2010/main" val="239434602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8"/>
          <p:cNvSpPr txBox="1">
            <a:spLocks noGrp="1"/>
          </p:cNvSpPr>
          <p:nvPr>
            <p:ph type="title"/>
          </p:nvPr>
        </p:nvSpPr>
        <p:spPr>
          <a:prstGeom prst="rect">
            <a:avLst/>
          </a:prstGeom>
        </p:spPr>
        <p:txBody>
          <a:bodyPr>
            <a:normAutofit/>
          </a:bodyPr>
          <a:lstStyle>
            <a:lvl1pPr defTabSz="561340">
              <a:defRPr sz="7616"/>
            </a:lvl1pPr>
          </a:lstStyle>
          <a:p>
            <a:r>
              <a:rPr lang="en-US" altLang="en-US" dirty="0">
                <a:solidFill>
                  <a:schemeClr val="tx1"/>
                </a:solidFill>
              </a:rPr>
              <a:t>Limitations of Telephone Signals</a:t>
            </a:r>
            <a:endParaRPr dirty="0"/>
          </a:p>
        </p:txBody>
      </p:sp>
      <p:sp>
        <p:nvSpPr>
          <p:cNvPr id="328" name="Rectangle 9"/>
          <p:cNvSpPr txBox="1">
            <a:spLocks noGrp="1"/>
          </p:cNvSpPr>
          <p:nvPr>
            <p:ph type="body" sz="half" idx="1"/>
          </p:nvPr>
        </p:nvSpPr>
        <p:spPr>
          <a:xfrm>
            <a:off x="1689100" y="3149600"/>
            <a:ext cx="9908024" cy="9804400"/>
          </a:xfrm>
          <a:prstGeom prst="rect">
            <a:avLst/>
          </a:prstGeom>
        </p:spPr>
        <p:txBody>
          <a:bodyPr>
            <a:normAutofit fontScale="70000" lnSpcReduction="20000"/>
          </a:bodyPr>
          <a:lstStyle/>
          <a:p>
            <a:pPr eaLnBrk="1" hangingPunct="1"/>
            <a:r>
              <a:rPr lang="en-US" altLang="en-US" dirty="0"/>
              <a:t>POTS lines were designed to transmit the human voice, which has a bandwidth less than 4000 Hz</a:t>
            </a:r>
          </a:p>
          <a:p>
            <a:pPr eaLnBrk="1" hangingPunct="1"/>
            <a:endParaRPr lang="en-US" altLang="en-US" dirty="0" smtClean="0"/>
          </a:p>
          <a:p>
            <a:pPr eaLnBrk="1" hangingPunct="1"/>
            <a:r>
              <a:rPr lang="en-US" altLang="en-US" dirty="0" smtClean="0"/>
              <a:t>A </a:t>
            </a:r>
            <a:r>
              <a:rPr lang="en-US" altLang="en-US" dirty="0"/>
              <a:t>telephone conversation requires two channels, each occupying 4000 </a:t>
            </a:r>
            <a:r>
              <a:rPr lang="en-US" altLang="en-US" dirty="0" smtClean="0"/>
              <a:t>Hz</a:t>
            </a:r>
          </a:p>
          <a:p>
            <a:pPr eaLnBrk="1" hangingPunct="1"/>
            <a:endParaRPr lang="en-US" altLang="en-US" dirty="0" smtClean="0"/>
          </a:p>
          <a:p>
            <a:pPr eaLnBrk="1" hangingPunct="1"/>
            <a:r>
              <a:rPr lang="en-US" altLang="en-US" dirty="0" smtClean="0"/>
              <a:t>A </a:t>
            </a:r>
            <a:r>
              <a:rPr lang="en-US" altLang="en-US" dirty="0"/>
              <a:t>4000 Hz analog signal can only carry about 33,600 bits per second of information while a 4000 Hz digital signal can carry about 56,000 bits per second</a:t>
            </a:r>
          </a:p>
          <a:p>
            <a:pPr eaLnBrk="1" hangingPunct="1"/>
            <a:endParaRPr lang="en-US" altLang="en-US" dirty="0" smtClean="0"/>
          </a:p>
          <a:p>
            <a:pPr eaLnBrk="1" hangingPunct="1"/>
            <a:r>
              <a:rPr lang="en-US" altLang="en-US" dirty="0" smtClean="0"/>
              <a:t>If </a:t>
            </a:r>
            <a:r>
              <a:rPr lang="en-US" altLang="en-US" dirty="0"/>
              <a:t>you want to send information faster, you need a signal with a higher frequency or you need to incorporate more advanced modulation </a:t>
            </a:r>
            <a:r>
              <a:rPr lang="en-US" altLang="en-US" dirty="0" smtClean="0"/>
              <a:t>techniques</a:t>
            </a:r>
            <a:endParaRPr lang="en-US" altLang="en-US" dirty="0"/>
          </a:p>
        </p:txBody>
      </p:sp>
      <p:sp>
        <p:nvSpPr>
          <p:cNvPr id="329" name="Footer Placeholder 3"/>
          <p:cNvSpPr txBox="1"/>
          <p:nvPr/>
        </p:nvSpPr>
        <p:spPr>
          <a:xfrm>
            <a:off x="3056466" y="12954000"/>
            <a:ext cx="15240001" cy="831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2800"/>
            </a:pPr>
            <a:r>
              <a:t>Data Communications and Computer Networks: A Business User's Approach, Eighth Edition</a:t>
            </a:r>
            <a:endParaRPr sz="5600"/>
          </a:p>
          <a:p>
            <a:r>
              <a:t>© 2016. Cengage Learning. All Rights Reserved.</a:t>
            </a:r>
          </a:p>
        </p:txBody>
      </p:sp>
      <p:sp>
        <p:nvSpPr>
          <p:cNvPr id="331" name="TextBox 2"/>
          <p:cNvSpPr txBox="1"/>
          <p:nvPr/>
        </p:nvSpPr>
        <p:spPr>
          <a:xfrm>
            <a:off x="13142912" y="10972872"/>
            <a:ext cx="10307109" cy="11798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3500" b="1">
                <a:latin typeface="Arial"/>
                <a:ea typeface="Arial"/>
                <a:cs typeface="Arial"/>
                <a:sym typeface="Arial"/>
              </a:defRPr>
            </a:lvl1pPr>
          </a:lstStyle>
          <a:p>
            <a:r>
              <a:rPr lang="en-US" dirty="0" smtClean="0"/>
              <a:t>The various telephone channel and their assignment of frequencies</a:t>
            </a:r>
            <a:endParaRPr dirty="0"/>
          </a:p>
        </p:txBody>
      </p:sp>
      <p:pic>
        <p:nvPicPr>
          <p:cNvPr id="8"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20022"/>
          <a:stretch/>
        </p:blipFill>
        <p:spPr bwMode="auto">
          <a:xfrm>
            <a:off x="11597124" y="4513991"/>
            <a:ext cx="11907023" cy="553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54637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TotalTime>
  <Words>2645</Words>
  <Application>Microsoft Office PowerPoint</Application>
  <PresentationFormat>Custom</PresentationFormat>
  <Paragraphs>325</Paragraphs>
  <Slides>40</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American Typewriter</vt:lpstr>
      <vt:lpstr>Arial</vt:lpstr>
      <vt:lpstr>Calibri</vt:lpstr>
      <vt:lpstr>Helvetica Neue</vt:lpstr>
      <vt:lpstr>Helvetica Neue Light</vt:lpstr>
      <vt:lpstr>Helvetica Neue Medium</vt:lpstr>
      <vt:lpstr>StoneSerif</vt:lpstr>
      <vt:lpstr>Technical</vt:lpstr>
      <vt:lpstr>Wingdings</vt:lpstr>
      <vt:lpstr>White</vt:lpstr>
      <vt:lpstr>Data Communication and Networking  (DCAN 202) Week 8</vt:lpstr>
      <vt:lpstr>Chapter 11:  Voice and Data Delivery Networks</vt:lpstr>
      <vt:lpstr>Todays Lecture</vt:lpstr>
      <vt:lpstr>Introduction</vt:lpstr>
      <vt:lpstr>Telephone Lines, Trunks, and Numbers</vt:lpstr>
      <vt:lpstr>Telephone Lines, Trunks, and Numbers</vt:lpstr>
      <vt:lpstr>Telephone Lines, Trunks, and Numbers</vt:lpstr>
      <vt:lpstr>Telephone Lines, Trunks, and Numbers</vt:lpstr>
      <vt:lpstr>Limitations of Telephone Signals</vt:lpstr>
      <vt:lpstr>Cable Modems</vt:lpstr>
      <vt:lpstr>Cable Modems</vt:lpstr>
      <vt:lpstr>T-1 Leased Line Service</vt:lpstr>
      <vt:lpstr>T-1 Alternatives</vt:lpstr>
      <vt:lpstr>Frame Relay</vt:lpstr>
      <vt:lpstr>Frame Relay</vt:lpstr>
      <vt:lpstr>Committed Information Rate (CIR)</vt:lpstr>
      <vt:lpstr>Committed Information Rate (CIR) (continued)</vt:lpstr>
      <vt:lpstr>Asynchronous Transfer Mode (ATM)</vt:lpstr>
      <vt:lpstr>ATM Cell Composition</vt:lpstr>
      <vt:lpstr>Advantages and Disadvantages of ATM</vt:lpstr>
      <vt:lpstr>Convergence</vt:lpstr>
      <vt:lpstr>Computer-Telephony Integration (CTI) </vt:lpstr>
      <vt:lpstr>Computer-Telephony Integration (CTI) (continued)</vt:lpstr>
      <vt:lpstr>Computer-Telephony Integration (CTI) (continued)</vt:lpstr>
      <vt:lpstr>Computer-Telephony Integration (CTI) (continued)</vt:lpstr>
      <vt:lpstr>Unified Communications</vt:lpstr>
      <vt:lpstr>Telecommunication Systems In Action:  A Company Makes a Service Choice</vt:lpstr>
      <vt:lpstr>Telecommunication Systems In Action:  A Company Makes a Service Choice (continued)</vt:lpstr>
      <vt:lpstr>Telecommunication Systems In Action:  A Company Makes a Service Choice (continued)</vt:lpstr>
      <vt:lpstr>Telecommunication Systems In Action:  A Company Makes a Service Choice (continued)</vt:lpstr>
      <vt:lpstr>Telecommunication Systems In Action:  A Company Makes a Service Choice (continued)</vt:lpstr>
      <vt:lpstr>Telecommunication Systems In Action:  A Company Makes a Service Choice (continued)</vt:lpstr>
      <vt:lpstr>PowerPoint Presentation</vt:lpstr>
      <vt:lpstr>Telecommunication Systems In Action:  A Company Makes a Service Choice (continued)</vt:lpstr>
      <vt:lpstr>Telecommunication Systems In Action:  A Company Makes a Service Choice (continued)</vt:lpstr>
      <vt:lpstr>Telecommunication Systems In Action:  A Company Makes a Service Choice (continued)</vt:lpstr>
      <vt:lpstr>Telecommunication Systems In Action:  A Company Makes a Service Choice (continued)</vt:lpstr>
      <vt:lpstr>Summary</vt:lpstr>
      <vt:lpstr>Summary (continued)</vt:lpstr>
      <vt:lpstr>Summary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Networking  (DCAN 202) Week 8</dc:title>
  <dc:creator>Rajesh Ampani</dc:creator>
  <cp:lastModifiedBy>Rajesh Ampani</cp:lastModifiedBy>
  <cp:revision>23</cp:revision>
  <dcterms:modified xsi:type="dcterms:W3CDTF">2020-03-16T22:27:39Z</dcterms:modified>
</cp:coreProperties>
</file>