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8"/>
  </p:notesMasterIdLst>
  <p:sldIdLst>
    <p:sldId id="256" r:id="rId2"/>
    <p:sldId id="258" r:id="rId3"/>
    <p:sldId id="259"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6" r:id="rId19"/>
    <p:sldId id="327" r:id="rId20"/>
    <p:sldId id="328" r:id="rId21"/>
    <p:sldId id="330" r:id="rId22"/>
    <p:sldId id="331" r:id="rId23"/>
    <p:sldId id="332" r:id="rId24"/>
    <p:sldId id="333" r:id="rId25"/>
    <p:sldId id="334" r:id="rId26"/>
    <p:sldId id="335" r:id="rId27"/>
    <p:sldId id="336" r:id="rId28"/>
    <p:sldId id="337" r:id="rId29"/>
    <p:sldId id="338" r:id="rId30"/>
    <p:sldId id="339" r:id="rId31"/>
    <p:sldId id="340" r:id="rId32"/>
    <p:sldId id="341" r:id="rId33"/>
    <p:sldId id="342" r:id="rId34"/>
    <p:sldId id="344" r:id="rId35"/>
    <p:sldId id="346" r:id="rId36"/>
    <p:sldId id="347" r:id="rId37"/>
    <p:sldId id="348" r:id="rId38"/>
    <p:sldId id="349" r:id="rId39"/>
    <p:sldId id="350" r:id="rId40"/>
    <p:sldId id="351" r:id="rId41"/>
    <p:sldId id="352" r:id="rId42"/>
    <p:sldId id="353" r:id="rId43"/>
    <p:sldId id="354" r:id="rId44"/>
    <p:sldId id="355" r:id="rId45"/>
    <p:sldId id="357" r:id="rId46"/>
    <p:sldId id="358" r:id="rId47"/>
    <p:sldId id="359" r:id="rId48"/>
    <p:sldId id="360" r:id="rId49"/>
    <p:sldId id="367" r:id="rId50"/>
    <p:sldId id="368" r:id="rId51"/>
    <p:sldId id="369" r:id="rId52"/>
    <p:sldId id="370" r:id="rId53"/>
    <p:sldId id="362" r:id="rId54"/>
    <p:sldId id="363" r:id="rId55"/>
    <p:sldId id="364" r:id="rId56"/>
    <p:sldId id="366" r:id="rId5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06" autoAdjust="0"/>
  </p:normalViewPr>
  <p:slideViewPr>
    <p:cSldViewPr snapToGrid="0">
      <p:cViewPr varScale="1">
        <p:scale>
          <a:sx n="48" d="100"/>
          <a:sy n="48" d="100"/>
        </p:scale>
        <p:origin x="1116"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4" name="Shape 144"/>
          <p:cNvSpPr>
            <a:spLocks noGrp="1" noRot="1" noChangeAspect="1"/>
          </p:cNvSpPr>
          <p:nvPr>
            <p:ph type="sldImg"/>
          </p:nvPr>
        </p:nvSpPr>
        <p:spPr>
          <a:xfrm>
            <a:off x="1143000" y="685800"/>
            <a:ext cx="4572000" cy="3429000"/>
          </a:xfrm>
          <a:prstGeom prst="rect">
            <a:avLst/>
          </a:prstGeom>
        </p:spPr>
        <p:txBody>
          <a:bodyPr/>
          <a:lstStyle/>
          <a:p>
            <a:endParaRPr/>
          </a:p>
        </p:txBody>
      </p:sp>
      <p:sp>
        <p:nvSpPr>
          <p:cNvPr id="145" name="Shape 14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xfrm>
            <a:off x="381000" y="685800"/>
            <a:ext cx="6096000" cy="3429000"/>
          </a:xfrm>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7D3244D-A52B-41D2-AAED-C3890AE801C4}" type="slidenum">
              <a:rPr lang="en-US" altLang="en-US"/>
              <a:pPr>
                <a:spcBef>
                  <a:spcPct val="0"/>
                </a:spcBef>
              </a:pPr>
              <a:t>8</a:t>
            </a:fld>
            <a:endParaRPr lang="en-US" altLang="en-US"/>
          </a:p>
        </p:txBody>
      </p:sp>
    </p:spTree>
    <p:extLst>
      <p:ext uri="{BB962C8B-B14F-4D97-AF65-F5344CB8AC3E}">
        <p14:creationId xmlns:p14="http://schemas.microsoft.com/office/powerpoint/2010/main" val="3507748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xfrm>
            <a:off x="381000" y="685800"/>
            <a:ext cx="6096000" cy="3429000"/>
          </a:xfrm>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06EBB48-0341-4533-ABF3-90DE7D1D1085}" type="slidenum">
              <a:rPr lang="en-US" altLang="en-US"/>
              <a:pPr>
                <a:spcBef>
                  <a:spcPct val="0"/>
                </a:spcBef>
              </a:pPr>
              <a:t>19</a:t>
            </a:fld>
            <a:endParaRPr lang="en-US" altLang="en-US"/>
          </a:p>
        </p:txBody>
      </p:sp>
    </p:spTree>
    <p:extLst>
      <p:ext uri="{BB962C8B-B14F-4D97-AF65-F5344CB8AC3E}">
        <p14:creationId xmlns:p14="http://schemas.microsoft.com/office/powerpoint/2010/main" val="3446620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xfrm>
            <a:off x="381000" y="685800"/>
            <a:ext cx="6096000" cy="3429000"/>
          </a:xfrm>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B27A4CE-98A6-4DC0-91EC-F4C401F1E302}" type="slidenum">
              <a:rPr lang="en-US" altLang="en-US"/>
              <a:pPr>
                <a:spcBef>
                  <a:spcPct val="0"/>
                </a:spcBef>
              </a:pPr>
              <a:t>20</a:t>
            </a:fld>
            <a:endParaRPr lang="en-US" altLang="en-US"/>
          </a:p>
        </p:txBody>
      </p:sp>
    </p:spTree>
    <p:extLst>
      <p:ext uri="{BB962C8B-B14F-4D97-AF65-F5344CB8AC3E}">
        <p14:creationId xmlns:p14="http://schemas.microsoft.com/office/powerpoint/2010/main" val="856348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xfrm>
            <a:off x="381000" y="685800"/>
            <a:ext cx="6096000" cy="3429000"/>
          </a:xfrm>
          <a:ln/>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095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99AB593-032A-4F93-8F12-F2BDBFF874B4}" type="slidenum">
              <a:rPr lang="en-US" altLang="en-US"/>
              <a:pPr>
                <a:spcBef>
                  <a:spcPct val="0"/>
                </a:spcBef>
              </a:pPr>
              <a:t>21</a:t>
            </a:fld>
            <a:endParaRPr lang="en-US" altLang="en-US"/>
          </a:p>
        </p:txBody>
      </p:sp>
    </p:spTree>
    <p:extLst>
      <p:ext uri="{BB962C8B-B14F-4D97-AF65-F5344CB8AC3E}">
        <p14:creationId xmlns:p14="http://schemas.microsoft.com/office/powerpoint/2010/main" val="2354006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xfrm>
            <a:off x="381000" y="685800"/>
            <a:ext cx="6096000" cy="3429000"/>
          </a:xfrm>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105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CACD50E-6C8C-4330-AB51-8FC74D4DDB7A}" type="slidenum">
              <a:rPr lang="en-US" altLang="en-US"/>
              <a:pPr>
                <a:spcBef>
                  <a:spcPct val="0"/>
                </a:spcBef>
              </a:pPr>
              <a:t>22</a:t>
            </a:fld>
            <a:endParaRPr lang="en-US" altLang="en-US"/>
          </a:p>
        </p:txBody>
      </p:sp>
    </p:spTree>
    <p:extLst>
      <p:ext uri="{BB962C8B-B14F-4D97-AF65-F5344CB8AC3E}">
        <p14:creationId xmlns:p14="http://schemas.microsoft.com/office/powerpoint/2010/main" val="2996546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xfrm>
            <a:off x="381000" y="685800"/>
            <a:ext cx="6096000" cy="3429000"/>
          </a:xfrm>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116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71600E3-88F0-49D5-9204-17A58D505330}" type="slidenum">
              <a:rPr lang="en-US" altLang="en-US"/>
              <a:pPr>
                <a:spcBef>
                  <a:spcPct val="0"/>
                </a:spcBef>
              </a:pPr>
              <a:t>23</a:t>
            </a:fld>
            <a:endParaRPr lang="en-US" altLang="en-US"/>
          </a:p>
        </p:txBody>
      </p:sp>
    </p:spTree>
    <p:extLst>
      <p:ext uri="{BB962C8B-B14F-4D97-AF65-F5344CB8AC3E}">
        <p14:creationId xmlns:p14="http://schemas.microsoft.com/office/powerpoint/2010/main" val="3341334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xfrm>
            <a:off x="381000" y="685800"/>
            <a:ext cx="6096000" cy="3429000"/>
          </a:xfrm>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126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48C8F07-1A67-484A-B70C-1DA6037A4869}" type="slidenum">
              <a:rPr lang="en-US" altLang="en-US"/>
              <a:pPr>
                <a:spcBef>
                  <a:spcPct val="0"/>
                </a:spcBef>
              </a:pPr>
              <a:t>24</a:t>
            </a:fld>
            <a:endParaRPr lang="en-US" altLang="en-US"/>
          </a:p>
        </p:txBody>
      </p:sp>
    </p:spTree>
    <p:extLst>
      <p:ext uri="{BB962C8B-B14F-4D97-AF65-F5344CB8AC3E}">
        <p14:creationId xmlns:p14="http://schemas.microsoft.com/office/powerpoint/2010/main" val="14013867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xfrm>
            <a:off x="381000" y="685800"/>
            <a:ext cx="6096000" cy="3429000"/>
          </a:xfrm>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136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0E717C8-91D1-4A2F-AF1F-D119C1456583}" type="slidenum">
              <a:rPr lang="en-US" altLang="en-US"/>
              <a:pPr>
                <a:spcBef>
                  <a:spcPct val="0"/>
                </a:spcBef>
              </a:pPr>
              <a:t>25</a:t>
            </a:fld>
            <a:endParaRPr lang="en-US" altLang="en-US"/>
          </a:p>
        </p:txBody>
      </p:sp>
    </p:spTree>
    <p:extLst>
      <p:ext uri="{BB962C8B-B14F-4D97-AF65-F5344CB8AC3E}">
        <p14:creationId xmlns:p14="http://schemas.microsoft.com/office/powerpoint/2010/main" val="30971224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xfrm>
            <a:off x="381000" y="685800"/>
            <a:ext cx="6096000" cy="3429000"/>
          </a:xfrm>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146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8029CEF-D8DE-450C-B40C-FD28FC995613}" type="slidenum">
              <a:rPr lang="en-US" altLang="en-US"/>
              <a:pPr>
                <a:spcBef>
                  <a:spcPct val="0"/>
                </a:spcBef>
              </a:pPr>
              <a:t>26</a:t>
            </a:fld>
            <a:endParaRPr lang="en-US" altLang="en-US"/>
          </a:p>
        </p:txBody>
      </p:sp>
    </p:spTree>
    <p:extLst>
      <p:ext uri="{BB962C8B-B14F-4D97-AF65-F5344CB8AC3E}">
        <p14:creationId xmlns:p14="http://schemas.microsoft.com/office/powerpoint/2010/main" val="25790579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xfrm>
            <a:off x="381000" y="685800"/>
            <a:ext cx="6096000" cy="3429000"/>
          </a:xfrm>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157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C986C66-4C1C-4257-B71B-DA700A37FC77}" type="slidenum">
              <a:rPr lang="en-US" altLang="en-US"/>
              <a:pPr>
                <a:spcBef>
                  <a:spcPct val="0"/>
                </a:spcBef>
              </a:pPr>
              <a:t>27</a:t>
            </a:fld>
            <a:endParaRPr lang="en-US" altLang="en-US"/>
          </a:p>
        </p:txBody>
      </p:sp>
    </p:spTree>
    <p:extLst>
      <p:ext uri="{BB962C8B-B14F-4D97-AF65-F5344CB8AC3E}">
        <p14:creationId xmlns:p14="http://schemas.microsoft.com/office/powerpoint/2010/main" val="12593189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xfrm>
            <a:off x="381000" y="685800"/>
            <a:ext cx="6096000" cy="3429000"/>
          </a:xfrm>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36EA620-0CC0-4CA6-815B-46720F8B2B68}" type="slidenum">
              <a:rPr lang="en-US" altLang="en-US"/>
              <a:pPr>
                <a:spcBef>
                  <a:spcPct val="0"/>
                </a:spcBef>
              </a:pPr>
              <a:t>28</a:t>
            </a:fld>
            <a:endParaRPr lang="en-US" altLang="en-US"/>
          </a:p>
        </p:txBody>
      </p:sp>
    </p:spTree>
    <p:extLst>
      <p:ext uri="{BB962C8B-B14F-4D97-AF65-F5344CB8AC3E}">
        <p14:creationId xmlns:p14="http://schemas.microsoft.com/office/powerpoint/2010/main" val="54977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xfrm>
            <a:off x="381000" y="685800"/>
            <a:ext cx="6096000" cy="3429000"/>
          </a:xfrm>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722DBF2-405C-4DB4-B03C-B032AB0ED337}" type="slidenum">
              <a:rPr lang="en-US" altLang="en-US"/>
              <a:pPr>
                <a:spcBef>
                  <a:spcPct val="0"/>
                </a:spcBef>
              </a:pPr>
              <a:t>11</a:t>
            </a:fld>
            <a:endParaRPr lang="en-US" altLang="en-US"/>
          </a:p>
        </p:txBody>
      </p:sp>
    </p:spTree>
    <p:extLst>
      <p:ext uri="{BB962C8B-B14F-4D97-AF65-F5344CB8AC3E}">
        <p14:creationId xmlns:p14="http://schemas.microsoft.com/office/powerpoint/2010/main" val="12299480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xfrm>
            <a:off x="381000" y="685800"/>
            <a:ext cx="6096000" cy="3429000"/>
          </a:xfrm>
          <a:ln/>
        </p:spPr>
      </p:sp>
      <p:sp>
        <p:nvSpPr>
          <p:cNvPr id="1177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177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77507CD-53E4-4C95-960E-CF8CF0099BC3}" type="slidenum">
              <a:rPr lang="en-US" altLang="en-US"/>
              <a:pPr>
                <a:spcBef>
                  <a:spcPct val="0"/>
                </a:spcBef>
              </a:pPr>
              <a:t>29</a:t>
            </a:fld>
            <a:endParaRPr lang="en-US" altLang="en-US"/>
          </a:p>
        </p:txBody>
      </p:sp>
    </p:spTree>
    <p:extLst>
      <p:ext uri="{BB962C8B-B14F-4D97-AF65-F5344CB8AC3E}">
        <p14:creationId xmlns:p14="http://schemas.microsoft.com/office/powerpoint/2010/main" val="40212402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xfrm>
            <a:off x="381000" y="685800"/>
            <a:ext cx="6096000" cy="3429000"/>
          </a:xfrm>
          <a:ln/>
        </p:spPr>
      </p:sp>
      <p:sp>
        <p:nvSpPr>
          <p:cNvPr id="1187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
        <p:nvSpPr>
          <p:cNvPr id="1187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33AF67C-7EE3-4F7C-AB64-D9940B38EEA8}" type="slidenum">
              <a:rPr lang="en-US" altLang="en-US"/>
              <a:pPr>
                <a:spcBef>
                  <a:spcPct val="0"/>
                </a:spcBef>
              </a:pPr>
              <a:t>30</a:t>
            </a:fld>
            <a:endParaRPr lang="en-US" altLang="en-US"/>
          </a:p>
        </p:txBody>
      </p:sp>
    </p:spTree>
    <p:extLst>
      <p:ext uri="{BB962C8B-B14F-4D97-AF65-F5344CB8AC3E}">
        <p14:creationId xmlns:p14="http://schemas.microsoft.com/office/powerpoint/2010/main" val="31869382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xfrm>
            <a:off x="381000" y="685800"/>
            <a:ext cx="6096000" cy="3429000"/>
          </a:xfrm>
          <a:ln/>
        </p:spPr>
      </p:sp>
      <p:sp>
        <p:nvSpPr>
          <p:cNvPr id="1198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198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0591761-0AD0-4861-AEE5-12E8A1688DA7}" type="slidenum">
              <a:rPr lang="en-US" altLang="en-US"/>
              <a:pPr>
                <a:spcBef>
                  <a:spcPct val="0"/>
                </a:spcBef>
              </a:pPr>
              <a:t>33</a:t>
            </a:fld>
            <a:endParaRPr lang="en-US" altLang="en-US"/>
          </a:p>
        </p:txBody>
      </p:sp>
    </p:spTree>
    <p:extLst>
      <p:ext uri="{BB962C8B-B14F-4D97-AF65-F5344CB8AC3E}">
        <p14:creationId xmlns:p14="http://schemas.microsoft.com/office/powerpoint/2010/main" val="15281972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xfrm>
            <a:off x="381000" y="685800"/>
            <a:ext cx="6096000" cy="3429000"/>
          </a:xfrm>
          <a:ln/>
        </p:spPr>
      </p:sp>
      <p:sp>
        <p:nvSpPr>
          <p:cNvPr id="1218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218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4AA91B0-CB11-4521-83C4-D2E1A3B6A9C5}" type="slidenum">
              <a:rPr lang="en-US" altLang="en-US"/>
              <a:pPr>
                <a:spcBef>
                  <a:spcPct val="0"/>
                </a:spcBef>
              </a:pPr>
              <a:t>34</a:t>
            </a:fld>
            <a:endParaRPr lang="en-US" altLang="en-US"/>
          </a:p>
        </p:txBody>
      </p:sp>
    </p:spTree>
    <p:extLst>
      <p:ext uri="{BB962C8B-B14F-4D97-AF65-F5344CB8AC3E}">
        <p14:creationId xmlns:p14="http://schemas.microsoft.com/office/powerpoint/2010/main" val="27133908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xfrm>
            <a:off x="381000" y="685800"/>
            <a:ext cx="6096000" cy="3429000"/>
          </a:xfrm>
          <a:ln/>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239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53F75B4-8FA7-4539-A10B-01201A875462}" type="slidenum">
              <a:rPr lang="en-US" altLang="en-US"/>
              <a:pPr>
                <a:spcBef>
                  <a:spcPct val="0"/>
                </a:spcBef>
              </a:pPr>
              <a:t>35</a:t>
            </a:fld>
            <a:endParaRPr lang="en-US" altLang="en-US"/>
          </a:p>
        </p:txBody>
      </p:sp>
    </p:spTree>
    <p:extLst>
      <p:ext uri="{BB962C8B-B14F-4D97-AF65-F5344CB8AC3E}">
        <p14:creationId xmlns:p14="http://schemas.microsoft.com/office/powerpoint/2010/main" val="2735197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xfrm>
            <a:off x="381000" y="685800"/>
            <a:ext cx="6096000" cy="3429000"/>
          </a:xfrm>
          <a:ln/>
        </p:spPr>
      </p:sp>
      <p:sp>
        <p:nvSpPr>
          <p:cNvPr id="1249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249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804B4B6-AE98-4991-B474-50EF1F3FC1BB}" type="slidenum">
              <a:rPr lang="en-US" altLang="en-US"/>
              <a:pPr>
                <a:spcBef>
                  <a:spcPct val="0"/>
                </a:spcBef>
              </a:pPr>
              <a:t>36</a:t>
            </a:fld>
            <a:endParaRPr lang="en-US" altLang="en-US"/>
          </a:p>
        </p:txBody>
      </p:sp>
    </p:spTree>
    <p:extLst>
      <p:ext uri="{BB962C8B-B14F-4D97-AF65-F5344CB8AC3E}">
        <p14:creationId xmlns:p14="http://schemas.microsoft.com/office/powerpoint/2010/main" val="37810118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xfrm>
            <a:off x="381000" y="685800"/>
            <a:ext cx="6096000" cy="3429000"/>
          </a:xfrm>
          <a:ln/>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259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238CC6D-4DEB-48E9-85B4-02FDE6C2710F}" type="slidenum">
              <a:rPr lang="en-US" altLang="en-US"/>
              <a:pPr>
                <a:spcBef>
                  <a:spcPct val="0"/>
                </a:spcBef>
              </a:pPr>
              <a:t>37</a:t>
            </a:fld>
            <a:endParaRPr lang="en-US" altLang="en-US"/>
          </a:p>
        </p:txBody>
      </p:sp>
    </p:spTree>
    <p:extLst>
      <p:ext uri="{BB962C8B-B14F-4D97-AF65-F5344CB8AC3E}">
        <p14:creationId xmlns:p14="http://schemas.microsoft.com/office/powerpoint/2010/main" val="20750925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xfrm>
            <a:off x="381000" y="685800"/>
            <a:ext cx="6096000" cy="3429000"/>
          </a:xfrm>
          <a:ln/>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269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203C1AD-19E3-4C4D-B76F-D511F1C6E185}" type="slidenum">
              <a:rPr lang="en-US" altLang="en-US"/>
              <a:pPr>
                <a:spcBef>
                  <a:spcPct val="0"/>
                </a:spcBef>
              </a:pPr>
              <a:t>38</a:t>
            </a:fld>
            <a:endParaRPr lang="en-US" altLang="en-US"/>
          </a:p>
        </p:txBody>
      </p:sp>
    </p:spTree>
    <p:extLst>
      <p:ext uri="{BB962C8B-B14F-4D97-AF65-F5344CB8AC3E}">
        <p14:creationId xmlns:p14="http://schemas.microsoft.com/office/powerpoint/2010/main" val="16345784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xfrm>
            <a:off x="381000" y="685800"/>
            <a:ext cx="6096000" cy="3429000"/>
          </a:xfrm>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706CAE7-A612-41C7-A4EE-F7825F1AE56A}" type="slidenum">
              <a:rPr lang="en-US" altLang="en-US"/>
              <a:pPr>
                <a:spcBef>
                  <a:spcPct val="0"/>
                </a:spcBef>
              </a:pPr>
              <a:t>39</a:t>
            </a:fld>
            <a:endParaRPr lang="en-US" altLang="en-US"/>
          </a:p>
        </p:txBody>
      </p:sp>
    </p:spTree>
    <p:extLst>
      <p:ext uri="{BB962C8B-B14F-4D97-AF65-F5344CB8AC3E}">
        <p14:creationId xmlns:p14="http://schemas.microsoft.com/office/powerpoint/2010/main" val="9451210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xfrm>
            <a:off x="381000" y="685800"/>
            <a:ext cx="6096000" cy="3429000"/>
          </a:xfrm>
          <a:ln/>
        </p:spPr>
      </p:sp>
      <p:sp>
        <p:nvSpPr>
          <p:cNvPr id="1290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290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2C1506E-323C-4E2A-A812-FAF8F32C3E74}" type="slidenum">
              <a:rPr lang="en-US" altLang="en-US"/>
              <a:pPr>
                <a:spcBef>
                  <a:spcPct val="0"/>
                </a:spcBef>
              </a:pPr>
              <a:t>40</a:t>
            </a:fld>
            <a:endParaRPr lang="en-US" altLang="en-US"/>
          </a:p>
        </p:txBody>
      </p:sp>
    </p:spTree>
    <p:extLst>
      <p:ext uri="{BB962C8B-B14F-4D97-AF65-F5344CB8AC3E}">
        <p14:creationId xmlns:p14="http://schemas.microsoft.com/office/powerpoint/2010/main" val="2447936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xfrm>
            <a:off x="381000" y="685800"/>
            <a:ext cx="6096000" cy="3429000"/>
          </a:xfrm>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D449585-9939-4FDC-8F61-6C9CB64FCD68}" type="slidenum">
              <a:rPr lang="en-US" altLang="en-US"/>
              <a:pPr>
                <a:spcBef>
                  <a:spcPct val="0"/>
                </a:spcBef>
              </a:pPr>
              <a:t>12</a:t>
            </a:fld>
            <a:endParaRPr lang="en-US" altLang="en-US"/>
          </a:p>
        </p:txBody>
      </p:sp>
    </p:spTree>
    <p:extLst>
      <p:ext uri="{BB962C8B-B14F-4D97-AF65-F5344CB8AC3E}">
        <p14:creationId xmlns:p14="http://schemas.microsoft.com/office/powerpoint/2010/main" val="4841577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xfrm>
            <a:off x="381000" y="685800"/>
            <a:ext cx="6096000" cy="3429000"/>
          </a:xfrm>
          <a:ln/>
        </p:spPr>
      </p:sp>
      <p:sp>
        <p:nvSpPr>
          <p:cNvPr id="1300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300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5148EB8-B7EE-4991-B3F9-B55FF5F74C8E}" type="slidenum">
              <a:rPr lang="en-US" altLang="en-US"/>
              <a:pPr>
                <a:spcBef>
                  <a:spcPct val="0"/>
                </a:spcBef>
              </a:pPr>
              <a:t>41</a:t>
            </a:fld>
            <a:endParaRPr lang="en-US" altLang="en-US"/>
          </a:p>
        </p:txBody>
      </p:sp>
    </p:spTree>
    <p:extLst>
      <p:ext uri="{BB962C8B-B14F-4D97-AF65-F5344CB8AC3E}">
        <p14:creationId xmlns:p14="http://schemas.microsoft.com/office/powerpoint/2010/main" val="6968362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xfrm>
            <a:off x="381000" y="685800"/>
            <a:ext cx="6096000" cy="3429000"/>
          </a:xfrm>
          <a:ln/>
        </p:spPr>
      </p:sp>
      <p:sp>
        <p:nvSpPr>
          <p:cNvPr id="1310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310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1B69989-326A-4BC5-8271-C7964864CA6E}" type="slidenum">
              <a:rPr lang="en-US" altLang="en-US"/>
              <a:pPr>
                <a:spcBef>
                  <a:spcPct val="0"/>
                </a:spcBef>
              </a:pPr>
              <a:t>42</a:t>
            </a:fld>
            <a:endParaRPr lang="en-US" altLang="en-US"/>
          </a:p>
        </p:txBody>
      </p:sp>
    </p:spTree>
    <p:extLst>
      <p:ext uri="{BB962C8B-B14F-4D97-AF65-F5344CB8AC3E}">
        <p14:creationId xmlns:p14="http://schemas.microsoft.com/office/powerpoint/2010/main" val="21863320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xfrm>
            <a:off x="381000" y="685800"/>
            <a:ext cx="6096000" cy="3429000"/>
          </a:xfrm>
          <a:ln/>
        </p:spPr>
      </p:sp>
      <p:sp>
        <p:nvSpPr>
          <p:cNvPr id="1320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
        <p:nvSpPr>
          <p:cNvPr id="1321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D512639-241E-4040-82B6-D4C6C95DD984}" type="slidenum">
              <a:rPr lang="en-US" altLang="en-US"/>
              <a:pPr>
                <a:spcBef>
                  <a:spcPct val="0"/>
                </a:spcBef>
              </a:pPr>
              <a:t>43</a:t>
            </a:fld>
            <a:endParaRPr lang="en-US" altLang="en-US"/>
          </a:p>
        </p:txBody>
      </p:sp>
    </p:spTree>
    <p:extLst>
      <p:ext uri="{BB962C8B-B14F-4D97-AF65-F5344CB8AC3E}">
        <p14:creationId xmlns:p14="http://schemas.microsoft.com/office/powerpoint/2010/main" val="8314955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xfrm>
            <a:off x="381000" y="685800"/>
            <a:ext cx="6096000" cy="3429000"/>
          </a:xfrm>
          <a:ln/>
        </p:spPr>
      </p:sp>
      <p:sp>
        <p:nvSpPr>
          <p:cNvPr id="133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33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518B77E-37F5-44A2-96CF-150FD78A058E}" type="slidenum">
              <a:rPr lang="en-US" altLang="en-US"/>
              <a:pPr>
                <a:spcBef>
                  <a:spcPct val="0"/>
                </a:spcBef>
              </a:pPr>
              <a:t>44</a:t>
            </a:fld>
            <a:endParaRPr lang="en-US" altLang="en-US"/>
          </a:p>
        </p:txBody>
      </p:sp>
    </p:spTree>
    <p:extLst>
      <p:ext uri="{BB962C8B-B14F-4D97-AF65-F5344CB8AC3E}">
        <p14:creationId xmlns:p14="http://schemas.microsoft.com/office/powerpoint/2010/main" val="16055606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xfrm>
            <a:off x="381000" y="685800"/>
            <a:ext cx="6096000" cy="3429000"/>
          </a:xfrm>
          <a:ln/>
        </p:spPr>
      </p:sp>
      <p:sp>
        <p:nvSpPr>
          <p:cNvPr id="137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37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B15BEE7-141B-4B72-BEFA-3A920B12A2E7}" type="slidenum">
              <a:rPr lang="en-US" altLang="en-US"/>
              <a:pPr>
                <a:spcBef>
                  <a:spcPct val="0"/>
                </a:spcBef>
              </a:pPr>
              <a:t>45</a:t>
            </a:fld>
            <a:endParaRPr lang="en-US" altLang="en-US"/>
          </a:p>
        </p:txBody>
      </p:sp>
    </p:spTree>
    <p:extLst>
      <p:ext uri="{BB962C8B-B14F-4D97-AF65-F5344CB8AC3E}">
        <p14:creationId xmlns:p14="http://schemas.microsoft.com/office/powerpoint/2010/main" val="33306707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a:xfrm>
            <a:off x="381000" y="685800"/>
            <a:ext cx="6096000" cy="3429000"/>
          </a:xfrm>
          <a:ln/>
        </p:spPr>
      </p:sp>
      <p:sp>
        <p:nvSpPr>
          <p:cNvPr id="138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38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6962E6C-4FCE-4907-8C83-2FA28542A9C6}" type="slidenum">
              <a:rPr lang="en-US" altLang="en-US"/>
              <a:pPr>
                <a:spcBef>
                  <a:spcPct val="0"/>
                </a:spcBef>
              </a:pPr>
              <a:t>46</a:t>
            </a:fld>
            <a:endParaRPr lang="en-US" altLang="en-US"/>
          </a:p>
        </p:txBody>
      </p:sp>
    </p:spTree>
    <p:extLst>
      <p:ext uri="{BB962C8B-B14F-4D97-AF65-F5344CB8AC3E}">
        <p14:creationId xmlns:p14="http://schemas.microsoft.com/office/powerpoint/2010/main" val="13900775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xfrm>
            <a:off x="381000" y="685800"/>
            <a:ext cx="6096000" cy="3429000"/>
          </a:xfrm>
          <a:ln/>
        </p:spPr>
      </p:sp>
      <p:sp>
        <p:nvSpPr>
          <p:cNvPr id="139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39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C86FAAB-C3E5-4622-AFDE-1844DCD4FB42}" type="slidenum">
              <a:rPr lang="en-US" altLang="en-US"/>
              <a:pPr>
                <a:spcBef>
                  <a:spcPct val="0"/>
                </a:spcBef>
              </a:pPr>
              <a:t>47</a:t>
            </a:fld>
            <a:endParaRPr lang="en-US" altLang="en-US"/>
          </a:p>
        </p:txBody>
      </p:sp>
    </p:spTree>
    <p:extLst>
      <p:ext uri="{BB962C8B-B14F-4D97-AF65-F5344CB8AC3E}">
        <p14:creationId xmlns:p14="http://schemas.microsoft.com/office/powerpoint/2010/main" val="2524280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xfrm>
            <a:off x="381000" y="685800"/>
            <a:ext cx="6096000" cy="3429000"/>
          </a:xfrm>
          <a:ln/>
        </p:spPr>
      </p:sp>
      <p:sp>
        <p:nvSpPr>
          <p:cNvPr id="140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40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3BFA134-5BAC-40F9-886C-46C45B155025}" type="slidenum">
              <a:rPr lang="en-US" altLang="en-US"/>
              <a:pPr>
                <a:spcBef>
                  <a:spcPct val="0"/>
                </a:spcBef>
              </a:pPr>
              <a:t>48</a:t>
            </a:fld>
            <a:endParaRPr lang="en-US" altLang="en-US"/>
          </a:p>
        </p:txBody>
      </p:sp>
    </p:spTree>
    <p:extLst>
      <p:ext uri="{BB962C8B-B14F-4D97-AF65-F5344CB8AC3E}">
        <p14:creationId xmlns:p14="http://schemas.microsoft.com/office/powerpoint/2010/main" val="19454137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16D06-68EA-AA07-F45F-20D6E1CAE9E8}"/>
            </a:ext>
          </a:extLst>
        </p:cNvPr>
        <p:cNvGrpSpPr/>
        <p:nvPr/>
      </p:nvGrpSpPr>
      <p:grpSpPr>
        <a:xfrm>
          <a:off x="0" y="0"/>
          <a:ext cx="0" cy="0"/>
          <a:chOff x="0" y="0"/>
          <a:chExt cx="0" cy="0"/>
        </a:xfrm>
      </p:grpSpPr>
      <p:sp>
        <p:nvSpPr>
          <p:cNvPr id="140290" name="Slide Image Placeholder 1">
            <a:extLst>
              <a:ext uri="{FF2B5EF4-FFF2-40B4-BE49-F238E27FC236}">
                <a16:creationId xmlns:a16="http://schemas.microsoft.com/office/drawing/2014/main" id="{C0A10D3E-7AA2-A592-4D4D-56D9E37A0E05}"/>
              </a:ext>
            </a:extLst>
          </p:cNvPr>
          <p:cNvSpPr>
            <a:spLocks noGrp="1" noRot="1" noChangeAspect="1" noTextEdit="1"/>
          </p:cNvSpPr>
          <p:nvPr>
            <p:ph type="sldImg"/>
          </p:nvPr>
        </p:nvSpPr>
        <p:spPr>
          <a:xfrm>
            <a:off x="381000" y="685800"/>
            <a:ext cx="6096000" cy="3429000"/>
          </a:xfrm>
          <a:ln/>
        </p:spPr>
      </p:sp>
      <p:sp>
        <p:nvSpPr>
          <p:cNvPr id="140291" name="Notes Placeholder 2">
            <a:extLst>
              <a:ext uri="{FF2B5EF4-FFF2-40B4-BE49-F238E27FC236}">
                <a16:creationId xmlns:a16="http://schemas.microsoft.com/office/drawing/2014/main" id="{040DD7E9-B374-3D9C-7E82-F2CC11873D6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40292" name="Slide Number Placeholder 3">
            <a:extLst>
              <a:ext uri="{FF2B5EF4-FFF2-40B4-BE49-F238E27FC236}">
                <a16:creationId xmlns:a16="http://schemas.microsoft.com/office/drawing/2014/main" id="{1D1D70AC-660B-4FE3-9CBF-C6B885F1A70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3BFA134-5BAC-40F9-886C-46C45B155025}" type="slidenum">
              <a:rPr lang="en-US" altLang="en-US"/>
              <a:pPr>
                <a:spcBef>
                  <a:spcPct val="0"/>
                </a:spcBef>
              </a:pPr>
              <a:t>49</a:t>
            </a:fld>
            <a:endParaRPr lang="en-US" altLang="en-US"/>
          </a:p>
        </p:txBody>
      </p:sp>
    </p:spTree>
    <p:extLst>
      <p:ext uri="{BB962C8B-B14F-4D97-AF65-F5344CB8AC3E}">
        <p14:creationId xmlns:p14="http://schemas.microsoft.com/office/powerpoint/2010/main" val="666597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556C71-66CC-F745-D7FA-39FDF9E97F75}"/>
            </a:ext>
          </a:extLst>
        </p:cNvPr>
        <p:cNvGrpSpPr/>
        <p:nvPr/>
      </p:nvGrpSpPr>
      <p:grpSpPr>
        <a:xfrm>
          <a:off x="0" y="0"/>
          <a:ext cx="0" cy="0"/>
          <a:chOff x="0" y="0"/>
          <a:chExt cx="0" cy="0"/>
        </a:xfrm>
      </p:grpSpPr>
      <p:sp>
        <p:nvSpPr>
          <p:cNvPr id="140290" name="Slide Image Placeholder 1">
            <a:extLst>
              <a:ext uri="{FF2B5EF4-FFF2-40B4-BE49-F238E27FC236}">
                <a16:creationId xmlns:a16="http://schemas.microsoft.com/office/drawing/2014/main" id="{90E0969E-C5D4-90B6-7EF9-D2C0568A6532}"/>
              </a:ext>
            </a:extLst>
          </p:cNvPr>
          <p:cNvSpPr>
            <a:spLocks noGrp="1" noRot="1" noChangeAspect="1" noTextEdit="1"/>
          </p:cNvSpPr>
          <p:nvPr>
            <p:ph type="sldImg"/>
          </p:nvPr>
        </p:nvSpPr>
        <p:spPr>
          <a:xfrm>
            <a:off x="381000" y="685800"/>
            <a:ext cx="6096000" cy="3429000"/>
          </a:xfrm>
          <a:ln/>
        </p:spPr>
      </p:sp>
      <p:sp>
        <p:nvSpPr>
          <p:cNvPr id="140291" name="Notes Placeholder 2">
            <a:extLst>
              <a:ext uri="{FF2B5EF4-FFF2-40B4-BE49-F238E27FC236}">
                <a16:creationId xmlns:a16="http://schemas.microsoft.com/office/drawing/2014/main" id="{699B3D75-CDF0-EB4F-47B8-8921D221F48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40292" name="Slide Number Placeholder 3">
            <a:extLst>
              <a:ext uri="{FF2B5EF4-FFF2-40B4-BE49-F238E27FC236}">
                <a16:creationId xmlns:a16="http://schemas.microsoft.com/office/drawing/2014/main" id="{E214827B-1A8C-FA28-DDF9-7D04EAC1F3E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3BFA134-5BAC-40F9-886C-46C45B155025}" type="slidenum">
              <a:rPr lang="en-US" altLang="en-US"/>
              <a:pPr>
                <a:spcBef>
                  <a:spcPct val="0"/>
                </a:spcBef>
              </a:pPr>
              <a:t>50</a:t>
            </a:fld>
            <a:endParaRPr lang="en-US" altLang="en-US"/>
          </a:p>
        </p:txBody>
      </p:sp>
    </p:spTree>
    <p:extLst>
      <p:ext uri="{BB962C8B-B14F-4D97-AF65-F5344CB8AC3E}">
        <p14:creationId xmlns:p14="http://schemas.microsoft.com/office/powerpoint/2010/main" val="4102305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xfrm>
            <a:off x="381000" y="685800"/>
            <a:ext cx="6096000" cy="3429000"/>
          </a:xfrm>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C4D8C3A-D7CB-4C0E-B82F-F6A00545BE93}" type="slidenum">
              <a:rPr lang="en-US" altLang="en-US"/>
              <a:pPr>
                <a:spcBef>
                  <a:spcPct val="0"/>
                </a:spcBef>
              </a:pPr>
              <a:t>13</a:t>
            </a:fld>
            <a:endParaRPr lang="en-US" altLang="en-US"/>
          </a:p>
        </p:txBody>
      </p:sp>
    </p:spTree>
    <p:extLst>
      <p:ext uri="{BB962C8B-B14F-4D97-AF65-F5344CB8AC3E}">
        <p14:creationId xmlns:p14="http://schemas.microsoft.com/office/powerpoint/2010/main" val="3329442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0F2D9C-369C-16F1-9975-9EBD3504F3E3}"/>
            </a:ext>
          </a:extLst>
        </p:cNvPr>
        <p:cNvGrpSpPr/>
        <p:nvPr/>
      </p:nvGrpSpPr>
      <p:grpSpPr>
        <a:xfrm>
          <a:off x="0" y="0"/>
          <a:ext cx="0" cy="0"/>
          <a:chOff x="0" y="0"/>
          <a:chExt cx="0" cy="0"/>
        </a:xfrm>
      </p:grpSpPr>
      <p:sp>
        <p:nvSpPr>
          <p:cNvPr id="140290" name="Slide Image Placeholder 1">
            <a:extLst>
              <a:ext uri="{FF2B5EF4-FFF2-40B4-BE49-F238E27FC236}">
                <a16:creationId xmlns:a16="http://schemas.microsoft.com/office/drawing/2014/main" id="{2A19D760-F747-4A44-F2F0-0822FD773A71}"/>
              </a:ext>
            </a:extLst>
          </p:cNvPr>
          <p:cNvSpPr>
            <a:spLocks noGrp="1" noRot="1" noChangeAspect="1" noTextEdit="1"/>
          </p:cNvSpPr>
          <p:nvPr>
            <p:ph type="sldImg"/>
          </p:nvPr>
        </p:nvSpPr>
        <p:spPr>
          <a:xfrm>
            <a:off x="381000" y="685800"/>
            <a:ext cx="6096000" cy="3429000"/>
          </a:xfrm>
          <a:ln/>
        </p:spPr>
      </p:sp>
      <p:sp>
        <p:nvSpPr>
          <p:cNvPr id="140291" name="Notes Placeholder 2">
            <a:extLst>
              <a:ext uri="{FF2B5EF4-FFF2-40B4-BE49-F238E27FC236}">
                <a16:creationId xmlns:a16="http://schemas.microsoft.com/office/drawing/2014/main" id="{22935DEA-63C7-206F-0B63-B5348FE6D18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40292" name="Slide Number Placeholder 3">
            <a:extLst>
              <a:ext uri="{FF2B5EF4-FFF2-40B4-BE49-F238E27FC236}">
                <a16:creationId xmlns:a16="http://schemas.microsoft.com/office/drawing/2014/main" id="{B72CF196-D30C-0EB0-9733-F537474935A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3BFA134-5BAC-40F9-886C-46C45B155025}" type="slidenum">
              <a:rPr lang="en-US" altLang="en-US"/>
              <a:pPr>
                <a:spcBef>
                  <a:spcPct val="0"/>
                </a:spcBef>
              </a:pPr>
              <a:t>51</a:t>
            </a:fld>
            <a:endParaRPr lang="en-US" altLang="en-US"/>
          </a:p>
        </p:txBody>
      </p:sp>
    </p:spTree>
    <p:extLst>
      <p:ext uri="{BB962C8B-B14F-4D97-AF65-F5344CB8AC3E}">
        <p14:creationId xmlns:p14="http://schemas.microsoft.com/office/powerpoint/2010/main" val="4137777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7AF9B4-CDF7-82AD-D7A4-095664CB8346}"/>
            </a:ext>
          </a:extLst>
        </p:cNvPr>
        <p:cNvGrpSpPr/>
        <p:nvPr/>
      </p:nvGrpSpPr>
      <p:grpSpPr>
        <a:xfrm>
          <a:off x="0" y="0"/>
          <a:ext cx="0" cy="0"/>
          <a:chOff x="0" y="0"/>
          <a:chExt cx="0" cy="0"/>
        </a:xfrm>
      </p:grpSpPr>
      <p:sp>
        <p:nvSpPr>
          <p:cNvPr id="140290" name="Slide Image Placeholder 1">
            <a:extLst>
              <a:ext uri="{FF2B5EF4-FFF2-40B4-BE49-F238E27FC236}">
                <a16:creationId xmlns:a16="http://schemas.microsoft.com/office/drawing/2014/main" id="{71949DD6-1E39-7A26-C999-1F77BA35583E}"/>
              </a:ext>
            </a:extLst>
          </p:cNvPr>
          <p:cNvSpPr>
            <a:spLocks noGrp="1" noRot="1" noChangeAspect="1" noTextEdit="1"/>
          </p:cNvSpPr>
          <p:nvPr>
            <p:ph type="sldImg"/>
          </p:nvPr>
        </p:nvSpPr>
        <p:spPr>
          <a:xfrm>
            <a:off x="381000" y="685800"/>
            <a:ext cx="6096000" cy="3429000"/>
          </a:xfrm>
          <a:ln/>
        </p:spPr>
      </p:sp>
      <p:sp>
        <p:nvSpPr>
          <p:cNvPr id="140291" name="Notes Placeholder 2">
            <a:extLst>
              <a:ext uri="{FF2B5EF4-FFF2-40B4-BE49-F238E27FC236}">
                <a16:creationId xmlns:a16="http://schemas.microsoft.com/office/drawing/2014/main" id="{887E2388-CEBA-CC04-5900-54EDD49E509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40292" name="Slide Number Placeholder 3">
            <a:extLst>
              <a:ext uri="{FF2B5EF4-FFF2-40B4-BE49-F238E27FC236}">
                <a16:creationId xmlns:a16="http://schemas.microsoft.com/office/drawing/2014/main" id="{D3C0F55D-C6F7-BA3E-AC4E-9916259D483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3BFA134-5BAC-40F9-886C-46C45B155025}" type="slidenum">
              <a:rPr lang="en-US" altLang="en-US"/>
              <a:pPr>
                <a:spcBef>
                  <a:spcPct val="0"/>
                </a:spcBef>
              </a:pPr>
              <a:t>52</a:t>
            </a:fld>
            <a:endParaRPr lang="en-US" altLang="en-US"/>
          </a:p>
        </p:txBody>
      </p:sp>
    </p:spTree>
    <p:extLst>
      <p:ext uri="{BB962C8B-B14F-4D97-AF65-F5344CB8AC3E}">
        <p14:creationId xmlns:p14="http://schemas.microsoft.com/office/powerpoint/2010/main" val="40968718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xfrm>
            <a:off x="381000" y="685800"/>
            <a:ext cx="6096000" cy="3429000"/>
          </a:xfrm>
          <a:ln/>
        </p:spPr>
      </p:sp>
      <p:sp>
        <p:nvSpPr>
          <p:cNvPr id="142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42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5741647-5D3E-4443-BC48-16A35D1E7A24}" type="slidenum">
              <a:rPr lang="en-US" altLang="en-US"/>
              <a:pPr>
                <a:spcBef>
                  <a:spcPct val="0"/>
                </a:spcBef>
              </a:pPr>
              <a:t>53</a:t>
            </a:fld>
            <a:endParaRPr lang="en-US" altLang="en-US"/>
          </a:p>
        </p:txBody>
      </p:sp>
    </p:spTree>
    <p:extLst>
      <p:ext uri="{BB962C8B-B14F-4D97-AF65-F5344CB8AC3E}">
        <p14:creationId xmlns:p14="http://schemas.microsoft.com/office/powerpoint/2010/main" val="23180443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a:xfrm>
            <a:off x="381000" y="685800"/>
            <a:ext cx="6096000" cy="3429000"/>
          </a:xfrm>
          <a:ln/>
        </p:spPr>
      </p:sp>
      <p:sp>
        <p:nvSpPr>
          <p:cNvPr id="143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433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97BCFA3-6775-41D2-AAD9-D981621FBAF5}" type="slidenum">
              <a:rPr lang="en-US" altLang="en-US"/>
              <a:pPr>
                <a:spcBef>
                  <a:spcPct val="0"/>
                </a:spcBef>
              </a:pPr>
              <a:t>54</a:t>
            </a:fld>
            <a:endParaRPr lang="en-US" altLang="en-US"/>
          </a:p>
        </p:txBody>
      </p:sp>
    </p:spTree>
    <p:extLst>
      <p:ext uri="{BB962C8B-B14F-4D97-AF65-F5344CB8AC3E}">
        <p14:creationId xmlns:p14="http://schemas.microsoft.com/office/powerpoint/2010/main" val="10340791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a:xfrm>
            <a:off x="381000" y="685800"/>
            <a:ext cx="6096000" cy="3429000"/>
          </a:xfrm>
          <a:ln/>
        </p:spPr>
      </p:sp>
      <p:sp>
        <p:nvSpPr>
          <p:cNvPr id="144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44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5F32EA9-C1C7-47A1-A61F-D83934D37625}" type="slidenum">
              <a:rPr lang="en-US" altLang="en-US"/>
              <a:pPr>
                <a:spcBef>
                  <a:spcPct val="0"/>
                </a:spcBef>
              </a:pPr>
              <a:t>55</a:t>
            </a:fld>
            <a:endParaRPr lang="en-US" altLang="en-US"/>
          </a:p>
        </p:txBody>
      </p:sp>
    </p:spTree>
    <p:extLst>
      <p:ext uri="{BB962C8B-B14F-4D97-AF65-F5344CB8AC3E}">
        <p14:creationId xmlns:p14="http://schemas.microsoft.com/office/powerpoint/2010/main" val="34444608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a:xfrm>
            <a:off x="381000" y="685800"/>
            <a:ext cx="6096000" cy="3429000"/>
          </a:xfrm>
          <a:ln/>
        </p:spPr>
      </p:sp>
      <p:sp>
        <p:nvSpPr>
          <p:cNvPr id="146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46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92E86C2-B148-42C1-B97E-3E2D31C08D4B}" type="slidenum">
              <a:rPr lang="en-US" altLang="en-US"/>
              <a:pPr>
                <a:spcBef>
                  <a:spcPct val="0"/>
                </a:spcBef>
              </a:pPr>
              <a:t>56</a:t>
            </a:fld>
            <a:endParaRPr lang="en-US" altLang="en-US"/>
          </a:p>
        </p:txBody>
      </p:sp>
    </p:spTree>
    <p:extLst>
      <p:ext uri="{BB962C8B-B14F-4D97-AF65-F5344CB8AC3E}">
        <p14:creationId xmlns:p14="http://schemas.microsoft.com/office/powerpoint/2010/main" val="669096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xfrm>
            <a:off x="381000" y="685800"/>
            <a:ext cx="6096000" cy="3429000"/>
          </a:xfrm>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8FC0A12-0911-4C92-81DC-00C0882E1811}" type="slidenum">
              <a:rPr lang="en-US" altLang="en-US"/>
              <a:pPr>
                <a:spcBef>
                  <a:spcPct val="0"/>
                </a:spcBef>
              </a:pPr>
              <a:t>14</a:t>
            </a:fld>
            <a:endParaRPr lang="en-US" altLang="en-US"/>
          </a:p>
        </p:txBody>
      </p:sp>
    </p:spTree>
    <p:extLst>
      <p:ext uri="{BB962C8B-B14F-4D97-AF65-F5344CB8AC3E}">
        <p14:creationId xmlns:p14="http://schemas.microsoft.com/office/powerpoint/2010/main" val="857589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xfrm>
            <a:off x="381000" y="685800"/>
            <a:ext cx="6096000" cy="3429000"/>
          </a:xfrm>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E595755-8BCF-4E7D-AA63-84381EBD3EB2}" type="slidenum">
              <a:rPr lang="en-US" altLang="en-US"/>
              <a:pPr>
                <a:spcBef>
                  <a:spcPct val="0"/>
                </a:spcBef>
              </a:pPr>
              <a:t>15</a:t>
            </a:fld>
            <a:endParaRPr lang="en-US" altLang="en-US"/>
          </a:p>
        </p:txBody>
      </p:sp>
    </p:spTree>
    <p:extLst>
      <p:ext uri="{BB962C8B-B14F-4D97-AF65-F5344CB8AC3E}">
        <p14:creationId xmlns:p14="http://schemas.microsoft.com/office/powerpoint/2010/main" val="701706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xfrm>
            <a:off x="381000" y="685800"/>
            <a:ext cx="6096000" cy="3429000"/>
          </a:xfrm>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3B5206-76A2-4571-BEE2-DDEE965F95D9}" type="slidenum">
              <a:rPr lang="en-US" altLang="en-US"/>
              <a:pPr>
                <a:spcBef>
                  <a:spcPct val="0"/>
                </a:spcBef>
              </a:pPr>
              <a:t>16</a:t>
            </a:fld>
            <a:endParaRPr lang="en-US" altLang="en-US"/>
          </a:p>
        </p:txBody>
      </p:sp>
    </p:spTree>
    <p:extLst>
      <p:ext uri="{BB962C8B-B14F-4D97-AF65-F5344CB8AC3E}">
        <p14:creationId xmlns:p14="http://schemas.microsoft.com/office/powerpoint/2010/main" val="1778201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xfrm>
            <a:off x="381000" y="685800"/>
            <a:ext cx="6096000" cy="3429000"/>
          </a:xfrm>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034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B7DAA58-DB67-4CC5-9B00-2BF79DEB05EC}" type="slidenum">
              <a:rPr lang="en-US" altLang="en-US"/>
              <a:pPr>
                <a:spcBef>
                  <a:spcPct val="0"/>
                </a:spcBef>
              </a:pPr>
              <a:t>17</a:t>
            </a:fld>
            <a:endParaRPr lang="en-US" altLang="en-US"/>
          </a:p>
        </p:txBody>
      </p:sp>
    </p:spTree>
    <p:extLst>
      <p:ext uri="{BB962C8B-B14F-4D97-AF65-F5344CB8AC3E}">
        <p14:creationId xmlns:p14="http://schemas.microsoft.com/office/powerpoint/2010/main" val="4166071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xfrm>
            <a:off x="381000" y="685800"/>
            <a:ext cx="6096000" cy="3429000"/>
          </a:xfrm>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05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8015833-EC84-4BBF-A6D5-3E34ACE595DF}" type="slidenum">
              <a:rPr lang="en-US" altLang="en-US"/>
              <a:pPr>
                <a:spcBef>
                  <a:spcPct val="0"/>
                </a:spcBef>
              </a:pPr>
              <a:t>18</a:t>
            </a:fld>
            <a:endParaRPr lang="en-US" altLang="en-US"/>
          </a:p>
        </p:txBody>
      </p:sp>
    </p:spTree>
    <p:extLst>
      <p:ext uri="{BB962C8B-B14F-4D97-AF65-F5344CB8AC3E}">
        <p14:creationId xmlns:p14="http://schemas.microsoft.com/office/powerpoint/2010/main" val="25990411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1778000" y="8714699"/>
            <a:ext cx="20828000" cy="1738421"/>
          </a:xfrm>
          <a:prstGeom prst="rect">
            <a:avLst/>
          </a:prstGeom>
        </p:spPr>
        <p:txBody>
          <a:bodyPr anchor="b"/>
          <a:lstStyle/>
          <a:p>
            <a:r>
              <a:t>Title Text</a:t>
            </a:r>
          </a:p>
        </p:txBody>
      </p:sp>
      <p:grpSp>
        <p:nvGrpSpPr>
          <p:cNvPr id="17" name="Group 4"/>
          <p:cNvGrpSpPr/>
          <p:nvPr/>
        </p:nvGrpSpPr>
        <p:grpSpPr>
          <a:xfrm>
            <a:off x="-1" y="1"/>
            <a:ext cx="24384001" cy="714256"/>
            <a:chOff x="0" y="1"/>
            <a:chExt cx="24383999" cy="714254"/>
          </a:xfrm>
        </p:grpSpPr>
        <p:sp>
          <p:nvSpPr>
            <p:cNvPr id="13" name="Freeform 12"/>
            <p:cNvSpPr/>
            <p:nvPr/>
          </p:nvSpPr>
          <p:spPr>
            <a:xfrm>
              <a:off x="18286975" y="1"/>
              <a:ext cx="6097025" cy="714256"/>
            </a:xfrm>
            <a:prstGeom prst="rect">
              <a:avLst/>
            </a:prstGeom>
            <a:solidFill>
              <a:srgbClr val="AB2E91"/>
            </a:solidFill>
            <a:ln w="12700" cap="flat">
              <a:noFill/>
              <a:miter lim="400000"/>
            </a:ln>
            <a:effectLst/>
          </p:spPr>
          <p:txBody>
            <a:bodyPr wrap="square" lIns="45719" tIns="45719" rIns="45719" bIns="45719" numCol="1" anchor="t">
              <a:noAutofit/>
            </a:bodyPr>
            <a:lstStyle/>
            <a:p>
              <a:pPr algn="l" defTabSz="914400">
                <a:defRPr sz="1800">
                  <a:latin typeface="Calibri"/>
                  <a:ea typeface="Calibri"/>
                  <a:cs typeface="Calibri"/>
                  <a:sym typeface="Calibri"/>
                </a:defRPr>
              </a:pPr>
              <a:endParaRPr/>
            </a:p>
          </p:txBody>
        </p:sp>
        <p:sp>
          <p:nvSpPr>
            <p:cNvPr id="14" name="Freeform 11"/>
            <p:cNvSpPr/>
            <p:nvPr/>
          </p:nvSpPr>
          <p:spPr>
            <a:xfrm>
              <a:off x="12192000" y="1"/>
              <a:ext cx="6094978" cy="714256"/>
            </a:xfrm>
            <a:prstGeom prst="rect">
              <a:avLst/>
            </a:prstGeom>
            <a:solidFill>
              <a:srgbClr val="008FCD"/>
            </a:solidFill>
            <a:ln w="12700" cap="flat">
              <a:noFill/>
              <a:miter lim="400000"/>
            </a:ln>
            <a:effectLst/>
          </p:spPr>
          <p:txBody>
            <a:bodyPr wrap="square" lIns="45719" tIns="45719" rIns="45719" bIns="45719" numCol="1" anchor="t">
              <a:noAutofit/>
            </a:bodyPr>
            <a:lstStyle/>
            <a:p>
              <a:pPr algn="l" defTabSz="914400">
                <a:defRPr sz="1800">
                  <a:latin typeface="Calibri"/>
                  <a:ea typeface="Calibri"/>
                  <a:cs typeface="Calibri"/>
                  <a:sym typeface="Calibri"/>
                </a:defRPr>
              </a:pPr>
              <a:endParaRPr/>
            </a:p>
          </p:txBody>
        </p:sp>
        <p:sp>
          <p:nvSpPr>
            <p:cNvPr id="15" name="Freeform 10"/>
            <p:cNvSpPr/>
            <p:nvPr/>
          </p:nvSpPr>
          <p:spPr>
            <a:xfrm>
              <a:off x="6094976" y="1"/>
              <a:ext cx="6097025" cy="714256"/>
            </a:xfrm>
            <a:prstGeom prst="rect">
              <a:avLst/>
            </a:prstGeom>
            <a:solidFill>
              <a:srgbClr val="1E7B47"/>
            </a:solidFill>
            <a:ln w="12700" cap="flat">
              <a:noFill/>
              <a:miter lim="400000"/>
            </a:ln>
            <a:effectLst/>
          </p:spPr>
          <p:txBody>
            <a:bodyPr wrap="square" lIns="45719" tIns="45719" rIns="45719" bIns="45719" numCol="1" anchor="t">
              <a:noAutofit/>
            </a:bodyPr>
            <a:lstStyle/>
            <a:p>
              <a:pPr algn="l" defTabSz="914400">
                <a:defRPr sz="1800">
                  <a:latin typeface="Calibri"/>
                  <a:ea typeface="Calibri"/>
                  <a:cs typeface="Calibri"/>
                  <a:sym typeface="Calibri"/>
                </a:defRPr>
              </a:pPr>
              <a:endParaRPr/>
            </a:p>
          </p:txBody>
        </p:sp>
        <p:sp>
          <p:nvSpPr>
            <p:cNvPr id="16" name="Freeform 9"/>
            <p:cNvSpPr/>
            <p:nvPr/>
          </p:nvSpPr>
          <p:spPr>
            <a:xfrm>
              <a:off x="0" y="1"/>
              <a:ext cx="6094977" cy="714256"/>
            </a:xfrm>
            <a:prstGeom prst="rect">
              <a:avLst/>
            </a:prstGeom>
            <a:solidFill>
              <a:srgbClr val="F0532C"/>
            </a:solidFill>
            <a:ln w="12700" cap="flat">
              <a:noFill/>
              <a:miter lim="400000"/>
            </a:ln>
            <a:effectLst/>
          </p:spPr>
          <p:txBody>
            <a:bodyPr wrap="square" lIns="45719" tIns="45719" rIns="45719" bIns="45719" numCol="1" anchor="t">
              <a:noAutofit/>
            </a:bodyPr>
            <a:lstStyle/>
            <a:p>
              <a:pPr algn="l" defTabSz="914400">
                <a:defRPr sz="1800">
                  <a:latin typeface="Calibri"/>
                  <a:ea typeface="Calibri"/>
                  <a:cs typeface="Calibri"/>
                  <a:sym typeface="Calibri"/>
                </a:defRPr>
              </a:pPr>
              <a:endParaRPr/>
            </a:p>
          </p:txBody>
        </p:sp>
      </p:grpSp>
      <p:pic>
        <p:nvPicPr>
          <p:cNvPr id="18" name="Picture 2" descr="Picture 2"/>
          <p:cNvPicPr>
            <a:picLocks noChangeAspect="1"/>
          </p:cNvPicPr>
          <p:nvPr/>
        </p:nvPicPr>
        <p:blipFill>
          <a:blip r:embed="rId2"/>
          <a:srcRect t="9578" b="9578"/>
          <a:stretch>
            <a:fillRect/>
          </a:stretch>
        </p:blipFill>
        <p:spPr>
          <a:xfrm>
            <a:off x="7327900" y="3815255"/>
            <a:ext cx="9728173" cy="4737350"/>
          </a:xfrm>
          <a:prstGeom prst="rect">
            <a:avLst/>
          </a:prstGeom>
          <a:ln w="12700">
            <a:miter lim="400000"/>
          </a:ln>
        </p:spPr>
      </p:pic>
      <p:sp>
        <p:nvSpPr>
          <p:cNvPr id="19" name="Date Placeholder 1"/>
          <p:cNvSpPr txBox="1"/>
          <p:nvPr/>
        </p:nvSpPr>
        <p:spPr>
          <a:xfrm>
            <a:off x="20084801" y="12914487"/>
            <a:ext cx="3816929" cy="624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p>
            <a:pPr algn="r" defTabSz="914400">
              <a:defRPr sz="1200">
                <a:solidFill>
                  <a:srgbClr val="888888"/>
                </a:solidFill>
                <a:latin typeface="Calibri"/>
                <a:ea typeface="Calibri"/>
                <a:cs typeface="Calibri"/>
                <a:sym typeface="Calibri"/>
              </a:defRPr>
            </a:pPr>
            <a:r>
              <a:t>Kent Institute Australia Pty. Ltd.</a:t>
            </a:r>
          </a:p>
          <a:p>
            <a:pPr algn="r" defTabSz="914400">
              <a:defRPr sz="1200">
                <a:solidFill>
                  <a:srgbClr val="888888"/>
                </a:solidFill>
                <a:latin typeface="Calibri"/>
                <a:ea typeface="Calibri"/>
                <a:cs typeface="Calibri"/>
                <a:sym typeface="Calibri"/>
              </a:defRPr>
            </a:pPr>
            <a:r>
              <a:t>ABN 49 003 577 302  CRICOS Code: 00161E</a:t>
            </a:r>
            <a:br/>
            <a:r>
              <a:t>RTO Code: 90458  TEQSA Provider Number: PRV12051</a:t>
            </a:r>
          </a:p>
        </p:txBody>
      </p:sp>
      <p:sp>
        <p:nvSpPr>
          <p:cNvPr id="20" name="Date Placeholder 1"/>
          <p:cNvSpPr txBox="1"/>
          <p:nvPr/>
        </p:nvSpPr>
        <p:spPr>
          <a:xfrm>
            <a:off x="847223" y="13092287"/>
            <a:ext cx="3318851"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p>
            <a:pPr algn="l" defTabSz="914400">
              <a:defRPr sz="1200">
                <a:solidFill>
                  <a:srgbClr val="888888"/>
                </a:solidFill>
                <a:latin typeface="Calibri"/>
                <a:ea typeface="Calibri"/>
                <a:cs typeface="Calibri"/>
                <a:sym typeface="Calibri"/>
              </a:defRPr>
            </a:pPr>
            <a:r>
              <a:t>Version 2 – 18</a:t>
            </a:r>
            <a:r>
              <a:rPr baseline="30000"/>
              <a:t>th</a:t>
            </a:r>
            <a:r>
              <a:t> December 2015</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10" name="Image"/>
          <p:cNvSpPr>
            <a:spLocks noGrp="1"/>
          </p:cNvSpPr>
          <p:nvPr>
            <p:ph type="pic" idx="13"/>
          </p:nvPr>
        </p:nvSpPr>
        <p:spPr>
          <a:xfrm>
            <a:off x="0" y="0"/>
            <a:ext cx="24384000" cy="16264467"/>
          </a:xfrm>
          <a:prstGeom prst="rect">
            <a:avLst/>
          </a:prstGeom>
        </p:spPr>
        <p:txBody>
          <a:bodyPr lIns="91439" tIns="45719" rIns="91439" bIns="45719" anchor="t">
            <a:noAutofit/>
          </a:bodyPr>
          <a:lstStyle/>
          <a:p>
            <a:endParaRP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125" name="Title Text"/>
          <p:cNvSpPr txBox="1">
            <a:spLocks noGrp="1"/>
          </p:cNvSpPr>
          <p:nvPr>
            <p:ph type="title"/>
          </p:nvPr>
        </p:nvSpPr>
        <p:spPr>
          <a:xfrm>
            <a:off x="1676400" y="730250"/>
            <a:ext cx="21031200" cy="2651126"/>
          </a:xfrm>
          <a:prstGeom prst="rect">
            <a:avLst/>
          </a:prstGeom>
        </p:spPr>
        <p:txBody>
          <a:bodyPr lIns="91439" tIns="91439" rIns="91439" bIns="91439"/>
          <a:lstStyle>
            <a:lvl1pPr algn="l" defTabSz="1828800">
              <a:lnSpc>
                <a:spcPct val="90000"/>
              </a:lnSpc>
              <a:defRPr sz="8800" b="0">
                <a:latin typeface="Calibri"/>
                <a:ea typeface="Calibri"/>
                <a:cs typeface="Calibri"/>
                <a:sym typeface="Calibri"/>
              </a:defRPr>
            </a:lvl1pPr>
          </a:lstStyle>
          <a:p>
            <a:r>
              <a:t>Title Text</a:t>
            </a:r>
          </a:p>
        </p:txBody>
      </p:sp>
      <p:sp>
        <p:nvSpPr>
          <p:cNvPr id="126" name="Body Level One…"/>
          <p:cNvSpPr txBox="1">
            <a:spLocks noGrp="1"/>
          </p:cNvSpPr>
          <p:nvPr>
            <p:ph type="body" sz="half" idx="1"/>
          </p:nvPr>
        </p:nvSpPr>
        <p:spPr>
          <a:xfrm>
            <a:off x="1676400" y="3651250"/>
            <a:ext cx="10363200" cy="8702676"/>
          </a:xfrm>
          <a:prstGeom prst="rect">
            <a:avLst/>
          </a:prstGeom>
        </p:spPr>
        <p:txBody>
          <a:bodyPr lIns="91439" tIns="91439" rIns="91439" bIns="91439" anchor="t"/>
          <a:lstStyle>
            <a:lvl1pPr marL="457200" indent="-457200" defTabSz="1828800">
              <a:lnSpc>
                <a:spcPct val="90000"/>
              </a:lnSpc>
              <a:spcBef>
                <a:spcPts val="2000"/>
              </a:spcBef>
              <a:buSzPct val="100000"/>
              <a:buFont typeface="Arial"/>
              <a:defRPr sz="5600">
                <a:latin typeface="Calibri"/>
                <a:ea typeface="Calibri"/>
                <a:cs typeface="Calibri"/>
                <a:sym typeface="Calibri"/>
              </a:defRPr>
            </a:lvl1pPr>
            <a:lvl2pPr marL="990600" indent="-533400" defTabSz="1828800">
              <a:lnSpc>
                <a:spcPct val="90000"/>
              </a:lnSpc>
              <a:spcBef>
                <a:spcPts val="2000"/>
              </a:spcBef>
              <a:buSzPct val="100000"/>
              <a:buFont typeface="Arial"/>
              <a:defRPr sz="5600">
                <a:latin typeface="Calibri"/>
                <a:ea typeface="Calibri"/>
                <a:cs typeface="Calibri"/>
                <a:sym typeface="Calibri"/>
              </a:defRPr>
            </a:lvl2pPr>
            <a:lvl3pPr marL="1554479" indent="-640079" defTabSz="1828800">
              <a:lnSpc>
                <a:spcPct val="90000"/>
              </a:lnSpc>
              <a:spcBef>
                <a:spcPts val="2000"/>
              </a:spcBef>
              <a:buSzPct val="100000"/>
              <a:buFont typeface="Arial"/>
              <a:defRPr sz="5600">
                <a:latin typeface="Calibri"/>
                <a:ea typeface="Calibri"/>
                <a:cs typeface="Calibri"/>
                <a:sym typeface="Calibri"/>
              </a:defRPr>
            </a:lvl3pPr>
            <a:lvl4pPr marL="2082800" indent="-711200" defTabSz="1828800">
              <a:lnSpc>
                <a:spcPct val="90000"/>
              </a:lnSpc>
              <a:spcBef>
                <a:spcPts val="2000"/>
              </a:spcBef>
              <a:buSzPct val="100000"/>
              <a:buFont typeface="Arial"/>
              <a:defRPr sz="5600">
                <a:latin typeface="Calibri"/>
                <a:ea typeface="Calibri"/>
                <a:cs typeface="Calibri"/>
                <a:sym typeface="Calibri"/>
              </a:defRPr>
            </a:lvl4pPr>
            <a:lvl5pPr marL="2540000" indent="-711200" defTabSz="1828800">
              <a:lnSpc>
                <a:spcPct val="90000"/>
              </a:lnSpc>
              <a:spcBef>
                <a:spcPts val="2000"/>
              </a:spcBef>
              <a:buSzPct val="100000"/>
              <a:buFont typeface="Arial"/>
              <a:defRPr sz="5600">
                <a:latin typeface="Calibri"/>
                <a:ea typeface="Calibri"/>
                <a:cs typeface="Calibri"/>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27" name="Slide Number"/>
          <p:cNvSpPr txBox="1">
            <a:spLocks noGrp="1"/>
          </p:cNvSpPr>
          <p:nvPr>
            <p:ph type="sldNum" sz="quarter" idx="2"/>
          </p:nvPr>
        </p:nvSpPr>
        <p:spPr>
          <a:xfrm>
            <a:off x="22203052" y="12802235"/>
            <a:ext cx="504548" cy="551181"/>
          </a:xfrm>
          <a:prstGeom prst="rect">
            <a:avLst/>
          </a:prstGeom>
        </p:spPr>
        <p:txBody>
          <a:bodyPr lIns="91439" tIns="91439" rIns="91439" bIns="91439" anchor="ctr"/>
          <a:lstStyle>
            <a:lvl1pPr algn="r" defTabSz="1828800">
              <a:defRPr>
                <a:solidFill>
                  <a:srgbClr val="888888"/>
                </a:solidFill>
                <a:latin typeface="Calibri"/>
                <a:ea typeface="Calibri"/>
                <a:cs typeface="Calibri"/>
                <a:sym typeface="Calibri"/>
              </a:defRPr>
            </a:lvl1pPr>
          </a:lstStyle>
          <a:p>
            <a:fld id="{86CB4B4D-7CA3-9044-876B-883B54F8677D}" type="slidenum">
              <a:t>‹#›</a:t>
            </a:fld>
            <a:endParaRPr/>
          </a:p>
        </p:txBody>
      </p:sp>
      <p:pic>
        <p:nvPicPr>
          <p:cNvPr id="128" name="Picture 2" descr="Picture 2"/>
          <p:cNvPicPr>
            <a:picLocks noChangeAspect="1"/>
          </p:cNvPicPr>
          <p:nvPr/>
        </p:nvPicPr>
        <p:blipFill>
          <a:blip r:embed="rId2"/>
          <a:stretch>
            <a:fillRect/>
          </a:stretch>
        </p:blipFill>
        <p:spPr>
          <a:xfrm>
            <a:off x="0" y="12197243"/>
            <a:ext cx="2528497" cy="1518757"/>
          </a:xfrm>
          <a:prstGeom prst="rect">
            <a:avLst/>
          </a:prstGeom>
          <a:ln w="12700">
            <a:miter lim="400000"/>
          </a:ln>
        </p:spPr>
      </p:pic>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Data Communications and Computer Networks: A Business User's Approach, Seventh Edition</a:t>
            </a:r>
          </a:p>
        </p:txBody>
      </p:sp>
      <p:sp>
        <p:nvSpPr>
          <p:cNvPr id="4" name="Rectangle 5"/>
          <p:cNvSpPr>
            <a:spLocks noGrp="1" noChangeArrowheads="1"/>
          </p:cNvSpPr>
          <p:nvPr>
            <p:ph type="sldNum" sz="quarter" idx="11"/>
          </p:nvPr>
        </p:nvSpPr>
        <p:spPr>
          <a:xfrm>
            <a:off x="11946001" y="13081000"/>
            <a:ext cx="479298" cy="471924"/>
          </a:xfrm>
          <a:ln/>
        </p:spPr>
        <p:txBody>
          <a:bodyPr/>
          <a:lstStyle>
            <a:lvl1pPr>
              <a:defRPr/>
            </a:lvl1pPr>
          </a:lstStyle>
          <a:p>
            <a:fld id="{A87504C1-BD0C-4D25-B812-0D5BD5468D25}" type="slidenum">
              <a:rPr lang="en-US" altLang="en-US"/>
              <a:pPr/>
              <a:t>‹#›</a:t>
            </a:fld>
            <a:endParaRPr lang="en-US" altLang="en-US"/>
          </a:p>
        </p:txBody>
      </p:sp>
    </p:spTree>
    <p:extLst>
      <p:ext uri="{BB962C8B-B14F-4D97-AF65-F5344CB8AC3E}">
        <p14:creationId xmlns:p14="http://schemas.microsoft.com/office/powerpoint/2010/main" val="69496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Data Communications and Computer Networks: A Business User's Approach, Seventh Edition</a:t>
            </a:r>
          </a:p>
        </p:txBody>
      </p:sp>
      <p:sp>
        <p:nvSpPr>
          <p:cNvPr id="5" name="Rectangle 5"/>
          <p:cNvSpPr>
            <a:spLocks noGrp="1" noChangeArrowheads="1"/>
          </p:cNvSpPr>
          <p:nvPr>
            <p:ph type="sldNum" sz="quarter" idx="11"/>
          </p:nvPr>
        </p:nvSpPr>
        <p:spPr>
          <a:xfrm>
            <a:off x="11946001" y="13081000"/>
            <a:ext cx="479298" cy="471924"/>
          </a:xfrm>
          <a:ln/>
        </p:spPr>
        <p:txBody>
          <a:bodyPr/>
          <a:lstStyle>
            <a:lvl1pPr>
              <a:defRPr/>
            </a:lvl1pPr>
          </a:lstStyle>
          <a:p>
            <a:fld id="{2806A0E2-A936-4237-B9C3-6182FE5ED9E5}" type="slidenum">
              <a:rPr lang="en-US" altLang="en-US"/>
              <a:pPr/>
              <a:t>‹#›</a:t>
            </a:fld>
            <a:endParaRPr lang="en-US" altLang="en-US"/>
          </a:p>
        </p:txBody>
      </p:sp>
    </p:spTree>
    <p:extLst>
      <p:ext uri="{BB962C8B-B14F-4D97-AF65-F5344CB8AC3E}">
        <p14:creationId xmlns:p14="http://schemas.microsoft.com/office/powerpoint/2010/main" val="833897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8" name="Image"/>
          <p:cNvSpPr>
            <a:spLocks noGrp="1"/>
          </p:cNvSpPr>
          <p:nvPr>
            <p:ph type="pic" idx="13"/>
          </p:nvPr>
        </p:nvSpPr>
        <p:spPr>
          <a:xfrm>
            <a:off x="3124200" y="-38100"/>
            <a:ext cx="18135600" cy="12096698"/>
          </a:xfrm>
          <a:prstGeom prst="rect">
            <a:avLst/>
          </a:prstGeom>
        </p:spPr>
        <p:txBody>
          <a:bodyPr lIns="91439" tIns="45719" rIns="91439" bIns="45719" anchor="t">
            <a:noAutofit/>
          </a:bodyPr>
          <a:lstStyle/>
          <a:p>
            <a:endParaRPr/>
          </a:p>
        </p:txBody>
      </p:sp>
      <p:sp>
        <p:nvSpPr>
          <p:cNvPr id="29" name="Title Text"/>
          <p:cNvSpPr txBox="1">
            <a:spLocks noGrp="1"/>
          </p:cNvSpPr>
          <p:nvPr>
            <p:ph type="title"/>
          </p:nvPr>
        </p:nvSpPr>
        <p:spPr>
          <a:xfrm>
            <a:off x="635000" y="9512300"/>
            <a:ext cx="23114000" cy="2006600"/>
          </a:xfrm>
          <a:prstGeom prst="rect">
            <a:avLst/>
          </a:prstGeom>
        </p:spPr>
        <p:txBody>
          <a:bodyPr anchor="b"/>
          <a:lstStyle/>
          <a:p>
            <a:r>
              <a:t>Title Text</a:t>
            </a:r>
          </a:p>
        </p:txBody>
      </p:sp>
      <p:sp>
        <p:nvSpPr>
          <p:cNvPr id="30" name="Body Level One…"/>
          <p:cNvSpPr txBox="1">
            <a:spLocks noGrp="1"/>
          </p:cNvSpPr>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atin typeface="Arial"/>
                <a:ea typeface="Arial"/>
                <a:cs typeface="Arial"/>
                <a:sym typeface="Arial"/>
              </a:defRPr>
            </a:lvl1pPr>
            <a:lvl2pPr marL="0" indent="0" algn="ctr">
              <a:spcBef>
                <a:spcPts val="0"/>
              </a:spcBef>
              <a:buSzTx/>
              <a:buNone/>
              <a:defRPr sz="5400">
                <a:latin typeface="Arial"/>
                <a:ea typeface="Arial"/>
                <a:cs typeface="Arial"/>
                <a:sym typeface="Arial"/>
              </a:defRPr>
            </a:lvl2pPr>
            <a:lvl3pPr marL="0" indent="0" algn="ctr">
              <a:spcBef>
                <a:spcPts val="0"/>
              </a:spcBef>
              <a:buSzTx/>
              <a:buNone/>
              <a:defRPr sz="5400">
                <a:latin typeface="Arial"/>
                <a:ea typeface="Arial"/>
                <a:cs typeface="Arial"/>
                <a:sym typeface="Arial"/>
              </a:defRPr>
            </a:lvl3pPr>
            <a:lvl4pPr marL="0" indent="0" algn="ctr">
              <a:spcBef>
                <a:spcPts val="0"/>
              </a:spcBef>
              <a:buSzTx/>
              <a:buNone/>
              <a:defRPr sz="5400">
                <a:latin typeface="Arial"/>
                <a:ea typeface="Arial"/>
                <a:cs typeface="Arial"/>
                <a:sym typeface="Arial"/>
              </a:defRPr>
            </a:lvl4pPr>
            <a:lvl5pPr marL="0" indent="0" algn="ctr">
              <a:spcBef>
                <a:spcPts val="0"/>
              </a:spcBef>
              <a:buSzTx/>
              <a:buNone/>
              <a:defRPr sz="5400">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46" name="Image"/>
          <p:cNvSpPr>
            <a:spLocks noGrp="1"/>
          </p:cNvSpPr>
          <p:nvPr>
            <p:ph type="pic" idx="13"/>
          </p:nvPr>
        </p:nvSpPr>
        <p:spPr>
          <a:xfrm>
            <a:off x="7950200" y="1104900"/>
            <a:ext cx="17259302" cy="11506201"/>
          </a:xfrm>
          <a:prstGeom prst="rect">
            <a:avLst/>
          </a:prstGeom>
        </p:spPr>
        <p:txBody>
          <a:bodyPr lIns="91439" tIns="45719" rIns="91439" bIns="45719" anchor="t">
            <a:noAutofit/>
          </a:bodyPr>
          <a:lstStyle/>
          <a:p>
            <a:endParaRPr/>
          </a:p>
        </p:txBody>
      </p:sp>
      <p:sp>
        <p:nvSpPr>
          <p:cNvPr id="47" name="Title Text"/>
          <p:cNvSpPr txBox="1">
            <a:spLocks noGrp="1"/>
          </p:cNvSpPr>
          <p:nvPr>
            <p:ph type="title"/>
          </p:nvPr>
        </p:nvSpPr>
        <p:spPr>
          <a:xfrm>
            <a:off x="1651000" y="952500"/>
            <a:ext cx="10223500" cy="5549900"/>
          </a:xfrm>
          <a:prstGeom prst="rect">
            <a:avLst/>
          </a:prstGeom>
        </p:spPr>
        <p:txBody>
          <a:bodyPr anchor="b"/>
          <a:lstStyle>
            <a:lvl1pPr>
              <a:defRPr sz="8400" b="0">
                <a:latin typeface="+mn-lt"/>
                <a:ea typeface="+mn-ea"/>
                <a:cs typeface="+mn-cs"/>
                <a:sym typeface="Helvetica Neue Medium"/>
              </a:defRPr>
            </a:lvl1pPr>
          </a:lstStyle>
          <a:p>
            <a:r>
              <a:t>Title Text</a:t>
            </a:r>
          </a:p>
        </p:txBody>
      </p:sp>
      <p:sp>
        <p:nvSpPr>
          <p:cNvPr id="48" name="Body Level One…"/>
          <p:cNvSpPr txBox="1">
            <a:spLocks noGrp="1"/>
          </p:cNvSpPr>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4" name="Title Text"/>
          <p:cNvSpPr txBox="1">
            <a:spLocks noGrp="1"/>
          </p:cNvSpPr>
          <p:nvPr>
            <p:ph type="title"/>
          </p:nvPr>
        </p:nvSpPr>
        <p:spPr>
          <a:prstGeom prst="rect">
            <a:avLst/>
          </a:prstGeom>
        </p:spPr>
        <p:txBody>
          <a:bodyPr/>
          <a:lstStyle/>
          <a:p>
            <a:r>
              <a:t>Title Text</a:t>
            </a:r>
          </a:p>
        </p:txBody>
      </p:sp>
      <p:sp>
        <p:nvSpPr>
          <p:cNvPr id="65" name="Body Level One…"/>
          <p:cNvSpPr txBox="1">
            <a:spLocks noGrp="1"/>
          </p:cNvSpPr>
          <p:nvPr>
            <p:ph type="body" idx="1"/>
          </p:nvPr>
        </p:nvSpPr>
        <p:spPr>
          <a:prstGeom prst="rect">
            <a:avLst/>
          </a:prstGeom>
        </p:spPr>
        <p:txBody>
          <a:bodyPr anchor="t"/>
          <a:lstStyle>
            <a:lvl1pPr>
              <a:lnSpc>
                <a:spcPct val="110000"/>
              </a:lnSpc>
              <a:spcBef>
                <a:spcPts val="100"/>
              </a:spcBef>
              <a:defRPr sz="5800">
                <a:latin typeface="Arial"/>
                <a:ea typeface="Arial"/>
                <a:cs typeface="Arial"/>
                <a:sym typeface="Arial"/>
              </a:defRPr>
            </a:lvl1pPr>
            <a:lvl2pPr>
              <a:lnSpc>
                <a:spcPct val="110000"/>
              </a:lnSpc>
              <a:spcBef>
                <a:spcPts val="100"/>
              </a:spcBef>
              <a:defRPr sz="5000">
                <a:latin typeface="Arial"/>
                <a:ea typeface="Arial"/>
                <a:cs typeface="Arial"/>
                <a:sym typeface="Arial"/>
              </a:defRPr>
            </a:lvl2pPr>
            <a:lvl3pPr>
              <a:lnSpc>
                <a:spcPct val="110000"/>
              </a:lnSpc>
              <a:spcBef>
                <a:spcPts val="100"/>
              </a:spcBef>
              <a:defRPr sz="4400">
                <a:latin typeface="Arial"/>
                <a:ea typeface="Arial"/>
                <a:cs typeface="Arial"/>
                <a:sym typeface="Arial"/>
              </a:defRPr>
            </a:lvl3pPr>
            <a:lvl4pPr>
              <a:lnSpc>
                <a:spcPct val="110000"/>
              </a:lnSpc>
              <a:spcBef>
                <a:spcPts val="100"/>
              </a:spcBef>
              <a:defRPr sz="4400">
                <a:latin typeface="Arial"/>
                <a:ea typeface="Arial"/>
                <a:cs typeface="Arial"/>
                <a:sym typeface="Arial"/>
              </a:defRPr>
            </a:lvl4pPr>
            <a:lvl5pPr>
              <a:lnSpc>
                <a:spcPct val="110000"/>
              </a:lnSpc>
              <a:spcBef>
                <a:spcPts val="100"/>
              </a:spcBef>
              <a:defRPr sz="4400">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73" name="Image"/>
          <p:cNvSpPr>
            <a:spLocks noGrp="1"/>
          </p:cNvSpPr>
          <p:nvPr>
            <p:ph type="pic" sz="half" idx="13"/>
          </p:nvPr>
        </p:nvSpPr>
        <p:spPr>
          <a:xfrm>
            <a:off x="10960100" y="3149600"/>
            <a:ext cx="13944600" cy="9296400"/>
          </a:xfrm>
          <a:prstGeom prst="rect">
            <a:avLst/>
          </a:prstGeom>
        </p:spPr>
        <p:txBody>
          <a:bodyPr lIns="91439" tIns="45719" rIns="91439" bIns="45719" anchor="t">
            <a:noAutofit/>
          </a:bodyPr>
          <a:lstStyle/>
          <a:p>
            <a:endParaRPr/>
          </a:p>
        </p:txBody>
      </p:sp>
      <p:sp>
        <p:nvSpPr>
          <p:cNvPr id="74" name="Title Text"/>
          <p:cNvSpPr txBox="1">
            <a:spLocks noGrp="1"/>
          </p:cNvSpPr>
          <p:nvPr>
            <p:ph type="title"/>
          </p:nvPr>
        </p:nvSpPr>
        <p:spPr>
          <a:prstGeom prst="rect">
            <a:avLst/>
          </a:prstGeom>
        </p:spPr>
        <p:txBody>
          <a:bodyPr/>
          <a:lstStyle/>
          <a:p>
            <a:r>
              <a:t>Title Text</a:t>
            </a:r>
          </a:p>
        </p:txBody>
      </p:sp>
      <p:sp>
        <p:nvSpPr>
          <p:cNvPr id="75" name="Body Level One…"/>
          <p:cNvSpPr txBox="1">
            <a:spLocks noGrp="1"/>
          </p:cNvSpPr>
          <p:nvPr>
            <p:ph type="body" sz="half" idx="1"/>
          </p:nvPr>
        </p:nvSpPr>
        <p:spPr>
          <a:xfrm>
            <a:off x="1689100" y="3149600"/>
            <a:ext cx="10223500" cy="9296400"/>
          </a:xfrm>
          <a:prstGeom prst="rect">
            <a:avLst/>
          </a:prstGeom>
        </p:spPr>
        <p:txBody>
          <a:bodyPr anchor="t"/>
          <a:lstStyle>
            <a:lvl1pPr marL="558800" indent="-558800">
              <a:lnSpc>
                <a:spcPct val="110000"/>
              </a:lnSpc>
              <a:spcBef>
                <a:spcPts val="100"/>
              </a:spcBef>
              <a:defRPr sz="5800">
                <a:latin typeface="Arial"/>
                <a:ea typeface="Arial"/>
                <a:cs typeface="Arial"/>
                <a:sym typeface="Arial"/>
              </a:defRPr>
            </a:lvl1pPr>
            <a:lvl2pPr marL="1117600" indent="-558800">
              <a:lnSpc>
                <a:spcPct val="110000"/>
              </a:lnSpc>
              <a:spcBef>
                <a:spcPts val="100"/>
              </a:spcBef>
              <a:defRPr sz="5000">
                <a:latin typeface="Arial"/>
                <a:ea typeface="Arial"/>
                <a:cs typeface="Arial"/>
                <a:sym typeface="Arial"/>
              </a:defRPr>
            </a:lvl2pPr>
            <a:lvl3pPr marL="1676400" indent="-558800">
              <a:lnSpc>
                <a:spcPct val="110000"/>
              </a:lnSpc>
              <a:spcBef>
                <a:spcPts val="100"/>
              </a:spcBef>
              <a:defRPr sz="4400">
                <a:latin typeface="Arial"/>
                <a:ea typeface="Arial"/>
                <a:cs typeface="Arial"/>
                <a:sym typeface="Arial"/>
              </a:defRPr>
            </a:lvl3pPr>
            <a:lvl4pPr marL="2235200" indent="-558800">
              <a:lnSpc>
                <a:spcPct val="110000"/>
              </a:lnSpc>
              <a:spcBef>
                <a:spcPts val="100"/>
              </a:spcBef>
              <a:defRPr sz="4400">
                <a:latin typeface="Arial"/>
                <a:ea typeface="Arial"/>
                <a:cs typeface="Arial"/>
                <a:sym typeface="Arial"/>
              </a:defRPr>
            </a:lvl4pPr>
            <a:lvl5pPr marL="2794000" indent="-558800">
              <a:lnSpc>
                <a:spcPct val="110000"/>
              </a:lnSpc>
              <a:spcBef>
                <a:spcPts val="100"/>
              </a:spcBef>
              <a:defRPr sz="4400">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83" name="Body Level One…"/>
          <p:cNvSpPr txBox="1">
            <a:spLocks noGrp="1"/>
          </p:cNvSpPr>
          <p:nvPr>
            <p:ph type="body" idx="1"/>
          </p:nvPr>
        </p:nvSpPr>
        <p:spPr>
          <a:xfrm>
            <a:off x="1689100" y="1778000"/>
            <a:ext cx="21005800" cy="10160000"/>
          </a:xfrm>
          <a:prstGeom prst="rect">
            <a:avLst/>
          </a:prstGeom>
        </p:spPr>
        <p:txBody>
          <a:bodyPr anchor="t"/>
          <a:lstStyle>
            <a:lvl1pPr>
              <a:lnSpc>
                <a:spcPct val="110000"/>
              </a:lnSpc>
              <a:spcBef>
                <a:spcPts val="100"/>
              </a:spcBef>
              <a:defRPr sz="5800">
                <a:latin typeface="Arial"/>
                <a:ea typeface="Arial"/>
                <a:cs typeface="Arial"/>
                <a:sym typeface="Arial"/>
              </a:defRPr>
            </a:lvl1pPr>
            <a:lvl2pPr>
              <a:lnSpc>
                <a:spcPct val="110000"/>
              </a:lnSpc>
              <a:spcBef>
                <a:spcPts val="100"/>
              </a:spcBef>
              <a:defRPr sz="5000">
                <a:latin typeface="Arial"/>
                <a:ea typeface="Arial"/>
                <a:cs typeface="Arial"/>
                <a:sym typeface="Arial"/>
              </a:defRPr>
            </a:lvl2pPr>
            <a:lvl3pPr>
              <a:lnSpc>
                <a:spcPct val="110000"/>
              </a:lnSpc>
              <a:spcBef>
                <a:spcPts val="100"/>
              </a:spcBef>
              <a:defRPr sz="4400">
                <a:latin typeface="Arial"/>
                <a:ea typeface="Arial"/>
                <a:cs typeface="Arial"/>
                <a:sym typeface="Arial"/>
              </a:defRPr>
            </a:lvl3pPr>
            <a:lvl4pPr>
              <a:lnSpc>
                <a:spcPct val="110000"/>
              </a:lnSpc>
              <a:spcBef>
                <a:spcPts val="100"/>
              </a:spcBef>
              <a:defRPr sz="4400">
                <a:latin typeface="Arial"/>
                <a:ea typeface="Arial"/>
                <a:cs typeface="Arial"/>
                <a:sym typeface="Arial"/>
              </a:defRPr>
            </a:lvl4pPr>
            <a:lvl5pPr>
              <a:lnSpc>
                <a:spcPct val="110000"/>
              </a:lnSpc>
              <a:spcBef>
                <a:spcPts val="100"/>
              </a:spcBef>
              <a:defRPr sz="4400">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91" name="Image"/>
          <p:cNvSpPr>
            <a:spLocks noGrp="1"/>
          </p:cNvSpPr>
          <p:nvPr>
            <p:ph type="pic" sz="quarter" idx="13"/>
          </p:nvPr>
        </p:nvSpPr>
        <p:spPr>
          <a:xfrm>
            <a:off x="15681340" y="7035800"/>
            <a:ext cx="8396678" cy="5600700"/>
          </a:xfrm>
          <a:prstGeom prst="rect">
            <a:avLst/>
          </a:prstGeom>
        </p:spPr>
        <p:txBody>
          <a:bodyPr lIns="91439" tIns="45719" rIns="91439" bIns="45719" anchor="t">
            <a:noAutofit/>
          </a:bodyPr>
          <a:lstStyle/>
          <a:p>
            <a:endParaRPr/>
          </a:p>
        </p:txBody>
      </p:sp>
      <p:sp>
        <p:nvSpPr>
          <p:cNvPr id="92" name="Image"/>
          <p:cNvSpPr>
            <a:spLocks noGrp="1"/>
          </p:cNvSpPr>
          <p:nvPr>
            <p:ph type="pic" sz="quarter" idx="14"/>
          </p:nvPr>
        </p:nvSpPr>
        <p:spPr>
          <a:xfrm>
            <a:off x="15290800" y="1130300"/>
            <a:ext cx="8331200" cy="5554134"/>
          </a:xfrm>
          <a:prstGeom prst="rect">
            <a:avLst/>
          </a:prstGeom>
        </p:spPr>
        <p:txBody>
          <a:bodyPr lIns="91439" tIns="45719" rIns="91439" bIns="45719" anchor="t">
            <a:noAutofit/>
          </a:bodyPr>
          <a:lstStyle/>
          <a:p>
            <a:endParaRPr/>
          </a:p>
        </p:txBody>
      </p:sp>
      <p:sp>
        <p:nvSpPr>
          <p:cNvPr id="93" name="Image"/>
          <p:cNvSpPr>
            <a:spLocks noGrp="1"/>
          </p:cNvSpPr>
          <p:nvPr>
            <p:ph type="pic" idx="15"/>
          </p:nvPr>
        </p:nvSpPr>
        <p:spPr>
          <a:xfrm>
            <a:off x="-304800" y="1130300"/>
            <a:ext cx="17202150" cy="11468100"/>
          </a:xfrm>
          <a:prstGeom prst="rect">
            <a:avLst/>
          </a:prstGeom>
        </p:spPr>
        <p:txBody>
          <a:bodyPr lIns="91439" tIns="45719" rIns="91439" bIns="45719" anchor="t">
            <a:noAutofit/>
          </a:bodyPr>
          <a:lstStyle/>
          <a:p>
            <a:endParaRP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01" name="–Joe Bloggs"/>
          <p:cNvSpPr txBox="1">
            <a:spLocks noGrp="1"/>
          </p:cNvSpPr>
          <p:nvPr>
            <p:ph type="body" sz="quarter" idx="13"/>
          </p:nvPr>
        </p:nvSpPr>
        <p:spPr>
          <a:xfrm>
            <a:off x="2387600" y="8953500"/>
            <a:ext cx="19621500" cy="585521"/>
          </a:xfrm>
          <a:prstGeom prst="rect">
            <a:avLst/>
          </a:prstGeom>
        </p:spPr>
        <p:txBody>
          <a:bodyPr anchor="t">
            <a:spAutoFit/>
          </a:bodyPr>
          <a:lstStyle>
            <a:lvl1pPr marL="0" indent="0" algn="ctr">
              <a:spcBef>
                <a:spcPts val="0"/>
              </a:spcBef>
              <a:buSzTx/>
              <a:buNone/>
              <a:defRPr sz="3200" i="1"/>
            </a:lvl1pPr>
          </a:lstStyle>
          <a:p>
            <a:r>
              <a:t>–Joe Bloggs</a:t>
            </a:r>
          </a:p>
        </p:txBody>
      </p:sp>
      <p:sp>
        <p:nvSpPr>
          <p:cNvPr id="102" name="“Type a quote here.”"/>
          <p:cNvSpPr txBox="1">
            <a:spLocks noGrp="1"/>
          </p:cNvSpPr>
          <p:nvPr>
            <p:ph type="body" sz="quarter" idx="14"/>
          </p:nvPr>
        </p:nvSpPr>
        <p:spPr>
          <a:xfrm>
            <a:off x="2387600" y="6076950"/>
            <a:ext cx="19621500" cy="825500"/>
          </a:xfrm>
          <a:prstGeom prst="rect">
            <a:avLst/>
          </a:prstGeom>
        </p:spPr>
        <p:txBody>
          <a:bodyPr>
            <a:spAutoFit/>
          </a:bodyPr>
          <a:lstStyle>
            <a:lvl1pPr marL="0" indent="0" algn="ctr">
              <a:spcBef>
                <a:spcPts val="0"/>
              </a:spcBef>
              <a:buSzTx/>
              <a:buNone/>
              <a:defRPr sz="4800">
                <a:latin typeface="American Typewriter"/>
                <a:ea typeface="American Typewriter"/>
                <a:cs typeface="American Typewriter"/>
                <a:sym typeface="American Typewriter"/>
              </a:defRPr>
            </a:lvl1pPr>
          </a:lstStyle>
          <a:p>
            <a:r>
              <a:t>“Type a quote here.” </a:t>
            </a: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pic>
        <p:nvPicPr>
          <p:cNvPr id="3" name="Picture 2" descr="Picture 2"/>
          <p:cNvPicPr>
            <a:picLocks noChangeAspect="1"/>
          </p:cNvPicPr>
          <p:nvPr/>
        </p:nvPicPr>
        <p:blipFill>
          <a:blip r:embed="rId16"/>
          <a:stretch>
            <a:fillRect/>
          </a:stretch>
        </p:blipFill>
        <p:spPr>
          <a:xfrm>
            <a:off x="66205" y="12257428"/>
            <a:ext cx="2369089" cy="1423008"/>
          </a:xfrm>
          <a:prstGeom prst="rect">
            <a:avLst/>
          </a:prstGeom>
          <a:ln w="12700">
            <a:miter lim="400000"/>
          </a:ln>
        </p:spPr>
      </p:pic>
      <p:sp>
        <p:nvSpPr>
          <p:cNvPr id="4"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3" r:id="rId13"/>
    <p:sldLayoutId id="2147483664" r:id="rId14"/>
  </p:sldLayoutIdLst>
  <p:transition spd="med"/>
  <p:txStyles>
    <p:titleStyle>
      <a:lvl1pPr marL="0" marR="0" indent="0" algn="ctr" defTabSz="825500" latinLnBrk="0">
        <a:lnSpc>
          <a:spcPct val="100000"/>
        </a:lnSpc>
        <a:spcBef>
          <a:spcPts val="0"/>
        </a:spcBef>
        <a:spcAft>
          <a:spcPts val="0"/>
        </a:spcAft>
        <a:buClrTx/>
        <a:buSzTx/>
        <a:buFontTx/>
        <a:buNone/>
        <a:tabLst/>
        <a:defRPr sz="11200" b="1" i="0" u="none" strike="noStrike" cap="none" spc="0" baseline="0">
          <a:solidFill>
            <a:srgbClr val="000000"/>
          </a:solidFill>
          <a:uFillTx/>
          <a:latin typeface="Arial"/>
          <a:ea typeface="Arial"/>
          <a:cs typeface="Arial"/>
          <a:sym typeface="Arial"/>
        </a:defRPr>
      </a:lvl1pPr>
      <a:lvl2pPr marL="0" marR="0" indent="0" algn="ctr" defTabSz="825500" latinLnBrk="0">
        <a:lnSpc>
          <a:spcPct val="100000"/>
        </a:lnSpc>
        <a:spcBef>
          <a:spcPts val="0"/>
        </a:spcBef>
        <a:spcAft>
          <a:spcPts val="0"/>
        </a:spcAft>
        <a:buClrTx/>
        <a:buSzTx/>
        <a:buFontTx/>
        <a:buNone/>
        <a:tabLst/>
        <a:defRPr sz="11200" b="1" i="0" u="none" strike="noStrike" cap="none" spc="0" baseline="0">
          <a:solidFill>
            <a:srgbClr val="000000"/>
          </a:solidFill>
          <a:uFillTx/>
          <a:latin typeface="Arial"/>
          <a:ea typeface="Arial"/>
          <a:cs typeface="Arial"/>
          <a:sym typeface="Arial"/>
        </a:defRPr>
      </a:lvl2pPr>
      <a:lvl3pPr marL="0" marR="0" indent="0" algn="ctr" defTabSz="825500" latinLnBrk="0">
        <a:lnSpc>
          <a:spcPct val="100000"/>
        </a:lnSpc>
        <a:spcBef>
          <a:spcPts val="0"/>
        </a:spcBef>
        <a:spcAft>
          <a:spcPts val="0"/>
        </a:spcAft>
        <a:buClrTx/>
        <a:buSzTx/>
        <a:buFontTx/>
        <a:buNone/>
        <a:tabLst/>
        <a:defRPr sz="11200" b="1" i="0" u="none" strike="noStrike" cap="none" spc="0" baseline="0">
          <a:solidFill>
            <a:srgbClr val="000000"/>
          </a:solidFill>
          <a:uFillTx/>
          <a:latin typeface="Arial"/>
          <a:ea typeface="Arial"/>
          <a:cs typeface="Arial"/>
          <a:sym typeface="Arial"/>
        </a:defRPr>
      </a:lvl3pPr>
      <a:lvl4pPr marL="0" marR="0" indent="0" algn="ctr" defTabSz="825500" latinLnBrk="0">
        <a:lnSpc>
          <a:spcPct val="100000"/>
        </a:lnSpc>
        <a:spcBef>
          <a:spcPts val="0"/>
        </a:spcBef>
        <a:spcAft>
          <a:spcPts val="0"/>
        </a:spcAft>
        <a:buClrTx/>
        <a:buSzTx/>
        <a:buFontTx/>
        <a:buNone/>
        <a:tabLst/>
        <a:defRPr sz="11200" b="1" i="0" u="none" strike="noStrike" cap="none" spc="0" baseline="0">
          <a:solidFill>
            <a:srgbClr val="000000"/>
          </a:solidFill>
          <a:uFillTx/>
          <a:latin typeface="Arial"/>
          <a:ea typeface="Arial"/>
          <a:cs typeface="Arial"/>
          <a:sym typeface="Arial"/>
        </a:defRPr>
      </a:lvl4pPr>
      <a:lvl5pPr marL="0" marR="0" indent="0" algn="ctr" defTabSz="825500" latinLnBrk="0">
        <a:lnSpc>
          <a:spcPct val="100000"/>
        </a:lnSpc>
        <a:spcBef>
          <a:spcPts val="0"/>
        </a:spcBef>
        <a:spcAft>
          <a:spcPts val="0"/>
        </a:spcAft>
        <a:buClrTx/>
        <a:buSzTx/>
        <a:buFontTx/>
        <a:buNone/>
        <a:tabLst/>
        <a:defRPr sz="11200" b="1" i="0" u="none" strike="noStrike" cap="none" spc="0" baseline="0">
          <a:solidFill>
            <a:srgbClr val="000000"/>
          </a:solidFill>
          <a:uFillTx/>
          <a:latin typeface="Arial"/>
          <a:ea typeface="Arial"/>
          <a:cs typeface="Arial"/>
          <a:sym typeface="Arial"/>
        </a:defRPr>
      </a:lvl5pPr>
      <a:lvl6pPr marL="0" marR="0" indent="0" algn="ctr" defTabSz="825500" latinLnBrk="0">
        <a:lnSpc>
          <a:spcPct val="100000"/>
        </a:lnSpc>
        <a:spcBef>
          <a:spcPts val="0"/>
        </a:spcBef>
        <a:spcAft>
          <a:spcPts val="0"/>
        </a:spcAft>
        <a:buClrTx/>
        <a:buSzTx/>
        <a:buFontTx/>
        <a:buNone/>
        <a:tabLst/>
        <a:defRPr sz="11200" b="1" i="0" u="none" strike="noStrike" cap="none" spc="0" baseline="0">
          <a:solidFill>
            <a:srgbClr val="000000"/>
          </a:solidFill>
          <a:uFillTx/>
          <a:latin typeface="Arial"/>
          <a:ea typeface="Arial"/>
          <a:cs typeface="Arial"/>
          <a:sym typeface="Arial"/>
        </a:defRPr>
      </a:lvl6pPr>
      <a:lvl7pPr marL="0" marR="0" indent="0" algn="ctr" defTabSz="825500" latinLnBrk="0">
        <a:lnSpc>
          <a:spcPct val="100000"/>
        </a:lnSpc>
        <a:spcBef>
          <a:spcPts val="0"/>
        </a:spcBef>
        <a:spcAft>
          <a:spcPts val="0"/>
        </a:spcAft>
        <a:buClrTx/>
        <a:buSzTx/>
        <a:buFontTx/>
        <a:buNone/>
        <a:tabLst/>
        <a:defRPr sz="11200" b="1" i="0" u="none" strike="noStrike" cap="none" spc="0" baseline="0">
          <a:solidFill>
            <a:srgbClr val="000000"/>
          </a:solidFill>
          <a:uFillTx/>
          <a:latin typeface="Arial"/>
          <a:ea typeface="Arial"/>
          <a:cs typeface="Arial"/>
          <a:sym typeface="Arial"/>
        </a:defRPr>
      </a:lvl7pPr>
      <a:lvl8pPr marL="0" marR="0" indent="0" algn="ctr" defTabSz="825500" latinLnBrk="0">
        <a:lnSpc>
          <a:spcPct val="100000"/>
        </a:lnSpc>
        <a:spcBef>
          <a:spcPts val="0"/>
        </a:spcBef>
        <a:spcAft>
          <a:spcPts val="0"/>
        </a:spcAft>
        <a:buClrTx/>
        <a:buSzTx/>
        <a:buFontTx/>
        <a:buNone/>
        <a:tabLst/>
        <a:defRPr sz="11200" b="1" i="0" u="none" strike="noStrike" cap="none" spc="0" baseline="0">
          <a:solidFill>
            <a:srgbClr val="000000"/>
          </a:solidFill>
          <a:uFillTx/>
          <a:latin typeface="Arial"/>
          <a:ea typeface="Arial"/>
          <a:cs typeface="Arial"/>
          <a:sym typeface="Arial"/>
        </a:defRPr>
      </a:lvl8pPr>
      <a:lvl9pPr marL="0" marR="0" indent="0" algn="ctr" defTabSz="825500" latinLnBrk="0">
        <a:lnSpc>
          <a:spcPct val="100000"/>
        </a:lnSpc>
        <a:spcBef>
          <a:spcPts val="0"/>
        </a:spcBef>
        <a:spcAft>
          <a:spcPts val="0"/>
        </a:spcAft>
        <a:buClrTx/>
        <a:buSzTx/>
        <a:buFontTx/>
        <a:buNone/>
        <a:tabLst/>
        <a:defRPr sz="11200" b="1" i="0" u="none" strike="noStrike" cap="none" spc="0" baseline="0">
          <a:solidFill>
            <a:srgbClr val="000000"/>
          </a:solidFill>
          <a:uFillTx/>
          <a:latin typeface="Arial"/>
          <a:ea typeface="Arial"/>
          <a:cs typeface="Arial"/>
          <a:sym typeface="Arial"/>
        </a:defRPr>
      </a:lvl9pPr>
    </p:titleStyle>
    <p:bodyStyle>
      <a:lvl1pPr marL="63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hyperlink" Target="http://www.wireshark.org/" TargetMode="External"/><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hyperlink" Target="https://www.kali.org/" TargetMode="External"/><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hyperlink" Target="https://nmap.org/" TargetMode="External"/><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hyperlink" Target="http://www.sleuthkit.org/autopsy" TargetMode="External"/><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hyperlink" Target="https://osintframework.com/" TargetMode="External"/><Relationship Id="rId2" Type="http://schemas.openxmlformats.org/officeDocument/2006/relationships/notesSlide" Target="../notesSlides/notesSlide41.xml"/><Relationship Id="rId1" Type="http://schemas.openxmlformats.org/officeDocument/2006/relationships/slideLayout" Target="../slideLayouts/slideLayout14.xml"/><Relationship Id="rId6" Type="http://schemas.openxmlformats.org/officeDocument/2006/relationships/hyperlink" Target="https://github.com/laramies/theHarvester" TargetMode="External"/><Relationship Id="rId5" Type="http://schemas.openxmlformats.org/officeDocument/2006/relationships/hyperlink" Target="https://www.shodan.io/" TargetMode="External"/><Relationship Id="rId4" Type="http://schemas.openxmlformats.org/officeDocument/2006/relationships/hyperlink" Target="https://www.maltego.com/" TargetMode="Externa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Data Communication and Networking  (DCAN 202)…"/>
          <p:cNvSpPr txBox="1">
            <a:spLocks noGrp="1"/>
          </p:cNvSpPr>
          <p:nvPr>
            <p:ph type="ctrTitle"/>
          </p:nvPr>
        </p:nvSpPr>
        <p:spPr>
          <a:prstGeom prst="rect">
            <a:avLst/>
          </a:prstGeom>
        </p:spPr>
        <p:txBody>
          <a:bodyPr>
            <a:normAutofit fontScale="90000"/>
          </a:bodyPr>
          <a:lstStyle/>
          <a:p>
            <a:pPr defTabSz="412750">
              <a:defRPr sz="5600"/>
            </a:pPr>
            <a:r>
              <a:rPr dirty="0"/>
              <a:t>Data Communication and Networking  (DCAN 202)</a:t>
            </a:r>
          </a:p>
          <a:p>
            <a:pPr defTabSz="412750">
              <a:defRPr sz="5600"/>
            </a:pPr>
            <a:r>
              <a:rPr dirty="0"/>
              <a:t>Week </a:t>
            </a:r>
            <a:r>
              <a:rPr lang="en-US" dirty="0"/>
              <a:t>9</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Rectangle 8"/>
          <p:cNvSpPr txBox="1">
            <a:spLocks noGrp="1"/>
          </p:cNvSpPr>
          <p:nvPr>
            <p:ph type="title"/>
          </p:nvPr>
        </p:nvSpPr>
        <p:spPr>
          <a:prstGeom prst="rect">
            <a:avLst/>
          </a:prstGeom>
        </p:spPr>
        <p:txBody>
          <a:bodyPr>
            <a:normAutofit/>
          </a:bodyPr>
          <a:lstStyle/>
          <a:p>
            <a:r>
              <a:rPr lang="en-US" altLang="en-US" sz="10100" dirty="0">
                <a:solidFill>
                  <a:schemeClr val="tx1"/>
                </a:solidFill>
              </a:rPr>
              <a:t>Standard System Attacks</a:t>
            </a:r>
            <a:endParaRPr sz="10100" dirty="0"/>
          </a:p>
        </p:txBody>
      </p:sp>
      <p:sp>
        <p:nvSpPr>
          <p:cNvPr id="162" name="Rectangle 9"/>
          <p:cNvSpPr txBox="1">
            <a:spLocks noGrp="1"/>
          </p:cNvSpPr>
          <p:nvPr>
            <p:ph type="body" idx="1"/>
          </p:nvPr>
        </p:nvSpPr>
        <p:spPr>
          <a:prstGeom prst="rect">
            <a:avLst/>
          </a:prstGeom>
        </p:spPr>
        <p:txBody>
          <a:bodyPr>
            <a:normAutofit fontScale="92500"/>
          </a:bodyPr>
          <a:lstStyle/>
          <a:p>
            <a:pPr eaLnBrk="1" hangingPunct="1"/>
            <a:r>
              <a:rPr lang="en-US" altLang="en-US" dirty="0"/>
              <a:t>Other standard attacks (continued)</a:t>
            </a:r>
          </a:p>
          <a:p>
            <a:pPr lvl="1" eaLnBrk="1" hangingPunct="1"/>
            <a:r>
              <a:rPr lang="en-US" altLang="en-US" dirty="0"/>
              <a:t>Phishing </a:t>
            </a:r>
          </a:p>
          <a:p>
            <a:pPr lvl="2" eaLnBrk="1" hangingPunct="1"/>
            <a:r>
              <a:rPr lang="en-US" altLang="en-US" dirty="0"/>
              <a:t>Hackers create emails which look as if they are coming from a legit source when in reality the hacker is trying to get the user to give up ID and password info</a:t>
            </a:r>
          </a:p>
          <a:p>
            <a:pPr lvl="1" eaLnBrk="1" hangingPunct="1"/>
            <a:r>
              <a:rPr lang="en-US" altLang="en-US" dirty="0"/>
              <a:t>Pharming </a:t>
            </a:r>
          </a:p>
          <a:p>
            <a:pPr lvl="2" eaLnBrk="1" hangingPunct="1"/>
            <a:r>
              <a:rPr lang="en-US" altLang="en-US" dirty="0"/>
              <a:t>Hacker redirects unknowing user to bogus look-alike website</a:t>
            </a:r>
          </a:p>
          <a:p>
            <a:pPr lvl="1" eaLnBrk="1" hangingPunct="1"/>
            <a:r>
              <a:rPr lang="en-US" altLang="en-US" dirty="0"/>
              <a:t>Rootkit </a:t>
            </a:r>
          </a:p>
          <a:p>
            <a:pPr lvl="2" eaLnBrk="1" hangingPunct="1"/>
            <a:r>
              <a:rPr lang="en-US" altLang="en-US" dirty="0"/>
              <a:t>A program that has been installed deep within a user’s operating system; defies detection and takes over the user’s computer</a:t>
            </a:r>
          </a:p>
          <a:p>
            <a:pPr lvl="1" eaLnBrk="1" hangingPunct="1"/>
            <a:r>
              <a:rPr lang="en-US" altLang="en-US" dirty="0"/>
              <a:t>Keylogger </a:t>
            </a:r>
          </a:p>
          <a:p>
            <a:pPr lvl="2" eaLnBrk="1" hangingPunct="1"/>
            <a:r>
              <a:rPr lang="en-US" altLang="en-US" dirty="0"/>
              <a:t>A software system that secretly captures and records keystrokes made at a user’s keyboard</a:t>
            </a:r>
          </a:p>
        </p:txBody>
      </p:sp>
    </p:spTree>
    <p:extLst>
      <p:ext uri="{BB962C8B-B14F-4D97-AF65-F5344CB8AC3E}">
        <p14:creationId xmlns:p14="http://schemas.microsoft.com/office/powerpoint/2010/main" val="279915760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18436" name="Text Box 7"/>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18437" name="Rectangle 8"/>
          <p:cNvSpPr>
            <a:spLocks noGrp="1" noChangeArrowheads="1"/>
          </p:cNvSpPr>
          <p:nvPr>
            <p:ph type="title"/>
          </p:nvPr>
        </p:nvSpPr>
        <p:spPr/>
        <p:txBody>
          <a:bodyPr/>
          <a:lstStyle/>
          <a:p>
            <a:pPr eaLnBrk="1" hangingPunct="1"/>
            <a:r>
              <a:rPr lang="en-US" altLang="en-US">
                <a:solidFill>
                  <a:schemeClr val="tx1"/>
                </a:solidFill>
              </a:rPr>
              <a:t>Physical Protection</a:t>
            </a:r>
          </a:p>
        </p:txBody>
      </p:sp>
      <p:sp>
        <p:nvSpPr>
          <p:cNvPr id="18438" name="Rectangle 9"/>
          <p:cNvSpPr>
            <a:spLocks noGrp="1" noChangeArrowheads="1"/>
          </p:cNvSpPr>
          <p:nvPr>
            <p:ph type="body" idx="1"/>
          </p:nvPr>
        </p:nvSpPr>
        <p:spPr/>
        <p:txBody>
          <a:bodyPr/>
          <a:lstStyle/>
          <a:p>
            <a:pPr eaLnBrk="1" hangingPunct="1"/>
            <a:r>
              <a:rPr lang="en-US" altLang="en-US"/>
              <a:t>Protection from environmental damage such as floods, earthquakes, and heat</a:t>
            </a:r>
          </a:p>
          <a:p>
            <a:pPr eaLnBrk="1" hangingPunct="1"/>
            <a:r>
              <a:rPr lang="en-US" altLang="en-US"/>
              <a:t>Physical security such as locking rooms, locking down computers, keyboards, and other devices</a:t>
            </a:r>
          </a:p>
          <a:p>
            <a:pPr eaLnBrk="1" hangingPunct="1"/>
            <a:r>
              <a:rPr lang="en-US" altLang="en-US"/>
              <a:t>Electrical protection from power surges</a:t>
            </a:r>
          </a:p>
          <a:p>
            <a:pPr eaLnBrk="1" hangingPunct="1"/>
            <a:r>
              <a:rPr lang="en-US" altLang="en-US"/>
              <a:t>Noise protection from placing computers away from devices that generate electromagnetic interference</a:t>
            </a:r>
          </a:p>
          <a:p>
            <a:pPr eaLnBrk="1" hangingPunct="1"/>
            <a:endParaRPr lang="en-US" altLang="en-US"/>
          </a:p>
        </p:txBody>
      </p:sp>
    </p:spTree>
    <p:extLst>
      <p:ext uri="{BB962C8B-B14F-4D97-AF65-F5344CB8AC3E}">
        <p14:creationId xmlns:p14="http://schemas.microsoft.com/office/powerpoint/2010/main" val="2177909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19460" name="Text Box 7"/>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19461" name="Rectangle 8"/>
          <p:cNvSpPr>
            <a:spLocks noGrp="1" noChangeArrowheads="1"/>
          </p:cNvSpPr>
          <p:nvPr>
            <p:ph type="title"/>
          </p:nvPr>
        </p:nvSpPr>
        <p:spPr/>
        <p:txBody>
          <a:bodyPr>
            <a:normAutofit fontScale="90000"/>
          </a:bodyPr>
          <a:lstStyle/>
          <a:p>
            <a:pPr eaLnBrk="1" hangingPunct="1"/>
            <a:r>
              <a:rPr lang="en-US" altLang="en-US">
                <a:solidFill>
                  <a:schemeClr val="tx1"/>
                </a:solidFill>
              </a:rPr>
              <a:t>Physical Protection (continued)</a:t>
            </a:r>
          </a:p>
        </p:txBody>
      </p:sp>
      <p:sp>
        <p:nvSpPr>
          <p:cNvPr id="19462" name="Rectangle 9"/>
          <p:cNvSpPr>
            <a:spLocks noGrp="1" noChangeArrowheads="1"/>
          </p:cNvSpPr>
          <p:nvPr>
            <p:ph type="body" idx="1"/>
          </p:nvPr>
        </p:nvSpPr>
        <p:spPr/>
        <p:txBody>
          <a:bodyPr>
            <a:normAutofit fontScale="92500"/>
          </a:bodyPr>
          <a:lstStyle/>
          <a:p>
            <a:pPr eaLnBrk="1" hangingPunct="1">
              <a:lnSpc>
                <a:spcPct val="90000"/>
              </a:lnSpc>
            </a:pPr>
            <a:r>
              <a:rPr lang="en-US" altLang="en-US" dirty="0"/>
              <a:t>Surveillance </a:t>
            </a:r>
          </a:p>
          <a:p>
            <a:pPr lvl="1" eaLnBrk="1" hangingPunct="1">
              <a:lnSpc>
                <a:spcPct val="90000"/>
              </a:lnSpc>
            </a:pPr>
            <a:r>
              <a:rPr lang="en-US" altLang="en-US" dirty="0"/>
              <a:t>Proper placement of security cameras can deter theft and vandalism</a:t>
            </a:r>
          </a:p>
          <a:p>
            <a:pPr lvl="1" eaLnBrk="1" hangingPunct="1">
              <a:lnSpc>
                <a:spcPct val="90000"/>
              </a:lnSpc>
            </a:pPr>
            <a:r>
              <a:rPr lang="en-US" altLang="en-US" dirty="0"/>
              <a:t>Cameras can also provide a record of activities</a:t>
            </a:r>
          </a:p>
          <a:p>
            <a:pPr lvl="1" eaLnBrk="1" hangingPunct="1">
              <a:lnSpc>
                <a:spcPct val="90000"/>
              </a:lnSpc>
            </a:pPr>
            <a:r>
              <a:rPr lang="en-US" altLang="en-US" dirty="0"/>
              <a:t>Intrusion detection is a field of study in which specialists try to prevent intrusion and try to determine if a computer system has been violated</a:t>
            </a:r>
          </a:p>
          <a:p>
            <a:pPr lvl="1" eaLnBrk="1" hangingPunct="1">
              <a:lnSpc>
                <a:spcPct val="90000"/>
              </a:lnSpc>
            </a:pPr>
            <a:r>
              <a:rPr lang="en-US" altLang="en-US" dirty="0"/>
              <a:t>Honeypot is an indirect form of surveillance</a:t>
            </a:r>
          </a:p>
          <a:p>
            <a:pPr lvl="2" eaLnBrk="1" hangingPunct="1">
              <a:lnSpc>
                <a:spcPct val="90000"/>
              </a:lnSpc>
            </a:pPr>
            <a:r>
              <a:rPr lang="en-US" altLang="en-US" dirty="0"/>
              <a:t>Network personnel create a trap, watching for unscrupulous activity</a:t>
            </a:r>
          </a:p>
          <a:p>
            <a:pPr eaLnBrk="1" hangingPunct="1">
              <a:lnSpc>
                <a:spcPct val="90000"/>
              </a:lnSpc>
            </a:pPr>
            <a:endParaRPr lang="en-US" altLang="en-US" dirty="0"/>
          </a:p>
        </p:txBody>
      </p:sp>
    </p:spTree>
    <p:extLst>
      <p:ext uri="{BB962C8B-B14F-4D97-AF65-F5344CB8AC3E}">
        <p14:creationId xmlns:p14="http://schemas.microsoft.com/office/powerpoint/2010/main" val="1968963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20484" name="Text Box 7"/>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20485" name="Rectangle 8"/>
          <p:cNvSpPr>
            <a:spLocks noGrp="1" noChangeArrowheads="1"/>
          </p:cNvSpPr>
          <p:nvPr>
            <p:ph type="title"/>
          </p:nvPr>
        </p:nvSpPr>
        <p:spPr/>
        <p:txBody>
          <a:bodyPr/>
          <a:lstStyle/>
          <a:p>
            <a:pPr eaLnBrk="1" hangingPunct="1"/>
            <a:r>
              <a:rPr lang="en-US" altLang="en-US">
                <a:solidFill>
                  <a:schemeClr val="tx1"/>
                </a:solidFill>
              </a:rPr>
              <a:t>Controlling Access</a:t>
            </a:r>
          </a:p>
        </p:txBody>
      </p:sp>
      <p:sp>
        <p:nvSpPr>
          <p:cNvPr id="20486" name="Rectangle 9"/>
          <p:cNvSpPr>
            <a:spLocks noGrp="1" noChangeArrowheads="1"/>
          </p:cNvSpPr>
          <p:nvPr>
            <p:ph type="body" idx="1"/>
          </p:nvPr>
        </p:nvSpPr>
        <p:spPr/>
        <p:txBody>
          <a:bodyPr/>
          <a:lstStyle/>
          <a:p>
            <a:pPr eaLnBrk="1" hangingPunct="1"/>
            <a:r>
              <a:rPr lang="en-US" altLang="en-US"/>
              <a:t>Deciding who has access to what</a:t>
            </a:r>
          </a:p>
          <a:p>
            <a:pPr eaLnBrk="1" hangingPunct="1"/>
            <a:r>
              <a:rPr lang="en-US" altLang="en-US"/>
              <a:t>Limiting time of day access</a:t>
            </a:r>
          </a:p>
          <a:p>
            <a:pPr eaLnBrk="1" hangingPunct="1"/>
            <a:r>
              <a:rPr lang="en-US" altLang="en-US"/>
              <a:t>Limiting day of week access</a:t>
            </a:r>
          </a:p>
          <a:p>
            <a:pPr eaLnBrk="1" hangingPunct="1"/>
            <a:r>
              <a:rPr lang="en-US" altLang="en-US"/>
              <a:t>Limiting access from a location, such as not allowing a user to use a remote login during certain periods of time</a:t>
            </a:r>
          </a:p>
        </p:txBody>
      </p:sp>
    </p:spTree>
    <p:extLst>
      <p:ext uri="{BB962C8B-B14F-4D97-AF65-F5344CB8AC3E}">
        <p14:creationId xmlns:p14="http://schemas.microsoft.com/office/powerpoint/2010/main" val="179872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22532" name="Text Box 7"/>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22533" name="Rectangle 8"/>
          <p:cNvSpPr>
            <a:spLocks noGrp="1" noChangeArrowheads="1"/>
          </p:cNvSpPr>
          <p:nvPr>
            <p:ph type="title"/>
          </p:nvPr>
        </p:nvSpPr>
        <p:spPr/>
        <p:txBody>
          <a:bodyPr/>
          <a:lstStyle/>
          <a:p>
            <a:pPr eaLnBrk="1" hangingPunct="1"/>
            <a:r>
              <a:rPr lang="en-US" altLang="en-US">
                <a:solidFill>
                  <a:schemeClr val="tx1"/>
                </a:solidFill>
              </a:rPr>
              <a:t>Passwords and ID Systems</a:t>
            </a:r>
          </a:p>
        </p:txBody>
      </p:sp>
      <p:sp>
        <p:nvSpPr>
          <p:cNvPr id="22534" name="Rectangle 9"/>
          <p:cNvSpPr>
            <a:spLocks noGrp="1" noChangeArrowheads="1"/>
          </p:cNvSpPr>
          <p:nvPr>
            <p:ph type="body" idx="1"/>
          </p:nvPr>
        </p:nvSpPr>
        <p:spPr/>
        <p:txBody>
          <a:bodyPr>
            <a:normAutofit lnSpcReduction="10000"/>
          </a:bodyPr>
          <a:lstStyle/>
          <a:p>
            <a:pPr eaLnBrk="1" hangingPunct="1">
              <a:lnSpc>
                <a:spcPct val="90000"/>
              </a:lnSpc>
            </a:pPr>
            <a:r>
              <a:rPr lang="en-US" altLang="en-US"/>
              <a:t>Passwords are the most common form of security and the most abused</a:t>
            </a:r>
          </a:p>
          <a:p>
            <a:pPr eaLnBrk="1" hangingPunct="1">
              <a:lnSpc>
                <a:spcPct val="90000"/>
              </a:lnSpc>
            </a:pPr>
            <a:r>
              <a:rPr lang="en-US" altLang="en-US"/>
              <a:t>Simple rules help support safe passwords, including:</a:t>
            </a:r>
          </a:p>
          <a:p>
            <a:pPr lvl="1" eaLnBrk="1" hangingPunct="1">
              <a:lnSpc>
                <a:spcPct val="90000"/>
              </a:lnSpc>
            </a:pPr>
            <a:r>
              <a:rPr lang="en-US" altLang="en-US"/>
              <a:t>Change your password often</a:t>
            </a:r>
          </a:p>
          <a:p>
            <a:pPr lvl="1" eaLnBrk="1" hangingPunct="1">
              <a:lnSpc>
                <a:spcPct val="90000"/>
              </a:lnSpc>
            </a:pPr>
            <a:r>
              <a:rPr lang="en-US" altLang="en-US"/>
              <a:t>Pick a good, random password (minimum 8 characters, mixed symbols)</a:t>
            </a:r>
          </a:p>
          <a:p>
            <a:pPr lvl="1" eaLnBrk="1" hangingPunct="1">
              <a:lnSpc>
                <a:spcPct val="90000"/>
              </a:lnSpc>
            </a:pPr>
            <a:r>
              <a:rPr lang="en-US" altLang="en-US"/>
              <a:t>Don’t share passwords or write them down</a:t>
            </a:r>
          </a:p>
          <a:p>
            <a:pPr lvl="1" eaLnBrk="1" hangingPunct="1">
              <a:lnSpc>
                <a:spcPct val="90000"/>
              </a:lnSpc>
            </a:pPr>
            <a:r>
              <a:rPr lang="en-US" altLang="en-US"/>
              <a:t>Don’t select names and familiar objects as passwords</a:t>
            </a:r>
          </a:p>
        </p:txBody>
      </p:sp>
    </p:spTree>
    <p:extLst>
      <p:ext uri="{BB962C8B-B14F-4D97-AF65-F5344CB8AC3E}">
        <p14:creationId xmlns:p14="http://schemas.microsoft.com/office/powerpoint/2010/main" val="751231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24580" name="Text Box 7"/>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24581" name="Rectangle 8"/>
          <p:cNvSpPr>
            <a:spLocks noGrp="1" noChangeArrowheads="1"/>
          </p:cNvSpPr>
          <p:nvPr>
            <p:ph type="title"/>
          </p:nvPr>
        </p:nvSpPr>
        <p:spPr/>
        <p:txBody>
          <a:bodyPr>
            <a:normAutofit fontScale="90000"/>
          </a:bodyPr>
          <a:lstStyle/>
          <a:p>
            <a:pPr eaLnBrk="1" hangingPunct="1"/>
            <a:r>
              <a:rPr lang="en-US" altLang="en-US">
                <a:solidFill>
                  <a:schemeClr val="tx1"/>
                </a:solidFill>
              </a:rPr>
              <a:t>Passwords and ID Systems (continued)</a:t>
            </a:r>
          </a:p>
        </p:txBody>
      </p:sp>
      <p:sp>
        <p:nvSpPr>
          <p:cNvPr id="24582" name="Rectangle 9"/>
          <p:cNvSpPr>
            <a:spLocks noGrp="1" noChangeArrowheads="1"/>
          </p:cNvSpPr>
          <p:nvPr>
            <p:ph type="body" idx="1"/>
          </p:nvPr>
        </p:nvSpPr>
        <p:spPr/>
        <p:txBody>
          <a:bodyPr/>
          <a:lstStyle/>
          <a:p>
            <a:pPr eaLnBrk="1" hangingPunct="1"/>
            <a:r>
              <a:rPr lang="en-US" altLang="en-US"/>
              <a:t>Many new forms of “passwords” are emerging (biometrics):</a:t>
            </a:r>
          </a:p>
          <a:p>
            <a:pPr lvl="1" eaLnBrk="1" hangingPunct="1"/>
            <a:r>
              <a:rPr lang="en-US" altLang="en-US"/>
              <a:t>Fingerprints</a:t>
            </a:r>
          </a:p>
          <a:p>
            <a:pPr lvl="1" eaLnBrk="1" hangingPunct="1"/>
            <a:r>
              <a:rPr lang="en-US" altLang="en-US"/>
              <a:t>Face prints</a:t>
            </a:r>
          </a:p>
          <a:p>
            <a:pPr lvl="1" eaLnBrk="1" hangingPunct="1"/>
            <a:r>
              <a:rPr lang="en-US" altLang="en-US"/>
              <a:t>Retina scans and iris scans</a:t>
            </a:r>
          </a:p>
          <a:p>
            <a:pPr lvl="1" eaLnBrk="1" hangingPunct="1"/>
            <a:r>
              <a:rPr lang="en-US" altLang="en-US"/>
              <a:t>Voice prints</a:t>
            </a:r>
          </a:p>
          <a:p>
            <a:pPr lvl="1" eaLnBrk="1" hangingPunct="1"/>
            <a:r>
              <a:rPr lang="en-US" altLang="en-US"/>
              <a:t>Ear prints (?)</a:t>
            </a:r>
          </a:p>
        </p:txBody>
      </p:sp>
    </p:spTree>
    <p:extLst>
      <p:ext uri="{BB962C8B-B14F-4D97-AF65-F5344CB8AC3E}">
        <p14:creationId xmlns:p14="http://schemas.microsoft.com/office/powerpoint/2010/main" val="3326080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25604" name="Text Box 7"/>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25605" name="Rectangle 8"/>
          <p:cNvSpPr>
            <a:spLocks noGrp="1" noChangeArrowheads="1"/>
          </p:cNvSpPr>
          <p:nvPr>
            <p:ph type="title"/>
          </p:nvPr>
        </p:nvSpPr>
        <p:spPr/>
        <p:txBody>
          <a:bodyPr/>
          <a:lstStyle/>
          <a:p>
            <a:pPr eaLnBrk="1" hangingPunct="1"/>
            <a:r>
              <a:rPr lang="en-US" altLang="en-US">
                <a:solidFill>
                  <a:schemeClr val="tx1"/>
                </a:solidFill>
              </a:rPr>
              <a:t>Access Rights</a:t>
            </a:r>
          </a:p>
        </p:txBody>
      </p:sp>
      <p:sp>
        <p:nvSpPr>
          <p:cNvPr id="25606" name="Rectangle 9"/>
          <p:cNvSpPr>
            <a:spLocks noGrp="1" noChangeArrowheads="1"/>
          </p:cNvSpPr>
          <p:nvPr>
            <p:ph type="body" idx="1"/>
          </p:nvPr>
        </p:nvSpPr>
        <p:spPr/>
        <p:txBody>
          <a:bodyPr>
            <a:normAutofit fontScale="92500" lnSpcReduction="20000"/>
          </a:bodyPr>
          <a:lstStyle/>
          <a:p>
            <a:pPr eaLnBrk="1" hangingPunct="1"/>
            <a:r>
              <a:rPr lang="en-US" altLang="en-US"/>
              <a:t>Two basic questions to access rights: </a:t>
            </a:r>
          </a:p>
          <a:p>
            <a:pPr lvl="1" eaLnBrk="1" hangingPunct="1"/>
            <a:r>
              <a:rPr lang="en-US" altLang="en-US"/>
              <a:t>Who and how?</a:t>
            </a:r>
          </a:p>
          <a:p>
            <a:pPr eaLnBrk="1" hangingPunct="1"/>
            <a:r>
              <a:rPr lang="en-US" altLang="en-US"/>
              <a:t>Who do you give access rights to?  </a:t>
            </a:r>
          </a:p>
          <a:p>
            <a:pPr lvl="1" eaLnBrk="1" hangingPunct="1"/>
            <a:r>
              <a:rPr lang="en-US" altLang="en-US"/>
              <a:t>No one, group of users, entire set of users?</a:t>
            </a:r>
          </a:p>
          <a:p>
            <a:pPr eaLnBrk="1" hangingPunct="1"/>
            <a:r>
              <a:rPr lang="en-US" altLang="en-US"/>
              <a:t>How does a user or group of users have access?  </a:t>
            </a:r>
          </a:p>
          <a:p>
            <a:pPr lvl="1" eaLnBrk="1" hangingPunct="1"/>
            <a:r>
              <a:rPr lang="en-US" altLang="en-US"/>
              <a:t>Read, write, delete, print, copy, execute?</a:t>
            </a:r>
          </a:p>
          <a:p>
            <a:pPr eaLnBrk="1" hangingPunct="1"/>
            <a:r>
              <a:rPr lang="en-US" altLang="en-US"/>
              <a:t>Most network operating systems have a powerful system for assigning access rights</a:t>
            </a:r>
          </a:p>
        </p:txBody>
      </p:sp>
    </p:spTree>
    <p:extLst>
      <p:ext uri="{BB962C8B-B14F-4D97-AF65-F5344CB8AC3E}">
        <p14:creationId xmlns:p14="http://schemas.microsoft.com/office/powerpoint/2010/main" val="399308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29700" name="Text Box 7"/>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29701" name="Rectangle 8"/>
          <p:cNvSpPr>
            <a:spLocks noGrp="1" noChangeArrowheads="1"/>
          </p:cNvSpPr>
          <p:nvPr>
            <p:ph type="title"/>
          </p:nvPr>
        </p:nvSpPr>
        <p:spPr/>
        <p:txBody>
          <a:bodyPr>
            <a:normAutofit fontScale="90000"/>
          </a:bodyPr>
          <a:lstStyle/>
          <a:p>
            <a:pPr eaLnBrk="1" hangingPunct="1"/>
            <a:r>
              <a:rPr lang="en-US" altLang="en-US">
                <a:solidFill>
                  <a:schemeClr val="tx1"/>
                </a:solidFill>
              </a:rPr>
              <a:t>Basic Encryption and Decryption Techniques</a:t>
            </a:r>
          </a:p>
        </p:txBody>
      </p:sp>
      <p:sp>
        <p:nvSpPr>
          <p:cNvPr id="29702" name="Rectangle 9"/>
          <p:cNvSpPr>
            <a:spLocks noGrp="1" noChangeArrowheads="1"/>
          </p:cNvSpPr>
          <p:nvPr>
            <p:ph type="body" idx="1"/>
          </p:nvPr>
        </p:nvSpPr>
        <p:spPr>
          <a:xfrm>
            <a:off x="1689100" y="3149600"/>
            <a:ext cx="10100129" cy="9296400"/>
          </a:xfrm>
        </p:spPr>
        <p:txBody>
          <a:bodyPr anchor="t">
            <a:normAutofit fontScale="92500" lnSpcReduction="10000"/>
          </a:bodyPr>
          <a:lstStyle/>
          <a:p>
            <a:pPr eaLnBrk="1" hangingPunct="1">
              <a:lnSpc>
                <a:spcPct val="90000"/>
              </a:lnSpc>
            </a:pPr>
            <a:r>
              <a:rPr lang="en-US" altLang="en-US" dirty="0"/>
              <a:t>Cryptography – study of creating and using encryption and decryption techniques</a:t>
            </a:r>
          </a:p>
          <a:p>
            <a:pPr eaLnBrk="1" hangingPunct="1">
              <a:lnSpc>
                <a:spcPct val="90000"/>
              </a:lnSpc>
            </a:pPr>
            <a:r>
              <a:rPr lang="en-US" altLang="en-US" dirty="0"/>
              <a:t>Plaintext – data before any encryption has been performed</a:t>
            </a:r>
          </a:p>
          <a:p>
            <a:pPr eaLnBrk="1" hangingPunct="1">
              <a:lnSpc>
                <a:spcPct val="90000"/>
              </a:lnSpc>
            </a:pPr>
            <a:r>
              <a:rPr lang="en-US" altLang="en-US" dirty="0" err="1"/>
              <a:t>Ciphertext</a:t>
            </a:r>
            <a:r>
              <a:rPr lang="en-US" altLang="en-US" dirty="0"/>
              <a:t> – data after encryption has been performed</a:t>
            </a:r>
          </a:p>
          <a:p>
            <a:pPr eaLnBrk="1" hangingPunct="1">
              <a:lnSpc>
                <a:spcPct val="90000"/>
              </a:lnSpc>
            </a:pPr>
            <a:r>
              <a:rPr lang="en-US" altLang="en-US" dirty="0"/>
              <a:t>The key is the unique piece of information that is used to create </a:t>
            </a:r>
            <a:r>
              <a:rPr lang="en-US" altLang="en-US" dirty="0" err="1"/>
              <a:t>ciphertext</a:t>
            </a:r>
            <a:r>
              <a:rPr lang="en-US" altLang="en-US" dirty="0"/>
              <a:t> and decrypt the </a:t>
            </a:r>
            <a:r>
              <a:rPr lang="en-US" altLang="en-US" dirty="0" err="1"/>
              <a:t>ciphertext</a:t>
            </a:r>
            <a:r>
              <a:rPr lang="en-US" altLang="en-US" dirty="0"/>
              <a:t> back into plaintext</a:t>
            </a:r>
          </a:p>
          <a:p>
            <a:pPr eaLnBrk="1" hangingPunct="1">
              <a:lnSpc>
                <a:spcPct val="90000"/>
              </a:lnSpc>
            </a:pPr>
            <a:endParaRPr lang="en-US" altLang="en-US" dirty="0"/>
          </a:p>
        </p:txBody>
      </p:sp>
      <p:sp>
        <p:nvSpPr>
          <p:cNvPr id="29703" name="Footer Placeholder 3"/>
          <p:cNvSpPr>
            <a:spLocks noGrp="1"/>
          </p:cNvSpPr>
          <p:nvPr/>
        </p:nvSpPr>
        <p:spPr bwMode="auto">
          <a:xfrm>
            <a:off x="3962400" y="12280900"/>
            <a:ext cx="152400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t>Data Communications and Computer Networks: A Business User's Approach, Eighth Edition</a:t>
            </a:r>
          </a:p>
          <a:p>
            <a:pPr eaLnBrk="1" hangingPunct="1">
              <a:spcBef>
                <a:spcPct val="0"/>
              </a:spcBef>
              <a:buFontTx/>
              <a:buNone/>
            </a:pPr>
            <a:r>
              <a:rPr lang="en-US" altLang="en-US" sz="2000"/>
              <a:t>© 2016. Cengage Learning. All Rights Reserved.</a:t>
            </a:r>
          </a:p>
        </p:txBody>
      </p:sp>
      <p:pic>
        <p:nvPicPr>
          <p:cNvPr id="8" name="Picture 9"/>
          <p:cNvPicPr>
            <a:picLocks noChangeAspect="1" noChangeArrowheads="1"/>
          </p:cNvPicPr>
          <p:nvPr/>
        </p:nvPicPr>
        <p:blipFill rotWithShape="1">
          <a:blip r:embed="rId3">
            <a:extLst>
              <a:ext uri="{28A0092B-C50C-407E-A947-70E740481C1C}">
                <a14:useLocalDpi xmlns:a14="http://schemas.microsoft.com/office/drawing/2010/main" val="0"/>
              </a:ext>
            </a:extLst>
          </a:blip>
          <a:srcRect l="21375" r="2192"/>
          <a:stretch/>
        </p:blipFill>
        <p:spPr bwMode="auto">
          <a:xfrm>
            <a:off x="11566072" y="4909853"/>
            <a:ext cx="12573000"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2"/>
          <p:cNvSpPr txBox="1"/>
          <p:nvPr/>
        </p:nvSpPr>
        <p:spPr>
          <a:xfrm>
            <a:off x="13128172" y="9486823"/>
            <a:ext cx="10307109" cy="641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3500" b="1">
                <a:latin typeface="Arial"/>
                <a:ea typeface="Arial"/>
                <a:cs typeface="Arial"/>
                <a:sym typeface="Arial"/>
              </a:defRPr>
            </a:lvl1pPr>
          </a:lstStyle>
          <a:p>
            <a:r>
              <a:rPr lang="en-US" dirty="0"/>
              <a:t>Basic Encryption and Decryption procedure</a:t>
            </a:r>
            <a:endParaRPr dirty="0"/>
          </a:p>
        </p:txBody>
      </p:sp>
    </p:spTree>
    <p:extLst>
      <p:ext uri="{BB962C8B-B14F-4D97-AF65-F5344CB8AC3E}">
        <p14:creationId xmlns:p14="http://schemas.microsoft.com/office/powerpoint/2010/main" val="3487300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31748" name="Text Box 7"/>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31749" name="Rectangle 8"/>
          <p:cNvSpPr>
            <a:spLocks noGrp="1" noChangeArrowheads="1"/>
          </p:cNvSpPr>
          <p:nvPr>
            <p:ph type="title"/>
          </p:nvPr>
        </p:nvSpPr>
        <p:spPr/>
        <p:txBody>
          <a:bodyPr>
            <a:noAutofit/>
          </a:bodyPr>
          <a:lstStyle/>
          <a:p>
            <a:pPr eaLnBrk="1" hangingPunct="1"/>
            <a:r>
              <a:rPr lang="en-US" altLang="en-US" sz="8000" dirty="0" err="1">
                <a:solidFill>
                  <a:schemeClr val="tx1"/>
                </a:solidFill>
              </a:rPr>
              <a:t>Monoalphabetic</a:t>
            </a:r>
            <a:r>
              <a:rPr lang="en-US" altLang="en-US" sz="8000" dirty="0">
                <a:solidFill>
                  <a:schemeClr val="tx1"/>
                </a:solidFill>
              </a:rPr>
              <a:t> Substitution-Based Ciphers</a:t>
            </a:r>
          </a:p>
        </p:txBody>
      </p:sp>
      <p:sp>
        <p:nvSpPr>
          <p:cNvPr id="31750" name="Rectangle 9"/>
          <p:cNvSpPr>
            <a:spLocks noGrp="1" noChangeArrowheads="1"/>
          </p:cNvSpPr>
          <p:nvPr>
            <p:ph type="body" idx="1"/>
          </p:nvPr>
        </p:nvSpPr>
        <p:spPr/>
        <p:txBody>
          <a:bodyPr anchor="t"/>
          <a:lstStyle/>
          <a:p>
            <a:pPr eaLnBrk="1" hangingPunct="1"/>
            <a:r>
              <a:rPr lang="en-US" altLang="en-US" dirty="0" err="1"/>
              <a:t>Monoalphabetic</a:t>
            </a:r>
            <a:r>
              <a:rPr lang="en-US" altLang="en-US" dirty="0"/>
              <a:t> substitution-based ciphers replace a character or characters with a different character or characters, based upon some key</a:t>
            </a:r>
          </a:p>
          <a:p>
            <a:pPr lvl="1" eaLnBrk="1" hangingPunct="1"/>
            <a:r>
              <a:rPr lang="en-US" altLang="en-US" dirty="0"/>
              <a:t>Replacing:	</a:t>
            </a:r>
            <a:r>
              <a:rPr lang="en-US" altLang="en-US" sz="4800" dirty="0" err="1">
                <a:latin typeface="Courier New" panose="02070309020205020404" pitchFamily="49" charset="0"/>
                <a:cs typeface="Courier New" panose="02070309020205020404" pitchFamily="49" charset="0"/>
              </a:rPr>
              <a:t>abcdefghijklmnopqrstuvwxyz</a:t>
            </a:r>
            <a:endParaRPr lang="en-US" altLang="en-US" sz="4800" dirty="0">
              <a:latin typeface="Courier New" panose="02070309020205020404" pitchFamily="49" charset="0"/>
              <a:cs typeface="Courier New" panose="02070309020205020404" pitchFamily="49" charset="0"/>
            </a:endParaRPr>
          </a:p>
          <a:p>
            <a:pPr lvl="2" eaLnBrk="1" hangingPunct="1">
              <a:buFontTx/>
              <a:buNone/>
            </a:pPr>
            <a:r>
              <a:rPr lang="en-US" altLang="en-US" dirty="0"/>
              <a:t>with:		</a:t>
            </a:r>
            <a:r>
              <a:rPr lang="en-US" altLang="en-US" dirty="0">
                <a:latin typeface="Courier New" panose="02070309020205020404" pitchFamily="49" charset="0"/>
                <a:cs typeface="Courier New" panose="02070309020205020404" pitchFamily="49" charset="0"/>
              </a:rPr>
              <a:t>POIUYTREWQLKJHGFDSAMNBVCXZ</a:t>
            </a:r>
          </a:p>
          <a:p>
            <a:pPr lvl="1" eaLnBrk="1" hangingPunct="1"/>
            <a:r>
              <a:rPr lang="en-US" altLang="en-US" dirty="0"/>
              <a:t>The message: </a:t>
            </a:r>
            <a:r>
              <a:rPr lang="en-US" altLang="en-US" sz="4800" dirty="0">
                <a:latin typeface="Courier New" panose="02070309020205020404" pitchFamily="49" charset="0"/>
                <a:cs typeface="Courier New" panose="02070309020205020404" pitchFamily="49" charset="0"/>
              </a:rPr>
              <a:t>how about lunch at noon</a:t>
            </a:r>
          </a:p>
          <a:p>
            <a:pPr lvl="2" eaLnBrk="1" hangingPunct="1">
              <a:buFontTx/>
              <a:buNone/>
            </a:pPr>
            <a:r>
              <a:rPr lang="en-US" altLang="en-US" dirty="0"/>
              <a:t>encodes into:	  </a:t>
            </a:r>
            <a:r>
              <a:rPr lang="en-US" altLang="en-US" dirty="0">
                <a:latin typeface="Courier New" panose="02070309020205020404" pitchFamily="49" charset="0"/>
                <a:cs typeface="Courier New" panose="02070309020205020404" pitchFamily="49" charset="0"/>
              </a:rPr>
              <a:t>EGVPO GNMKN HIEPM HGGH</a:t>
            </a:r>
          </a:p>
          <a:p>
            <a:pPr eaLnBrk="1" hangingPunct="1"/>
            <a:endParaRPr lang="en-US" altLang="en-US" dirty="0"/>
          </a:p>
        </p:txBody>
      </p:sp>
    </p:spTree>
    <p:extLst>
      <p:ext uri="{BB962C8B-B14F-4D97-AF65-F5344CB8AC3E}">
        <p14:creationId xmlns:p14="http://schemas.microsoft.com/office/powerpoint/2010/main" val="1728141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32772" name="Text Box 7"/>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32773" name="Rectangle 8"/>
          <p:cNvSpPr>
            <a:spLocks noGrp="1" noChangeArrowheads="1"/>
          </p:cNvSpPr>
          <p:nvPr>
            <p:ph type="title"/>
          </p:nvPr>
        </p:nvSpPr>
        <p:spPr/>
        <p:txBody>
          <a:bodyPr>
            <a:normAutofit/>
          </a:bodyPr>
          <a:lstStyle/>
          <a:p>
            <a:pPr eaLnBrk="1" hangingPunct="1"/>
            <a:r>
              <a:rPr lang="en-US" altLang="en-US" sz="8000" dirty="0">
                <a:solidFill>
                  <a:schemeClr val="tx1"/>
                </a:solidFill>
              </a:rPr>
              <a:t>Polyalphabetic Substitution-Based Ciphers</a:t>
            </a:r>
          </a:p>
        </p:txBody>
      </p:sp>
      <p:sp>
        <p:nvSpPr>
          <p:cNvPr id="32774" name="Rectangle 9"/>
          <p:cNvSpPr>
            <a:spLocks noGrp="1" noChangeArrowheads="1"/>
          </p:cNvSpPr>
          <p:nvPr>
            <p:ph type="body" idx="1"/>
          </p:nvPr>
        </p:nvSpPr>
        <p:spPr/>
        <p:txBody>
          <a:bodyPr anchor="t"/>
          <a:lstStyle/>
          <a:p>
            <a:pPr eaLnBrk="1" hangingPunct="1"/>
            <a:r>
              <a:rPr lang="en-US" altLang="en-US" dirty="0"/>
              <a:t>Similar to </a:t>
            </a:r>
            <a:r>
              <a:rPr lang="en-US" altLang="en-US" dirty="0" err="1"/>
              <a:t>monoalphabetic</a:t>
            </a:r>
            <a:r>
              <a:rPr lang="en-US" altLang="en-US" dirty="0"/>
              <a:t> ciphers except multiple alphabetic strings are used to encode the plaintext</a:t>
            </a:r>
          </a:p>
          <a:p>
            <a:pPr eaLnBrk="1" hangingPunct="1"/>
            <a:r>
              <a:rPr lang="en-US" altLang="en-US" dirty="0"/>
              <a:t>Example – matrix of strings, 26 rows by 26 characters or columns can be used</a:t>
            </a:r>
          </a:p>
          <a:p>
            <a:pPr eaLnBrk="1" hangingPunct="1"/>
            <a:r>
              <a:rPr lang="en-US" altLang="en-US" dirty="0"/>
              <a:t>A key such as COMPUTERSCIENCE is placed repeatedly over the plaintext</a:t>
            </a:r>
          </a:p>
          <a:p>
            <a:pPr lvl="1" eaLnBrk="1" hangingPunct="1"/>
            <a:r>
              <a:rPr lang="en-US" altLang="en-US" sz="4400" dirty="0">
                <a:latin typeface="Courier New" panose="02070309020205020404" pitchFamily="49" charset="0"/>
                <a:cs typeface="Courier New" panose="02070309020205020404" pitchFamily="49" charset="0"/>
              </a:rPr>
              <a:t>COMPUTERSCIENCECOMPUTERSCIENCECOMPUTER</a:t>
            </a:r>
          </a:p>
          <a:p>
            <a:pPr lvl="1" eaLnBrk="1" hangingPunct="1"/>
            <a:r>
              <a:rPr lang="en-US" altLang="en-US" sz="4400" dirty="0" err="1">
                <a:latin typeface="Courier New" panose="02070309020205020404" pitchFamily="49" charset="0"/>
                <a:cs typeface="Courier New" panose="02070309020205020404" pitchFamily="49" charset="0"/>
              </a:rPr>
              <a:t>thisclassondatacommunicationsisthebest</a:t>
            </a:r>
            <a:endParaRPr lang="en-US" altLang="en-US" sz="4400" dirty="0">
              <a:latin typeface="Courier New" panose="02070309020205020404" pitchFamily="49" charset="0"/>
              <a:cs typeface="Courier New" panose="02070309020205020404" pitchFamily="49" charset="0"/>
            </a:endParaRPr>
          </a:p>
          <a:p>
            <a:pPr eaLnBrk="1" hangingPunct="1"/>
            <a:endParaRPr lang="en-US" altLang="en-US" sz="4400" dirty="0"/>
          </a:p>
        </p:txBody>
      </p:sp>
    </p:spTree>
    <p:extLst>
      <p:ext uri="{BB962C8B-B14F-4D97-AF65-F5344CB8AC3E}">
        <p14:creationId xmlns:p14="http://schemas.microsoft.com/office/powerpoint/2010/main" val="2754976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hapter 10:  The Internet"/>
          <p:cNvSpPr txBox="1">
            <a:spLocks noGrp="1"/>
          </p:cNvSpPr>
          <p:nvPr>
            <p:ph type="title"/>
          </p:nvPr>
        </p:nvSpPr>
        <p:spPr>
          <a:xfrm>
            <a:off x="705246" y="2862471"/>
            <a:ext cx="13644201" cy="6678274"/>
          </a:xfrm>
          <a:prstGeom prst="rect">
            <a:avLst/>
          </a:prstGeom>
        </p:spPr>
        <p:txBody>
          <a:bodyPr>
            <a:normAutofit/>
          </a:bodyPr>
          <a:lstStyle/>
          <a:p>
            <a:pPr>
              <a:defRPr b="1"/>
            </a:pPr>
            <a:r>
              <a:rPr dirty="0"/>
              <a:t>Chapter 1</a:t>
            </a:r>
            <a:r>
              <a:rPr lang="en-US" dirty="0"/>
              <a:t>2</a:t>
            </a:r>
            <a:r>
              <a:rPr dirty="0"/>
              <a:t>: </a:t>
            </a:r>
            <a:br>
              <a:rPr dirty="0"/>
            </a:br>
            <a:r>
              <a:rPr lang="en-US" dirty="0"/>
              <a:t>Network Design, Security and Risks, Networks and Communications Serving Modern Businesses.</a:t>
            </a:r>
          </a:p>
        </p:txBody>
      </p:sp>
      <p:sp>
        <p:nvSpPr>
          <p:cNvPr id="154" name="Slide Number"/>
          <p:cNvSpPr txBox="1">
            <a:spLocks noGrp="1"/>
          </p:cNvSpPr>
          <p:nvPr>
            <p:ph type="sldNum" sz="quarter" idx="2"/>
          </p:nvPr>
        </p:nvSpPr>
        <p:spPr>
          <a:xfrm>
            <a:off x="22357536" y="12802235"/>
            <a:ext cx="350065" cy="55118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a:t>
            </a:fld>
            <a:endParaRPr/>
          </a:p>
        </p:txBody>
      </p:sp>
      <p:pic>
        <p:nvPicPr>
          <p:cNvPr id="155" name="DCAN202 Textbook Cover.jpg" descr="DCAN202 Textbook Cover.jpg"/>
          <p:cNvPicPr>
            <a:picLocks noChangeAspect="1"/>
          </p:cNvPicPr>
          <p:nvPr/>
        </p:nvPicPr>
        <p:blipFill>
          <a:blip r:embed="rId2"/>
          <a:stretch>
            <a:fillRect/>
          </a:stretch>
        </p:blipFill>
        <p:spPr>
          <a:xfrm>
            <a:off x="14609770" y="998636"/>
            <a:ext cx="8687488" cy="11109320"/>
          </a:xfrm>
          <a:prstGeom prst="rect">
            <a:avLst/>
          </a:prstGeom>
          <a:ln w="12700">
            <a:miter lim="400000"/>
          </a:ln>
        </p:spPr>
      </p:pic>
      <p:sp>
        <p:nvSpPr>
          <p:cNvPr id="156" name="Footer Placeholder 3"/>
          <p:cNvSpPr txBox="1"/>
          <p:nvPr/>
        </p:nvSpPr>
        <p:spPr>
          <a:xfrm>
            <a:off x="14737709" y="12134850"/>
            <a:ext cx="8431611" cy="12794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algn="l" defTabSz="1828800">
              <a:defRPr sz="2800">
                <a:latin typeface="Arial"/>
                <a:ea typeface="Arial"/>
                <a:cs typeface="Arial"/>
                <a:sym typeface="Arial"/>
              </a:defRPr>
            </a:pPr>
            <a:r>
              <a:t>Data Communications and Computer Networks: A Business User's Approach, Eighth Edition</a:t>
            </a:r>
            <a:endParaRPr sz="5600"/>
          </a:p>
          <a:p>
            <a:pPr algn="l" defTabSz="1828800">
              <a:defRPr>
                <a:latin typeface="Arial"/>
                <a:ea typeface="Arial"/>
                <a:cs typeface="Arial"/>
                <a:sym typeface="Arial"/>
              </a:defRPr>
            </a:pPr>
            <a:r>
              <a:t>© 2016. Cengage Learning. All right reserved.</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33796" name="Text Box 7"/>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33797" name="Rectangle 8"/>
          <p:cNvSpPr>
            <a:spLocks noGrp="1" noChangeArrowheads="1"/>
          </p:cNvSpPr>
          <p:nvPr>
            <p:ph type="title"/>
          </p:nvPr>
        </p:nvSpPr>
        <p:spPr/>
        <p:txBody>
          <a:bodyPr>
            <a:noAutofit/>
          </a:bodyPr>
          <a:lstStyle/>
          <a:p>
            <a:pPr eaLnBrk="1" hangingPunct="1"/>
            <a:r>
              <a:rPr lang="en-US" altLang="en-US" sz="8000" dirty="0">
                <a:solidFill>
                  <a:schemeClr val="tx1"/>
                </a:solidFill>
              </a:rPr>
              <a:t>Polyalphabetic Substitution-Based Ciphers (continued)</a:t>
            </a:r>
          </a:p>
        </p:txBody>
      </p:sp>
      <p:sp>
        <p:nvSpPr>
          <p:cNvPr id="33798" name="Rectangle 9"/>
          <p:cNvSpPr>
            <a:spLocks noGrp="1" noChangeArrowheads="1"/>
          </p:cNvSpPr>
          <p:nvPr>
            <p:ph type="body" idx="1"/>
          </p:nvPr>
        </p:nvSpPr>
        <p:spPr>
          <a:xfrm>
            <a:off x="1689100" y="3149600"/>
            <a:ext cx="21005800" cy="3975100"/>
          </a:xfrm>
        </p:spPr>
        <p:txBody>
          <a:bodyPr anchor="t">
            <a:normAutofit fontScale="77500" lnSpcReduction="20000"/>
          </a:bodyPr>
          <a:lstStyle/>
          <a:p>
            <a:pPr eaLnBrk="1" hangingPunct="1"/>
            <a:r>
              <a:rPr lang="en-US" altLang="en-US" dirty="0"/>
              <a:t>To encode the message, take the first letter of the plaintext, t, and the corresponding key character immediately above it, C</a:t>
            </a:r>
          </a:p>
          <a:p>
            <a:pPr lvl="1" eaLnBrk="1" hangingPunct="1"/>
            <a:r>
              <a:rPr lang="en-US" altLang="en-US" dirty="0"/>
              <a:t>Go to row C column t in the 26x26 matrix and retrieve the </a:t>
            </a:r>
            <a:r>
              <a:rPr lang="en-US" altLang="en-US" dirty="0" err="1"/>
              <a:t>ciphertext</a:t>
            </a:r>
            <a:r>
              <a:rPr lang="en-US" altLang="en-US" dirty="0"/>
              <a:t> character V</a:t>
            </a:r>
          </a:p>
          <a:p>
            <a:pPr eaLnBrk="1" hangingPunct="1"/>
            <a:r>
              <a:rPr lang="en-US" altLang="en-US" dirty="0"/>
              <a:t>Continue with the other characters in plaintext</a:t>
            </a:r>
          </a:p>
          <a:p>
            <a:pPr eaLnBrk="1" hangingPunct="1"/>
            <a:endParaRPr lang="en-US" altLang="en-US" dirty="0"/>
          </a:p>
        </p:txBody>
      </p:sp>
      <p:pic>
        <p:nvPicPr>
          <p:cNvPr id="8" name="Picture 9"/>
          <p:cNvPicPr>
            <a:picLocks noChangeAspect="1" noChangeArrowheads="1"/>
          </p:cNvPicPr>
          <p:nvPr/>
        </p:nvPicPr>
        <p:blipFill rotWithShape="1">
          <a:blip r:embed="rId3">
            <a:extLst>
              <a:ext uri="{28A0092B-C50C-407E-A947-70E740481C1C}">
                <a14:useLocalDpi xmlns:a14="http://schemas.microsoft.com/office/drawing/2010/main" val="0"/>
              </a:ext>
            </a:extLst>
          </a:blip>
          <a:srcRect t="6358"/>
          <a:stretch/>
        </p:blipFill>
        <p:spPr bwMode="auto">
          <a:xfrm>
            <a:off x="4752975" y="7282544"/>
            <a:ext cx="1487805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2328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35844" name="Text Box 7"/>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35845" name="Rectangle 8"/>
          <p:cNvSpPr>
            <a:spLocks noGrp="1" noChangeArrowheads="1"/>
          </p:cNvSpPr>
          <p:nvPr>
            <p:ph type="title"/>
          </p:nvPr>
        </p:nvSpPr>
        <p:spPr/>
        <p:txBody>
          <a:bodyPr/>
          <a:lstStyle/>
          <a:p>
            <a:pPr eaLnBrk="1" hangingPunct="1"/>
            <a:r>
              <a:rPr lang="en-US" altLang="en-US">
                <a:solidFill>
                  <a:schemeClr val="tx1"/>
                </a:solidFill>
              </a:rPr>
              <a:t>Transposition-Based Ciphers</a:t>
            </a:r>
          </a:p>
        </p:txBody>
      </p:sp>
      <p:sp>
        <p:nvSpPr>
          <p:cNvPr id="35846" name="Rectangle 9"/>
          <p:cNvSpPr>
            <a:spLocks noGrp="1" noChangeArrowheads="1"/>
          </p:cNvSpPr>
          <p:nvPr>
            <p:ph type="body" idx="1"/>
          </p:nvPr>
        </p:nvSpPr>
        <p:spPr/>
        <p:txBody>
          <a:bodyPr anchor="t"/>
          <a:lstStyle/>
          <a:p>
            <a:pPr eaLnBrk="1" hangingPunct="1"/>
            <a:r>
              <a:rPr lang="en-US" altLang="en-US" dirty="0"/>
              <a:t>In a transposition-based cipher, the order of the plaintext is not preserved</a:t>
            </a:r>
          </a:p>
          <a:p>
            <a:pPr eaLnBrk="1" hangingPunct="1"/>
            <a:r>
              <a:rPr lang="en-US" altLang="en-US" dirty="0"/>
              <a:t>As a simple example, select a key such as COMPUTER</a:t>
            </a:r>
          </a:p>
          <a:p>
            <a:pPr lvl="1" eaLnBrk="1" hangingPunct="1"/>
            <a:r>
              <a:rPr lang="en-US" altLang="en-US" dirty="0"/>
              <a:t>Number the letters of the word COMPUTER in the order they appear in the alphabet</a:t>
            </a:r>
          </a:p>
          <a:p>
            <a:pPr lvl="2" eaLnBrk="1" hangingPunct="1">
              <a:buFontTx/>
              <a:buNone/>
            </a:pPr>
            <a:r>
              <a:rPr lang="en-US" altLang="en-US" dirty="0">
                <a:latin typeface="Courier New" panose="02070309020205020404" pitchFamily="49" charset="0"/>
                <a:cs typeface="Courier New" panose="02070309020205020404" pitchFamily="49" charset="0"/>
              </a:rPr>
              <a:t>1 4 3 5 8 7 2 6</a:t>
            </a:r>
          </a:p>
          <a:p>
            <a:pPr lvl="2" eaLnBrk="1" hangingPunct="1">
              <a:buFontTx/>
              <a:buNone/>
            </a:pPr>
            <a:r>
              <a:rPr lang="en-US" altLang="en-US" dirty="0">
                <a:latin typeface="Courier New" panose="02070309020205020404" pitchFamily="49" charset="0"/>
                <a:cs typeface="Courier New" panose="02070309020205020404" pitchFamily="49" charset="0"/>
              </a:rPr>
              <a:t>C O M P U T E R</a:t>
            </a:r>
          </a:p>
          <a:p>
            <a:pPr eaLnBrk="1" hangingPunct="1"/>
            <a:endParaRPr lang="en-US" altLang="en-US" dirty="0"/>
          </a:p>
        </p:txBody>
      </p:sp>
    </p:spTree>
    <p:extLst>
      <p:ext uri="{BB962C8B-B14F-4D97-AF65-F5344CB8AC3E}">
        <p14:creationId xmlns:p14="http://schemas.microsoft.com/office/powerpoint/2010/main" val="119611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36868" name="Text Box 7"/>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36869" name="Rectangle 8"/>
          <p:cNvSpPr>
            <a:spLocks noGrp="1" noChangeArrowheads="1"/>
          </p:cNvSpPr>
          <p:nvPr>
            <p:ph type="title"/>
          </p:nvPr>
        </p:nvSpPr>
        <p:spPr/>
        <p:txBody>
          <a:bodyPr>
            <a:normAutofit fontScale="90000"/>
          </a:bodyPr>
          <a:lstStyle/>
          <a:p>
            <a:pPr eaLnBrk="1" hangingPunct="1"/>
            <a:r>
              <a:rPr lang="en-US" altLang="en-US" dirty="0">
                <a:solidFill>
                  <a:schemeClr val="tx1"/>
                </a:solidFill>
              </a:rPr>
              <a:t>Transposition-Based Ciphers (continued)</a:t>
            </a:r>
          </a:p>
        </p:txBody>
      </p:sp>
      <p:sp>
        <p:nvSpPr>
          <p:cNvPr id="36870" name="Rectangle 9"/>
          <p:cNvSpPr>
            <a:spLocks noGrp="1" noChangeArrowheads="1"/>
          </p:cNvSpPr>
          <p:nvPr>
            <p:ph type="body" idx="1"/>
          </p:nvPr>
        </p:nvSpPr>
        <p:spPr/>
        <p:txBody>
          <a:bodyPr>
            <a:normAutofit fontScale="92500" lnSpcReduction="10000"/>
          </a:bodyPr>
          <a:lstStyle/>
          <a:p>
            <a:pPr eaLnBrk="1" hangingPunct="1"/>
            <a:r>
              <a:rPr lang="en-US" altLang="en-US"/>
              <a:t>Now take the plaintext message and write it under the key</a:t>
            </a:r>
          </a:p>
          <a:p>
            <a:pPr lvl="1" eaLnBrk="1" hangingPunct="1">
              <a:buFontTx/>
              <a:buNone/>
            </a:pPr>
            <a:r>
              <a:rPr lang="en-US" altLang="en-US">
                <a:latin typeface="Courier New" panose="02070309020205020404" pitchFamily="49" charset="0"/>
                <a:cs typeface="Courier New" panose="02070309020205020404" pitchFamily="49" charset="0"/>
              </a:rPr>
              <a:t>1 4 3 5 8 7 2 6</a:t>
            </a:r>
          </a:p>
          <a:p>
            <a:pPr lvl="1" eaLnBrk="1" hangingPunct="1">
              <a:buFontTx/>
              <a:buNone/>
            </a:pPr>
            <a:r>
              <a:rPr lang="en-US" altLang="en-US">
                <a:latin typeface="Courier New" panose="02070309020205020404" pitchFamily="49" charset="0"/>
                <a:cs typeface="Courier New" panose="02070309020205020404" pitchFamily="49" charset="0"/>
              </a:rPr>
              <a:t>C O M P U T E R</a:t>
            </a:r>
          </a:p>
          <a:p>
            <a:pPr lvl="1" eaLnBrk="1" hangingPunct="1">
              <a:buFontTx/>
              <a:buNone/>
            </a:pPr>
            <a:r>
              <a:rPr lang="en-US" altLang="en-US">
                <a:latin typeface="Courier New" panose="02070309020205020404" pitchFamily="49" charset="0"/>
                <a:cs typeface="Courier New" panose="02070309020205020404" pitchFamily="49" charset="0"/>
              </a:rPr>
              <a:t>t h i s i s t h</a:t>
            </a:r>
          </a:p>
          <a:p>
            <a:pPr lvl="1" eaLnBrk="1" hangingPunct="1">
              <a:buFontTx/>
              <a:buNone/>
            </a:pPr>
            <a:r>
              <a:rPr lang="en-US" altLang="en-US">
                <a:latin typeface="Courier New" panose="02070309020205020404" pitchFamily="49" charset="0"/>
                <a:cs typeface="Courier New" panose="02070309020205020404" pitchFamily="49" charset="0"/>
              </a:rPr>
              <a:t>e b e s t c l a</a:t>
            </a:r>
          </a:p>
          <a:p>
            <a:pPr lvl="1" eaLnBrk="1" hangingPunct="1">
              <a:buFontTx/>
              <a:buNone/>
            </a:pPr>
            <a:r>
              <a:rPr lang="en-US" altLang="en-US">
                <a:latin typeface="Courier New" panose="02070309020205020404" pitchFamily="49" charset="0"/>
                <a:cs typeface="Courier New" panose="02070309020205020404" pitchFamily="49" charset="0"/>
              </a:rPr>
              <a:t>s s i h a v e e</a:t>
            </a:r>
          </a:p>
          <a:p>
            <a:pPr lvl="1" eaLnBrk="1" hangingPunct="1">
              <a:buFontTx/>
              <a:buNone/>
            </a:pPr>
            <a:r>
              <a:rPr lang="en-US" altLang="en-US">
                <a:latin typeface="Courier New" panose="02070309020205020404" pitchFamily="49" charset="0"/>
                <a:cs typeface="Courier New" panose="02070309020205020404" pitchFamily="49" charset="0"/>
              </a:rPr>
              <a:t>v e r t a k e n</a:t>
            </a:r>
          </a:p>
        </p:txBody>
      </p:sp>
    </p:spTree>
    <p:extLst>
      <p:ext uri="{BB962C8B-B14F-4D97-AF65-F5344CB8AC3E}">
        <p14:creationId xmlns:p14="http://schemas.microsoft.com/office/powerpoint/2010/main" val="4131698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37892" name="Text Box 7"/>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37893" name="Rectangle 8"/>
          <p:cNvSpPr>
            <a:spLocks noGrp="1" noChangeArrowheads="1"/>
          </p:cNvSpPr>
          <p:nvPr>
            <p:ph type="title"/>
          </p:nvPr>
        </p:nvSpPr>
        <p:spPr/>
        <p:txBody>
          <a:bodyPr>
            <a:normAutofit fontScale="90000"/>
          </a:bodyPr>
          <a:lstStyle/>
          <a:p>
            <a:pPr eaLnBrk="1" hangingPunct="1"/>
            <a:r>
              <a:rPr lang="en-US" altLang="en-US">
                <a:solidFill>
                  <a:schemeClr val="tx1"/>
                </a:solidFill>
              </a:rPr>
              <a:t>Transposition-Based Ciphers (continued)</a:t>
            </a:r>
          </a:p>
        </p:txBody>
      </p:sp>
      <p:sp>
        <p:nvSpPr>
          <p:cNvPr id="37894" name="Rectangle 9"/>
          <p:cNvSpPr>
            <a:spLocks noGrp="1" noChangeArrowheads="1"/>
          </p:cNvSpPr>
          <p:nvPr>
            <p:ph type="body" idx="1"/>
          </p:nvPr>
        </p:nvSpPr>
        <p:spPr/>
        <p:txBody>
          <a:bodyPr/>
          <a:lstStyle/>
          <a:p>
            <a:pPr eaLnBrk="1" hangingPunct="1"/>
            <a:r>
              <a:rPr lang="en-US" altLang="en-US"/>
              <a:t>Then read the ciphertext down the columns, starting with the column numbered 1, followed by column number 2</a:t>
            </a:r>
          </a:p>
          <a:p>
            <a:pPr lvl="1" eaLnBrk="1" hangingPunct="1">
              <a:buFontTx/>
              <a:buNone/>
            </a:pPr>
            <a:r>
              <a:rPr lang="en-US" altLang="en-US"/>
              <a:t>TESVTLEEIEIRHBSESSHTHAENSCVKITAA</a:t>
            </a:r>
          </a:p>
          <a:p>
            <a:pPr eaLnBrk="1" hangingPunct="1"/>
            <a:endParaRPr lang="en-US" altLang="en-US"/>
          </a:p>
        </p:txBody>
      </p:sp>
    </p:spTree>
    <p:extLst>
      <p:ext uri="{BB962C8B-B14F-4D97-AF65-F5344CB8AC3E}">
        <p14:creationId xmlns:p14="http://schemas.microsoft.com/office/powerpoint/2010/main" val="3615330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ChangeArrowheads="1"/>
          </p:cNvSpPr>
          <p:nvPr/>
        </p:nvSpPr>
        <p:spPr bwMode="auto">
          <a:xfrm>
            <a:off x="3962400" y="36576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p>
          <a:p>
            <a:pPr eaLnBrk="1" hangingPunct="1">
              <a:spcBef>
                <a:spcPct val="50000"/>
              </a:spcBef>
              <a:buFont typeface="Wingdings" panose="05000000000000000000" pitchFamily="2" charset="2"/>
              <a:buNone/>
            </a:pPr>
            <a:endParaRPr lang="en-US" altLang="en-US" sz="8000" b="1"/>
          </a:p>
          <a:p>
            <a:pPr eaLnBrk="1" hangingPunct="1">
              <a:spcBef>
                <a:spcPct val="50000"/>
              </a:spcBef>
              <a:buFont typeface="Wingdings" panose="05000000000000000000" pitchFamily="2" charset="2"/>
              <a:buNone/>
            </a:pPr>
            <a:endParaRPr lang="en-US" altLang="en-US" sz="8000" b="1"/>
          </a:p>
          <a:p>
            <a:pPr eaLnBrk="1" hangingPunct="1">
              <a:spcBef>
                <a:spcPct val="50000"/>
              </a:spcBef>
              <a:buFont typeface="Wingdings" panose="05000000000000000000" pitchFamily="2" charset="2"/>
              <a:buNone/>
            </a:pPr>
            <a:endParaRPr lang="en-US" altLang="en-US" sz="4400" b="1"/>
          </a:p>
        </p:txBody>
      </p:sp>
      <p:sp>
        <p:nvSpPr>
          <p:cNvPr id="38916" name="Text Box 7"/>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latin typeface="Technical" pitchFamily="66" charset="0"/>
            </a:endParaRPr>
          </a:p>
        </p:txBody>
      </p:sp>
      <p:sp>
        <p:nvSpPr>
          <p:cNvPr id="38917" name="Rectangle 8"/>
          <p:cNvSpPr>
            <a:spLocks noGrp="1" noChangeArrowheads="1"/>
          </p:cNvSpPr>
          <p:nvPr>
            <p:ph type="title"/>
          </p:nvPr>
        </p:nvSpPr>
        <p:spPr/>
        <p:txBody>
          <a:bodyPr/>
          <a:lstStyle/>
          <a:p>
            <a:pPr eaLnBrk="1" hangingPunct="1"/>
            <a:r>
              <a:rPr lang="en-US" altLang="en-US" dirty="0">
                <a:solidFill>
                  <a:schemeClr val="tx1"/>
                </a:solidFill>
              </a:rPr>
              <a:t>Public Key Cryptography</a:t>
            </a:r>
          </a:p>
        </p:txBody>
      </p:sp>
      <p:sp>
        <p:nvSpPr>
          <p:cNvPr id="38918" name="Rectangle 9"/>
          <p:cNvSpPr>
            <a:spLocks noGrp="1" noChangeArrowheads="1"/>
          </p:cNvSpPr>
          <p:nvPr>
            <p:ph type="body" idx="1"/>
          </p:nvPr>
        </p:nvSpPr>
        <p:spPr/>
        <p:txBody>
          <a:bodyPr>
            <a:normAutofit fontScale="92500" lnSpcReduction="20000"/>
          </a:bodyPr>
          <a:lstStyle/>
          <a:p>
            <a:pPr eaLnBrk="1" hangingPunct="1">
              <a:lnSpc>
                <a:spcPct val="90000"/>
              </a:lnSpc>
            </a:pPr>
            <a:r>
              <a:rPr lang="en-US" altLang="en-US" dirty="0"/>
              <a:t>Very powerful encryption technique in which two keys are used</a:t>
            </a:r>
          </a:p>
          <a:p>
            <a:pPr lvl="1" eaLnBrk="1" hangingPunct="1">
              <a:lnSpc>
                <a:spcPct val="90000"/>
              </a:lnSpc>
            </a:pPr>
            <a:r>
              <a:rPr lang="en-US" altLang="en-US" sz="4800" dirty="0"/>
              <a:t>First key (the public key) encrypts the message </a:t>
            </a:r>
          </a:p>
          <a:p>
            <a:pPr lvl="1" eaLnBrk="1" hangingPunct="1">
              <a:lnSpc>
                <a:spcPct val="90000"/>
              </a:lnSpc>
            </a:pPr>
            <a:r>
              <a:rPr lang="en-US" altLang="en-US" sz="4800" dirty="0"/>
              <a:t>Second key (the private key) decrypts the message</a:t>
            </a:r>
          </a:p>
          <a:p>
            <a:pPr eaLnBrk="1" hangingPunct="1">
              <a:lnSpc>
                <a:spcPct val="90000"/>
              </a:lnSpc>
            </a:pPr>
            <a:r>
              <a:rPr lang="en-US" altLang="en-US" dirty="0"/>
              <a:t>Not possible to deduce one key from the other</a:t>
            </a:r>
          </a:p>
          <a:p>
            <a:pPr eaLnBrk="1" hangingPunct="1">
              <a:lnSpc>
                <a:spcPct val="90000"/>
              </a:lnSpc>
            </a:pPr>
            <a:r>
              <a:rPr lang="en-US" altLang="en-US" dirty="0"/>
              <a:t>Not possible to break code given public key</a:t>
            </a:r>
          </a:p>
          <a:p>
            <a:pPr eaLnBrk="1" hangingPunct="1">
              <a:lnSpc>
                <a:spcPct val="90000"/>
              </a:lnSpc>
            </a:pPr>
            <a:r>
              <a:rPr lang="en-US" altLang="en-US" dirty="0"/>
              <a:t>If you want someone to send you secure data, give them your public key, you keep the private key</a:t>
            </a:r>
          </a:p>
          <a:p>
            <a:pPr eaLnBrk="1" hangingPunct="1">
              <a:lnSpc>
                <a:spcPct val="90000"/>
              </a:lnSpc>
            </a:pPr>
            <a:r>
              <a:rPr lang="en-US" altLang="en-US" dirty="0"/>
              <a:t>Secure Sockets Layer on the Internet is a common example of public key cryptography</a:t>
            </a:r>
          </a:p>
          <a:p>
            <a:pPr eaLnBrk="1" hangingPunct="1">
              <a:lnSpc>
                <a:spcPct val="90000"/>
              </a:lnSpc>
            </a:pPr>
            <a:endParaRPr lang="en-US" altLang="en-US" dirty="0"/>
          </a:p>
        </p:txBody>
      </p:sp>
    </p:spTree>
    <p:extLst>
      <p:ext uri="{BB962C8B-B14F-4D97-AF65-F5344CB8AC3E}">
        <p14:creationId xmlns:p14="http://schemas.microsoft.com/office/powerpoint/2010/main" val="2188574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39940" name="Text Box 7"/>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39941" name="Rectangle 8"/>
          <p:cNvSpPr>
            <a:spLocks noGrp="1" noChangeArrowheads="1"/>
          </p:cNvSpPr>
          <p:nvPr>
            <p:ph type="title"/>
          </p:nvPr>
        </p:nvSpPr>
        <p:spPr/>
        <p:txBody>
          <a:bodyPr>
            <a:normAutofit fontScale="90000"/>
          </a:bodyPr>
          <a:lstStyle/>
          <a:p>
            <a:pPr eaLnBrk="1" hangingPunct="1"/>
            <a:r>
              <a:rPr lang="en-US" altLang="en-US" dirty="0">
                <a:solidFill>
                  <a:schemeClr val="tx1"/>
                </a:solidFill>
              </a:rPr>
              <a:t>Data Encryption Standard and Advanced Encryption Standard</a:t>
            </a:r>
          </a:p>
        </p:txBody>
      </p:sp>
      <p:sp>
        <p:nvSpPr>
          <p:cNvPr id="39942" name="Rectangle 9"/>
          <p:cNvSpPr>
            <a:spLocks noGrp="1" noChangeArrowheads="1"/>
          </p:cNvSpPr>
          <p:nvPr>
            <p:ph type="body" idx="1"/>
          </p:nvPr>
        </p:nvSpPr>
        <p:spPr/>
        <p:txBody>
          <a:bodyPr/>
          <a:lstStyle/>
          <a:p>
            <a:pPr eaLnBrk="1" hangingPunct="1">
              <a:lnSpc>
                <a:spcPct val="90000"/>
              </a:lnSpc>
            </a:pPr>
            <a:r>
              <a:rPr lang="en-US" altLang="en-US" dirty="0"/>
              <a:t>Created in 1977 and in operation into the 1990s, the Data Encryption Standard took a 64-bit block of data and subjected it to 16 levels of encryption</a:t>
            </a:r>
          </a:p>
          <a:p>
            <a:pPr eaLnBrk="1" hangingPunct="1">
              <a:lnSpc>
                <a:spcPct val="90000"/>
              </a:lnSpc>
            </a:pPr>
            <a:r>
              <a:rPr lang="en-US" altLang="en-US" dirty="0"/>
              <a:t>The choice of encryption performed at each of the 16 levels depends on the 56-bit key applied</a:t>
            </a:r>
          </a:p>
          <a:p>
            <a:pPr eaLnBrk="1" hangingPunct="1">
              <a:lnSpc>
                <a:spcPct val="90000"/>
              </a:lnSpc>
            </a:pPr>
            <a:r>
              <a:rPr lang="en-US" altLang="en-US" dirty="0"/>
              <a:t>Even though 56 bits provides over 72 quadrillion combinations, a system using this standard has been cracked (in 1998 by Electronic Frontier Foundation in 3 days)</a:t>
            </a:r>
          </a:p>
        </p:txBody>
      </p:sp>
    </p:spTree>
    <p:extLst>
      <p:ext uri="{BB962C8B-B14F-4D97-AF65-F5344CB8AC3E}">
        <p14:creationId xmlns:p14="http://schemas.microsoft.com/office/powerpoint/2010/main" val="672564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40964" name="Text Box 6"/>
          <p:cNvSpPr txBox="1">
            <a:spLocks noChangeArrowheads="1"/>
          </p:cNvSpPr>
          <p:nvPr/>
        </p:nvSpPr>
        <p:spPr bwMode="auto">
          <a:xfrm>
            <a:off x="4114800" y="3200401"/>
            <a:ext cx="16002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4800">
              <a:latin typeface="Courier New" panose="02070309020205020404" pitchFamily="49" charset="0"/>
            </a:endParaRPr>
          </a:p>
        </p:txBody>
      </p:sp>
      <p:sp>
        <p:nvSpPr>
          <p:cNvPr id="40965" name="Text Box 10"/>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40966" name="Rectangle 12"/>
          <p:cNvSpPr>
            <a:spLocks noGrp="1" noChangeArrowheads="1"/>
          </p:cNvSpPr>
          <p:nvPr>
            <p:ph type="title"/>
          </p:nvPr>
        </p:nvSpPr>
        <p:spPr/>
        <p:txBody>
          <a:bodyPr>
            <a:noAutofit/>
          </a:bodyPr>
          <a:lstStyle/>
          <a:p>
            <a:pPr eaLnBrk="1" hangingPunct="1"/>
            <a:r>
              <a:rPr lang="en-US" altLang="en-US" sz="8000" dirty="0">
                <a:solidFill>
                  <a:schemeClr val="tx1"/>
                </a:solidFill>
              </a:rPr>
              <a:t>Data Encryption Standard and Advanced Encryption Standard (continued)</a:t>
            </a:r>
          </a:p>
        </p:txBody>
      </p:sp>
      <p:pic>
        <p:nvPicPr>
          <p:cNvPr id="4096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4267200"/>
            <a:ext cx="161163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8" name="Footer Placeholder 3"/>
          <p:cNvSpPr>
            <a:spLocks noGrp="1"/>
          </p:cNvSpPr>
          <p:nvPr/>
        </p:nvSpPr>
        <p:spPr bwMode="auto">
          <a:xfrm>
            <a:off x="3962400" y="12280900"/>
            <a:ext cx="152400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t>Data Communications and Computer Networks: A Business User's Approach, Eighth Edition</a:t>
            </a:r>
          </a:p>
          <a:p>
            <a:pPr eaLnBrk="1" hangingPunct="1">
              <a:spcBef>
                <a:spcPct val="0"/>
              </a:spcBef>
              <a:buFontTx/>
              <a:buNone/>
            </a:pPr>
            <a:r>
              <a:rPr lang="en-US" altLang="en-US" sz="2000"/>
              <a:t>© 2016. Cengage Learning. All Rights Reserved.</a:t>
            </a:r>
          </a:p>
        </p:txBody>
      </p:sp>
    </p:spTree>
    <p:extLst>
      <p:ext uri="{BB962C8B-B14F-4D97-AF65-F5344CB8AC3E}">
        <p14:creationId xmlns:p14="http://schemas.microsoft.com/office/powerpoint/2010/main" val="40588524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41988" name="Text Box 5"/>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41989" name="Rectangle 6"/>
          <p:cNvSpPr>
            <a:spLocks noGrp="1" noChangeArrowheads="1"/>
          </p:cNvSpPr>
          <p:nvPr>
            <p:ph type="title"/>
          </p:nvPr>
        </p:nvSpPr>
        <p:spPr/>
        <p:txBody>
          <a:bodyPr>
            <a:noAutofit/>
          </a:bodyPr>
          <a:lstStyle/>
          <a:p>
            <a:pPr eaLnBrk="1" hangingPunct="1"/>
            <a:r>
              <a:rPr lang="en-US" altLang="en-US" sz="8000" dirty="0">
                <a:solidFill>
                  <a:schemeClr val="tx1"/>
                </a:solidFill>
              </a:rPr>
              <a:t>Data Encryption Standard and Advanced Encryption Standard (continued)</a:t>
            </a:r>
          </a:p>
        </p:txBody>
      </p:sp>
      <p:sp>
        <p:nvSpPr>
          <p:cNvPr id="41990" name="Rectangle 7"/>
          <p:cNvSpPr>
            <a:spLocks noGrp="1" noChangeArrowheads="1"/>
          </p:cNvSpPr>
          <p:nvPr>
            <p:ph type="body" idx="1"/>
          </p:nvPr>
        </p:nvSpPr>
        <p:spPr>
          <a:xfrm>
            <a:off x="1689100" y="3048001"/>
            <a:ext cx="22009100" cy="10667999"/>
          </a:xfrm>
        </p:spPr>
        <p:txBody>
          <a:bodyPr anchor="t">
            <a:normAutofit fontScale="85000" lnSpcReduction="10000"/>
          </a:bodyPr>
          <a:lstStyle/>
          <a:p>
            <a:pPr eaLnBrk="1" hangingPunct="1"/>
            <a:r>
              <a:rPr lang="en-US" altLang="en-US" sz="4100" dirty="0"/>
              <a:t>Triple-DES </a:t>
            </a:r>
          </a:p>
          <a:p>
            <a:pPr lvl="1" eaLnBrk="1" hangingPunct="1"/>
            <a:r>
              <a:rPr lang="en-US" altLang="en-US" sz="4100" dirty="0"/>
              <a:t>More powerful data encryption standard</a:t>
            </a:r>
          </a:p>
          <a:p>
            <a:pPr lvl="1" eaLnBrk="1" hangingPunct="1"/>
            <a:r>
              <a:rPr lang="en-US" altLang="en-US" sz="4100" dirty="0"/>
              <a:t>Data is encrypted using DES three times: </a:t>
            </a:r>
          </a:p>
          <a:p>
            <a:pPr lvl="2" eaLnBrk="1" hangingPunct="1"/>
            <a:r>
              <a:rPr lang="en-US" altLang="en-US" sz="4100" dirty="0"/>
              <a:t>First time by the first key</a:t>
            </a:r>
          </a:p>
          <a:p>
            <a:pPr lvl="2" eaLnBrk="1" hangingPunct="1"/>
            <a:r>
              <a:rPr lang="en-US" altLang="en-US" sz="4100" dirty="0"/>
              <a:t>Second time by a second key</a:t>
            </a:r>
          </a:p>
          <a:p>
            <a:pPr lvl="2" eaLnBrk="1" hangingPunct="1"/>
            <a:r>
              <a:rPr lang="en-US" altLang="en-US" sz="4100" dirty="0"/>
              <a:t>Third time by the first key again  </a:t>
            </a:r>
          </a:p>
          <a:p>
            <a:pPr lvl="3" eaLnBrk="1" hangingPunct="1"/>
            <a:r>
              <a:rPr lang="en-US" altLang="en-US" sz="4100" dirty="0"/>
              <a:t>Can also have 3 unique keys</a:t>
            </a:r>
          </a:p>
          <a:p>
            <a:pPr lvl="1" eaLnBrk="1" hangingPunct="1"/>
            <a:r>
              <a:rPr lang="en-US" altLang="en-US" sz="4100" dirty="0"/>
              <a:t>While virtually unbreakable, triple-DES is CPU intensive</a:t>
            </a:r>
          </a:p>
          <a:p>
            <a:pPr lvl="1" eaLnBrk="1" hangingPunct="1"/>
            <a:r>
              <a:rPr lang="en-US" altLang="en-US" sz="4100" dirty="0"/>
              <a:t>With more smart cards, cell phones, and PDAs, a faster (and smaller) piece of code is highly desirable</a:t>
            </a:r>
          </a:p>
        </p:txBody>
      </p:sp>
    </p:spTree>
    <p:extLst>
      <p:ext uri="{BB962C8B-B14F-4D97-AF65-F5344CB8AC3E}">
        <p14:creationId xmlns:p14="http://schemas.microsoft.com/office/powerpoint/2010/main" val="42038108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43012" name="Text Box 5"/>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43013" name="Rectangle 6"/>
          <p:cNvSpPr>
            <a:spLocks noGrp="1" noChangeArrowheads="1"/>
          </p:cNvSpPr>
          <p:nvPr>
            <p:ph type="title"/>
          </p:nvPr>
        </p:nvSpPr>
        <p:spPr/>
        <p:txBody>
          <a:bodyPr>
            <a:noAutofit/>
          </a:bodyPr>
          <a:lstStyle/>
          <a:p>
            <a:pPr eaLnBrk="1" hangingPunct="1"/>
            <a:r>
              <a:rPr lang="en-US" altLang="en-US" sz="8000" dirty="0">
                <a:solidFill>
                  <a:schemeClr val="tx1"/>
                </a:solidFill>
              </a:rPr>
              <a:t>Data Encryption Standard and Advanced Encryption Standard (continued)</a:t>
            </a:r>
          </a:p>
        </p:txBody>
      </p:sp>
      <p:sp>
        <p:nvSpPr>
          <p:cNvPr id="43014" name="Rectangle 7"/>
          <p:cNvSpPr>
            <a:spLocks noGrp="1" noChangeArrowheads="1"/>
          </p:cNvSpPr>
          <p:nvPr>
            <p:ph type="body" idx="1"/>
          </p:nvPr>
        </p:nvSpPr>
        <p:spPr/>
        <p:txBody>
          <a:bodyPr/>
          <a:lstStyle/>
          <a:p>
            <a:pPr eaLnBrk="1" hangingPunct="1"/>
            <a:r>
              <a:rPr lang="en-US" altLang="en-US"/>
              <a:t>Advanced Encryption Standard (AES) </a:t>
            </a:r>
          </a:p>
          <a:p>
            <a:pPr lvl="1" eaLnBrk="1" hangingPunct="1"/>
            <a:r>
              <a:rPr lang="en-US" altLang="en-US"/>
              <a:t>Selected by the U.S. government to replace DES</a:t>
            </a:r>
          </a:p>
          <a:p>
            <a:pPr lvl="1" eaLnBrk="1" hangingPunct="1"/>
            <a:r>
              <a:rPr lang="en-US" altLang="en-US"/>
              <a:t>National Institute of Standards and Technology selected the algorithm Rijndael (pronounced rain-doll) in October 2000 as the basis</a:t>
            </a:r>
          </a:p>
          <a:p>
            <a:pPr lvl="1" eaLnBrk="1" hangingPunct="1"/>
            <a:r>
              <a:rPr lang="en-US" altLang="en-US"/>
              <a:t>Has more elegant mathematical formulas, requires only one pass, and was designed to be fast, unbreakable, and able to support even the smallest computing device</a:t>
            </a:r>
          </a:p>
        </p:txBody>
      </p:sp>
    </p:spTree>
    <p:extLst>
      <p:ext uri="{BB962C8B-B14F-4D97-AF65-F5344CB8AC3E}">
        <p14:creationId xmlns:p14="http://schemas.microsoft.com/office/powerpoint/2010/main" val="3848085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44036" name="Text Box 5"/>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44037" name="Rectangle 6"/>
          <p:cNvSpPr>
            <a:spLocks noGrp="1" noChangeArrowheads="1"/>
          </p:cNvSpPr>
          <p:nvPr>
            <p:ph type="title"/>
          </p:nvPr>
        </p:nvSpPr>
        <p:spPr/>
        <p:txBody>
          <a:bodyPr>
            <a:noAutofit/>
          </a:bodyPr>
          <a:lstStyle/>
          <a:p>
            <a:pPr eaLnBrk="1" hangingPunct="1"/>
            <a:r>
              <a:rPr lang="en-US" altLang="en-US" sz="8000" dirty="0">
                <a:solidFill>
                  <a:schemeClr val="tx1"/>
                </a:solidFill>
              </a:rPr>
              <a:t>Data Encryption Standard and Advanced Encryption Standard (continued)</a:t>
            </a:r>
          </a:p>
        </p:txBody>
      </p:sp>
      <p:sp>
        <p:nvSpPr>
          <p:cNvPr id="44038" name="Rectangle 7"/>
          <p:cNvSpPr>
            <a:spLocks noGrp="1" noChangeArrowheads="1"/>
          </p:cNvSpPr>
          <p:nvPr>
            <p:ph type="body" idx="1"/>
          </p:nvPr>
        </p:nvSpPr>
        <p:spPr/>
        <p:txBody>
          <a:bodyPr/>
          <a:lstStyle/>
          <a:p>
            <a:pPr eaLnBrk="1" hangingPunct="1"/>
            <a:r>
              <a:rPr lang="en-US" altLang="en-US" dirty="0"/>
              <a:t>Advanced Encryption Standard (AES) (continued)</a:t>
            </a:r>
          </a:p>
          <a:p>
            <a:pPr lvl="1" eaLnBrk="1" hangingPunct="1"/>
            <a:r>
              <a:rPr lang="en-US" altLang="en-US" dirty="0"/>
              <a:t>Key size of AES: 128, 192, or 256 bits</a:t>
            </a:r>
          </a:p>
          <a:p>
            <a:pPr lvl="1" eaLnBrk="1" hangingPunct="1"/>
            <a:r>
              <a:rPr lang="en-US" altLang="en-US" dirty="0"/>
              <a:t>Estimated time to crack (assuming a machine could crack a DES key in 1 second) : 149 trillion years</a:t>
            </a:r>
          </a:p>
          <a:p>
            <a:pPr lvl="1" eaLnBrk="1" hangingPunct="1"/>
            <a:r>
              <a:rPr lang="en-US" altLang="en-US" dirty="0"/>
              <a:t>Very fast execution with very good use of resources</a:t>
            </a:r>
          </a:p>
        </p:txBody>
      </p:sp>
    </p:spTree>
    <p:extLst>
      <p:ext uri="{BB962C8B-B14F-4D97-AF65-F5344CB8AC3E}">
        <p14:creationId xmlns:p14="http://schemas.microsoft.com/office/powerpoint/2010/main" val="3919335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Rectangle 2"/>
          <p:cNvSpPr txBox="1">
            <a:spLocks noGrp="1"/>
          </p:cNvSpPr>
          <p:nvPr>
            <p:ph type="title"/>
          </p:nvPr>
        </p:nvSpPr>
        <p:spPr>
          <a:prstGeom prst="rect">
            <a:avLst/>
          </a:prstGeom>
        </p:spPr>
        <p:txBody>
          <a:bodyPr/>
          <a:lstStyle/>
          <a:p>
            <a:r>
              <a:t>Todays Lecture</a:t>
            </a:r>
          </a:p>
        </p:txBody>
      </p:sp>
      <p:sp>
        <p:nvSpPr>
          <p:cNvPr id="159" name="Rectangle 3"/>
          <p:cNvSpPr txBox="1">
            <a:spLocks noGrp="1"/>
          </p:cNvSpPr>
          <p:nvPr>
            <p:ph type="body" idx="1"/>
          </p:nvPr>
        </p:nvSpPr>
        <p:spPr>
          <a:xfrm>
            <a:off x="1689100" y="3149600"/>
            <a:ext cx="21005800" cy="10109200"/>
          </a:xfrm>
          <a:prstGeom prst="rect">
            <a:avLst/>
          </a:prstGeom>
        </p:spPr>
        <p:txBody>
          <a:bodyPr>
            <a:normAutofit fontScale="77500" lnSpcReduction="20000"/>
          </a:bodyPr>
          <a:lstStyle/>
          <a:p>
            <a:pPr eaLnBrk="1" hangingPunct="1"/>
            <a:r>
              <a:rPr lang="en-US" altLang="en-US" dirty="0"/>
              <a:t>Basic forms of system attacks</a:t>
            </a:r>
          </a:p>
          <a:p>
            <a:pPr eaLnBrk="1" hangingPunct="1"/>
            <a:r>
              <a:rPr lang="en-US" altLang="en-US" dirty="0"/>
              <a:t>Concepts underlying physical protection measures</a:t>
            </a:r>
          </a:p>
          <a:p>
            <a:pPr eaLnBrk="1" hangingPunct="1"/>
            <a:r>
              <a:rPr lang="en-US" altLang="en-US" dirty="0"/>
              <a:t>Techniques used to control access to computers and networks</a:t>
            </a:r>
          </a:p>
          <a:p>
            <a:pPr eaLnBrk="1" hangingPunct="1"/>
            <a:r>
              <a:rPr lang="en-US" altLang="en-US" dirty="0"/>
              <a:t>Discuss the strengths and weaknesses of passwords</a:t>
            </a:r>
          </a:p>
          <a:p>
            <a:pPr eaLnBrk="1" hangingPunct="1"/>
            <a:r>
              <a:rPr lang="en-US" altLang="en-US" dirty="0"/>
              <a:t>Techniques used to make data secure</a:t>
            </a:r>
          </a:p>
          <a:p>
            <a:pPr eaLnBrk="1" hangingPunct="1"/>
            <a:r>
              <a:rPr lang="en-US" altLang="en-US" sz="6000" dirty="0"/>
              <a:t>Difference between a substitution-based cipher and a transposition-based cipher</a:t>
            </a:r>
          </a:p>
          <a:p>
            <a:pPr eaLnBrk="1" hangingPunct="1"/>
            <a:r>
              <a:rPr lang="en-US" altLang="en-US" sz="6000" dirty="0"/>
              <a:t>Basic features of public key cryptography, Advanced Encryption Standard, digital signatures, and the public key infrastructure</a:t>
            </a:r>
          </a:p>
          <a:p>
            <a:pPr eaLnBrk="1" hangingPunct="1"/>
            <a:r>
              <a:rPr lang="en-US" altLang="en-US" sz="6000" dirty="0"/>
              <a:t>Techniques used to secure communications</a:t>
            </a:r>
          </a:p>
          <a:p>
            <a:pPr eaLnBrk="1" hangingPunct="1"/>
            <a:r>
              <a:rPr lang="en-US" altLang="en-US" sz="6000" dirty="0"/>
              <a:t>Differences between the frequency hopping spread spectrum technique and the direct sequence spread spectrum technique</a:t>
            </a:r>
          </a:p>
          <a:p>
            <a:pPr eaLnBrk="1" hangingPunct="1"/>
            <a:r>
              <a:rPr lang="en-US" altLang="en-US" sz="6000" dirty="0"/>
              <a:t>Importance of a firewall, two basic types of firewall protection</a:t>
            </a:r>
          </a:p>
          <a:p>
            <a:pPr eaLnBrk="1" hangingPunct="1"/>
            <a:r>
              <a:rPr lang="en-US" altLang="en-US" sz="6000" dirty="0"/>
              <a:t>Techniques used to secure wireless communications</a:t>
            </a:r>
          </a:p>
          <a:p>
            <a:pPr eaLnBrk="1" hangingPunct="1"/>
            <a:r>
              <a:rPr lang="en-US" altLang="en-US" sz="6000" dirty="0"/>
              <a:t>Advantages to a business of having a security policy</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45060" name="Text Box 7"/>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45061" name="Rectangle 8"/>
          <p:cNvSpPr>
            <a:spLocks noGrp="1" noChangeArrowheads="1"/>
          </p:cNvSpPr>
          <p:nvPr>
            <p:ph type="title"/>
          </p:nvPr>
        </p:nvSpPr>
        <p:spPr/>
        <p:txBody>
          <a:bodyPr/>
          <a:lstStyle/>
          <a:p>
            <a:pPr eaLnBrk="1" hangingPunct="1"/>
            <a:r>
              <a:rPr lang="en-US" altLang="en-US">
                <a:solidFill>
                  <a:schemeClr val="tx1"/>
                </a:solidFill>
              </a:rPr>
              <a:t>Digital Signatures</a:t>
            </a:r>
          </a:p>
        </p:txBody>
      </p:sp>
      <p:sp>
        <p:nvSpPr>
          <p:cNvPr id="45062" name="Rectangle 9"/>
          <p:cNvSpPr>
            <a:spLocks noGrp="1" noChangeArrowheads="1"/>
          </p:cNvSpPr>
          <p:nvPr>
            <p:ph type="body" idx="1"/>
          </p:nvPr>
        </p:nvSpPr>
        <p:spPr>
          <a:xfrm>
            <a:off x="2819400" y="3086100"/>
            <a:ext cx="20231100" cy="10020299"/>
          </a:xfrm>
        </p:spPr>
        <p:txBody>
          <a:bodyPr anchor="t">
            <a:normAutofit/>
          </a:bodyPr>
          <a:lstStyle/>
          <a:p>
            <a:pPr eaLnBrk="1" hangingPunct="1">
              <a:lnSpc>
                <a:spcPct val="90000"/>
              </a:lnSpc>
            </a:pPr>
            <a:r>
              <a:rPr lang="en-US" altLang="en-US" dirty="0"/>
              <a:t>Document to be signed is sent through a complex mathematical computation that generates a hash (large prime number).</a:t>
            </a:r>
          </a:p>
          <a:p>
            <a:pPr eaLnBrk="1" hangingPunct="1">
              <a:lnSpc>
                <a:spcPct val="90000"/>
              </a:lnSpc>
            </a:pPr>
            <a:r>
              <a:rPr lang="en-US" altLang="en-US" dirty="0"/>
              <a:t>Hash is encoded with owner’s private key then stored</a:t>
            </a:r>
          </a:p>
          <a:p>
            <a:pPr eaLnBrk="1" hangingPunct="1">
              <a:lnSpc>
                <a:spcPct val="90000"/>
              </a:lnSpc>
            </a:pPr>
            <a:r>
              <a:rPr lang="en-US" altLang="en-US" dirty="0"/>
              <a:t>To prove future ownership, stored hash is decoded using the owner’s public key and that hash is compared with a current hash of the document</a:t>
            </a:r>
          </a:p>
          <a:p>
            <a:pPr eaLnBrk="1" hangingPunct="1">
              <a:lnSpc>
                <a:spcPct val="90000"/>
              </a:lnSpc>
            </a:pPr>
            <a:r>
              <a:rPr lang="en-US" altLang="en-US" dirty="0"/>
              <a:t>If the two hashes agree, document belongs to the owner</a:t>
            </a:r>
          </a:p>
          <a:p>
            <a:pPr eaLnBrk="1" hangingPunct="1">
              <a:lnSpc>
                <a:spcPct val="90000"/>
              </a:lnSpc>
            </a:pPr>
            <a:r>
              <a:rPr lang="en-US" altLang="en-US" dirty="0"/>
              <a:t>U.S. accepts digitally signed documents as legal proof (for some types of documents)</a:t>
            </a:r>
          </a:p>
          <a:p>
            <a:pPr eaLnBrk="1" hangingPunct="1">
              <a:lnSpc>
                <a:spcPct val="90000"/>
              </a:lnSpc>
            </a:pPr>
            <a:endParaRPr lang="en-US" altLang="en-US" dirty="0"/>
          </a:p>
        </p:txBody>
      </p:sp>
    </p:spTree>
    <p:extLst>
      <p:ext uri="{BB962C8B-B14F-4D97-AF65-F5344CB8AC3E}">
        <p14:creationId xmlns:p14="http://schemas.microsoft.com/office/powerpoint/2010/main" val="24201172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a:t>Pretty Good Privacy (PGP)</a:t>
            </a:r>
          </a:p>
        </p:txBody>
      </p:sp>
      <p:sp>
        <p:nvSpPr>
          <p:cNvPr id="46083" name="Content Placeholder 2"/>
          <p:cNvSpPr>
            <a:spLocks noGrp="1"/>
          </p:cNvSpPr>
          <p:nvPr>
            <p:ph idx="1"/>
          </p:nvPr>
        </p:nvSpPr>
        <p:spPr/>
        <p:txBody>
          <a:bodyPr/>
          <a:lstStyle/>
          <a:p>
            <a:r>
              <a:rPr lang="en-US" altLang="en-US"/>
              <a:t>Encryption software created by Philip Zimmermann </a:t>
            </a:r>
          </a:p>
          <a:p>
            <a:r>
              <a:rPr lang="en-US" altLang="en-US"/>
              <a:t>Can be used to secure email and other data files</a:t>
            </a:r>
          </a:p>
          <a:p>
            <a:r>
              <a:rPr lang="en-US" altLang="en-US"/>
              <a:t>Employs public key cryptography and digital signatures</a:t>
            </a:r>
          </a:p>
        </p:txBody>
      </p:sp>
    </p:spTree>
    <p:extLst>
      <p:ext uri="{BB962C8B-B14F-4D97-AF65-F5344CB8AC3E}">
        <p14:creationId xmlns:p14="http://schemas.microsoft.com/office/powerpoint/2010/main" val="31228855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a:t>Kerberos</a:t>
            </a:r>
          </a:p>
        </p:txBody>
      </p:sp>
      <p:sp>
        <p:nvSpPr>
          <p:cNvPr id="47107" name="Content Placeholder 2"/>
          <p:cNvSpPr>
            <a:spLocks noGrp="1"/>
          </p:cNvSpPr>
          <p:nvPr>
            <p:ph idx="1"/>
          </p:nvPr>
        </p:nvSpPr>
        <p:spPr/>
        <p:txBody>
          <a:bodyPr/>
          <a:lstStyle/>
          <a:p>
            <a:r>
              <a:rPr lang="en-US" altLang="en-US"/>
              <a:t>An authentication protocol designed to work on client/server networks</a:t>
            </a:r>
          </a:p>
          <a:p>
            <a:r>
              <a:rPr lang="en-US" altLang="en-US"/>
              <a:t>Employs both private key cryptography (one key both encrypts and decrypts) and public key cryptography (two separate keys)</a:t>
            </a:r>
          </a:p>
          <a:p>
            <a:r>
              <a:rPr lang="en-US" altLang="en-US"/>
              <a:t>Another free software for use in the U.S.</a:t>
            </a:r>
          </a:p>
          <a:p>
            <a:r>
              <a:rPr lang="en-US" altLang="en-US"/>
              <a:t>Many operating systems provide Kerberos for authentication of users and services</a:t>
            </a:r>
          </a:p>
        </p:txBody>
      </p:sp>
    </p:spTree>
    <p:extLst>
      <p:ext uri="{BB962C8B-B14F-4D97-AF65-F5344CB8AC3E}">
        <p14:creationId xmlns:p14="http://schemas.microsoft.com/office/powerpoint/2010/main" val="37133868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48132" name="Text Box 7"/>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48133" name="Rectangle 8"/>
          <p:cNvSpPr>
            <a:spLocks noGrp="1" noChangeArrowheads="1"/>
          </p:cNvSpPr>
          <p:nvPr>
            <p:ph type="title"/>
          </p:nvPr>
        </p:nvSpPr>
        <p:spPr/>
        <p:txBody>
          <a:bodyPr/>
          <a:lstStyle/>
          <a:p>
            <a:pPr eaLnBrk="1" hangingPunct="1"/>
            <a:r>
              <a:rPr lang="en-US" altLang="en-US" dirty="0">
                <a:solidFill>
                  <a:schemeClr val="tx1"/>
                </a:solidFill>
              </a:rPr>
              <a:t>Public Key Infrastructure</a:t>
            </a:r>
          </a:p>
        </p:txBody>
      </p:sp>
      <p:sp>
        <p:nvSpPr>
          <p:cNvPr id="48134" name="Rectangle 9"/>
          <p:cNvSpPr>
            <a:spLocks noGrp="1" noChangeArrowheads="1"/>
          </p:cNvSpPr>
          <p:nvPr>
            <p:ph type="body" idx="1"/>
          </p:nvPr>
        </p:nvSpPr>
        <p:spPr/>
        <p:txBody>
          <a:bodyPr>
            <a:normAutofit fontScale="92500" lnSpcReduction="10000"/>
          </a:bodyPr>
          <a:lstStyle/>
          <a:p>
            <a:pPr eaLnBrk="1" hangingPunct="1"/>
            <a:r>
              <a:rPr lang="en-US" altLang="en-US" dirty="0"/>
              <a:t>Combination of encryption techniques, software, and services that involves all the necessary pieces to support digital certificates, certificate authorities, and public key generation, storage, and management</a:t>
            </a:r>
          </a:p>
          <a:p>
            <a:pPr eaLnBrk="1" hangingPunct="1"/>
            <a:r>
              <a:rPr lang="en-US" altLang="en-US" dirty="0"/>
              <a:t>A certificate, or digital certificate, is an electronic document, similar to a passport, that establishes your credentials when you are performing transactions</a:t>
            </a:r>
          </a:p>
          <a:p>
            <a:pPr eaLnBrk="1" hangingPunct="1"/>
            <a:r>
              <a:rPr lang="en-US" altLang="en-US" dirty="0"/>
              <a:t>A digital certificate contains your name, serial number, expiration dates, copy of your public key, and digital signature of certificate-issuing authority.</a:t>
            </a:r>
          </a:p>
          <a:p>
            <a:pPr eaLnBrk="1" hangingPunct="1"/>
            <a:r>
              <a:rPr lang="en-US" altLang="en-US" dirty="0"/>
              <a:t>Certificates are usually kept in a registry so other users may check them for authenticity.</a:t>
            </a:r>
          </a:p>
          <a:p>
            <a:pPr eaLnBrk="1" hangingPunct="1"/>
            <a:endParaRPr lang="en-US" altLang="en-US" dirty="0"/>
          </a:p>
        </p:txBody>
      </p:sp>
    </p:spTree>
    <p:extLst>
      <p:ext uri="{BB962C8B-B14F-4D97-AF65-F5344CB8AC3E}">
        <p14:creationId xmlns:p14="http://schemas.microsoft.com/office/powerpoint/2010/main" val="1897088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50180" name="Text Box 5"/>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50181" name="Rectangle 6"/>
          <p:cNvSpPr>
            <a:spLocks noGrp="1" noChangeArrowheads="1"/>
          </p:cNvSpPr>
          <p:nvPr>
            <p:ph type="title"/>
          </p:nvPr>
        </p:nvSpPr>
        <p:spPr/>
        <p:txBody>
          <a:bodyPr>
            <a:normAutofit/>
          </a:bodyPr>
          <a:lstStyle/>
          <a:p>
            <a:pPr eaLnBrk="1" hangingPunct="1"/>
            <a:r>
              <a:rPr lang="en-US" altLang="en-US" sz="8000" dirty="0">
                <a:solidFill>
                  <a:schemeClr val="tx1"/>
                </a:solidFill>
              </a:rPr>
              <a:t>Public Key Infrastructure (continued)</a:t>
            </a:r>
          </a:p>
        </p:txBody>
      </p:sp>
      <p:sp>
        <p:nvSpPr>
          <p:cNvPr id="50182" name="Rectangle 7"/>
          <p:cNvSpPr>
            <a:spLocks noGrp="1" noChangeArrowheads="1"/>
          </p:cNvSpPr>
          <p:nvPr>
            <p:ph type="body" idx="1"/>
          </p:nvPr>
        </p:nvSpPr>
        <p:spPr>
          <a:xfrm>
            <a:off x="1689100" y="3149600"/>
            <a:ext cx="21005800" cy="9842500"/>
          </a:xfrm>
        </p:spPr>
        <p:txBody>
          <a:bodyPr anchor="t">
            <a:normAutofit fontScale="77500" lnSpcReduction="20000"/>
          </a:bodyPr>
          <a:lstStyle/>
          <a:p>
            <a:pPr eaLnBrk="1" hangingPunct="1">
              <a:lnSpc>
                <a:spcPct val="90000"/>
              </a:lnSpc>
            </a:pPr>
            <a:r>
              <a:rPr lang="en-US" altLang="en-US" dirty="0"/>
              <a:t>Certificates are issued by a certificate authority (CA)</a:t>
            </a:r>
          </a:p>
          <a:p>
            <a:pPr lvl="1">
              <a:lnSpc>
                <a:spcPct val="90000"/>
              </a:lnSpc>
            </a:pPr>
            <a:r>
              <a:rPr lang="en-US" altLang="en-US" dirty="0"/>
              <a:t>A CA is either specialized software on a company network or a trusted third party	</a:t>
            </a:r>
          </a:p>
          <a:p>
            <a:pPr eaLnBrk="1" hangingPunct="1">
              <a:lnSpc>
                <a:spcPct val="90000"/>
              </a:lnSpc>
            </a:pPr>
            <a:r>
              <a:rPr lang="en-US" altLang="en-US" dirty="0"/>
              <a:t>Let’s say you want to order something over the Internet</a:t>
            </a:r>
          </a:p>
          <a:p>
            <a:pPr lvl="1" eaLnBrk="1" hangingPunct="1">
              <a:lnSpc>
                <a:spcPct val="90000"/>
              </a:lnSpc>
            </a:pPr>
            <a:r>
              <a:rPr lang="en-US" altLang="en-US" dirty="0"/>
              <a:t>The Web site wants to make sure you are legit, so the Web server requests your browser to sign the order with your private key (obtained from your certificate)</a:t>
            </a:r>
          </a:p>
          <a:p>
            <a:pPr lvl="1" eaLnBrk="1" hangingPunct="1">
              <a:lnSpc>
                <a:spcPct val="90000"/>
              </a:lnSpc>
            </a:pPr>
            <a:r>
              <a:rPr lang="en-US" altLang="en-US" dirty="0"/>
              <a:t>The Web server then requests your certificate from the third party CA, validates that certificate by verifying third party’s signature, then uses that certificate to validate the signature on your order</a:t>
            </a:r>
          </a:p>
          <a:p>
            <a:pPr lvl="1" eaLnBrk="1" hangingPunct="1">
              <a:lnSpc>
                <a:spcPct val="90000"/>
              </a:lnSpc>
            </a:pPr>
            <a:r>
              <a:rPr lang="en-US" altLang="en-US" dirty="0"/>
              <a:t>The user can do the same procedure to make sure the Web server is not a bogus operation</a:t>
            </a:r>
          </a:p>
          <a:p>
            <a:pPr lvl="1" eaLnBrk="1" hangingPunct="1">
              <a:lnSpc>
                <a:spcPct val="90000"/>
              </a:lnSpc>
            </a:pPr>
            <a:r>
              <a:rPr lang="en-US" altLang="en-US" dirty="0"/>
              <a:t>A certificate revocation list is used to “deactivate” a user’s certificate</a:t>
            </a:r>
          </a:p>
          <a:p>
            <a:pPr eaLnBrk="1" hangingPunct="1">
              <a:lnSpc>
                <a:spcPct val="90000"/>
              </a:lnSpc>
            </a:pPr>
            <a:endParaRPr lang="en-US" altLang="en-US" dirty="0"/>
          </a:p>
        </p:txBody>
      </p:sp>
    </p:spTree>
    <p:extLst>
      <p:ext uri="{BB962C8B-B14F-4D97-AF65-F5344CB8AC3E}">
        <p14:creationId xmlns:p14="http://schemas.microsoft.com/office/powerpoint/2010/main" val="3748652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52228" name="Text Box 7"/>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52229" name="Rectangle 8"/>
          <p:cNvSpPr>
            <a:spLocks noGrp="1" noChangeArrowheads="1"/>
          </p:cNvSpPr>
          <p:nvPr>
            <p:ph type="title"/>
          </p:nvPr>
        </p:nvSpPr>
        <p:spPr/>
        <p:txBody>
          <a:bodyPr>
            <a:normAutofit/>
          </a:bodyPr>
          <a:lstStyle/>
          <a:p>
            <a:pPr eaLnBrk="1" hangingPunct="1"/>
            <a:r>
              <a:rPr lang="en-US" altLang="en-US" sz="8000" dirty="0">
                <a:solidFill>
                  <a:schemeClr val="tx1"/>
                </a:solidFill>
              </a:rPr>
              <a:t>Public Key Infrastructure (continued)</a:t>
            </a:r>
          </a:p>
        </p:txBody>
      </p:sp>
      <p:sp>
        <p:nvSpPr>
          <p:cNvPr id="52230" name="Rectangle 9"/>
          <p:cNvSpPr>
            <a:spLocks noGrp="1" noChangeArrowheads="1"/>
          </p:cNvSpPr>
          <p:nvPr>
            <p:ph type="body" idx="1"/>
          </p:nvPr>
        </p:nvSpPr>
        <p:spPr/>
        <p:txBody>
          <a:bodyPr/>
          <a:lstStyle/>
          <a:p>
            <a:pPr eaLnBrk="1" hangingPunct="1"/>
            <a:r>
              <a:rPr lang="en-US" altLang="en-US"/>
              <a:t>Applications that could benefit from PKI:</a:t>
            </a:r>
          </a:p>
          <a:p>
            <a:pPr lvl="1" eaLnBrk="1" hangingPunct="1"/>
            <a:r>
              <a:rPr lang="en-US" altLang="en-US"/>
              <a:t>Web transactions</a:t>
            </a:r>
          </a:p>
          <a:p>
            <a:pPr lvl="1" eaLnBrk="1" hangingPunct="1"/>
            <a:r>
              <a:rPr lang="en-US" altLang="en-US"/>
              <a:t>Virtual private networks</a:t>
            </a:r>
          </a:p>
          <a:p>
            <a:pPr lvl="1" eaLnBrk="1" hangingPunct="1"/>
            <a:r>
              <a:rPr lang="en-US" altLang="en-US"/>
              <a:t>Electronic mail</a:t>
            </a:r>
          </a:p>
          <a:p>
            <a:pPr lvl="1" eaLnBrk="1" hangingPunct="1"/>
            <a:r>
              <a:rPr lang="en-US" altLang="en-US"/>
              <a:t>Client-server applications</a:t>
            </a:r>
          </a:p>
          <a:p>
            <a:pPr lvl="1" eaLnBrk="1" hangingPunct="1"/>
            <a:r>
              <a:rPr lang="en-US" altLang="en-US"/>
              <a:t>Banking transactions</a:t>
            </a:r>
          </a:p>
          <a:p>
            <a:pPr eaLnBrk="1" hangingPunct="1"/>
            <a:endParaRPr lang="en-US" altLang="en-US"/>
          </a:p>
        </p:txBody>
      </p:sp>
    </p:spTree>
    <p:extLst>
      <p:ext uri="{BB962C8B-B14F-4D97-AF65-F5344CB8AC3E}">
        <p14:creationId xmlns:p14="http://schemas.microsoft.com/office/powerpoint/2010/main" val="30519522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53252" name="Text Box 5"/>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53253" name="Rectangle 6"/>
          <p:cNvSpPr>
            <a:spLocks noGrp="1" noChangeArrowheads="1"/>
          </p:cNvSpPr>
          <p:nvPr>
            <p:ph type="title"/>
          </p:nvPr>
        </p:nvSpPr>
        <p:spPr/>
        <p:txBody>
          <a:bodyPr/>
          <a:lstStyle/>
          <a:p>
            <a:pPr eaLnBrk="1" hangingPunct="1"/>
            <a:r>
              <a:rPr lang="en-US" altLang="en-US">
                <a:solidFill>
                  <a:schemeClr val="tx1"/>
                </a:solidFill>
              </a:rPr>
              <a:t>Steganography</a:t>
            </a:r>
          </a:p>
        </p:txBody>
      </p:sp>
      <p:sp>
        <p:nvSpPr>
          <p:cNvPr id="53254" name="Rectangle 7"/>
          <p:cNvSpPr>
            <a:spLocks noGrp="1" noChangeArrowheads="1"/>
          </p:cNvSpPr>
          <p:nvPr>
            <p:ph type="body" idx="1"/>
          </p:nvPr>
        </p:nvSpPr>
        <p:spPr/>
        <p:txBody>
          <a:bodyPr/>
          <a:lstStyle/>
          <a:p>
            <a:pPr eaLnBrk="1" hangingPunct="1"/>
            <a:r>
              <a:rPr lang="en-US" altLang="en-US"/>
              <a:t>The art and science of hiding information inside other, seemingly ordinary messages or documents</a:t>
            </a:r>
          </a:p>
          <a:p>
            <a:pPr eaLnBrk="1" hangingPunct="1"/>
            <a:r>
              <a:rPr lang="en-US" altLang="en-US"/>
              <a:t>Unlike sending an encrypted message, you do not know when steganography is hiding a secret message within a document</a:t>
            </a:r>
          </a:p>
          <a:p>
            <a:pPr eaLnBrk="1" hangingPunct="1"/>
            <a:r>
              <a:rPr lang="en-US" altLang="en-US"/>
              <a:t>Examples include creating a watermark over an image or taking “random” pixels from an image and replacing them with the hidden data</a:t>
            </a:r>
          </a:p>
        </p:txBody>
      </p:sp>
    </p:spTree>
    <p:extLst>
      <p:ext uri="{BB962C8B-B14F-4D97-AF65-F5344CB8AC3E}">
        <p14:creationId xmlns:p14="http://schemas.microsoft.com/office/powerpoint/2010/main" val="10866565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54276" name="Text Box 7"/>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54277" name="Rectangle 8"/>
          <p:cNvSpPr>
            <a:spLocks noGrp="1" noChangeArrowheads="1"/>
          </p:cNvSpPr>
          <p:nvPr>
            <p:ph type="title"/>
          </p:nvPr>
        </p:nvSpPr>
        <p:spPr/>
        <p:txBody>
          <a:bodyPr/>
          <a:lstStyle/>
          <a:p>
            <a:pPr eaLnBrk="1" hangingPunct="1"/>
            <a:r>
              <a:rPr lang="en-US" altLang="en-US">
                <a:solidFill>
                  <a:schemeClr val="tx1"/>
                </a:solidFill>
              </a:rPr>
              <a:t>Securing Communications</a:t>
            </a:r>
          </a:p>
        </p:txBody>
      </p:sp>
      <p:sp>
        <p:nvSpPr>
          <p:cNvPr id="54278" name="Rectangle 9"/>
          <p:cNvSpPr>
            <a:spLocks noGrp="1" noChangeArrowheads="1"/>
          </p:cNvSpPr>
          <p:nvPr>
            <p:ph type="body" idx="1"/>
          </p:nvPr>
        </p:nvSpPr>
        <p:spPr/>
        <p:txBody>
          <a:bodyPr/>
          <a:lstStyle/>
          <a:p>
            <a:pPr eaLnBrk="1" hangingPunct="1"/>
            <a:r>
              <a:rPr lang="en-US" altLang="en-US"/>
              <a:t>So far we have examined standard system attacks, physical protection, controlling access, and securing data</a:t>
            </a:r>
          </a:p>
          <a:p>
            <a:pPr lvl="1" eaLnBrk="1" hangingPunct="1"/>
            <a:r>
              <a:rPr lang="en-US" altLang="en-US"/>
              <a:t>Now let’s examine securing communications</a:t>
            </a:r>
          </a:p>
          <a:p>
            <a:pPr eaLnBrk="1" hangingPunct="1"/>
            <a:r>
              <a:rPr lang="en-US" altLang="en-US"/>
              <a:t>One way to secure the transfer of data is to scramble the signal as it is being transmitted</a:t>
            </a:r>
          </a:p>
          <a:p>
            <a:pPr lvl="1" eaLnBrk="1" hangingPunct="1"/>
            <a:r>
              <a:rPr lang="en-US" altLang="en-US"/>
              <a:t>This is called spread spectrum technology</a:t>
            </a:r>
          </a:p>
          <a:p>
            <a:pPr eaLnBrk="1" hangingPunct="1"/>
            <a:endParaRPr lang="en-US" altLang="en-US"/>
          </a:p>
        </p:txBody>
      </p:sp>
    </p:spTree>
    <p:extLst>
      <p:ext uri="{BB962C8B-B14F-4D97-AF65-F5344CB8AC3E}">
        <p14:creationId xmlns:p14="http://schemas.microsoft.com/office/powerpoint/2010/main" val="15553689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55300" name="Text Box 4"/>
          <p:cNvSpPr txBox="1">
            <a:spLocks noChangeArrowheads="1"/>
          </p:cNvSpPr>
          <p:nvPr/>
        </p:nvSpPr>
        <p:spPr bwMode="auto">
          <a:xfrm>
            <a:off x="5181601" y="4051300"/>
            <a:ext cx="5619750"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7200"/>
          </a:p>
          <a:p>
            <a:pPr eaLnBrk="1" hangingPunct="1">
              <a:spcBef>
                <a:spcPct val="50000"/>
              </a:spcBef>
              <a:buFontTx/>
              <a:buNone/>
            </a:pPr>
            <a:endParaRPr lang="en-US" altLang="en-US" sz="7200"/>
          </a:p>
          <a:p>
            <a:pPr eaLnBrk="1" hangingPunct="1">
              <a:spcBef>
                <a:spcPct val="0"/>
              </a:spcBef>
              <a:buFontTx/>
              <a:buNone/>
            </a:pPr>
            <a:endParaRPr lang="en-US" altLang="en-US" sz="4800"/>
          </a:p>
          <a:p>
            <a:pPr eaLnBrk="1" hangingPunct="1">
              <a:spcBef>
                <a:spcPct val="0"/>
              </a:spcBef>
              <a:buFontTx/>
              <a:buNone/>
            </a:pPr>
            <a:endParaRPr lang="en-US" altLang="en-US" sz="4800"/>
          </a:p>
        </p:txBody>
      </p:sp>
      <p:sp>
        <p:nvSpPr>
          <p:cNvPr id="55301" name="Text Box 6"/>
          <p:cNvSpPr txBox="1">
            <a:spLocks noChangeArrowheads="1"/>
          </p:cNvSpPr>
          <p:nvPr/>
        </p:nvSpPr>
        <p:spPr bwMode="auto">
          <a:xfrm>
            <a:off x="6644986" y="606427"/>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4800"/>
          </a:p>
        </p:txBody>
      </p:sp>
      <p:sp>
        <p:nvSpPr>
          <p:cNvPr id="55302" name="Rectangle 7"/>
          <p:cNvSpPr>
            <a:spLocks noGrp="1" noChangeArrowheads="1"/>
          </p:cNvSpPr>
          <p:nvPr>
            <p:ph type="title"/>
          </p:nvPr>
        </p:nvSpPr>
        <p:spPr/>
        <p:txBody>
          <a:bodyPr/>
          <a:lstStyle/>
          <a:p>
            <a:pPr eaLnBrk="1" hangingPunct="1"/>
            <a:r>
              <a:rPr lang="en-US" altLang="en-US">
                <a:solidFill>
                  <a:schemeClr val="tx1"/>
                </a:solidFill>
              </a:rPr>
              <a:t>Spread Spectrum Technology</a:t>
            </a:r>
          </a:p>
        </p:txBody>
      </p:sp>
      <p:sp>
        <p:nvSpPr>
          <p:cNvPr id="55303" name="Rectangle 8"/>
          <p:cNvSpPr>
            <a:spLocks noGrp="1" noChangeArrowheads="1"/>
          </p:cNvSpPr>
          <p:nvPr>
            <p:ph type="body" idx="1"/>
          </p:nvPr>
        </p:nvSpPr>
        <p:spPr/>
        <p:txBody>
          <a:bodyPr/>
          <a:lstStyle/>
          <a:p>
            <a:pPr eaLnBrk="1" hangingPunct="1"/>
            <a:r>
              <a:rPr lang="en-US" altLang="en-US" dirty="0"/>
              <a:t>A secure encoding technique that uses multiple frequencies or codes to transmit data.</a:t>
            </a:r>
          </a:p>
          <a:p>
            <a:pPr eaLnBrk="1" hangingPunct="1"/>
            <a:r>
              <a:rPr lang="en-US" altLang="en-US" dirty="0"/>
              <a:t>Two basic spread spectrum technologies:</a:t>
            </a:r>
          </a:p>
          <a:p>
            <a:pPr lvl="1" eaLnBrk="1" hangingPunct="1"/>
            <a:r>
              <a:rPr lang="en-US" altLang="en-US" dirty="0"/>
              <a:t>Frequency hopping spread spectrum</a:t>
            </a:r>
          </a:p>
          <a:p>
            <a:pPr lvl="1" eaLnBrk="1" hangingPunct="1"/>
            <a:r>
              <a:rPr lang="en-US" altLang="en-US" dirty="0"/>
              <a:t>Direct sequence spread spectrum</a:t>
            </a:r>
          </a:p>
          <a:p>
            <a:pPr eaLnBrk="1" hangingPunct="1"/>
            <a:endParaRPr lang="en-US" altLang="en-US" dirty="0"/>
          </a:p>
        </p:txBody>
      </p:sp>
    </p:spTree>
    <p:extLst>
      <p:ext uri="{BB962C8B-B14F-4D97-AF65-F5344CB8AC3E}">
        <p14:creationId xmlns:p14="http://schemas.microsoft.com/office/powerpoint/2010/main" val="29065021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56324" name="Text Box 4"/>
          <p:cNvSpPr txBox="1">
            <a:spLocks noChangeArrowheads="1"/>
          </p:cNvSpPr>
          <p:nvPr/>
        </p:nvSpPr>
        <p:spPr bwMode="auto">
          <a:xfrm>
            <a:off x="5181601" y="4051300"/>
            <a:ext cx="5619750"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7200"/>
          </a:p>
          <a:p>
            <a:pPr eaLnBrk="1" hangingPunct="1">
              <a:spcBef>
                <a:spcPct val="50000"/>
              </a:spcBef>
              <a:buFontTx/>
              <a:buNone/>
            </a:pPr>
            <a:endParaRPr lang="en-US" altLang="en-US" sz="7200"/>
          </a:p>
          <a:p>
            <a:pPr eaLnBrk="1" hangingPunct="1">
              <a:spcBef>
                <a:spcPct val="0"/>
              </a:spcBef>
              <a:buFontTx/>
              <a:buNone/>
            </a:pPr>
            <a:endParaRPr lang="en-US" altLang="en-US" sz="4800"/>
          </a:p>
          <a:p>
            <a:pPr eaLnBrk="1" hangingPunct="1">
              <a:spcBef>
                <a:spcPct val="0"/>
              </a:spcBef>
              <a:buFontTx/>
              <a:buNone/>
            </a:pPr>
            <a:endParaRPr lang="en-US" altLang="en-US" sz="4800"/>
          </a:p>
        </p:txBody>
      </p:sp>
      <p:sp>
        <p:nvSpPr>
          <p:cNvPr id="56325" name="Text Box 7"/>
          <p:cNvSpPr txBox="1">
            <a:spLocks noChangeArrowheads="1"/>
          </p:cNvSpPr>
          <p:nvPr/>
        </p:nvSpPr>
        <p:spPr bwMode="auto">
          <a:xfrm>
            <a:off x="6644986" y="606427"/>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4800"/>
          </a:p>
        </p:txBody>
      </p:sp>
      <p:sp>
        <p:nvSpPr>
          <p:cNvPr id="56326" name="Rectangle 10"/>
          <p:cNvSpPr>
            <a:spLocks noGrp="1" noChangeArrowheads="1"/>
          </p:cNvSpPr>
          <p:nvPr>
            <p:ph type="title"/>
          </p:nvPr>
        </p:nvSpPr>
        <p:spPr/>
        <p:txBody>
          <a:bodyPr>
            <a:normAutofit/>
          </a:bodyPr>
          <a:lstStyle/>
          <a:p>
            <a:pPr eaLnBrk="1" hangingPunct="1"/>
            <a:r>
              <a:rPr lang="en-US" altLang="en-US" sz="8000" dirty="0">
                <a:solidFill>
                  <a:schemeClr val="tx1"/>
                </a:solidFill>
              </a:rPr>
              <a:t>Spread Spectrum Technology (continued)</a:t>
            </a:r>
          </a:p>
        </p:txBody>
      </p:sp>
      <p:pic>
        <p:nvPicPr>
          <p:cNvPr id="5632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1" y="2743200"/>
            <a:ext cx="15678150" cy="922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8" name="Footer Placeholder 3"/>
          <p:cNvSpPr>
            <a:spLocks noGrp="1"/>
          </p:cNvSpPr>
          <p:nvPr/>
        </p:nvSpPr>
        <p:spPr bwMode="auto">
          <a:xfrm>
            <a:off x="3962400" y="12280900"/>
            <a:ext cx="152400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t>Data Communications and Computer Networks: A Business User's Approach, Eighth Edition</a:t>
            </a:r>
          </a:p>
          <a:p>
            <a:pPr eaLnBrk="1" hangingPunct="1">
              <a:spcBef>
                <a:spcPct val="0"/>
              </a:spcBef>
              <a:buFontTx/>
              <a:buNone/>
            </a:pPr>
            <a:r>
              <a:rPr lang="en-US" altLang="en-US" sz="2000"/>
              <a:t>© 2016. Cengage Learning. All Rights Reserved.</a:t>
            </a:r>
          </a:p>
        </p:txBody>
      </p:sp>
    </p:spTree>
    <p:extLst>
      <p:ext uri="{BB962C8B-B14F-4D97-AF65-F5344CB8AC3E}">
        <p14:creationId xmlns:p14="http://schemas.microsoft.com/office/powerpoint/2010/main" val="3375878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Rectangle 8"/>
          <p:cNvSpPr txBox="1">
            <a:spLocks noGrp="1"/>
          </p:cNvSpPr>
          <p:nvPr>
            <p:ph type="title"/>
          </p:nvPr>
        </p:nvSpPr>
        <p:spPr>
          <a:prstGeom prst="rect">
            <a:avLst/>
          </a:prstGeom>
        </p:spPr>
        <p:txBody>
          <a:bodyPr/>
          <a:lstStyle/>
          <a:p>
            <a:r>
              <a:rPr dirty="0"/>
              <a:t>Introduction</a:t>
            </a:r>
          </a:p>
        </p:txBody>
      </p:sp>
      <p:sp>
        <p:nvSpPr>
          <p:cNvPr id="162" name="Rectangle 9"/>
          <p:cNvSpPr txBox="1">
            <a:spLocks noGrp="1"/>
          </p:cNvSpPr>
          <p:nvPr>
            <p:ph type="body" idx="1"/>
          </p:nvPr>
        </p:nvSpPr>
        <p:spPr>
          <a:prstGeom prst="rect">
            <a:avLst/>
          </a:prstGeom>
        </p:spPr>
        <p:txBody>
          <a:bodyPr>
            <a:normAutofit lnSpcReduction="10000"/>
          </a:bodyPr>
          <a:lstStyle/>
          <a:p>
            <a:pPr eaLnBrk="1" hangingPunct="1"/>
            <a:r>
              <a:rPr lang="en-US" altLang="en-US" dirty="0"/>
              <a:t>While computer systems today have some of the best security systems ever, they are more vulnerable than ever before</a:t>
            </a:r>
          </a:p>
          <a:p>
            <a:pPr eaLnBrk="1" hangingPunct="1"/>
            <a:endParaRPr lang="en-US" altLang="en-US" dirty="0"/>
          </a:p>
          <a:p>
            <a:pPr eaLnBrk="1" hangingPunct="1"/>
            <a:r>
              <a:rPr lang="en-US" altLang="en-US" dirty="0"/>
              <a:t>This vulnerability stems from the world-wide access to computer systems via the Internet</a:t>
            </a:r>
          </a:p>
          <a:p>
            <a:pPr eaLnBrk="1" hangingPunct="1"/>
            <a:endParaRPr lang="en-US" altLang="en-US" dirty="0"/>
          </a:p>
          <a:p>
            <a:pPr eaLnBrk="1" hangingPunct="1"/>
            <a:r>
              <a:rPr lang="en-US" altLang="en-US" dirty="0"/>
              <a:t>Computer and network security comes in many forms, including encryption algorithms, access to facilities, digital signatures, and using fingerprints and face scans as passwords</a:t>
            </a:r>
          </a:p>
        </p:txBody>
      </p:sp>
    </p:spTree>
    <p:extLst>
      <p:ext uri="{BB962C8B-B14F-4D97-AF65-F5344CB8AC3E}">
        <p14:creationId xmlns:p14="http://schemas.microsoft.com/office/powerpoint/2010/main" val="622209568"/>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57348" name="Text Box 4"/>
          <p:cNvSpPr txBox="1">
            <a:spLocks noChangeArrowheads="1"/>
          </p:cNvSpPr>
          <p:nvPr/>
        </p:nvSpPr>
        <p:spPr bwMode="auto">
          <a:xfrm>
            <a:off x="5181601" y="4051300"/>
            <a:ext cx="5619750"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7200"/>
          </a:p>
          <a:p>
            <a:pPr eaLnBrk="1" hangingPunct="1">
              <a:spcBef>
                <a:spcPct val="50000"/>
              </a:spcBef>
              <a:buFontTx/>
              <a:buNone/>
            </a:pPr>
            <a:endParaRPr lang="en-US" altLang="en-US" sz="7200"/>
          </a:p>
          <a:p>
            <a:pPr eaLnBrk="1" hangingPunct="1">
              <a:spcBef>
                <a:spcPct val="0"/>
              </a:spcBef>
              <a:buFontTx/>
              <a:buNone/>
            </a:pPr>
            <a:endParaRPr lang="en-US" altLang="en-US" sz="4800"/>
          </a:p>
          <a:p>
            <a:pPr eaLnBrk="1" hangingPunct="1">
              <a:spcBef>
                <a:spcPct val="0"/>
              </a:spcBef>
              <a:buFontTx/>
              <a:buNone/>
            </a:pPr>
            <a:endParaRPr lang="en-US" altLang="en-US" sz="4800"/>
          </a:p>
        </p:txBody>
      </p:sp>
      <p:sp>
        <p:nvSpPr>
          <p:cNvPr id="57349" name="Text Box 6"/>
          <p:cNvSpPr txBox="1">
            <a:spLocks noChangeArrowheads="1"/>
          </p:cNvSpPr>
          <p:nvPr/>
        </p:nvSpPr>
        <p:spPr bwMode="auto">
          <a:xfrm>
            <a:off x="6644986" y="606427"/>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4800"/>
          </a:p>
        </p:txBody>
      </p:sp>
      <p:sp>
        <p:nvSpPr>
          <p:cNvPr id="57350" name="Rectangle 8"/>
          <p:cNvSpPr>
            <a:spLocks noGrp="1" noChangeArrowheads="1"/>
          </p:cNvSpPr>
          <p:nvPr>
            <p:ph type="title"/>
          </p:nvPr>
        </p:nvSpPr>
        <p:spPr/>
        <p:txBody>
          <a:bodyPr>
            <a:normAutofit/>
          </a:bodyPr>
          <a:lstStyle/>
          <a:p>
            <a:pPr eaLnBrk="1" hangingPunct="1"/>
            <a:r>
              <a:rPr lang="en-US" altLang="en-US" sz="8000" dirty="0">
                <a:solidFill>
                  <a:schemeClr val="tx1"/>
                </a:solidFill>
              </a:rPr>
              <a:t>Spread Spectrum Technology (continued)</a:t>
            </a:r>
          </a:p>
        </p:txBody>
      </p:sp>
      <p:sp>
        <p:nvSpPr>
          <p:cNvPr id="57351" name="Rectangle 9"/>
          <p:cNvSpPr>
            <a:spLocks noGrp="1" noChangeArrowheads="1"/>
          </p:cNvSpPr>
          <p:nvPr>
            <p:ph type="body" idx="1"/>
          </p:nvPr>
        </p:nvSpPr>
        <p:spPr/>
        <p:txBody>
          <a:bodyPr/>
          <a:lstStyle/>
          <a:p>
            <a:pPr eaLnBrk="1" hangingPunct="1">
              <a:lnSpc>
                <a:spcPct val="90000"/>
              </a:lnSpc>
            </a:pPr>
            <a:r>
              <a:rPr lang="en-US" altLang="en-US"/>
              <a:t>Direct sequence spread spectrum </a:t>
            </a:r>
          </a:p>
          <a:p>
            <a:pPr lvl="1" eaLnBrk="1" hangingPunct="1">
              <a:lnSpc>
                <a:spcPct val="90000"/>
              </a:lnSpc>
            </a:pPr>
            <a:r>
              <a:rPr lang="en-US" altLang="en-US"/>
              <a:t>This technology replaces each binary 0 and binary 1 with a unique pattern, or sequence, of 1s and 0s</a:t>
            </a:r>
          </a:p>
          <a:p>
            <a:pPr lvl="1" eaLnBrk="1" hangingPunct="1">
              <a:lnSpc>
                <a:spcPct val="90000"/>
              </a:lnSpc>
            </a:pPr>
            <a:r>
              <a:rPr lang="en-US" altLang="en-US"/>
              <a:t>For example, one transmitter may transmit the sequence 10010100 for each binary 1, and 11001010 for each binary 0</a:t>
            </a:r>
          </a:p>
          <a:p>
            <a:pPr lvl="2" eaLnBrk="1" hangingPunct="1">
              <a:lnSpc>
                <a:spcPct val="90000"/>
              </a:lnSpc>
            </a:pPr>
            <a:r>
              <a:rPr lang="en-US" altLang="en-US"/>
              <a:t>Another transmitter may transmit the sequence 11110000 for each binary 1, and 10101010 for each binary 0</a:t>
            </a:r>
          </a:p>
          <a:p>
            <a:pPr eaLnBrk="1" hangingPunct="1">
              <a:lnSpc>
                <a:spcPct val="90000"/>
              </a:lnSpc>
            </a:pPr>
            <a:endParaRPr lang="en-US" altLang="en-US"/>
          </a:p>
        </p:txBody>
      </p:sp>
    </p:spTree>
    <p:extLst>
      <p:ext uri="{BB962C8B-B14F-4D97-AF65-F5344CB8AC3E}">
        <p14:creationId xmlns:p14="http://schemas.microsoft.com/office/powerpoint/2010/main" val="34515326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58372" name="Text Box 3"/>
          <p:cNvSpPr txBox="1">
            <a:spLocks noChangeArrowheads="1"/>
          </p:cNvSpPr>
          <p:nvPr/>
        </p:nvSpPr>
        <p:spPr bwMode="auto">
          <a:xfrm>
            <a:off x="5181601" y="4051300"/>
            <a:ext cx="5619750"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7200"/>
          </a:p>
          <a:p>
            <a:pPr eaLnBrk="1" hangingPunct="1">
              <a:spcBef>
                <a:spcPct val="50000"/>
              </a:spcBef>
              <a:buFontTx/>
              <a:buNone/>
            </a:pPr>
            <a:endParaRPr lang="en-US" altLang="en-US" sz="7200"/>
          </a:p>
          <a:p>
            <a:pPr eaLnBrk="1" hangingPunct="1">
              <a:spcBef>
                <a:spcPct val="0"/>
              </a:spcBef>
              <a:buFontTx/>
              <a:buNone/>
            </a:pPr>
            <a:endParaRPr lang="en-US" altLang="en-US" sz="4800"/>
          </a:p>
          <a:p>
            <a:pPr eaLnBrk="1" hangingPunct="1">
              <a:spcBef>
                <a:spcPct val="0"/>
              </a:spcBef>
              <a:buFontTx/>
              <a:buNone/>
            </a:pPr>
            <a:endParaRPr lang="en-US" altLang="en-US" sz="4800"/>
          </a:p>
        </p:txBody>
      </p:sp>
      <p:sp>
        <p:nvSpPr>
          <p:cNvPr id="58373" name="Text Box 5"/>
          <p:cNvSpPr txBox="1">
            <a:spLocks noChangeArrowheads="1"/>
          </p:cNvSpPr>
          <p:nvPr/>
        </p:nvSpPr>
        <p:spPr bwMode="auto">
          <a:xfrm>
            <a:off x="6644986" y="606427"/>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4800"/>
          </a:p>
        </p:txBody>
      </p:sp>
      <p:sp>
        <p:nvSpPr>
          <p:cNvPr id="58374" name="Rectangle 8"/>
          <p:cNvSpPr>
            <a:spLocks noGrp="1" noChangeArrowheads="1"/>
          </p:cNvSpPr>
          <p:nvPr>
            <p:ph type="title"/>
          </p:nvPr>
        </p:nvSpPr>
        <p:spPr/>
        <p:txBody>
          <a:bodyPr>
            <a:normAutofit/>
          </a:bodyPr>
          <a:lstStyle/>
          <a:p>
            <a:pPr eaLnBrk="1" hangingPunct="1"/>
            <a:r>
              <a:rPr lang="en-US" altLang="en-US" sz="8000" dirty="0">
                <a:solidFill>
                  <a:schemeClr val="tx1"/>
                </a:solidFill>
              </a:rPr>
              <a:t>Spread Spectrum Technology (continued)</a:t>
            </a:r>
          </a:p>
        </p:txBody>
      </p:sp>
      <p:pic>
        <p:nvPicPr>
          <p:cNvPr id="5837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2743201"/>
            <a:ext cx="16002000" cy="983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6" name="Footer Placeholder 3"/>
          <p:cNvSpPr>
            <a:spLocks noGrp="1"/>
          </p:cNvSpPr>
          <p:nvPr/>
        </p:nvSpPr>
        <p:spPr bwMode="auto">
          <a:xfrm>
            <a:off x="4124326" y="12763500"/>
            <a:ext cx="152400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latin typeface="Times New Roman" panose="02020603050405020304" pitchFamily="18" charset="0"/>
              </a:rPr>
              <a:t>Data Communications and Computer Networks: A Business User's Approach, Eighth Edition</a:t>
            </a:r>
          </a:p>
          <a:p>
            <a:pPr eaLnBrk="1" hangingPunct="1">
              <a:spcBef>
                <a:spcPct val="0"/>
              </a:spcBef>
              <a:buFontTx/>
              <a:buNone/>
            </a:pPr>
            <a:r>
              <a:rPr lang="en-US" altLang="en-US" sz="2000">
                <a:latin typeface="Times New Roman" panose="02020603050405020304" pitchFamily="18" charset="0"/>
              </a:rPr>
              <a:t>© 2016. Cengage Learning. All Rights Reserved.</a:t>
            </a:r>
          </a:p>
          <a:p>
            <a:pPr eaLnBrk="1" hangingPunct="1">
              <a:spcBef>
                <a:spcPct val="0"/>
              </a:spcBef>
              <a:buFontTx/>
              <a:buNone/>
            </a:pPr>
            <a:endParaRPr lang="en-US" altLang="en-US">
              <a:latin typeface="Times New Roman" panose="02020603050405020304" pitchFamily="18" charset="0"/>
            </a:endParaRPr>
          </a:p>
        </p:txBody>
      </p:sp>
    </p:spTree>
    <p:extLst>
      <p:ext uri="{BB962C8B-B14F-4D97-AF65-F5344CB8AC3E}">
        <p14:creationId xmlns:p14="http://schemas.microsoft.com/office/powerpoint/2010/main" val="20045216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59396" name="Text Box 5"/>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59397" name="Rectangle 6"/>
          <p:cNvSpPr>
            <a:spLocks noGrp="1" noChangeArrowheads="1"/>
          </p:cNvSpPr>
          <p:nvPr>
            <p:ph type="title"/>
          </p:nvPr>
        </p:nvSpPr>
        <p:spPr/>
        <p:txBody>
          <a:bodyPr/>
          <a:lstStyle/>
          <a:p>
            <a:pPr eaLnBrk="1" hangingPunct="1"/>
            <a:r>
              <a:rPr lang="en-US" altLang="en-US">
                <a:solidFill>
                  <a:schemeClr val="tx1"/>
                </a:solidFill>
              </a:rPr>
              <a:t>Guarding Against Viruses</a:t>
            </a:r>
          </a:p>
        </p:txBody>
      </p:sp>
      <p:sp>
        <p:nvSpPr>
          <p:cNvPr id="59398" name="Rectangle 7"/>
          <p:cNvSpPr>
            <a:spLocks noGrp="1" noChangeArrowheads="1"/>
          </p:cNvSpPr>
          <p:nvPr>
            <p:ph type="body" idx="1"/>
          </p:nvPr>
        </p:nvSpPr>
        <p:spPr/>
        <p:txBody>
          <a:bodyPr/>
          <a:lstStyle/>
          <a:p>
            <a:pPr eaLnBrk="1" hangingPunct="1"/>
            <a:r>
              <a:rPr lang="en-US" altLang="en-US"/>
              <a:t>Signature-based scanners look for particular virus patterns or signatures and alert the user</a:t>
            </a:r>
          </a:p>
          <a:p>
            <a:pPr eaLnBrk="1" hangingPunct="1"/>
            <a:r>
              <a:rPr lang="en-US" altLang="en-US"/>
              <a:t>Terminate-and-stay-resident programs run in the background constantly watching for viruses and their actions</a:t>
            </a:r>
          </a:p>
          <a:p>
            <a:pPr eaLnBrk="1" hangingPunct="1"/>
            <a:r>
              <a:rPr lang="en-US" altLang="en-US"/>
              <a:t>Multi-level generic scanning is a combination of antivirus techniques including intelligent checksum analysis and expert system analysis</a:t>
            </a:r>
          </a:p>
          <a:p>
            <a:pPr eaLnBrk="1" hangingPunct="1"/>
            <a:endParaRPr lang="en-US" altLang="en-US"/>
          </a:p>
        </p:txBody>
      </p:sp>
    </p:spTree>
    <p:extLst>
      <p:ext uri="{BB962C8B-B14F-4D97-AF65-F5344CB8AC3E}">
        <p14:creationId xmlns:p14="http://schemas.microsoft.com/office/powerpoint/2010/main" val="30838983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60420" name="Text Box 7"/>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60421" name="Rectangle 8"/>
          <p:cNvSpPr>
            <a:spLocks noGrp="1" noChangeArrowheads="1"/>
          </p:cNvSpPr>
          <p:nvPr>
            <p:ph type="title"/>
          </p:nvPr>
        </p:nvSpPr>
        <p:spPr/>
        <p:txBody>
          <a:bodyPr/>
          <a:lstStyle/>
          <a:p>
            <a:pPr eaLnBrk="1" hangingPunct="1"/>
            <a:r>
              <a:rPr lang="en-US" altLang="en-US">
                <a:solidFill>
                  <a:schemeClr val="tx1"/>
                </a:solidFill>
              </a:rPr>
              <a:t>Firewalls</a:t>
            </a:r>
          </a:p>
        </p:txBody>
      </p:sp>
      <p:sp>
        <p:nvSpPr>
          <p:cNvPr id="60422" name="Rectangle 9"/>
          <p:cNvSpPr>
            <a:spLocks noGrp="1" noChangeArrowheads="1"/>
          </p:cNvSpPr>
          <p:nvPr>
            <p:ph type="body" idx="1"/>
          </p:nvPr>
        </p:nvSpPr>
        <p:spPr/>
        <p:txBody>
          <a:bodyPr/>
          <a:lstStyle/>
          <a:p>
            <a:pPr eaLnBrk="1" hangingPunct="1"/>
            <a:r>
              <a:rPr lang="en-US" altLang="en-US"/>
              <a:t>A system or combination of systems that supports an access control policy between two networks</a:t>
            </a:r>
          </a:p>
          <a:p>
            <a:pPr eaLnBrk="1" hangingPunct="1"/>
            <a:r>
              <a:rPr lang="en-US" altLang="en-US"/>
              <a:t>Can limit the types of transactions that enter a system, as well as the types of transactions that leave a system</a:t>
            </a:r>
          </a:p>
          <a:p>
            <a:pPr eaLnBrk="1" hangingPunct="1"/>
            <a:r>
              <a:rPr lang="en-US" altLang="en-US"/>
              <a:t>Can be programmed to stop certain types or ranges of IP addresses, as well as certain types of TCP port numbers (applications)</a:t>
            </a:r>
          </a:p>
          <a:p>
            <a:pPr eaLnBrk="1" hangingPunct="1"/>
            <a:endParaRPr lang="en-US" altLang="en-US"/>
          </a:p>
        </p:txBody>
      </p:sp>
    </p:spTree>
    <p:extLst>
      <p:ext uri="{BB962C8B-B14F-4D97-AF65-F5344CB8AC3E}">
        <p14:creationId xmlns:p14="http://schemas.microsoft.com/office/powerpoint/2010/main" val="12569373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61444" name="Text Box 7"/>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61445" name="Rectangle 8"/>
          <p:cNvSpPr>
            <a:spLocks noGrp="1" noChangeArrowheads="1"/>
          </p:cNvSpPr>
          <p:nvPr>
            <p:ph type="title"/>
          </p:nvPr>
        </p:nvSpPr>
        <p:spPr/>
        <p:txBody>
          <a:bodyPr/>
          <a:lstStyle/>
          <a:p>
            <a:pPr eaLnBrk="1" hangingPunct="1"/>
            <a:r>
              <a:rPr lang="en-US" altLang="en-US">
                <a:solidFill>
                  <a:schemeClr val="tx1"/>
                </a:solidFill>
              </a:rPr>
              <a:t>Three Basic Types of Firewalls</a:t>
            </a:r>
          </a:p>
        </p:txBody>
      </p:sp>
      <p:sp>
        <p:nvSpPr>
          <p:cNvPr id="61446" name="Rectangle 9"/>
          <p:cNvSpPr>
            <a:spLocks noGrp="1" noChangeArrowheads="1"/>
          </p:cNvSpPr>
          <p:nvPr>
            <p:ph type="body" idx="1"/>
          </p:nvPr>
        </p:nvSpPr>
        <p:spPr/>
        <p:txBody>
          <a:bodyPr anchor="t">
            <a:normAutofit fontScale="85000" lnSpcReduction="20000"/>
          </a:bodyPr>
          <a:lstStyle/>
          <a:p>
            <a:pPr marL="1028700" indent="-1028700">
              <a:lnSpc>
                <a:spcPct val="90000"/>
              </a:lnSpc>
              <a:buFontTx/>
              <a:buAutoNum type="arabicPeriod"/>
            </a:pPr>
            <a:r>
              <a:rPr lang="en-US" altLang="en-US" dirty="0"/>
              <a:t>Packet filter firewall – essentially a router that has been programmed to filter out or allow to pass certain IP addresses or TCP port numbers</a:t>
            </a:r>
          </a:p>
          <a:p>
            <a:pPr marL="1028700" indent="-1028700">
              <a:lnSpc>
                <a:spcPct val="90000"/>
              </a:lnSpc>
              <a:buFontTx/>
              <a:buAutoNum type="arabicPeriod"/>
            </a:pPr>
            <a:r>
              <a:rPr lang="en-US" altLang="en-US" dirty="0"/>
              <a:t>Proxy server – more advanced firewall that acts as a doorman into a corporate network</a:t>
            </a:r>
          </a:p>
          <a:p>
            <a:pPr lvl="1" eaLnBrk="1" hangingPunct="1">
              <a:lnSpc>
                <a:spcPct val="90000"/>
              </a:lnSpc>
            </a:pPr>
            <a:r>
              <a:rPr lang="en-US" altLang="en-US" dirty="0"/>
              <a:t>Any external transaction that requests something from the corporate network must enter through the proxy server</a:t>
            </a:r>
          </a:p>
          <a:p>
            <a:pPr lvl="1" eaLnBrk="1" hangingPunct="1">
              <a:lnSpc>
                <a:spcPct val="90000"/>
              </a:lnSpc>
            </a:pPr>
            <a:r>
              <a:rPr lang="en-US" altLang="en-US" dirty="0"/>
              <a:t>Proxy servers are more advanced but make external accesses slower</a:t>
            </a:r>
          </a:p>
          <a:p>
            <a:pPr marL="1028700" indent="-1028700">
              <a:lnSpc>
                <a:spcPct val="90000"/>
              </a:lnSpc>
              <a:buFontTx/>
              <a:buAutoNum type="arabicPeriod" startAt="3"/>
            </a:pPr>
            <a:r>
              <a:rPr lang="en-US" altLang="en-US" dirty="0"/>
              <a:t>Application layer – inspects all packets coming into or leaving a connection using the application layer of the TCP/IP protocol suite</a:t>
            </a:r>
          </a:p>
          <a:p>
            <a:pPr marL="1828800" lvl="1" indent="-1028700">
              <a:lnSpc>
                <a:spcPct val="90000"/>
              </a:lnSpc>
            </a:pPr>
            <a:r>
              <a:rPr lang="en-US" altLang="en-US" dirty="0"/>
              <a:t>Goes beyond IP addresses and TCP port numbers and inspects packet to see to which application it belongs</a:t>
            </a:r>
          </a:p>
          <a:p>
            <a:pPr marL="1028700" indent="-1028700">
              <a:lnSpc>
                <a:spcPct val="90000"/>
              </a:lnSpc>
            </a:pPr>
            <a:endParaRPr lang="en-US" altLang="en-US" dirty="0"/>
          </a:p>
        </p:txBody>
      </p:sp>
    </p:spTree>
    <p:extLst>
      <p:ext uri="{BB962C8B-B14F-4D97-AF65-F5344CB8AC3E}">
        <p14:creationId xmlns:p14="http://schemas.microsoft.com/office/powerpoint/2010/main" val="4971087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65540" name="Text Box 7"/>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65541" name="Rectangle 8"/>
          <p:cNvSpPr>
            <a:spLocks noGrp="1" noChangeArrowheads="1"/>
          </p:cNvSpPr>
          <p:nvPr>
            <p:ph type="title"/>
          </p:nvPr>
        </p:nvSpPr>
        <p:spPr/>
        <p:txBody>
          <a:bodyPr/>
          <a:lstStyle/>
          <a:p>
            <a:pPr eaLnBrk="1" hangingPunct="1"/>
            <a:r>
              <a:rPr lang="en-US" altLang="en-US">
                <a:solidFill>
                  <a:schemeClr val="tx1"/>
                </a:solidFill>
              </a:rPr>
              <a:t>Wireless Security</a:t>
            </a:r>
          </a:p>
        </p:txBody>
      </p:sp>
      <p:sp>
        <p:nvSpPr>
          <p:cNvPr id="65542" name="Rectangle 9"/>
          <p:cNvSpPr>
            <a:spLocks noGrp="1" noChangeArrowheads="1"/>
          </p:cNvSpPr>
          <p:nvPr>
            <p:ph type="body" idx="1"/>
          </p:nvPr>
        </p:nvSpPr>
        <p:spPr/>
        <p:txBody>
          <a:bodyPr/>
          <a:lstStyle/>
          <a:p>
            <a:pPr eaLnBrk="1" hangingPunct="1"/>
            <a:r>
              <a:rPr lang="en-US" altLang="en-US"/>
              <a:t>How do you make a wireless LAN secure?</a:t>
            </a:r>
          </a:p>
          <a:p>
            <a:pPr lvl="1" eaLnBrk="1" hangingPunct="1"/>
            <a:r>
              <a:rPr lang="en-US" altLang="en-US"/>
              <a:t>WEP (Wired Equivalency Protocol) was the first security protocol used with wireless LANs</a:t>
            </a:r>
          </a:p>
          <a:p>
            <a:pPr lvl="2" eaLnBrk="1" hangingPunct="1"/>
            <a:r>
              <a:rPr lang="en-US" altLang="en-US"/>
              <a:t>It had weak 40-bit static keys and was too easy to break</a:t>
            </a:r>
          </a:p>
          <a:p>
            <a:pPr lvl="1" eaLnBrk="1" hangingPunct="1"/>
            <a:r>
              <a:rPr lang="en-US" altLang="en-US"/>
              <a:t>WPA (Wi-Fi Protected Access) replaced WEP</a:t>
            </a:r>
          </a:p>
          <a:p>
            <a:pPr lvl="2" eaLnBrk="1" hangingPunct="1"/>
            <a:r>
              <a:rPr lang="en-US" altLang="en-US"/>
              <a:t>Major improvement including dynamic key encryption and mutual authentication for wireless clients</a:t>
            </a:r>
          </a:p>
          <a:p>
            <a:pPr eaLnBrk="1" hangingPunct="1"/>
            <a:endParaRPr lang="en-US" altLang="en-US"/>
          </a:p>
        </p:txBody>
      </p:sp>
    </p:spTree>
    <p:extLst>
      <p:ext uri="{BB962C8B-B14F-4D97-AF65-F5344CB8AC3E}">
        <p14:creationId xmlns:p14="http://schemas.microsoft.com/office/powerpoint/2010/main" val="9824141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66564" name="Text Box 5"/>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66565" name="Rectangle 6"/>
          <p:cNvSpPr>
            <a:spLocks noGrp="1" noChangeArrowheads="1"/>
          </p:cNvSpPr>
          <p:nvPr>
            <p:ph type="title"/>
          </p:nvPr>
        </p:nvSpPr>
        <p:spPr/>
        <p:txBody>
          <a:bodyPr/>
          <a:lstStyle/>
          <a:p>
            <a:pPr eaLnBrk="1" hangingPunct="1"/>
            <a:r>
              <a:rPr lang="en-US" altLang="en-US" dirty="0">
                <a:solidFill>
                  <a:schemeClr val="tx1"/>
                </a:solidFill>
              </a:rPr>
              <a:t>Wireless Security (continued)</a:t>
            </a:r>
          </a:p>
        </p:txBody>
      </p:sp>
      <p:sp>
        <p:nvSpPr>
          <p:cNvPr id="66566" name="Rectangle 7"/>
          <p:cNvSpPr>
            <a:spLocks noGrp="1" noChangeArrowheads="1"/>
          </p:cNvSpPr>
          <p:nvPr>
            <p:ph type="body" idx="1"/>
          </p:nvPr>
        </p:nvSpPr>
        <p:spPr/>
        <p:txBody>
          <a:bodyPr/>
          <a:lstStyle/>
          <a:p>
            <a:pPr eaLnBrk="1" hangingPunct="1"/>
            <a:r>
              <a:rPr lang="en-US" altLang="en-US" dirty="0"/>
              <a:t>Both of these should eventually give way to a new protocol created by the IEEE </a:t>
            </a:r>
          </a:p>
          <a:p>
            <a:pPr lvl="1" eaLnBrk="1" hangingPunct="1"/>
            <a:r>
              <a:rPr lang="en-US" altLang="en-US" dirty="0"/>
              <a:t>IEEE 802.11i, or WPA2</a:t>
            </a:r>
          </a:p>
          <a:p>
            <a:pPr eaLnBrk="1" hangingPunct="1"/>
            <a:r>
              <a:rPr lang="en-US" altLang="en-US" dirty="0"/>
              <a:t>WPA2 allows keys, encryption algorithms, and negotiation to be dynamically assigned</a:t>
            </a:r>
          </a:p>
          <a:p>
            <a:pPr eaLnBrk="1" hangingPunct="1"/>
            <a:r>
              <a:rPr lang="en-US" altLang="en-US" dirty="0"/>
              <a:t>Also, AES encryption based on the Rijndael algorithm with 128-, 192-, or 256-bit keys is incorporated</a:t>
            </a:r>
          </a:p>
          <a:p>
            <a:pPr eaLnBrk="1" hangingPunct="1"/>
            <a:endParaRPr lang="en-US" altLang="en-US" dirty="0"/>
          </a:p>
        </p:txBody>
      </p:sp>
    </p:spTree>
    <p:extLst>
      <p:ext uri="{BB962C8B-B14F-4D97-AF65-F5344CB8AC3E}">
        <p14:creationId xmlns:p14="http://schemas.microsoft.com/office/powerpoint/2010/main" val="41755564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67588" name="Text Box 5"/>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67589" name="Rectangle 6"/>
          <p:cNvSpPr>
            <a:spLocks noGrp="1" noChangeArrowheads="1"/>
          </p:cNvSpPr>
          <p:nvPr>
            <p:ph type="title"/>
          </p:nvPr>
        </p:nvSpPr>
        <p:spPr/>
        <p:txBody>
          <a:bodyPr>
            <a:normAutofit/>
          </a:bodyPr>
          <a:lstStyle/>
          <a:p>
            <a:pPr eaLnBrk="1" hangingPunct="1"/>
            <a:r>
              <a:rPr lang="en-US" altLang="en-US" sz="8000" dirty="0">
                <a:solidFill>
                  <a:schemeClr val="tx1"/>
                </a:solidFill>
              </a:rPr>
              <a:t>Security Policy Design Issues</a:t>
            </a:r>
          </a:p>
        </p:txBody>
      </p:sp>
      <p:sp>
        <p:nvSpPr>
          <p:cNvPr id="67590" name="Rectangle 7"/>
          <p:cNvSpPr>
            <a:spLocks noGrp="1" noChangeArrowheads="1"/>
          </p:cNvSpPr>
          <p:nvPr>
            <p:ph type="body" idx="1"/>
          </p:nvPr>
        </p:nvSpPr>
        <p:spPr/>
        <p:txBody>
          <a:bodyPr/>
          <a:lstStyle/>
          <a:p>
            <a:pPr eaLnBrk="1" hangingPunct="1"/>
            <a:r>
              <a:rPr lang="en-US" altLang="en-US" dirty="0"/>
              <a:t>What is the company’s desired level of security?</a:t>
            </a:r>
          </a:p>
          <a:p>
            <a:pPr eaLnBrk="1" hangingPunct="1"/>
            <a:r>
              <a:rPr lang="en-US" altLang="en-US" dirty="0"/>
              <a:t>How much money is the company willing to invest in security?</a:t>
            </a:r>
          </a:p>
          <a:p>
            <a:pPr eaLnBrk="1" hangingPunct="1"/>
            <a:r>
              <a:rPr lang="en-US" altLang="en-US" dirty="0"/>
              <a:t>If the company is serious about restricting access through an Internet link, what about restricting access through all other entry ways?</a:t>
            </a:r>
          </a:p>
          <a:p>
            <a:pPr eaLnBrk="1" hangingPunct="1"/>
            <a:r>
              <a:rPr lang="en-US" altLang="en-US" dirty="0"/>
              <a:t>The company must have a well-designed security policy</a:t>
            </a:r>
          </a:p>
          <a:p>
            <a:pPr eaLnBrk="1" hangingPunct="1"/>
            <a:endParaRPr lang="en-US" altLang="en-US" dirty="0"/>
          </a:p>
        </p:txBody>
      </p:sp>
    </p:spTree>
    <p:extLst>
      <p:ext uri="{BB962C8B-B14F-4D97-AF65-F5344CB8AC3E}">
        <p14:creationId xmlns:p14="http://schemas.microsoft.com/office/powerpoint/2010/main" val="17134166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68612" name="Text Box 7"/>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68613" name="Rectangle 8"/>
          <p:cNvSpPr>
            <a:spLocks noGrp="1" noChangeArrowheads="1"/>
          </p:cNvSpPr>
          <p:nvPr>
            <p:ph type="title"/>
          </p:nvPr>
        </p:nvSpPr>
        <p:spPr/>
        <p:txBody>
          <a:bodyPr anchor="ctr">
            <a:noAutofit/>
          </a:bodyPr>
          <a:lstStyle/>
          <a:p>
            <a:pPr eaLnBrk="1" hangingPunct="1"/>
            <a:r>
              <a:rPr lang="en-US" altLang="en-US" sz="6600" dirty="0">
                <a:solidFill>
                  <a:schemeClr val="tx1"/>
                </a:solidFill>
                <a:latin typeface="Arial" panose="020B0604020202020204" pitchFamily="34" charset="0"/>
                <a:cs typeface="Arial" panose="020B0604020202020204" pitchFamily="34" charset="0"/>
              </a:rPr>
              <a:t>Cybersecurity Tools: Your Digital Defense Arsenal</a:t>
            </a:r>
          </a:p>
        </p:txBody>
      </p:sp>
      <p:sp>
        <p:nvSpPr>
          <p:cNvPr id="4" name="TextBox 3">
            <a:extLst>
              <a:ext uri="{FF2B5EF4-FFF2-40B4-BE49-F238E27FC236}">
                <a16:creationId xmlns:a16="http://schemas.microsoft.com/office/drawing/2014/main" id="{FA6BA3A7-AAC9-5055-9DEA-3C76BB24EBFF}"/>
              </a:ext>
            </a:extLst>
          </p:cNvPr>
          <p:cNvSpPr txBox="1"/>
          <p:nvPr/>
        </p:nvSpPr>
        <p:spPr>
          <a:xfrm>
            <a:off x="1974574" y="2456934"/>
            <a:ext cx="20434852" cy="9582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AU" sz="4400" b="1" dirty="0">
                <a:latin typeface="+mn-lt"/>
              </a:rPr>
              <a:t>Wireshark: Network Packet Analyzer</a:t>
            </a:r>
          </a:p>
          <a:p>
            <a:pPr marL="0" marR="0" indent="0" algn="l" defTabSz="825500" rtl="0" fontAlgn="auto" latinLnBrk="0" hangingPunct="0">
              <a:lnSpc>
                <a:spcPct val="100000"/>
              </a:lnSpc>
              <a:spcBef>
                <a:spcPts val="0"/>
              </a:spcBef>
              <a:spcAft>
                <a:spcPts val="0"/>
              </a:spcAft>
              <a:buClrTx/>
              <a:buSzTx/>
              <a:buFontTx/>
              <a:buNone/>
              <a:tabLst/>
            </a:pPr>
            <a:r>
              <a:rPr lang="en-US" sz="4400" dirty="0">
                <a:latin typeface="+mn-lt"/>
              </a:rPr>
              <a:t>Wireshark is a free and open-source packet analyzer used for network troubleshooting, analysis, and education.</a:t>
            </a:r>
          </a:p>
          <a:p>
            <a:pPr marL="0" marR="0" indent="0" algn="l" defTabSz="825500" rtl="0" fontAlgn="auto" latinLnBrk="0" hangingPunct="0">
              <a:lnSpc>
                <a:spcPct val="100000"/>
              </a:lnSpc>
              <a:spcBef>
                <a:spcPts val="0"/>
              </a:spcBef>
              <a:spcAft>
                <a:spcPts val="0"/>
              </a:spcAft>
              <a:buClrTx/>
              <a:buSzTx/>
              <a:buFontTx/>
              <a:buNone/>
              <a:tabLst/>
            </a:pPr>
            <a:endParaRPr lang="en-AU" sz="4400" dirty="0">
              <a:latin typeface="+mn-lt"/>
            </a:endParaRPr>
          </a:p>
          <a:p>
            <a:pPr marL="0" marR="0" indent="0" algn="l" defTabSz="8255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rgbClr val="000000"/>
                </a:solidFill>
                <a:effectLst/>
                <a:uFillTx/>
                <a:latin typeface="+mn-lt"/>
                <a:sym typeface="Helvetica Neue"/>
              </a:rPr>
              <a:t>Key Features:</a:t>
            </a:r>
          </a:p>
          <a:p>
            <a:pPr marL="571500" marR="0" indent="-5715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4400" b="0" i="0" u="none" strike="noStrike" cap="none" spc="0" normalizeH="0" baseline="0" dirty="0">
                <a:ln>
                  <a:noFill/>
                </a:ln>
                <a:solidFill>
                  <a:srgbClr val="000000"/>
                </a:solidFill>
                <a:effectLst/>
                <a:uFillTx/>
                <a:latin typeface="+mn-lt"/>
                <a:sym typeface="Helvetica Neue"/>
              </a:rPr>
              <a:t>Captures live network traffic for analysis.</a:t>
            </a:r>
          </a:p>
          <a:p>
            <a:pPr marL="571500" marR="0" indent="-5715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4400" b="0" i="0" u="none" strike="noStrike" cap="none" spc="0" normalizeH="0" baseline="0" dirty="0">
                <a:ln>
                  <a:noFill/>
                </a:ln>
                <a:solidFill>
                  <a:srgbClr val="000000"/>
                </a:solidFill>
                <a:effectLst/>
                <a:uFillTx/>
                <a:latin typeface="+mn-lt"/>
                <a:sym typeface="Helvetica Neue"/>
              </a:rPr>
              <a:t>Deep inspection of hundreds of protocols.</a:t>
            </a:r>
          </a:p>
          <a:p>
            <a:pPr marL="571500" marR="0" indent="-5715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4400" b="0" i="0" u="none" strike="noStrike" cap="none" spc="0" normalizeH="0" baseline="0" dirty="0">
                <a:ln>
                  <a:noFill/>
                </a:ln>
                <a:solidFill>
                  <a:srgbClr val="000000"/>
                </a:solidFill>
                <a:effectLst/>
                <a:uFillTx/>
                <a:latin typeface="+mn-lt"/>
                <a:sym typeface="Helvetica Neue"/>
              </a:rPr>
              <a:t>Filters and highlights specific network packets.</a:t>
            </a:r>
          </a:p>
          <a:p>
            <a:pPr marL="571500" marR="0" indent="-5715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4400" b="0" i="0" u="none" strike="noStrike" cap="none" spc="0" normalizeH="0" baseline="0" dirty="0">
                <a:ln>
                  <a:noFill/>
                </a:ln>
                <a:solidFill>
                  <a:srgbClr val="000000"/>
                </a:solidFill>
                <a:effectLst/>
                <a:uFillTx/>
                <a:latin typeface="+mn-lt"/>
                <a:sym typeface="Helvetica Neue"/>
              </a:rPr>
              <a:t>Saves data for offline analysis.</a:t>
            </a:r>
          </a:p>
          <a:p>
            <a:pPr marL="571500" marR="0" indent="-5715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en-AU" sz="4400" b="0" i="0" u="none" strike="noStrike" cap="none" spc="0" normalizeH="0" baseline="0" dirty="0">
                <a:ln>
                  <a:noFill/>
                </a:ln>
                <a:solidFill>
                  <a:srgbClr val="000000"/>
                </a:solidFill>
                <a:effectLst/>
                <a:uFillTx/>
                <a:latin typeface="+mn-lt"/>
                <a:sym typeface="Helvetica Neue"/>
              </a:rPr>
              <a:t>User-friendly interface with extensive protocol support.</a:t>
            </a:r>
          </a:p>
          <a:p>
            <a:pPr marL="571500" marR="0" indent="-5715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en-AU" sz="4400" b="0" i="0" u="none" strike="noStrike" cap="none" spc="0" normalizeH="0" baseline="0" dirty="0">
                <a:ln>
                  <a:noFill/>
                </a:ln>
                <a:solidFill>
                  <a:srgbClr val="000000"/>
                </a:solidFill>
                <a:effectLst/>
                <a:uFillTx/>
                <a:latin typeface="+mn-lt"/>
                <a:sym typeface="Helvetica Neue"/>
              </a:rPr>
              <a:t>Cross-platform compatibility (Windows, macOS, Linux).</a:t>
            </a:r>
          </a:p>
          <a:p>
            <a:pPr marL="0" marR="0" indent="0" algn="l" defTabSz="825500" rtl="0" fontAlgn="auto" latinLnBrk="0" hangingPunct="0">
              <a:lnSpc>
                <a:spcPct val="100000"/>
              </a:lnSpc>
              <a:spcBef>
                <a:spcPts val="0"/>
              </a:spcBef>
              <a:spcAft>
                <a:spcPts val="0"/>
              </a:spcAft>
              <a:buClrTx/>
              <a:buSzTx/>
              <a:buFontTx/>
              <a:buNone/>
              <a:tabLst/>
            </a:pPr>
            <a:endParaRPr lang="en-AU" sz="4400" b="1" dirty="0">
              <a:latin typeface="+mn-lt"/>
            </a:endParaRPr>
          </a:p>
          <a:p>
            <a:pPr marL="0" marR="0" indent="0" algn="l" defTabSz="825500" rtl="0" fontAlgn="auto" latinLnBrk="0" hangingPunct="0">
              <a:lnSpc>
                <a:spcPct val="100000"/>
              </a:lnSpc>
              <a:spcBef>
                <a:spcPts val="0"/>
              </a:spcBef>
              <a:spcAft>
                <a:spcPts val="0"/>
              </a:spcAft>
              <a:buClrTx/>
              <a:buSzTx/>
              <a:buFontTx/>
              <a:buNone/>
              <a:tabLst/>
            </a:pPr>
            <a:r>
              <a:rPr lang="en-AU" sz="4400" b="1" dirty="0">
                <a:latin typeface="+mn-lt"/>
              </a:rPr>
              <a:t>Website:</a:t>
            </a:r>
            <a:r>
              <a:rPr lang="en-AU" sz="4400" dirty="0">
                <a:latin typeface="+mn-lt"/>
              </a:rPr>
              <a:t> </a:t>
            </a:r>
            <a:r>
              <a:rPr lang="en-AU" sz="4400" dirty="0">
                <a:latin typeface="+mn-lt"/>
                <a:hlinkClick r:id="rId3"/>
              </a:rPr>
              <a:t>www.wireshark.org</a:t>
            </a:r>
            <a:endParaRPr lang="en-AU" sz="4400" dirty="0">
              <a:latin typeface="+mn-lt"/>
            </a:endParaRPr>
          </a:p>
          <a:p>
            <a:pPr marL="0" marR="0" indent="0" algn="l" defTabSz="825500" rtl="0" fontAlgn="auto" latinLnBrk="0" hangingPunct="0">
              <a:lnSpc>
                <a:spcPct val="100000"/>
              </a:lnSpc>
              <a:spcBef>
                <a:spcPts val="0"/>
              </a:spcBef>
              <a:spcAft>
                <a:spcPts val="0"/>
              </a:spcAft>
              <a:buClrTx/>
              <a:buSzTx/>
              <a:buFontTx/>
              <a:buNone/>
              <a:tabLst/>
            </a:pPr>
            <a:endParaRPr kumimoji="0" lang="en-AU" sz="4400" b="0" i="0" u="none" strike="noStrike" cap="none" spc="0" normalizeH="0" baseline="0" dirty="0">
              <a:ln>
                <a:noFill/>
              </a:ln>
              <a:solidFill>
                <a:srgbClr val="000000"/>
              </a:solidFill>
              <a:effectLst/>
              <a:uFillTx/>
              <a:sym typeface="Helvetica Neue"/>
            </a:endParaRPr>
          </a:p>
        </p:txBody>
      </p:sp>
    </p:spTree>
    <p:extLst>
      <p:ext uri="{BB962C8B-B14F-4D97-AF65-F5344CB8AC3E}">
        <p14:creationId xmlns:p14="http://schemas.microsoft.com/office/powerpoint/2010/main" val="31663312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52FE1A-E479-9321-1C38-A6522CF02D31}"/>
            </a:ext>
          </a:extLst>
        </p:cNvPr>
        <p:cNvGrpSpPr/>
        <p:nvPr/>
      </p:nvGrpSpPr>
      <p:grpSpPr>
        <a:xfrm>
          <a:off x="0" y="0"/>
          <a:ext cx="0" cy="0"/>
          <a:chOff x="0" y="0"/>
          <a:chExt cx="0" cy="0"/>
        </a:xfrm>
      </p:grpSpPr>
      <p:sp>
        <p:nvSpPr>
          <p:cNvPr id="68611" name="Rectangle 3">
            <a:extLst>
              <a:ext uri="{FF2B5EF4-FFF2-40B4-BE49-F238E27FC236}">
                <a16:creationId xmlns:a16="http://schemas.microsoft.com/office/drawing/2014/main" id="{A2C4076A-661A-1816-D5F3-A9C0A21D7F96}"/>
              </a:ext>
            </a:extLst>
          </p:cNvPr>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68612" name="Text Box 7">
            <a:extLst>
              <a:ext uri="{FF2B5EF4-FFF2-40B4-BE49-F238E27FC236}">
                <a16:creationId xmlns:a16="http://schemas.microsoft.com/office/drawing/2014/main" id="{CF0A745E-5D46-1EA4-0894-5B0323C577B8}"/>
              </a:ext>
            </a:extLst>
          </p:cNvPr>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68613" name="Rectangle 8">
            <a:extLst>
              <a:ext uri="{FF2B5EF4-FFF2-40B4-BE49-F238E27FC236}">
                <a16:creationId xmlns:a16="http://schemas.microsoft.com/office/drawing/2014/main" id="{CDDAE57E-C34E-C2D7-46B6-FEA41CB14A39}"/>
              </a:ext>
            </a:extLst>
          </p:cNvPr>
          <p:cNvSpPr>
            <a:spLocks noGrp="1" noChangeArrowheads="1"/>
          </p:cNvSpPr>
          <p:nvPr>
            <p:ph type="title"/>
          </p:nvPr>
        </p:nvSpPr>
        <p:spPr>
          <a:xfrm>
            <a:off x="1765300" y="814526"/>
            <a:ext cx="21005800" cy="2286000"/>
          </a:xfrm>
        </p:spPr>
        <p:txBody>
          <a:bodyPr anchor="ctr">
            <a:noAutofit/>
          </a:bodyPr>
          <a:lstStyle/>
          <a:p>
            <a:pPr algn="l" eaLnBrk="1" hangingPunct="1"/>
            <a:r>
              <a:rPr lang="en-US" altLang="en-US" sz="6600" dirty="0">
                <a:solidFill>
                  <a:schemeClr val="tx1"/>
                </a:solidFill>
                <a:latin typeface="Arial" panose="020B0604020202020204" pitchFamily="34" charset="0"/>
                <a:cs typeface="Arial" panose="020B0604020202020204" pitchFamily="34" charset="0"/>
              </a:rPr>
              <a:t>Cybersecurity Tools: Your Digital Defense Arsenal</a:t>
            </a:r>
            <a:br>
              <a:rPr lang="en-US" altLang="en-US" sz="6600" dirty="0">
                <a:solidFill>
                  <a:schemeClr val="tx1"/>
                </a:solidFill>
                <a:latin typeface="Arial" panose="020B0604020202020204" pitchFamily="34" charset="0"/>
                <a:cs typeface="Arial" panose="020B0604020202020204" pitchFamily="34" charset="0"/>
              </a:rPr>
            </a:br>
            <a:r>
              <a:rPr lang="en-US" altLang="en-US" sz="6600" dirty="0">
                <a:solidFill>
                  <a:schemeClr val="tx1"/>
                </a:solidFill>
                <a:latin typeface="Arial" panose="020B0604020202020204" pitchFamily="34" charset="0"/>
                <a:cs typeface="Arial" panose="020B0604020202020204" pitchFamily="34" charset="0"/>
              </a:rPr>
              <a:t>                                                                    (Continued)</a:t>
            </a:r>
          </a:p>
        </p:txBody>
      </p:sp>
      <p:sp>
        <p:nvSpPr>
          <p:cNvPr id="4" name="TextBox 3">
            <a:extLst>
              <a:ext uri="{FF2B5EF4-FFF2-40B4-BE49-F238E27FC236}">
                <a16:creationId xmlns:a16="http://schemas.microsoft.com/office/drawing/2014/main" id="{A547C5E8-1E8D-75A8-2C5B-02264C4240A4}"/>
              </a:ext>
            </a:extLst>
          </p:cNvPr>
          <p:cNvSpPr txBox="1"/>
          <p:nvPr/>
        </p:nvSpPr>
        <p:spPr>
          <a:xfrm>
            <a:off x="1974574" y="3472596"/>
            <a:ext cx="20434852" cy="75507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sz="4400" b="1" dirty="0">
                <a:latin typeface="+mn-lt"/>
              </a:rPr>
              <a:t>Kali Linux: The Penetration Testing OS</a:t>
            </a:r>
          </a:p>
          <a:p>
            <a:pPr marL="0" marR="0" indent="0" algn="l" defTabSz="825500" rtl="0" fontAlgn="auto" latinLnBrk="0" hangingPunct="0">
              <a:lnSpc>
                <a:spcPct val="100000"/>
              </a:lnSpc>
              <a:spcBef>
                <a:spcPts val="0"/>
              </a:spcBef>
              <a:spcAft>
                <a:spcPts val="0"/>
              </a:spcAft>
              <a:buClrTx/>
              <a:buSzTx/>
              <a:buFontTx/>
              <a:buNone/>
              <a:tabLst/>
            </a:pPr>
            <a:r>
              <a:rPr lang="en-US" sz="4400" dirty="0">
                <a:latin typeface="+mn-lt"/>
              </a:rPr>
              <a:t>Kali Linux is a Debian-based Linux distribution designed for ethical hacking and cybersecurity testing.</a:t>
            </a:r>
          </a:p>
          <a:p>
            <a:pPr marL="0" marR="0" indent="0" algn="l" defTabSz="825500" rtl="0" fontAlgn="auto" latinLnBrk="0" hangingPunct="0">
              <a:lnSpc>
                <a:spcPct val="100000"/>
              </a:lnSpc>
              <a:spcBef>
                <a:spcPts val="0"/>
              </a:spcBef>
              <a:spcAft>
                <a:spcPts val="0"/>
              </a:spcAft>
              <a:buClrTx/>
              <a:buSzTx/>
              <a:buFontTx/>
              <a:buNone/>
              <a:tabLst/>
            </a:pPr>
            <a:endParaRPr lang="en-AU" sz="4400" dirty="0">
              <a:latin typeface="+mn-lt"/>
            </a:endParaRPr>
          </a:p>
          <a:p>
            <a:pPr marL="0" marR="0" indent="0" algn="l" defTabSz="8255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rgbClr val="000000"/>
                </a:solidFill>
                <a:effectLst/>
                <a:uFillTx/>
                <a:latin typeface="+mn-lt"/>
                <a:sym typeface="Helvetica Neue"/>
              </a:rPr>
              <a:t>Key Features:</a:t>
            </a:r>
          </a:p>
          <a:p>
            <a:pPr marL="571500" marR="0" indent="-5715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4400" b="0" i="0" u="none" strike="noStrike" cap="none" spc="0" normalizeH="0" baseline="0" dirty="0">
                <a:ln>
                  <a:noFill/>
                </a:ln>
                <a:solidFill>
                  <a:srgbClr val="000000"/>
                </a:solidFill>
                <a:effectLst/>
                <a:uFillTx/>
                <a:latin typeface="+mn-lt"/>
                <a:sym typeface="Helvetica Neue"/>
              </a:rPr>
              <a:t>Pre-installed with 600+ penetration testing tools.</a:t>
            </a:r>
          </a:p>
          <a:p>
            <a:pPr marL="571500" marR="0" indent="-5715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4400" b="0" i="0" u="none" strike="noStrike" cap="none" spc="0" normalizeH="0" baseline="0" dirty="0">
                <a:ln>
                  <a:noFill/>
                </a:ln>
                <a:solidFill>
                  <a:srgbClr val="000000"/>
                </a:solidFill>
                <a:effectLst/>
                <a:uFillTx/>
                <a:latin typeface="+mn-lt"/>
                <a:sym typeface="Helvetica Neue"/>
              </a:rPr>
              <a:t>Supports live boot and installation on multiple platforms.</a:t>
            </a:r>
          </a:p>
          <a:p>
            <a:pPr marL="571500" marR="0" indent="-5715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4400" b="0" i="0" u="none" strike="noStrike" cap="none" spc="0" normalizeH="0" baseline="0" dirty="0">
                <a:ln>
                  <a:noFill/>
                </a:ln>
                <a:solidFill>
                  <a:srgbClr val="000000"/>
                </a:solidFill>
                <a:effectLst/>
                <a:uFillTx/>
                <a:latin typeface="+mn-lt"/>
                <a:sym typeface="Helvetica Neue"/>
              </a:rPr>
              <a:t>Includes tools for forensics, password cracking, and network analysis.</a:t>
            </a:r>
          </a:p>
          <a:p>
            <a:pPr marL="571500" marR="0" indent="-5715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lang="en-US" sz="4400" dirty="0">
                <a:latin typeface="+mn-lt"/>
              </a:rPr>
              <a:t>Regular updates with new tools and features.</a:t>
            </a:r>
            <a:endParaRPr lang="en-AU" sz="4400" b="1" dirty="0">
              <a:latin typeface="+mn-lt"/>
            </a:endParaRPr>
          </a:p>
          <a:p>
            <a:pPr marL="0" marR="0" indent="0" algn="l" defTabSz="825500" rtl="0" fontAlgn="auto" latinLnBrk="0" hangingPunct="0">
              <a:lnSpc>
                <a:spcPct val="100000"/>
              </a:lnSpc>
              <a:spcBef>
                <a:spcPts val="0"/>
              </a:spcBef>
              <a:spcAft>
                <a:spcPts val="0"/>
              </a:spcAft>
              <a:buClrTx/>
              <a:buSzTx/>
              <a:buFontTx/>
              <a:buNone/>
              <a:tabLst/>
            </a:pPr>
            <a:endParaRPr lang="en-AU" sz="4400" b="1" dirty="0">
              <a:latin typeface="+mn-lt"/>
            </a:endParaRPr>
          </a:p>
          <a:p>
            <a:pPr marL="0" marR="0" indent="0" algn="l" defTabSz="825500" rtl="0" fontAlgn="auto" latinLnBrk="0" hangingPunct="0">
              <a:lnSpc>
                <a:spcPct val="100000"/>
              </a:lnSpc>
              <a:spcBef>
                <a:spcPts val="0"/>
              </a:spcBef>
              <a:spcAft>
                <a:spcPts val="0"/>
              </a:spcAft>
              <a:buClrTx/>
              <a:buSzTx/>
              <a:buFontTx/>
              <a:buNone/>
              <a:tabLst/>
            </a:pPr>
            <a:r>
              <a:rPr lang="en-AU" sz="4400" b="1" dirty="0">
                <a:latin typeface="+mn-lt"/>
              </a:rPr>
              <a:t>Website:</a:t>
            </a:r>
            <a:r>
              <a:rPr lang="en-AU" sz="4400" dirty="0">
                <a:latin typeface="+mn-lt"/>
              </a:rPr>
              <a:t> </a:t>
            </a:r>
            <a:r>
              <a:rPr lang="en-AU" sz="4400" dirty="0">
                <a:latin typeface="+mn-lt"/>
                <a:hlinkClick r:id="rId3"/>
              </a:rPr>
              <a:t>www.kali.org</a:t>
            </a:r>
            <a:endParaRPr kumimoji="0" lang="en-AU" sz="4400" b="0" i="0" u="none" strike="noStrike" cap="none" spc="0" normalizeH="0" baseline="0" dirty="0">
              <a:ln>
                <a:noFill/>
              </a:ln>
              <a:solidFill>
                <a:srgbClr val="000000"/>
              </a:solidFill>
              <a:effectLst/>
              <a:uFillTx/>
              <a:latin typeface="+mn-lt"/>
              <a:sym typeface="Helvetica Neue"/>
            </a:endParaRPr>
          </a:p>
        </p:txBody>
      </p:sp>
    </p:spTree>
    <p:extLst>
      <p:ext uri="{BB962C8B-B14F-4D97-AF65-F5344CB8AC3E}">
        <p14:creationId xmlns:p14="http://schemas.microsoft.com/office/powerpoint/2010/main" val="1949610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Rectangle 8"/>
          <p:cNvSpPr txBox="1">
            <a:spLocks noGrp="1"/>
          </p:cNvSpPr>
          <p:nvPr>
            <p:ph type="title"/>
          </p:nvPr>
        </p:nvSpPr>
        <p:spPr>
          <a:prstGeom prst="rect">
            <a:avLst/>
          </a:prstGeom>
        </p:spPr>
        <p:txBody>
          <a:bodyPr/>
          <a:lstStyle/>
          <a:p>
            <a:r>
              <a:rPr lang="en-US" altLang="en-US" dirty="0">
                <a:solidFill>
                  <a:schemeClr val="tx1"/>
                </a:solidFill>
              </a:rPr>
              <a:t>Standard System Attacks</a:t>
            </a:r>
            <a:endParaRPr dirty="0"/>
          </a:p>
        </p:txBody>
      </p:sp>
      <p:sp>
        <p:nvSpPr>
          <p:cNvPr id="162" name="Rectangle 9"/>
          <p:cNvSpPr txBox="1">
            <a:spLocks noGrp="1"/>
          </p:cNvSpPr>
          <p:nvPr>
            <p:ph type="body" idx="1"/>
          </p:nvPr>
        </p:nvSpPr>
        <p:spPr>
          <a:prstGeom prst="rect">
            <a:avLst/>
          </a:prstGeom>
        </p:spPr>
        <p:txBody>
          <a:bodyPr>
            <a:normAutofit fontScale="85000" lnSpcReduction="20000"/>
          </a:bodyPr>
          <a:lstStyle/>
          <a:p>
            <a:pPr eaLnBrk="1" hangingPunct="1"/>
            <a:r>
              <a:rPr lang="en-US" altLang="en-US" dirty="0"/>
              <a:t>Viruses</a:t>
            </a:r>
          </a:p>
          <a:p>
            <a:pPr lvl="1" eaLnBrk="1" hangingPunct="1"/>
            <a:r>
              <a:rPr lang="en-US" altLang="en-US" dirty="0"/>
              <a:t>Computer virus – small program that alters the way a computer operates and often does various types of damage by deleting and corrupting data and program files, or by altering operating system components, so that computer operation is impaired or even halted</a:t>
            </a:r>
          </a:p>
          <a:p>
            <a:pPr lvl="1" eaLnBrk="1" hangingPunct="1"/>
            <a:r>
              <a:rPr lang="en-US" altLang="en-US" dirty="0"/>
              <a:t>Many different types of viruses, such as parasitic, boot sector, stealth, polymorphic, and macro</a:t>
            </a:r>
          </a:p>
          <a:p>
            <a:pPr eaLnBrk="1" hangingPunct="1"/>
            <a:r>
              <a:rPr lang="en-US" altLang="en-US" dirty="0"/>
              <a:t>Worms</a:t>
            </a:r>
          </a:p>
          <a:p>
            <a:pPr lvl="1"/>
            <a:r>
              <a:rPr lang="en-US" altLang="en-US" dirty="0"/>
              <a:t>Computer worm – program that copies itself from one system to another over a network, without the assistance of a human being</a:t>
            </a:r>
          </a:p>
          <a:p>
            <a:pPr lvl="1"/>
            <a:r>
              <a:rPr lang="en-US" altLang="en-US" dirty="0"/>
              <a:t>Worms usually propagate themselves by transferring from computer to computer via e-mail</a:t>
            </a:r>
          </a:p>
          <a:p>
            <a:pPr eaLnBrk="1" hangingPunct="1"/>
            <a:r>
              <a:rPr lang="en-US" altLang="en-US" dirty="0"/>
              <a:t>Typically, a virus or a worm is transported as a Trojan horse</a:t>
            </a:r>
          </a:p>
          <a:p>
            <a:pPr lvl="1"/>
            <a:r>
              <a:rPr lang="en-US" altLang="en-US" dirty="0"/>
              <a:t>In other words, hiding inside a harmless-looking piece of code such as an e-mail or an application macro</a:t>
            </a:r>
          </a:p>
          <a:p>
            <a:pPr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val="2782827064"/>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05612B-745D-3042-9865-61BF7F203649}"/>
            </a:ext>
          </a:extLst>
        </p:cNvPr>
        <p:cNvGrpSpPr/>
        <p:nvPr/>
      </p:nvGrpSpPr>
      <p:grpSpPr>
        <a:xfrm>
          <a:off x="0" y="0"/>
          <a:ext cx="0" cy="0"/>
          <a:chOff x="0" y="0"/>
          <a:chExt cx="0" cy="0"/>
        </a:xfrm>
      </p:grpSpPr>
      <p:sp>
        <p:nvSpPr>
          <p:cNvPr id="68611" name="Rectangle 3">
            <a:extLst>
              <a:ext uri="{FF2B5EF4-FFF2-40B4-BE49-F238E27FC236}">
                <a16:creationId xmlns:a16="http://schemas.microsoft.com/office/drawing/2014/main" id="{C702669B-EBFC-851B-E28C-7AC6FC4D226B}"/>
              </a:ext>
            </a:extLst>
          </p:cNvPr>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68612" name="Text Box 7">
            <a:extLst>
              <a:ext uri="{FF2B5EF4-FFF2-40B4-BE49-F238E27FC236}">
                <a16:creationId xmlns:a16="http://schemas.microsoft.com/office/drawing/2014/main" id="{D9C750A2-07A0-9CD7-8DEC-85BBDEAD89A7}"/>
              </a:ext>
            </a:extLst>
          </p:cNvPr>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68613" name="Rectangle 8">
            <a:extLst>
              <a:ext uri="{FF2B5EF4-FFF2-40B4-BE49-F238E27FC236}">
                <a16:creationId xmlns:a16="http://schemas.microsoft.com/office/drawing/2014/main" id="{09C6E4C4-6305-E932-5EF7-5404B148CE87}"/>
              </a:ext>
            </a:extLst>
          </p:cNvPr>
          <p:cNvSpPr>
            <a:spLocks noGrp="1" noChangeArrowheads="1"/>
          </p:cNvSpPr>
          <p:nvPr>
            <p:ph type="title"/>
          </p:nvPr>
        </p:nvSpPr>
        <p:spPr>
          <a:xfrm>
            <a:off x="1765300" y="814526"/>
            <a:ext cx="21005800" cy="2286000"/>
          </a:xfrm>
        </p:spPr>
        <p:txBody>
          <a:bodyPr anchor="ctr">
            <a:noAutofit/>
          </a:bodyPr>
          <a:lstStyle/>
          <a:p>
            <a:pPr algn="l" eaLnBrk="1" hangingPunct="1"/>
            <a:r>
              <a:rPr lang="en-US" altLang="en-US" sz="6600" dirty="0">
                <a:solidFill>
                  <a:schemeClr val="tx1"/>
                </a:solidFill>
                <a:latin typeface="Arial" panose="020B0604020202020204" pitchFamily="34" charset="0"/>
                <a:cs typeface="Arial" panose="020B0604020202020204" pitchFamily="34" charset="0"/>
              </a:rPr>
              <a:t>Cybersecurity Tools: Your Digital Defense Arsenal</a:t>
            </a:r>
            <a:br>
              <a:rPr lang="en-US" altLang="en-US" sz="6600" dirty="0">
                <a:solidFill>
                  <a:schemeClr val="tx1"/>
                </a:solidFill>
                <a:latin typeface="Arial" panose="020B0604020202020204" pitchFamily="34" charset="0"/>
                <a:cs typeface="Arial" panose="020B0604020202020204" pitchFamily="34" charset="0"/>
              </a:rPr>
            </a:br>
            <a:r>
              <a:rPr lang="en-US" altLang="en-US" sz="6600" dirty="0">
                <a:solidFill>
                  <a:schemeClr val="tx1"/>
                </a:solidFill>
                <a:latin typeface="Arial" panose="020B0604020202020204" pitchFamily="34" charset="0"/>
                <a:cs typeface="Arial" panose="020B0604020202020204" pitchFamily="34" charset="0"/>
              </a:rPr>
              <a:t>                                                                    (Continued)</a:t>
            </a:r>
          </a:p>
        </p:txBody>
      </p:sp>
      <p:sp>
        <p:nvSpPr>
          <p:cNvPr id="4" name="TextBox 3">
            <a:extLst>
              <a:ext uri="{FF2B5EF4-FFF2-40B4-BE49-F238E27FC236}">
                <a16:creationId xmlns:a16="http://schemas.microsoft.com/office/drawing/2014/main" id="{C8A70CFA-97D7-7382-A4F2-CB21F5E4380B}"/>
              </a:ext>
            </a:extLst>
          </p:cNvPr>
          <p:cNvSpPr txBox="1"/>
          <p:nvPr/>
        </p:nvSpPr>
        <p:spPr>
          <a:xfrm>
            <a:off x="1974574" y="3472596"/>
            <a:ext cx="20434852" cy="75507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sz="4400" b="1" dirty="0">
                <a:latin typeface="+mn-lt"/>
              </a:rPr>
              <a:t>Nmap: Network Scanning and Vulnerability Assessment</a:t>
            </a:r>
          </a:p>
          <a:p>
            <a:pPr marL="0" marR="0" indent="0" algn="l" defTabSz="825500" rtl="0" fontAlgn="auto" latinLnBrk="0" hangingPunct="0">
              <a:lnSpc>
                <a:spcPct val="100000"/>
              </a:lnSpc>
              <a:spcBef>
                <a:spcPts val="0"/>
              </a:spcBef>
              <a:spcAft>
                <a:spcPts val="0"/>
              </a:spcAft>
              <a:buClrTx/>
              <a:buSzTx/>
              <a:buFontTx/>
              <a:buNone/>
              <a:tabLst/>
            </a:pPr>
            <a:r>
              <a:rPr lang="en-US" sz="4400" dirty="0">
                <a:latin typeface="+mn-lt"/>
              </a:rPr>
              <a:t>Nmap is a powerful tool for network discovery and security auditing. Highly versatile and widely supported.</a:t>
            </a:r>
          </a:p>
          <a:p>
            <a:pPr marL="0" marR="0" indent="0" algn="l" defTabSz="825500" rtl="0" fontAlgn="auto" latinLnBrk="0" hangingPunct="0">
              <a:lnSpc>
                <a:spcPct val="100000"/>
              </a:lnSpc>
              <a:spcBef>
                <a:spcPts val="0"/>
              </a:spcBef>
              <a:spcAft>
                <a:spcPts val="0"/>
              </a:spcAft>
              <a:buClrTx/>
              <a:buSzTx/>
              <a:buFontTx/>
              <a:buNone/>
              <a:tabLst/>
            </a:pPr>
            <a:endParaRPr lang="en-AU" sz="4400" dirty="0">
              <a:latin typeface="+mn-lt"/>
            </a:endParaRPr>
          </a:p>
          <a:p>
            <a:pPr marL="0" marR="0" indent="0" algn="l" defTabSz="8255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rgbClr val="000000"/>
                </a:solidFill>
                <a:effectLst/>
                <a:uFillTx/>
                <a:latin typeface="+mn-lt"/>
                <a:sym typeface="Helvetica Neue"/>
              </a:rPr>
              <a:t>Key Features:</a:t>
            </a:r>
          </a:p>
          <a:p>
            <a:pPr marL="571500" marR="0" indent="-5715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4400" b="0" i="0" u="none" strike="noStrike" cap="none" spc="0" normalizeH="0" baseline="0" dirty="0">
                <a:ln>
                  <a:noFill/>
                </a:ln>
                <a:solidFill>
                  <a:srgbClr val="000000"/>
                </a:solidFill>
                <a:effectLst/>
                <a:uFillTx/>
                <a:latin typeface="+mn-lt"/>
                <a:sym typeface="Helvetica Neue"/>
              </a:rPr>
              <a:t>Port scanning to identify open ports.</a:t>
            </a:r>
          </a:p>
          <a:p>
            <a:pPr marL="571500" marR="0" indent="-5715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4400" b="0" i="0" u="none" strike="noStrike" cap="none" spc="0" normalizeH="0" baseline="0" dirty="0">
                <a:ln>
                  <a:noFill/>
                </a:ln>
                <a:solidFill>
                  <a:srgbClr val="000000"/>
                </a:solidFill>
                <a:effectLst/>
                <a:uFillTx/>
                <a:latin typeface="+mn-lt"/>
                <a:sym typeface="Helvetica Neue"/>
              </a:rPr>
              <a:t>OS detection and service fingerprinting.</a:t>
            </a:r>
          </a:p>
          <a:p>
            <a:pPr marL="571500" marR="0" indent="-5715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4400" b="0" i="0" u="none" strike="noStrike" cap="none" spc="0" normalizeH="0" baseline="0" dirty="0">
                <a:ln>
                  <a:noFill/>
                </a:ln>
                <a:solidFill>
                  <a:srgbClr val="000000"/>
                </a:solidFill>
                <a:effectLst/>
                <a:uFillTx/>
                <a:latin typeface="+mn-lt"/>
                <a:sym typeface="Helvetica Neue"/>
              </a:rPr>
              <a:t>Advanced scripting capabilities for automation.</a:t>
            </a:r>
          </a:p>
          <a:p>
            <a:pPr marL="571500" marR="0" indent="-5715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4400" b="0" i="0" u="none" strike="noStrike" cap="none" spc="0" normalizeH="0" baseline="0" dirty="0">
                <a:ln>
                  <a:noFill/>
                </a:ln>
                <a:solidFill>
                  <a:srgbClr val="000000"/>
                </a:solidFill>
                <a:effectLst/>
                <a:uFillTx/>
                <a:latin typeface="+mn-lt"/>
                <a:sym typeface="Helvetica Neue"/>
              </a:rPr>
              <a:t>Supports large-scale network scans.</a:t>
            </a:r>
          </a:p>
          <a:p>
            <a:pPr marL="571500" marR="0" indent="-571500" algn="l" defTabSz="825500" rtl="0" fontAlgn="auto" latinLnBrk="0" hangingPunct="0">
              <a:lnSpc>
                <a:spcPct val="100000"/>
              </a:lnSpc>
              <a:spcBef>
                <a:spcPts val="0"/>
              </a:spcBef>
              <a:spcAft>
                <a:spcPts val="0"/>
              </a:spcAft>
              <a:buClrTx/>
              <a:buSzTx/>
              <a:buFont typeface="Arial" panose="020B0604020202020204" pitchFamily="34" charset="0"/>
              <a:buChar char="•"/>
              <a:tabLst/>
            </a:pPr>
            <a:endParaRPr lang="en-AU" sz="4400" b="1" dirty="0">
              <a:latin typeface="+mn-lt"/>
            </a:endParaRPr>
          </a:p>
          <a:p>
            <a:pPr marL="0" marR="0" indent="0" algn="l" defTabSz="825500" rtl="0" fontAlgn="auto" latinLnBrk="0" hangingPunct="0">
              <a:lnSpc>
                <a:spcPct val="100000"/>
              </a:lnSpc>
              <a:spcBef>
                <a:spcPts val="0"/>
              </a:spcBef>
              <a:spcAft>
                <a:spcPts val="0"/>
              </a:spcAft>
              <a:buClrTx/>
              <a:buSzTx/>
              <a:buFontTx/>
              <a:buNone/>
              <a:tabLst/>
            </a:pPr>
            <a:r>
              <a:rPr lang="en-AU" sz="4400" b="1" dirty="0">
                <a:latin typeface="+mn-lt"/>
              </a:rPr>
              <a:t>Website:</a:t>
            </a:r>
            <a:r>
              <a:rPr lang="en-AU" sz="4400" dirty="0">
                <a:latin typeface="+mn-lt"/>
              </a:rPr>
              <a:t> </a:t>
            </a:r>
            <a:r>
              <a:rPr lang="en-AU" sz="4400" dirty="0">
                <a:latin typeface="+mn-lt"/>
                <a:hlinkClick r:id="rId3"/>
              </a:rPr>
              <a:t>nmap.org</a:t>
            </a:r>
            <a:endParaRPr kumimoji="0" lang="en-AU" sz="4400" b="0" i="0" u="none" strike="noStrike" cap="none" spc="0" normalizeH="0" baseline="0" dirty="0">
              <a:ln>
                <a:noFill/>
              </a:ln>
              <a:solidFill>
                <a:srgbClr val="000000"/>
              </a:solidFill>
              <a:effectLst/>
              <a:uFillTx/>
              <a:latin typeface="+mn-lt"/>
              <a:sym typeface="Helvetica Neue"/>
            </a:endParaRPr>
          </a:p>
        </p:txBody>
      </p:sp>
    </p:spTree>
    <p:extLst>
      <p:ext uri="{BB962C8B-B14F-4D97-AF65-F5344CB8AC3E}">
        <p14:creationId xmlns:p14="http://schemas.microsoft.com/office/powerpoint/2010/main" val="35381910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566CF7-04D8-655D-7327-58049FB3467B}"/>
            </a:ext>
          </a:extLst>
        </p:cNvPr>
        <p:cNvGrpSpPr/>
        <p:nvPr/>
      </p:nvGrpSpPr>
      <p:grpSpPr>
        <a:xfrm>
          <a:off x="0" y="0"/>
          <a:ext cx="0" cy="0"/>
          <a:chOff x="0" y="0"/>
          <a:chExt cx="0" cy="0"/>
        </a:xfrm>
      </p:grpSpPr>
      <p:sp>
        <p:nvSpPr>
          <p:cNvPr id="68611" name="Rectangle 3">
            <a:extLst>
              <a:ext uri="{FF2B5EF4-FFF2-40B4-BE49-F238E27FC236}">
                <a16:creationId xmlns:a16="http://schemas.microsoft.com/office/drawing/2014/main" id="{56A5E435-3C6A-A014-2282-290656A8D80F}"/>
              </a:ext>
            </a:extLst>
          </p:cNvPr>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68612" name="Text Box 7">
            <a:extLst>
              <a:ext uri="{FF2B5EF4-FFF2-40B4-BE49-F238E27FC236}">
                <a16:creationId xmlns:a16="http://schemas.microsoft.com/office/drawing/2014/main" id="{99D23768-5E25-1D48-4715-1FAF2F4FC97B}"/>
              </a:ext>
            </a:extLst>
          </p:cNvPr>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68613" name="Rectangle 8">
            <a:extLst>
              <a:ext uri="{FF2B5EF4-FFF2-40B4-BE49-F238E27FC236}">
                <a16:creationId xmlns:a16="http://schemas.microsoft.com/office/drawing/2014/main" id="{DF10C625-E55B-E704-3455-1C8A4E23C2E7}"/>
              </a:ext>
            </a:extLst>
          </p:cNvPr>
          <p:cNvSpPr>
            <a:spLocks noGrp="1" noChangeArrowheads="1"/>
          </p:cNvSpPr>
          <p:nvPr>
            <p:ph type="title"/>
          </p:nvPr>
        </p:nvSpPr>
        <p:spPr>
          <a:xfrm>
            <a:off x="1765300" y="814526"/>
            <a:ext cx="21005800" cy="2286000"/>
          </a:xfrm>
        </p:spPr>
        <p:txBody>
          <a:bodyPr anchor="ctr">
            <a:noAutofit/>
          </a:bodyPr>
          <a:lstStyle/>
          <a:p>
            <a:pPr algn="l" eaLnBrk="1" hangingPunct="1"/>
            <a:r>
              <a:rPr lang="en-US" altLang="en-US" sz="6600" dirty="0">
                <a:solidFill>
                  <a:schemeClr val="tx1"/>
                </a:solidFill>
                <a:latin typeface="Arial" panose="020B0604020202020204" pitchFamily="34" charset="0"/>
                <a:cs typeface="Arial" panose="020B0604020202020204" pitchFamily="34" charset="0"/>
              </a:rPr>
              <a:t>Cybersecurity Tools: Your Digital Defense Arsenal</a:t>
            </a:r>
            <a:br>
              <a:rPr lang="en-US" altLang="en-US" sz="6600" dirty="0">
                <a:solidFill>
                  <a:schemeClr val="tx1"/>
                </a:solidFill>
                <a:latin typeface="Arial" panose="020B0604020202020204" pitchFamily="34" charset="0"/>
                <a:cs typeface="Arial" panose="020B0604020202020204" pitchFamily="34" charset="0"/>
              </a:rPr>
            </a:br>
            <a:r>
              <a:rPr lang="en-US" altLang="en-US" sz="6600" dirty="0">
                <a:solidFill>
                  <a:schemeClr val="tx1"/>
                </a:solidFill>
                <a:latin typeface="Arial" panose="020B0604020202020204" pitchFamily="34" charset="0"/>
                <a:cs typeface="Arial" panose="020B0604020202020204" pitchFamily="34" charset="0"/>
              </a:rPr>
              <a:t>                                                                    (Continued)</a:t>
            </a:r>
          </a:p>
        </p:txBody>
      </p:sp>
      <p:sp>
        <p:nvSpPr>
          <p:cNvPr id="4" name="TextBox 3">
            <a:extLst>
              <a:ext uri="{FF2B5EF4-FFF2-40B4-BE49-F238E27FC236}">
                <a16:creationId xmlns:a16="http://schemas.microsoft.com/office/drawing/2014/main" id="{99FE97A7-F980-B5DD-70E3-5E7F62ADFCC9}"/>
              </a:ext>
            </a:extLst>
          </p:cNvPr>
          <p:cNvSpPr txBox="1"/>
          <p:nvPr/>
        </p:nvSpPr>
        <p:spPr>
          <a:xfrm>
            <a:off x="1974574" y="3134043"/>
            <a:ext cx="20434852" cy="82278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sz="4400" b="1" dirty="0">
                <a:latin typeface="+mn-lt"/>
              </a:rPr>
              <a:t>Autopsy: Digital Forensics Platform</a:t>
            </a:r>
          </a:p>
          <a:p>
            <a:pPr marL="0" marR="0" indent="0" algn="l" defTabSz="825500" rtl="0" fontAlgn="auto" latinLnBrk="0" hangingPunct="0">
              <a:lnSpc>
                <a:spcPct val="100000"/>
              </a:lnSpc>
              <a:spcBef>
                <a:spcPts val="0"/>
              </a:spcBef>
              <a:spcAft>
                <a:spcPts val="0"/>
              </a:spcAft>
              <a:buClrTx/>
              <a:buSzTx/>
              <a:buFontTx/>
              <a:buNone/>
              <a:tabLst/>
            </a:pPr>
            <a:r>
              <a:rPr lang="en-US" sz="4400" dirty="0">
                <a:latin typeface="+mn-lt"/>
              </a:rPr>
              <a:t>Autopsy is a free, open-source tool for analyzing digital evidence. </a:t>
            </a:r>
            <a:endParaRPr lang="en-AU" sz="4400" dirty="0">
              <a:latin typeface="+mn-lt"/>
            </a:endParaRPr>
          </a:p>
          <a:p>
            <a:pPr marL="0" marR="0" indent="0" algn="l" defTabSz="825500" rtl="0" fontAlgn="auto" latinLnBrk="0" hangingPunct="0">
              <a:lnSpc>
                <a:spcPct val="100000"/>
              </a:lnSpc>
              <a:spcBef>
                <a:spcPts val="0"/>
              </a:spcBef>
              <a:spcAft>
                <a:spcPts val="0"/>
              </a:spcAft>
              <a:buClrTx/>
              <a:buSzTx/>
              <a:buFontTx/>
              <a:buNone/>
              <a:tabLst/>
            </a:pPr>
            <a:endParaRPr kumimoji="0" lang="en-US" sz="4400" b="1" i="0" u="none" strike="noStrike" cap="none" spc="0" normalizeH="0" baseline="0" dirty="0">
              <a:ln>
                <a:noFill/>
              </a:ln>
              <a:solidFill>
                <a:srgbClr val="000000"/>
              </a:solidFill>
              <a:effectLst/>
              <a:uFillTx/>
              <a:latin typeface="+mn-lt"/>
              <a:sym typeface="Helvetica Neue"/>
            </a:endParaRPr>
          </a:p>
          <a:p>
            <a:pPr marL="0" marR="0" indent="0" algn="l" defTabSz="8255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rgbClr val="000000"/>
                </a:solidFill>
                <a:effectLst/>
                <a:uFillTx/>
                <a:latin typeface="+mn-lt"/>
                <a:sym typeface="Helvetica Neue"/>
              </a:rPr>
              <a:t>Key Features:</a:t>
            </a:r>
          </a:p>
          <a:p>
            <a:pPr marL="571500" marR="0" indent="-5715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lang="en-US" sz="4400" dirty="0">
                <a:latin typeface="+mn-lt"/>
              </a:rPr>
              <a:t>Investigating cybercrimes and data breaches.</a:t>
            </a:r>
            <a:endParaRPr kumimoji="0" lang="en-US" sz="4400" b="0" i="0" u="none" strike="noStrike" cap="none" spc="0" normalizeH="0" baseline="0" dirty="0">
              <a:ln>
                <a:noFill/>
              </a:ln>
              <a:solidFill>
                <a:srgbClr val="000000"/>
              </a:solidFill>
              <a:effectLst/>
              <a:uFillTx/>
              <a:latin typeface="+mn-lt"/>
              <a:sym typeface="Helvetica Neue"/>
            </a:endParaRPr>
          </a:p>
          <a:p>
            <a:pPr marL="571500" marR="0" indent="-5715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4400" b="0" i="0" u="none" strike="noStrike" cap="none" spc="0" normalizeH="0" baseline="0" dirty="0">
                <a:ln>
                  <a:noFill/>
                </a:ln>
                <a:solidFill>
                  <a:srgbClr val="000000"/>
                </a:solidFill>
                <a:effectLst/>
                <a:uFillTx/>
                <a:latin typeface="+mn-lt"/>
                <a:sym typeface="Helvetica Neue"/>
              </a:rPr>
              <a:t>Timeline analysis for tracking user activities.</a:t>
            </a:r>
          </a:p>
          <a:p>
            <a:pPr marL="571500" marR="0" indent="-5715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4400" b="0" i="0" u="none" strike="noStrike" cap="none" spc="0" normalizeH="0" baseline="0" dirty="0">
                <a:ln>
                  <a:noFill/>
                </a:ln>
                <a:solidFill>
                  <a:srgbClr val="000000"/>
                </a:solidFill>
                <a:effectLst/>
                <a:uFillTx/>
                <a:latin typeface="+mn-lt"/>
                <a:sym typeface="Helvetica Neue"/>
              </a:rPr>
              <a:t>File recovery, including deleted files.</a:t>
            </a:r>
          </a:p>
          <a:p>
            <a:pPr marL="571500" marR="0" indent="-5715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4400" b="0" i="0" u="none" strike="noStrike" cap="none" spc="0" normalizeH="0" baseline="0" dirty="0">
                <a:ln>
                  <a:noFill/>
                </a:ln>
                <a:solidFill>
                  <a:srgbClr val="000000"/>
                </a:solidFill>
                <a:effectLst/>
                <a:uFillTx/>
                <a:latin typeface="+mn-lt"/>
                <a:sym typeface="Helvetica Neue"/>
              </a:rPr>
              <a:t>Email analysis and keyword search capabilities.</a:t>
            </a:r>
          </a:p>
          <a:p>
            <a:pPr marL="571500" marR="0" indent="-5715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4400" b="0" i="0" u="none" strike="noStrike" cap="none" spc="0" normalizeH="0" baseline="0" dirty="0">
                <a:ln>
                  <a:noFill/>
                </a:ln>
                <a:solidFill>
                  <a:srgbClr val="000000"/>
                </a:solidFill>
                <a:effectLst/>
                <a:uFillTx/>
                <a:latin typeface="+mn-lt"/>
                <a:sym typeface="Helvetica Neue"/>
              </a:rPr>
              <a:t>Plugin support for extensibility.</a:t>
            </a:r>
          </a:p>
          <a:p>
            <a:pPr marL="571500" marR="0" indent="-571500" algn="l" defTabSz="825500" rtl="0" fontAlgn="auto" latinLnBrk="0" hangingPunct="0">
              <a:lnSpc>
                <a:spcPct val="100000"/>
              </a:lnSpc>
              <a:spcBef>
                <a:spcPts val="0"/>
              </a:spcBef>
              <a:spcAft>
                <a:spcPts val="0"/>
              </a:spcAft>
              <a:buClrTx/>
              <a:buSzTx/>
              <a:buFont typeface="Arial" panose="020B0604020202020204" pitchFamily="34" charset="0"/>
              <a:buChar char="•"/>
              <a:tabLst/>
            </a:pPr>
            <a:endParaRPr lang="en-AU" sz="4400" b="1" dirty="0">
              <a:latin typeface="+mn-lt"/>
            </a:endParaRPr>
          </a:p>
          <a:p>
            <a:pPr marL="0" marR="0" indent="0" algn="l" defTabSz="825500" rtl="0" fontAlgn="auto" latinLnBrk="0" hangingPunct="0">
              <a:lnSpc>
                <a:spcPct val="100000"/>
              </a:lnSpc>
              <a:spcBef>
                <a:spcPts val="0"/>
              </a:spcBef>
              <a:spcAft>
                <a:spcPts val="0"/>
              </a:spcAft>
              <a:buClrTx/>
              <a:buSzTx/>
              <a:buFontTx/>
              <a:buNone/>
              <a:tabLst/>
            </a:pPr>
            <a:r>
              <a:rPr lang="en-AU" sz="4400" b="1" dirty="0">
                <a:latin typeface="+mn-lt"/>
              </a:rPr>
              <a:t>Website:</a:t>
            </a:r>
            <a:r>
              <a:rPr lang="en-AU" sz="4400" dirty="0">
                <a:latin typeface="+mn-lt"/>
              </a:rPr>
              <a:t> </a:t>
            </a:r>
            <a:r>
              <a:rPr lang="en-AU" sz="4400" dirty="0">
                <a:latin typeface="+mn-lt"/>
                <a:hlinkClick r:id="rId3"/>
              </a:rPr>
              <a:t>www.sleuthkit.org/autopsy</a:t>
            </a:r>
            <a:endParaRPr lang="en-AU" sz="4400" dirty="0">
              <a:latin typeface="+mn-lt"/>
            </a:endParaRPr>
          </a:p>
          <a:p>
            <a:pPr marL="0" marR="0" indent="0" algn="l" defTabSz="825500" rtl="0" fontAlgn="auto" latinLnBrk="0" hangingPunct="0">
              <a:lnSpc>
                <a:spcPct val="100000"/>
              </a:lnSpc>
              <a:spcBef>
                <a:spcPts val="0"/>
              </a:spcBef>
              <a:spcAft>
                <a:spcPts val="0"/>
              </a:spcAft>
              <a:buClrTx/>
              <a:buSzTx/>
              <a:buFontTx/>
              <a:buNone/>
              <a:tabLst/>
            </a:pPr>
            <a:endParaRPr kumimoji="0" lang="en-AU" sz="4400" b="0" i="0" u="none" strike="noStrike" cap="none" spc="0" normalizeH="0" baseline="0" dirty="0">
              <a:ln>
                <a:noFill/>
              </a:ln>
              <a:solidFill>
                <a:srgbClr val="000000"/>
              </a:solidFill>
              <a:effectLst/>
              <a:uFillTx/>
              <a:latin typeface="+mn-lt"/>
              <a:sym typeface="Helvetica Neue"/>
            </a:endParaRPr>
          </a:p>
        </p:txBody>
      </p:sp>
    </p:spTree>
    <p:extLst>
      <p:ext uri="{BB962C8B-B14F-4D97-AF65-F5344CB8AC3E}">
        <p14:creationId xmlns:p14="http://schemas.microsoft.com/office/powerpoint/2010/main" val="39164519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90265-BCBB-DA64-863A-BF02B3EE74B2}"/>
            </a:ext>
          </a:extLst>
        </p:cNvPr>
        <p:cNvGrpSpPr/>
        <p:nvPr/>
      </p:nvGrpSpPr>
      <p:grpSpPr>
        <a:xfrm>
          <a:off x="0" y="0"/>
          <a:ext cx="0" cy="0"/>
          <a:chOff x="0" y="0"/>
          <a:chExt cx="0" cy="0"/>
        </a:xfrm>
      </p:grpSpPr>
      <p:sp>
        <p:nvSpPr>
          <p:cNvPr id="68611" name="Rectangle 3">
            <a:extLst>
              <a:ext uri="{FF2B5EF4-FFF2-40B4-BE49-F238E27FC236}">
                <a16:creationId xmlns:a16="http://schemas.microsoft.com/office/drawing/2014/main" id="{883E9833-44DD-FF63-BDB4-01811C69153E}"/>
              </a:ext>
            </a:extLst>
          </p:cNvPr>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68612" name="Text Box 7">
            <a:extLst>
              <a:ext uri="{FF2B5EF4-FFF2-40B4-BE49-F238E27FC236}">
                <a16:creationId xmlns:a16="http://schemas.microsoft.com/office/drawing/2014/main" id="{8A81549B-9C1C-5E11-5AB5-F3D9FDDD8F19}"/>
              </a:ext>
            </a:extLst>
          </p:cNvPr>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68613" name="Rectangle 8">
            <a:extLst>
              <a:ext uri="{FF2B5EF4-FFF2-40B4-BE49-F238E27FC236}">
                <a16:creationId xmlns:a16="http://schemas.microsoft.com/office/drawing/2014/main" id="{831005C7-22F7-7C58-5074-EB8F0F5195C5}"/>
              </a:ext>
            </a:extLst>
          </p:cNvPr>
          <p:cNvSpPr>
            <a:spLocks noGrp="1" noChangeArrowheads="1"/>
          </p:cNvSpPr>
          <p:nvPr>
            <p:ph type="title"/>
          </p:nvPr>
        </p:nvSpPr>
        <p:spPr>
          <a:xfrm>
            <a:off x="1765300" y="785820"/>
            <a:ext cx="21005800" cy="2286000"/>
          </a:xfrm>
        </p:spPr>
        <p:txBody>
          <a:bodyPr anchor="ctr">
            <a:noAutofit/>
          </a:bodyPr>
          <a:lstStyle/>
          <a:p>
            <a:pPr algn="l" eaLnBrk="1" hangingPunct="1"/>
            <a:r>
              <a:rPr lang="en-US" altLang="en-US" sz="6600" dirty="0">
                <a:solidFill>
                  <a:schemeClr val="tx1"/>
                </a:solidFill>
                <a:latin typeface="Arial" panose="020B0604020202020204" pitchFamily="34" charset="0"/>
                <a:cs typeface="Arial" panose="020B0604020202020204" pitchFamily="34" charset="0"/>
              </a:rPr>
              <a:t>Cybersecurity Tools: Your Digital Defense Arsenal</a:t>
            </a:r>
            <a:br>
              <a:rPr lang="en-US" altLang="en-US" sz="6600" dirty="0">
                <a:solidFill>
                  <a:schemeClr val="tx1"/>
                </a:solidFill>
                <a:latin typeface="Arial" panose="020B0604020202020204" pitchFamily="34" charset="0"/>
                <a:cs typeface="Arial" panose="020B0604020202020204" pitchFamily="34" charset="0"/>
              </a:rPr>
            </a:br>
            <a:r>
              <a:rPr lang="en-US" altLang="en-US" sz="6600" dirty="0">
                <a:solidFill>
                  <a:schemeClr val="tx1"/>
                </a:solidFill>
                <a:latin typeface="Arial" panose="020B0604020202020204" pitchFamily="34" charset="0"/>
                <a:cs typeface="Arial" panose="020B0604020202020204" pitchFamily="34" charset="0"/>
              </a:rPr>
              <a:t>                                                                    (Continued)</a:t>
            </a:r>
          </a:p>
        </p:txBody>
      </p:sp>
      <p:sp>
        <p:nvSpPr>
          <p:cNvPr id="4" name="TextBox 3">
            <a:extLst>
              <a:ext uri="{FF2B5EF4-FFF2-40B4-BE49-F238E27FC236}">
                <a16:creationId xmlns:a16="http://schemas.microsoft.com/office/drawing/2014/main" id="{39FB14EC-F284-D8FB-406C-56B5F6D45E67}"/>
              </a:ext>
            </a:extLst>
          </p:cNvPr>
          <p:cNvSpPr txBox="1"/>
          <p:nvPr/>
        </p:nvSpPr>
        <p:spPr>
          <a:xfrm>
            <a:off x="2329068" y="2992423"/>
            <a:ext cx="21186914" cy="10043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sz="3800" b="1" dirty="0">
                <a:latin typeface="+mn-lt"/>
              </a:rPr>
              <a:t>OSINT: Harnessing Public Data for Cybersecurity</a:t>
            </a:r>
          </a:p>
          <a:p>
            <a:pPr marL="0" marR="0" indent="0" algn="l" defTabSz="825500" rtl="0" fontAlgn="auto" latinLnBrk="0" hangingPunct="0">
              <a:lnSpc>
                <a:spcPct val="100000"/>
              </a:lnSpc>
              <a:spcBef>
                <a:spcPts val="0"/>
              </a:spcBef>
              <a:spcAft>
                <a:spcPts val="0"/>
              </a:spcAft>
              <a:buClrTx/>
              <a:buSzTx/>
              <a:buFontTx/>
              <a:buNone/>
              <a:tabLst/>
            </a:pPr>
            <a:r>
              <a:rPr lang="en-US" sz="3800" dirty="0">
                <a:latin typeface="+mn-lt"/>
              </a:rPr>
              <a:t>OSINT (Open Source Intelligence) refers to the collection and analysis of publicly available information to gain insights for intelligence purposes. OSINT is widely used in fields such as cybersecurity, law enforcement, and corporate security.</a:t>
            </a:r>
          </a:p>
          <a:p>
            <a:pPr marL="0" marR="0" indent="0" algn="l" defTabSz="825500" rtl="0" fontAlgn="auto" latinLnBrk="0" hangingPunct="0">
              <a:lnSpc>
                <a:spcPct val="100000"/>
              </a:lnSpc>
              <a:spcBef>
                <a:spcPts val="0"/>
              </a:spcBef>
              <a:spcAft>
                <a:spcPts val="0"/>
              </a:spcAft>
              <a:buClrTx/>
              <a:buSzTx/>
              <a:buFontTx/>
              <a:buNone/>
              <a:tabLst/>
            </a:pPr>
            <a:endParaRPr kumimoji="0" lang="en-US" sz="3800" b="1" i="0" u="none" strike="noStrike" cap="none" spc="0" normalizeH="0" baseline="0" dirty="0">
              <a:ln>
                <a:noFill/>
              </a:ln>
              <a:solidFill>
                <a:srgbClr val="000000"/>
              </a:solidFill>
              <a:effectLst/>
              <a:uFillTx/>
              <a:latin typeface="+mn-lt"/>
              <a:sym typeface="Helvetica Neue"/>
            </a:endParaRPr>
          </a:p>
          <a:p>
            <a:pPr marL="0" marR="0" indent="0" algn="l" defTabSz="825500" rtl="0" fontAlgn="auto" latinLnBrk="0" hangingPunct="0">
              <a:lnSpc>
                <a:spcPct val="100000"/>
              </a:lnSpc>
              <a:spcBef>
                <a:spcPts val="0"/>
              </a:spcBef>
              <a:spcAft>
                <a:spcPts val="0"/>
              </a:spcAft>
              <a:buClrTx/>
              <a:buSzTx/>
              <a:buFontTx/>
              <a:buNone/>
              <a:tabLst/>
            </a:pPr>
            <a:r>
              <a:rPr kumimoji="0" lang="en-US" sz="3800" b="1" i="0" u="none" strike="noStrike" cap="none" spc="0" normalizeH="0" baseline="0" dirty="0">
                <a:ln>
                  <a:noFill/>
                </a:ln>
                <a:solidFill>
                  <a:srgbClr val="000000"/>
                </a:solidFill>
                <a:effectLst/>
                <a:uFillTx/>
                <a:latin typeface="+mn-lt"/>
                <a:sym typeface="Helvetica Neue"/>
              </a:rPr>
              <a:t>Popular OSINT Tools:</a:t>
            </a:r>
          </a:p>
          <a:p>
            <a:pPr marL="0" marR="0" indent="0" algn="l" defTabSz="825500" rtl="0" fontAlgn="auto" latinLnBrk="0" hangingPunct="0">
              <a:lnSpc>
                <a:spcPct val="100000"/>
              </a:lnSpc>
              <a:spcBef>
                <a:spcPts val="0"/>
              </a:spcBef>
              <a:spcAft>
                <a:spcPts val="0"/>
              </a:spcAft>
              <a:buClrTx/>
              <a:buSzTx/>
              <a:buFontTx/>
              <a:buNone/>
              <a:tabLst/>
            </a:pPr>
            <a:r>
              <a:rPr lang="en-US" sz="3800" dirty="0">
                <a:latin typeface="+mn-lt"/>
              </a:rPr>
              <a:t>OSINT Framework: A web-based framework that organizes OSINT tools and resources by categories. </a:t>
            </a:r>
            <a:r>
              <a:rPr lang="en-US" sz="3800" dirty="0">
                <a:latin typeface="+mn-lt"/>
                <a:hlinkClick r:id="rId3"/>
              </a:rPr>
              <a:t>https://osintframework.com/</a:t>
            </a:r>
            <a:endParaRPr lang="en-US" sz="3800" dirty="0">
              <a:latin typeface="+mn-lt"/>
            </a:endParaRPr>
          </a:p>
          <a:p>
            <a:pPr marL="0" marR="0" indent="0" algn="l" defTabSz="825500" rtl="0" fontAlgn="auto" latinLnBrk="0" hangingPunct="0">
              <a:lnSpc>
                <a:spcPct val="100000"/>
              </a:lnSpc>
              <a:spcBef>
                <a:spcPts val="0"/>
              </a:spcBef>
              <a:spcAft>
                <a:spcPts val="0"/>
              </a:spcAft>
              <a:buClrTx/>
              <a:buSzTx/>
              <a:buFontTx/>
              <a:buNone/>
              <a:tabLst/>
            </a:pPr>
            <a:endParaRPr kumimoji="0" lang="en-US" sz="3800" b="1" i="0" u="none" strike="noStrike" cap="none" spc="0" normalizeH="0" baseline="0" dirty="0">
              <a:ln>
                <a:noFill/>
              </a:ln>
              <a:solidFill>
                <a:srgbClr val="000000"/>
              </a:solidFill>
              <a:effectLst/>
              <a:uFillTx/>
              <a:latin typeface="+mn-lt"/>
              <a:sym typeface="Helvetica Neue"/>
            </a:endParaRPr>
          </a:p>
          <a:p>
            <a:pPr marL="0" marR="0" indent="0" algn="l" defTabSz="825500" rtl="0" fontAlgn="auto" latinLnBrk="0" hangingPunct="0">
              <a:lnSpc>
                <a:spcPct val="100000"/>
              </a:lnSpc>
              <a:spcBef>
                <a:spcPts val="0"/>
              </a:spcBef>
              <a:spcAft>
                <a:spcPts val="0"/>
              </a:spcAft>
              <a:buClrTx/>
              <a:buSzTx/>
              <a:buFontTx/>
              <a:buNone/>
              <a:tabLst/>
            </a:pPr>
            <a:r>
              <a:rPr kumimoji="0" lang="en-US" sz="3800" i="0" u="none" strike="noStrike" cap="none" spc="0" normalizeH="0" baseline="0" dirty="0" err="1">
                <a:ln>
                  <a:noFill/>
                </a:ln>
                <a:solidFill>
                  <a:srgbClr val="000000"/>
                </a:solidFill>
                <a:effectLst/>
                <a:uFillTx/>
                <a:latin typeface="+mn-lt"/>
                <a:sym typeface="Helvetica Neue"/>
              </a:rPr>
              <a:t>Maltego</a:t>
            </a:r>
            <a:r>
              <a:rPr kumimoji="0" lang="en-US" sz="3800" i="0" u="none" strike="noStrike" cap="none" spc="0" normalizeH="0" baseline="0" dirty="0">
                <a:ln>
                  <a:noFill/>
                </a:ln>
                <a:solidFill>
                  <a:srgbClr val="000000"/>
                </a:solidFill>
                <a:effectLst/>
                <a:uFillTx/>
                <a:latin typeface="+mn-lt"/>
                <a:sym typeface="Helvetica Neue"/>
              </a:rPr>
              <a:t>: Visual link analysis for relationships and connections.</a:t>
            </a:r>
          </a:p>
          <a:p>
            <a:pPr marL="0" marR="0" indent="0" algn="l" defTabSz="825500" rtl="0" fontAlgn="auto" latinLnBrk="0" hangingPunct="0">
              <a:lnSpc>
                <a:spcPct val="100000"/>
              </a:lnSpc>
              <a:spcBef>
                <a:spcPts val="0"/>
              </a:spcBef>
              <a:spcAft>
                <a:spcPts val="0"/>
              </a:spcAft>
              <a:buClrTx/>
              <a:buSzTx/>
              <a:buFontTx/>
              <a:buNone/>
              <a:tabLst/>
            </a:pPr>
            <a:r>
              <a:rPr kumimoji="0" lang="en-US" sz="3800" i="0" u="none" strike="noStrike" cap="none" spc="0" normalizeH="0" baseline="0" dirty="0">
                <a:ln>
                  <a:noFill/>
                </a:ln>
                <a:solidFill>
                  <a:srgbClr val="000000"/>
                </a:solidFill>
                <a:effectLst/>
                <a:uFillTx/>
                <a:latin typeface="+mn-lt"/>
                <a:sym typeface="Helvetica Neue"/>
                <a:hlinkClick r:id="rId4"/>
              </a:rPr>
              <a:t>https://www.maltego.com/</a:t>
            </a:r>
            <a:endParaRPr lang="en-US" sz="3800" dirty="0">
              <a:latin typeface="+mn-lt"/>
            </a:endParaRPr>
          </a:p>
          <a:p>
            <a:pPr marL="0" marR="0" indent="0" algn="l" defTabSz="825500" rtl="0" fontAlgn="auto" latinLnBrk="0" hangingPunct="0">
              <a:lnSpc>
                <a:spcPct val="100000"/>
              </a:lnSpc>
              <a:spcBef>
                <a:spcPts val="0"/>
              </a:spcBef>
              <a:spcAft>
                <a:spcPts val="0"/>
              </a:spcAft>
              <a:buClrTx/>
              <a:buSzTx/>
              <a:buFontTx/>
              <a:buNone/>
              <a:tabLst/>
            </a:pPr>
            <a:endParaRPr kumimoji="0" lang="en-US" sz="3800" i="0" u="none" strike="noStrike" cap="none" spc="0" normalizeH="0" baseline="0" dirty="0">
              <a:ln>
                <a:noFill/>
              </a:ln>
              <a:solidFill>
                <a:srgbClr val="000000"/>
              </a:solidFill>
              <a:effectLst/>
              <a:uFillTx/>
              <a:latin typeface="+mn-lt"/>
              <a:sym typeface="Helvetica Neue"/>
            </a:endParaRPr>
          </a:p>
          <a:p>
            <a:pPr marL="0" marR="0" indent="0" algn="l" defTabSz="825500" rtl="0" fontAlgn="auto" latinLnBrk="0" hangingPunct="0">
              <a:lnSpc>
                <a:spcPct val="100000"/>
              </a:lnSpc>
              <a:spcBef>
                <a:spcPts val="0"/>
              </a:spcBef>
              <a:spcAft>
                <a:spcPts val="0"/>
              </a:spcAft>
              <a:buClrTx/>
              <a:buSzTx/>
              <a:buFontTx/>
              <a:buNone/>
              <a:tabLst/>
            </a:pPr>
            <a:r>
              <a:rPr kumimoji="0" lang="en-US" sz="3800" i="0" u="none" strike="noStrike" cap="none" spc="0" normalizeH="0" baseline="0" dirty="0">
                <a:ln>
                  <a:noFill/>
                </a:ln>
                <a:solidFill>
                  <a:srgbClr val="000000"/>
                </a:solidFill>
                <a:effectLst/>
                <a:uFillTx/>
                <a:latin typeface="+mn-lt"/>
                <a:sym typeface="Helvetica Neue"/>
              </a:rPr>
              <a:t>Shodan: Search engine for Internet-connected devices.</a:t>
            </a:r>
          </a:p>
          <a:p>
            <a:pPr marL="0" marR="0" indent="0" algn="l" defTabSz="825500" rtl="0" fontAlgn="auto" latinLnBrk="0" hangingPunct="0">
              <a:lnSpc>
                <a:spcPct val="100000"/>
              </a:lnSpc>
              <a:spcBef>
                <a:spcPts val="0"/>
              </a:spcBef>
              <a:spcAft>
                <a:spcPts val="0"/>
              </a:spcAft>
              <a:buClrTx/>
              <a:buSzTx/>
              <a:buFontTx/>
              <a:buNone/>
              <a:tabLst/>
            </a:pPr>
            <a:r>
              <a:rPr kumimoji="0" lang="en-US" sz="3800" i="0" u="none" strike="noStrike" cap="none" spc="0" normalizeH="0" baseline="0" dirty="0">
                <a:ln>
                  <a:noFill/>
                </a:ln>
                <a:solidFill>
                  <a:srgbClr val="000000"/>
                </a:solidFill>
                <a:effectLst/>
                <a:uFillTx/>
                <a:latin typeface="+mn-lt"/>
                <a:sym typeface="Helvetica Neue"/>
                <a:hlinkClick r:id="rId5"/>
              </a:rPr>
              <a:t>https://www.shodan.io/</a:t>
            </a:r>
            <a:endParaRPr lang="en-US" sz="3800" dirty="0">
              <a:latin typeface="+mn-lt"/>
            </a:endParaRPr>
          </a:p>
          <a:p>
            <a:pPr marL="0" marR="0" indent="0" algn="l" defTabSz="825500" rtl="0" fontAlgn="auto" latinLnBrk="0" hangingPunct="0">
              <a:lnSpc>
                <a:spcPct val="100000"/>
              </a:lnSpc>
              <a:spcBef>
                <a:spcPts val="0"/>
              </a:spcBef>
              <a:spcAft>
                <a:spcPts val="0"/>
              </a:spcAft>
              <a:buClrTx/>
              <a:buSzTx/>
              <a:buFontTx/>
              <a:buNone/>
              <a:tabLst/>
            </a:pPr>
            <a:endParaRPr kumimoji="0" lang="en-US" sz="3800" i="0" u="none" strike="noStrike" cap="none" spc="0" normalizeH="0" baseline="0" dirty="0">
              <a:ln>
                <a:noFill/>
              </a:ln>
              <a:solidFill>
                <a:srgbClr val="000000"/>
              </a:solidFill>
              <a:effectLst/>
              <a:uFillTx/>
              <a:latin typeface="+mn-lt"/>
              <a:sym typeface="Helvetica Neue"/>
            </a:endParaRPr>
          </a:p>
          <a:p>
            <a:pPr marL="0" marR="0" indent="0" algn="l" defTabSz="825500" rtl="0" fontAlgn="auto" latinLnBrk="0" hangingPunct="0">
              <a:lnSpc>
                <a:spcPct val="100000"/>
              </a:lnSpc>
              <a:spcBef>
                <a:spcPts val="0"/>
              </a:spcBef>
              <a:spcAft>
                <a:spcPts val="0"/>
              </a:spcAft>
              <a:buClrTx/>
              <a:buSzTx/>
              <a:buFontTx/>
              <a:buNone/>
              <a:tabLst/>
            </a:pPr>
            <a:r>
              <a:rPr kumimoji="0" lang="en-US" sz="3800" i="0" u="none" strike="noStrike" cap="none" spc="0" normalizeH="0" baseline="0" dirty="0" err="1">
                <a:ln>
                  <a:noFill/>
                </a:ln>
                <a:solidFill>
                  <a:srgbClr val="000000"/>
                </a:solidFill>
                <a:effectLst/>
                <a:uFillTx/>
                <a:latin typeface="+mn-lt"/>
                <a:sym typeface="Helvetica Neue"/>
              </a:rPr>
              <a:t>theHarvester</a:t>
            </a:r>
            <a:r>
              <a:rPr kumimoji="0" lang="en-US" sz="3800" i="0" u="none" strike="noStrike" cap="none" spc="0" normalizeH="0" baseline="0" dirty="0">
                <a:ln>
                  <a:noFill/>
                </a:ln>
                <a:solidFill>
                  <a:srgbClr val="000000"/>
                </a:solidFill>
                <a:effectLst/>
                <a:uFillTx/>
                <a:latin typeface="+mn-lt"/>
                <a:sym typeface="Helvetica Neue"/>
              </a:rPr>
              <a:t>: Collects email addresses, subdomains, and IPs.</a:t>
            </a:r>
          </a:p>
          <a:p>
            <a:pPr marL="0" marR="0" indent="0" algn="l" defTabSz="825500" rtl="0" fontAlgn="auto" latinLnBrk="0" hangingPunct="0">
              <a:lnSpc>
                <a:spcPct val="100000"/>
              </a:lnSpc>
              <a:spcBef>
                <a:spcPts val="0"/>
              </a:spcBef>
              <a:spcAft>
                <a:spcPts val="0"/>
              </a:spcAft>
              <a:buClrTx/>
              <a:buSzTx/>
              <a:buFontTx/>
              <a:buNone/>
              <a:tabLst/>
            </a:pPr>
            <a:r>
              <a:rPr kumimoji="0" lang="en-US" sz="3800" i="0" u="none" strike="noStrike" cap="none" spc="0" normalizeH="0" baseline="0" dirty="0">
                <a:ln>
                  <a:noFill/>
                </a:ln>
                <a:solidFill>
                  <a:srgbClr val="000000"/>
                </a:solidFill>
                <a:effectLst/>
                <a:uFillTx/>
                <a:latin typeface="+mn-lt"/>
                <a:sym typeface="Helvetica Neue"/>
                <a:hlinkClick r:id="rId6"/>
              </a:rPr>
              <a:t>https://github.com/laramies/theHarvester</a:t>
            </a:r>
            <a:endParaRPr kumimoji="0" lang="en-US" sz="3800" i="0" u="none" strike="noStrike" cap="none" spc="0" normalizeH="0" baseline="0" dirty="0">
              <a:ln>
                <a:noFill/>
              </a:ln>
              <a:solidFill>
                <a:srgbClr val="000000"/>
              </a:solidFill>
              <a:effectLst/>
              <a:uFillTx/>
              <a:latin typeface="+mn-lt"/>
              <a:sym typeface="Helvetica Neue"/>
            </a:endParaRPr>
          </a:p>
        </p:txBody>
      </p:sp>
    </p:spTree>
    <p:extLst>
      <p:ext uri="{BB962C8B-B14F-4D97-AF65-F5344CB8AC3E}">
        <p14:creationId xmlns:p14="http://schemas.microsoft.com/office/powerpoint/2010/main" val="37368989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pPr eaLnBrk="1" hangingPunct="1"/>
            <a:r>
              <a:rPr lang="en-US" altLang="en-US"/>
              <a:t>Summary</a:t>
            </a:r>
          </a:p>
        </p:txBody>
      </p:sp>
      <p:sp>
        <p:nvSpPr>
          <p:cNvPr id="70660" name="Rectangle 3"/>
          <p:cNvSpPr>
            <a:spLocks noGrp="1" noChangeArrowheads="1"/>
          </p:cNvSpPr>
          <p:nvPr>
            <p:ph type="body" idx="1"/>
          </p:nvPr>
        </p:nvSpPr>
        <p:spPr>
          <a:xfrm>
            <a:off x="2057400" y="2743201"/>
            <a:ext cx="21221700" cy="9051926"/>
          </a:xfrm>
        </p:spPr>
        <p:txBody>
          <a:bodyPr>
            <a:normAutofit fontScale="92500" lnSpcReduction="10000"/>
          </a:bodyPr>
          <a:lstStyle/>
          <a:p>
            <a:pPr eaLnBrk="1" hangingPunct="1"/>
            <a:r>
              <a:rPr lang="en-US" altLang="en-US" sz="4800" dirty="0"/>
              <a:t>Network security continues to be an increasingly important topic, particularly with increase in network interconnectivity</a:t>
            </a:r>
          </a:p>
          <a:p>
            <a:pPr eaLnBrk="1" hangingPunct="1"/>
            <a:r>
              <a:rPr lang="en-US" altLang="en-US" sz="4800" dirty="0"/>
              <a:t>Two most common system attacks are: </a:t>
            </a:r>
          </a:p>
          <a:p>
            <a:pPr lvl="1" eaLnBrk="1" hangingPunct="1"/>
            <a:r>
              <a:rPr lang="en-US" altLang="en-US" sz="4400" dirty="0"/>
              <a:t>Socially engineered attacks</a:t>
            </a:r>
          </a:p>
          <a:p>
            <a:pPr lvl="1" eaLnBrk="1" hangingPunct="1"/>
            <a:r>
              <a:rPr lang="en-US" altLang="en-US" sz="4400" dirty="0"/>
              <a:t>Attacking known OS and application software vulnerabilities</a:t>
            </a:r>
          </a:p>
          <a:p>
            <a:pPr eaLnBrk="1" hangingPunct="1"/>
            <a:r>
              <a:rPr lang="en-US" altLang="en-US" sz="4800" dirty="0"/>
              <a:t>Network personnel and users must take physical protection measures</a:t>
            </a:r>
          </a:p>
          <a:p>
            <a:pPr eaLnBrk="1" hangingPunct="1"/>
            <a:r>
              <a:rPr lang="en-US" altLang="en-US" sz="4800" dirty="0"/>
              <a:t>Controlling access to computer system and its network is an essential aspect of network security</a:t>
            </a:r>
          </a:p>
        </p:txBody>
      </p:sp>
    </p:spTree>
    <p:extLst>
      <p:ext uri="{BB962C8B-B14F-4D97-AF65-F5344CB8AC3E}">
        <p14:creationId xmlns:p14="http://schemas.microsoft.com/office/powerpoint/2010/main" val="30740417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pPr eaLnBrk="1" hangingPunct="1"/>
            <a:r>
              <a:rPr lang="en-US" altLang="en-US"/>
              <a:t>Summary (continued)</a:t>
            </a:r>
          </a:p>
        </p:txBody>
      </p:sp>
      <p:sp>
        <p:nvSpPr>
          <p:cNvPr id="71684" name="Rectangle 3"/>
          <p:cNvSpPr>
            <a:spLocks noGrp="1" noChangeArrowheads="1"/>
          </p:cNvSpPr>
          <p:nvPr>
            <p:ph type="body" idx="1"/>
          </p:nvPr>
        </p:nvSpPr>
        <p:spPr/>
        <p:txBody>
          <a:bodyPr>
            <a:normAutofit fontScale="92500"/>
          </a:bodyPr>
          <a:lstStyle/>
          <a:p>
            <a:pPr eaLnBrk="1" hangingPunct="1"/>
            <a:r>
              <a:rPr lang="en-US" altLang="en-US" sz="4800"/>
              <a:t>Passwords and other ID systems are very common access-controlling security techniques</a:t>
            </a:r>
          </a:p>
          <a:p>
            <a:pPr lvl="1" eaLnBrk="1" hangingPunct="1"/>
            <a:r>
              <a:rPr lang="en-US" altLang="en-US" sz="4400"/>
              <a:t>Passwords can be stolen and used by unscrupulous parties</a:t>
            </a:r>
          </a:p>
          <a:p>
            <a:pPr eaLnBrk="1" hangingPunct="1"/>
            <a:r>
              <a:rPr lang="en-US" altLang="en-US" sz="4800"/>
              <a:t>Most computer systems apply access rights to resources of the system and users</a:t>
            </a:r>
          </a:p>
          <a:p>
            <a:pPr eaLnBrk="1" hangingPunct="1"/>
            <a:r>
              <a:rPr lang="en-US" altLang="en-US" sz="4800"/>
              <a:t>Software that conducts continuous audit of network transactions creates electronic trail that companies can use when trying to catch malicious users</a:t>
            </a:r>
          </a:p>
          <a:p>
            <a:pPr eaLnBrk="1" hangingPunct="1"/>
            <a:r>
              <a:rPr lang="en-US" altLang="en-US" sz="4800"/>
              <a:t>Providing security for system data is just as important as securing the system itself</a:t>
            </a:r>
          </a:p>
          <a:p>
            <a:pPr eaLnBrk="1" hangingPunct="1"/>
            <a:endParaRPr lang="en-US" altLang="en-US" sz="4800"/>
          </a:p>
        </p:txBody>
      </p:sp>
    </p:spTree>
    <p:extLst>
      <p:ext uri="{BB962C8B-B14F-4D97-AF65-F5344CB8AC3E}">
        <p14:creationId xmlns:p14="http://schemas.microsoft.com/office/powerpoint/2010/main" val="37845852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lstStyle/>
          <a:p>
            <a:pPr eaLnBrk="1" hangingPunct="1"/>
            <a:r>
              <a:rPr lang="en-US" altLang="en-US"/>
              <a:t>Summary (continued)</a:t>
            </a:r>
          </a:p>
        </p:txBody>
      </p:sp>
      <p:sp>
        <p:nvSpPr>
          <p:cNvPr id="72708" name="Rectangle 3"/>
          <p:cNvSpPr>
            <a:spLocks noGrp="1" noChangeArrowheads="1"/>
          </p:cNvSpPr>
          <p:nvPr>
            <p:ph type="body" idx="1"/>
          </p:nvPr>
        </p:nvSpPr>
        <p:spPr>
          <a:xfrm>
            <a:off x="2514600" y="3124201"/>
            <a:ext cx="19697700" cy="9051926"/>
          </a:xfrm>
        </p:spPr>
        <p:txBody>
          <a:bodyPr anchor="t">
            <a:normAutofit fontScale="92500" lnSpcReduction="10000"/>
          </a:bodyPr>
          <a:lstStyle/>
          <a:p>
            <a:pPr eaLnBrk="1" hangingPunct="1">
              <a:lnSpc>
                <a:spcPct val="90000"/>
              </a:lnSpc>
            </a:pPr>
            <a:r>
              <a:rPr lang="en-US" altLang="en-US" sz="4800" dirty="0"/>
              <a:t>Public key cryptography uses two keys</a:t>
            </a:r>
          </a:p>
          <a:p>
            <a:pPr lvl="1" eaLnBrk="1" hangingPunct="1">
              <a:lnSpc>
                <a:spcPct val="90000"/>
              </a:lnSpc>
            </a:pPr>
            <a:r>
              <a:rPr lang="en-US" altLang="en-US" sz="4400" dirty="0"/>
              <a:t>One key to encode messages </a:t>
            </a:r>
          </a:p>
          <a:p>
            <a:pPr lvl="1" eaLnBrk="1" hangingPunct="1">
              <a:lnSpc>
                <a:spcPct val="90000"/>
              </a:lnSpc>
            </a:pPr>
            <a:r>
              <a:rPr lang="en-US" altLang="en-US" sz="4400" dirty="0"/>
              <a:t>Second key to decode messages</a:t>
            </a:r>
          </a:p>
          <a:p>
            <a:pPr eaLnBrk="1" hangingPunct="1">
              <a:lnSpc>
                <a:spcPct val="90000"/>
              </a:lnSpc>
            </a:pPr>
            <a:r>
              <a:rPr lang="en-US" altLang="en-US" sz="4800" dirty="0"/>
              <a:t>Data Encryption Standard was created in 1977 and uses a 56-bit key to encrypt data transmitted between two business locations</a:t>
            </a:r>
          </a:p>
          <a:p>
            <a:pPr eaLnBrk="1" hangingPunct="1">
              <a:lnSpc>
                <a:spcPct val="90000"/>
              </a:lnSpc>
            </a:pPr>
            <a:r>
              <a:rPr lang="en-US" altLang="en-US" sz="4800" dirty="0"/>
              <a:t>Digital signatures use public key cryptography and can be used to verify that a given document belongs to given person</a:t>
            </a:r>
          </a:p>
          <a:p>
            <a:pPr eaLnBrk="1" hangingPunct="1">
              <a:lnSpc>
                <a:spcPct val="90000"/>
              </a:lnSpc>
            </a:pPr>
            <a:r>
              <a:rPr lang="en-US" altLang="en-US" sz="4800" dirty="0"/>
              <a:t>Pretty Good Privacy is free encryption software that allows regular users as well as commercial users to encrypt and decrypt everyday transmissions</a:t>
            </a:r>
          </a:p>
          <a:p>
            <a:pPr eaLnBrk="1" hangingPunct="1">
              <a:lnSpc>
                <a:spcPct val="90000"/>
              </a:lnSpc>
            </a:pPr>
            <a:endParaRPr lang="en-US" altLang="en-US" sz="4800" dirty="0"/>
          </a:p>
        </p:txBody>
      </p:sp>
    </p:spTree>
    <p:extLst>
      <p:ext uri="{BB962C8B-B14F-4D97-AF65-F5344CB8AC3E}">
        <p14:creationId xmlns:p14="http://schemas.microsoft.com/office/powerpoint/2010/main" val="36608520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pPr eaLnBrk="1" hangingPunct="1"/>
            <a:r>
              <a:rPr lang="en-US" altLang="en-US"/>
              <a:t>Summary (continued)</a:t>
            </a:r>
          </a:p>
        </p:txBody>
      </p:sp>
      <p:sp>
        <p:nvSpPr>
          <p:cNvPr id="74756" name="Rectangle 3"/>
          <p:cNvSpPr>
            <a:spLocks noGrp="1" noChangeArrowheads="1"/>
          </p:cNvSpPr>
          <p:nvPr>
            <p:ph type="body" idx="1"/>
          </p:nvPr>
        </p:nvSpPr>
        <p:spPr>
          <a:xfrm>
            <a:off x="2324100" y="2895601"/>
            <a:ext cx="20040600" cy="9051926"/>
          </a:xfrm>
        </p:spPr>
        <p:txBody>
          <a:bodyPr anchor="t">
            <a:normAutofit/>
          </a:bodyPr>
          <a:lstStyle/>
          <a:p>
            <a:pPr eaLnBrk="1" hangingPunct="1">
              <a:lnSpc>
                <a:spcPct val="90000"/>
              </a:lnSpc>
            </a:pPr>
            <a:r>
              <a:rPr lang="en-US" altLang="en-US" sz="4800" dirty="0"/>
              <a:t>In order to secure communications, network administrators and users must be aware of standard computer attacks and viruses that can damage computer systems</a:t>
            </a:r>
          </a:p>
          <a:p>
            <a:pPr eaLnBrk="1" hangingPunct="1">
              <a:lnSpc>
                <a:spcPct val="90000"/>
              </a:lnSpc>
            </a:pPr>
            <a:r>
              <a:rPr lang="en-US" altLang="en-US" sz="4800" dirty="0"/>
              <a:t>Another means of securing communications is a firewall, a system or combination of systems that supports an access control policy between two networks</a:t>
            </a:r>
          </a:p>
          <a:p>
            <a:pPr eaLnBrk="1" hangingPunct="1">
              <a:lnSpc>
                <a:spcPct val="90000"/>
              </a:lnSpc>
            </a:pPr>
            <a:r>
              <a:rPr lang="en-US" altLang="en-US" sz="4800" dirty="0"/>
              <a:t>Securing wireless networks is a new and exciting field of study</a:t>
            </a:r>
          </a:p>
          <a:p>
            <a:pPr eaLnBrk="1" hangingPunct="1">
              <a:lnSpc>
                <a:spcPct val="90000"/>
              </a:lnSpc>
            </a:pPr>
            <a:r>
              <a:rPr lang="en-US" altLang="en-US" sz="4800" dirty="0"/>
              <a:t>A proper network security design helps corporate network staff by clearly delineating which network transactions are acceptable</a:t>
            </a:r>
          </a:p>
        </p:txBody>
      </p:sp>
    </p:spTree>
    <p:extLst>
      <p:ext uri="{BB962C8B-B14F-4D97-AF65-F5344CB8AC3E}">
        <p14:creationId xmlns:p14="http://schemas.microsoft.com/office/powerpoint/2010/main" val="3592155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Rectangle 8"/>
          <p:cNvSpPr txBox="1">
            <a:spLocks noGrp="1"/>
          </p:cNvSpPr>
          <p:nvPr>
            <p:ph type="title"/>
          </p:nvPr>
        </p:nvSpPr>
        <p:spPr>
          <a:prstGeom prst="rect">
            <a:avLst/>
          </a:prstGeom>
        </p:spPr>
        <p:txBody>
          <a:bodyPr/>
          <a:lstStyle/>
          <a:p>
            <a:r>
              <a:rPr lang="en-US" altLang="en-US" dirty="0">
                <a:solidFill>
                  <a:schemeClr val="tx1"/>
                </a:solidFill>
              </a:rPr>
              <a:t>Standard System Attacks</a:t>
            </a:r>
            <a:endParaRPr dirty="0"/>
          </a:p>
        </p:txBody>
      </p:sp>
      <p:sp>
        <p:nvSpPr>
          <p:cNvPr id="162" name="Rectangle 9"/>
          <p:cNvSpPr txBox="1">
            <a:spLocks noGrp="1"/>
          </p:cNvSpPr>
          <p:nvPr>
            <p:ph type="body" idx="1"/>
          </p:nvPr>
        </p:nvSpPr>
        <p:spPr>
          <a:xfrm>
            <a:off x="1689100" y="3149599"/>
            <a:ext cx="21005800" cy="10141857"/>
          </a:xfrm>
          <a:prstGeom prst="rect">
            <a:avLst/>
          </a:prstGeom>
        </p:spPr>
        <p:txBody>
          <a:bodyPr>
            <a:normAutofit fontScale="85000" lnSpcReduction="20000"/>
          </a:bodyPr>
          <a:lstStyle/>
          <a:p>
            <a:pPr eaLnBrk="1" hangingPunct="1"/>
            <a:r>
              <a:rPr lang="en-US" altLang="en-US" dirty="0"/>
              <a:t>Two popular forms of attacks:</a:t>
            </a:r>
          </a:p>
          <a:p>
            <a:pPr lvl="1" eaLnBrk="1" hangingPunct="1"/>
            <a:r>
              <a:rPr lang="en-US" altLang="en-US" dirty="0"/>
              <a:t>Socially engineered attack – a bogus link in a web page that leads to no good</a:t>
            </a:r>
          </a:p>
          <a:p>
            <a:pPr lvl="1" eaLnBrk="1" hangingPunct="1"/>
            <a:r>
              <a:rPr lang="en-US" altLang="en-US" dirty="0"/>
              <a:t>Exploiting known vulnerabilities in operating systems and application software</a:t>
            </a:r>
          </a:p>
          <a:p>
            <a:pPr eaLnBrk="1" hangingPunct="1"/>
            <a:endParaRPr lang="en-US" altLang="en-US" dirty="0"/>
          </a:p>
          <a:p>
            <a:pPr eaLnBrk="1" hangingPunct="1"/>
            <a:r>
              <a:rPr lang="en-US" altLang="en-US" dirty="0"/>
              <a:t>For both of these, software company issues a patch</a:t>
            </a:r>
          </a:p>
          <a:p>
            <a:pPr lvl="1" eaLnBrk="1" hangingPunct="1"/>
            <a:r>
              <a:rPr lang="en-US" altLang="en-US" dirty="0"/>
              <a:t>Patch may fix it, or introduce even more holes</a:t>
            </a:r>
          </a:p>
          <a:p>
            <a:pPr lvl="2" eaLnBrk="1" hangingPunct="1"/>
            <a:r>
              <a:rPr lang="en-US" altLang="en-US" dirty="0"/>
              <a:t>Either way, bad guys find new holes and exploit</a:t>
            </a:r>
          </a:p>
          <a:p>
            <a:pPr eaLnBrk="1" hangingPunct="1"/>
            <a:endParaRPr lang="en-US" altLang="en-US" dirty="0"/>
          </a:p>
          <a:p>
            <a:pPr eaLnBrk="1" hangingPunct="1"/>
            <a:r>
              <a:rPr lang="en-US" altLang="en-US" dirty="0"/>
              <a:t>Very common way to attack vulnerability is via an e-mail attachment</a:t>
            </a:r>
          </a:p>
          <a:p>
            <a:pPr lvl="1" eaLnBrk="1" hangingPunct="1"/>
            <a:r>
              <a:rPr lang="en-US" altLang="en-US" dirty="0"/>
              <a:t>You open the attachment and you launch the virus</a:t>
            </a:r>
          </a:p>
          <a:p>
            <a:pPr eaLnBrk="1" hangingPunct="1"/>
            <a:endParaRPr lang="en-US" altLang="en-US" dirty="0"/>
          </a:p>
          <a:p>
            <a:pPr eaLnBrk="1" hangingPunct="1"/>
            <a:r>
              <a:rPr lang="en-US" altLang="en-US" dirty="0"/>
              <a:t>Second common way to attack is to simply scan your computer ports while you are connected to the Internet (either dial-up or non-dial-up)</a:t>
            </a:r>
          </a:p>
          <a:p>
            <a:pPr lvl="1" eaLnBrk="1" hangingPunct="1"/>
            <a:r>
              <a:rPr lang="en-US" altLang="en-US" dirty="0"/>
              <a:t>If you have an open port, hacker will download malicious software to your machine</a:t>
            </a:r>
          </a:p>
        </p:txBody>
      </p:sp>
    </p:spTree>
    <p:extLst>
      <p:ext uri="{BB962C8B-B14F-4D97-AF65-F5344CB8AC3E}">
        <p14:creationId xmlns:p14="http://schemas.microsoft.com/office/powerpoint/2010/main" val="58465161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Rectangle 8"/>
          <p:cNvSpPr txBox="1">
            <a:spLocks noGrp="1"/>
          </p:cNvSpPr>
          <p:nvPr>
            <p:ph type="title"/>
          </p:nvPr>
        </p:nvSpPr>
        <p:spPr>
          <a:prstGeom prst="rect">
            <a:avLst/>
          </a:prstGeom>
        </p:spPr>
        <p:txBody>
          <a:bodyPr>
            <a:normAutofit/>
          </a:bodyPr>
          <a:lstStyle/>
          <a:p>
            <a:r>
              <a:rPr lang="en-US" altLang="en-US" sz="10100" dirty="0">
                <a:solidFill>
                  <a:schemeClr val="tx1"/>
                </a:solidFill>
              </a:rPr>
              <a:t>Standard System Attacks</a:t>
            </a:r>
            <a:endParaRPr sz="10100" dirty="0"/>
          </a:p>
        </p:txBody>
      </p:sp>
      <p:sp>
        <p:nvSpPr>
          <p:cNvPr id="162" name="Rectangle 9"/>
          <p:cNvSpPr txBox="1">
            <a:spLocks noGrp="1"/>
          </p:cNvSpPr>
          <p:nvPr>
            <p:ph type="body" idx="1"/>
          </p:nvPr>
        </p:nvSpPr>
        <p:spPr>
          <a:prstGeom prst="rect">
            <a:avLst/>
          </a:prstGeom>
        </p:spPr>
        <p:txBody>
          <a:bodyPr>
            <a:normAutofit fontScale="92500" lnSpcReduction="20000"/>
          </a:bodyPr>
          <a:lstStyle/>
          <a:p>
            <a:pPr eaLnBrk="1" hangingPunct="1"/>
            <a:r>
              <a:rPr lang="en-US" altLang="en-US" dirty="0"/>
              <a:t>Other standard attacks</a:t>
            </a:r>
          </a:p>
          <a:p>
            <a:pPr lvl="1" eaLnBrk="1" hangingPunct="1"/>
            <a:r>
              <a:rPr lang="en-US" altLang="en-US" dirty="0"/>
              <a:t>Denial of service attacks, or distributed denial of service attacks</a:t>
            </a:r>
          </a:p>
          <a:p>
            <a:pPr lvl="2" eaLnBrk="1" hangingPunct="1"/>
            <a:r>
              <a:rPr lang="en-US" altLang="en-US" dirty="0"/>
              <a:t>Bombard computer site with so many messages that site is incapable of answering valid request</a:t>
            </a:r>
          </a:p>
          <a:p>
            <a:pPr lvl="1" eaLnBrk="1" hangingPunct="1"/>
            <a:r>
              <a:rPr lang="en-US" altLang="en-US" dirty="0"/>
              <a:t>E-mail bombing</a:t>
            </a:r>
          </a:p>
          <a:p>
            <a:pPr lvl="2" eaLnBrk="1" hangingPunct="1"/>
            <a:r>
              <a:rPr lang="en-US" altLang="en-US" dirty="0"/>
              <a:t>User sends an excessive amount of unwanted e-mail to someone</a:t>
            </a:r>
          </a:p>
          <a:p>
            <a:pPr lvl="1" eaLnBrk="1" hangingPunct="1"/>
            <a:r>
              <a:rPr lang="en-US" altLang="en-US" dirty="0"/>
              <a:t>Botnets</a:t>
            </a:r>
          </a:p>
          <a:p>
            <a:pPr lvl="2" eaLnBrk="1" hangingPunct="1"/>
            <a:r>
              <a:rPr lang="en-US" altLang="en-US" dirty="0"/>
              <a:t>Malicious programs that take over operations on a comprised computer</a:t>
            </a:r>
          </a:p>
          <a:p>
            <a:pPr lvl="1" eaLnBrk="1" hangingPunct="1"/>
            <a:r>
              <a:rPr lang="en-US" altLang="en-US" dirty="0"/>
              <a:t>Smurfing </a:t>
            </a:r>
          </a:p>
          <a:p>
            <a:pPr lvl="2" eaLnBrk="1" hangingPunct="1"/>
            <a:r>
              <a:rPr lang="en-US" altLang="en-US" dirty="0"/>
              <a:t>Nasty technique in which a program attacks a network by exploiting IP broadcast addressing operations</a:t>
            </a:r>
          </a:p>
          <a:p>
            <a:pPr lvl="1" eaLnBrk="1" hangingPunct="1"/>
            <a:r>
              <a:rPr lang="en-US" altLang="en-US" dirty="0"/>
              <a:t>Ping storm </a:t>
            </a:r>
          </a:p>
          <a:p>
            <a:pPr lvl="2" eaLnBrk="1" hangingPunct="1"/>
            <a:r>
              <a:rPr lang="en-US" altLang="en-US" dirty="0"/>
              <a:t>Condition in which the Internet ping program is used to send a flood of packets to a server</a:t>
            </a:r>
          </a:p>
        </p:txBody>
      </p:sp>
    </p:spTree>
    <p:extLst>
      <p:ext uri="{BB962C8B-B14F-4D97-AF65-F5344CB8AC3E}">
        <p14:creationId xmlns:p14="http://schemas.microsoft.com/office/powerpoint/2010/main" val="279089824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14340" name="Text Box 6"/>
          <p:cNvSpPr txBox="1">
            <a:spLocks noChangeArrowheads="1"/>
          </p:cNvSpPr>
          <p:nvPr/>
        </p:nvSpPr>
        <p:spPr bwMode="auto">
          <a:xfrm>
            <a:off x="4114800" y="3200401"/>
            <a:ext cx="16002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4800"/>
          </a:p>
        </p:txBody>
      </p:sp>
      <p:sp>
        <p:nvSpPr>
          <p:cNvPr id="14341" name="Text Box 11"/>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14342" name="Rectangle 13"/>
          <p:cNvSpPr>
            <a:spLocks noGrp="1" noChangeArrowheads="1"/>
          </p:cNvSpPr>
          <p:nvPr>
            <p:ph type="title"/>
          </p:nvPr>
        </p:nvSpPr>
        <p:spPr/>
        <p:txBody>
          <a:bodyPr>
            <a:normAutofit/>
          </a:bodyPr>
          <a:lstStyle/>
          <a:p>
            <a:pPr eaLnBrk="1" hangingPunct="1"/>
            <a:r>
              <a:rPr lang="en-US" altLang="en-US" sz="8000" dirty="0">
                <a:solidFill>
                  <a:schemeClr val="tx1"/>
                </a:solidFill>
              </a:rPr>
              <a:t>Standard System Attacks</a:t>
            </a:r>
          </a:p>
        </p:txBody>
      </p:sp>
      <p:pic>
        <p:nvPicPr>
          <p:cNvPr id="14343" name="Picture 9"/>
          <p:cNvPicPr>
            <a:picLocks noChangeAspect="1" noChangeArrowheads="1"/>
          </p:cNvPicPr>
          <p:nvPr/>
        </p:nvPicPr>
        <p:blipFill rotWithShape="1">
          <a:blip r:embed="rId3">
            <a:extLst>
              <a:ext uri="{28A0092B-C50C-407E-A947-70E740481C1C}">
                <a14:useLocalDpi xmlns:a14="http://schemas.microsoft.com/office/drawing/2010/main" val="0"/>
              </a:ext>
            </a:extLst>
          </a:blip>
          <a:srcRect l="20597"/>
          <a:stretch/>
        </p:blipFill>
        <p:spPr bwMode="auto">
          <a:xfrm>
            <a:off x="5119686" y="2641600"/>
            <a:ext cx="12925427" cy="906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Footer Placeholder 3"/>
          <p:cNvSpPr>
            <a:spLocks noGrp="1"/>
          </p:cNvSpPr>
          <p:nvPr/>
        </p:nvSpPr>
        <p:spPr bwMode="auto">
          <a:xfrm>
            <a:off x="3962400" y="12941300"/>
            <a:ext cx="152400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t>Data Communications and Computer Networks: A Business User's Approach, Eighth Edition</a:t>
            </a:r>
          </a:p>
          <a:p>
            <a:pPr eaLnBrk="1" hangingPunct="1">
              <a:spcBef>
                <a:spcPct val="0"/>
              </a:spcBef>
              <a:buFontTx/>
              <a:buNone/>
            </a:pPr>
            <a:r>
              <a:rPr lang="en-US" altLang="en-US" sz="2000" dirty="0"/>
              <a:t>© 2016. Cengage Learning. All Rights Reserved.</a:t>
            </a:r>
          </a:p>
        </p:txBody>
      </p:sp>
      <p:sp>
        <p:nvSpPr>
          <p:cNvPr id="9" name="TextBox 2"/>
          <p:cNvSpPr txBox="1"/>
          <p:nvPr/>
        </p:nvSpPr>
        <p:spPr>
          <a:xfrm>
            <a:off x="6644986" y="11710045"/>
            <a:ext cx="10307109" cy="11798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3500" b="1">
                <a:latin typeface="Arial"/>
                <a:ea typeface="Arial"/>
                <a:cs typeface="Arial"/>
                <a:sym typeface="Arial"/>
              </a:defRPr>
            </a:lvl1pPr>
          </a:lstStyle>
          <a:p>
            <a:r>
              <a:rPr lang="en-US" dirty="0"/>
              <a:t>An example of smurfing intended to cripple a web server</a:t>
            </a:r>
            <a:endParaRPr dirty="0"/>
          </a:p>
        </p:txBody>
      </p:sp>
    </p:spTree>
    <p:extLst>
      <p:ext uri="{BB962C8B-B14F-4D97-AF65-F5344CB8AC3E}">
        <p14:creationId xmlns:p14="http://schemas.microsoft.com/office/powerpoint/2010/main" val="1149957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Rectangle 8"/>
          <p:cNvSpPr txBox="1">
            <a:spLocks noGrp="1"/>
          </p:cNvSpPr>
          <p:nvPr>
            <p:ph type="title"/>
          </p:nvPr>
        </p:nvSpPr>
        <p:spPr>
          <a:prstGeom prst="rect">
            <a:avLst/>
          </a:prstGeom>
        </p:spPr>
        <p:txBody>
          <a:bodyPr>
            <a:normAutofit/>
          </a:bodyPr>
          <a:lstStyle/>
          <a:p>
            <a:r>
              <a:rPr lang="en-US" altLang="en-US" sz="10100" dirty="0">
                <a:solidFill>
                  <a:schemeClr val="tx1"/>
                </a:solidFill>
              </a:rPr>
              <a:t>Standard System Attacks</a:t>
            </a:r>
            <a:endParaRPr sz="10100" dirty="0"/>
          </a:p>
        </p:txBody>
      </p:sp>
      <p:sp>
        <p:nvSpPr>
          <p:cNvPr id="162" name="Rectangle 9"/>
          <p:cNvSpPr txBox="1">
            <a:spLocks noGrp="1"/>
          </p:cNvSpPr>
          <p:nvPr>
            <p:ph type="body" idx="1"/>
          </p:nvPr>
        </p:nvSpPr>
        <p:spPr>
          <a:prstGeom prst="rect">
            <a:avLst/>
          </a:prstGeom>
        </p:spPr>
        <p:txBody>
          <a:bodyPr>
            <a:normAutofit/>
          </a:bodyPr>
          <a:lstStyle/>
          <a:p>
            <a:pPr eaLnBrk="1" hangingPunct="1"/>
            <a:r>
              <a:rPr lang="en-US" altLang="en-US" dirty="0"/>
              <a:t>Other standard attacks (continued)</a:t>
            </a:r>
          </a:p>
          <a:p>
            <a:pPr lvl="1" eaLnBrk="1" hangingPunct="1"/>
            <a:r>
              <a:rPr lang="en-US" altLang="en-US" dirty="0"/>
              <a:t>Spoofing </a:t>
            </a:r>
          </a:p>
          <a:p>
            <a:pPr lvl="2" eaLnBrk="1" hangingPunct="1"/>
            <a:r>
              <a:rPr lang="en-US" altLang="en-US" dirty="0"/>
              <a:t>When a user creates a packet that appears to be something else or from someone else</a:t>
            </a:r>
          </a:p>
          <a:p>
            <a:pPr lvl="1" eaLnBrk="1" hangingPunct="1"/>
            <a:r>
              <a:rPr lang="en-US" altLang="en-US" dirty="0"/>
              <a:t>Trojan Horse </a:t>
            </a:r>
          </a:p>
          <a:p>
            <a:pPr lvl="2" eaLnBrk="1" hangingPunct="1"/>
            <a:r>
              <a:rPr lang="en-US" altLang="en-US" dirty="0"/>
              <a:t>Malicious piece of code hidden inside a seemingly harmless piece of code.</a:t>
            </a:r>
          </a:p>
          <a:p>
            <a:pPr lvl="1" eaLnBrk="1" hangingPunct="1"/>
            <a:r>
              <a:rPr lang="en-US" altLang="en-US" dirty="0"/>
              <a:t>Stealing, guessing, and intercepting passwords is also a tried and true form of attack</a:t>
            </a:r>
          </a:p>
          <a:p>
            <a:pPr eaLnBrk="1" hangingPunct="1"/>
            <a:endParaRPr lang="en-US" altLang="en-US" dirty="0"/>
          </a:p>
        </p:txBody>
      </p:sp>
    </p:spTree>
    <p:extLst>
      <p:ext uri="{BB962C8B-B14F-4D97-AF65-F5344CB8AC3E}">
        <p14:creationId xmlns:p14="http://schemas.microsoft.com/office/powerpoint/2010/main" val="2304262700"/>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112</TotalTime>
  <Words>3735</Words>
  <Application>Microsoft Office PowerPoint</Application>
  <PresentationFormat>Custom</PresentationFormat>
  <Paragraphs>509</Paragraphs>
  <Slides>56</Slides>
  <Notes>45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56</vt:i4>
      </vt:variant>
    </vt:vector>
  </HeadingPairs>
  <TitlesOfParts>
    <vt:vector size="66" baseType="lpstr">
      <vt:lpstr>American Typewriter</vt:lpstr>
      <vt:lpstr>Arial</vt:lpstr>
      <vt:lpstr>Calibri</vt:lpstr>
      <vt:lpstr>Courier New</vt:lpstr>
      <vt:lpstr>Helvetica Neue</vt:lpstr>
      <vt:lpstr>Helvetica Neue Light</vt:lpstr>
      <vt:lpstr>Technical</vt:lpstr>
      <vt:lpstr>Times New Roman</vt:lpstr>
      <vt:lpstr>Wingdings</vt:lpstr>
      <vt:lpstr>White</vt:lpstr>
      <vt:lpstr>Data Communication and Networking  (DCAN 202) Week 9</vt:lpstr>
      <vt:lpstr>Chapter 12:  Network Design, Security and Risks, Networks and Communications Serving Modern Businesses.</vt:lpstr>
      <vt:lpstr>Todays Lecture</vt:lpstr>
      <vt:lpstr>Introduction</vt:lpstr>
      <vt:lpstr>Standard System Attacks</vt:lpstr>
      <vt:lpstr>Standard System Attacks</vt:lpstr>
      <vt:lpstr>Standard System Attacks</vt:lpstr>
      <vt:lpstr>Standard System Attacks</vt:lpstr>
      <vt:lpstr>Standard System Attacks</vt:lpstr>
      <vt:lpstr>Standard System Attacks</vt:lpstr>
      <vt:lpstr>Physical Protection</vt:lpstr>
      <vt:lpstr>Physical Protection (continued)</vt:lpstr>
      <vt:lpstr>Controlling Access</vt:lpstr>
      <vt:lpstr>Passwords and ID Systems</vt:lpstr>
      <vt:lpstr>Passwords and ID Systems (continued)</vt:lpstr>
      <vt:lpstr>Access Rights</vt:lpstr>
      <vt:lpstr>Basic Encryption and Decryption Techniques</vt:lpstr>
      <vt:lpstr>Monoalphabetic Substitution-Based Ciphers</vt:lpstr>
      <vt:lpstr>Polyalphabetic Substitution-Based Ciphers</vt:lpstr>
      <vt:lpstr>Polyalphabetic Substitution-Based Ciphers (continued)</vt:lpstr>
      <vt:lpstr>Transposition-Based Ciphers</vt:lpstr>
      <vt:lpstr>Transposition-Based Ciphers (continued)</vt:lpstr>
      <vt:lpstr>Transposition-Based Ciphers (continued)</vt:lpstr>
      <vt:lpstr>Public Key Cryptography</vt:lpstr>
      <vt:lpstr>Data Encryption Standard and Advanced Encryption Standard</vt:lpstr>
      <vt:lpstr>Data Encryption Standard and Advanced Encryption Standard (continued)</vt:lpstr>
      <vt:lpstr>Data Encryption Standard and Advanced Encryption Standard (continued)</vt:lpstr>
      <vt:lpstr>Data Encryption Standard and Advanced Encryption Standard (continued)</vt:lpstr>
      <vt:lpstr>Data Encryption Standard and Advanced Encryption Standard (continued)</vt:lpstr>
      <vt:lpstr>Digital Signatures</vt:lpstr>
      <vt:lpstr>Pretty Good Privacy (PGP)</vt:lpstr>
      <vt:lpstr>Kerberos</vt:lpstr>
      <vt:lpstr>Public Key Infrastructure</vt:lpstr>
      <vt:lpstr>Public Key Infrastructure (continued)</vt:lpstr>
      <vt:lpstr>Public Key Infrastructure (continued)</vt:lpstr>
      <vt:lpstr>Steganography</vt:lpstr>
      <vt:lpstr>Securing Communications</vt:lpstr>
      <vt:lpstr>Spread Spectrum Technology</vt:lpstr>
      <vt:lpstr>Spread Spectrum Technology (continued)</vt:lpstr>
      <vt:lpstr>Spread Spectrum Technology (continued)</vt:lpstr>
      <vt:lpstr>Spread Spectrum Technology (continued)</vt:lpstr>
      <vt:lpstr>Guarding Against Viruses</vt:lpstr>
      <vt:lpstr>Firewalls</vt:lpstr>
      <vt:lpstr>Three Basic Types of Firewalls</vt:lpstr>
      <vt:lpstr>Wireless Security</vt:lpstr>
      <vt:lpstr>Wireless Security (continued)</vt:lpstr>
      <vt:lpstr>Security Policy Design Issues</vt:lpstr>
      <vt:lpstr>Cybersecurity Tools: Your Digital Defense Arsenal</vt:lpstr>
      <vt:lpstr>Cybersecurity Tools: Your Digital Defense Arsenal                                                                     (Continued)</vt:lpstr>
      <vt:lpstr>Cybersecurity Tools: Your Digital Defense Arsenal                                                                     (Continued)</vt:lpstr>
      <vt:lpstr>Cybersecurity Tools: Your Digital Defense Arsenal                                                                     (Continued)</vt:lpstr>
      <vt:lpstr>Cybersecurity Tools: Your Digital Defense Arsenal                                                                     (Continued)</vt:lpstr>
      <vt:lpstr>Summary</vt:lpstr>
      <vt:lpstr>Summary (continued)</vt:lpstr>
      <vt:lpstr>Summary (continued)</vt:lpstr>
      <vt:lpstr>Summary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Communication and Networking  (DCAN 202) Week 8</dc:title>
  <dc:creator>Rajesh Ampani</dc:creator>
  <cp:lastModifiedBy>Rashidul Mubasher</cp:lastModifiedBy>
  <cp:revision>55</cp:revision>
  <dcterms:modified xsi:type="dcterms:W3CDTF">2024-11-23T10:46:23Z</dcterms:modified>
</cp:coreProperties>
</file>